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9" r:id="rId6"/>
    <p:sldId id="260" r:id="rId7"/>
    <p:sldId id="263" r:id="rId8"/>
    <p:sldId id="257" r:id="rId9"/>
    <p:sldId id="262" r:id="rId10"/>
    <p:sldId id="258" r:id="rId11"/>
    <p:sldId id="261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máš Bouchal" initials="TB" lastIdx="1" clrIdx="0">
    <p:extLst>
      <p:ext uri="{19B8F6BF-5375-455C-9EA6-DF929625EA0E}">
        <p15:presenceInfo xmlns:p15="http://schemas.microsoft.com/office/powerpoint/2012/main" userId="S::357534@muni.cz::0ee8027a-7bc4-404d-8200-2f4a6af7fc4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008C78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9BF565-3AA8-4B06-80BC-B41EB4910ADF}" v="223" dt="2019-09-11T08:04:14.069"/>
    <p1510:client id="{DC7A019F-1CF3-F394-98A7-B457D4CBE530}" v="71" dt="2019-09-17T08:57:31.576"/>
    <p1510:client id="{F2012EA8-C883-4143-A7E2-A77CED849F27}" v="11" dt="2019-09-17T07:31:06.671"/>
    <p1510:client id="{F41898FF-AF7A-96C8-A368-306F424DB0F6}" v="1136" dt="2019-09-11T08:02:38.173"/>
    <p1510:client id="{FE3FDB99-878E-D89F-8047-860E166D0AE3}" v="35" dt="2019-09-11T08:08:59.4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9-11T00:38:21.816" idx="1">
    <p:pos x="7228" y="1064"/>
    <p:text>Je jméno učtu spravné?
</p:text>
    <p:extLst>
      <p:ext uri="{C676402C-5697-4E1C-873F-D02D1690AC5C}">
        <p15:threadingInfo xmlns:p15="http://schemas.microsoft.com/office/powerpoint/2012/main" timeZoneBias="42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endParaRPr lang="cs-CZ"/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516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CSI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087670" cy="2820493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9F468F-CBBF-4FBC-9D13-2F9F8C72B9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86C4ECC2-52CE-44A7-BFFB-E1B0BA66EC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1"/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59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1"/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1"/>
            <a:endParaRPr lang="cs-CZ"/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1"/>
            <a:endParaRPr lang="cs-CZ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1"/>
            <a:endParaRPr lang="cs-CZ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endParaRPr lang="cs-CZ"/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endParaRPr lang="cs-CZ"/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1"/>
            <a:endParaRPr lang="cs-CZ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endParaRPr lang="cs-CZ"/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1"/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FE5701E-0BE8-4245-A9A4-36327C9280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Úvod / Multimedia ve výuce 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F4F9871-8E97-45BF-97F6-0DF1710079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79E2804-C383-45B4-91DC-6D45D15B4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Úvod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EF97895-015F-4683-AA3B-AC14034512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Multimedia ve výuce I</a:t>
            </a:r>
          </a:p>
        </p:txBody>
      </p:sp>
    </p:spTree>
    <p:extLst>
      <p:ext uri="{BB962C8B-B14F-4D97-AF65-F5344CB8AC3E}">
        <p14:creationId xmlns:p14="http://schemas.microsoft.com/office/powerpoint/2010/main" val="4187077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E7A25A4-59CB-4FF9-A287-3A315994CC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Úvod / Multimedia ve výuce 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050A7-45B9-48D2-926B-4A8EC2A0F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38F95E6-690F-4CB3-9CB9-54AF76A3D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Multimedia ve výuce I</a:t>
            </a:r>
            <a:r>
              <a:rPr lang="cs-CZ">
                <a:ea typeface="+mj-lt"/>
                <a:cs typeface="+mj-lt"/>
              </a:rPr>
              <a:t> –</a:t>
            </a:r>
            <a:r>
              <a:rPr lang="cs-CZ"/>
              <a:t> organizace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393CD9F-A70A-43CB-9A87-AE5077FAD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>
                <a:ea typeface="+mn-lt"/>
                <a:cs typeface="+mn-lt"/>
              </a:rPr>
              <a:t>Výuka probíhá 1x týdně podle seminárních skupin v počítačové učebně IC1, Pavilon 12, Kotlářská 2. </a:t>
            </a:r>
            <a:endParaRPr lang="cs-CZ">
              <a:cs typeface="Arial"/>
            </a:endParaRPr>
          </a:p>
          <a:p>
            <a:pPr marL="251460" indent="-179705"/>
            <a:r>
              <a:rPr lang="cs-CZ">
                <a:cs typeface="Arial"/>
              </a:rPr>
              <a:t>Výuka bude probíhat bez přestávek (konec výuky v 15:20).</a:t>
            </a:r>
          </a:p>
          <a:p>
            <a:pPr marL="251460" indent="-179705"/>
            <a:endParaRPr lang="cs-CZ">
              <a:cs typeface="Arial"/>
            </a:endParaRPr>
          </a:p>
          <a:p>
            <a:pPr marL="71755" indent="0">
              <a:lnSpc>
                <a:spcPct val="100000"/>
              </a:lnSpc>
              <a:buNone/>
            </a:pPr>
            <a:endParaRPr lang="cs-CZ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4656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E7A25A4-59CB-4FF9-A287-3A315994CC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Úvod / Multimedia ve výuce 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050A7-45B9-48D2-926B-4A8EC2A0F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38F95E6-690F-4CB3-9CB9-54AF76A3D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Multimedia ve výuce I</a:t>
            </a:r>
            <a:r>
              <a:rPr lang="cs-CZ">
                <a:ea typeface="+mj-lt"/>
                <a:cs typeface="+mj-lt"/>
              </a:rPr>
              <a:t> –</a:t>
            </a:r>
            <a:r>
              <a:rPr lang="cs-CZ"/>
              <a:t> náplň </a:t>
            </a:r>
            <a:endParaRPr lang="cs-CZ">
              <a:cs typeface="Arial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393CD9F-A70A-43CB-9A87-AE5077FAD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>
                <a:ea typeface="+mn-lt"/>
                <a:cs typeface="+mn-lt"/>
              </a:rPr>
              <a:t>práce různými nástroji a aplikacemi a jejich využití pro učitelském povolání </a:t>
            </a:r>
            <a:endParaRPr lang="cs-CZ">
              <a:cs typeface="Arial"/>
            </a:endParaRPr>
          </a:p>
          <a:p>
            <a:pPr marL="251460" indent="-179705"/>
            <a:r>
              <a:rPr lang="cs-CZ">
                <a:ea typeface="+mn-lt"/>
                <a:cs typeface="+mn-lt"/>
              </a:rPr>
              <a:t>Použití různorodých programů (kancelářské nástroje, grafické programy, programy pro tvorbu a střih videí)</a:t>
            </a:r>
          </a:p>
          <a:p>
            <a:pPr marL="251460" indent="-179705"/>
            <a:r>
              <a:rPr lang="cs-CZ">
                <a:cs typeface="Arial"/>
              </a:rPr>
              <a:t>Zásady při tvorbě dokumentů (typografie, právní aspekty, zásady prezentování)</a:t>
            </a:r>
          </a:p>
        </p:txBody>
      </p:sp>
    </p:spTree>
    <p:extLst>
      <p:ext uri="{BB962C8B-B14F-4D97-AF65-F5344CB8AC3E}">
        <p14:creationId xmlns:p14="http://schemas.microsoft.com/office/powerpoint/2010/main" val="1954281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E7A25A4-59CB-4FF9-A287-3A315994CC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Úvod / Multimedia ve výuce 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050A7-45B9-48D2-926B-4A8EC2A0F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38F95E6-690F-4CB3-9CB9-54AF76A3D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Multimedia ve výuce I</a:t>
            </a:r>
            <a:r>
              <a:rPr lang="cs-CZ">
                <a:ea typeface="+mj-lt"/>
                <a:cs typeface="+mj-lt"/>
              </a:rPr>
              <a:t> –</a:t>
            </a:r>
            <a:r>
              <a:rPr lang="cs-CZ"/>
              <a:t> ukončení </a:t>
            </a:r>
            <a:endParaRPr lang="cs-CZ">
              <a:cs typeface="Arial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393CD9F-A70A-43CB-9A87-AE5077FAD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ea typeface="+mn-lt"/>
                <a:cs typeface="+mn-lt"/>
              </a:rPr>
              <a:t>Docházka &gt; 70</a:t>
            </a:r>
            <a:r>
              <a:rPr lang="en-US" dirty="0">
                <a:ea typeface="+mn-lt"/>
                <a:cs typeface="+mn-lt"/>
              </a:rPr>
              <a:t>%</a:t>
            </a:r>
          </a:p>
          <a:p>
            <a:pPr marL="251460" indent="-179705"/>
            <a:r>
              <a:rPr lang="en-US" dirty="0" err="1">
                <a:ea typeface="+mn-lt"/>
                <a:cs typeface="+mn-lt"/>
              </a:rPr>
              <a:t>Vyhotovení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výstupů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zadaného</a:t>
            </a:r>
            <a:r>
              <a:rPr lang="en-US" dirty="0">
                <a:ea typeface="+mn-lt"/>
                <a:cs typeface="+mn-lt"/>
              </a:rPr>
              <a:t> v </a:t>
            </a:r>
            <a:r>
              <a:rPr lang="en-US" dirty="0" err="1">
                <a:ea typeface="+mn-lt"/>
                <a:cs typeface="+mn-lt"/>
              </a:rPr>
              <a:t>průběhu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semestru</a:t>
            </a:r>
            <a:r>
              <a:rPr lang="en-US" dirty="0">
                <a:ea typeface="+mn-lt"/>
                <a:cs typeface="+mn-lt"/>
              </a:rPr>
              <a:t> (</a:t>
            </a:r>
            <a:r>
              <a:rPr lang="en-US" dirty="0" err="1">
                <a:ea typeface="+mn-lt"/>
                <a:cs typeface="+mn-lt"/>
              </a:rPr>
              <a:t>prezentace</a:t>
            </a:r>
            <a:r>
              <a:rPr lang="en-US" dirty="0">
                <a:ea typeface="+mn-lt"/>
                <a:cs typeface="+mn-lt"/>
              </a:rPr>
              <a:t>, video, poster) </a:t>
            </a:r>
            <a:endParaRPr lang="en-US" dirty="0">
              <a:cs typeface="Arial"/>
            </a:endParaRPr>
          </a:p>
          <a:p>
            <a:pPr marL="251460" indent="-179705"/>
            <a:r>
              <a:rPr lang="en-US" dirty="0" err="1">
                <a:cs typeface="Arial"/>
              </a:rPr>
              <a:t>Konzultace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každého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výstupu</a:t>
            </a:r>
            <a:r>
              <a:rPr lang="en-US" dirty="0">
                <a:cs typeface="Arial"/>
              </a:rPr>
              <a:t> 1x v </a:t>
            </a:r>
            <a:r>
              <a:rPr lang="en-US" dirty="0" err="1">
                <a:cs typeface="Arial"/>
              </a:rPr>
              <a:t>průběhu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semestru</a:t>
            </a:r>
            <a:endParaRPr lang="en-US" dirty="0">
              <a:cs typeface="Arial"/>
            </a:endParaRPr>
          </a:p>
          <a:p>
            <a:pPr marL="251460" indent="-179705"/>
            <a:r>
              <a:rPr lang="cs-CZ" dirty="0">
                <a:cs typeface="Arial"/>
              </a:rPr>
              <a:t>Prezentace výstupů</a:t>
            </a:r>
          </a:p>
        </p:txBody>
      </p:sp>
    </p:spTree>
    <p:extLst>
      <p:ext uri="{BB962C8B-B14F-4D97-AF65-F5344CB8AC3E}">
        <p14:creationId xmlns:p14="http://schemas.microsoft.com/office/powerpoint/2010/main" val="2779738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E7A25A4-59CB-4FF9-A287-3A315994CC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Úvod / Multimedia ve výuce 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050A7-45B9-48D2-926B-4A8EC2A0F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38F95E6-690F-4CB3-9CB9-54AF76A3D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Pravidla používání – Směrnice MU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393CD9F-A70A-43CB-9A87-AE5077FAD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>
                <a:ea typeface="+mn-lt"/>
                <a:cs typeface="+mn-lt"/>
              </a:rPr>
              <a:t>Uživatelé využívají IT MU ve shodě se svými pracovními a studijními úkoly. Je zakázáno využívat IT MU k</a:t>
            </a:r>
            <a:endParaRPr lang="cs-CZ">
              <a:cs typeface="Arial"/>
            </a:endParaRPr>
          </a:p>
          <a:p>
            <a:pPr marL="537845" lvl="1" indent="-179705">
              <a:buFont typeface="Arial"/>
              <a:buChar char="̶"/>
            </a:pPr>
            <a:r>
              <a:rPr lang="cs-CZ">
                <a:ea typeface="+mn-lt"/>
                <a:cs typeface="+mn-lt"/>
              </a:rPr>
              <a:t>páchání přestupků, trestných činů či jakékoliv jiné činnosti, která je v rozporu s českým právním řádem</a:t>
            </a:r>
          </a:p>
          <a:p>
            <a:pPr marL="537845" lvl="1" indent="-179705">
              <a:buFont typeface="Arial,Sans-Serif"/>
              <a:buChar char="̶"/>
            </a:pPr>
            <a:r>
              <a:rPr lang="cs-CZ">
                <a:cs typeface="Arial"/>
              </a:rPr>
              <a:t>politické a náboženské agitaci, rasové a národnostní diskriminaci;</a:t>
            </a:r>
            <a:endParaRPr lang="cs-CZ">
              <a:ea typeface="+mn-lt"/>
              <a:cs typeface="+mn-lt"/>
            </a:endParaRPr>
          </a:p>
          <a:p>
            <a:pPr marL="537845" lvl="1" indent="-179705">
              <a:buFont typeface="Arial,Sans-Serif"/>
              <a:buChar char="̶"/>
            </a:pPr>
            <a:r>
              <a:rPr lang="cs-CZ">
                <a:cs typeface="Arial"/>
              </a:rPr>
              <a:t>výdělečné činnosti, šíření obchodních sdělení či jiným aktivitám komerčního charakteru mimo rámec pracovního či studijního vztahu s MU;</a:t>
            </a:r>
            <a:endParaRPr lang="en-US">
              <a:ea typeface="+mn-lt"/>
              <a:cs typeface="+mn-lt"/>
            </a:endParaRPr>
          </a:p>
          <a:p>
            <a:pPr marL="537845" lvl="1" indent="-179705">
              <a:buFont typeface="Arial,Sans-Serif"/>
              <a:buChar char="̶"/>
            </a:pPr>
            <a:r>
              <a:rPr lang="cs-CZ">
                <a:cs typeface="Arial"/>
              </a:rPr>
              <a:t>obtěžování, klamání nebo zastrašování jiných uživatelů. Za takovou činnost se považuje i rozesílání řetězových e-mailů či e-mailů na náhodně vybrané adresy v síti.</a:t>
            </a:r>
            <a:endParaRPr lang="cs-CZ"/>
          </a:p>
          <a:p>
            <a:pPr marL="71755" indent="0">
              <a:buNone/>
            </a:pPr>
            <a:endParaRPr lang="cs-CZ" sz="2000">
              <a:cs typeface="Arial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B0C12A7-BFCF-4CB4-B3B3-2A673E5A4776}"/>
              </a:ext>
            </a:extLst>
          </p:cNvPr>
          <p:cNvSpPr txBox="1"/>
          <p:nvPr/>
        </p:nvSpPr>
        <p:spPr>
          <a:xfrm>
            <a:off x="1005840" y="5227320"/>
            <a:ext cx="10576560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cs-CZ" sz="1600">
                <a:latin typeface="Tahoma"/>
                <a:ea typeface="Tahoma"/>
                <a:cs typeface="Tahoma"/>
              </a:rPr>
              <a:t>https://is.muni.cz/auth/do/mu/Uredni_deska/Predpisy_MU/Masarykova_univerzita/Smernice_MU/SM10-17/</a:t>
            </a:r>
            <a:endParaRPr lang="cs-CZ" sz="1600"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411064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E7A25A4-59CB-4FF9-A287-3A315994CC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Úvod / Multimedia ve výuce 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050A7-45B9-48D2-926B-4A8EC2A0F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38F95E6-690F-4CB3-9CB9-54AF76A3D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Pravidla používání – Směrnice MU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393CD9F-A70A-43CB-9A87-AE5077FAD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>
                <a:ea typeface="+mn-lt"/>
                <a:cs typeface="+mn-lt"/>
              </a:rPr>
              <a:t>Uživatel je povinen při užívání IT MU předcházet vzniku bezpečnostních incidentů. Za tímto účelem je uživatel povinen zejména</a:t>
            </a:r>
            <a:endParaRPr lang="cs-CZ">
              <a:cs typeface="Arial"/>
            </a:endParaRPr>
          </a:p>
          <a:p>
            <a:pPr marL="789305" lvl="1" indent="-285750">
              <a:lnSpc>
                <a:spcPct val="100000"/>
              </a:lnSpc>
              <a:buFont typeface="Arial"/>
              <a:buChar char="̶"/>
            </a:pPr>
            <a:r>
              <a:rPr lang="cs-CZ">
                <a:ea typeface="+mn-lt"/>
                <a:cs typeface="+mn-lt"/>
              </a:rPr>
              <a:t>seznámit se s pravidly užívání IT MU a tato pravidla dodržovat;</a:t>
            </a:r>
          </a:p>
          <a:p>
            <a:pPr marL="789305" lvl="1" indent="-285750">
              <a:buFont typeface="Arial"/>
              <a:buChar char="̶"/>
            </a:pPr>
            <a:r>
              <a:rPr lang="cs-CZ">
                <a:ea typeface="+mn-lt"/>
                <a:cs typeface="+mn-lt"/>
              </a:rPr>
              <a:t>zdržet se užívání služeb a technologií představujících bezpečnostní riziko pro IT MU;</a:t>
            </a:r>
            <a:endParaRPr lang="en-US">
              <a:ea typeface="+mn-lt"/>
              <a:cs typeface="+mn-lt"/>
            </a:endParaRPr>
          </a:p>
          <a:p>
            <a:pPr marL="789305" lvl="1" indent="-285750">
              <a:buFont typeface="Arial"/>
              <a:buChar char="̶"/>
            </a:pPr>
            <a:r>
              <a:rPr lang="cs-CZ">
                <a:ea typeface="+mn-lt"/>
                <a:cs typeface="+mn-lt"/>
              </a:rPr>
              <a:t>neprodleně uvědomit CSIRT-MU (</a:t>
            </a:r>
            <a:r>
              <a:rPr lang="cs-CZ" err="1">
                <a:ea typeface="+mn-lt"/>
                <a:cs typeface="+mn-lt"/>
              </a:rPr>
              <a:t>Computer</a:t>
            </a:r>
            <a:r>
              <a:rPr lang="cs-CZ">
                <a:ea typeface="+mn-lt"/>
                <a:cs typeface="+mn-lt"/>
              </a:rPr>
              <a:t> </a:t>
            </a:r>
            <a:r>
              <a:rPr lang="cs-CZ" err="1">
                <a:ea typeface="+mn-lt"/>
                <a:cs typeface="+mn-lt"/>
              </a:rPr>
              <a:t>Security</a:t>
            </a:r>
            <a:r>
              <a:rPr lang="cs-CZ">
                <a:ea typeface="+mn-lt"/>
                <a:cs typeface="+mn-lt"/>
              </a:rPr>
              <a:t> Incident Response Team </a:t>
            </a:r>
            <a:r>
              <a:rPr lang="cs-CZ" err="1">
                <a:ea typeface="+mn-lt"/>
                <a:cs typeface="+mn-lt"/>
              </a:rPr>
              <a:t>of</a:t>
            </a:r>
            <a:r>
              <a:rPr lang="cs-CZ">
                <a:ea typeface="+mn-lt"/>
                <a:cs typeface="+mn-lt"/>
              </a:rPr>
              <a:t> Masaryk University) o podezření na bezpečnostní incident;</a:t>
            </a:r>
            <a:endParaRPr lang="cs-CZ"/>
          </a:p>
          <a:p>
            <a:pPr marL="789305" lvl="1" indent="-285750">
              <a:buFont typeface="Arial"/>
              <a:buChar char="̶"/>
            </a:pPr>
            <a:r>
              <a:rPr lang="cs-CZ">
                <a:ea typeface="+mn-lt"/>
                <a:cs typeface="+mn-lt"/>
              </a:rPr>
              <a:t>dodržovat pokyny správců IT MU. </a:t>
            </a:r>
            <a:endParaRPr lang="cs-CZ"/>
          </a:p>
          <a:p>
            <a:pPr marL="0" indent="0">
              <a:buNone/>
            </a:pPr>
            <a:endParaRPr lang="cs-CZ">
              <a:cs typeface="Arial"/>
            </a:endParaRPr>
          </a:p>
          <a:p>
            <a:pPr marL="71755" indent="0">
              <a:buNone/>
            </a:pPr>
            <a:endParaRPr lang="cs-CZ" sz="2000">
              <a:cs typeface="Arial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B0C12A7-BFCF-4CB4-B3B3-2A673E5A4776}"/>
              </a:ext>
            </a:extLst>
          </p:cNvPr>
          <p:cNvSpPr txBox="1"/>
          <p:nvPr/>
        </p:nvSpPr>
        <p:spPr>
          <a:xfrm>
            <a:off x="1005840" y="5227320"/>
            <a:ext cx="10576560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cs-CZ" sz="1600">
                <a:latin typeface="Tahoma"/>
                <a:ea typeface="Tahoma"/>
                <a:cs typeface="Tahoma"/>
              </a:rPr>
              <a:t>https://is.muni.cz/auth/do/mu/Uredni_deska/Predpisy_MU/Masarykova_univerzita/Smernice_MU/SM10-17/</a:t>
            </a:r>
            <a:endParaRPr lang="cs-CZ" sz="1600"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008185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E7A25A4-59CB-4FF9-A287-3A315994CC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Úvod / Multimedia ve výuce 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050A7-45B9-48D2-926B-4A8EC2A0F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38F95E6-690F-4CB3-9CB9-54AF76A3D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Počítačová učebna PřF – IC1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393CD9F-A70A-43CB-9A87-AE5077FAD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přihlášení pod jednotným účtem: Výuka</a:t>
            </a:r>
            <a:endParaRPr lang="cs-CZ" dirty="0"/>
          </a:p>
          <a:p>
            <a:pPr marL="251460" indent="-179705"/>
            <a:r>
              <a:rPr lang="cs-CZ" dirty="0">
                <a:cs typeface="Arial"/>
              </a:rPr>
              <a:t>všechna data jsou uložena lokálně</a:t>
            </a:r>
          </a:p>
          <a:p>
            <a:pPr marL="251460" indent="-179705"/>
            <a:r>
              <a:rPr lang="cs-CZ" dirty="0">
                <a:cs typeface="Arial"/>
              </a:rPr>
              <a:t>data nejsou zálohována (za zálohu dat vytvořených při výuce odpovídá uživatel)</a:t>
            </a:r>
          </a:p>
          <a:p>
            <a:pPr marL="251460" indent="-179705"/>
            <a:r>
              <a:rPr lang="cs-CZ" dirty="0">
                <a:cs typeface="Arial"/>
              </a:rPr>
              <a:t>ze všech služeb (e-mail, IS, ...) je nutné se po skončení výuky odhlásit (možnost použití prohlížeče v privátním režimu).</a:t>
            </a:r>
          </a:p>
          <a:p>
            <a:pPr marL="251460" indent="-179705"/>
            <a:endParaRPr lang="cs-CZ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4168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E7A25A4-59CB-4FF9-A287-3A315994CC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Úvod / Multimedia ve výuce 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050A7-45B9-48D2-926B-4A8EC2A0F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38F95E6-690F-4CB3-9CB9-54AF76A3D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Pravidla používání – IC1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393CD9F-A70A-43CB-9A87-AE5077FAD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/>
              <a:t>V počítačové učebně je zákázáno:</a:t>
            </a:r>
          </a:p>
          <a:p>
            <a:pPr marL="503555" lvl="1" indent="-179705"/>
            <a:r>
              <a:rPr lang="cs-CZ"/>
              <a:t>stahování nelegálního obsahu (autorsky chráněná díla apod.)</a:t>
            </a:r>
            <a:endParaRPr lang="cs-CZ">
              <a:cs typeface="Arial"/>
            </a:endParaRPr>
          </a:p>
          <a:p>
            <a:pPr marL="503555" lvl="1" indent="-179705"/>
            <a:r>
              <a:rPr lang="cs-CZ"/>
              <a:t>prolomení ochrany jiných uživatelů</a:t>
            </a:r>
            <a:endParaRPr lang="cs-CZ">
              <a:cs typeface="Arial"/>
            </a:endParaRPr>
          </a:p>
          <a:p>
            <a:pPr marL="503555" lvl="1" indent="-179705"/>
            <a:r>
              <a:rPr lang="cs-CZ"/>
              <a:t>čtení, mazaní či změnu nechráněných obsahů souborů jiných uživatelů</a:t>
            </a:r>
          </a:p>
          <a:p>
            <a:pPr marL="503555" lvl="1" indent="-179705"/>
            <a:endParaRPr lang="cs-CZ">
              <a:cs typeface="Arial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>
                <a:cs typeface="Arial"/>
              </a:rPr>
              <a:t>Dále prosíme o neukládání dat na Plochu, ale do složek k tomu určených (Dokumenty).</a:t>
            </a:r>
          </a:p>
        </p:txBody>
      </p:sp>
    </p:spTree>
    <p:extLst>
      <p:ext uri="{BB962C8B-B14F-4D97-AF65-F5344CB8AC3E}">
        <p14:creationId xmlns:p14="http://schemas.microsoft.com/office/powerpoint/2010/main" val="88188349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SCI-CZ.potx" id="{45F6B7E5-7C04-4D6F-988C-FDDEAE8B644B}" vid="{0017D97F-3299-46A0-BBAA-D432C306E01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40FDBE2A047744590A4F7CDFA53DF0D" ma:contentTypeVersion="11" ma:contentTypeDescription="Vytvoří nový dokument" ma:contentTypeScope="" ma:versionID="decadf841c0da81b0f3f50789d8e1c13">
  <xsd:schema xmlns:xsd="http://www.w3.org/2001/XMLSchema" xmlns:xs="http://www.w3.org/2001/XMLSchema" xmlns:p="http://schemas.microsoft.com/office/2006/metadata/properties" xmlns:ns3="97dd56d9-7586-4c47-a2ff-6e29f46bf72a" xmlns:ns4="3b3cc35a-851c-4481-8562-6ce9f9f5548c" targetNamespace="http://schemas.microsoft.com/office/2006/metadata/properties" ma:root="true" ma:fieldsID="02e38ad563bfd445974009cbbda3ed9a" ns3:_="" ns4:_="">
    <xsd:import namespace="97dd56d9-7586-4c47-a2ff-6e29f46bf72a"/>
    <xsd:import namespace="3b3cc35a-851c-4481-8562-6ce9f9f5548c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dd56d9-7586-4c47-a2ff-6e29f46bf72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3cc35a-851c-4481-8562-6ce9f9f554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57E7789-695C-497B-B006-2825E4AE41D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7A578BA-CD46-479A-9FF6-C0B529430E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dd56d9-7586-4c47-a2ff-6e29f46bf72a"/>
    <ds:schemaRef ds:uri="3b3cc35a-851c-4481-8562-6ce9f9f554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B461FB8-9BE1-47E4-BDA9-30E2116555E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Širokoúhlá obrazovka</PresentationFormat>
  <Slides>8</Slides>
  <Notes>0</Notes>
  <HiddenSlides>0</HiddenSlide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Prezentace_MU_CZ</vt:lpstr>
      <vt:lpstr>Úvod</vt:lpstr>
      <vt:lpstr>Multimedia ve výuce I – organizace </vt:lpstr>
      <vt:lpstr>Multimedia ve výuce I – náplň </vt:lpstr>
      <vt:lpstr>Multimedia ve výuce I – ukončení </vt:lpstr>
      <vt:lpstr>Pravidla používání – Směrnice MU</vt:lpstr>
      <vt:lpstr>Pravidla používání – Směrnice MU</vt:lpstr>
      <vt:lpstr>Počítačová učebna PřF – IC1</vt:lpstr>
      <vt:lpstr>Pravidla používání – IC1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zdenek</dc:creator>
  <cp:revision>18</cp:revision>
  <cp:lastPrinted>1601-01-01T00:00:00Z</cp:lastPrinted>
  <dcterms:created xsi:type="dcterms:W3CDTF">2018-08-22T13:58:55Z</dcterms:created>
  <dcterms:modified xsi:type="dcterms:W3CDTF">2019-09-17T09:51:46Z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0x010100840FDBE2A047744590A4F7CDFA53DF0D</vt:lpwstr>
  </property>
</Properties>
</file>