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50355E-71B0-1C5E-ABD5-3014E89C2E2A}" v="2" dt="2019-09-17T07:54:28.893"/>
    <p1510:client id="{25AEAEBA-8C93-4E3D-B7A9-C1BC2C145C7B}" v="249" dt="2019-09-11T08:51:57.637"/>
    <p1510:client id="{2841AE93-D711-AE30-7166-1977463BA634}" v="182" dt="2019-09-11T08:52:23.491"/>
    <p1510:client id="{A889EE25-324C-40AE-90B9-55ACAA1940A0}" v="2" dt="2019-09-17T09:54:47.6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suite.google.com/" TargetMode="External"/><Relationship Id="rId2" Type="http://schemas.openxmlformats.org/officeDocument/2006/relationships/hyperlink" Target="https://www.offic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lae/iwork/" TargetMode="External"/><Relationship Id="rId2" Type="http://schemas.openxmlformats.org/officeDocument/2006/relationships/hyperlink" Target="https://www.libreoffic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365.muni.cz/" TargetMode="External"/><Relationship Id="rId2" Type="http://schemas.openxmlformats.org/officeDocument/2006/relationships/hyperlink" Target="https://it.muni.cz/sluzby/microsoft-office-36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9E2804-C383-45B4-91DC-6D45D15B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>
                <a:ea typeface="+mj-lt"/>
                <a:cs typeface="+mj-lt"/>
              </a:rPr>
              <a:t>Kancelářské aplikace</a:t>
            </a:r>
            <a:endParaRPr lang="cs-CZ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EF97895-015F-4683-AA3B-AC14034512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>
                <a:cs typeface="Arial"/>
              </a:rPr>
              <a:t>Multimedia ve výuce 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7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BF83C5-0A05-4B55-80BA-96A0A2366D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Multimedia </a:t>
            </a:r>
            <a:r>
              <a:rPr lang="en-US" err="1"/>
              <a:t>ve</a:t>
            </a:r>
            <a:r>
              <a:rPr lang="en-US"/>
              <a:t> v</a:t>
            </a:r>
            <a:r>
              <a:rPr lang="cs-CZ"/>
              <a:t>ýuce I – kancelářské balíky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CFC6C1-9E6F-4464-9646-03866A7965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3970CB-25EB-4D6C-9719-4905B1DEB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>
                <a:ea typeface="+mj-lt"/>
                <a:cs typeface="+mj-lt"/>
              </a:rPr>
              <a:t>Kancelářské balíky: definice</a:t>
            </a:r>
            <a:endParaRPr lang="cs-CZ"/>
          </a:p>
          <a:p>
            <a:endParaRPr lang="cs-CZ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D36963A-3C98-4D4F-AC3A-2C7328F26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lnSpc>
                <a:spcPct val="100000"/>
              </a:lnSpc>
            </a:pPr>
            <a:r>
              <a:rPr lang="cs-CZ">
                <a:ea typeface="+mn-lt"/>
                <a:cs typeface="+mn-lt"/>
              </a:rPr>
              <a:t>z anglického </a:t>
            </a:r>
            <a:r>
              <a:rPr lang="cs-CZ" b="1">
                <a:ea typeface="+mn-lt"/>
                <a:cs typeface="+mn-lt"/>
              </a:rPr>
              <a:t>Office </a:t>
            </a:r>
            <a:r>
              <a:rPr lang="cs-CZ" b="1" err="1">
                <a:ea typeface="+mn-lt"/>
                <a:cs typeface="+mn-lt"/>
              </a:rPr>
              <a:t>suite</a:t>
            </a:r>
            <a:endParaRPr lang="cs-CZ" err="1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>
                <a:ea typeface="+mn-lt"/>
                <a:cs typeface="+mn-lt"/>
              </a:rPr>
              <a:t>patří do skupiny </a:t>
            </a:r>
            <a:r>
              <a:rPr lang="cs-CZ" b="1" err="1">
                <a:ea typeface="+mn-lt"/>
                <a:cs typeface="+mn-lt"/>
              </a:rPr>
              <a:t>personal</a:t>
            </a:r>
            <a:r>
              <a:rPr lang="cs-CZ" b="1">
                <a:ea typeface="+mn-lt"/>
                <a:cs typeface="+mn-lt"/>
              </a:rPr>
              <a:t>/office </a:t>
            </a:r>
            <a:r>
              <a:rPr lang="cs-CZ" b="1" err="1">
                <a:ea typeface="+mn-lt"/>
                <a:cs typeface="+mn-lt"/>
              </a:rPr>
              <a:t>productivity</a:t>
            </a:r>
            <a:r>
              <a:rPr lang="cs-CZ" b="1">
                <a:ea typeface="+mn-lt"/>
                <a:cs typeface="+mn-lt"/>
              </a:rPr>
              <a:t> software</a:t>
            </a:r>
            <a:r>
              <a:rPr lang="cs-CZ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>
                <a:ea typeface="+mn-lt"/>
                <a:cs typeface="+mn-lt"/>
              </a:rPr>
              <a:t>produkci informací (</a:t>
            </a:r>
            <a:r>
              <a:rPr lang="cs-CZ" b="1">
                <a:ea typeface="+mn-lt"/>
                <a:cs typeface="+mn-lt"/>
              </a:rPr>
              <a:t>dokumentů, tabulek, prezentací, grafik</a:t>
            </a:r>
            <a:r>
              <a:rPr lang="cs-CZ">
                <a:ea typeface="+mn-lt"/>
                <a:cs typeface="+mn-lt"/>
              </a:rPr>
              <a:t>, ...) </a:t>
            </a:r>
            <a:endParaRPr lang="cs-CZ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>
                <a:ea typeface="+mn-lt"/>
                <a:cs typeface="+mn-lt"/>
              </a:rPr>
              <a:t>boom v 80. letech (rozšíření na desktopové PC)</a:t>
            </a:r>
            <a:endParaRPr lang="cs-CZ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>
                <a:ea typeface="+mn-lt"/>
                <a:cs typeface="+mn-lt"/>
              </a:rPr>
              <a:t>hlavní součást:</a:t>
            </a:r>
            <a:endParaRPr lang="cs-CZ">
              <a:cs typeface="Arial"/>
            </a:endParaRPr>
          </a:p>
          <a:p>
            <a:pPr marL="503555" lvl="1" indent="-179705"/>
            <a:r>
              <a:rPr lang="cs-CZ">
                <a:ea typeface="+mn-lt"/>
                <a:cs typeface="+mn-lt"/>
              </a:rPr>
              <a:t>textové procesory</a:t>
            </a:r>
            <a:endParaRPr lang="cs-CZ"/>
          </a:p>
          <a:p>
            <a:pPr marL="503555" lvl="1" indent="-179705"/>
            <a:r>
              <a:rPr lang="cs-CZ">
                <a:ea typeface="+mn-lt"/>
                <a:cs typeface="+mn-lt"/>
              </a:rPr>
              <a:t>tabulkové procesory</a:t>
            </a:r>
            <a:endParaRPr lang="cs-CZ"/>
          </a:p>
          <a:p>
            <a:pPr marL="503555" lvl="1" indent="-179705"/>
            <a:r>
              <a:rPr lang="cs-CZ">
                <a:ea typeface="+mn-lt"/>
                <a:cs typeface="+mn-lt"/>
              </a:rPr>
              <a:t>nástroje na tvorbu prezentací</a:t>
            </a:r>
            <a:endParaRPr lang="cs-CZ"/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807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76B81F-73A0-4D4C-936B-B78564E71E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Multimedia </a:t>
            </a:r>
            <a:r>
              <a:rPr lang="en-US" err="1"/>
              <a:t>ve</a:t>
            </a:r>
            <a:r>
              <a:rPr lang="en-US"/>
              <a:t> v</a:t>
            </a:r>
            <a:r>
              <a:rPr lang="cs-CZ"/>
              <a:t>ýuce I – kancelářské balíky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87F87E-B709-493C-A625-69015F173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6FBFE6-36D3-437C-B78B-CF67F9170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>
                <a:ea typeface="+mj-lt"/>
                <a:cs typeface="+mj-lt"/>
              </a:rPr>
              <a:t>Kancelářské balíky: přehled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7E385D-C535-4712-894A-F83068BB9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>
                <a:ea typeface="+mn-lt"/>
                <a:cs typeface="+mn-lt"/>
              </a:rPr>
              <a:t> MS Office </a:t>
            </a:r>
            <a:endParaRPr lang="cs-CZ">
              <a:cs typeface="Arial"/>
            </a:endParaRPr>
          </a:p>
          <a:p>
            <a:pPr marL="503555" lvl="1" indent="-179705"/>
            <a:r>
              <a:rPr lang="cs-CZ">
                <a:ea typeface="+mn-lt"/>
                <a:cs typeface="+mn-lt"/>
              </a:rPr>
              <a:t>web: </a:t>
            </a:r>
            <a:r>
              <a:rPr lang="cs-CZ">
                <a:ea typeface="+mn-lt"/>
                <a:cs typeface="+mn-lt"/>
                <a:hlinkClick r:id="rId2"/>
              </a:rPr>
              <a:t>https://www.office.com</a:t>
            </a:r>
            <a:endParaRPr lang="cs-CZ"/>
          </a:p>
          <a:p>
            <a:pPr marL="503555" lvl="1" indent="-179705"/>
            <a:r>
              <a:rPr lang="cs-CZ">
                <a:ea typeface="+mn-lt"/>
                <a:cs typeface="+mn-lt"/>
              </a:rPr>
              <a:t>platformy: OS Windows, Mac OS</a:t>
            </a:r>
            <a:endParaRPr lang="cs-CZ"/>
          </a:p>
          <a:p>
            <a:pPr marL="251460" indent="-179705"/>
            <a:endParaRPr lang="cs-CZ" b="1">
              <a:ea typeface="+mn-lt"/>
              <a:cs typeface="+mn-lt"/>
            </a:endParaRPr>
          </a:p>
          <a:p>
            <a:pPr marL="251460" indent="-179705"/>
            <a:r>
              <a:rPr lang="cs-CZ" b="1">
                <a:ea typeface="+mn-lt"/>
                <a:cs typeface="+mn-lt"/>
              </a:rPr>
              <a:t>G </a:t>
            </a:r>
            <a:r>
              <a:rPr lang="cs-CZ" b="1" err="1">
                <a:ea typeface="+mn-lt"/>
                <a:cs typeface="+mn-lt"/>
              </a:rPr>
              <a:t>Suite</a:t>
            </a:r>
            <a:r>
              <a:rPr lang="cs-CZ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503555" lvl="1" indent="-179705"/>
            <a:r>
              <a:rPr lang="cs-CZ">
                <a:ea typeface="+mn-lt"/>
                <a:cs typeface="+mn-lt"/>
              </a:rPr>
              <a:t>web: </a:t>
            </a:r>
            <a:r>
              <a:rPr lang="cs-CZ">
                <a:ea typeface="+mn-lt"/>
                <a:cs typeface="+mn-lt"/>
                <a:hlinkClick r:id="rId3"/>
              </a:rPr>
              <a:t>https://gsuite.google.com</a:t>
            </a:r>
            <a:r>
              <a:rPr lang="cs-CZ">
                <a:ea typeface="+mn-lt"/>
                <a:cs typeface="+mn-lt"/>
              </a:rPr>
              <a:t>  </a:t>
            </a:r>
            <a:endParaRPr lang="cs-CZ"/>
          </a:p>
          <a:p>
            <a:pPr marL="503555" lvl="1" indent="-179705"/>
            <a:r>
              <a:rPr lang="cs-CZ">
                <a:ea typeface="+mn-lt"/>
                <a:cs typeface="+mn-lt"/>
              </a:rPr>
              <a:t>platformy: OS Windows, Mac OS, Linux</a:t>
            </a:r>
            <a:endParaRPr lang="cs-CZ"/>
          </a:p>
          <a:p>
            <a:pPr marL="251460" indent="-179705"/>
            <a:endParaRPr lang="cs-CZ">
              <a:cs typeface="Arial"/>
            </a:endParaRPr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44D690D6-E244-406C-9BC3-CC1245E200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8880" y="1784985"/>
            <a:ext cx="2468880" cy="1383030"/>
          </a:xfrm>
          <a:prstGeom prst="rect">
            <a:avLst/>
          </a:prstGeom>
        </p:spPr>
      </p:pic>
      <p:pic>
        <p:nvPicPr>
          <p:cNvPr id="8" name="Obrázek 8">
            <a:extLst>
              <a:ext uri="{FF2B5EF4-FFF2-40B4-BE49-F238E27FC236}">
                <a16:creationId xmlns:a16="http://schemas.microsoft.com/office/drawing/2014/main" id="{447469A7-DC46-4EEB-BC2C-4C650E4F17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8475" y="4086225"/>
            <a:ext cx="2259330" cy="56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38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246E5D-C4D1-42A9-8331-9AC2E87366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Multimedia </a:t>
            </a:r>
            <a:r>
              <a:rPr lang="en-US" err="1"/>
              <a:t>ve</a:t>
            </a:r>
            <a:r>
              <a:rPr lang="en-US"/>
              <a:t> v</a:t>
            </a:r>
            <a:r>
              <a:rPr lang="cs-CZ"/>
              <a:t>ýuce I – kancelářské balíky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B3F409-9740-4B3B-A44D-E3D58999C3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A8FA24-0E40-4AD6-8034-1BE073E19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552309-767E-4202-9F2E-AFAC9C37F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err="1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Libre</a:t>
            </a:r>
            <a:r>
              <a:rPr lang="cs-CZ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 Office </a:t>
            </a:r>
            <a:endParaRPr lang="cs-CZ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503555" lvl="1" indent="-179705"/>
            <a:r>
              <a:rPr lang="cs-CZ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web: </a:t>
            </a:r>
            <a:r>
              <a:rPr lang="cs-CZ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2"/>
              </a:rPr>
              <a:t>https://www.libreoffice.org</a:t>
            </a:r>
            <a:endParaRPr lang="cs-CZ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503555" lvl="1" indent="-179705"/>
            <a:r>
              <a:rPr lang="cs-CZ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platformy: OS Windows, Mac OS, Linux </a:t>
            </a:r>
            <a:endParaRPr lang="cs-CZ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251460" indent="-179705"/>
            <a:endParaRPr lang="cs-CZ">
              <a:solidFill>
                <a:schemeClr val="bg1">
                  <a:lumMod val="50000"/>
                </a:schemeClr>
              </a:solidFill>
              <a:ea typeface="+mn-lt"/>
              <a:cs typeface="+mn-lt"/>
            </a:endParaRPr>
          </a:p>
          <a:p>
            <a:pPr marL="251460" indent="-179705"/>
            <a:r>
              <a:rPr lang="cs-CZ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I-Works</a:t>
            </a:r>
            <a:endParaRPr lang="cs-CZ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503555" lvl="1" indent="-179705"/>
            <a:r>
              <a:rPr lang="cs-CZ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web: </a:t>
            </a:r>
            <a:r>
              <a:rPr lang="cs-CZ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3"/>
              </a:rPr>
              <a:t>https://www.apple.com/lae/iwork/</a:t>
            </a:r>
            <a:r>
              <a:rPr lang="cs-CZ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 </a:t>
            </a:r>
            <a:endParaRPr lang="cs-CZ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503555" lvl="1" indent="-179705"/>
            <a:r>
              <a:rPr lang="cs-CZ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platformy: Mac OS</a:t>
            </a:r>
            <a:endParaRPr lang="cs-CZ">
              <a:solidFill>
                <a:schemeClr val="bg1">
                  <a:lumMod val="50000"/>
                </a:schemeClr>
              </a:solidFill>
            </a:endParaRPr>
          </a:p>
          <a:p>
            <a:pPr marL="251460" indent="-179705"/>
            <a:endParaRPr lang="cs-CZ">
              <a:cs typeface="Arial"/>
            </a:endParaRP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6188C1CA-48F9-4CCB-A99D-C48268CF9FD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7000"/>
          </a:blip>
          <a:stretch>
            <a:fillRect/>
          </a:stretch>
        </p:blipFill>
        <p:spPr>
          <a:xfrm>
            <a:off x="7215187" y="1861185"/>
            <a:ext cx="2889885" cy="1230630"/>
          </a:xfrm>
          <a:prstGeom prst="rect">
            <a:avLst/>
          </a:prstGeom>
        </p:spPr>
      </p:pic>
      <p:pic>
        <p:nvPicPr>
          <p:cNvPr id="10" name="Obrázek 10">
            <a:extLst>
              <a:ext uri="{FF2B5EF4-FFF2-40B4-BE49-F238E27FC236}">
                <a16:creationId xmlns:a16="http://schemas.microsoft.com/office/drawing/2014/main" id="{A6BD2E91-72AF-4AAF-BE1B-E9FC99FE6D49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6000"/>
          </a:blip>
          <a:stretch>
            <a:fillRect/>
          </a:stretch>
        </p:blipFill>
        <p:spPr>
          <a:xfrm>
            <a:off x="6985635" y="3798208"/>
            <a:ext cx="3608070" cy="136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4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4B2DC4-76E6-4A53-AA32-F6DC1D95B7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Multimedia </a:t>
            </a:r>
            <a:r>
              <a:rPr lang="en-US" err="1"/>
              <a:t>ve</a:t>
            </a:r>
            <a:r>
              <a:rPr lang="en-US"/>
              <a:t> v</a:t>
            </a:r>
            <a:r>
              <a:rPr lang="cs-CZ"/>
              <a:t>ýuce I – kancelářské balíky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D1F8D0-31DA-4DBC-B27D-976F59566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636A8D-16EC-4038-816C-31C01B3F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>
                <a:ea typeface="+mj-lt"/>
                <a:cs typeface="+mj-lt"/>
              </a:rPr>
              <a:t>Přehled nástrojů </a:t>
            </a:r>
            <a:br>
              <a:rPr lang="cs-CZ" b="0">
                <a:ea typeface="+mj-lt"/>
                <a:cs typeface="+mj-lt"/>
              </a:rPr>
            </a:br>
            <a:endParaRPr lang="cs-CZ" b="0">
              <a:ea typeface="+mj-lt"/>
              <a:cs typeface="+mj-lt"/>
            </a:endParaRPr>
          </a:p>
          <a:p>
            <a:endParaRPr lang="cs-CZ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87745A-137E-4EE7-B020-543E45D09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85750" indent="-285750">
              <a:lnSpc>
                <a:spcPct val="100000"/>
              </a:lnSpc>
              <a:buFont typeface="Arial"/>
              <a:buChar char="̶"/>
            </a:pPr>
            <a:r>
              <a:rPr lang="cs-CZ" sz="2400">
                <a:ea typeface="+mn-lt"/>
                <a:cs typeface="+mn-lt"/>
              </a:rPr>
              <a:t>textové procesory: </a:t>
            </a:r>
            <a:endParaRPr lang="cs-CZ" sz="2400">
              <a:cs typeface="Arial"/>
            </a:endParaRPr>
          </a:p>
          <a:p>
            <a:pPr marL="537845" lvl="1" indent="-179705">
              <a:lnSpc>
                <a:spcPct val="100000"/>
              </a:lnSpc>
              <a:buFont typeface="Arial"/>
              <a:buChar char="̶"/>
            </a:pPr>
            <a:r>
              <a:rPr lang="cs-CZ" sz="1600" b="1">
                <a:ea typeface="+mn-lt"/>
                <a:cs typeface="+mn-lt"/>
              </a:rPr>
              <a:t>Word</a:t>
            </a:r>
            <a:r>
              <a:rPr lang="cs-CZ" sz="1600">
                <a:ea typeface="+mn-lt"/>
                <a:cs typeface="+mn-lt"/>
              </a:rPr>
              <a:t> (Office 365), </a:t>
            </a:r>
            <a:r>
              <a:rPr lang="cs-CZ" sz="1600" b="1" err="1">
                <a:ea typeface="+mn-lt"/>
                <a:cs typeface="+mn-lt"/>
              </a:rPr>
              <a:t>Docs</a:t>
            </a:r>
            <a:r>
              <a:rPr lang="cs-CZ" sz="1600">
                <a:ea typeface="+mn-lt"/>
                <a:cs typeface="+mn-lt"/>
              </a:rPr>
              <a:t> (G </a:t>
            </a:r>
            <a:r>
              <a:rPr lang="cs-CZ" sz="1600" err="1">
                <a:ea typeface="+mn-lt"/>
                <a:cs typeface="+mn-lt"/>
              </a:rPr>
              <a:t>Suite</a:t>
            </a:r>
            <a:r>
              <a:rPr lang="cs-CZ" sz="1600">
                <a:ea typeface="+mn-lt"/>
                <a:cs typeface="+mn-lt"/>
              </a:rPr>
              <a:t>), </a:t>
            </a:r>
            <a:r>
              <a:rPr lang="cs-CZ" sz="1600" err="1">
                <a:ea typeface="+mn-lt"/>
                <a:cs typeface="+mn-lt"/>
              </a:rPr>
              <a:t>Writer</a:t>
            </a:r>
            <a:r>
              <a:rPr lang="cs-CZ" sz="1600">
                <a:ea typeface="+mn-lt"/>
                <a:cs typeface="+mn-lt"/>
              </a:rPr>
              <a:t> (</a:t>
            </a:r>
            <a:r>
              <a:rPr lang="cs-CZ" sz="1600" err="1">
                <a:ea typeface="+mn-lt"/>
                <a:cs typeface="+mn-lt"/>
              </a:rPr>
              <a:t>Libre</a:t>
            </a:r>
            <a:r>
              <a:rPr lang="cs-CZ" sz="1600">
                <a:ea typeface="+mn-lt"/>
                <a:cs typeface="+mn-lt"/>
              </a:rPr>
              <a:t> Office), </a:t>
            </a:r>
            <a:r>
              <a:rPr lang="cs-CZ" sz="1600" err="1">
                <a:ea typeface="+mn-lt"/>
                <a:cs typeface="+mn-lt"/>
              </a:rPr>
              <a:t>Pages</a:t>
            </a:r>
            <a:r>
              <a:rPr lang="cs-CZ" sz="1600">
                <a:ea typeface="+mn-lt"/>
                <a:cs typeface="+mn-lt"/>
              </a:rPr>
              <a:t> (I-Works) </a:t>
            </a:r>
            <a:endParaRPr lang="cs-CZ" sz="1600">
              <a:cs typeface="Arial"/>
            </a:endParaRPr>
          </a:p>
          <a:p>
            <a:pPr marL="71755" indent="0">
              <a:lnSpc>
                <a:spcPct val="100000"/>
              </a:lnSpc>
              <a:buNone/>
            </a:pPr>
            <a:endParaRPr lang="cs-CZ" sz="240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buFont typeface="Arial"/>
              <a:buChar char="̶"/>
            </a:pPr>
            <a:endParaRPr lang="cs-CZ" sz="240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buFont typeface="Arial"/>
              <a:buChar char="̶"/>
            </a:pPr>
            <a:r>
              <a:rPr lang="cs-CZ" sz="2400">
                <a:ea typeface="+mn-lt"/>
                <a:cs typeface="+mn-lt"/>
              </a:rPr>
              <a:t>tabulkové procesory: </a:t>
            </a:r>
          </a:p>
          <a:p>
            <a:pPr marL="537845" lvl="1" indent="-179705">
              <a:lnSpc>
                <a:spcPct val="100000"/>
              </a:lnSpc>
              <a:buFont typeface="Arial"/>
              <a:buChar char="̶"/>
            </a:pPr>
            <a:r>
              <a:rPr lang="cs-CZ" sz="1600" b="1">
                <a:ea typeface="+mn-lt"/>
                <a:cs typeface="+mn-lt"/>
              </a:rPr>
              <a:t>Excel</a:t>
            </a:r>
            <a:r>
              <a:rPr lang="cs-CZ" sz="1600">
                <a:ea typeface="+mn-lt"/>
                <a:cs typeface="+mn-lt"/>
              </a:rPr>
              <a:t> (Office 365), </a:t>
            </a:r>
            <a:r>
              <a:rPr lang="cs-CZ" sz="1600" b="1" err="1">
                <a:ea typeface="+mn-lt"/>
                <a:cs typeface="+mn-lt"/>
              </a:rPr>
              <a:t>Sheets</a:t>
            </a:r>
            <a:r>
              <a:rPr lang="cs-CZ" sz="1600">
                <a:ea typeface="+mn-lt"/>
                <a:cs typeface="+mn-lt"/>
              </a:rPr>
              <a:t> (G </a:t>
            </a:r>
            <a:r>
              <a:rPr lang="cs-CZ" sz="1600" err="1">
                <a:ea typeface="+mn-lt"/>
                <a:cs typeface="+mn-lt"/>
              </a:rPr>
              <a:t>Suite</a:t>
            </a:r>
            <a:r>
              <a:rPr lang="cs-CZ" sz="1600">
                <a:ea typeface="+mn-lt"/>
                <a:cs typeface="+mn-lt"/>
              </a:rPr>
              <a:t>), </a:t>
            </a:r>
            <a:r>
              <a:rPr lang="cs-CZ" sz="1600" err="1">
                <a:ea typeface="+mn-lt"/>
                <a:cs typeface="+mn-lt"/>
              </a:rPr>
              <a:t>Calc</a:t>
            </a:r>
            <a:r>
              <a:rPr lang="cs-CZ" sz="1600">
                <a:ea typeface="+mn-lt"/>
                <a:cs typeface="+mn-lt"/>
              </a:rPr>
              <a:t> (</a:t>
            </a:r>
            <a:r>
              <a:rPr lang="cs-CZ" sz="1600" err="1">
                <a:ea typeface="+mn-lt"/>
                <a:cs typeface="+mn-lt"/>
              </a:rPr>
              <a:t>Libre</a:t>
            </a:r>
            <a:r>
              <a:rPr lang="cs-CZ" sz="1600">
                <a:ea typeface="+mn-lt"/>
                <a:cs typeface="+mn-lt"/>
              </a:rPr>
              <a:t> Office), </a:t>
            </a:r>
            <a:r>
              <a:rPr lang="cs-CZ" sz="1600" err="1">
                <a:ea typeface="+mn-lt"/>
                <a:cs typeface="+mn-lt"/>
              </a:rPr>
              <a:t>Numbers</a:t>
            </a:r>
            <a:r>
              <a:rPr lang="cs-CZ" sz="1600">
                <a:ea typeface="+mn-lt"/>
                <a:cs typeface="+mn-lt"/>
              </a:rPr>
              <a:t> (I-Works)</a:t>
            </a:r>
            <a:endParaRPr lang="cs-CZ" sz="1600">
              <a:cs typeface="Arial"/>
            </a:endParaRPr>
          </a:p>
          <a:p>
            <a:pPr marL="503555" lvl="1" indent="0">
              <a:lnSpc>
                <a:spcPct val="100000"/>
              </a:lnSpc>
              <a:buNone/>
            </a:pPr>
            <a:endParaRPr lang="cs-CZ" sz="2400">
              <a:cs typeface="Arial"/>
            </a:endParaRPr>
          </a:p>
          <a:p>
            <a:pPr marL="503555" lvl="1" indent="-179705">
              <a:lnSpc>
                <a:spcPct val="100000"/>
              </a:lnSpc>
              <a:buNone/>
            </a:pPr>
            <a:endParaRPr lang="cs-CZ" sz="2400">
              <a:cs typeface="Arial"/>
            </a:endParaRPr>
          </a:p>
          <a:p>
            <a:pPr marL="285750" indent="-285750">
              <a:lnSpc>
                <a:spcPct val="100000"/>
              </a:lnSpc>
              <a:buFont typeface="Arial"/>
              <a:buChar char="̶"/>
            </a:pPr>
            <a:r>
              <a:rPr lang="cs-CZ" sz="2400">
                <a:ea typeface="+mn-lt"/>
                <a:cs typeface="+mn-lt"/>
              </a:rPr>
              <a:t>Tvorba prezentací: </a:t>
            </a:r>
          </a:p>
          <a:p>
            <a:pPr marL="537845" lvl="1" indent="-179705">
              <a:lnSpc>
                <a:spcPct val="100000"/>
              </a:lnSpc>
              <a:buFont typeface="Arial"/>
              <a:buChar char="̶"/>
            </a:pPr>
            <a:r>
              <a:rPr lang="cs-CZ" sz="1600" b="1">
                <a:ea typeface="+mn-lt"/>
                <a:cs typeface="+mn-lt"/>
              </a:rPr>
              <a:t>PowerPoint</a:t>
            </a:r>
            <a:r>
              <a:rPr lang="cs-CZ" sz="1600">
                <a:ea typeface="+mn-lt"/>
                <a:cs typeface="+mn-lt"/>
              </a:rPr>
              <a:t> (Office 365), </a:t>
            </a:r>
            <a:r>
              <a:rPr lang="cs-CZ" sz="1600" b="1" err="1">
                <a:ea typeface="+mn-lt"/>
                <a:cs typeface="+mn-lt"/>
              </a:rPr>
              <a:t>Slides</a:t>
            </a:r>
            <a:r>
              <a:rPr lang="cs-CZ" sz="1600">
                <a:ea typeface="+mn-lt"/>
                <a:cs typeface="+mn-lt"/>
              </a:rPr>
              <a:t> (G </a:t>
            </a:r>
            <a:r>
              <a:rPr lang="cs-CZ" sz="1600" err="1">
                <a:ea typeface="+mn-lt"/>
                <a:cs typeface="+mn-lt"/>
              </a:rPr>
              <a:t>Suite</a:t>
            </a:r>
            <a:r>
              <a:rPr lang="cs-CZ" sz="1600">
                <a:ea typeface="+mn-lt"/>
                <a:cs typeface="+mn-lt"/>
              </a:rPr>
              <a:t>), </a:t>
            </a:r>
            <a:r>
              <a:rPr lang="cs-CZ" sz="1600" err="1">
                <a:ea typeface="+mn-lt"/>
                <a:cs typeface="+mn-lt"/>
              </a:rPr>
              <a:t>Impress</a:t>
            </a:r>
            <a:r>
              <a:rPr lang="cs-CZ" sz="1600">
                <a:ea typeface="+mn-lt"/>
                <a:cs typeface="+mn-lt"/>
              </a:rPr>
              <a:t> (</a:t>
            </a:r>
            <a:r>
              <a:rPr lang="cs-CZ" sz="1600" err="1">
                <a:ea typeface="+mn-lt"/>
                <a:cs typeface="+mn-lt"/>
              </a:rPr>
              <a:t>Libre</a:t>
            </a:r>
            <a:r>
              <a:rPr lang="cs-CZ" sz="1600">
                <a:ea typeface="+mn-lt"/>
                <a:cs typeface="+mn-lt"/>
              </a:rPr>
              <a:t> Office), </a:t>
            </a:r>
            <a:r>
              <a:rPr lang="cs-CZ" sz="1600" err="1">
                <a:ea typeface="+mn-lt"/>
                <a:cs typeface="+mn-lt"/>
              </a:rPr>
              <a:t>Keynote</a:t>
            </a:r>
            <a:r>
              <a:rPr lang="cs-CZ" sz="1600">
                <a:ea typeface="+mn-lt"/>
                <a:cs typeface="+mn-lt"/>
              </a:rPr>
              <a:t> (I-Works)</a:t>
            </a:r>
            <a:endParaRPr lang="cs-CZ" sz="1600">
              <a:cs typeface="Arial"/>
            </a:endParaRPr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63F392AC-115E-42DF-8774-AD6A214EB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080" y="2407920"/>
            <a:ext cx="457200" cy="457200"/>
          </a:xfrm>
          <a:prstGeom prst="rect">
            <a:avLst/>
          </a:prstGeom>
        </p:spPr>
      </p:pic>
      <p:pic>
        <p:nvPicPr>
          <p:cNvPr id="8" name="Obrázek 8">
            <a:extLst>
              <a:ext uri="{FF2B5EF4-FFF2-40B4-BE49-F238E27FC236}">
                <a16:creationId xmlns:a16="http://schemas.microsoft.com/office/drawing/2014/main" id="{FB6CF931-EB7E-4E61-A66C-49455C305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7572" y="2407920"/>
            <a:ext cx="333375" cy="457200"/>
          </a:xfrm>
          <a:prstGeom prst="rect">
            <a:avLst/>
          </a:prstGeom>
        </p:spPr>
      </p:pic>
      <p:pic>
        <p:nvPicPr>
          <p:cNvPr id="10" name="Obrázek 10">
            <a:extLst>
              <a:ext uri="{FF2B5EF4-FFF2-40B4-BE49-F238E27FC236}">
                <a16:creationId xmlns:a16="http://schemas.microsoft.com/office/drawing/2014/main" id="{48221A5B-F92D-4B6E-A8C4-36CA963F309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5113020" y="2407920"/>
            <a:ext cx="457200" cy="457200"/>
          </a:xfrm>
          <a:prstGeom prst="rect">
            <a:avLst/>
          </a:prstGeom>
        </p:spPr>
      </p:pic>
      <p:pic>
        <p:nvPicPr>
          <p:cNvPr id="12" name="Obrázek 12">
            <a:extLst>
              <a:ext uri="{FF2B5EF4-FFF2-40B4-BE49-F238E27FC236}">
                <a16:creationId xmlns:a16="http://schemas.microsoft.com/office/drawing/2014/main" id="{F781DCC5-B797-4D25-ADAC-2ECCC2E81A0E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</a:blip>
          <a:stretch>
            <a:fillRect/>
          </a:stretch>
        </p:blipFill>
        <p:spPr>
          <a:xfrm>
            <a:off x="6629400" y="2407920"/>
            <a:ext cx="685800" cy="457200"/>
          </a:xfrm>
          <a:prstGeom prst="rect">
            <a:avLst/>
          </a:prstGeom>
        </p:spPr>
      </p:pic>
      <p:pic>
        <p:nvPicPr>
          <p:cNvPr id="14" name="Obrázek 14" descr="Obsah obrázku objekt&#10;&#10;Popis vygenerovaný s vysokou mírou spolehlivosti">
            <a:extLst>
              <a:ext uri="{FF2B5EF4-FFF2-40B4-BE49-F238E27FC236}">
                <a16:creationId xmlns:a16="http://schemas.microsoft.com/office/drawing/2014/main" id="{44CD4860-3C0C-49C6-9D19-2A70793C69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3080" y="3825240"/>
            <a:ext cx="457200" cy="457200"/>
          </a:xfrm>
          <a:prstGeom prst="rect">
            <a:avLst/>
          </a:prstGeom>
        </p:spPr>
      </p:pic>
      <p:pic>
        <p:nvPicPr>
          <p:cNvPr id="16" name="Obrázek 16">
            <a:extLst>
              <a:ext uri="{FF2B5EF4-FFF2-40B4-BE49-F238E27FC236}">
                <a16:creationId xmlns:a16="http://schemas.microsoft.com/office/drawing/2014/main" id="{242F5E1F-5EE0-4AEE-B468-B0D42F7AC0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7572" y="3789997"/>
            <a:ext cx="333375" cy="466725"/>
          </a:xfrm>
          <a:prstGeom prst="rect">
            <a:avLst/>
          </a:prstGeom>
        </p:spPr>
      </p:pic>
      <p:pic>
        <p:nvPicPr>
          <p:cNvPr id="18" name="Obrázek 18" descr="Obsah obrázku zelená&#10;&#10;Popis vygenerovaný s vysokou mírou spolehlivosti">
            <a:extLst>
              <a:ext uri="{FF2B5EF4-FFF2-40B4-BE49-F238E27FC236}">
                <a16:creationId xmlns:a16="http://schemas.microsoft.com/office/drawing/2014/main" id="{25E0A587-0E1E-4803-B530-1B66C66D8FAC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50000"/>
          </a:blip>
          <a:stretch>
            <a:fillRect/>
          </a:stretch>
        </p:blipFill>
        <p:spPr>
          <a:xfrm>
            <a:off x="5113020" y="3848100"/>
            <a:ext cx="457200" cy="457200"/>
          </a:xfrm>
          <a:prstGeom prst="rect">
            <a:avLst/>
          </a:prstGeom>
        </p:spPr>
      </p:pic>
      <p:pic>
        <p:nvPicPr>
          <p:cNvPr id="20" name="Obrázek 20" descr="Obsah obrázku vektorová grafika&#10;&#10;Popis vygenerovaný s vysokou mírou spolehlivosti">
            <a:extLst>
              <a:ext uri="{FF2B5EF4-FFF2-40B4-BE49-F238E27FC236}">
                <a16:creationId xmlns:a16="http://schemas.microsoft.com/office/drawing/2014/main" id="{863B0678-9CA6-479C-BB2D-08E64F880D1D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50000"/>
          </a:blip>
          <a:stretch>
            <a:fillRect/>
          </a:stretch>
        </p:blipFill>
        <p:spPr>
          <a:xfrm>
            <a:off x="6812280" y="3848100"/>
            <a:ext cx="457200" cy="457200"/>
          </a:xfrm>
          <a:prstGeom prst="rect">
            <a:avLst/>
          </a:prstGeom>
        </p:spPr>
      </p:pic>
      <p:pic>
        <p:nvPicPr>
          <p:cNvPr id="22" name="Obrázek 22">
            <a:extLst>
              <a:ext uri="{FF2B5EF4-FFF2-40B4-BE49-F238E27FC236}">
                <a16:creationId xmlns:a16="http://schemas.microsoft.com/office/drawing/2014/main" id="{56000F6F-4CBF-4A50-AFE3-41D62E4F26D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83080" y="5227320"/>
            <a:ext cx="457200" cy="457200"/>
          </a:xfrm>
          <a:prstGeom prst="rect">
            <a:avLst/>
          </a:prstGeom>
        </p:spPr>
      </p:pic>
      <p:pic>
        <p:nvPicPr>
          <p:cNvPr id="24" name="Obrázek 24">
            <a:extLst>
              <a:ext uri="{FF2B5EF4-FFF2-40B4-BE49-F238E27FC236}">
                <a16:creationId xmlns:a16="http://schemas.microsoft.com/office/drawing/2014/main" id="{D60FB717-1B3E-4341-9615-B8FC686E971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35667" y="5214937"/>
            <a:ext cx="352425" cy="466725"/>
          </a:xfrm>
          <a:prstGeom prst="rect">
            <a:avLst/>
          </a:prstGeom>
        </p:spPr>
      </p:pic>
      <p:pic>
        <p:nvPicPr>
          <p:cNvPr id="26" name="Obrázek 26">
            <a:extLst>
              <a:ext uri="{FF2B5EF4-FFF2-40B4-BE49-F238E27FC236}">
                <a16:creationId xmlns:a16="http://schemas.microsoft.com/office/drawing/2014/main" id="{7B6A1A56-2208-4457-A958-0A83530CEFE4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50000"/>
          </a:blip>
          <a:stretch>
            <a:fillRect/>
          </a:stretch>
        </p:blipFill>
        <p:spPr>
          <a:xfrm>
            <a:off x="5151120" y="5227320"/>
            <a:ext cx="457200" cy="457200"/>
          </a:xfrm>
          <a:prstGeom prst="rect">
            <a:avLst/>
          </a:prstGeom>
        </p:spPr>
      </p:pic>
      <p:pic>
        <p:nvPicPr>
          <p:cNvPr id="28" name="Obrázek 28">
            <a:extLst>
              <a:ext uri="{FF2B5EF4-FFF2-40B4-BE49-F238E27FC236}">
                <a16:creationId xmlns:a16="http://schemas.microsoft.com/office/drawing/2014/main" id="{A7E8D91F-97C0-455D-A971-791BC5EEF3BF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50000"/>
          </a:blip>
          <a:stretch>
            <a:fillRect/>
          </a:stretch>
        </p:blipFill>
        <p:spPr>
          <a:xfrm>
            <a:off x="6827520" y="522732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88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28A42CB-7EC7-4033-9035-8AE4E305F0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Multimedia </a:t>
            </a:r>
            <a:r>
              <a:rPr lang="en-US" err="1"/>
              <a:t>ve</a:t>
            </a:r>
            <a:r>
              <a:rPr lang="en-US"/>
              <a:t> v</a:t>
            </a:r>
            <a:r>
              <a:rPr lang="cs-CZ"/>
              <a:t>ýuce I – kancelářské balíky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996368-3674-4199-8023-3EADF23B1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0052B9-3D6B-4535-A9CA-A80F16EEC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>
                <a:ea typeface="+mj-lt"/>
                <a:cs typeface="+mj-lt"/>
              </a:rPr>
              <a:t>MS Office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6A16933-346D-4E9C-8C3D-A71AE58D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dostupné ve dvou variantách:</a:t>
            </a:r>
            <a:endParaRPr lang="cs-CZ">
              <a:cs typeface="Arial"/>
            </a:endParaRPr>
          </a:p>
          <a:p>
            <a:pPr marL="503555" lvl="1" indent="-179705"/>
            <a:r>
              <a:rPr lang="cs-CZ" b="1">
                <a:ea typeface="+mn-lt"/>
                <a:cs typeface="+mn-lt"/>
              </a:rPr>
              <a:t>Office 365 (Pro Plus)</a:t>
            </a:r>
            <a:endParaRPr lang="cs-CZ"/>
          </a:p>
          <a:p>
            <a:pPr marL="503555" lvl="1" indent="-179705"/>
            <a:r>
              <a:rPr lang="cs-CZ" b="1">
                <a:ea typeface="+mn-lt"/>
                <a:cs typeface="+mn-lt"/>
              </a:rPr>
              <a:t>Office 2019</a:t>
            </a:r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rozdíly obou variant:</a:t>
            </a:r>
            <a:endParaRPr lang="cs-CZ"/>
          </a:p>
          <a:p>
            <a:pPr marL="503555" lvl="1" indent="-179705"/>
            <a:r>
              <a:rPr lang="cs-CZ">
                <a:ea typeface="+mn-lt"/>
                <a:cs typeface="+mn-lt"/>
              </a:rPr>
              <a:t>obsahují </a:t>
            </a:r>
            <a:r>
              <a:rPr lang="cs-CZ" b="1">
                <a:ea typeface="+mn-lt"/>
                <a:cs typeface="+mn-lt"/>
              </a:rPr>
              <a:t>stejné nástroje</a:t>
            </a:r>
            <a:r>
              <a:rPr lang="cs-CZ">
                <a:ea typeface="+mn-lt"/>
                <a:cs typeface="+mn-lt"/>
              </a:rPr>
              <a:t> </a:t>
            </a:r>
            <a:endParaRPr lang="cs-CZ"/>
          </a:p>
          <a:p>
            <a:pPr marL="503555" lvl="1" indent="-179705"/>
            <a:r>
              <a:rPr lang="cs-CZ">
                <a:ea typeface="+mn-lt"/>
                <a:cs typeface="+mn-lt"/>
              </a:rPr>
              <a:t>Office 365 má větší podporu </a:t>
            </a:r>
            <a:r>
              <a:rPr lang="cs-CZ" b="1">
                <a:ea typeface="+mn-lt"/>
                <a:cs typeface="+mn-lt"/>
              </a:rPr>
              <a:t>kolaborace</a:t>
            </a:r>
            <a:r>
              <a:rPr lang="cs-CZ">
                <a:ea typeface="+mn-lt"/>
                <a:cs typeface="+mn-lt"/>
              </a:rPr>
              <a:t> (online </a:t>
            </a:r>
            <a:r>
              <a:rPr lang="cs-CZ" err="1">
                <a:ea typeface="+mn-lt"/>
                <a:cs typeface="+mn-lt"/>
              </a:rPr>
              <a:t>storage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b="1" err="1">
                <a:ea typeface="+mn-lt"/>
                <a:cs typeface="+mn-lt"/>
              </a:rPr>
              <a:t>OneDrive</a:t>
            </a:r>
            <a:r>
              <a:rPr lang="cs-CZ">
                <a:ea typeface="+mn-lt"/>
                <a:cs typeface="+mn-lt"/>
              </a:rPr>
              <a:t> umožňující souběžnou úpravu dokumentu), vždy aktuální</a:t>
            </a:r>
            <a:endParaRPr lang="cs-CZ"/>
          </a:p>
          <a:p>
            <a:pPr marL="503555" lvl="1" indent="-179705"/>
            <a:r>
              <a:rPr lang="cs-CZ">
                <a:ea typeface="+mn-lt"/>
                <a:cs typeface="+mn-lt"/>
              </a:rPr>
              <a:t>Office 365 funguje na formě </a:t>
            </a:r>
            <a:r>
              <a:rPr lang="cs-CZ" b="1">
                <a:ea typeface="+mn-lt"/>
                <a:cs typeface="+mn-lt"/>
              </a:rPr>
              <a:t>předplatného</a:t>
            </a:r>
            <a:r>
              <a:rPr lang="cs-CZ">
                <a:ea typeface="+mn-lt"/>
                <a:cs typeface="+mn-lt"/>
              </a:rPr>
              <a:t> </a:t>
            </a:r>
            <a:endParaRPr lang="cs-CZ"/>
          </a:p>
          <a:p>
            <a:pPr marL="503555" lvl="1" indent="-179705"/>
            <a:r>
              <a:rPr lang="cs-CZ">
                <a:ea typeface="+mn-lt"/>
                <a:cs typeface="+mn-lt"/>
              </a:rPr>
              <a:t>Office 365 Pro plus (</a:t>
            </a:r>
            <a:r>
              <a:rPr lang="cs-CZ" b="1">
                <a:ea typeface="+mn-lt"/>
                <a:cs typeface="+mn-lt"/>
              </a:rPr>
              <a:t>desktopová varianta</a:t>
            </a:r>
            <a:r>
              <a:rPr lang="cs-CZ">
                <a:ea typeface="+mn-lt"/>
                <a:cs typeface="+mn-lt"/>
              </a:rPr>
              <a:t>) a Office 365 (</a:t>
            </a:r>
            <a:r>
              <a:rPr lang="cs-CZ" b="1">
                <a:ea typeface="+mn-lt"/>
                <a:cs typeface="+mn-lt"/>
              </a:rPr>
              <a:t>cloudová varianta</a:t>
            </a:r>
            <a:r>
              <a:rPr lang="cs-CZ">
                <a:ea typeface="+mn-lt"/>
                <a:cs typeface="+mn-lt"/>
              </a:rPr>
              <a:t>)</a:t>
            </a:r>
            <a:endParaRPr lang="cs-CZ"/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064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A2A77C-FC02-420D-925B-9BA85FA2C8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Multimedia </a:t>
            </a:r>
            <a:r>
              <a:rPr lang="en-US" err="1"/>
              <a:t>ve</a:t>
            </a:r>
            <a:r>
              <a:rPr lang="en-US"/>
              <a:t> v</a:t>
            </a:r>
            <a:r>
              <a:rPr lang="cs-CZ"/>
              <a:t>ýuce I – kancelářské balíky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CA7833-1DB3-4B23-B2EA-D5C2D0E5A1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4679E6-ECAF-4CBE-8906-EBFACA65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>
                <a:ea typeface="+mj-lt"/>
                <a:cs typeface="+mj-lt"/>
              </a:rPr>
              <a:t>Office 365</a:t>
            </a:r>
            <a:endParaRPr lang="cs-CZ"/>
          </a:p>
          <a:p>
            <a:endParaRPr lang="cs-CZ">
              <a:cs typeface="Arial"/>
            </a:endParaRPr>
          </a:p>
        </p:txBody>
      </p:sp>
      <p:pic>
        <p:nvPicPr>
          <p:cNvPr id="6" name="Obrázek 6" descr="Obsah obrázku snímek obrazovky, počítač, přenosný počítač, monitor&#10;&#10;Popis vygenerovaný s velmi vysokou mírou spolehlivosti">
            <a:extLst>
              <a:ext uri="{FF2B5EF4-FFF2-40B4-BE49-F238E27FC236}">
                <a16:creationId xmlns:a16="http://schemas.microsoft.com/office/drawing/2014/main" id="{D43A7354-52CF-456F-BBB0-DF5E6884CB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740" y="1216921"/>
            <a:ext cx="9829800" cy="482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2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68680D-0C32-40CE-B8A0-D8EBF4F298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Multimedia </a:t>
            </a:r>
            <a:r>
              <a:rPr lang="en-US" err="1"/>
              <a:t>ve</a:t>
            </a:r>
            <a:r>
              <a:rPr lang="en-US"/>
              <a:t> v</a:t>
            </a:r>
            <a:r>
              <a:rPr lang="cs-CZ"/>
              <a:t>ýuce I – kancelářské balíky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4EFB34-0FEF-41D4-8C5A-F8C3AD716B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6CFB92-1834-41D0-AD93-A8FEC9C03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>
                <a:ea typeface="+mj-lt"/>
                <a:cs typeface="+mj-lt"/>
              </a:rPr>
              <a:t>Office 365 pro studenty MU</a:t>
            </a:r>
            <a:endParaRPr lang="cs-CZ"/>
          </a:p>
          <a:p>
            <a:endParaRPr lang="cs-CZ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07194D-34A9-4AFE-94E0-E41050244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desktopová i cloudová verze bez poplatků dostupná studentům i zaměstnancům Masarykovy Univerzity (nutné zadat</a:t>
            </a:r>
            <a:r>
              <a:rPr lang="cs-CZ" b="1">
                <a:ea typeface="+mn-lt"/>
                <a:cs typeface="+mn-lt"/>
              </a:rPr>
              <a:t> UČO a primární heslo</a:t>
            </a:r>
            <a:r>
              <a:rPr lang="cs-CZ">
                <a:ea typeface="+mn-lt"/>
                <a:cs typeface="+mn-lt"/>
              </a:rPr>
              <a:t>)</a:t>
            </a:r>
            <a:endParaRPr lang="cs-CZ">
              <a:cs typeface="Arial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Vice informací: </a:t>
            </a:r>
            <a:r>
              <a:rPr lang="cs-CZ">
                <a:ea typeface="+mn-lt"/>
                <a:cs typeface="+mn-lt"/>
                <a:hlinkClick r:id="rId2"/>
              </a:rPr>
              <a:t>https://it.muni.cz/sluzby/microsoft-office-365</a:t>
            </a:r>
            <a:r>
              <a:rPr lang="cs-CZ">
                <a:ea typeface="+mn-lt"/>
                <a:cs typeface="+mn-lt"/>
              </a:rPr>
              <a:t> </a:t>
            </a:r>
            <a:endParaRPr lang="cs-CZ"/>
          </a:p>
          <a:p>
            <a:pPr marL="251460" indent="-179705"/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Office 365: </a:t>
            </a:r>
            <a:r>
              <a:rPr lang="cs-CZ">
                <a:ea typeface="+mn-lt"/>
                <a:cs typeface="+mn-lt"/>
                <a:hlinkClick r:id="rId3"/>
              </a:rPr>
              <a:t>https://o365.muni.cz</a:t>
            </a:r>
            <a:r>
              <a:rPr lang="cs-CZ">
                <a:ea typeface="+mn-lt"/>
                <a:cs typeface="+mn-lt"/>
              </a:rPr>
              <a:t> 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40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2D1CE5-B3BC-42CB-81E0-DAE3E999CF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Multimedia </a:t>
            </a:r>
            <a:r>
              <a:rPr lang="en-US" err="1"/>
              <a:t>ve</a:t>
            </a:r>
            <a:r>
              <a:rPr lang="en-US"/>
              <a:t> v</a:t>
            </a:r>
            <a:r>
              <a:rPr lang="cs-CZ"/>
              <a:t>ýuce I – kancelářské balíky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11586B-AB3D-46A5-8153-49936E37DF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711D91-08C0-4870-8EFE-3695DA482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>
                <a:ea typeface="+mj-lt"/>
                <a:cs typeface="+mj-lt"/>
              </a:rPr>
              <a:t>Cvičení I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B6512F-DCD1-42C4-A81B-770FA10A2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zprovozněte cloudovou verzi Office 365</a:t>
            </a:r>
            <a:endParaRPr lang="cs-CZ">
              <a:cs typeface="Arial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zapnutí textového procesoru v Office 2019</a:t>
            </a:r>
          </a:p>
          <a:p>
            <a:pPr marL="251460" indent="-179705"/>
            <a:r>
              <a:rPr lang="cs-CZ">
                <a:ea typeface="+mn-lt"/>
                <a:cs typeface="+mn-lt"/>
              </a:rPr>
              <a:t>zapnutí textového procesoru v Office 365 Pro Plus / Office 2019</a:t>
            </a:r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rozdíly mezi oběma verzemi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6039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.potx" id="{45F6B7E5-7C04-4D6F-988C-FDDEAE8B644B}" vid="{0017D97F-3299-46A0-BBAA-D432C306E01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40FDBE2A047744590A4F7CDFA53DF0D" ma:contentTypeVersion="11" ma:contentTypeDescription="Vytvoří nový dokument" ma:contentTypeScope="" ma:versionID="decadf841c0da81b0f3f50789d8e1c13">
  <xsd:schema xmlns:xsd="http://www.w3.org/2001/XMLSchema" xmlns:xs="http://www.w3.org/2001/XMLSchema" xmlns:p="http://schemas.microsoft.com/office/2006/metadata/properties" xmlns:ns3="97dd56d9-7586-4c47-a2ff-6e29f46bf72a" xmlns:ns4="3b3cc35a-851c-4481-8562-6ce9f9f5548c" targetNamespace="http://schemas.microsoft.com/office/2006/metadata/properties" ma:root="true" ma:fieldsID="02e38ad563bfd445974009cbbda3ed9a" ns3:_="" ns4:_="">
    <xsd:import namespace="97dd56d9-7586-4c47-a2ff-6e29f46bf72a"/>
    <xsd:import namespace="3b3cc35a-851c-4481-8562-6ce9f9f5548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d56d9-7586-4c47-a2ff-6e29f46bf7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cc35a-851c-4481-8562-6ce9f9f554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5FAC7E-499A-43AD-9CAB-B47BF2DB24F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FDC1757-6830-4823-9C3B-173EA5677A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0B0FF6-AE79-414E-B806-ECD0493007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d56d9-7586-4c47-a2ff-6e29f46bf72a"/>
    <ds:schemaRef ds:uri="3b3cc35a-851c-4481-8562-6ce9f9f554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Širokoúhlá obrazovka</PresentationFormat>
  <Slides>9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Prezentace_MU_CZ</vt:lpstr>
      <vt:lpstr>Kancelářské aplikace</vt:lpstr>
      <vt:lpstr>Kancelářské balíky: definice </vt:lpstr>
      <vt:lpstr>Kancelářské balíky: přehled</vt:lpstr>
      <vt:lpstr>Prezentace aplikace PowerPoint</vt:lpstr>
      <vt:lpstr>Přehled nástrojů   </vt:lpstr>
      <vt:lpstr>MS Office</vt:lpstr>
      <vt:lpstr>Office 365 </vt:lpstr>
      <vt:lpstr>Office 365 pro studenty MU </vt:lpstr>
      <vt:lpstr>Cvičení 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zdenek</dc:creator>
  <cp:revision>6</cp:revision>
  <cp:lastPrinted>1601-01-01T00:00:00Z</cp:lastPrinted>
  <dcterms:created xsi:type="dcterms:W3CDTF">2018-08-22T13:58:55Z</dcterms:created>
  <dcterms:modified xsi:type="dcterms:W3CDTF">2019-09-17T09:57:13Z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0x010100840FDBE2A047744590A4F7CDFA53DF0D</vt:lpwstr>
  </property>
</Properties>
</file>