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69" r:id="rId12"/>
    <p:sldId id="274" r:id="rId13"/>
    <p:sldId id="275" r:id="rId14"/>
    <p:sldId id="278" r:id="rId15"/>
    <p:sldId id="276" r:id="rId16"/>
    <p:sldId id="295" r:id="rId17"/>
    <p:sldId id="277" r:id="rId18"/>
    <p:sldId id="282" r:id="rId19"/>
    <p:sldId id="283" r:id="rId20"/>
    <p:sldId id="272" r:id="rId21"/>
    <p:sldId id="273" r:id="rId22"/>
    <p:sldId id="286" r:id="rId23"/>
    <p:sldId id="287" r:id="rId24"/>
    <p:sldId id="288" r:id="rId25"/>
    <p:sldId id="290" r:id="rId26"/>
    <p:sldId id="291" r:id="rId27"/>
    <p:sldId id="294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B431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89367" autoAdjust="0"/>
  </p:normalViewPr>
  <p:slideViewPr>
    <p:cSldViewPr snapToGrid="0">
      <p:cViewPr varScale="1">
        <p:scale>
          <a:sx n="71" d="100"/>
          <a:sy n="71" d="100"/>
        </p:scale>
        <p:origin x="1088" y="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92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779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290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819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68050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573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853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89310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4229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23384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7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716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224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09608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0155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6869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0266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72271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5149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89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84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62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017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21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81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23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47664" y="2526565"/>
            <a:ext cx="4084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9846" y="1000108"/>
            <a:ext cx="1635077" cy="163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2F5D9F23-5853-4838-9258-E0993EA161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36" y="6248402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Katerina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Dadakova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, Department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of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Biochemistry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628" y="6400799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Figures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adopted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from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Buchanan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et al., </a:t>
            </a:r>
            <a:r>
              <a:rPr lang="en-US" altLang="cs-CZ" sz="1200" dirty="0">
                <a:solidFill>
                  <a:srgbClr val="00287D"/>
                </a:solidFill>
                <a:latin typeface="+mj-lt"/>
              </a:rPr>
              <a:t>Biochemistry &amp; molecular biology of plants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720613" y="70221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harvesting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646" y="2043513"/>
            <a:ext cx="3584346" cy="353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156" y="2043514"/>
            <a:ext cx="3368224" cy="352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3566853" y="1372864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LHC-II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077975" y="5568119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Monomer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368161" y="5568119"/>
            <a:ext cx="74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Trimer</a:t>
            </a:r>
          </a:p>
        </p:txBody>
      </p:sp>
    </p:spTree>
    <p:extLst>
      <p:ext uri="{BB962C8B-B14F-4D97-AF65-F5344CB8AC3E}">
        <p14:creationId xmlns:p14="http://schemas.microsoft.com/office/powerpoint/2010/main" val="23268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81611" y="714356"/>
            <a:ext cx="3980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2910" y="1196752"/>
            <a:ext cx="7929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integral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complexes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conversion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76213">
              <a:buFont typeface="Arial" pitchFamily="34" charset="0"/>
              <a:buChar char="•"/>
            </a:pP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complexes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Photosystem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and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Photosystem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  <a:p>
            <a:pPr>
              <a:buFont typeface="Arial" pitchFamily="34" charset="0"/>
              <a:buChar char="•"/>
            </a:pP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07548"/>
              </p:ext>
            </p:extLst>
          </p:nvPr>
        </p:nvGraphicFramePr>
        <p:xfrm>
          <a:off x="1224854" y="3481568"/>
          <a:ext cx="6694293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1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1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00287D"/>
                          </a:solidFill>
                        </a:rPr>
                        <a:t>Carrier</a:t>
                      </a:r>
                      <a:endParaRPr lang="cs-CZ" sz="1800" dirty="0">
                        <a:solidFill>
                          <a:srgbClr val="0028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87D"/>
                          </a:solidFill>
                        </a:rPr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87D"/>
                          </a:solidFill>
                        </a:rPr>
                        <a:t>PSII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Chl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P680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46">
                <a:tc>
                  <a:txBody>
                    <a:bodyPr/>
                    <a:lstStyle/>
                    <a:p>
                      <a:r>
                        <a:rPr lang="cs-CZ" sz="1800" dirty="0"/>
                        <a:t>A</a:t>
                      </a:r>
                      <a:r>
                        <a:rPr lang="cs-CZ" sz="1800" baseline="-25000" dirty="0"/>
                        <a:t>0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Chlorophyll</a:t>
                      </a:r>
                      <a:r>
                        <a:rPr lang="cs-CZ" sz="1800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Pheophytin</a:t>
                      </a:r>
                      <a:r>
                        <a:rPr lang="cs-CZ" sz="1800" dirty="0"/>
                        <a:t> 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178">
                <a:tc>
                  <a:txBody>
                    <a:bodyPr/>
                    <a:lstStyle/>
                    <a:p>
                      <a:r>
                        <a:rPr lang="cs-CZ" sz="1800" dirty="0"/>
                        <a:t>A</a:t>
                      </a:r>
                      <a:r>
                        <a:rPr lang="cs-CZ" sz="1800" baseline="-25000" dirty="0"/>
                        <a:t>1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Phylloquinone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Plastoquinone</a:t>
                      </a:r>
                      <a:r>
                        <a:rPr lang="cs-CZ" sz="1800" dirty="0"/>
                        <a:t> (Q</a:t>
                      </a:r>
                      <a:r>
                        <a:rPr lang="cs-CZ" sz="1800" baseline="-25000" dirty="0"/>
                        <a:t>A</a:t>
                      </a:r>
                      <a:r>
                        <a:rPr lang="cs-CZ" sz="1800" baseline="0" dirty="0"/>
                        <a:t>)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10">
                <a:tc>
                  <a:txBody>
                    <a:bodyPr/>
                    <a:lstStyle/>
                    <a:p>
                      <a:r>
                        <a:rPr lang="cs-CZ" sz="1800" dirty="0"/>
                        <a:t>A</a:t>
                      </a:r>
                      <a:r>
                        <a:rPr lang="cs-CZ" sz="1800" baseline="-25000" dirty="0"/>
                        <a:t>2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Fe</a:t>
                      </a:r>
                      <a:r>
                        <a:rPr lang="cs-CZ" sz="1800" dirty="0"/>
                        <a:t>-S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Plastoquinone</a:t>
                      </a:r>
                      <a:r>
                        <a:rPr lang="cs-CZ" sz="1800" dirty="0"/>
                        <a:t> (Q</a:t>
                      </a:r>
                      <a:r>
                        <a:rPr lang="cs-CZ" sz="1800" baseline="-25000" dirty="0"/>
                        <a:t>B</a:t>
                      </a:r>
                      <a:r>
                        <a:rPr lang="cs-CZ" sz="1800" baseline="0" dirty="0"/>
                        <a:t>)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Skupina 9"/>
          <p:cNvGrpSpPr/>
          <p:nvPr/>
        </p:nvGrpSpPr>
        <p:grpSpPr>
          <a:xfrm>
            <a:off x="323528" y="5867980"/>
            <a:ext cx="8557560" cy="482570"/>
            <a:chOff x="323528" y="5867980"/>
            <a:chExt cx="8557560" cy="482570"/>
          </a:xfrm>
        </p:grpSpPr>
        <p:sp>
          <p:nvSpPr>
            <p:cNvPr id="9" name="TextovéPole 8"/>
            <p:cNvSpPr txBox="1"/>
            <p:nvPr/>
          </p:nvSpPr>
          <p:spPr>
            <a:xfrm>
              <a:off x="323528" y="5981218"/>
              <a:ext cx="8557560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  </a:t>
              </a:r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</a:t>
              </a:r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</a:t>
              </a:r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Přímá spojovací šipka 10"/>
            <p:cNvCxnSpPr/>
            <p:nvPr/>
          </p:nvCxnSpPr>
          <p:spPr>
            <a:xfrm>
              <a:off x="1495508" y="6165884"/>
              <a:ext cx="506368" cy="2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/>
            <p:cNvCxnSpPr/>
            <p:nvPr/>
          </p:nvCxnSpPr>
          <p:spPr>
            <a:xfrm>
              <a:off x="3361818" y="6165884"/>
              <a:ext cx="506368" cy="2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>
              <a:off x="5149753" y="6165884"/>
              <a:ext cx="506368" cy="2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>
              <a:off x="7010743" y="6201639"/>
              <a:ext cx="506368" cy="2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1560730" y="586798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l-GR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305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600031" y="785794"/>
            <a:ext cx="394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pathways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93" y="2276872"/>
            <a:ext cx="9017414" cy="415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714348" y="1285860"/>
            <a:ext cx="7858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chloroplast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noncyclic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cs-CZ" sz="20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NADPH, and ATP and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PSI and PSII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50857" y="6120380"/>
            <a:ext cx="1247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oxidant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08209" y="2996952"/>
            <a:ext cx="932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Reductant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15978" y="5623329"/>
            <a:ext cx="757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Oxidant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987363" y="2276872"/>
            <a:ext cx="1414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reductant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82" y="989874"/>
            <a:ext cx="9085622" cy="589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2571674" y="571480"/>
            <a:ext cx="400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pathways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909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40546" y="642918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4809544" y="6253483"/>
            <a:ext cx="3871573" cy="461665"/>
            <a:chOff x="2636214" y="1214422"/>
            <a:chExt cx="3871573" cy="461665"/>
          </a:xfrm>
        </p:grpSpPr>
        <p:sp>
          <p:nvSpPr>
            <p:cNvPr id="7" name="TextovéPole 6"/>
            <p:cNvSpPr txBox="1"/>
            <p:nvPr/>
          </p:nvSpPr>
          <p:spPr>
            <a:xfrm>
              <a:off x="2636214" y="1214422"/>
              <a:ext cx="3871573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2H</a:t>
              </a:r>
              <a:r>
                <a:rPr lang="cs-CZ" baseline="-250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               O</a:t>
              </a:r>
              <a:r>
                <a:rPr lang="cs-CZ" baseline="-250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+ 4H</a:t>
              </a:r>
              <a:r>
                <a:rPr lang="cs-CZ" baseline="300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+ 4e</a:t>
              </a:r>
              <a:r>
                <a:rPr lang="cs-CZ" baseline="300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Přímá spojovací šipka 8"/>
            <p:cNvCxnSpPr/>
            <p:nvPr/>
          </p:nvCxnSpPr>
          <p:spPr>
            <a:xfrm>
              <a:off x="3750156" y="1394242"/>
              <a:ext cx="571504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2E678B91-2C5C-40ED-8344-99EE6E531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1" t="16500" r="20597" b="6817"/>
          <a:stretch/>
        </p:blipFill>
        <p:spPr>
          <a:xfrm>
            <a:off x="681396" y="1243817"/>
            <a:ext cx="7104241" cy="481954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890" t="27571" r="68605" b="51939"/>
          <a:stretch/>
        </p:blipFill>
        <p:spPr bwMode="auto">
          <a:xfrm>
            <a:off x="6494990" y="794640"/>
            <a:ext cx="1967614" cy="9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DCF8FD04-59CE-4CB8-8D61-1B40ED2E6CF6}"/>
              </a:ext>
            </a:extLst>
          </p:cNvPr>
          <p:cNvSpPr/>
          <p:nvPr/>
        </p:nvSpPr>
        <p:spPr bwMode="auto">
          <a:xfrm>
            <a:off x="5903454" y="2171865"/>
            <a:ext cx="1292806" cy="110305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351CD3ED-95E2-4752-BB4C-70B203146B38}"/>
              </a:ext>
            </a:extLst>
          </p:cNvPr>
          <p:cNvSpPr/>
          <p:nvPr/>
        </p:nvSpPr>
        <p:spPr bwMode="auto">
          <a:xfrm>
            <a:off x="6224304" y="540130"/>
            <a:ext cx="2556293" cy="144161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0DE4B3B-FAB3-43DE-8109-9EBC2DFFB6DD}"/>
              </a:ext>
            </a:extLst>
          </p:cNvPr>
          <p:cNvCxnSpPr>
            <a:endCxn id="8" idx="7"/>
          </p:cNvCxnSpPr>
          <p:nvPr/>
        </p:nvCxnSpPr>
        <p:spPr bwMode="auto">
          <a:xfrm flipH="1">
            <a:off x="7006933" y="1981742"/>
            <a:ext cx="480858" cy="35166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E4358BB-48DA-4DBF-B868-264BA9B3CF37}"/>
              </a:ext>
            </a:extLst>
          </p:cNvPr>
          <p:cNvSpPr txBox="1"/>
          <p:nvPr/>
        </p:nvSpPr>
        <p:spPr>
          <a:xfrm>
            <a:off x="462883" y="5989145"/>
            <a:ext cx="2705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Barber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16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(2017)</a:t>
            </a:r>
            <a:endParaRPr lang="en-US" sz="16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30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71868" y="857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141434" y="702214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PSII </a:t>
            </a:r>
            <a:endParaRPr lang="cs-CZ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956601" y="5891935"/>
            <a:ext cx="5411628" cy="369332"/>
            <a:chOff x="3068238" y="5190291"/>
            <a:chExt cx="3064014" cy="754973"/>
          </a:xfrm>
        </p:grpSpPr>
        <p:sp>
          <p:nvSpPr>
            <p:cNvPr id="9" name="TextovéPole 8"/>
            <p:cNvSpPr txBox="1"/>
            <p:nvPr/>
          </p:nvSpPr>
          <p:spPr>
            <a:xfrm>
              <a:off x="3068238" y="5190291"/>
              <a:ext cx="3064014" cy="7549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QH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+ 2PC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ox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+ 2H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stroma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Q + 2PC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+ 4H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lumen</a:t>
              </a:r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Přímá spojovací šipka 19"/>
            <p:cNvCxnSpPr>
              <a:cxnSpLocks/>
            </p:cNvCxnSpPr>
            <p:nvPr/>
          </p:nvCxnSpPr>
          <p:spPr>
            <a:xfrm rot="10800000" flipH="1">
              <a:off x="4308554" y="5538659"/>
              <a:ext cx="50006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Skupina 12"/>
          <p:cNvGrpSpPr/>
          <p:nvPr/>
        </p:nvGrpSpPr>
        <p:grpSpPr>
          <a:xfrm>
            <a:off x="4957114" y="2041986"/>
            <a:ext cx="3923974" cy="2308324"/>
            <a:chOff x="357158" y="1372864"/>
            <a:chExt cx="3929090" cy="2308324"/>
          </a:xfrm>
        </p:grpSpPr>
        <p:sp>
          <p:nvSpPr>
            <p:cNvPr id="8" name="TextovéPole 7"/>
            <p:cNvSpPr txBox="1"/>
            <p:nvPr/>
          </p:nvSpPr>
          <p:spPr>
            <a:xfrm>
              <a:off x="357158" y="1372864"/>
              <a:ext cx="392909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rabicPeriod"/>
              </a:pP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P680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endParaRPr 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P680</a:t>
              </a:r>
              <a:r>
                <a:rPr lang="en-US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                  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endParaRPr lang="cs-CZ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P680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  <a:p>
              <a:pPr marL="342900" indent="-342900" algn="just">
                <a:buAutoNum type="arabicPeriod"/>
              </a:pPr>
              <a:endParaRPr 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P680</a:t>
              </a:r>
              <a:r>
                <a:rPr lang="en-US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                     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  <a:p>
              <a:pPr algn="just"/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2H</a:t>
              </a:r>
              <a:r>
                <a:rPr lang="en-US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" name="Přímá spojnice se šipkou 2"/>
            <p:cNvCxnSpPr>
              <a:cxnSpLocks/>
            </p:cNvCxnSpPr>
            <p:nvPr/>
          </p:nvCxnSpPr>
          <p:spPr>
            <a:xfrm>
              <a:off x="1334041" y="1556792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>
              <a:cxnSpLocks/>
            </p:cNvCxnSpPr>
            <p:nvPr/>
          </p:nvCxnSpPr>
          <p:spPr>
            <a:xfrm>
              <a:off x="2558177" y="2025004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>
              <a:cxnSpLocks/>
            </p:cNvCxnSpPr>
            <p:nvPr/>
          </p:nvCxnSpPr>
          <p:spPr>
            <a:xfrm>
              <a:off x="1334040" y="2492896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>
              <a:cxnSpLocks/>
            </p:cNvCxnSpPr>
            <p:nvPr/>
          </p:nvCxnSpPr>
          <p:spPr>
            <a:xfrm>
              <a:off x="2630185" y="2961108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>
              <a:cxnSpLocks/>
            </p:cNvCxnSpPr>
            <p:nvPr/>
          </p:nvCxnSpPr>
          <p:spPr>
            <a:xfrm>
              <a:off x="1622073" y="3501008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C7039B7A-00F6-4CA4-9A65-6C057489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90" y="1371270"/>
            <a:ext cx="4140554" cy="411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5540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04526" y="857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495808" y="702214"/>
            <a:ext cx="223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Cytochrome </a:t>
            </a:r>
            <a:r>
              <a:rPr lang="cs-C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" b="50206"/>
          <a:stretch/>
        </p:blipFill>
        <p:spPr bwMode="auto">
          <a:xfrm>
            <a:off x="593951" y="2004236"/>
            <a:ext cx="5219020" cy="36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1776" r="25057" b="-51776"/>
          <a:stretch/>
        </p:blipFill>
        <p:spPr bwMode="auto">
          <a:xfrm>
            <a:off x="4613887" y="2053969"/>
            <a:ext cx="3907972" cy="726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4672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A5882F40-C42E-4DEA-8132-9E4E9D473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16" y="991117"/>
            <a:ext cx="4412781" cy="408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40018" y="642918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</a:t>
            </a:r>
          </a:p>
        </p:txBody>
      </p:sp>
      <p:pic>
        <p:nvPicPr>
          <p:cNvPr id="7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3272" r="7668" b="21848"/>
          <a:stretch/>
        </p:blipFill>
        <p:spPr>
          <a:xfrm>
            <a:off x="3790253" y="3215552"/>
            <a:ext cx="5289176" cy="346601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726407" y="2641343"/>
            <a:ext cx="5416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flavin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coenzymes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14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45040" y="714356"/>
            <a:ext cx="4253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Cyclic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076" y="1489481"/>
            <a:ext cx="6005848" cy="499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7672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65137" y="642918"/>
            <a:ext cx="401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ATP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chloroplasts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73643" y="1357297"/>
            <a:ext cx="3758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Chloroplasts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synthesize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ATP by a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chemiosmotic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a proton gradient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357297"/>
            <a:ext cx="4143404" cy="525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39648"/>
          <a:stretch/>
        </p:blipFill>
        <p:spPr bwMode="auto">
          <a:xfrm>
            <a:off x="263454" y="2772846"/>
            <a:ext cx="4009606" cy="18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0592"/>
          <a:stretch/>
        </p:blipFill>
        <p:spPr bwMode="auto">
          <a:xfrm>
            <a:off x="967153" y="4719904"/>
            <a:ext cx="2618168" cy="18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8879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5576" y="1628800"/>
            <a:ext cx="7545851" cy="37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synthesize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inorganic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precursors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913787" y="2591389"/>
            <a:ext cx="7316426" cy="669913"/>
            <a:chOff x="1190912" y="3200716"/>
            <a:chExt cx="7316426" cy="669913"/>
          </a:xfrm>
        </p:grpSpPr>
        <p:sp>
          <p:nvSpPr>
            <p:cNvPr id="6" name="TextovéPole 5"/>
            <p:cNvSpPr txBox="1"/>
            <p:nvPr/>
          </p:nvSpPr>
          <p:spPr>
            <a:xfrm>
              <a:off x="1190912" y="3285854"/>
              <a:ext cx="7316426" cy="5847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+ 2H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                 (CH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O) + O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H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9" name="Přímá spojovací šipka 8"/>
            <p:cNvCxnSpPr>
              <a:cxnSpLocks/>
            </p:cNvCxnSpPr>
            <p:nvPr/>
          </p:nvCxnSpPr>
          <p:spPr>
            <a:xfrm>
              <a:off x="3515882" y="3580933"/>
              <a:ext cx="1366079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3910889" y="3200716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l-GR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endParaRPr 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1192949" y="4149080"/>
            <a:ext cx="666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2840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mol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76213">
              <a:buFont typeface="Arial" pitchFamily="34" charset="0"/>
              <a:buChar char="•"/>
            </a:pP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609" y="3306470"/>
            <a:ext cx="2640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Oxygenic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99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9641" y="642918"/>
            <a:ext cx="554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thylakoid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505770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602393"/>
              </p:ext>
            </p:extLst>
          </p:nvPr>
        </p:nvGraphicFramePr>
        <p:xfrm>
          <a:off x="2212881" y="4293096"/>
          <a:ext cx="6624736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4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Component</a:t>
                      </a:r>
                      <a:r>
                        <a:rPr lang="cs-CZ" sz="1600" dirty="0">
                          <a:solidFill>
                            <a:srgbClr val="00287D"/>
                          </a:solidFill>
                        </a:rPr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Granal</a:t>
                      </a:r>
                      <a:r>
                        <a:rPr lang="cs-CZ" sz="1600" dirty="0">
                          <a:solidFill>
                            <a:srgbClr val="00287D"/>
                          </a:solidFill>
                        </a:rPr>
                        <a:t> </a:t>
                      </a:r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thylakoids</a:t>
                      </a:r>
                      <a:endParaRPr lang="cs-CZ" sz="1600" dirty="0">
                        <a:solidFill>
                          <a:srgbClr val="0028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Stromatal</a:t>
                      </a:r>
                      <a:r>
                        <a:rPr lang="cs-CZ" sz="1600" dirty="0">
                          <a:solidFill>
                            <a:srgbClr val="00287D"/>
                          </a:solidFill>
                        </a:rPr>
                        <a:t> </a:t>
                      </a:r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thylakoids</a:t>
                      </a:r>
                      <a:endParaRPr lang="cs-CZ" sz="1600" dirty="0">
                        <a:solidFill>
                          <a:srgbClr val="00287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r>
                        <a:rPr lang="cs-CZ" sz="1600" dirty="0"/>
                        <a:t>PSII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46">
                <a:tc>
                  <a:txBody>
                    <a:bodyPr/>
                    <a:lstStyle/>
                    <a:p>
                      <a:r>
                        <a:rPr lang="cs-CZ" sz="1600" dirty="0"/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178">
                <a:tc>
                  <a:txBody>
                    <a:bodyPr/>
                    <a:lstStyle/>
                    <a:p>
                      <a:r>
                        <a:rPr lang="cs-CZ" sz="1600" dirty="0"/>
                        <a:t>Cytochrome b</a:t>
                      </a:r>
                      <a:r>
                        <a:rPr lang="cs-CZ" sz="1600" baseline="-25000" dirty="0"/>
                        <a:t>6</a:t>
                      </a:r>
                      <a:r>
                        <a:rPr lang="cs-CZ" sz="1600" baseline="0" dirty="0"/>
                        <a:t>f </a:t>
                      </a:r>
                      <a:r>
                        <a:rPr lang="cs-CZ" sz="1600" baseline="0" dirty="0" err="1"/>
                        <a:t>complex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8">
                <a:tc>
                  <a:txBody>
                    <a:bodyPr/>
                    <a:lstStyle/>
                    <a:p>
                      <a:r>
                        <a:rPr lang="cs-CZ" sz="1600" dirty="0"/>
                        <a:t>LHC-II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cs-CZ" sz="1600" dirty="0"/>
                        <a:t>ATP </a:t>
                      </a:r>
                      <a:r>
                        <a:rPr lang="cs-CZ" sz="1600" dirty="0" err="1"/>
                        <a:t>synthase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cs-CZ" sz="1600" dirty="0" err="1"/>
                        <a:t>Plastocyanin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465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9311" y="642918"/>
            <a:ext cx="574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PSI and PSII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414517"/>
            <a:ext cx="8484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Balanced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photosystems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maximum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transfer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991046" y="-216885"/>
            <a:ext cx="3161908" cy="884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2073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70598" y="714356"/>
            <a:ext cx="4202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C</a:t>
            </a:r>
            <a:r>
              <a:rPr lang="cs-CZ" b="1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840" y="1428736"/>
            <a:ext cx="81243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three-carbon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these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catalyzed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a single enzyme,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Rubisco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Rubisco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probably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most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prevalent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on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 to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chloroplast stroma 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2746" y="3175615"/>
            <a:ext cx="3104780" cy="311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0379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7209" y="494358"/>
            <a:ext cx="6899153" cy="633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0414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01758" y="642918"/>
            <a:ext cx="434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Calvin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25" y="1104583"/>
            <a:ext cx="4640503" cy="568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ovéPole 1"/>
          <p:cNvSpPr txBox="1"/>
          <p:nvPr/>
        </p:nvSpPr>
        <p:spPr>
          <a:xfrm>
            <a:off x="319215" y="1346605"/>
            <a:ext cx="3921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NADPH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ATP.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47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0169" y="3393827"/>
            <a:ext cx="3153525" cy="331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778881" y="714356"/>
            <a:ext cx="379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Calvin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2667" y="1343885"/>
            <a:ext cx="4294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Rubisco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carbamylation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35" y="1770138"/>
            <a:ext cx="5912951" cy="215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1965364" y="5939121"/>
            <a:ext cx="3752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ferredoxin-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thioredoxin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07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92081" y="702214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b="1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75141" y="1357298"/>
            <a:ext cx="58971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-fixing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enzymes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They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specialized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foliar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anatomy: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Mesophyll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Bundle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four-carbon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2523" y="2524125"/>
            <a:ext cx="36957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Přímá spojovací šipka 10"/>
          <p:cNvCxnSpPr>
            <a:cxnSpLocks/>
          </p:cNvCxnSpPr>
          <p:nvPr/>
        </p:nvCxnSpPr>
        <p:spPr>
          <a:xfrm>
            <a:off x="2426677" y="3096235"/>
            <a:ext cx="1336431" cy="0"/>
          </a:xfrm>
          <a:prstGeom prst="straightConnector1">
            <a:avLst/>
          </a:prstGeom>
          <a:ln w="19050">
            <a:solidFill>
              <a:srgbClr val="0028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>
            <a:cxnSpLocks/>
          </p:cNvCxnSpPr>
          <p:nvPr/>
        </p:nvCxnSpPr>
        <p:spPr>
          <a:xfrm flipV="1">
            <a:off x="2602523" y="3429000"/>
            <a:ext cx="1160585" cy="254244"/>
          </a:xfrm>
          <a:prstGeom prst="straightConnector1">
            <a:avLst/>
          </a:prstGeom>
          <a:ln w="19050">
            <a:solidFill>
              <a:srgbClr val="0028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175" y="1279541"/>
            <a:ext cx="2534105" cy="504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1091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786896" y="702214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423" y="1465197"/>
            <a:ext cx="5539154" cy="507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799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00430" y="630776"/>
            <a:ext cx="18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chloroplast</a:t>
            </a:r>
          </a:p>
        </p:txBody>
      </p:sp>
      <p:pic>
        <p:nvPicPr>
          <p:cNvPr id="7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2" b="15808"/>
          <a:stretch/>
        </p:blipFill>
        <p:spPr>
          <a:xfrm>
            <a:off x="1197558" y="1229988"/>
            <a:ext cx="6613281" cy="545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4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69041" y="785794"/>
            <a:ext cx="304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phases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89366" y="1500174"/>
            <a:ext cx="5765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CO</a:t>
            </a:r>
            <a:r>
              <a:rPr lang="cs-CZ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not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obligately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linked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301" y="2636912"/>
            <a:ext cx="7049399" cy="291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858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99841" y="1295459"/>
            <a:ext cx="6944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inversely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proportional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wavelength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= </a:t>
            </a:r>
            <a:r>
              <a:rPr 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r>
              <a:rPr 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light-absorbing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pigment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3814" y="2803564"/>
            <a:ext cx="5796372" cy="384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331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468085" y="4077072"/>
            <a:ext cx="8186057" cy="769441"/>
            <a:chOff x="468085" y="4077072"/>
            <a:chExt cx="8186057" cy="769441"/>
          </a:xfrm>
        </p:grpSpPr>
        <p:sp>
          <p:nvSpPr>
            <p:cNvPr id="7" name="TextovéPole 6"/>
            <p:cNvSpPr txBox="1"/>
            <p:nvPr/>
          </p:nvSpPr>
          <p:spPr>
            <a:xfrm>
              <a:off x="468085" y="4077072"/>
              <a:ext cx="81860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pigment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a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ceptor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20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l-GR" sz="20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pigment* + acceptor   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pigment</a:t>
              </a:r>
              <a:r>
                <a:rPr lang="en-US" sz="20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a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ceptor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20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" name="Přímá spojnice se šipkou 2"/>
            <p:cNvCxnSpPr>
              <a:cxnSpLocks/>
            </p:cNvCxnSpPr>
            <p:nvPr/>
          </p:nvCxnSpPr>
          <p:spPr>
            <a:xfrm>
              <a:off x="2677922" y="4323598"/>
              <a:ext cx="637290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>
              <a:cxnSpLocks/>
            </p:cNvCxnSpPr>
            <p:nvPr/>
          </p:nvCxnSpPr>
          <p:spPr>
            <a:xfrm>
              <a:off x="5581808" y="4324320"/>
              <a:ext cx="684521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683568" y="1877435"/>
            <a:ext cx="3828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release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relaxation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photochemistry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68086" y="5076379"/>
            <a:ext cx="818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photochemically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quanta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absorbed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8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663" y="1527951"/>
            <a:ext cx="5596674" cy="483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1844369" y="6202293"/>
            <a:ext cx="11769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80571" y="6202293"/>
            <a:ext cx="11865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633100" y="6196610"/>
            <a:ext cx="16209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Bacteriochlorophyll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07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57224" y="1304496"/>
            <a:ext cx="1189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Carotenoids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85" y="1714488"/>
            <a:ext cx="4513823" cy="58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Skupina 1"/>
          <p:cNvGrpSpPr/>
          <p:nvPr/>
        </p:nvGrpSpPr>
        <p:grpSpPr>
          <a:xfrm>
            <a:off x="4572000" y="2060514"/>
            <a:ext cx="4440508" cy="1152462"/>
            <a:chOff x="4759615" y="1817743"/>
            <a:chExt cx="3455723" cy="89687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59615" y="1817743"/>
              <a:ext cx="3455723" cy="89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ovéPole 9"/>
            <p:cNvSpPr txBox="1"/>
            <p:nvPr/>
          </p:nvSpPr>
          <p:spPr>
            <a:xfrm>
              <a:off x="5991524" y="2267520"/>
              <a:ext cx="1000132" cy="21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Violaxanthin</a:t>
              </a:r>
              <a:endPara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791540"/>
            <a:ext cx="356702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866244" y="3724435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Phycobilins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0478" y="4311672"/>
            <a:ext cx="4283044" cy="214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569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360" y="2180060"/>
            <a:ext cx="41004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8645" y="2143116"/>
            <a:ext cx="411742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2071670" y="164305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Chlorophylls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86446" y="1643050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pigments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6446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25896</TotalTime>
  <Words>587</Words>
  <Application>Microsoft Office PowerPoint</Application>
  <PresentationFormat>Předvádění na obrazovce (4:3)</PresentationFormat>
  <Paragraphs>194</Paragraphs>
  <Slides>27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Kateřina Dadáková</cp:lastModifiedBy>
  <cp:revision>80</cp:revision>
  <cp:lastPrinted>1601-01-01T00:00:00Z</cp:lastPrinted>
  <dcterms:created xsi:type="dcterms:W3CDTF">2017-03-02T13:29:42Z</dcterms:created>
  <dcterms:modified xsi:type="dcterms:W3CDTF">2019-10-10T08:16:40Z</dcterms:modified>
</cp:coreProperties>
</file>