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9" r:id="rId2"/>
    <p:sldId id="256" r:id="rId3"/>
    <p:sldId id="289" r:id="rId4"/>
    <p:sldId id="308" r:id="rId5"/>
    <p:sldId id="304" r:id="rId6"/>
    <p:sldId id="300" r:id="rId7"/>
    <p:sldId id="307" r:id="rId8"/>
    <p:sldId id="302" r:id="rId9"/>
    <p:sldId id="296" r:id="rId10"/>
    <p:sldId id="305" r:id="rId11"/>
    <p:sldId id="320" r:id="rId12"/>
    <p:sldId id="306" r:id="rId13"/>
    <p:sldId id="319" r:id="rId14"/>
    <p:sldId id="311" r:id="rId15"/>
    <p:sldId id="314" r:id="rId16"/>
    <p:sldId id="312" r:id="rId17"/>
    <p:sldId id="315" r:id="rId18"/>
    <p:sldId id="316" r:id="rId19"/>
    <p:sldId id="317" r:id="rId20"/>
  </p:sldIdLst>
  <p:sldSz cx="9144000" cy="6858000" type="screen4x3"/>
  <p:notesSz cx="9947275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16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1BB9C-8E01-4A0E-BEAC-D9E7A9D74C54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430588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4728" y="3300412"/>
            <a:ext cx="795782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DE441-21D2-4C6A-ABBB-5F045DA815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6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B1A-D566-44E6-BBAD-13754545DF9E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F980-31B0-4F6B-99D4-8F4F3706F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74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B1A-D566-44E6-BBAD-13754545DF9E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F980-31B0-4F6B-99D4-8F4F3706F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58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B1A-D566-44E6-BBAD-13754545DF9E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F980-31B0-4F6B-99D4-8F4F3706F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87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B1A-D566-44E6-BBAD-13754545DF9E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F980-31B0-4F6B-99D4-8F4F3706F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46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B1A-D566-44E6-BBAD-13754545DF9E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F980-31B0-4F6B-99D4-8F4F3706F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4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B1A-D566-44E6-BBAD-13754545DF9E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F980-31B0-4F6B-99D4-8F4F3706F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01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B1A-D566-44E6-BBAD-13754545DF9E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F980-31B0-4F6B-99D4-8F4F3706F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48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B1A-D566-44E6-BBAD-13754545DF9E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F980-31B0-4F6B-99D4-8F4F3706F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46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B1A-D566-44E6-BBAD-13754545DF9E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F980-31B0-4F6B-99D4-8F4F3706F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18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B1A-D566-44E6-BBAD-13754545DF9E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F980-31B0-4F6B-99D4-8F4F3706F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40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B1A-D566-44E6-BBAD-13754545DF9E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F980-31B0-4F6B-99D4-8F4F3706F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86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0DB1A-D566-44E6-BBAD-13754545DF9E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5F980-31B0-4F6B-99D4-8F4F3706F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91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EE66A-7484-4789-8458-43232BB4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42" y="365126"/>
            <a:ext cx="7156107" cy="1325563"/>
          </a:xfrm>
        </p:spPr>
        <p:txBody>
          <a:bodyPr/>
          <a:lstStyle/>
          <a:p>
            <a:r>
              <a:rPr lang="cs-CZ" dirty="0"/>
              <a:t>Opakování z minule </a:t>
            </a:r>
            <a:br>
              <a:rPr lang="cs-CZ" dirty="0"/>
            </a:br>
            <a:r>
              <a:rPr lang="cs-CZ" sz="2800" dirty="0">
                <a:solidFill>
                  <a:srgbClr val="00B050"/>
                </a:solidFill>
              </a:rPr>
              <a:t>klíčové pojmy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B80838-C1C9-4516-A225-18A59BCBD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454" y="1825625"/>
            <a:ext cx="7044896" cy="4351338"/>
          </a:xfrm>
        </p:spPr>
        <p:txBody>
          <a:bodyPr/>
          <a:lstStyle/>
          <a:p>
            <a:r>
              <a:rPr lang="cs-CZ" dirty="0"/>
              <a:t>Komunikačně relační axiom</a:t>
            </a:r>
          </a:p>
          <a:p>
            <a:endParaRPr lang="cs-CZ" dirty="0"/>
          </a:p>
          <a:p>
            <a:r>
              <a:rPr lang="cs-CZ" dirty="0" err="1"/>
              <a:t>Elaboration-likelihood</a:t>
            </a:r>
            <a:r>
              <a:rPr lang="cs-CZ" dirty="0"/>
              <a:t> model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2000" dirty="0"/>
              <a:t>faktory zdroje: autorita, kredibilita, soc. atraktivita</a:t>
            </a:r>
          </a:p>
          <a:p>
            <a:pPr marL="0" indent="0">
              <a:buNone/>
            </a:pPr>
            <a:r>
              <a:rPr lang="cs-CZ" sz="2000" dirty="0"/>
              <a:t>	faktory příjemce: zainteresovanost, </a:t>
            </a:r>
            <a:r>
              <a:rPr lang="cs-CZ" sz="2000" dirty="0" err="1"/>
              <a:t>need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cognition</a:t>
            </a:r>
            <a:r>
              <a:rPr lang="cs-CZ" sz="2000" dirty="0"/>
              <a:t>, 			schopnosti a znalosti</a:t>
            </a:r>
          </a:p>
          <a:p>
            <a:pPr marL="0" indent="0">
              <a:buNone/>
            </a:pPr>
            <a:r>
              <a:rPr lang="cs-CZ" sz="2000" dirty="0"/>
              <a:t>	… stabilita postoje ↑↓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40AD9E8-D408-41E3-AFB0-A862B6204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VÃ½sledek obrÃ¡zku pro think hard sculpture">
            <a:extLst>
              <a:ext uri="{FF2B5EF4-FFF2-40B4-BE49-F238E27FC236}">
                <a16:creationId xmlns:a16="http://schemas.microsoft.com/office/drawing/2014/main" id="{3A5F9B43-40D5-40CD-868E-F6C0E9BC9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690" y="4987045"/>
            <a:ext cx="839941" cy="118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D67B19F-46A9-4FCF-AB35-BFF78CA2A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832" y="4987045"/>
            <a:ext cx="935276" cy="118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85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A4224-84C0-437F-8B12-7880DE3C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102" y="365127"/>
            <a:ext cx="7230247" cy="1170376"/>
          </a:xfrm>
        </p:spPr>
        <p:txBody>
          <a:bodyPr/>
          <a:lstStyle/>
          <a:p>
            <a:r>
              <a:rPr lang="cs-CZ" dirty="0"/>
              <a:t>Skupinové rozhodování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9C6360-D223-41BB-B954-245C6D724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350" y="1630017"/>
            <a:ext cx="7143750" cy="4744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Jsou skupinová rozhodnutí méně nebo více riskantní než rozhodnutí jednotlivců?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C2BEB85-2823-4B42-B19A-DE107A306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VÃ½sledek obrÃ¡zku pro 12 rozhnevanych muzu">
            <a:extLst>
              <a:ext uri="{FF2B5EF4-FFF2-40B4-BE49-F238E27FC236}">
                <a16:creationId xmlns:a16="http://schemas.microsoft.com/office/drawing/2014/main" id="{2D7F6E3A-C7C0-41E0-B0E1-A1BBAC60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547" y="3389244"/>
            <a:ext cx="5124201" cy="288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216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A97B31-D2E8-41E8-B98A-07EFD7C78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FD8A9C-8E4E-4EFE-915E-D393A56B1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96F5D00-5187-48FA-9DC2-0C31FE20C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6741"/>
            <a:ext cx="9144000" cy="58061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3D51BE2-527C-48EF-9A94-FE0E6223E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054" y="2165488"/>
            <a:ext cx="3471946" cy="106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66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A4224-84C0-437F-8B12-7880DE3C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102" y="365127"/>
            <a:ext cx="7230247" cy="1170376"/>
          </a:xfrm>
        </p:spPr>
        <p:txBody>
          <a:bodyPr/>
          <a:lstStyle/>
          <a:p>
            <a:r>
              <a:rPr lang="cs-CZ" dirty="0"/>
              <a:t>Skupinové rozhodování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9C6360-D223-41BB-B954-245C6D724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350" y="1699405"/>
            <a:ext cx="7143750" cy="4675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Skupinová polarizace (</a:t>
            </a:r>
            <a:r>
              <a:rPr lang="cs-CZ" dirty="0" err="1">
                <a:solidFill>
                  <a:srgbClr val="00B050"/>
                </a:solidFill>
              </a:rPr>
              <a:t>groupthink</a:t>
            </a:r>
            <a:r>
              <a:rPr lang="cs-CZ" dirty="0">
                <a:solidFill>
                  <a:srgbClr val="00B050"/>
                </a:solidFill>
              </a:rPr>
              <a:t>)</a:t>
            </a:r>
            <a:endParaRPr lang="cs-CZ" sz="1600" dirty="0"/>
          </a:p>
          <a:p>
            <a:pPr marL="0" indent="0">
              <a:buNone/>
            </a:pPr>
            <a:r>
              <a:rPr lang="cs-CZ" dirty="0"/>
              <a:t>Skupiny postupují ve svém rozhodování riskantněji než jednotlivci. Proč? </a:t>
            </a:r>
          </a:p>
          <a:p>
            <a:pPr marL="989013" indent="-358775">
              <a:buFont typeface="Wingdings" panose="05000000000000000000" pitchFamily="2" charset="2"/>
              <a:buChar char="ü"/>
            </a:pPr>
            <a:r>
              <a:rPr lang="cs-CZ" sz="2000" dirty="0"/>
              <a:t>Persuasivní komunikace</a:t>
            </a:r>
          </a:p>
          <a:p>
            <a:pPr marL="989013" indent="-358775">
              <a:buFont typeface="Wingdings" panose="05000000000000000000" pitchFamily="2" charset="2"/>
              <a:buChar char="ü"/>
            </a:pPr>
            <a:r>
              <a:rPr lang="cs-CZ" sz="2000" dirty="0"/>
              <a:t>Skupinové srovnávání</a:t>
            </a:r>
          </a:p>
          <a:p>
            <a:pPr marL="630238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…velmi soudržná skupina, silný vůdce, izolace od okolního světa</a:t>
            </a:r>
          </a:p>
          <a:p>
            <a:pPr marL="0" indent="0">
              <a:buNone/>
            </a:pPr>
            <a:r>
              <a:rPr lang="cs-CZ" sz="2000" dirty="0"/>
              <a:t>…cenzura vlastních názorů, zlehčování opačných názorů, konformita</a:t>
            </a:r>
          </a:p>
          <a:p>
            <a:pPr marL="0" indent="0">
              <a:buNone/>
            </a:pPr>
            <a:r>
              <a:rPr lang="cs-CZ" sz="2000" dirty="0"/>
              <a:t>… přehlédnutí důležitých informací, minimum alternativních nápadů, špatná rozhodnutí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C2BEB85-2823-4B42-B19A-DE107A306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9335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A4224-84C0-437F-8B12-7880DE3C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102" y="365127"/>
            <a:ext cx="7230247" cy="1170376"/>
          </a:xfrm>
        </p:spPr>
        <p:txBody>
          <a:bodyPr/>
          <a:lstStyle/>
          <a:p>
            <a:r>
              <a:rPr lang="cs-CZ" dirty="0"/>
              <a:t>Skupinové rozhodování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9C6360-D223-41BB-B954-245C6D724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350" y="1699405"/>
            <a:ext cx="7143750" cy="4675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Skupinová polarizace (</a:t>
            </a:r>
            <a:r>
              <a:rPr lang="cs-CZ" dirty="0" err="1">
                <a:solidFill>
                  <a:srgbClr val="00B050"/>
                </a:solidFill>
              </a:rPr>
              <a:t>groupthink</a:t>
            </a:r>
            <a:r>
              <a:rPr lang="cs-CZ" dirty="0">
                <a:solidFill>
                  <a:srgbClr val="00B050"/>
                </a:solidFill>
              </a:rPr>
              <a:t>)</a:t>
            </a:r>
            <a:endParaRPr lang="cs-CZ" sz="1600" dirty="0"/>
          </a:p>
          <a:p>
            <a:pPr marL="0" indent="0">
              <a:buNone/>
            </a:pPr>
            <a:r>
              <a:rPr lang="cs-CZ" dirty="0"/>
              <a:t>Jak tomu zabránit?</a:t>
            </a:r>
          </a:p>
          <a:p>
            <a:pPr marL="1087438" indent="-457200">
              <a:buFont typeface="Wingdings" panose="05000000000000000000" pitchFamily="2" charset="2"/>
              <a:buChar char="ü"/>
            </a:pPr>
            <a:r>
              <a:rPr lang="cs-CZ" sz="2000" dirty="0"/>
              <a:t>Vůdce se účastní řešení pouze jako řadový člen.</a:t>
            </a:r>
          </a:p>
          <a:p>
            <a:pPr marL="1087438" indent="-457200">
              <a:buFont typeface="Wingdings" panose="05000000000000000000" pitchFamily="2" charset="2"/>
              <a:buChar char="ü"/>
            </a:pPr>
            <a:r>
              <a:rPr lang="cs-CZ" sz="2000" dirty="0"/>
              <a:t>Psaný, anonymní záznam názorů.</a:t>
            </a:r>
          </a:p>
          <a:p>
            <a:pPr marL="1087438" indent="-457200">
              <a:buFont typeface="Wingdings" panose="05000000000000000000" pitchFamily="2" charset="2"/>
              <a:buChar char="ü"/>
            </a:pPr>
            <a:r>
              <a:rPr lang="cs-CZ" sz="2000" dirty="0"/>
              <a:t>Práce v menších skupinkách, až následně vyjednávání v celé skupině.</a:t>
            </a:r>
          </a:p>
          <a:p>
            <a:pPr marL="1087438" indent="-457200">
              <a:buFont typeface="Wingdings" panose="05000000000000000000" pitchFamily="2" charset="2"/>
              <a:buChar char="ü"/>
            </a:pPr>
            <a:r>
              <a:rPr lang="cs-CZ" sz="2000" dirty="0"/>
              <a:t>Zařazení lidí s opačnými názory. Zapojení lidí z jiných skupin.</a:t>
            </a:r>
          </a:p>
          <a:p>
            <a:pPr marL="989013" indent="-358775">
              <a:buFont typeface="Wingdings" panose="05000000000000000000" pitchFamily="2" charset="2"/>
              <a:buChar char="ü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C2BEB85-2823-4B42-B19A-DE107A306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0039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A4224-84C0-437F-8B12-7880DE3C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102" y="365127"/>
            <a:ext cx="7230247" cy="1170376"/>
          </a:xfrm>
        </p:spPr>
        <p:txBody>
          <a:bodyPr/>
          <a:lstStyle/>
          <a:p>
            <a:r>
              <a:rPr lang="cs-CZ" dirty="0"/>
              <a:t>Tým v průběhu času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9C6360-D223-41BB-B954-245C6D724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350" y="1699405"/>
            <a:ext cx="7143750" cy="4675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Stádia vývoje týmu (</a:t>
            </a:r>
            <a:r>
              <a:rPr lang="cs-CZ" sz="2000" dirty="0" err="1"/>
              <a:t>Tuckman</a:t>
            </a:r>
            <a:r>
              <a:rPr lang="cs-CZ" sz="2000" dirty="0"/>
              <a:t> a Jensen, 1977)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C2BEB85-2823-4B42-B19A-DE107A306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CC0BCB6-8E5F-4137-BDA3-F4CB0346E06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13" y="2380891"/>
            <a:ext cx="6547449" cy="4157682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29324266-BA1B-4258-AFA6-D8C3D4AC5B10}"/>
              </a:ext>
            </a:extLst>
          </p:cNvPr>
          <p:cNvCxnSpPr/>
          <p:nvPr/>
        </p:nvCxnSpPr>
        <p:spPr>
          <a:xfrm>
            <a:off x="6366294" y="4701396"/>
            <a:ext cx="89714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F8FC9108-C9D1-47DC-87DE-5DB18217A168}"/>
              </a:ext>
            </a:extLst>
          </p:cNvPr>
          <p:cNvCxnSpPr>
            <a:cxnSpLocks/>
          </p:cNvCxnSpPr>
          <p:nvPr/>
        </p:nvCxnSpPr>
        <p:spPr>
          <a:xfrm>
            <a:off x="5518030" y="3283789"/>
            <a:ext cx="49458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DF52ACD1-63B8-4F6E-BB2C-5664086C1229}"/>
              </a:ext>
            </a:extLst>
          </p:cNvPr>
          <p:cNvCxnSpPr/>
          <p:nvPr/>
        </p:nvCxnSpPr>
        <p:spPr>
          <a:xfrm>
            <a:off x="4433977" y="4295954"/>
            <a:ext cx="89714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54E127D-DA10-45E1-8FE4-9AF0C748D4C6}"/>
              </a:ext>
            </a:extLst>
          </p:cNvPr>
          <p:cNvCxnSpPr>
            <a:cxnSpLocks/>
          </p:cNvCxnSpPr>
          <p:nvPr/>
        </p:nvCxnSpPr>
        <p:spPr>
          <a:xfrm>
            <a:off x="3611592" y="5612920"/>
            <a:ext cx="57221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F087C4C8-1866-4E90-A95C-78B1125ADB11}"/>
              </a:ext>
            </a:extLst>
          </p:cNvPr>
          <p:cNvCxnSpPr>
            <a:cxnSpLocks/>
          </p:cNvCxnSpPr>
          <p:nvPr/>
        </p:nvCxnSpPr>
        <p:spPr>
          <a:xfrm>
            <a:off x="2579299" y="4649638"/>
            <a:ext cx="81950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165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A4224-84C0-437F-8B12-7880DE3C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102" y="365127"/>
            <a:ext cx="7230247" cy="1170376"/>
          </a:xfrm>
        </p:spPr>
        <p:txBody>
          <a:bodyPr/>
          <a:lstStyle/>
          <a:p>
            <a:r>
              <a:rPr lang="cs-CZ" dirty="0" err="1"/>
              <a:t>Teambuilding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9C6360-D223-41BB-B954-245C6D724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350" y="1699405"/>
            <a:ext cx="7143750" cy="4675266"/>
          </a:xfrm>
        </p:spPr>
        <p:txBody>
          <a:bodyPr>
            <a:normAutofit/>
          </a:bodyPr>
          <a:lstStyle/>
          <a:p>
            <a:pPr marL="630238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Navrhněte ve skupině aktivitu, která by mohla pomoci provést začínající tým skrz fázi bouření.</a:t>
            </a:r>
          </a:p>
          <a:p>
            <a:pPr marL="0" indent="0">
              <a:buNone/>
            </a:pPr>
            <a:r>
              <a:rPr lang="cs-CZ" dirty="0"/>
              <a:t>Jde o osmičlenný výzkumný tým v laboratoři, členové jsou VŠ, 28-40 let, muži i ženy, v organizaci většinou noví. </a:t>
            </a:r>
          </a:p>
          <a:p>
            <a:pPr marL="0" indent="0">
              <a:buNone/>
            </a:pPr>
            <a:r>
              <a:rPr lang="cs-CZ" dirty="0"/>
              <a:t>Dejte své aktivitě atraktivní název a zvažte i to, jak prezentaci přesvědčivě představíte managementu i lidem, kteří se jí zúčastní.</a:t>
            </a:r>
          </a:p>
          <a:p>
            <a:pPr marL="0" indent="0">
              <a:buNone/>
            </a:pPr>
            <a:r>
              <a:rPr lang="cs-CZ" dirty="0"/>
              <a:t>Prodiskutujte i její vhodné načasování.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C2BEB85-2823-4B42-B19A-DE107A306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9843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A4224-84C0-437F-8B12-7880DE3C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102" y="365127"/>
            <a:ext cx="7709608" cy="1170376"/>
          </a:xfrm>
        </p:spPr>
        <p:txBody>
          <a:bodyPr>
            <a:normAutofit/>
          </a:bodyPr>
          <a:lstStyle/>
          <a:p>
            <a:r>
              <a:rPr lang="cs-CZ" dirty="0"/>
              <a:t>Pozice ve skupině </a:t>
            </a:r>
            <a:r>
              <a:rPr lang="cs-CZ" sz="2400" dirty="0">
                <a:solidFill>
                  <a:schemeClr val="bg1">
                    <a:lumMod val="65000"/>
                  </a:schemeClr>
                </a:solidFill>
              </a:rPr>
              <a:t>… dnes už překonané </a:t>
            </a:r>
            <a:r>
              <a:rPr lang="cs-CZ" sz="24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</a:t>
            </a:r>
            <a:endParaRPr lang="cs-CZ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9C6360-D223-41BB-B954-245C6D724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350" y="1699405"/>
            <a:ext cx="7143750" cy="46752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C2BEB85-2823-4B42-B19A-DE107A306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FA505F7-1FC9-40E8-9DE0-D8EB39415754}"/>
              </a:ext>
            </a:extLst>
          </p:cNvPr>
          <p:cNvSpPr txBox="1"/>
          <p:nvPr/>
        </p:nvSpPr>
        <p:spPr>
          <a:xfrm>
            <a:off x="1328350" y="1535503"/>
            <a:ext cx="72907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ALFA  </a:t>
            </a:r>
            <a:r>
              <a:rPr lang="cs-CZ" sz="2400" dirty="0"/>
              <a:t>skupinu řídí, podněcuje a strukturuje dění</a:t>
            </a:r>
          </a:p>
          <a:p>
            <a:endParaRPr lang="cs-CZ" sz="2800" dirty="0"/>
          </a:p>
          <a:p>
            <a:pPr defTabSz="449263">
              <a:tabLst>
                <a:tab pos="449263" algn="l"/>
                <a:tab pos="1077913" algn="l"/>
              </a:tabLst>
            </a:pPr>
            <a:r>
              <a:rPr lang="cs-CZ" sz="2800" dirty="0"/>
              <a:t>BETA  </a:t>
            </a:r>
            <a:r>
              <a:rPr lang="cs-CZ" sz="2400" dirty="0"/>
              <a:t>skupinu obohacuje speciálními schopnostmi, je kritický a racionální</a:t>
            </a:r>
          </a:p>
          <a:p>
            <a:pPr defTabSz="449263">
              <a:tabLst>
                <a:tab pos="449263" algn="l"/>
                <a:tab pos="1077913" algn="l"/>
              </a:tabLst>
            </a:pPr>
            <a:endParaRPr lang="cs-CZ" sz="2800" dirty="0"/>
          </a:p>
          <a:p>
            <a:r>
              <a:rPr lang="cs-CZ" sz="2800" dirty="0"/>
              <a:t>GAMA  </a:t>
            </a:r>
            <a:r>
              <a:rPr lang="cs-CZ" sz="2400" dirty="0"/>
              <a:t>řadový člen skupiny</a:t>
            </a:r>
          </a:p>
          <a:p>
            <a:endParaRPr lang="cs-CZ" sz="2800" dirty="0"/>
          </a:p>
          <a:p>
            <a:r>
              <a:rPr lang="cs-CZ" sz="2800" dirty="0"/>
              <a:t>OMEGA  </a:t>
            </a:r>
            <a:r>
              <a:rPr lang="cs-CZ" sz="2400" dirty="0"/>
              <a:t>za skupinou zaostává, „outsider“</a:t>
            </a:r>
          </a:p>
          <a:p>
            <a:endParaRPr lang="cs-CZ" sz="2800" dirty="0"/>
          </a:p>
          <a:p>
            <a:r>
              <a:rPr lang="cs-CZ" sz="2800" dirty="0"/>
              <a:t>P </a:t>
            </a:r>
            <a:r>
              <a:rPr lang="cs-CZ" sz="2400" dirty="0"/>
              <a:t> „protivník“</a:t>
            </a:r>
          </a:p>
          <a:p>
            <a:endParaRPr lang="cs-CZ" sz="2800" dirty="0"/>
          </a:p>
          <a:p>
            <a:r>
              <a:rPr lang="cs-CZ" sz="2800" dirty="0"/>
              <a:t>+ OBĚTNÍ BERÁNEK, ŠAŠEK, SLUNÍČKO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716037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E4252E-7870-45AB-9787-E5F253D1C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346" y="365126"/>
            <a:ext cx="7161003" cy="1325563"/>
          </a:xfrm>
        </p:spPr>
        <p:txBody>
          <a:bodyPr/>
          <a:lstStyle/>
          <a:p>
            <a:r>
              <a:rPr lang="cs-CZ" dirty="0"/>
              <a:t>Užitečné role ve skupině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B92547-472F-47B4-B4E7-FEEEDEFC4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69D797C-9D5E-4B65-8E0D-B3CDC226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1488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A4224-84C0-437F-8B12-7880DE3C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102" y="365127"/>
            <a:ext cx="7230247" cy="1170376"/>
          </a:xfrm>
        </p:spPr>
        <p:txBody>
          <a:bodyPr/>
          <a:lstStyle/>
          <a:p>
            <a:r>
              <a:rPr lang="cs-CZ" dirty="0" err="1">
                <a:solidFill>
                  <a:srgbClr val="00B050"/>
                </a:solidFill>
              </a:rPr>
              <a:t>Sociometrie</a:t>
            </a:r>
            <a:r>
              <a:rPr lang="cs-CZ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Moreno</a:t>
            </a:r>
            <a:r>
              <a:rPr lang="cs-CZ" sz="2400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9C6360-D223-41BB-B954-245C6D724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350" y="1699405"/>
            <a:ext cx="7143750" cy="46752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C2BEB85-2823-4B42-B19A-DE107A306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FA505F7-1FC9-40E8-9DE0-D8EB39415754}"/>
              </a:ext>
            </a:extLst>
          </p:cNvPr>
          <p:cNvSpPr txBox="1"/>
          <p:nvPr/>
        </p:nvSpPr>
        <p:spPr>
          <a:xfrm>
            <a:off x="1483626" y="1699405"/>
            <a:ext cx="72907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Zjišťování vztahů mezi členy skupin s cílem odhalit celkovou strukturu vztahů ve skupině.</a:t>
            </a:r>
          </a:p>
          <a:p>
            <a:endParaRPr lang="cs-CZ" sz="2800" dirty="0"/>
          </a:p>
          <a:p>
            <a:r>
              <a:rPr lang="cs-CZ" sz="2800" dirty="0"/>
              <a:t>Měření ve 2</a:t>
            </a:r>
            <a:r>
              <a:rPr lang="es-ES" sz="2800" dirty="0"/>
              <a:t> dimen</a:t>
            </a:r>
            <a:r>
              <a:rPr lang="cs-CZ" sz="2800" dirty="0"/>
              <a:t>z</a:t>
            </a:r>
            <a:r>
              <a:rPr lang="es-ES" sz="2800" dirty="0"/>
              <a:t>ích sociálních pozic: obliba a moc</a:t>
            </a:r>
            <a:r>
              <a:rPr lang="cs-CZ" sz="28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Volí 1-3 osoby, se </a:t>
            </a:r>
            <a:r>
              <a:rPr lang="cs-CZ" sz="2800" dirty="0" err="1"/>
              <a:t>kt</a:t>
            </a:r>
            <a:r>
              <a:rPr lang="cs-CZ" sz="2800" dirty="0"/>
              <a:t>. by nejraději/nejméně rád strávil dovolenou, pracoval na společném úkolu,…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Hodnotí všechny ostatní členy skupiny z vybraných hledisek (jejich přínos pro plnění společných úkolů, oblíbenost u ostatních,…)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7447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A4224-84C0-437F-8B12-7880DE3C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102" y="365127"/>
            <a:ext cx="7230247" cy="1170376"/>
          </a:xfrm>
        </p:spPr>
        <p:txBody>
          <a:bodyPr>
            <a:normAutofit/>
          </a:bodyPr>
          <a:lstStyle/>
          <a:p>
            <a:endParaRPr lang="cs-CZ" sz="2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9C6360-D223-41BB-B954-245C6D724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350" y="1699405"/>
            <a:ext cx="7143750" cy="46752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C2BEB85-2823-4B42-B19A-DE107A306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E40C6B8-4C1A-40CE-BFA3-F555790659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53" b="4854"/>
          <a:stretch/>
        </p:blipFill>
        <p:spPr>
          <a:xfrm>
            <a:off x="1285102" y="1535503"/>
            <a:ext cx="7656163" cy="5247860"/>
          </a:xfrm>
          <a:prstGeom prst="rect">
            <a:avLst/>
          </a:prstGeom>
        </p:spPr>
      </p:pic>
      <p:pic>
        <p:nvPicPr>
          <p:cNvPr id="2050" name="Picture 2" descr="VÃ½sledek obrÃ¡zku pro warning">
            <a:extLst>
              <a:ext uri="{FF2B5EF4-FFF2-40B4-BE49-F238E27FC236}">
                <a16:creationId xmlns:a16="http://schemas.microsoft.com/office/drawing/2014/main" id="{18140BED-8377-470B-ADF2-D2FCB69D9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27"/>
          <a:stretch/>
        </p:blipFill>
        <p:spPr bwMode="auto">
          <a:xfrm>
            <a:off x="3583800" y="46541"/>
            <a:ext cx="3058766" cy="138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158FF70-5757-4B22-B4E4-D7985E0DB9C0}"/>
              </a:ext>
            </a:extLst>
          </p:cNvPr>
          <p:cNvSpPr txBox="1"/>
          <p:nvPr/>
        </p:nvSpPr>
        <p:spPr>
          <a:xfrm>
            <a:off x="5261229" y="5460274"/>
            <a:ext cx="100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nejen</a:t>
            </a:r>
          </a:p>
        </p:txBody>
      </p:sp>
    </p:spTree>
    <p:extLst>
      <p:ext uri="{BB962C8B-B14F-4D97-AF65-F5344CB8AC3E}">
        <p14:creationId xmlns:p14="http://schemas.microsoft.com/office/powerpoint/2010/main" val="626295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C3B1B-4515-4C20-AF72-F92494217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6112" y="605481"/>
            <a:ext cx="8117888" cy="864973"/>
          </a:xfrm>
        </p:spPr>
        <p:txBody>
          <a:bodyPr>
            <a:noAutofit/>
          </a:bodyPr>
          <a:lstStyle/>
          <a:p>
            <a:r>
              <a:rPr lang="cs-CZ" sz="4000" dirty="0"/>
              <a:t>3. téma: Skupinová dynamika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9A329DF-9F7F-44C9-9D26-22DA3624C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6928" y="5805578"/>
            <a:ext cx="8057072" cy="941372"/>
          </a:xfrm>
        </p:spPr>
        <p:txBody>
          <a:bodyPr>
            <a:normAutofit fontScale="25000" lnSpcReduction="20000"/>
          </a:bodyPr>
          <a:lstStyle/>
          <a:p>
            <a:pPr algn="l"/>
            <a:endParaRPr lang="cs-CZ" sz="1800" dirty="0"/>
          </a:p>
          <a:p>
            <a:pPr algn="l"/>
            <a:r>
              <a:rPr lang="cs-CZ" sz="5900" dirty="0"/>
              <a:t>DOPORUČENÁ LITERATURA z knihoven MU</a:t>
            </a:r>
            <a:r>
              <a:rPr lang="cs-CZ" sz="2900" dirty="0"/>
              <a:t>:</a:t>
            </a:r>
          </a:p>
          <a:p>
            <a:pPr algn="l"/>
            <a:r>
              <a:rPr lang="cs-CZ" sz="6400" dirty="0" err="1"/>
              <a:t>Hayes</a:t>
            </a:r>
            <a:r>
              <a:rPr lang="cs-CZ" sz="6400" dirty="0"/>
              <a:t>, N. (2005). Psychologie týmové práce. Strategie efektivního vedení lidí. Praha: Portál.</a:t>
            </a:r>
            <a:br>
              <a:rPr lang="cs-CZ" sz="3100" dirty="0"/>
            </a:br>
            <a:endParaRPr lang="cs-CZ" sz="31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437356C-9A12-4948-9F45-0C0B1FFDA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VÃ½sledek obrÃ¡zku pro group dynamic">
            <a:extLst>
              <a:ext uri="{FF2B5EF4-FFF2-40B4-BE49-F238E27FC236}">
                <a16:creationId xmlns:a16="http://schemas.microsoft.com/office/drawing/2014/main" id="{841496DA-1A9C-4A90-BAEF-DAFC949D2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19" y="1886155"/>
            <a:ext cx="5068289" cy="337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36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A4224-84C0-437F-8B12-7880DE3C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853" y="661217"/>
            <a:ext cx="7230247" cy="1325563"/>
          </a:xfrm>
        </p:spPr>
        <p:txBody>
          <a:bodyPr/>
          <a:lstStyle/>
          <a:p>
            <a:r>
              <a:rPr lang="cs-CZ" dirty="0"/>
              <a:t>Proč se lidé seskupují?</a:t>
            </a:r>
            <a:br>
              <a:rPr lang="cs-CZ" dirty="0"/>
            </a:br>
            <a:r>
              <a:rPr lang="cs-CZ" dirty="0"/>
              <a:t>… význam skupin pro člověka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9C6360-D223-41BB-B954-245C6D724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350" y="5918885"/>
            <a:ext cx="7143750" cy="4557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C2BEB85-2823-4B42-B19A-DE107A306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304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A4224-84C0-437F-8B12-7880DE3C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102" y="365126"/>
            <a:ext cx="7230247" cy="1325563"/>
          </a:xfrm>
        </p:spPr>
        <p:txBody>
          <a:bodyPr/>
          <a:lstStyle/>
          <a:p>
            <a:r>
              <a:rPr lang="cs-CZ" dirty="0"/>
              <a:t>Sociální skupina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vs. agregát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9C6360-D223-41BB-B954-245C6D724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350" y="1690689"/>
            <a:ext cx="7143750" cy="468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1. Vzájemná percepce</a:t>
            </a:r>
          </a:p>
          <a:p>
            <a:pPr marL="0" indent="0">
              <a:buNone/>
            </a:pPr>
            <a:r>
              <a:rPr lang="cs-CZ" sz="1800" dirty="0"/>
              <a:t>Lidé ve skupině jsou si členství vědomi a dokáží se vymezit vůči jiným lidem nebo skupinám.</a:t>
            </a:r>
          </a:p>
          <a:p>
            <a:pPr marL="0" indent="0">
              <a:buNone/>
            </a:pPr>
            <a:r>
              <a:rPr lang="cs-CZ" dirty="0"/>
              <a:t>2. Interakce</a:t>
            </a:r>
          </a:p>
          <a:p>
            <a:pPr marL="0" indent="0">
              <a:buNone/>
            </a:pPr>
            <a:r>
              <a:rPr lang="cs-CZ" sz="1800" dirty="0"/>
              <a:t>Členové skupiny vstupují do vzájemného kontaktu.</a:t>
            </a:r>
          </a:p>
          <a:p>
            <a:pPr marL="0" indent="0">
              <a:buNone/>
            </a:pPr>
            <a:r>
              <a:rPr lang="cs-CZ" dirty="0"/>
              <a:t>3. Organizace skupiny</a:t>
            </a:r>
          </a:p>
          <a:p>
            <a:pPr marL="0" indent="0">
              <a:buNone/>
            </a:pPr>
            <a:r>
              <a:rPr lang="cs-CZ" sz="1800" dirty="0"/>
              <a:t>Ve skupině platí normy a role jejích členů.</a:t>
            </a:r>
          </a:p>
          <a:p>
            <a:pPr marL="0" indent="0">
              <a:buNone/>
            </a:pPr>
            <a:r>
              <a:rPr lang="cs-CZ" dirty="0"/>
              <a:t>4. Motivace</a:t>
            </a:r>
          </a:p>
          <a:p>
            <a:pPr marL="0" indent="0">
              <a:buNone/>
            </a:pPr>
            <a:r>
              <a:rPr lang="cs-CZ" sz="1800" dirty="0"/>
              <a:t>Vzájemné naplňování individuálních i společných potřeb.</a:t>
            </a:r>
          </a:p>
          <a:p>
            <a:pPr marL="0" indent="0">
              <a:buNone/>
            </a:pPr>
            <a:r>
              <a:rPr lang="cs-CZ" dirty="0"/>
              <a:t>5. Společné cíle</a:t>
            </a:r>
          </a:p>
          <a:p>
            <a:pPr marL="0" indent="0">
              <a:buNone/>
            </a:pPr>
            <a:r>
              <a:rPr lang="cs-CZ" sz="1800" dirty="0"/>
              <a:t>Členové skupiny vnímají společný cíl, ke kterému směřují.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C2BEB85-2823-4B42-B19A-DE107A306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7586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A4224-84C0-437F-8B12-7880DE3C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102" y="365126"/>
            <a:ext cx="7230247" cy="1325563"/>
          </a:xfrm>
        </p:spPr>
        <p:txBody>
          <a:bodyPr/>
          <a:lstStyle/>
          <a:p>
            <a:r>
              <a:rPr lang="cs-CZ" dirty="0"/>
              <a:t>Jak členství ve skupinách ovlivňuje naše vnímání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9C6360-D223-41BB-B954-245C6D724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350" y="1816443"/>
            <a:ext cx="7143750" cy="4558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In-</a:t>
            </a:r>
            <a:r>
              <a:rPr lang="cs-CZ" dirty="0" err="1">
                <a:solidFill>
                  <a:srgbClr val="00B050"/>
                </a:solidFill>
              </a:rPr>
              <a:t>group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bias</a:t>
            </a:r>
            <a:r>
              <a:rPr lang="cs-CZ" dirty="0">
                <a:solidFill>
                  <a:srgbClr val="00B050"/>
                </a:solidFill>
              </a:rPr>
              <a:t> / </a:t>
            </a:r>
            <a:r>
              <a:rPr lang="cs-CZ" dirty="0" err="1">
                <a:solidFill>
                  <a:srgbClr val="00B050"/>
                </a:solidFill>
              </a:rPr>
              <a:t>favoritism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sz="1600" dirty="0"/>
              <a:t>(</a:t>
            </a:r>
            <a:r>
              <a:rPr lang="cs-CZ" sz="1600" dirty="0" err="1"/>
              <a:t>Sumner</a:t>
            </a:r>
            <a:r>
              <a:rPr lang="cs-CZ" sz="1600" dirty="0"/>
              <a:t>, 1906)</a:t>
            </a:r>
          </a:p>
          <a:p>
            <a:pPr marL="0" indent="0">
              <a:buNone/>
            </a:pPr>
            <a:r>
              <a:rPr lang="cs-CZ" dirty="0"/>
              <a:t>Tendence favorizovat členy vlastní skupiny vychází z pocitu sounáležitosti a hrdosti na vlastní skupinu. Souvisí se stereotypy a předsudky.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C2BEB85-2823-4B42-B19A-DE107A306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051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A4224-84C0-437F-8B12-7880DE3C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102" y="365126"/>
            <a:ext cx="7230247" cy="1325563"/>
          </a:xfrm>
        </p:spPr>
        <p:txBody>
          <a:bodyPr/>
          <a:lstStyle/>
          <a:p>
            <a:r>
              <a:rPr lang="cs-CZ" dirty="0"/>
              <a:t>Jak členství ve skupinách ovlivňuje naše vnímání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9C6360-D223-41BB-B954-245C6D724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350" y="1816443"/>
            <a:ext cx="7143750" cy="4558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>
                <a:solidFill>
                  <a:srgbClr val="00B050"/>
                </a:solidFill>
              </a:rPr>
              <a:t>Minimal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discrimination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effect</a:t>
            </a:r>
            <a:r>
              <a:rPr lang="cs-CZ" dirty="0"/>
              <a:t> </a:t>
            </a:r>
            <a:r>
              <a:rPr lang="cs-CZ" sz="1600" dirty="0"/>
              <a:t>(</a:t>
            </a:r>
            <a:r>
              <a:rPr lang="cs-CZ" sz="1600" dirty="0" err="1"/>
              <a:t>Tajfel</a:t>
            </a:r>
            <a:r>
              <a:rPr lang="cs-CZ" sz="1600" dirty="0"/>
              <a:t>, 1970s)</a:t>
            </a:r>
          </a:p>
          <a:p>
            <a:pPr marL="0" indent="0">
              <a:buNone/>
            </a:pPr>
            <a:r>
              <a:rPr lang="cs-CZ" dirty="0"/>
              <a:t>Už pouhé náhodné rozřazení osob do skupin vede  ke vzniku náhodných úsudků a diskriminačního chování. </a:t>
            </a:r>
          </a:p>
          <a:p>
            <a:pPr marL="0" indent="0">
              <a:buNone/>
            </a:pPr>
            <a:r>
              <a:rPr lang="cs-CZ" dirty="0"/>
              <a:t>Lidé obvykle zachází se členy vlastní skupiny pozitivněji než se členy cizí skupiny.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C2BEB85-2823-4B42-B19A-DE107A306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053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A4224-84C0-437F-8B12-7880DE3C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102" y="365126"/>
            <a:ext cx="7230247" cy="1325563"/>
          </a:xfrm>
        </p:spPr>
        <p:txBody>
          <a:bodyPr/>
          <a:lstStyle/>
          <a:p>
            <a:r>
              <a:rPr lang="cs-CZ" dirty="0"/>
              <a:t>Jak členství ve skupinách ovlivňuje naše vnímání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9C6360-D223-41BB-B954-245C6D724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350" y="1816443"/>
            <a:ext cx="7367076" cy="4558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>
                <a:solidFill>
                  <a:srgbClr val="00B050"/>
                </a:solidFill>
              </a:rPr>
              <a:t>Out-group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homogeneity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effect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sz="1600" dirty="0"/>
              <a:t>(</a:t>
            </a:r>
            <a:r>
              <a:rPr lang="cs-CZ" sz="1600" dirty="0" err="1"/>
              <a:t>Sumner</a:t>
            </a:r>
            <a:r>
              <a:rPr lang="cs-CZ" sz="1600" dirty="0"/>
              <a:t>, 1906)</a:t>
            </a:r>
          </a:p>
          <a:p>
            <a:pPr marL="0" indent="0">
              <a:buNone/>
            </a:pPr>
            <a:r>
              <a:rPr lang="cs-CZ" dirty="0"/>
              <a:t>Tendence vnímat členy ostatních skupin jako vzájemně více podobné než ve skutečnosti jsou, event. vnímat členy ostatních skupin jako vzájemně více podobné než členy skupiny vlastní.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C2BEB85-2823-4B42-B19A-DE107A306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VÃ½sledek obrÃ¡zku pro out-group homogeneity effect">
            <a:extLst>
              <a:ext uri="{FF2B5EF4-FFF2-40B4-BE49-F238E27FC236}">
                <a16:creationId xmlns:a16="http://schemas.microsoft.com/office/drawing/2014/main" id="{56F42B5C-82D1-41F8-AE49-D4B079ED3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2" t="9497" r="19717" b="28616"/>
          <a:stretch/>
        </p:blipFill>
        <p:spPr bwMode="auto">
          <a:xfrm>
            <a:off x="5589205" y="4423039"/>
            <a:ext cx="2700030" cy="222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french stereotype">
            <a:extLst>
              <a:ext uri="{FF2B5EF4-FFF2-40B4-BE49-F238E27FC236}">
                <a16:creationId xmlns:a16="http://schemas.microsoft.com/office/drawing/2014/main" id="{408F8CCB-7035-47DC-9205-EDFF9FAAD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02" y="4216017"/>
            <a:ext cx="1958430" cy="242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2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A4224-84C0-437F-8B12-7880DE3C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102" y="365126"/>
            <a:ext cx="7230247" cy="1325563"/>
          </a:xfrm>
        </p:spPr>
        <p:txBody>
          <a:bodyPr/>
          <a:lstStyle/>
          <a:p>
            <a:r>
              <a:rPr lang="cs-CZ" dirty="0"/>
              <a:t>Jak členství ve skupinách ovlivňuje náš výkon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9C6360-D223-41BB-B954-245C6D724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349" y="1816443"/>
            <a:ext cx="7815651" cy="4558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Sociální zahálení                    Sociální facilitace </a:t>
            </a:r>
            <a:r>
              <a:rPr lang="cs-CZ" sz="2000" dirty="0"/>
              <a:t>(</a:t>
            </a:r>
            <a:r>
              <a:rPr lang="cs-CZ" sz="2000" dirty="0" err="1"/>
              <a:t>Triplett</a:t>
            </a:r>
            <a:r>
              <a:rPr lang="cs-CZ" sz="2000" dirty="0"/>
              <a:t>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C2BEB85-2823-4B42-B19A-DE107A306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 descr="VÃ½sledek obrÃ¡zku pro cyklistickÃ½ zÃ¡vod">
            <a:extLst>
              <a:ext uri="{FF2B5EF4-FFF2-40B4-BE49-F238E27FC236}">
                <a16:creationId xmlns:a16="http://schemas.microsoft.com/office/drawing/2014/main" id="{2BC0A6DE-5EB6-442E-B14A-E7D5B472A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073" y="2645228"/>
            <a:ext cx="3503669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SouvisejÃ­cÃ­ obrÃ¡zek">
            <a:extLst>
              <a:ext uri="{FF2B5EF4-FFF2-40B4-BE49-F238E27FC236}">
                <a16:creationId xmlns:a16="http://schemas.microsoft.com/office/drawing/2014/main" id="{3EDE8D09-C42F-40D8-B317-C9717FED6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68"/>
          <a:stretch/>
        </p:blipFill>
        <p:spPr bwMode="auto">
          <a:xfrm>
            <a:off x="1026112" y="2500919"/>
            <a:ext cx="3751161" cy="318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029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prezentace">
            <a:extLst>
              <a:ext uri="{FF2B5EF4-FFF2-40B4-BE49-F238E27FC236}">
                <a16:creationId xmlns:a16="http://schemas.microsoft.com/office/drawing/2014/main" id="{13735C1E-7CD4-4519-B9E5-B90173BE0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727" y="1676179"/>
            <a:ext cx="3825964" cy="34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71EE66A-7484-4789-8458-43232BB4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42" y="365126"/>
            <a:ext cx="7156107" cy="1325563"/>
          </a:xfrm>
        </p:spPr>
        <p:txBody>
          <a:bodyPr/>
          <a:lstStyle/>
          <a:p>
            <a:r>
              <a:rPr lang="cs-CZ" dirty="0"/>
              <a:t>Prezentace </a:t>
            </a:r>
            <a:br>
              <a:rPr lang="cs-CZ" dirty="0"/>
            </a:br>
            <a:r>
              <a:rPr lang="cs-CZ" dirty="0"/>
              <a:t> + zpětná vazba: JÁ jazyk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B80838-C1C9-4516-A225-18A59BCBD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454" y="1825625"/>
            <a:ext cx="7044896" cy="4351338"/>
          </a:xfrm>
        </p:spPr>
        <p:txBody>
          <a:bodyPr/>
          <a:lstStyle/>
          <a:p>
            <a:r>
              <a:rPr lang="cs-CZ" dirty="0"/>
              <a:t>Úvod</a:t>
            </a:r>
          </a:p>
          <a:p>
            <a:r>
              <a:rPr lang="cs-CZ" dirty="0"/>
              <a:t>Obsah</a:t>
            </a:r>
          </a:p>
          <a:p>
            <a:r>
              <a:rPr lang="cs-CZ" dirty="0"/>
              <a:t>Forma</a:t>
            </a:r>
          </a:p>
          <a:p>
            <a:r>
              <a:rPr lang="cs-CZ" dirty="0"/>
              <a:t>Líbilo a nelíbilo</a:t>
            </a:r>
          </a:p>
          <a:p>
            <a:r>
              <a:rPr lang="cs-CZ" dirty="0"/>
              <a:t>Doporučení</a:t>
            </a:r>
          </a:p>
          <a:p>
            <a:r>
              <a:rPr lang="cs-CZ" dirty="0"/>
              <a:t>Závěr</a:t>
            </a:r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40AD9E8-D408-41E3-AFB0-A862B6204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VÃ½sledek obrÃ¡zku pro feedback">
            <a:extLst>
              <a:ext uri="{FF2B5EF4-FFF2-40B4-BE49-F238E27FC236}">
                <a16:creationId xmlns:a16="http://schemas.microsoft.com/office/drawing/2014/main" id="{04F02993-E4E3-4BAF-A615-4A01D1BFD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42" y="5095634"/>
            <a:ext cx="7516188" cy="187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9102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5992</TotalTime>
  <Words>594</Words>
  <Application>Microsoft Office PowerPoint</Application>
  <PresentationFormat>Předvádění na obrazovce (4:3)</PresentationFormat>
  <Paragraphs>88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Motiv Office</vt:lpstr>
      <vt:lpstr>Opakování z minule  klíčové pojmy</vt:lpstr>
      <vt:lpstr>3. téma: Skupinová dynamika</vt:lpstr>
      <vt:lpstr>Proč se lidé seskupují? … význam skupin pro člověka</vt:lpstr>
      <vt:lpstr>Sociální skupina vs. agregát</vt:lpstr>
      <vt:lpstr>Jak členství ve skupinách ovlivňuje naše vnímání</vt:lpstr>
      <vt:lpstr>Jak členství ve skupinách ovlivňuje naše vnímání</vt:lpstr>
      <vt:lpstr>Jak členství ve skupinách ovlivňuje naše vnímání</vt:lpstr>
      <vt:lpstr>Jak členství ve skupinách ovlivňuje náš výkon</vt:lpstr>
      <vt:lpstr>Prezentace   + zpětná vazba: JÁ jazyk</vt:lpstr>
      <vt:lpstr>Skupinové rozhodování</vt:lpstr>
      <vt:lpstr>Prezentace aplikace PowerPoint</vt:lpstr>
      <vt:lpstr>Skupinové rozhodování</vt:lpstr>
      <vt:lpstr>Skupinové rozhodování</vt:lpstr>
      <vt:lpstr>Tým v průběhu času</vt:lpstr>
      <vt:lpstr>Teambuilding</vt:lpstr>
      <vt:lpstr>Pozice ve skupině … dnes už překonané </vt:lpstr>
      <vt:lpstr>Užitečné role ve skupině</vt:lpstr>
      <vt:lpstr>Sociometrie (Moreno)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Než začneme</dc:title>
  <dc:creator>Ludmila Kašpárková</dc:creator>
  <cp:lastModifiedBy>LK</cp:lastModifiedBy>
  <cp:revision>29</cp:revision>
  <cp:lastPrinted>2018-10-15T13:20:56Z</cp:lastPrinted>
  <dcterms:created xsi:type="dcterms:W3CDTF">2018-09-29T10:04:41Z</dcterms:created>
  <dcterms:modified xsi:type="dcterms:W3CDTF">2019-11-05T11:07:10Z</dcterms:modified>
</cp:coreProperties>
</file>