
<file path=[Content_Types].xml><?xml version="1.0" encoding="utf-8"?>
<Types xmlns="http://schemas.openxmlformats.org/package/2006/content-types">
  <Default Extension="gif" ContentType="image/gif"/>
  <Default Extension="glb" ContentType="model/gltf.binary"/>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72"/>
  </p:notesMasterIdLst>
  <p:sldIdLst>
    <p:sldId id="257" r:id="rId2"/>
    <p:sldId id="267" r:id="rId3"/>
    <p:sldId id="395" r:id="rId4"/>
    <p:sldId id="406" r:id="rId5"/>
    <p:sldId id="407" r:id="rId6"/>
    <p:sldId id="416" r:id="rId7"/>
    <p:sldId id="419" r:id="rId8"/>
    <p:sldId id="423" r:id="rId9"/>
    <p:sldId id="409" r:id="rId10"/>
    <p:sldId id="410" r:id="rId11"/>
    <p:sldId id="411" r:id="rId12"/>
    <p:sldId id="413" r:id="rId13"/>
    <p:sldId id="430" r:id="rId14"/>
    <p:sldId id="451" r:id="rId15"/>
    <p:sldId id="426" r:id="rId16"/>
    <p:sldId id="422" r:id="rId17"/>
    <p:sldId id="433" r:id="rId18"/>
    <p:sldId id="421" r:id="rId19"/>
    <p:sldId id="436" r:id="rId20"/>
    <p:sldId id="448" r:id="rId21"/>
    <p:sldId id="427" r:id="rId22"/>
    <p:sldId id="428" r:id="rId23"/>
    <p:sldId id="431" r:id="rId24"/>
    <p:sldId id="438" r:id="rId25"/>
    <p:sldId id="439" r:id="rId26"/>
    <p:sldId id="440" r:id="rId27"/>
    <p:sldId id="443" r:id="rId28"/>
    <p:sldId id="442" r:id="rId29"/>
    <p:sldId id="441" r:id="rId30"/>
    <p:sldId id="452" r:id="rId31"/>
    <p:sldId id="432" r:id="rId32"/>
    <p:sldId id="444" r:id="rId33"/>
    <p:sldId id="437" r:id="rId34"/>
    <p:sldId id="461" r:id="rId35"/>
    <p:sldId id="470" r:id="rId36"/>
    <p:sldId id="471" r:id="rId37"/>
    <p:sldId id="449" r:id="rId38"/>
    <p:sldId id="450" r:id="rId39"/>
    <p:sldId id="455" r:id="rId40"/>
    <p:sldId id="454" r:id="rId41"/>
    <p:sldId id="460" r:id="rId42"/>
    <p:sldId id="456" r:id="rId43"/>
    <p:sldId id="457" r:id="rId44"/>
    <p:sldId id="458" r:id="rId45"/>
    <p:sldId id="472" r:id="rId46"/>
    <p:sldId id="473" r:id="rId47"/>
    <p:sldId id="474" r:id="rId48"/>
    <p:sldId id="459" r:id="rId49"/>
    <p:sldId id="453" r:id="rId50"/>
    <p:sldId id="446" r:id="rId51"/>
    <p:sldId id="445" r:id="rId52"/>
    <p:sldId id="447" r:id="rId53"/>
    <p:sldId id="469" r:id="rId54"/>
    <p:sldId id="377" r:id="rId55"/>
    <p:sldId id="397" r:id="rId56"/>
    <p:sldId id="401" r:id="rId57"/>
    <p:sldId id="399" r:id="rId58"/>
    <p:sldId id="400" r:id="rId59"/>
    <p:sldId id="402" r:id="rId60"/>
    <p:sldId id="403" r:id="rId61"/>
    <p:sldId id="405" r:id="rId62"/>
    <p:sldId id="404" r:id="rId63"/>
    <p:sldId id="398" r:id="rId64"/>
    <p:sldId id="462" r:id="rId65"/>
    <p:sldId id="463" r:id="rId66"/>
    <p:sldId id="464" r:id="rId67"/>
    <p:sldId id="465" r:id="rId68"/>
    <p:sldId id="466" r:id="rId69"/>
    <p:sldId id="467" r:id="rId70"/>
    <p:sldId id="468" r:id="rId71"/>
  </p:sldIdLst>
  <p:sldSz cx="9144000" cy="6858000" type="screen4x3"/>
  <p:notesSz cx="6858000" cy="9144000"/>
  <p:defaultTextStyle>
    <a:defPPr>
      <a:defRPr lang="cs-CZ"/>
    </a:defPPr>
    <a:lvl1pPr algn="l" rtl="0" fontAlgn="base">
      <a:spcBef>
        <a:spcPct val="0"/>
      </a:spcBef>
      <a:spcAft>
        <a:spcPct val="0"/>
      </a:spcAft>
      <a:defRPr b="1" kern="1200">
        <a:solidFill>
          <a:schemeClr val="tx1"/>
        </a:solidFill>
        <a:latin typeface="Arial" pitchFamily="34" charset="0"/>
        <a:ea typeface="+mn-ea"/>
        <a:cs typeface="Arial" pitchFamily="34" charset="0"/>
      </a:defRPr>
    </a:lvl1pPr>
    <a:lvl2pPr marL="457200" algn="l" rtl="0" fontAlgn="base">
      <a:spcBef>
        <a:spcPct val="0"/>
      </a:spcBef>
      <a:spcAft>
        <a:spcPct val="0"/>
      </a:spcAft>
      <a:defRPr b="1" kern="1200">
        <a:solidFill>
          <a:schemeClr val="tx1"/>
        </a:solidFill>
        <a:latin typeface="Arial" pitchFamily="34" charset="0"/>
        <a:ea typeface="+mn-ea"/>
        <a:cs typeface="Arial" pitchFamily="34" charset="0"/>
      </a:defRPr>
    </a:lvl2pPr>
    <a:lvl3pPr marL="914400" algn="l" rtl="0" fontAlgn="base">
      <a:spcBef>
        <a:spcPct val="0"/>
      </a:spcBef>
      <a:spcAft>
        <a:spcPct val="0"/>
      </a:spcAft>
      <a:defRPr b="1"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b="1"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b="1" kern="1200">
        <a:solidFill>
          <a:schemeClr val="tx1"/>
        </a:solidFill>
        <a:latin typeface="Arial" pitchFamily="34" charset="0"/>
        <a:ea typeface="+mn-ea"/>
        <a:cs typeface="Arial" pitchFamily="34" charset="0"/>
      </a:defRPr>
    </a:lvl5pPr>
    <a:lvl6pPr marL="2286000" algn="l" defTabSz="914400" rtl="0" eaLnBrk="1" latinLnBrk="0" hangingPunct="1">
      <a:defRPr b="1" kern="1200">
        <a:solidFill>
          <a:schemeClr val="tx1"/>
        </a:solidFill>
        <a:latin typeface="Arial" pitchFamily="34" charset="0"/>
        <a:ea typeface="+mn-ea"/>
        <a:cs typeface="Arial" pitchFamily="34" charset="0"/>
      </a:defRPr>
    </a:lvl6pPr>
    <a:lvl7pPr marL="2743200" algn="l" defTabSz="914400" rtl="0" eaLnBrk="1" latinLnBrk="0" hangingPunct="1">
      <a:defRPr b="1" kern="1200">
        <a:solidFill>
          <a:schemeClr val="tx1"/>
        </a:solidFill>
        <a:latin typeface="Arial" pitchFamily="34" charset="0"/>
        <a:ea typeface="+mn-ea"/>
        <a:cs typeface="Arial" pitchFamily="34" charset="0"/>
      </a:defRPr>
    </a:lvl7pPr>
    <a:lvl8pPr marL="3200400" algn="l" defTabSz="914400" rtl="0" eaLnBrk="1" latinLnBrk="0" hangingPunct="1">
      <a:defRPr b="1" kern="1200">
        <a:solidFill>
          <a:schemeClr val="tx1"/>
        </a:solidFill>
        <a:latin typeface="Arial" pitchFamily="34" charset="0"/>
        <a:ea typeface="+mn-ea"/>
        <a:cs typeface="Arial" pitchFamily="34" charset="0"/>
      </a:defRPr>
    </a:lvl8pPr>
    <a:lvl9pPr marL="3657600" algn="l" defTabSz="914400" rtl="0" eaLnBrk="1" latinLnBrk="0" hangingPunct="1">
      <a:defRPr b="1"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99"/>
    <a:srgbClr val="FF0000"/>
    <a:srgbClr val="EAEAEA"/>
    <a:srgbClr val="000000"/>
    <a:srgbClr val="006600"/>
    <a:srgbClr val="FFCC00"/>
    <a:srgbClr val="CC9900"/>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66" autoAdjust="0"/>
    <p:restoredTop sz="91798" autoAdjust="0"/>
  </p:normalViewPr>
  <p:slideViewPr>
    <p:cSldViewPr showGuides="1">
      <p:cViewPr varScale="1">
        <p:scale>
          <a:sx n="102" d="100"/>
          <a:sy n="102" d="100"/>
        </p:scale>
        <p:origin x="61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Arial" charset="0"/>
                <a:cs typeface="+mn-cs"/>
              </a:defRPr>
            </a:lvl1pPr>
          </a:lstStyle>
          <a:p>
            <a:pPr>
              <a:defRPr/>
            </a:pPr>
            <a:endParaRPr lang="cs-CZ"/>
          </a:p>
        </p:txBody>
      </p:sp>
      <p:sp>
        <p:nvSpPr>
          <p:cNvPr id="409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Arial" charset="0"/>
                <a:cs typeface="+mn-cs"/>
              </a:defRPr>
            </a:lvl1pPr>
          </a:lstStyle>
          <a:p>
            <a:pPr>
              <a:defRPr/>
            </a:pPr>
            <a:endParaRPr lang="cs-CZ"/>
          </a:p>
        </p:txBody>
      </p:sp>
      <p:sp>
        <p:nvSpPr>
          <p:cNvPr id="501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409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charset="0"/>
                <a:cs typeface="+mn-cs"/>
              </a:defRPr>
            </a:lvl1pPr>
          </a:lstStyle>
          <a:p>
            <a:pPr>
              <a:defRPr/>
            </a:pPr>
            <a:endParaRPr lang="cs-CZ"/>
          </a:p>
        </p:txBody>
      </p:sp>
      <p:sp>
        <p:nvSpPr>
          <p:cNvPr id="409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charset="0"/>
                <a:cs typeface="+mn-cs"/>
              </a:defRPr>
            </a:lvl1pPr>
          </a:lstStyle>
          <a:p>
            <a:pPr>
              <a:defRPr/>
            </a:pPr>
            <a:fld id="{3BE1AF2B-07A1-4B6B-AFEB-9FD79C37F755}" type="slidenum">
              <a:rPr lang="cs-CZ"/>
              <a:pPr>
                <a:defRPr/>
              </a:pPr>
              <a:t>‹#›</a:t>
            </a:fld>
            <a:endParaRPr lang="cs-CZ"/>
          </a:p>
        </p:txBody>
      </p:sp>
    </p:spTree>
    <p:extLst>
      <p:ext uri="{BB962C8B-B14F-4D97-AF65-F5344CB8AC3E}">
        <p14:creationId xmlns:p14="http://schemas.microsoft.com/office/powerpoint/2010/main" val="12087344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p:txBody>
          <a:bodyPr/>
          <a:lstStyle/>
          <a:p>
            <a:pPr>
              <a:defRPr/>
            </a:pPr>
            <a:fld id="{4B93C742-DF7F-4B5C-9166-E876CF5904CA}" type="slidenum">
              <a:rPr lang="cs-CZ" smtClean="0">
                <a:latin typeface="Arial" pitchFamily="34" charset="0"/>
              </a:rPr>
              <a:pPr>
                <a:defRPr/>
              </a:pPr>
              <a:t>1</a:t>
            </a:fld>
            <a:endParaRPr lang="cs-CZ">
              <a:latin typeface="Arial" pitchFamily="34"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itchFamily="34" charset="0"/>
            </a:endParaRPr>
          </a:p>
        </p:txBody>
      </p:sp>
    </p:spTree>
    <p:extLst>
      <p:ext uri="{BB962C8B-B14F-4D97-AF65-F5344CB8AC3E}">
        <p14:creationId xmlns:p14="http://schemas.microsoft.com/office/powerpoint/2010/main" val="37271471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p:txBody>
          <a:bodyPr/>
          <a:lstStyle/>
          <a:p>
            <a:pPr>
              <a:defRPr/>
            </a:pPr>
            <a:fld id="{718D82AC-77FB-4418-9B45-6F49B2DD7A80}" type="slidenum">
              <a:rPr lang="cs-CZ" smtClean="0">
                <a:latin typeface="Arial" pitchFamily="34" charset="0"/>
              </a:rPr>
              <a:pPr>
                <a:defRPr/>
              </a:pPr>
              <a:t>10</a:t>
            </a:fld>
            <a:endParaRPr lang="cs-CZ">
              <a:latin typeface="Arial" pitchFamily="34"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dirty="0">
                <a:latin typeface="Arial" pitchFamily="34" charset="0"/>
              </a:rPr>
              <a:t>Genová ontologie</a:t>
            </a:r>
            <a:r>
              <a:rPr lang="cs-CZ" altLang="cs-CZ" baseline="0" dirty="0">
                <a:latin typeface="Arial" pitchFamily="34" charset="0"/>
              </a:rPr>
              <a:t> je jednou z nejvíce rozpracovaných biologických ontologií. Ze základu obsahuje termíny společné pro všechny organizmy a proteiny.</a:t>
            </a:r>
          </a:p>
          <a:p>
            <a:pPr eaLnBrk="1" hangingPunct="1"/>
            <a:endParaRPr lang="cs-CZ" altLang="cs-CZ" baseline="0" dirty="0">
              <a:latin typeface="Arial" pitchFamily="34" charset="0"/>
            </a:endParaRPr>
          </a:p>
          <a:p>
            <a:pPr eaLnBrk="1" hangingPunct="1"/>
            <a:r>
              <a:rPr lang="cs-CZ" altLang="cs-CZ" baseline="0" dirty="0">
                <a:latin typeface="Arial" pitchFamily="34" charset="0"/>
              </a:rPr>
              <a:t>Rozslišujeme tři GO domény:</a:t>
            </a:r>
          </a:p>
          <a:p>
            <a:pPr marL="228600" indent="-228600" eaLnBrk="1" hangingPunct="1">
              <a:buAutoNum type="arabicParenR"/>
            </a:pPr>
            <a:r>
              <a:rPr lang="cs-CZ" altLang="cs-CZ" baseline="0" dirty="0">
                <a:latin typeface="Arial" pitchFamily="34" charset="0"/>
              </a:rPr>
              <a:t>buněčná komponenta – informace o buněčné lokalizaci proteinu</a:t>
            </a:r>
          </a:p>
          <a:p>
            <a:pPr marL="228600" indent="-228600" eaLnBrk="1" hangingPunct="1">
              <a:buAutoNum type="arabicParenR"/>
            </a:pPr>
            <a:r>
              <a:rPr lang="cs-CZ" altLang="cs-CZ" baseline="0" dirty="0">
                <a:latin typeface="Arial" pitchFamily="34" charset="0"/>
              </a:rPr>
              <a:t>molelulární funkce – informace o funkcni proteinu</a:t>
            </a:r>
          </a:p>
          <a:p>
            <a:pPr marL="228600" indent="-228600" eaLnBrk="1" hangingPunct="1">
              <a:buAutoNum type="arabicParenR"/>
            </a:pPr>
            <a:r>
              <a:rPr lang="cs-CZ" altLang="cs-CZ" baseline="0" dirty="0">
                <a:latin typeface="Arial" pitchFamily="34" charset="0"/>
              </a:rPr>
              <a:t>biologický proces – informace o procesech, kterých se protein účastní</a:t>
            </a:r>
          </a:p>
          <a:p>
            <a:pPr marL="0" indent="0" eaLnBrk="1" hangingPunct="1">
              <a:buNone/>
            </a:pPr>
            <a:endParaRPr lang="cs-CZ" altLang="cs-CZ" baseline="0" dirty="0">
              <a:latin typeface="Arial" pitchFamily="34" charset="0"/>
            </a:endParaRPr>
          </a:p>
          <a:p>
            <a:pPr marL="0" indent="0" eaLnBrk="1" hangingPunct="1">
              <a:buNone/>
            </a:pPr>
            <a:r>
              <a:rPr lang="cs-CZ" altLang="cs-CZ" baseline="0" dirty="0">
                <a:latin typeface="Arial" pitchFamily="34" charset="0"/>
              </a:rPr>
              <a:t>Vedle standardní GO existuje i GO Slims která již podle názvu obsahuje pouze zvolenou podmnožinu GO termínů, příčemž tato může být specifická pro daný organizmus, specifickou aplikaci a podobně.</a:t>
            </a:r>
          </a:p>
          <a:p>
            <a:pPr marL="0" indent="0" eaLnBrk="1" hangingPunct="1">
              <a:buNone/>
            </a:pPr>
            <a:endParaRPr lang="cs-CZ" altLang="cs-CZ" baseline="0" dirty="0">
              <a:latin typeface="Arial" pitchFamily="34" charset="0"/>
            </a:endParaRPr>
          </a:p>
          <a:p>
            <a:pPr marL="0" indent="0" eaLnBrk="1" hangingPunct="1">
              <a:buNone/>
            </a:pPr>
            <a:r>
              <a:rPr lang="cs-CZ" altLang="cs-CZ" baseline="0" dirty="0">
                <a:latin typeface="Arial" pitchFamily="34" charset="0"/>
              </a:rPr>
              <a:t>Výborným zdrojem je uvedená stránka geneontology.org, kde je k dispozici i prohlížeč GO AmiGO.</a:t>
            </a:r>
          </a:p>
        </p:txBody>
      </p:sp>
    </p:spTree>
    <p:extLst>
      <p:ext uri="{BB962C8B-B14F-4D97-AF65-F5344CB8AC3E}">
        <p14:creationId xmlns:p14="http://schemas.microsoft.com/office/powerpoint/2010/main" val="1993273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p:txBody>
          <a:bodyPr/>
          <a:lstStyle/>
          <a:p>
            <a:pPr>
              <a:defRPr/>
            </a:pPr>
            <a:fld id="{3E8E60A7-923C-49F0-B5E3-B12928838DC2}" type="slidenum">
              <a:rPr lang="cs-CZ" smtClean="0">
                <a:latin typeface="Arial" pitchFamily="34" charset="0"/>
              </a:rPr>
              <a:pPr>
                <a:defRPr/>
              </a:pPr>
              <a:t>11</a:t>
            </a:fld>
            <a:endParaRPr lang="cs-CZ">
              <a:latin typeface="Arial" pitchFamily="34"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dirty="0">
                <a:latin typeface="Arial" pitchFamily="34" charset="0"/>
              </a:rPr>
              <a:t>Důležité ve</a:t>
            </a:r>
            <a:r>
              <a:rPr lang="cs-CZ" altLang="cs-CZ" baseline="0" dirty="0">
                <a:latin typeface="Arial" pitchFamily="34" charset="0"/>
              </a:rPr>
              <a:t> spojení nejen s GO je fakt, odkud se berou všechan ta data... Podstatné je, že v případě GO každá anotace obsahuje informaci o svém původu, tzv. </a:t>
            </a:r>
            <a:r>
              <a:rPr lang="cs-CZ" altLang="cs-CZ" i="1" baseline="0" dirty="0">
                <a:latin typeface="Arial" pitchFamily="34" charset="0"/>
              </a:rPr>
              <a:t>evidende code</a:t>
            </a:r>
            <a:r>
              <a:rPr lang="cs-CZ" altLang="cs-CZ" baseline="0" dirty="0">
                <a:latin typeface="Arial" pitchFamily="34" charset="0"/>
              </a:rPr>
              <a:t>.</a:t>
            </a:r>
          </a:p>
          <a:p>
            <a:pPr eaLnBrk="1" hangingPunct="1"/>
            <a:endParaRPr lang="cs-CZ" altLang="cs-CZ" baseline="0" dirty="0">
              <a:latin typeface="Arial" pitchFamily="34" charset="0"/>
            </a:endParaRPr>
          </a:p>
          <a:p>
            <a:pPr eaLnBrk="1" hangingPunct="1"/>
            <a:r>
              <a:rPr lang="cs-CZ" altLang="cs-CZ" i="1" baseline="0" dirty="0">
                <a:latin typeface="Arial" pitchFamily="34" charset="0"/>
              </a:rPr>
              <a:t>Evidence code </a:t>
            </a:r>
            <a:r>
              <a:rPr lang="cs-CZ" altLang="cs-CZ" baseline="0" dirty="0">
                <a:latin typeface="Arial" pitchFamily="34" charset="0"/>
              </a:rPr>
              <a:t>může být buďto manuálně přiřazen správcem (</a:t>
            </a:r>
            <a:r>
              <a:rPr lang="cs-CZ" altLang="cs-CZ" i="1" baseline="0" dirty="0">
                <a:latin typeface="Arial" pitchFamily="34" charset="0"/>
              </a:rPr>
              <a:t>currator</a:t>
            </a:r>
            <a:r>
              <a:rPr lang="cs-CZ" altLang="cs-CZ" baseline="0" dirty="0">
                <a:latin typeface="Arial" pitchFamily="34" charset="0"/>
              </a:rPr>
              <a:t>) nebo je přiřazen zcela automaticky. V prvním případě správce přiřadí konkrétní evidence code dle jeho typu a citaci odkazující např. na provedený experiment, kde byla daná souvislost pozorována.</a:t>
            </a:r>
          </a:p>
          <a:p>
            <a:pPr eaLnBrk="1" hangingPunct="1"/>
            <a:endParaRPr lang="cs-CZ" altLang="cs-CZ" baseline="0" dirty="0">
              <a:latin typeface="Arial" pitchFamily="34" charset="0"/>
            </a:endParaRPr>
          </a:p>
          <a:p>
            <a:pPr eaLnBrk="1" hangingPunct="1"/>
            <a:r>
              <a:rPr lang="cs-CZ" altLang="cs-CZ" baseline="0" dirty="0">
                <a:latin typeface="Arial" pitchFamily="34" charset="0"/>
              </a:rPr>
              <a:t>V druhém případě není v procesu přiřazení evidence code lidský faktor a vše se děje čistě automaticky na základě textové analýzy publikací.</a:t>
            </a:r>
          </a:p>
          <a:p>
            <a:pPr eaLnBrk="1" hangingPunct="1"/>
            <a:endParaRPr lang="cs-CZ" altLang="cs-CZ" baseline="0" dirty="0">
              <a:latin typeface="Arial" pitchFamily="34" charset="0"/>
            </a:endParaRPr>
          </a:p>
          <a:p>
            <a:pPr eaLnBrk="1" hangingPunct="1"/>
            <a:r>
              <a:rPr lang="cs-CZ" altLang="cs-CZ" baseline="0" dirty="0">
                <a:latin typeface="Arial" pitchFamily="34" charset="0"/>
              </a:rPr>
              <a:t>Jak je patrné z povahy evidence code, IEA jsou nejméně spolehlivé a některé nástroje umožňují i jejich vyčlenění z analýzy</a:t>
            </a:r>
            <a:r>
              <a:rPr lang="en-US" altLang="cs-CZ" baseline="0" dirty="0">
                <a:latin typeface="Arial" pitchFamily="34" charset="0"/>
              </a:rPr>
              <a:t>.</a:t>
            </a:r>
            <a:endParaRPr lang="cs-CZ" altLang="cs-CZ" baseline="0" dirty="0">
              <a:latin typeface="Arial" pitchFamily="34" charset="0"/>
            </a:endParaRPr>
          </a:p>
        </p:txBody>
      </p:sp>
    </p:spTree>
    <p:extLst>
      <p:ext uri="{BB962C8B-B14F-4D97-AF65-F5344CB8AC3E}">
        <p14:creationId xmlns:p14="http://schemas.microsoft.com/office/powerpoint/2010/main" val="21212686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p:txBody>
          <a:bodyPr/>
          <a:lstStyle/>
          <a:p>
            <a:pPr>
              <a:defRPr/>
            </a:pPr>
            <a:fld id="{7FA71FA8-38C2-42F8-B245-F1B4E7D87737}" type="slidenum">
              <a:rPr lang="cs-CZ" smtClean="0">
                <a:latin typeface="Arial" pitchFamily="34" charset="0"/>
              </a:rPr>
              <a:pPr>
                <a:defRPr/>
              </a:pPr>
              <a:t>12</a:t>
            </a:fld>
            <a:endParaRPr lang="cs-CZ">
              <a:latin typeface="Arial" pitchFamily="34"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dirty="0">
                <a:latin typeface="Arial" pitchFamily="34" charset="0"/>
              </a:rPr>
              <a:t>Druhou biologickou sítí, na kterou se podíváme více zblízka je KEGG, což</a:t>
            </a:r>
            <a:r>
              <a:rPr lang="cs-CZ" altLang="cs-CZ" baseline="0" dirty="0">
                <a:latin typeface="Arial" pitchFamily="34" charset="0"/>
              </a:rPr>
              <a:t> je vysvětlený akronym.</a:t>
            </a:r>
          </a:p>
          <a:p>
            <a:pPr eaLnBrk="1" hangingPunct="1"/>
            <a:endParaRPr lang="cs-CZ" altLang="cs-CZ" baseline="0" dirty="0">
              <a:latin typeface="Arial" pitchFamily="34" charset="0"/>
            </a:endParaRPr>
          </a:p>
          <a:p>
            <a:pPr eaLnBrk="1" hangingPunct="1"/>
            <a:r>
              <a:rPr lang="cs-CZ" altLang="cs-CZ" baseline="0" dirty="0">
                <a:latin typeface="Arial" pitchFamily="34" charset="0"/>
              </a:rPr>
              <a:t>Podstatné je, že v KEGG najdeme pouze manuálně anotované informace, avšak forma uchování dat je ve formě, která umožňuje její automatizované použití bioinformatickými nástroji.</a:t>
            </a:r>
          </a:p>
          <a:p>
            <a:pPr eaLnBrk="1" hangingPunct="1"/>
            <a:endParaRPr lang="cs-CZ" altLang="cs-CZ" baseline="0" dirty="0">
              <a:latin typeface="Arial" pitchFamily="34" charset="0"/>
            </a:endParaRPr>
          </a:p>
          <a:p>
            <a:pPr eaLnBrk="1" hangingPunct="1"/>
            <a:r>
              <a:rPr lang="cs-CZ" altLang="cs-CZ" baseline="0" dirty="0">
                <a:latin typeface="Arial" pitchFamily="34" charset="0"/>
              </a:rPr>
              <a:t>Obdobně jako GO nám i KEGG umožňuje z informací na nízké úrovni – čili proteinů – odvodit informaci na úrovni vyšší – v elém organizmu, organele, metabolizmu.... Napřiklad ze seznamu regulovaných proteinu lze odvodit informaci o ovlivněnýh metabolických drahách.</a:t>
            </a:r>
            <a:endParaRPr lang="cs-CZ" altLang="cs-CZ" dirty="0">
              <a:latin typeface="Arial" pitchFamily="34" charset="0"/>
            </a:endParaRPr>
          </a:p>
        </p:txBody>
      </p:sp>
    </p:spTree>
    <p:extLst>
      <p:ext uri="{BB962C8B-B14F-4D97-AF65-F5344CB8AC3E}">
        <p14:creationId xmlns:p14="http://schemas.microsoft.com/office/powerpoint/2010/main" val="976390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p:txBody>
          <a:bodyPr/>
          <a:lstStyle/>
          <a:p>
            <a:pPr>
              <a:defRPr/>
            </a:pPr>
            <a:fld id="{7FA71FA8-38C2-42F8-B245-F1B4E7D87737}" type="slidenum">
              <a:rPr lang="cs-CZ" smtClean="0">
                <a:latin typeface="Arial" pitchFamily="34" charset="0"/>
              </a:rPr>
              <a:pPr>
                <a:defRPr/>
              </a:pPr>
              <a:t>13</a:t>
            </a:fld>
            <a:endParaRPr lang="cs-CZ">
              <a:latin typeface="Arial" pitchFamily="34"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dirty="0">
                <a:latin typeface="Arial" pitchFamily="34" charset="0"/>
              </a:rPr>
              <a:t>Příkladem</a:t>
            </a:r>
            <a:r>
              <a:rPr lang="cs-CZ" altLang="cs-CZ" baseline="0" dirty="0">
                <a:latin typeface="Arial" pitchFamily="34" charset="0"/>
              </a:rPr>
              <a:t> použití KEGG může být uvedené schéma proteinů zapojených do průběhu Alzheimerovy nemoci. Vizualizace proteinů, u kterých jsme v závislosti na stimnulu pozorovali změnu nám umožní rychle získat přehlednou informaci o možných souvsislostech v mantinelech aktuálně známých informací o průběhu nemoci.</a:t>
            </a:r>
            <a:endParaRPr lang="cs-CZ" altLang="cs-CZ" dirty="0">
              <a:latin typeface="Arial" pitchFamily="34" charset="0"/>
            </a:endParaRPr>
          </a:p>
        </p:txBody>
      </p:sp>
    </p:spTree>
    <p:extLst>
      <p:ext uri="{BB962C8B-B14F-4D97-AF65-F5344CB8AC3E}">
        <p14:creationId xmlns:p14="http://schemas.microsoft.com/office/powerpoint/2010/main" val="1912961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p:txBody>
          <a:bodyPr/>
          <a:lstStyle/>
          <a:p>
            <a:pPr>
              <a:defRPr/>
            </a:pPr>
            <a:fld id="{7FA71FA8-38C2-42F8-B245-F1B4E7D87737}" type="slidenum">
              <a:rPr lang="cs-CZ" smtClean="0">
                <a:latin typeface="Arial" pitchFamily="34" charset="0"/>
              </a:rPr>
              <a:pPr>
                <a:defRPr/>
              </a:pPr>
              <a:t>14</a:t>
            </a:fld>
            <a:endParaRPr lang="cs-CZ">
              <a:latin typeface="Arial" pitchFamily="34"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dirty="0">
              <a:latin typeface="Arial" pitchFamily="34" charset="0"/>
            </a:endParaRPr>
          </a:p>
        </p:txBody>
      </p:sp>
    </p:spTree>
    <p:extLst>
      <p:ext uri="{BB962C8B-B14F-4D97-AF65-F5344CB8AC3E}">
        <p14:creationId xmlns:p14="http://schemas.microsoft.com/office/powerpoint/2010/main" val="9452605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p:txBody>
          <a:bodyPr/>
          <a:lstStyle/>
          <a:p>
            <a:pPr>
              <a:defRPr/>
            </a:pPr>
            <a:fld id="{88209891-F05F-4F1C-AF8C-CC18C0727BE8}" type="slidenum">
              <a:rPr lang="cs-CZ" smtClean="0">
                <a:latin typeface="Arial" pitchFamily="34" charset="0"/>
              </a:rPr>
              <a:pPr>
                <a:defRPr/>
              </a:pPr>
              <a:t>15</a:t>
            </a:fld>
            <a:endParaRPr lang="cs-CZ">
              <a:latin typeface="Arial" pitchFamily="34"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dirty="0">
                <a:latin typeface="Arial" pitchFamily="34" charset="0"/>
              </a:rPr>
              <a:t>Na</a:t>
            </a:r>
            <a:r>
              <a:rPr lang="cs-CZ" altLang="cs-CZ" baseline="0" dirty="0">
                <a:latin typeface="Arial" pitchFamily="34" charset="0"/>
              </a:rPr>
              <a:t> následujících obrázcích bych rád představil několik obecných případů, kdy je možné využít biologické sítě.</a:t>
            </a:r>
            <a:endParaRPr lang="cs-CZ" altLang="cs-CZ" dirty="0">
              <a:latin typeface="Arial" pitchFamily="34" charset="0"/>
            </a:endParaRPr>
          </a:p>
        </p:txBody>
      </p:sp>
    </p:spTree>
    <p:extLst>
      <p:ext uri="{BB962C8B-B14F-4D97-AF65-F5344CB8AC3E}">
        <p14:creationId xmlns:p14="http://schemas.microsoft.com/office/powerpoint/2010/main" val="27783750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p:txBody>
          <a:bodyPr/>
          <a:lstStyle/>
          <a:p>
            <a:pPr>
              <a:defRPr/>
            </a:pPr>
            <a:fld id="{622C8F0F-3C34-4DDE-AA52-39D5065A184F}" type="slidenum">
              <a:rPr lang="cs-CZ" smtClean="0">
                <a:latin typeface="Arial" pitchFamily="34" charset="0"/>
              </a:rPr>
              <a:pPr>
                <a:defRPr/>
              </a:pPr>
              <a:t>16</a:t>
            </a:fld>
            <a:endParaRPr lang="cs-CZ">
              <a:latin typeface="Arial" pitchFamily="34"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dirty="0">
                <a:latin typeface="Arial" pitchFamily="34" charset="0"/>
              </a:rPr>
              <a:t>Prvním</a:t>
            </a:r>
            <a:r>
              <a:rPr lang="cs-CZ" altLang="cs-CZ" baseline="0" dirty="0">
                <a:latin typeface="Arial" pitchFamily="34" charset="0"/>
              </a:rPr>
              <a:t> z příkladů je vliv nízkomolekulární látky na rostlinu. Vycházíme ze situace, kdy se nám podařilo zjistit sadu proteinů, které jsou ovlivněné</a:t>
            </a:r>
            <a:r>
              <a:rPr lang="en-US" altLang="cs-CZ" baseline="0" dirty="0">
                <a:latin typeface="Arial" pitchFamily="34" charset="0"/>
              </a:rPr>
              <a:t> a</a:t>
            </a:r>
            <a:r>
              <a:rPr lang="cs-CZ" altLang="cs-CZ" baseline="0" dirty="0">
                <a:latin typeface="Arial" pitchFamily="34" charset="0"/>
              </a:rPr>
              <a:t> chceme zjistit obecnější závěry na základě těchto proteinů.</a:t>
            </a:r>
          </a:p>
          <a:p>
            <a:pPr eaLnBrk="1" hangingPunct="1"/>
            <a:endParaRPr lang="cs-CZ" altLang="cs-CZ" baseline="0" dirty="0">
              <a:latin typeface="Arial" pitchFamily="34" charset="0"/>
            </a:endParaRPr>
          </a:p>
          <a:p>
            <a:pPr eaLnBrk="1" hangingPunct="1"/>
            <a:r>
              <a:rPr lang="cs-CZ" altLang="cs-CZ" baseline="0" dirty="0">
                <a:latin typeface="Arial" pitchFamily="34" charset="0"/>
              </a:rPr>
              <a:t>Můžeme se ptát na například zde uvedené dotazy spojené s metabolickými dráhami, protein-protein interakčními sítěmi, genovými ontologiemi atd. Vždy je v podstatě smyslem se analýzou dané biologické sítě dopídit obecnějšího závěru na základě pozorované sady proteinů.</a:t>
            </a:r>
          </a:p>
        </p:txBody>
      </p:sp>
    </p:spTree>
    <p:extLst>
      <p:ext uri="{BB962C8B-B14F-4D97-AF65-F5344CB8AC3E}">
        <p14:creationId xmlns:p14="http://schemas.microsoft.com/office/powerpoint/2010/main" val="35304093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p:txBody>
          <a:bodyPr/>
          <a:lstStyle/>
          <a:p>
            <a:pPr>
              <a:defRPr/>
            </a:pPr>
            <a:fld id="{622C8F0F-3C34-4DDE-AA52-39D5065A184F}" type="slidenum">
              <a:rPr lang="cs-CZ" smtClean="0">
                <a:latin typeface="Arial" pitchFamily="34" charset="0"/>
              </a:rPr>
              <a:pPr>
                <a:defRPr/>
              </a:pPr>
              <a:t>17</a:t>
            </a:fld>
            <a:endParaRPr lang="cs-CZ">
              <a:latin typeface="Arial" pitchFamily="34"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cs-CZ" dirty="0" err="1">
                <a:latin typeface="Arial" pitchFamily="34" charset="0"/>
              </a:rPr>
              <a:t>Druh</a:t>
            </a:r>
            <a:r>
              <a:rPr lang="cs-CZ" altLang="cs-CZ" dirty="0">
                <a:latin typeface="Arial" pitchFamily="34" charset="0"/>
              </a:rPr>
              <a:t>ý příklad:</a:t>
            </a:r>
            <a:r>
              <a:rPr lang="cs-CZ" altLang="cs-CZ" baseline="0" dirty="0">
                <a:latin typeface="Arial" pitchFamily="34" charset="0"/>
              </a:rPr>
              <a:t> </a:t>
            </a:r>
            <a:r>
              <a:rPr lang="cs-CZ" altLang="cs-CZ" dirty="0">
                <a:latin typeface="Arial" pitchFamily="34" charset="0"/>
              </a:rPr>
              <a:t>Interakční partneři zvoleného proteinu.</a:t>
            </a:r>
            <a:r>
              <a:rPr lang="cs-CZ" altLang="cs-CZ" baseline="0" dirty="0">
                <a:latin typeface="Arial" pitchFamily="34" charset="0"/>
              </a:rPr>
              <a:t> Opět i zde je několi možných otázek, které můžeme řešit při analýze daných biologických sítí.</a:t>
            </a:r>
            <a:endParaRPr lang="cs-CZ" altLang="cs-CZ" dirty="0">
              <a:latin typeface="Arial" pitchFamily="34" charset="0"/>
            </a:endParaRPr>
          </a:p>
        </p:txBody>
      </p:sp>
    </p:spTree>
    <p:extLst>
      <p:ext uri="{BB962C8B-B14F-4D97-AF65-F5344CB8AC3E}">
        <p14:creationId xmlns:p14="http://schemas.microsoft.com/office/powerpoint/2010/main" val="10090672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p:txBody>
          <a:bodyPr/>
          <a:lstStyle/>
          <a:p>
            <a:pPr>
              <a:defRPr/>
            </a:pPr>
            <a:fld id="{F14A2A5E-D1CF-411D-9E04-F8E84474BE6F}" type="slidenum">
              <a:rPr lang="cs-CZ" smtClean="0">
                <a:latin typeface="Arial" pitchFamily="34" charset="0"/>
              </a:rPr>
              <a:pPr>
                <a:defRPr/>
              </a:pPr>
              <a:t>18</a:t>
            </a:fld>
            <a:endParaRPr lang="cs-CZ">
              <a:latin typeface="Arial" pitchFamily="34"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dirty="0">
                <a:latin typeface="Arial" pitchFamily="34" charset="0"/>
              </a:rPr>
              <a:t>Třetím příkladem je opět obecný</a:t>
            </a:r>
            <a:r>
              <a:rPr lang="cs-CZ" altLang="cs-CZ" baseline="0" dirty="0">
                <a:latin typeface="Arial" pitchFamily="34" charset="0"/>
              </a:rPr>
              <a:t> příklad stidua proteinu, který má vztah ke konkrétnímu onemocnění.</a:t>
            </a:r>
          </a:p>
          <a:p>
            <a:pPr eaLnBrk="1" hangingPunct="1"/>
            <a:endParaRPr lang="cs-CZ" altLang="cs-CZ" baseline="0" dirty="0">
              <a:latin typeface="Arial" pitchFamily="34" charset="0"/>
            </a:endParaRPr>
          </a:p>
          <a:p>
            <a:pPr eaLnBrk="1" hangingPunct="1"/>
            <a:r>
              <a:rPr lang="cs-CZ" altLang="cs-CZ" baseline="0" dirty="0">
                <a:latin typeface="Arial" pitchFamily="34" charset="0"/>
              </a:rPr>
              <a:t>V začátcích studia proteinu lze k problému přistoupit i položením následujících otázek a využitím příslušných biologických sítí.</a:t>
            </a:r>
            <a:endParaRPr lang="cs-CZ" altLang="cs-CZ" dirty="0">
              <a:latin typeface="Arial" pitchFamily="34" charset="0"/>
            </a:endParaRPr>
          </a:p>
        </p:txBody>
      </p:sp>
    </p:spTree>
    <p:extLst>
      <p:ext uri="{BB962C8B-B14F-4D97-AF65-F5344CB8AC3E}">
        <p14:creationId xmlns:p14="http://schemas.microsoft.com/office/powerpoint/2010/main" val="36867958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p:txBody>
          <a:bodyPr/>
          <a:lstStyle/>
          <a:p>
            <a:pPr>
              <a:defRPr/>
            </a:pPr>
            <a:fld id="{F14A2A5E-D1CF-411D-9E04-F8E84474BE6F}" type="slidenum">
              <a:rPr lang="cs-CZ" smtClean="0">
                <a:latin typeface="Arial" pitchFamily="34" charset="0"/>
              </a:rPr>
              <a:pPr>
                <a:defRPr/>
              </a:pPr>
              <a:t>19</a:t>
            </a:fld>
            <a:endParaRPr lang="cs-CZ">
              <a:latin typeface="Arial" pitchFamily="34"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dirty="0">
                <a:latin typeface="Arial" pitchFamily="34" charset="0"/>
              </a:rPr>
              <a:t>A posledním příkladem je přístup k výstupu s diferenční proteomiky se</a:t>
            </a:r>
            <a:r>
              <a:rPr lang="cs-CZ" altLang="cs-CZ" baseline="0" dirty="0">
                <a:latin typeface="Arial" pitchFamily="34" charset="0"/>
              </a:rPr>
              <a:t> srovnáním vzorků pacientů a zdravých kontrolních dárců. Zde se lze ptát na např. následující otázky:</a:t>
            </a:r>
          </a:p>
          <a:p>
            <a:pPr marL="171450" indent="-171450" eaLnBrk="1" hangingPunct="1">
              <a:buFontTx/>
              <a:buChar char="-"/>
            </a:pPr>
            <a:r>
              <a:rPr lang="cs-CZ" altLang="cs-CZ" baseline="0" dirty="0">
                <a:latin typeface="Arial" pitchFamily="34" charset="0"/>
              </a:rPr>
              <a:t>kterých metabolických drah se proteiny účastní, výsvěštlují tyto vlastní průběh nemoci?</a:t>
            </a:r>
          </a:p>
          <a:p>
            <a:pPr marL="171450" indent="-171450" eaLnBrk="1" hangingPunct="1">
              <a:buFontTx/>
              <a:buChar char="-"/>
            </a:pPr>
            <a:r>
              <a:rPr lang="cs-CZ" altLang="cs-CZ" baseline="0" dirty="0">
                <a:latin typeface="Arial" pitchFamily="34" charset="0"/>
              </a:rPr>
              <a:t>je zde nějaká specifická lokalizace v buňce, může mít tato informace souvislost s průběhem nemoci či sekundárními projevy?</a:t>
            </a:r>
          </a:p>
          <a:p>
            <a:pPr marL="171450" indent="-171450" eaLnBrk="1" hangingPunct="1">
              <a:buFontTx/>
              <a:buChar char="-"/>
            </a:pPr>
            <a:r>
              <a:rPr lang="cs-CZ" altLang="cs-CZ" baseline="0" dirty="0">
                <a:latin typeface="Arial" pitchFamily="34" charset="0"/>
              </a:rPr>
              <a:t>je mezi proteiny „často“ (statisticky významně „obohacen“) nějaký GO termín, je očekávatelný v souvislosti s nemocí?</a:t>
            </a:r>
            <a:endParaRPr lang="cs-CZ" altLang="cs-CZ" dirty="0">
              <a:latin typeface="Arial" pitchFamily="34" charset="0"/>
            </a:endParaRPr>
          </a:p>
        </p:txBody>
      </p:sp>
    </p:spTree>
    <p:extLst>
      <p:ext uri="{BB962C8B-B14F-4D97-AF65-F5344CB8AC3E}">
        <p14:creationId xmlns:p14="http://schemas.microsoft.com/office/powerpoint/2010/main" val="2639783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p:txBody>
          <a:bodyPr/>
          <a:lstStyle/>
          <a:p>
            <a:pPr>
              <a:defRPr/>
            </a:pPr>
            <a:fld id="{82163300-D779-4470-9A70-B9E9D4C8202D}" type="slidenum">
              <a:rPr lang="cs-CZ" smtClean="0">
                <a:latin typeface="Arial" pitchFamily="34" charset="0"/>
              </a:rPr>
              <a:pPr>
                <a:defRPr/>
              </a:pPr>
              <a:t>2</a:t>
            </a:fld>
            <a:endParaRPr lang="cs-CZ">
              <a:latin typeface="Arial" pitchFamily="34"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cs-CZ" noProof="0" dirty="0">
                <a:latin typeface="Arial" pitchFamily="34" charset="0"/>
              </a:rPr>
              <a:t>V </a:t>
            </a:r>
            <a:r>
              <a:rPr lang="en-US" altLang="cs-CZ" noProof="0" dirty="0" err="1">
                <a:latin typeface="Arial" pitchFamily="34" charset="0"/>
              </a:rPr>
              <a:t>druhé</a:t>
            </a:r>
            <a:r>
              <a:rPr lang="en-US" altLang="cs-CZ" noProof="0" dirty="0">
                <a:latin typeface="Arial" pitchFamily="34" charset="0"/>
              </a:rPr>
              <a:t> </a:t>
            </a:r>
            <a:r>
              <a:rPr lang="en-US" altLang="cs-CZ" noProof="0" dirty="0" err="1">
                <a:latin typeface="Arial" pitchFamily="34" charset="0"/>
              </a:rPr>
              <a:t>části</a:t>
            </a:r>
            <a:r>
              <a:rPr lang="en-US" altLang="cs-CZ" noProof="0" dirty="0">
                <a:latin typeface="Arial" pitchFamily="34" charset="0"/>
              </a:rPr>
              <a:t> </a:t>
            </a:r>
            <a:r>
              <a:rPr lang="en-US" altLang="cs-CZ" noProof="0" dirty="0" err="1">
                <a:latin typeface="Arial" pitchFamily="34" charset="0"/>
              </a:rPr>
              <a:t>přednášky</a:t>
            </a:r>
            <a:r>
              <a:rPr lang="en-US" altLang="cs-CZ" baseline="0" noProof="0" dirty="0">
                <a:latin typeface="Arial" pitchFamily="34" charset="0"/>
              </a:rPr>
              <a:t> se </a:t>
            </a:r>
            <a:r>
              <a:rPr lang="en-US" altLang="cs-CZ" baseline="0" noProof="0" dirty="0" err="1">
                <a:latin typeface="Arial" pitchFamily="34" charset="0"/>
              </a:rPr>
              <a:t>zaměř</a:t>
            </a:r>
            <a:r>
              <a:rPr lang="cs-CZ" altLang="cs-CZ" baseline="0" noProof="0" dirty="0">
                <a:latin typeface="Arial" pitchFamily="34" charset="0"/>
              </a:rPr>
              <a:t>íme</a:t>
            </a:r>
            <a:r>
              <a:rPr lang="en-US" altLang="cs-CZ" baseline="0" noProof="0" dirty="0">
                <a:latin typeface="Arial" pitchFamily="34" charset="0"/>
              </a:rPr>
              <a:t> </a:t>
            </a:r>
            <a:r>
              <a:rPr lang="en-US" altLang="cs-CZ" baseline="0" noProof="0" dirty="0" err="1">
                <a:latin typeface="Arial" pitchFamily="34" charset="0"/>
              </a:rPr>
              <a:t>na</a:t>
            </a:r>
            <a:r>
              <a:rPr lang="en-US" altLang="cs-CZ" baseline="0" noProof="0" dirty="0">
                <a:latin typeface="Arial" pitchFamily="34" charset="0"/>
              </a:rPr>
              <a:t> </a:t>
            </a:r>
            <a:r>
              <a:rPr lang="en-US" altLang="cs-CZ" baseline="0" noProof="0" dirty="0" err="1">
                <a:latin typeface="Arial" pitchFamily="34" charset="0"/>
              </a:rPr>
              <a:t>biologické</a:t>
            </a:r>
            <a:r>
              <a:rPr lang="en-US" altLang="cs-CZ" baseline="0" noProof="0" dirty="0">
                <a:latin typeface="Arial" pitchFamily="34" charset="0"/>
              </a:rPr>
              <a:t> </a:t>
            </a:r>
            <a:r>
              <a:rPr lang="en-US" altLang="cs-CZ" baseline="0" noProof="0" dirty="0" err="1">
                <a:latin typeface="Arial" pitchFamily="34" charset="0"/>
              </a:rPr>
              <a:t>sítě</a:t>
            </a:r>
            <a:r>
              <a:rPr lang="en-US" altLang="cs-CZ" baseline="0" noProof="0" dirty="0">
                <a:latin typeface="Arial" pitchFamily="34" charset="0"/>
              </a:rPr>
              <a:t> a </a:t>
            </a:r>
            <a:r>
              <a:rPr lang="en-US" altLang="cs-CZ" baseline="0" noProof="0" dirty="0" err="1">
                <a:latin typeface="Arial" pitchFamily="34" charset="0"/>
              </a:rPr>
              <a:t>vybrané</a:t>
            </a:r>
            <a:r>
              <a:rPr lang="en-US" altLang="cs-CZ" baseline="0" noProof="0" dirty="0">
                <a:latin typeface="Arial" pitchFamily="34" charset="0"/>
              </a:rPr>
              <a:t> </a:t>
            </a:r>
            <a:r>
              <a:rPr lang="en-US" altLang="cs-CZ" baseline="0" noProof="0" dirty="0" err="1">
                <a:latin typeface="Arial" pitchFamily="34" charset="0"/>
              </a:rPr>
              <a:t>příklady</a:t>
            </a:r>
            <a:r>
              <a:rPr lang="en-US" altLang="cs-CZ" baseline="0" noProof="0" dirty="0">
                <a:latin typeface="Arial" pitchFamily="34" charset="0"/>
              </a:rPr>
              <a:t> </a:t>
            </a:r>
            <a:r>
              <a:rPr lang="en-US" altLang="cs-CZ" baseline="0" noProof="0" dirty="0" err="1">
                <a:latin typeface="Arial" pitchFamily="34" charset="0"/>
              </a:rPr>
              <a:t>používaných</a:t>
            </a:r>
            <a:r>
              <a:rPr lang="en-US" altLang="cs-CZ" baseline="0" noProof="0" dirty="0">
                <a:latin typeface="Arial" pitchFamily="34" charset="0"/>
              </a:rPr>
              <a:t> </a:t>
            </a:r>
            <a:r>
              <a:rPr lang="en-US" altLang="cs-CZ" baseline="0" noProof="0" dirty="0" err="1">
                <a:latin typeface="Arial" pitchFamily="34" charset="0"/>
              </a:rPr>
              <a:t>biologických</a:t>
            </a:r>
            <a:r>
              <a:rPr lang="en-US" altLang="cs-CZ" baseline="0" noProof="0" dirty="0">
                <a:latin typeface="Arial" pitchFamily="34" charset="0"/>
              </a:rPr>
              <a:t> </a:t>
            </a:r>
            <a:r>
              <a:rPr lang="en-US" altLang="cs-CZ" baseline="0" noProof="0" dirty="0" err="1">
                <a:latin typeface="Arial" pitchFamily="34" charset="0"/>
              </a:rPr>
              <a:t>sítí</a:t>
            </a:r>
            <a:r>
              <a:rPr lang="en-US" altLang="cs-CZ" baseline="0" noProof="0" dirty="0">
                <a:latin typeface="Arial" pitchFamily="34" charset="0"/>
              </a:rPr>
              <a:t>. </a:t>
            </a:r>
            <a:r>
              <a:rPr lang="en-US" altLang="cs-CZ" baseline="0" noProof="0" dirty="0" err="1">
                <a:latin typeface="Arial" pitchFamily="34" charset="0"/>
              </a:rPr>
              <a:t>Zmín</a:t>
            </a:r>
            <a:r>
              <a:rPr lang="cs-CZ" altLang="cs-CZ" baseline="0" noProof="0" dirty="0">
                <a:latin typeface="Arial" pitchFamily="34" charset="0"/>
              </a:rPr>
              <a:t>ím i</a:t>
            </a:r>
            <a:r>
              <a:rPr lang="en-US" altLang="cs-CZ" baseline="0" noProof="0" dirty="0">
                <a:latin typeface="Arial" pitchFamily="34" charset="0"/>
              </a:rPr>
              <a:t> </a:t>
            </a:r>
            <a:r>
              <a:rPr lang="en-US" altLang="cs-CZ" baseline="0" noProof="0" dirty="0" err="1">
                <a:latin typeface="Arial" pitchFamily="34" charset="0"/>
              </a:rPr>
              <a:t>vybrané</a:t>
            </a:r>
            <a:r>
              <a:rPr lang="en-US" altLang="cs-CZ" baseline="0" noProof="0" dirty="0">
                <a:latin typeface="Arial" pitchFamily="34" charset="0"/>
              </a:rPr>
              <a:t> on-line </a:t>
            </a:r>
            <a:r>
              <a:rPr lang="en-US" altLang="cs-CZ" baseline="0" noProof="0" dirty="0" err="1">
                <a:latin typeface="Arial" pitchFamily="34" charset="0"/>
              </a:rPr>
              <a:t>zdroje</a:t>
            </a:r>
            <a:r>
              <a:rPr lang="en-US" altLang="cs-CZ" baseline="0" noProof="0" dirty="0">
                <a:latin typeface="Arial" pitchFamily="34" charset="0"/>
              </a:rPr>
              <a:t>, </a:t>
            </a:r>
            <a:r>
              <a:rPr lang="en-US" altLang="cs-CZ" baseline="0" noProof="0" dirty="0" err="1">
                <a:latin typeface="Arial" pitchFamily="34" charset="0"/>
              </a:rPr>
              <a:t>které</a:t>
            </a:r>
            <a:r>
              <a:rPr lang="en-US" altLang="cs-CZ" baseline="0" noProof="0" dirty="0">
                <a:latin typeface="Arial" pitchFamily="34" charset="0"/>
              </a:rPr>
              <a:t> </a:t>
            </a:r>
            <a:r>
              <a:rPr lang="en-US" altLang="cs-CZ" baseline="0" noProof="0" dirty="0" err="1">
                <a:latin typeface="Arial" pitchFamily="34" charset="0"/>
              </a:rPr>
              <a:t>mohou</a:t>
            </a:r>
            <a:r>
              <a:rPr lang="en-US" altLang="cs-CZ" baseline="0" noProof="0" dirty="0">
                <a:latin typeface="Arial" pitchFamily="34" charset="0"/>
              </a:rPr>
              <a:t> </a:t>
            </a:r>
            <a:r>
              <a:rPr lang="en-US" altLang="cs-CZ" baseline="0" noProof="0" dirty="0" err="1">
                <a:latin typeface="Arial" pitchFamily="34" charset="0"/>
              </a:rPr>
              <a:t>příjít</a:t>
            </a:r>
            <a:r>
              <a:rPr lang="en-US" altLang="cs-CZ" baseline="0" noProof="0" dirty="0">
                <a:latin typeface="Arial" pitchFamily="34" charset="0"/>
              </a:rPr>
              <a:t> </a:t>
            </a:r>
            <a:r>
              <a:rPr lang="en-US" altLang="cs-CZ" baseline="0" noProof="0" dirty="0" err="1">
                <a:latin typeface="Arial" pitchFamily="34" charset="0"/>
              </a:rPr>
              <a:t>vhod</a:t>
            </a:r>
            <a:r>
              <a:rPr lang="en-US" altLang="cs-CZ" baseline="0" noProof="0" dirty="0">
                <a:latin typeface="Arial" pitchFamily="34" charset="0"/>
              </a:rPr>
              <a:t> </a:t>
            </a:r>
            <a:r>
              <a:rPr lang="en-US" altLang="cs-CZ" baseline="0" noProof="0" dirty="0" err="1">
                <a:latin typeface="Arial" pitchFamily="34" charset="0"/>
              </a:rPr>
              <a:t>pří</a:t>
            </a:r>
            <a:r>
              <a:rPr lang="en-US" altLang="cs-CZ" baseline="0" noProof="0" dirty="0">
                <a:latin typeface="Arial" pitchFamily="34" charset="0"/>
              </a:rPr>
              <a:t> </a:t>
            </a:r>
            <a:r>
              <a:rPr lang="en-US" altLang="cs-CZ" baseline="0" noProof="0" dirty="0" err="1">
                <a:latin typeface="Arial" pitchFamily="34" charset="0"/>
              </a:rPr>
              <a:t>Vašem</a:t>
            </a:r>
            <a:r>
              <a:rPr lang="en-US" altLang="cs-CZ" baseline="0" noProof="0" dirty="0">
                <a:latin typeface="Arial" pitchFamily="34" charset="0"/>
              </a:rPr>
              <a:t> </a:t>
            </a:r>
            <a:r>
              <a:rPr lang="en-US" altLang="cs-CZ" baseline="0" noProof="0" dirty="0" err="1">
                <a:latin typeface="Arial" pitchFamily="34" charset="0"/>
              </a:rPr>
              <a:t>dalším</a:t>
            </a:r>
            <a:r>
              <a:rPr lang="en-US" altLang="cs-CZ" baseline="0" noProof="0" dirty="0">
                <a:latin typeface="Arial" pitchFamily="34" charset="0"/>
              </a:rPr>
              <a:t> </a:t>
            </a:r>
            <a:r>
              <a:rPr lang="en-US" altLang="cs-CZ" baseline="0" noProof="0" dirty="0" err="1">
                <a:latin typeface="Arial" pitchFamily="34" charset="0"/>
              </a:rPr>
              <a:t>studiu</a:t>
            </a:r>
            <a:r>
              <a:rPr lang="en-US" altLang="cs-CZ" baseline="0" noProof="0" dirty="0">
                <a:latin typeface="Arial" pitchFamily="34" charset="0"/>
              </a:rPr>
              <a:t>. Na </a:t>
            </a:r>
            <a:r>
              <a:rPr lang="en-US" altLang="cs-CZ" baseline="0" noProof="0" dirty="0" err="1">
                <a:latin typeface="Arial" pitchFamily="34" charset="0"/>
              </a:rPr>
              <a:t>závěr</a:t>
            </a:r>
            <a:r>
              <a:rPr lang="en-US" altLang="cs-CZ" baseline="0" noProof="0" dirty="0">
                <a:latin typeface="Arial" pitchFamily="34" charset="0"/>
              </a:rPr>
              <a:t> </a:t>
            </a:r>
            <a:r>
              <a:rPr lang="en-US" altLang="cs-CZ" baseline="0" noProof="0" dirty="0" err="1">
                <a:latin typeface="Arial" pitchFamily="34" charset="0"/>
              </a:rPr>
              <a:t>jsem</a:t>
            </a:r>
            <a:r>
              <a:rPr lang="en-US" altLang="cs-CZ" baseline="0" noProof="0" dirty="0">
                <a:latin typeface="Arial" pitchFamily="34" charset="0"/>
              </a:rPr>
              <a:t> se </a:t>
            </a:r>
            <a:r>
              <a:rPr lang="en-US" altLang="cs-CZ" baseline="0" noProof="0" dirty="0" err="1">
                <a:latin typeface="Arial" pitchFamily="34" charset="0"/>
              </a:rPr>
              <a:t>snažil</a:t>
            </a:r>
            <a:r>
              <a:rPr lang="en-US" altLang="cs-CZ" baseline="0" noProof="0" dirty="0">
                <a:latin typeface="Arial" pitchFamily="34" charset="0"/>
              </a:rPr>
              <a:t> </a:t>
            </a:r>
            <a:r>
              <a:rPr lang="en-US" altLang="cs-CZ" baseline="0" noProof="0" dirty="0" err="1">
                <a:latin typeface="Arial" pitchFamily="34" charset="0"/>
              </a:rPr>
              <a:t>přetavit</a:t>
            </a:r>
            <a:r>
              <a:rPr lang="en-US" altLang="cs-CZ" baseline="0" noProof="0" dirty="0">
                <a:latin typeface="Arial" pitchFamily="34" charset="0"/>
              </a:rPr>
              <a:t> </a:t>
            </a:r>
            <a:r>
              <a:rPr lang="en-US" altLang="cs-CZ" baseline="0" noProof="0" dirty="0" err="1">
                <a:latin typeface="Arial" pitchFamily="34" charset="0"/>
              </a:rPr>
              <a:t>osobní</a:t>
            </a:r>
            <a:r>
              <a:rPr lang="en-US" altLang="cs-CZ" baseline="0" noProof="0" dirty="0">
                <a:latin typeface="Arial" pitchFamily="34" charset="0"/>
              </a:rPr>
              <a:t> </a:t>
            </a:r>
            <a:r>
              <a:rPr lang="en-US" altLang="cs-CZ" baseline="0" noProof="0" dirty="0" err="1">
                <a:latin typeface="Arial" pitchFamily="34" charset="0"/>
              </a:rPr>
              <a:t>zkušenosti</a:t>
            </a:r>
            <a:r>
              <a:rPr lang="en-US" altLang="cs-CZ" baseline="0" noProof="0" dirty="0">
                <a:latin typeface="Arial" pitchFamily="34" charset="0"/>
              </a:rPr>
              <a:t> do </a:t>
            </a:r>
            <a:r>
              <a:rPr lang="en-US" altLang="cs-CZ" baseline="0" noProof="0" dirty="0" err="1">
                <a:latin typeface="Arial" pitchFamily="34" charset="0"/>
              </a:rPr>
              <a:t>několika</a:t>
            </a:r>
            <a:r>
              <a:rPr lang="en-US" altLang="cs-CZ" baseline="0" noProof="0" dirty="0">
                <a:latin typeface="Arial" pitchFamily="34" charset="0"/>
              </a:rPr>
              <a:t> </a:t>
            </a:r>
            <a:r>
              <a:rPr lang="en-US" altLang="cs-CZ" baseline="0" noProof="0" dirty="0" err="1">
                <a:latin typeface="Arial" pitchFamily="34" charset="0"/>
              </a:rPr>
              <a:t>zamyšlení</a:t>
            </a:r>
            <a:r>
              <a:rPr lang="en-US" altLang="cs-CZ" baseline="0" noProof="0" dirty="0">
                <a:latin typeface="Arial" pitchFamily="34" charset="0"/>
              </a:rPr>
              <a:t>, </a:t>
            </a:r>
            <a:r>
              <a:rPr lang="en-US" altLang="cs-CZ" baseline="0" noProof="0" dirty="0" err="1">
                <a:latin typeface="Arial" pitchFamily="34" charset="0"/>
              </a:rPr>
              <a:t>které</a:t>
            </a:r>
            <a:r>
              <a:rPr lang="en-US" altLang="cs-CZ" baseline="0" noProof="0" dirty="0">
                <a:latin typeface="Arial" pitchFamily="34" charset="0"/>
              </a:rPr>
              <a:t> </a:t>
            </a:r>
            <a:r>
              <a:rPr lang="en-US" altLang="cs-CZ" baseline="0" noProof="0" dirty="0" err="1">
                <a:latin typeface="Arial" pitchFamily="34" charset="0"/>
              </a:rPr>
              <a:t>Vám</a:t>
            </a:r>
            <a:r>
              <a:rPr lang="en-US" altLang="cs-CZ" baseline="0" noProof="0" dirty="0">
                <a:latin typeface="Arial" pitchFamily="34" charset="0"/>
              </a:rPr>
              <a:t> </a:t>
            </a:r>
            <a:r>
              <a:rPr lang="en-US" altLang="cs-CZ" baseline="0" noProof="0" dirty="0" err="1">
                <a:latin typeface="Arial" pitchFamily="34" charset="0"/>
              </a:rPr>
              <a:t>opět</a:t>
            </a:r>
            <a:r>
              <a:rPr lang="en-US" altLang="cs-CZ" baseline="0" noProof="0" dirty="0">
                <a:latin typeface="Arial" pitchFamily="34" charset="0"/>
              </a:rPr>
              <a:t> </a:t>
            </a:r>
            <a:r>
              <a:rPr lang="en-US" altLang="cs-CZ" baseline="0" noProof="0" dirty="0" err="1">
                <a:latin typeface="Arial" pitchFamily="34" charset="0"/>
              </a:rPr>
              <a:t>mohou</a:t>
            </a:r>
            <a:r>
              <a:rPr lang="en-US" altLang="cs-CZ" baseline="0" noProof="0" dirty="0">
                <a:latin typeface="Arial" pitchFamily="34" charset="0"/>
              </a:rPr>
              <a:t> </a:t>
            </a:r>
            <a:r>
              <a:rPr lang="en-US" altLang="cs-CZ" baseline="0" noProof="0" dirty="0" err="1">
                <a:latin typeface="Arial" pitchFamily="34" charset="0"/>
              </a:rPr>
              <a:t>přijít</a:t>
            </a:r>
            <a:r>
              <a:rPr lang="en-US" altLang="cs-CZ" baseline="0" noProof="0" dirty="0">
                <a:latin typeface="Arial" pitchFamily="34" charset="0"/>
              </a:rPr>
              <a:t> </a:t>
            </a:r>
            <a:r>
              <a:rPr lang="en-US" altLang="cs-CZ" baseline="0" noProof="0" dirty="0" err="1">
                <a:latin typeface="Arial" pitchFamily="34" charset="0"/>
              </a:rPr>
              <a:t>vhod</a:t>
            </a:r>
            <a:r>
              <a:rPr lang="en-US" altLang="cs-CZ" baseline="0" noProof="0" dirty="0">
                <a:latin typeface="Arial" pitchFamily="34" charset="0"/>
              </a:rPr>
              <a:t> </a:t>
            </a:r>
            <a:r>
              <a:rPr lang="en-US" altLang="cs-CZ" baseline="0" noProof="0" dirty="0" err="1">
                <a:latin typeface="Arial" pitchFamily="34" charset="0"/>
              </a:rPr>
              <a:t>pokud</a:t>
            </a:r>
            <a:r>
              <a:rPr lang="en-US" altLang="cs-CZ" baseline="0" noProof="0" dirty="0">
                <a:latin typeface="Arial" pitchFamily="34" charset="0"/>
              </a:rPr>
              <a:t> </a:t>
            </a:r>
            <a:r>
              <a:rPr lang="en-US" altLang="cs-CZ" baseline="0" noProof="0" dirty="0" err="1">
                <a:latin typeface="Arial" pitchFamily="34" charset="0"/>
              </a:rPr>
              <a:t>budete</a:t>
            </a:r>
            <a:r>
              <a:rPr lang="en-US" altLang="cs-CZ" baseline="0" noProof="0" dirty="0">
                <a:latin typeface="Arial" pitchFamily="34" charset="0"/>
              </a:rPr>
              <a:t> v </a:t>
            </a:r>
            <a:r>
              <a:rPr lang="en-US" altLang="cs-CZ" baseline="0" noProof="0" dirty="0" err="1">
                <a:latin typeface="Arial" pitchFamily="34" charset="0"/>
              </a:rPr>
              <a:t>budoucnu</a:t>
            </a:r>
            <a:r>
              <a:rPr lang="en-US" altLang="cs-CZ" baseline="0" noProof="0" dirty="0">
                <a:latin typeface="Arial" pitchFamily="34" charset="0"/>
              </a:rPr>
              <a:t> </a:t>
            </a:r>
            <a:r>
              <a:rPr lang="en-US" altLang="cs-CZ" baseline="0" noProof="0" dirty="0" err="1">
                <a:latin typeface="Arial" pitchFamily="34" charset="0"/>
              </a:rPr>
              <a:t>řešit</a:t>
            </a:r>
            <a:r>
              <a:rPr lang="en-US" altLang="cs-CZ" baseline="0" noProof="0" dirty="0">
                <a:latin typeface="Arial" pitchFamily="34" charset="0"/>
              </a:rPr>
              <a:t> </a:t>
            </a:r>
            <a:r>
              <a:rPr lang="en-US" altLang="cs-CZ" baseline="0" noProof="0" dirty="0" err="1">
                <a:latin typeface="Arial" pitchFamily="34" charset="0"/>
              </a:rPr>
              <a:t>nějaké</a:t>
            </a:r>
            <a:r>
              <a:rPr lang="en-US" altLang="cs-CZ" baseline="0" noProof="0" dirty="0">
                <a:latin typeface="Arial" pitchFamily="34" charset="0"/>
              </a:rPr>
              <a:t> </a:t>
            </a:r>
            <a:r>
              <a:rPr lang="en-US" altLang="cs-CZ" baseline="0" noProof="0" dirty="0" err="1">
                <a:latin typeface="Arial" pitchFamily="34" charset="0"/>
              </a:rPr>
              <a:t>úkoly</a:t>
            </a:r>
            <a:r>
              <a:rPr lang="en-US" altLang="cs-CZ" baseline="0" noProof="0" dirty="0">
                <a:latin typeface="Arial" pitchFamily="34" charset="0"/>
              </a:rPr>
              <a:t> s </a:t>
            </a:r>
            <a:r>
              <a:rPr lang="en-US" altLang="cs-CZ" baseline="0" noProof="0" dirty="0" err="1">
                <a:latin typeface="Arial" pitchFamily="34" charset="0"/>
              </a:rPr>
              <a:t>použitím</a:t>
            </a:r>
            <a:r>
              <a:rPr lang="en-US" altLang="cs-CZ" baseline="0" noProof="0" dirty="0">
                <a:latin typeface="Arial" pitchFamily="34" charset="0"/>
              </a:rPr>
              <a:t> </a:t>
            </a:r>
            <a:r>
              <a:rPr lang="en-US" altLang="cs-CZ" baseline="0" noProof="0" dirty="0" err="1">
                <a:latin typeface="Arial" pitchFamily="34" charset="0"/>
              </a:rPr>
              <a:t>bioinformatikých</a:t>
            </a:r>
            <a:r>
              <a:rPr lang="en-US" altLang="cs-CZ" baseline="0" noProof="0" dirty="0">
                <a:latin typeface="Arial" pitchFamily="34" charset="0"/>
              </a:rPr>
              <a:t> </a:t>
            </a:r>
            <a:r>
              <a:rPr lang="en-US" altLang="cs-CZ" baseline="0" noProof="0" dirty="0" err="1">
                <a:latin typeface="Arial" pitchFamily="34" charset="0"/>
              </a:rPr>
              <a:t>nástrojů</a:t>
            </a:r>
            <a:r>
              <a:rPr lang="en-US" altLang="cs-CZ" baseline="0" noProof="0" dirty="0">
                <a:latin typeface="Arial" pitchFamily="34" charset="0"/>
              </a:rPr>
              <a:t>.</a:t>
            </a:r>
            <a:endParaRPr lang="cs-CZ" altLang="cs-CZ" dirty="0">
              <a:latin typeface="Arial" pitchFamily="34" charset="0"/>
            </a:endParaRPr>
          </a:p>
        </p:txBody>
      </p:sp>
    </p:spTree>
    <p:extLst>
      <p:ext uri="{BB962C8B-B14F-4D97-AF65-F5344CB8AC3E}">
        <p14:creationId xmlns:p14="http://schemas.microsoft.com/office/powerpoint/2010/main" val="18396852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p:txBody>
          <a:bodyPr/>
          <a:lstStyle/>
          <a:p>
            <a:pPr>
              <a:defRPr/>
            </a:pPr>
            <a:fld id="{88209891-F05F-4F1C-AF8C-CC18C0727BE8}" type="slidenum">
              <a:rPr lang="cs-CZ" smtClean="0">
                <a:latin typeface="Arial" pitchFamily="34" charset="0"/>
              </a:rPr>
              <a:pPr>
                <a:defRPr/>
              </a:pPr>
              <a:t>20</a:t>
            </a:fld>
            <a:endParaRPr lang="cs-CZ">
              <a:latin typeface="Arial" pitchFamily="34"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dirty="0">
                <a:latin typeface="Arial" pitchFamily="34" charset="0"/>
              </a:rPr>
              <a:t>Na uvedených</a:t>
            </a:r>
            <a:r>
              <a:rPr lang="cs-CZ" altLang="cs-CZ" baseline="0" dirty="0">
                <a:latin typeface="Arial" pitchFamily="34" charset="0"/>
              </a:rPr>
              <a:t> příkladech bylo uvedeno, na které otázky je možné se ptát při analýze výsledků našich experimentů. Šlo v podstatě o příklady analýzy biologických sítí či jejich částí, což má svá úskalí a zde se alepon o těch hlavních pokusím zmínit.</a:t>
            </a:r>
            <a:endParaRPr lang="cs-CZ" altLang="cs-CZ" dirty="0">
              <a:latin typeface="Arial" pitchFamily="34" charset="0"/>
            </a:endParaRPr>
          </a:p>
        </p:txBody>
      </p:sp>
    </p:spTree>
    <p:extLst>
      <p:ext uri="{BB962C8B-B14F-4D97-AF65-F5344CB8AC3E}">
        <p14:creationId xmlns:p14="http://schemas.microsoft.com/office/powerpoint/2010/main" val="10773460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p:txBody>
          <a:bodyPr/>
          <a:lstStyle/>
          <a:p>
            <a:pPr>
              <a:defRPr/>
            </a:pPr>
            <a:fld id="{F58AFED8-BF44-425D-97D3-F54C895CD3EB}" type="slidenum">
              <a:rPr lang="cs-CZ" smtClean="0">
                <a:latin typeface="Arial" pitchFamily="34" charset="0"/>
              </a:rPr>
              <a:pPr>
                <a:defRPr/>
              </a:pPr>
              <a:t>21</a:t>
            </a:fld>
            <a:endParaRPr lang="cs-CZ">
              <a:latin typeface="Arial" pitchFamily="34"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dirty="0">
                <a:latin typeface="Arial" pitchFamily="34" charset="0"/>
              </a:rPr>
              <a:t>Na co si tedy obecně dát pozor při analýze biologických</a:t>
            </a:r>
            <a:r>
              <a:rPr lang="cs-CZ" altLang="cs-CZ" baseline="0" dirty="0">
                <a:latin typeface="Arial" pitchFamily="34" charset="0"/>
              </a:rPr>
              <a:t> sítí?</a:t>
            </a:r>
          </a:p>
          <a:p>
            <a:pPr eaLnBrk="1" hangingPunct="1"/>
            <a:endParaRPr lang="cs-CZ" altLang="cs-CZ" baseline="0" dirty="0">
              <a:latin typeface="Arial" pitchFamily="34" charset="0"/>
            </a:endParaRPr>
          </a:p>
          <a:p>
            <a:pPr eaLnBrk="1" hangingPunct="1"/>
            <a:r>
              <a:rPr lang="cs-CZ" altLang="cs-CZ" baseline="0" dirty="0">
                <a:latin typeface="Arial" pitchFamily="34" charset="0"/>
              </a:rPr>
              <a:t>Jednak se často jedná o práci s velkým množstvím dat, lze tedy předpokládat přítomnost falešně pozitivních i negativních informací. Zde, čistě z důvodu nekompletních informací lze čekat častěji falešně negativní výsledky, ale i falešně pozitivní se mohou vyskytnou i v závislost na technice zjištění např. sady měnících se proteinů. </a:t>
            </a:r>
          </a:p>
          <a:p>
            <a:pPr eaLnBrk="1" hangingPunct="1"/>
            <a:endParaRPr lang="cs-CZ" altLang="cs-CZ" baseline="0" dirty="0">
              <a:latin typeface="Arial" pitchFamily="34" charset="0"/>
            </a:endParaRPr>
          </a:p>
          <a:p>
            <a:pPr eaLnBrk="1" hangingPunct="1"/>
            <a:r>
              <a:rPr lang="cs-CZ" altLang="cs-CZ" baseline="0" dirty="0">
                <a:latin typeface="Arial" pitchFamily="34" charset="0"/>
              </a:rPr>
              <a:t>Mnoho dat v databázích biologických sítí je také z automatických anotačních algoritmů, kde i přes interní kontorlu nemusí být vše v pořádku a i proto některé přístupy umožňují např. informace v GO databázi pocházající s automatické anotace vyloučit z analýz.</a:t>
            </a:r>
          </a:p>
          <a:p>
            <a:pPr eaLnBrk="1" hangingPunct="1"/>
            <a:endParaRPr lang="cs-CZ" altLang="cs-CZ" baseline="0" dirty="0">
              <a:latin typeface="Arial" pitchFamily="34" charset="0"/>
            </a:endParaRPr>
          </a:p>
          <a:p>
            <a:pPr eaLnBrk="1" hangingPunct="1"/>
            <a:r>
              <a:rPr lang="cs-CZ" altLang="cs-CZ" baseline="0" dirty="0">
                <a:latin typeface="Arial" pitchFamily="34" charset="0"/>
              </a:rPr>
              <a:t>Problém související nejen s množstvím falešně negativních výsledků je fakt, že stále víme relativně málo. Dost nám ale pomáhají analýzy založené na sekvenčních homologiích, kdy je možné srovnávat informace z více organizmů případně pro neprostudovaný organizmus použít již lépe prostudovaný. I zde mohou být samozřejmě přítomny komplikace, ale za stávajících okolností není pravděpodobně lepší cesty a právě tyto přístupy umožní postupné zlepšování aktuální situace.</a:t>
            </a:r>
          </a:p>
          <a:p>
            <a:pPr eaLnBrk="1" hangingPunct="1"/>
            <a:endParaRPr lang="cs-CZ" altLang="cs-CZ" baseline="0" dirty="0">
              <a:latin typeface="Arial" pitchFamily="34" charset="0"/>
            </a:endParaRPr>
          </a:p>
          <a:p>
            <a:pPr eaLnBrk="1" hangingPunct="1"/>
            <a:r>
              <a:rPr lang="cs-CZ" altLang="cs-CZ" baseline="0" dirty="0">
                <a:latin typeface="Arial" pitchFamily="34" charset="0"/>
              </a:rPr>
              <a:t>A nejdůležitější samozřejmě je pokládat biologickým sítím adekvátní otázky, na které může ta která síť dát </a:t>
            </a:r>
            <a:r>
              <a:rPr lang="cs-CZ" altLang="cs-CZ" i="1" baseline="0" dirty="0">
                <a:latin typeface="Arial" pitchFamily="34" charset="0"/>
              </a:rPr>
              <a:t>a priori </a:t>
            </a:r>
            <a:r>
              <a:rPr lang="cs-CZ" altLang="cs-CZ" baseline="0" dirty="0">
                <a:latin typeface="Arial" pitchFamily="34" charset="0"/>
              </a:rPr>
              <a:t>odpověď.</a:t>
            </a:r>
            <a:endParaRPr lang="cs-CZ" altLang="cs-CZ" dirty="0">
              <a:latin typeface="Arial" pitchFamily="34" charset="0"/>
            </a:endParaRPr>
          </a:p>
        </p:txBody>
      </p:sp>
    </p:spTree>
    <p:extLst>
      <p:ext uri="{BB962C8B-B14F-4D97-AF65-F5344CB8AC3E}">
        <p14:creationId xmlns:p14="http://schemas.microsoft.com/office/powerpoint/2010/main" val="2364984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p:txBody>
          <a:bodyPr/>
          <a:lstStyle/>
          <a:p>
            <a:pPr>
              <a:defRPr/>
            </a:pPr>
            <a:fld id="{3B370BB4-7A11-4C0F-8C8B-E0D7128C6078}" type="slidenum">
              <a:rPr lang="cs-CZ" smtClean="0">
                <a:latin typeface="Arial" pitchFamily="34" charset="0"/>
              </a:rPr>
              <a:pPr>
                <a:defRPr/>
              </a:pPr>
              <a:t>22</a:t>
            </a:fld>
            <a:endParaRPr lang="cs-CZ">
              <a:latin typeface="Arial" pitchFamily="34"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dirty="0">
                <a:latin typeface="Arial" pitchFamily="34" charset="0"/>
              </a:rPr>
              <a:t>Kritický</a:t>
            </a:r>
            <a:r>
              <a:rPr lang="cs-CZ" altLang="cs-CZ" baseline="0" dirty="0">
                <a:latin typeface="Arial" pitchFamily="34" charset="0"/>
              </a:rPr>
              <a:t> by člověk měl být i k výstupům analýzám biologických sítí. Vždy člověk tak jako tak skončí manuální validací stěžejních podkladů v původních publikacích atd. S ohledem na možné nepřesnosti je stále nutné pochybovat a být k výstupem adekvátně kritický a výstupy opravdu dostatečně a ve finále i experimentálně nezávisle ověřit. Nezávislé ověření je přitom často nutnou podmínkou pro publikování nových souvislostí, samotná anlýza biologické sítě nás k naplánování ověřovacíhi experimentu jen může navést.</a:t>
            </a:r>
          </a:p>
          <a:p>
            <a:pPr eaLnBrk="1" hangingPunct="1"/>
            <a:endParaRPr lang="cs-CZ" altLang="cs-CZ" baseline="0" dirty="0">
              <a:latin typeface="Arial" pitchFamily="34" charset="0"/>
            </a:endParaRPr>
          </a:p>
          <a:p>
            <a:pPr eaLnBrk="1" hangingPunct="1"/>
            <a:r>
              <a:rPr lang="cs-CZ" altLang="cs-CZ" baseline="0" dirty="0">
                <a:latin typeface="Arial" pitchFamily="34" charset="0"/>
              </a:rPr>
              <a:t>Vzhledem k tomu, že experimentální procedury bývají často tím nejnákladnějším co do materiálu i času, je rozhodně vhodné analýzu biologických sítí neuspěchat a dát ji adekvátní čas.</a:t>
            </a:r>
          </a:p>
        </p:txBody>
      </p:sp>
    </p:spTree>
    <p:extLst>
      <p:ext uri="{BB962C8B-B14F-4D97-AF65-F5344CB8AC3E}">
        <p14:creationId xmlns:p14="http://schemas.microsoft.com/office/powerpoint/2010/main" val="1336382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p:txBody>
          <a:bodyPr/>
          <a:lstStyle/>
          <a:p>
            <a:pPr>
              <a:defRPr/>
            </a:pPr>
            <a:fld id="{B4F4F54F-848C-47B5-8D9E-2566A67799C2}" type="slidenum">
              <a:rPr lang="cs-CZ" smtClean="0">
                <a:latin typeface="Arial" pitchFamily="34" charset="0"/>
              </a:rPr>
              <a:pPr>
                <a:defRPr/>
              </a:pPr>
              <a:t>23</a:t>
            </a:fld>
            <a:endParaRPr lang="cs-CZ">
              <a:latin typeface="Arial" pitchFamily="34"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dirty="0">
              <a:latin typeface="Arial" pitchFamily="34" charset="0"/>
            </a:endParaRPr>
          </a:p>
        </p:txBody>
      </p:sp>
    </p:spTree>
    <p:extLst>
      <p:ext uri="{BB962C8B-B14F-4D97-AF65-F5344CB8AC3E}">
        <p14:creationId xmlns:p14="http://schemas.microsoft.com/office/powerpoint/2010/main" val="37784669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p:txBody>
          <a:bodyPr/>
          <a:lstStyle/>
          <a:p>
            <a:pPr>
              <a:defRPr/>
            </a:pPr>
            <a:fld id="{F6F661B0-7481-43EB-B784-DCBB757DE33E}" type="slidenum">
              <a:rPr lang="cs-CZ" smtClean="0">
                <a:latin typeface="Arial" pitchFamily="34" charset="0"/>
              </a:rPr>
              <a:pPr>
                <a:defRPr/>
              </a:pPr>
              <a:t>24</a:t>
            </a:fld>
            <a:endParaRPr lang="cs-CZ">
              <a:latin typeface="Arial"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dirty="0">
                <a:latin typeface="Arial" pitchFamily="34" charset="0"/>
              </a:rPr>
              <a:t>UniProt</a:t>
            </a:r>
            <a:r>
              <a:rPr lang="cs-CZ" altLang="cs-CZ" baseline="0" dirty="0">
                <a:latin typeface="Arial" pitchFamily="34" charset="0"/>
              </a:rPr>
              <a:t> je databáze bohatá na informace o konkrétních proteinech a proteinových sekvencích i provazeb na jiné, např. specializované databáze.</a:t>
            </a:r>
          </a:p>
          <a:p>
            <a:pPr eaLnBrk="1" hangingPunct="1"/>
            <a:endParaRPr lang="cs-CZ" altLang="cs-CZ" baseline="0" dirty="0">
              <a:latin typeface="Arial" pitchFamily="34" charset="0"/>
            </a:endParaRPr>
          </a:p>
          <a:p>
            <a:pPr eaLnBrk="1" hangingPunct="1"/>
            <a:r>
              <a:rPr lang="cs-CZ" altLang="cs-CZ" baseline="0" dirty="0">
                <a:latin typeface="Arial" pitchFamily="34" charset="0"/>
              </a:rPr>
              <a:t>Mimo informací o proteinech nabízí server i další podpůrné služby pro efektivnější práci s informacemi jako je převod identifikátorů z různých databází, možnost si informace stáhnout v tabulární podobě pro další zpracování, možnost nahlížet na sadu proteinů z hlediska taxonomie, nemoci, buněčné lokalizace, aj.</a:t>
            </a:r>
            <a:endParaRPr lang="cs-CZ" altLang="cs-CZ" dirty="0">
              <a:latin typeface="Arial" pitchFamily="34" charset="0"/>
            </a:endParaRPr>
          </a:p>
        </p:txBody>
      </p:sp>
    </p:spTree>
    <p:extLst>
      <p:ext uri="{BB962C8B-B14F-4D97-AF65-F5344CB8AC3E}">
        <p14:creationId xmlns:p14="http://schemas.microsoft.com/office/powerpoint/2010/main" val="13664362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p:txBody>
          <a:bodyPr/>
          <a:lstStyle/>
          <a:p>
            <a:pPr>
              <a:defRPr/>
            </a:pPr>
            <a:fld id="{F6F661B0-7481-43EB-B784-DCBB757DE33E}" type="slidenum">
              <a:rPr lang="cs-CZ" smtClean="0">
                <a:latin typeface="Arial" pitchFamily="34" charset="0"/>
              </a:rPr>
              <a:pPr>
                <a:defRPr/>
              </a:pPr>
              <a:t>25</a:t>
            </a:fld>
            <a:endParaRPr lang="cs-CZ">
              <a:latin typeface="Arial"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dirty="0">
                <a:latin typeface="Arial" pitchFamily="34" charset="0"/>
              </a:rPr>
              <a:t>Informace</a:t>
            </a:r>
            <a:r>
              <a:rPr lang="cs-CZ" altLang="cs-CZ" baseline="0" dirty="0">
                <a:latin typeface="Arial" pitchFamily="34" charset="0"/>
              </a:rPr>
              <a:t> o proteinové sekvenci se bere z EMBL-Bank/GenBank/DDBJ. Sekvence genů jsou automaticky translatovány na proteinové sekvence. Proteinové sekvence jsou automaticky zavedeny do databáze a následně čistě automaticky anotovány. Zde hraje velkou roli dříve diskutovaný BLAST a veškeré informace spojené s možností předpovídat funkce proteinů na základě jejich strukturní podobnosti s ostatními proteiny i z jiných organizmů. Takto zpracovaný proein je uložen pod částí databáze označené TrEMBL. Anotace jsou periodicky a automaticky obnovovány dle aktuálně dostupných informací.</a:t>
            </a:r>
          </a:p>
          <a:p>
            <a:pPr eaLnBrk="1" hangingPunct="1"/>
            <a:endParaRPr lang="cs-CZ" altLang="cs-CZ" baseline="0" dirty="0">
              <a:latin typeface="Arial" pitchFamily="34" charset="0"/>
            </a:endParaRPr>
          </a:p>
          <a:p>
            <a:pPr eaLnBrk="1" hangingPunct="1"/>
            <a:r>
              <a:rPr lang="cs-CZ" altLang="cs-CZ" baseline="0" dirty="0">
                <a:latin typeface="Arial" pitchFamily="34" charset="0"/>
              </a:rPr>
              <a:t>Až po vybrání proteinu pro detailnější studium je tento manuálně správcem zařazen do SwissProt části UniProtKB databáze</a:t>
            </a:r>
            <a:endParaRPr lang="cs-CZ" altLang="cs-CZ" dirty="0">
              <a:latin typeface="Arial" pitchFamily="34" charset="0"/>
            </a:endParaRPr>
          </a:p>
        </p:txBody>
      </p:sp>
    </p:spTree>
    <p:extLst>
      <p:ext uri="{BB962C8B-B14F-4D97-AF65-F5344CB8AC3E}">
        <p14:creationId xmlns:p14="http://schemas.microsoft.com/office/powerpoint/2010/main" val="21137383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p:txBody>
          <a:bodyPr/>
          <a:lstStyle/>
          <a:p>
            <a:pPr>
              <a:defRPr/>
            </a:pPr>
            <a:fld id="{F6F661B0-7481-43EB-B784-DCBB757DE33E}" type="slidenum">
              <a:rPr lang="cs-CZ" smtClean="0">
                <a:latin typeface="Arial" pitchFamily="34" charset="0"/>
              </a:rPr>
              <a:pPr>
                <a:defRPr/>
              </a:pPr>
              <a:t>26</a:t>
            </a:fld>
            <a:endParaRPr lang="cs-CZ">
              <a:latin typeface="Arial"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dirty="0">
                <a:latin typeface="Arial" pitchFamily="34" charset="0"/>
              </a:rPr>
              <a:t>Manuální kontrola zahrnuje</a:t>
            </a:r>
            <a:r>
              <a:rPr lang="cs-CZ" altLang="cs-CZ" baseline="0" dirty="0">
                <a:latin typeface="Arial" pitchFamily="34" charset="0"/>
              </a:rPr>
              <a:t> uvedené body čímž se automaticky přirřazené informace zpřesní, případně opraví na pravou míru pokud automatický algoritmus selhává. Až po dokončení těchto kroků je protein skutečně zařazen do SwissProt části databáze.</a:t>
            </a:r>
            <a:endParaRPr lang="cs-CZ" altLang="cs-CZ" dirty="0">
              <a:latin typeface="Arial" pitchFamily="34" charset="0"/>
            </a:endParaRPr>
          </a:p>
        </p:txBody>
      </p:sp>
    </p:spTree>
    <p:extLst>
      <p:ext uri="{BB962C8B-B14F-4D97-AF65-F5344CB8AC3E}">
        <p14:creationId xmlns:p14="http://schemas.microsoft.com/office/powerpoint/2010/main" val="6211974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p:txBody>
          <a:bodyPr/>
          <a:lstStyle/>
          <a:p>
            <a:pPr>
              <a:defRPr/>
            </a:pPr>
            <a:fld id="{F6F661B0-7481-43EB-B784-DCBB757DE33E}" type="slidenum">
              <a:rPr lang="cs-CZ" smtClean="0">
                <a:latin typeface="Arial" pitchFamily="34" charset="0"/>
              </a:rPr>
              <a:pPr>
                <a:defRPr/>
              </a:pPr>
              <a:t>27</a:t>
            </a:fld>
            <a:endParaRPr lang="cs-CZ">
              <a:latin typeface="Arial"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dirty="0">
                <a:latin typeface="Arial" pitchFamily="34" charset="0"/>
              </a:rPr>
              <a:t>Co je podstatné je, že proteiny ve SwissProt databázi nejsou</a:t>
            </a:r>
            <a:r>
              <a:rPr lang="cs-CZ" altLang="cs-CZ" baseline="0" dirty="0">
                <a:latin typeface="Arial" pitchFamily="34" charset="0"/>
              </a:rPr>
              <a:t> kontrolovány pouze jednou při jejich zavádění, ale peridodicky se u nich ověřuje aktuálnost informací. Z tohoto vyplývá nerovnoměrný nárůst křivek počtu sekvencí v TrEMBL a SwissProt části UniProtKB databáze. Zařezené proteinu do SwissProt je přeci jen závazek a tak jsou zde přítomny jen více studované a na základě nějakého důvodu pro jejich lepší a přesnější anotaci.</a:t>
            </a:r>
            <a:endParaRPr lang="cs-CZ" altLang="cs-CZ" dirty="0">
              <a:latin typeface="Arial" pitchFamily="34" charset="0"/>
            </a:endParaRPr>
          </a:p>
        </p:txBody>
      </p:sp>
    </p:spTree>
    <p:extLst>
      <p:ext uri="{BB962C8B-B14F-4D97-AF65-F5344CB8AC3E}">
        <p14:creationId xmlns:p14="http://schemas.microsoft.com/office/powerpoint/2010/main" val="34635563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p:txBody>
          <a:bodyPr/>
          <a:lstStyle/>
          <a:p>
            <a:pPr>
              <a:defRPr/>
            </a:pPr>
            <a:fld id="{F6F661B0-7481-43EB-B784-DCBB757DE33E}" type="slidenum">
              <a:rPr lang="cs-CZ" smtClean="0">
                <a:latin typeface="Arial" pitchFamily="34" charset="0"/>
              </a:rPr>
              <a:pPr>
                <a:defRPr/>
              </a:pPr>
              <a:t>28</a:t>
            </a:fld>
            <a:endParaRPr lang="cs-CZ">
              <a:latin typeface="Arial"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dirty="0">
                <a:latin typeface="Arial" pitchFamily="34" charset="0"/>
              </a:rPr>
              <a:t>Důležité je</a:t>
            </a:r>
            <a:r>
              <a:rPr lang="cs-CZ" altLang="cs-CZ" baseline="0" dirty="0">
                <a:latin typeface="Arial" pitchFamily="34" charset="0"/>
              </a:rPr>
              <a:t> se orientovat v proteinových sadách uváděných v UniProtKB databázi:</a:t>
            </a:r>
          </a:p>
          <a:p>
            <a:pPr eaLnBrk="1" hangingPunct="1"/>
            <a:r>
              <a:rPr lang="cs-CZ" altLang="cs-CZ" baseline="0" dirty="0">
                <a:latin typeface="Arial" pitchFamily="34" charset="0"/>
              </a:rPr>
              <a:t>Trembl - automaticky klasifikované a anotované</a:t>
            </a:r>
          </a:p>
          <a:p>
            <a:pPr eaLnBrk="1" hangingPunct="1"/>
            <a:r>
              <a:rPr lang="cs-CZ" altLang="cs-CZ" baseline="0" dirty="0">
                <a:latin typeface="Arial" pitchFamily="34" charset="0"/>
              </a:rPr>
              <a:t>SwissProt – pro manálné opravě/úprave</a:t>
            </a:r>
          </a:p>
          <a:p>
            <a:pPr eaLnBrk="1" hangingPunct="1"/>
            <a:r>
              <a:rPr lang="cs-CZ" altLang="cs-CZ" baseline="0" dirty="0">
                <a:latin typeface="Arial" pitchFamily="34" charset="0"/>
              </a:rPr>
              <a:t>Proteome Set – sada proteinů pro vybrané kompletně sekvenované organizmy – obsahuje záznamy ze SwissProt, ale i TrEMBL</a:t>
            </a:r>
          </a:p>
          <a:p>
            <a:pPr eaLnBrk="1" hangingPunct="1"/>
            <a:r>
              <a:rPr lang="cs-CZ" altLang="cs-CZ" baseline="0" dirty="0">
                <a:latin typeface="Arial" pitchFamily="34" charset="0"/>
              </a:rPr>
              <a:t>Reference Proteome Set – Proteome set pro vybrané modelové organizmy, který lze použít v případě studia evolučně blízkých organizmů s méně/ne známým proteomem. Snahu za vytvořením tohoto specifkcého setu dokreslují citace přímo z UniProt serveru</a:t>
            </a:r>
          </a:p>
        </p:txBody>
      </p:sp>
    </p:spTree>
    <p:extLst>
      <p:ext uri="{BB962C8B-B14F-4D97-AF65-F5344CB8AC3E}">
        <p14:creationId xmlns:p14="http://schemas.microsoft.com/office/powerpoint/2010/main" val="31051654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p:txBody>
          <a:bodyPr/>
          <a:lstStyle/>
          <a:p>
            <a:pPr>
              <a:defRPr/>
            </a:pPr>
            <a:fld id="{F6F661B0-7481-43EB-B784-DCBB757DE33E}" type="slidenum">
              <a:rPr lang="cs-CZ" smtClean="0">
                <a:latin typeface="Arial" pitchFamily="34" charset="0"/>
              </a:rPr>
              <a:pPr>
                <a:defRPr/>
              </a:pPr>
              <a:t>29</a:t>
            </a:fld>
            <a:endParaRPr lang="cs-CZ">
              <a:latin typeface="Arial"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dirty="0">
                <a:latin typeface="Arial" pitchFamily="34" charset="0"/>
              </a:rPr>
              <a:t>Dále se můžeme setkat s UniRef databází</a:t>
            </a:r>
            <a:r>
              <a:rPr lang="cs-CZ" altLang="cs-CZ" baseline="0" dirty="0">
                <a:latin typeface="Arial" pitchFamily="34" charset="0"/>
              </a:rPr>
              <a:t> obsahující klastry sekvencí zklastrovaných dle sekvenční homologie. Smyslem je mít dostatečně reprezentativní podsadu proteinů se kterou se dá pracovat např. při BLAST hledání, ale i při jiných aplikacích. Při BLAST se běžně používá UniRef100. Jako „reprezentativní“ protein se pro daný klastr volí protein podle uvedených kritérií.</a:t>
            </a:r>
          </a:p>
          <a:p>
            <a:pPr eaLnBrk="1" hangingPunct="1"/>
            <a:endParaRPr lang="cs-CZ" altLang="cs-CZ" baseline="0" dirty="0">
              <a:latin typeface="Arial" pitchFamily="34" charset="0"/>
            </a:endParaRPr>
          </a:p>
          <a:p>
            <a:pPr eaLnBrk="1" hangingPunct="1"/>
            <a:r>
              <a:rPr lang="cs-CZ" altLang="cs-CZ" dirty="0">
                <a:latin typeface="Arial" pitchFamily="34" charset="0"/>
              </a:rPr>
              <a:t>Všechny</a:t>
            </a:r>
            <a:r>
              <a:rPr lang="cs-CZ" altLang="cs-CZ" baseline="0" dirty="0">
                <a:latin typeface="Arial" pitchFamily="34" charset="0"/>
              </a:rPr>
              <a:t> dříve uvedené sady mohou v různých fázích vývoje měnit primární sekvenci u toho stejného proteinu – např. se časem sekvence zpřesní nebo opraví. Stejné označení proteinu tak může mít přiřazenou v různé čase jiné sekvence. I proto hlavička proteinu ve FASTA formátu z UniProt databáze obsahuje „SN“, které označuje pořadí proteinové sekvence, která je ve FASTA formátu použita. Naproti tomu UniParc vznikla právě za účelem uchování odkazu na unikátní a stále stejnou sekvenci pod jedním identifikátorem. UniParc databáze tak shraňuje jednotlivé primární sekvence a každá nová je zavedena pod unikátním označením.</a:t>
            </a:r>
            <a:endParaRPr lang="cs-CZ" altLang="cs-CZ" dirty="0">
              <a:latin typeface="Arial" pitchFamily="34" charset="0"/>
            </a:endParaRPr>
          </a:p>
        </p:txBody>
      </p:sp>
    </p:spTree>
    <p:extLst>
      <p:ext uri="{BB962C8B-B14F-4D97-AF65-F5344CB8AC3E}">
        <p14:creationId xmlns:p14="http://schemas.microsoft.com/office/powerpoint/2010/main" val="491535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p:txBody>
          <a:bodyPr/>
          <a:lstStyle/>
          <a:p>
            <a:pPr>
              <a:defRPr/>
            </a:pPr>
            <a:fld id="{F9E074D4-AE39-4AE9-AFCD-9626470A7057}" type="slidenum">
              <a:rPr lang="cs-CZ" smtClean="0">
                <a:latin typeface="Arial" pitchFamily="34" charset="0"/>
              </a:rPr>
              <a:pPr>
                <a:defRPr/>
              </a:pPr>
              <a:t>3</a:t>
            </a:fld>
            <a:endParaRPr lang="cs-CZ">
              <a:latin typeface="Arial" pitchFamily="34"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itchFamily="34" charset="0"/>
            </a:endParaRPr>
          </a:p>
        </p:txBody>
      </p:sp>
    </p:spTree>
    <p:extLst>
      <p:ext uri="{BB962C8B-B14F-4D97-AF65-F5344CB8AC3E}">
        <p14:creationId xmlns:p14="http://schemas.microsoft.com/office/powerpoint/2010/main" val="27342357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p:txBody>
          <a:bodyPr/>
          <a:lstStyle/>
          <a:p>
            <a:pPr>
              <a:defRPr/>
            </a:pPr>
            <a:fld id="{F6F661B0-7481-43EB-B784-DCBB757DE33E}" type="slidenum">
              <a:rPr lang="cs-CZ" smtClean="0">
                <a:latin typeface="Arial" pitchFamily="34" charset="0"/>
              </a:rPr>
              <a:pPr>
                <a:defRPr/>
              </a:pPr>
              <a:t>30</a:t>
            </a:fld>
            <a:endParaRPr lang="cs-CZ">
              <a:latin typeface="Arial"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dirty="0">
                <a:latin typeface="Arial" pitchFamily="34" charset="0"/>
              </a:rPr>
              <a:t>Dále se můžeme setkat s UniRef databází</a:t>
            </a:r>
            <a:r>
              <a:rPr lang="cs-CZ" altLang="cs-CZ" baseline="0" dirty="0">
                <a:latin typeface="Arial" pitchFamily="34" charset="0"/>
              </a:rPr>
              <a:t> obsahující klastry sekvencí zklastrovaných dle sekvenční homologie. Smyslem je mít dostatečně reprezentativní podsadu proteinů se kterou se dá pracovat např. při BLAST hledání, ale i při jiných aplikacích. Při BLAST se běžně používá UniRef100. Jako „reprezentativní“ protein se pro daný klastr volí protein podle uvedených kritérií.</a:t>
            </a:r>
          </a:p>
          <a:p>
            <a:pPr eaLnBrk="1" hangingPunct="1"/>
            <a:endParaRPr lang="cs-CZ" altLang="cs-CZ" baseline="0" dirty="0">
              <a:latin typeface="Arial" pitchFamily="34" charset="0"/>
            </a:endParaRPr>
          </a:p>
          <a:p>
            <a:pPr eaLnBrk="1" hangingPunct="1"/>
            <a:r>
              <a:rPr lang="cs-CZ" altLang="cs-CZ" dirty="0">
                <a:latin typeface="Arial" pitchFamily="34" charset="0"/>
              </a:rPr>
              <a:t>Všechny</a:t>
            </a:r>
            <a:r>
              <a:rPr lang="cs-CZ" altLang="cs-CZ" baseline="0" dirty="0">
                <a:latin typeface="Arial" pitchFamily="34" charset="0"/>
              </a:rPr>
              <a:t> dříve uvedené sady mohou v různých fázích vývoje měnit primární sekvenci u toho stejného proteinu – např. se časem sekvence zpřesní nebo opraví. Stejné označení proteinu tak může mít přiřazenou v různé čase jiné sekvence. I proto hlavička proteinu ve FASTA formátu z UniProt databáze obsahuje „SN“, které označuje pořadí proteinové sekvence, která je ve FASTA formátu použita. Naproti tomu UniParc vznikla právě za účelem uchování odkazu na unikátní a stále stejnou sekvenci pod jedním identifikátorem. UniParc databáze tak shraňuje jednotlivé primární sekvence a každá nová je zavedena pod unikátním označením.</a:t>
            </a:r>
            <a:endParaRPr lang="cs-CZ" altLang="cs-CZ" dirty="0">
              <a:latin typeface="Arial" pitchFamily="34" charset="0"/>
            </a:endParaRPr>
          </a:p>
        </p:txBody>
      </p:sp>
    </p:spTree>
    <p:extLst>
      <p:ext uri="{BB962C8B-B14F-4D97-AF65-F5344CB8AC3E}">
        <p14:creationId xmlns:p14="http://schemas.microsoft.com/office/powerpoint/2010/main" val="21757656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p:txBody>
          <a:bodyPr/>
          <a:lstStyle/>
          <a:p>
            <a:pPr>
              <a:defRPr/>
            </a:pPr>
            <a:fld id="{F6F661B0-7481-43EB-B784-DCBB757DE33E}" type="slidenum">
              <a:rPr lang="cs-CZ" smtClean="0">
                <a:latin typeface="Arial" pitchFamily="34" charset="0"/>
              </a:rPr>
              <a:pPr>
                <a:defRPr/>
              </a:pPr>
              <a:t>31</a:t>
            </a:fld>
            <a:endParaRPr lang="cs-CZ">
              <a:latin typeface="Arial"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dirty="0">
                <a:latin typeface="Arial" pitchFamily="34" charset="0"/>
              </a:rPr>
              <a:t>Druhým</a:t>
            </a:r>
            <a:r>
              <a:rPr lang="cs-CZ" altLang="cs-CZ" baseline="0" dirty="0">
                <a:latin typeface="Arial" pitchFamily="34" charset="0"/>
              </a:rPr>
              <a:t> často používaným on-line zdrojem je databáze PubMed, kterou známe hodně díky indexaci publikací. Databze jako takové je více orientovaná na genomová data, ale obsahuje i informace k proteinům. Má např. obdobu UniRef a SwissProt pod označením Protein Clusters a RefSeq. proteinová databáze obdobná UniRef100 je označována jako NCBInr – „nr“ jako neredundantní.</a:t>
            </a:r>
          </a:p>
          <a:p>
            <a:pPr eaLnBrk="1" hangingPunct="1"/>
            <a:endParaRPr lang="cs-CZ" altLang="cs-CZ" baseline="0" dirty="0">
              <a:latin typeface="Arial" pitchFamily="34" charset="0"/>
            </a:endParaRPr>
          </a:p>
          <a:p>
            <a:pPr eaLnBrk="1" hangingPunct="1"/>
            <a:r>
              <a:rPr lang="cs-CZ" altLang="cs-CZ" baseline="0" dirty="0">
                <a:latin typeface="Arial" pitchFamily="34" charset="0"/>
              </a:rPr>
              <a:t>Zmíněna byla např. i taxonomická databáze. Oproti UniProt databázi však neumožňuje tak široké možnosti „grafické“ filtrace a vizualizace dat.</a:t>
            </a:r>
            <a:endParaRPr lang="cs-CZ" altLang="cs-CZ" dirty="0">
              <a:latin typeface="Arial" pitchFamily="34" charset="0"/>
            </a:endParaRPr>
          </a:p>
        </p:txBody>
      </p:sp>
    </p:spTree>
    <p:extLst>
      <p:ext uri="{BB962C8B-B14F-4D97-AF65-F5344CB8AC3E}">
        <p14:creationId xmlns:p14="http://schemas.microsoft.com/office/powerpoint/2010/main" val="16068474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p:txBody>
          <a:bodyPr/>
          <a:lstStyle/>
          <a:p>
            <a:pPr>
              <a:defRPr/>
            </a:pPr>
            <a:fld id="{F6F661B0-7481-43EB-B784-DCBB757DE33E}" type="slidenum">
              <a:rPr lang="cs-CZ" smtClean="0">
                <a:latin typeface="Arial" pitchFamily="34" charset="0"/>
              </a:rPr>
              <a:pPr>
                <a:defRPr/>
              </a:pPr>
              <a:t>32</a:t>
            </a:fld>
            <a:endParaRPr lang="cs-CZ">
              <a:latin typeface="Arial"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dirty="0">
                <a:latin typeface="Arial" pitchFamily="34" charset="0"/>
              </a:rPr>
              <a:t>Server Expasy</a:t>
            </a:r>
            <a:r>
              <a:rPr lang="cs-CZ" altLang="cs-CZ" baseline="0" dirty="0">
                <a:latin typeface="Arial" pitchFamily="34" charset="0"/>
              </a:rPr>
              <a:t> byl a stále ještě je používaným rozcestníkem při hledání nástrojů pro práci s proteiny či geny.</a:t>
            </a:r>
          </a:p>
          <a:p>
            <a:pPr eaLnBrk="1" hangingPunct="1"/>
            <a:endParaRPr lang="cs-CZ" altLang="cs-CZ" baseline="0" dirty="0">
              <a:latin typeface="Arial" pitchFamily="34" charset="0"/>
            </a:endParaRPr>
          </a:p>
          <a:p>
            <a:pPr eaLnBrk="1" hangingPunct="1"/>
            <a:r>
              <a:rPr lang="cs-CZ" altLang="cs-CZ" baseline="0" dirty="0">
                <a:latin typeface="Arial" pitchFamily="34" charset="0"/>
              </a:rPr>
              <a:t>Dobrým rozcestníkem je u hlavní stránka EBI institutu, který poskytuje řadu služeb uvedených na dané adrese. Již dříve bylo zmíněno např. InterPro, GeneOntology.org, OLS...</a:t>
            </a:r>
            <a:endParaRPr lang="cs-CZ" altLang="cs-CZ" dirty="0">
              <a:latin typeface="Arial" pitchFamily="34" charset="0"/>
            </a:endParaRPr>
          </a:p>
        </p:txBody>
      </p:sp>
    </p:spTree>
    <p:extLst>
      <p:ext uri="{BB962C8B-B14F-4D97-AF65-F5344CB8AC3E}">
        <p14:creationId xmlns:p14="http://schemas.microsoft.com/office/powerpoint/2010/main" val="32039906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p:txBody>
          <a:bodyPr/>
          <a:lstStyle/>
          <a:p>
            <a:pPr>
              <a:defRPr/>
            </a:pPr>
            <a:fld id="{F6F661B0-7481-43EB-B784-DCBB757DE33E}" type="slidenum">
              <a:rPr lang="cs-CZ" smtClean="0">
                <a:latin typeface="Arial" pitchFamily="34" charset="0"/>
              </a:rPr>
              <a:pPr>
                <a:defRPr/>
              </a:pPr>
              <a:t>33</a:t>
            </a:fld>
            <a:endParaRPr lang="cs-CZ">
              <a:latin typeface="Arial"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dirty="0">
                <a:latin typeface="Arial" pitchFamily="34" charset="0"/>
              </a:rPr>
              <a:t>Zde jsou další odkazy, kdy</a:t>
            </a:r>
            <a:r>
              <a:rPr lang="cs-CZ" altLang="cs-CZ" baseline="0" dirty="0">
                <a:latin typeface="Arial" pitchFamily="34" charset="0"/>
              </a:rPr>
              <a:t> např. posledně uvedený je velmi zajímavý v tom, že nám zprostředkovává informace z celoproteomových proteomických studií, ze kterých čerpá relativní zastoupení proteinů. Lze tak zjistit relativní zastoupení studovaného proteinu, ověřit si a v jakých datech byl pozorován.</a:t>
            </a:r>
            <a:endParaRPr lang="cs-CZ" altLang="cs-CZ" dirty="0">
              <a:latin typeface="Arial" pitchFamily="34" charset="0"/>
            </a:endParaRPr>
          </a:p>
        </p:txBody>
      </p:sp>
    </p:spTree>
    <p:extLst>
      <p:ext uri="{BB962C8B-B14F-4D97-AF65-F5344CB8AC3E}">
        <p14:creationId xmlns:p14="http://schemas.microsoft.com/office/powerpoint/2010/main" val="24878512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p:txBody>
          <a:bodyPr/>
          <a:lstStyle/>
          <a:p>
            <a:pPr>
              <a:defRPr/>
            </a:pPr>
            <a:fld id="{F6F661B0-7481-43EB-B784-DCBB757DE33E}" type="slidenum">
              <a:rPr lang="cs-CZ" smtClean="0">
                <a:latin typeface="Arial" pitchFamily="34" charset="0"/>
              </a:rPr>
              <a:pPr>
                <a:defRPr/>
              </a:pPr>
              <a:t>34</a:t>
            </a:fld>
            <a:endParaRPr lang="cs-CZ">
              <a:latin typeface="Arial"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dirty="0">
              <a:latin typeface="Arial" pitchFamily="34" charset="0"/>
            </a:endParaRPr>
          </a:p>
        </p:txBody>
      </p:sp>
    </p:spTree>
    <p:extLst>
      <p:ext uri="{BB962C8B-B14F-4D97-AF65-F5344CB8AC3E}">
        <p14:creationId xmlns:p14="http://schemas.microsoft.com/office/powerpoint/2010/main" val="37692654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p:txBody>
          <a:bodyPr/>
          <a:lstStyle/>
          <a:p>
            <a:pPr>
              <a:defRPr/>
            </a:pPr>
            <a:fld id="{F6F661B0-7481-43EB-B784-DCBB757DE33E}" type="slidenum">
              <a:rPr lang="cs-CZ" smtClean="0">
                <a:latin typeface="Arial" pitchFamily="34" charset="0"/>
              </a:rPr>
              <a:pPr>
                <a:defRPr/>
              </a:pPr>
              <a:t>35</a:t>
            </a:fld>
            <a:endParaRPr lang="cs-CZ">
              <a:latin typeface="Arial"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dirty="0">
              <a:latin typeface="Arial" pitchFamily="34" charset="0"/>
            </a:endParaRPr>
          </a:p>
        </p:txBody>
      </p:sp>
    </p:spTree>
    <p:extLst>
      <p:ext uri="{BB962C8B-B14F-4D97-AF65-F5344CB8AC3E}">
        <p14:creationId xmlns:p14="http://schemas.microsoft.com/office/powerpoint/2010/main" val="7216412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p:txBody>
          <a:bodyPr/>
          <a:lstStyle/>
          <a:p>
            <a:pPr>
              <a:defRPr/>
            </a:pPr>
            <a:fld id="{F6F661B0-7481-43EB-B784-DCBB757DE33E}" type="slidenum">
              <a:rPr lang="cs-CZ" smtClean="0">
                <a:latin typeface="Arial" pitchFamily="34" charset="0"/>
              </a:rPr>
              <a:pPr>
                <a:defRPr/>
              </a:pPr>
              <a:t>36</a:t>
            </a:fld>
            <a:endParaRPr lang="cs-CZ">
              <a:latin typeface="Arial"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dirty="0">
              <a:latin typeface="Arial" pitchFamily="34" charset="0"/>
            </a:endParaRPr>
          </a:p>
        </p:txBody>
      </p:sp>
    </p:spTree>
    <p:extLst>
      <p:ext uri="{BB962C8B-B14F-4D97-AF65-F5344CB8AC3E}">
        <p14:creationId xmlns:p14="http://schemas.microsoft.com/office/powerpoint/2010/main" val="17295619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p:txBody>
          <a:bodyPr/>
          <a:lstStyle/>
          <a:p>
            <a:pPr>
              <a:defRPr/>
            </a:pPr>
            <a:fld id="{B4F4F54F-848C-47B5-8D9E-2566A67799C2}" type="slidenum">
              <a:rPr lang="cs-CZ" smtClean="0">
                <a:latin typeface="Arial" pitchFamily="34" charset="0"/>
              </a:rPr>
              <a:pPr>
                <a:defRPr/>
              </a:pPr>
              <a:t>37</a:t>
            </a:fld>
            <a:endParaRPr lang="cs-CZ">
              <a:latin typeface="Arial" pitchFamily="34"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dirty="0">
              <a:latin typeface="Arial" pitchFamily="34" charset="0"/>
            </a:endParaRPr>
          </a:p>
        </p:txBody>
      </p:sp>
    </p:spTree>
    <p:extLst>
      <p:ext uri="{BB962C8B-B14F-4D97-AF65-F5344CB8AC3E}">
        <p14:creationId xmlns:p14="http://schemas.microsoft.com/office/powerpoint/2010/main" val="13347328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p:txBody>
          <a:bodyPr/>
          <a:lstStyle/>
          <a:p>
            <a:pPr>
              <a:defRPr/>
            </a:pPr>
            <a:fld id="{F6F661B0-7481-43EB-B784-DCBB757DE33E}" type="slidenum">
              <a:rPr lang="cs-CZ" smtClean="0">
                <a:latin typeface="Arial" pitchFamily="34" charset="0"/>
              </a:rPr>
              <a:pPr>
                <a:defRPr/>
              </a:pPr>
              <a:t>38</a:t>
            </a:fld>
            <a:endParaRPr lang="cs-CZ">
              <a:latin typeface="Arial"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dirty="0">
              <a:latin typeface="Arial" pitchFamily="34" charset="0"/>
            </a:endParaRPr>
          </a:p>
        </p:txBody>
      </p:sp>
    </p:spTree>
    <p:extLst>
      <p:ext uri="{BB962C8B-B14F-4D97-AF65-F5344CB8AC3E}">
        <p14:creationId xmlns:p14="http://schemas.microsoft.com/office/powerpoint/2010/main" val="8363550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p:txBody>
          <a:bodyPr/>
          <a:lstStyle/>
          <a:p>
            <a:pPr>
              <a:defRPr/>
            </a:pPr>
            <a:fld id="{F6F661B0-7481-43EB-B784-DCBB757DE33E}" type="slidenum">
              <a:rPr lang="cs-CZ" smtClean="0">
                <a:latin typeface="Arial" pitchFamily="34" charset="0"/>
              </a:rPr>
              <a:pPr>
                <a:defRPr/>
              </a:pPr>
              <a:t>39</a:t>
            </a:fld>
            <a:endParaRPr lang="cs-CZ">
              <a:latin typeface="Arial"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dirty="0">
              <a:latin typeface="Arial" pitchFamily="34" charset="0"/>
            </a:endParaRPr>
          </a:p>
        </p:txBody>
      </p:sp>
    </p:spTree>
    <p:extLst>
      <p:ext uri="{BB962C8B-B14F-4D97-AF65-F5344CB8AC3E}">
        <p14:creationId xmlns:p14="http://schemas.microsoft.com/office/powerpoint/2010/main" val="2281108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p:txBody>
          <a:bodyPr/>
          <a:lstStyle/>
          <a:p>
            <a:pPr>
              <a:defRPr/>
            </a:pPr>
            <a:fld id="{5D22B404-50A1-4748-8985-D5B181E8CA0B}" type="slidenum">
              <a:rPr lang="cs-CZ" smtClean="0">
                <a:latin typeface="Arial" pitchFamily="34" charset="0"/>
              </a:rPr>
              <a:pPr>
                <a:defRPr/>
              </a:pPr>
              <a:t>4</a:t>
            </a:fld>
            <a:endParaRPr lang="cs-CZ">
              <a:latin typeface="Arial" pitchFamily="34"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dirty="0">
                <a:latin typeface="Arial" pitchFamily="34" charset="0"/>
              </a:rPr>
              <a:t>Různé typy</a:t>
            </a:r>
            <a:r>
              <a:rPr lang="cs-CZ" altLang="cs-CZ" baseline="0" dirty="0">
                <a:latin typeface="Arial" pitchFamily="34" charset="0"/>
              </a:rPr>
              <a:t> s</a:t>
            </a:r>
            <a:r>
              <a:rPr lang="cs-CZ" altLang="cs-CZ" dirty="0">
                <a:latin typeface="Arial" pitchFamily="34" charset="0"/>
              </a:rPr>
              <a:t>ítí</a:t>
            </a:r>
            <a:r>
              <a:rPr lang="cs-CZ" altLang="cs-CZ" baseline="0" dirty="0">
                <a:latin typeface="Arial" pitchFamily="34" charset="0"/>
              </a:rPr>
              <a:t> (</a:t>
            </a:r>
            <a:r>
              <a:rPr lang="cs-CZ" altLang="cs-CZ" i="1" baseline="0" dirty="0">
                <a:latin typeface="Arial" pitchFamily="34" charset="0"/>
              </a:rPr>
              <a:t>networks</a:t>
            </a:r>
            <a:r>
              <a:rPr lang="cs-CZ" altLang="cs-CZ" baseline="0" dirty="0">
                <a:latin typeface="Arial" pitchFamily="34" charset="0"/>
              </a:rPr>
              <a:t>) ve zde chápaném kontextu obecně </a:t>
            </a:r>
            <a:r>
              <a:rPr lang="cs-CZ" altLang="cs-CZ" dirty="0">
                <a:latin typeface="Arial" pitchFamily="34" charset="0"/>
              </a:rPr>
              <a:t>představují naši</a:t>
            </a:r>
            <a:r>
              <a:rPr lang="cs-CZ" altLang="cs-CZ" baseline="0" dirty="0">
                <a:latin typeface="Arial" pitchFamily="34" charset="0"/>
              </a:rPr>
              <a:t> snahu o zachycení v podstatě celého světa pomocí jeho jednotlivých složek – </a:t>
            </a:r>
            <a:r>
              <a:rPr lang="cs-CZ" altLang="cs-CZ" i="1" baseline="0" dirty="0">
                <a:latin typeface="Arial" pitchFamily="34" charset="0"/>
              </a:rPr>
              <a:t>nodes </a:t>
            </a:r>
            <a:r>
              <a:rPr lang="cs-CZ" altLang="cs-CZ" baseline="0" dirty="0">
                <a:latin typeface="Arial" pitchFamily="34" charset="0"/>
              </a:rPr>
              <a:t>– a vztahů mezi nimi – </a:t>
            </a:r>
            <a:r>
              <a:rPr lang="cs-CZ" altLang="cs-CZ" i="1" baseline="0" dirty="0">
                <a:latin typeface="Arial" pitchFamily="34" charset="0"/>
              </a:rPr>
              <a:t>edges</a:t>
            </a:r>
            <a:r>
              <a:rPr lang="cs-CZ" altLang="cs-CZ" baseline="0" dirty="0">
                <a:latin typeface="Arial" pitchFamily="34" charset="0"/>
              </a:rPr>
              <a:t>. Opět se nejedná o přelomovou myšlenku, žije tu již s námi od 18. stolení.</a:t>
            </a:r>
          </a:p>
          <a:p>
            <a:pPr eaLnBrk="1" hangingPunct="1"/>
            <a:endParaRPr lang="cs-CZ" altLang="cs-CZ" baseline="0" dirty="0">
              <a:latin typeface="Arial" pitchFamily="34" charset="0"/>
            </a:endParaRPr>
          </a:p>
          <a:p>
            <a:pPr eaLnBrk="1" hangingPunct="1"/>
            <a:r>
              <a:rPr lang="cs-CZ" altLang="cs-CZ" baseline="0" dirty="0">
                <a:latin typeface="Arial" pitchFamily="34" charset="0"/>
              </a:rPr>
              <a:t>V případě biologických sítí se jedná o sadu molekul jako jsou proteiny, geny či metabolity, propojených navzájem pomocí definovaných, funkčních vztahů – u proteinů může být tímto vztahem, že spolu proteiny interagují.</a:t>
            </a:r>
            <a:endParaRPr lang="cs-CZ" altLang="cs-CZ" dirty="0">
              <a:latin typeface="Arial" pitchFamily="34" charset="0"/>
            </a:endParaRPr>
          </a:p>
        </p:txBody>
      </p:sp>
    </p:spTree>
    <p:extLst>
      <p:ext uri="{BB962C8B-B14F-4D97-AF65-F5344CB8AC3E}">
        <p14:creationId xmlns:p14="http://schemas.microsoft.com/office/powerpoint/2010/main" val="33231840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p:txBody>
          <a:bodyPr/>
          <a:lstStyle/>
          <a:p>
            <a:pPr>
              <a:defRPr/>
            </a:pPr>
            <a:fld id="{F6F661B0-7481-43EB-B784-DCBB757DE33E}" type="slidenum">
              <a:rPr lang="cs-CZ" smtClean="0">
                <a:latin typeface="Arial" pitchFamily="34" charset="0"/>
              </a:rPr>
              <a:pPr>
                <a:defRPr/>
              </a:pPr>
              <a:t>40</a:t>
            </a:fld>
            <a:endParaRPr lang="cs-CZ">
              <a:latin typeface="Arial"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dirty="0">
              <a:latin typeface="Arial" pitchFamily="34" charset="0"/>
            </a:endParaRPr>
          </a:p>
        </p:txBody>
      </p:sp>
    </p:spTree>
    <p:extLst>
      <p:ext uri="{BB962C8B-B14F-4D97-AF65-F5344CB8AC3E}">
        <p14:creationId xmlns:p14="http://schemas.microsoft.com/office/powerpoint/2010/main" val="19255218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p:txBody>
          <a:bodyPr/>
          <a:lstStyle/>
          <a:p>
            <a:pPr>
              <a:defRPr/>
            </a:pPr>
            <a:fld id="{F6F661B0-7481-43EB-B784-DCBB757DE33E}" type="slidenum">
              <a:rPr lang="cs-CZ" smtClean="0">
                <a:latin typeface="Arial" pitchFamily="34" charset="0"/>
              </a:rPr>
              <a:pPr>
                <a:defRPr/>
              </a:pPr>
              <a:t>41</a:t>
            </a:fld>
            <a:endParaRPr lang="cs-CZ">
              <a:latin typeface="Arial"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dirty="0">
              <a:latin typeface="Arial" pitchFamily="34" charset="0"/>
            </a:endParaRPr>
          </a:p>
        </p:txBody>
      </p:sp>
    </p:spTree>
    <p:extLst>
      <p:ext uri="{BB962C8B-B14F-4D97-AF65-F5344CB8AC3E}">
        <p14:creationId xmlns:p14="http://schemas.microsoft.com/office/powerpoint/2010/main" val="28999949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p:txBody>
          <a:bodyPr/>
          <a:lstStyle/>
          <a:p>
            <a:pPr>
              <a:defRPr/>
            </a:pPr>
            <a:fld id="{F6F661B0-7481-43EB-B784-DCBB757DE33E}" type="slidenum">
              <a:rPr lang="cs-CZ" smtClean="0">
                <a:latin typeface="Arial" pitchFamily="34" charset="0"/>
              </a:rPr>
              <a:pPr>
                <a:defRPr/>
              </a:pPr>
              <a:t>42</a:t>
            </a:fld>
            <a:endParaRPr lang="cs-CZ">
              <a:latin typeface="Arial"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dirty="0">
              <a:latin typeface="Arial" pitchFamily="34" charset="0"/>
            </a:endParaRPr>
          </a:p>
        </p:txBody>
      </p:sp>
    </p:spTree>
    <p:extLst>
      <p:ext uri="{BB962C8B-B14F-4D97-AF65-F5344CB8AC3E}">
        <p14:creationId xmlns:p14="http://schemas.microsoft.com/office/powerpoint/2010/main" val="17607444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p:txBody>
          <a:bodyPr/>
          <a:lstStyle/>
          <a:p>
            <a:pPr>
              <a:defRPr/>
            </a:pPr>
            <a:fld id="{F6F661B0-7481-43EB-B784-DCBB757DE33E}" type="slidenum">
              <a:rPr lang="cs-CZ" smtClean="0">
                <a:latin typeface="Arial" pitchFamily="34" charset="0"/>
              </a:rPr>
              <a:pPr>
                <a:defRPr/>
              </a:pPr>
              <a:t>43</a:t>
            </a:fld>
            <a:endParaRPr lang="cs-CZ">
              <a:latin typeface="Arial"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dirty="0">
              <a:latin typeface="Arial" pitchFamily="34" charset="0"/>
            </a:endParaRPr>
          </a:p>
        </p:txBody>
      </p:sp>
    </p:spTree>
    <p:extLst>
      <p:ext uri="{BB962C8B-B14F-4D97-AF65-F5344CB8AC3E}">
        <p14:creationId xmlns:p14="http://schemas.microsoft.com/office/powerpoint/2010/main" val="14079053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p:txBody>
          <a:bodyPr/>
          <a:lstStyle/>
          <a:p>
            <a:pPr>
              <a:defRPr/>
            </a:pPr>
            <a:fld id="{F6F661B0-7481-43EB-B784-DCBB757DE33E}" type="slidenum">
              <a:rPr lang="cs-CZ" smtClean="0">
                <a:latin typeface="Arial" pitchFamily="34" charset="0"/>
              </a:rPr>
              <a:pPr>
                <a:defRPr/>
              </a:pPr>
              <a:t>44</a:t>
            </a:fld>
            <a:endParaRPr lang="cs-CZ">
              <a:latin typeface="Arial"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dirty="0">
              <a:latin typeface="Arial" pitchFamily="34" charset="0"/>
            </a:endParaRPr>
          </a:p>
        </p:txBody>
      </p:sp>
    </p:spTree>
    <p:extLst>
      <p:ext uri="{BB962C8B-B14F-4D97-AF65-F5344CB8AC3E}">
        <p14:creationId xmlns:p14="http://schemas.microsoft.com/office/powerpoint/2010/main" val="751661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p:txBody>
          <a:bodyPr/>
          <a:lstStyle/>
          <a:p>
            <a:pPr>
              <a:defRPr/>
            </a:pPr>
            <a:fld id="{F6F661B0-7481-43EB-B784-DCBB757DE33E}" type="slidenum">
              <a:rPr lang="cs-CZ" smtClean="0">
                <a:latin typeface="Arial" pitchFamily="34" charset="0"/>
              </a:rPr>
              <a:pPr>
                <a:defRPr/>
              </a:pPr>
              <a:t>48</a:t>
            </a:fld>
            <a:endParaRPr lang="cs-CZ">
              <a:latin typeface="Arial"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dirty="0">
              <a:latin typeface="Arial" pitchFamily="34" charset="0"/>
            </a:endParaRPr>
          </a:p>
        </p:txBody>
      </p:sp>
    </p:spTree>
    <p:extLst>
      <p:ext uri="{BB962C8B-B14F-4D97-AF65-F5344CB8AC3E}">
        <p14:creationId xmlns:p14="http://schemas.microsoft.com/office/powerpoint/2010/main" val="237001727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p:txBody>
          <a:bodyPr/>
          <a:lstStyle/>
          <a:p>
            <a:pPr>
              <a:defRPr/>
            </a:pPr>
            <a:fld id="{F6F661B0-7481-43EB-B784-DCBB757DE33E}" type="slidenum">
              <a:rPr lang="cs-CZ" smtClean="0">
                <a:latin typeface="Arial" pitchFamily="34" charset="0"/>
              </a:rPr>
              <a:pPr>
                <a:defRPr/>
              </a:pPr>
              <a:t>49</a:t>
            </a:fld>
            <a:endParaRPr lang="cs-CZ">
              <a:latin typeface="Arial"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dirty="0">
              <a:latin typeface="Arial" pitchFamily="34" charset="0"/>
            </a:endParaRPr>
          </a:p>
        </p:txBody>
      </p:sp>
    </p:spTree>
    <p:extLst>
      <p:ext uri="{BB962C8B-B14F-4D97-AF65-F5344CB8AC3E}">
        <p14:creationId xmlns:p14="http://schemas.microsoft.com/office/powerpoint/2010/main" val="23759925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p:txBody>
          <a:bodyPr/>
          <a:lstStyle/>
          <a:p>
            <a:pPr>
              <a:defRPr/>
            </a:pPr>
            <a:fld id="{B4F4F54F-848C-47B5-8D9E-2566A67799C2}" type="slidenum">
              <a:rPr lang="cs-CZ" smtClean="0">
                <a:latin typeface="Arial" pitchFamily="34" charset="0"/>
              </a:rPr>
              <a:pPr>
                <a:defRPr/>
              </a:pPr>
              <a:t>50</a:t>
            </a:fld>
            <a:endParaRPr lang="cs-CZ">
              <a:latin typeface="Arial" pitchFamily="34"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dirty="0">
                <a:latin typeface="Arial" pitchFamily="34" charset="0"/>
              </a:rPr>
              <a:t>Zde několik zamyšlení plynoucích z osobní zkušenosti s bioinfomratikou a nástroji, které nám</a:t>
            </a:r>
            <a:r>
              <a:rPr lang="cs-CZ" altLang="cs-CZ" baseline="0" dirty="0">
                <a:latin typeface="Arial" pitchFamily="34" charset="0"/>
              </a:rPr>
              <a:t> poskytuje k používání.</a:t>
            </a:r>
            <a:endParaRPr lang="cs-CZ" altLang="cs-CZ" dirty="0">
              <a:latin typeface="Arial" pitchFamily="34" charset="0"/>
            </a:endParaRPr>
          </a:p>
        </p:txBody>
      </p:sp>
    </p:spTree>
    <p:extLst>
      <p:ext uri="{BB962C8B-B14F-4D97-AF65-F5344CB8AC3E}">
        <p14:creationId xmlns:p14="http://schemas.microsoft.com/office/powerpoint/2010/main" val="175626539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p:txBody>
          <a:bodyPr/>
          <a:lstStyle/>
          <a:p>
            <a:pPr>
              <a:defRPr/>
            </a:pPr>
            <a:fld id="{F6F661B0-7481-43EB-B784-DCBB757DE33E}" type="slidenum">
              <a:rPr lang="cs-CZ" smtClean="0">
                <a:latin typeface="Arial" pitchFamily="34" charset="0"/>
              </a:rPr>
              <a:pPr>
                <a:defRPr/>
              </a:pPr>
              <a:t>51</a:t>
            </a:fld>
            <a:endParaRPr lang="cs-CZ">
              <a:latin typeface="Arial"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dirty="0">
                <a:latin typeface="Arial" pitchFamily="34" charset="0"/>
              </a:rPr>
              <a:t>Jednou velkou</a:t>
            </a:r>
            <a:r>
              <a:rPr lang="cs-CZ" altLang="cs-CZ" baseline="0" dirty="0">
                <a:latin typeface="Arial" pitchFamily="34" charset="0"/>
              </a:rPr>
              <a:t> výhodou, ale i nevýhodou je relativně rychlý až překotný vývoj bioinformatických nástrojů či databází. K dispozici je často hodně nástrojů, které jsou však často již naaktualizované, či nepodporované ze strany autorů. Případně chyby či zastaralé přístupy tak již nelze opravit a člověk je někdy odkázán na to si najít alternativní nástroj či si v lepším případě doprogramovat vlastní komponenty...</a:t>
            </a:r>
          </a:p>
          <a:p>
            <a:pPr eaLnBrk="1" hangingPunct="1"/>
            <a:endParaRPr lang="cs-CZ" altLang="cs-CZ" baseline="0" dirty="0">
              <a:latin typeface="Arial" pitchFamily="34" charset="0"/>
            </a:endParaRPr>
          </a:p>
          <a:p>
            <a:pPr eaLnBrk="1" hangingPunct="1"/>
            <a:r>
              <a:rPr lang="cs-CZ" altLang="cs-CZ" baseline="0" dirty="0">
                <a:latin typeface="Arial" pitchFamily="34" charset="0"/>
              </a:rPr>
              <a:t>Je proto důležité se „chytnout“ již zavedených a velkých nadnárodních iniciativ, kde je relativně velká pravděpodobnost, že zmíněná aktivita nebude v krátké budoucnosti ukončena. Doposud uvedené nástroje a databáze totiž vyžadují celké materiální a lidské zdroje, které jsou poměrně drahé a tak pouze podobně velké instituce mají zázemí pro zajištění stabilního financování podporované hlavně z veřejných peněz.</a:t>
            </a:r>
          </a:p>
          <a:p>
            <a:pPr eaLnBrk="1" hangingPunct="1"/>
            <a:endParaRPr lang="cs-CZ" altLang="cs-CZ" baseline="0" dirty="0">
              <a:latin typeface="Arial" pitchFamily="34" charset="0"/>
            </a:endParaRPr>
          </a:p>
          <a:p>
            <a:pPr eaLnBrk="1" hangingPunct="1"/>
            <a:r>
              <a:rPr lang="cs-CZ" altLang="cs-CZ" baseline="0" dirty="0">
                <a:latin typeface="Arial" pitchFamily="34" charset="0"/>
              </a:rPr>
              <a:t>Např. při vývoji nového nástroje je opravdu poměrně důležitá grafická stránka věci a jednoduchost a intuitivnost ovládání. Složité rozhraní pak dokáže mnoho zájemnců odradit a hledat alternativní řešení, které často existují ať už volně dostupné či stále častěji i komerčně. Tento bod částečně souvisí s tím, proč je relativně těžké prosadit s novou aplikací – je jich opravdu relativně hodně a ta Vaše musí něcím „vynikat“, aby nezapadla v hromadě ostatních.</a:t>
            </a:r>
            <a:endParaRPr lang="cs-CZ" altLang="cs-CZ" dirty="0">
              <a:latin typeface="Arial" pitchFamily="34" charset="0"/>
            </a:endParaRPr>
          </a:p>
        </p:txBody>
      </p:sp>
    </p:spTree>
    <p:extLst>
      <p:ext uri="{BB962C8B-B14F-4D97-AF65-F5344CB8AC3E}">
        <p14:creationId xmlns:p14="http://schemas.microsoft.com/office/powerpoint/2010/main" val="314828913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p:txBody>
          <a:bodyPr/>
          <a:lstStyle/>
          <a:p>
            <a:pPr>
              <a:defRPr/>
            </a:pPr>
            <a:fld id="{F6F661B0-7481-43EB-B784-DCBB757DE33E}" type="slidenum">
              <a:rPr lang="cs-CZ" smtClean="0">
                <a:latin typeface="Arial" pitchFamily="34" charset="0"/>
              </a:rPr>
              <a:pPr>
                <a:defRPr/>
              </a:pPr>
              <a:t>52</a:t>
            </a:fld>
            <a:endParaRPr lang="cs-CZ">
              <a:latin typeface="Arial"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dirty="0">
                <a:latin typeface="Arial" pitchFamily="34" charset="0"/>
              </a:rPr>
              <a:t>V bioinformatice</a:t>
            </a:r>
            <a:r>
              <a:rPr lang="cs-CZ" altLang="cs-CZ" baseline="0" dirty="0">
                <a:latin typeface="Arial" pitchFamily="34" charset="0"/>
              </a:rPr>
              <a:t> podobně jako i v jiných odvětvých je např. několik let opravdu hodně dlouhá doba. Stabilní nástroj by tak měl mít alespoň 1x ročně aktualizaci, optimálně aktivní diskuzní fórum uživatelů. Je proto výhodné používá nástroje, které mají celosvětově dobré reference a citovanost. Moderní aplikace totiž v podstatě nelze neaktualizovat. Ať už na přítomnost modernějších aplikací či nástrojů pro zpracování předzpracování dat, nebo z důvodu oprav přítomných chyb.</a:t>
            </a:r>
          </a:p>
          <a:p>
            <a:pPr eaLnBrk="1" hangingPunct="1"/>
            <a:endParaRPr lang="cs-CZ" altLang="cs-CZ" baseline="0" dirty="0">
              <a:latin typeface="Arial" pitchFamily="34" charset="0"/>
            </a:endParaRPr>
          </a:p>
          <a:p>
            <a:pPr eaLnBrk="1" hangingPunct="1"/>
            <a:r>
              <a:rPr lang="cs-CZ" altLang="cs-CZ" baseline="0" dirty="0">
                <a:latin typeface="Arial" pitchFamily="34" charset="0"/>
              </a:rPr>
              <a:t>Vhodné je účastnit se školících programů, workshopů a stáží ve velkých bioinformatických centrech jako EBI či SIB.</a:t>
            </a:r>
          </a:p>
          <a:p>
            <a:pPr eaLnBrk="1" hangingPunct="1"/>
            <a:endParaRPr lang="cs-CZ" altLang="cs-CZ" baseline="0" dirty="0">
              <a:latin typeface="Arial" pitchFamily="34" charset="0"/>
            </a:endParaRPr>
          </a:p>
          <a:p>
            <a:pPr eaLnBrk="1" hangingPunct="1"/>
            <a:r>
              <a:rPr lang="cs-CZ" altLang="cs-CZ" baseline="0" dirty="0">
                <a:latin typeface="Arial" pitchFamily="34" charset="0"/>
              </a:rPr>
              <a:t>Podstatné při vývoji nástrojů jsou také spolupráce mezi týmy a sdílení zkušeností, jelikož je často obtížné obsáhnout často velmi široké pole znalostí – ať už z hlediska teoretického pozadí použití dané aplikace, ale i zajištění informatického vývoje.</a:t>
            </a:r>
          </a:p>
        </p:txBody>
      </p:sp>
    </p:spTree>
    <p:extLst>
      <p:ext uri="{BB962C8B-B14F-4D97-AF65-F5344CB8AC3E}">
        <p14:creationId xmlns:p14="http://schemas.microsoft.com/office/powerpoint/2010/main" val="2979840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p:txBody>
          <a:bodyPr/>
          <a:lstStyle/>
          <a:p>
            <a:pPr>
              <a:defRPr/>
            </a:pPr>
            <a:fld id="{0DF26CFD-25B8-476C-AD62-FBA4CC0080A2}" type="slidenum">
              <a:rPr lang="cs-CZ" smtClean="0">
                <a:latin typeface="Arial" pitchFamily="34" charset="0"/>
              </a:rPr>
              <a:pPr>
                <a:defRPr/>
              </a:pPr>
              <a:t>5</a:t>
            </a:fld>
            <a:endParaRPr lang="cs-CZ">
              <a:latin typeface="Arial" pitchFamily="34"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baseline="0" dirty="0">
                <a:latin typeface="Arial" pitchFamily="34" charset="0"/>
              </a:rPr>
              <a:t>Příklady biologických sítí jsou následující.</a:t>
            </a:r>
          </a:p>
          <a:p>
            <a:pPr eaLnBrk="1" hangingPunct="1"/>
            <a:endParaRPr lang="cs-CZ" altLang="cs-CZ" baseline="0" dirty="0">
              <a:latin typeface="Arial" pitchFamily="34" charset="0"/>
            </a:endParaRPr>
          </a:p>
          <a:p>
            <a:pPr eaLnBrk="1" hangingPunct="1"/>
            <a:r>
              <a:rPr lang="cs-CZ" altLang="cs-CZ" baseline="0" dirty="0">
                <a:latin typeface="Arial" pitchFamily="34" charset="0"/>
              </a:rPr>
              <a:t>Metabolické sítě: spojují proteiny (nodes) skrze produkty a reaktanty. Čili produkt prvního proteinu je reaktantem druhého proteinu, který je s tím prvním spojen (</a:t>
            </a:r>
            <a:r>
              <a:rPr lang="cs-CZ" altLang="cs-CZ" i="1" baseline="0" dirty="0">
                <a:latin typeface="Arial" pitchFamily="34" charset="0"/>
              </a:rPr>
              <a:t>edge</a:t>
            </a:r>
            <a:r>
              <a:rPr lang="cs-CZ" altLang="cs-CZ" baseline="0" dirty="0">
                <a:latin typeface="Arial" pitchFamily="34" charset="0"/>
              </a:rPr>
              <a:t>) pro znázornění této jejich vazby. Příkladem těchto typů biologických sítí může být KEGG a WikiPathways.</a:t>
            </a:r>
            <a:endParaRPr lang="cs-CZ" altLang="cs-CZ" dirty="0">
              <a:latin typeface="Arial" pitchFamily="34" charset="0"/>
            </a:endParaRPr>
          </a:p>
        </p:txBody>
      </p:sp>
    </p:spTree>
    <p:extLst>
      <p:ext uri="{BB962C8B-B14F-4D97-AF65-F5344CB8AC3E}">
        <p14:creationId xmlns:p14="http://schemas.microsoft.com/office/powerpoint/2010/main" val="117446060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p:txBody>
          <a:bodyPr/>
          <a:lstStyle/>
          <a:p>
            <a:pPr>
              <a:defRPr/>
            </a:pPr>
            <a:fld id="{F6F661B0-7481-43EB-B784-DCBB757DE33E}" type="slidenum">
              <a:rPr lang="cs-CZ" smtClean="0">
                <a:latin typeface="Arial" pitchFamily="34" charset="0"/>
              </a:rPr>
              <a:pPr>
                <a:defRPr/>
              </a:pPr>
              <a:t>53</a:t>
            </a:fld>
            <a:endParaRPr lang="cs-CZ">
              <a:latin typeface="Arial"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dirty="0">
                <a:latin typeface="Arial" pitchFamily="34" charset="0"/>
              </a:rPr>
              <a:t>V bioinformatice</a:t>
            </a:r>
            <a:r>
              <a:rPr lang="cs-CZ" altLang="cs-CZ" baseline="0" dirty="0">
                <a:latin typeface="Arial" pitchFamily="34" charset="0"/>
              </a:rPr>
              <a:t> podobně jako i v jiných odvětvých je např. několik let opravdu hodně dlouhá doba. Stabilní nástroj by tak měl mít alespoň 1x ročně aktualizaci, optimálně aktivní diskuzní fórum uživatelů. Je proto výhodné používá nástroje, které mají celosvětově dobré reference a citovanost. Moderní aplikace totiž v podstatě nelze neaktualizovat. Ať už na přítomnost modernějších aplikací či nástrojů pro zpracování předzpracování dat, nebo z důvodu oprav přítomných chyb.</a:t>
            </a:r>
          </a:p>
          <a:p>
            <a:pPr eaLnBrk="1" hangingPunct="1"/>
            <a:endParaRPr lang="cs-CZ" altLang="cs-CZ" baseline="0" dirty="0">
              <a:latin typeface="Arial" pitchFamily="34" charset="0"/>
            </a:endParaRPr>
          </a:p>
          <a:p>
            <a:pPr eaLnBrk="1" hangingPunct="1"/>
            <a:r>
              <a:rPr lang="cs-CZ" altLang="cs-CZ" baseline="0" dirty="0">
                <a:latin typeface="Arial" pitchFamily="34" charset="0"/>
              </a:rPr>
              <a:t>Vhodné je účastnit se školících programů, workshopů a stáží ve velkých bioinformatických centrech jako EBI či SIB.</a:t>
            </a:r>
          </a:p>
          <a:p>
            <a:pPr eaLnBrk="1" hangingPunct="1"/>
            <a:endParaRPr lang="cs-CZ" altLang="cs-CZ" baseline="0" dirty="0">
              <a:latin typeface="Arial" pitchFamily="34" charset="0"/>
            </a:endParaRPr>
          </a:p>
          <a:p>
            <a:pPr eaLnBrk="1" hangingPunct="1"/>
            <a:r>
              <a:rPr lang="cs-CZ" altLang="cs-CZ" baseline="0" dirty="0">
                <a:latin typeface="Arial" pitchFamily="34" charset="0"/>
              </a:rPr>
              <a:t>Podstatné při vývoji nástrojů jsou také spolupráce mezi týmy a sdílení zkušeností, jelikož je často obtížné obsáhnout často velmi široké pole znalostí – ať už z hlediska teoretického pozadí použití dané aplikace, ale i zajištění informatického vývoje.</a:t>
            </a:r>
          </a:p>
        </p:txBody>
      </p:sp>
    </p:spTree>
    <p:extLst>
      <p:ext uri="{BB962C8B-B14F-4D97-AF65-F5344CB8AC3E}">
        <p14:creationId xmlns:p14="http://schemas.microsoft.com/office/powerpoint/2010/main" val="156777089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p:txBody>
          <a:bodyPr/>
          <a:lstStyle/>
          <a:p>
            <a:pPr>
              <a:defRPr/>
            </a:pPr>
            <a:fld id="{B4F4F54F-848C-47B5-8D9E-2566A67799C2}" type="slidenum">
              <a:rPr lang="cs-CZ" smtClean="0">
                <a:latin typeface="Arial" pitchFamily="34" charset="0"/>
              </a:rPr>
              <a:pPr>
                <a:defRPr/>
              </a:pPr>
              <a:t>54</a:t>
            </a:fld>
            <a:endParaRPr lang="cs-CZ">
              <a:latin typeface="Arial" pitchFamily="34"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dirty="0">
                <a:latin typeface="Arial" pitchFamily="34" charset="0"/>
              </a:rPr>
              <a:t>Na</a:t>
            </a:r>
            <a:r>
              <a:rPr lang="cs-CZ" altLang="cs-CZ" baseline="0" dirty="0">
                <a:latin typeface="Arial" pitchFamily="34" charset="0"/>
              </a:rPr>
              <a:t> tomto místě bych rád zmínil jeden komplexnější případ, kde bude využito hned několik bioinformatických nástrojů.</a:t>
            </a:r>
            <a:endParaRPr lang="cs-CZ" altLang="cs-CZ" dirty="0">
              <a:latin typeface="Arial" pitchFamily="34" charset="0"/>
            </a:endParaRPr>
          </a:p>
        </p:txBody>
      </p:sp>
    </p:spTree>
    <p:extLst>
      <p:ext uri="{BB962C8B-B14F-4D97-AF65-F5344CB8AC3E}">
        <p14:creationId xmlns:p14="http://schemas.microsoft.com/office/powerpoint/2010/main" val="402525528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p:txBody>
          <a:bodyPr/>
          <a:lstStyle/>
          <a:p>
            <a:pPr>
              <a:defRPr/>
            </a:pPr>
            <a:fld id="{F6F661B0-7481-43EB-B784-DCBB757DE33E}" type="slidenum">
              <a:rPr lang="cs-CZ" smtClean="0">
                <a:latin typeface="Arial" pitchFamily="34" charset="0"/>
              </a:rPr>
              <a:pPr>
                <a:defRPr/>
              </a:pPr>
              <a:t>55</a:t>
            </a:fld>
            <a:endParaRPr lang="cs-CZ">
              <a:latin typeface="Arial"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dirty="0">
                <a:latin typeface="Arial" pitchFamily="34" charset="0"/>
              </a:rPr>
              <a:t>Půjde o řešení problému</a:t>
            </a:r>
            <a:r>
              <a:rPr lang="cs-CZ" altLang="cs-CZ" baseline="0" dirty="0">
                <a:latin typeface="Arial" pitchFamily="34" charset="0"/>
              </a:rPr>
              <a:t> studia proteinových komplexů vybraného proteinu.</a:t>
            </a:r>
          </a:p>
          <a:p>
            <a:pPr eaLnBrk="1" hangingPunct="1"/>
            <a:endParaRPr lang="cs-CZ" altLang="cs-CZ" baseline="0" dirty="0">
              <a:latin typeface="Arial" pitchFamily="34" charset="0"/>
            </a:endParaRPr>
          </a:p>
          <a:p>
            <a:pPr eaLnBrk="1" hangingPunct="1"/>
            <a:r>
              <a:rPr lang="cs-CZ" altLang="cs-CZ" dirty="0">
                <a:latin typeface="Arial" pitchFamily="34" charset="0"/>
              </a:rPr>
              <a:t>Experimentálně byla</a:t>
            </a:r>
            <a:r>
              <a:rPr lang="cs-CZ" altLang="cs-CZ" baseline="0" dirty="0">
                <a:latin typeface="Arial" pitchFamily="34" charset="0"/>
              </a:rPr>
              <a:t> provedena imunoprecipitace proteinových komplexů s použitím protilátky proti našemu proteinu. Protilátka může být imobolizována např. na količkách, které se lehce vydělí z roztoku nenavázaných proteinů, případně se dají použít v kolonovém uspřádání. Podstatné je při těchto experimentech zajistit nativní prostředí jako. Výstupem jsou pak tzv. </a:t>
            </a:r>
            <a:r>
              <a:rPr lang="cs-CZ" altLang="cs-CZ" i="1" baseline="0" dirty="0">
                <a:latin typeface="Arial" pitchFamily="34" charset="0"/>
              </a:rPr>
              <a:t>pull-down </a:t>
            </a:r>
            <a:r>
              <a:rPr lang="cs-CZ" altLang="cs-CZ" baseline="0" dirty="0">
                <a:latin typeface="Arial" pitchFamily="34" charset="0"/>
              </a:rPr>
              <a:t>roztoky, které obsahují jednak proteiny vázající se na náš protein, ale i proteiny nespecificky se vázající např. na zmíněné kuličky. Paralelně ke zmíněném experimentu je nutno provádět i negativní kontrolu, kdy se použije např. stejné rozložení experimentu, jen bez použití protilátky proti našemu proteinu. Jak je asi zvykem, je nutné provést celý experiment několikrát, v závislosti na konkrétních podmínkách i pětkrát pro dosažení dostatečné robustnosti získaných výsledků.</a:t>
            </a:r>
            <a:endParaRPr lang="cs-CZ" altLang="cs-CZ" dirty="0">
              <a:latin typeface="Arial" pitchFamily="34" charset="0"/>
            </a:endParaRPr>
          </a:p>
        </p:txBody>
      </p:sp>
    </p:spTree>
    <p:extLst>
      <p:ext uri="{BB962C8B-B14F-4D97-AF65-F5344CB8AC3E}">
        <p14:creationId xmlns:p14="http://schemas.microsoft.com/office/powerpoint/2010/main" val="46752679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p:txBody>
          <a:bodyPr/>
          <a:lstStyle/>
          <a:p>
            <a:pPr>
              <a:defRPr/>
            </a:pPr>
            <a:fld id="{39B06FD7-8AED-4A7A-9F07-1E208205C0C5}" type="slidenum">
              <a:rPr lang="cs-CZ" smtClean="0">
                <a:latin typeface="Arial" pitchFamily="34" charset="0"/>
              </a:rPr>
              <a:pPr>
                <a:defRPr/>
              </a:pPr>
              <a:t>56</a:t>
            </a:fld>
            <a:endParaRPr lang="cs-CZ">
              <a:latin typeface="Arial" pitchFamily="34"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dirty="0">
                <a:latin typeface="Arial" pitchFamily="34" charset="0"/>
              </a:rPr>
              <a:t>Získané </a:t>
            </a:r>
            <a:r>
              <a:rPr lang="cs-CZ" altLang="cs-CZ" i="1" dirty="0">
                <a:latin typeface="Arial" pitchFamily="34" charset="0"/>
              </a:rPr>
              <a:t>pull-down </a:t>
            </a:r>
            <a:r>
              <a:rPr lang="cs-CZ" altLang="cs-CZ" dirty="0">
                <a:latin typeface="Arial" pitchFamily="34" charset="0"/>
              </a:rPr>
              <a:t>roztoky</a:t>
            </a:r>
            <a:r>
              <a:rPr lang="cs-CZ" altLang="cs-CZ" baseline="0" dirty="0">
                <a:latin typeface="Arial" pitchFamily="34" charset="0"/>
              </a:rPr>
              <a:t> se specificky digestovaly trypsinem a výsledné směsy tryptických peptidů se analyzovaly pomocí LC-MS/MS. Z analýz získáme MS a MS/MS data, která obsahují jednak informace o přítomných peptidech, ale i o jejich množství.</a:t>
            </a:r>
          </a:p>
          <a:p>
            <a:pPr eaLnBrk="1" hangingPunct="1"/>
            <a:endParaRPr lang="cs-CZ" altLang="cs-CZ" baseline="0" dirty="0">
              <a:latin typeface="Arial" pitchFamily="34" charset="0"/>
            </a:endParaRPr>
          </a:p>
          <a:p>
            <a:pPr eaLnBrk="1" hangingPunct="1"/>
            <a:r>
              <a:rPr lang="cs-CZ" altLang="cs-CZ" baseline="0" dirty="0">
                <a:latin typeface="Arial" pitchFamily="34" charset="0"/>
              </a:rPr>
              <a:t>Z MS dat zjistíme jednak hmotnost peptidu, ale i jeho fragmentační spektrum. Na obrázku je uvedeno framgentační spektrum uvedeného peptidu, u nějž byla zjištěna daná hmotnost. Fragmenty pozorované v MS/MS spektru nám pak dávají informaci o řetízku aminokyselin přítomných v peptidu. Manuálně bychom mohli procházet individuální spektra a přiřazovat je možným peptidům, ale je asi na snadě, že toto již za nás „vyřeší“ bioinformatické nástroje.</a:t>
            </a:r>
            <a:endParaRPr lang="cs-CZ" altLang="cs-CZ" dirty="0">
              <a:latin typeface="Arial" pitchFamily="34" charset="0"/>
            </a:endParaRPr>
          </a:p>
        </p:txBody>
      </p:sp>
    </p:spTree>
    <p:extLst>
      <p:ext uri="{BB962C8B-B14F-4D97-AF65-F5344CB8AC3E}">
        <p14:creationId xmlns:p14="http://schemas.microsoft.com/office/powerpoint/2010/main" val="188832565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p:txBody>
          <a:bodyPr/>
          <a:lstStyle/>
          <a:p>
            <a:pPr>
              <a:defRPr/>
            </a:pPr>
            <a:fld id="{162DDFE2-2039-4808-A00E-44FFCA4CD181}" type="slidenum">
              <a:rPr lang="cs-CZ" smtClean="0">
                <a:latin typeface="Arial" pitchFamily="34" charset="0"/>
              </a:rPr>
              <a:pPr>
                <a:defRPr/>
              </a:pPr>
              <a:t>57</a:t>
            </a:fld>
            <a:endParaRPr lang="cs-CZ">
              <a:latin typeface="Arial" pitchFamily="34"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dirty="0">
                <a:latin typeface="Arial" pitchFamily="34" charset="0"/>
              </a:rPr>
              <a:t>Identifikace peptidů je tak jedním z kroků, který</a:t>
            </a:r>
            <a:r>
              <a:rPr lang="cs-CZ" altLang="cs-CZ" baseline="0" dirty="0">
                <a:latin typeface="Arial" pitchFamily="34" charset="0"/>
              </a:rPr>
              <a:t> se děje při vyhodnocování LC-MS dat. Řádově lze totiž zaznamenat desetitisíce ale i miliony fragmentačních spekter pro jeden experiment.</a:t>
            </a:r>
          </a:p>
          <a:p>
            <a:pPr eaLnBrk="1" hangingPunct="1"/>
            <a:endParaRPr lang="cs-CZ" altLang="cs-CZ" baseline="0" dirty="0">
              <a:latin typeface="Arial" pitchFamily="34" charset="0"/>
            </a:endParaRPr>
          </a:p>
          <a:p>
            <a:pPr eaLnBrk="1" hangingPunct="1"/>
            <a:r>
              <a:rPr lang="cs-CZ" altLang="cs-CZ" baseline="0" dirty="0">
                <a:latin typeface="Arial" pitchFamily="34" charset="0"/>
              </a:rPr>
              <a:t>Při identifikaci peptidů vycházíme z proteinové databáze, kterou nutně potřebujeme pro zjištěníá teoreticky možných proteinů, potažmo peptidů, které mohly vzniknout při provedené digesci pomocí trypsinu. In silico se tedy vytvoří seznam teoreticky možných peptidů. Následuje krok přiřazení jednotlivých fragmentačních spekter jednotlivým peptidům. K tomuto existuje několik desítek přístupů a jak tomu tak bývá, každý z nich vede k různě odlišným výsledkům. Výhodné je proto různé přístupy kombinovat a získat tak více identifikovaných peptidů – nebo lépe řečeno peptidů, které lze s určitou pravděpodobností ve vzorku očekávat...</a:t>
            </a:r>
            <a:endParaRPr lang="cs-CZ" altLang="cs-CZ" dirty="0">
              <a:latin typeface="Arial" pitchFamily="34" charset="0"/>
            </a:endParaRPr>
          </a:p>
        </p:txBody>
      </p:sp>
    </p:spTree>
    <p:extLst>
      <p:ext uri="{BB962C8B-B14F-4D97-AF65-F5344CB8AC3E}">
        <p14:creationId xmlns:p14="http://schemas.microsoft.com/office/powerpoint/2010/main" val="359418065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p:txBody>
          <a:bodyPr/>
          <a:lstStyle/>
          <a:p>
            <a:pPr>
              <a:defRPr/>
            </a:pPr>
            <a:fld id="{E164AE38-DEE5-4B8F-ABEC-D2F96D05F93C}" type="slidenum">
              <a:rPr lang="cs-CZ" smtClean="0">
                <a:latin typeface="Arial" pitchFamily="34" charset="0"/>
              </a:rPr>
              <a:pPr>
                <a:defRPr/>
              </a:pPr>
              <a:t>58</a:t>
            </a:fld>
            <a:endParaRPr lang="cs-CZ">
              <a:latin typeface="Arial" pitchFamily="34"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dirty="0">
                <a:latin typeface="Arial" pitchFamily="34" charset="0"/>
              </a:rPr>
              <a:t>Problémem totiž je přítomnost falešné</a:t>
            </a:r>
            <a:r>
              <a:rPr lang="cs-CZ" altLang="cs-CZ" baseline="0" dirty="0">
                <a:latin typeface="Arial" pitchFamily="34" charset="0"/>
              </a:rPr>
              <a:t> pozitivity a falešné negativity při zpracovávání takto velkého množství dat jak je vidět na schématu vlevo. Pro představu o velikost falešné pozitivity je možné využít tzv. </a:t>
            </a:r>
            <a:r>
              <a:rPr lang="cs-CZ" altLang="cs-CZ" i="1" baseline="0" dirty="0">
                <a:latin typeface="Arial" pitchFamily="34" charset="0"/>
              </a:rPr>
              <a:t>decoy </a:t>
            </a:r>
            <a:r>
              <a:rPr lang="cs-CZ" altLang="cs-CZ" baseline="0" dirty="0">
                <a:latin typeface="Arial" pitchFamily="34" charset="0"/>
              </a:rPr>
              <a:t>databázi, která se vytváří z použité proteinové databáze tak, že se např. obrátí pořadí aminokyselin u všech proteinů. Při prohledání MS/MS dat proti decoy databázi, která z principu obsahuje pouze nahodilé sekvence bez biologického významu, výsledkem hledání je určitý počet identifikací, které nám říkají, jakou můžeme očekávat četnost falešně identifikovaných peptidů v hledání proti cílové databázi. Aplikuje se tu extrapolace situace v decoy databázi na naši cílovou databázi. V praxi se pak často kontroluje míra falešné pozitivity nastavení hranice minimálního peptidového skóre tak, aby byla očekávaná falešná pozitivita (</a:t>
            </a:r>
            <a:r>
              <a:rPr lang="cs-CZ" altLang="cs-CZ" i="1" baseline="0" dirty="0">
                <a:latin typeface="Arial" pitchFamily="34" charset="0"/>
              </a:rPr>
              <a:t>false discovery rate </a:t>
            </a:r>
            <a:r>
              <a:rPr lang="cs-CZ" altLang="cs-CZ" baseline="0" dirty="0">
                <a:latin typeface="Arial" pitchFamily="34" charset="0"/>
              </a:rPr>
              <a:t>– FDR) v identifikacích peptidů např. 1 %. </a:t>
            </a:r>
            <a:endParaRPr lang="cs-CZ" altLang="cs-CZ" dirty="0">
              <a:latin typeface="Arial" pitchFamily="34" charset="0"/>
            </a:endParaRPr>
          </a:p>
        </p:txBody>
      </p:sp>
    </p:spTree>
    <p:extLst>
      <p:ext uri="{BB962C8B-B14F-4D97-AF65-F5344CB8AC3E}">
        <p14:creationId xmlns:p14="http://schemas.microsoft.com/office/powerpoint/2010/main" val="259777183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p:txBody>
          <a:bodyPr/>
          <a:lstStyle/>
          <a:p>
            <a:pPr>
              <a:defRPr/>
            </a:pPr>
            <a:fld id="{BE8E927F-AB78-467B-9EC1-1A38988ACB86}" type="slidenum">
              <a:rPr lang="cs-CZ" smtClean="0">
                <a:latin typeface="Arial" pitchFamily="34" charset="0"/>
              </a:rPr>
              <a:pPr>
                <a:defRPr/>
              </a:pPr>
              <a:t>59</a:t>
            </a:fld>
            <a:endParaRPr lang="cs-CZ">
              <a:latin typeface="Arial" pitchFamily="34"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dirty="0">
                <a:latin typeface="Arial" pitchFamily="34" charset="0"/>
              </a:rPr>
              <a:t>Máme-li</a:t>
            </a:r>
            <a:r>
              <a:rPr lang="cs-CZ" altLang="cs-CZ" baseline="0" dirty="0">
                <a:latin typeface="Arial" pitchFamily="34" charset="0"/>
              </a:rPr>
              <a:t> identifikované peptidy, je třeba z nich in-silico zpětně sestavit sadu proteinů, která byla pravděpodobně přítomna v analzovaném vzorku. Tento problém se nazývá tzv. protein inference problem a vychází z faktu, že původní proteiny před samotnou LC-MS analýzou štěpíme specifickou proteázou na peptidy. V tomto kroku tak ztrácíme informaci, který peptid pochází z jakého proteinu, je-li peptidová sekvence neunikátní napříč celou proteinovou databází.</a:t>
            </a:r>
          </a:p>
          <a:p>
            <a:pPr eaLnBrk="1" hangingPunct="1"/>
            <a:endParaRPr lang="cs-CZ" altLang="cs-CZ" baseline="0" dirty="0">
              <a:latin typeface="Arial" pitchFamily="34" charset="0"/>
            </a:endParaRPr>
          </a:p>
          <a:p>
            <a:pPr eaLnBrk="1" hangingPunct="1"/>
            <a:r>
              <a:rPr lang="cs-CZ" altLang="cs-CZ" baseline="0" dirty="0">
                <a:latin typeface="Arial" pitchFamily="34" charset="0"/>
              </a:rPr>
              <a:t>Situaci komplikuje fakt, že nevidíme všechny peptidy i pro nejvíce zastoupené proteiny, kdy máme např. 60-70% pokrytí sekvence. V méně zastoupených proteinech se pokytí sekvence pohybuje i v jednotkách procent odpovídající jedinému peptidu z celé proteinové sekvence.</a:t>
            </a:r>
          </a:p>
          <a:p>
            <a:pPr eaLnBrk="1" hangingPunct="1"/>
            <a:endParaRPr lang="cs-CZ" altLang="cs-CZ" baseline="0" dirty="0">
              <a:latin typeface="Arial" pitchFamily="34" charset="0"/>
            </a:endParaRPr>
          </a:p>
          <a:p>
            <a:pPr eaLnBrk="1" hangingPunct="1"/>
            <a:r>
              <a:rPr lang="cs-CZ" altLang="cs-CZ" dirty="0">
                <a:latin typeface="Arial" pitchFamily="34" charset="0"/>
              </a:rPr>
              <a:t>S</a:t>
            </a:r>
            <a:r>
              <a:rPr lang="cs-CZ" altLang="cs-CZ" baseline="0" dirty="0">
                <a:latin typeface="Arial" pitchFamily="34" charset="0"/>
              </a:rPr>
              <a:t> přihlédnutím k faktu, že v databázi jsou si i velmi sekvenčně podobné protiny je jasné, že ne vždy budeme schopní rozlišit z jakého proteinu daný peptid ve skutečnosti pochází a jestli např. nepochází i z více než jednoho proteinu...</a:t>
            </a:r>
            <a:endParaRPr lang="cs-CZ" altLang="cs-CZ" dirty="0">
              <a:latin typeface="Arial" pitchFamily="34" charset="0"/>
            </a:endParaRPr>
          </a:p>
        </p:txBody>
      </p:sp>
    </p:spTree>
    <p:extLst>
      <p:ext uri="{BB962C8B-B14F-4D97-AF65-F5344CB8AC3E}">
        <p14:creationId xmlns:p14="http://schemas.microsoft.com/office/powerpoint/2010/main" val="156811311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p:txBody>
          <a:bodyPr/>
          <a:lstStyle/>
          <a:p>
            <a:pPr>
              <a:defRPr/>
            </a:pPr>
            <a:fld id="{FB68E393-95A8-4D5E-AFD1-5037219EDE4F}" type="slidenum">
              <a:rPr lang="cs-CZ" smtClean="0">
                <a:latin typeface="Arial" pitchFamily="34" charset="0"/>
              </a:rPr>
              <a:pPr>
                <a:defRPr/>
              </a:pPr>
              <a:t>60</a:t>
            </a:fld>
            <a:endParaRPr lang="cs-CZ">
              <a:latin typeface="Arial" pitchFamily="34"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dirty="0">
                <a:latin typeface="Arial" pitchFamily="34" charset="0"/>
              </a:rPr>
              <a:t>Pokud</a:t>
            </a:r>
            <a:r>
              <a:rPr lang="cs-CZ" altLang="cs-CZ" baseline="0" dirty="0">
                <a:latin typeface="Arial" pitchFamily="34" charset="0"/>
              </a:rPr>
              <a:t> se dostaneme do stavu, kdy máme seznam proteinů identifikovaných v našem pozitivním vzorku a také v negativní kontrole, co nás zajímá v tomto případě nejvíce? Jsou to proteiny, které jsou vidět pouze v pozitivním vzorku a ne v negativní kontrole.</a:t>
            </a:r>
            <a:endParaRPr lang="cs-CZ" altLang="cs-CZ" dirty="0">
              <a:latin typeface="Arial" pitchFamily="34" charset="0"/>
            </a:endParaRPr>
          </a:p>
        </p:txBody>
      </p:sp>
    </p:spTree>
    <p:extLst>
      <p:ext uri="{BB962C8B-B14F-4D97-AF65-F5344CB8AC3E}">
        <p14:creationId xmlns:p14="http://schemas.microsoft.com/office/powerpoint/2010/main" val="132950771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p:txBody>
          <a:bodyPr/>
          <a:lstStyle/>
          <a:p>
            <a:pPr>
              <a:defRPr/>
            </a:pPr>
            <a:fld id="{BCE5C65B-C6AB-44CE-AC41-B622075AFA78}" type="slidenum">
              <a:rPr lang="cs-CZ" smtClean="0">
                <a:latin typeface="Arial" pitchFamily="34" charset="0"/>
              </a:rPr>
              <a:pPr>
                <a:defRPr/>
              </a:pPr>
              <a:t>61</a:t>
            </a:fld>
            <a:endParaRPr lang="cs-CZ">
              <a:latin typeface="Arial" pitchFamily="34"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dirty="0">
                <a:latin typeface="Arial" pitchFamily="34" charset="0"/>
              </a:rPr>
              <a:t>Protein co jsou tzv. „navíc</a:t>
            </a:r>
            <a:r>
              <a:rPr lang="cs-CZ" altLang="cs-CZ" baseline="0" dirty="0">
                <a:latin typeface="Arial" pitchFamily="34" charset="0"/>
              </a:rPr>
              <a:t>“ v našem pozitivním vzorku lze pozorovat jako kvalitativně odlišné, tedy ty co vidíme pouze v pozitivním vzorku a ne v negativní kontrole. Může jít ale i o případ, kdy protein vidíme v obou vzorcích a zde pak můžeme provést srovnání množství proteinů v obou typech vzorků a dle toho odhadnout jedná-li se skutečně o protein, který je pouze chytán nespecificky, nebo nad nespoecifickou vazbu je zde část proteinu pravděpodobně přítomna jako specificky vázená a tedy nás daný protein zajímá jako potencionální interakční partner.</a:t>
            </a:r>
          </a:p>
          <a:p>
            <a:pPr eaLnBrk="1" hangingPunct="1"/>
            <a:endParaRPr lang="cs-CZ" altLang="cs-CZ" baseline="0" dirty="0">
              <a:latin typeface="Arial" pitchFamily="34" charset="0"/>
            </a:endParaRPr>
          </a:p>
          <a:p>
            <a:pPr eaLnBrk="1" hangingPunct="1"/>
            <a:r>
              <a:rPr lang="cs-CZ" altLang="cs-CZ" baseline="0" dirty="0">
                <a:latin typeface="Arial" pitchFamily="34" charset="0"/>
              </a:rPr>
              <a:t>Kvantitativní situaci ve vzorcích lze navíc zjistit několikerým způsobem, jako je uvedený způsob label-free, tedy jak název napovídá, bez použití hmotnnostně spektrometrické značky,, tedy čistě s použitím intenzit pozorovaných peptidů respektive proteinů. Druhou možností je použít některé z dostupných značek jako je SILAC či „těžký dusík“.</a:t>
            </a:r>
            <a:endParaRPr lang="cs-CZ" altLang="cs-CZ" dirty="0">
              <a:latin typeface="Arial" pitchFamily="34" charset="0"/>
            </a:endParaRPr>
          </a:p>
        </p:txBody>
      </p:sp>
    </p:spTree>
    <p:extLst>
      <p:ext uri="{BB962C8B-B14F-4D97-AF65-F5344CB8AC3E}">
        <p14:creationId xmlns:p14="http://schemas.microsoft.com/office/powerpoint/2010/main" val="400592211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p:txBody>
          <a:bodyPr/>
          <a:lstStyle/>
          <a:p>
            <a:pPr>
              <a:defRPr/>
            </a:pPr>
            <a:fld id="{FBD34928-41B9-4284-9CC6-1515EBE4A9EA}" type="slidenum">
              <a:rPr lang="cs-CZ" smtClean="0">
                <a:latin typeface="Arial" pitchFamily="34" charset="0"/>
              </a:rPr>
              <a:pPr>
                <a:defRPr/>
              </a:pPr>
              <a:t>62</a:t>
            </a:fld>
            <a:endParaRPr lang="cs-CZ">
              <a:latin typeface="Arial" pitchFamily="34"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dirty="0">
                <a:latin typeface="Arial" pitchFamily="34" charset="0"/>
              </a:rPr>
              <a:t>Máme-li tedy finální seznam možných</a:t>
            </a:r>
            <a:r>
              <a:rPr lang="cs-CZ" altLang="cs-CZ" baseline="0" dirty="0">
                <a:latin typeface="Arial" pitchFamily="34" charset="0"/>
              </a:rPr>
              <a:t> interakčních partnerů, co s ním? Jednak je možno manuálně projít veškeré proteiny, projít jednotlivé publikace a pokusit se udělat si komplexní obrázek. Alternativně je možné použít některý z bioinformatických nástrojů, které berou v potaz veškeré potencionální interakční partnery a z těchto všech proteinů se snaží dospět ke všeobecnější informaci. Možnými nástroji je DAVID, Panther, ANAP a další. Alternativou je využití programů jako je R, kde existují i speciální balíčky pro podobné aplikace.</a:t>
            </a:r>
            <a:endParaRPr lang="cs-CZ" altLang="cs-CZ" dirty="0">
              <a:latin typeface="Arial" pitchFamily="34" charset="0"/>
            </a:endParaRPr>
          </a:p>
        </p:txBody>
      </p:sp>
    </p:spTree>
    <p:extLst>
      <p:ext uri="{BB962C8B-B14F-4D97-AF65-F5344CB8AC3E}">
        <p14:creationId xmlns:p14="http://schemas.microsoft.com/office/powerpoint/2010/main" val="3403984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p:txBody>
          <a:bodyPr/>
          <a:lstStyle/>
          <a:p>
            <a:pPr>
              <a:defRPr/>
            </a:pPr>
            <a:fld id="{F794D2A4-BBC1-43A5-9A65-8BEE1789FACA}" type="slidenum">
              <a:rPr lang="cs-CZ" smtClean="0">
                <a:latin typeface="Arial" pitchFamily="34" charset="0"/>
              </a:rPr>
              <a:pPr>
                <a:defRPr/>
              </a:pPr>
              <a:t>6</a:t>
            </a:fld>
            <a:endParaRPr lang="cs-CZ">
              <a:latin typeface="Arial" pitchFamily="34"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cs-CZ" altLang="cs-CZ" dirty="0">
                <a:latin typeface="Arial" pitchFamily="34" charset="0"/>
              </a:rPr>
              <a:t>Druhým příkladem biologické sítě je síť</a:t>
            </a:r>
            <a:r>
              <a:rPr lang="cs-CZ" altLang="cs-CZ" baseline="0" dirty="0">
                <a:latin typeface="Arial" pitchFamily="34" charset="0"/>
              </a:rPr>
              <a:t> regulace genů, kde je vztah mezi dvěma proteiny transkripčního charakteru – čili jeden protein ovlivňuje expresy druhého proteinu. V tomto případě je evidentní, že jeden protein když už, bude ovlivňovat více než jeden jediný protein a tyto mapy tak většinou vypadají spíše tak jak je uvedeno na obrázku – systém „obláčků“ ovlivněných proteinů, které mohou být navíc více či méně provázány.</a:t>
            </a:r>
            <a:endParaRPr lang="cs-CZ" altLang="cs-CZ" dirty="0">
              <a:latin typeface="Arial" pitchFamily="34" charset="0"/>
            </a:endParaRPr>
          </a:p>
        </p:txBody>
      </p:sp>
    </p:spTree>
    <p:extLst>
      <p:ext uri="{BB962C8B-B14F-4D97-AF65-F5344CB8AC3E}">
        <p14:creationId xmlns:p14="http://schemas.microsoft.com/office/powerpoint/2010/main" val="164972812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Zástupný symbol pro obrázek snímku 1"/>
          <p:cNvSpPr>
            <a:spLocks noGrp="1" noRot="1" noChangeAspect="1" noTextEdit="1"/>
          </p:cNvSpPr>
          <p:nvPr>
            <p:ph type="sldImg"/>
          </p:nvPr>
        </p:nvSpPr>
        <p:spPr>
          <a:ln/>
        </p:spPr>
      </p:sp>
      <p:sp>
        <p:nvSpPr>
          <p:cNvPr id="97283"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a:latin typeface="Arial" pitchFamily="34" charset="0"/>
              </a:rPr>
              <a:t>Děkuji za pozornost.</a:t>
            </a:r>
          </a:p>
        </p:txBody>
      </p:sp>
      <p:sp>
        <p:nvSpPr>
          <p:cNvPr id="4" name="Zástupný symbol pro číslo snímku 3"/>
          <p:cNvSpPr>
            <a:spLocks noGrp="1"/>
          </p:cNvSpPr>
          <p:nvPr>
            <p:ph type="sldNum" sz="quarter" idx="5"/>
          </p:nvPr>
        </p:nvSpPr>
        <p:spPr/>
        <p:txBody>
          <a:bodyPr/>
          <a:lstStyle/>
          <a:p>
            <a:pPr>
              <a:defRPr/>
            </a:pPr>
            <a:fld id="{0F62CC49-421B-475A-ADA8-CAB281D8F00C}" type="slidenum">
              <a:rPr lang="cs-CZ" smtClean="0"/>
              <a:pPr>
                <a:defRPr/>
              </a:pPr>
              <a:t>63</a:t>
            </a:fld>
            <a:endParaRPr lang="cs-CZ"/>
          </a:p>
        </p:txBody>
      </p:sp>
    </p:spTree>
    <p:extLst>
      <p:ext uri="{BB962C8B-B14F-4D97-AF65-F5344CB8AC3E}">
        <p14:creationId xmlns:p14="http://schemas.microsoft.com/office/powerpoint/2010/main" val="80512976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Zástupný symbol pro obrázek snímku 1"/>
          <p:cNvSpPr>
            <a:spLocks noGrp="1" noRot="1" noChangeAspect="1" noTextEdit="1"/>
          </p:cNvSpPr>
          <p:nvPr>
            <p:ph type="sldImg"/>
          </p:nvPr>
        </p:nvSpPr>
        <p:spPr>
          <a:ln/>
        </p:spPr>
      </p:sp>
      <p:sp>
        <p:nvSpPr>
          <p:cNvPr id="97283"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dirty="0">
              <a:latin typeface="Arial" pitchFamily="34" charset="0"/>
            </a:endParaRPr>
          </a:p>
        </p:txBody>
      </p:sp>
      <p:sp>
        <p:nvSpPr>
          <p:cNvPr id="4" name="Zástupný symbol pro číslo snímku 3"/>
          <p:cNvSpPr>
            <a:spLocks noGrp="1"/>
          </p:cNvSpPr>
          <p:nvPr>
            <p:ph type="sldNum" sz="quarter" idx="5"/>
          </p:nvPr>
        </p:nvSpPr>
        <p:spPr/>
        <p:txBody>
          <a:bodyPr/>
          <a:lstStyle/>
          <a:p>
            <a:pPr>
              <a:defRPr/>
            </a:pPr>
            <a:fld id="{0F62CC49-421B-475A-ADA8-CAB281D8F00C}" type="slidenum">
              <a:rPr lang="cs-CZ" smtClean="0"/>
              <a:pPr>
                <a:defRPr/>
              </a:pPr>
              <a:t>64</a:t>
            </a:fld>
            <a:endParaRPr lang="cs-CZ"/>
          </a:p>
        </p:txBody>
      </p:sp>
    </p:spTree>
    <p:extLst>
      <p:ext uri="{BB962C8B-B14F-4D97-AF65-F5344CB8AC3E}">
        <p14:creationId xmlns:p14="http://schemas.microsoft.com/office/powerpoint/2010/main" val="319350568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p:txBody>
          <a:bodyPr/>
          <a:lstStyle/>
          <a:p>
            <a:pPr>
              <a:defRPr/>
            </a:pPr>
            <a:fld id="{FBD34928-41B9-4284-9CC6-1515EBE4A9EA}" type="slidenum">
              <a:rPr lang="cs-CZ" smtClean="0">
                <a:latin typeface="Arial" pitchFamily="34" charset="0"/>
              </a:rPr>
              <a:pPr>
                <a:defRPr/>
              </a:pPr>
              <a:t>65</a:t>
            </a:fld>
            <a:endParaRPr lang="cs-CZ">
              <a:latin typeface="Arial" pitchFamily="34"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dirty="0">
              <a:latin typeface="Arial" pitchFamily="34" charset="0"/>
            </a:endParaRPr>
          </a:p>
        </p:txBody>
      </p:sp>
    </p:spTree>
    <p:extLst>
      <p:ext uri="{BB962C8B-B14F-4D97-AF65-F5344CB8AC3E}">
        <p14:creationId xmlns:p14="http://schemas.microsoft.com/office/powerpoint/2010/main" val="210100164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p:txBody>
          <a:bodyPr/>
          <a:lstStyle/>
          <a:p>
            <a:pPr>
              <a:defRPr/>
            </a:pPr>
            <a:fld id="{FBD34928-41B9-4284-9CC6-1515EBE4A9EA}" type="slidenum">
              <a:rPr lang="cs-CZ" smtClean="0">
                <a:latin typeface="Arial" pitchFamily="34" charset="0"/>
              </a:rPr>
              <a:pPr>
                <a:defRPr/>
              </a:pPr>
              <a:t>66</a:t>
            </a:fld>
            <a:endParaRPr lang="cs-CZ">
              <a:latin typeface="Arial" pitchFamily="34"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dirty="0">
              <a:latin typeface="Arial" pitchFamily="34" charset="0"/>
            </a:endParaRPr>
          </a:p>
        </p:txBody>
      </p:sp>
    </p:spTree>
    <p:extLst>
      <p:ext uri="{BB962C8B-B14F-4D97-AF65-F5344CB8AC3E}">
        <p14:creationId xmlns:p14="http://schemas.microsoft.com/office/powerpoint/2010/main" val="101506010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p:txBody>
          <a:bodyPr/>
          <a:lstStyle/>
          <a:p>
            <a:pPr>
              <a:defRPr/>
            </a:pPr>
            <a:fld id="{FBD34928-41B9-4284-9CC6-1515EBE4A9EA}" type="slidenum">
              <a:rPr lang="cs-CZ" smtClean="0">
                <a:latin typeface="Arial" pitchFamily="34" charset="0"/>
              </a:rPr>
              <a:pPr>
                <a:defRPr/>
              </a:pPr>
              <a:t>67</a:t>
            </a:fld>
            <a:endParaRPr lang="cs-CZ">
              <a:latin typeface="Arial" pitchFamily="34"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dirty="0">
              <a:latin typeface="Arial" pitchFamily="34" charset="0"/>
            </a:endParaRPr>
          </a:p>
        </p:txBody>
      </p:sp>
    </p:spTree>
    <p:extLst>
      <p:ext uri="{BB962C8B-B14F-4D97-AF65-F5344CB8AC3E}">
        <p14:creationId xmlns:p14="http://schemas.microsoft.com/office/powerpoint/2010/main" val="246517917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p:txBody>
          <a:bodyPr/>
          <a:lstStyle/>
          <a:p>
            <a:pPr>
              <a:defRPr/>
            </a:pPr>
            <a:fld id="{FBD34928-41B9-4284-9CC6-1515EBE4A9EA}" type="slidenum">
              <a:rPr lang="cs-CZ" smtClean="0">
                <a:latin typeface="Arial" pitchFamily="34" charset="0"/>
              </a:rPr>
              <a:pPr>
                <a:defRPr/>
              </a:pPr>
              <a:t>68</a:t>
            </a:fld>
            <a:endParaRPr lang="cs-CZ">
              <a:latin typeface="Arial" pitchFamily="34"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dirty="0">
              <a:latin typeface="Arial" pitchFamily="34" charset="0"/>
            </a:endParaRPr>
          </a:p>
        </p:txBody>
      </p:sp>
    </p:spTree>
    <p:extLst>
      <p:ext uri="{BB962C8B-B14F-4D97-AF65-F5344CB8AC3E}">
        <p14:creationId xmlns:p14="http://schemas.microsoft.com/office/powerpoint/2010/main" val="360349028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p:txBody>
          <a:bodyPr/>
          <a:lstStyle/>
          <a:p>
            <a:pPr>
              <a:defRPr/>
            </a:pPr>
            <a:fld id="{FBD34928-41B9-4284-9CC6-1515EBE4A9EA}" type="slidenum">
              <a:rPr lang="cs-CZ" smtClean="0">
                <a:latin typeface="Arial" pitchFamily="34" charset="0"/>
              </a:rPr>
              <a:pPr>
                <a:defRPr/>
              </a:pPr>
              <a:t>69</a:t>
            </a:fld>
            <a:endParaRPr lang="cs-CZ">
              <a:latin typeface="Arial" pitchFamily="34"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dirty="0">
              <a:latin typeface="Arial" pitchFamily="34" charset="0"/>
            </a:endParaRPr>
          </a:p>
        </p:txBody>
      </p:sp>
    </p:spTree>
    <p:extLst>
      <p:ext uri="{BB962C8B-B14F-4D97-AF65-F5344CB8AC3E}">
        <p14:creationId xmlns:p14="http://schemas.microsoft.com/office/powerpoint/2010/main" val="125967044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p:txBody>
          <a:bodyPr/>
          <a:lstStyle/>
          <a:p>
            <a:pPr>
              <a:defRPr/>
            </a:pPr>
            <a:fld id="{FBD34928-41B9-4284-9CC6-1515EBE4A9EA}" type="slidenum">
              <a:rPr lang="cs-CZ" smtClean="0">
                <a:latin typeface="Arial" pitchFamily="34" charset="0"/>
              </a:rPr>
              <a:pPr>
                <a:defRPr/>
              </a:pPr>
              <a:t>70</a:t>
            </a:fld>
            <a:endParaRPr lang="cs-CZ">
              <a:latin typeface="Arial" pitchFamily="34"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dirty="0">
              <a:latin typeface="Arial" pitchFamily="34" charset="0"/>
            </a:endParaRPr>
          </a:p>
        </p:txBody>
      </p:sp>
    </p:spTree>
    <p:extLst>
      <p:ext uri="{BB962C8B-B14F-4D97-AF65-F5344CB8AC3E}">
        <p14:creationId xmlns:p14="http://schemas.microsoft.com/office/powerpoint/2010/main" val="1573015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p:txBody>
          <a:bodyPr/>
          <a:lstStyle/>
          <a:p>
            <a:pPr>
              <a:defRPr/>
            </a:pPr>
            <a:fld id="{2B9D5E79-1789-45FB-B4CA-1F4E2F8A0F43}" type="slidenum">
              <a:rPr lang="cs-CZ" smtClean="0">
                <a:latin typeface="Arial" pitchFamily="34" charset="0"/>
              </a:rPr>
              <a:pPr>
                <a:defRPr/>
              </a:pPr>
              <a:t>7</a:t>
            </a:fld>
            <a:endParaRPr lang="cs-CZ">
              <a:latin typeface="Arial" pitchFamily="34"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dirty="0">
                <a:latin typeface="Arial" pitchFamily="34" charset="0"/>
              </a:rPr>
              <a:t>Dalším příkladem mohou být sítě protein-protein fyzických</a:t>
            </a:r>
            <a:r>
              <a:rPr lang="cs-CZ" altLang="cs-CZ" baseline="0" dirty="0">
                <a:latin typeface="Arial" pitchFamily="34" charset="0"/>
              </a:rPr>
              <a:t> interakcí. Zde jako </a:t>
            </a:r>
            <a:r>
              <a:rPr lang="cs-CZ" altLang="cs-CZ" i="1" baseline="0" dirty="0">
                <a:latin typeface="Arial" pitchFamily="34" charset="0"/>
              </a:rPr>
              <a:t>nodes </a:t>
            </a:r>
            <a:r>
              <a:rPr lang="cs-CZ" altLang="cs-CZ" baseline="0" dirty="0">
                <a:latin typeface="Arial" pitchFamily="34" charset="0"/>
              </a:rPr>
              <a:t>a </a:t>
            </a:r>
            <a:r>
              <a:rPr lang="cs-CZ" altLang="cs-CZ" i="1" baseline="0" dirty="0">
                <a:latin typeface="Arial" pitchFamily="34" charset="0"/>
              </a:rPr>
              <a:t>edges </a:t>
            </a:r>
            <a:r>
              <a:rPr lang="cs-CZ" altLang="cs-CZ" baseline="0" dirty="0">
                <a:latin typeface="Arial" pitchFamily="34" charset="0"/>
              </a:rPr>
              <a:t>vystupují...</a:t>
            </a:r>
            <a:r>
              <a:rPr lang="en-US" altLang="cs-CZ" baseline="0" dirty="0">
                <a:latin typeface="Arial" pitchFamily="34" charset="0"/>
              </a:rPr>
              <a:t> (</a:t>
            </a:r>
            <a:r>
              <a:rPr lang="cs-CZ" altLang="cs-CZ" baseline="0" dirty="0">
                <a:latin typeface="Arial" pitchFamily="34" charset="0"/>
              </a:rPr>
              <a:t>odhnadněte...)</a:t>
            </a:r>
            <a:endParaRPr lang="en-US" altLang="cs-CZ" baseline="0" dirty="0">
              <a:latin typeface="Arial" pitchFamily="34" charset="0"/>
            </a:endParaRPr>
          </a:p>
          <a:p>
            <a:pPr eaLnBrk="1" hangingPunct="1"/>
            <a:endParaRPr lang="en-US" altLang="cs-CZ" baseline="0" dirty="0">
              <a:latin typeface="Arial" pitchFamily="34" charset="0"/>
            </a:endParaRPr>
          </a:p>
          <a:p>
            <a:pPr eaLnBrk="1" hangingPunct="1"/>
            <a:endParaRPr lang="cs-CZ" altLang="cs-CZ" baseline="0" dirty="0">
              <a:latin typeface="Arial" pitchFamily="34" charset="0"/>
            </a:endParaRPr>
          </a:p>
          <a:p>
            <a:pPr eaLnBrk="1" hangingPunct="1"/>
            <a:endParaRPr lang="cs-CZ" altLang="cs-CZ" baseline="0" dirty="0">
              <a:latin typeface="Arial" pitchFamily="34" charset="0"/>
            </a:endParaRPr>
          </a:p>
          <a:p>
            <a:pPr eaLnBrk="1" hangingPunct="1"/>
            <a:r>
              <a:rPr lang="cs-CZ" altLang="cs-CZ" i="1" baseline="0" dirty="0">
                <a:latin typeface="Arial" pitchFamily="34" charset="0"/>
              </a:rPr>
              <a:t>nodes</a:t>
            </a:r>
            <a:r>
              <a:rPr lang="cs-CZ" altLang="cs-CZ" baseline="0" dirty="0">
                <a:latin typeface="Arial" pitchFamily="34" charset="0"/>
              </a:rPr>
              <a:t> – proteiny</a:t>
            </a:r>
          </a:p>
          <a:p>
            <a:pPr eaLnBrk="1" hangingPunct="1"/>
            <a:r>
              <a:rPr lang="cs-CZ" altLang="cs-CZ" i="1" baseline="0" dirty="0">
                <a:latin typeface="Arial" pitchFamily="34" charset="0"/>
              </a:rPr>
              <a:t>edges</a:t>
            </a:r>
            <a:r>
              <a:rPr lang="cs-CZ" altLang="cs-CZ" baseline="0" dirty="0">
                <a:latin typeface="Arial" pitchFamily="34" charset="0"/>
              </a:rPr>
              <a:t> – fyzická interakce mezi dvěma proteiny</a:t>
            </a:r>
            <a:endParaRPr lang="en-US" altLang="cs-CZ" baseline="0" dirty="0">
              <a:latin typeface="Arial" pitchFamily="34" charset="0"/>
            </a:endParaRPr>
          </a:p>
          <a:p>
            <a:pPr eaLnBrk="1" hangingPunct="1"/>
            <a:endParaRPr lang="cs-CZ" altLang="cs-CZ" baseline="0" dirty="0">
              <a:latin typeface="Arial" pitchFamily="34" charset="0"/>
            </a:endParaRPr>
          </a:p>
          <a:p>
            <a:pPr eaLnBrk="1" hangingPunct="1"/>
            <a:r>
              <a:rPr lang="cs-CZ" altLang="cs-CZ" baseline="0" dirty="0">
                <a:latin typeface="Arial" pitchFamily="34" charset="0"/>
              </a:rPr>
              <a:t>Ze sítí samotných není zřejmý význam dané interakce, pouze informace, že mezi propojenými proteiny k interakci dochází. Do kontextu je nutno tuto informaci dát s ohledem na to, které proteiny spolu konkrétně interagují.</a:t>
            </a:r>
          </a:p>
          <a:p>
            <a:pPr eaLnBrk="1" hangingPunct="1"/>
            <a:endParaRPr lang="en-US" altLang="cs-CZ" baseline="0" dirty="0">
              <a:latin typeface="Arial" pitchFamily="34" charset="0"/>
            </a:endParaRPr>
          </a:p>
          <a:p>
            <a:pPr eaLnBrk="1" hangingPunct="1"/>
            <a:r>
              <a:rPr lang="en-US" altLang="cs-CZ" baseline="0" dirty="0">
                <a:latin typeface="Arial" pitchFamily="34" charset="0"/>
              </a:rPr>
              <a:t>P</a:t>
            </a:r>
            <a:r>
              <a:rPr lang="cs-CZ" altLang="cs-CZ" baseline="0" dirty="0">
                <a:latin typeface="Arial" pitchFamily="34" charset="0"/>
              </a:rPr>
              <a:t>říklady databází mohou být STRING, MINT či BioGRID.</a:t>
            </a:r>
          </a:p>
        </p:txBody>
      </p:sp>
    </p:spTree>
    <p:extLst>
      <p:ext uri="{BB962C8B-B14F-4D97-AF65-F5344CB8AC3E}">
        <p14:creationId xmlns:p14="http://schemas.microsoft.com/office/powerpoint/2010/main" val="3463183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p:txBody>
          <a:bodyPr/>
          <a:lstStyle/>
          <a:p>
            <a:pPr>
              <a:defRPr/>
            </a:pPr>
            <a:fld id="{BC8915F6-7177-4DEA-A1A4-864285F591DE}" type="slidenum">
              <a:rPr lang="cs-CZ" smtClean="0">
                <a:latin typeface="Arial" pitchFamily="34" charset="0"/>
              </a:rPr>
              <a:pPr>
                <a:defRPr/>
              </a:pPr>
              <a:t>8</a:t>
            </a:fld>
            <a:endParaRPr lang="cs-CZ">
              <a:latin typeface="Arial" pitchFamily="34"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dirty="0">
                <a:latin typeface="Arial" pitchFamily="34" charset="0"/>
              </a:rPr>
              <a:t>Často využívanými biologickými sítěmi jsou</a:t>
            </a:r>
            <a:r>
              <a:rPr lang="cs-CZ" altLang="cs-CZ" baseline="0" dirty="0">
                <a:latin typeface="Arial" pitchFamily="34" charset="0"/>
              </a:rPr>
              <a:t> obecně biologické ontologie a již zmíněná KEGG metabolická sít, tak těmto dvěma bychom se věnovali trochu podrobněji.</a:t>
            </a:r>
            <a:endParaRPr lang="cs-CZ" altLang="cs-CZ" dirty="0">
              <a:latin typeface="Arial" pitchFamily="34" charset="0"/>
            </a:endParaRPr>
          </a:p>
        </p:txBody>
      </p:sp>
    </p:spTree>
    <p:extLst>
      <p:ext uri="{BB962C8B-B14F-4D97-AF65-F5344CB8AC3E}">
        <p14:creationId xmlns:p14="http://schemas.microsoft.com/office/powerpoint/2010/main" val="129558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p:txBody>
          <a:bodyPr/>
          <a:lstStyle/>
          <a:p>
            <a:pPr>
              <a:defRPr/>
            </a:pPr>
            <a:fld id="{C9C3422D-ECF4-4153-A68F-9AF3B5DACD4D}" type="slidenum">
              <a:rPr lang="cs-CZ" smtClean="0">
                <a:latin typeface="Arial" pitchFamily="34" charset="0"/>
              </a:rPr>
              <a:pPr>
                <a:defRPr/>
              </a:pPr>
              <a:t>9</a:t>
            </a:fld>
            <a:endParaRPr lang="cs-CZ">
              <a:latin typeface="Arial" pitchFamily="34"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dirty="0">
                <a:latin typeface="Arial" pitchFamily="34" charset="0"/>
              </a:rPr>
              <a:t>Takž</a:t>
            </a:r>
            <a:r>
              <a:rPr lang="en-US" altLang="cs-CZ" dirty="0">
                <a:latin typeface="Arial" pitchFamily="34" charset="0"/>
              </a:rPr>
              <a:t>e,</a:t>
            </a:r>
            <a:r>
              <a:rPr lang="cs-CZ" altLang="cs-CZ" dirty="0">
                <a:latin typeface="Arial" pitchFamily="34" charset="0"/>
              </a:rPr>
              <a:t> co je to bilogická ontologie?</a:t>
            </a:r>
            <a:r>
              <a:rPr lang="cs-CZ" altLang="cs-CZ" baseline="0" dirty="0">
                <a:latin typeface="Arial" pitchFamily="34" charset="0"/>
              </a:rPr>
              <a:t> Ontologie jako taková je systém kategorií, termínů (</a:t>
            </a:r>
            <a:r>
              <a:rPr lang="cs-CZ" altLang="cs-CZ" i="1" baseline="0" dirty="0">
                <a:latin typeface="Arial" pitchFamily="34" charset="0"/>
              </a:rPr>
              <a:t>terms</a:t>
            </a:r>
            <a:r>
              <a:rPr lang="cs-CZ" altLang="cs-CZ" baseline="0" dirty="0">
                <a:latin typeface="Arial" pitchFamily="34" charset="0"/>
              </a:rPr>
              <a:t>), do kterých </a:t>
            </a:r>
            <a:r>
              <a:rPr lang="en-US" altLang="cs-CZ" baseline="0" dirty="0">
                <a:latin typeface="Arial" pitchFamily="34" charset="0"/>
              </a:rPr>
              <a:t>j</a:t>
            </a:r>
            <a:r>
              <a:rPr lang="cs-CZ" altLang="cs-CZ" baseline="0" dirty="0">
                <a:latin typeface="Arial" pitchFamily="34" charset="0"/>
              </a:rPr>
              <a:t>sou zařazeny informační jednotky, spolu s jejich vlastnostmi a vztahy. Do biologických ontologií jsou např. zařazeny proteiny dle jejich známých funkcní, či lokalizace v buňce. Do biologické ontologie se dá poskládat i p</a:t>
            </a:r>
            <a:r>
              <a:rPr lang="en-US" altLang="cs-CZ" baseline="0" dirty="0">
                <a:latin typeface="Arial" pitchFamily="34" charset="0"/>
              </a:rPr>
              <a:t>r</a:t>
            </a:r>
            <a:r>
              <a:rPr lang="cs-CZ" altLang="cs-CZ" baseline="0" dirty="0">
                <a:latin typeface="Arial" pitchFamily="34" charset="0"/>
              </a:rPr>
              <a:t>ůběh buněčného dělení, vývoj celé rostliny a tak dále.</a:t>
            </a:r>
          </a:p>
          <a:p>
            <a:pPr eaLnBrk="1" hangingPunct="1"/>
            <a:endParaRPr lang="cs-CZ" altLang="cs-CZ" baseline="0" dirty="0">
              <a:latin typeface="Arial" pitchFamily="34" charset="0"/>
            </a:endParaRPr>
          </a:p>
          <a:p>
            <a:pPr eaLnBrk="1" hangingPunct="1"/>
            <a:r>
              <a:rPr lang="cs-CZ" altLang="cs-CZ" baseline="0" dirty="0">
                <a:latin typeface="Arial" pitchFamily="34" charset="0"/>
              </a:rPr>
              <a:t>Pěkný přehled lze získat na uvedeném odkazu, kde je jednotný přístup k více ontologií, je možné je zde procházet, ale také hledat jednotlivé termíny, jejich definice atd.</a:t>
            </a:r>
          </a:p>
          <a:p>
            <a:pPr eaLnBrk="1" hangingPunct="1"/>
            <a:endParaRPr lang="cs-CZ" altLang="cs-CZ" baseline="0" dirty="0">
              <a:latin typeface="Arial" pitchFamily="34" charset="0"/>
            </a:endParaRPr>
          </a:p>
          <a:p>
            <a:pPr eaLnBrk="1" hangingPunct="1"/>
            <a:r>
              <a:rPr lang="cs-CZ" altLang="cs-CZ" baseline="0" dirty="0">
                <a:latin typeface="Arial" pitchFamily="34" charset="0"/>
              </a:rPr>
              <a:t>Podstatnou poznámkou, která platí nejen zde, je, že stávající zařazení např. proteinů do genových ontologií není v žádném případě statiská záležitost. Celá situace je poměrně v začátcích a tak je stále velmi živý proces úprav a doplňování stávajících informací.</a:t>
            </a:r>
            <a:endParaRPr lang="cs-CZ" altLang="cs-CZ" dirty="0">
              <a:latin typeface="Arial" pitchFamily="34" charset="0"/>
            </a:endParaRPr>
          </a:p>
        </p:txBody>
      </p:sp>
    </p:spTree>
    <p:extLst>
      <p:ext uri="{BB962C8B-B14F-4D97-AF65-F5344CB8AC3E}">
        <p14:creationId xmlns:p14="http://schemas.microsoft.com/office/powerpoint/2010/main" val="348042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cs-CZ">
                <a:latin typeface="Arial" charset="0"/>
                <a:cs typeface="+mn-cs"/>
              </a:endParaRPr>
            </a:p>
          </p:txBody>
        </p:sp>
        <p:grpSp>
          <p:nvGrpSpPr>
            <p:cNvPr id="6" name="Group 4"/>
            <p:cNvGrpSpPr>
              <a:grpSpLocks/>
            </p:cNvGrpSpPr>
            <p:nvPr userDrawn="1"/>
          </p:nvGrpSpPr>
          <p:grpSpPr bwMode="auto">
            <a:xfrm>
              <a:off x="3528" y="3715"/>
              <a:ext cx="792" cy="521"/>
              <a:chOff x="3527" y="3715"/>
              <a:chExt cx="792" cy="521"/>
            </a:xfrm>
          </p:grpSpPr>
          <p:sp>
            <p:nvSpPr>
              <p:cNvPr id="57"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a:defRPr/>
                </a:pPr>
                <a:endParaRPr lang="cs-CZ">
                  <a:latin typeface="Arial" charset="0"/>
                  <a:cs typeface="+mn-cs"/>
                </a:endParaRPr>
              </a:p>
            </p:txBody>
          </p:sp>
          <p:sp>
            <p:nvSpPr>
              <p:cNvPr id="58"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a:defRPr/>
                </a:pPr>
                <a:endParaRPr lang="cs-CZ">
                  <a:latin typeface="Arial" charset="0"/>
                  <a:cs typeface="+mn-cs"/>
                </a:endParaRPr>
              </a:p>
            </p:txBody>
          </p:sp>
          <p:sp>
            <p:nvSpPr>
              <p:cNvPr id="59"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cs-CZ">
                  <a:latin typeface="Arial" charset="0"/>
                  <a:cs typeface="+mn-cs"/>
                </a:endParaRPr>
              </a:p>
            </p:txBody>
          </p:sp>
          <p:sp>
            <p:nvSpPr>
              <p:cNvPr id="60"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cs-CZ">
                  <a:latin typeface="Arial" charset="0"/>
                  <a:cs typeface="+mn-cs"/>
                </a:endParaRPr>
              </a:p>
            </p:txBody>
          </p:sp>
          <p:sp>
            <p:nvSpPr>
              <p:cNvPr id="61"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cs-CZ">
                  <a:latin typeface="Arial" charset="0"/>
                  <a:cs typeface="+mn-cs"/>
                </a:endParaRPr>
              </a:p>
            </p:txBody>
          </p:sp>
          <p:sp>
            <p:nvSpPr>
              <p:cNvPr id="62" name="Freeform 10"/>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a:defRPr/>
                </a:pPr>
                <a:endParaRPr lang="cs-CZ">
                  <a:latin typeface="Arial" charset="0"/>
                  <a:cs typeface="+mn-cs"/>
                </a:endParaRPr>
              </a:p>
            </p:txBody>
          </p:sp>
          <p:sp>
            <p:nvSpPr>
              <p:cNvPr id="63" name="Freeform 11"/>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a:defRPr/>
                </a:pPr>
                <a:endParaRPr lang="cs-CZ">
                  <a:latin typeface="Arial" charset="0"/>
                  <a:cs typeface="+mn-cs"/>
                </a:endParaRPr>
              </a:p>
            </p:txBody>
          </p:sp>
          <p:sp>
            <p:nvSpPr>
              <p:cNvPr id="64" name="Freeform 12"/>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cs-CZ">
                  <a:latin typeface="Arial" charset="0"/>
                  <a:cs typeface="+mn-cs"/>
                </a:endParaRPr>
              </a:p>
            </p:txBody>
          </p:sp>
          <p:sp>
            <p:nvSpPr>
              <p:cNvPr id="65" name="Freeform 13"/>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a:defRPr/>
                </a:pPr>
                <a:endParaRPr lang="cs-CZ">
                  <a:latin typeface="Arial" charset="0"/>
                  <a:cs typeface="+mn-cs"/>
                </a:endParaRPr>
              </a:p>
            </p:txBody>
          </p:sp>
          <p:sp>
            <p:nvSpPr>
              <p:cNvPr id="66" name="Freeform 14"/>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a:defRPr/>
                </a:pPr>
                <a:endParaRPr lang="cs-CZ">
                  <a:latin typeface="Arial" charset="0"/>
                  <a:cs typeface="+mn-cs"/>
                </a:endParaRPr>
              </a:p>
            </p:txBody>
          </p:sp>
          <p:sp>
            <p:nvSpPr>
              <p:cNvPr id="67"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cs-CZ">
                  <a:latin typeface="Arial" charset="0"/>
                  <a:cs typeface="+mn-cs"/>
                </a:endParaRPr>
              </a:p>
            </p:txBody>
          </p:sp>
        </p:grpSp>
        <p:grpSp>
          <p:nvGrpSpPr>
            <p:cNvPr id="7" name="Group 16"/>
            <p:cNvGrpSpPr>
              <a:grpSpLocks/>
            </p:cNvGrpSpPr>
            <p:nvPr userDrawn="1"/>
          </p:nvGrpSpPr>
          <p:grpSpPr bwMode="auto">
            <a:xfrm>
              <a:off x="1776" y="3631"/>
              <a:ext cx="1626" cy="683"/>
              <a:chOff x="1776" y="3631"/>
              <a:chExt cx="1626" cy="683"/>
            </a:xfrm>
          </p:grpSpPr>
          <p:sp>
            <p:nvSpPr>
              <p:cNvPr id="39"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a:defRPr/>
                </a:pPr>
                <a:endParaRPr lang="cs-CZ">
                  <a:latin typeface="Arial" charset="0"/>
                  <a:cs typeface="+mn-cs"/>
                </a:endParaRPr>
              </a:p>
            </p:txBody>
          </p:sp>
          <p:sp>
            <p:nvSpPr>
              <p:cNvPr id="40"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a:defRPr/>
                </a:pPr>
                <a:endParaRPr lang="cs-CZ">
                  <a:latin typeface="Arial" charset="0"/>
                  <a:cs typeface="+mn-cs"/>
                </a:endParaRPr>
              </a:p>
            </p:txBody>
          </p:sp>
          <p:sp>
            <p:nvSpPr>
              <p:cNvPr id="41"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a:defRPr/>
                </a:pPr>
                <a:endParaRPr lang="cs-CZ">
                  <a:latin typeface="Arial" charset="0"/>
                  <a:cs typeface="+mn-cs"/>
                </a:endParaRPr>
              </a:p>
            </p:txBody>
          </p:sp>
          <p:sp>
            <p:nvSpPr>
              <p:cNvPr id="42"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cs-CZ">
                  <a:latin typeface="Arial" charset="0"/>
                  <a:cs typeface="+mn-cs"/>
                </a:endParaRPr>
              </a:p>
            </p:txBody>
          </p:sp>
          <p:sp>
            <p:nvSpPr>
              <p:cNvPr id="43"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cs-CZ">
                  <a:latin typeface="Arial" charset="0"/>
                  <a:cs typeface="+mn-cs"/>
                </a:endParaRPr>
              </a:p>
            </p:txBody>
          </p:sp>
          <p:sp>
            <p:nvSpPr>
              <p:cNvPr id="44"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cs-CZ">
                  <a:latin typeface="Arial" charset="0"/>
                  <a:cs typeface="+mn-cs"/>
                </a:endParaRPr>
              </a:p>
            </p:txBody>
          </p:sp>
          <p:sp>
            <p:nvSpPr>
              <p:cNvPr id="45"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a:defRPr/>
                </a:pPr>
                <a:endParaRPr lang="cs-CZ">
                  <a:latin typeface="Arial" charset="0"/>
                  <a:cs typeface="+mn-cs"/>
                </a:endParaRPr>
              </a:p>
            </p:txBody>
          </p:sp>
          <p:sp>
            <p:nvSpPr>
              <p:cNvPr id="46"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a:defRPr/>
                </a:pPr>
                <a:endParaRPr lang="cs-CZ">
                  <a:latin typeface="Arial" charset="0"/>
                  <a:cs typeface="+mn-cs"/>
                </a:endParaRPr>
              </a:p>
            </p:txBody>
          </p:sp>
          <p:sp>
            <p:nvSpPr>
              <p:cNvPr id="47"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a:defRPr/>
                </a:pPr>
                <a:endParaRPr lang="cs-CZ">
                  <a:latin typeface="Arial" charset="0"/>
                  <a:cs typeface="+mn-cs"/>
                </a:endParaRPr>
              </a:p>
            </p:txBody>
          </p:sp>
          <p:sp>
            <p:nvSpPr>
              <p:cNvPr id="48"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a:defRPr/>
                </a:pPr>
                <a:endParaRPr lang="cs-CZ">
                  <a:latin typeface="Arial" charset="0"/>
                  <a:cs typeface="+mn-cs"/>
                </a:endParaRPr>
              </a:p>
            </p:txBody>
          </p:sp>
          <p:sp>
            <p:nvSpPr>
              <p:cNvPr id="49"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a:defRPr/>
                </a:pPr>
                <a:endParaRPr lang="cs-CZ">
                  <a:latin typeface="Arial" charset="0"/>
                  <a:cs typeface="+mn-cs"/>
                </a:endParaRPr>
              </a:p>
            </p:txBody>
          </p:sp>
          <p:sp>
            <p:nvSpPr>
              <p:cNvPr id="50"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a:defRPr/>
                </a:pPr>
                <a:endParaRPr lang="cs-CZ">
                  <a:latin typeface="Arial" charset="0"/>
                  <a:cs typeface="+mn-cs"/>
                </a:endParaRPr>
              </a:p>
            </p:txBody>
          </p:sp>
          <p:sp>
            <p:nvSpPr>
              <p:cNvPr id="51"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pPr>
                  <a:defRPr/>
                </a:pPr>
                <a:endParaRPr lang="cs-CZ">
                  <a:latin typeface="Arial" charset="0"/>
                  <a:cs typeface="+mn-cs"/>
                </a:endParaRPr>
              </a:p>
            </p:txBody>
          </p:sp>
          <p:sp>
            <p:nvSpPr>
              <p:cNvPr id="52"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pPr>
                  <a:defRPr/>
                </a:pPr>
                <a:endParaRPr lang="cs-CZ">
                  <a:latin typeface="Arial" charset="0"/>
                  <a:cs typeface="+mn-cs"/>
                </a:endParaRPr>
              </a:p>
            </p:txBody>
          </p:sp>
          <p:sp>
            <p:nvSpPr>
              <p:cNvPr id="53"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cs-CZ">
                  <a:latin typeface="Arial" charset="0"/>
                  <a:cs typeface="+mn-cs"/>
                </a:endParaRPr>
              </a:p>
            </p:txBody>
          </p:sp>
          <p:sp>
            <p:nvSpPr>
              <p:cNvPr id="54"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cs-CZ">
                  <a:latin typeface="Arial" charset="0"/>
                  <a:cs typeface="+mn-cs"/>
                </a:endParaRPr>
              </a:p>
            </p:txBody>
          </p:sp>
          <p:sp>
            <p:nvSpPr>
              <p:cNvPr id="55"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cs-CZ">
                  <a:latin typeface="Arial" charset="0"/>
                  <a:cs typeface="+mn-cs"/>
                </a:endParaRPr>
              </a:p>
            </p:txBody>
          </p:sp>
          <p:sp>
            <p:nvSpPr>
              <p:cNvPr id="56"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pPr>
                  <a:defRPr/>
                </a:pPr>
                <a:endParaRPr lang="cs-CZ">
                  <a:latin typeface="Arial" charset="0"/>
                  <a:cs typeface="+mn-cs"/>
                </a:endParaRPr>
              </a:p>
            </p:txBody>
          </p:sp>
        </p:grpSp>
        <p:grpSp>
          <p:nvGrpSpPr>
            <p:cNvPr id="8" name="Group 35"/>
            <p:cNvGrpSpPr>
              <a:grpSpLocks/>
            </p:cNvGrpSpPr>
            <p:nvPr userDrawn="1"/>
          </p:nvGrpSpPr>
          <p:grpSpPr bwMode="auto">
            <a:xfrm>
              <a:off x="4128" y="3360"/>
              <a:ext cx="1351" cy="821"/>
              <a:chOff x="4128" y="3360"/>
              <a:chExt cx="1351" cy="821"/>
            </a:xfrm>
          </p:grpSpPr>
          <p:sp>
            <p:nvSpPr>
              <p:cNvPr id="22" name="Freeform 36"/>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cs-CZ">
                  <a:latin typeface="Arial" charset="0"/>
                  <a:cs typeface="+mn-cs"/>
                </a:endParaRPr>
              </a:p>
            </p:txBody>
          </p:sp>
          <p:sp>
            <p:nvSpPr>
              <p:cNvPr id="23" name="Freeform 37"/>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cs-CZ">
                  <a:latin typeface="Arial" charset="0"/>
                  <a:cs typeface="+mn-cs"/>
                </a:endParaRPr>
              </a:p>
            </p:txBody>
          </p:sp>
          <p:sp>
            <p:nvSpPr>
              <p:cNvPr id="24" name="Freeform 38"/>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a:defRPr/>
                </a:pPr>
                <a:endParaRPr lang="cs-CZ">
                  <a:latin typeface="Arial" charset="0"/>
                  <a:cs typeface="+mn-cs"/>
                </a:endParaRPr>
              </a:p>
            </p:txBody>
          </p:sp>
          <p:sp>
            <p:nvSpPr>
              <p:cNvPr id="25" name="Freeform 39"/>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cs-CZ">
                  <a:latin typeface="Arial" charset="0"/>
                  <a:cs typeface="+mn-cs"/>
                </a:endParaRPr>
              </a:p>
            </p:txBody>
          </p:sp>
          <p:sp>
            <p:nvSpPr>
              <p:cNvPr id="26" name="Freeform 40"/>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cs-CZ">
                  <a:latin typeface="Arial" charset="0"/>
                  <a:cs typeface="+mn-cs"/>
                </a:endParaRPr>
              </a:p>
            </p:txBody>
          </p:sp>
          <p:sp>
            <p:nvSpPr>
              <p:cNvPr id="27" name="Freeform 41"/>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cs-CZ">
                  <a:latin typeface="Arial" charset="0"/>
                  <a:cs typeface="+mn-cs"/>
                </a:endParaRPr>
              </a:p>
            </p:txBody>
          </p:sp>
          <p:sp>
            <p:nvSpPr>
              <p:cNvPr id="28" name="Freeform 42"/>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cs-CZ">
                  <a:latin typeface="Arial" charset="0"/>
                  <a:cs typeface="+mn-cs"/>
                </a:endParaRPr>
              </a:p>
            </p:txBody>
          </p:sp>
          <p:sp>
            <p:nvSpPr>
              <p:cNvPr id="29" name="Freeform 43"/>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pPr>
                  <a:defRPr/>
                </a:pPr>
                <a:endParaRPr lang="cs-CZ">
                  <a:latin typeface="Arial" charset="0"/>
                  <a:cs typeface="+mn-cs"/>
                </a:endParaRPr>
              </a:p>
            </p:txBody>
          </p:sp>
          <p:sp>
            <p:nvSpPr>
              <p:cNvPr id="30" name="Freeform 44"/>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a:defRPr/>
                </a:pPr>
                <a:endParaRPr lang="cs-CZ">
                  <a:latin typeface="Arial" charset="0"/>
                  <a:cs typeface="+mn-cs"/>
                </a:endParaRPr>
              </a:p>
            </p:txBody>
          </p:sp>
          <p:sp>
            <p:nvSpPr>
              <p:cNvPr id="31" name="Freeform 45"/>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cs-CZ">
                  <a:latin typeface="Arial" charset="0"/>
                  <a:cs typeface="+mn-cs"/>
                </a:endParaRPr>
              </a:p>
            </p:txBody>
          </p:sp>
          <p:sp>
            <p:nvSpPr>
              <p:cNvPr id="32" name="Freeform 46"/>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cs-CZ">
                  <a:latin typeface="Arial" charset="0"/>
                  <a:cs typeface="+mn-cs"/>
                </a:endParaRPr>
              </a:p>
            </p:txBody>
          </p:sp>
          <p:sp>
            <p:nvSpPr>
              <p:cNvPr id="33"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a:defRPr/>
                </a:pPr>
                <a:endParaRPr lang="cs-CZ">
                  <a:latin typeface="Arial" charset="0"/>
                  <a:cs typeface="+mn-cs"/>
                </a:endParaRPr>
              </a:p>
            </p:txBody>
          </p:sp>
          <p:sp>
            <p:nvSpPr>
              <p:cNvPr id="34"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a:defRPr/>
                </a:pPr>
                <a:endParaRPr lang="cs-CZ">
                  <a:latin typeface="Arial" charset="0"/>
                  <a:cs typeface="+mn-cs"/>
                </a:endParaRPr>
              </a:p>
            </p:txBody>
          </p:sp>
          <p:sp>
            <p:nvSpPr>
              <p:cNvPr id="35"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cs-CZ">
                  <a:latin typeface="Arial" charset="0"/>
                  <a:cs typeface="+mn-cs"/>
                </a:endParaRPr>
              </a:p>
            </p:txBody>
          </p:sp>
          <p:sp>
            <p:nvSpPr>
              <p:cNvPr id="36"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cs-CZ">
                  <a:latin typeface="Arial" charset="0"/>
                  <a:cs typeface="+mn-cs"/>
                </a:endParaRPr>
              </a:p>
            </p:txBody>
          </p:sp>
          <p:sp>
            <p:nvSpPr>
              <p:cNvPr id="37"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cs-CZ">
                  <a:latin typeface="Arial" charset="0"/>
                  <a:cs typeface="+mn-cs"/>
                </a:endParaRPr>
              </a:p>
            </p:txBody>
          </p:sp>
          <p:sp>
            <p:nvSpPr>
              <p:cNvPr id="38"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cs-CZ">
                  <a:latin typeface="Arial" charset="0"/>
                  <a:cs typeface="+mn-cs"/>
                </a:endParaRPr>
              </a:p>
            </p:txBody>
          </p:sp>
        </p:grpSp>
        <p:grpSp>
          <p:nvGrpSpPr>
            <p:cNvPr id="9" name="Group 53"/>
            <p:cNvGrpSpPr>
              <a:grpSpLocks/>
            </p:cNvGrpSpPr>
            <p:nvPr userDrawn="1"/>
          </p:nvGrpSpPr>
          <p:grpSpPr bwMode="auto">
            <a:xfrm>
              <a:off x="5280" y="3024"/>
              <a:ext cx="425" cy="258"/>
              <a:chOff x="5280" y="3024"/>
              <a:chExt cx="425" cy="258"/>
            </a:xfrm>
          </p:grpSpPr>
          <p:sp>
            <p:nvSpPr>
              <p:cNvPr id="10" name="Freeform 54"/>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cs-CZ">
                  <a:latin typeface="Arial" charset="0"/>
                  <a:cs typeface="+mn-cs"/>
                </a:endParaRPr>
              </a:p>
            </p:txBody>
          </p:sp>
          <p:sp>
            <p:nvSpPr>
              <p:cNvPr id="11" name="Freeform 55"/>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cs-CZ">
                  <a:latin typeface="Arial" charset="0"/>
                  <a:cs typeface="+mn-cs"/>
                </a:endParaRPr>
              </a:p>
            </p:txBody>
          </p:sp>
          <p:sp>
            <p:nvSpPr>
              <p:cNvPr id="12" name="Freeform 56"/>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cs-CZ">
                  <a:latin typeface="Arial" charset="0"/>
                  <a:cs typeface="+mn-cs"/>
                </a:endParaRPr>
              </a:p>
            </p:txBody>
          </p:sp>
          <p:sp>
            <p:nvSpPr>
              <p:cNvPr id="13" name="Freeform 57"/>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cs-CZ">
                  <a:latin typeface="Arial" charset="0"/>
                  <a:cs typeface="+mn-cs"/>
                </a:endParaRPr>
              </a:p>
            </p:txBody>
          </p:sp>
          <p:sp>
            <p:nvSpPr>
              <p:cNvPr id="14" name="Freeform 58"/>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cs-CZ">
                  <a:latin typeface="Arial" charset="0"/>
                  <a:cs typeface="+mn-cs"/>
                </a:endParaRPr>
              </a:p>
            </p:txBody>
          </p:sp>
          <p:sp>
            <p:nvSpPr>
              <p:cNvPr id="15" name="Freeform 59"/>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cs-CZ">
                  <a:latin typeface="Arial" charset="0"/>
                  <a:cs typeface="+mn-cs"/>
                </a:endParaRPr>
              </a:p>
            </p:txBody>
          </p:sp>
          <p:sp>
            <p:nvSpPr>
              <p:cNvPr id="16" name="Freeform 60"/>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cs-CZ">
                  <a:latin typeface="Arial" charset="0"/>
                  <a:cs typeface="+mn-cs"/>
                </a:endParaRPr>
              </a:p>
            </p:txBody>
          </p:sp>
          <p:grpSp>
            <p:nvGrpSpPr>
              <p:cNvPr id="17" name="Group 61"/>
              <p:cNvGrpSpPr>
                <a:grpSpLocks/>
              </p:cNvGrpSpPr>
              <p:nvPr/>
            </p:nvGrpSpPr>
            <p:grpSpPr bwMode="auto">
              <a:xfrm>
                <a:off x="5381" y="3085"/>
                <a:ext cx="227" cy="132"/>
                <a:chOff x="5381" y="3085"/>
                <a:chExt cx="227" cy="132"/>
              </a:xfrm>
            </p:grpSpPr>
            <p:sp>
              <p:nvSpPr>
                <p:cNvPr id="18"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cs-CZ">
                    <a:latin typeface="Arial" charset="0"/>
                    <a:cs typeface="+mn-cs"/>
                  </a:endParaRPr>
                </a:p>
              </p:txBody>
            </p:sp>
            <p:sp>
              <p:nvSpPr>
                <p:cNvPr id="19"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cs-CZ">
                    <a:latin typeface="Arial" charset="0"/>
                    <a:cs typeface="+mn-cs"/>
                  </a:endParaRPr>
                </a:p>
              </p:txBody>
            </p:sp>
            <p:sp>
              <p:nvSpPr>
                <p:cNvPr id="20"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cs-CZ">
                    <a:latin typeface="Arial" charset="0"/>
                    <a:cs typeface="+mn-cs"/>
                  </a:endParaRPr>
                </a:p>
              </p:txBody>
            </p:sp>
            <p:sp>
              <p:nvSpPr>
                <p:cNvPr id="21"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cs-CZ">
                    <a:latin typeface="Arial" charset="0"/>
                    <a:cs typeface="+mn-cs"/>
                  </a:endParaRPr>
                </a:p>
              </p:txBody>
            </p:sp>
          </p:grpSp>
        </p:grpSp>
      </p:grpSp>
      <p:sp>
        <p:nvSpPr>
          <p:cNvPr id="9282"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cs-CZ"/>
              <a:t>Klepnutím lze upravit styl předlohy nadpisů.</a:t>
            </a:r>
          </a:p>
        </p:txBody>
      </p:sp>
      <p:sp>
        <p:nvSpPr>
          <p:cNvPr id="9283"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cs-CZ"/>
              <a:t>Klepnutím lze upravit styl předlohy podnadpisů.</a:t>
            </a:r>
          </a:p>
        </p:txBody>
      </p:sp>
      <p:sp>
        <p:nvSpPr>
          <p:cNvPr id="68" name="Rectangle 68"/>
          <p:cNvSpPr>
            <a:spLocks noGrp="1" noChangeArrowheads="1"/>
          </p:cNvSpPr>
          <p:nvPr>
            <p:ph type="dt" sz="quarter" idx="10"/>
          </p:nvPr>
        </p:nvSpPr>
        <p:spPr>
          <a:xfrm>
            <a:off x="457200" y="6248400"/>
            <a:ext cx="2133600" cy="457200"/>
          </a:xfrm>
        </p:spPr>
        <p:txBody>
          <a:bodyPr/>
          <a:lstStyle>
            <a:lvl1pPr>
              <a:defRPr/>
            </a:lvl1pPr>
          </a:lstStyle>
          <a:p>
            <a:pPr>
              <a:defRPr/>
            </a:pPr>
            <a:endParaRPr lang="cs-CZ"/>
          </a:p>
        </p:txBody>
      </p:sp>
      <p:sp>
        <p:nvSpPr>
          <p:cNvPr id="69" name="Rectangle 69"/>
          <p:cNvSpPr>
            <a:spLocks noGrp="1" noChangeArrowheads="1"/>
          </p:cNvSpPr>
          <p:nvPr>
            <p:ph type="ftr" sz="quarter" idx="11"/>
          </p:nvPr>
        </p:nvSpPr>
        <p:spPr>
          <a:xfrm>
            <a:off x="3124200" y="6248400"/>
            <a:ext cx="2895600" cy="457200"/>
          </a:xfrm>
        </p:spPr>
        <p:txBody>
          <a:bodyPr/>
          <a:lstStyle>
            <a:lvl1pPr>
              <a:defRPr/>
            </a:lvl1pPr>
          </a:lstStyle>
          <a:p>
            <a:pPr>
              <a:defRPr/>
            </a:pPr>
            <a:endParaRPr lang="cs-CZ"/>
          </a:p>
        </p:txBody>
      </p:sp>
      <p:sp>
        <p:nvSpPr>
          <p:cNvPr id="70" name="Rectangle 70"/>
          <p:cNvSpPr>
            <a:spLocks noGrp="1" noChangeArrowheads="1"/>
          </p:cNvSpPr>
          <p:nvPr>
            <p:ph type="sldNum" sz="quarter" idx="12"/>
          </p:nvPr>
        </p:nvSpPr>
        <p:spPr>
          <a:xfrm>
            <a:off x="6553200" y="6248400"/>
            <a:ext cx="2133600" cy="457200"/>
          </a:xfrm>
        </p:spPr>
        <p:txBody>
          <a:bodyPr/>
          <a:lstStyle>
            <a:lvl1pPr>
              <a:defRPr/>
            </a:lvl1pPr>
          </a:lstStyle>
          <a:p>
            <a:pPr>
              <a:defRPr/>
            </a:pPr>
            <a:fld id="{15877A7B-F04B-4C69-8AD1-782CA9526464}" type="slidenum">
              <a:rPr lang="cs-CZ"/>
              <a:pPr>
                <a:defRPr/>
              </a:pPr>
              <a:t>‹#›</a:t>
            </a:fld>
            <a:endParaRPr lang="cs-CZ"/>
          </a:p>
        </p:txBody>
      </p:sp>
    </p:spTree>
    <p:extLst>
      <p:ext uri="{BB962C8B-B14F-4D97-AF65-F5344CB8AC3E}">
        <p14:creationId xmlns:p14="http://schemas.microsoft.com/office/powerpoint/2010/main" val="3326701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69"/>
          <p:cNvSpPr>
            <a:spLocks noGrp="1" noChangeArrowheads="1"/>
          </p:cNvSpPr>
          <p:nvPr>
            <p:ph type="dt" sz="half" idx="10"/>
          </p:nvPr>
        </p:nvSpPr>
        <p:spPr>
          <a:ln/>
        </p:spPr>
        <p:txBody>
          <a:bodyPr/>
          <a:lstStyle>
            <a:lvl1pPr>
              <a:defRPr/>
            </a:lvl1pPr>
          </a:lstStyle>
          <a:p>
            <a:pPr>
              <a:defRPr/>
            </a:pPr>
            <a:endParaRPr lang="cs-CZ"/>
          </a:p>
        </p:txBody>
      </p:sp>
      <p:sp>
        <p:nvSpPr>
          <p:cNvPr id="5" name="Rectangle 70"/>
          <p:cNvSpPr>
            <a:spLocks noGrp="1" noChangeArrowheads="1"/>
          </p:cNvSpPr>
          <p:nvPr>
            <p:ph type="ftr" sz="quarter" idx="11"/>
          </p:nvPr>
        </p:nvSpPr>
        <p:spPr>
          <a:ln/>
        </p:spPr>
        <p:txBody>
          <a:bodyPr/>
          <a:lstStyle>
            <a:lvl1pPr>
              <a:defRPr/>
            </a:lvl1pPr>
          </a:lstStyle>
          <a:p>
            <a:pPr>
              <a:defRPr/>
            </a:pPr>
            <a:endParaRPr lang="cs-CZ"/>
          </a:p>
        </p:txBody>
      </p:sp>
      <p:sp>
        <p:nvSpPr>
          <p:cNvPr id="6" name="Rectangle 71"/>
          <p:cNvSpPr>
            <a:spLocks noGrp="1" noChangeArrowheads="1"/>
          </p:cNvSpPr>
          <p:nvPr>
            <p:ph type="sldNum" sz="quarter" idx="12"/>
          </p:nvPr>
        </p:nvSpPr>
        <p:spPr>
          <a:ln/>
        </p:spPr>
        <p:txBody>
          <a:bodyPr/>
          <a:lstStyle>
            <a:lvl1pPr>
              <a:defRPr/>
            </a:lvl1pPr>
          </a:lstStyle>
          <a:p>
            <a:pPr>
              <a:defRPr/>
            </a:pPr>
            <a:fld id="{724AABCF-7B01-4D1C-BA91-E3435AE3EA1B}" type="slidenum">
              <a:rPr lang="cs-CZ"/>
              <a:pPr>
                <a:defRPr/>
              </a:pPr>
              <a:t>‹#›</a:t>
            </a:fld>
            <a:endParaRPr lang="cs-CZ"/>
          </a:p>
        </p:txBody>
      </p:sp>
    </p:spTree>
    <p:extLst>
      <p:ext uri="{BB962C8B-B14F-4D97-AF65-F5344CB8AC3E}">
        <p14:creationId xmlns:p14="http://schemas.microsoft.com/office/powerpoint/2010/main" val="2834836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7813"/>
            <a:ext cx="2057400" cy="5848350"/>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457200" y="277813"/>
            <a:ext cx="6019800" cy="5848350"/>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69"/>
          <p:cNvSpPr>
            <a:spLocks noGrp="1" noChangeArrowheads="1"/>
          </p:cNvSpPr>
          <p:nvPr>
            <p:ph type="dt" sz="half" idx="10"/>
          </p:nvPr>
        </p:nvSpPr>
        <p:spPr>
          <a:ln/>
        </p:spPr>
        <p:txBody>
          <a:bodyPr/>
          <a:lstStyle>
            <a:lvl1pPr>
              <a:defRPr/>
            </a:lvl1pPr>
          </a:lstStyle>
          <a:p>
            <a:pPr>
              <a:defRPr/>
            </a:pPr>
            <a:endParaRPr lang="cs-CZ"/>
          </a:p>
        </p:txBody>
      </p:sp>
      <p:sp>
        <p:nvSpPr>
          <p:cNvPr id="5" name="Rectangle 70"/>
          <p:cNvSpPr>
            <a:spLocks noGrp="1" noChangeArrowheads="1"/>
          </p:cNvSpPr>
          <p:nvPr>
            <p:ph type="ftr" sz="quarter" idx="11"/>
          </p:nvPr>
        </p:nvSpPr>
        <p:spPr>
          <a:ln/>
        </p:spPr>
        <p:txBody>
          <a:bodyPr/>
          <a:lstStyle>
            <a:lvl1pPr>
              <a:defRPr/>
            </a:lvl1pPr>
          </a:lstStyle>
          <a:p>
            <a:pPr>
              <a:defRPr/>
            </a:pPr>
            <a:endParaRPr lang="cs-CZ"/>
          </a:p>
        </p:txBody>
      </p:sp>
      <p:sp>
        <p:nvSpPr>
          <p:cNvPr id="6" name="Rectangle 71"/>
          <p:cNvSpPr>
            <a:spLocks noGrp="1" noChangeArrowheads="1"/>
          </p:cNvSpPr>
          <p:nvPr>
            <p:ph type="sldNum" sz="quarter" idx="12"/>
          </p:nvPr>
        </p:nvSpPr>
        <p:spPr>
          <a:ln/>
        </p:spPr>
        <p:txBody>
          <a:bodyPr/>
          <a:lstStyle>
            <a:lvl1pPr>
              <a:defRPr/>
            </a:lvl1pPr>
          </a:lstStyle>
          <a:p>
            <a:pPr>
              <a:defRPr/>
            </a:pPr>
            <a:fld id="{52656478-9CC0-4689-A8BC-F97AA2FAC518}" type="slidenum">
              <a:rPr lang="cs-CZ"/>
              <a:pPr>
                <a:defRPr/>
              </a:pPr>
              <a:t>‹#›</a:t>
            </a:fld>
            <a:endParaRPr lang="cs-CZ"/>
          </a:p>
        </p:txBody>
      </p:sp>
    </p:spTree>
    <p:extLst>
      <p:ext uri="{BB962C8B-B14F-4D97-AF65-F5344CB8AC3E}">
        <p14:creationId xmlns:p14="http://schemas.microsoft.com/office/powerpoint/2010/main" val="1718591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69"/>
          <p:cNvSpPr>
            <a:spLocks noGrp="1" noChangeArrowheads="1"/>
          </p:cNvSpPr>
          <p:nvPr>
            <p:ph type="dt" sz="half" idx="10"/>
          </p:nvPr>
        </p:nvSpPr>
        <p:spPr>
          <a:ln/>
        </p:spPr>
        <p:txBody>
          <a:bodyPr/>
          <a:lstStyle>
            <a:lvl1pPr>
              <a:defRPr/>
            </a:lvl1pPr>
          </a:lstStyle>
          <a:p>
            <a:pPr>
              <a:defRPr/>
            </a:pPr>
            <a:endParaRPr lang="cs-CZ"/>
          </a:p>
        </p:txBody>
      </p:sp>
      <p:sp>
        <p:nvSpPr>
          <p:cNvPr id="5" name="Rectangle 70"/>
          <p:cNvSpPr>
            <a:spLocks noGrp="1" noChangeArrowheads="1"/>
          </p:cNvSpPr>
          <p:nvPr>
            <p:ph type="ftr" sz="quarter" idx="11"/>
          </p:nvPr>
        </p:nvSpPr>
        <p:spPr>
          <a:ln/>
        </p:spPr>
        <p:txBody>
          <a:bodyPr/>
          <a:lstStyle>
            <a:lvl1pPr>
              <a:defRPr/>
            </a:lvl1pPr>
          </a:lstStyle>
          <a:p>
            <a:pPr>
              <a:defRPr/>
            </a:pPr>
            <a:endParaRPr lang="cs-CZ"/>
          </a:p>
        </p:txBody>
      </p:sp>
      <p:sp>
        <p:nvSpPr>
          <p:cNvPr id="6" name="Rectangle 71"/>
          <p:cNvSpPr>
            <a:spLocks noGrp="1" noChangeArrowheads="1"/>
          </p:cNvSpPr>
          <p:nvPr>
            <p:ph type="sldNum" sz="quarter" idx="12"/>
          </p:nvPr>
        </p:nvSpPr>
        <p:spPr>
          <a:ln/>
        </p:spPr>
        <p:txBody>
          <a:bodyPr/>
          <a:lstStyle>
            <a:lvl1pPr>
              <a:defRPr/>
            </a:lvl1pPr>
          </a:lstStyle>
          <a:p>
            <a:pPr>
              <a:defRPr/>
            </a:pPr>
            <a:fld id="{3CCD7D84-F164-47C1-A4AD-B23E094D4B30}" type="slidenum">
              <a:rPr lang="cs-CZ"/>
              <a:pPr>
                <a:defRPr/>
              </a:pPr>
              <a:t>‹#›</a:t>
            </a:fld>
            <a:endParaRPr lang="cs-CZ"/>
          </a:p>
        </p:txBody>
      </p:sp>
    </p:spTree>
    <p:extLst>
      <p:ext uri="{BB962C8B-B14F-4D97-AF65-F5344CB8AC3E}">
        <p14:creationId xmlns:p14="http://schemas.microsoft.com/office/powerpoint/2010/main" val="3371006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
        <p:nvSpPr>
          <p:cNvPr id="4" name="Rectangle 69"/>
          <p:cNvSpPr>
            <a:spLocks noGrp="1" noChangeArrowheads="1"/>
          </p:cNvSpPr>
          <p:nvPr>
            <p:ph type="dt" sz="half" idx="10"/>
          </p:nvPr>
        </p:nvSpPr>
        <p:spPr>
          <a:ln/>
        </p:spPr>
        <p:txBody>
          <a:bodyPr/>
          <a:lstStyle>
            <a:lvl1pPr>
              <a:defRPr/>
            </a:lvl1pPr>
          </a:lstStyle>
          <a:p>
            <a:pPr>
              <a:defRPr/>
            </a:pPr>
            <a:endParaRPr lang="cs-CZ"/>
          </a:p>
        </p:txBody>
      </p:sp>
      <p:sp>
        <p:nvSpPr>
          <p:cNvPr id="5" name="Rectangle 70"/>
          <p:cNvSpPr>
            <a:spLocks noGrp="1" noChangeArrowheads="1"/>
          </p:cNvSpPr>
          <p:nvPr>
            <p:ph type="ftr" sz="quarter" idx="11"/>
          </p:nvPr>
        </p:nvSpPr>
        <p:spPr>
          <a:ln/>
        </p:spPr>
        <p:txBody>
          <a:bodyPr/>
          <a:lstStyle>
            <a:lvl1pPr>
              <a:defRPr/>
            </a:lvl1pPr>
          </a:lstStyle>
          <a:p>
            <a:pPr>
              <a:defRPr/>
            </a:pPr>
            <a:endParaRPr lang="cs-CZ"/>
          </a:p>
        </p:txBody>
      </p:sp>
      <p:sp>
        <p:nvSpPr>
          <p:cNvPr id="6" name="Rectangle 71"/>
          <p:cNvSpPr>
            <a:spLocks noGrp="1" noChangeArrowheads="1"/>
          </p:cNvSpPr>
          <p:nvPr>
            <p:ph type="sldNum" sz="quarter" idx="12"/>
          </p:nvPr>
        </p:nvSpPr>
        <p:spPr>
          <a:ln/>
        </p:spPr>
        <p:txBody>
          <a:bodyPr/>
          <a:lstStyle>
            <a:lvl1pPr>
              <a:defRPr/>
            </a:lvl1pPr>
          </a:lstStyle>
          <a:p>
            <a:pPr>
              <a:defRPr/>
            </a:pPr>
            <a:fld id="{3E595988-D80F-488E-92F8-5BC1059FC26C}" type="slidenum">
              <a:rPr lang="cs-CZ"/>
              <a:pPr>
                <a:defRPr/>
              </a:pPr>
              <a:t>‹#›</a:t>
            </a:fld>
            <a:endParaRPr lang="cs-CZ"/>
          </a:p>
        </p:txBody>
      </p:sp>
    </p:spTree>
    <p:extLst>
      <p:ext uri="{BB962C8B-B14F-4D97-AF65-F5344CB8AC3E}">
        <p14:creationId xmlns:p14="http://schemas.microsoft.com/office/powerpoint/2010/main" val="3421290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69"/>
          <p:cNvSpPr>
            <a:spLocks noGrp="1" noChangeArrowheads="1"/>
          </p:cNvSpPr>
          <p:nvPr>
            <p:ph type="dt" sz="half" idx="10"/>
          </p:nvPr>
        </p:nvSpPr>
        <p:spPr>
          <a:ln/>
        </p:spPr>
        <p:txBody>
          <a:bodyPr/>
          <a:lstStyle>
            <a:lvl1pPr>
              <a:defRPr/>
            </a:lvl1pPr>
          </a:lstStyle>
          <a:p>
            <a:pPr>
              <a:defRPr/>
            </a:pPr>
            <a:endParaRPr lang="cs-CZ"/>
          </a:p>
        </p:txBody>
      </p:sp>
      <p:sp>
        <p:nvSpPr>
          <p:cNvPr id="6" name="Rectangle 70"/>
          <p:cNvSpPr>
            <a:spLocks noGrp="1" noChangeArrowheads="1"/>
          </p:cNvSpPr>
          <p:nvPr>
            <p:ph type="ftr" sz="quarter" idx="11"/>
          </p:nvPr>
        </p:nvSpPr>
        <p:spPr>
          <a:ln/>
        </p:spPr>
        <p:txBody>
          <a:bodyPr/>
          <a:lstStyle>
            <a:lvl1pPr>
              <a:defRPr/>
            </a:lvl1pPr>
          </a:lstStyle>
          <a:p>
            <a:pPr>
              <a:defRPr/>
            </a:pPr>
            <a:endParaRPr lang="cs-CZ"/>
          </a:p>
        </p:txBody>
      </p:sp>
      <p:sp>
        <p:nvSpPr>
          <p:cNvPr id="7" name="Rectangle 71"/>
          <p:cNvSpPr>
            <a:spLocks noGrp="1" noChangeArrowheads="1"/>
          </p:cNvSpPr>
          <p:nvPr>
            <p:ph type="sldNum" sz="quarter" idx="12"/>
          </p:nvPr>
        </p:nvSpPr>
        <p:spPr>
          <a:ln/>
        </p:spPr>
        <p:txBody>
          <a:bodyPr/>
          <a:lstStyle>
            <a:lvl1pPr>
              <a:defRPr/>
            </a:lvl1pPr>
          </a:lstStyle>
          <a:p>
            <a:pPr>
              <a:defRPr/>
            </a:pPr>
            <a:fld id="{0D597FEE-6B82-4433-AE0F-C6CCA3E376F4}" type="slidenum">
              <a:rPr lang="cs-CZ"/>
              <a:pPr>
                <a:defRPr/>
              </a:pPr>
              <a:t>‹#›</a:t>
            </a:fld>
            <a:endParaRPr lang="cs-CZ"/>
          </a:p>
        </p:txBody>
      </p:sp>
    </p:spTree>
    <p:extLst>
      <p:ext uri="{BB962C8B-B14F-4D97-AF65-F5344CB8AC3E}">
        <p14:creationId xmlns:p14="http://schemas.microsoft.com/office/powerpoint/2010/main" val="2624495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69"/>
          <p:cNvSpPr>
            <a:spLocks noGrp="1" noChangeArrowheads="1"/>
          </p:cNvSpPr>
          <p:nvPr>
            <p:ph type="dt" sz="half" idx="10"/>
          </p:nvPr>
        </p:nvSpPr>
        <p:spPr>
          <a:ln/>
        </p:spPr>
        <p:txBody>
          <a:bodyPr/>
          <a:lstStyle>
            <a:lvl1pPr>
              <a:defRPr/>
            </a:lvl1pPr>
          </a:lstStyle>
          <a:p>
            <a:pPr>
              <a:defRPr/>
            </a:pPr>
            <a:endParaRPr lang="cs-CZ"/>
          </a:p>
        </p:txBody>
      </p:sp>
      <p:sp>
        <p:nvSpPr>
          <p:cNvPr id="8" name="Rectangle 70"/>
          <p:cNvSpPr>
            <a:spLocks noGrp="1" noChangeArrowheads="1"/>
          </p:cNvSpPr>
          <p:nvPr>
            <p:ph type="ftr" sz="quarter" idx="11"/>
          </p:nvPr>
        </p:nvSpPr>
        <p:spPr>
          <a:ln/>
        </p:spPr>
        <p:txBody>
          <a:bodyPr/>
          <a:lstStyle>
            <a:lvl1pPr>
              <a:defRPr/>
            </a:lvl1pPr>
          </a:lstStyle>
          <a:p>
            <a:pPr>
              <a:defRPr/>
            </a:pPr>
            <a:endParaRPr lang="cs-CZ"/>
          </a:p>
        </p:txBody>
      </p:sp>
      <p:sp>
        <p:nvSpPr>
          <p:cNvPr id="9" name="Rectangle 71"/>
          <p:cNvSpPr>
            <a:spLocks noGrp="1" noChangeArrowheads="1"/>
          </p:cNvSpPr>
          <p:nvPr>
            <p:ph type="sldNum" sz="quarter" idx="12"/>
          </p:nvPr>
        </p:nvSpPr>
        <p:spPr>
          <a:ln/>
        </p:spPr>
        <p:txBody>
          <a:bodyPr/>
          <a:lstStyle>
            <a:lvl1pPr>
              <a:defRPr/>
            </a:lvl1pPr>
          </a:lstStyle>
          <a:p>
            <a:pPr>
              <a:defRPr/>
            </a:pPr>
            <a:fld id="{2C96766E-B85F-4F51-9FF5-AC9812CA1E78}" type="slidenum">
              <a:rPr lang="cs-CZ"/>
              <a:pPr>
                <a:defRPr/>
              </a:pPr>
              <a:t>‹#›</a:t>
            </a:fld>
            <a:endParaRPr lang="cs-CZ"/>
          </a:p>
        </p:txBody>
      </p:sp>
    </p:spTree>
    <p:extLst>
      <p:ext uri="{BB962C8B-B14F-4D97-AF65-F5344CB8AC3E}">
        <p14:creationId xmlns:p14="http://schemas.microsoft.com/office/powerpoint/2010/main" val="2158779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Rectangle 69"/>
          <p:cNvSpPr>
            <a:spLocks noGrp="1" noChangeArrowheads="1"/>
          </p:cNvSpPr>
          <p:nvPr>
            <p:ph type="dt" sz="half" idx="10"/>
          </p:nvPr>
        </p:nvSpPr>
        <p:spPr>
          <a:ln/>
        </p:spPr>
        <p:txBody>
          <a:bodyPr/>
          <a:lstStyle>
            <a:lvl1pPr>
              <a:defRPr/>
            </a:lvl1pPr>
          </a:lstStyle>
          <a:p>
            <a:pPr>
              <a:defRPr/>
            </a:pPr>
            <a:endParaRPr lang="cs-CZ"/>
          </a:p>
        </p:txBody>
      </p:sp>
      <p:sp>
        <p:nvSpPr>
          <p:cNvPr id="4" name="Rectangle 70"/>
          <p:cNvSpPr>
            <a:spLocks noGrp="1" noChangeArrowheads="1"/>
          </p:cNvSpPr>
          <p:nvPr>
            <p:ph type="ftr" sz="quarter" idx="11"/>
          </p:nvPr>
        </p:nvSpPr>
        <p:spPr>
          <a:ln/>
        </p:spPr>
        <p:txBody>
          <a:bodyPr/>
          <a:lstStyle>
            <a:lvl1pPr>
              <a:defRPr/>
            </a:lvl1pPr>
          </a:lstStyle>
          <a:p>
            <a:pPr>
              <a:defRPr/>
            </a:pPr>
            <a:endParaRPr lang="cs-CZ"/>
          </a:p>
        </p:txBody>
      </p:sp>
      <p:sp>
        <p:nvSpPr>
          <p:cNvPr id="5" name="Rectangle 71"/>
          <p:cNvSpPr>
            <a:spLocks noGrp="1" noChangeArrowheads="1"/>
          </p:cNvSpPr>
          <p:nvPr>
            <p:ph type="sldNum" sz="quarter" idx="12"/>
          </p:nvPr>
        </p:nvSpPr>
        <p:spPr>
          <a:ln/>
        </p:spPr>
        <p:txBody>
          <a:bodyPr/>
          <a:lstStyle>
            <a:lvl1pPr>
              <a:defRPr/>
            </a:lvl1pPr>
          </a:lstStyle>
          <a:p>
            <a:pPr>
              <a:defRPr/>
            </a:pPr>
            <a:fld id="{047098C9-9E74-4936-A3BC-81DE9CF33965}" type="slidenum">
              <a:rPr lang="cs-CZ"/>
              <a:pPr>
                <a:defRPr/>
              </a:pPr>
              <a:t>‹#›</a:t>
            </a:fld>
            <a:endParaRPr lang="cs-CZ"/>
          </a:p>
        </p:txBody>
      </p:sp>
    </p:spTree>
    <p:extLst>
      <p:ext uri="{BB962C8B-B14F-4D97-AF65-F5344CB8AC3E}">
        <p14:creationId xmlns:p14="http://schemas.microsoft.com/office/powerpoint/2010/main" val="2922113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69"/>
          <p:cNvSpPr>
            <a:spLocks noGrp="1" noChangeArrowheads="1"/>
          </p:cNvSpPr>
          <p:nvPr>
            <p:ph type="dt" sz="half" idx="10"/>
          </p:nvPr>
        </p:nvSpPr>
        <p:spPr>
          <a:ln/>
        </p:spPr>
        <p:txBody>
          <a:bodyPr/>
          <a:lstStyle>
            <a:lvl1pPr>
              <a:defRPr/>
            </a:lvl1pPr>
          </a:lstStyle>
          <a:p>
            <a:pPr>
              <a:defRPr/>
            </a:pPr>
            <a:endParaRPr lang="cs-CZ"/>
          </a:p>
        </p:txBody>
      </p:sp>
      <p:sp>
        <p:nvSpPr>
          <p:cNvPr id="3" name="Rectangle 70"/>
          <p:cNvSpPr>
            <a:spLocks noGrp="1" noChangeArrowheads="1"/>
          </p:cNvSpPr>
          <p:nvPr>
            <p:ph type="ftr" sz="quarter" idx="11"/>
          </p:nvPr>
        </p:nvSpPr>
        <p:spPr>
          <a:ln/>
        </p:spPr>
        <p:txBody>
          <a:bodyPr/>
          <a:lstStyle>
            <a:lvl1pPr>
              <a:defRPr/>
            </a:lvl1pPr>
          </a:lstStyle>
          <a:p>
            <a:pPr>
              <a:defRPr/>
            </a:pPr>
            <a:endParaRPr lang="cs-CZ"/>
          </a:p>
        </p:txBody>
      </p:sp>
      <p:sp>
        <p:nvSpPr>
          <p:cNvPr id="4" name="Rectangle 71"/>
          <p:cNvSpPr>
            <a:spLocks noGrp="1" noChangeArrowheads="1"/>
          </p:cNvSpPr>
          <p:nvPr>
            <p:ph type="sldNum" sz="quarter" idx="12"/>
          </p:nvPr>
        </p:nvSpPr>
        <p:spPr>
          <a:ln/>
        </p:spPr>
        <p:txBody>
          <a:bodyPr/>
          <a:lstStyle>
            <a:lvl1pPr>
              <a:defRPr/>
            </a:lvl1pPr>
          </a:lstStyle>
          <a:p>
            <a:pPr>
              <a:defRPr/>
            </a:pPr>
            <a:fld id="{C835ED2C-7E52-486A-97A6-02FFBC92F4C5}" type="slidenum">
              <a:rPr lang="cs-CZ"/>
              <a:pPr>
                <a:defRPr/>
              </a:pPr>
              <a:t>‹#›</a:t>
            </a:fld>
            <a:endParaRPr lang="cs-CZ"/>
          </a:p>
        </p:txBody>
      </p:sp>
    </p:spTree>
    <p:extLst>
      <p:ext uri="{BB962C8B-B14F-4D97-AF65-F5344CB8AC3E}">
        <p14:creationId xmlns:p14="http://schemas.microsoft.com/office/powerpoint/2010/main" val="1757758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69"/>
          <p:cNvSpPr>
            <a:spLocks noGrp="1" noChangeArrowheads="1"/>
          </p:cNvSpPr>
          <p:nvPr>
            <p:ph type="dt" sz="half" idx="10"/>
          </p:nvPr>
        </p:nvSpPr>
        <p:spPr>
          <a:ln/>
        </p:spPr>
        <p:txBody>
          <a:bodyPr/>
          <a:lstStyle>
            <a:lvl1pPr>
              <a:defRPr/>
            </a:lvl1pPr>
          </a:lstStyle>
          <a:p>
            <a:pPr>
              <a:defRPr/>
            </a:pPr>
            <a:endParaRPr lang="cs-CZ"/>
          </a:p>
        </p:txBody>
      </p:sp>
      <p:sp>
        <p:nvSpPr>
          <p:cNvPr id="6" name="Rectangle 70"/>
          <p:cNvSpPr>
            <a:spLocks noGrp="1" noChangeArrowheads="1"/>
          </p:cNvSpPr>
          <p:nvPr>
            <p:ph type="ftr" sz="quarter" idx="11"/>
          </p:nvPr>
        </p:nvSpPr>
        <p:spPr>
          <a:ln/>
        </p:spPr>
        <p:txBody>
          <a:bodyPr/>
          <a:lstStyle>
            <a:lvl1pPr>
              <a:defRPr/>
            </a:lvl1pPr>
          </a:lstStyle>
          <a:p>
            <a:pPr>
              <a:defRPr/>
            </a:pPr>
            <a:endParaRPr lang="cs-CZ"/>
          </a:p>
        </p:txBody>
      </p:sp>
      <p:sp>
        <p:nvSpPr>
          <p:cNvPr id="7" name="Rectangle 71"/>
          <p:cNvSpPr>
            <a:spLocks noGrp="1" noChangeArrowheads="1"/>
          </p:cNvSpPr>
          <p:nvPr>
            <p:ph type="sldNum" sz="quarter" idx="12"/>
          </p:nvPr>
        </p:nvSpPr>
        <p:spPr>
          <a:ln/>
        </p:spPr>
        <p:txBody>
          <a:bodyPr/>
          <a:lstStyle>
            <a:lvl1pPr>
              <a:defRPr/>
            </a:lvl1pPr>
          </a:lstStyle>
          <a:p>
            <a:pPr>
              <a:defRPr/>
            </a:pPr>
            <a:fld id="{C6D7AB35-56E3-4A2F-97E8-EFDEA57BB868}" type="slidenum">
              <a:rPr lang="cs-CZ"/>
              <a:pPr>
                <a:defRPr/>
              </a:pPr>
              <a:t>‹#›</a:t>
            </a:fld>
            <a:endParaRPr lang="cs-CZ"/>
          </a:p>
        </p:txBody>
      </p:sp>
    </p:spTree>
    <p:extLst>
      <p:ext uri="{BB962C8B-B14F-4D97-AF65-F5344CB8AC3E}">
        <p14:creationId xmlns:p14="http://schemas.microsoft.com/office/powerpoint/2010/main" val="242731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69"/>
          <p:cNvSpPr>
            <a:spLocks noGrp="1" noChangeArrowheads="1"/>
          </p:cNvSpPr>
          <p:nvPr>
            <p:ph type="dt" sz="half" idx="10"/>
          </p:nvPr>
        </p:nvSpPr>
        <p:spPr>
          <a:ln/>
        </p:spPr>
        <p:txBody>
          <a:bodyPr/>
          <a:lstStyle>
            <a:lvl1pPr>
              <a:defRPr/>
            </a:lvl1pPr>
          </a:lstStyle>
          <a:p>
            <a:pPr>
              <a:defRPr/>
            </a:pPr>
            <a:endParaRPr lang="cs-CZ"/>
          </a:p>
        </p:txBody>
      </p:sp>
      <p:sp>
        <p:nvSpPr>
          <p:cNvPr id="6" name="Rectangle 70"/>
          <p:cNvSpPr>
            <a:spLocks noGrp="1" noChangeArrowheads="1"/>
          </p:cNvSpPr>
          <p:nvPr>
            <p:ph type="ftr" sz="quarter" idx="11"/>
          </p:nvPr>
        </p:nvSpPr>
        <p:spPr>
          <a:ln/>
        </p:spPr>
        <p:txBody>
          <a:bodyPr/>
          <a:lstStyle>
            <a:lvl1pPr>
              <a:defRPr/>
            </a:lvl1pPr>
          </a:lstStyle>
          <a:p>
            <a:pPr>
              <a:defRPr/>
            </a:pPr>
            <a:endParaRPr lang="cs-CZ"/>
          </a:p>
        </p:txBody>
      </p:sp>
      <p:sp>
        <p:nvSpPr>
          <p:cNvPr id="7" name="Rectangle 71"/>
          <p:cNvSpPr>
            <a:spLocks noGrp="1" noChangeArrowheads="1"/>
          </p:cNvSpPr>
          <p:nvPr>
            <p:ph type="sldNum" sz="quarter" idx="12"/>
          </p:nvPr>
        </p:nvSpPr>
        <p:spPr>
          <a:ln/>
        </p:spPr>
        <p:txBody>
          <a:bodyPr/>
          <a:lstStyle>
            <a:lvl1pPr>
              <a:defRPr/>
            </a:lvl1pPr>
          </a:lstStyle>
          <a:p>
            <a:pPr>
              <a:defRPr/>
            </a:pPr>
            <a:fld id="{8FC92521-194E-454D-AE7D-9FB07A5B8864}" type="slidenum">
              <a:rPr lang="cs-CZ"/>
              <a:pPr>
                <a:defRPr/>
              </a:pPr>
              <a:t>‹#›</a:t>
            </a:fld>
            <a:endParaRPr lang="cs-CZ"/>
          </a:p>
        </p:txBody>
      </p:sp>
    </p:spTree>
    <p:extLst>
      <p:ext uri="{BB962C8B-B14F-4D97-AF65-F5344CB8AC3E}">
        <p14:creationId xmlns:p14="http://schemas.microsoft.com/office/powerpoint/2010/main" val="293093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Freeform 2"/>
          <p:cNvSpPr>
            <a:spLocks/>
          </p:cNvSpPr>
          <p:nvPr/>
        </p:nvSpPr>
        <p:spPr bwMode="hidden">
          <a:xfrm>
            <a:off x="6627813" y="6429375"/>
            <a:ext cx="285750" cy="209550"/>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w="9525">
            <a:noFill/>
            <a:round/>
            <a:headEnd/>
            <a:tailEnd/>
          </a:ln>
        </p:spPr>
        <p:txBody>
          <a:bodyPr/>
          <a:lstStyle/>
          <a:p>
            <a:pPr>
              <a:defRPr/>
            </a:pPr>
            <a:endParaRPr lang="cs-CZ">
              <a:latin typeface="Arial" charset="0"/>
              <a:cs typeface="+mn-cs"/>
            </a:endParaRPr>
          </a:p>
        </p:txBody>
      </p:sp>
      <p:grpSp>
        <p:nvGrpSpPr>
          <p:cNvPr id="1027" name="Group 3"/>
          <p:cNvGrpSpPr>
            <a:grpSpLocks/>
          </p:cNvGrpSpPr>
          <p:nvPr/>
        </p:nvGrpSpPr>
        <p:grpSpPr bwMode="auto">
          <a:xfrm>
            <a:off x="3175" y="4267200"/>
            <a:ext cx="9140825" cy="2590800"/>
            <a:chOff x="2" y="2688"/>
            <a:chExt cx="5758" cy="1632"/>
          </a:xfrm>
        </p:grpSpPr>
        <p:sp>
          <p:nvSpPr>
            <p:cNvPr id="8196" name="Freeform 4"/>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cs-CZ">
                <a:latin typeface="Arial" charset="0"/>
                <a:cs typeface="+mn-cs"/>
              </a:endParaRPr>
            </a:p>
          </p:txBody>
        </p:sp>
        <p:grpSp>
          <p:nvGrpSpPr>
            <p:cNvPr id="1034" name="Group 5"/>
            <p:cNvGrpSpPr>
              <a:grpSpLocks/>
            </p:cNvGrpSpPr>
            <p:nvPr userDrawn="1"/>
          </p:nvGrpSpPr>
          <p:grpSpPr bwMode="auto">
            <a:xfrm>
              <a:off x="3528" y="3715"/>
              <a:ext cx="792" cy="521"/>
              <a:chOff x="3527" y="3715"/>
              <a:chExt cx="792" cy="521"/>
            </a:xfrm>
          </p:grpSpPr>
          <p:sp>
            <p:nvSpPr>
              <p:cNvPr id="8198"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a:defRPr/>
                </a:pPr>
                <a:endParaRPr lang="cs-CZ">
                  <a:latin typeface="Arial" charset="0"/>
                  <a:cs typeface="+mn-cs"/>
                </a:endParaRPr>
              </a:p>
            </p:txBody>
          </p:sp>
          <p:sp>
            <p:nvSpPr>
              <p:cNvPr id="8199"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a:defRPr/>
                </a:pPr>
                <a:endParaRPr lang="cs-CZ">
                  <a:latin typeface="Arial" charset="0"/>
                  <a:cs typeface="+mn-cs"/>
                </a:endParaRPr>
              </a:p>
            </p:txBody>
          </p:sp>
          <p:sp>
            <p:nvSpPr>
              <p:cNvPr id="8200"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cs-CZ">
                  <a:latin typeface="Arial" charset="0"/>
                  <a:cs typeface="+mn-cs"/>
                </a:endParaRPr>
              </a:p>
            </p:txBody>
          </p:sp>
          <p:sp>
            <p:nvSpPr>
              <p:cNvPr id="8201"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cs-CZ">
                  <a:latin typeface="Arial" charset="0"/>
                  <a:cs typeface="+mn-cs"/>
                </a:endParaRPr>
              </a:p>
            </p:txBody>
          </p:sp>
          <p:sp>
            <p:nvSpPr>
              <p:cNvPr id="8202"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cs-CZ">
                  <a:latin typeface="Arial" charset="0"/>
                  <a:cs typeface="+mn-cs"/>
                </a:endParaRPr>
              </a:p>
            </p:txBody>
          </p:sp>
          <p:sp>
            <p:nvSpPr>
              <p:cNvPr id="8203" name="Freeform 11"/>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a:defRPr/>
                </a:pPr>
                <a:endParaRPr lang="cs-CZ">
                  <a:latin typeface="Arial" charset="0"/>
                  <a:cs typeface="+mn-cs"/>
                </a:endParaRPr>
              </a:p>
            </p:txBody>
          </p:sp>
          <p:sp>
            <p:nvSpPr>
              <p:cNvPr id="8204" name="Freeform 12"/>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a:defRPr/>
                </a:pPr>
                <a:endParaRPr lang="cs-CZ">
                  <a:latin typeface="Arial" charset="0"/>
                  <a:cs typeface="+mn-cs"/>
                </a:endParaRPr>
              </a:p>
            </p:txBody>
          </p:sp>
          <p:sp>
            <p:nvSpPr>
              <p:cNvPr id="8205" name="Freeform 13"/>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cs-CZ">
                  <a:latin typeface="Arial" charset="0"/>
                  <a:cs typeface="+mn-cs"/>
                </a:endParaRPr>
              </a:p>
            </p:txBody>
          </p:sp>
          <p:sp>
            <p:nvSpPr>
              <p:cNvPr id="8206" name="Freeform 14"/>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a:defRPr/>
                </a:pPr>
                <a:endParaRPr lang="cs-CZ">
                  <a:latin typeface="Arial" charset="0"/>
                  <a:cs typeface="+mn-cs"/>
                </a:endParaRPr>
              </a:p>
            </p:txBody>
          </p:sp>
          <p:sp>
            <p:nvSpPr>
              <p:cNvPr id="8207" name="Freeform 15"/>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a:defRPr/>
                </a:pPr>
                <a:endParaRPr lang="cs-CZ">
                  <a:latin typeface="Arial" charset="0"/>
                  <a:cs typeface="+mn-cs"/>
                </a:endParaRPr>
              </a:p>
            </p:txBody>
          </p:sp>
          <p:sp>
            <p:nvSpPr>
              <p:cNvPr id="8208"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cs-CZ">
                  <a:latin typeface="Arial" charset="0"/>
                  <a:cs typeface="+mn-cs"/>
                </a:endParaRPr>
              </a:p>
            </p:txBody>
          </p:sp>
        </p:grpSp>
        <p:grpSp>
          <p:nvGrpSpPr>
            <p:cNvPr id="1035" name="Group 17"/>
            <p:cNvGrpSpPr>
              <a:grpSpLocks/>
            </p:cNvGrpSpPr>
            <p:nvPr userDrawn="1"/>
          </p:nvGrpSpPr>
          <p:grpSpPr bwMode="auto">
            <a:xfrm>
              <a:off x="1776" y="3631"/>
              <a:ext cx="1626" cy="683"/>
              <a:chOff x="1776" y="3631"/>
              <a:chExt cx="1626" cy="683"/>
            </a:xfrm>
          </p:grpSpPr>
          <p:sp>
            <p:nvSpPr>
              <p:cNvPr id="8210"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a:defRPr/>
                </a:pPr>
                <a:endParaRPr lang="cs-CZ">
                  <a:latin typeface="Arial" charset="0"/>
                  <a:cs typeface="+mn-cs"/>
                </a:endParaRPr>
              </a:p>
            </p:txBody>
          </p:sp>
          <p:sp>
            <p:nvSpPr>
              <p:cNvPr id="8211"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a:defRPr/>
                </a:pPr>
                <a:endParaRPr lang="cs-CZ">
                  <a:latin typeface="Arial" charset="0"/>
                  <a:cs typeface="+mn-cs"/>
                </a:endParaRPr>
              </a:p>
            </p:txBody>
          </p:sp>
          <p:sp>
            <p:nvSpPr>
              <p:cNvPr id="8212"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a:defRPr/>
                </a:pPr>
                <a:endParaRPr lang="cs-CZ">
                  <a:latin typeface="Arial" charset="0"/>
                  <a:cs typeface="+mn-cs"/>
                </a:endParaRPr>
              </a:p>
            </p:txBody>
          </p:sp>
          <p:sp>
            <p:nvSpPr>
              <p:cNvPr id="8213"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cs-CZ">
                  <a:latin typeface="Arial" charset="0"/>
                  <a:cs typeface="+mn-cs"/>
                </a:endParaRPr>
              </a:p>
            </p:txBody>
          </p:sp>
          <p:sp>
            <p:nvSpPr>
              <p:cNvPr id="8214"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cs-CZ">
                  <a:latin typeface="Arial" charset="0"/>
                  <a:cs typeface="+mn-cs"/>
                </a:endParaRPr>
              </a:p>
            </p:txBody>
          </p:sp>
          <p:sp>
            <p:nvSpPr>
              <p:cNvPr id="8215"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cs-CZ">
                  <a:latin typeface="Arial" charset="0"/>
                  <a:cs typeface="+mn-cs"/>
                </a:endParaRPr>
              </a:p>
            </p:txBody>
          </p:sp>
          <p:sp>
            <p:nvSpPr>
              <p:cNvPr id="8216"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a:defRPr/>
                </a:pPr>
                <a:endParaRPr lang="cs-CZ">
                  <a:latin typeface="Arial" charset="0"/>
                  <a:cs typeface="+mn-cs"/>
                </a:endParaRPr>
              </a:p>
            </p:txBody>
          </p:sp>
          <p:sp>
            <p:nvSpPr>
              <p:cNvPr id="8217"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a:defRPr/>
                </a:pPr>
                <a:endParaRPr lang="cs-CZ">
                  <a:latin typeface="Arial" charset="0"/>
                  <a:cs typeface="+mn-cs"/>
                </a:endParaRPr>
              </a:p>
            </p:txBody>
          </p:sp>
          <p:sp>
            <p:nvSpPr>
              <p:cNvPr id="8218" name="Freeform 26"/>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a:defRPr/>
                </a:pPr>
                <a:endParaRPr lang="cs-CZ">
                  <a:latin typeface="Arial" charset="0"/>
                  <a:cs typeface="+mn-cs"/>
                </a:endParaRPr>
              </a:p>
            </p:txBody>
          </p:sp>
          <p:sp>
            <p:nvSpPr>
              <p:cNvPr id="8219" name="Freeform 27"/>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a:defRPr/>
                </a:pPr>
                <a:endParaRPr lang="cs-CZ">
                  <a:latin typeface="Arial" charset="0"/>
                  <a:cs typeface="+mn-cs"/>
                </a:endParaRPr>
              </a:p>
            </p:txBody>
          </p:sp>
          <p:sp>
            <p:nvSpPr>
              <p:cNvPr id="8220" name="Freeform 28"/>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a:defRPr/>
                </a:pPr>
                <a:endParaRPr lang="cs-CZ">
                  <a:latin typeface="Arial" charset="0"/>
                  <a:cs typeface="+mn-cs"/>
                </a:endParaRPr>
              </a:p>
            </p:txBody>
          </p:sp>
          <p:sp>
            <p:nvSpPr>
              <p:cNvPr id="8221" name="Freeform 29"/>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a:defRPr/>
                </a:pPr>
                <a:endParaRPr lang="cs-CZ">
                  <a:latin typeface="Arial" charset="0"/>
                  <a:cs typeface="+mn-cs"/>
                </a:endParaRPr>
              </a:p>
            </p:txBody>
          </p:sp>
          <p:sp>
            <p:nvSpPr>
              <p:cNvPr id="8222" name="Freeform 30"/>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pPr>
                  <a:defRPr/>
                </a:pPr>
                <a:endParaRPr lang="cs-CZ">
                  <a:latin typeface="Arial" charset="0"/>
                  <a:cs typeface="+mn-cs"/>
                </a:endParaRPr>
              </a:p>
            </p:txBody>
          </p:sp>
          <p:sp>
            <p:nvSpPr>
              <p:cNvPr id="8223" name="Freeform 31"/>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pPr>
                  <a:defRPr/>
                </a:pPr>
                <a:endParaRPr lang="cs-CZ">
                  <a:latin typeface="Arial" charset="0"/>
                  <a:cs typeface="+mn-cs"/>
                </a:endParaRPr>
              </a:p>
            </p:txBody>
          </p:sp>
          <p:sp>
            <p:nvSpPr>
              <p:cNvPr id="8224" name="Freeform 32"/>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cs-CZ">
                  <a:latin typeface="Arial" charset="0"/>
                  <a:cs typeface="+mn-cs"/>
                </a:endParaRPr>
              </a:p>
            </p:txBody>
          </p:sp>
          <p:sp>
            <p:nvSpPr>
              <p:cNvPr id="8225" name="Freeform 33"/>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cs-CZ">
                  <a:latin typeface="Arial" charset="0"/>
                  <a:cs typeface="+mn-cs"/>
                </a:endParaRPr>
              </a:p>
            </p:txBody>
          </p:sp>
          <p:sp>
            <p:nvSpPr>
              <p:cNvPr id="8226" name="Freeform 34"/>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cs-CZ">
                  <a:latin typeface="Arial" charset="0"/>
                  <a:cs typeface="+mn-cs"/>
                </a:endParaRPr>
              </a:p>
            </p:txBody>
          </p:sp>
          <p:sp>
            <p:nvSpPr>
              <p:cNvPr id="8227" name="Freeform 35"/>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pPr>
                  <a:defRPr/>
                </a:pPr>
                <a:endParaRPr lang="cs-CZ">
                  <a:latin typeface="Arial" charset="0"/>
                  <a:cs typeface="+mn-cs"/>
                </a:endParaRPr>
              </a:p>
            </p:txBody>
          </p:sp>
        </p:grpSp>
        <p:grpSp>
          <p:nvGrpSpPr>
            <p:cNvPr id="1036" name="Group 36"/>
            <p:cNvGrpSpPr>
              <a:grpSpLocks/>
            </p:cNvGrpSpPr>
            <p:nvPr userDrawn="1"/>
          </p:nvGrpSpPr>
          <p:grpSpPr bwMode="auto">
            <a:xfrm>
              <a:off x="4128" y="3360"/>
              <a:ext cx="1351" cy="821"/>
              <a:chOff x="4128" y="3360"/>
              <a:chExt cx="1351" cy="821"/>
            </a:xfrm>
          </p:grpSpPr>
          <p:sp>
            <p:nvSpPr>
              <p:cNvPr id="8229" name="Freeform 37"/>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cs-CZ">
                  <a:latin typeface="Arial" charset="0"/>
                  <a:cs typeface="+mn-cs"/>
                </a:endParaRPr>
              </a:p>
            </p:txBody>
          </p:sp>
          <p:sp>
            <p:nvSpPr>
              <p:cNvPr id="8230" name="Freeform 38"/>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cs-CZ">
                  <a:latin typeface="Arial" charset="0"/>
                  <a:cs typeface="+mn-cs"/>
                </a:endParaRPr>
              </a:p>
            </p:txBody>
          </p:sp>
          <p:sp>
            <p:nvSpPr>
              <p:cNvPr id="8231" name="Freeform 39"/>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a:defRPr/>
                </a:pPr>
                <a:endParaRPr lang="cs-CZ">
                  <a:latin typeface="Arial" charset="0"/>
                  <a:cs typeface="+mn-cs"/>
                </a:endParaRPr>
              </a:p>
            </p:txBody>
          </p:sp>
          <p:sp>
            <p:nvSpPr>
              <p:cNvPr id="8232" name="Freeform 40"/>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cs-CZ">
                  <a:latin typeface="Arial" charset="0"/>
                  <a:cs typeface="+mn-cs"/>
                </a:endParaRPr>
              </a:p>
            </p:txBody>
          </p:sp>
          <p:sp>
            <p:nvSpPr>
              <p:cNvPr id="8233" name="Freeform 41"/>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cs-CZ">
                  <a:latin typeface="Arial" charset="0"/>
                  <a:cs typeface="+mn-cs"/>
                </a:endParaRPr>
              </a:p>
            </p:txBody>
          </p:sp>
          <p:sp>
            <p:nvSpPr>
              <p:cNvPr id="8234" name="Freeform 42"/>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cs-CZ">
                  <a:latin typeface="Arial" charset="0"/>
                  <a:cs typeface="+mn-cs"/>
                </a:endParaRPr>
              </a:p>
            </p:txBody>
          </p:sp>
          <p:sp>
            <p:nvSpPr>
              <p:cNvPr id="8235" name="Freeform 43"/>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cs-CZ">
                  <a:latin typeface="Arial" charset="0"/>
                  <a:cs typeface="+mn-cs"/>
                </a:endParaRPr>
              </a:p>
            </p:txBody>
          </p:sp>
          <p:sp>
            <p:nvSpPr>
              <p:cNvPr id="8236" name="Freeform 44"/>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pPr>
                  <a:defRPr/>
                </a:pPr>
                <a:endParaRPr lang="cs-CZ">
                  <a:latin typeface="Arial" charset="0"/>
                  <a:cs typeface="+mn-cs"/>
                </a:endParaRPr>
              </a:p>
            </p:txBody>
          </p:sp>
          <p:sp>
            <p:nvSpPr>
              <p:cNvPr id="8237" name="Freeform 45"/>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a:defRPr/>
                </a:pPr>
                <a:endParaRPr lang="cs-CZ">
                  <a:latin typeface="Arial" charset="0"/>
                  <a:cs typeface="+mn-cs"/>
                </a:endParaRPr>
              </a:p>
            </p:txBody>
          </p:sp>
          <p:sp>
            <p:nvSpPr>
              <p:cNvPr id="8238" name="Freeform 46"/>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cs-CZ">
                  <a:latin typeface="Arial" charset="0"/>
                  <a:cs typeface="+mn-cs"/>
                </a:endParaRPr>
              </a:p>
            </p:txBody>
          </p:sp>
          <p:sp>
            <p:nvSpPr>
              <p:cNvPr id="8239" name="Freeform 47"/>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cs-CZ">
                  <a:latin typeface="Arial" charset="0"/>
                  <a:cs typeface="+mn-cs"/>
                </a:endParaRPr>
              </a:p>
            </p:txBody>
          </p:sp>
          <p:sp>
            <p:nvSpPr>
              <p:cNvPr id="8240"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a:defRPr/>
                </a:pPr>
                <a:endParaRPr lang="cs-CZ">
                  <a:latin typeface="Arial" charset="0"/>
                  <a:cs typeface="+mn-cs"/>
                </a:endParaRPr>
              </a:p>
            </p:txBody>
          </p:sp>
          <p:sp>
            <p:nvSpPr>
              <p:cNvPr id="8241"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a:defRPr/>
                </a:pPr>
                <a:endParaRPr lang="cs-CZ">
                  <a:latin typeface="Arial" charset="0"/>
                  <a:cs typeface="+mn-cs"/>
                </a:endParaRPr>
              </a:p>
            </p:txBody>
          </p:sp>
          <p:sp>
            <p:nvSpPr>
              <p:cNvPr id="8242"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cs-CZ">
                  <a:latin typeface="Arial" charset="0"/>
                  <a:cs typeface="+mn-cs"/>
                </a:endParaRPr>
              </a:p>
            </p:txBody>
          </p:sp>
          <p:sp>
            <p:nvSpPr>
              <p:cNvPr id="8243"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cs-CZ">
                  <a:latin typeface="Arial" charset="0"/>
                  <a:cs typeface="+mn-cs"/>
                </a:endParaRPr>
              </a:p>
            </p:txBody>
          </p:sp>
          <p:sp>
            <p:nvSpPr>
              <p:cNvPr id="8244"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cs-CZ">
                  <a:latin typeface="Arial" charset="0"/>
                  <a:cs typeface="+mn-cs"/>
                </a:endParaRPr>
              </a:p>
            </p:txBody>
          </p:sp>
          <p:sp>
            <p:nvSpPr>
              <p:cNvPr id="8245"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cs-CZ">
                  <a:latin typeface="Arial" charset="0"/>
                  <a:cs typeface="+mn-cs"/>
                </a:endParaRPr>
              </a:p>
            </p:txBody>
          </p:sp>
        </p:grpSp>
        <p:grpSp>
          <p:nvGrpSpPr>
            <p:cNvPr id="1037" name="Group 54"/>
            <p:cNvGrpSpPr>
              <a:grpSpLocks/>
            </p:cNvGrpSpPr>
            <p:nvPr userDrawn="1"/>
          </p:nvGrpSpPr>
          <p:grpSpPr bwMode="auto">
            <a:xfrm>
              <a:off x="5280" y="3024"/>
              <a:ext cx="425" cy="258"/>
              <a:chOff x="5280" y="3024"/>
              <a:chExt cx="425" cy="258"/>
            </a:xfrm>
          </p:grpSpPr>
          <p:sp>
            <p:nvSpPr>
              <p:cNvPr id="8247" name="Freeform 55"/>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cs-CZ">
                  <a:latin typeface="Arial" charset="0"/>
                  <a:cs typeface="+mn-cs"/>
                </a:endParaRPr>
              </a:p>
            </p:txBody>
          </p:sp>
          <p:sp>
            <p:nvSpPr>
              <p:cNvPr id="8248" name="Freeform 56"/>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cs-CZ">
                  <a:latin typeface="Arial" charset="0"/>
                  <a:cs typeface="+mn-cs"/>
                </a:endParaRPr>
              </a:p>
            </p:txBody>
          </p:sp>
          <p:sp>
            <p:nvSpPr>
              <p:cNvPr id="8249" name="Freeform 57"/>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cs-CZ">
                  <a:latin typeface="Arial" charset="0"/>
                  <a:cs typeface="+mn-cs"/>
                </a:endParaRPr>
              </a:p>
            </p:txBody>
          </p:sp>
          <p:sp>
            <p:nvSpPr>
              <p:cNvPr id="8250" name="Freeform 58"/>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cs-CZ">
                  <a:latin typeface="Arial" charset="0"/>
                  <a:cs typeface="+mn-cs"/>
                </a:endParaRPr>
              </a:p>
            </p:txBody>
          </p:sp>
          <p:sp>
            <p:nvSpPr>
              <p:cNvPr id="8251" name="Freeform 59"/>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cs-CZ">
                  <a:latin typeface="Arial" charset="0"/>
                  <a:cs typeface="+mn-cs"/>
                </a:endParaRPr>
              </a:p>
            </p:txBody>
          </p:sp>
          <p:sp>
            <p:nvSpPr>
              <p:cNvPr id="8252" name="Freeform 60"/>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cs-CZ">
                  <a:latin typeface="Arial" charset="0"/>
                  <a:cs typeface="+mn-cs"/>
                </a:endParaRPr>
              </a:p>
            </p:txBody>
          </p:sp>
          <p:sp>
            <p:nvSpPr>
              <p:cNvPr id="8253" name="Freeform 61"/>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cs-CZ">
                  <a:latin typeface="Arial" charset="0"/>
                  <a:cs typeface="+mn-cs"/>
                </a:endParaRPr>
              </a:p>
            </p:txBody>
          </p:sp>
          <p:grpSp>
            <p:nvGrpSpPr>
              <p:cNvPr id="1045" name="Group 62"/>
              <p:cNvGrpSpPr>
                <a:grpSpLocks/>
              </p:cNvGrpSpPr>
              <p:nvPr/>
            </p:nvGrpSpPr>
            <p:grpSpPr bwMode="auto">
              <a:xfrm>
                <a:off x="5381" y="3085"/>
                <a:ext cx="227" cy="132"/>
                <a:chOff x="5381" y="3085"/>
                <a:chExt cx="227" cy="132"/>
              </a:xfrm>
            </p:grpSpPr>
            <p:sp>
              <p:nvSpPr>
                <p:cNvPr id="8255"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cs-CZ">
                    <a:latin typeface="Arial" charset="0"/>
                    <a:cs typeface="+mn-cs"/>
                  </a:endParaRPr>
                </a:p>
              </p:txBody>
            </p:sp>
            <p:sp>
              <p:nvSpPr>
                <p:cNvPr id="8256"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cs-CZ">
                    <a:latin typeface="Arial" charset="0"/>
                    <a:cs typeface="+mn-cs"/>
                  </a:endParaRPr>
                </a:p>
              </p:txBody>
            </p:sp>
            <p:sp>
              <p:nvSpPr>
                <p:cNvPr id="8257"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cs-CZ">
                    <a:latin typeface="Arial" charset="0"/>
                    <a:cs typeface="+mn-cs"/>
                  </a:endParaRPr>
                </a:p>
              </p:txBody>
            </p:sp>
            <p:sp>
              <p:nvSpPr>
                <p:cNvPr id="8258"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cs-CZ">
                    <a:latin typeface="Arial" charset="0"/>
                    <a:cs typeface="+mn-cs"/>
                  </a:endParaRPr>
                </a:p>
              </p:txBody>
            </p:sp>
          </p:grpSp>
        </p:grpSp>
      </p:grpSp>
      <p:sp>
        <p:nvSpPr>
          <p:cNvPr id="8259" name="Rectangle 67"/>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cs-CZ"/>
              <a:t>Klepnutím lze upravit styl předlohy nadpisů.</a:t>
            </a:r>
          </a:p>
        </p:txBody>
      </p:sp>
      <p:sp>
        <p:nvSpPr>
          <p:cNvPr id="8260" name="Rectangle 68"/>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8261" name="Rectangle 69"/>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b="0">
                <a:effectLst>
                  <a:outerShdw blurRad="38100" dist="38100" dir="2700000" algn="tl">
                    <a:srgbClr val="000000"/>
                  </a:outerShdw>
                </a:effectLst>
                <a:latin typeface="Arial" charset="0"/>
                <a:cs typeface="+mn-cs"/>
              </a:defRPr>
            </a:lvl1pPr>
          </a:lstStyle>
          <a:p>
            <a:pPr>
              <a:defRPr/>
            </a:pPr>
            <a:endParaRPr lang="cs-CZ"/>
          </a:p>
        </p:txBody>
      </p:sp>
      <p:sp>
        <p:nvSpPr>
          <p:cNvPr id="8262" name="Rectangle 70"/>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b="0">
                <a:effectLst>
                  <a:outerShdw blurRad="38100" dist="38100" dir="2700000" algn="tl">
                    <a:srgbClr val="000000"/>
                  </a:outerShdw>
                </a:effectLst>
                <a:latin typeface="Arial" charset="0"/>
                <a:cs typeface="+mn-cs"/>
              </a:defRPr>
            </a:lvl1pPr>
          </a:lstStyle>
          <a:p>
            <a:pPr>
              <a:defRPr/>
            </a:pPr>
            <a:endParaRPr lang="cs-CZ"/>
          </a:p>
        </p:txBody>
      </p:sp>
      <p:sp>
        <p:nvSpPr>
          <p:cNvPr id="8263" name="Rectangle 71"/>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b="0">
                <a:effectLst>
                  <a:outerShdw blurRad="38100" dist="38100" dir="2700000" algn="tl">
                    <a:srgbClr val="000000"/>
                  </a:outerShdw>
                </a:effectLst>
                <a:latin typeface="Arial" charset="0"/>
                <a:cs typeface="+mn-cs"/>
              </a:defRPr>
            </a:lvl1pPr>
          </a:lstStyle>
          <a:p>
            <a:pPr>
              <a:defRPr/>
            </a:pPr>
            <a:fld id="{321B2AEA-E6F7-4D13-996A-4DCB0AE0AAE7}" type="slidenum">
              <a:rPr lang="cs-CZ"/>
              <a:pPr>
                <a:defRPr/>
              </a:pPr>
              <a:t>‹#›</a:t>
            </a:fld>
            <a:endParaRPr lang="cs-CZ"/>
          </a:p>
        </p:txBody>
      </p:sp>
    </p:spTree>
  </p:cSld>
  <p:clrMap bg1="dk2" tx1="lt1" bg2="dk1" tx2="lt2" accent1="accent1" accent2="accent2" accent3="accent3" accent4="accent4" accent5="accent5" accent6="accent6" hlink="hlink" folHlink="folHlink"/>
  <p:sldLayoutIdLst>
    <p:sldLayoutId id="2147483756"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www.geneontology.org/"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geneontology.org/page/guide-go-evidence-codes"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genome.jp/kegg/"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https://www.reactome.or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bioinformatics.ca/links_directory/"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www.ebi.ac.uk/uniprot/unisave/app/#/"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www.ncbi.nlm.nih.gov/pubmed"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www.ebi.ac.uk/services" TargetMode="External"/><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hyperlink" Target="http://www.isb-sib.ch/" TargetMode="External"/><Relationship Id="rId4" Type="http://schemas.openxmlformats.org/officeDocument/2006/relationships/hyperlink" Target="http://expasy.org/"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bioinformatics.ca/links_directory/" TargetMode="External"/><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hyperlink" Target="https://david.ncifcrf.gov/" TargetMode="External"/><Relationship Id="rId5" Type="http://schemas.openxmlformats.org/officeDocument/2006/relationships/hyperlink" Target="http://pax-db.org/#!home" TargetMode="External"/><Relationship Id="rId4" Type="http://schemas.openxmlformats.org/officeDocument/2006/relationships/hyperlink" Target="http://omictools.com/"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cesnet.cz/" TargetMode="External"/><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hyperlink" Target="https://elixir-europe.org/"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bio.tools/" TargetMode="External"/><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hyperlink" Target="https://stackoverflow.com/" TargetMode="External"/><Relationship Id="rId4" Type="http://schemas.openxmlformats.org/officeDocument/2006/relationships/hyperlink" Target="https://www.biostars.org/"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https://www.jetbrains.com/" TargetMode="External"/><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s://www.jetbrains.com/" TargetMode="External"/><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hyperlink" Target="https://usegalaxy.eu/"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s://www.knime.com/" TargetMode="External"/><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1.xml.rels><?xml version="1.0" encoding="UTF-8" standalone="yes"?>
<Relationships xmlns="http://schemas.openxmlformats.org/package/2006/relationships"><Relationship Id="rId3" Type="http://schemas.openxmlformats.org/officeDocument/2006/relationships/hyperlink" Target="https://cytoscape.org/" TargetMode="External"/><Relationship Id="rId2" Type="http://schemas.openxmlformats.org/officeDocument/2006/relationships/notesSlide" Target="../notesSlides/notesSlide41.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hyperlink" Target="http://apps.cytoscape.org/"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jupyter.org/" TargetMode="External"/><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43.xml.rels><?xml version="1.0" encoding="UTF-8" standalone="yes"?>
<Relationships xmlns="http://schemas.openxmlformats.org/package/2006/relationships"><Relationship Id="rId3" Type="http://schemas.openxmlformats.org/officeDocument/2006/relationships/hyperlink" Target="https://www.docker.com/" TargetMode="External"/><Relationship Id="rId7" Type="http://schemas.openxmlformats.org/officeDocument/2006/relationships/image" Target="../media/image12.png"/><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hyperlink" Target="https://biocontainers.pro/#/" TargetMode="External"/><Relationship Id="rId5" Type="http://schemas.openxmlformats.org/officeDocument/2006/relationships/hyperlink" Target="https://hub.docker.com/" TargetMode="External"/><Relationship Id="rId4" Type="http://schemas.openxmlformats.org/officeDocument/2006/relationships/hyperlink" Target="https://www.openshift.com/products/quay"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github.com/OmicsWorkflows/KNIME_docker_vnc" TargetMode="External"/><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hyperlink" Target="https://hub.docker.com/r/cfprot/knime/"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microsoft.com/office/2017/06/relationships/model3d" Target="../media/model3d1.glb"/><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hyperlink" Target="https://www.jetbrains.com/" TargetMode="External"/><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hyperlink" Target="https://www.jetbrains.com/pycharm-edu/learner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hyperlink" Target="https://kipoi.org/" TargetMode="External"/><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image" Target="../media/image20.gif"/></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hyperlink" Target="http://www.uniprot.org/" TargetMode="External"/><Relationship Id="rId2" Type="http://schemas.openxmlformats.org/officeDocument/2006/relationships/notesSlide" Target="../notesSlides/notesSlide59.xml"/><Relationship Id="rId1" Type="http://schemas.openxmlformats.org/officeDocument/2006/relationships/slideLayout" Target="../slideLayouts/slideLayout7.xml"/><Relationship Id="rId6" Type="http://schemas.openxmlformats.org/officeDocument/2006/relationships/hyperlink" Target="http://go.pantherdb.org/" TargetMode="External"/><Relationship Id="rId5" Type="http://schemas.openxmlformats.org/officeDocument/2006/relationships/hyperlink" Target="http://david.abcc.ncifcrf.gov/home.jsp" TargetMode="External"/><Relationship Id="rId4" Type="http://schemas.openxmlformats.org/officeDocument/2006/relationships/hyperlink" Target="https://string-db.org/" TargetMode="Externa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string-db.org/"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ebi.ac.uk/ols/ontologies/po"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hyperlink" Target="https://www.ebi.ac.uk/ols/index" TargetMode="External"/><Relationship Id="rId4" Type="http://schemas.openxmlformats.org/officeDocument/2006/relationships/hyperlink" Target="http://www.ebi.ac.uk/ontology-looku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ext Box 15"/>
          <p:cNvSpPr txBox="1">
            <a:spLocks noChangeArrowheads="1"/>
          </p:cNvSpPr>
          <p:nvPr/>
        </p:nvSpPr>
        <p:spPr bwMode="auto">
          <a:xfrm>
            <a:off x="381000" y="2011363"/>
            <a:ext cx="8458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r>
              <a:rPr lang="cs-CZ" altLang="cs-CZ" sz="3200" i="1" dirty="0">
                <a:solidFill>
                  <a:schemeClr val="hlink"/>
                </a:solidFill>
                <a:latin typeface="Arial_CE"/>
              </a:rPr>
              <a:t>9. Bioinformatika a proteiny II</a:t>
            </a:r>
          </a:p>
        </p:txBody>
      </p:sp>
      <p:sp>
        <p:nvSpPr>
          <p:cNvPr id="3075" name="Text Box 16"/>
          <p:cNvSpPr txBox="1">
            <a:spLocks noChangeArrowheads="1"/>
          </p:cNvSpPr>
          <p:nvPr/>
        </p:nvSpPr>
        <p:spPr bwMode="auto">
          <a:xfrm>
            <a:off x="260350" y="3733800"/>
            <a:ext cx="8629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r>
              <a:rPr lang="cs-CZ" altLang="cs-CZ" dirty="0"/>
              <a:t>David Potěšil</a:t>
            </a:r>
          </a:p>
        </p:txBody>
      </p:sp>
      <p:sp>
        <p:nvSpPr>
          <p:cNvPr id="3076" name="Text Box 17"/>
          <p:cNvSpPr txBox="1">
            <a:spLocks noChangeArrowheads="1"/>
          </p:cNvSpPr>
          <p:nvPr/>
        </p:nvSpPr>
        <p:spPr bwMode="auto">
          <a:xfrm>
            <a:off x="6172200" y="6491288"/>
            <a:ext cx="2971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r" eaLnBrk="1" hangingPunct="1"/>
            <a:r>
              <a:rPr lang="cs-CZ" altLang="cs-CZ" b="0" i="1" dirty="0"/>
              <a:t>Proteomika, Podzim 201</a:t>
            </a:r>
            <a:r>
              <a:rPr lang="en-US" altLang="cs-CZ" b="0" i="1" dirty="0"/>
              <a:t>9</a:t>
            </a:r>
            <a:endParaRPr lang="cs-CZ" altLang="cs-CZ" b="0" dirty="0"/>
          </a:p>
        </p:txBody>
      </p:sp>
      <p:sp>
        <p:nvSpPr>
          <p:cNvPr id="3077" name="Rectangle 20"/>
          <p:cNvSpPr>
            <a:spLocks noChangeArrowheads="1"/>
          </p:cNvSpPr>
          <p:nvPr/>
        </p:nvSpPr>
        <p:spPr bwMode="auto">
          <a:xfrm>
            <a:off x="76200" y="4800600"/>
            <a:ext cx="457200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spcBef>
                <a:spcPct val="50000"/>
              </a:spcBef>
            </a:pPr>
            <a:r>
              <a:rPr lang="cs-CZ" altLang="cs-CZ" sz="1400" dirty="0" err="1"/>
              <a:t>Core</a:t>
            </a:r>
            <a:r>
              <a:rPr lang="cs-CZ" altLang="cs-CZ" sz="1400" dirty="0"/>
              <a:t> </a:t>
            </a:r>
            <a:r>
              <a:rPr lang="cs-CZ" altLang="cs-CZ" sz="1400" dirty="0" err="1"/>
              <a:t>Facility</a:t>
            </a:r>
            <a:r>
              <a:rPr lang="cs-CZ" altLang="cs-CZ" sz="1400" dirty="0"/>
              <a:t> – </a:t>
            </a:r>
            <a:r>
              <a:rPr lang="cs-CZ" altLang="cs-CZ" sz="1400" dirty="0" err="1"/>
              <a:t>Proteomics</a:t>
            </a:r>
            <a:endParaRPr lang="cs-CZ" altLang="cs-CZ" sz="1400" dirty="0"/>
          </a:p>
          <a:p>
            <a:pPr eaLnBrk="1" hangingPunct="1">
              <a:spcBef>
                <a:spcPct val="50000"/>
              </a:spcBef>
            </a:pPr>
            <a:r>
              <a:rPr lang="cs-CZ" altLang="cs-CZ" sz="1400" dirty="0"/>
              <a:t>CEITEC-MU</a:t>
            </a:r>
          </a:p>
          <a:p>
            <a:pPr eaLnBrk="1" hangingPunct="1">
              <a:spcBef>
                <a:spcPct val="50000"/>
              </a:spcBef>
            </a:pPr>
            <a:r>
              <a:rPr lang="cs-CZ" altLang="cs-CZ" sz="1400" dirty="0"/>
              <a:t>Masaryk University</a:t>
            </a:r>
          </a:p>
          <a:p>
            <a:pPr eaLnBrk="1" hangingPunct="1">
              <a:spcBef>
                <a:spcPct val="50000"/>
              </a:spcBef>
            </a:pPr>
            <a:r>
              <a:rPr lang="cs-CZ" altLang="cs-CZ" sz="1400" dirty="0"/>
              <a:t>Kamenice 5, A26</a:t>
            </a:r>
          </a:p>
          <a:p>
            <a:pPr eaLnBrk="1" hangingPunct="1">
              <a:spcBef>
                <a:spcPct val="50000"/>
              </a:spcBef>
            </a:pPr>
            <a:r>
              <a:rPr lang="cs-CZ" altLang="cs-CZ" sz="1400" dirty="0" err="1"/>
              <a:t>phone</a:t>
            </a:r>
            <a:r>
              <a:rPr lang="cs-CZ" altLang="cs-CZ" sz="1400" dirty="0"/>
              <a:t>: +420 54949 8426</a:t>
            </a:r>
          </a:p>
          <a:p>
            <a:pPr eaLnBrk="1" hangingPunct="1">
              <a:spcBef>
                <a:spcPct val="50000"/>
              </a:spcBef>
            </a:pPr>
            <a:r>
              <a:rPr lang="cs-CZ" altLang="cs-CZ" sz="1400" dirty="0"/>
              <a:t>email: </a:t>
            </a:r>
            <a:r>
              <a:rPr lang="cs-CZ" altLang="cs-CZ" sz="1400" dirty="0">
                <a:solidFill>
                  <a:srgbClr val="99FF99"/>
                </a:solidFill>
              </a:rPr>
              <a:t>david.potesil@ceitec.muni.cz</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Line 2"/>
          <p:cNvSpPr>
            <a:spLocks noChangeShapeType="1"/>
          </p:cNvSpPr>
          <p:nvPr/>
        </p:nvSpPr>
        <p:spPr bwMode="auto">
          <a:xfrm>
            <a:off x="0" y="685800"/>
            <a:ext cx="91440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723" name="Text Box 4"/>
          <p:cNvSpPr txBox="1">
            <a:spLocks noChangeArrowheads="1"/>
          </p:cNvSpPr>
          <p:nvPr/>
        </p:nvSpPr>
        <p:spPr bwMode="auto">
          <a:xfrm>
            <a:off x="228600" y="609600"/>
            <a:ext cx="8686800"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b="1">
                <a:solidFill>
                  <a:schemeClr val="tx1"/>
                </a:solidFill>
                <a:latin typeface="Arial" pitchFamily="34" charset="0"/>
                <a:cs typeface="Arial" pitchFamily="34" charset="0"/>
              </a:defRPr>
            </a:lvl1pPr>
            <a:lvl2pPr marL="812800" indent="-355600" eaLnBrk="0" hangingPunct="0">
              <a:defRPr b="1">
                <a:solidFill>
                  <a:schemeClr val="tx1"/>
                </a:solidFill>
                <a:latin typeface="Arial" pitchFamily="34" charset="0"/>
                <a:cs typeface="Arial" pitchFamily="34" charset="0"/>
              </a:defRPr>
            </a:lvl2pPr>
            <a:lvl3pPr marL="1270000" indent="-355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lnSpc>
                <a:spcPct val="150000"/>
              </a:lnSpc>
            </a:pPr>
            <a:r>
              <a:rPr lang="cs-CZ" altLang="cs-CZ" sz="2400" dirty="0">
                <a:solidFill>
                  <a:schemeClr val="hlink"/>
                </a:solidFill>
              </a:rPr>
              <a:t>Genová ontologie (GO)</a:t>
            </a:r>
          </a:p>
          <a:p>
            <a:pPr eaLnBrk="1" hangingPunct="1">
              <a:lnSpc>
                <a:spcPct val="150000"/>
              </a:lnSpc>
              <a:buFontTx/>
              <a:buChar char="•"/>
            </a:pPr>
            <a:r>
              <a:rPr lang="cs-CZ" altLang="cs-CZ" dirty="0">
                <a:sym typeface="Symbol" pitchFamily="18" charset="2"/>
              </a:rPr>
              <a:t>pravděpodobně nejvíce rozpracovaná biologická ontologie</a:t>
            </a:r>
          </a:p>
          <a:p>
            <a:pPr lvl="1" eaLnBrk="1" hangingPunct="1">
              <a:lnSpc>
                <a:spcPct val="150000"/>
              </a:lnSpc>
              <a:buFontTx/>
              <a:buChar char="•"/>
            </a:pPr>
            <a:r>
              <a:rPr lang="cs-CZ" altLang="cs-CZ" b="0" dirty="0">
                <a:sym typeface="Symbol" pitchFamily="18" charset="2"/>
              </a:rPr>
              <a:t>jak co do počtu termínů, tak co do počtu anotovaných položek (genů/</a:t>
            </a:r>
            <a:r>
              <a:rPr lang="cs-CZ" altLang="cs-CZ" b="0" dirty="0" err="1">
                <a:sym typeface="Symbol" pitchFamily="18" charset="2"/>
              </a:rPr>
              <a:t>prot</a:t>
            </a:r>
            <a:r>
              <a:rPr lang="cs-CZ" altLang="cs-CZ" b="0" dirty="0">
                <a:sym typeface="Symbol" pitchFamily="18" charset="2"/>
              </a:rPr>
              <a:t>.)</a:t>
            </a:r>
          </a:p>
          <a:p>
            <a:pPr eaLnBrk="1" hangingPunct="1">
              <a:lnSpc>
                <a:spcPct val="150000"/>
              </a:lnSpc>
              <a:buFontTx/>
              <a:buChar char="•"/>
            </a:pPr>
            <a:r>
              <a:rPr lang="cs-CZ" altLang="cs-CZ" dirty="0">
                <a:sym typeface="Symbol" pitchFamily="18" charset="2"/>
              </a:rPr>
              <a:t>společné termíny pro všechny organizmy</a:t>
            </a:r>
          </a:p>
          <a:p>
            <a:pPr eaLnBrk="1" hangingPunct="1">
              <a:lnSpc>
                <a:spcPct val="150000"/>
              </a:lnSpc>
              <a:buFontTx/>
              <a:buChar char="•"/>
            </a:pPr>
            <a:endParaRPr lang="cs-CZ" altLang="cs-CZ" sz="1200" dirty="0">
              <a:sym typeface="Symbol" pitchFamily="18" charset="2"/>
            </a:endParaRPr>
          </a:p>
          <a:p>
            <a:pPr eaLnBrk="1" hangingPunct="1">
              <a:lnSpc>
                <a:spcPct val="150000"/>
              </a:lnSpc>
              <a:buFontTx/>
              <a:buChar char="•"/>
            </a:pPr>
            <a:r>
              <a:rPr lang="cs-CZ" altLang="cs-CZ" dirty="0">
                <a:solidFill>
                  <a:srgbClr val="99FF99"/>
                </a:solidFill>
                <a:sym typeface="Symbol" pitchFamily="18" charset="2"/>
              </a:rPr>
              <a:t>tři GO domény</a:t>
            </a:r>
          </a:p>
          <a:p>
            <a:pPr lvl="1" eaLnBrk="1" hangingPunct="1">
              <a:lnSpc>
                <a:spcPct val="150000"/>
              </a:lnSpc>
              <a:buFontTx/>
              <a:buChar char="•"/>
            </a:pPr>
            <a:r>
              <a:rPr lang="cs-CZ" altLang="cs-CZ" dirty="0">
                <a:sym typeface="Symbol" pitchFamily="18" charset="2"/>
              </a:rPr>
              <a:t>buněčná komponenta (</a:t>
            </a:r>
            <a:r>
              <a:rPr lang="en-US" altLang="cs-CZ" i="1" dirty="0">
                <a:solidFill>
                  <a:srgbClr val="99FF99"/>
                </a:solidFill>
                <a:sym typeface="Symbol" pitchFamily="18" charset="2"/>
              </a:rPr>
              <a:t>cellular component</a:t>
            </a:r>
            <a:r>
              <a:rPr lang="cs-CZ" altLang="cs-CZ" dirty="0">
                <a:sym typeface="Symbol" pitchFamily="18" charset="2"/>
              </a:rPr>
              <a:t>)</a:t>
            </a:r>
          </a:p>
          <a:p>
            <a:pPr lvl="2" eaLnBrk="1" hangingPunct="1">
              <a:lnSpc>
                <a:spcPct val="150000"/>
              </a:lnSpc>
              <a:buFontTx/>
              <a:buChar char="•"/>
            </a:pPr>
            <a:r>
              <a:rPr lang="cs-CZ" altLang="cs-CZ" b="0" dirty="0">
                <a:sym typeface="Symbol" pitchFamily="18" charset="2"/>
              </a:rPr>
              <a:t>informace o buněčné lokalizaci proteinu</a:t>
            </a:r>
          </a:p>
          <a:p>
            <a:pPr lvl="1" eaLnBrk="1" hangingPunct="1">
              <a:lnSpc>
                <a:spcPct val="150000"/>
              </a:lnSpc>
              <a:buFontTx/>
              <a:buChar char="•"/>
            </a:pPr>
            <a:r>
              <a:rPr lang="cs-CZ" altLang="cs-CZ" dirty="0">
                <a:sym typeface="Symbol" pitchFamily="18" charset="2"/>
              </a:rPr>
              <a:t>molekulární funkce (</a:t>
            </a:r>
            <a:r>
              <a:rPr lang="en-US" altLang="cs-CZ" i="1" dirty="0">
                <a:solidFill>
                  <a:srgbClr val="99FF99"/>
                </a:solidFill>
                <a:sym typeface="Symbol" pitchFamily="18" charset="2"/>
              </a:rPr>
              <a:t>molecular function</a:t>
            </a:r>
            <a:r>
              <a:rPr lang="cs-CZ" altLang="cs-CZ" dirty="0">
                <a:sym typeface="Symbol" pitchFamily="18" charset="2"/>
              </a:rPr>
              <a:t>)</a:t>
            </a:r>
          </a:p>
          <a:p>
            <a:pPr lvl="2" eaLnBrk="1" hangingPunct="1">
              <a:lnSpc>
                <a:spcPct val="150000"/>
              </a:lnSpc>
              <a:buFontTx/>
              <a:buChar char="•"/>
            </a:pPr>
            <a:r>
              <a:rPr lang="cs-CZ" altLang="cs-CZ" b="0" dirty="0">
                <a:sym typeface="Symbol" pitchFamily="18" charset="2"/>
              </a:rPr>
              <a:t>informace o funkci proteinu</a:t>
            </a:r>
          </a:p>
          <a:p>
            <a:pPr lvl="1" eaLnBrk="1" hangingPunct="1">
              <a:lnSpc>
                <a:spcPct val="150000"/>
              </a:lnSpc>
              <a:buFontTx/>
              <a:buChar char="•"/>
            </a:pPr>
            <a:r>
              <a:rPr lang="cs-CZ" altLang="cs-CZ" dirty="0">
                <a:sym typeface="Symbol" pitchFamily="18" charset="2"/>
              </a:rPr>
              <a:t>biologický proces (</a:t>
            </a:r>
            <a:r>
              <a:rPr lang="en-US" altLang="cs-CZ" i="1" dirty="0">
                <a:solidFill>
                  <a:srgbClr val="99FF99"/>
                </a:solidFill>
                <a:sym typeface="Symbol" pitchFamily="18" charset="2"/>
              </a:rPr>
              <a:t>biological process</a:t>
            </a:r>
            <a:r>
              <a:rPr lang="cs-CZ" altLang="cs-CZ" dirty="0">
                <a:sym typeface="Symbol" pitchFamily="18" charset="2"/>
              </a:rPr>
              <a:t>)</a:t>
            </a:r>
          </a:p>
          <a:p>
            <a:pPr lvl="2" eaLnBrk="1" hangingPunct="1">
              <a:lnSpc>
                <a:spcPct val="150000"/>
              </a:lnSpc>
              <a:buFontTx/>
              <a:buChar char="•"/>
            </a:pPr>
            <a:r>
              <a:rPr lang="cs-CZ" altLang="cs-CZ" b="0" dirty="0">
                <a:sym typeface="Symbol" pitchFamily="18" charset="2"/>
              </a:rPr>
              <a:t>informace o procesech, kterých se protein účastní</a:t>
            </a:r>
          </a:p>
          <a:p>
            <a:pPr eaLnBrk="1" hangingPunct="1">
              <a:lnSpc>
                <a:spcPct val="150000"/>
              </a:lnSpc>
              <a:buFontTx/>
              <a:buChar char="•"/>
            </a:pPr>
            <a:endParaRPr lang="cs-CZ" altLang="cs-CZ" sz="1200" b="0" dirty="0">
              <a:sym typeface="Symbol" pitchFamily="18" charset="2"/>
            </a:endParaRPr>
          </a:p>
          <a:p>
            <a:pPr eaLnBrk="1" hangingPunct="1">
              <a:lnSpc>
                <a:spcPct val="150000"/>
              </a:lnSpc>
              <a:buFontTx/>
              <a:buChar char="•"/>
            </a:pPr>
            <a:r>
              <a:rPr lang="cs-CZ" altLang="cs-CZ" dirty="0">
                <a:solidFill>
                  <a:srgbClr val="99FF99"/>
                </a:solidFill>
                <a:sym typeface="Symbol" pitchFamily="18" charset="2"/>
              </a:rPr>
              <a:t>GO </a:t>
            </a:r>
            <a:r>
              <a:rPr lang="cs-CZ" altLang="cs-CZ" dirty="0" err="1">
                <a:solidFill>
                  <a:srgbClr val="99FF99"/>
                </a:solidFill>
                <a:sym typeface="Symbol" pitchFamily="18" charset="2"/>
              </a:rPr>
              <a:t>Slims</a:t>
            </a:r>
            <a:r>
              <a:rPr lang="cs-CZ" altLang="cs-CZ" dirty="0">
                <a:sym typeface="Symbol" pitchFamily="18" charset="2"/>
              </a:rPr>
              <a:t> (podmnožina GO termínů; organizmus, specifická aplikace, ...)</a:t>
            </a:r>
          </a:p>
          <a:p>
            <a:pPr eaLnBrk="1" hangingPunct="1">
              <a:lnSpc>
                <a:spcPct val="150000"/>
              </a:lnSpc>
              <a:buFontTx/>
              <a:buChar char="•"/>
            </a:pPr>
            <a:r>
              <a:rPr lang="cs-CZ" altLang="cs-CZ" dirty="0">
                <a:sym typeface="Symbol" pitchFamily="18" charset="2"/>
                <a:hlinkClick r:id="rId3"/>
              </a:rPr>
              <a:t>http://www.geneontology.org/</a:t>
            </a:r>
            <a:r>
              <a:rPr lang="cs-CZ" altLang="cs-CZ" dirty="0">
                <a:sym typeface="Symbol" pitchFamily="18" charset="2"/>
              </a:rPr>
              <a:t> + </a:t>
            </a:r>
            <a:r>
              <a:rPr lang="cs-CZ" altLang="cs-CZ" dirty="0">
                <a:solidFill>
                  <a:srgbClr val="99FF99"/>
                </a:solidFill>
                <a:sym typeface="Symbol" pitchFamily="18" charset="2"/>
              </a:rPr>
              <a:t>AmiGO2 </a:t>
            </a:r>
            <a:r>
              <a:rPr lang="cs-CZ" altLang="cs-CZ" dirty="0">
                <a:sym typeface="Symbol" pitchFamily="18" charset="2"/>
              </a:rPr>
              <a:t>prohlížeč (online)</a:t>
            </a:r>
          </a:p>
        </p:txBody>
      </p:sp>
      <p:sp>
        <p:nvSpPr>
          <p:cNvPr id="30724" name="Text Box 5"/>
          <p:cNvSpPr txBox="1">
            <a:spLocks noChangeArrowheads="1"/>
          </p:cNvSpPr>
          <p:nvPr/>
        </p:nvSpPr>
        <p:spPr bwMode="auto">
          <a:xfrm>
            <a:off x="8534400" y="150813"/>
            <a:ext cx="533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r" eaLnBrk="1" hangingPunct="1"/>
            <a:fld id="{78381BFF-322C-4C5B-89C2-5B7C53FA46AB}" type="slidenum">
              <a:rPr lang="cs-CZ" altLang="cs-CZ"/>
              <a:pPr algn="r" eaLnBrk="1" hangingPunct="1"/>
              <a:t>10</a:t>
            </a:fld>
            <a:endParaRPr lang="cs-CZ" altLang="cs-CZ" dirty="0"/>
          </a:p>
        </p:txBody>
      </p:sp>
      <p:sp>
        <p:nvSpPr>
          <p:cNvPr id="6" name="Text Box 3"/>
          <p:cNvSpPr txBox="1">
            <a:spLocks noChangeArrowheads="1"/>
          </p:cNvSpPr>
          <p:nvPr/>
        </p:nvSpPr>
        <p:spPr bwMode="auto">
          <a:xfrm>
            <a:off x="20638" y="22225"/>
            <a:ext cx="2922587"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cs-CZ" altLang="cs-CZ" i="1" dirty="0">
                <a:solidFill>
                  <a:schemeClr val="hlink"/>
                </a:solidFill>
              </a:rPr>
              <a:t>6. Biologické sítě</a:t>
            </a:r>
          </a:p>
          <a:p>
            <a:pPr eaLnBrk="1" hangingPunct="1"/>
            <a:r>
              <a:rPr lang="cs-CZ" altLang="cs-CZ" sz="1600" dirty="0"/>
              <a:t>Biologické ontologie, KEGG</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Line 2"/>
          <p:cNvSpPr>
            <a:spLocks noChangeShapeType="1"/>
          </p:cNvSpPr>
          <p:nvPr/>
        </p:nvSpPr>
        <p:spPr bwMode="auto">
          <a:xfrm>
            <a:off x="0" y="685800"/>
            <a:ext cx="91440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1747" name="Text Box 4"/>
          <p:cNvSpPr txBox="1">
            <a:spLocks noChangeArrowheads="1"/>
          </p:cNvSpPr>
          <p:nvPr/>
        </p:nvSpPr>
        <p:spPr bwMode="auto">
          <a:xfrm>
            <a:off x="228600" y="609600"/>
            <a:ext cx="8686800" cy="599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b="1">
                <a:solidFill>
                  <a:schemeClr val="tx1"/>
                </a:solidFill>
                <a:latin typeface="Arial" pitchFamily="34" charset="0"/>
                <a:cs typeface="Arial" pitchFamily="34" charset="0"/>
              </a:defRPr>
            </a:lvl1pPr>
            <a:lvl2pPr marL="812800" indent="-355600" eaLnBrk="0" hangingPunct="0">
              <a:defRPr b="1">
                <a:solidFill>
                  <a:schemeClr val="tx1"/>
                </a:solidFill>
                <a:latin typeface="Arial" pitchFamily="34" charset="0"/>
                <a:cs typeface="Arial" pitchFamily="34" charset="0"/>
              </a:defRPr>
            </a:lvl2pPr>
            <a:lvl3pPr marL="1270000" indent="-355600" eaLnBrk="0" hangingPunct="0">
              <a:defRPr b="1">
                <a:solidFill>
                  <a:schemeClr val="tx1"/>
                </a:solidFill>
                <a:latin typeface="Arial" pitchFamily="34" charset="0"/>
                <a:cs typeface="Arial" pitchFamily="34" charset="0"/>
              </a:defRPr>
            </a:lvl3pPr>
            <a:lvl4pPr marL="1727200" indent="-355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lnSpc>
                <a:spcPct val="150000"/>
              </a:lnSpc>
            </a:pPr>
            <a:r>
              <a:rPr lang="cs-CZ" altLang="cs-CZ" sz="2400" dirty="0">
                <a:solidFill>
                  <a:schemeClr val="hlink"/>
                </a:solidFill>
              </a:rPr>
              <a:t>Genová ontologie (GO) (2)</a:t>
            </a:r>
            <a:endParaRPr lang="cs-CZ" altLang="cs-CZ" dirty="0">
              <a:sym typeface="Symbol" pitchFamily="18" charset="2"/>
            </a:endParaRPr>
          </a:p>
          <a:p>
            <a:pPr eaLnBrk="1" hangingPunct="1">
              <a:lnSpc>
                <a:spcPct val="150000"/>
              </a:lnSpc>
              <a:buFontTx/>
              <a:buChar char="•"/>
            </a:pPr>
            <a:r>
              <a:rPr lang="cs-CZ" altLang="cs-CZ" dirty="0">
                <a:sym typeface="Symbol" pitchFamily="18" charset="2"/>
              </a:rPr>
              <a:t>kde se berou data pro GO?</a:t>
            </a:r>
          </a:p>
          <a:p>
            <a:pPr lvl="1" eaLnBrk="1" hangingPunct="1">
              <a:lnSpc>
                <a:spcPct val="150000"/>
              </a:lnSpc>
              <a:buFontTx/>
              <a:buChar char="•"/>
            </a:pPr>
            <a:r>
              <a:rPr lang="cs-CZ" altLang="cs-CZ" dirty="0">
                <a:solidFill>
                  <a:srgbClr val="99FF99"/>
                </a:solidFill>
                <a:sym typeface="Symbol" pitchFamily="18" charset="2"/>
              </a:rPr>
              <a:t>každá anotace </a:t>
            </a:r>
            <a:r>
              <a:rPr lang="cs-CZ" altLang="cs-CZ" dirty="0">
                <a:sym typeface="Symbol" pitchFamily="18" charset="2"/>
              </a:rPr>
              <a:t>obsahuje informaci o svém původu – </a:t>
            </a:r>
            <a:r>
              <a:rPr lang="en-US" altLang="cs-CZ" i="1" dirty="0">
                <a:sym typeface="Symbol" pitchFamily="18" charset="2"/>
              </a:rPr>
              <a:t>evidence code</a:t>
            </a:r>
            <a:endParaRPr lang="cs-CZ" altLang="cs-CZ" dirty="0">
              <a:sym typeface="Symbol" pitchFamily="18" charset="2"/>
            </a:endParaRPr>
          </a:p>
          <a:p>
            <a:pPr lvl="2" eaLnBrk="1" hangingPunct="1">
              <a:lnSpc>
                <a:spcPct val="150000"/>
              </a:lnSpc>
              <a:buFontTx/>
              <a:buChar char="•"/>
            </a:pPr>
            <a:r>
              <a:rPr lang="cs-CZ" altLang="cs-CZ" dirty="0">
                <a:sym typeface="Symbol" pitchFamily="18" charset="2"/>
                <a:hlinkClick r:id="rId3"/>
              </a:rPr>
              <a:t>http://geneontology.org/page/guide-go-evidence-codes</a:t>
            </a:r>
            <a:endParaRPr lang="cs-CZ" altLang="cs-CZ" dirty="0">
              <a:sym typeface="Symbol" pitchFamily="18" charset="2"/>
            </a:endParaRPr>
          </a:p>
          <a:p>
            <a:pPr lvl="1" eaLnBrk="1" hangingPunct="1">
              <a:lnSpc>
                <a:spcPct val="150000"/>
              </a:lnSpc>
              <a:buFontTx/>
              <a:buChar char="•"/>
            </a:pPr>
            <a:r>
              <a:rPr lang="cs-CZ" altLang="cs-CZ" dirty="0">
                <a:solidFill>
                  <a:srgbClr val="99FF99"/>
                </a:solidFill>
                <a:sym typeface="Symbol" pitchFamily="18" charset="2"/>
              </a:rPr>
              <a:t>A) manuálně přiřazené </a:t>
            </a:r>
            <a:r>
              <a:rPr lang="cs-CZ" altLang="cs-CZ" dirty="0">
                <a:sym typeface="Symbol" pitchFamily="18" charset="2"/>
              </a:rPr>
              <a:t>správcem (</a:t>
            </a:r>
            <a:r>
              <a:rPr lang="en-US" altLang="cs-CZ" i="1" dirty="0">
                <a:sym typeface="Symbol" pitchFamily="18" charset="2"/>
              </a:rPr>
              <a:t>curator</a:t>
            </a:r>
            <a:r>
              <a:rPr lang="cs-CZ" altLang="cs-CZ" dirty="0">
                <a:sym typeface="Symbol" pitchFamily="18" charset="2"/>
              </a:rPr>
              <a:t>) (</a:t>
            </a:r>
            <a:r>
              <a:rPr lang="cs-CZ" altLang="cs-CZ" b="0" dirty="0">
                <a:sym typeface="Symbol" pitchFamily="18" charset="2"/>
              </a:rPr>
              <a:t>dále se dělí...</a:t>
            </a:r>
            <a:r>
              <a:rPr lang="cs-CZ" altLang="cs-CZ" dirty="0">
                <a:sym typeface="Symbol" pitchFamily="18" charset="2"/>
              </a:rPr>
              <a:t>)</a:t>
            </a:r>
          </a:p>
          <a:p>
            <a:pPr lvl="2" eaLnBrk="1" hangingPunct="1">
              <a:lnSpc>
                <a:spcPct val="150000"/>
              </a:lnSpc>
              <a:buFontTx/>
              <a:buChar char="•"/>
            </a:pPr>
            <a:r>
              <a:rPr lang="en-US" altLang="cs-CZ" i="1" dirty="0">
                <a:sym typeface="Symbol" pitchFamily="18" charset="2"/>
              </a:rPr>
              <a:t>experimental evidence codes</a:t>
            </a:r>
            <a:r>
              <a:rPr lang="cs-CZ" altLang="cs-CZ" dirty="0">
                <a:sym typeface="Symbol" pitchFamily="18" charset="2"/>
              </a:rPr>
              <a:t>  z reálného experimentu</a:t>
            </a:r>
            <a:endParaRPr lang="en-US" altLang="cs-CZ" dirty="0">
              <a:sym typeface="Symbol" pitchFamily="18" charset="2"/>
            </a:endParaRPr>
          </a:p>
          <a:p>
            <a:pPr lvl="2" eaLnBrk="1" hangingPunct="1">
              <a:lnSpc>
                <a:spcPct val="150000"/>
              </a:lnSpc>
              <a:buFontTx/>
              <a:buChar char="•"/>
            </a:pPr>
            <a:r>
              <a:rPr lang="en-US" altLang="cs-CZ" i="1" dirty="0">
                <a:sym typeface="Symbol" pitchFamily="18" charset="2"/>
              </a:rPr>
              <a:t>High Throughput (HTP) </a:t>
            </a:r>
            <a:r>
              <a:rPr lang="en-US" altLang="cs-CZ" i="1" dirty="0" err="1">
                <a:sym typeface="Symbol" pitchFamily="18" charset="2"/>
              </a:rPr>
              <a:t>evid</a:t>
            </a:r>
            <a:r>
              <a:rPr lang="en-US" altLang="cs-CZ" i="1" dirty="0">
                <a:sym typeface="Symbol" pitchFamily="18" charset="2"/>
              </a:rPr>
              <a:t>. codes</a:t>
            </a:r>
            <a:r>
              <a:rPr lang="cs-CZ" altLang="cs-CZ" i="1" dirty="0">
                <a:sym typeface="Symbol" pitchFamily="18" charset="2"/>
              </a:rPr>
              <a:t> </a:t>
            </a:r>
            <a:r>
              <a:rPr lang="cs-CZ" altLang="cs-CZ" dirty="0">
                <a:sym typeface="Symbol" pitchFamily="18" charset="2"/>
              </a:rPr>
              <a:t> z </a:t>
            </a:r>
            <a:r>
              <a:rPr lang="en-US" altLang="cs-CZ" i="1" dirty="0">
                <a:sym typeface="Symbol" pitchFamily="18" charset="2"/>
              </a:rPr>
              <a:t>high throughput </a:t>
            </a:r>
            <a:r>
              <a:rPr lang="cs-CZ" altLang="cs-CZ" dirty="0">
                <a:sym typeface="Symbol" pitchFamily="18" charset="2"/>
              </a:rPr>
              <a:t>analýz </a:t>
            </a:r>
            <a:endParaRPr lang="en-US" altLang="cs-CZ" dirty="0">
              <a:sym typeface="Symbol" pitchFamily="18" charset="2"/>
            </a:endParaRPr>
          </a:p>
          <a:p>
            <a:pPr lvl="2" eaLnBrk="1" hangingPunct="1">
              <a:lnSpc>
                <a:spcPct val="150000"/>
              </a:lnSpc>
              <a:buFontTx/>
              <a:buChar char="•"/>
            </a:pPr>
            <a:r>
              <a:rPr lang="en-US" altLang="cs-CZ" i="1" dirty="0">
                <a:sym typeface="Symbol" pitchFamily="18" charset="2"/>
              </a:rPr>
              <a:t>computational analysis evidence codes</a:t>
            </a:r>
            <a:r>
              <a:rPr lang="cs-CZ" altLang="cs-CZ" dirty="0">
                <a:sym typeface="Symbol" pitchFamily="18" charset="2"/>
              </a:rPr>
              <a:t>  z </a:t>
            </a:r>
            <a:r>
              <a:rPr lang="cs-CZ" altLang="cs-CZ" i="1" dirty="0">
                <a:sym typeface="Symbol" pitchFamily="18" charset="2"/>
              </a:rPr>
              <a:t>in </a:t>
            </a:r>
            <a:r>
              <a:rPr lang="cs-CZ" altLang="cs-CZ" i="1" dirty="0" err="1">
                <a:sym typeface="Symbol" pitchFamily="18" charset="2"/>
              </a:rPr>
              <a:t>silico</a:t>
            </a:r>
            <a:r>
              <a:rPr lang="cs-CZ" altLang="cs-CZ" dirty="0">
                <a:sym typeface="Symbol" pitchFamily="18" charset="2"/>
              </a:rPr>
              <a:t> analýzy</a:t>
            </a:r>
          </a:p>
          <a:p>
            <a:pPr lvl="2" eaLnBrk="1" hangingPunct="1">
              <a:lnSpc>
                <a:spcPct val="150000"/>
              </a:lnSpc>
              <a:buFontTx/>
              <a:buChar char="•"/>
            </a:pPr>
            <a:r>
              <a:rPr lang="en-US" altLang="cs-CZ" i="1" dirty="0">
                <a:sym typeface="Symbol" pitchFamily="18" charset="2"/>
              </a:rPr>
              <a:t>author statement evidence codes</a:t>
            </a:r>
            <a:r>
              <a:rPr lang="cs-CZ" altLang="cs-CZ" dirty="0">
                <a:sym typeface="Symbol" pitchFamily="18" charset="2"/>
              </a:rPr>
              <a:t>  tvrzení autora + citace</a:t>
            </a:r>
            <a:endParaRPr lang="en-US" altLang="cs-CZ" dirty="0">
              <a:sym typeface="Symbol" pitchFamily="18" charset="2"/>
            </a:endParaRPr>
          </a:p>
          <a:p>
            <a:pPr lvl="2" eaLnBrk="1" hangingPunct="1">
              <a:lnSpc>
                <a:spcPct val="150000"/>
              </a:lnSpc>
              <a:buFontTx/>
              <a:buChar char="•"/>
            </a:pPr>
            <a:r>
              <a:rPr lang="en-US" altLang="cs-CZ" i="1" dirty="0">
                <a:sym typeface="Symbol" pitchFamily="18" charset="2"/>
              </a:rPr>
              <a:t>curatorial statement codes</a:t>
            </a:r>
            <a:r>
              <a:rPr lang="cs-CZ" altLang="cs-CZ" dirty="0">
                <a:sym typeface="Symbol" pitchFamily="18" charset="2"/>
              </a:rPr>
              <a:t>  tvrzení správce, nepatří </a:t>
            </a:r>
            <a:r>
              <a:rPr lang="en-US" altLang="cs-CZ" dirty="0">
                <a:sym typeface="Symbol" pitchFamily="18" charset="2"/>
              </a:rPr>
              <a:t>do </a:t>
            </a:r>
            <a:r>
              <a:rPr lang="cs-CZ" altLang="cs-CZ" dirty="0">
                <a:sym typeface="Symbol" pitchFamily="18" charset="2"/>
              </a:rPr>
              <a:t>žádné kategorie výše...</a:t>
            </a:r>
          </a:p>
          <a:p>
            <a:pPr lvl="1" eaLnBrk="1" hangingPunct="1">
              <a:lnSpc>
                <a:spcPct val="150000"/>
              </a:lnSpc>
              <a:buFontTx/>
              <a:buChar char="•"/>
            </a:pPr>
            <a:r>
              <a:rPr lang="cs-CZ" altLang="cs-CZ" dirty="0">
                <a:solidFill>
                  <a:srgbClr val="FF0000"/>
                </a:solidFill>
                <a:sym typeface="Symbol" pitchFamily="18" charset="2"/>
              </a:rPr>
              <a:t>B) automaticky přiřazené </a:t>
            </a:r>
            <a:r>
              <a:rPr lang="cs-CZ" altLang="cs-CZ" dirty="0">
                <a:sym typeface="Symbol" pitchFamily="18" charset="2"/>
              </a:rPr>
              <a:t>(bez zásahu správce)</a:t>
            </a:r>
          </a:p>
          <a:p>
            <a:pPr lvl="2" eaLnBrk="1" hangingPunct="1">
              <a:lnSpc>
                <a:spcPct val="150000"/>
              </a:lnSpc>
              <a:buFontTx/>
              <a:buChar char="•"/>
            </a:pPr>
            <a:r>
              <a:rPr lang="en-US" altLang="cs-CZ" i="1" dirty="0">
                <a:sym typeface="Symbol" pitchFamily="18" charset="2"/>
              </a:rPr>
              <a:t>automatically-assigned evidence code</a:t>
            </a:r>
          </a:p>
          <a:p>
            <a:pPr lvl="3" eaLnBrk="1" hangingPunct="1">
              <a:lnSpc>
                <a:spcPct val="150000"/>
              </a:lnSpc>
              <a:buFontTx/>
              <a:buChar char="•"/>
            </a:pPr>
            <a:r>
              <a:rPr lang="en-US" altLang="cs-CZ" i="1" dirty="0"/>
              <a:t>Inferred from Electronic Annotation</a:t>
            </a:r>
            <a:r>
              <a:rPr lang="en-US" altLang="cs-CZ" dirty="0"/>
              <a:t> (</a:t>
            </a:r>
            <a:r>
              <a:rPr lang="en-US" altLang="cs-CZ" dirty="0">
                <a:solidFill>
                  <a:srgbClr val="FF0000"/>
                </a:solidFill>
              </a:rPr>
              <a:t>IEA</a:t>
            </a:r>
            <a:r>
              <a:rPr lang="en-US" altLang="cs-CZ" dirty="0"/>
              <a:t>)</a:t>
            </a:r>
            <a:endParaRPr lang="cs-CZ" altLang="cs-CZ" dirty="0">
              <a:sym typeface="Symbol" pitchFamily="18" charset="2"/>
            </a:endParaRPr>
          </a:p>
        </p:txBody>
      </p:sp>
      <p:sp>
        <p:nvSpPr>
          <p:cNvPr id="31748" name="Text Box 5"/>
          <p:cNvSpPr txBox="1">
            <a:spLocks noChangeArrowheads="1"/>
          </p:cNvSpPr>
          <p:nvPr/>
        </p:nvSpPr>
        <p:spPr bwMode="auto">
          <a:xfrm>
            <a:off x="8534400" y="150813"/>
            <a:ext cx="533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r" eaLnBrk="1" hangingPunct="1"/>
            <a:fld id="{3F4F6BEA-AFAC-4DF8-89A7-2303DCD83043}" type="slidenum">
              <a:rPr lang="cs-CZ" altLang="cs-CZ"/>
              <a:pPr algn="r" eaLnBrk="1" hangingPunct="1"/>
              <a:t>11</a:t>
            </a:fld>
            <a:endParaRPr lang="cs-CZ" altLang="cs-CZ"/>
          </a:p>
        </p:txBody>
      </p:sp>
      <p:sp>
        <p:nvSpPr>
          <p:cNvPr id="6" name="Text Box 3"/>
          <p:cNvSpPr txBox="1">
            <a:spLocks noChangeArrowheads="1"/>
          </p:cNvSpPr>
          <p:nvPr/>
        </p:nvSpPr>
        <p:spPr bwMode="auto">
          <a:xfrm>
            <a:off x="20638" y="22225"/>
            <a:ext cx="2922587"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cs-CZ" altLang="cs-CZ" i="1" dirty="0">
                <a:solidFill>
                  <a:schemeClr val="hlink"/>
                </a:solidFill>
              </a:rPr>
              <a:t>6. Biologické sítě</a:t>
            </a:r>
          </a:p>
          <a:p>
            <a:pPr eaLnBrk="1" hangingPunct="1"/>
            <a:r>
              <a:rPr lang="cs-CZ" altLang="cs-CZ" sz="1600" dirty="0"/>
              <a:t>Biologické ontologie, KEGG</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Line 2"/>
          <p:cNvSpPr>
            <a:spLocks noChangeShapeType="1"/>
          </p:cNvSpPr>
          <p:nvPr/>
        </p:nvSpPr>
        <p:spPr bwMode="auto">
          <a:xfrm>
            <a:off x="0" y="685800"/>
            <a:ext cx="91440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3795" name="Text Box 4"/>
          <p:cNvSpPr txBox="1">
            <a:spLocks noChangeArrowheads="1"/>
          </p:cNvSpPr>
          <p:nvPr/>
        </p:nvSpPr>
        <p:spPr bwMode="auto">
          <a:xfrm>
            <a:off x="228600" y="609600"/>
            <a:ext cx="8686800" cy="599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b="1">
                <a:solidFill>
                  <a:schemeClr val="tx1"/>
                </a:solidFill>
                <a:latin typeface="Arial" pitchFamily="34" charset="0"/>
                <a:cs typeface="Arial" pitchFamily="34" charset="0"/>
              </a:defRPr>
            </a:lvl1pPr>
            <a:lvl2pPr marL="812800" indent="-35560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lnSpc>
                <a:spcPct val="150000"/>
              </a:lnSpc>
            </a:pPr>
            <a:r>
              <a:rPr lang="cs-CZ" altLang="cs-CZ" sz="2400" dirty="0">
                <a:solidFill>
                  <a:schemeClr val="hlink"/>
                </a:solidFill>
              </a:rPr>
              <a:t>KEGG, </a:t>
            </a:r>
            <a:r>
              <a:rPr lang="cs-CZ" altLang="cs-CZ" sz="2400" dirty="0" err="1">
                <a:solidFill>
                  <a:schemeClr val="hlink"/>
                </a:solidFill>
              </a:rPr>
              <a:t>Reactome</a:t>
            </a:r>
            <a:endParaRPr lang="cs-CZ" altLang="cs-CZ" sz="2400" dirty="0">
              <a:solidFill>
                <a:schemeClr val="hlink"/>
              </a:solidFill>
            </a:endParaRPr>
          </a:p>
          <a:p>
            <a:pPr eaLnBrk="1" hangingPunct="1">
              <a:lnSpc>
                <a:spcPct val="150000"/>
              </a:lnSpc>
              <a:buFontTx/>
              <a:buChar char="•"/>
            </a:pPr>
            <a:r>
              <a:rPr lang="en-US" altLang="cs-CZ" dirty="0"/>
              <a:t>KEGG</a:t>
            </a:r>
            <a:r>
              <a:rPr lang="cs-CZ" altLang="cs-CZ" dirty="0"/>
              <a:t> =</a:t>
            </a:r>
            <a:r>
              <a:rPr lang="en-US" altLang="cs-CZ" dirty="0"/>
              <a:t> </a:t>
            </a:r>
            <a:r>
              <a:rPr lang="en-US" altLang="cs-CZ" i="1" dirty="0">
                <a:solidFill>
                  <a:srgbClr val="99FF99"/>
                </a:solidFill>
              </a:rPr>
              <a:t>K</a:t>
            </a:r>
            <a:r>
              <a:rPr lang="en-US" altLang="cs-CZ" i="1" dirty="0"/>
              <a:t>yoto </a:t>
            </a:r>
            <a:r>
              <a:rPr lang="en-US" altLang="cs-CZ" i="1" dirty="0">
                <a:solidFill>
                  <a:srgbClr val="99FF99"/>
                </a:solidFill>
              </a:rPr>
              <a:t>E</a:t>
            </a:r>
            <a:r>
              <a:rPr lang="en-US" altLang="cs-CZ" i="1" dirty="0"/>
              <a:t>ncyclopedia of </a:t>
            </a:r>
            <a:r>
              <a:rPr lang="en-US" altLang="cs-CZ" i="1" dirty="0">
                <a:solidFill>
                  <a:srgbClr val="99FF99"/>
                </a:solidFill>
              </a:rPr>
              <a:t>G</a:t>
            </a:r>
            <a:r>
              <a:rPr lang="en-US" altLang="cs-CZ" i="1" dirty="0"/>
              <a:t>enes and </a:t>
            </a:r>
            <a:r>
              <a:rPr lang="en-US" altLang="cs-CZ" i="1" dirty="0">
                <a:solidFill>
                  <a:srgbClr val="99FF99"/>
                </a:solidFill>
              </a:rPr>
              <a:t>G</a:t>
            </a:r>
            <a:r>
              <a:rPr lang="en-US" altLang="cs-CZ" i="1" dirty="0"/>
              <a:t>enomes</a:t>
            </a:r>
            <a:endParaRPr lang="cs-CZ" altLang="cs-CZ" i="1" dirty="0"/>
          </a:p>
          <a:p>
            <a:pPr eaLnBrk="1" hangingPunct="1">
              <a:lnSpc>
                <a:spcPct val="150000"/>
              </a:lnSpc>
              <a:buFontTx/>
              <a:buChar char="•"/>
            </a:pPr>
            <a:r>
              <a:rPr lang="cs-CZ" altLang="cs-CZ" dirty="0">
                <a:hlinkClick r:id="rId3"/>
              </a:rPr>
              <a:t>https://www.genome.jp/kegg/</a:t>
            </a:r>
            <a:endParaRPr lang="en-US" altLang="cs-CZ" dirty="0"/>
          </a:p>
          <a:p>
            <a:pPr eaLnBrk="1" hangingPunct="1">
              <a:lnSpc>
                <a:spcPct val="150000"/>
              </a:lnSpc>
              <a:buFontTx/>
              <a:buChar char="•"/>
            </a:pPr>
            <a:r>
              <a:rPr lang="cs-CZ" altLang="cs-CZ" dirty="0">
                <a:solidFill>
                  <a:srgbClr val="99FF99"/>
                </a:solidFill>
              </a:rPr>
              <a:t>manuální </a:t>
            </a:r>
            <a:r>
              <a:rPr lang="cs-CZ" altLang="cs-CZ" dirty="0"/>
              <a:t>katalogizace znalostí biologických systémů v počítačově zpracovatelné podobě</a:t>
            </a:r>
          </a:p>
          <a:p>
            <a:pPr eaLnBrk="1" hangingPunct="1">
              <a:lnSpc>
                <a:spcPct val="150000"/>
              </a:lnSpc>
              <a:buFontTx/>
              <a:buChar char="•"/>
            </a:pPr>
            <a:r>
              <a:rPr lang="cs-CZ" altLang="cs-CZ" dirty="0"/>
              <a:t>čerpá z dosavadních znalostí v dané problematice</a:t>
            </a:r>
          </a:p>
          <a:p>
            <a:pPr eaLnBrk="1" hangingPunct="1">
              <a:lnSpc>
                <a:spcPct val="150000"/>
              </a:lnSpc>
              <a:buFontTx/>
              <a:buChar char="•"/>
            </a:pPr>
            <a:r>
              <a:rPr lang="cs-CZ" altLang="cs-CZ" dirty="0"/>
              <a:t>z informací na </a:t>
            </a:r>
            <a:r>
              <a:rPr lang="cs-CZ" altLang="cs-CZ" dirty="0">
                <a:solidFill>
                  <a:srgbClr val="99FF99"/>
                </a:solidFill>
              </a:rPr>
              <a:t>nízké biologické úrovni </a:t>
            </a:r>
            <a:r>
              <a:rPr lang="cs-CZ" altLang="cs-CZ" dirty="0"/>
              <a:t>nám umožní </a:t>
            </a:r>
            <a:r>
              <a:rPr lang="cs-CZ" altLang="cs-CZ" dirty="0">
                <a:solidFill>
                  <a:srgbClr val="99FF99"/>
                </a:solidFill>
              </a:rPr>
              <a:t>odvodit</a:t>
            </a:r>
            <a:r>
              <a:rPr lang="cs-CZ" altLang="cs-CZ" dirty="0"/>
              <a:t> informace na </a:t>
            </a:r>
            <a:r>
              <a:rPr lang="cs-CZ" altLang="cs-CZ" dirty="0">
                <a:solidFill>
                  <a:srgbClr val="99FF99"/>
                </a:solidFill>
              </a:rPr>
              <a:t>vyšší biologické úrovni</a:t>
            </a:r>
          </a:p>
          <a:p>
            <a:pPr lvl="1" eaLnBrk="1" hangingPunct="1">
              <a:lnSpc>
                <a:spcPct val="150000"/>
              </a:lnSpc>
              <a:buFontTx/>
              <a:buChar char="•"/>
            </a:pPr>
            <a:r>
              <a:rPr lang="cs-CZ" altLang="cs-CZ" dirty="0"/>
              <a:t>například ze seznamu regulovaných genů/proteinů odvodí informaci o ovlivněných metabolických drahách</a:t>
            </a:r>
            <a:endParaRPr lang="en-US" altLang="cs-CZ" dirty="0">
              <a:solidFill>
                <a:srgbClr val="99FF99"/>
              </a:solidFill>
            </a:endParaRPr>
          </a:p>
          <a:p>
            <a:pPr lvl="1" eaLnBrk="1" hangingPunct="1">
              <a:lnSpc>
                <a:spcPct val="150000"/>
              </a:lnSpc>
              <a:buFontTx/>
              <a:buChar char="•"/>
            </a:pPr>
            <a:endParaRPr lang="cs-CZ" altLang="cs-CZ" dirty="0"/>
          </a:p>
          <a:p>
            <a:pPr eaLnBrk="1" hangingPunct="1">
              <a:lnSpc>
                <a:spcPct val="150000"/>
              </a:lnSpc>
              <a:buFontTx/>
              <a:buChar char="•"/>
            </a:pPr>
            <a:r>
              <a:rPr lang="cs-CZ" altLang="cs-CZ" dirty="0"/>
              <a:t>obdobně i např. </a:t>
            </a:r>
            <a:r>
              <a:rPr lang="cs-CZ" altLang="cs-CZ" dirty="0">
                <a:hlinkClick r:id="rId4"/>
              </a:rPr>
              <a:t>https://www.reactome.org</a:t>
            </a:r>
            <a:endParaRPr lang="en-US" altLang="cs-CZ" dirty="0"/>
          </a:p>
          <a:p>
            <a:pPr lvl="1" eaLnBrk="1" hangingPunct="1">
              <a:lnSpc>
                <a:spcPct val="150000"/>
              </a:lnSpc>
              <a:buFontTx/>
              <a:buChar char="•"/>
            </a:pPr>
            <a:r>
              <a:rPr lang="cs-CZ" altLang="cs-CZ" dirty="0"/>
              <a:t>progresivnější vývoj</a:t>
            </a:r>
          </a:p>
          <a:p>
            <a:pPr lvl="1" eaLnBrk="1" hangingPunct="1">
              <a:lnSpc>
                <a:spcPct val="150000"/>
              </a:lnSpc>
              <a:buFontTx/>
              <a:buChar char="•"/>
            </a:pPr>
            <a:r>
              <a:rPr lang="cs-CZ" altLang="cs-CZ" dirty="0"/>
              <a:t>vizualizace dostupných drah v souhrnném diagramu</a:t>
            </a:r>
          </a:p>
        </p:txBody>
      </p:sp>
      <p:sp>
        <p:nvSpPr>
          <p:cNvPr id="33796" name="Text Box 5"/>
          <p:cNvSpPr txBox="1">
            <a:spLocks noChangeArrowheads="1"/>
          </p:cNvSpPr>
          <p:nvPr/>
        </p:nvSpPr>
        <p:spPr bwMode="auto">
          <a:xfrm>
            <a:off x="8534400" y="150813"/>
            <a:ext cx="533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r" eaLnBrk="1" hangingPunct="1"/>
            <a:fld id="{E89A15E9-0569-4605-8190-AA40DF1B0417}" type="slidenum">
              <a:rPr lang="cs-CZ" altLang="cs-CZ"/>
              <a:pPr algn="r" eaLnBrk="1" hangingPunct="1"/>
              <a:t>12</a:t>
            </a:fld>
            <a:endParaRPr lang="cs-CZ" altLang="cs-CZ"/>
          </a:p>
        </p:txBody>
      </p:sp>
      <p:sp>
        <p:nvSpPr>
          <p:cNvPr id="6" name="Text Box 3"/>
          <p:cNvSpPr txBox="1">
            <a:spLocks noChangeArrowheads="1"/>
          </p:cNvSpPr>
          <p:nvPr/>
        </p:nvSpPr>
        <p:spPr bwMode="auto">
          <a:xfrm>
            <a:off x="20638" y="22225"/>
            <a:ext cx="2922587"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cs-CZ" altLang="cs-CZ" i="1" dirty="0">
                <a:solidFill>
                  <a:schemeClr val="hlink"/>
                </a:solidFill>
              </a:rPr>
              <a:t>6. Biologické sítě</a:t>
            </a:r>
          </a:p>
          <a:p>
            <a:pPr eaLnBrk="1" hangingPunct="1"/>
            <a:r>
              <a:rPr lang="cs-CZ" altLang="cs-CZ" sz="1600" dirty="0"/>
              <a:t>Biologické ontologie, KEGG</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AA7ED81-3323-4182-A6B7-2A9A0F48C332}"/>
              </a:ext>
            </a:extLst>
          </p:cNvPr>
          <p:cNvPicPr>
            <a:picLocks noChangeAspect="1"/>
          </p:cNvPicPr>
          <p:nvPr/>
        </p:nvPicPr>
        <p:blipFill>
          <a:blip r:embed="rId3"/>
          <a:stretch>
            <a:fillRect/>
          </a:stretch>
        </p:blipFill>
        <p:spPr>
          <a:xfrm>
            <a:off x="433873" y="0"/>
            <a:ext cx="8276253" cy="6858000"/>
          </a:xfrm>
          <a:prstGeom prst="rect">
            <a:avLst/>
          </a:prstGeom>
        </p:spPr>
      </p:pic>
    </p:spTree>
    <p:extLst>
      <p:ext uri="{BB962C8B-B14F-4D97-AF65-F5344CB8AC3E}">
        <p14:creationId xmlns:p14="http://schemas.microsoft.com/office/powerpoint/2010/main" val="839155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BD2D5C-E1A2-46F8-87CB-973E45AC8C2A}"/>
              </a:ext>
            </a:extLst>
          </p:cNvPr>
          <p:cNvPicPr>
            <a:picLocks noChangeAspect="1"/>
          </p:cNvPicPr>
          <p:nvPr/>
        </p:nvPicPr>
        <p:blipFill>
          <a:blip r:embed="rId3"/>
          <a:stretch>
            <a:fillRect/>
          </a:stretch>
        </p:blipFill>
        <p:spPr>
          <a:xfrm>
            <a:off x="0" y="533400"/>
            <a:ext cx="9144000" cy="5849471"/>
          </a:xfrm>
          <a:prstGeom prst="rect">
            <a:avLst/>
          </a:prstGeom>
        </p:spPr>
      </p:pic>
    </p:spTree>
    <p:extLst>
      <p:ext uri="{BB962C8B-B14F-4D97-AF65-F5344CB8AC3E}">
        <p14:creationId xmlns:p14="http://schemas.microsoft.com/office/powerpoint/2010/main" val="5648608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4"/>
          <p:cNvSpPr txBox="1">
            <a:spLocks noChangeArrowheads="1"/>
          </p:cNvSpPr>
          <p:nvPr/>
        </p:nvSpPr>
        <p:spPr bwMode="auto">
          <a:xfrm>
            <a:off x="76200" y="2590800"/>
            <a:ext cx="89916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lnSpc>
                <a:spcPct val="150000"/>
              </a:lnSpc>
            </a:pPr>
            <a:r>
              <a:rPr lang="cs-CZ" altLang="cs-CZ" sz="3200" dirty="0">
                <a:solidFill>
                  <a:schemeClr val="hlink"/>
                </a:solidFill>
              </a:rPr>
              <a:t>7. Biologické sítě</a:t>
            </a:r>
          </a:p>
          <a:p>
            <a:pPr algn="ctr" eaLnBrk="1" hangingPunct="1">
              <a:lnSpc>
                <a:spcPct val="150000"/>
              </a:lnSpc>
            </a:pPr>
            <a:r>
              <a:rPr lang="cs-CZ" altLang="cs-CZ" sz="2800" dirty="0"/>
              <a:t>Příklady použití</a:t>
            </a:r>
          </a:p>
        </p:txBody>
      </p:sp>
      <p:sp>
        <p:nvSpPr>
          <p:cNvPr id="34819" name="Line 5"/>
          <p:cNvSpPr>
            <a:spLocks noChangeShapeType="1"/>
          </p:cNvSpPr>
          <p:nvPr/>
        </p:nvSpPr>
        <p:spPr bwMode="auto">
          <a:xfrm>
            <a:off x="0" y="685800"/>
            <a:ext cx="91440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4820" name="Text Box 7"/>
          <p:cNvSpPr txBox="1">
            <a:spLocks noChangeArrowheads="1"/>
          </p:cNvSpPr>
          <p:nvPr/>
        </p:nvSpPr>
        <p:spPr bwMode="auto">
          <a:xfrm>
            <a:off x="20638" y="0"/>
            <a:ext cx="25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cs-CZ" altLang="cs-CZ" sz="2000">
                <a:solidFill>
                  <a:schemeClr val="hlink"/>
                </a:solidFill>
              </a:rPr>
              <a:t> </a:t>
            </a:r>
          </a:p>
          <a:p>
            <a:pPr eaLnBrk="1" hangingPunct="1"/>
            <a:endParaRPr lang="cs-CZ" altLang="cs-CZ" sz="1600"/>
          </a:p>
        </p:txBody>
      </p:sp>
      <p:sp>
        <p:nvSpPr>
          <p:cNvPr id="34821" name="Text Box 8"/>
          <p:cNvSpPr txBox="1">
            <a:spLocks noChangeArrowheads="1"/>
          </p:cNvSpPr>
          <p:nvPr/>
        </p:nvSpPr>
        <p:spPr bwMode="auto">
          <a:xfrm>
            <a:off x="8458200" y="150813"/>
            <a:ext cx="609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r" eaLnBrk="1" hangingPunct="1"/>
            <a:fld id="{F76AB784-1374-4817-BC99-CB5A3C11F4AC}" type="slidenum">
              <a:rPr lang="cs-CZ" altLang="cs-CZ"/>
              <a:pPr algn="r" eaLnBrk="1" hangingPunct="1"/>
              <a:t>15</a:t>
            </a:fld>
            <a:endParaRPr lang="cs-CZ" altLang="cs-CZ"/>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Line 2"/>
          <p:cNvSpPr>
            <a:spLocks noChangeShapeType="1"/>
          </p:cNvSpPr>
          <p:nvPr/>
        </p:nvSpPr>
        <p:spPr bwMode="auto">
          <a:xfrm>
            <a:off x="0" y="685800"/>
            <a:ext cx="91440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5843" name="Text Box 4"/>
          <p:cNvSpPr txBox="1">
            <a:spLocks noChangeArrowheads="1"/>
          </p:cNvSpPr>
          <p:nvPr/>
        </p:nvSpPr>
        <p:spPr bwMode="auto">
          <a:xfrm>
            <a:off x="228600" y="609600"/>
            <a:ext cx="8686800" cy="521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b="1">
                <a:solidFill>
                  <a:schemeClr val="tx1"/>
                </a:solidFill>
                <a:latin typeface="Arial" pitchFamily="34" charset="0"/>
                <a:cs typeface="Arial" pitchFamily="34" charset="0"/>
              </a:defRPr>
            </a:lvl1pPr>
            <a:lvl2pPr marL="812800" indent="-35560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lnSpc>
                <a:spcPct val="150000"/>
              </a:lnSpc>
            </a:pPr>
            <a:r>
              <a:rPr lang="cs-CZ" altLang="cs-CZ" sz="2400" dirty="0">
                <a:solidFill>
                  <a:srgbClr val="99FF99"/>
                </a:solidFill>
                <a:sym typeface="Symbol" pitchFamily="18" charset="2"/>
              </a:rPr>
              <a:t>Příklad 1: Vliv nízkomolekulární látky na rostlinu</a:t>
            </a:r>
            <a:endParaRPr lang="cs-CZ" altLang="cs-CZ" b="0" dirty="0">
              <a:sym typeface="Symbol" pitchFamily="18" charset="2"/>
            </a:endParaRPr>
          </a:p>
          <a:p>
            <a:pPr eaLnBrk="1" hangingPunct="1">
              <a:lnSpc>
                <a:spcPct val="150000"/>
              </a:lnSpc>
              <a:buFontTx/>
              <a:buChar char="•"/>
            </a:pPr>
            <a:r>
              <a:rPr lang="cs-CZ" altLang="cs-CZ" dirty="0">
                <a:sym typeface="Symbol" pitchFamily="18" charset="2"/>
              </a:rPr>
              <a:t>identifikace sady ovlivněných proteinů</a:t>
            </a:r>
          </a:p>
          <a:p>
            <a:pPr eaLnBrk="1" hangingPunct="1">
              <a:lnSpc>
                <a:spcPct val="150000"/>
              </a:lnSpc>
              <a:buFontTx/>
              <a:buChar char="•"/>
            </a:pPr>
            <a:r>
              <a:rPr lang="cs-CZ" altLang="cs-CZ" dirty="0">
                <a:sym typeface="Symbol" pitchFamily="18" charset="2"/>
              </a:rPr>
              <a:t>jsou tyto proteiny zahrnuty v odpovídající metabolické dráze? (</a:t>
            </a:r>
            <a:r>
              <a:rPr lang="cs-CZ" altLang="cs-CZ" b="0" dirty="0">
                <a:sym typeface="Symbol" pitchFamily="18" charset="2"/>
              </a:rPr>
              <a:t>KEGG</a:t>
            </a:r>
            <a:r>
              <a:rPr lang="cs-CZ" altLang="cs-CZ" dirty="0">
                <a:sym typeface="Symbol" pitchFamily="18" charset="2"/>
              </a:rPr>
              <a:t>)</a:t>
            </a:r>
          </a:p>
          <a:p>
            <a:pPr lvl="1" eaLnBrk="1" hangingPunct="1">
              <a:lnSpc>
                <a:spcPct val="150000"/>
              </a:lnSpc>
              <a:buFontTx/>
              <a:buChar char="•"/>
            </a:pPr>
            <a:r>
              <a:rPr lang="cs-CZ" altLang="cs-CZ" b="0" dirty="0">
                <a:sym typeface="Symbol" pitchFamily="18" charset="2"/>
              </a:rPr>
              <a:t>fungoval experiment dle předpokladu?</a:t>
            </a:r>
          </a:p>
          <a:p>
            <a:pPr eaLnBrk="1" hangingPunct="1">
              <a:lnSpc>
                <a:spcPct val="150000"/>
              </a:lnSpc>
              <a:buFontTx/>
              <a:buChar char="•"/>
            </a:pPr>
            <a:r>
              <a:rPr lang="cs-CZ" altLang="cs-CZ" dirty="0">
                <a:sym typeface="Symbol" pitchFamily="18" charset="2"/>
              </a:rPr>
              <a:t>jaké jiné metabolické dráhy byly „významně“ zastoupeny? (</a:t>
            </a:r>
            <a:r>
              <a:rPr lang="cs-CZ" altLang="cs-CZ" b="0" dirty="0">
                <a:sym typeface="Symbol" pitchFamily="18" charset="2"/>
              </a:rPr>
              <a:t>KEGG</a:t>
            </a:r>
            <a:r>
              <a:rPr lang="cs-CZ" altLang="cs-CZ" dirty="0">
                <a:sym typeface="Symbol" pitchFamily="18" charset="2"/>
              </a:rPr>
              <a:t>)</a:t>
            </a:r>
          </a:p>
          <a:p>
            <a:pPr lvl="1" eaLnBrk="1" hangingPunct="1">
              <a:lnSpc>
                <a:spcPct val="150000"/>
              </a:lnSpc>
              <a:buFontTx/>
              <a:buChar char="•"/>
            </a:pPr>
            <a:r>
              <a:rPr lang="cs-CZ" altLang="cs-CZ" b="0" dirty="0">
                <a:sym typeface="Symbol" pitchFamily="18" charset="2"/>
              </a:rPr>
              <a:t>objevili jsme i jiné, dosud nepotvrzené, ale související metabolické dráhy?</a:t>
            </a:r>
          </a:p>
          <a:p>
            <a:pPr eaLnBrk="1" hangingPunct="1">
              <a:lnSpc>
                <a:spcPct val="150000"/>
              </a:lnSpc>
              <a:buFontTx/>
              <a:buChar char="•"/>
            </a:pPr>
            <a:r>
              <a:rPr lang="cs-CZ" altLang="cs-CZ" dirty="0">
                <a:sym typeface="Symbol" pitchFamily="18" charset="2"/>
              </a:rPr>
              <a:t>jsou známy proteinové komplexy mezi nalezenými proteiny? (</a:t>
            </a:r>
            <a:r>
              <a:rPr lang="cs-CZ" altLang="cs-CZ" b="0" dirty="0">
                <a:sym typeface="Symbol" pitchFamily="18" charset="2"/>
              </a:rPr>
              <a:t>protein-protein interakční síť</a:t>
            </a:r>
            <a:r>
              <a:rPr lang="cs-CZ" altLang="cs-CZ" dirty="0">
                <a:sym typeface="Symbol" pitchFamily="18" charset="2"/>
              </a:rPr>
              <a:t>)</a:t>
            </a:r>
          </a:p>
          <a:p>
            <a:pPr lvl="1" eaLnBrk="1" hangingPunct="1">
              <a:lnSpc>
                <a:spcPct val="150000"/>
              </a:lnSpc>
              <a:buFontTx/>
              <a:buChar char="•"/>
            </a:pPr>
            <a:r>
              <a:rPr lang="cs-CZ" altLang="cs-CZ" b="0" dirty="0">
                <a:sym typeface="Symbol" pitchFamily="18" charset="2"/>
              </a:rPr>
              <a:t>dokáží nám tyto pomoci při interpretaci vlivu látky na rostlinu?</a:t>
            </a:r>
          </a:p>
          <a:p>
            <a:pPr eaLnBrk="1" hangingPunct="1">
              <a:lnSpc>
                <a:spcPct val="150000"/>
              </a:lnSpc>
              <a:buFontTx/>
              <a:buChar char="•"/>
            </a:pPr>
            <a:r>
              <a:rPr lang="cs-CZ" altLang="cs-CZ" dirty="0">
                <a:sym typeface="Symbol" pitchFamily="18" charset="2"/>
              </a:rPr>
              <a:t>je mezi proteiny zastoupeno více proteinů z konkrétního GO termínu? (</a:t>
            </a:r>
            <a:r>
              <a:rPr lang="cs-CZ" altLang="cs-CZ" b="0" dirty="0">
                <a:sym typeface="Symbol" pitchFamily="18" charset="2"/>
              </a:rPr>
              <a:t>GO</a:t>
            </a:r>
            <a:r>
              <a:rPr lang="cs-CZ" altLang="cs-CZ" dirty="0">
                <a:sym typeface="Symbol" pitchFamily="18" charset="2"/>
              </a:rPr>
              <a:t>)</a:t>
            </a:r>
          </a:p>
          <a:p>
            <a:pPr lvl="1" eaLnBrk="1" hangingPunct="1">
              <a:lnSpc>
                <a:spcPct val="150000"/>
              </a:lnSpc>
              <a:buFontTx/>
              <a:buChar char="•"/>
            </a:pPr>
            <a:r>
              <a:rPr lang="cs-CZ" altLang="cs-CZ" b="0" dirty="0">
                <a:sym typeface="Symbol" pitchFamily="18" charset="2"/>
              </a:rPr>
              <a:t>na základě daných GO termínů je možno odvodit souvislosti s funkcí či lokalizací probíhajících (i sekundárních) dějů</a:t>
            </a:r>
          </a:p>
        </p:txBody>
      </p:sp>
      <p:sp>
        <p:nvSpPr>
          <p:cNvPr id="35844" name="Text Box 5"/>
          <p:cNvSpPr txBox="1">
            <a:spLocks noChangeArrowheads="1"/>
          </p:cNvSpPr>
          <p:nvPr/>
        </p:nvSpPr>
        <p:spPr bwMode="auto">
          <a:xfrm>
            <a:off x="8534400" y="150813"/>
            <a:ext cx="533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r" eaLnBrk="1" hangingPunct="1"/>
            <a:fld id="{85B4DCF4-69FB-4A24-B0EC-2B1B976466EB}" type="slidenum">
              <a:rPr lang="cs-CZ" altLang="cs-CZ"/>
              <a:pPr algn="r" eaLnBrk="1" hangingPunct="1"/>
              <a:t>16</a:t>
            </a:fld>
            <a:endParaRPr lang="cs-CZ" altLang="cs-CZ"/>
          </a:p>
        </p:txBody>
      </p:sp>
      <p:sp>
        <p:nvSpPr>
          <p:cNvPr id="35845" name="Text Box 3"/>
          <p:cNvSpPr txBox="1">
            <a:spLocks noChangeArrowheads="1"/>
          </p:cNvSpPr>
          <p:nvPr/>
        </p:nvSpPr>
        <p:spPr bwMode="auto">
          <a:xfrm>
            <a:off x="20638" y="22225"/>
            <a:ext cx="206979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cs-CZ" altLang="cs-CZ" i="1" dirty="0">
                <a:solidFill>
                  <a:schemeClr val="hlink"/>
                </a:solidFill>
              </a:rPr>
              <a:t>7. Biologické sítě</a:t>
            </a:r>
          </a:p>
          <a:p>
            <a:pPr eaLnBrk="1" hangingPunct="1"/>
            <a:r>
              <a:rPr lang="cs-CZ" altLang="cs-CZ" sz="1600" dirty="0"/>
              <a:t>Příklady použití</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Line 2"/>
          <p:cNvSpPr>
            <a:spLocks noChangeShapeType="1"/>
          </p:cNvSpPr>
          <p:nvPr/>
        </p:nvSpPr>
        <p:spPr bwMode="auto">
          <a:xfrm>
            <a:off x="0" y="685800"/>
            <a:ext cx="91440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5843" name="Text Box 4"/>
          <p:cNvSpPr txBox="1">
            <a:spLocks noChangeArrowheads="1"/>
          </p:cNvSpPr>
          <p:nvPr/>
        </p:nvSpPr>
        <p:spPr bwMode="auto">
          <a:xfrm>
            <a:off x="228600" y="609600"/>
            <a:ext cx="86868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b="1">
                <a:solidFill>
                  <a:schemeClr val="tx1"/>
                </a:solidFill>
                <a:latin typeface="Arial" pitchFamily="34" charset="0"/>
                <a:cs typeface="Arial" pitchFamily="34" charset="0"/>
              </a:defRPr>
            </a:lvl1pPr>
            <a:lvl2pPr marL="812800" indent="-35560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lnSpc>
                <a:spcPct val="150000"/>
              </a:lnSpc>
            </a:pPr>
            <a:r>
              <a:rPr lang="cs-CZ" altLang="cs-CZ" sz="2400" dirty="0">
                <a:solidFill>
                  <a:schemeClr val="hlink"/>
                </a:solidFill>
              </a:rPr>
              <a:t>Příklad 2: Interakční partneři zvoleného proteinu</a:t>
            </a:r>
          </a:p>
          <a:p>
            <a:pPr eaLnBrk="1" hangingPunct="1">
              <a:lnSpc>
                <a:spcPct val="150000"/>
              </a:lnSpc>
              <a:buFontTx/>
              <a:buChar char="•"/>
            </a:pPr>
            <a:r>
              <a:rPr lang="cs-CZ" altLang="cs-CZ" dirty="0">
                <a:sym typeface="Symbol" pitchFamily="18" charset="2"/>
              </a:rPr>
              <a:t>vidíme již známé interakční partnery?</a:t>
            </a:r>
          </a:p>
          <a:p>
            <a:pPr lvl="1" eaLnBrk="1" hangingPunct="1">
              <a:lnSpc>
                <a:spcPct val="150000"/>
              </a:lnSpc>
              <a:buFontTx/>
              <a:buChar char="•"/>
            </a:pPr>
            <a:r>
              <a:rPr lang="cs-CZ" altLang="cs-CZ" b="0" dirty="0">
                <a:sym typeface="Symbol" pitchFamily="18" charset="2"/>
              </a:rPr>
              <a:t>pozitivní kontrola průběhu experimentu</a:t>
            </a:r>
          </a:p>
          <a:p>
            <a:pPr eaLnBrk="1" hangingPunct="1">
              <a:lnSpc>
                <a:spcPct val="150000"/>
              </a:lnSpc>
              <a:buFontTx/>
              <a:buChar char="•"/>
            </a:pPr>
            <a:r>
              <a:rPr lang="cs-CZ" altLang="cs-CZ" dirty="0">
                <a:sym typeface="Symbol" pitchFamily="18" charset="2"/>
              </a:rPr>
              <a:t>nově pozorované interakce</a:t>
            </a:r>
          </a:p>
          <a:p>
            <a:pPr lvl="1" eaLnBrk="1" hangingPunct="1">
              <a:lnSpc>
                <a:spcPct val="150000"/>
              </a:lnSpc>
              <a:buFontTx/>
              <a:buChar char="•"/>
            </a:pPr>
            <a:r>
              <a:rPr lang="cs-CZ" altLang="cs-CZ" dirty="0">
                <a:sym typeface="Symbol" pitchFamily="18" charset="2"/>
              </a:rPr>
              <a:t>studium biologických vlastností možných interakčních partnerů</a:t>
            </a:r>
          </a:p>
          <a:p>
            <a:pPr marL="803275" lvl="1" indent="0" eaLnBrk="1" hangingPunct="1">
              <a:lnSpc>
                <a:spcPct val="150000"/>
              </a:lnSpc>
            </a:pPr>
            <a:r>
              <a:rPr lang="cs-CZ" altLang="cs-CZ" dirty="0">
                <a:sym typeface="Symbol" pitchFamily="18" charset="2"/>
              </a:rPr>
              <a:t>(</a:t>
            </a:r>
            <a:r>
              <a:rPr lang="cs-CZ" altLang="cs-CZ" b="0" dirty="0">
                <a:sym typeface="Symbol" pitchFamily="18" charset="2"/>
              </a:rPr>
              <a:t>GO termíny, metabolické dráhy, ...</a:t>
            </a:r>
            <a:r>
              <a:rPr lang="cs-CZ" altLang="cs-CZ" dirty="0">
                <a:sym typeface="Symbol" pitchFamily="18" charset="2"/>
              </a:rPr>
              <a:t>)</a:t>
            </a:r>
          </a:p>
          <a:p>
            <a:pPr lvl="2" eaLnBrk="1" hangingPunct="1">
              <a:lnSpc>
                <a:spcPct val="150000"/>
              </a:lnSpc>
              <a:buFontTx/>
              <a:buChar char="•"/>
            </a:pPr>
            <a:r>
              <a:rPr lang="cs-CZ" altLang="cs-CZ" dirty="0">
                <a:sym typeface="Symbol" pitchFamily="18" charset="2"/>
              </a:rPr>
              <a:t>zapadají tyto do již známých informací o funkci, lokalizaci aj. zvoleného proteinu?</a:t>
            </a:r>
          </a:p>
          <a:p>
            <a:pPr lvl="2" eaLnBrk="1" hangingPunct="1">
              <a:lnSpc>
                <a:spcPct val="150000"/>
              </a:lnSpc>
              <a:buFontTx/>
              <a:buChar char="•"/>
            </a:pPr>
            <a:r>
              <a:rPr lang="cs-CZ" altLang="cs-CZ" dirty="0">
                <a:sym typeface="Symbol" pitchFamily="18" charset="2"/>
              </a:rPr>
              <a:t>jsou patrné souvislosti s lokalizací našeho proteinu?</a:t>
            </a:r>
          </a:p>
        </p:txBody>
      </p:sp>
      <p:sp>
        <p:nvSpPr>
          <p:cNvPr id="35844" name="Text Box 5"/>
          <p:cNvSpPr txBox="1">
            <a:spLocks noChangeArrowheads="1"/>
          </p:cNvSpPr>
          <p:nvPr/>
        </p:nvSpPr>
        <p:spPr bwMode="auto">
          <a:xfrm>
            <a:off x="8534400" y="150813"/>
            <a:ext cx="533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r" eaLnBrk="1" hangingPunct="1"/>
            <a:fld id="{85B4DCF4-69FB-4A24-B0EC-2B1B976466EB}" type="slidenum">
              <a:rPr lang="cs-CZ" altLang="cs-CZ"/>
              <a:pPr algn="r" eaLnBrk="1" hangingPunct="1"/>
              <a:t>17</a:t>
            </a:fld>
            <a:endParaRPr lang="cs-CZ" altLang="cs-CZ" dirty="0"/>
          </a:p>
        </p:txBody>
      </p:sp>
      <p:sp>
        <p:nvSpPr>
          <p:cNvPr id="6" name="Text Box 3"/>
          <p:cNvSpPr txBox="1">
            <a:spLocks noChangeArrowheads="1"/>
          </p:cNvSpPr>
          <p:nvPr/>
        </p:nvSpPr>
        <p:spPr bwMode="auto">
          <a:xfrm>
            <a:off x="20638" y="22225"/>
            <a:ext cx="206979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cs-CZ" altLang="cs-CZ" i="1" dirty="0">
                <a:solidFill>
                  <a:schemeClr val="hlink"/>
                </a:solidFill>
              </a:rPr>
              <a:t>7. Biologické sítě</a:t>
            </a:r>
          </a:p>
          <a:p>
            <a:pPr eaLnBrk="1" hangingPunct="1"/>
            <a:r>
              <a:rPr lang="cs-CZ" altLang="cs-CZ" sz="1600" dirty="0"/>
              <a:t>Příklady použití</a:t>
            </a:r>
          </a:p>
        </p:txBody>
      </p:sp>
    </p:spTree>
    <p:extLst>
      <p:ext uri="{BB962C8B-B14F-4D97-AF65-F5344CB8AC3E}">
        <p14:creationId xmlns:p14="http://schemas.microsoft.com/office/powerpoint/2010/main" val="21175034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Line 2"/>
          <p:cNvSpPr>
            <a:spLocks noChangeShapeType="1"/>
          </p:cNvSpPr>
          <p:nvPr/>
        </p:nvSpPr>
        <p:spPr bwMode="auto">
          <a:xfrm>
            <a:off x="0" y="685800"/>
            <a:ext cx="91440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6867" name="Text Box 4"/>
          <p:cNvSpPr txBox="1">
            <a:spLocks noChangeArrowheads="1"/>
          </p:cNvSpPr>
          <p:nvPr/>
        </p:nvSpPr>
        <p:spPr bwMode="auto">
          <a:xfrm>
            <a:off x="228600" y="609600"/>
            <a:ext cx="8686800"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b="1">
                <a:solidFill>
                  <a:schemeClr val="tx1"/>
                </a:solidFill>
                <a:latin typeface="Arial" pitchFamily="34" charset="0"/>
                <a:cs typeface="Arial" pitchFamily="34" charset="0"/>
              </a:defRPr>
            </a:lvl1pPr>
            <a:lvl2pPr marL="812800" indent="-35560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lnSpc>
                <a:spcPct val="150000"/>
              </a:lnSpc>
            </a:pPr>
            <a:r>
              <a:rPr lang="cs-CZ" altLang="cs-CZ" sz="2400" dirty="0">
                <a:solidFill>
                  <a:srgbClr val="99FF99"/>
                </a:solidFill>
                <a:sym typeface="Symbol" pitchFamily="18" charset="2"/>
              </a:rPr>
              <a:t>Příklad 3: Studium proteinu, se vztahem k onemocnění...</a:t>
            </a:r>
            <a:endParaRPr lang="cs-CZ" altLang="cs-CZ" sz="2400" dirty="0">
              <a:solidFill>
                <a:schemeClr val="hlink"/>
              </a:solidFill>
            </a:endParaRPr>
          </a:p>
          <a:p>
            <a:pPr eaLnBrk="1" hangingPunct="1">
              <a:lnSpc>
                <a:spcPct val="150000"/>
              </a:lnSpc>
              <a:buFontTx/>
              <a:buChar char="•"/>
            </a:pPr>
            <a:r>
              <a:rPr lang="cs-CZ" altLang="cs-CZ" dirty="0">
                <a:sym typeface="Symbol" pitchFamily="18" charset="2"/>
              </a:rPr>
              <a:t>jsou pro tento protein známy proteinové interakce?</a:t>
            </a:r>
          </a:p>
          <a:p>
            <a:pPr lvl="1" eaLnBrk="1" hangingPunct="1">
              <a:lnSpc>
                <a:spcPct val="150000"/>
              </a:lnSpc>
              <a:buFontTx/>
              <a:buChar char="•"/>
            </a:pPr>
            <a:r>
              <a:rPr lang="cs-CZ" altLang="cs-CZ" b="0" dirty="0">
                <a:sym typeface="Symbol" pitchFamily="18" charset="2"/>
              </a:rPr>
              <a:t>u interakčních partnerů zvýšená pravděpodobnost, že se tyto proteiny aktivně nebo pasivně účastní daného onemocnění; GO analýza</a:t>
            </a:r>
          </a:p>
          <a:p>
            <a:pPr lvl="1" eaLnBrk="1" hangingPunct="1">
              <a:lnSpc>
                <a:spcPct val="150000"/>
              </a:lnSpc>
              <a:buFontTx/>
              <a:buChar char="•"/>
            </a:pPr>
            <a:endParaRPr lang="cs-CZ" altLang="cs-CZ" dirty="0">
              <a:sym typeface="Symbol" pitchFamily="18" charset="2"/>
            </a:endParaRPr>
          </a:p>
          <a:p>
            <a:pPr eaLnBrk="1" hangingPunct="1">
              <a:lnSpc>
                <a:spcPct val="150000"/>
              </a:lnSpc>
              <a:buFontTx/>
              <a:buChar char="•"/>
            </a:pPr>
            <a:r>
              <a:rPr lang="cs-CZ" altLang="cs-CZ" dirty="0">
                <a:sym typeface="Symbol" pitchFamily="18" charset="2"/>
              </a:rPr>
              <a:t>je známa lokalizace proteinu v buňce?</a:t>
            </a:r>
          </a:p>
          <a:p>
            <a:pPr lvl="1" eaLnBrk="1" hangingPunct="1">
              <a:lnSpc>
                <a:spcPct val="150000"/>
              </a:lnSpc>
              <a:buFontTx/>
              <a:buChar char="•"/>
            </a:pPr>
            <a:r>
              <a:rPr lang="cs-CZ" altLang="cs-CZ" b="0" dirty="0">
                <a:sym typeface="Symbol" pitchFamily="18" charset="2"/>
              </a:rPr>
              <a:t>lokalizace může souviset s funkcí (konkrétní funkce proteinu často vázána na jeho buněčnou lokalizaci)</a:t>
            </a:r>
          </a:p>
          <a:p>
            <a:pPr lvl="1" eaLnBrk="1" hangingPunct="1">
              <a:lnSpc>
                <a:spcPct val="150000"/>
              </a:lnSpc>
              <a:buFontTx/>
              <a:buChar char="•"/>
            </a:pPr>
            <a:endParaRPr lang="cs-CZ" altLang="cs-CZ" dirty="0">
              <a:sym typeface="Symbol" pitchFamily="18" charset="2"/>
            </a:endParaRPr>
          </a:p>
          <a:p>
            <a:pPr eaLnBrk="1" hangingPunct="1">
              <a:lnSpc>
                <a:spcPct val="150000"/>
              </a:lnSpc>
              <a:buFontTx/>
              <a:buChar char="•"/>
            </a:pPr>
            <a:r>
              <a:rPr lang="cs-CZ" altLang="cs-CZ" dirty="0">
                <a:sym typeface="Symbol" pitchFamily="18" charset="2"/>
              </a:rPr>
              <a:t>je známa úloha proteinu v některé metabolické dráze?</a:t>
            </a:r>
          </a:p>
          <a:p>
            <a:pPr lvl="1" eaLnBrk="1" hangingPunct="1">
              <a:lnSpc>
                <a:spcPct val="150000"/>
              </a:lnSpc>
              <a:buFontTx/>
              <a:buChar char="•"/>
            </a:pPr>
            <a:r>
              <a:rPr lang="cs-CZ" altLang="cs-CZ" b="0" dirty="0">
                <a:sym typeface="Symbol" pitchFamily="18" charset="2"/>
              </a:rPr>
              <a:t>možná úloha (i nepřímá, ovlivňující např. „jen“ dostupnost klíčového proteinu) dráhy v onemocnění – její proteinové i neproteinové komponenty</a:t>
            </a:r>
          </a:p>
          <a:p>
            <a:pPr lvl="1" eaLnBrk="1" hangingPunct="1">
              <a:lnSpc>
                <a:spcPct val="150000"/>
              </a:lnSpc>
              <a:buFontTx/>
              <a:buChar char="•"/>
            </a:pPr>
            <a:endParaRPr lang="cs-CZ" altLang="cs-CZ" b="0" dirty="0">
              <a:sym typeface="Symbol" pitchFamily="18" charset="2"/>
            </a:endParaRPr>
          </a:p>
          <a:p>
            <a:pPr marL="457200" lvl="1" indent="0" eaLnBrk="1" hangingPunct="1">
              <a:lnSpc>
                <a:spcPct val="150000"/>
              </a:lnSpc>
            </a:pPr>
            <a:r>
              <a:rPr lang="cs-CZ" altLang="cs-CZ" dirty="0">
                <a:solidFill>
                  <a:srgbClr val="99FF99"/>
                </a:solidFill>
                <a:sym typeface="Symbol" pitchFamily="18" charset="2"/>
              </a:rPr>
              <a:t>	</a:t>
            </a:r>
            <a:r>
              <a:rPr lang="cs-CZ" altLang="cs-CZ" sz="2400" dirty="0">
                <a:solidFill>
                  <a:srgbClr val="99FF99"/>
                </a:solidFill>
                <a:sym typeface="Symbol" pitchFamily="18" charset="2"/>
              </a:rPr>
              <a:t> potencionální cíle dalšího studia a nové léčby</a:t>
            </a:r>
          </a:p>
        </p:txBody>
      </p:sp>
      <p:sp>
        <p:nvSpPr>
          <p:cNvPr id="36868" name="Text Box 5"/>
          <p:cNvSpPr txBox="1">
            <a:spLocks noChangeArrowheads="1"/>
          </p:cNvSpPr>
          <p:nvPr/>
        </p:nvSpPr>
        <p:spPr bwMode="auto">
          <a:xfrm>
            <a:off x="8534400" y="150813"/>
            <a:ext cx="533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r" eaLnBrk="1" hangingPunct="1"/>
            <a:fld id="{4581A1AC-9809-4AA8-9367-9B379A3CCCB5}" type="slidenum">
              <a:rPr lang="cs-CZ" altLang="cs-CZ"/>
              <a:pPr algn="r" eaLnBrk="1" hangingPunct="1"/>
              <a:t>18</a:t>
            </a:fld>
            <a:endParaRPr lang="cs-CZ" altLang="cs-CZ"/>
          </a:p>
        </p:txBody>
      </p:sp>
      <p:sp>
        <p:nvSpPr>
          <p:cNvPr id="7" name="Text Box 3"/>
          <p:cNvSpPr txBox="1">
            <a:spLocks noChangeArrowheads="1"/>
          </p:cNvSpPr>
          <p:nvPr/>
        </p:nvSpPr>
        <p:spPr bwMode="auto">
          <a:xfrm>
            <a:off x="20638" y="22225"/>
            <a:ext cx="206979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cs-CZ" altLang="cs-CZ" i="1" dirty="0">
                <a:solidFill>
                  <a:schemeClr val="hlink"/>
                </a:solidFill>
              </a:rPr>
              <a:t>7. Biologické sítě</a:t>
            </a:r>
          </a:p>
          <a:p>
            <a:pPr eaLnBrk="1" hangingPunct="1"/>
            <a:r>
              <a:rPr lang="cs-CZ" altLang="cs-CZ" sz="1600" dirty="0"/>
              <a:t>Příklady použití</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Line 2"/>
          <p:cNvSpPr>
            <a:spLocks noChangeShapeType="1"/>
          </p:cNvSpPr>
          <p:nvPr/>
        </p:nvSpPr>
        <p:spPr bwMode="auto">
          <a:xfrm>
            <a:off x="0" y="685800"/>
            <a:ext cx="91440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6867" name="Text Box 4"/>
          <p:cNvSpPr txBox="1">
            <a:spLocks noChangeArrowheads="1"/>
          </p:cNvSpPr>
          <p:nvPr/>
        </p:nvSpPr>
        <p:spPr bwMode="auto">
          <a:xfrm>
            <a:off x="228600" y="609600"/>
            <a:ext cx="8686800" cy="4939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b="1">
                <a:solidFill>
                  <a:schemeClr val="tx1"/>
                </a:solidFill>
                <a:latin typeface="Arial" pitchFamily="34" charset="0"/>
                <a:cs typeface="Arial" pitchFamily="34" charset="0"/>
              </a:defRPr>
            </a:lvl1pPr>
            <a:lvl2pPr marL="812800" indent="-35560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lnSpc>
                <a:spcPct val="150000"/>
              </a:lnSpc>
            </a:pPr>
            <a:r>
              <a:rPr lang="cs-CZ" altLang="cs-CZ" sz="2400" dirty="0">
                <a:solidFill>
                  <a:srgbClr val="99FF99"/>
                </a:solidFill>
                <a:sym typeface="Symbol" pitchFamily="18" charset="2"/>
              </a:rPr>
              <a:t>Příklad 4: „Zdraví versus nemocní“ – rozdílně exprimované proteiny</a:t>
            </a:r>
            <a:endParaRPr lang="cs-CZ" altLang="cs-CZ" sz="2400" dirty="0">
              <a:solidFill>
                <a:schemeClr val="hlink"/>
              </a:solidFill>
            </a:endParaRPr>
          </a:p>
          <a:p>
            <a:pPr eaLnBrk="1" hangingPunct="1">
              <a:lnSpc>
                <a:spcPct val="150000"/>
              </a:lnSpc>
              <a:buFontTx/>
              <a:buChar char="•"/>
            </a:pPr>
            <a:r>
              <a:rPr lang="cs-CZ" altLang="cs-CZ" dirty="0">
                <a:sym typeface="Symbol" pitchFamily="18" charset="2"/>
              </a:rPr>
              <a:t>kterých metabolických drah se proteiny účastní?</a:t>
            </a:r>
          </a:p>
          <a:p>
            <a:pPr lvl="1" eaLnBrk="1" hangingPunct="1">
              <a:lnSpc>
                <a:spcPct val="150000"/>
              </a:lnSpc>
              <a:buFontTx/>
              <a:buChar char="•"/>
            </a:pPr>
            <a:r>
              <a:rPr lang="cs-CZ" altLang="cs-CZ" b="0" dirty="0">
                <a:sym typeface="Symbol" pitchFamily="18" charset="2"/>
              </a:rPr>
              <a:t>vysvětluje to důsledky, průběh, ... vlastní nemoci?</a:t>
            </a:r>
          </a:p>
          <a:p>
            <a:pPr lvl="1" eaLnBrk="1" hangingPunct="1">
              <a:lnSpc>
                <a:spcPct val="150000"/>
              </a:lnSpc>
              <a:buFontTx/>
              <a:buChar char="•"/>
            </a:pPr>
            <a:endParaRPr lang="cs-CZ" altLang="cs-CZ" b="0" dirty="0">
              <a:sym typeface="Symbol" pitchFamily="18" charset="2"/>
            </a:endParaRPr>
          </a:p>
          <a:p>
            <a:pPr eaLnBrk="1" hangingPunct="1">
              <a:lnSpc>
                <a:spcPct val="150000"/>
              </a:lnSpc>
              <a:buFontTx/>
              <a:buChar char="•"/>
            </a:pPr>
            <a:r>
              <a:rPr lang="cs-CZ" altLang="cs-CZ" dirty="0">
                <a:sym typeface="Symbol" pitchFamily="18" charset="2"/>
              </a:rPr>
              <a:t>jsou rozdílné proteiny převážně lokalizované v některé z organel?</a:t>
            </a:r>
          </a:p>
          <a:p>
            <a:pPr lvl="1" eaLnBrk="1" hangingPunct="1">
              <a:lnSpc>
                <a:spcPct val="150000"/>
              </a:lnSpc>
              <a:buFontTx/>
              <a:buChar char="•"/>
            </a:pPr>
            <a:r>
              <a:rPr lang="cs-CZ" altLang="cs-CZ" b="0" dirty="0">
                <a:sym typeface="Symbol" pitchFamily="18" charset="2"/>
              </a:rPr>
              <a:t>má tato informace souvislost se vznikem/průběhem nemoci v konkrétní části buňky?</a:t>
            </a:r>
          </a:p>
          <a:p>
            <a:pPr eaLnBrk="1" hangingPunct="1">
              <a:lnSpc>
                <a:spcPct val="150000"/>
              </a:lnSpc>
              <a:buFontTx/>
              <a:buChar char="•"/>
            </a:pPr>
            <a:endParaRPr lang="cs-CZ" altLang="cs-CZ" dirty="0">
              <a:sym typeface="Symbol" pitchFamily="18" charset="2"/>
            </a:endParaRPr>
          </a:p>
          <a:p>
            <a:pPr eaLnBrk="1" hangingPunct="1">
              <a:lnSpc>
                <a:spcPct val="150000"/>
              </a:lnSpc>
              <a:buFontTx/>
              <a:buChar char="•"/>
            </a:pPr>
            <a:r>
              <a:rPr lang="cs-CZ" altLang="cs-CZ" dirty="0">
                <a:sym typeface="Symbol" pitchFamily="18" charset="2"/>
              </a:rPr>
              <a:t>je mezi proteiny „často“ přítomen konkrétní GO termín?</a:t>
            </a:r>
          </a:p>
          <a:p>
            <a:pPr lvl="1" eaLnBrk="1" hangingPunct="1">
              <a:lnSpc>
                <a:spcPct val="150000"/>
              </a:lnSpc>
              <a:buFontTx/>
              <a:buChar char="•"/>
            </a:pPr>
            <a:r>
              <a:rPr lang="cs-CZ" altLang="cs-CZ" b="0" dirty="0">
                <a:sym typeface="Symbol" pitchFamily="18" charset="2"/>
              </a:rPr>
              <a:t>má tento termín souvislost se vznikem, průběhem, projevem onemocnění?</a:t>
            </a:r>
          </a:p>
        </p:txBody>
      </p:sp>
      <p:sp>
        <p:nvSpPr>
          <p:cNvPr id="36868" name="Text Box 5"/>
          <p:cNvSpPr txBox="1">
            <a:spLocks noChangeArrowheads="1"/>
          </p:cNvSpPr>
          <p:nvPr/>
        </p:nvSpPr>
        <p:spPr bwMode="auto">
          <a:xfrm>
            <a:off x="8534400" y="150813"/>
            <a:ext cx="533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r" eaLnBrk="1" hangingPunct="1"/>
            <a:fld id="{4581A1AC-9809-4AA8-9367-9B379A3CCCB5}" type="slidenum">
              <a:rPr lang="cs-CZ" altLang="cs-CZ"/>
              <a:pPr algn="r" eaLnBrk="1" hangingPunct="1"/>
              <a:t>19</a:t>
            </a:fld>
            <a:endParaRPr lang="cs-CZ" altLang="cs-CZ"/>
          </a:p>
        </p:txBody>
      </p:sp>
      <p:sp>
        <p:nvSpPr>
          <p:cNvPr id="7" name="Text Box 3"/>
          <p:cNvSpPr txBox="1">
            <a:spLocks noChangeArrowheads="1"/>
          </p:cNvSpPr>
          <p:nvPr/>
        </p:nvSpPr>
        <p:spPr bwMode="auto">
          <a:xfrm>
            <a:off x="20638" y="22225"/>
            <a:ext cx="206979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cs-CZ" altLang="cs-CZ" i="1" dirty="0">
                <a:solidFill>
                  <a:schemeClr val="hlink"/>
                </a:solidFill>
              </a:rPr>
              <a:t>7. Biologické sítě</a:t>
            </a:r>
          </a:p>
          <a:p>
            <a:pPr eaLnBrk="1" hangingPunct="1"/>
            <a:r>
              <a:rPr lang="cs-CZ" altLang="cs-CZ" sz="1600" dirty="0"/>
              <a:t>Příklady použití</a:t>
            </a:r>
          </a:p>
        </p:txBody>
      </p:sp>
    </p:spTree>
    <p:extLst>
      <p:ext uri="{BB962C8B-B14F-4D97-AF65-F5344CB8AC3E}">
        <p14:creationId xmlns:p14="http://schemas.microsoft.com/office/powerpoint/2010/main" val="2444577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Line 4"/>
          <p:cNvSpPr>
            <a:spLocks noChangeShapeType="1"/>
          </p:cNvSpPr>
          <p:nvPr/>
        </p:nvSpPr>
        <p:spPr bwMode="auto">
          <a:xfrm>
            <a:off x="0" y="685800"/>
            <a:ext cx="91440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099" name="Text Box 5"/>
          <p:cNvSpPr txBox="1">
            <a:spLocks noChangeArrowheads="1"/>
          </p:cNvSpPr>
          <p:nvPr/>
        </p:nvSpPr>
        <p:spPr bwMode="auto">
          <a:xfrm>
            <a:off x="8458200" y="150813"/>
            <a:ext cx="609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r" eaLnBrk="1" hangingPunct="1"/>
            <a:fld id="{352E3786-2B95-4648-89BD-327FCDF71806}" type="slidenum">
              <a:rPr lang="cs-CZ" altLang="cs-CZ"/>
              <a:pPr algn="r" eaLnBrk="1" hangingPunct="1"/>
              <a:t>2</a:t>
            </a:fld>
            <a:endParaRPr lang="cs-CZ" altLang="cs-CZ"/>
          </a:p>
        </p:txBody>
      </p:sp>
      <p:sp>
        <p:nvSpPr>
          <p:cNvPr id="4100" name="Text Box 8"/>
          <p:cNvSpPr txBox="1">
            <a:spLocks noChangeArrowheads="1"/>
          </p:cNvSpPr>
          <p:nvPr/>
        </p:nvSpPr>
        <p:spPr bwMode="auto">
          <a:xfrm>
            <a:off x="228600" y="609600"/>
            <a:ext cx="8686800" cy="3739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lnSpc>
                <a:spcPct val="150000"/>
              </a:lnSpc>
            </a:pPr>
            <a:r>
              <a:rPr lang="cs-CZ" altLang="cs-CZ" sz="3200" dirty="0">
                <a:solidFill>
                  <a:srgbClr val="99FF99"/>
                </a:solidFill>
              </a:rPr>
              <a:t>Obsah přednášky</a:t>
            </a:r>
          </a:p>
          <a:p>
            <a:pPr eaLnBrk="1" hangingPunct="1">
              <a:lnSpc>
                <a:spcPct val="150000"/>
              </a:lnSpc>
              <a:buFont typeface="+mj-lt"/>
              <a:buAutoNum type="arabicPeriod" startAt="5"/>
            </a:pPr>
            <a:r>
              <a:rPr lang="cs-CZ" altLang="cs-CZ" dirty="0"/>
              <a:t>Biologické sítě</a:t>
            </a:r>
          </a:p>
          <a:p>
            <a:pPr eaLnBrk="1" hangingPunct="1">
              <a:lnSpc>
                <a:spcPct val="150000"/>
              </a:lnSpc>
              <a:buFont typeface="+mj-lt"/>
              <a:buAutoNum type="arabicPeriod" startAt="5"/>
            </a:pPr>
            <a:r>
              <a:rPr lang="cs-CZ" altLang="cs-CZ" dirty="0"/>
              <a:t>Biologické sítě – biologické ontologie, KEGG</a:t>
            </a:r>
          </a:p>
          <a:p>
            <a:pPr eaLnBrk="1" hangingPunct="1">
              <a:lnSpc>
                <a:spcPct val="150000"/>
              </a:lnSpc>
              <a:buFont typeface="+mj-lt"/>
              <a:buAutoNum type="arabicPeriod" startAt="5"/>
            </a:pPr>
            <a:r>
              <a:rPr lang="cs-CZ" altLang="cs-CZ" dirty="0"/>
              <a:t>Biologické sítě – příklady použití</a:t>
            </a:r>
          </a:p>
          <a:p>
            <a:pPr eaLnBrk="1" hangingPunct="1">
              <a:lnSpc>
                <a:spcPct val="150000"/>
              </a:lnSpc>
              <a:buFont typeface="+mj-lt"/>
              <a:buAutoNum type="arabicPeriod" startAt="5"/>
            </a:pPr>
            <a:r>
              <a:rPr lang="cs-CZ" altLang="cs-CZ" dirty="0"/>
              <a:t>Vybrané on-line zdroje</a:t>
            </a:r>
          </a:p>
          <a:p>
            <a:pPr eaLnBrk="1" hangingPunct="1">
              <a:lnSpc>
                <a:spcPct val="150000"/>
              </a:lnSpc>
              <a:buFont typeface="+mj-lt"/>
              <a:buAutoNum type="arabicPeriod" startAt="5"/>
            </a:pPr>
            <a:r>
              <a:rPr lang="cs-CZ" altLang="cs-CZ" dirty="0"/>
              <a:t>Další vybrané aplikace</a:t>
            </a:r>
          </a:p>
          <a:p>
            <a:pPr eaLnBrk="1" hangingPunct="1">
              <a:lnSpc>
                <a:spcPct val="150000"/>
              </a:lnSpc>
              <a:buFont typeface="+mj-lt"/>
              <a:buAutoNum type="arabicPeriod" startAt="5"/>
            </a:pPr>
            <a:r>
              <a:rPr lang="cs-CZ" altLang="cs-CZ" dirty="0"/>
              <a:t>Několik zamyšlení závěrem</a:t>
            </a:r>
          </a:p>
          <a:p>
            <a:pPr eaLnBrk="1" hangingPunct="1">
              <a:lnSpc>
                <a:spcPct val="150000"/>
              </a:lnSpc>
              <a:buFont typeface="+mj-lt"/>
              <a:buAutoNum type="arabicPeriod" startAt="5"/>
            </a:pPr>
            <a:r>
              <a:rPr lang="cs-CZ" altLang="cs-CZ" dirty="0"/>
              <a:t>Příklad využití bioinformatických nástrojů</a:t>
            </a:r>
          </a:p>
        </p:txBody>
      </p:sp>
      <p:sp>
        <p:nvSpPr>
          <p:cNvPr id="4101" name="Text Box 9"/>
          <p:cNvSpPr txBox="1">
            <a:spLocks noChangeArrowheads="1"/>
          </p:cNvSpPr>
          <p:nvPr/>
        </p:nvSpPr>
        <p:spPr bwMode="auto">
          <a:xfrm>
            <a:off x="20638" y="0"/>
            <a:ext cx="25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cs-CZ" altLang="cs-CZ" sz="2000">
                <a:solidFill>
                  <a:schemeClr val="hlink"/>
                </a:solidFill>
              </a:rPr>
              <a:t> </a:t>
            </a:r>
          </a:p>
          <a:p>
            <a:pPr eaLnBrk="1" hangingPunct="1"/>
            <a:endParaRPr lang="cs-CZ" altLang="cs-CZ" sz="16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4"/>
          <p:cNvSpPr txBox="1">
            <a:spLocks noChangeArrowheads="1"/>
          </p:cNvSpPr>
          <p:nvPr/>
        </p:nvSpPr>
        <p:spPr bwMode="auto">
          <a:xfrm>
            <a:off x="228600" y="2590800"/>
            <a:ext cx="86868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lnSpc>
                <a:spcPct val="150000"/>
              </a:lnSpc>
            </a:pPr>
            <a:r>
              <a:rPr lang="cs-CZ" altLang="cs-CZ" sz="3200" dirty="0">
                <a:solidFill>
                  <a:schemeClr val="hlink"/>
                </a:solidFill>
              </a:rPr>
              <a:t>7. Biologické sítě</a:t>
            </a:r>
          </a:p>
          <a:p>
            <a:pPr algn="ctr" eaLnBrk="1" hangingPunct="1">
              <a:lnSpc>
                <a:spcPct val="150000"/>
              </a:lnSpc>
            </a:pPr>
            <a:r>
              <a:rPr lang="cs-CZ" altLang="cs-CZ" sz="2800" dirty="0"/>
              <a:t>Analýza biologických sítí</a:t>
            </a:r>
          </a:p>
        </p:txBody>
      </p:sp>
      <p:sp>
        <p:nvSpPr>
          <p:cNvPr id="34819" name="Line 5"/>
          <p:cNvSpPr>
            <a:spLocks noChangeShapeType="1"/>
          </p:cNvSpPr>
          <p:nvPr/>
        </p:nvSpPr>
        <p:spPr bwMode="auto">
          <a:xfrm>
            <a:off x="0" y="685800"/>
            <a:ext cx="91440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4820" name="Text Box 7"/>
          <p:cNvSpPr txBox="1">
            <a:spLocks noChangeArrowheads="1"/>
          </p:cNvSpPr>
          <p:nvPr/>
        </p:nvSpPr>
        <p:spPr bwMode="auto">
          <a:xfrm>
            <a:off x="20638" y="0"/>
            <a:ext cx="25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cs-CZ" altLang="cs-CZ" sz="2000">
                <a:solidFill>
                  <a:schemeClr val="hlink"/>
                </a:solidFill>
              </a:rPr>
              <a:t> </a:t>
            </a:r>
          </a:p>
          <a:p>
            <a:pPr eaLnBrk="1" hangingPunct="1"/>
            <a:endParaRPr lang="cs-CZ" altLang="cs-CZ" sz="1600"/>
          </a:p>
        </p:txBody>
      </p:sp>
      <p:sp>
        <p:nvSpPr>
          <p:cNvPr id="34821" name="Text Box 8"/>
          <p:cNvSpPr txBox="1">
            <a:spLocks noChangeArrowheads="1"/>
          </p:cNvSpPr>
          <p:nvPr/>
        </p:nvSpPr>
        <p:spPr bwMode="auto">
          <a:xfrm>
            <a:off x="8458200" y="150813"/>
            <a:ext cx="609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r" eaLnBrk="1" hangingPunct="1"/>
            <a:fld id="{F76AB784-1374-4817-BC99-CB5A3C11F4AC}" type="slidenum">
              <a:rPr lang="cs-CZ" altLang="cs-CZ"/>
              <a:pPr algn="r" eaLnBrk="1" hangingPunct="1"/>
              <a:t>20</a:t>
            </a:fld>
            <a:endParaRPr lang="cs-CZ" altLang="cs-CZ"/>
          </a:p>
        </p:txBody>
      </p:sp>
    </p:spTree>
    <p:extLst>
      <p:ext uri="{BB962C8B-B14F-4D97-AF65-F5344CB8AC3E}">
        <p14:creationId xmlns:p14="http://schemas.microsoft.com/office/powerpoint/2010/main" val="41871173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Line 2"/>
          <p:cNvSpPr>
            <a:spLocks noChangeShapeType="1"/>
          </p:cNvSpPr>
          <p:nvPr/>
        </p:nvSpPr>
        <p:spPr bwMode="auto">
          <a:xfrm>
            <a:off x="0" y="685800"/>
            <a:ext cx="91440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7891" name="Text Box 4"/>
          <p:cNvSpPr txBox="1">
            <a:spLocks noChangeArrowheads="1"/>
          </p:cNvSpPr>
          <p:nvPr/>
        </p:nvSpPr>
        <p:spPr bwMode="auto">
          <a:xfrm>
            <a:off x="228600" y="609600"/>
            <a:ext cx="86868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b="1">
                <a:solidFill>
                  <a:schemeClr val="tx1"/>
                </a:solidFill>
                <a:latin typeface="Arial" pitchFamily="34" charset="0"/>
                <a:cs typeface="Arial" pitchFamily="34" charset="0"/>
              </a:defRPr>
            </a:lvl1pPr>
            <a:lvl2pPr marL="812800" indent="-35560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lnSpc>
                <a:spcPct val="150000"/>
              </a:lnSpc>
            </a:pPr>
            <a:r>
              <a:rPr lang="cs-CZ" altLang="cs-CZ" sz="2400" dirty="0">
                <a:solidFill>
                  <a:schemeClr val="hlink"/>
                </a:solidFill>
              </a:rPr>
              <a:t>Analýza sítí (</a:t>
            </a:r>
            <a:r>
              <a:rPr lang="en-US" altLang="cs-CZ" sz="2400" i="1" dirty="0">
                <a:solidFill>
                  <a:schemeClr val="hlink"/>
                </a:solidFill>
              </a:rPr>
              <a:t>network analysis</a:t>
            </a:r>
            <a:r>
              <a:rPr lang="cs-CZ" altLang="cs-CZ" sz="2400" dirty="0">
                <a:solidFill>
                  <a:schemeClr val="hlink"/>
                </a:solidFill>
              </a:rPr>
              <a:t>) – na co si dát pozor?</a:t>
            </a:r>
          </a:p>
          <a:p>
            <a:pPr eaLnBrk="1" hangingPunct="1">
              <a:lnSpc>
                <a:spcPct val="150000"/>
              </a:lnSpc>
              <a:buFontTx/>
              <a:buChar char="•"/>
            </a:pPr>
            <a:r>
              <a:rPr lang="cs-CZ" altLang="cs-CZ" dirty="0">
                <a:sym typeface="Symbol" pitchFamily="18" charset="2"/>
              </a:rPr>
              <a:t>falešně pozitivní i negativní informace v biologických sítích</a:t>
            </a:r>
          </a:p>
          <a:p>
            <a:pPr lvl="1" eaLnBrk="1" hangingPunct="1">
              <a:lnSpc>
                <a:spcPct val="150000"/>
              </a:lnSpc>
              <a:buFontTx/>
              <a:buChar char="•"/>
            </a:pPr>
            <a:r>
              <a:rPr lang="cs-CZ" altLang="cs-CZ" b="0" dirty="0">
                <a:sym typeface="Symbol" pitchFamily="18" charset="2"/>
              </a:rPr>
              <a:t>častěji falešně negativní – absence příslušných proteinů v sítích</a:t>
            </a:r>
          </a:p>
          <a:p>
            <a:pPr eaLnBrk="1" hangingPunct="1">
              <a:lnSpc>
                <a:spcPct val="150000"/>
              </a:lnSpc>
              <a:buFontTx/>
              <a:buChar char="•"/>
            </a:pPr>
            <a:endParaRPr lang="cs-CZ" altLang="cs-CZ" b="0" dirty="0">
              <a:sym typeface="Symbol" pitchFamily="18" charset="2"/>
            </a:endParaRPr>
          </a:p>
          <a:p>
            <a:pPr eaLnBrk="1" hangingPunct="1">
              <a:lnSpc>
                <a:spcPct val="150000"/>
              </a:lnSpc>
              <a:buFontTx/>
              <a:buChar char="•"/>
            </a:pPr>
            <a:r>
              <a:rPr lang="cs-CZ" altLang="cs-CZ" dirty="0">
                <a:sym typeface="Symbol" pitchFamily="18" charset="2"/>
              </a:rPr>
              <a:t>mnoho dat v databázích z automatických analýz dostupných dat</a:t>
            </a:r>
          </a:p>
          <a:p>
            <a:pPr lvl="1" eaLnBrk="1" hangingPunct="1">
              <a:lnSpc>
                <a:spcPct val="150000"/>
              </a:lnSpc>
              <a:buFontTx/>
              <a:buChar char="•"/>
            </a:pPr>
            <a:r>
              <a:rPr lang="cs-CZ" altLang="cs-CZ" b="0" dirty="0">
                <a:sym typeface="Symbol" pitchFamily="18" charset="2"/>
              </a:rPr>
              <a:t>i přes kontrolu nemusí zcela odpovídat zdrojovým datům a skutečnosti</a:t>
            </a:r>
          </a:p>
          <a:p>
            <a:pPr lvl="1" eaLnBrk="1" hangingPunct="1">
              <a:lnSpc>
                <a:spcPct val="150000"/>
              </a:lnSpc>
              <a:buFontTx/>
              <a:buChar char="•"/>
            </a:pPr>
            <a:r>
              <a:rPr lang="cs-CZ" altLang="cs-CZ" b="0" dirty="0">
                <a:sym typeface="Symbol" pitchFamily="18" charset="2"/>
              </a:rPr>
              <a:t>někdy lze vyloučit z analýzy (např. automaticky anotované GO...)</a:t>
            </a:r>
          </a:p>
          <a:p>
            <a:pPr eaLnBrk="1" hangingPunct="1">
              <a:lnSpc>
                <a:spcPct val="150000"/>
              </a:lnSpc>
              <a:buFontTx/>
              <a:buChar char="•"/>
            </a:pPr>
            <a:endParaRPr lang="cs-CZ" altLang="cs-CZ" b="0" dirty="0">
              <a:sym typeface="Symbol" pitchFamily="18" charset="2"/>
            </a:endParaRPr>
          </a:p>
          <a:p>
            <a:pPr eaLnBrk="1" hangingPunct="1">
              <a:lnSpc>
                <a:spcPct val="150000"/>
              </a:lnSpc>
              <a:buFontTx/>
              <a:buChar char="•"/>
            </a:pPr>
            <a:r>
              <a:rPr lang="cs-CZ" altLang="cs-CZ" dirty="0">
                <a:sym typeface="Symbol" pitchFamily="18" charset="2"/>
              </a:rPr>
              <a:t>stále víme málo...</a:t>
            </a:r>
          </a:p>
          <a:p>
            <a:pPr lvl="1" eaLnBrk="1" hangingPunct="1">
              <a:lnSpc>
                <a:spcPct val="150000"/>
              </a:lnSpc>
              <a:buFontTx/>
              <a:buChar char="•"/>
            </a:pPr>
            <a:r>
              <a:rPr lang="cs-CZ" altLang="cs-CZ" b="0" dirty="0">
                <a:sym typeface="Symbol" pitchFamily="18" charset="2"/>
              </a:rPr>
              <a:t>důležitost sekvenčních a funkčních homologií u proteinů bez anotace</a:t>
            </a:r>
          </a:p>
          <a:p>
            <a:pPr lvl="1" eaLnBrk="1" hangingPunct="1">
              <a:lnSpc>
                <a:spcPct val="150000"/>
              </a:lnSpc>
              <a:buFontTx/>
              <a:buChar char="•"/>
            </a:pPr>
            <a:r>
              <a:rPr lang="cs-CZ" altLang="cs-CZ" dirty="0">
                <a:solidFill>
                  <a:srgbClr val="99FF99"/>
                </a:solidFill>
                <a:sym typeface="Symbol" pitchFamily="18" charset="2"/>
              </a:rPr>
              <a:t>rychlý vývoj v anotaci proteinů a vývoji bioinformatických nástrojů!</a:t>
            </a:r>
          </a:p>
          <a:p>
            <a:pPr eaLnBrk="1" hangingPunct="1">
              <a:lnSpc>
                <a:spcPct val="150000"/>
              </a:lnSpc>
              <a:buFontTx/>
              <a:buChar char="•"/>
            </a:pPr>
            <a:endParaRPr lang="cs-CZ" altLang="cs-CZ" b="0" dirty="0">
              <a:sym typeface="Symbol" pitchFamily="18" charset="2"/>
            </a:endParaRPr>
          </a:p>
          <a:p>
            <a:pPr eaLnBrk="1" hangingPunct="1">
              <a:lnSpc>
                <a:spcPct val="150000"/>
              </a:lnSpc>
              <a:buFontTx/>
              <a:buChar char="•"/>
            </a:pPr>
            <a:r>
              <a:rPr lang="cs-CZ" altLang="cs-CZ" dirty="0">
                <a:solidFill>
                  <a:srgbClr val="99FF99"/>
                </a:solidFill>
                <a:sym typeface="Symbol" pitchFamily="18" charset="2"/>
              </a:rPr>
              <a:t>volba vhodných otázek, na které nám biologické sítě dokážou dát odpověď</a:t>
            </a:r>
          </a:p>
        </p:txBody>
      </p:sp>
      <p:sp>
        <p:nvSpPr>
          <p:cNvPr id="37892" name="Text Box 5"/>
          <p:cNvSpPr txBox="1">
            <a:spLocks noChangeArrowheads="1"/>
          </p:cNvSpPr>
          <p:nvPr/>
        </p:nvSpPr>
        <p:spPr bwMode="auto">
          <a:xfrm>
            <a:off x="8534400" y="150813"/>
            <a:ext cx="533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r" eaLnBrk="1" hangingPunct="1"/>
            <a:fld id="{F5BF7FCC-17F5-441B-AD61-946E57425602}" type="slidenum">
              <a:rPr lang="cs-CZ" altLang="cs-CZ"/>
              <a:pPr algn="r" eaLnBrk="1" hangingPunct="1"/>
              <a:t>21</a:t>
            </a:fld>
            <a:endParaRPr lang="cs-CZ" altLang="cs-CZ"/>
          </a:p>
        </p:txBody>
      </p:sp>
      <p:sp>
        <p:nvSpPr>
          <p:cNvPr id="7" name="Text Box 3"/>
          <p:cNvSpPr txBox="1">
            <a:spLocks noChangeArrowheads="1"/>
          </p:cNvSpPr>
          <p:nvPr/>
        </p:nvSpPr>
        <p:spPr bwMode="auto">
          <a:xfrm>
            <a:off x="20638" y="22225"/>
            <a:ext cx="262604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cs-CZ" altLang="cs-CZ" i="1" dirty="0">
                <a:solidFill>
                  <a:schemeClr val="hlink"/>
                </a:solidFill>
              </a:rPr>
              <a:t>7. Biologické sítě</a:t>
            </a:r>
          </a:p>
          <a:p>
            <a:pPr eaLnBrk="1" hangingPunct="1"/>
            <a:r>
              <a:rPr lang="cs-CZ" altLang="cs-CZ" sz="1600" dirty="0"/>
              <a:t>Analýza biologických sítí</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Line 2"/>
          <p:cNvSpPr>
            <a:spLocks noChangeShapeType="1"/>
          </p:cNvSpPr>
          <p:nvPr/>
        </p:nvSpPr>
        <p:spPr bwMode="auto">
          <a:xfrm>
            <a:off x="0" y="685800"/>
            <a:ext cx="91440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8915" name="Text Box 4"/>
          <p:cNvSpPr txBox="1">
            <a:spLocks noChangeArrowheads="1"/>
          </p:cNvSpPr>
          <p:nvPr/>
        </p:nvSpPr>
        <p:spPr bwMode="auto">
          <a:xfrm>
            <a:off x="228600" y="609600"/>
            <a:ext cx="8686800"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b="1">
                <a:solidFill>
                  <a:schemeClr val="tx1"/>
                </a:solidFill>
                <a:latin typeface="Arial" pitchFamily="34" charset="0"/>
                <a:cs typeface="Arial" pitchFamily="34" charset="0"/>
              </a:defRPr>
            </a:lvl1pPr>
            <a:lvl2pPr marL="812800" indent="-35560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lnSpc>
                <a:spcPct val="150000"/>
              </a:lnSpc>
            </a:pPr>
            <a:r>
              <a:rPr lang="cs-CZ" altLang="cs-CZ" sz="2400" dirty="0">
                <a:solidFill>
                  <a:schemeClr val="hlink"/>
                </a:solidFill>
              </a:rPr>
              <a:t>Analýza sítí – jak se postavit k výstupům?</a:t>
            </a:r>
          </a:p>
          <a:p>
            <a:pPr eaLnBrk="1" hangingPunct="1">
              <a:lnSpc>
                <a:spcPct val="150000"/>
              </a:lnSpc>
              <a:buFontTx/>
              <a:buChar char="•"/>
            </a:pPr>
            <a:r>
              <a:rPr lang="cs-CZ" altLang="cs-CZ" dirty="0">
                <a:sym typeface="Symbol" pitchFamily="18" charset="2"/>
              </a:rPr>
              <a:t>manuální validace výstupů</a:t>
            </a:r>
          </a:p>
          <a:p>
            <a:pPr eaLnBrk="1" hangingPunct="1">
              <a:lnSpc>
                <a:spcPct val="150000"/>
              </a:lnSpc>
              <a:buFontTx/>
              <a:buChar char="•"/>
            </a:pPr>
            <a:endParaRPr lang="cs-CZ" altLang="cs-CZ" dirty="0">
              <a:sym typeface="Symbol" pitchFamily="18" charset="2"/>
            </a:endParaRPr>
          </a:p>
          <a:p>
            <a:pPr eaLnBrk="1" hangingPunct="1">
              <a:lnSpc>
                <a:spcPct val="150000"/>
              </a:lnSpc>
              <a:buFontTx/>
              <a:buChar char="•"/>
            </a:pPr>
            <a:r>
              <a:rPr lang="cs-CZ" altLang="cs-CZ" dirty="0">
                <a:sym typeface="Symbol" pitchFamily="18" charset="2"/>
              </a:rPr>
              <a:t>ověření původních zdrojů</a:t>
            </a:r>
          </a:p>
          <a:p>
            <a:pPr eaLnBrk="1" hangingPunct="1">
              <a:lnSpc>
                <a:spcPct val="150000"/>
              </a:lnSpc>
              <a:buFontTx/>
              <a:buChar char="•"/>
            </a:pPr>
            <a:endParaRPr lang="cs-CZ" altLang="cs-CZ" dirty="0">
              <a:sym typeface="Symbol" pitchFamily="18" charset="2"/>
            </a:endParaRPr>
          </a:p>
          <a:p>
            <a:pPr eaLnBrk="1" hangingPunct="1">
              <a:lnSpc>
                <a:spcPct val="150000"/>
              </a:lnSpc>
              <a:buFontTx/>
              <a:buChar char="•"/>
            </a:pPr>
            <a:r>
              <a:rPr lang="cs-CZ" altLang="cs-CZ" dirty="0">
                <a:sym typeface="Symbol" pitchFamily="18" charset="2"/>
              </a:rPr>
              <a:t>pochybovat a ptát se</a:t>
            </a:r>
          </a:p>
          <a:p>
            <a:pPr eaLnBrk="1" hangingPunct="1">
              <a:lnSpc>
                <a:spcPct val="150000"/>
              </a:lnSpc>
              <a:buFontTx/>
              <a:buChar char="•"/>
            </a:pPr>
            <a:endParaRPr lang="cs-CZ" altLang="cs-CZ" dirty="0">
              <a:sym typeface="Symbol" pitchFamily="18" charset="2"/>
            </a:endParaRPr>
          </a:p>
          <a:p>
            <a:pPr eaLnBrk="1" hangingPunct="1">
              <a:lnSpc>
                <a:spcPct val="150000"/>
              </a:lnSpc>
              <a:buFontTx/>
              <a:buChar char="•"/>
            </a:pPr>
            <a:r>
              <a:rPr lang="cs-CZ" altLang="cs-CZ" dirty="0">
                <a:sym typeface="Symbol" pitchFamily="18" charset="2"/>
              </a:rPr>
              <a:t>nesnažit se proces analýzy a ověření výsledků urychlit</a:t>
            </a:r>
          </a:p>
          <a:p>
            <a:pPr eaLnBrk="1" hangingPunct="1">
              <a:lnSpc>
                <a:spcPct val="150000"/>
              </a:lnSpc>
              <a:buFontTx/>
              <a:buChar char="•"/>
            </a:pPr>
            <a:endParaRPr lang="cs-CZ" altLang="cs-CZ" dirty="0">
              <a:sym typeface="Symbol" pitchFamily="18" charset="2"/>
            </a:endParaRPr>
          </a:p>
          <a:p>
            <a:pPr eaLnBrk="1" hangingPunct="1">
              <a:lnSpc>
                <a:spcPct val="150000"/>
              </a:lnSpc>
              <a:buFontTx/>
              <a:buChar char="•"/>
            </a:pPr>
            <a:r>
              <a:rPr lang="cs-CZ" altLang="cs-CZ" dirty="0">
                <a:sym typeface="Symbol" pitchFamily="18" charset="2"/>
              </a:rPr>
              <a:t>experimentální ověření závěrů (</a:t>
            </a:r>
            <a:r>
              <a:rPr lang="cs-CZ" altLang="cs-CZ" b="0" dirty="0">
                <a:sym typeface="Symbol" pitchFamily="18" charset="2"/>
              </a:rPr>
              <a:t>např. buněčné linie s mutantní formou genu</a:t>
            </a:r>
            <a:r>
              <a:rPr lang="cs-CZ" altLang="cs-CZ" dirty="0">
                <a:sym typeface="Symbol" pitchFamily="18" charset="2"/>
              </a:rPr>
              <a:t>)</a:t>
            </a:r>
          </a:p>
          <a:p>
            <a:pPr lvl="1" eaLnBrk="1" hangingPunct="1">
              <a:lnSpc>
                <a:spcPct val="150000"/>
              </a:lnSpc>
              <a:buFontTx/>
              <a:buChar char="•"/>
            </a:pPr>
            <a:r>
              <a:rPr lang="cs-CZ" altLang="cs-CZ" dirty="0">
                <a:sym typeface="Symbol" pitchFamily="18" charset="2"/>
              </a:rPr>
              <a:t>drahé a časově náročné  </a:t>
            </a:r>
            <a:r>
              <a:rPr lang="cs-CZ" altLang="cs-CZ" dirty="0">
                <a:solidFill>
                  <a:srgbClr val="99FF99"/>
                </a:solidFill>
                <a:sym typeface="Symbol" pitchFamily="18" charset="2"/>
              </a:rPr>
              <a:t>důkladné ověření předchozích kroků!</a:t>
            </a:r>
          </a:p>
        </p:txBody>
      </p:sp>
      <p:sp>
        <p:nvSpPr>
          <p:cNvPr id="38916" name="Text Box 5"/>
          <p:cNvSpPr txBox="1">
            <a:spLocks noChangeArrowheads="1"/>
          </p:cNvSpPr>
          <p:nvPr/>
        </p:nvSpPr>
        <p:spPr bwMode="auto">
          <a:xfrm>
            <a:off x="8534400" y="150813"/>
            <a:ext cx="533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r" eaLnBrk="1" hangingPunct="1"/>
            <a:fld id="{29D73DB1-DD79-439A-827D-8044F6A9346E}" type="slidenum">
              <a:rPr lang="cs-CZ" altLang="cs-CZ"/>
              <a:pPr algn="r" eaLnBrk="1" hangingPunct="1"/>
              <a:t>22</a:t>
            </a:fld>
            <a:endParaRPr lang="cs-CZ" altLang="cs-CZ" dirty="0"/>
          </a:p>
        </p:txBody>
      </p:sp>
      <p:sp>
        <p:nvSpPr>
          <p:cNvPr id="6" name="Text Box 3"/>
          <p:cNvSpPr txBox="1">
            <a:spLocks noChangeArrowheads="1"/>
          </p:cNvSpPr>
          <p:nvPr/>
        </p:nvSpPr>
        <p:spPr bwMode="auto">
          <a:xfrm>
            <a:off x="20638" y="22225"/>
            <a:ext cx="262604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cs-CZ" altLang="cs-CZ" i="1" dirty="0">
                <a:solidFill>
                  <a:schemeClr val="hlink"/>
                </a:solidFill>
              </a:rPr>
              <a:t>7. Biologické sítě</a:t>
            </a:r>
          </a:p>
          <a:p>
            <a:pPr eaLnBrk="1" hangingPunct="1"/>
            <a:r>
              <a:rPr lang="cs-CZ" altLang="cs-CZ" sz="1600" dirty="0"/>
              <a:t>Analýza biologických sítí</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4"/>
          <p:cNvSpPr txBox="1">
            <a:spLocks noChangeArrowheads="1"/>
          </p:cNvSpPr>
          <p:nvPr/>
        </p:nvSpPr>
        <p:spPr bwMode="auto">
          <a:xfrm>
            <a:off x="228600" y="2590800"/>
            <a:ext cx="8686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lnSpc>
                <a:spcPct val="150000"/>
              </a:lnSpc>
            </a:pPr>
            <a:r>
              <a:rPr lang="cs-CZ" altLang="cs-CZ" sz="3200" dirty="0">
                <a:solidFill>
                  <a:schemeClr val="hlink"/>
                </a:solidFill>
              </a:rPr>
              <a:t>8. Vybrané on-line zdroje</a:t>
            </a:r>
          </a:p>
        </p:txBody>
      </p:sp>
      <p:sp>
        <p:nvSpPr>
          <p:cNvPr id="39939" name="Line 5"/>
          <p:cNvSpPr>
            <a:spLocks noChangeShapeType="1"/>
          </p:cNvSpPr>
          <p:nvPr/>
        </p:nvSpPr>
        <p:spPr bwMode="auto">
          <a:xfrm>
            <a:off x="0" y="685800"/>
            <a:ext cx="91440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9940" name="Text Box 7"/>
          <p:cNvSpPr txBox="1">
            <a:spLocks noChangeArrowheads="1"/>
          </p:cNvSpPr>
          <p:nvPr/>
        </p:nvSpPr>
        <p:spPr bwMode="auto">
          <a:xfrm>
            <a:off x="20638" y="0"/>
            <a:ext cx="25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cs-CZ" altLang="cs-CZ" sz="2000">
                <a:solidFill>
                  <a:schemeClr val="hlink"/>
                </a:solidFill>
              </a:rPr>
              <a:t> </a:t>
            </a:r>
          </a:p>
          <a:p>
            <a:pPr eaLnBrk="1" hangingPunct="1"/>
            <a:endParaRPr lang="cs-CZ" altLang="cs-CZ" sz="1600"/>
          </a:p>
        </p:txBody>
      </p:sp>
      <p:sp>
        <p:nvSpPr>
          <p:cNvPr id="39941" name="Text Box 8"/>
          <p:cNvSpPr txBox="1">
            <a:spLocks noChangeArrowheads="1"/>
          </p:cNvSpPr>
          <p:nvPr/>
        </p:nvSpPr>
        <p:spPr bwMode="auto">
          <a:xfrm>
            <a:off x="8458200" y="150813"/>
            <a:ext cx="609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r" eaLnBrk="1" hangingPunct="1"/>
            <a:fld id="{2A03A7EF-6858-43F6-A379-37C7E2A31A23}" type="slidenum">
              <a:rPr lang="cs-CZ" altLang="cs-CZ"/>
              <a:pPr algn="r" eaLnBrk="1" hangingPunct="1"/>
              <a:t>23</a:t>
            </a:fld>
            <a:endParaRPr lang="cs-CZ" altLang="cs-CZ"/>
          </a:p>
        </p:txBody>
      </p:sp>
    </p:spTree>
    <p:extLst>
      <p:ext uri="{BB962C8B-B14F-4D97-AF65-F5344CB8AC3E}">
        <p14:creationId xmlns:p14="http://schemas.microsoft.com/office/powerpoint/2010/main" val="30279724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Line 2"/>
          <p:cNvSpPr>
            <a:spLocks noChangeShapeType="1"/>
          </p:cNvSpPr>
          <p:nvPr/>
        </p:nvSpPr>
        <p:spPr bwMode="auto">
          <a:xfrm>
            <a:off x="0" y="685800"/>
            <a:ext cx="91440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0963" name="Text Box 3"/>
          <p:cNvSpPr txBox="1">
            <a:spLocks noChangeArrowheads="1"/>
          </p:cNvSpPr>
          <p:nvPr/>
        </p:nvSpPr>
        <p:spPr bwMode="auto">
          <a:xfrm>
            <a:off x="20638" y="22225"/>
            <a:ext cx="291201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cs-CZ" altLang="cs-CZ" i="1" dirty="0">
                <a:solidFill>
                  <a:schemeClr val="hlink"/>
                </a:solidFill>
              </a:rPr>
              <a:t>8</a:t>
            </a:r>
            <a:r>
              <a:rPr lang="cs-CZ" altLang="cs-CZ" i="1">
                <a:solidFill>
                  <a:schemeClr val="hlink"/>
                </a:solidFill>
              </a:rPr>
              <a:t>. </a:t>
            </a:r>
            <a:r>
              <a:rPr lang="cs-CZ" altLang="cs-CZ" i="1" dirty="0">
                <a:solidFill>
                  <a:schemeClr val="hlink"/>
                </a:solidFill>
              </a:rPr>
              <a:t>Vybrané on-line zdroje</a:t>
            </a:r>
          </a:p>
          <a:p>
            <a:pPr eaLnBrk="1" hangingPunct="1"/>
            <a:endParaRPr lang="cs-CZ" altLang="cs-CZ" sz="1600" dirty="0"/>
          </a:p>
        </p:txBody>
      </p:sp>
      <p:sp>
        <p:nvSpPr>
          <p:cNvPr id="40964" name="Text Box 4"/>
          <p:cNvSpPr txBox="1">
            <a:spLocks noChangeArrowheads="1"/>
          </p:cNvSpPr>
          <p:nvPr/>
        </p:nvSpPr>
        <p:spPr bwMode="auto">
          <a:xfrm>
            <a:off x="228600" y="609600"/>
            <a:ext cx="8686800" cy="4385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b="1">
                <a:solidFill>
                  <a:schemeClr val="tx1"/>
                </a:solidFill>
                <a:latin typeface="Arial" pitchFamily="34" charset="0"/>
                <a:cs typeface="Arial" pitchFamily="34" charset="0"/>
              </a:defRPr>
            </a:lvl1pPr>
            <a:lvl2pPr marL="812800" indent="-355600" eaLnBrk="0" hangingPunct="0">
              <a:defRPr b="1">
                <a:solidFill>
                  <a:schemeClr val="tx1"/>
                </a:solidFill>
                <a:latin typeface="Arial" pitchFamily="34" charset="0"/>
                <a:cs typeface="Arial" pitchFamily="34" charset="0"/>
              </a:defRPr>
            </a:lvl2pPr>
            <a:lvl3pPr marL="1270000" indent="-355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lnSpc>
                <a:spcPct val="150000"/>
              </a:lnSpc>
            </a:pPr>
            <a:r>
              <a:rPr lang="cs-CZ" altLang="cs-CZ" sz="2400" i="1" dirty="0">
                <a:solidFill>
                  <a:schemeClr val="hlink"/>
                </a:solidFill>
              </a:rPr>
              <a:t>Universal Protein </a:t>
            </a:r>
            <a:r>
              <a:rPr lang="cs-CZ" altLang="cs-CZ" sz="2400" i="1" dirty="0" err="1">
                <a:solidFill>
                  <a:schemeClr val="hlink"/>
                </a:solidFill>
              </a:rPr>
              <a:t>Resource</a:t>
            </a:r>
            <a:r>
              <a:rPr lang="cs-CZ" altLang="cs-CZ" sz="2400" dirty="0">
                <a:solidFill>
                  <a:schemeClr val="hlink"/>
                </a:solidFill>
              </a:rPr>
              <a:t> (</a:t>
            </a:r>
            <a:r>
              <a:rPr lang="cs-CZ" altLang="cs-CZ" sz="2400" dirty="0" err="1">
                <a:solidFill>
                  <a:schemeClr val="hlink"/>
                </a:solidFill>
              </a:rPr>
              <a:t>UniProt</a:t>
            </a:r>
            <a:r>
              <a:rPr lang="cs-CZ" altLang="cs-CZ" sz="2400" dirty="0">
                <a:solidFill>
                  <a:schemeClr val="hlink"/>
                </a:solidFill>
              </a:rPr>
              <a:t>)</a:t>
            </a:r>
          </a:p>
          <a:p>
            <a:pPr eaLnBrk="1" hangingPunct="1">
              <a:lnSpc>
                <a:spcPct val="150000"/>
              </a:lnSpc>
              <a:buFontTx/>
              <a:buChar char="•"/>
            </a:pPr>
            <a:r>
              <a:rPr lang="cs-CZ" altLang="cs-CZ" dirty="0">
                <a:sym typeface="Symbol" pitchFamily="18" charset="2"/>
                <a:hlinkClick r:id="rId3"/>
              </a:rPr>
              <a:t>http://www.uniprot.org</a:t>
            </a:r>
            <a:endParaRPr lang="cs-CZ" altLang="cs-CZ" dirty="0">
              <a:sym typeface="Symbol" pitchFamily="18" charset="2"/>
            </a:endParaRPr>
          </a:p>
          <a:p>
            <a:pPr eaLnBrk="1" hangingPunct="1">
              <a:lnSpc>
                <a:spcPct val="150000"/>
              </a:lnSpc>
              <a:buFontTx/>
              <a:buChar char="•"/>
            </a:pPr>
            <a:r>
              <a:rPr lang="cs-CZ" altLang="cs-CZ" dirty="0">
                <a:sym typeface="Symbol" pitchFamily="18" charset="2"/>
              </a:rPr>
              <a:t>bohatá anotace proteinů s odkazy na specializované databáze/zdroje</a:t>
            </a:r>
          </a:p>
          <a:p>
            <a:pPr eaLnBrk="1" hangingPunct="1">
              <a:lnSpc>
                <a:spcPct val="150000"/>
              </a:lnSpc>
              <a:buFontTx/>
              <a:buChar char="•"/>
            </a:pPr>
            <a:r>
              <a:rPr lang="cs-CZ" altLang="cs-CZ" dirty="0">
                <a:sym typeface="Symbol" pitchFamily="18" charset="2"/>
              </a:rPr>
              <a:t>široké možnosti využití v databázi přítomných informací</a:t>
            </a:r>
          </a:p>
          <a:p>
            <a:pPr lvl="1" eaLnBrk="1" hangingPunct="1">
              <a:lnSpc>
                <a:spcPct val="150000"/>
              </a:lnSpc>
              <a:buFontTx/>
              <a:buChar char="•"/>
            </a:pPr>
            <a:r>
              <a:rPr lang="cs-CZ" altLang="cs-CZ" dirty="0">
                <a:sym typeface="Symbol" pitchFamily="18" charset="2"/>
              </a:rPr>
              <a:t>převod (</a:t>
            </a:r>
            <a:r>
              <a:rPr lang="cs-CZ" altLang="cs-CZ" i="1" dirty="0">
                <a:sym typeface="Symbol" pitchFamily="18" charset="2"/>
              </a:rPr>
              <a:t>mapping</a:t>
            </a:r>
            <a:r>
              <a:rPr lang="cs-CZ" altLang="cs-CZ" dirty="0">
                <a:sym typeface="Symbol" pitchFamily="18" charset="2"/>
              </a:rPr>
              <a:t>) identifikátorů z různých databází (</a:t>
            </a:r>
            <a:r>
              <a:rPr lang="cs-CZ" altLang="cs-CZ" b="0" dirty="0">
                <a:sym typeface="Symbol" pitchFamily="18" charset="2"/>
              </a:rPr>
              <a:t>např. </a:t>
            </a:r>
            <a:r>
              <a:rPr lang="cs-CZ" altLang="cs-CZ" b="0" dirty="0" err="1">
                <a:sym typeface="Symbol" pitchFamily="18" charset="2"/>
              </a:rPr>
              <a:t>UniProt</a:t>
            </a:r>
            <a:r>
              <a:rPr lang="cs-CZ" altLang="cs-CZ" b="0" dirty="0">
                <a:sym typeface="Symbol" pitchFamily="18" charset="2"/>
              </a:rPr>
              <a:t> → KEGG</a:t>
            </a:r>
            <a:r>
              <a:rPr lang="cs-CZ" altLang="cs-CZ" dirty="0">
                <a:sym typeface="Symbol" pitchFamily="18" charset="2"/>
              </a:rPr>
              <a:t>)</a:t>
            </a:r>
          </a:p>
          <a:p>
            <a:pPr lvl="1" eaLnBrk="1" hangingPunct="1">
              <a:lnSpc>
                <a:spcPct val="150000"/>
              </a:lnSpc>
              <a:buFontTx/>
              <a:buChar char="•"/>
            </a:pPr>
            <a:r>
              <a:rPr lang="cs-CZ" altLang="cs-CZ" dirty="0">
                <a:sym typeface="Symbol" pitchFamily="18" charset="2"/>
              </a:rPr>
              <a:t>tabulkový formát s vybranými informacemi o sadě proteinů (</a:t>
            </a:r>
            <a:r>
              <a:rPr lang="cs-CZ" altLang="cs-CZ" b="0" dirty="0">
                <a:sym typeface="Symbol" pitchFamily="18" charset="2"/>
              </a:rPr>
              <a:t>stažení...</a:t>
            </a:r>
            <a:r>
              <a:rPr lang="cs-CZ" altLang="cs-CZ" dirty="0">
                <a:sym typeface="Symbol" pitchFamily="18" charset="2"/>
              </a:rPr>
              <a:t>)</a:t>
            </a:r>
          </a:p>
          <a:p>
            <a:pPr lvl="1" eaLnBrk="1" hangingPunct="1">
              <a:lnSpc>
                <a:spcPct val="150000"/>
              </a:lnSpc>
              <a:buFontTx/>
              <a:buChar char="•"/>
            </a:pPr>
            <a:r>
              <a:rPr lang="cs-CZ" altLang="cs-CZ" dirty="0">
                <a:sym typeface="Symbol" pitchFamily="18" charset="2"/>
              </a:rPr>
              <a:t>možný pohled ze strany určité taxonomie, nemoci, buněčné lokalizace...</a:t>
            </a:r>
          </a:p>
          <a:p>
            <a:pPr lvl="1" eaLnBrk="1" hangingPunct="1">
              <a:lnSpc>
                <a:spcPct val="150000"/>
              </a:lnSpc>
              <a:buFontTx/>
              <a:buChar char="•"/>
            </a:pPr>
            <a:r>
              <a:rPr lang="cs-CZ" altLang="cs-CZ" dirty="0">
                <a:sym typeface="Symbol" pitchFamily="18" charset="2"/>
              </a:rPr>
              <a:t>informace o přítomnosti sady proteinů v metabolických drahách, GO</a:t>
            </a:r>
          </a:p>
        </p:txBody>
      </p:sp>
      <p:sp>
        <p:nvSpPr>
          <p:cNvPr id="40965" name="Text Box 5"/>
          <p:cNvSpPr txBox="1">
            <a:spLocks noChangeArrowheads="1"/>
          </p:cNvSpPr>
          <p:nvPr/>
        </p:nvSpPr>
        <p:spPr bwMode="auto">
          <a:xfrm>
            <a:off x="8534400" y="150813"/>
            <a:ext cx="533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r" eaLnBrk="1" hangingPunct="1"/>
            <a:fld id="{B825B985-0E2F-4107-96C4-CCA8E2A3FF50}" type="slidenum">
              <a:rPr lang="cs-CZ" altLang="cs-CZ"/>
              <a:pPr algn="r" eaLnBrk="1" hangingPunct="1"/>
              <a:t>24</a:t>
            </a:fld>
            <a:endParaRPr lang="cs-CZ" altLang="cs-CZ"/>
          </a:p>
        </p:txBody>
      </p:sp>
    </p:spTree>
    <p:extLst>
      <p:ext uri="{BB962C8B-B14F-4D97-AF65-F5344CB8AC3E}">
        <p14:creationId xmlns:p14="http://schemas.microsoft.com/office/powerpoint/2010/main" val="19302223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Line 2"/>
          <p:cNvSpPr>
            <a:spLocks noChangeShapeType="1"/>
          </p:cNvSpPr>
          <p:nvPr/>
        </p:nvSpPr>
        <p:spPr bwMode="auto">
          <a:xfrm>
            <a:off x="0" y="685800"/>
            <a:ext cx="91440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0964" name="Text Box 4"/>
          <p:cNvSpPr txBox="1">
            <a:spLocks noChangeArrowheads="1"/>
          </p:cNvSpPr>
          <p:nvPr/>
        </p:nvSpPr>
        <p:spPr bwMode="auto">
          <a:xfrm>
            <a:off x="228600" y="609600"/>
            <a:ext cx="8686800" cy="6047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b="1">
                <a:solidFill>
                  <a:schemeClr val="tx1"/>
                </a:solidFill>
                <a:latin typeface="Arial" pitchFamily="34" charset="0"/>
                <a:cs typeface="Arial" pitchFamily="34" charset="0"/>
              </a:defRPr>
            </a:lvl1pPr>
            <a:lvl2pPr marL="812800" indent="-355600" eaLnBrk="0" hangingPunct="0">
              <a:defRPr b="1">
                <a:solidFill>
                  <a:schemeClr val="tx1"/>
                </a:solidFill>
                <a:latin typeface="Arial" pitchFamily="34" charset="0"/>
                <a:cs typeface="Arial" pitchFamily="34" charset="0"/>
              </a:defRPr>
            </a:lvl2pPr>
            <a:lvl3pPr marL="1270000" indent="-355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lnSpc>
                <a:spcPct val="150000"/>
              </a:lnSpc>
            </a:pPr>
            <a:r>
              <a:rPr lang="en-US" altLang="cs-CZ" sz="2400" i="1" dirty="0">
                <a:solidFill>
                  <a:schemeClr val="hlink"/>
                </a:solidFill>
              </a:rPr>
              <a:t>Universal Protein Resource</a:t>
            </a:r>
            <a:r>
              <a:rPr lang="en-US" altLang="cs-CZ" sz="2400" dirty="0">
                <a:solidFill>
                  <a:schemeClr val="hlink"/>
                </a:solidFill>
              </a:rPr>
              <a:t> </a:t>
            </a:r>
            <a:r>
              <a:rPr lang="cs-CZ" altLang="cs-CZ" sz="2400" dirty="0">
                <a:solidFill>
                  <a:schemeClr val="hlink"/>
                </a:solidFill>
              </a:rPr>
              <a:t>(UniProt) (2)</a:t>
            </a:r>
          </a:p>
          <a:p>
            <a:pPr eaLnBrk="1" hangingPunct="1">
              <a:lnSpc>
                <a:spcPct val="150000"/>
              </a:lnSpc>
              <a:buFontTx/>
              <a:buChar char="•"/>
            </a:pPr>
            <a:r>
              <a:rPr lang="cs-CZ" altLang="cs-CZ" dirty="0">
                <a:sym typeface="Symbol" pitchFamily="18" charset="2"/>
              </a:rPr>
              <a:t>odkud bere proteinové sekvence?</a:t>
            </a:r>
          </a:p>
          <a:p>
            <a:pPr lvl="1" eaLnBrk="1" hangingPunct="1">
              <a:lnSpc>
                <a:spcPct val="150000"/>
              </a:lnSpc>
              <a:buFontTx/>
              <a:buChar char="•"/>
            </a:pPr>
            <a:r>
              <a:rPr lang="cs-CZ" altLang="cs-CZ" dirty="0">
                <a:sym typeface="Symbol" pitchFamily="18" charset="2"/>
              </a:rPr>
              <a:t>většina (</a:t>
            </a:r>
            <a:r>
              <a:rPr lang="en-US" altLang="cs-CZ" b="0" dirty="0">
                <a:sym typeface="Symbol" pitchFamily="18" charset="2"/>
              </a:rPr>
              <a:t>~</a:t>
            </a:r>
            <a:r>
              <a:rPr lang="cs-CZ" altLang="cs-CZ" b="0" dirty="0">
                <a:sym typeface="Symbol" pitchFamily="18" charset="2"/>
              </a:rPr>
              <a:t>95 %</a:t>
            </a:r>
            <a:r>
              <a:rPr lang="cs-CZ" altLang="cs-CZ" dirty="0">
                <a:sym typeface="Symbol" pitchFamily="18" charset="2"/>
              </a:rPr>
              <a:t>) z nukleotidových databází CDS (</a:t>
            </a:r>
            <a:r>
              <a:rPr lang="en-US" i="1" dirty="0"/>
              <a:t>coding sequences</a:t>
            </a:r>
            <a:r>
              <a:rPr lang="cs-CZ" dirty="0"/>
              <a:t>)</a:t>
            </a:r>
          </a:p>
          <a:p>
            <a:pPr lvl="2" eaLnBrk="1" hangingPunct="1">
              <a:lnSpc>
                <a:spcPct val="150000"/>
              </a:lnSpc>
              <a:buFontTx/>
              <a:buChar char="•"/>
            </a:pPr>
            <a:r>
              <a:rPr lang="cs-CZ" b="0" dirty="0"/>
              <a:t>sekvence zadávány jednotlivými výzkumnými skupinami</a:t>
            </a:r>
          </a:p>
          <a:p>
            <a:pPr lvl="2" eaLnBrk="1" hangingPunct="1">
              <a:lnSpc>
                <a:spcPct val="150000"/>
              </a:lnSpc>
              <a:buFontTx/>
              <a:buChar char="•"/>
            </a:pPr>
            <a:r>
              <a:rPr lang="cs-CZ" b="0" dirty="0"/>
              <a:t>EMBL-Bank/</a:t>
            </a:r>
            <a:r>
              <a:rPr lang="cs-CZ" b="0" dirty="0" err="1"/>
              <a:t>GenBank</a:t>
            </a:r>
            <a:r>
              <a:rPr lang="cs-CZ" b="0" dirty="0"/>
              <a:t>/DDBJ</a:t>
            </a:r>
          </a:p>
          <a:p>
            <a:pPr lvl="3" eaLnBrk="1" hangingPunct="1">
              <a:lnSpc>
                <a:spcPct val="150000"/>
              </a:lnSpc>
              <a:buFontTx/>
              <a:buChar char="•"/>
            </a:pPr>
            <a:r>
              <a:rPr lang="cs-CZ" b="0" dirty="0"/>
              <a:t>pod </a:t>
            </a:r>
            <a:r>
              <a:rPr lang="en-US" b="0" i="1" dirty="0"/>
              <a:t>International Nucleotide Sequence Databases </a:t>
            </a:r>
            <a:r>
              <a:rPr lang="cs-CZ" b="0" dirty="0"/>
              <a:t>(INSD)</a:t>
            </a:r>
            <a:endParaRPr lang="cs-CZ" altLang="cs-CZ" b="0" dirty="0">
              <a:sym typeface="Symbol" pitchFamily="18" charset="2"/>
            </a:endParaRPr>
          </a:p>
          <a:p>
            <a:pPr lvl="1" eaLnBrk="1" hangingPunct="1">
              <a:lnSpc>
                <a:spcPct val="150000"/>
              </a:lnSpc>
              <a:buFontTx/>
              <a:buChar char="•"/>
            </a:pPr>
            <a:r>
              <a:rPr lang="cs-CZ" dirty="0"/>
              <a:t>translace na proteinovou sekvenci</a:t>
            </a:r>
          </a:p>
          <a:p>
            <a:pPr lvl="1" eaLnBrk="1" hangingPunct="1">
              <a:lnSpc>
                <a:spcPct val="150000"/>
              </a:lnSpc>
              <a:buFontTx/>
              <a:buChar char="•"/>
            </a:pPr>
            <a:r>
              <a:rPr lang="cs-CZ" dirty="0">
                <a:solidFill>
                  <a:srgbClr val="99FF99"/>
                </a:solidFill>
              </a:rPr>
              <a:t>automatické zpracování za účelem anotace a klasifikace proteinů</a:t>
            </a:r>
          </a:p>
          <a:p>
            <a:pPr lvl="2" eaLnBrk="1" hangingPunct="1">
              <a:lnSpc>
                <a:spcPct val="150000"/>
              </a:lnSpc>
              <a:buFontTx/>
              <a:buChar char="•"/>
            </a:pPr>
            <a:r>
              <a:rPr lang="cs-CZ" dirty="0">
                <a:solidFill>
                  <a:srgbClr val="99FF99"/>
                </a:solidFill>
              </a:rPr>
              <a:t>na základě sekvenční homologie</a:t>
            </a:r>
          </a:p>
          <a:p>
            <a:pPr lvl="1" eaLnBrk="1" hangingPunct="1">
              <a:lnSpc>
                <a:spcPct val="150000"/>
              </a:lnSpc>
              <a:buFontTx/>
              <a:buChar char="•"/>
            </a:pPr>
            <a:endParaRPr lang="cs-CZ" dirty="0"/>
          </a:p>
          <a:p>
            <a:pPr lvl="1" eaLnBrk="1" hangingPunct="1">
              <a:lnSpc>
                <a:spcPct val="150000"/>
              </a:lnSpc>
              <a:buFontTx/>
              <a:buChar char="•"/>
            </a:pPr>
            <a:r>
              <a:rPr lang="cs-CZ" dirty="0"/>
              <a:t>takto zpracovaný protein je zaveden do </a:t>
            </a:r>
            <a:r>
              <a:rPr lang="cs-CZ" dirty="0" err="1">
                <a:solidFill>
                  <a:srgbClr val="99FF99"/>
                </a:solidFill>
              </a:rPr>
              <a:t>UniProtKB</a:t>
            </a:r>
            <a:r>
              <a:rPr lang="cs-CZ" dirty="0">
                <a:solidFill>
                  <a:srgbClr val="99FF99"/>
                </a:solidFill>
              </a:rPr>
              <a:t>/</a:t>
            </a:r>
            <a:r>
              <a:rPr lang="cs-CZ" u="sng" dirty="0" err="1">
                <a:solidFill>
                  <a:srgbClr val="99FF99"/>
                </a:solidFill>
              </a:rPr>
              <a:t>TrEMBL</a:t>
            </a:r>
            <a:r>
              <a:rPr lang="cs-CZ" dirty="0">
                <a:solidFill>
                  <a:srgbClr val="99FF99"/>
                </a:solidFill>
              </a:rPr>
              <a:t> </a:t>
            </a:r>
            <a:r>
              <a:rPr lang="cs-CZ" dirty="0"/>
              <a:t>databáze</a:t>
            </a:r>
          </a:p>
          <a:p>
            <a:pPr lvl="1" eaLnBrk="1" hangingPunct="1">
              <a:lnSpc>
                <a:spcPct val="150000"/>
              </a:lnSpc>
              <a:buFontTx/>
              <a:buChar char="•"/>
            </a:pPr>
            <a:endParaRPr lang="cs-CZ" dirty="0"/>
          </a:p>
          <a:p>
            <a:pPr lvl="1" eaLnBrk="1" hangingPunct="1">
              <a:lnSpc>
                <a:spcPct val="150000"/>
              </a:lnSpc>
              <a:buFontTx/>
              <a:buChar char="•"/>
            </a:pPr>
            <a:r>
              <a:rPr lang="cs-CZ" dirty="0"/>
              <a:t>je-li protein vybrán pro manuální zpracování, provede správce (</a:t>
            </a:r>
            <a:r>
              <a:rPr lang="en-US" b="0" i="1" dirty="0"/>
              <a:t>curator</a:t>
            </a:r>
            <a:r>
              <a:rPr lang="cs-CZ" dirty="0"/>
              <a:t>) jeho </a:t>
            </a:r>
            <a:r>
              <a:rPr lang="cs-CZ" dirty="0">
                <a:solidFill>
                  <a:srgbClr val="99FF99"/>
                </a:solidFill>
              </a:rPr>
              <a:t>manuální</a:t>
            </a:r>
            <a:r>
              <a:rPr lang="cs-CZ" dirty="0"/>
              <a:t> zařazení do </a:t>
            </a:r>
            <a:r>
              <a:rPr lang="cs-CZ" dirty="0">
                <a:solidFill>
                  <a:srgbClr val="99FF99"/>
                </a:solidFill>
              </a:rPr>
              <a:t>UniProtKB/</a:t>
            </a:r>
            <a:r>
              <a:rPr lang="cs-CZ" u="sng" dirty="0">
                <a:solidFill>
                  <a:srgbClr val="99FF99"/>
                </a:solidFill>
              </a:rPr>
              <a:t>SwissProt</a:t>
            </a:r>
            <a:r>
              <a:rPr lang="cs-CZ" dirty="0">
                <a:solidFill>
                  <a:srgbClr val="99FF99"/>
                </a:solidFill>
              </a:rPr>
              <a:t> </a:t>
            </a:r>
            <a:r>
              <a:rPr lang="cs-CZ" dirty="0"/>
              <a:t>databáze</a:t>
            </a:r>
          </a:p>
        </p:txBody>
      </p:sp>
      <p:sp>
        <p:nvSpPr>
          <p:cNvPr id="40965" name="Text Box 5"/>
          <p:cNvSpPr txBox="1">
            <a:spLocks noChangeArrowheads="1"/>
          </p:cNvSpPr>
          <p:nvPr/>
        </p:nvSpPr>
        <p:spPr bwMode="auto">
          <a:xfrm>
            <a:off x="8534400" y="150813"/>
            <a:ext cx="533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r" eaLnBrk="1" hangingPunct="1"/>
            <a:fld id="{B825B985-0E2F-4107-96C4-CCA8E2A3FF50}" type="slidenum">
              <a:rPr lang="cs-CZ" altLang="cs-CZ"/>
              <a:pPr algn="r" eaLnBrk="1" hangingPunct="1"/>
              <a:t>25</a:t>
            </a:fld>
            <a:endParaRPr lang="cs-CZ" altLang="cs-CZ" dirty="0"/>
          </a:p>
        </p:txBody>
      </p:sp>
      <p:sp>
        <p:nvSpPr>
          <p:cNvPr id="6" name="Text Box 3"/>
          <p:cNvSpPr txBox="1">
            <a:spLocks noChangeArrowheads="1"/>
          </p:cNvSpPr>
          <p:nvPr/>
        </p:nvSpPr>
        <p:spPr bwMode="auto">
          <a:xfrm>
            <a:off x="20638" y="22225"/>
            <a:ext cx="291201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cs-CZ" altLang="cs-CZ" i="1" dirty="0">
                <a:solidFill>
                  <a:schemeClr val="hlink"/>
                </a:solidFill>
              </a:rPr>
              <a:t>8</a:t>
            </a:r>
            <a:r>
              <a:rPr lang="cs-CZ" altLang="cs-CZ" i="1">
                <a:solidFill>
                  <a:schemeClr val="hlink"/>
                </a:solidFill>
              </a:rPr>
              <a:t>. </a:t>
            </a:r>
            <a:r>
              <a:rPr lang="cs-CZ" altLang="cs-CZ" i="1" dirty="0">
                <a:solidFill>
                  <a:schemeClr val="hlink"/>
                </a:solidFill>
              </a:rPr>
              <a:t>Vybrané on-line zdroje</a:t>
            </a:r>
          </a:p>
          <a:p>
            <a:pPr eaLnBrk="1" hangingPunct="1"/>
            <a:endParaRPr lang="cs-CZ" altLang="cs-CZ" sz="1600" dirty="0"/>
          </a:p>
        </p:txBody>
      </p:sp>
    </p:spTree>
    <p:extLst>
      <p:ext uri="{BB962C8B-B14F-4D97-AF65-F5344CB8AC3E}">
        <p14:creationId xmlns:p14="http://schemas.microsoft.com/office/powerpoint/2010/main" val="11341440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Line 2"/>
          <p:cNvSpPr>
            <a:spLocks noChangeShapeType="1"/>
          </p:cNvSpPr>
          <p:nvPr/>
        </p:nvSpPr>
        <p:spPr bwMode="auto">
          <a:xfrm>
            <a:off x="0" y="685800"/>
            <a:ext cx="91440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0964" name="Text Box 4"/>
          <p:cNvSpPr txBox="1">
            <a:spLocks noChangeArrowheads="1"/>
          </p:cNvSpPr>
          <p:nvPr/>
        </p:nvSpPr>
        <p:spPr bwMode="auto">
          <a:xfrm>
            <a:off x="228600" y="609600"/>
            <a:ext cx="8686800" cy="6047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b="1">
                <a:solidFill>
                  <a:schemeClr val="tx1"/>
                </a:solidFill>
                <a:latin typeface="Arial" pitchFamily="34" charset="0"/>
                <a:cs typeface="Arial" pitchFamily="34" charset="0"/>
              </a:defRPr>
            </a:lvl1pPr>
            <a:lvl2pPr marL="812800" indent="-355600" eaLnBrk="0" hangingPunct="0">
              <a:defRPr b="1">
                <a:solidFill>
                  <a:schemeClr val="tx1"/>
                </a:solidFill>
                <a:latin typeface="Arial" pitchFamily="34" charset="0"/>
                <a:cs typeface="Arial" pitchFamily="34" charset="0"/>
              </a:defRPr>
            </a:lvl2pPr>
            <a:lvl3pPr marL="1270000" indent="-355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lnSpc>
                <a:spcPct val="150000"/>
              </a:lnSpc>
            </a:pPr>
            <a:r>
              <a:rPr lang="cs-CZ" altLang="cs-CZ" sz="2400" i="1" dirty="0">
                <a:solidFill>
                  <a:schemeClr val="hlink"/>
                </a:solidFill>
              </a:rPr>
              <a:t>Universal Protein </a:t>
            </a:r>
            <a:r>
              <a:rPr lang="cs-CZ" altLang="cs-CZ" sz="2400" i="1" dirty="0" err="1">
                <a:solidFill>
                  <a:schemeClr val="hlink"/>
                </a:solidFill>
              </a:rPr>
              <a:t>Resource</a:t>
            </a:r>
            <a:r>
              <a:rPr lang="cs-CZ" altLang="cs-CZ" sz="2400" dirty="0">
                <a:solidFill>
                  <a:schemeClr val="hlink"/>
                </a:solidFill>
              </a:rPr>
              <a:t> (</a:t>
            </a:r>
            <a:r>
              <a:rPr lang="cs-CZ" altLang="cs-CZ" sz="2400" dirty="0" err="1">
                <a:solidFill>
                  <a:schemeClr val="hlink"/>
                </a:solidFill>
              </a:rPr>
              <a:t>UniProt</a:t>
            </a:r>
            <a:r>
              <a:rPr lang="cs-CZ" altLang="cs-CZ" sz="2400" dirty="0">
                <a:solidFill>
                  <a:schemeClr val="hlink"/>
                </a:solidFill>
              </a:rPr>
              <a:t>) (3)</a:t>
            </a:r>
          </a:p>
          <a:p>
            <a:pPr eaLnBrk="1" hangingPunct="1">
              <a:lnSpc>
                <a:spcPct val="150000"/>
              </a:lnSpc>
              <a:buFontTx/>
              <a:buChar char="•"/>
            </a:pPr>
            <a:r>
              <a:rPr lang="cs-CZ" altLang="cs-CZ" dirty="0" err="1">
                <a:sym typeface="Symbol" pitchFamily="18" charset="2"/>
              </a:rPr>
              <a:t>UniProtKB</a:t>
            </a:r>
            <a:r>
              <a:rPr lang="cs-CZ" altLang="cs-CZ" dirty="0">
                <a:sym typeface="Symbol" pitchFamily="18" charset="2"/>
              </a:rPr>
              <a:t>/SwissProt – manuální  zpracování (</a:t>
            </a:r>
            <a:r>
              <a:rPr lang="en-US" altLang="cs-CZ" i="1" dirty="0">
                <a:sym typeface="Symbol" pitchFamily="18" charset="2"/>
              </a:rPr>
              <a:t>curation</a:t>
            </a:r>
            <a:r>
              <a:rPr lang="cs-CZ" altLang="cs-CZ" dirty="0">
                <a:sym typeface="Symbol" pitchFamily="18" charset="2"/>
              </a:rPr>
              <a:t>) správcem</a:t>
            </a:r>
          </a:p>
          <a:p>
            <a:pPr lvl="1" eaLnBrk="1" hangingPunct="1">
              <a:lnSpc>
                <a:spcPct val="150000"/>
              </a:lnSpc>
              <a:buFontTx/>
              <a:buChar char="•"/>
            </a:pPr>
            <a:r>
              <a:rPr lang="cs-CZ" altLang="cs-CZ" dirty="0">
                <a:solidFill>
                  <a:srgbClr val="99FF99"/>
                </a:solidFill>
                <a:sym typeface="Symbol" pitchFamily="18" charset="2"/>
              </a:rPr>
              <a:t>kontrola sekvence </a:t>
            </a:r>
            <a:r>
              <a:rPr lang="cs-CZ" altLang="cs-CZ" dirty="0">
                <a:sym typeface="Symbol" pitchFamily="18" charset="2"/>
              </a:rPr>
              <a:t>– není-li v původní sekvenci chyba</a:t>
            </a:r>
          </a:p>
          <a:p>
            <a:pPr lvl="1" eaLnBrk="1" hangingPunct="1">
              <a:lnSpc>
                <a:spcPct val="150000"/>
              </a:lnSpc>
              <a:buFontTx/>
              <a:buChar char="•"/>
            </a:pPr>
            <a:r>
              <a:rPr lang="cs-CZ" altLang="cs-CZ" dirty="0">
                <a:solidFill>
                  <a:srgbClr val="99FF99"/>
                </a:solidFill>
                <a:sym typeface="Symbol" pitchFamily="18" charset="2"/>
              </a:rPr>
              <a:t>sekvenční analýza </a:t>
            </a:r>
            <a:r>
              <a:rPr lang="cs-CZ" altLang="cs-CZ" dirty="0">
                <a:sym typeface="Symbol" pitchFamily="18" charset="2"/>
              </a:rPr>
              <a:t>– manuálně kontrolované predikce atd.</a:t>
            </a:r>
          </a:p>
          <a:p>
            <a:pPr lvl="1" eaLnBrk="1" hangingPunct="1">
              <a:lnSpc>
                <a:spcPct val="150000"/>
              </a:lnSpc>
              <a:buFontTx/>
              <a:buChar char="•"/>
            </a:pPr>
            <a:r>
              <a:rPr lang="cs-CZ" altLang="cs-CZ" dirty="0">
                <a:solidFill>
                  <a:srgbClr val="99FF99"/>
                </a:solidFill>
                <a:sym typeface="Symbol" pitchFamily="18" charset="2"/>
              </a:rPr>
              <a:t>studium literárních zdrojů </a:t>
            </a:r>
            <a:r>
              <a:rPr lang="cs-CZ" altLang="cs-CZ" dirty="0">
                <a:sym typeface="Symbol" pitchFamily="18" charset="2"/>
              </a:rPr>
              <a:t>– dodány biologicky relevantní informace k proteinu na základě dostupných publikací; název genu, funkce proteinu, </a:t>
            </a:r>
            <a:r>
              <a:rPr lang="cs-CZ" altLang="cs-CZ" dirty="0" err="1">
                <a:sym typeface="Symbol" pitchFamily="18" charset="2"/>
              </a:rPr>
              <a:t>enz</a:t>
            </a:r>
            <a:r>
              <a:rPr lang="cs-CZ" altLang="cs-CZ" dirty="0">
                <a:sym typeface="Symbol" pitchFamily="18" charset="2"/>
              </a:rPr>
              <a:t>. aktivita, </a:t>
            </a:r>
            <a:r>
              <a:rPr lang="cs-CZ" altLang="cs-CZ" dirty="0" err="1">
                <a:sym typeface="Symbol" pitchFamily="18" charset="2"/>
              </a:rPr>
              <a:t>subc</a:t>
            </a:r>
            <a:r>
              <a:rPr lang="cs-CZ" altLang="cs-CZ" dirty="0">
                <a:sym typeface="Symbol" pitchFamily="18" charset="2"/>
              </a:rPr>
              <a:t>. lokalizace, přiřazení GO termínů k proteinu atd.</a:t>
            </a:r>
          </a:p>
          <a:p>
            <a:pPr lvl="1" eaLnBrk="1" hangingPunct="1">
              <a:lnSpc>
                <a:spcPct val="150000"/>
              </a:lnSpc>
              <a:buFontTx/>
              <a:buChar char="•"/>
            </a:pPr>
            <a:r>
              <a:rPr lang="cs-CZ" altLang="cs-CZ" dirty="0">
                <a:solidFill>
                  <a:srgbClr val="99FF99"/>
                </a:solidFill>
                <a:sym typeface="Symbol" pitchFamily="18" charset="2"/>
              </a:rPr>
              <a:t>získání informací o proteinové rodině </a:t>
            </a:r>
            <a:r>
              <a:rPr lang="cs-CZ" altLang="cs-CZ" dirty="0">
                <a:sym typeface="Symbol" pitchFamily="18" charset="2"/>
              </a:rPr>
              <a:t>– zjištění případných členů proteinové rodiny a jejich společné zpracování</a:t>
            </a:r>
          </a:p>
          <a:p>
            <a:pPr lvl="1" eaLnBrk="1" hangingPunct="1">
              <a:lnSpc>
                <a:spcPct val="150000"/>
              </a:lnSpc>
              <a:buFontTx/>
              <a:buChar char="•"/>
            </a:pPr>
            <a:r>
              <a:rPr lang="cs-CZ" altLang="cs-CZ" dirty="0">
                <a:solidFill>
                  <a:srgbClr val="99FF99"/>
                </a:solidFill>
                <a:sym typeface="Symbol" pitchFamily="18" charset="2"/>
              </a:rPr>
              <a:t>přidání zdrojů </a:t>
            </a:r>
            <a:r>
              <a:rPr lang="cs-CZ" altLang="cs-CZ" dirty="0">
                <a:sym typeface="Symbol" pitchFamily="18" charset="2"/>
              </a:rPr>
              <a:t>– z jakého </a:t>
            </a:r>
            <a:r>
              <a:rPr lang="cs-CZ" altLang="cs-CZ" dirty="0" err="1">
                <a:sym typeface="Symbol" pitchFamily="18" charset="2"/>
              </a:rPr>
              <a:t>konkr</a:t>
            </a:r>
            <a:r>
              <a:rPr lang="cs-CZ" altLang="cs-CZ" dirty="0">
                <a:sym typeface="Symbol" pitchFamily="18" charset="2"/>
              </a:rPr>
              <a:t>. zdroje pochází ta která informace; možnost ověření přítomných informací „u zdroje“</a:t>
            </a:r>
          </a:p>
          <a:p>
            <a:pPr lvl="1" eaLnBrk="1" hangingPunct="1">
              <a:lnSpc>
                <a:spcPct val="150000"/>
              </a:lnSpc>
              <a:buFontTx/>
              <a:buChar char="•"/>
            </a:pPr>
            <a:r>
              <a:rPr lang="cs-CZ" altLang="cs-CZ" dirty="0">
                <a:solidFill>
                  <a:srgbClr val="99FF99"/>
                </a:solidFill>
                <a:sym typeface="Symbol" pitchFamily="18" charset="2"/>
              </a:rPr>
              <a:t>kontrola kvality, integrace, aktualizace </a:t>
            </a:r>
            <a:r>
              <a:rPr lang="cs-CZ" altLang="cs-CZ" dirty="0">
                <a:sym typeface="Symbol" pitchFamily="18" charset="2"/>
              </a:rPr>
              <a:t>– všechna manuálně přidaná data zkontrolována a zakomponována do nové verze </a:t>
            </a:r>
            <a:r>
              <a:rPr lang="cs-CZ" altLang="cs-CZ" dirty="0" err="1">
                <a:sym typeface="Symbol" pitchFamily="18" charset="2"/>
              </a:rPr>
              <a:t>SwissProt</a:t>
            </a:r>
            <a:r>
              <a:rPr lang="cs-CZ" altLang="cs-CZ" dirty="0">
                <a:sym typeface="Symbol" pitchFamily="18" charset="2"/>
              </a:rPr>
              <a:t> </a:t>
            </a:r>
            <a:r>
              <a:rPr lang="cs-CZ" altLang="cs-CZ" dirty="0" err="1">
                <a:sym typeface="Symbol" pitchFamily="18" charset="2"/>
              </a:rPr>
              <a:t>db</a:t>
            </a:r>
            <a:r>
              <a:rPr lang="cs-CZ" altLang="cs-CZ" dirty="0">
                <a:sym typeface="Symbol" pitchFamily="18" charset="2"/>
              </a:rPr>
              <a:t>.</a:t>
            </a:r>
          </a:p>
        </p:txBody>
      </p:sp>
      <p:sp>
        <p:nvSpPr>
          <p:cNvPr id="40965" name="Text Box 5"/>
          <p:cNvSpPr txBox="1">
            <a:spLocks noChangeArrowheads="1"/>
          </p:cNvSpPr>
          <p:nvPr/>
        </p:nvSpPr>
        <p:spPr bwMode="auto">
          <a:xfrm>
            <a:off x="8534400" y="150813"/>
            <a:ext cx="533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r" eaLnBrk="1" hangingPunct="1"/>
            <a:fld id="{B825B985-0E2F-4107-96C4-CCA8E2A3FF50}" type="slidenum">
              <a:rPr lang="cs-CZ" altLang="cs-CZ"/>
              <a:pPr algn="r" eaLnBrk="1" hangingPunct="1"/>
              <a:t>26</a:t>
            </a:fld>
            <a:endParaRPr lang="cs-CZ" altLang="cs-CZ"/>
          </a:p>
        </p:txBody>
      </p:sp>
      <p:sp>
        <p:nvSpPr>
          <p:cNvPr id="6" name="Text Box 3"/>
          <p:cNvSpPr txBox="1">
            <a:spLocks noChangeArrowheads="1"/>
          </p:cNvSpPr>
          <p:nvPr/>
        </p:nvSpPr>
        <p:spPr bwMode="auto">
          <a:xfrm>
            <a:off x="20638" y="22225"/>
            <a:ext cx="291201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cs-CZ" altLang="cs-CZ" i="1" dirty="0">
                <a:solidFill>
                  <a:schemeClr val="hlink"/>
                </a:solidFill>
              </a:rPr>
              <a:t>8</a:t>
            </a:r>
            <a:r>
              <a:rPr lang="cs-CZ" altLang="cs-CZ" i="1">
                <a:solidFill>
                  <a:schemeClr val="hlink"/>
                </a:solidFill>
              </a:rPr>
              <a:t>. </a:t>
            </a:r>
            <a:r>
              <a:rPr lang="cs-CZ" altLang="cs-CZ" i="1" dirty="0">
                <a:solidFill>
                  <a:schemeClr val="hlink"/>
                </a:solidFill>
              </a:rPr>
              <a:t>Vybrané on-line zdroje</a:t>
            </a:r>
          </a:p>
          <a:p>
            <a:pPr eaLnBrk="1" hangingPunct="1"/>
            <a:endParaRPr lang="cs-CZ" altLang="cs-CZ" sz="1600" dirty="0"/>
          </a:p>
        </p:txBody>
      </p:sp>
    </p:spTree>
    <p:extLst>
      <p:ext uri="{BB962C8B-B14F-4D97-AF65-F5344CB8AC3E}">
        <p14:creationId xmlns:p14="http://schemas.microsoft.com/office/powerpoint/2010/main" val="37875023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Line 2"/>
          <p:cNvSpPr>
            <a:spLocks noChangeShapeType="1"/>
          </p:cNvSpPr>
          <p:nvPr/>
        </p:nvSpPr>
        <p:spPr bwMode="auto">
          <a:xfrm>
            <a:off x="0" y="685800"/>
            <a:ext cx="91440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0964" name="Text Box 4"/>
          <p:cNvSpPr txBox="1">
            <a:spLocks noChangeArrowheads="1"/>
          </p:cNvSpPr>
          <p:nvPr/>
        </p:nvSpPr>
        <p:spPr bwMode="auto">
          <a:xfrm>
            <a:off x="228600" y="609600"/>
            <a:ext cx="868680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b="1">
                <a:solidFill>
                  <a:schemeClr val="tx1"/>
                </a:solidFill>
                <a:latin typeface="Arial" pitchFamily="34" charset="0"/>
                <a:cs typeface="Arial" pitchFamily="34" charset="0"/>
              </a:defRPr>
            </a:lvl1pPr>
            <a:lvl2pPr marL="812800" indent="-355600" eaLnBrk="0" hangingPunct="0">
              <a:defRPr b="1">
                <a:solidFill>
                  <a:schemeClr val="tx1"/>
                </a:solidFill>
                <a:latin typeface="Arial" pitchFamily="34" charset="0"/>
                <a:cs typeface="Arial" pitchFamily="34" charset="0"/>
              </a:defRPr>
            </a:lvl2pPr>
            <a:lvl3pPr marL="1270000" indent="-355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lnSpc>
                <a:spcPct val="150000"/>
              </a:lnSpc>
            </a:pPr>
            <a:r>
              <a:rPr lang="cs-CZ" altLang="cs-CZ" sz="2400" dirty="0" err="1">
                <a:solidFill>
                  <a:schemeClr val="hlink"/>
                </a:solidFill>
              </a:rPr>
              <a:t>TrEMBL</a:t>
            </a:r>
            <a:r>
              <a:rPr lang="cs-CZ" altLang="cs-CZ" sz="2400" dirty="0">
                <a:solidFill>
                  <a:schemeClr val="hlink"/>
                </a:solidFill>
              </a:rPr>
              <a:t>/</a:t>
            </a:r>
            <a:r>
              <a:rPr lang="cs-CZ" altLang="cs-CZ" sz="2400" dirty="0" err="1">
                <a:solidFill>
                  <a:schemeClr val="hlink"/>
                </a:solidFill>
              </a:rPr>
              <a:t>SwissProt</a:t>
            </a:r>
            <a:endParaRPr lang="cs-CZ" altLang="cs-CZ" sz="2400" dirty="0">
              <a:solidFill>
                <a:schemeClr val="hlink"/>
              </a:solidFill>
            </a:endParaRPr>
          </a:p>
        </p:txBody>
      </p:sp>
      <p:sp>
        <p:nvSpPr>
          <p:cNvPr id="40965" name="Text Box 5"/>
          <p:cNvSpPr txBox="1">
            <a:spLocks noChangeArrowheads="1"/>
          </p:cNvSpPr>
          <p:nvPr/>
        </p:nvSpPr>
        <p:spPr bwMode="auto">
          <a:xfrm>
            <a:off x="8534400" y="150813"/>
            <a:ext cx="533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r" eaLnBrk="1" hangingPunct="1"/>
            <a:fld id="{B825B985-0E2F-4107-96C4-CCA8E2A3FF50}" type="slidenum">
              <a:rPr lang="cs-CZ" altLang="cs-CZ"/>
              <a:pPr algn="r" eaLnBrk="1" hangingPunct="1"/>
              <a:t>27</a:t>
            </a:fld>
            <a:endParaRPr lang="cs-CZ" altLang="cs-CZ"/>
          </a:p>
        </p:txBody>
      </p:sp>
      <p:sp>
        <p:nvSpPr>
          <p:cNvPr id="2" name="TextovéPole 1"/>
          <p:cNvSpPr txBox="1"/>
          <p:nvPr/>
        </p:nvSpPr>
        <p:spPr>
          <a:xfrm>
            <a:off x="914400" y="4952486"/>
            <a:ext cx="1281120" cy="369332"/>
          </a:xfrm>
          <a:prstGeom prst="rect">
            <a:avLst/>
          </a:prstGeom>
          <a:noFill/>
        </p:spPr>
        <p:txBody>
          <a:bodyPr wrap="none" rtlCol="0">
            <a:spAutoFit/>
          </a:bodyPr>
          <a:lstStyle/>
          <a:p>
            <a:r>
              <a:rPr lang="cs-CZ" dirty="0">
                <a:solidFill>
                  <a:srgbClr val="99FF99"/>
                </a:solidFill>
              </a:rPr>
              <a:t>„závazek“</a:t>
            </a:r>
          </a:p>
        </p:txBody>
      </p:sp>
      <p:sp>
        <p:nvSpPr>
          <p:cNvPr id="9" name="TextovéPole 8"/>
          <p:cNvSpPr txBox="1"/>
          <p:nvPr/>
        </p:nvSpPr>
        <p:spPr>
          <a:xfrm>
            <a:off x="532889" y="2247900"/>
            <a:ext cx="2044149" cy="369332"/>
          </a:xfrm>
          <a:prstGeom prst="rect">
            <a:avLst/>
          </a:prstGeom>
          <a:noFill/>
        </p:spPr>
        <p:txBody>
          <a:bodyPr wrap="none" rtlCol="0">
            <a:spAutoFit/>
          </a:bodyPr>
          <a:lstStyle/>
          <a:p>
            <a:pPr algn="ctr"/>
            <a:r>
              <a:rPr lang="en-US" i="1" dirty="0">
                <a:solidFill>
                  <a:srgbClr val="99FF99"/>
                </a:solidFill>
              </a:rPr>
              <a:t>high</a:t>
            </a:r>
            <a:r>
              <a:rPr lang="cs-CZ" i="1" dirty="0">
                <a:solidFill>
                  <a:srgbClr val="99FF99"/>
                </a:solidFill>
              </a:rPr>
              <a:t>-</a:t>
            </a:r>
            <a:r>
              <a:rPr lang="en-US" i="1" dirty="0">
                <a:solidFill>
                  <a:srgbClr val="99FF99"/>
                </a:solidFill>
              </a:rPr>
              <a:t>throughput</a:t>
            </a:r>
          </a:p>
        </p:txBody>
      </p:sp>
      <p:sp>
        <p:nvSpPr>
          <p:cNvPr id="10" name="Text Box 3"/>
          <p:cNvSpPr txBox="1">
            <a:spLocks noChangeArrowheads="1"/>
          </p:cNvSpPr>
          <p:nvPr/>
        </p:nvSpPr>
        <p:spPr bwMode="auto">
          <a:xfrm>
            <a:off x="20638" y="22225"/>
            <a:ext cx="291201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cs-CZ" altLang="cs-CZ" i="1" dirty="0">
                <a:solidFill>
                  <a:schemeClr val="hlink"/>
                </a:solidFill>
              </a:rPr>
              <a:t>8</a:t>
            </a:r>
            <a:r>
              <a:rPr lang="cs-CZ" altLang="cs-CZ" i="1">
                <a:solidFill>
                  <a:schemeClr val="hlink"/>
                </a:solidFill>
              </a:rPr>
              <a:t>. </a:t>
            </a:r>
            <a:r>
              <a:rPr lang="cs-CZ" altLang="cs-CZ" i="1" dirty="0">
                <a:solidFill>
                  <a:schemeClr val="hlink"/>
                </a:solidFill>
              </a:rPr>
              <a:t>Vybrané on-line zdroje</a:t>
            </a:r>
          </a:p>
          <a:p>
            <a:pPr eaLnBrk="1" hangingPunct="1"/>
            <a:endParaRPr lang="cs-CZ" altLang="cs-CZ" sz="1600" dirty="0"/>
          </a:p>
        </p:txBody>
      </p:sp>
      <p:pic>
        <p:nvPicPr>
          <p:cNvPr id="3" name="Picture 2">
            <a:extLst>
              <a:ext uri="{FF2B5EF4-FFF2-40B4-BE49-F238E27FC236}">
                <a16:creationId xmlns:a16="http://schemas.microsoft.com/office/drawing/2014/main" id="{26EF45C3-9FF2-4EF2-9837-0E063232BF11}"/>
              </a:ext>
            </a:extLst>
          </p:cNvPr>
          <p:cNvPicPr>
            <a:picLocks noChangeAspect="1"/>
          </p:cNvPicPr>
          <p:nvPr/>
        </p:nvPicPr>
        <p:blipFill>
          <a:blip r:embed="rId3"/>
          <a:stretch>
            <a:fillRect/>
          </a:stretch>
        </p:blipFill>
        <p:spPr>
          <a:xfrm>
            <a:off x="3175380" y="3742718"/>
            <a:ext cx="5968619" cy="3115282"/>
          </a:xfrm>
          <a:prstGeom prst="rect">
            <a:avLst/>
          </a:prstGeom>
        </p:spPr>
      </p:pic>
      <p:pic>
        <p:nvPicPr>
          <p:cNvPr id="4" name="Picture 3">
            <a:extLst>
              <a:ext uri="{FF2B5EF4-FFF2-40B4-BE49-F238E27FC236}">
                <a16:creationId xmlns:a16="http://schemas.microsoft.com/office/drawing/2014/main" id="{971C2999-DAF3-458F-B919-A6BFB512AFE4}"/>
              </a:ext>
            </a:extLst>
          </p:cNvPr>
          <p:cNvPicPr>
            <a:picLocks noChangeAspect="1"/>
          </p:cNvPicPr>
          <p:nvPr/>
        </p:nvPicPr>
        <p:blipFill>
          <a:blip r:embed="rId4"/>
          <a:stretch>
            <a:fillRect/>
          </a:stretch>
        </p:blipFill>
        <p:spPr>
          <a:xfrm>
            <a:off x="3175380" y="675697"/>
            <a:ext cx="5968620" cy="3119748"/>
          </a:xfrm>
          <a:prstGeom prst="rect">
            <a:avLst/>
          </a:prstGeom>
        </p:spPr>
      </p:pic>
    </p:spTree>
    <p:extLst>
      <p:ext uri="{BB962C8B-B14F-4D97-AF65-F5344CB8AC3E}">
        <p14:creationId xmlns:p14="http://schemas.microsoft.com/office/powerpoint/2010/main" val="3563684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Line 2"/>
          <p:cNvSpPr>
            <a:spLocks noChangeShapeType="1"/>
          </p:cNvSpPr>
          <p:nvPr/>
        </p:nvSpPr>
        <p:spPr bwMode="auto">
          <a:xfrm>
            <a:off x="0" y="685800"/>
            <a:ext cx="91440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0964" name="Text Box 4"/>
          <p:cNvSpPr txBox="1">
            <a:spLocks noChangeArrowheads="1"/>
          </p:cNvSpPr>
          <p:nvPr/>
        </p:nvSpPr>
        <p:spPr bwMode="auto">
          <a:xfrm>
            <a:off x="228600" y="609600"/>
            <a:ext cx="8686800" cy="6047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b="1">
                <a:solidFill>
                  <a:schemeClr val="tx1"/>
                </a:solidFill>
                <a:latin typeface="Arial" pitchFamily="34" charset="0"/>
                <a:cs typeface="Arial" pitchFamily="34" charset="0"/>
              </a:defRPr>
            </a:lvl1pPr>
            <a:lvl2pPr marL="812800" indent="-355600" eaLnBrk="0" hangingPunct="0">
              <a:defRPr b="1">
                <a:solidFill>
                  <a:schemeClr val="tx1"/>
                </a:solidFill>
                <a:latin typeface="Arial" pitchFamily="34" charset="0"/>
                <a:cs typeface="Arial" pitchFamily="34" charset="0"/>
              </a:defRPr>
            </a:lvl2pPr>
            <a:lvl3pPr marL="1270000" indent="-355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lnSpc>
                <a:spcPct val="150000"/>
              </a:lnSpc>
            </a:pPr>
            <a:r>
              <a:rPr lang="en-US" altLang="cs-CZ" sz="2400" i="1" dirty="0">
                <a:solidFill>
                  <a:schemeClr val="hlink"/>
                </a:solidFill>
              </a:rPr>
              <a:t>Universal Protein Resource</a:t>
            </a:r>
            <a:r>
              <a:rPr lang="en-US" altLang="cs-CZ" sz="2400" dirty="0">
                <a:solidFill>
                  <a:schemeClr val="hlink"/>
                </a:solidFill>
              </a:rPr>
              <a:t> </a:t>
            </a:r>
            <a:r>
              <a:rPr lang="cs-CZ" altLang="cs-CZ" sz="2400" dirty="0">
                <a:solidFill>
                  <a:schemeClr val="hlink"/>
                </a:solidFill>
              </a:rPr>
              <a:t>(UniProt) (5)</a:t>
            </a:r>
          </a:p>
          <a:p>
            <a:pPr eaLnBrk="1" hangingPunct="1">
              <a:lnSpc>
                <a:spcPct val="150000"/>
              </a:lnSpc>
              <a:buFontTx/>
              <a:buChar char="•"/>
            </a:pPr>
            <a:r>
              <a:rPr lang="cs-CZ" altLang="cs-CZ" dirty="0">
                <a:sym typeface="Symbol" pitchFamily="18" charset="2"/>
              </a:rPr>
              <a:t>typy proteinových setů v </a:t>
            </a:r>
            <a:r>
              <a:rPr lang="cs-CZ" altLang="cs-CZ" dirty="0" err="1">
                <a:sym typeface="Symbol" pitchFamily="18" charset="2"/>
              </a:rPr>
              <a:t>UniProtKB</a:t>
            </a:r>
            <a:r>
              <a:rPr lang="cs-CZ" altLang="cs-CZ" dirty="0">
                <a:sym typeface="Symbol" pitchFamily="18" charset="2"/>
              </a:rPr>
              <a:t> proteinové databázi</a:t>
            </a:r>
          </a:p>
          <a:p>
            <a:pPr lvl="1" eaLnBrk="1" hangingPunct="1">
              <a:lnSpc>
                <a:spcPct val="150000"/>
              </a:lnSpc>
              <a:buFontTx/>
              <a:buChar char="•"/>
            </a:pPr>
            <a:r>
              <a:rPr lang="cs-CZ" altLang="cs-CZ" dirty="0" err="1">
                <a:solidFill>
                  <a:srgbClr val="99FF99"/>
                </a:solidFill>
                <a:sym typeface="Symbol" pitchFamily="18" charset="2"/>
              </a:rPr>
              <a:t>UniProtKB</a:t>
            </a:r>
            <a:r>
              <a:rPr lang="cs-CZ" altLang="cs-CZ" dirty="0">
                <a:solidFill>
                  <a:srgbClr val="99FF99"/>
                </a:solidFill>
                <a:sym typeface="Symbol" pitchFamily="18" charset="2"/>
              </a:rPr>
              <a:t>/</a:t>
            </a:r>
            <a:r>
              <a:rPr lang="cs-CZ" altLang="cs-CZ" dirty="0" err="1">
                <a:solidFill>
                  <a:srgbClr val="99FF99"/>
                </a:solidFill>
                <a:sym typeface="Symbol" pitchFamily="18" charset="2"/>
              </a:rPr>
              <a:t>TrEMBL</a:t>
            </a:r>
            <a:r>
              <a:rPr lang="cs-CZ" altLang="cs-CZ" dirty="0">
                <a:solidFill>
                  <a:srgbClr val="99FF99"/>
                </a:solidFill>
                <a:sym typeface="Symbol" pitchFamily="18" charset="2"/>
              </a:rPr>
              <a:t> </a:t>
            </a:r>
            <a:r>
              <a:rPr lang="cs-CZ" altLang="cs-CZ" dirty="0">
                <a:sym typeface="Symbol" pitchFamily="18" charset="2"/>
              </a:rPr>
              <a:t>– automaticky klasifikované a anotované</a:t>
            </a:r>
          </a:p>
          <a:p>
            <a:pPr lvl="2" eaLnBrk="1" hangingPunct="1">
              <a:lnSpc>
                <a:spcPct val="150000"/>
              </a:lnSpc>
              <a:buFontTx/>
              <a:buChar char="•"/>
            </a:pPr>
            <a:r>
              <a:rPr lang="cs-CZ" altLang="cs-CZ" b="0" dirty="0">
                <a:sym typeface="Symbol" pitchFamily="18" charset="2"/>
              </a:rPr>
              <a:t>i zde probíhají automaticky řízené opravy...</a:t>
            </a:r>
          </a:p>
          <a:p>
            <a:pPr lvl="1" eaLnBrk="1" hangingPunct="1">
              <a:lnSpc>
                <a:spcPct val="150000"/>
              </a:lnSpc>
              <a:buFontTx/>
              <a:buChar char="•"/>
            </a:pPr>
            <a:r>
              <a:rPr lang="cs-CZ" altLang="cs-CZ" dirty="0">
                <a:solidFill>
                  <a:srgbClr val="99FF99"/>
                </a:solidFill>
                <a:sym typeface="Symbol" pitchFamily="18" charset="2"/>
              </a:rPr>
              <a:t>UniProtKB/SwissProt </a:t>
            </a:r>
            <a:r>
              <a:rPr lang="cs-CZ" altLang="cs-CZ" dirty="0">
                <a:sym typeface="Symbol" pitchFamily="18" charset="2"/>
              </a:rPr>
              <a:t>– po manuální úpravě správcem (</a:t>
            </a:r>
            <a:r>
              <a:rPr lang="en-US" altLang="cs-CZ" b="0" i="1" dirty="0">
                <a:sym typeface="Symbol" pitchFamily="18" charset="2"/>
              </a:rPr>
              <a:t>curation</a:t>
            </a:r>
            <a:r>
              <a:rPr lang="cs-CZ" altLang="cs-CZ" dirty="0">
                <a:sym typeface="Symbol" pitchFamily="18" charset="2"/>
              </a:rPr>
              <a:t>)</a:t>
            </a:r>
          </a:p>
          <a:p>
            <a:pPr lvl="1" eaLnBrk="1" hangingPunct="1">
              <a:lnSpc>
                <a:spcPct val="150000"/>
              </a:lnSpc>
              <a:buFontTx/>
              <a:buChar char="•"/>
            </a:pPr>
            <a:r>
              <a:rPr lang="cs-CZ" altLang="cs-CZ" i="1" dirty="0">
                <a:solidFill>
                  <a:srgbClr val="99FF99"/>
                </a:solidFill>
                <a:sym typeface="Symbol" pitchFamily="18" charset="2"/>
              </a:rPr>
              <a:t>(</a:t>
            </a:r>
            <a:r>
              <a:rPr lang="en-US" altLang="cs-CZ" i="1" dirty="0">
                <a:solidFill>
                  <a:srgbClr val="99FF99"/>
                </a:solidFill>
                <a:sym typeface="Symbol" pitchFamily="18" charset="2"/>
              </a:rPr>
              <a:t>Complete</a:t>
            </a:r>
            <a:r>
              <a:rPr lang="cs-CZ" altLang="cs-CZ" i="1" dirty="0">
                <a:solidFill>
                  <a:srgbClr val="99FF99"/>
                </a:solidFill>
                <a:sym typeface="Symbol" pitchFamily="18" charset="2"/>
              </a:rPr>
              <a:t>)</a:t>
            </a:r>
            <a:r>
              <a:rPr lang="en-US" altLang="cs-CZ" i="1" dirty="0">
                <a:solidFill>
                  <a:srgbClr val="99FF99"/>
                </a:solidFill>
                <a:sym typeface="Symbol" pitchFamily="18" charset="2"/>
              </a:rPr>
              <a:t> Proteome Set </a:t>
            </a:r>
            <a:r>
              <a:rPr lang="cs-CZ" altLang="cs-CZ" dirty="0">
                <a:sym typeface="Symbol" pitchFamily="18" charset="2"/>
              </a:rPr>
              <a:t>– pro kompletně </a:t>
            </a:r>
            <a:r>
              <a:rPr lang="cs-CZ" altLang="cs-CZ" dirty="0" err="1">
                <a:sym typeface="Symbol" pitchFamily="18" charset="2"/>
              </a:rPr>
              <a:t>sekv</a:t>
            </a:r>
            <a:r>
              <a:rPr lang="cs-CZ" altLang="cs-CZ" dirty="0">
                <a:sym typeface="Symbol" pitchFamily="18" charset="2"/>
              </a:rPr>
              <a:t>. organizmy (</a:t>
            </a:r>
            <a:r>
              <a:rPr lang="cs-CZ" altLang="cs-CZ" b="0" dirty="0">
                <a:sym typeface="Symbol" pitchFamily="18" charset="2"/>
              </a:rPr>
              <a:t>T+S</a:t>
            </a:r>
            <a:r>
              <a:rPr lang="cs-CZ" altLang="cs-CZ" dirty="0">
                <a:sym typeface="Symbol" pitchFamily="18" charset="2"/>
              </a:rPr>
              <a:t>)</a:t>
            </a:r>
          </a:p>
          <a:p>
            <a:pPr lvl="2" eaLnBrk="1" hangingPunct="1">
              <a:lnSpc>
                <a:spcPct val="150000"/>
              </a:lnSpc>
              <a:buFontTx/>
              <a:buChar char="•"/>
            </a:pPr>
            <a:r>
              <a:rPr lang="cs-CZ" altLang="cs-CZ" dirty="0">
                <a:sym typeface="Symbol" pitchFamily="18" charset="2"/>
              </a:rPr>
              <a:t>dnes již bez </a:t>
            </a:r>
            <a:r>
              <a:rPr lang="cs-CZ" altLang="cs-CZ" i="1" dirty="0">
                <a:sym typeface="Symbol" pitchFamily="18" charset="2"/>
              </a:rPr>
              <a:t>complete </a:t>
            </a:r>
            <a:r>
              <a:rPr lang="cs-CZ" altLang="cs-CZ" dirty="0">
                <a:sym typeface="Symbol" pitchFamily="18" charset="2"/>
              </a:rPr>
              <a:t>označení, rozděleno dle taxonomií</a:t>
            </a:r>
          </a:p>
          <a:p>
            <a:pPr lvl="1" eaLnBrk="1" hangingPunct="1">
              <a:lnSpc>
                <a:spcPct val="150000"/>
              </a:lnSpc>
              <a:buFontTx/>
              <a:buChar char="•"/>
            </a:pPr>
            <a:r>
              <a:rPr lang="en-US" altLang="cs-CZ" i="1" dirty="0">
                <a:solidFill>
                  <a:srgbClr val="99FF99"/>
                </a:solidFill>
                <a:sym typeface="Symbol" pitchFamily="18" charset="2"/>
              </a:rPr>
              <a:t>Reference Proteome Set </a:t>
            </a:r>
            <a:r>
              <a:rPr lang="cs-CZ" altLang="cs-CZ" dirty="0">
                <a:sym typeface="Symbol" pitchFamily="18" charset="2"/>
              </a:rPr>
              <a:t>– vybrané modelové organizmy (</a:t>
            </a:r>
            <a:r>
              <a:rPr lang="cs-CZ" altLang="cs-CZ" b="0" dirty="0">
                <a:sym typeface="Symbol" pitchFamily="18" charset="2"/>
              </a:rPr>
              <a:t>T+S</a:t>
            </a:r>
            <a:r>
              <a:rPr lang="cs-CZ" altLang="cs-CZ" dirty="0">
                <a:sym typeface="Symbol" pitchFamily="18" charset="2"/>
              </a:rPr>
              <a:t>)</a:t>
            </a:r>
          </a:p>
          <a:p>
            <a:pPr lvl="2" eaLnBrk="1" hangingPunct="1">
              <a:lnSpc>
                <a:spcPct val="150000"/>
              </a:lnSpc>
              <a:buFontTx/>
              <a:buChar char="•"/>
            </a:pPr>
            <a:r>
              <a:rPr lang="en-US" i="1" dirty="0"/>
              <a:t>“... The approach adopted by </a:t>
            </a:r>
            <a:r>
              <a:rPr lang="en-US" i="1" dirty="0" err="1"/>
              <a:t>UniProt</a:t>
            </a:r>
            <a:r>
              <a:rPr lang="en-US" i="1" dirty="0"/>
              <a:t> to meet this challenge is to define a set of ‘reference proteomes’ which are ‘landmarks’ in proteome space.”</a:t>
            </a:r>
          </a:p>
          <a:p>
            <a:pPr lvl="2" eaLnBrk="1" hangingPunct="1">
              <a:lnSpc>
                <a:spcPct val="150000"/>
              </a:lnSpc>
              <a:buFontTx/>
              <a:buChar char="•"/>
            </a:pPr>
            <a:r>
              <a:rPr lang="en-US" i="1" dirty="0"/>
              <a:t>“Reference proteomes have been selected among all proteomes (manually and algorithmically, according to a number of criteria) to provide broad coverage of the tree of life.”</a:t>
            </a:r>
            <a:endParaRPr lang="en-US" altLang="cs-CZ" i="1" dirty="0">
              <a:sym typeface="Symbol" pitchFamily="18" charset="2"/>
            </a:endParaRPr>
          </a:p>
        </p:txBody>
      </p:sp>
      <p:sp>
        <p:nvSpPr>
          <p:cNvPr id="40965" name="Text Box 5"/>
          <p:cNvSpPr txBox="1">
            <a:spLocks noChangeArrowheads="1"/>
          </p:cNvSpPr>
          <p:nvPr/>
        </p:nvSpPr>
        <p:spPr bwMode="auto">
          <a:xfrm>
            <a:off x="8534400" y="150813"/>
            <a:ext cx="533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r" eaLnBrk="1" hangingPunct="1"/>
            <a:fld id="{B825B985-0E2F-4107-96C4-CCA8E2A3FF50}" type="slidenum">
              <a:rPr lang="cs-CZ" altLang="cs-CZ"/>
              <a:pPr algn="r" eaLnBrk="1" hangingPunct="1"/>
              <a:t>28</a:t>
            </a:fld>
            <a:endParaRPr lang="cs-CZ" altLang="cs-CZ"/>
          </a:p>
        </p:txBody>
      </p:sp>
      <p:sp>
        <p:nvSpPr>
          <p:cNvPr id="6" name="Text Box 3"/>
          <p:cNvSpPr txBox="1">
            <a:spLocks noChangeArrowheads="1"/>
          </p:cNvSpPr>
          <p:nvPr/>
        </p:nvSpPr>
        <p:spPr bwMode="auto">
          <a:xfrm>
            <a:off x="20638" y="22225"/>
            <a:ext cx="291201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cs-CZ" altLang="cs-CZ" i="1" dirty="0">
                <a:solidFill>
                  <a:schemeClr val="hlink"/>
                </a:solidFill>
              </a:rPr>
              <a:t>8</a:t>
            </a:r>
            <a:r>
              <a:rPr lang="cs-CZ" altLang="cs-CZ" i="1">
                <a:solidFill>
                  <a:schemeClr val="hlink"/>
                </a:solidFill>
              </a:rPr>
              <a:t>. </a:t>
            </a:r>
            <a:r>
              <a:rPr lang="cs-CZ" altLang="cs-CZ" i="1" dirty="0">
                <a:solidFill>
                  <a:schemeClr val="hlink"/>
                </a:solidFill>
              </a:rPr>
              <a:t>Vybrané on-line zdroje</a:t>
            </a:r>
          </a:p>
          <a:p>
            <a:pPr eaLnBrk="1" hangingPunct="1"/>
            <a:endParaRPr lang="cs-CZ" altLang="cs-CZ" sz="1600" dirty="0"/>
          </a:p>
        </p:txBody>
      </p:sp>
    </p:spTree>
    <p:extLst>
      <p:ext uri="{BB962C8B-B14F-4D97-AF65-F5344CB8AC3E}">
        <p14:creationId xmlns:p14="http://schemas.microsoft.com/office/powerpoint/2010/main" val="33993916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Line 2"/>
          <p:cNvSpPr>
            <a:spLocks noChangeShapeType="1"/>
          </p:cNvSpPr>
          <p:nvPr/>
        </p:nvSpPr>
        <p:spPr bwMode="auto">
          <a:xfrm>
            <a:off x="0" y="685800"/>
            <a:ext cx="91440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0964" name="Text Box 4"/>
          <p:cNvSpPr txBox="1">
            <a:spLocks noChangeArrowheads="1"/>
          </p:cNvSpPr>
          <p:nvPr/>
        </p:nvSpPr>
        <p:spPr bwMode="auto">
          <a:xfrm>
            <a:off x="228600" y="609600"/>
            <a:ext cx="8686800" cy="6047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b="1">
                <a:solidFill>
                  <a:schemeClr val="tx1"/>
                </a:solidFill>
                <a:latin typeface="Arial" pitchFamily="34" charset="0"/>
                <a:cs typeface="Arial" pitchFamily="34" charset="0"/>
              </a:defRPr>
            </a:lvl1pPr>
            <a:lvl2pPr marL="812800" indent="-355600" eaLnBrk="0" hangingPunct="0">
              <a:defRPr b="1">
                <a:solidFill>
                  <a:schemeClr val="tx1"/>
                </a:solidFill>
                <a:latin typeface="Arial" pitchFamily="34" charset="0"/>
                <a:cs typeface="Arial" pitchFamily="34" charset="0"/>
              </a:defRPr>
            </a:lvl2pPr>
            <a:lvl3pPr marL="1270000" indent="-355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lnSpc>
                <a:spcPct val="150000"/>
              </a:lnSpc>
            </a:pPr>
            <a:r>
              <a:rPr lang="cs-CZ" altLang="cs-CZ" sz="2400" i="1" dirty="0">
                <a:solidFill>
                  <a:schemeClr val="hlink"/>
                </a:solidFill>
              </a:rPr>
              <a:t>Universal Protein </a:t>
            </a:r>
            <a:r>
              <a:rPr lang="cs-CZ" altLang="cs-CZ" sz="2400" i="1" dirty="0" err="1">
                <a:solidFill>
                  <a:schemeClr val="hlink"/>
                </a:solidFill>
              </a:rPr>
              <a:t>Resource</a:t>
            </a:r>
            <a:r>
              <a:rPr lang="cs-CZ" altLang="cs-CZ" sz="2400" dirty="0">
                <a:solidFill>
                  <a:schemeClr val="hlink"/>
                </a:solidFill>
              </a:rPr>
              <a:t> (</a:t>
            </a:r>
            <a:r>
              <a:rPr lang="cs-CZ" altLang="cs-CZ" sz="2400" dirty="0" err="1">
                <a:solidFill>
                  <a:schemeClr val="hlink"/>
                </a:solidFill>
              </a:rPr>
              <a:t>UniProt</a:t>
            </a:r>
            <a:r>
              <a:rPr lang="cs-CZ" altLang="cs-CZ" sz="2400" dirty="0">
                <a:solidFill>
                  <a:schemeClr val="hlink"/>
                </a:solidFill>
              </a:rPr>
              <a:t>) (6)</a:t>
            </a:r>
          </a:p>
          <a:p>
            <a:pPr eaLnBrk="1" hangingPunct="1">
              <a:lnSpc>
                <a:spcPct val="150000"/>
              </a:lnSpc>
              <a:buFontTx/>
              <a:buChar char="•"/>
            </a:pPr>
            <a:r>
              <a:rPr lang="cs-CZ" altLang="cs-CZ" dirty="0">
                <a:sym typeface="Symbol" pitchFamily="18" charset="2"/>
              </a:rPr>
              <a:t>typy proteinových setů v </a:t>
            </a:r>
            <a:r>
              <a:rPr lang="cs-CZ" altLang="cs-CZ" dirty="0" err="1">
                <a:sym typeface="Symbol" pitchFamily="18" charset="2"/>
              </a:rPr>
              <a:t>UniProtKB</a:t>
            </a:r>
            <a:r>
              <a:rPr lang="cs-CZ" altLang="cs-CZ" dirty="0">
                <a:sym typeface="Symbol" pitchFamily="18" charset="2"/>
              </a:rPr>
              <a:t> proteinové databázi</a:t>
            </a:r>
          </a:p>
          <a:p>
            <a:pPr lvl="1" eaLnBrk="1" hangingPunct="1">
              <a:lnSpc>
                <a:spcPct val="150000"/>
              </a:lnSpc>
              <a:buFontTx/>
              <a:buChar char="•"/>
            </a:pPr>
            <a:r>
              <a:rPr lang="cs-CZ" altLang="cs-CZ" dirty="0" err="1">
                <a:solidFill>
                  <a:srgbClr val="99FF99"/>
                </a:solidFill>
                <a:sym typeface="Symbol" pitchFamily="18" charset="2"/>
              </a:rPr>
              <a:t>UniRef</a:t>
            </a:r>
            <a:r>
              <a:rPr lang="cs-CZ" altLang="cs-CZ" dirty="0">
                <a:solidFill>
                  <a:srgbClr val="99FF99"/>
                </a:solidFill>
                <a:sym typeface="Symbol" pitchFamily="18" charset="2"/>
              </a:rPr>
              <a:t> </a:t>
            </a:r>
            <a:r>
              <a:rPr lang="cs-CZ" altLang="cs-CZ" dirty="0">
                <a:sym typeface="Symbol" pitchFamily="18" charset="2"/>
              </a:rPr>
              <a:t>– </a:t>
            </a:r>
            <a:r>
              <a:rPr lang="en-US" altLang="cs-CZ" i="1" dirty="0">
                <a:sym typeface="Symbol" pitchFamily="18" charset="2"/>
              </a:rPr>
              <a:t>UniProt Reference Clusters</a:t>
            </a:r>
          </a:p>
          <a:p>
            <a:pPr lvl="2" eaLnBrk="1" hangingPunct="1">
              <a:lnSpc>
                <a:spcPct val="150000"/>
              </a:lnSpc>
              <a:buFontTx/>
              <a:buChar char="•"/>
            </a:pPr>
            <a:r>
              <a:rPr lang="cs-CZ" altLang="cs-CZ" dirty="0">
                <a:sym typeface="Symbol" pitchFamily="18" charset="2"/>
              </a:rPr>
              <a:t>seskupené primární sekvence do klastrů na základě </a:t>
            </a:r>
            <a:r>
              <a:rPr lang="cs-CZ" altLang="cs-CZ" dirty="0" err="1">
                <a:sym typeface="Symbol" pitchFamily="18" charset="2"/>
              </a:rPr>
              <a:t>sekv</a:t>
            </a:r>
            <a:r>
              <a:rPr lang="cs-CZ" altLang="cs-CZ" dirty="0">
                <a:sym typeface="Symbol" pitchFamily="18" charset="2"/>
              </a:rPr>
              <a:t>. podobnosti</a:t>
            </a:r>
          </a:p>
          <a:p>
            <a:pPr lvl="2" eaLnBrk="1" hangingPunct="1">
              <a:lnSpc>
                <a:spcPct val="150000"/>
              </a:lnSpc>
              <a:buFontTx/>
              <a:buChar char="•"/>
            </a:pPr>
            <a:r>
              <a:rPr lang="cs-CZ" altLang="cs-CZ" dirty="0">
                <a:sym typeface="Symbol" pitchFamily="18" charset="2"/>
              </a:rPr>
              <a:t>umožňuje skrýt „redundantní“ proteinové sekvence</a:t>
            </a:r>
          </a:p>
          <a:p>
            <a:pPr lvl="2" eaLnBrk="1" hangingPunct="1">
              <a:lnSpc>
                <a:spcPct val="150000"/>
              </a:lnSpc>
              <a:buFontTx/>
              <a:buChar char="•"/>
            </a:pPr>
            <a:r>
              <a:rPr lang="cs-CZ" altLang="cs-CZ" dirty="0">
                <a:sym typeface="Symbol" pitchFamily="18" charset="2"/>
              </a:rPr>
              <a:t>UniRef100 – seskupeny záznamy se 100% identitou</a:t>
            </a:r>
          </a:p>
          <a:p>
            <a:pPr lvl="2" eaLnBrk="1" hangingPunct="1">
              <a:lnSpc>
                <a:spcPct val="150000"/>
              </a:lnSpc>
              <a:buFontTx/>
              <a:buChar char="•"/>
            </a:pPr>
            <a:r>
              <a:rPr lang="cs-CZ" altLang="cs-CZ" dirty="0">
                <a:sym typeface="Symbol" pitchFamily="18" charset="2"/>
              </a:rPr>
              <a:t>UniRef90; UniRef50</a:t>
            </a:r>
          </a:p>
          <a:p>
            <a:pPr lvl="3" eaLnBrk="1" hangingPunct="1">
              <a:lnSpc>
                <a:spcPct val="150000"/>
              </a:lnSpc>
              <a:buFontTx/>
              <a:buChar char="•"/>
            </a:pPr>
            <a:r>
              <a:rPr lang="cs-CZ" altLang="cs-CZ" dirty="0">
                <a:sym typeface="Symbol" pitchFamily="18" charset="2"/>
              </a:rPr>
              <a:t>snížení počtu sekvencí (</a:t>
            </a:r>
            <a:r>
              <a:rPr lang="cs-CZ" altLang="cs-CZ" b="0" dirty="0">
                <a:sym typeface="Symbol" pitchFamily="18" charset="2"/>
              </a:rPr>
              <a:t>o </a:t>
            </a:r>
            <a:r>
              <a:rPr lang="en-US" altLang="cs-CZ" b="0" dirty="0">
                <a:sym typeface="Symbol" pitchFamily="18" charset="2"/>
              </a:rPr>
              <a:t>~</a:t>
            </a:r>
            <a:r>
              <a:rPr lang="cs-CZ" altLang="cs-CZ" b="0" dirty="0">
                <a:sym typeface="Symbol" pitchFamily="18" charset="2"/>
              </a:rPr>
              <a:t>58 a 79%</a:t>
            </a:r>
            <a:r>
              <a:rPr lang="cs-CZ" altLang="cs-CZ" dirty="0">
                <a:sym typeface="Symbol" pitchFamily="18" charset="2"/>
              </a:rPr>
              <a:t>) – BLAST aj.</a:t>
            </a:r>
          </a:p>
          <a:p>
            <a:pPr lvl="2" eaLnBrk="1" hangingPunct="1">
              <a:lnSpc>
                <a:spcPct val="150000"/>
              </a:lnSpc>
              <a:buFontTx/>
              <a:buChar char="•"/>
            </a:pPr>
            <a:r>
              <a:rPr lang="cs-CZ" altLang="cs-CZ" dirty="0">
                <a:sym typeface="Symbol" pitchFamily="18" charset="2"/>
              </a:rPr>
              <a:t>seskupováno dle kritérií – </a:t>
            </a:r>
            <a:r>
              <a:rPr lang="cs-CZ" altLang="cs-CZ" dirty="0" err="1">
                <a:sym typeface="Symbol" pitchFamily="18" charset="2"/>
              </a:rPr>
              <a:t>SwissProt</a:t>
            </a:r>
            <a:r>
              <a:rPr lang="cs-CZ" altLang="cs-CZ" dirty="0">
                <a:sym typeface="Symbol" pitchFamily="18" charset="2"/>
              </a:rPr>
              <a:t>, jméno, organizmus, délka</a:t>
            </a:r>
          </a:p>
          <a:p>
            <a:pPr lvl="1" eaLnBrk="1" hangingPunct="1">
              <a:lnSpc>
                <a:spcPct val="150000"/>
              </a:lnSpc>
              <a:buFontTx/>
              <a:buChar char="•"/>
            </a:pPr>
            <a:r>
              <a:rPr lang="cs-CZ" altLang="cs-CZ" dirty="0" err="1">
                <a:solidFill>
                  <a:srgbClr val="99FF99"/>
                </a:solidFill>
                <a:sym typeface="Symbol" pitchFamily="18" charset="2"/>
              </a:rPr>
              <a:t>UniParc</a:t>
            </a:r>
            <a:r>
              <a:rPr lang="cs-CZ" altLang="cs-CZ" dirty="0">
                <a:solidFill>
                  <a:srgbClr val="99FF99"/>
                </a:solidFill>
                <a:sym typeface="Symbol" pitchFamily="18" charset="2"/>
              </a:rPr>
              <a:t> </a:t>
            </a:r>
            <a:r>
              <a:rPr lang="cs-CZ" altLang="cs-CZ" dirty="0">
                <a:sym typeface="Symbol" pitchFamily="18" charset="2"/>
              </a:rPr>
              <a:t>– databáze proteinových sekvencí</a:t>
            </a:r>
          </a:p>
          <a:p>
            <a:pPr lvl="2" eaLnBrk="1" hangingPunct="1">
              <a:lnSpc>
                <a:spcPct val="150000"/>
              </a:lnSpc>
              <a:buFontTx/>
              <a:buChar char="•"/>
            </a:pPr>
            <a:r>
              <a:rPr lang="cs-CZ" altLang="cs-CZ" dirty="0">
                <a:sym typeface="Symbol" pitchFamily="18" charset="2"/>
              </a:rPr>
              <a:t>unikátní identifikátor pro každou primární sekvenci (UNI)</a:t>
            </a:r>
          </a:p>
          <a:p>
            <a:pPr lvl="2" eaLnBrk="1" hangingPunct="1">
              <a:lnSpc>
                <a:spcPct val="150000"/>
              </a:lnSpc>
              <a:buFontTx/>
              <a:buChar char="•"/>
            </a:pPr>
            <a:r>
              <a:rPr lang="cs-CZ" altLang="cs-CZ" dirty="0">
                <a:sym typeface="Symbol" pitchFamily="18" charset="2"/>
              </a:rPr>
              <a:t>identifikátor se nikdy nemění, ani nemaže</a:t>
            </a:r>
          </a:p>
          <a:p>
            <a:pPr lvl="2" eaLnBrk="1" hangingPunct="1">
              <a:lnSpc>
                <a:spcPct val="150000"/>
              </a:lnSpc>
              <a:buFontTx/>
              <a:buChar char="•"/>
            </a:pPr>
            <a:r>
              <a:rPr lang="cs-CZ" altLang="cs-CZ" dirty="0">
                <a:sym typeface="Symbol" pitchFamily="18" charset="2"/>
              </a:rPr>
              <a:t>vedle sekvence informace o zdrojové databázi, identifikátoru atd.</a:t>
            </a:r>
          </a:p>
        </p:txBody>
      </p:sp>
      <p:sp>
        <p:nvSpPr>
          <p:cNvPr id="40965" name="Text Box 5"/>
          <p:cNvSpPr txBox="1">
            <a:spLocks noChangeArrowheads="1"/>
          </p:cNvSpPr>
          <p:nvPr/>
        </p:nvSpPr>
        <p:spPr bwMode="auto">
          <a:xfrm>
            <a:off x="8534400" y="150813"/>
            <a:ext cx="533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r" eaLnBrk="1" hangingPunct="1"/>
            <a:fld id="{B825B985-0E2F-4107-96C4-CCA8E2A3FF50}" type="slidenum">
              <a:rPr lang="cs-CZ" altLang="cs-CZ"/>
              <a:pPr algn="r" eaLnBrk="1" hangingPunct="1"/>
              <a:t>29</a:t>
            </a:fld>
            <a:endParaRPr lang="cs-CZ" altLang="cs-CZ"/>
          </a:p>
        </p:txBody>
      </p:sp>
      <p:sp>
        <p:nvSpPr>
          <p:cNvPr id="6" name="Text Box 3"/>
          <p:cNvSpPr txBox="1">
            <a:spLocks noChangeArrowheads="1"/>
          </p:cNvSpPr>
          <p:nvPr/>
        </p:nvSpPr>
        <p:spPr bwMode="auto">
          <a:xfrm>
            <a:off x="20638" y="22225"/>
            <a:ext cx="291201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cs-CZ" altLang="cs-CZ" i="1" dirty="0">
                <a:solidFill>
                  <a:schemeClr val="hlink"/>
                </a:solidFill>
              </a:rPr>
              <a:t>8</a:t>
            </a:r>
            <a:r>
              <a:rPr lang="cs-CZ" altLang="cs-CZ" i="1">
                <a:solidFill>
                  <a:schemeClr val="hlink"/>
                </a:solidFill>
              </a:rPr>
              <a:t>. </a:t>
            </a:r>
            <a:r>
              <a:rPr lang="cs-CZ" altLang="cs-CZ" i="1" dirty="0">
                <a:solidFill>
                  <a:schemeClr val="hlink"/>
                </a:solidFill>
              </a:rPr>
              <a:t>Vybrané on-line zdroje</a:t>
            </a:r>
          </a:p>
          <a:p>
            <a:pPr eaLnBrk="1" hangingPunct="1"/>
            <a:endParaRPr lang="cs-CZ" altLang="cs-CZ" sz="1600" dirty="0"/>
          </a:p>
        </p:txBody>
      </p:sp>
    </p:spTree>
    <p:extLst>
      <p:ext uri="{BB962C8B-B14F-4D97-AF65-F5344CB8AC3E}">
        <p14:creationId xmlns:p14="http://schemas.microsoft.com/office/powerpoint/2010/main" val="618055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4"/>
          <p:cNvSpPr txBox="1">
            <a:spLocks noChangeArrowheads="1"/>
          </p:cNvSpPr>
          <p:nvPr/>
        </p:nvSpPr>
        <p:spPr bwMode="auto">
          <a:xfrm>
            <a:off x="228600" y="2590800"/>
            <a:ext cx="8686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lnSpc>
                <a:spcPct val="150000"/>
              </a:lnSpc>
            </a:pPr>
            <a:r>
              <a:rPr lang="cs-CZ" altLang="cs-CZ" sz="3200" dirty="0">
                <a:solidFill>
                  <a:schemeClr val="hlink"/>
                </a:solidFill>
              </a:rPr>
              <a:t>5. Biologické sítě</a:t>
            </a:r>
          </a:p>
        </p:txBody>
      </p:sp>
      <p:sp>
        <p:nvSpPr>
          <p:cNvPr id="22531" name="Line 5"/>
          <p:cNvSpPr>
            <a:spLocks noChangeShapeType="1"/>
          </p:cNvSpPr>
          <p:nvPr/>
        </p:nvSpPr>
        <p:spPr bwMode="auto">
          <a:xfrm>
            <a:off x="0" y="685800"/>
            <a:ext cx="91440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2532" name="Text Box 7"/>
          <p:cNvSpPr txBox="1">
            <a:spLocks noChangeArrowheads="1"/>
          </p:cNvSpPr>
          <p:nvPr/>
        </p:nvSpPr>
        <p:spPr bwMode="auto">
          <a:xfrm>
            <a:off x="20638" y="0"/>
            <a:ext cx="25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cs-CZ" altLang="cs-CZ" sz="2000">
                <a:solidFill>
                  <a:schemeClr val="hlink"/>
                </a:solidFill>
              </a:rPr>
              <a:t> </a:t>
            </a:r>
          </a:p>
          <a:p>
            <a:pPr eaLnBrk="1" hangingPunct="1"/>
            <a:endParaRPr lang="cs-CZ" altLang="cs-CZ" sz="1600"/>
          </a:p>
        </p:txBody>
      </p:sp>
      <p:sp>
        <p:nvSpPr>
          <p:cNvPr id="22533" name="Text Box 8"/>
          <p:cNvSpPr txBox="1">
            <a:spLocks noChangeArrowheads="1"/>
          </p:cNvSpPr>
          <p:nvPr/>
        </p:nvSpPr>
        <p:spPr bwMode="auto">
          <a:xfrm>
            <a:off x="8458200" y="150813"/>
            <a:ext cx="609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r" eaLnBrk="1" hangingPunct="1"/>
            <a:fld id="{4FE6C4AC-FB3C-42EF-9D7C-B6C4F386FFA5}" type="slidenum">
              <a:rPr lang="cs-CZ" altLang="cs-CZ"/>
              <a:pPr algn="r" eaLnBrk="1" hangingPunct="1"/>
              <a:t>3</a:t>
            </a:fld>
            <a:endParaRPr lang="cs-CZ" altLang="cs-CZ"/>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Line 2"/>
          <p:cNvSpPr>
            <a:spLocks noChangeShapeType="1"/>
          </p:cNvSpPr>
          <p:nvPr/>
        </p:nvSpPr>
        <p:spPr bwMode="auto">
          <a:xfrm>
            <a:off x="0" y="685800"/>
            <a:ext cx="91440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0964" name="Text Box 4"/>
          <p:cNvSpPr txBox="1">
            <a:spLocks noChangeArrowheads="1"/>
          </p:cNvSpPr>
          <p:nvPr/>
        </p:nvSpPr>
        <p:spPr bwMode="auto">
          <a:xfrm>
            <a:off x="228600" y="609600"/>
            <a:ext cx="8686800" cy="599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b="1">
                <a:solidFill>
                  <a:schemeClr val="tx1"/>
                </a:solidFill>
                <a:latin typeface="Arial" pitchFamily="34" charset="0"/>
                <a:cs typeface="Arial" pitchFamily="34" charset="0"/>
              </a:defRPr>
            </a:lvl1pPr>
            <a:lvl2pPr marL="812800" indent="-355600" eaLnBrk="0" hangingPunct="0">
              <a:defRPr b="1">
                <a:solidFill>
                  <a:schemeClr val="tx1"/>
                </a:solidFill>
                <a:latin typeface="Arial" pitchFamily="34" charset="0"/>
                <a:cs typeface="Arial" pitchFamily="34" charset="0"/>
              </a:defRPr>
            </a:lvl2pPr>
            <a:lvl3pPr marL="1270000" indent="-355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lnSpc>
                <a:spcPct val="150000"/>
              </a:lnSpc>
            </a:pPr>
            <a:r>
              <a:rPr lang="cs-CZ" altLang="cs-CZ" sz="2400" i="1" dirty="0">
                <a:solidFill>
                  <a:schemeClr val="hlink"/>
                </a:solidFill>
              </a:rPr>
              <a:t>Universal Protein </a:t>
            </a:r>
            <a:r>
              <a:rPr lang="cs-CZ" altLang="cs-CZ" sz="2400" i="1" dirty="0" err="1">
                <a:solidFill>
                  <a:schemeClr val="hlink"/>
                </a:solidFill>
              </a:rPr>
              <a:t>Resource</a:t>
            </a:r>
            <a:r>
              <a:rPr lang="cs-CZ" altLang="cs-CZ" sz="2400" dirty="0">
                <a:solidFill>
                  <a:schemeClr val="hlink"/>
                </a:solidFill>
              </a:rPr>
              <a:t> (</a:t>
            </a:r>
            <a:r>
              <a:rPr lang="cs-CZ" altLang="cs-CZ" sz="2400" dirty="0" err="1">
                <a:solidFill>
                  <a:schemeClr val="hlink"/>
                </a:solidFill>
              </a:rPr>
              <a:t>UniProt</a:t>
            </a:r>
            <a:r>
              <a:rPr lang="cs-CZ" altLang="cs-CZ" sz="2400" dirty="0">
                <a:solidFill>
                  <a:schemeClr val="hlink"/>
                </a:solidFill>
              </a:rPr>
              <a:t>) (7)</a:t>
            </a:r>
          </a:p>
          <a:p>
            <a:pPr eaLnBrk="1" hangingPunct="1">
              <a:lnSpc>
                <a:spcPct val="150000"/>
              </a:lnSpc>
              <a:buFontTx/>
              <a:buChar char="•"/>
            </a:pPr>
            <a:r>
              <a:rPr lang="cs-CZ" altLang="cs-CZ" dirty="0">
                <a:sym typeface="Symbol" pitchFamily="18" charset="2"/>
              </a:rPr>
              <a:t>typy proteinových setů v </a:t>
            </a:r>
            <a:r>
              <a:rPr lang="cs-CZ" altLang="cs-CZ" dirty="0" err="1">
                <a:sym typeface="Symbol" pitchFamily="18" charset="2"/>
              </a:rPr>
              <a:t>UniProtKB</a:t>
            </a:r>
            <a:r>
              <a:rPr lang="cs-CZ" altLang="cs-CZ" dirty="0">
                <a:sym typeface="Symbol" pitchFamily="18" charset="2"/>
              </a:rPr>
              <a:t> proteinové databázi (2)</a:t>
            </a:r>
          </a:p>
          <a:p>
            <a:pPr lvl="1" eaLnBrk="1" hangingPunct="1">
              <a:lnSpc>
                <a:spcPct val="150000"/>
              </a:lnSpc>
              <a:buFontTx/>
              <a:buChar char="•"/>
            </a:pPr>
            <a:r>
              <a:rPr lang="cs-CZ" altLang="cs-CZ" dirty="0" err="1">
                <a:solidFill>
                  <a:srgbClr val="99FF99"/>
                </a:solidFill>
                <a:sym typeface="Symbol" pitchFamily="18" charset="2"/>
                <a:hlinkClick r:id="rId3"/>
              </a:rPr>
              <a:t>UniSave</a:t>
            </a:r>
            <a:r>
              <a:rPr lang="cs-CZ" altLang="cs-CZ" dirty="0">
                <a:solidFill>
                  <a:srgbClr val="99FF99"/>
                </a:solidFill>
                <a:sym typeface="Symbol" pitchFamily="18" charset="2"/>
              </a:rPr>
              <a:t> </a:t>
            </a:r>
            <a:r>
              <a:rPr lang="cs-CZ" altLang="cs-CZ" dirty="0">
                <a:sym typeface="Symbol" pitchFamily="18" charset="2"/>
              </a:rPr>
              <a:t>– </a:t>
            </a:r>
            <a:r>
              <a:rPr lang="en-US" altLang="cs-CZ" i="1" dirty="0" err="1">
                <a:sym typeface="Symbol" pitchFamily="18" charset="2"/>
              </a:rPr>
              <a:t>UniProtKB</a:t>
            </a:r>
            <a:r>
              <a:rPr lang="en-US" altLang="cs-CZ" i="1" dirty="0">
                <a:sym typeface="Symbol" pitchFamily="18" charset="2"/>
              </a:rPr>
              <a:t> Sequence/Annotation Version Archive</a:t>
            </a:r>
          </a:p>
          <a:p>
            <a:pPr lvl="2" eaLnBrk="1" hangingPunct="1">
              <a:lnSpc>
                <a:spcPct val="150000"/>
              </a:lnSpc>
              <a:buFontTx/>
              <a:buChar char="•"/>
            </a:pPr>
            <a:r>
              <a:rPr lang="cs-CZ" altLang="cs-CZ" dirty="0">
                <a:sym typeface="Symbol" pitchFamily="18" charset="2"/>
              </a:rPr>
              <a:t>zpřístupňuje různé verze daného proteinu (</a:t>
            </a:r>
            <a:r>
              <a:rPr lang="en-US" altLang="cs-CZ" b="0" i="1" dirty="0">
                <a:sym typeface="Symbol" pitchFamily="18" charset="2"/>
              </a:rPr>
              <a:t>accession</a:t>
            </a:r>
            <a:r>
              <a:rPr lang="cs-CZ" altLang="cs-CZ" dirty="0">
                <a:sym typeface="Symbol" pitchFamily="18" charset="2"/>
              </a:rPr>
              <a:t>)</a:t>
            </a:r>
          </a:p>
          <a:p>
            <a:pPr lvl="2" eaLnBrk="1" hangingPunct="1">
              <a:lnSpc>
                <a:spcPct val="150000"/>
              </a:lnSpc>
              <a:buFontTx/>
              <a:buChar char="•"/>
            </a:pPr>
            <a:r>
              <a:rPr lang="cs-CZ" altLang="cs-CZ" dirty="0">
                <a:sym typeface="Symbol" pitchFamily="18" charset="2"/>
              </a:rPr>
              <a:t>relativně nové, prozatím „jen“ </a:t>
            </a:r>
            <a:r>
              <a:rPr lang="cs-CZ" altLang="cs-CZ" dirty="0" err="1">
                <a:sym typeface="Symbol" pitchFamily="18" charset="2"/>
              </a:rPr>
              <a:t>txt</a:t>
            </a:r>
            <a:r>
              <a:rPr lang="cs-CZ" altLang="cs-CZ" dirty="0">
                <a:sym typeface="Symbol" pitchFamily="18" charset="2"/>
              </a:rPr>
              <a:t> výstupní formát (</a:t>
            </a:r>
            <a:r>
              <a:rPr lang="cs-CZ" altLang="cs-CZ" b="0" dirty="0">
                <a:sym typeface="Symbol" pitchFamily="18" charset="2"/>
              </a:rPr>
              <a:t>i </a:t>
            </a:r>
            <a:r>
              <a:rPr lang="cs-CZ" altLang="cs-CZ" b="0" dirty="0" err="1">
                <a:sym typeface="Symbol" pitchFamily="18" charset="2"/>
              </a:rPr>
              <a:t>json</a:t>
            </a:r>
            <a:r>
              <a:rPr lang="cs-CZ" altLang="cs-CZ" b="0" dirty="0">
                <a:sym typeface="Symbol" pitchFamily="18" charset="2"/>
              </a:rPr>
              <a:t>...</a:t>
            </a:r>
            <a:r>
              <a:rPr lang="cs-CZ" altLang="cs-CZ" dirty="0">
                <a:sym typeface="Symbol" pitchFamily="18" charset="2"/>
              </a:rPr>
              <a:t>)</a:t>
            </a:r>
            <a:endParaRPr lang="en-US" altLang="cs-CZ" dirty="0">
              <a:sym typeface="Symbol" pitchFamily="18" charset="2"/>
            </a:endParaRPr>
          </a:p>
          <a:p>
            <a:pPr lvl="3" eaLnBrk="1" hangingPunct="1">
              <a:lnSpc>
                <a:spcPct val="150000"/>
              </a:lnSpc>
              <a:buFontTx/>
              <a:buChar char="•"/>
            </a:pPr>
            <a:r>
              <a:rPr lang="cs-CZ" altLang="cs-CZ" dirty="0">
                <a:sym typeface="Symbol" pitchFamily="18" charset="2"/>
              </a:rPr>
              <a:t>plus je možné jít na starší verze u daného proteinu</a:t>
            </a:r>
          </a:p>
          <a:p>
            <a:pPr lvl="2" eaLnBrk="1" hangingPunct="1">
              <a:lnSpc>
                <a:spcPct val="150000"/>
              </a:lnSpc>
              <a:buFontTx/>
              <a:buChar char="•"/>
            </a:pPr>
            <a:r>
              <a:rPr lang="cs-CZ" altLang="cs-CZ" dirty="0">
                <a:sym typeface="Symbol" pitchFamily="18" charset="2"/>
              </a:rPr>
              <a:t>„</a:t>
            </a:r>
            <a:r>
              <a:rPr lang="en-US" altLang="cs-CZ" b="0" i="1" dirty="0">
                <a:sym typeface="Symbol" pitchFamily="18" charset="2"/>
              </a:rPr>
              <a:t>The </a:t>
            </a:r>
            <a:r>
              <a:rPr lang="en-US" altLang="cs-CZ" b="0" i="1" dirty="0" err="1">
                <a:sym typeface="Symbol" pitchFamily="18" charset="2"/>
              </a:rPr>
              <a:t>UniProtKB</a:t>
            </a:r>
            <a:r>
              <a:rPr lang="en-US" altLang="cs-CZ" b="0" i="1" dirty="0">
                <a:sym typeface="Symbol" pitchFamily="18" charset="2"/>
              </a:rPr>
              <a:t> Sequence/Annotation Version Archive (</a:t>
            </a:r>
            <a:r>
              <a:rPr lang="en-US" altLang="cs-CZ" b="0" i="1" dirty="0" err="1">
                <a:sym typeface="Symbol" pitchFamily="18" charset="2"/>
              </a:rPr>
              <a:t>UniSave</a:t>
            </a:r>
            <a:r>
              <a:rPr lang="en-US" altLang="cs-CZ" b="0" i="1" dirty="0">
                <a:sym typeface="Symbol" pitchFamily="18" charset="2"/>
              </a:rPr>
              <a:t>) has the mission of providing freely to the scientific community a repository containing every version of every Swiss-</a:t>
            </a:r>
            <a:r>
              <a:rPr lang="en-US" altLang="cs-CZ" b="0" i="1" dirty="0" err="1">
                <a:sym typeface="Symbol" pitchFamily="18" charset="2"/>
              </a:rPr>
              <a:t>Prot</a:t>
            </a:r>
            <a:r>
              <a:rPr lang="en-US" altLang="cs-CZ" b="0" i="1" dirty="0">
                <a:sym typeface="Symbol" pitchFamily="18" charset="2"/>
              </a:rPr>
              <a:t>/</a:t>
            </a:r>
            <a:r>
              <a:rPr lang="en-US" altLang="cs-CZ" b="0" i="1" dirty="0" err="1">
                <a:sym typeface="Symbol" pitchFamily="18" charset="2"/>
              </a:rPr>
              <a:t>TrEMBL</a:t>
            </a:r>
            <a:r>
              <a:rPr lang="en-US" altLang="cs-CZ" b="0" i="1" dirty="0">
                <a:sym typeface="Symbol" pitchFamily="18" charset="2"/>
              </a:rPr>
              <a:t> entry in the </a:t>
            </a:r>
            <a:r>
              <a:rPr lang="en-US" altLang="cs-CZ" b="0" i="1" dirty="0" err="1">
                <a:sym typeface="Symbol" pitchFamily="18" charset="2"/>
              </a:rPr>
              <a:t>UniProt</a:t>
            </a:r>
            <a:r>
              <a:rPr lang="en-US" altLang="cs-CZ" b="0" i="1" dirty="0">
                <a:sym typeface="Symbol" pitchFamily="18" charset="2"/>
              </a:rPr>
              <a:t> Knowledge Base (</a:t>
            </a:r>
            <a:r>
              <a:rPr lang="en-US" altLang="cs-CZ" b="0" i="1" dirty="0" err="1">
                <a:sym typeface="Symbol" pitchFamily="18" charset="2"/>
              </a:rPr>
              <a:t>UniProtKB</a:t>
            </a:r>
            <a:r>
              <a:rPr lang="en-US" altLang="cs-CZ" b="0" i="1" dirty="0">
                <a:sym typeface="Symbol" pitchFamily="18" charset="2"/>
              </a:rPr>
              <a:t>). This is achieved by archiving, every release, the entry versions within the current release.</a:t>
            </a:r>
            <a:r>
              <a:rPr lang="cs-CZ" altLang="cs-CZ" dirty="0">
                <a:sym typeface="Symbol" pitchFamily="18" charset="2"/>
              </a:rPr>
              <a:t>“</a:t>
            </a:r>
            <a:endParaRPr lang="en-US" altLang="cs-CZ" dirty="0">
              <a:sym typeface="Symbol" pitchFamily="18" charset="2"/>
            </a:endParaRPr>
          </a:p>
          <a:p>
            <a:pPr lvl="2" eaLnBrk="1" hangingPunct="1">
              <a:lnSpc>
                <a:spcPct val="150000"/>
              </a:lnSpc>
              <a:buFontTx/>
              <a:buChar char="•"/>
            </a:pPr>
            <a:r>
              <a:rPr lang="cs-CZ" altLang="cs-CZ" b="0" dirty="0">
                <a:sym typeface="Symbol" pitchFamily="18" charset="2"/>
              </a:rPr>
              <a:t>„</a:t>
            </a:r>
            <a:r>
              <a:rPr lang="en-US" altLang="cs-CZ" b="0" i="1" dirty="0">
                <a:sym typeface="Symbol" pitchFamily="18" charset="2"/>
              </a:rPr>
              <a:t>The primary usage of this service is to provide open access to all entry versions of all entries. In addition to viewing their content, one can also filter, download and compare versions.</a:t>
            </a:r>
            <a:r>
              <a:rPr lang="cs-CZ" altLang="cs-CZ" b="0" dirty="0">
                <a:sym typeface="Symbol" pitchFamily="18" charset="2"/>
              </a:rPr>
              <a:t>“</a:t>
            </a:r>
          </a:p>
        </p:txBody>
      </p:sp>
      <p:sp>
        <p:nvSpPr>
          <p:cNvPr id="40965" name="Text Box 5"/>
          <p:cNvSpPr txBox="1">
            <a:spLocks noChangeArrowheads="1"/>
          </p:cNvSpPr>
          <p:nvPr/>
        </p:nvSpPr>
        <p:spPr bwMode="auto">
          <a:xfrm>
            <a:off x="8534400" y="150813"/>
            <a:ext cx="533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r" eaLnBrk="1" hangingPunct="1"/>
            <a:fld id="{B825B985-0E2F-4107-96C4-CCA8E2A3FF50}" type="slidenum">
              <a:rPr lang="cs-CZ" altLang="cs-CZ"/>
              <a:pPr algn="r" eaLnBrk="1" hangingPunct="1"/>
              <a:t>30</a:t>
            </a:fld>
            <a:endParaRPr lang="cs-CZ" altLang="cs-CZ"/>
          </a:p>
        </p:txBody>
      </p:sp>
      <p:sp>
        <p:nvSpPr>
          <p:cNvPr id="6" name="Text Box 3"/>
          <p:cNvSpPr txBox="1">
            <a:spLocks noChangeArrowheads="1"/>
          </p:cNvSpPr>
          <p:nvPr/>
        </p:nvSpPr>
        <p:spPr bwMode="auto">
          <a:xfrm>
            <a:off x="20638" y="22225"/>
            <a:ext cx="291201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cs-CZ" altLang="cs-CZ" i="1" dirty="0">
                <a:solidFill>
                  <a:schemeClr val="hlink"/>
                </a:solidFill>
              </a:rPr>
              <a:t>8</a:t>
            </a:r>
            <a:r>
              <a:rPr lang="cs-CZ" altLang="cs-CZ" i="1">
                <a:solidFill>
                  <a:schemeClr val="hlink"/>
                </a:solidFill>
              </a:rPr>
              <a:t>. </a:t>
            </a:r>
            <a:r>
              <a:rPr lang="cs-CZ" altLang="cs-CZ" i="1" dirty="0">
                <a:solidFill>
                  <a:schemeClr val="hlink"/>
                </a:solidFill>
              </a:rPr>
              <a:t>Vybrané on-line zdroje</a:t>
            </a:r>
          </a:p>
          <a:p>
            <a:pPr eaLnBrk="1" hangingPunct="1"/>
            <a:endParaRPr lang="cs-CZ" altLang="cs-CZ" sz="1600" dirty="0"/>
          </a:p>
        </p:txBody>
      </p:sp>
    </p:spTree>
    <p:extLst>
      <p:ext uri="{BB962C8B-B14F-4D97-AF65-F5344CB8AC3E}">
        <p14:creationId xmlns:p14="http://schemas.microsoft.com/office/powerpoint/2010/main" val="1421889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Line 2"/>
          <p:cNvSpPr>
            <a:spLocks noChangeShapeType="1"/>
          </p:cNvSpPr>
          <p:nvPr/>
        </p:nvSpPr>
        <p:spPr bwMode="auto">
          <a:xfrm>
            <a:off x="0" y="685800"/>
            <a:ext cx="91440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0964" name="Text Box 4"/>
          <p:cNvSpPr txBox="1">
            <a:spLocks noChangeArrowheads="1"/>
          </p:cNvSpPr>
          <p:nvPr/>
        </p:nvSpPr>
        <p:spPr bwMode="auto">
          <a:xfrm>
            <a:off x="228600" y="609600"/>
            <a:ext cx="8686800" cy="521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b="1">
                <a:solidFill>
                  <a:schemeClr val="tx1"/>
                </a:solidFill>
                <a:latin typeface="Arial" pitchFamily="34" charset="0"/>
                <a:cs typeface="Arial" pitchFamily="34" charset="0"/>
              </a:defRPr>
            </a:lvl1pPr>
            <a:lvl2pPr marL="812800" indent="-355600" eaLnBrk="0" hangingPunct="0">
              <a:defRPr b="1">
                <a:solidFill>
                  <a:schemeClr val="tx1"/>
                </a:solidFill>
                <a:latin typeface="Arial" pitchFamily="34" charset="0"/>
                <a:cs typeface="Arial" pitchFamily="34" charset="0"/>
              </a:defRPr>
            </a:lvl2pPr>
            <a:lvl3pPr marL="1270000" indent="-355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marL="0" lvl="0" indent="0" eaLnBrk="1" hangingPunct="1">
              <a:lnSpc>
                <a:spcPct val="150000"/>
              </a:lnSpc>
            </a:pPr>
            <a:r>
              <a:rPr lang="cs-CZ" altLang="cs-CZ" sz="2400" dirty="0" err="1">
                <a:solidFill>
                  <a:srgbClr val="99FF99"/>
                </a:solidFill>
              </a:rPr>
              <a:t>PubMed</a:t>
            </a:r>
            <a:endParaRPr lang="cs-CZ" altLang="cs-CZ" sz="2400" dirty="0">
              <a:solidFill>
                <a:srgbClr val="99FF99"/>
              </a:solidFill>
            </a:endParaRPr>
          </a:p>
          <a:p>
            <a:pPr eaLnBrk="1" hangingPunct="1">
              <a:lnSpc>
                <a:spcPct val="150000"/>
              </a:lnSpc>
              <a:buFontTx/>
              <a:buChar char="•"/>
            </a:pPr>
            <a:r>
              <a:rPr lang="cs-CZ" dirty="0">
                <a:hlinkClick r:id="rId3"/>
              </a:rPr>
              <a:t>http://www.ncbi.nlm.nih.gov/pubmed</a:t>
            </a:r>
            <a:endParaRPr lang="cs-CZ" dirty="0"/>
          </a:p>
          <a:p>
            <a:pPr eaLnBrk="1" hangingPunct="1">
              <a:lnSpc>
                <a:spcPct val="150000"/>
              </a:lnSpc>
              <a:buFontTx/>
              <a:buChar char="•"/>
            </a:pPr>
            <a:r>
              <a:rPr lang="cs-CZ" altLang="cs-CZ" dirty="0">
                <a:sym typeface="Symbol" pitchFamily="18" charset="2"/>
              </a:rPr>
              <a:t>více orientovaná na genomová data, ale...</a:t>
            </a:r>
          </a:p>
          <a:p>
            <a:pPr eaLnBrk="1" hangingPunct="1">
              <a:lnSpc>
                <a:spcPct val="150000"/>
              </a:lnSpc>
              <a:buFontTx/>
              <a:buChar char="•"/>
            </a:pPr>
            <a:r>
              <a:rPr lang="en-US" altLang="cs-CZ" i="1" dirty="0">
                <a:solidFill>
                  <a:srgbClr val="99FF99"/>
                </a:solidFill>
                <a:sym typeface="Symbol" pitchFamily="18" charset="2"/>
              </a:rPr>
              <a:t>Protein Clusters </a:t>
            </a:r>
            <a:r>
              <a:rPr lang="cs-CZ" altLang="cs-CZ" dirty="0">
                <a:sym typeface="Symbol" pitchFamily="18" charset="2"/>
              </a:rPr>
              <a:t>– obdoba </a:t>
            </a:r>
            <a:r>
              <a:rPr lang="cs-CZ" altLang="cs-CZ" dirty="0" err="1">
                <a:sym typeface="Symbol" pitchFamily="18" charset="2"/>
              </a:rPr>
              <a:t>UniRef</a:t>
            </a:r>
            <a:endParaRPr lang="cs-CZ" altLang="cs-CZ" dirty="0">
              <a:sym typeface="Symbol" pitchFamily="18" charset="2"/>
            </a:endParaRPr>
          </a:p>
          <a:p>
            <a:pPr eaLnBrk="1" hangingPunct="1">
              <a:lnSpc>
                <a:spcPct val="150000"/>
              </a:lnSpc>
              <a:buFontTx/>
              <a:buChar char="•"/>
            </a:pPr>
            <a:r>
              <a:rPr lang="cs-CZ" altLang="cs-CZ" dirty="0">
                <a:solidFill>
                  <a:srgbClr val="99FF99"/>
                </a:solidFill>
                <a:sym typeface="Symbol" pitchFamily="18" charset="2"/>
              </a:rPr>
              <a:t>RefSeq </a:t>
            </a:r>
            <a:r>
              <a:rPr lang="cs-CZ" altLang="cs-CZ" dirty="0">
                <a:sym typeface="Symbol" pitchFamily="18" charset="2"/>
              </a:rPr>
              <a:t>– obdoba SwissProt; méně informačně „hodnotné“; oproti SwissProt cca 4M RefSeq záznamů</a:t>
            </a:r>
          </a:p>
          <a:p>
            <a:pPr eaLnBrk="1" hangingPunct="1">
              <a:lnSpc>
                <a:spcPct val="150000"/>
              </a:lnSpc>
              <a:buFontTx/>
              <a:buChar char="•"/>
            </a:pPr>
            <a:endParaRPr lang="cs-CZ" altLang="cs-CZ" dirty="0">
              <a:sym typeface="Symbol" pitchFamily="18" charset="2"/>
            </a:endParaRPr>
          </a:p>
          <a:p>
            <a:pPr eaLnBrk="1" hangingPunct="1">
              <a:lnSpc>
                <a:spcPct val="150000"/>
              </a:lnSpc>
              <a:buFontTx/>
              <a:buChar char="•"/>
            </a:pPr>
            <a:r>
              <a:rPr lang="cs-CZ" altLang="cs-CZ" dirty="0">
                <a:sym typeface="Symbol" pitchFamily="18" charset="2"/>
              </a:rPr>
              <a:t>obdobně informace o jednotlivých organizmech, taxonomiích aj.</a:t>
            </a:r>
          </a:p>
          <a:p>
            <a:pPr lvl="1" eaLnBrk="1" hangingPunct="1">
              <a:lnSpc>
                <a:spcPct val="150000"/>
              </a:lnSpc>
              <a:buFontTx/>
              <a:buChar char="•"/>
            </a:pPr>
            <a:r>
              <a:rPr lang="cs-CZ" altLang="cs-CZ" dirty="0">
                <a:sym typeface="Symbol" pitchFamily="18" charset="2"/>
              </a:rPr>
              <a:t>nenabízí tak široké možnosti filtrování a práce s proteinovými sekvencemi jako UniProt</a:t>
            </a:r>
          </a:p>
          <a:p>
            <a:pPr eaLnBrk="1" hangingPunct="1">
              <a:lnSpc>
                <a:spcPct val="150000"/>
              </a:lnSpc>
              <a:buFontTx/>
              <a:buChar char="•"/>
            </a:pPr>
            <a:endParaRPr lang="cs-CZ" altLang="cs-CZ" dirty="0">
              <a:sym typeface="Symbol" pitchFamily="18" charset="2"/>
            </a:endParaRPr>
          </a:p>
          <a:p>
            <a:pPr eaLnBrk="1" hangingPunct="1">
              <a:lnSpc>
                <a:spcPct val="150000"/>
              </a:lnSpc>
              <a:buFontTx/>
              <a:buChar char="•"/>
            </a:pPr>
            <a:r>
              <a:rPr lang="cs-CZ" altLang="cs-CZ" dirty="0">
                <a:sym typeface="Symbol" pitchFamily="18" charset="2"/>
              </a:rPr>
              <a:t>mimo to i indexace vědeckých publikací aj.</a:t>
            </a:r>
          </a:p>
        </p:txBody>
      </p:sp>
      <p:sp>
        <p:nvSpPr>
          <p:cNvPr id="40965" name="Text Box 5"/>
          <p:cNvSpPr txBox="1">
            <a:spLocks noChangeArrowheads="1"/>
          </p:cNvSpPr>
          <p:nvPr/>
        </p:nvSpPr>
        <p:spPr bwMode="auto">
          <a:xfrm>
            <a:off x="8534400" y="150813"/>
            <a:ext cx="533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r" eaLnBrk="1" hangingPunct="1"/>
            <a:fld id="{B825B985-0E2F-4107-96C4-CCA8E2A3FF50}" type="slidenum">
              <a:rPr lang="cs-CZ" altLang="cs-CZ"/>
              <a:pPr algn="r" eaLnBrk="1" hangingPunct="1"/>
              <a:t>31</a:t>
            </a:fld>
            <a:endParaRPr lang="cs-CZ" altLang="cs-CZ"/>
          </a:p>
        </p:txBody>
      </p:sp>
      <p:sp>
        <p:nvSpPr>
          <p:cNvPr id="6" name="Text Box 3"/>
          <p:cNvSpPr txBox="1">
            <a:spLocks noChangeArrowheads="1"/>
          </p:cNvSpPr>
          <p:nvPr/>
        </p:nvSpPr>
        <p:spPr bwMode="auto">
          <a:xfrm>
            <a:off x="20638" y="22225"/>
            <a:ext cx="291201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cs-CZ" altLang="cs-CZ" i="1" dirty="0">
                <a:solidFill>
                  <a:schemeClr val="hlink"/>
                </a:solidFill>
              </a:rPr>
              <a:t>8</a:t>
            </a:r>
            <a:r>
              <a:rPr lang="cs-CZ" altLang="cs-CZ" i="1">
                <a:solidFill>
                  <a:schemeClr val="hlink"/>
                </a:solidFill>
              </a:rPr>
              <a:t>. </a:t>
            </a:r>
            <a:r>
              <a:rPr lang="cs-CZ" altLang="cs-CZ" i="1" dirty="0">
                <a:solidFill>
                  <a:schemeClr val="hlink"/>
                </a:solidFill>
              </a:rPr>
              <a:t>Vybrané on-line zdroje</a:t>
            </a:r>
          </a:p>
          <a:p>
            <a:pPr eaLnBrk="1" hangingPunct="1"/>
            <a:endParaRPr lang="cs-CZ" altLang="cs-CZ" sz="1600" dirty="0"/>
          </a:p>
        </p:txBody>
      </p:sp>
    </p:spTree>
    <p:extLst>
      <p:ext uri="{BB962C8B-B14F-4D97-AF65-F5344CB8AC3E}">
        <p14:creationId xmlns:p14="http://schemas.microsoft.com/office/powerpoint/2010/main" val="8647365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Line 2"/>
          <p:cNvSpPr>
            <a:spLocks noChangeShapeType="1"/>
          </p:cNvSpPr>
          <p:nvPr/>
        </p:nvSpPr>
        <p:spPr bwMode="auto">
          <a:xfrm>
            <a:off x="0" y="685800"/>
            <a:ext cx="91440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0964" name="Text Box 4"/>
          <p:cNvSpPr txBox="1">
            <a:spLocks noChangeArrowheads="1"/>
          </p:cNvSpPr>
          <p:nvPr/>
        </p:nvSpPr>
        <p:spPr bwMode="auto">
          <a:xfrm>
            <a:off x="228600" y="609600"/>
            <a:ext cx="8686800" cy="5770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b="1">
                <a:solidFill>
                  <a:schemeClr val="tx1"/>
                </a:solidFill>
                <a:latin typeface="Arial" pitchFamily="34" charset="0"/>
                <a:cs typeface="Arial" pitchFamily="34" charset="0"/>
              </a:defRPr>
            </a:lvl1pPr>
            <a:lvl2pPr marL="812800" indent="-355600" eaLnBrk="0" hangingPunct="0">
              <a:defRPr b="1">
                <a:solidFill>
                  <a:schemeClr val="tx1"/>
                </a:solidFill>
                <a:latin typeface="Arial" pitchFamily="34" charset="0"/>
                <a:cs typeface="Arial" pitchFamily="34" charset="0"/>
              </a:defRPr>
            </a:lvl2pPr>
            <a:lvl3pPr marL="1270000" indent="-355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marL="0" lvl="0" indent="0" eaLnBrk="1" hangingPunct="1">
              <a:lnSpc>
                <a:spcPct val="150000"/>
              </a:lnSpc>
            </a:pPr>
            <a:r>
              <a:rPr lang="en-US" altLang="cs-CZ" sz="2400" i="1" dirty="0">
                <a:solidFill>
                  <a:srgbClr val="99FF99"/>
                </a:solidFill>
              </a:rPr>
              <a:t>European Bioinformatics Institute</a:t>
            </a:r>
            <a:r>
              <a:rPr lang="en-US" altLang="cs-CZ" sz="2400" dirty="0">
                <a:solidFill>
                  <a:srgbClr val="99FF99"/>
                </a:solidFill>
              </a:rPr>
              <a:t> </a:t>
            </a:r>
            <a:r>
              <a:rPr lang="cs-CZ" altLang="cs-CZ" sz="2400" dirty="0">
                <a:solidFill>
                  <a:srgbClr val="99FF99"/>
                </a:solidFill>
              </a:rPr>
              <a:t>(EBI)</a:t>
            </a:r>
            <a:endParaRPr lang="cs-CZ" altLang="cs-CZ" b="0" dirty="0">
              <a:solidFill>
                <a:srgbClr val="FFFFFF"/>
              </a:solidFill>
              <a:sym typeface="Symbol" pitchFamily="18" charset="2"/>
            </a:endParaRPr>
          </a:p>
          <a:p>
            <a:pPr eaLnBrk="1" hangingPunct="1">
              <a:lnSpc>
                <a:spcPct val="150000"/>
              </a:lnSpc>
              <a:buFontTx/>
              <a:buChar char="•"/>
            </a:pPr>
            <a:r>
              <a:rPr lang="cs-CZ" dirty="0">
                <a:solidFill>
                  <a:srgbClr val="FFFFFF"/>
                </a:solidFill>
                <a:hlinkClick r:id="rId3"/>
              </a:rPr>
              <a:t>http://www.ebi.ac.uk/services</a:t>
            </a:r>
          </a:p>
          <a:p>
            <a:pPr eaLnBrk="1" hangingPunct="1">
              <a:lnSpc>
                <a:spcPct val="150000"/>
              </a:lnSpc>
              <a:buFontTx/>
              <a:buChar char="•"/>
            </a:pPr>
            <a:r>
              <a:rPr lang="cs-CZ" altLang="cs-CZ" dirty="0">
                <a:sym typeface="Symbol" pitchFamily="18" charset="2"/>
              </a:rPr>
              <a:t>opět sada </a:t>
            </a:r>
            <a:r>
              <a:rPr lang="cs-CZ" altLang="cs-CZ" dirty="0" err="1">
                <a:sym typeface="Symbol" pitchFamily="18" charset="2"/>
              </a:rPr>
              <a:t>bioinformatických</a:t>
            </a:r>
            <a:r>
              <a:rPr lang="cs-CZ" altLang="cs-CZ" dirty="0">
                <a:sym typeface="Symbol" pitchFamily="18" charset="2"/>
              </a:rPr>
              <a:t> nástrojů a databází pro studium proteinů a souvisejících informací</a:t>
            </a:r>
          </a:p>
          <a:p>
            <a:pPr eaLnBrk="1" hangingPunct="1">
              <a:lnSpc>
                <a:spcPct val="150000"/>
              </a:lnSpc>
              <a:buFontTx/>
              <a:buChar char="•"/>
            </a:pPr>
            <a:r>
              <a:rPr lang="cs-CZ" altLang="cs-CZ" dirty="0">
                <a:sym typeface="Symbol" pitchFamily="18" charset="2"/>
              </a:rPr>
              <a:t>např. zmiňované </a:t>
            </a:r>
            <a:r>
              <a:rPr lang="cs-CZ" altLang="cs-CZ" dirty="0" err="1">
                <a:sym typeface="Symbol" pitchFamily="18" charset="2"/>
              </a:rPr>
              <a:t>InterPro</a:t>
            </a:r>
            <a:r>
              <a:rPr lang="cs-CZ" altLang="cs-CZ" dirty="0">
                <a:sym typeface="Symbol" pitchFamily="18" charset="2"/>
              </a:rPr>
              <a:t>; GeneOntology.org; OLS; ...</a:t>
            </a:r>
          </a:p>
          <a:p>
            <a:pPr eaLnBrk="1" hangingPunct="1">
              <a:lnSpc>
                <a:spcPct val="150000"/>
              </a:lnSpc>
              <a:buFontTx/>
              <a:buChar char="•"/>
            </a:pPr>
            <a:endParaRPr lang="cs-CZ" altLang="cs-CZ" dirty="0">
              <a:sym typeface="Symbol" pitchFamily="18" charset="2"/>
            </a:endParaRPr>
          </a:p>
          <a:p>
            <a:pPr marL="0" lvl="0" indent="0" eaLnBrk="1" hangingPunct="1">
              <a:lnSpc>
                <a:spcPct val="150000"/>
              </a:lnSpc>
            </a:pPr>
            <a:r>
              <a:rPr lang="cs-CZ" altLang="cs-CZ" sz="2400" dirty="0" err="1">
                <a:solidFill>
                  <a:srgbClr val="99FF99"/>
                </a:solidFill>
              </a:rPr>
              <a:t>Expasy</a:t>
            </a:r>
            <a:endParaRPr lang="cs-CZ" altLang="cs-CZ" sz="2400" dirty="0">
              <a:solidFill>
                <a:srgbClr val="99FF99"/>
              </a:solidFill>
            </a:endParaRPr>
          </a:p>
          <a:p>
            <a:pPr eaLnBrk="1" hangingPunct="1">
              <a:lnSpc>
                <a:spcPct val="150000"/>
              </a:lnSpc>
              <a:buFontTx/>
              <a:buChar char="•"/>
            </a:pPr>
            <a:r>
              <a:rPr lang="cs-CZ" dirty="0">
                <a:hlinkClick r:id="rId4"/>
              </a:rPr>
              <a:t>http://expasy.org</a:t>
            </a:r>
            <a:endParaRPr lang="cs-CZ" altLang="cs-CZ" dirty="0">
              <a:sym typeface="Symbol" pitchFamily="18" charset="2"/>
            </a:endParaRPr>
          </a:p>
          <a:p>
            <a:pPr eaLnBrk="1" hangingPunct="1">
              <a:lnSpc>
                <a:spcPct val="150000"/>
              </a:lnSpc>
              <a:buFontTx/>
              <a:buChar char="•"/>
            </a:pPr>
            <a:r>
              <a:rPr lang="cs-CZ" altLang="cs-CZ" dirty="0">
                <a:sym typeface="Symbol" pitchFamily="18" charset="2"/>
              </a:rPr>
              <a:t>sada nástrojů pro práci s proteiny/geny</a:t>
            </a:r>
          </a:p>
          <a:p>
            <a:pPr eaLnBrk="1" hangingPunct="1">
              <a:lnSpc>
                <a:spcPct val="150000"/>
              </a:lnSpc>
              <a:buFontTx/>
              <a:buChar char="•"/>
            </a:pPr>
            <a:r>
              <a:rPr lang="cs-CZ" altLang="cs-CZ" dirty="0">
                <a:sym typeface="Symbol" pitchFamily="18" charset="2"/>
              </a:rPr>
              <a:t>převážně nástroje z dílny </a:t>
            </a:r>
            <a:r>
              <a:rPr lang="en-US" altLang="cs-CZ" i="1" dirty="0">
                <a:sym typeface="Symbol" pitchFamily="18" charset="2"/>
              </a:rPr>
              <a:t>Swiss Institute of </a:t>
            </a:r>
            <a:r>
              <a:rPr lang="en-US" altLang="cs-CZ" i="1" dirty="0" err="1">
                <a:sym typeface="Symbol" pitchFamily="18" charset="2"/>
              </a:rPr>
              <a:t>BioInformatics</a:t>
            </a:r>
            <a:endParaRPr lang="en-US" altLang="cs-CZ" i="1" dirty="0">
              <a:sym typeface="Symbol" pitchFamily="18" charset="2"/>
            </a:endParaRPr>
          </a:p>
          <a:p>
            <a:pPr indent="0" eaLnBrk="1" hangingPunct="1">
              <a:lnSpc>
                <a:spcPct val="150000"/>
              </a:lnSpc>
            </a:pPr>
            <a:r>
              <a:rPr lang="cs-CZ" altLang="cs-CZ" dirty="0">
                <a:sym typeface="Symbol" pitchFamily="18" charset="2"/>
              </a:rPr>
              <a:t>(</a:t>
            </a:r>
            <a:r>
              <a:rPr lang="cs-CZ" altLang="cs-CZ" b="0" dirty="0">
                <a:sym typeface="Symbol" pitchFamily="18" charset="2"/>
              </a:rPr>
              <a:t>SIB; </a:t>
            </a:r>
            <a:r>
              <a:rPr lang="cs-CZ" altLang="cs-CZ" b="0" dirty="0">
                <a:sym typeface="Symbol" pitchFamily="18" charset="2"/>
                <a:hlinkClick r:id="rId5"/>
              </a:rPr>
              <a:t>http://www.isb-sib.ch/</a:t>
            </a:r>
            <a:r>
              <a:rPr lang="cs-CZ" altLang="cs-CZ" dirty="0">
                <a:sym typeface="Symbol" pitchFamily="18" charset="2"/>
              </a:rPr>
              <a:t>)</a:t>
            </a:r>
          </a:p>
          <a:p>
            <a:pPr eaLnBrk="1" hangingPunct="1">
              <a:lnSpc>
                <a:spcPct val="150000"/>
              </a:lnSpc>
              <a:buFontTx/>
              <a:buChar char="•"/>
            </a:pPr>
            <a:r>
              <a:rPr lang="cs-CZ" altLang="cs-CZ" dirty="0">
                <a:sym typeface="Symbol" pitchFamily="18" charset="2"/>
              </a:rPr>
              <a:t>původně pouze proteomický portál</a:t>
            </a:r>
          </a:p>
          <a:p>
            <a:pPr eaLnBrk="1" hangingPunct="1">
              <a:lnSpc>
                <a:spcPct val="150000"/>
              </a:lnSpc>
              <a:buFontTx/>
              <a:buChar char="•"/>
            </a:pPr>
            <a:r>
              <a:rPr lang="cs-CZ" altLang="cs-CZ" dirty="0">
                <a:sym typeface="Symbol" pitchFamily="18" charset="2"/>
              </a:rPr>
              <a:t>rozšířen (</a:t>
            </a:r>
            <a:r>
              <a:rPr lang="cs-CZ" altLang="cs-CZ" b="0" dirty="0">
                <a:sym typeface="Symbol" pitchFamily="18" charset="2"/>
              </a:rPr>
              <a:t>2011</a:t>
            </a:r>
            <a:r>
              <a:rPr lang="cs-CZ" altLang="cs-CZ" dirty="0">
                <a:sym typeface="Symbol" pitchFamily="18" charset="2"/>
              </a:rPr>
              <a:t>) o genomické, transkriptomické aj. informace a nástroje</a:t>
            </a:r>
          </a:p>
        </p:txBody>
      </p:sp>
      <p:sp>
        <p:nvSpPr>
          <p:cNvPr id="40965" name="Text Box 5"/>
          <p:cNvSpPr txBox="1">
            <a:spLocks noChangeArrowheads="1"/>
          </p:cNvSpPr>
          <p:nvPr/>
        </p:nvSpPr>
        <p:spPr bwMode="auto">
          <a:xfrm>
            <a:off x="8534400" y="150813"/>
            <a:ext cx="533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r" eaLnBrk="1" hangingPunct="1"/>
            <a:fld id="{B825B985-0E2F-4107-96C4-CCA8E2A3FF50}" type="slidenum">
              <a:rPr lang="cs-CZ" altLang="cs-CZ"/>
              <a:pPr algn="r" eaLnBrk="1" hangingPunct="1"/>
              <a:t>32</a:t>
            </a:fld>
            <a:endParaRPr lang="cs-CZ" altLang="cs-CZ"/>
          </a:p>
        </p:txBody>
      </p:sp>
      <p:sp>
        <p:nvSpPr>
          <p:cNvPr id="6" name="Text Box 3"/>
          <p:cNvSpPr txBox="1">
            <a:spLocks noChangeArrowheads="1"/>
          </p:cNvSpPr>
          <p:nvPr/>
        </p:nvSpPr>
        <p:spPr bwMode="auto">
          <a:xfrm>
            <a:off x="20638" y="22225"/>
            <a:ext cx="291201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cs-CZ" altLang="cs-CZ" i="1" dirty="0">
                <a:solidFill>
                  <a:schemeClr val="hlink"/>
                </a:solidFill>
              </a:rPr>
              <a:t>8</a:t>
            </a:r>
            <a:r>
              <a:rPr lang="cs-CZ" altLang="cs-CZ" i="1">
                <a:solidFill>
                  <a:schemeClr val="hlink"/>
                </a:solidFill>
              </a:rPr>
              <a:t>. </a:t>
            </a:r>
            <a:r>
              <a:rPr lang="cs-CZ" altLang="cs-CZ" i="1" dirty="0">
                <a:solidFill>
                  <a:schemeClr val="hlink"/>
                </a:solidFill>
              </a:rPr>
              <a:t>Vybrané on-line zdroje</a:t>
            </a:r>
          </a:p>
          <a:p>
            <a:pPr eaLnBrk="1" hangingPunct="1"/>
            <a:endParaRPr lang="cs-CZ" altLang="cs-CZ" sz="1600" dirty="0"/>
          </a:p>
        </p:txBody>
      </p:sp>
    </p:spTree>
    <p:extLst>
      <p:ext uri="{BB962C8B-B14F-4D97-AF65-F5344CB8AC3E}">
        <p14:creationId xmlns:p14="http://schemas.microsoft.com/office/powerpoint/2010/main" val="36877755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Line 2"/>
          <p:cNvSpPr>
            <a:spLocks noChangeShapeType="1"/>
          </p:cNvSpPr>
          <p:nvPr/>
        </p:nvSpPr>
        <p:spPr bwMode="auto">
          <a:xfrm>
            <a:off x="0" y="685800"/>
            <a:ext cx="91440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0964" name="Text Box 4"/>
          <p:cNvSpPr txBox="1">
            <a:spLocks noChangeArrowheads="1"/>
          </p:cNvSpPr>
          <p:nvPr/>
        </p:nvSpPr>
        <p:spPr bwMode="auto">
          <a:xfrm>
            <a:off x="228600" y="609600"/>
            <a:ext cx="8686800" cy="6324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b="1">
                <a:solidFill>
                  <a:schemeClr val="tx1"/>
                </a:solidFill>
                <a:latin typeface="Arial" pitchFamily="34" charset="0"/>
                <a:cs typeface="Arial" pitchFamily="34" charset="0"/>
              </a:defRPr>
            </a:lvl1pPr>
            <a:lvl2pPr marL="812800" indent="-355600" eaLnBrk="0" hangingPunct="0">
              <a:defRPr b="1">
                <a:solidFill>
                  <a:schemeClr val="tx1"/>
                </a:solidFill>
                <a:latin typeface="Arial" pitchFamily="34" charset="0"/>
                <a:cs typeface="Arial" pitchFamily="34" charset="0"/>
              </a:defRPr>
            </a:lvl2pPr>
            <a:lvl3pPr marL="1270000" indent="-355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lnSpc>
                <a:spcPct val="150000"/>
              </a:lnSpc>
            </a:pPr>
            <a:r>
              <a:rPr lang="cs-CZ" altLang="cs-CZ" sz="2400" i="1" dirty="0">
                <a:solidFill>
                  <a:schemeClr val="hlink"/>
                </a:solidFill>
              </a:rPr>
              <a:t>bioinformatics.ca </a:t>
            </a:r>
            <a:r>
              <a:rPr lang="cs-CZ" altLang="cs-CZ" sz="2400" i="1" dirty="0" err="1">
                <a:solidFill>
                  <a:schemeClr val="hlink"/>
                </a:solidFill>
              </a:rPr>
              <a:t>Links</a:t>
            </a:r>
            <a:r>
              <a:rPr lang="cs-CZ" altLang="cs-CZ" sz="2400" i="1" dirty="0">
                <a:solidFill>
                  <a:schemeClr val="hlink"/>
                </a:solidFill>
              </a:rPr>
              <a:t> </a:t>
            </a:r>
            <a:r>
              <a:rPr lang="cs-CZ" altLang="cs-CZ" sz="2400" i="1" dirty="0" err="1">
                <a:solidFill>
                  <a:schemeClr val="hlink"/>
                </a:solidFill>
              </a:rPr>
              <a:t>Directory</a:t>
            </a:r>
            <a:endParaRPr lang="cs-CZ" altLang="cs-CZ" sz="2400" i="1" dirty="0">
              <a:solidFill>
                <a:schemeClr val="hlink"/>
              </a:solidFill>
            </a:endParaRPr>
          </a:p>
          <a:p>
            <a:pPr eaLnBrk="1" hangingPunct="1">
              <a:lnSpc>
                <a:spcPct val="150000"/>
              </a:lnSpc>
              <a:buFontTx/>
              <a:buChar char="•"/>
            </a:pPr>
            <a:r>
              <a:rPr lang="cs-CZ" altLang="cs-CZ" dirty="0">
                <a:sym typeface="Symbol" pitchFamily="18" charset="2"/>
                <a:hlinkClick r:id="rId3"/>
              </a:rPr>
              <a:t>http://bioinformatics.ca/links_directory/</a:t>
            </a:r>
            <a:endParaRPr lang="cs-CZ" altLang="cs-CZ" dirty="0">
              <a:sym typeface="Symbol" pitchFamily="18" charset="2"/>
            </a:endParaRPr>
          </a:p>
          <a:p>
            <a:pPr eaLnBrk="1" hangingPunct="1">
              <a:lnSpc>
                <a:spcPct val="150000"/>
              </a:lnSpc>
              <a:buFontTx/>
              <a:buChar char="•"/>
            </a:pPr>
            <a:r>
              <a:rPr lang="cs-CZ" altLang="cs-CZ" dirty="0">
                <a:sym typeface="Symbol" pitchFamily="18" charset="2"/>
              </a:rPr>
              <a:t>sady odkazů na různé kategorie on-line zdrojů</a:t>
            </a:r>
          </a:p>
          <a:p>
            <a:pPr eaLnBrk="1" hangingPunct="1">
              <a:lnSpc>
                <a:spcPct val="150000"/>
              </a:lnSpc>
              <a:buFontTx/>
              <a:buChar char="•"/>
            </a:pPr>
            <a:endParaRPr lang="cs-CZ" altLang="cs-CZ" dirty="0">
              <a:sym typeface="Symbol" pitchFamily="18" charset="2"/>
            </a:endParaRPr>
          </a:p>
          <a:p>
            <a:pPr marL="0" indent="0" eaLnBrk="1" hangingPunct="1">
              <a:lnSpc>
                <a:spcPct val="150000"/>
              </a:lnSpc>
            </a:pPr>
            <a:r>
              <a:rPr lang="cs-CZ" altLang="cs-CZ" dirty="0" err="1">
                <a:solidFill>
                  <a:srgbClr val="99FF99"/>
                </a:solidFill>
              </a:rPr>
              <a:t>OMICtools</a:t>
            </a:r>
            <a:endParaRPr lang="cs-CZ" altLang="cs-CZ" dirty="0">
              <a:sym typeface="Symbol" pitchFamily="18" charset="2"/>
            </a:endParaRPr>
          </a:p>
          <a:p>
            <a:pPr eaLnBrk="1" hangingPunct="1">
              <a:lnSpc>
                <a:spcPct val="150000"/>
              </a:lnSpc>
              <a:buFontTx/>
              <a:buChar char="•"/>
            </a:pPr>
            <a:r>
              <a:rPr lang="cs-CZ" altLang="cs-CZ" dirty="0">
                <a:sym typeface="Symbol" pitchFamily="18" charset="2"/>
                <a:hlinkClick r:id="rId4"/>
              </a:rPr>
              <a:t>http://omictools.com/</a:t>
            </a:r>
            <a:r>
              <a:rPr lang="cs-CZ" altLang="cs-CZ" dirty="0">
                <a:sym typeface="Symbol" pitchFamily="18" charset="2"/>
              </a:rPr>
              <a:t>; opět sada bioinformatických nástrojů</a:t>
            </a:r>
          </a:p>
          <a:p>
            <a:pPr eaLnBrk="1" hangingPunct="1">
              <a:lnSpc>
                <a:spcPct val="150000"/>
              </a:lnSpc>
              <a:buFontTx/>
              <a:buChar char="•"/>
            </a:pPr>
            <a:endParaRPr lang="cs-CZ" altLang="cs-CZ" dirty="0">
              <a:sym typeface="Symbol" pitchFamily="18" charset="2"/>
            </a:endParaRPr>
          </a:p>
          <a:p>
            <a:pPr marL="0" lvl="0" indent="0" eaLnBrk="1" hangingPunct="1">
              <a:lnSpc>
                <a:spcPct val="150000"/>
              </a:lnSpc>
            </a:pPr>
            <a:r>
              <a:rPr lang="cs-CZ" altLang="cs-CZ" sz="2400" dirty="0">
                <a:solidFill>
                  <a:srgbClr val="99FF99"/>
                </a:solidFill>
              </a:rPr>
              <a:t>Pax-DB</a:t>
            </a:r>
          </a:p>
          <a:p>
            <a:pPr eaLnBrk="1" hangingPunct="1">
              <a:lnSpc>
                <a:spcPct val="150000"/>
              </a:lnSpc>
              <a:buFontTx/>
              <a:buChar char="•"/>
            </a:pPr>
            <a:r>
              <a:rPr lang="cs-CZ" dirty="0">
                <a:hlinkClick r:id="rId5"/>
              </a:rPr>
              <a:t>http://pax-db.org/#!home</a:t>
            </a:r>
            <a:endParaRPr lang="cs-CZ" dirty="0"/>
          </a:p>
          <a:p>
            <a:pPr eaLnBrk="1" hangingPunct="1">
              <a:lnSpc>
                <a:spcPct val="150000"/>
              </a:lnSpc>
              <a:buFontTx/>
              <a:buChar char="•"/>
            </a:pPr>
            <a:r>
              <a:rPr lang="cs-CZ" altLang="cs-CZ" dirty="0">
                <a:sym typeface="Symbol" pitchFamily="18" charset="2"/>
              </a:rPr>
              <a:t>databáze abundancí jednotlivých proteinů v organizmech či jejich částech</a:t>
            </a:r>
          </a:p>
          <a:p>
            <a:pPr marL="0" indent="0" eaLnBrk="1" hangingPunct="1">
              <a:lnSpc>
                <a:spcPct val="150000"/>
              </a:lnSpc>
            </a:pPr>
            <a:endParaRPr lang="cs-CZ" altLang="cs-CZ" dirty="0">
              <a:sym typeface="Symbol" pitchFamily="18" charset="2"/>
            </a:endParaRPr>
          </a:p>
          <a:p>
            <a:pPr marL="0" lvl="0" indent="0" eaLnBrk="1" hangingPunct="1">
              <a:lnSpc>
                <a:spcPct val="150000"/>
              </a:lnSpc>
            </a:pPr>
            <a:r>
              <a:rPr lang="cs-CZ" altLang="cs-CZ" sz="2400" dirty="0">
                <a:solidFill>
                  <a:srgbClr val="99FF99"/>
                </a:solidFill>
                <a:sym typeface="Symbol" pitchFamily="18" charset="2"/>
              </a:rPr>
              <a:t>DAVID</a:t>
            </a:r>
          </a:p>
          <a:p>
            <a:pPr eaLnBrk="1" hangingPunct="1">
              <a:lnSpc>
                <a:spcPct val="150000"/>
              </a:lnSpc>
              <a:buFontTx/>
              <a:buChar char="•"/>
            </a:pPr>
            <a:r>
              <a:rPr lang="cs-CZ" altLang="cs-CZ" dirty="0">
                <a:sym typeface="Symbol" pitchFamily="18" charset="2"/>
                <a:hlinkClick r:id="rId6"/>
              </a:rPr>
              <a:t>https://david.ncifcrf.gov/</a:t>
            </a:r>
            <a:endParaRPr lang="cs-CZ" altLang="cs-CZ" dirty="0">
              <a:sym typeface="Symbol" pitchFamily="18" charset="2"/>
            </a:endParaRPr>
          </a:p>
          <a:p>
            <a:pPr eaLnBrk="1" hangingPunct="1">
              <a:lnSpc>
                <a:spcPct val="150000"/>
              </a:lnSpc>
              <a:buFontTx/>
              <a:buChar char="•"/>
            </a:pPr>
            <a:r>
              <a:rPr lang="cs-CZ" altLang="cs-CZ" dirty="0">
                <a:sym typeface="Symbol" pitchFamily="18" charset="2"/>
              </a:rPr>
              <a:t>extrakce biologického významu v seznamu genů/proteinů</a:t>
            </a:r>
          </a:p>
        </p:txBody>
      </p:sp>
      <p:sp>
        <p:nvSpPr>
          <p:cNvPr id="40965" name="Text Box 5"/>
          <p:cNvSpPr txBox="1">
            <a:spLocks noChangeArrowheads="1"/>
          </p:cNvSpPr>
          <p:nvPr/>
        </p:nvSpPr>
        <p:spPr bwMode="auto">
          <a:xfrm>
            <a:off x="8534400" y="150813"/>
            <a:ext cx="533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r" eaLnBrk="1" hangingPunct="1"/>
            <a:fld id="{B825B985-0E2F-4107-96C4-CCA8E2A3FF50}" type="slidenum">
              <a:rPr lang="cs-CZ" altLang="cs-CZ"/>
              <a:pPr algn="r" eaLnBrk="1" hangingPunct="1"/>
              <a:t>33</a:t>
            </a:fld>
            <a:endParaRPr lang="cs-CZ" altLang="cs-CZ"/>
          </a:p>
        </p:txBody>
      </p:sp>
      <p:sp>
        <p:nvSpPr>
          <p:cNvPr id="6" name="Text Box 3"/>
          <p:cNvSpPr txBox="1">
            <a:spLocks noChangeArrowheads="1"/>
          </p:cNvSpPr>
          <p:nvPr/>
        </p:nvSpPr>
        <p:spPr bwMode="auto">
          <a:xfrm>
            <a:off x="20638" y="22225"/>
            <a:ext cx="291201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cs-CZ" altLang="cs-CZ" i="1" dirty="0">
                <a:solidFill>
                  <a:schemeClr val="hlink"/>
                </a:solidFill>
              </a:rPr>
              <a:t>8. Vybrané on-line zdroje</a:t>
            </a:r>
          </a:p>
          <a:p>
            <a:pPr eaLnBrk="1" hangingPunct="1"/>
            <a:endParaRPr lang="cs-CZ" altLang="cs-CZ" sz="1600" dirty="0"/>
          </a:p>
        </p:txBody>
      </p:sp>
    </p:spTree>
    <p:extLst>
      <p:ext uri="{BB962C8B-B14F-4D97-AF65-F5344CB8AC3E}">
        <p14:creationId xmlns:p14="http://schemas.microsoft.com/office/powerpoint/2010/main" val="24282694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Line 2"/>
          <p:cNvSpPr>
            <a:spLocks noChangeShapeType="1"/>
          </p:cNvSpPr>
          <p:nvPr/>
        </p:nvSpPr>
        <p:spPr bwMode="auto">
          <a:xfrm>
            <a:off x="0" y="685800"/>
            <a:ext cx="91440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0964" name="Text Box 4"/>
          <p:cNvSpPr txBox="1">
            <a:spLocks noChangeArrowheads="1"/>
          </p:cNvSpPr>
          <p:nvPr/>
        </p:nvSpPr>
        <p:spPr bwMode="auto">
          <a:xfrm>
            <a:off x="228600" y="609600"/>
            <a:ext cx="8686800" cy="571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b="1">
                <a:solidFill>
                  <a:schemeClr val="tx1"/>
                </a:solidFill>
                <a:latin typeface="Arial" pitchFamily="34" charset="0"/>
                <a:cs typeface="Arial" pitchFamily="34" charset="0"/>
              </a:defRPr>
            </a:lvl1pPr>
            <a:lvl2pPr marL="812800" indent="-355600" eaLnBrk="0" hangingPunct="0">
              <a:defRPr b="1">
                <a:solidFill>
                  <a:schemeClr val="tx1"/>
                </a:solidFill>
                <a:latin typeface="Arial" pitchFamily="34" charset="0"/>
                <a:cs typeface="Arial" pitchFamily="34" charset="0"/>
              </a:defRPr>
            </a:lvl2pPr>
            <a:lvl3pPr marL="1270000" indent="-355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lnSpc>
                <a:spcPct val="150000"/>
              </a:lnSpc>
            </a:pPr>
            <a:r>
              <a:rPr lang="cs-CZ" altLang="cs-CZ" sz="2400" dirty="0">
                <a:solidFill>
                  <a:schemeClr val="hlink"/>
                </a:solidFill>
              </a:rPr>
              <a:t>CESNET</a:t>
            </a:r>
          </a:p>
          <a:p>
            <a:pPr eaLnBrk="1" hangingPunct="1">
              <a:lnSpc>
                <a:spcPct val="150000"/>
              </a:lnSpc>
              <a:buFontTx/>
              <a:buChar char="•"/>
            </a:pPr>
            <a:r>
              <a:rPr lang="cs-CZ" altLang="cs-CZ" dirty="0">
                <a:sym typeface="Symbol" pitchFamily="18" charset="2"/>
                <a:hlinkClick r:id="rId3"/>
              </a:rPr>
              <a:t>https://www.cesnet.cz/</a:t>
            </a:r>
            <a:endParaRPr lang="cs-CZ" altLang="cs-CZ" dirty="0">
              <a:sym typeface="Symbol" pitchFamily="18" charset="2"/>
            </a:endParaRPr>
          </a:p>
          <a:p>
            <a:pPr eaLnBrk="1" hangingPunct="1">
              <a:lnSpc>
                <a:spcPct val="150000"/>
              </a:lnSpc>
              <a:buFontTx/>
              <a:buChar char="•"/>
            </a:pPr>
            <a:r>
              <a:rPr lang="cs-CZ" altLang="cs-CZ" dirty="0">
                <a:sym typeface="Symbol" pitchFamily="18" charset="2"/>
              </a:rPr>
              <a:t>infrastruktura pro virtuální stroje, osobní certifikáty, </a:t>
            </a:r>
            <a:r>
              <a:rPr lang="cs-CZ" altLang="cs-CZ" dirty="0" err="1">
                <a:sym typeface="Symbol" pitchFamily="18" charset="2"/>
              </a:rPr>
              <a:t>filesender</a:t>
            </a:r>
            <a:r>
              <a:rPr lang="cs-CZ" altLang="cs-CZ" dirty="0">
                <a:sym typeface="Symbol" pitchFamily="18" charset="2"/>
              </a:rPr>
              <a:t>, </a:t>
            </a:r>
            <a:r>
              <a:rPr lang="cs-CZ" altLang="cs-CZ" dirty="0" err="1">
                <a:sym typeface="Symbol" pitchFamily="18" charset="2"/>
              </a:rPr>
              <a:t>ownCloud</a:t>
            </a:r>
            <a:r>
              <a:rPr lang="cs-CZ" altLang="cs-CZ" dirty="0">
                <a:sym typeface="Symbol" pitchFamily="18" charset="2"/>
              </a:rPr>
              <a:t> aj.</a:t>
            </a:r>
          </a:p>
          <a:p>
            <a:pPr eaLnBrk="1" hangingPunct="1">
              <a:lnSpc>
                <a:spcPct val="150000"/>
              </a:lnSpc>
              <a:buFontTx/>
              <a:buChar char="•"/>
            </a:pPr>
            <a:r>
              <a:rPr lang="cs-CZ" altLang="cs-CZ" dirty="0">
                <a:sym typeface="Symbol" pitchFamily="18" charset="2"/>
              </a:rPr>
              <a:t>alternativně také nástroje od ÚVT MU</a:t>
            </a:r>
          </a:p>
          <a:p>
            <a:pPr lvl="1" eaLnBrk="1" hangingPunct="1">
              <a:lnSpc>
                <a:spcPct val="150000"/>
              </a:lnSpc>
              <a:buFontTx/>
              <a:buChar char="•"/>
            </a:pPr>
            <a:r>
              <a:rPr lang="cs-CZ" altLang="cs-CZ" dirty="0">
                <a:sym typeface="Symbol" pitchFamily="18" charset="2"/>
              </a:rPr>
              <a:t>např. </a:t>
            </a:r>
            <a:r>
              <a:rPr lang="cs-CZ" altLang="cs-CZ" dirty="0" err="1">
                <a:sym typeface="Symbol" pitchFamily="18" charset="2"/>
              </a:rPr>
              <a:t>openstack</a:t>
            </a:r>
            <a:r>
              <a:rPr lang="cs-CZ" altLang="cs-CZ" dirty="0">
                <a:sym typeface="Symbol" pitchFamily="18" charset="2"/>
              </a:rPr>
              <a:t> – virtualizační prostředí</a:t>
            </a:r>
          </a:p>
          <a:p>
            <a:pPr lvl="1" eaLnBrk="1" hangingPunct="1">
              <a:lnSpc>
                <a:spcPct val="150000"/>
              </a:lnSpc>
              <a:buFontTx/>
              <a:buChar char="•"/>
            </a:pPr>
            <a:endParaRPr lang="cs-CZ" altLang="cs-CZ" dirty="0">
              <a:sym typeface="Symbol" pitchFamily="18" charset="2"/>
            </a:endParaRPr>
          </a:p>
          <a:p>
            <a:pPr eaLnBrk="1" hangingPunct="1">
              <a:lnSpc>
                <a:spcPct val="150000"/>
              </a:lnSpc>
            </a:pPr>
            <a:r>
              <a:rPr lang="cs-CZ" altLang="cs-CZ" sz="2400" dirty="0">
                <a:solidFill>
                  <a:schemeClr val="hlink"/>
                </a:solidFill>
              </a:rPr>
              <a:t>ELIXIR</a:t>
            </a:r>
          </a:p>
          <a:p>
            <a:pPr eaLnBrk="1" hangingPunct="1">
              <a:lnSpc>
                <a:spcPct val="150000"/>
              </a:lnSpc>
              <a:buFontTx/>
              <a:buChar char="•"/>
            </a:pPr>
            <a:r>
              <a:rPr lang="en-US" dirty="0">
                <a:hlinkClick r:id="rId4"/>
              </a:rPr>
              <a:t>https://elixir-europe.org/</a:t>
            </a:r>
            <a:endParaRPr lang="cs-CZ" dirty="0"/>
          </a:p>
          <a:p>
            <a:pPr eaLnBrk="1" hangingPunct="1">
              <a:lnSpc>
                <a:spcPct val="150000"/>
              </a:lnSpc>
              <a:buFontTx/>
              <a:buChar char="•"/>
            </a:pPr>
            <a:r>
              <a:rPr lang="cs-CZ" altLang="cs-CZ" i="1" dirty="0">
                <a:sym typeface="Symbol" pitchFamily="18" charset="2"/>
              </a:rPr>
              <a:t>„</a:t>
            </a:r>
            <a:r>
              <a:rPr lang="en-US" i="1" dirty="0"/>
              <a:t>ELIXIR is an intergovernmental </a:t>
            </a:r>
            <a:r>
              <a:rPr lang="en-US" i="1" dirty="0" err="1"/>
              <a:t>organisation</a:t>
            </a:r>
            <a:r>
              <a:rPr lang="en-US" i="1" dirty="0"/>
              <a:t> that brings together life science resources from across Europe. These resources include databases, software tools, training materials, cloud storage and supercomputers.</a:t>
            </a:r>
            <a:r>
              <a:rPr lang="cs-CZ" dirty="0"/>
              <a:t>“</a:t>
            </a:r>
            <a:endParaRPr lang="en-US" altLang="cs-CZ" i="1" dirty="0">
              <a:sym typeface="Symbol" pitchFamily="18" charset="2"/>
            </a:endParaRPr>
          </a:p>
        </p:txBody>
      </p:sp>
      <p:sp>
        <p:nvSpPr>
          <p:cNvPr id="40965" name="Text Box 5"/>
          <p:cNvSpPr txBox="1">
            <a:spLocks noChangeArrowheads="1"/>
          </p:cNvSpPr>
          <p:nvPr/>
        </p:nvSpPr>
        <p:spPr bwMode="auto">
          <a:xfrm>
            <a:off x="8534400" y="150813"/>
            <a:ext cx="533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r" eaLnBrk="1" hangingPunct="1"/>
            <a:fld id="{B825B985-0E2F-4107-96C4-CCA8E2A3FF50}" type="slidenum">
              <a:rPr lang="cs-CZ" altLang="cs-CZ"/>
              <a:pPr algn="r" eaLnBrk="1" hangingPunct="1"/>
              <a:t>34</a:t>
            </a:fld>
            <a:endParaRPr lang="cs-CZ" altLang="cs-CZ"/>
          </a:p>
        </p:txBody>
      </p:sp>
      <p:sp>
        <p:nvSpPr>
          <p:cNvPr id="6" name="Text Box 3">
            <a:extLst>
              <a:ext uri="{FF2B5EF4-FFF2-40B4-BE49-F238E27FC236}">
                <a16:creationId xmlns:a16="http://schemas.microsoft.com/office/drawing/2014/main" id="{398E1981-9FFC-43D8-9C32-F92F4DD7729F}"/>
              </a:ext>
            </a:extLst>
          </p:cNvPr>
          <p:cNvSpPr txBox="1">
            <a:spLocks noChangeArrowheads="1"/>
          </p:cNvSpPr>
          <p:nvPr/>
        </p:nvSpPr>
        <p:spPr bwMode="auto">
          <a:xfrm>
            <a:off x="20638" y="22225"/>
            <a:ext cx="291201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cs-CZ" altLang="cs-CZ" i="1" dirty="0">
                <a:solidFill>
                  <a:schemeClr val="hlink"/>
                </a:solidFill>
              </a:rPr>
              <a:t>8. Vybrané on-line zdroje</a:t>
            </a:r>
          </a:p>
          <a:p>
            <a:pPr eaLnBrk="1" hangingPunct="1"/>
            <a:endParaRPr lang="cs-CZ" altLang="cs-CZ" sz="1600" dirty="0"/>
          </a:p>
        </p:txBody>
      </p:sp>
    </p:spTree>
    <p:extLst>
      <p:ext uri="{BB962C8B-B14F-4D97-AF65-F5344CB8AC3E}">
        <p14:creationId xmlns:p14="http://schemas.microsoft.com/office/powerpoint/2010/main" val="40324291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Line 2"/>
          <p:cNvSpPr>
            <a:spLocks noChangeShapeType="1"/>
          </p:cNvSpPr>
          <p:nvPr/>
        </p:nvSpPr>
        <p:spPr bwMode="auto">
          <a:xfrm>
            <a:off x="0" y="685800"/>
            <a:ext cx="91440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0964" name="Text Box 4"/>
          <p:cNvSpPr txBox="1">
            <a:spLocks noChangeArrowheads="1"/>
          </p:cNvSpPr>
          <p:nvPr/>
        </p:nvSpPr>
        <p:spPr bwMode="auto">
          <a:xfrm>
            <a:off x="228600" y="609600"/>
            <a:ext cx="8686800" cy="5442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b="1">
                <a:solidFill>
                  <a:schemeClr val="tx1"/>
                </a:solidFill>
                <a:latin typeface="Arial" pitchFamily="34" charset="0"/>
                <a:cs typeface="Arial" pitchFamily="34" charset="0"/>
              </a:defRPr>
            </a:lvl1pPr>
            <a:lvl2pPr marL="812800" indent="-355600" eaLnBrk="0" hangingPunct="0">
              <a:defRPr b="1">
                <a:solidFill>
                  <a:schemeClr val="tx1"/>
                </a:solidFill>
                <a:latin typeface="Arial" pitchFamily="34" charset="0"/>
                <a:cs typeface="Arial" pitchFamily="34" charset="0"/>
              </a:defRPr>
            </a:lvl2pPr>
            <a:lvl3pPr marL="1270000" indent="-355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lnSpc>
                <a:spcPct val="150000"/>
              </a:lnSpc>
            </a:pPr>
            <a:r>
              <a:rPr lang="cs-CZ" altLang="cs-CZ" sz="2400" dirty="0" err="1">
                <a:solidFill>
                  <a:schemeClr val="hlink"/>
                </a:solidFill>
              </a:rPr>
              <a:t>bio.tools</a:t>
            </a:r>
            <a:endParaRPr lang="cs-CZ" altLang="cs-CZ" sz="2400" dirty="0">
              <a:solidFill>
                <a:schemeClr val="hlink"/>
              </a:solidFill>
            </a:endParaRPr>
          </a:p>
          <a:p>
            <a:pPr eaLnBrk="1" hangingPunct="1">
              <a:lnSpc>
                <a:spcPct val="150000"/>
              </a:lnSpc>
              <a:buFontTx/>
              <a:buChar char="•"/>
            </a:pPr>
            <a:r>
              <a:rPr lang="en-US" dirty="0">
                <a:hlinkClick r:id="rId3"/>
              </a:rPr>
              <a:t>https://bio.tools/</a:t>
            </a:r>
            <a:endParaRPr lang="cs-CZ" dirty="0"/>
          </a:p>
          <a:p>
            <a:pPr eaLnBrk="1" hangingPunct="1">
              <a:lnSpc>
                <a:spcPct val="150000"/>
              </a:lnSpc>
              <a:buFontTx/>
              <a:buChar char="•"/>
            </a:pPr>
            <a:r>
              <a:rPr lang="cs-CZ" altLang="cs-CZ" dirty="0">
                <a:sym typeface="Symbol" pitchFamily="18" charset="2"/>
              </a:rPr>
              <a:t>„</a:t>
            </a:r>
            <a:r>
              <a:rPr lang="en-US" altLang="cs-CZ" i="1" dirty="0">
                <a:sym typeface="Symbol" pitchFamily="18" charset="2"/>
              </a:rPr>
              <a:t>Essential scientific and technical information about software tools, databases and services for bioinformatics and the life sciences.</a:t>
            </a:r>
            <a:r>
              <a:rPr lang="cs-CZ" altLang="cs-CZ" dirty="0">
                <a:sym typeface="Symbol" pitchFamily="18" charset="2"/>
              </a:rPr>
              <a:t>“</a:t>
            </a:r>
          </a:p>
          <a:p>
            <a:pPr eaLnBrk="1" hangingPunct="1">
              <a:lnSpc>
                <a:spcPct val="150000"/>
              </a:lnSpc>
              <a:buFontTx/>
              <a:buChar char="•"/>
            </a:pPr>
            <a:endParaRPr lang="cs-CZ" altLang="cs-CZ" dirty="0">
              <a:sym typeface="Symbol" pitchFamily="18" charset="2"/>
            </a:endParaRPr>
          </a:p>
          <a:p>
            <a:pPr eaLnBrk="1" hangingPunct="1">
              <a:lnSpc>
                <a:spcPct val="150000"/>
              </a:lnSpc>
            </a:pPr>
            <a:r>
              <a:rPr lang="cs-CZ" altLang="cs-CZ" sz="2400" dirty="0" err="1">
                <a:solidFill>
                  <a:schemeClr val="hlink"/>
                </a:solidFill>
              </a:rPr>
              <a:t>BioStar</a:t>
            </a:r>
            <a:endParaRPr lang="cs-CZ" altLang="cs-CZ" sz="2400" dirty="0">
              <a:solidFill>
                <a:schemeClr val="hlink"/>
              </a:solidFill>
            </a:endParaRPr>
          </a:p>
          <a:p>
            <a:pPr eaLnBrk="1" hangingPunct="1">
              <a:lnSpc>
                <a:spcPct val="150000"/>
              </a:lnSpc>
              <a:buFontTx/>
              <a:buChar char="•"/>
            </a:pPr>
            <a:r>
              <a:rPr lang="cs-CZ" altLang="cs-CZ" dirty="0">
                <a:sym typeface="Symbol" pitchFamily="18" charset="2"/>
                <a:hlinkClick r:id="rId4"/>
              </a:rPr>
              <a:t>https://www.biostars.org/</a:t>
            </a:r>
            <a:endParaRPr lang="cs-CZ" altLang="cs-CZ" dirty="0">
              <a:sym typeface="Symbol" pitchFamily="18" charset="2"/>
            </a:endParaRPr>
          </a:p>
          <a:p>
            <a:pPr eaLnBrk="1" hangingPunct="1">
              <a:lnSpc>
                <a:spcPct val="150000"/>
              </a:lnSpc>
              <a:buFontTx/>
              <a:buChar char="•"/>
            </a:pPr>
            <a:r>
              <a:rPr lang="cs-CZ" altLang="cs-CZ" dirty="0" err="1">
                <a:sym typeface="Symbol" pitchFamily="18" charset="2"/>
              </a:rPr>
              <a:t>bioinformatické</a:t>
            </a:r>
            <a:r>
              <a:rPr lang="cs-CZ" altLang="cs-CZ" dirty="0">
                <a:sym typeface="Symbol" pitchFamily="18" charset="2"/>
              </a:rPr>
              <a:t> diskuzní a QA fórum</a:t>
            </a:r>
          </a:p>
          <a:p>
            <a:pPr eaLnBrk="1" hangingPunct="1">
              <a:lnSpc>
                <a:spcPct val="150000"/>
              </a:lnSpc>
              <a:buFontTx/>
              <a:buChar char="•"/>
            </a:pPr>
            <a:endParaRPr lang="cs-CZ" altLang="cs-CZ" dirty="0">
              <a:sym typeface="Symbol" pitchFamily="18" charset="2"/>
            </a:endParaRPr>
          </a:p>
          <a:p>
            <a:pPr eaLnBrk="1" hangingPunct="1">
              <a:lnSpc>
                <a:spcPct val="150000"/>
              </a:lnSpc>
            </a:pPr>
            <a:r>
              <a:rPr lang="cs-CZ" altLang="cs-CZ" sz="2400" dirty="0" err="1">
                <a:solidFill>
                  <a:schemeClr val="hlink"/>
                </a:solidFill>
              </a:rPr>
              <a:t>StackOverflow</a:t>
            </a:r>
            <a:endParaRPr lang="cs-CZ" altLang="cs-CZ" sz="2400" dirty="0">
              <a:solidFill>
                <a:schemeClr val="hlink"/>
              </a:solidFill>
            </a:endParaRPr>
          </a:p>
          <a:p>
            <a:pPr eaLnBrk="1" hangingPunct="1">
              <a:lnSpc>
                <a:spcPct val="150000"/>
              </a:lnSpc>
              <a:buFontTx/>
              <a:buChar char="•"/>
            </a:pPr>
            <a:r>
              <a:rPr lang="cs-CZ" altLang="cs-CZ" dirty="0">
                <a:sym typeface="Symbol" pitchFamily="18" charset="2"/>
                <a:hlinkClick r:id="rId5"/>
              </a:rPr>
              <a:t>https://stackoverflow.com/</a:t>
            </a:r>
            <a:endParaRPr lang="cs-CZ" altLang="cs-CZ" dirty="0">
              <a:sym typeface="Symbol" pitchFamily="18" charset="2"/>
            </a:endParaRPr>
          </a:p>
          <a:p>
            <a:pPr eaLnBrk="1" hangingPunct="1">
              <a:lnSpc>
                <a:spcPct val="150000"/>
              </a:lnSpc>
              <a:buFontTx/>
              <a:buChar char="•"/>
            </a:pPr>
            <a:r>
              <a:rPr lang="cs-CZ" altLang="cs-CZ" dirty="0">
                <a:sym typeface="Symbol" pitchFamily="18" charset="2"/>
              </a:rPr>
              <a:t>QA fórum, skriptování</a:t>
            </a:r>
          </a:p>
        </p:txBody>
      </p:sp>
      <p:sp>
        <p:nvSpPr>
          <p:cNvPr id="40965" name="Text Box 5"/>
          <p:cNvSpPr txBox="1">
            <a:spLocks noChangeArrowheads="1"/>
          </p:cNvSpPr>
          <p:nvPr/>
        </p:nvSpPr>
        <p:spPr bwMode="auto">
          <a:xfrm>
            <a:off x="8534400" y="150813"/>
            <a:ext cx="533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r" eaLnBrk="1" hangingPunct="1"/>
            <a:fld id="{B825B985-0E2F-4107-96C4-CCA8E2A3FF50}" type="slidenum">
              <a:rPr lang="cs-CZ" altLang="cs-CZ"/>
              <a:pPr algn="r" eaLnBrk="1" hangingPunct="1"/>
              <a:t>35</a:t>
            </a:fld>
            <a:endParaRPr lang="cs-CZ" altLang="cs-CZ"/>
          </a:p>
        </p:txBody>
      </p:sp>
      <p:sp>
        <p:nvSpPr>
          <p:cNvPr id="6" name="Text Box 3">
            <a:extLst>
              <a:ext uri="{FF2B5EF4-FFF2-40B4-BE49-F238E27FC236}">
                <a16:creationId xmlns:a16="http://schemas.microsoft.com/office/drawing/2014/main" id="{398E1981-9FFC-43D8-9C32-F92F4DD7729F}"/>
              </a:ext>
            </a:extLst>
          </p:cNvPr>
          <p:cNvSpPr txBox="1">
            <a:spLocks noChangeArrowheads="1"/>
          </p:cNvSpPr>
          <p:nvPr/>
        </p:nvSpPr>
        <p:spPr bwMode="auto">
          <a:xfrm>
            <a:off x="20638" y="22225"/>
            <a:ext cx="291201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cs-CZ" altLang="cs-CZ" i="1" dirty="0">
                <a:solidFill>
                  <a:schemeClr val="hlink"/>
                </a:solidFill>
              </a:rPr>
              <a:t>8. Vybrané on-line zdroje</a:t>
            </a:r>
          </a:p>
          <a:p>
            <a:pPr eaLnBrk="1" hangingPunct="1"/>
            <a:endParaRPr lang="cs-CZ" altLang="cs-CZ" sz="1600" dirty="0"/>
          </a:p>
        </p:txBody>
      </p:sp>
    </p:spTree>
    <p:extLst>
      <p:ext uri="{BB962C8B-B14F-4D97-AF65-F5344CB8AC3E}">
        <p14:creationId xmlns:p14="http://schemas.microsoft.com/office/powerpoint/2010/main" val="40762833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Line 2"/>
          <p:cNvSpPr>
            <a:spLocks noChangeShapeType="1"/>
          </p:cNvSpPr>
          <p:nvPr/>
        </p:nvSpPr>
        <p:spPr bwMode="auto">
          <a:xfrm>
            <a:off x="0" y="685800"/>
            <a:ext cx="91440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0964" name="Text Box 4"/>
          <p:cNvSpPr txBox="1">
            <a:spLocks noChangeArrowheads="1"/>
          </p:cNvSpPr>
          <p:nvPr/>
        </p:nvSpPr>
        <p:spPr bwMode="auto">
          <a:xfrm>
            <a:off x="228600" y="609600"/>
            <a:ext cx="8686800" cy="1426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b="1">
                <a:solidFill>
                  <a:schemeClr val="tx1"/>
                </a:solidFill>
                <a:latin typeface="Arial" pitchFamily="34" charset="0"/>
                <a:cs typeface="Arial" pitchFamily="34" charset="0"/>
              </a:defRPr>
            </a:lvl1pPr>
            <a:lvl2pPr marL="812800" indent="-355600" eaLnBrk="0" hangingPunct="0">
              <a:defRPr b="1">
                <a:solidFill>
                  <a:schemeClr val="tx1"/>
                </a:solidFill>
                <a:latin typeface="Arial" pitchFamily="34" charset="0"/>
                <a:cs typeface="Arial" pitchFamily="34" charset="0"/>
              </a:defRPr>
            </a:lvl2pPr>
            <a:lvl3pPr marL="1270000" indent="-355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lnSpc>
                <a:spcPct val="150000"/>
              </a:lnSpc>
            </a:pPr>
            <a:r>
              <a:rPr lang="cs-CZ" altLang="cs-CZ" sz="2400" dirty="0">
                <a:solidFill>
                  <a:schemeClr val="hlink"/>
                </a:solidFill>
              </a:rPr>
              <a:t>Google, Yahoo, ...</a:t>
            </a:r>
          </a:p>
          <a:p>
            <a:pPr eaLnBrk="1" hangingPunct="1">
              <a:lnSpc>
                <a:spcPct val="150000"/>
              </a:lnSpc>
              <a:buFontTx/>
              <a:buChar char="•"/>
            </a:pPr>
            <a:r>
              <a:rPr lang="cs-CZ" altLang="cs-CZ" dirty="0">
                <a:sym typeface="Symbol" pitchFamily="18" charset="2"/>
              </a:rPr>
              <a:t>obecné, globální, vyhledávací servery</a:t>
            </a:r>
          </a:p>
          <a:p>
            <a:pPr eaLnBrk="1" hangingPunct="1">
              <a:lnSpc>
                <a:spcPct val="150000"/>
              </a:lnSpc>
              <a:buFontTx/>
              <a:buChar char="•"/>
            </a:pPr>
            <a:r>
              <a:rPr lang="cs-CZ" altLang="cs-CZ" dirty="0">
                <a:sym typeface="Symbol" pitchFamily="18" charset="2"/>
              </a:rPr>
              <a:t>„... Na </a:t>
            </a:r>
            <a:r>
              <a:rPr lang="cs-CZ" altLang="cs-CZ" dirty="0" err="1">
                <a:sym typeface="Symbol" pitchFamily="18" charset="2"/>
              </a:rPr>
              <a:t>googlu</a:t>
            </a:r>
            <a:r>
              <a:rPr lang="cs-CZ" altLang="cs-CZ" dirty="0">
                <a:sym typeface="Symbol" pitchFamily="18" charset="2"/>
              </a:rPr>
              <a:t> je všechno, jen je potřeba položit správnou otázku...“</a:t>
            </a:r>
          </a:p>
        </p:txBody>
      </p:sp>
      <p:sp>
        <p:nvSpPr>
          <p:cNvPr id="40965" name="Text Box 5"/>
          <p:cNvSpPr txBox="1">
            <a:spLocks noChangeArrowheads="1"/>
          </p:cNvSpPr>
          <p:nvPr/>
        </p:nvSpPr>
        <p:spPr bwMode="auto">
          <a:xfrm>
            <a:off x="8534400" y="150813"/>
            <a:ext cx="533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r" eaLnBrk="1" hangingPunct="1"/>
            <a:fld id="{B825B985-0E2F-4107-96C4-CCA8E2A3FF50}" type="slidenum">
              <a:rPr lang="cs-CZ" altLang="cs-CZ"/>
              <a:pPr algn="r" eaLnBrk="1" hangingPunct="1"/>
              <a:t>36</a:t>
            </a:fld>
            <a:endParaRPr lang="cs-CZ" altLang="cs-CZ"/>
          </a:p>
        </p:txBody>
      </p:sp>
      <p:sp>
        <p:nvSpPr>
          <p:cNvPr id="6" name="Text Box 3">
            <a:extLst>
              <a:ext uri="{FF2B5EF4-FFF2-40B4-BE49-F238E27FC236}">
                <a16:creationId xmlns:a16="http://schemas.microsoft.com/office/drawing/2014/main" id="{398E1981-9FFC-43D8-9C32-F92F4DD7729F}"/>
              </a:ext>
            </a:extLst>
          </p:cNvPr>
          <p:cNvSpPr txBox="1">
            <a:spLocks noChangeArrowheads="1"/>
          </p:cNvSpPr>
          <p:nvPr/>
        </p:nvSpPr>
        <p:spPr bwMode="auto">
          <a:xfrm>
            <a:off x="20638" y="22225"/>
            <a:ext cx="291201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cs-CZ" altLang="cs-CZ" i="1" dirty="0">
                <a:solidFill>
                  <a:schemeClr val="hlink"/>
                </a:solidFill>
              </a:rPr>
              <a:t>8. Vybrané on-line zdroje</a:t>
            </a:r>
          </a:p>
          <a:p>
            <a:pPr eaLnBrk="1" hangingPunct="1"/>
            <a:endParaRPr lang="cs-CZ" altLang="cs-CZ" sz="1600" dirty="0"/>
          </a:p>
        </p:txBody>
      </p:sp>
    </p:spTree>
    <p:extLst>
      <p:ext uri="{BB962C8B-B14F-4D97-AF65-F5344CB8AC3E}">
        <p14:creationId xmlns:p14="http://schemas.microsoft.com/office/powerpoint/2010/main" val="4425079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4"/>
          <p:cNvSpPr txBox="1">
            <a:spLocks noChangeArrowheads="1"/>
          </p:cNvSpPr>
          <p:nvPr/>
        </p:nvSpPr>
        <p:spPr bwMode="auto">
          <a:xfrm>
            <a:off x="228600" y="2590800"/>
            <a:ext cx="8686800" cy="73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lnSpc>
                <a:spcPct val="150000"/>
              </a:lnSpc>
            </a:pPr>
            <a:r>
              <a:rPr lang="cs-CZ" altLang="cs-CZ" sz="3200" dirty="0">
                <a:solidFill>
                  <a:schemeClr val="hlink"/>
                </a:solidFill>
              </a:rPr>
              <a:t>9. Další vybrané aplikace</a:t>
            </a:r>
          </a:p>
        </p:txBody>
      </p:sp>
      <p:sp>
        <p:nvSpPr>
          <p:cNvPr id="39939" name="Line 5"/>
          <p:cNvSpPr>
            <a:spLocks noChangeShapeType="1"/>
          </p:cNvSpPr>
          <p:nvPr/>
        </p:nvSpPr>
        <p:spPr bwMode="auto">
          <a:xfrm>
            <a:off x="0" y="685800"/>
            <a:ext cx="91440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9940" name="Text Box 7"/>
          <p:cNvSpPr txBox="1">
            <a:spLocks noChangeArrowheads="1"/>
          </p:cNvSpPr>
          <p:nvPr/>
        </p:nvSpPr>
        <p:spPr bwMode="auto">
          <a:xfrm>
            <a:off x="20638" y="0"/>
            <a:ext cx="25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cs-CZ" altLang="cs-CZ" sz="2000">
                <a:solidFill>
                  <a:schemeClr val="hlink"/>
                </a:solidFill>
              </a:rPr>
              <a:t> </a:t>
            </a:r>
          </a:p>
          <a:p>
            <a:pPr eaLnBrk="1" hangingPunct="1"/>
            <a:endParaRPr lang="cs-CZ" altLang="cs-CZ" sz="1600"/>
          </a:p>
        </p:txBody>
      </p:sp>
      <p:sp>
        <p:nvSpPr>
          <p:cNvPr id="39941" name="Text Box 8"/>
          <p:cNvSpPr txBox="1">
            <a:spLocks noChangeArrowheads="1"/>
          </p:cNvSpPr>
          <p:nvPr/>
        </p:nvSpPr>
        <p:spPr bwMode="auto">
          <a:xfrm>
            <a:off x="8458200" y="150813"/>
            <a:ext cx="609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r" eaLnBrk="1" hangingPunct="1"/>
            <a:fld id="{2A03A7EF-6858-43F6-A379-37C7E2A31A23}" type="slidenum">
              <a:rPr lang="cs-CZ" altLang="cs-CZ"/>
              <a:pPr algn="r" eaLnBrk="1" hangingPunct="1"/>
              <a:t>37</a:t>
            </a:fld>
            <a:endParaRPr lang="cs-CZ" altLang="cs-CZ"/>
          </a:p>
        </p:txBody>
      </p:sp>
    </p:spTree>
    <p:extLst>
      <p:ext uri="{BB962C8B-B14F-4D97-AF65-F5344CB8AC3E}">
        <p14:creationId xmlns:p14="http://schemas.microsoft.com/office/powerpoint/2010/main" val="28187027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Line 2"/>
          <p:cNvSpPr>
            <a:spLocks noChangeShapeType="1"/>
          </p:cNvSpPr>
          <p:nvPr/>
        </p:nvSpPr>
        <p:spPr bwMode="auto">
          <a:xfrm>
            <a:off x="0" y="685800"/>
            <a:ext cx="91440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0964" name="Text Box 4"/>
          <p:cNvSpPr txBox="1">
            <a:spLocks noChangeArrowheads="1"/>
          </p:cNvSpPr>
          <p:nvPr/>
        </p:nvSpPr>
        <p:spPr bwMode="auto">
          <a:xfrm>
            <a:off x="228600" y="609600"/>
            <a:ext cx="8686800" cy="4334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b="1">
                <a:solidFill>
                  <a:schemeClr val="tx1"/>
                </a:solidFill>
                <a:latin typeface="Arial" pitchFamily="34" charset="0"/>
                <a:cs typeface="Arial" pitchFamily="34" charset="0"/>
              </a:defRPr>
            </a:lvl1pPr>
            <a:lvl2pPr marL="812800" indent="-355600" eaLnBrk="0" hangingPunct="0">
              <a:defRPr b="1">
                <a:solidFill>
                  <a:schemeClr val="tx1"/>
                </a:solidFill>
                <a:latin typeface="Arial" pitchFamily="34" charset="0"/>
                <a:cs typeface="Arial" pitchFamily="34" charset="0"/>
              </a:defRPr>
            </a:lvl2pPr>
            <a:lvl3pPr marL="1270000" indent="-355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lnSpc>
                <a:spcPct val="150000"/>
              </a:lnSpc>
            </a:pPr>
            <a:r>
              <a:rPr lang="cs-CZ" altLang="cs-CZ" sz="2400" dirty="0">
                <a:solidFill>
                  <a:schemeClr val="hlink"/>
                </a:solidFill>
              </a:rPr>
              <a:t>Microsoft Excel</a:t>
            </a:r>
            <a:endParaRPr lang="cs-CZ" altLang="cs-CZ" sz="2400" dirty="0">
              <a:solidFill>
                <a:schemeClr val="hlink"/>
              </a:solidFill>
              <a:hlinkClick r:id="rId3"/>
            </a:endParaRPr>
          </a:p>
          <a:p>
            <a:pPr eaLnBrk="1" hangingPunct="1">
              <a:lnSpc>
                <a:spcPct val="150000"/>
              </a:lnSpc>
              <a:buFontTx/>
              <a:buChar char="•"/>
            </a:pPr>
            <a:r>
              <a:rPr lang="cs-CZ" altLang="cs-CZ" dirty="0">
                <a:sym typeface="Symbol" pitchFamily="18" charset="2"/>
              </a:rPr>
              <a:t>flexibilní „tabulkový procesor“</a:t>
            </a:r>
          </a:p>
          <a:p>
            <a:pPr eaLnBrk="1" hangingPunct="1">
              <a:lnSpc>
                <a:spcPct val="150000"/>
              </a:lnSpc>
              <a:buFontTx/>
              <a:buChar char="•"/>
            </a:pPr>
            <a:r>
              <a:rPr lang="cs-CZ" altLang="cs-CZ" dirty="0">
                <a:sym typeface="Symbol" pitchFamily="18" charset="2"/>
              </a:rPr>
              <a:t>jediný </a:t>
            </a:r>
            <a:r>
              <a:rPr lang="en-US" altLang="cs-CZ" i="1" dirty="0">
                <a:sym typeface="Symbol" pitchFamily="18" charset="2"/>
              </a:rPr>
              <a:t>closed source</a:t>
            </a:r>
            <a:r>
              <a:rPr lang="cs-CZ" altLang="cs-CZ" i="1" dirty="0">
                <a:sym typeface="Symbol" pitchFamily="18" charset="2"/>
              </a:rPr>
              <a:t> </a:t>
            </a:r>
            <a:r>
              <a:rPr lang="cs-CZ" altLang="cs-CZ" dirty="0">
                <a:sym typeface="Symbol" pitchFamily="18" charset="2"/>
              </a:rPr>
              <a:t>v tomto výběru... (</a:t>
            </a:r>
            <a:r>
              <a:rPr lang="cs-CZ" altLang="cs-CZ" b="0" dirty="0">
                <a:sym typeface="Symbol" pitchFamily="18" charset="2"/>
              </a:rPr>
              <a:t>výhody, nevýhody...</a:t>
            </a:r>
            <a:r>
              <a:rPr lang="cs-CZ" altLang="cs-CZ" dirty="0">
                <a:sym typeface="Symbol" pitchFamily="18" charset="2"/>
              </a:rPr>
              <a:t>)</a:t>
            </a:r>
          </a:p>
          <a:p>
            <a:pPr eaLnBrk="1" hangingPunct="1">
              <a:lnSpc>
                <a:spcPct val="150000"/>
              </a:lnSpc>
              <a:buFontTx/>
              <a:buChar char="•"/>
            </a:pPr>
            <a:r>
              <a:rPr lang="cs-CZ" altLang="cs-CZ" dirty="0">
                <a:sym typeface="Symbol" pitchFamily="18" charset="2"/>
              </a:rPr>
              <a:t>pro jednodušší až pokročilou analýzu dat</a:t>
            </a:r>
          </a:p>
          <a:p>
            <a:pPr eaLnBrk="1" hangingPunct="1">
              <a:lnSpc>
                <a:spcPct val="150000"/>
              </a:lnSpc>
              <a:buFontTx/>
              <a:buChar char="•"/>
            </a:pPr>
            <a:r>
              <a:rPr lang="cs-CZ" altLang="cs-CZ" dirty="0">
                <a:sym typeface="Symbol" pitchFamily="18" charset="2"/>
              </a:rPr>
              <a:t>záznam a úprava VBA maker (</a:t>
            </a:r>
            <a:r>
              <a:rPr lang="cs-CZ" altLang="cs-CZ" b="0" dirty="0">
                <a:sym typeface="Symbol" pitchFamily="18" charset="2"/>
              </a:rPr>
              <a:t>skriptů</a:t>
            </a:r>
            <a:r>
              <a:rPr lang="cs-CZ" altLang="cs-CZ" dirty="0">
                <a:sym typeface="Symbol" pitchFamily="18" charset="2"/>
              </a:rPr>
              <a:t>), pokročilejší mohou psát samostatné skripty/programy</a:t>
            </a:r>
          </a:p>
          <a:p>
            <a:pPr eaLnBrk="1" hangingPunct="1">
              <a:lnSpc>
                <a:spcPct val="150000"/>
              </a:lnSpc>
              <a:buFontTx/>
              <a:buChar char="•"/>
            </a:pPr>
            <a:r>
              <a:rPr lang="cs-CZ" altLang="cs-CZ" dirty="0">
                <a:sym typeface="Symbol" pitchFamily="18" charset="2"/>
              </a:rPr>
              <a:t>mnoho implementovaných funkcí (</a:t>
            </a:r>
            <a:r>
              <a:rPr lang="cs-CZ" altLang="cs-CZ" b="0" dirty="0">
                <a:sym typeface="Symbol" pitchFamily="18" charset="2"/>
              </a:rPr>
              <a:t>„=suma(A1:A10)“ to jen začíná...</a:t>
            </a:r>
            <a:r>
              <a:rPr lang="cs-CZ" altLang="cs-CZ" dirty="0">
                <a:sym typeface="Symbol" pitchFamily="18" charset="2"/>
              </a:rPr>
              <a:t>)</a:t>
            </a:r>
          </a:p>
          <a:p>
            <a:pPr lvl="1" eaLnBrk="1" hangingPunct="1">
              <a:lnSpc>
                <a:spcPct val="150000"/>
              </a:lnSpc>
              <a:buFontTx/>
              <a:buChar char="•"/>
            </a:pPr>
            <a:r>
              <a:rPr lang="cs-CZ" altLang="cs-CZ" dirty="0">
                <a:sym typeface="Symbol" pitchFamily="18" charset="2"/>
              </a:rPr>
              <a:t>klikněte na </a:t>
            </a:r>
            <a:r>
              <a:rPr lang="en-US" altLang="cs-CZ" i="1" dirty="0">
                <a:sym typeface="Symbol" pitchFamily="18" charset="2"/>
              </a:rPr>
              <a:t>Insert function</a:t>
            </a:r>
            <a:r>
              <a:rPr lang="en-US" altLang="cs-CZ" dirty="0">
                <a:sym typeface="Symbol" pitchFamily="18" charset="2"/>
              </a:rPr>
              <a:t> </a:t>
            </a:r>
            <a:r>
              <a:rPr lang="cs-CZ" altLang="cs-CZ" dirty="0">
                <a:sym typeface="Symbol" pitchFamily="18" charset="2"/>
              </a:rPr>
              <a:t>a prozkoumejte co je vše možné...</a:t>
            </a:r>
            <a:endParaRPr lang="cs-CZ" altLang="cs-CZ" i="1" dirty="0">
              <a:sym typeface="Symbol" pitchFamily="18" charset="2"/>
            </a:endParaRPr>
          </a:p>
          <a:p>
            <a:pPr eaLnBrk="1" hangingPunct="1">
              <a:lnSpc>
                <a:spcPct val="150000"/>
              </a:lnSpc>
              <a:buFontTx/>
              <a:buChar char="•"/>
            </a:pPr>
            <a:r>
              <a:rPr lang="cs-CZ" altLang="cs-CZ" dirty="0">
                <a:sym typeface="Symbol" pitchFamily="18" charset="2"/>
              </a:rPr>
              <a:t>pokud dostupné funkce nestačí, napište si vlastní... (</a:t>
            </a:r>
            <a:r>
              <a:rPr lang="cs-CZ" altLang="cs-CZ" b="0" dirty="0">
                <a:sym typeface="Symbol" pitchFamily="18" charset="2"/>
              </a:rPr>
              <a:t>pomocí VBA</a:t>
            </a:r>
            <a:r>
              <a:rPr lang="cs-CZ" altLang="cs-CZ" dirty="0">
                <a:sym typeface="Symbol" pitchFamily="18" charset="2"/>
              </a:rPr>
              <a:t>)</a:t>
            </a:r>
          </a:p>
          <a:p>
            <a:pPr eaLnBrk="1" hangingPunct="1">
              <a:lnSpc>
                <a:spcPct val="150000"/>
              </a:lnSpc>
              <a:buFontTx/>
              <a:buChar char="•"/>
            </a:pPr>
            <a:r>
              <a:rPr lang="cs-CZ" altLang="cs-CZ" dirty="0">
                <a:sym typeface="Symbol" pitchFamily="18" charset="2"/>
              </a:rPr>
              <a:t>včetně definování „proměnných“ (</a:t>
            </a:r>
            <a:r>
              <a:rPr lang="en-US" altLang="cs-CZ" b="0" i="1" dirty="0">
                <a:sym typeface="Symbol" pitchFamily="18" charset="2"/>
              </a:rPr>
              <a:t>Formulas – Name manager</a:t>
            </a:r>
            <a:r>
              <a:rPr lang="cs-CZ" altLang="cs-CZ" dirty="0">
                <a:sym typeface="Symbol" pitchFamily="18" charset="2"/>
              </a:rPr>
              <a:t>)</a:t>
            </a:r>
          </a:p>
        </p:txBody>
      </p:sp>
      <p:sp>
        <p:nvSpPr>
          <p:cNvPr id="40965" name="Text Box 5"/>
          <p:cNvSpPr txBox="1">
            <a:spLocks noChangeArrowheads="1"/>
          </p:cNvSpPr>
          <p:nvPr/>
        </p:nvSpPr>
        <p:spPr bwMode="auto">
          <a:xfrm>
            <a:off x="8534400" y="150813"/>
            <a:ext cx="533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r" eaLnBrk="1" hangingPunct="1"/>
            <a:fld id="{B825B985-0E2F-4107-96C4-CCA8E2A3FF50}" type="slidenum">
              <a:rPr lang="cs-CZ" altLang="cs-CZ"/>
              <a:pPr algn="r" eaLnBrk="1" hangingPunct="1"/>
              <a:t>38</a:t>
            </a:fld>
            <a:endParaRPr lang="cs-CZ" altLang="cs-CZ" dirty="0"/>
          </a:p>
        </p:txBody>
      </p:sp>
      <p:sp>
        <p:nvSpPr>
          <p:cNvPr id="7" name="Text Box 3">
            <a:extLst>
              <a:ext uri="{FF2B5EF4-FFF2-40B4-BE49-F238E27FC236}">
                <a16:creationId xmlns:a16="http://schemas.microsoft.com/office/drawing/2014/main" id="{F0E6414E-F753-4FE1-9E1D-4A221436E0F5}"/>
              </a:ext>
            </a:extLst>
          </p:cNvPr>
          <p:cNvSpPr txBox="1">
            <a:spLocks noChangeArrowheads="1"/>
          </p:cNvSpPr>
          <p:nvPr/>
        </p:nvSpPr>
        <p:spPr bwMode="auto">
          <a:xfrm>
            <a:off x="20638" y="22225"/>
            <a:ext cx="291618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cs-CZ" altLang="cs-CZ" i="1" dirty="0">
                <a:solidFill>
                  <a:schemeClr val="hlink"/>
                </a:solidFill>
              </a:rPr>
              <a:t>9. Další vybrané aplikace</a:t>
            </a:r>
          </a:p>
          <a:p>
            <a:pPr eaLnBrk="1" hangingPunct="1"/>
            <a:endParaRPr lang="cs-CZ" altLang="cs-CZ" sz="1600" dirty="0"/>
          </a:p>
        </p:txBody>
      </p:sp>
    </p:spTree>
    <p:extLst>
      <p:ext uri="{BB962C8B-B14F-4D97-AF65-F5344CB8AC3E}">
        <p14:creationId xmlns:p14="http://schemas.microsoft.com/office/powerpoint/2010/main" val="18924956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Line 2"/>
          <p:cNvSpPr>
            <a:spLocks noChangeShapeType="1"/>
          </p:cNvSpPr>
          <p:nvPr/>
        </p:nvSpPr>
        <p:spPr bwMode="auto">
          <a:xfrm>
            <a:off x="0" y="685800"/>
            <a:ext cx="91440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0964" name="Text Box 4"/>
          <p:cNvSpPr txBox="1">
            <a:spLocks noChangeArrowheads="1"/>
          </p:cNvSpPr>
          <p:nvPr/>
        </p:nvSpPr>
        <p:spPr bwMode="auto">
          <a:xfrm>
            <a:off x="228600" y="609600"/>
            <a:ext cx="8686800" cy="599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b="1">
                <a:solidFill>
                  <a:schemeClr val="tx1"/>
                </a:solidFill>
                <a:latin typeface="Arial" pitchFamily="34" charset="0"/>
                <a:cs typeface="Arial" pitchFamily="34" charset="0"/>
              </a:defRPr>
            </a:lvl1pPr>
            <a:lvl2pPr marL="812800" indent="-355600" eaLnBrk="0" hangingPunct="0">
              <a:defRPr b="1">
                <a:solidFill>
                  <a:schemeClr val="tx1"/>
                </a:solidFill>
                <a:latin typeface="Arial" pitchFamily="34" charset="0"/>
                <a:cs typeface="Arial" pitchFamily="34" charset="0"/>
              </a:defRPr>
            </a:lvl2pPr>
            <a:lvl3pPr marL="1270000" indent="-355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lnSpc>
                <a:spcPct val="150000"/>
              </a:lnSpc>
            </a:pPr>
            <a:r>
              <a:rPr lang="cs-CZ" altLang="cs-CZ" sz="2400" dirty="0" err="1">
                <a:solidFill>
                  <a:schemeClr val="hlink"/>
                </a:solidFill>
              </a:rPr>
              <a:t>Galaxy</a:t>
            </a:r>
            <a:r>
              <a:rPr lang="cs-CZ" altLang="cs-CZ" sz="2400" dirty="0">
                <a:solidFill>
                  <a:schemeClr val="hlink"/>
                </a:solidFill>
              </a:rPr>
              <a:t> server</a:t>
            </a:r>
            <a:endParaRPr lang="cs-CZ" altLang="cs-CZ" sz="2400" dirty="0">
              <a:solidFill>
                <a:schemeClr val="hlink"/>
              </a:solidFill>
              <a:hlinkClick r:id="rId3"/>
            </a:endParaRPr>
          </a:p>
          <a:p>
            <a:pPr eaLnBrk="1" hangingPunct="1">
              <a:lnSpc>
                <a:spcPct val="150000"/>
              </a:lnSpc>
              <a:buFontTx/>
              <a:buChar char="•"/>
            </a:pPr>
            <a:r>
              <a:rPr lang="cs-CZ" altLang="cs-CZ" i="1" dirty="0">
                <a:sym typeface="Symbol" pitchFamily="18" charset="2"/>
              </a:rPr>
              <a:t>open-source </a:t>
            </a:r>
            <a:r>
              <a:rPr lang="cs-CZ" altLang="cs-CZ" dirty="0">
                <a:sym typeface="Symbol" pitchFamily="18" charset="2"/>
              </a:rPr>
              <a:t>serverová aplikace umožňující pokročilou analýzu dat</a:t>
            </a:r>
          </a:p>
          <a:p>
            <a:pPr eaLnBrk="1" hangingPunct="1">
              <a:lnSpc>
                <a:spcPct val="150000"/>
              </a:lnSpc>
              <a:buFontTx/>
              <a:buChar char="•"/>
            </a:pPr>
            <a:r>
              <a:rPr lang="cs-CZ" altLang="cs-CZ" dirty="0">
                <a:sym typeface="Symbol" pitchFamily="18" charset="2"/>
              </a:rPr>
              <a:t>formou konkrétního sledu kroků provádějící jednotlivé operace (</a:t>
            </a:r>
            <a:r>
              <a:rPr lang="cs-CZ" altLang="cs-CZ" b="0" dirty="0">
                <a:sym typeface="Symbol" pitchFamily="18" charset="2"/>
              </a:rPr>
              <a:t>např. filtrování datové matice</a:t>
            </a:r>
            <a:r>
              <a:rPr lang="cs-CZ" altLang="cs-CZ" dirty="0">
                <a:sym typeface="Symbol" pitchFamily="18" charset="2"/>
              </a:rPr>
              <a:t>)</a:t>
            </a:r>
          </a:p>
          <a:p>
            <a:pPr eaLnBrk="1" hangingPunct="1">
              <a:lnSpc>
                <a:spcPct val="150000"/>
              </a:lnSpc>
              <a:buFontTx/>
              <a:buChar char="•"/>
            </a:pPr>
            <a:r>
              <a:rPr lang="cs-CZ" altLang="cs-CZ" dirty="0">
                <a:sym typeface="Symbol" pitchFamily="18" charset="2"/>
              </a:rPr>
              <a:t>často používané kroky lze uložit jako </a:t>
            </a:r>
            <a:r>
              <a:rPr lang="en-US" altLang="cs-CZ" i="1" dirty="0">
                <a:sym typeface="Symbol" pitchFamily="18" charset="2"/>
              </a:rPr>
              <a:t>workflow</a:t>
            </a:r>
          </a:p>
          <a:p>
            <a:pPr eaLnBrk="1" hangingPunct="1">
              <a:lnSpc>
                <a:spcPct val="150000"/>
              </a:lnSpc>
              <a:buFontTx/>
              <a:buChar char="•"/>
            </a:pPr>
            <a:r>
              <a:rPr lang="cs-CZ" altLang="cs-CZ" dirty="0">
                <a:sym typeface="Symbol" pitchFamily="18" charset="2"/>
              </a:rPr>
              <a:t>sdílení </a:t>
            </a:r>
            <a:r>
              <a:rPr lang="en-US" altLang="cs-CZ" i="1" dirty="0">
                <a:sym typeface="Symbol" pitchFamily="18" charset="2"/>
              </a:rPr>
              <a:t>workflow </a:t>
            </a:r>
            <a:r>
              <a:rPr lang="cs-CZ" altLang="cs-CZ" dirty="0">
                <a:sym typeface="Symbol" pitchFamily="18" charset="2"/>
              </a:rPr>
              <a:t>i výsledků s kterýmkoli jiným uživatelem</a:t>
            </a:r>
          </a:p>
          <a:p>
            <a:pPr lvl="1" eaLnBrk="1" hangingPunct="1">
              <a:lnSpc>
                <a:spcPct val="150000"/>
              </a:lnSpc>
              <a:buFontTx/>
              <a:buChar char="•"/>
            </a:pPr>
            <a:r>
              <a:rPr lang="cs-CZ" altLang="cs-CZ" dirty="0">
                <a:solidFill>
                  <a:srgbClr val="99FF99"/>
                </a:solidFill>
                <a:sym typeface="Symbol" pitchFamily="18" charset="2"/>
              </a:rPr>
              <a:t>reprodukovatelnost</a:t>
            </a:r>
          </a:p>
          <a:p>
            <a:pPr eaLnBrk="1" hangingPunct="1">
              <a:lnSpc>
                <a:spcPct val="150000"/>
              </a:lnSpc>
              <a:buFontTx/>
              <a:buChar char="•"/>
            </a:pPr>
            <a:r>
              <a:rPr lang="cs-CZ" altLang="cs-CZ" dirty="0">
                <a:sym typeface="Symbol" pitchFamily="18" charset="2"/>
              </a:rPr>
              <a:t>relativně velká a aktivní komunita udržující celý projekt</a:t>
            </a:r>
          </a:p>
          <a:p>
            <a:pPr eaLnBrk="1" hangingPunct="1">
              <a:lnSpc>
                <a:spcPct val="150000"/>
              </a:lnSpc>
              <a:buFontTx/>
              <a:buChar char="•"/>
            </a:pPr>
            <a:endParaRPr lang="cs-CZ" altLang="cs-CZ" dirty="0">
              <a:sym typeface="Symbol" pitchFamily="18" charset="2"/>
            </a:endParaRPr>
          </a:p>
          <a:p>
            <a:pPr eaLnBrk="1" hangingPunct="1">
              <a:lnSpc>
                <a:spcPct val="150000"/>
              </a:lnSpc>
              <a:buFontTx/>
              <a:buChar char="•"/>
            </a:pPr>
            <a:r>
              <a:rPr lang="cs-CZ" altLang="cs-CZ" dirty="0">
                <a:sym typeface="Symbol" pitchFamily="18" charset="2"/>
              </a:rPr>
              <a:t>veřejné servery, kde si můžete provést analýzu Vašich dat (</a:t>
            </a:r>
            <a:r>
              <a:rPr lang="cs-CZ" altLang="cs-CZ" b="0" dirty="0">
                <a:sym typeface="Symbol" pitchFamily="18" charset="2"/>
              </a:rPr>
              <a:t>je možné mít i vlastní instanci na vlastním hardware...</a:t>
            </a:r>
            <a:r>
              <a:rPr lang="cs-CZ" altLang="cs-CZ" dirty="0">
                <a:sym typeface="Symbol" pitchFamily="18" charset="2"/>
              </a:rPr>
              <a:t>)</a:t>
            </a:r>
          </a:p>
          <a:p>
            <a:pPr lvl="1" eaLnBrk="1" hangingPunct="1">
              <a:lnSpc>
                <a:spcPct val="150000"/>
              </a:lnSpc>
              <a:buFontTx/>
              <a:buChar char="•"/>
            </a:pPr>
            <a:r>
              <a:rPr lang="cs-CZ" altLang="cs-CZ" dirty="0">
                <a:sym typeface="Symbol" pitchFamily="18" charset="2"/>
              </a:rPr>
              <a:t>např. </a:t>
            </a:r>
            <a:r>
              <a:rPr lang="cs-CZ" altLang="cs-CZ" dirty="0">
                <a:sym typeface="Symbol" pitchFamily="18" charset="2"/>
                <a:hlinkClick r:id="rId4"/>
              </a:rPr>
              <a:t>https://usegalaxy.eu/</a:t>
            </a:r>
          </a:p>
          <a:p>
            <a:pPr lvl="1" eaLnBrk="1" hangingPunct="1">
              <a:lnSpc>
                <a:spcPct val="150000"/>
              </a:lnSpc>
              <a:buFontTx/>
              <a:buChar char="•"/>
            </a:pPr>
            <a:r>
              <a:rPr lang="cs-CZ" altLang="cs-CZ" dirty="0">
                <a:sym typeface="Symbol" pitchFamily="18" charset="2"/>
              </a:rPr>
              <a:t>běží na superpočítačích, jednotlivé kroky se zařazují do fronty k zpracování</a:t>
            </a:r>
          </a:p>
        </p:txBody>
      </p:sp>
      <p:sp>
        <p:nvSpPr>
          <p:cNvPr id="40965" name="Text Box 5"/>
          <p:cNvSpPr txBox="1">
            <a:spLocks noChangeArrowheads="1"/>
          </p:cNvSpPr>
          <p:nvPr/>
        </p:nvSpPr>
        <p:spPr bwMode="auto">
          <a:xfrm>
            <a:off x="8534400" y="150813"/>
            <a:ext cx="533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r" eaLnBrk="1" hangingPunct="1"/>
            <a:fld id="{B825B985-0E2F-4107-96C4-CCA8E2A3FF50}" type="slidenum">
              <a:rPr lang="cs-CZ" altLang="cs-CZ"/>
              <a:pPr algn="r" eaLnBrk="1" hangingPunct="1"/>
              <a:t>39</a:t>
            </a:fld>
            <a:endParaRPr lang="cs-CZ" altLang="cs-CZ" dirty="0"/>
          </a:p>
        </p:txBody>
      </p:sp>
      <p:pic>
        <p:nvPicPr>
          <p:cNvPr id="2" name="Picture 1">
            <a:extLst>
              <a:ext uri="{FF2B5EF4-FFF2-40B4-BE49-F238E27FC236}">
                <a16:creationId xmlns:a16="http://schemas.microsoft.com/office/drawing/2014/main" id="{DA2FA4EB-83A2-4D2A-9D65-09903EA69628}"/>
              </a:ext>
            </a:extLst>
          </p:cNvPr>
          <p:cNvPicPr>
            <a:picLocks noChangeAspect="1"/>
          </p:cNvPicPr>
          <p:nvPr/>
        </p:nvPicPr>
        <p:blipFill>
          <a:blip r:embed="rId5"/>
          <a:stretch>
            <a:fillRect/>
          </a:stretch>
        </p:blipFill>
        <p:spPr>
          <a:xfrm>
            <a:off x="8092369" y="718609"/>
            <a:ext cx="1057275" cy="466725"/>
          </a:xfrm>
          <a:prstGeom prst="rect">
            <a:avLst/>
          </a:prstGeom>
        </p:spPr>
      </p:pic>
      <p:sp>
        <p:nvSpPr>
          <p:cNvPr id="7" name="Text Box 3">
            <a:extLst>
              <a:ext uri="{FF2B5EF4-FFF2-40B4-BE49-F238E27FC236}">
                <a16:creationId xmlns:a16="http://schemas.microsoft.com/office/drawing/2014/main" id="{FEE8CD3E-F091-4790-8617-3BC7F5C69817}"/>
              </a:ext>
            </a:extLst>
          </p:cNvPr>
          <p:cNvSpPr txBox="1">
            <a:spLocks noChangeArrowheads="1"/>
          </p:cNvSpPr>
          <p:nvPr/>
        </p:nvSpPr>
        <p:spPr bwMode="auto">
          <a:xfrm>
            <a:off x="20638" y="22225"/>
            <a:ext cx="291618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cs-CZ" altLang="cs-CZ" i="1" dirty="0">
                <a:solidFill>
                  <a:schemeClr val="hlink"/>
                </a:solidFill>
              </a:rPr>
              <a:t>9. Další vybrané aplikace</a:t>
            </a:r>
          </a:p>
          <a:p>
            <a:pPr eaLnBrk="1" hangingPunct="1"/>
            <a:endParaRPr lang="cs-CZ" altLang="cs-CZ" sz="1600" dirty="0"/>
          </a:p>
        </p:txBody>
      </p:sp>
    </p:spTree>
    <p:extLst>
      <p:ext uri="{BB962C8B-B14F-4D97-AF65-F5344CB8AC3E}">
        <p14:creationId xmlns:p14="http://schemas.microsoft.com/office/powerpoint/2010/main" val="3655871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Line 2"/>
          <p:cNvSpPr>
            <a:spLocks noChangeShapeType="1"/>
          </p:cNvSpPr>
          <p:nvPr/>
        </p:nvSpPr>
        <p:spPr bwMode="auto">
          <a:xfrm>
            <a:off x="0" y="685800"/>
            <a:ext cx="91440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3555" name="Text Box 4"/>
          <p:cNvSpPr txBox="1">
            <a:spLocks noChangeArrowheads="1"/>
          </p:cNvSpPr>
          <p:nvPr/>
        </p:nvSpPr>
        <p:spPr bwMode="auto">
          <a:xfrm>
            <a:off x="228600" y="609600"/>
            <a:ext cx="86868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b="1">
                <a:solidFill>
                  <a:schemeClr val="tx1"/>
                </a:solidFill>
                <a:latin typeface="Arial" pitchFamily="34" charset="0"/>
                <a:cs typeface="Arial" pitchFamily="34" charset="0"/>
              </a:defRPr>
            </a:lvl1pPr>
            <a:lvl2pPr marL="812800" indent="-35560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lnSpc>
                <a:spcPct val="150000"/>
              </a:lnSpc>
            </a:pPr>
            <a:r>
              <a:rPr lang="cs-CZ" altLang="cs-CZ" sz="2400" dirty="0">
                <a:solidFill>
                  <a:schemeClr val="hlink"/>
                </a:solidFill>
              </a:rPr>
              <a:t>Biologické sítě</a:t>
            </a:r>
          </a:p>
          <a:p>
            <a:pPr eaLnBrk="1" hangingPunct="1">
              <a:lnSpc>
                <a:spcPct val="150000"/>
              </a:lnSpc>
              <a:buFontTx/>
              <a:buChar char="•"/>
            </a:pPr>
            <a:r>
              <a:rPr lang="cs-CZ" altLang="cs-CZ" dirty="0">
                <a:sym typeface="Symbol" pitchFamily="18" charset="2"/>
              </a:rPr>
              <a:t>snaha o zachycení celého světa pomocí jeho jednotlivých složek (</a:t>
            </a:r>
            <a:r>
              <a:rPr lang="en-US" altLang="cs-CZ" i="1" dirty="0">
                <a:solidFill>
                  <a:srgbClr val="99FF99"/>
                </a:solidFill>
                <a:sym typeface="Symbol" pitchFamily="18" charset="2"/>
              </a:rPr>
              <a:t>nodes</a:t>
            </a:r>
            <a:r>
              <a:rPr lang="cs-CZ" altLang="cs-CZ" dirty="0">
                <a:sym typeface="Symbol" pitchFamily="18" charset="2"/>
              </a:rPr>
              <a:t>) a vztahů mezi nimi </a:t>
            </a:r>
            <a:r>
              <a:rPr lang="en-US" altLang="cs-CZ" dirty="0">
                <a:sym typeface="Symbol" pitchFamily="18" charset="2"/>
              </a:rPr>
              <a:t>(</a:t>
            </a:r>
            <a:r>
              <a:rPr lang="en-US" altLang="cs-CZ" i="1" dirty="0">
                <a:solidFill>
                  <a:srgbClr val="99FF99"/>
                </a:solidFill>
                <a:sym typeface="Symbol" pitchFamily="18" charset="2"/>
              </a:rPr>
              <a:t>edges</a:t>
            </a:r>
            <a:r>
              <a:rPr lang="cs-CZ" altLang="cs-CZ" dirty="0">
                <a:sym typeface="Symbol" pitchFamily="18" charset="2"/>
              </a:rPr>
              <a:t>) – </a:t>
            </a:r>
            <a:r>
              <a:rPr lang="cs-CZ" altLang="cs-CZ" dirty="0">
                <a:solidFill>
                  <a:srgbClr val="99FF99"/>
                </a:solidFill>
                <a:sym typeface="Symbol" pitchFamily="18" charset="2"/>
              </a:rPr>
              <a:t>vytváření sítí </a:t>
            </a:r>
            <a:r>
              <a:rPr lang="cs-CZ" altLang="cs-CZ" dirty="0">
                <a:sym typeface="Symbol" pitchFamily="18" charset="2"/>
              </a:rPr>
              <a:t>(</a:t>
            </a:r>
            <a:r>
              <a:rPr lang="en-US" altLang="cs-CZ" i="1" dirty="0">
                <a:solidFill>
                  <a:srgbClr val="99FF99"/>
                </a:solidFill>
                <a:sym typeface="Symbol" pitchFamily="18" charset="2"/>
              </a:rPr>
              <a:t>networks</a:t>
            </a:r>
            <a:r>
              <a:rPr lang="cs-CZ" altLang="cs-CZ" dirty="0">
                <a:sym typeface="Symbol" pitchFamily="18" charset="2"/>
              </a:rPr>
              <a:t>)</a:t>
            </a:r>
          </a:p>
          <a:p>
            <a:pPr lvl="1" eaLnBrk="1" hangingPunct="1">
              <a:lnSpc>
                <a:spcPct val="150000"/>
              </a:lnSpc>
              <a:buFontTx/>
              <a:buChar char="•"/>
            </a:pPr>
            <a:r>
              <a:rPr lang="cs-CZ" altLang="cs-CZ" b="0" dirty="0">
                <a:sym typeface="Symbol" pitchFamily="18" charset="2"/>
              </a:rPr>
              <a:t>prvopočátky již v 18. století...</a:t>
            </a:r>
          </a:p>
          <a:p>
            <a:pPr eaLnBrk="1" hangingPunct="1">
              <a:lnSpc>
                <a:spcPct val="150000"/>
              </a:lnSpc>
              <a:buFontTx/>
              <a:buChar char="•"/>
            </a:pPr>
            <a:endParaRPr lang="cs-CZ" altLang="cs-CZ" dirty="0">
              <a:sym typeface="Symbol" pitchFamily="18" charset="2"/>
            </a:endParaRPr>
          </a:p>
          <a:p>
            <a:pPr eaLnBrk="1" hangingPunct="1">
              <a:lnSpc>
                <a:spcPct val="150000"/>
              </a:lnSpc>
              <a:buFontTx/>
              <a:buChar char="•"/>
            </a:pPr>
            <a:r>
              <a:rPr lang="cs-CZ" altLang="cs-CZ" dirty="0">
                <a:sym typeface="Symbol" pitchFamily="18" charset="2"/>
              </a:rPr>
              <a:t>biologická</a:t>
            </a:r>
            <a:r>
              <a:rPr lang="en-US" altLang="cs-CZ" dirty="0">
                <a:sym typeface="Symbol" pitchFamily="18" charset="2"/>
              </a:rPr>
              <a:t> </a:t>
            </a:r>
            <a:r>
              <a:rPr lang="cs-CZ" altLang="cs-CZ" dirty="0">
                <a:sym typeface="Symbol" pitchFamily="18" charset="2"/>
              </a:rPr>
              <a:t>síť </a:t>
            </a:r>
            <a:r>
              <a:rPr lang="en-US" altLang="cs-CZ" dirty="0">
                <a:sym typeface="Symbol" pitchFamily="18" charset="2"/>
              </a:rPr>
              <a:t>(</a:t>
            </a:r>
            <a:r>
              <a:rPr lang="cs-CZ" altLang="cs-CZ" b="0" dirty="0">
                <a:sym typeface="Symbol" pitchFamily="18" charset="2"/>
              </a:rPr>
              <a:t>alt. sociální síť jako </a:t>
            </a:r>
            <a:r>
              <a:rPr lang="cs-CZ" altLang="cs-CZ" b="0" dirty="0" err="1">
                <a:sym typeface="Symbol" pitchFamily="18" charset="2"/>
              </a:rPr>
              <a:t>facebook</a:t>
            </a:r>
            <a:r>
              <a:rPr lang="cs-CZ" altLang="cs-CZ" b="0" dirty="0">
                <a:sym typeface="Symbol" pitchFamily="18" charset="2"/>
              </a:rPr>
              <a:t>, </a:t>
            </a:r>
            <a:r>
              <a:rPr lang="cs-CZ" altLang="cs-CZ" b="0" dirty="0" err="1">
                <a:sym typeface="Symbol" pitchFamily="18" charset="2"/>
              </a:rPr>
              <a:t>twitter</a:t>
            </a:r>
            <a:r>
              <a:rPr lang="cs-CZ" altLang="cs-CZ" dirty="0">
                <a:sym typeface="Symbol" pitchFamily="18" charset="2"/>
              </a:rPr>
              <a:t>)</a:t>
            </a:r>
            <a:endParaRPr lang="en-US" altLang="cs-CZ" dirty="0">
              <a:sym typeface="Symbol" pitchFamily="18" charset="2"/>
            </a:endParaRPr>
          </a:p>
          <a:p>
            <a:pPr lvl="1" eaLnBrk="1" hangingPunct="1">
              <a:lnSpc>
                <a:spcPct val="150000"/>
              </a:lnSpc>
              <a:buFontTx/>
              <a:buChar char="•"/>
            </a:pPr>
            <a:r>
              <a:rPr lang="cs-CZ" altLang="cs-CZ" dirty="0">
                <a:sym typeface="Symbol" pitchFamily="18" charset="2"/>
              </a:rPr>
              <a:t>sada molekul (</a:t>
            </a:r>
            <a:r>
              <a:rPr lang="cs-CZ" altLang="cs-CZ" b="0" dirty="0">
                <a:sym typeface="Symbol" pitchFamily="18" charset="2"/>
              </a:rPr>
              <a:t>alt. lidí</a:t>
            </a:r>
            <a:r>
              <a:rPr lang="cs-CZ" altLang="cs-CZ" dirty="0">
                <a:sym typeface="Symbol" pitchFamily="18" charset="2"/>
              </a:rPr>
              <a:t>)</a:t>
            </a:r>
            <a:r>
              <a:rPr lang="en-US" altLang="cs-CZ" dirty="0">
                <a:sym typeface="Symbol" pitchFamily="18" charset="2"/>
              </a:rPr>
              <a:t>, </a:t>
            </a:r>
            <a:r>
              <a:rPr lang="cs-CZ" altLang="cs-CZ" dirty="0">
                <a:sym typeface="Symbol" pitchFamily="18" charset="2"/>
              </a:rPr>
              <a:t>např. proteinů, geny, metabolity = </a:t>
            </a:r>
            <a:r>
              <a:rPr lang="en-US" altLang="cs-CZ" i="1" dirty="0">
                <a:solidFill>
                  <a:srgbClr val="99FF99"/>
                </a:solidFill>
                <a:sym typeface="Symbol" pitchFamily="18" charset="2"/>
              </a:rPr>
              <a:t>nodes</a:t>
            </a:r>
            <a:endParaRPr lang="en-US" altLang="cs-CZ" dirty="0">
              <a:solidFill>
                <a:srgbClr val="99FF99"/>
              </a:solidFill>
              <a:sym typeface="Symbol" pitchFamily="18" charset="2"/>
            </a:endParaRPr>
          </a:p>
          <a:p>
            <a:pPr lvl="1" eaLnBrk="1" hangingPunct="1">
              <a:lnSpc>
                <a:spcPct val="150000"/>
              </a:lnSpc>
              <a:buFontTx/>
              <a:buChar char="•"/>
            </a:pPr>
            <a:r>
              <a:rPr lang="cs-CZ" altLang="cs-CZ" dirty="0">
                <a:sym typeface="Symbol" pitchFamily="18" charset="2"/>
              </a:rPr>
              <a:t>propojených pomocí definovaných, funkčních vztahů (</a:t>
            </a:r>
            <a:r>
              <a:rPr lang="cs-CZ" altLang="cs-CZ" b="0" dirty="0">
                <a:sym typeface="Symbol" pitchFamily="18" charset="2"/>
              </a:rPr>
              <a:t>alt. přátelé</a:t>
            </a:r>
            <a:r>
              <a:rPr lang="cs-CZ" altLang="cs-CZ" dirty="0">
                <a:sym typeface="Symbol" pitchFamily="18" charset="2"/>
              </a:rPr>
              <a:t>)</a:t>
            </a:r>
            <a:r>
              <a:rPr lang="en-US" altLang="cs-CZ" dirty="0">
                <a:sym typeface="Symbol" pitchFamily="18" charset="2"/>
              </a:rPr>
              <a:t>; </a:t>
            </a:r>
            <a:r>
              <a:rPr lang="cs-CZ" altLang="cs-CZ" dirty="0">
                <a:sym typeface="Symbol" pitchFamily="18" charset="2"/>
              </a:rPr>
              <a:t>např. protein-protein interakce = </a:t>
            </a:r>
            <a:r>
              <a:rPr lang="en-US" altLang="cs-CZ" i="1" dirty="0">
                <a:solidFill>
                  <a:srgbClr val="99FF99"/>
                </a:solidFill>
                <a:sym typeface="Symbol" pitchFamily="18" charset="2"/>
              </a:rPr>
              <a:t>edges</a:t>
            </a:r>
            <a:endParaRPr lang="cs-CZ" altLang="cs-CZ" dirty="0">
              <a:sym typeface="Symbol" pitchFamily="18" charset="2"/>
            </a:endParaRPr>
          </a:p>
        </p:txBody>
      </p:sp>
      <p:sp>
        <p:nvSpPr>
          <p:cNvPr id="23556" name="Text Box 5"/>
          <p:cNvSpPr txBox="1">
            <a:spLocks noChangeArrowheads="1"/>
          </p:cNvSpPr>
          <p:nvPr/>
        </p:nvSpPr>
        <p:spPr bwMode="auto">
          <a:xfrm>
            <a:off x="8534400" y="150813"/>
            <a:ext cx="533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r" eaLnBrk="1" hangingPunct="1"/>
            <a:fld id="{E129E809-84F3-4B30-A1EE-497F34272A0D}" type="slidenum">
              <a:rPr lang="cs-CZ" altLang="cs-CZ"/>
              <a:pPr algn="r" eaLnBrk="1" hangingPunct="1"/>
              <a:t>4</a:t>
            </a:fld>
            <a:endParaRPr lang="cs-CZ" altLang="cs-CZ"/>
          </a:p>
        </p:txBody>
      </p:sp>
      <p:sp>
        <p:nvSpPr>
          <p:cNvPr id="23557" name="Text Box 3"/>
          <p:cNvSpPr txBox="1">
            <a:spLocks noChangeArrowheads="1"/>
          </p:cNvSpPr>
          <p:nvPr/>
        </p:nvSpPr>
        <p:spPr bwMode="auto">
          <a:xfrm>
            <a:off x="20638" y="22225"/>
            <a:ext cx="206979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cs-CZ" altLang="cs-CZ" i="1" dirty="0">
                <a:solidFill>
                  <a:schemeClr val="hlink"/>
                </a:solidFill>
              </a:rPr>
              <a:t>5. Biologické sítě</a:t>
            </a:r>
          </a:p>
          <a:p>
            <a:pPr eaLnBrk="1" hangingPunct="1"/>
            <a:endParaRPr lang="cs-CZ" altLang="cs-CZ" sz="16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Line 2"/>
          <p:cNvSpPr>
            <a:spLocks noChangeShapeType="1"/>
          </p:cNvSpPr>
          <p:nvPr/>
        </p:nvSpPr>
        <p:spPr bwMode="auto">
          <a:xfrm>
            <a:off x="0" y="685800"/>
            <a:ext cx="91440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0964" name="Text Box 4"/>
          <p:cNvSpPr txBox="1">
            <a:spLocks noChangeArrowheads="1"/>
          </p:cNvSpPr>
          <p:nvPr/>
        </p:nvSpPr>
        <p:spPr bwMode="auto">
          <a:xfrm>
            <a:off x="228600" y="609600"/>
            <a:ext cx="8686800" cy="308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b="1">
                <a:solidFill>
                  <a:schemeClr val="tx1"/>
                </a:solidFill>
                <a:latin typeface="Arial" pitchFamily="34" charset="0"/>
                <a:cs typeface="Arial" pitchFamily="34" charset="0"/>
              </a:defRPr>
            </a:lvl1pPr>
            <a:lvl2pPr marL="812800" indent="-355600" eaLnBrk="0" hangingPunct="0">
              <a:defRPr b="1">
                <a:solidFill>
                  <a:schemeClr val="tx1"/>
                </a:solidFill>
                <a:latin typeface="Arial" pitchFamily="34" charset="0"/>
                <a:cs typeface="Arial" pitchFamily="34" charset="0"/>
              </a:defRPr>
            </a:lvl2pPr>
            <a:lvl3pPr marL="1270000" indent="-355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lnSpc>
                <a:spcPct val="150000"/>
              </a:lnSpc>
            </a:pPr>
            <a:r>
              <a:rPr lang="cs-CZ" altLang="cs-CZ" sz="2400" dirty="0">
                <a:solidFill>
                  <a:schemeClr val="hlink"/>
                </a:solidFill>
              </a:rPr>
              <a:t>KNIME</a:t>
            </a:r>
          </a:p>
          <a:p>
            <a:pPr eaLnBrk="1" hangingPunct="1">
              <a:lnSpc>
                <a:spcPct val="150000"/>
              </a:lnSpc>
              <a:buFontTx/>
              <a:buChar char="•"/>
            </a:pPr>
            <a:r>
              <a:rPr lang="cs-CZ" altLang="cs-CZ" dirty="0">
                <a:solidFill>
                  <a:schemeClr val="hlink"/>
                </a:solidFill>
                <a:hlinkClick r:id="rId3"/>
              </a:rPr>
              <a:t>https://www.knime.com/</a:t>
            </a:r>
            <a:endParaRPr lang="cs-CZ" altLang="cs-CZ" dirty="0">
              <a:sym typeface="Symbol" pitchFamily="18" charset="2"/>
            </a:endParaRPr>
          </a:p>
          <a:p>
            <a:pPr eaLnBrk="1" hangingPunct="1">
              <a:lnSpc>
                <a:spcPct val="150000"/>
              </a:lnSpc>
              <a:buFontTx/>
              <a:buChar char="•"/>
            </a:pPr>
            <a:r>
              <a:rPr lang="cs-CZ" altLang="cs-CZ" i="1" dirty="0">
                <a:sym typeface="Symbol" pitchFamily="18" charset="2"/>
              </a:rPr>
              <a:t>open-source</a:t>
            </a:r>
            <a:r>
              <a:rPr lang="cs-CZ" altLang="cs-CZ" dirty="0">
                <a:sym typeface="Symbol" pitchFamily="18" charset="2"/>
              </a:rPr>
              <a:t> platforma pro analýzu dat</a:t>
            </a:r>
          </a:p>
          <a:p>
            <a:pPr eaLnBrk="1" hangingPunct="1">
              <a:lnSpc>
                <a:spcPct val="150000"/>
              </a:lnSpc>
              <a:buFontTx/>
              <a:buChar char="•"/>
            </a:pPr>
            <a:r>
              <a:rPr lang="cs-CZ" altLang="cs-CZ" dirty="0">
                <a:sym typeface="Symbol" pitchFamily="18" charset="2"/>
              </a:rPr>
              <a:t>stovky nodů, které lze propojovat do nelineárních celků (</a:t>
            </a:r>
            <a:r>
              <a:rPr lang="en-US" altLang="cs-CZ" b="0" i="1" dirty="0">
                <a:sym typeface="Symbol" pitchFamily="18" charset="2"/>
              </a:rPr>
              <a:t>workflows</a:t>
            </a:r>
            <a:r>
              <a:rPr lang="cs-CZ" altLang="cs-CZ" dirty="0">
                <a:sym typeface="Symbol" pitchFamily="18" charset="2"/>
              </a:rPr>
              <a:t>)</a:t>
            </a:r>
          </a:p>
          <a:p>
            <a:pPr lvl="1" eaLnBrk="1" hangingPunct="1">
              <a:lnSpc>
                <a:spcPct val="150000"/>
              </a:lnSpc>
              <a:buFontTx/>
              <a:buChar char="•"/>
            </a:pPr>
            <a:r>
              <a:rPr lang="cs-CZ" altLang="cs-CZ" b="0" dirty="0">
                <a:sym typeface="Symbol" pitchFamily="18" charset="2"/>
              </a:rPr>
              <a:t>např. operace s datovými maticemi, statistiky, reportování, ...</a:t>
            </a:r>
            <a:endParaRPr lang="cs-CZ" altLang="cs-CZ" dirty="0">
              <a:sym typeface="Symbol" pitchFamily="18" charset="2"/>
            </a:endParaRPr>
          </a:p>
          <a:p>
            <a:pPr eaLnBrk="1" hangingPunct="1">
              <a:lnSpc>
                <a:spcPct val="150000"/>
              </a:lnSpc>
              <a:buFontTx/>
              <a:buChar char="•"/>
            </a:pPr>
            <a:r>
              <a:rPr lang="cs-CZ" altLang="cs-CZ" dirty="0">
                <a:sym typeface="Symbol" pitchFamily="18" charset="2"/>
              </a:rPr>
              <a:t>umožňuje zpracovávat data také vlastními skripty (</a:t>
            </a:r>
            <a:r>
              <a:rPr lang="cs-CZ" altLang="cs-CZ" b="0" dirty="0">
                <a:sym typeface="Symbol" pitchFamily="18" charset="2"/>
              </a:rPr>
              <a:t>R, Python, Java</a:t>
            </a:r>
            <a:r>
              <a:rPr lang="cs-CZ" altLang="cs-CZ" dirty="0">
                <a:sym typeface="Symbol" pitchFamily="18" charset="2"/>
              </a:rPr>
              <a:t>)</a:t>
            </a:r>
          </a:p>
          <a:p>
            <a:pPr eaLnBrk="1" hangingPunct="1">
              <a:lnSpc>
                <a:spcPct val="150000"/>
              </a:lnSpc>
              <a:buFontTx/>
              <a:buChar char="•"/>
            </a:pPr>
            <a:r>
              <a:rPr lang="cs-CZ" altLang="cs-CZ" dirty="0">
                <a:solidFill>
                  <a:srgbClr val="99FF99"/>
                </a:solidFill>
                <a:sym typeface="Symbol" pitchFamily="18" charset="2"/>
              </a:rPr>
              <a:t>reprodukovatelné</a:t>
            </a:r>
            <a:r>
              <a:rPr lang="cs-CZ" altLang="cs-CZ" dirty="0">
                <a:sym typeface="Symbol" pitchFamily="18" charset="2"/>
              </a:rPr>
              <a:t> procesování dat formou vizuálních nodů</a:t>
            </a:r>
          </a:p>
        </p:txBody>
      </p:sp>
      <p:sp>
        <p:nvSpPr>
          <p:cNvPr id="40965" name="Text Box 5"/>
          <p:cNvSpPr txBox="1">
            <a:spLocks noChangeArrowheads="1"/>
          </p:cNvSpPr>
          <p:nvPr/>
        </p:nvSpPr>
        <p:spPr bwMode="auto">
          <a:xfrm>
            <a:off x="8534400" y="150813"/>
            <a:ext cx="533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r" eaLnBrk="1" hangingPunct="1"/>
            <a:fld id="{B825B985-0E2F-4107-96C4-CCA8E2A3FF50}" type="slidenum">
              <a:rPr lang="cs-CZ" altLang="cs-CZ"/>
              <a:pPr algn="r" eaLnBrk="1" hangingPunct="1"/>
              <a:t>40</a:t>
            </a:fld>
            <a:endParaRPr lang="cs-CZ" altLang="cs-CZ" dirty="0"/>
          </a:p>
        </p:txBody>
      </p:sp>
      <p:pic>
        <p:nvPicPr>
          <p:cNvPr id="2" name="Picture 1">
            <a:extLst>
              <a:ext uri="{FF2B5EF4-FFF2-40B4-BE49-F238E27FC236}">
                <a16:creationId xmlns:a16="http://schemas.microsoft.com/office/drawing/2014/main" id="{0854BB3C-DD11-4AAE-AC70-D7FDC79E18E5}"/>
              </a:ext>
            </a:extLst>
          </p:cNvPr>
          <p:cNvPicPr>
            <a:picLocks noChangeAspect="1"/>
          </p:cNvPicPr>
          <p:nvPr/>
        </p:nvPicPr>
        <p:blipFill>
          <a:blip r:embed="rId4"/>
          <a:stretch>
            <a:fillRect/>
          </a:stretch>
        </p:blipFill>
        <p:spPr>
          <a:xfrm>
            <a:off x="6933142" y="700087"/>
            <a:ext cx="2219325" cy="809625"/>
          </a:xfrm>
          <a:prstGeom prst="rect">
            <a:avLst/>
          </a:prstGeom>
        </p:spPr>
      </p:pic>
      <p:sp>
        <p:nvSpPr>
          <p:cNvPr id="7" name="Text Box 3">
            <a:extLst>
              <a:ext uri="{FF2B5EF4-FFF2-40B4-BE49-F238E27FC236}">
                <a16:creationId xmlns:a16="http://schemas.microsoft.com/office/drawing/2014/main" id="{09C3D40B-24DA-4EBF-A0B5-36BAD74575BC}"/>
              </a:ext>
            </a:extLst>
          </p:cNvPr>
          <p:cNvSpPr txBox="1">
            <a:spLocks noChangeArrowheads="1"/>
          </p:cNvSpPr>
          <p:nvPr/>
        </p:nvSpPr>
        <p:spPr bwMode="auto">
          <a:xfrm>
            <a:off x="20638" y="22225"/>
            <a:ext cx="291618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cs-CZ" altLang="cs-CZ" i="1" dirty="0">
                <a:solidFill>
                  <a:schemeClr val="hlink"/>
                </a:solidFill>
              </a:rPr>
              <a:t>9. Další vybrané aplikace</a:t>
            </a:r>
          </a:p>
          <a:p>
            <a:pPr eaLnBrk="1" hangingPunct="1"/>
            <a:endParaRPr lang="cs-CZ" altLang="cs-CZ" sz="1600" dirty="0"/>
          </a:p>
        </p:txBody>
      </p:sp>
    </p:spTree>
    <p:extLst>
      <p:ext uri="{BB962C8B-B14F-4D97-AF65-F5344CB8AC3E}">
        <p14:creationId xmlns:p14="http://schemas.microsoft.com/office/powerpoint/2010/main" val="34277902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Line 2"/>
          <p:cNvSpPr>
            <a:spLocks noChangeShapeType="1"/>
          </p:cNvSpPr>
          <p:nvPr/>
        </p:nvSpPr>
        <p:spPr bwMode="auto">
          <a:xfrm>
            <a:off x="0" y="685800"/>
            <a:ext cx="91440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0964" name="Text Box 4"/>
          <p:cNvSpPr txBox="1">
            <a:spLocks noChangeArrowheads="1"/>
          </p:cNvSpPr>
          <p:nvPr/>
        </p:nvSpPr>
        <p:spPr bwMode="auto">
          <a:xfrm>
            <a:off x="228600" y="609600"/>
            <a:ext cx="8686800" cy="308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b="1">
                <a:solidFill>
                  <a:schemeClr val="tx1"/>
                </a:solidFill>
                <a:latin typeface="Arial" pitchFamily="34" charset="0"/>
                <a:cs typeface="Arial" pitchFamily="34" charset="0"/>
              </a:defRPr>
            </a:lvl1pPr>
            <a:lvl2pPr marL="812800" indent="-355600" eaLnBrk="0" hangingPunct="0">
              <a:defRPr b="1">
                <a:solidFill>
                  <a:schemeClr val="tx1"/>
                </a:solidFill>
                <a:latin typeface="Arial" pitchFamily="34" charset="0"/>
                <a:cs typeface="Arial" pitchFamily="34" charset="0"/>
              </a:defRPr>
            </a:lvl2pPr>
            <a:lvl3pPr marL="1270000" indent="-355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lnSpc>
                <a:spcPct val="150000"/>
              </a:lnSpc>
            </a:pPr>
            <a:r>
              <a:rPr lang="cs-CZ" altLang="cs-CZ" sz="2400" dirty="0" err="1">
                <a:solidFill>
                  <a:schemeClr val="hlink"/>
                </a:solidFill>
              </a:rPr>
              <a:t>Cytoscape</a:t>
            </a:r>
            <a:endParaRPr lang="cs-CZ" altLang="cs-CZ" sz="2400" dirty="0">
              <a:solidFill>
                <a:schemeClr val="hlink"/>
              </a:solidFill>
            </a:endParaRPr>
          </a:p>
          <a:p>
            <a:pPr eaLnBrk="1" hangingPunct="1">
              <a:lnSpc>
                <a:spcPct val="150000"/>
              </a:lnSpc>
              <a:buFontTx/>
              <a:buChar char="•"/>
            </a:pPr>
            <a:r>
              <a:rPr lang="cs-CZ" altLang="cs-CZ" dirty="0">
                <a:sym typeface="Symbol" pitchFamily="18" charset="2"/>
                <a:hlinkClick r:id="rId3"/>
              </a:rPr>
              <a:t>https://cytoscape.org/</a:t>
            </a:r>
            <a:endParaRPr lang="cs-CZ" altLang="cs-CZ" dirty="0">
              <a:sym typeface="Symbol" pitchFamily="18" charset="2"/>
            </a:endParaRPr>
          </a:p>
          <a:p>
            <a:pPr eaLnBrk="1" hangingPunct="1">
              <a:lnSpc>
                <a:spcPct val="150000"/>
              </a:lnSpc>
              <a:buFontTx/>
              <a:buChar char="•"/>
            </a:pPr>
            <a:r>
              <a:rPr lang="cs-CZ" altLang="cs-CZ" i="1" dirty="0">
                <a:sym typeface="Symbol" pitchFamily="18" charset="2"/>
              </a:rPr>
              <a:t>open-source</a:t>
            </a:r>
            <a:r>
              <a:rPr lang="cs-CZ" altLang="cs-CZ" dirty="0">
                <a:sym typeface="Symbol" pitchFamily="18" charset="2"/>
              </a:rPr>
              <a:t> platforma pro vizualizaci interakčních sítí, biologických sítí a drah a integrování těchto sítí s anotacemi, expresními daty atd.</a:t>
            </a:r>
          </a:p>
          <a:p>
            <a:pPr eaLnBrk="1" hangingPunct="1">
              <a:lnSpc>
                <a:spcPct val="150000"/>
              </a:lnSpc>
              <a:buFontTx/>
              <a:buChar char="•"/>
            </a:pPr>
            <a:r>
              <a:rPr lang="cs-CZ" altLang="cs-CZ" dirty="0">
                <a:sym typeface="Symbol" pitchFamily="18" charset="2"/>
              </a:rPr>
              <a:t>modulární design</a:t>
            </a:r>
          </a:p>
          <a:p>
            <a:pPr lvl="1" eaLnBrk="1" hangingPunct="1">
              <a:lnSpc>
                <a:spcPct val="150000"/>
              </a:lnSpc>
              <a:buFontTx/>
              <a:buChar char="•"/>
            </a:pPr>
            <a:r>
              <a:rPr lang="cs-CZ" altLang="cs-CZ" dirty="0">
                <a:sym typeface="Symbol" pitchFamily="18" charset="2"/>
              </a:rPr>
              <a:t>moduly = aplikace (</a:t>
            </a:r>
            <a:r>
              <a:rPr lang="en-US" altLang="cs-CZ" b="0" i="1" dirty="0">
                <a:sym typeface="Symbol" pitchFamily="18" charset="2"/>
              </a:rPr>
              <a:t>apps</a:t>
            </a:r>
            <a:r>
              <a:rPr lang="cs-CZ" altLang="cs-CZ" dirty="0">
                <a:sym typeface="Symbol" pitchFamily="18" charset="2"/>
              </a:rPr>
              <a:t>) zajišťují specifickou funkci</a:t>
            </a:r>
          </a:p>
          <a:p>
            <a:pPr lvl="1" eaLnBrk="1" hangingPunct="1">
              <a:lnSpc>
                <a:spcPct val="150000"/>
              </a:lnSpc>
              <a:buFontTx/>
              <a:buChar char="•"/>
            </a:pPr>
            <a:r>
              <a:rPr lang="cs-CZ" altLang="cs-CZ" dirty="0">
                <a:sym typeface="Symbol" pitchFamily="18" charset="2"/>
                <a:hlinkClick r:id="rId4"/>
              </a:rPr>
              <a:t>http://apps.cytoscape.org/</a:t>
            </a:r>
            <a:endParaRPr lang="cs-CZ" altLang="cs-CZ" dirty="0">
              <a:sym typeface="Symbol" pitchFamily="18" charset="2"/>
            </a:endParaRPr>
          </a:p>
        </p:txBody>
      </p:sp>
      <p:sp>
        <p:nvSpPr>
          <p:cNvPr id="40965" name="Text Box 5"/>
          <p:cNvSpPr txBox="1">
            <a:spLocks noChangeArrowheads="1"/>
          </p:cNvSpPr>
          <p:nvPr/>
        </p:nvSpPr>
        <p:spPr bwMode="auto">
          <a:xfrm>
            <a:off x="8534400" y="150813"/>
            <a:ext cx="533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r" eaLnBrk="1" hangingPunct="1"/>
            <a:fld id="{B825B985-0E2F-4107-96C4-CCA8E2A3FF50}" type="slidenum">
              <a:rPr lang="cs-CZ" altLang="cs-CZ"/>
              <a:pPr algn="r" eaLnBrk="1" hangingPunct="1"/>
              <a:t>41</a:t>
            </a:fld>
            <a:endParaRPr lang="cs-CZ" altLang="cs-CZ" dirty="0"/>
          </a:p>
        </p:txBody>
      </p:sp>
      <p:pic>
        <p:nvPicPr>
          <p:cNvPr id="3" name="Picture 2">
            <a:extLst>
              <a:ext uri="{FF2B5EF4-FFF2-40B4-BE49-F238E27FC236}">
                <a16:creationId xmlns:a16="http://schemas.microsoft.com/office/drawing/2014/main" id="{EF260C47-F77D-4FC7-9997-49EC89429D3D}"/>
              </a:ext>
            </a:extLst>
          </p:cNvPr>
          <p:cNvPicPr>
            <a:picLocks noChangeAspect="1"/>
          </p:cNvPicPr>
          <p:nvPr/>
        </p:nvPicPr>
        <p:blipFill>
          <a:blip r:embed="rId5"/>
          <a:stretch>
            <a:fillRect/>
          </a:stretch>
        </p:blipFill>
        <p:spPr>
          <a:xfrm>
            <a:off x="7781925" y="733823"/>
            <a:ext cx="1362075" cy="419100"/>
          </a:xfrm>
          <a:prstGeom prst="rect">
            <a:avLst/>
          </a:prstGeom>
        </p:spPr>
      </p:pic>
      <p:sp>
        <p:nvSpPr>
          <p:cNvPr id="7" name="Text Box 3">
            <a:extLst>
              <a:ext uri="{FF2B5EF4-FFF2-40B4-BE49-F238E27FC236}">
                <a16:creationId xmlns:a16="http://schemas.microsoft.com/office/drawing/2014/main" id="{144A368E-AA65-4DE0-95B7-A80D41AC4CC2}"/>
              </a:ext>
            </a:extLst>
          </p:cNvPr>
          <p:cNvSpPr txBox="1">
            <a:spLocks noChangeArrowheads="1"/>
          </p:cNvSpPr>
          <p:nvPr/>
        </p:nvSpPr>
        <p:spPr bwMode="auto">
          <a:xfrm>
            <a:off x="20638" y="22225"/>
            <a:ext cx="291618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cs-CZ" altLang="cs-CZ" i="1" dirty="0">
                <a:solidFill>
                  <a:schemeClr val="hlink"/>
                </a:solidFill>
              </a:rPr>
              <a:t>9. Další vybrané aplikace</a:t>
            </a:r>
          </a:p>
          <a:p>
            <a:pPr eaLnBrk="1" hangingPunct="1"/>
            <a:endParaRPr lang="cs-CZ" altLang="cs-CZ" sz="1600" dirty="0"/>
          </a:p>
        </p:txBody>
      </p:sp>
    </p:spTree>
    <p:extLst>
      <p:ext uri="{BB962C8B-B14F-4D97-AF65-F5344CB8AC3E}">
        <p14:creationId xmlns:p14="http://schemas.microsoft.com/office/powerpoint/2010/main" val="2513615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Line 2"/>
          <p:cNvSpPr>
            <a:spLocks noChangeShapeType="1"/>
          </p:cNvSpPr>
          <p:nvPr/>
        </p:nvSpPr>
        <p:spPr bwMode="auto">
          <a:xfrm>
            <a:off x="0" y="685800"/>
            <a:ext cx="91440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0964" name="Text Box 4"/>
          <p:cNvSpPr txBox="1">
            <a:spLocks noChangeArrowheads="1"/>
          </p:cNvSpPr>
          <p:nvPr/>
        </p:nvSpPr>
        <p:spPr bwMode="auto">
          <a:xfrm>
            <a:off x="228600" y="609600"/>
            <a:ext cx="8686800" cy="4334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b="1">
                <a:solidFill>
                  <a:schemeClr val="tx1"/>
                </a:solidFill>
                <a:latin typeface="Arial" pitchFamily="34" charset="0"/>
                <a:cs typeface="Arial" pitchFamily="34" charset="0"/>
              </a:defRPr>
            </a:lvl1pPr>
            <a:lvl2pPr marL="812800" indent="-355600" eaLnBrk="0" hangingPunct="0">
              <a:defRPr b="1">
                <a:solidFill>
                  <a:schemeClr val="tx1"/>
                </a:solidFill>
                <a:latin typeface="Arial" pitchFamily="34" charset="0"/>
                <a:cs typeface="Arial" pitchFamily="34" charset="0"/>
              </a:defRPr>
            </a:lvl2pPr>
            <a:lvl3pPr marL="1270000" indent="-355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lnSpc>
                <a:spcPct val="150000"/>
              </a:lnSpc>
            </a:pPr>
            <a:r>
              <a:rPr lang="cs-CZ" altLang="cs-CZ" sz="2400" dirty="0" err="1">
                <a:solidFill>
                  <a:schemeClr val="hlink"/>
                </a:solidFill>
              </a:rPr>
              <a:t>Jupyter</a:t>
            </a:r>
            <a:r>
              <a:rPr lang="cs-CZ" altLang="cs-CZ" sz="2400" dirty="0">
                <a:solidFill>
                  <a:schemeClr val="hlink"/>
                </a:solidFill>
              </a:rPr>
              <a:t> notebooky</a:t>
            </a:r>
          </a:p>
          <a:p>
            <a:pPr eaLnBrk="1" hangingPunct="1">
              <a:lnSpc>
                <a:spcPct val="150000"/>
              </a:lnSpc>
              <a:buFontTx/>
              <a:buChar char="•"/>
            </a:pPr>
            <a:r>
              <a:rPr lang="cs-CZ" altLang="cs-CZ" dirty="0">
                <a:sym typeface="Symbol" pitchFamily="18" charset="2"/>
                <a:hlinkClick r:id="rId3"/>
              </a:rPr>
              <a:t>http://jupyter.org/</a:t>
            </a:r>
            <a:endParaRPr lang="cs-CZ" altLang="cs-CZ" dirty="0">
              <a:sym typeface="Symbol" pitchFamily="18" charset="2"/>
            </a:endParaRPr>
          </a:p>
          <a:p>
            <a:pPr eaLnBrk="1" hangingPunct="1">
              <a:lnSpc>
                <a:spcPct val="150000"/>
              </a:lnSpc>
              <a:buFontTx/>
              <a:buChar char="•"/>
            </a:pPr>
            <a:r>
              <a:rPr lang="cs-CZ" altLang="cs-CZ" dirty="0">
                <a:sym typeface="Symbol" pitchFamily="18" charset="2"/>
              </a:rPr>
              <a:t>skriptové prostředí pro snadnější sdílení Vaší práce</a:t>
            </a:r>
          </a:p>
          <a:p>
            <a:pPr eaLnBrk="1" hangingPunct="1">
              <a:lnSpc>
                <a:spcPct val="150000"/>
              </a:lnSpc>
              <a:buFontTx/>
              <a:buChar char="•"/>
            </a:pPr>
            <a:r>
              <a:rPr lang="cs-CZ" altLang="cs-CZ" dirty="0">
                <a:sym typeface="Symbol" pitchFamily="18" charset="2"/>
              </a:rPr>
              <a:t>něco na způsob „laboratorního deníku“ bioinformatika z jeho skriptové práce</a:t>
            </a:r>
          </a:p>
          <a:p>
            <a:pPr eaLnBrk="1" hangingPunct="1">
              <a:lnSpc>
                <a:spcPct val="150000"/>
              </a:lnSpc>
              <a:buFontTx/>
              <a:buChar char="•"/>
            </a:pPr>
            <a:r>
              <a:rPr lang="cs-CZ" altLang="cs-CZ" dirty="0">
                <a:sym typeface="Symbol" pitchFamily="18" charset="2"/>
              </a:rPr>
              <a:t>webová aplikace</a:t>
            </a:r>
          </a:p>
          <a:p>
            <a:pPr eaLnBrk="1" hangingPunct="1">
              <a:lnSpc>
                <a:spcPct val="150000"/>
              </a:lnSpc>
              <a:buFontTx/>
              <a:buChar char="•"/>
            </a:pPr>
            <a:r>
              <a:rPr lang="cs-CZ" altLang="cs-CZ" dirty="0">
                <a:sym typeface="Symbol" pitchFamily="18" charset="2"/>
              </a:rPr>
              <a:t>propojuje skriptové prostředí s vizualizací pomocí grafů atd.</a:t>
            </a:r>
          </a:p>
          <a:p>
            <a:pPr eaLnBrk="1" hangingPunct="1">
              <a:lnSpc>
                <a:spcPct val="150000"/>
              </a:lnSpc>
              <a:buFontTx/>
              <a:buChar char="•"/>
            </a:pPr>
            <a:r>
              <a:rPr lang="cs-CZ" altLang="cs-CZ" dirty="0">
                <a:sym typeface="Symbol" pitchFamily="18" charset="2"/>
              </a:rPr>
              <a:t>možno </a:t>
            </a:r>
            <a:r>
              <a:rPr lang="cs-CZ" altLang="cs-CZ" dirty="0" err="1">
                <a:sym typeface="Symbol" pitchFamily="18" charset="2"/>
              </a:rPr>
              <a:t>skriptovat</a:t>
            </a:r>
            <a:r>
              <a:rPr lang="cs-CZ" altLang="cs-CZ" dirty="0">
                <a:sym typeface="Symbol" pitchFamily="18" charset="2"/>
              </a:rPr>
              <a:t> v Python, R, Ruby, ...</a:t>
            </a:r>
          </a:p>
          <a:p>
            <a:pPr eaLnBrk="1" hangingPunct="1">
              <a:lnSpc>
                <a:spcPct val="150000"/>
              </a:lnSpc>
              <a:buFontTx/>
              <a:buChar char="•"/>
            </a:pPr>
            <a:r>
              <a:rPr lang="cs-CZ" altLang="cs-CZ" dirty="0">
                <a:sym typeface="Symbol" pitchFamily="18" charset="2"/>
              </a:rPr>
              <a:t>export do a otevření v prohlížeči ale i jako </a:t>
            </a:r>
            <a:r>
              <a:rPr lang="cs-CZ" altLang="cs-CZ" dirty="0" err="1">
                <a:sym typeface="Symbol" pitchFamily="18" charset="2"/>
              </a:rPr>
              <a:t>pdf</a:t>
            </a:r>
            <a:r>
              <a:rPr lang="cs-CZ" altLang="cs-CZ" dirty="0">
                <a:sym typeface="Symbol" pitchFamily="18" charset="2"/>
              </a:rPr>
              <a:t>...</a:t>
            </a:r>
          </a:p>
          <a:p>
            <a:pPr eaLnBrk="1" hangingPunct="1">
              <a:lnSpc>
                <a:spcPct val="150000"/>
              </a:lnSpc>
              <a:buFontTx/>
              <a:buChar char="•"/>
            </a:pPr>
            <a:r>
              <a:rPr lang="cs-CZ" altLang="cs-CZ" dirty="0">
                <a:sym typeface="Symbol" pitchFamily="18" charset="2"/>
              </a:rPr>
              <a:t>celý aplikovaný postup je zaznamenám a </a:t>
            </a:r>
            <a:r>
              <a:rPr lang="cs-CZ" altLang="cs-CZ" dirty="0">
                <a:solidFill>
                  <a:srgbClr val="99FF99"/>
                </a:solidFill>
                <a:sym typeface="Symbol" pitchFamily="18" charset="2"/>
              </a:rPr>
              <a:t>reprodukovatelný</a:t>
            </a:r>
            <a:r>
              <a:rPr lang="cs-CZ" altLang="cs-CZ" dirty="0">
                <a:sym typeface="Symbol" pitchFamily="18" charset="2"/>
              </a:rPr>
              <a:t>!</a:t>
            </a:r>
          </a:p>
        </p:txBody>
      </p:sp>
      <p:sp>
        <p:nvSpPr>
          <p:cNvPr id="40965" name="Text Box 5"/>
          <p:cNvSpPr txBox="1">
            <a:spLocks noChangeArrowheads="1"/>
          </p:cNvSpPr>
          <p:nvPr/>
        </p:nvSpPr>
        <p:spPr bwMode="auto">
          <a:xfrm>
            <a:off x="8534400" y="150813"/>
            <a:ext cx="533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r" eaLnBrk="1" hangingPunct="1"/>
            <a:fld id="{B825B985-0E2F-4107-96C4-CCA8E2A3FF50}" type="slidenum">
              <a:rPr lang="cs-CZ" altLang="cs-CZ"/>
              <a:pPr algn="r" eaLnBrk="1" hangingPunct="1"/>
              <a:t>42</a:t>
            </a:fld>
            <a:endParaRPr lang="cs-CZ" altLang="cs-CZ" dirty="0"/>
          </a:p>
        </p:txBody>
      </p:sp>
      <p:pic>
        <p:nvPicPr>
          <p:cNvPr id="2" name="Picture 1">
            <a:extLst>
              <a:ext uri="{FF2B5EF4-FFF2-40B4-BE49-F238E27FC236}">
                <a16:creationId xmlns:a16="http://schemas.microsoft.com/office/drawing/2014/main" id="{129C4854-AF7F-4706-A115-C76F655C607F}"/>
              </a:ext>
            </a:extLst>
          </p:cNvPr>
          <p:cNvPicPr>
            <a:picLocks noChangeAspect="1"/>
          </p:cNvPicPr>
          <p:nvPr/>
        </p:nvPicPr>
        <p:blipFill>
          <a:blip r:embed="rId4"/>
          <a:stretch>
            <a:fillRect/>
          </a:stretch>
        </p:blipFill>
        <p:spPr>
          <a:xfrm>
            <a:off x="7351183" y="711200"/>
            <a:ext cx="1809750" cy="638175"/>
          </a:xfrm>
          <a:prstGeom prst="rect">
            <a:avLst/>
          </a:prstGeom>
        </p:spPr>
      </p:pic>
      <p:sp>
        <p:nvSpPr>
          <p:cNvPr id="7" name="Text Box 3">
            <a:extLst>
              <a:ext uri="{FF2B5EF4-FFF2-40B4-BE49-F238E27FC236}">
                <a16:creationId xmlns:a16="http://schemas.microsoft.com/office/drawing/2014/main" id="{3683BD72-884A-44C5-9CEF-5F65F295B4F9}"/>
              </a:ext>
            </a:extLst>
          </p:cNvPr>
          <p:cNvSpPr txBox="1">
            <a:spLocks noChangeArrowheads="1"/>
          </p:cNvSpPr>
          <p:nvPr/>
        </p:nvSpPr>
        <p:spPr bwMode="auto">
          <a:xfrm>
            <a:off x="20638" y="22225"/>
            <a:ext cx="291618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cs-CZ" altLang="cs-CZ" i="1" dirty="0">
                <a:solidFill>
                  <a:schemeClr val="hlink"/>
                </a:solidFill>
              </a:rPr>
              <a:t>9. Další vybrané aplikace</a:t>
            </a:r>
          </a:p>
          <a:p>
            <a:pPr eaLnBrk="1" hangingPunct="1"/>
            <a:endParaRPr lang="cs-CZ" altLang="cs-CZ" sz="1600" dirty="0"/>
          </a:p>
        </p:txBody>
      </p:sp>
    </p:spTree>
    <p:extLst>
      <p:ext uri="{BB962C8B-B14F-4D97-AF65-F5344CB8AC3E}">
        <p14:creationId xmlns:p14="http://schemas.microsoft.com/office/powerpoint/2010/main" val="34001418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Line 2"/>
          <p:cNvSpPr>
            <a:spLocks noChangeShapeType="1"/>
          </p:cNvSpPr>
          <p:nvPr/>
        </p:nvSpPr>
        <p:spPr bwMode="auto">
          <a:xfrm>
            <a:off x="0" y="685800"/>
            <a:ext cx="91440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0964" name="Text Box 4"/>
          <p:cNvSpPr txBox="1">
            <a:spLocks noChangeArrowheads="1"/>
          </p:cNvSpPr>
          <p:nvPr/>
        </p:nvSpPr>
        <p:spPr bwMode="auto">
          <a:xfrm>
            <a:off x="228600" y="609600"/>
            <a:ext cx="8686800" cy="599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b="1">
                <a:solidFill>
                  <a:schemeClr val="tx1"/>
                </a:solidFill>
                <a:latin typeface="Arial" pitchFamily="34" charset="0"/>
                <a:cs typeface="Arial" pitchFamily="34" charset="0"/>
              </a:defRPr>
            </a:lvl1pPr>
            <a:lvl2pPr marL="812800" indent="-355600" eaLnBrk="0" hangingPunct="0">
              <a:defRPr b="1">
                <a:solidFill>
                  <a:schemeClr val="tx1"/>
                </a:solidFill>
                <a:latin typeface="Arial" pitchFamily="34" charset="0"/>
                <a:cs typeface="Arial" pitchFamily="34" charset="0"/>
              </a:defRPr>
            </a:lvl2pPr>
            <a:lvl3pPr marL="1270000" indent="-355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lnSpc>
                <a:spcPct val="150000"/>
              </a:lnSpc>
            </a:pPr>
            <a:r>
              <a:rPr lang="cs-CZ" altLang="cs-CZ" sz="2400" dirty="0">
                <a:solidFill>
                  <a:schemeClr val="hlink"/>
                </a:solidFill>
              </a:rPr>
              <a:t>Aplikace běžící v kontejnerech (</a:t>
            </a:r>
            <a:r>
              <a:rPr lang="en-US" altLang="cs-CZ" sz="2400" i="1" dirty="0">
                <a:solidFill>
                  <a:schemeClr val="hlink"/>
                </a:solidFill>
              </a:rPr>
              <a:t>containers</a:t>
            </a:r>
            <a:r>
              <a:rPr lang="cs-CZ" altLang="cs-CZ" sz="2400" dirty="0">
                <a:solidFill>
                  <a:schemeClr val="hlink"/>
                </a:solidFill>
              </a:rPr>
              <a:t>)</a:t>
            </a:r>
          </a:p>
          <a:p>
            <a:pPr eaLnBrk="1" hangingPunct="1">
              <a:lnSpc>
                <a:spcPct val="150000"/>
              </a:lnSpc>
              <a:buFontTx/>
              <a:buChar char="•"/>
            </a:pPr>
            <a:r>
              <a:rPr lang="cs-CZ" altLang="cs-CZ" dirty="0">
                <a:sym typeface="Symbol" pitchFamily="18" charset="2"/>
              </a:rPr>
              <a:t>např. </a:t>
            </a:r>
            <a:r>
              <a:rPr lang="cs-CZ" altLang="cs-CZ" dirty="0" err="1">
                <a:sym typeface="Symbol" pitchFamily="18" charset="2"/>
              </a:rPr>
              <a:t>Docker</a:t>
            </a:r>
            <a:r>
              <a:rPr lang="cs-CZ" altLang="cs-CZ" dirty="0">
                <a:sym typeface="Symbol" pitchFamily="18" charset="2"/>
              </a:rPr>
              <a:t> (</a:t>
            </a:r>
            <a:r>
              <a:rPr lang="cs-CZ" altLang="cs-CZ" dirty="0">
                <a:sym typeface="Symbol" pitchFamily="18" charset="2"/>
                <a:hlinkClick r:id="rId3"/>
              </a:rPr>
              <a:t>https://www.docker.com/</a:t>
            </a:r>
            <a:r>
              <a:rPr lang="cs-CZ" altLang="cs-CZ" dirty="0">
                <a:sym typeface="Symbol" pitchFamily="18" charset="2"/>
              </a:rPr>
              <a:t>), </a:t>
            </a:r>
            <a:r>
              <a:rPr lang="cs-CZ" altLang="cs-CZ" dirty="0" err="1">
                <a:sym typeface="Symbol" pitchFamily="18" charset="2"/>
              </a:rPr>
              <a:t>Quay</a:t>
            </a:r>
            <a:r>
              <a:rPr lang="cs-CZ" altLang="cs-CZ" dirty="0">
                <a:sym typeface="Symbol" pitchFamily="18" charset="2"/>
              </a:rPr>
              <a:t> (</a:t>
            </a:r>
            <a:r>
              <a:rPr lang="cs-CZ" altLang="cs-CZ" dirty="0">
                <a:sym typeface="Symbol" pitchFamily="18" charset="2"/>
                <a:hlinkClick r:id="rId4"/>
              </a:rPr>
              <a:t>https://www.openshift.com/</a:t>
            </a:r>
            <a:r>
              <a:rPr lang="cs-CZ" altLang="cs-CZ" dirty="0" err="1">
                <a:sym typeface="Symbol" pitchFamily="18" charset="2"/>
                <a:hlinkClick r:id="rId4"/>
              </a:rPr>
              <a:t>products</a:t>
            </a:r>
            <a:r>
              <a:rPr lang="cs-CZ" altLang="cs-CZ" dirty="0">
                <a:sym typeface="Symbol" pitchFamily="18" charset="2"/>
                <a:hlinkClick r:id="rId4"/>
              </a:rPr>
              <a:t>/</a:t>
            </a:r>
            <a:r>
              <a:rPr lang="cs-CZ" altLang="cs-CZ" dirty="0" err="1">
                <a:sym typeface="Symbol" pitchFamily="18" charset="2"/>
                <a:hlinkClick r:id="rId4"/>
              </a:rPr>
              <a:t>quay</a:t>
            </a:r>
            <a:r>
              <a:rPr lang="cs-CZ" altLang="cs-CZ" dirty="0">
                <a:sym typeface="Symbol" pitchFamily="18" charset="2"/>
              </a:rPr>
              <a:t>)</a:t>
            </a:r>
          </a:p>
          <a:p>
            <a:pPr eaLnBrk="1" hangingPunct="1">
              <a:lnSpc>
                <a:spcPct val="150000"/>
              </a:lnSpc>
              <a:buFontTx/>
              <a:buChar char="•"/>
            </a:pPr>
            <a:r>
              <a:rPr lang="cs-CZ" altLang="cs-CZ" dirty="0">
                <a:sym typeface="Symbol" pitchFamily="18" charset="2"/>
              </a:rPr>
              <a:t>podobné virtuálním strojům, ale je odlišné využití hardware</a:t>
            </a:r>
          </a:p>
          <a:p>
            <a:pPr eaLnBrk="1" hangingPunct="1">
              <a:lnSpc>
                <a:spcPct val="150000"/>
              </a:lnSpc>
              <a:buFontTx/>
              <a:buChar char="•"/>
            </a:pPr>
            <a:r>
              <a:rPr lang="cs-CZ" altLang="cs-CZ" dirty="0">
                <a:sym typeface="Symbol" pitchFamily="18" charset="2"/>
              </a:rPr>
              <a:t>nutno mít nainstalovanou např. </a:t>
            </a:r>
            <a:r>
              <a:rPr lang="cs-CZ" altLang="cs-CZ" dirty="0" err="1">
                <a:sym typeface="Symbol" pitchFamily="18" charset="2"/>
              </a:rPr>
              <a:t>Docker</a:t>
            </a:r>
            <a:r>
              <a:rPr lang="cs-CZ" altLang="cs-CZ" dirty="0">
                <a:sym typeface="Symbol" pitchFamily="18" charset="2"/>
              </a:rPr>
              <a:t> aplikaci a s její pomocí si lokálně pustíte kontejner (</a:t>
            </a:r>
            <a:r>
              <a:rPr lang="en-US" altLang="cs-CZ" i="1" dirty="0">
                <a:sym typeface="Symbol" pitchFamily="18" charset="2"/>
              </a:rPr>
              <a:t>container</a:t>
            </a:r>
            <a:r>
              <a:rPr lang="cs-CZ" altLang="cs-CZ" dirty="0">
                <a:sym typeface="Symbol" pitchFamily="18" charset="2"/>
              </a:rPr>
              <a:t>), který</a:t>
            </a:r>
          </a:p>
          <a:p>
            <a:pPr lvl="1" eaLnBrk="1" hangingPunct="1">
              <a:lnSpc>
                <a:spcPct val="150000"/>
              </a:lnSpc>
              <a:buFontTx/>
              <a:buChar char="•"/>
            </a:pPr>
            <a:r>
              <a:rPr lang="cs-CZ" altLang="cs-CZ" dirty="0">
                <a:sym typeface="Symbol" pitchFamily="18" charset="2"/>
              </a:rPr>
              <a:t>obsahuje operační systém pro běh aplikace (</a:t>
            </a:r>
            <a:r>
              <a:rPr lang="cs-CZ" altLang="cs-CZ" b="0" dirty="0">
                <a:sym typeface="Symbol" pitchFamily="18" charset="2"/>
              </a:rPr>
              <a:t>Linux, ale už i Windows</a:t>
            </a:r>
            <a:r>
              <a:rPr lang="cs-CZ" altLang="cs-CZ" dirty="0">
                <a:sym typeface="Symbol" pitchFamily="18" charset="2"/>
              </a:rPr>
              <a:t>)</a:t>
            </a:r>
          </a:p>
          <a:p>
            <a:pPr lvl="1" eaLnBrk="1" hangingPunct="1">
              <a:lnSpc>
                <a:spcPct val="150000"/>
              </a:lnSpc>
              <a:buFontTx/>
              <a:buChar char="•"/>
            </a:pPr>
            <a:r>
              <a:rPr lang="cs-CZ" altLang="cs-CZ" dirty="0">
                <a:sym typeface="Symbol" pitchFamily="18" charset="2"/>
              </a:rPr>
              <a:t>obsahuje konkrétní doinstalované balíčky, aplikace (</a:t>
            </a:r>
            <a:r>
              <a:rPr lang="cs-CZ" altLang="cs-CZ" b="0" dirty="0">
                <a:sym typeface="Symbol" pitchFamily="18" charset="2"/>
              </a:rPr>
              <a:t>jako python, R, Java, </a:t>
            </a:r>
            <a:r>
              <a:rPr lang="cs-CZ" altLang="cs-CZ" b="0" dirty="0" err="1">
                <a:sym typeface="Symbol" pitchFamily="18" charset="2"/>
              </a:rPr>
              <a:t>Blast</a:t>
            </a:r>
            <a:r>
              <a:rPr lang="cs-CZ" altLang="cs-CZ" b="0" dirty="0">
                <a:sym typeface="Symbol" pitchFamily="18" charset="2"/>
              </a:rPr>
              <a:t>, KNIME, ...</a:t>
            </a:r>
            <a:r>
              <a:rPr lang="cs-CZ" altLang="cs-CZ" dirty="0">
                <a:sym typeface="Symbol" pitchFamily="18" charset="2"/>
              </a:rPr>
              <a:t>) v konkrétní verzi</a:t>
            </a:r>
          </a:p>
          <a:p>
            <a:pPr lvl="1" eaLnBrk="1" hangingPunct="1">
              <a:lnSpc>
                <a:spcPct val="150000"/>
              </a:lnSpc>
              <a:buFontTx/>
              <a:buChar char="•"/>
            </a:pPr>
            <a:r>
              <a:rPr lang="cs-CZ" altLang="cs-CZ" dirty="0">
                <a:sym typeface="Symbol" pitchFamily="18" charset="2"/>
              </a:rPr>
              <a:t>je nastaven pro okamžité použití</a:t>
            </a:r>
          </a:p>
          <a:p>
            <a:pPr eaLnBrk="1" hangingPunct="1">
              <a:lnSpc>
                <a:spcPct val="150000"/>
              </a:lnSpc>
              <a:buFontTx/>
              <a:buChar char="•"/>
            </a:pPr>
            <a:r>
              <a:rPr lang="cs-CZ" altLang="cs-CZ" dirty="0">
                <a:sym typeface="Symbol" pitchFamily="18" charset="2"/>
              </a:rPr>
              <a:t>mnoho volně dostupných aplikací/prostředí např. na </a:t>
            </a:r>
            <a:r>
              <a:rPr lang="cs-CZ" altLang="cs-CZ" dirty="0" err="1">
                <a:sym typeface="Symbol" pitchFamily="18" charset="2"/>
                <a:hlinkClick r:id="rId5"/>
              </a:rPr>
              <a:t>Docker</a:t>
            </a:r>
            <a:r>
              <a:rPr lang="cs-CZ" altLang="cs-CZ" dirty="0">
                <a:sym typeface="Symbol" pitchFamily="18" charset="2"/>
                <a:hlinkClick r:id="rId5"/>
              </a:rPr>
              <a:t> Hub</a:t>
            </a:r>
            <a:endParaRPr lang="cs-CZ" altLang="cs-CZ" dirty="0">
              <a:sym typeface="Symbol" pitchFamily="18" charset="2"/>
            </a:endParaRPr>
          </a:p>
          <a:p>
            <a:pPr eaLnBrk="1" hangingPunct="1">
              <a:lnSpc>
                <a:spcPct val="150000"/>
              </a:lnSpc>
              <a:buFontTx/>
              <a:buChar char="•"/>
            </a:pPr>
            <a:endParaRPr lang="cs-CZ" altLang="cs-CZ" dirty="0">
              <a:sym typeface="Symbol" pitchFamily="18" charset="2"/>
            </a:endParaRPr>
          </a:p>
          <a:p>
            <a:pPr eaLnBrk="1" hangingPunct="1">
              <a:lnSpc>
                <a:spcPct val="150000"/>
              </a:lnSpc>
              <a:buFontTx/>
              <a:buChar char="•"/>
            </a:pPr>
            <a:r>
              <a:rPr lang="cs-CZ" altLang="cs-CZ" dirty="0" err="1">
                <a:sym typeface="Symbol" pitchFamily="18" charset="2"/>
              </a:rPr>
              <a:t>BioContainers</a:t>
            </a:r>
            <a:r>
              <a:rPr lang="cs-CZ" altLang="cs-CZ" dirty="0">
                <a:sym typeface="Symbol" pitchFamily="18" charset="2"/>
              </a:rPr>
              <a:t> (</a:t>
            </a:r>
            <a:r>
              <a:rPr lang="cs-CZ" altLang="cs-CZ" dirty="0">
                <a:sym typeface="Symbol" pitchFamily="18" charset="2"/>
                <a:hlinkClick r:id="rId6"/>
              </a:rPr>
              <a:t>https://biocontainers.pro/#/</a:t>
            </a:r>
            <a:r>
              <a:rPr lang="cs-CZ" altLang="cs-CZ" dirty="0">
                <a:sym typeface="Symbol" pitchFamily="18" charset="2"/>
              </a:rPr>
              <a:t>)</a:t>
            </a:r>
          </a:p>
          <a:p>
            <a:pPr lvl="1" eaLnBrk="1" hangingPunct="1">
              <a:lnSpc>
                <a:spcPct val="150000"/>
              </a:lnSpc>
              <a:buFontTx/>
              <a:buChar char="•"/>
            </a:pPr>
            <a:r>
              <a:rPr lang="cs-CZ" altLang="cs-CZ" dirty="0" err="1">
                <a:sym typeface="Symbol" pitchFamily="18" charset="2"/>
              </a:rPr>
              <a:t>bioinformatické</a:t>
            </a:r>
            <a:r>
              <a:rPr lang="cs-CZ" altLang="cs-CZ" dirty="0">
                <a:sym typeface="Symbol" pitchFamily="18" charset="2"/>
              </a:rPr>
              <a:t> aplikace ve formě kontejnerů</a:t>
            </a:r>
          </a:p>
        </p:txBody>
      </p:sp>
      <p:sp>
        <p:nvSpPr>
          <p:cNvPr id="40965" name="Text Box 5"/>
          <p:cNvSpPr txBox="1">
            <a:spLocks noChangeArrowheads="1"/>
          </p:cNvSpPr>
          <p:nvPr/>
        </p:nvSpPr>
        <p:spPr bwMode="auto">
          <a:xfrm>
            <a:off x="8534400" y="150813"/>
            <a:ext cx="533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r" eaLnBrk="1" hangingPunct="1"/>
            <a:fld id="{B825B985-0E2F-4107-96C4-CCA8E2A3FF50}" type="slidenum">
              <a:rPr lang="cs-CZ" altLang="cs-CZ"/>
              <a:pPr algn="r" eaLnBrk="1" hangingPunct="1"/>
              <a:t>43</a:t>
            </a:fld>
            <a:endParaRPr lang="cs-CZ" altLang="cs-CZ" dirty="0"/>
          </a:p>
        </p:txBody>
      </p:sp>
      <p:pic>
        <p:nvPicPr>
          <p:cNvPr id="2" name="Picture 1">
            <a:extLst>
              <a:ext uri="{FF2B5EF4-FFF2-40B4-BE49-F238E27FC236}">
                <a16:creationId xmlns:a16="http://schemas.microsoft.com/office/drawing/2014/main" id="{97A66B13-0CBE-401A-AFA2-1902AD2F5C17}"/>
              </a:ext>
            </a:extLst>
          </p:cNvPr>
          <p:cNvPicPr>
            <a:picLocks noChangeAspect="1"/>
          </p:cNvPicPr>
          <p:nvPr/>
        </p:nvPicPr>
        <p:blipFill>
          <a:blip r:embed="rId7"/>
          <a:stretch>
            <a:fillRect/>
          </a:stretch>
        </p:blipFill>
        <p:spPr>
          <a:xfrm>
            <a:off x="7216069" y="716890"/>
            <a:ext cx="1933575" cy="828675"/>
          </a:xfrm>
          <a:prstGeom prst="rect">
            <a:avLst/>
          </a:prstGeom>
        </p:spPr>
      </p:pic>
      <p:sp>
        <p:nvSpPr>
          <p:cNvPr id="7" name="Text Box 3">
            <a:extLst>
              <a:ext uri="{FF2B5EF4-FFF2-40B4-BE49-F238E27FC236}">
                <a16:creationId xmlns:a16="http://schemas.microsoft.com/office/drawing/2014/main" id="{779FC2E7-D2F6-44AC-9A34-E1FA9FB8F937}"/>
              </a:ext>
            </a:extLst>
          </p:cNvPr>
          <p:cNvSpPr txBox="1">
            <a:spLocks noChangeArrowheads="1"/>
          </p:cNvSpPr>
          <p:nvPr/>
        </p:nvSpPr>
        <p:spPr bwMode="auto">
          <a:xfrm>
            <a:off x="20638" y="22225"/>
            <a:ext cx="291618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cs-CZ" altLang="cs-CZ" i="1" dirty="0">
                <a:solidFill>
                  <a:schemeClr val="hlink"/>
                </a:solidFill>
              </a:rPr>
              <a:t>9. Další vybrané aplikace</a:t>
            </a:r>
          </a:p>
          <a:p>
            <a:pPr eaLnBrk="1" hangingPunct="1"/>
            <a:endParaRPr lang="cs-CZ" altLang="cs-CZ" sz="1600" dirty="0"/>
          </a:p>
        </p:txBody>
      </p:sp>
    </p:spTree>
    <p:extLst>
      <p:ext uri="{BB962C8B-B14F-4D97-AF65-F5344CB8AC3E}">
        <p14:creationId xmlns:p14="http://schemas.microsoft.com/office/powerpoint/2010/main" val="31026157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Line 2"/>
          <p:cNvSpPr>
            <a:spLocks noChangeShapeType="1"/>
          </p:cNvSpPr>
          <p:nvPr/>
        </p:nvSpPr>
        <p:spPr bwMode="auto">
          <a:xfrm>
            <a:off x="0" y="685800"/>
            <a:ext cx="91440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0964" name="Text Box 4"/>
          <p:cNvSpPr txBox="1">
            <a:spLocks noChangeArrowheads="1"/>
          </p:cNvSpPr>
          <p:nvPr/>
        </p:nvSpPr>
        <p:spPr bwMode="auto">
          <a:xfrm>
            <a:off x="228600" y="609600"/>
            <a:ext cx="8686800" cy="5165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b="1">
                <a:solidFill>
                  <a:schemeClr val="tx1"/>
                </a:solidFill>
                <a:latin typeface="Arial" pitchFamily="34" charset="0"/>
                <a:cs typeface="Arial" pitchFamily="34" charset="0"/>
              </a:defRPr>
            </a:lvl1pPr>
            <a:lvl2pPr marL="812800" indent="-355600" eaLnBrk="0" hangingPunct="0">
              <a:defRPr b="1">
                <a:solidFill>
                  <a:schemeClr val="tx1"/>
                </a:solidFill>
                <a:latin typeface="Arial" pitchFamily="34" charset="0"/>
                <a:cs typeface="Arial" pitchFamily="34" charset="0"/>
              </a:defRPr>
            </a:lvl2pPr>
            <a:lvl3pPr marL="1270000" indent="-355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lnSpc>
                <a:spcPct val="150000"/>
              </a:lnSpc>
            </a:pPr>
            <a:r>
              <a:rPr lang="cs-CZ" altLang="cs-CZ" sz="2400" dirty="0">
                <a:solidFill>
                  <a:schemeClr val="hlink"/>
                </a:solidFill>
              </a:rPr>
              <a:t>Příklad reprodukovatelného procesování dat</a:t>
            </a:r>
          </a:p>
          <a:p>
            <a:pPr eaLnBrk="1" hangingPunct="1">
              <a:lnSpc>
                <a:spcPct val="150000"/>
              </a:lnSpc>
              <a:buFontTx/>
              <a:buChar char="•"/>
            </a:pPr>
            <a:r>
              <a:rPr lang="cs-CZ" altLang="cs-CZ" dirty="0">
                <a:sym typeface="Symbol" pitchFamily="18" charset="2"/>
              </a:rPr>
              <a:t>kombinace </a:t>
            </a:r>
            <a:r>
              <a:rPr lang="cs-CZ" altLang="cs-CZ" dirty="0" err="1">
                <a:sym typeface="Symbol" pitchFamily="18" charset="2"/>
              </a:rPr>
              <a:t>Docker</a:t>
            </a:r>
            <a:r>
              <a:rPr lang="cs-CZ" altLang="cs-CZ" dirty="0">
                <a:sym typeface="Symbol" pitchFamily="18" charset="2"/>
              </a:rPr>
              <a:t> kontejneru s nainstalovaným KNIME</a:t>
            </a:r>
          </a:p>
          <a:p>
            <a:pPr lvl="1" eaLnBrk="1" hangingPunct="1">
              <a:lnSpc>
                <a:spcPct val="150000"/>
              </a:lnSpc>
              <a:buFontTx/>
              <a:buChar char="•"/>
            </a:pPr>
            <a:r>
              <a:rPr lang="cs-CZ" altLang="cs-CZ" dirty="0">
                <a:sym typeface="Symbol" pitchFamily="18" charset="2"/>
                <a:hlinkClick r:id="rId3"/>
              </a:rPr>
              <a:t>https://github.com/OmicsWorkflows/KNIME_docker_vnc</a:t>
            </a:r>
            <a:endParaRPr lang="cs-CZ" altLang="cs-CZ" dirty="0">
              <a:sym typeface="Symbol" pitchFamily="18" charset="2"/>
            </a:endParaRPr>
          </a:p>
          <a:p>
            <a:pPr lvl="1" eaLnBrk="1" hangingPunct="1">
              <a:lnSpc>
                <a:spcPct val="150000"/>
              </a:lnSpc>
              <a:buFontTx/>
              <a:buChar char="•"/>
            </a:pPr>
            <a:r>
              <a:rPr lang="cs-CZ" altLang="cs-CZ" dirty="0">
                <a:sym typeface="Symbol" pitchFamily="18" charset="2"/>
                <a:hlinkClick r:id="rId4"/>
              </a:rPr>
              <a:t>https://hub.docker.com/r/cfprot/knime/</a:t>
            </a:r>
            <a:endParaRPr lang="cs-CZ" altLang="cs-CZ" dirty="0">
              <a:sym typeface="Symbol" pitchFamily="18" charset="2"/>
            </a:endParaRPr>
          </a:p>
          <a:p>
            <a:pPr eaLnBrk="1" hangingPunct="1">
              <a:lnSpc>
                <a:spcPct val="150000"/>
              </a:lnSpc>
              <a:buFontTx/>
              <a:buChar char="•"/>
            </a:pPr>
            <a:r>
              <a:rPr lang="cs-CZ" altLang="cs-CZ" dirty="0">
                <a:sym typeface="Symbol" pitchFamily="18" charset="2"/>
              </a:rPr>
              <a:t>přístup přes VNC</a:t>
            </a:r>
          </a:p>
          <a:p>
            <a:pPr eaLnBrk="1" hangingPunct="1">
              <a:lnSpc>
                <a:spcPct val="150000"/>
              </a:lnSpc>
              <a:buFontTx/>
              <a:buChar char="•"/>
            </a:pPr>
            <a:r>
              <a:rPr lang="cs-CZ" altLang="cs-CZ" dirty="0">
                <a:sym typeface="Symbol" pitchFamily="18" charset="2"/>
              </a:rPr>
              <a:t>práce uvnitř kontejneru pomocí KNIME </a:t>
            </a:r>
            <a:r>
              <a:rPr lang="cs-CZ" altLang="cs-CZ" dirty="0" err="1">
                <a:sym typeface="Symbol" pitchFamily="18" charset="2"/>
              </a:rPr>
              <a:t>workflow</a:t>
            </a:r>
            <a:endParaRPr lang="cs-CZ" altLang="cs-CZ" dirty="0">
              <a:sym typeface="Symbol" pitchFamily="18" charset="2"/>
            </a:endParaRPr>
          </a:p>
          <a:p>
            <a:pPr eaLnBrk="1" hangingPunct="1">
              <a:lnSpc>
                <a:spcPct val="150000"/>
              </a:lnSpc>
              <a:buFontTx/>
              <a:buChar char="•"/>
            </a:pPr>
            <a:endParaRPr lang="cs-CZ" altLang="cs-CZ" dirty="0">
              <a:sym typeface="Symbol" pitchFamily="18" charset="2"/>
            </a:endParaRPr>
          </a:p>
          <a:p>
            <a:pPr eaLnBrk="1" hangingPunct="1">
              <a:lnSpc>
                <a:spcPct val="150000"/>
              </a:lnSpc>
              <a:buFontTx/>
              <a:buChar char="•"/>
            </a:pPr>
            <a:r>
              <a:rPr lang="cs-CZ" altLang="cs-CZ" dirty="0">
                <a:sym typeface="Symbol" pitchFamily="18" charset="2"/>
              </a:rPr>
              <a:t>KNIME </a:t>
            </a:r>
            <a:r>
              <a:rPr lang="cs-CZ" altLang="cs-CZ" dirty="0" err="1">
                <a:sym typeface="Symbol" pitchFamily="18" charset="2"/>
              </a:rPr>
              <a:t>workflow</a:t>
            </a:r>
            <a:r>
              <a:rPr lang="cs-CZ" altLang="cs-CZ" dirty="0">
                <a:sym typeface="Symbol" pitchFamily="18" charset="2"/>
              </a:rPr>
              <a:t> a kontejner, kde </a:t>
            </a:r>
            <a:r>
              <a:rPr lang="cs-CZ" altLang="cs-CZ" dirty="0" err="1">
                <a:sym typeface="Symbol" pitchFamily="18" charset="2"/>
              </a:rPr>
              <a:t>workflow</a:t>
            </a:r>
            <a:r>
              <a:rPr lang="cs-CZ" altLang="cs-CZ" dirty="0">
                <a:sym typeface="Symbol" pitchFamily="18" charset="2"/>
              </a:rPr>
              <a:t> vznikl umožňuje zreprodukovat totožný postup, nebo se jen podívat na mezikroky, konkrétní skripty atd...</a:t>
            </a:r>
          </a:p>
          <a:p>
            <a:pPr eaLnBrk="1" hangingPunct="1">
              <a:lnSpc>
                <a:spcPct val="150000"/>
              </a:lnSpc>
              <a:buFontTx/>
              <a:buChar char="•"/>
            </a:pPr>
            <a:endParaRPr lang="cs-CZ" altLang="cs-CZ" dirty="0">
              <a:sym typeface="Symbol" pitchFamily="18" charset="2"/>
            </a:endParaRPr>
          </a:p>
          <a:p>
            <a:pPr eaLnBrk="1" hangingPunct="1">
              <a:lnSpc>
                <a:spcPct val="150000"/>
              </a:lnSpc>
              <a:buFontTx/>
              <a:buChar char="•"/>
            </a:pPr>
            <a:r>
              <a:rPr lang="cs-CZ" altLang="cs-CZ" dirty="0">
                <a:sym typeface="Symbol" pitchFamily="18" charset="2"/>
              </a:rPr>
              <a:t>kontejner obsahuje konkrétní verze VŠECH aplikací</a:t>
            </a:r>
          </a:p>
          <a:p>
            <a:pPr lvl="1" eaLnBrk="1" hangingPunct="1">
              <a:lnSpc>
                <a:spcPct val="150000"/>
              </a:lnSpc>
              <a:buFontTx/>
              <a:buChar char="•"/>
            </a:pPr>
            <a:r>
              <a:rPr lang="cs-CZ" altLang="cs-CZ" u="sng" dirty="0">
                <a:solidFill>
                  <a:srgbClr val="99FF99"/>
                </a:solidFill>
                <a:sym typeface="Symbol" pitchFamily="18" charset="2"/>
              </a:rPr>
              <a:t>reprodukovatelné prostředí i procesování dat i po letech</a:t>
            </a:r>
          </a:p>
        </p:txBody>
      </p:sp>
      <p:sp>
        <p:nvSpPr>
          <p:cNvPr id="40965" name="Text Box 5"/>
          <p:cNvSpPr txBox="1">
            <a:spLocks noChangeArrowheads="1"/>
          </p:cNvSpPr>
          <p:nvPr/>
        </p:nvSpPr>
        <p:spPr bwMode="auto">
          <a:xfrm>
            <a:off x="8534400" y="150813"/>
            <a:ext cx="533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r" eaLnBrk="1" hangingPunct="1"/>
            <a:fld id="{B825B985-0E2F-4107-96C4-CCA8E2A3FF50}" type="slidenum">
              <a:rPr lang="cs-CZ" altLang="cs-CZ"/>
              <a:pPr algn="r" eaLnBrk="1" hangingPunct="1"/>
              <a:t>44</a:t>
            </a:fld>
            <a:endParaRPr lang="cs-CZ" altLang="cs-CZ"/>
          </a:p>
        </p:txBody>
      </p:sp>
      <p:sp>
        <p:nvSpPr>
          <p:cNvPr id="6" name="Text Box 3">
            <a:extLst>
              <a:ext uri="{FF2B5EF4-FFF2-40B4-BE49-F238E27FC236}">
                <a16:creationId xmlns:a16="http://schemas.microsoft.com/office/drawing/2014/main" id="{BD88B6E5-1370-47CB-B806-60BAEE969849}"/>
              </a:ext>
            </a:extLst>
          </p:cNvPr>
          <p:cNvSpPr txBox="1">
            <a:spLocks noChangeArrowheads="1"/>
          </p:cNvSpPr>
          <p:nvPr/>
        </p:nvSpPr>
        <p:spPr bwMode="auto">
          <a:xfrm>
            <a:off x="20638" y="22225"/>
            <a:ext cx="291618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cs-CZ" altLang="cs-CZ" i="1" dirty="0">
                <a:solidFill>
                  <a:schemeClr val="hlink"/>
                </a:solidFill>
              </a:rPr>
              <a:t>9. Další vybrané aplikace</a:t>
            </a:r>
          </a:p>
          <a:p>
            <a:pPr eaLnBrk="1" hangingPunct="1"/>
            <a:endParaRPr lang="cs-CZ" altLang="cs-CZ" sz="1600" dirty="0"/>
          </a:p>
        </p:txBody>
      </p:sp>
    </p:spTree>
    <p:extLst>
      <p:ext uri="{BB962C8B-B14F-4D97-AF65-F5344CB8AC3E}">
        <p14:creationId xmlns:p14="http://schemas.microsoft.com/office/powerpoint/2010/main" val="9202249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xagon 1">
            <a:extLst>
              <a:ext uri="{FF2B5EF4-FFF2-40B4-BE49-F238E27FC236}">
                <a16:creationId xmlns:a16="http://schemas.microsoft.com/office/drawing/2014/main" id="{82F87EA8-89C5-41ED-91DB-68B6FC6EA089}"/>
              </a:ext>
            </a:extLst>
          </p:cNvPr>
          <p:cNvSpPr/>
          <p:nvPr/>
        </p:nvSpPr>
        <p:spPr>
          <a:xfrm>
            <a:off x="2664712" y="2288742"/>
            <a:ext cx="2468609" cy="2187468"/>
          </a:xfrm>
          <a:prstGeom prst="hexagon">
            <a:avLst/>
          </a:prstGeom>
          <a:solidFill>
            <a:srgbClr val="21A9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SOFTWARE </a:t>
            </a:r>
            <a:r>
              <a:rPr lang="cs-CZ" b="1" dirty="0"/>
              <a:t>KONTEJNER</a:t>
            </a:r>
            <a:endParaRPr lang="en-US" b="1" dirty="0"/>
          </a:p>
          <a:p>
            <a:pPr algn="ctr"/>
            <a:r>
              <a:rPr lang="en-US" sz="2000" b="1" dirty="0"/>
              <a:t>(virtual</a:t>
            </a:r>
            <a:r>
              <a:rPr lang="cs-CZ" sz="2000" b="1" dirty="0"/>
              <a:t>ní</a:t>
            </a:r>
            <a:r>
              <a:rPr lang="en-US" sz="2000" b="1" dirty="0"/>
              <a:t> </a:t>
            </a:r>
            <a:r>
              <a:rPr lang="cs-CZ" sz="2000" b="1" dirty="0"/>
              <a:t>stroj</a:t>
            </a:r>
            <a:r>
              <a:rPr lang="en-US" sz="2000" b="1" dirty="0"/>
              <a:t>)</a:t>
            </a:r>
          </a:p>
        </p:txBody>
      </p:sp>
      <p:sp>
        <p:nvSpPr>
          <p:cNvPr id="3" name="Hexagon 2">
            <a:extLst>
              <a:ext uri="{FF2B5EF4-FFF2-40B4-BE49-F238E27FC236}">
                <a16:creationId xmlns:a16="http://schemas.microsoft.com/office/drawing/2014/main" id="{65FD1836-EE84-47BA-9E63-A5248B758C1D}"/>
              </a:ext>
            </a:extLst>
          </p:cNvPr>
          <p:cNvSpPr/>
          <p:nvPr/>
        </p:nvSpPr>
        <p:spPr>
          <a:xfrm>
            <a:off x="1138797" y="0"/>
            <a:ext cx="2208132" cy="1947695"/>
          </a:xfrm>
          <a:prstGeom prst="hexag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Ubuntu</a:t>
            </a:r>
          </a:p>
          <a:p>
            <a:pPr algn="ctr"/>
            <a:r>
              <a:rPr lang="en-US" sz="1600" dirty="0">
                <a:solidFill>
                  <a:srgbClr val="39464A"/>
                </a:solidFill>
              </a:rPr>
              <a:t>(</a:t>
            </a:r>
            <a:r>
              <a:rPr lang="cs-CZ" sz="1600" dirty="0">
                <a:solidFill>
                  <a:srgbClr val="39464A"/>
                </a:solidFill>
              </a:rPr>
              <a:t>včetně grafického rozhraní, </a:t>
            </a:r>
            <a:r>
              <a:rPr lang="cs-CZ" sz="1600" dirty="0" err="1">
                <a:solidFill>
                  <a:srgbClr val="39464A"/>
                </a:solidFill>
              </a:rPr>
              <a:t>int</a:t>
            </a:r>
            <a:r>
              <a:rPr lang="cs-CZ" sz="1600" dirty="0">
                <a:solidFill>
                  <a:srgbClr val="39464A"/>
                </a:solidFill>
              </a:rPr>
              <a:t>. prohlížeče atd.</a:t>
            </a:r>
            <a:r>
              <a:rPr lang="en-US" sz="1600" dirty="0">
                <a:solidFill>
                  <a:srgbClr val="39464A"/>
                </a:solidFill>
              </a:rPr>
              <a:t>)</a:t>
            </a:r>
          </a:p>
        </p:txBody>
      </p:sp>
      <p:sp>
        <p:nvSpPr>
          <p:cNvPr id="4" name="Hexagon 3">
            <a:extLst>
              <a:ext uri="{FF2B5EF4-FFF2-40B4-BE49-F238E27FC236}">
                <a16:creationId xmlns:a16="http://schemas.microsoft.com/office/drawing/2014/main" id="{CFFEB3DD-A3E6-46A2-83B6-9F1CCF4A209F}"/>
              </a:ext>
            </a:extLst>
          </p:cNvPr>
          <p:cNvSpPr/>
          <p:nvPr/>
        </p:nvSpPr>
        <p:spPr>
          <a:xfrm>
            <a:off x="4402449" y="0"/>
            <a:ext cx="2208132" cy="1985795"/>
          </a:xfrm>
          <a:prstGeom prst="hexag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KNIME Analytics Platform </a:t>
            </a:r>
            <a:r>
              <a:rPr lang="cs-CZ" dirty="0">
                <a:solidFill>
                  <a:srgbClr val="39464A"/>
                </a:solidFill>
              </a:rPr>
              <a:t>s dalšími </a:t>
            </a:r>
            <a:r>
              <a:rPr lang="cs-CZ" b="1" dirty="0">
                <a:solidFill>
                  <a:schemeClr val="bg1"/>
                </a:solidFill>
              </a:rPr>
              <a:t>moduly</a:t>
            </a:r>
            <a:endParaRPr lang="en-US" b="1" dirty="0">
              <a:solidFill>
                <a:schemeClr val="bg1"/>
              </a:solidFill>
            </a:endParaRPr>
          </a:p>
        </p:txBody>
      </p:sp>
      <p:sp>
        <p:nvSpPr>
          <p:cNvPr id="5" name="Hexagon 4">
            <a:extLst>
              <a:ext uri="{FF2B5EF4-FFF2-40B4-BE49-F238E27FC236}">
                <a16:creationId xmlns:a16="http://schemas.microsoft.com/office/drawing/2014/main" id="{BE23608D-94AB-4AC3-A341-7C5FDE4C781C}"/>
              </a:ext>
            </a:extLst>
          </p:cNvPr>
          <p:cNvSpPr/>
          <p:nvPr/>
        </p:nvSpPr>
        <p:spPr>
          <a:xfrm>
            <a:off x="37569" y="2337773"/>
            <a:ext cx="2265415" cy="2092897"/>
          </a:xfrm>
          <a:prstGeom prst="hexag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python</a:t>
            </a:r>
            <a:r>
              <a:rPr lang="en-US" dirty="0">
                <a:solidFill>
                  <a:schemeClr val="bg1"/>
                </a:solidFill>
              </a:rPr>
              <a:t> </a:t>
            </a:r>
            <a:r>
              <a:rPr lang="en-US" b="1" dirty="0">
                <a:solidFill>
                  <a:schemeClr val="bg1"/>
                </a:solidFill>
              </a:rPr>
              <a:t>a</a:t>
            </a:r>
            <a:r>
              <a:rPr lang="en-US" dirty="0">
                <a:solidFill>
                  <a:schemeClr val="bg1"/>
                </a:solidFill>
              </a:rPr>
              <a:t> </a:t>
            </a:r>
            <a:r>
              <a:rPr lang="cs-CZ" dirty="0">
                <a:solidFill>
                  <a:srgbClr val="39464A"/>
                </a:solidFill>
              </a:rPr>
              <a:t>vybrané </a:t>
            </a:r>
            <a:r>
              <a:rPr lang="cs-CZ" b="1" dirty="0">
                <a:solidFill>
                  <a:schemeClr val="bg1"/>
                </a:solidFill>
              </a:rPr>
              <a:t>balíčky </a:t>
            </a:r>
            <a:r>
              <a:rPr lang="cs-CZ" dirty="0">
                <a:solidFill>
                  <a:srgbClr val="39464A"/>
                </a:solidFill>
              </a:rPr>
              <a:t>pro použití v KNIME</a:t>
            </a:r>
            <a:endParaRPr lang="en-US" dirty="0">
              <a:solidFill>
                <a:srgbClr val="39464A"/>
              </a:solidFill>
            </a:endParaRPr>
          </a:p>
        </p:txBody>
      </p:sp>
      <p:sp>
        <p:nvSpPr>
          <p:cNvPr id="6" name="Hexagon 5">
            <a:extLst>
              <a:ext uri="{FF2B5EF4-FFF2-40B4-BE49-F238E27FC236}">
                <a16:creationId xmlns:a16="http://schemas.microsoft.com/office/drawing/2014/main" id="{7ABADE3D-2118-4587-9921-0B58E12A5322}"/>
              </a:ext>
            </a:extLst>
          </p:cNvPr>
          <p:cNvSpPr/>
          <p:nvPr/>
        </p:nvSpPr>
        <p:spPr>
          <a:xfrm>
            <a:off x="1150263" y="4834127"/>
            <a:ext cx="2185199" cy="2000161"/>
          </a:xfrm>
          <a:prstGeom prst="hexag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S</a:t>
            </a:r>
            <a:r>
              <a:rPr lang="cs-CZ" b="1" dirty="0">
                <a:solidFill>
                  <a:schemeClr val="bg1"/>
                </a:solidFill>
              </a:rPr>
              <a:t>k</a:t>
            </a:r>
            <a:r>
              <a:rPr lang="en-US" b="1" dirty="0" err="1">
                <a:solidFill>
                  <a:schemeClr val="bg1"/>
                </a:solidFill>
              </a:rPr>
              <a:t>ript</a:t>
            </a:r>
            <a:r>
              <a:rPr lang="cs-CZ" b="1" dirty="0">
                <a:solidFill>
                  <a:schemeClr val="bg1"/>
                </a:solidFill>
              </a:rPr>
              <a:t>y</a:t>
            </a:r>
            <a:r>
              <a:rPr lang="en-US" dirty="0">
                <a:solidFill>
                  <a:srgbClr val="39464A"/>
                </a:solidFill>
              </a:rPr>
              <a:t> </a:t>
            </a:r>
            <a:r>
              <a:rPr lang="cs-CZ" dirty="0">
                <a:solidFill>
                  <a:srgbClr val="39464A"/>
                </a:solidFill>
              </a:rPr>
              <a:t>pro konkrétní účely jako </a:t>
            </a:r>
            <a:r>
              <a:rPr lang="cs-CZ" dirty="0" err="1">
                <a:solidFill>
                  <a:srgbClr val="39464A"/>
                </a:solidFill>
              </a:rPr>
              <a:t>git</a:t>
            </a:r>
            <a:endParaRPr lang="en-US" b="1" dirty="0">
              <a:solidFill>
                <a:schemeClr val="bg1"/>
              </a:solidFill>
            </a:endParaRPr>
          </a:p>
        </p:txBody>
      </p:sp>
      <p:sp>
        <p:nvSpPr>
          <p:cNvPr id="7" name="Hexagon 6">
            <a:extLst>
              <a:ext uri="{FF2B5EF4-FFF2-40B4-BE49-F238E27FC236}">
                <a16:creationId xmlns:a16="http://schemas.microsoft.com/office/drawing/2014/main" id="{2CB5ACFF-454D-48B8-B2D3-4D51B0F05F0E}"/>
              </a:ext>
            </a:extLst>
          </p:cNvPr>
          <p:cNvSpPr/>
          <p:nvPr/>
        </p:nvSpPr>
        <p:spPr>
          <a:xfrm>
            <a:off x="4402449" y="4828550"/>
            <a:ext cx="2185200" cy="2002392"/>
          </a:xfrm>
          <a:prstGeom prst="hexag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a:solidFill>
                  <a:schemeClr val="bg1"/>
                </a:solidFill>
              </a:rPr>
              <a:t>Vzdálený přístup </a:t>
            </a:r>
            <a:r>
              <a:rPr lang="cs-CZ" dirty="0">
                <a:solidFill>
                  <a:srgbClr val="39464A"/>
                </a:solidFill>
              </a:rPr>
              <a:t>přes VNC a sdílenou složku</a:t>
            </a:r>
            <a:endParaRPr lang="en-US" dirty="0">
              <a:solidFill>
                <a:srgbClr val="39464A"/>
              </a:solidFill>
            </a:endParaRPr>
          </a:p>
        </p:txBody>
      </p:sp>
      <p:cxnSp>
        <p:nvCxnSpPr>
          <p:cNvPr id="8" name="Connector: Curved 7">
            <a:extLst>
              <a:ext uri="{FF2B5EF4-FFF2-40B4-BE49-F238E27FC236}">
                <a16:creationId xmlns:a16="http://schemas.microsoft.com/office/drawing/2014/main" id="{963DB67E-EE35-4AF7-A952-5E7D3AECF395}"/>
              </a:ext>
            </a:extLst>
          </p:cNvPr>
          <p:cNvCxnSpPr>
            <a:cxnSpLocks/>
            <a:stCxn id="3" idx="1"/>
            <a:endCxn id="2" idx="4"/>
          </p:cNvCxnSpPr>
          <p:nvPr/>
        </p:nvCxnSpPr>
        <p:spPr>
          <a:xfrm rot="16200000" flipH="1">
            <a:off x="2865268" y="1942432"/>
            <a:ext cx="341048" cy="351574"/>
          </a:xfrm>
          <a:prstGeom prst="curved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 name="Connector: Curved 8">
            <a:extLst>
              <a:ext uri="{FF2B5EF4-FFF2-40B4-BE49-F238E27FC236}">
                <a16:creationId xmlns:a16="http://schemas.microsoft.com/office/drawing/2014/main" id="{298072AA-DB49-4100-BAD2-1ABE393D362B}"/>
              </a:ext>
            </a:extLst>
          </p:cNvPr>
          <p:cNvCxnSpPr>
            <a:cxnSpLocks/>
            <a:stCxn id="6" idx="5"/>
            <a:endCxn id="2" idx="2"/>
          </p:cNvCxnSpPr>
          <p:nvPr/>
        </p:nvCxnSpPr>
        <p:spPr>
          <a:xfrm rot="5400000" flipH="1" flipV="1">
            <a:off x="2844541" y="4467090"/>
            <a:ext cx="357918" cy="376157"/>
          </a:xfrm>
          <a:prstGeom prst="curved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Connector: Curved 9">
            <a:extLst>
              <a:ext uri="{FF2B5EF4-FFF2-40B4-BE49-F238E27FC236}">
                <a16:creationId xmlns:a16="http://schemas.microsoft.com/office/drawing/2014/main" id="{124E235F-BD1F-4B38-B5F8-6B96F9BEF0B6}"/>
              </a:ext>
            </a:extLst>
          </p:cNvPr>
          <p:cNvCxnSpPr>
            <a:cxnSpLocks/>
            <a:stCxn id="4" idx="2"/>
            <a:endCxn id="2" idx="5"/>
          </p:cNvCxnSpPr>
          <p:nvPr/>
        </p:nvCxnSpPr>
        <p:spPr>
          <a:xfrm rot="5400000">
            <a:off x="4591202" y="1981047"/>
            <a:ext cx="302948" cy="312444"/>
          </a:xfrm>
          <a:prstGeom prst="curved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Connector: Curved 10">
            <a:extLst>
              <a:ext uri="{FF2B5EF4-FFF2-40B4-BE49-F238E27FC236}">
                <a16:creationId xmlns:a16="http://schemas.microsoft.com/office/drawing/2014/main" id="{12FE2029-6DF4-43B4-81F8-81F25D53277C}"/>
              </a:ext>
            </a:extLst>
          </p:cNvPr>
          <p:cNvCxnSpPr>
            <a:cxnSpLocks/>
            <a:stCxn id="7" idx="4"/>
            <a:endCxn id="2" idx="1"/>
          </p:cNvCxnSpPr>
          <p:nvPr/>
        </p:nvCxnSpPr>
        <p:spPr>
          <a:xfrm rot="16200000" flipV="1">
            <a:off x="4568581" y="4494083"/>
            <a:ext cx="352341" cy="316593"/>
          </a:xfrm>
          <a:prstGeom prst="curved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Connector: Curved 11">
            <a:extLst>
              <a:ext uri="{FF2B5EF4-FFF2-40B4-BE49-F238E27FC236}">
                <a16:creationId xmlns:a16="http://schemas.microsoft.com/office/drawing/2014/main" id="{75EB9A5D-5E9E-4055-89B3-9618BBFAFFBC}"/>
              </a:ext>
            </a:extLst>
          </p:cNvPr>
          <p:cNvCxnSpPr>
            <a:cxnSpLocks/>
            <a:stCxn id="14" idx="3"/>
            <a:endCxn id="2" idx="0"/>
          </p:cNvCxnSpPr>
          <p:nvPr/>
        </p:nvCxnSpPr>
        <p:spPr>
          <a:xfrm rot="10800000">
            <a:off x="5133321" y="3382476"/>
            <a:ext cx="361728" cy="5032"/>
          </a:xfrm>
          <a:prstGeom prst="curved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Connector: Curved 12">
            <a:extLst>
              <a:ext uri="{FF2B5EF4-FFF2-40B4-BE49-F238E27FC236}">
                <a16:creationId xmlns:a16="http://schemas.microsoft.com/office/drawing/2014/main" id="{18643653-2DB8-42B0-8D1C-2DA816D504BE}"/>
              </a:ext>
            </a:extLst>
          </p:cNvPr>
          <p:cNvCxnSpPr>
            <a:cxnSpLocks/>
            <a:stCxn id="5" idx="0"/>
            <a:endCxn id="2" idx="3"/>
          </p:cNvCxnSpPr>
          <p:nvPr/>
        </p:nvCxnSpPr>
        <p:spPr>
          <a:xfrm flipV="1">
            <a:off x="2302984" y="3382476"/>
            <a:ext cx="361728" cy="1746"/>
          </a:xfrm>
          <a:prstGeom prst="curved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Hexagon 13">
            <a:extLst>
              <a:ext uri="{FF2B5EF4-FFF2-40B4-BE49-F238E27FC236}">
                <a16:creationId xmlns:a16="http://schemas.microsoft.com/office/drawing/2014/main" id="{CB7E51D7-2D2F-4D0B-9242-C17798C35F8D}"/>
              </a:ext>
            </a:extLst>
          </p:cNvPr>
          <p:cNvSpPr/>
          <p:nvPr/>
        </p:nvSpPr>
        <p:spPr>
          <a:xfrm>
            <a:off x="5495049" y="2336250"/>
            <a:ext cx="2383444" cy="2102516"/>
          </a:xfrm>
          <a:prstGeom prst="hexag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R</a:t>
            </a:r>
            <a:r>
              <a:rPr lang="en-US" dirty="0">
                <a:solidFill>
                  <a:schemeClr val="bg1"/>
                </a:solidFill>
              </a:rPr>
              <a:t> </a:t>
            </a:r>
            <a:r>
              <a:rPr lang="en-US" b="1" dirty="0">
                <a:solidFill>
                  <a:schemeClr val="bg1"/>
                </a:solidFill>
              </a:rPr>
              <a:t>a</a:t>
            </a:r>
            <a:r>
              <a:rPr lang="en-US" dirty="0">
                <a:solidFill>
                  <a:schemeClr val="bg1"/>
                </a:solidFill>
              </a:rPr>
              <a:t> </a:t>
            </a:r>
            <a:r>
              <a:rPr lang="cs-CZ" dirty="0">
                <a:solidFill>
                  <a:srgbClr val="39464A"/>
                </a:solidFill>
              </a:rPr>
              <a:t>vybrané </a:t>
            </a:r>
            <a:r>
              <a:rPr lang="cs-CZ" b="1" dirty="0">
                <a:solidFill>
                  <a:schemeClr val="bg1"/>
                </a:solidFill>
              </a:rPr>
              <a:t>balíčky </a:t>
            </a:r>
            <a:r>
              <a:rPr lang="cs-CZ" dirty="0">
                <a:solidFill>
                  <a:srgbClr val="39464A"/>
                </a:solidFill>
              </a:rPr>
              <a:t>pro použití v KNIME</a:t>
            </a:r>
            <a:endParaRPr lang="en-US" b="1" dirty="0">
              <a:solidFill>
                <a:schemeClr val="bg1"/>
              </a:solidFill>
            </a:endParaRPr>
          </a:p>
        </p:txBody>
      </p:sp>
      <p:grpSp>
        <p:nvGrpSpPr>
          <p:cNvPr id="15" name="Group 14">
            <a:extLst>
              <a:ext uri="{FF2B5EF4-FFF2-40B4-BE49-F238E27FC236}">
                <a16:creationId xmlns:a16="http://schemas.microsoft.com/office/drawing/2014/main" id="{D571BD8A-A722-45DB-8EDE-812758394645}"/>
              </a:ext>
            </a:extLst>
          </p:cNvPr>
          <p:cNvGrpSpPr/>
          <p:nvPr/>
        </p:nvGrpSpPr>
        <p:grpSpPr>
          <a:xfrm>
            <a:off x="7064767" y="27058"/>
            <a:ext cx="1987713" cy="1985795"/>
            <a:chOff x="9339094" y="3262249"/>
            <a:chExt cx="2432870" cy="2430522"/>
          </a:xfrm>
        </p:grpSpPr>
        <mc:AlternateContent xmlns:mc="http://schemas.openxmlformats.org/markup-compatibility/2006" xmlns:am3d="http://schemas.microsoft.com/office/drawing/2017/model3d">
          <mc:Choice Requires="am3d">
            <p:graphicFrame>
              <p:nvGraphicFramePr>
                <p:cNvPr id="16" name="3D Model 15" descr="CD">
                  <a:extLst>
                    <a:ext uri="{FF2B5EF4-FFF2-40B4-BE49-F238E27FC236}">
                      <a16:creationId xmlns:a16="http://schemas.microsoft.com/office/drawing/2014/main" id="{C95DA0D8-7593-43EB-BE31-1389F33E8D8C}"/>
                    </a:ext>
                  </a:extLst>
                </p:cNvPr>
                <p:cNvGraphicFramePr>
                  <a:graphicFrameLocks noChangeAspect="1"/>
                </p:cNvGraphicFramePr>
                <p:nvPr>
                  <p:extLst>
                    <p:ext uri="{D42A27DB-BD31-4B8C-83A1-F6EECF244321}">
                      <p14:modId xmlns:p14="http://schemas.microsoft.com/office/powerpoint/2010/main" val="1978889320"/>
                    </p:ext>
                  </p:extLst>
                </p:nvPr>
              </p:nvGraphicFramePr>
              <p:xfrm>
                <a:off x="9339094" y="3262249"/>
                <a:ext cx="2432870" cy="2430522"/>
              </p:xfrm>
              <a:graphic>
                <a:graphicData uri="http://schemas.microsoft.com/office/drawing/2017/model3d">
                  <am3d:model3d r:embed="rId2">
                    <am3d:spPr>
                      <a:xfrm>
                        <a:off x="0" y="0"/>
                        <a:ext cx="2432870" cy="2430522"/>
                      </a:xfrm>
                      <a:prstGeom prst="rect">
                        <a:avLst/>
                      </a:prstGeom>
                    </am3d:spPr>
                    <am3d:camera>
                      <am3d:pos x="0" y="0" z="66526988"/>
                      <am3d:up dx="0" dy="36000000" dz="0"/>
                      <am3d:lookAt x="0" y="0" z="0"/>
                      <am3d:perspective fov="2700000"/>
                    </am3d:camera>
                    <am3d:trans>
                      <am3d:meterPerModelUnit n="7508512" d="1000000"/>
                      <am3d:preTrans dx="0" dy="-18000000" dz="0"/>
                      <am3d:scale>
                        <am3d:sx n="1000000" d="1000000"/>
                        <am3d:sy n="1000000" d="1000000"/>
                        <am3d:sz n="1000000" d="1000000"/>
                      </am3d:scale>
                      <am3d:rot ax="-181306" ay="-324434" az="17092"/>
                      <am3d:postTrans dx="0" dy="0" dz="0"/>
                    </am3d:trans>
                    <am3d:raster rName="Office3DRenderer" rVer="16.0.8326">
                      <am3d:blip r:embed="rId3"/>
                    </am3d:raster>
                    <am3d:objViewport viewportSz="2923615"/>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xmlns="">
            <p:pic>
              <p:nvPicPr>
                <p:cNvPr id="16" name="3D Model 15" descr="CD">
                  <a:extLst>
                    <a:ext uri="{FF2B5EF4-FFF2-40B4-BE49-F238E27FC236}">
                      <a16:creationId xmlns:a16="http://schemas.microsoft.com/office/drawing/2014/main" id="{C95DA0D8-7593-43EB-BE31-1389F33E8D8C}"/>
                    </a:ext>
                  </a:extLst>
                </p:cNvPr>
                <p:cNvPicPr>
                  <a:picLocks noGrp="1" noRot="1" noChangeAspect="1" noMove="1" noResize="1" noEditPoints="1" noAdjustHandles="1" noChangeArrowheads="1" noChangeShapeType="1" noCrop="1"/>
                </p:cNvPicPr>
                <p:nvPr/>
              </p:nvPicPr>
              <p:blipFill>
                <a:blip r:embed="rId4"/>
                <a:stretch>
                  <a:fillRect/>
                </a:stretch>
              </p:blipFill>
              <p:spPr>
                <a:xfrm>
                  <a:off x="7064767" y="27058"/>
                  <a:ext cx="1987713" cy="1985795"/>
                </a:xfrm>
                <a:prstGeom prst="rect">
                  <a:avLst/>
                </a:prstGeom>
              </p:spPr>
            </p:pic>
          </mc:Fallback>
        </mc:AlternateContent>
        <p:sp>
          <p:nvSpPr>
            <p:cNvPr id="17" name="TextBox 16">
              <a:extLst>
                <a:ext uri="{FF2B5EF4-FFF2-40B4-BE49-F238E27FC236}">
                  <a16:creationId xmlns:a16="http://schemas.microsoft.com/office/drawing/2014/main" id="{F6C641DD-CE79-4FCD-A736-E9DBF0BCF1E6}"/>
                </a:ext>
              </a:extLst>
            </p:cNvPr>
            <p:cNvSpPr txBox="1"/>
            <p:nvPr/>
          </p:nvSpPr>
          <p:spPr>
            <a:xfrm>
              <a:off x="9738878" y="3657600"/>
              <a:ext cx="1689100" cy="1676400"/>
            </a:xfrm>
            <a:prstGeom prst="rect">
              <a:avLst/>
            </a:prstGeom>
            <a:noFill/>
          </p:spPr>
          <p:txBody>
            <a:bodyPr wrap="square" rtlCol="0">
              <a:prstTxWarp prst="textArchUp">
                <a:avLst>
                  <a:gd name="adj" fmla="val 10776654"/>
                </a:avLst>
              </a:prstTxWarp>
              <a:spAutoFit/>
            </a:bodyPr>
            <a:lstStyle/>
            <a:p>
              <a:pPr algn="r"/>
              <a:r>
                <a:rPr lang="en-US" sz="2400" b="1" dirty="0">
                  <a:solidFill>
                    <a:srgbClr val="39464A"/>
                  </a:solidFill>
                </a:rPr>
                <a:t>KNIME docker VNC</a:t>
              </a:r>
            </a:p>
          </p:txBody>
        </p:sp>
        <p:sp>
          <p:nvSpPr>
            <p:cNvPr id="18" name="TextBox 17">
              <a:extLst>
                <a:ext uri="{FF2B5EF4-FFF2-40B4-BE49-F238E27FC236}">
                  <a16:creationId xmlns:a16="http://schemas.microsoft.com/office/drawing/2014/main" id="{CBEA492B-F1B5-4C6B-A17D-3C4038C18548}"/>
                </a:ext>
              </a:extLst>
            </p:cNvPr>
            <p:cNvSpPr txBox="1"/>
            <p:nvPr/>
          </p:nvSpPr>
          <p:spPr>
            <a:xfrm>
              <a:off x="9925409" y="4622800"/>
              <a:ext cx="1212597" cy="699531"/>
            </a:xfrm>
            <a:prstGeom prst="rect">
              <a:avLst/>
            </a:prstGeom>
            <a:noFill/>
          </p:spPr>
          <p:txBody>
            <a:bodyPr wrap="none" rtlCol="0">
              <a:prstTxWarp prst="textArchDown">
                <a:avLst/>
              </a:prstTxWarp>
              <a:spAutoFit/>
            </a:bodyPr>
            <a:lstStyle/>
            <a:p>
              <a:r>
                <a:rPr lang="en-US" b="1" dirty="0">
                  <a:solidFill>
                    <a:srgbClr val="39464A"/>
                  </a:solidFill>
                </a:rPr>
                <a:t>version 3.7.2a</a:t>
              </a:r>
            </a:p>
          </p:txBody>
        </p:sp>
      </p:grpSp>
    </p:spTree>
    <p:extLst>
      <p:ext uri="{BB962C8B-B14F-4D97-AF65-F5344CB8AC3E}">
        <p14:creationId xmlns:p14="http://schemas.microsoft.com/office/powerpoint/2010/main" val="16928392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A8CD2985-B54B-416F-952B-47EB9D170443}"/>
              </a:ext>
            </a:extLst>
          </p:cNvPr>
          <p:cNvGrpSpPr/>
          <p:nvPr/>
        </p:nvGrpSpPr>
        <p:grpSpPr>
          <a:xfrm>
            <a:off x="152401" y="2874339"/>
            <a:ext cx="8793678" cy="3805917"/>
            <a:chOff x="1752600" y="2025525"/>
            <a:chExt cx="2286000" cy="3580618"/>
          </a:xfrm>
        </p:grpSpPr>
        <p:sp>
          <p:nvSpPr>
            <p:cNvPr id="22" name="Rectangle: Rounded Corners 21">
              <a:extLst>
                <a:ext uri="{FF2B5EF4-FFF2-40B4-BE49-F238E27FC236}">
                  <a16:creationId xmlns:a16="http://schemas.microsoft.com/office/drawing/2014/main" id="{C2EB9DE4-CB2C-441D-893D-4182347C49B5}"/>
                </a:ext>
              </a:extLst>
            </p:cNvPr>
            <p:cNvSpPr/>
            <p:nvPr/>
          </p:nvSpPr>
          <p:spPr>
            <a:xfrm>
              <a:off x="1752600" y="2394857"/>
              <a:ext cx="2286000" cy="3211286"/>
            </a:xfrm>
            <a:prstGeom prst="roundRect">
              <a:avLst/>
            </a:prstGeom>
            <a:solidFill>
              <a:schemeClr val="accent3">
                <a:lumMod val="40000"/>
                <a:lumOff val="60000"/>
              </a:schemeClr>
            </a:solidFill>
            <a:ln w="57150">
              <a:solidFill>
                <a:srgbClr val="7AC1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3" name="TextBox 22">
              <a:extLst>
                <a:ext uri="{FF2B5EF4-FFF2-40B4-BE49-F238E27FC236}">
                  <a16:creationId xmlns:a16="http://schemas.microsoft.com/office/drawing/2014/main" id="{6E938AEF-1884-4A85-AF8F-F0B13D6D5277}"/>
                </a:ext>
              </a:extLst>
            </p:cNvPr>
            <p:cNvSpPr txBox="1"/>
            <p:nvPr/>
          </p:nvSpPr>
          <p:spPr>
            <a:xfrm>
              <a:off x="1752600" y="2025525"/>
              <a:ext cx="856368" cy="289558"/>
            </a:xfrm>
            <a:prstGeom prst="rect">
              <a:avLst/>
            </a:prstGeom>
            <a:noFill/>
          </p:spPr>
          <p:txBody>
            <a:bodyPr wrap="none" rtlCol="0">
              <a:spAutoFit/>
            </a:bodyPr>
            <a:lstStyle/>
            <a:p>
              <a:r>
                <a:rPr lang="cs-CZ" sz="1400" dirty="0"/>
                <a:t>Vaše </a:t>
              </a:r>
              <a:r>
                <a:rPr lang="en-US" sz="1400" dirty="0"/>
                <a:t>PC (Windows, Linux) </a:t>
              </a:r>
              <a:r>
                <a:rPr lang="cs-CZ" sz="1400" dirty="0"/>
                <a:t>nebo </a:t>
              </a:r>
              <a:r>
                <a:rPr lang="en-US" sz="1400" dirty="0"/>
                <a:t>Mac</a:t>
              </a:r>
            </a:p>
          </p:txBody>
        </p:sp>
      </p:grpSp>
      <p:sp>
        <p:nvSpPr>
          <p:cNvPr id="24" name="Rectangle: Rounded Corners 23">
            <a:extLst>
              <a:ext uri="{FF2B5EF4-FFF2-40B4-BE49-F238E27FC236}">
                <a16:creationId xmlns:a16="http://schemas.microsoft.com/office/drawing/2014/main" id="{4DD741EF-4040-40E5-B478-E9DD0A46371F}"/>
              </a:ext>
            </a:extLst>
          </p:cNvPr>
          <p:cNvSpPr/>
          <p:nvPr/>
        </p:nvSpPr>
        <p:spPr>
          <a:xfrm>
            <a:off x="256593" y="3352800"/>
            <a:ext cx="6794537" cy="3207715"/>
          </a:xfrm>
          <a:prstGeom prst="roundRect">
            <a:avLst/>
          </a:prstGeom>
          <a:solidFill>
            <a:srgbClr val="62BB46"/>
          </a:solidFill>
          <a:ln>
            <a:solidFill>
              <a:srgbClr val="39464A"/>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dirty="0"/>
              <a:t>V</a:t>
            </a:r>
            <a:r>
              <a:rPr lang="cs-CZ" sz="1400" dirty="0" err="1"/>
              <a:t>áš</a:t>
            </a:r>
            <a:r>
              <a:rPr lang="cs-CZ" sz="1400" dirty="0"/>
              <a:t> operační systém </a:t>
            </a:r>
          </a:p>
          <a:p>
            <a:r>
              <a:rPr lang="cs-CZ" sz="1400" dirty="0"/>
              <a:t>s ostatními aplikacemi</a:t>
            </a:r>
            <a:endParaRPr lang="en-US" sz="1400" dirty="0"/>
          </a:p>
        </p:txBody>
      </p:sp>
      <p:sp>
        <p:nvSpPr>
          <p:cNvPr id="25" name="Rectangle: Rounded Corners 24">
            <a:extLst>
              <a:ext uri="{FF2B5EF4-FFF2-40B4-BE49-F238E27FC236}">
                <a16:creationId xmlns:a16="http://schemas.microsoft.com/office/drawing/2014/main" id="{612DB179-C6FC-4E8B-BCDA-C0EEFA52618D}"/>
              </a:ext>
            </a:extLst>
          </p:cNvPr>
          <p:cNvSpPr/>
          <p:nvPr/>
        </p:nvSpPr>
        <p:spPr>
          <a:xfrm>
            <a:off x="4621553" y="4734506"/>
            <a:ext cx="2311561" cy="1658643"/>
          </a:xfrm>
          <a:prstGeom prst="roundRect">
            <a:avLst>
              <a:gd name="adj" fmla="val 34059"/>
            </a:avLst>
          </a:prstGeom>
          <a:solidFill>
            <a:srgbClr val="39464A"/>
          </a:solidFill>
          <a:ln>
            <a:solidFill>
              <a:srgbClr val="21A9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400" b="1" dirty="0"/>
              <a:t>docker engine</a:t>
            </a:r>
            <a:r>
              <a:rPr lang="cs-CZ" sz="1400" b="1" dirty="0"/>
              <a:t>, </a:t>
            </a:r>
          </a:p>
          <a:p>
            <a:pPr algn="r"/>
            <a:r>
              <a:rPr lang="cs-CZ" sz="1400" b="1" dirty="0"/>
              <a:t>který běží</a:t>
            </a:r>
            <a:endParaRPr lang="en-US" sz="1400" dirty="0"/>
          </a:p>
          <a:p>
            <a:pPr algn="r"/>
            <a:r>
              <a:rPr lang="en-US" sz="1400" dirty="0"/>
              <a:t>KNIME docker VNC </a:t>
            </a:r>
          </a:p>
          <a:p>
            <a:pPr algn="r"/>
            <a:r>
              <a:rPr lang="cs-CZ" sz="1400" dirty="0"/>
              <a:t>kontejner s </a:t>
            </a:r>
            <a:endParaRPr lang="en-US" sz="1400" dirty="0"/>
          </a:p>
          <a:p>
            <a:pPr algn="r"/>
            <a:r>
              <a:rPr lang="en-US" sz="1400" dirty="0"/>
              <a:t>Ubuntu, KNIME,</a:t>
            </a:r>
            <a:r>
              <a:rPr lang="cs-CZ" sz="1400" dirty="0"/>
              <a:t> atd</a:t>
            </a:r>
            <a:r>
              <a:rPr lang="en-US" sz="1400" dirty="0"/>
              <a:t>.</a:t>
            </a:r>
          </a:p>
        </p:txBody>
      </p:sp>
      <p:sp>
        <p:nvSpPr>
          <p:cNvPr id="26" name="Rectangle: Rounded Corners 25">
            <a:extLst>
              <a:ext uri="{FF2B5EF4-FFF2-40B4-BE49-F238E27FC236}">
                <a16:creationId xmlns:a16="http://schemas.microsoft.com/office/drawing/2014/main" id="{FE318B71-95F8-4CBB-BB2D-45EB0F7F76FD}"/>
              </a:ext>
            </a:extLst>
          </p:cNvPr>
          <p:cNvSpPr/>
          <p:nvPr/>
        </p:nvSpPr>
        <p:spPr>
          <a:xfrm>
            <a:off x="7273502" y="3352800"/>
            <a:ext cx="1547243" cy="3207715"/>
          </a:xfrm>
          <a:prstGeom prst="roundRect">
            <a:avLst>
              <a:gd name="adj" fmla="val 28207"/>
            </a:avLst>
          </a:prstGeom>
          <a:solidFill>
            <a:srgbClr val="21A9C0"/>
          </a:solidFill>
          <a:ln>
            <a:solidFill>
              <a:srgbClr val="39464A"/>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cs-CZ" sz="1400" dirty="0"/>
              <a:t>Váš pevný disk</a:t>
            </a:r>
            <a:endParaRPr lang="en-US" sz="1400" dirty="0"/>
          </a:p>
        </p:txBody>
      </p:sp>
      <p:sp>
        <p:nvSpPr>
          <p:cNvPr id="27" name="Rectangle: Rounded Corners 26">
            <a:extLst>
              <a:ext uri="{FF2B5EF4-FFF2-40B4-BE49-F238E27FC236}">
                <a16:creationId xmlns:a16="http://schemas.microsoft.com/office/drawing/2014/main" id="{7056A736-FB46-4333-AE85-D48F7FD070F6}"/>
              </a:ext>
            </a:extLst>
          </p:cNvPr>
          <p:cNvSpPr/>
          <p:nvPr/>
        </p:nvSpPr>
        <p:spPr>
          <a:xfrm>
            <a:off x="7481697" y="4738382"/>
            <a:ext cx="1223289" cy="1654768"/>
          </a:xfrm>
          <a:prstGeom prst="roundRect">
            <a:avLst>
              <a:gd name="adj" fmla="val 38917"/>
            </a:avLst>
          </a:prstGeom>
          <a:solidFill>
            <a:srgbClr val="39464A"/>
          </a:solidFill>
          <a:ln>
            <a:solidFill>
              <a:srgbClr val="62BB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a:t>sdílená složka</a:t>
            </a:r>
            <a:endParaRPr lang="en-US" sz="1400" dirty="0"/>
          </a:p>
        </p:txBody>
      </p:sp>
      <p:sp>
        <p:nvSpPr>
          <p:cNvPr id="28" name="Rectangle: Rounded Corners 27">
            <a:extLst>
              <a:ext uri="{FF2B5EF4-FFF2-40B4-BE49-F238E27FC236}">
                <a16:creationId xmlns:a16="http://schemas.microsoft.com/office/drawing/2014/main" id="{037392A5-572C-4E9F-B4BE-A5E9A880C637}"/>
              </a:ext>
            </a:extLst>
          </p:cNvPr>
          <p:cNvSpPr/>
          <p:nvPr/>
        </p:nvSpPr>
        <p:spPr>
          <a:xfrm>
            <a:off x="524964" y="4734506"/>
            <a:ext cx="3748741" cy="1658643"/>
          </a:xfrm>
          <a:prstGeom prst="roundRect">
            <a:avLst>
              <a:gd name="adj" fmla="val 34059"/>
            </a:avLst>
          </a:prstGeom>
          <a:solidFill>
            <a:srgbClr val="39464A"/>
          </a:solidFill>
          <a:ln>
            <a:solidFill>
              <a:srgbClr val="21A9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t>VNC </a:t>
            </a:r>
          </a:p>
          <a:p>
            <a:r>
              <a:rPr lang="cs-CZ" sz="1400" b="1" dirty="0"/>
              <a:t>prohlížeč</a:t>
            </a:r>
            <a:endParaRPr lang="en-US" sz="1400" b="1" dirty="0"/>
          </a:p>
        </p:txBody>
      </p:sp>
      <p:grpSp>
        <p:nvGrpSpPr>
          <p:cNvPr id="29" name="Group 28">
            <a:extLst>
              <a:ext uri="{FF2B5EF4-FFF2-40B4-BE49-F238E27FC236}">
                <a16:creationId xmlns:a16="http://schemas.microsoft.com/office/drawing/2014/main" id="{2F36671C-EA05-481E-8A01-08D1D475F0E6}"/>
              </a:ext>
            </a:extLst>
          </p:cNvPr>
          <p:cNvGrpSpPr/>
          <p:nvPr/>
        </p:nvGrpSpPr>
        <p:grpSpPr>
          <a:xfrm>
            <a:off x="6854921" y="4162002"/>
            <a:ext cx="680196" cy="161547"/>
            <a:chOff x="9002486" y="2721428"/>
            <a:chExt cx="870857" cy="206829"/>
          </a:xfrm>
        </p:grpSpPr>
        <p:cxnSp>
          <p:nvCxnSpPr>
            <p:cNvPr id="30" name="Straight Arrow Connector 29">
              <a:extLst>
                <a:ext uri="{FF2B5EF4-FFF2-40B4-BE49-F238E27FC236}">
                  <a16:creationId xmlns:a16="http://schemas.microsoft.com/office/drawing/2014/main" id="{92A0A1C3-793F-4189-AE06-2DECBAA835D2}"/>
                </a:ext>
              </a:extLst>
            </p:cNvPr>
            <p:cNvCxnSpPr/>
            <p:nvPr/>
          </p:nvCxnSpPr>
          <p:spPr>
            <a:xfrm>
              <a:off x="9002486" y="2721428"/>
              <a:ext cx="870857" cy="0"/>
            </a:xfrm>
            <a:prstGeom prst="straightConnector1">
              <a:avLst/>
            </a:prstGeom>
            <a:ln w="19050">
              <a:solidFill>
                <a:schemeClr val="accent3">
                  <a:lumMod val="60000"/>
                  <a:lumOff val="40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8BAEB4B7-4DC0-4C6F-A26B-0A635464E886}"/>
                </a:ext>
              </a:extLst>
            </p:cNvPr>
            <p:cNvCxnSpPr/>
            <p:nvPr/>
          </p:nvCxnSpPr>
          <p:spPr>
            <a:xfrm>
              <a:off x="9002486" y="2928257"/>
              <a:ext cx="870857" cy="0"/>
            </a:xfrm>
            <a:prstGeom prst="straightConnector1">
              <a:avLst/>
            </a:prstGeom>
            <a:ln w="19050">
              <a:solidFill>
                <a:schemeClr val="accent3">
                  <a:lumMod val="60000"/>
                  <a:lumOff val="40000"/>
                </a:schemeClr>
              </a:solidFill>
              <a:headEnd type="stealth"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BC586DEE-E4B5-41B5-B680-9EA1E9B73367}"/>
              </a:ext>
            </a:extLst>
          </p:cNvPr>
          <p:cNvGrpSpPr/>
          <p:nvPr/>
        </p:nvGrpSpPr>
        <p:grpSpPr>
          <a:xfrm>
            <a:off x="6781800" y="5483053"/>
            <a:ext cx="833946" cy="161547"/>
            <a:chOff x="9002486" y="2721428"/>
            <a:chExt cx="870857" cy="206829"/>
          </a:xfrm>
        </p:grpSpPr>
        <p:cxnSp>
          <p:nvCxnSpPr>
            <p:cNvPr id="33" name="Straight Arrow Connector 32">
              <a:extLst>
                <a:ext uri="{FF2B5EF4-FFF2-40B4-BE49-F238E27FC236}">
                  <a16:creationId xmlns:a16="http://schemas.microsoft.com/office/drawing/2014/main" id="{A31DB333-04BF-4859-A1B6-D8B2DF1F08F1}"/>
                </a:ext>
              </a:extLst>
            </p:cNvPr>
            <p:cNvCxnSpPr/>
            <p:nvPr/>
          </p:nvCxnSpPr>
          <p:spPr>
            <a:xfrm>
              <a:off x="9002486" y="2721428"/>
              <a:ext cx="870857" cy="0"/>
            </a:xfrm>
            <a:prstGeom prst="straightConnector1">
              <a:avLst/>
            </a:prstGeom>
            <a:ln w="19050">
              <a:solidFill>
                <a:schemeClr val="accent3">
                  <a:lumMod val="60000"/>
                  <a:lumOff val="4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F3848B04-1ECF-4F50-A3A5-3D91718FCC67}"/>
                </a:ext>
              </a:extLst>
            </p:cNvPr>
            <p:cNvCxnSpPr/>
            <p:nvPr/>
          </p:nvCxnSpPr>
          <p:spPr>
            <a:xfrm>
              <a:off x="9002486" y="2928257"/>
              <a:ext cx="870857" cy="0"/>
            </a:xfrm>
            <a:prstGeom prst="straightConnector1">
              <a:avLst/>
            </a:prstGeom>
            <a:ln w="19050">
              <a:solidFill>
                <a:schemeClr val="accent3">
                  <a:lumMod val="60000"/>
                  <a:lumOff val="40000"/>
                </a:schemeClr>
              </a:solidFill>
              <a:headEnd type="stealth"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321D8167-5303-4BBE-A0BD-5C613F05A49F}"/>
              </a:ext>
            </a:extLst>
          </p:cNvPr>
          <p:cNvGrpSpPr/>
          <p:nvPr/>
        </p:nvGrpSpPr>
        <p:grpSpPr>
          <a:xfrm>
            <a:off x="4038600" y="5465139"/>
            <a:ext cx="777126" cy="161547"/>
            <a:chOff x="9002486" y="2721428"/>
            <a:chExt cx="870857" cy="206829"/>
          </a:xfrm>
        </p:grpSpPr>
        <p:cxnSp>
          <p:nvCxnSpPr>
            <p:cNvPr id="36" name="Straight Arrow Connector 35">
              <a:extLst>
                <a:ext uri="{FF2B5EF4-FFF2-40B4-BE49-F238E27FC236}">
                  <a16:creationId xmlns:a16="http://schemas.microsoft.com/office/drawing/2014/main" id="{628E81C5-ACFC-4457-8D4F-8440B62ECB47}"/>
                </a:ext>
              </a:extLst>
            </p:cNvPr>
            <p:cNvCxnSpPr/>
            <p:nvPr/>
          </p:nvCxnSpPr>
          <p:spPr>
            <a:xfrm>
              <a:off x="9002486" y="2721428"/>
              <a:ext cx="870857" cy="0"/>
            </a:xfrm>
            <a:prstGeom prst="straightConnector1">
              <a:avLst/>
            </a:prstGeom>
            <a:ln w="19050">
              <a:solidFill>
                <a:schemeClr val="accent3">
                  <a:lumMod val="60000"/>
                  <a:lumOff val="4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62730E8E-2F58-4E03-8C9A-6BDF13799C93}"/>
                </a:ext>
              </a:extLst>
            </p:cNvPr>
            <p:cNvCxnSpPr/>
            <p:nvPr/>
          </p:nvCxnSpPr>
          <p:spPr>
            <a:xfrm>
              <a:off x="9002486" y="2928257"/>
              <a:ext cx="870857" cy="0"/>
            </a:xfrm>
            <a:prstGeom prst="straightConnector1">
              <a:avLst/>
            </a:prstGeom>
            <a:ln w="19050">
              <a:solidFill>
                <a:schemeClr val="accent3">
                  <a:lumMod val="60000"/>
                  <a:lumOff val="40000"/>
                </a:schemeClr>
              </a:solidFill>
              <a:headEnd type="stealth" w="med" len="med"/>
              <a:tailEnd type="none" w="med" len="med"/>
            </a:ln>
          </p:spPr>
          <p:style>
            <a:lnRef idx="1">
              <a:schemeClr val="accent1"/>
            </a:lnRef>
            <a:fillRef idx="0">
              <a:schemeClr val="accent1"/>
            </a:fillRef>
            <a:effectRef idx="0">
              <a:schemeClr val="accent1"/>
            </a:effectRef>
            <a:fontRef idx="minor">
              <a:schemeClr val="tx1"/>
            </a:fontRef>
          </p:style>
        </p:cxnSp>
      </p:grpSp>
      <p:pic>
        <p:nvPicPr>
          <p:cNvPr id="38" name="Picture 37">
            <a:extLst>
              <a:ext uri="{FF2B5EF4-FFF2-40B4-BE49-F238E27FC236}">
                <a16:creationId xmlns:a16="http://schemas.microsoft.com/office/drawing/2014/main" id="{010F800B-A457-4532-9FD4-8ED7B1F4E62A}"/>
              </a:ext>
            </a:extLst>
          </p:cNvPr>
          <p:cNvPicPr>
            <a:picLocks noChangeAspect="1"/>
          </p:cNvPicPr>
          <p:nvPr/>
        </p:nvPicPr>
        <p:blipFill rotWithShape="1">
          <a:blip r:embed="rId2"/>
          <a:srcRect r="3828"/>
          <a:stretch/>
        </p:blipFill>
        <p:spPr>
          <a:xfrm>
            <a:off x="1648407" y="4859606"/>
            <a:ext cx="2353225" cy="1376378"/>
          </a:xfrm>
          <a:prstGeom prst="rect">
            <a:avLst/>
          </a:prstGeom>
        </p:spPr>
      </p:pic>
      <p:pic>
        <p:nvPicPr>
          <p:cNvPr id="39" name="Picture 38" descr="A screen shot of a computer&#10;&#10;Description automatically generated">
            <a:extLst>
              <a:ext uri="{FF2B5EF4-FFF2-40B4-BE49-F238E27FC236}">
                <a16:creationId xmlns:a16="http://schemas.microsoft.com/office/drawing/2014/main" id="{9CA1CCD8-E92B-44D1-BE06-F38188147C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3197" y="3412059"/>
            <a:ext cx="2287830" cy="1286001"/>
          </a:xfrm>
          <a:prstGeom prst="rect">
            <a:avLst/>
          </a:prstGeom>
        </p:spPr>
      </p:pic>
      <p:sp>
        <p:nvSpPr>
          <p:cNvPr id="40" name="Line 2">
            <a:extLst>
              <a:ext uri="{FF2B5EF4-FFF2-40B4-BE49-F238E27FC236}">
                <a16:creationId xmlns:a16="http://schemas.microsoft.com/office/drawing/2014/main" id="{30DD4D67-4FE7-422A-8600-7138A53CEBB7}"/>
              </a:ext>
            </a:extLst>
          </p:cNvPr>
          <p:cNvSpPr>
            <a:spLocks noChangeShapeType="1"/>
          </p:cNvSpPr>
          <p:nvPr/>
        </p:nvSpPr>
        <p:spPr bwMode="auto">
          <a:xfrm>
            <a:off x="0" y="685800"/>
            <a:ext cx="91440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1" name="Text Box 5">
            <a:extLst>
              <a:ext uri="{FF2B5EF4-FFF2-40B4-BE49-F238E27FC236}">
                <a16:creationId xmlns:a16="http://schemas.microsoft.com/office/drawing/2014/main" id="{EEA4D2DB-F7D2-4416-B977-8D1F8B4CDB5C}"/>
              </a:ext>
            </a:extLst>
          </p:cNvPr>
          <p:cNvSpPr txBox="1">
            <a:spLocks noChangeArrowheads="1"/>
          </p:cNvSpPr>
          <p:nvPr/>
        </p:nvSpPr>
        <p:spPr bwMode="auto">
          <a:xfrm>
            <a:off x="8534400" y="150813"/>
            <a:ext cx="533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r" eaLnBrk="1" hangingPunct="1"/>
            <a:fld id="{B825B985-0E2F-4107-96C4-CCA8E2A3FF50}" type="slidenum">
              <a:rPr lang="cs-CZ" altLang="cs-CZ"/>
              <a:pPr algn="r" eaLnBrk="1" hangingPunct="1"/>
              <a:t>46</a:t>
            </a:fld>
            <a:endParaRPr lang="cs-CZ" altLang="cs-CZ"/>
          </a:p>
        </p:txBody>
      </p:sp>
      <p:sp>
        <p:nvSpPr>
          <p:cNvPr id="42" name="Text Box 3">
            <a:extLst>
              <a:ext uri="{FF2B5EF4-FFF2-40B4-BE49-F238E27FC236}">
                <a16:creationId xmlns:a16="http://schemas.microsoft.com/office/drawing/2014/main" id="{11A20DBF-BFD5-4A5F-A648-53872841E15C}"/>
              </a:ext>
            </a:extLst>
          </p:cNvPr>
          <p:cNvSpPr txBox="1">
            <a:spLocks noChangeArrowheads="1"/>
          </p:cNvSpPr>
          <p:nvPr/>
        </p:nvSpPr>
        <p:spPr bwMode="auto">
          <a:xfrm>
            <a:off x="20638" y="22225"/>
            <a:ext cx="291618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cs-CZ" altLang="cs-CZ" i="1" dirty="0">
                <a:solidFill>
                  <a:schemeClr val="hlink"/>
                </a:solidFill>
              </a:rPr>
              <a:t>9. Další vybrané aplikace</a:t>
            </a:r>
          </a:p>
          <a:p>
            <a:pPr eaLnBrk="1" hangingPunct="1"/>
            <a:endParaRPr lang="cs-CZ" altLang="cs-CZ" sz="1600" dirty="0"/>
          </a:p>
        </p:txBody>
      </p:sp>
      <p:sp>
        <p:nvSpPr>
          <p:cNvPr id="43" name="Text Box 4">
            <a:extLst>
              <a:ext uri="{FF2B5EF4-FFF2-40B4-BE49-F238E27FC236}">
                <a16:creationId xmlns:a16="http://schemas.microsoft.com/office/drawing/2014/main" id="{56F51311-13A5-4F82-801E-FB0822DFEE8A}"/>
              </a:ext>
            </a:extLst>
          </p:cNvPr>
          <p:cNvSpPr txBox="1">
            <a:spLocks noChangeArrowheads="1"/>
          </p:cNvSpPr>
          <p:nvPr/>
        </p:nvSpPr>
        <p:spPr bwMode="auto">
          <a:xfrm>
            <a:off x="228600" y="609600"/>
            <a:ext cx="8686800" cy="225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b="1">
                <a:solidFill>
                  <a:schemeClr val="tx1"/>
                </a:solidFill>
                <a:latin typeface="Arial" pitchFamily="34" charset="0"/>
                <a:cs typeface="Arial" pitchFamily="34" charset="0"/>
              </a:defRPr>
            </a:lvl1pPr>
            <a:lvl2pPr marL="812800" indent="-355600" eaLnBrk="0" hangingPunct="0">
              <a:defRPr b="1">
                <a:solidFill>
                  <a:schemeClr val="tx1"/>
                </a:solidFill>
                <a:latin typeface="Arial" pitchFamily="34" charset="0"/>
                <a:cs typeface="Arial" pitchFamily="34" charset="0"/>
              </a:defRPr>
            </a:lvl2pPr>
            <a:lvl3pPr marL="1270000" indent="-355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lnSpc>
                <a:spcPct val="150000"/>
              </a:lnSpc>
            </a:pPr>
            <a:r>
              <a:rPr lang="cs-CZ" altLang="cs-CZ" sz="2400" dirty="0">
                <a:solidFill>
                  <a:schemeClr val="hlink"/>
                </a:solidFill>
              </a:rPr>
              <a:t>Použití softwarového kontejneru – lokální verze</a:t>
            </a:r>
          </a:p>
          <a:p>
            <a:pPr eaLnBrk="1" hangingPunct="1">
              <a:lnSpc>
                <a:spcPct val="150000"/>
              </a:lnSpc>
              <a:buFontTx/>
              <a:buChar char="•"/>
            </a:pPr>
            <a:r>
              <a:rPr lang="cs-CZ" altLang="cs-CZ" dirty="0">
                <a:sym typeface="Symbol" pitchFamily="18" charset="2"/>
              </a:rPr>
              <a:t>lokálně instalovaná docker aplikace vytvoří kontejner, kde běží další operační systém a další aplikace co jsou součástí </a:t>
            </a:r>
            <a:r>
              <a:rPr lang="cs-CZ" altLang="cs-CZ" i="1" dirty="0">
                <a:sym typeface="Symbol" pitchFamily="18" charset="2"/>
              </a:rPr>
              <a:t>docker image</a:t>
            </a:r>
          </a:p>
          <a:p>
            <a:pPr eaLnBrk="1" hangingPunct="1">
              <a:lnSpc>
                <a:spcPct val="150000"/>
              </a:lnSpc>
              <a:buFontTx/>
              <a:buChar char="•"/>
            </a:pPr>
            <a:r>
              <a:rPr lang="cs-CZ" altLang="cs-CZ" dirty="0">
                <a:sym typeface="Symbol" pitchFamily="18" charset="2"/>
              </a:rPr>
              <a:t>z lokálního počítače se pomocí VNC prohlížeče připojím dovnitř běžícího kontejneru a mohu pracovat jako na běžném počítači</a:t>
            </a:r>
          </a:p>
        </p:txBody>
      </p:sp>
    </p:spTree>
    <p:extLst>
      <p:ext uri="{BB962C8B-B14F-4D97-AF65-F5344CB8AC3E}">
        <p14:creationId xmlns:p14="http://schemas.microsoft.com/office/powerpoint/2010/main" val="11880528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Line 2">
            <a:extLst>
              <a:ext uri="{FF2B5EF4-FFF2-40B4-BE49-F238E27FC236}">
                <a16:creationId xmlns:a16="http://schemas.microsoft.com/office/drawing/2014/main" id="{30DD4D67-4FE7-422A-8600-7138A53CEBB7}"/>
              </a:ext>
            </a:extLst>
          </p:cNvPr>
          <p:cNvSpPr>
            <a:spLocks noChangeShapeType="1"/>
          </p:cNvSpPr>
          <p:nvPr/>
        </p:nvSpPr>
        <p:spPr bwMode="auto">
          <a:xfrm>
            <a:off x="0" y="685800"/>
            <a:ext cx="91440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1" name="Text Box 5">
            <a:extLst>
              <a:ext uri="{FF2B5EF4-FFF2-40B4-BE49-F238E27FC236}">
                <a16:creationId xmlns:a16="http://schemas.microsoft.com/office/drawing/2014/main" id="{EEA4D2DB-F7D2-4416-B977-8D1F8B4CDB5C}"/>
              </a:ext>
            </a:extLst>
          </p:cNvPr>
          <p:cNvSpPr txBox="1">
            <a:spLocks noChangeArrowheads="1"/>
          </p:cNvSpPr>
          <p:nvPr/>
        </p:nvSpPr>
        <p:spPr bwMode="auto">
          <a:xfrm>
            <a:off x="8534400" y="150813"/>
            <a:ext cx="533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r" eaLnBrk="1" hangingPunct="1"/>
            <a:fld id="{B825B985-0E2F-4107-96C4-CCA8E2A3FF50}" type="slidenum">
              <a:rPr lang="cs-CZ" altLang="cs-CZ"/>
              <a:pPr algn="r" eaLnBrk="1" hangingPunct="1"/>
              <a:t>47</a:t>
            </a:fld>
            <a:endParaRPr lang="cs-CZ" altLang="cs-CZ"/>
          </a:p>
        </p:txBody>
      </p:sp>
      <p:sp>
        <p:nvSpPr>
          <p:cNvPr id="42" name="Text Box 3">
            <a:extLst>
              <a:ext uri="{FF2B5EF4-FFF2-40B4-BE49-F238E27FC236}">
                <a16:creationId xmlns:a16="http://schemas.microsoft.com/office/drawing/2014/main" id="{11A20DBF-BFD5-4A5F-A648-53872841E15C}"/>
              </a:ext>
            </a:extLst>
          </p:cNvPr>
          <p:cNvSpPr txBox="1">
            <a:spLocks noChangeArrowheads="1"/>
          </p:cNvSpPr>
          <p:nvPr/>
        </p:nvSpPr>
        <p:spPr bwMode="auto">
          <a:xfrm>
            <a:off x="20638" y="22225"/>
            <a:ext cx="291618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cs-CZ" altLang="cs-CZ" i="1" dirty="0">
                <a:solidFill>
                  <a:schemeClr val="hlink"/>
                </a:solidFill>
              </a:rPr>
              <a:t>9. Další vybrané aplikace</a:t>
            </a:r>
          </a:p>
          <a:p>
            <a:pPr eaLnBrk="1" hangingPunct="1"/>
            <a:endParaRPr lang="cs-CZ" altLang="cs-CZ" sz="1600" dirty="0"/>
          </a:p>
        </p:txBody>
      </p:sp>
      <p:grpSp>
        <p:nvGrpSpPr>
          <p:cNvPr id="44" name="Group 43">
            <a:extLst>
              <a:ext uri="{FF2B5EF4-FFF2-40B4-BE49-F238E27FC236}">
                <a16:creationId xmlns:a16="http://schemas.microsoft.com/office/drawing/2014/main" id="{A13D8B11-284D-47A5-8696-2C5C2441303D}"/>
              </a:ext>
            </a:extLst>
          </p:cNvPr>
          <p:cNvGrpSpPr/>
          <p:nvPr/>
        </p:nvGrpSpPr>
        <p:grpSpPr>
          <a:xfrm>
            <a:off x="4731334" y="3082252"/>
            <a:ext cx="4034090" cy="3624935"/>
            <a:chOff x="1752600" y="2025525"/>
            <a:chExt cx="2286000" cy="3580618"/>
          </a:xfrm>
        </p:grpSpPr>
        <p:sp>
          <p:nvSpPr>
            <p:cNvPr id="45" name="Rectangle: Rounded Corners 44">
              <a:extLst>
                <a:ext uri="{FF2B5EF4-FFF2-40B4-BE49-F238E27FC236}">
                  <a16:creationId xmlns:a16="http://schemas.microsoft.com/office/drawing/2014/main" id="{F1E6968F-D95D-46B3-BE57-B45581450AA6}"/>
                </a:ext>
              </a:extLst>
            </p:cNvPr>
            <p:cNvSpPr/>
            <p:nvPr/>
          </p:nvSpPr>
          <p:spPr>
            <a:xfrm>
              <a:off x="1752600" y="2394857"/>
              <a:ext cx="2286000" cy="3211286"/>
            </a:xfrm>
            <a:prstGeom prst="roundRect">
              <a:avLst/>
            </a:prstGeom>
            <a:solidFill>
              <a:schemeClr val="accent3">
                <a:lumMod val="40000"/>
                <a:lumOff val="60000"/>
              </a:schemeClr>
            </a:solidFill>
            <a:ln w="57150">
              <a:solidFill>
                <a:srgbClr val="7AC1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6" name="TextBox 45">
              <a:extLst>
                <a:ext uri="{FF2B5EF4-FFF2-40B4-BE49-F238E27FC236}">
                  <a16:creationId xmlns:a16="http://schemas.microsoft.com/office/drawing/2014/main" id="{59F93079-19FB-4A30-898C-CF4F4B547179}"/>
                </a:ext>
              </a:extLst>
            </p:cNvPr>
            <p:cNvSpPr txBox="1"/>
            <p:nvPr/>
          </p:nvSpPr>
          <p:spPr>
            <a:xfrm>
              <a:off x="1752600" y="2025525"/>
              <a:ext cx="1074789" cy="304014"/>
            </a:xfrm>
            <a:prstGeom prst="rect">
              <a:avLst/>
            </a:prstGeom>
            <a:noFill/>
          </p:spPr>
          <p:txBody>
            <a:bodyPr wrap="none" rtlCol="0">
              <a:spAutoFit/>
            </a:bodyPr>
            <a:lstStyle/>
            <a:p>
              <a:r>
                <a:rPr lang="cs-CZ" sz="1400" dirty="0"/>
                <a:t>Váš vzdálený server</a:t>
              </a:r>
              <a:endParaRPr lang="en-US" sz="1400" dirty="0"/>
            </a:p>
          </p:txBody>
        </p:sp>
      </p:grpSp>
      <p:sp>
        <p:nvSpPr>
          <p:cNvPr id="47" name="Rectangle: Rounded Corners 46">
            <a:extLst>
              <a:ext uri="{FF2B5EF4-FFF2-40B4-BE49-F238E27FC236}">
                <a16:creationId xmlns:a16="http://schemas.microsoft.com/office/drawing/2014/main" id="{F89B72EA-42A8-4E3F-A0AD-8E00EFE9265E}"/>
              </a:ext>
            </a:extLst>
          </p:cNvPr>
          <p:cNvSpPr/>
          <p:nvPr/>
        </p:nvSpPr>
        <p:spPr>
          <a:xfrm>
            <a:off x="4849329" y="3569590"/>
            <a:ext cx="2368213" cy="3055179"/>
          </a:xfrm>
          <a:prstGeom prst="roundRect">
            <a:avLst/>
          </a:prstGeom>
          <a:solidFill>
            <a:srgbClr val="62BB46"/>
          </a:solidFill>
          <a:ln>
            <a:solidFill>
              <a:srgbClr val="39464A"/>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cs-CZ" sz="1400" dirty="0"/>
              <a:t>operační systém Vašeho serveru s </a:t>
            </a:r>
            <a:r>
              <a:rPr lang="cs-CZ" sz="1400" dirty="0" err="1"/>
              <a:t>nainst</a:t>
            </a:r>
            <a:r>
              <a:rPr lang="cs-CZ" sz="1400" dirty="0"/>
              <a:t>. aplikacemi</a:t>
            </a:r>
            <a:endParaRPr lang="en-US" sz="1400" dirty="0"/>
          </a:p>
        </p:txBody>
      </p:sp>
      <p:grpSp>
        <p:nvGrpSpPr>
          <p:cNvPr id="48" name="Group 47">
            <a:extLst>
              <a:ext uri="{FF2B5EF4-FFF2-40B4-BE49-F238E27FC236}">
                <a16:creationId xmlns:a16="http://schemas.microsoft.com/office/drawing/2014/main" id="{00ED1EE1-DBA5-4C87-98BA-F4E7AAB9CC78}"/>
              </a:ext>
            </a:extLst>
          </p:cNvPr>
          <p:cNvGrpSpPr/>
          <p:nvPr/>
        </p:nvGrpSpPr>
        <p:grpSpPr>
          <a:xfrm>
            <a:off x="226770" y="3091583"/>
            <a:ext cx="4185898" cy="3624935"/>
            <a:chOff x="1752600" y="2025525"/>
            <a:chExt cx="2286000" cy="3580618"/>
          </a:xfrm>
        </p:grpSpPr>
        <p:sp>
          <p:nvSpPr>
            <p:cNvPr id="49" name="Rectangle: Rounded Corners 48">
              <a:extLst>
                <a:ext uri="{FF2B5EF4-FFF2-40B4-BE49-F238E27FC236}">
                  <a16:creationId xmlns:a16="http://schemas.microsoft.com/office/drawing/2014/main" id="{F365DE98-5116-44ED-A61C-0341E09993A9}"/>
                </a:ext>
              </a:extLst>
            </p:cNvPr>
            <p:cNvSpPr/>
            <p:nvPr/>
          </p:nvSpPr>
          <p:spPr>
            <a:xfrm>
              <a:off x="1752600" y="2394857"/>
              <a:ext cx="2286000" cy="3211286"/>
            </a:xfrm>
            <a:prstGeom prst="roundRect">
              <a:avLst/>
            </a:prstGeom>
            <a:solidFill>
              <a:schemeClr val="accent3">
                <a:lumMod val="40000"/>
                <a:lumOff val="60000"/>
              </a:schemeClr>
            </a:solidFill>
            <a:ln w="57150">
              <a:solidFill>
                <a:srgbClr val="7AC1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0" name="TextBox 49">
              <a:extLst>
                <a:ext uri="{FF2B5EF4-FFF2-40B4-BE49-F238E27FC236}">
                  <a16:creationId xmlns:a16="http://schemas.microsoft.com/office/drawing/2014/main" id="{F8E95B6D-681B-42FC-B23E-F97BE42CCEE5}"/>
                </a:ext>
              </a:extLst>
            </p:cNvPr>
            <p:cNvSpPr txBox="1"/>
            <p:nvPr/>
          </p:nvSpPr>
          <p:spPr>
            <a:xfrm>
              <a:off x="1752600" y="2025525"/>
              <a:ext cx="1799046" cy="304014"/>
            </a:xfrm>
            <a:prstGeom prst="rect">
              <a:avLst/>
            </a:prstGeom>
            <a:noFill/>
          </p:spPr>
          <p:txBody>
            <a:bodyPr wrap="none" rtlCol="0">
              <a:spAutoFit/>
            </a:bodyPr>
            <a:lstStyle/>
            <a:p>
              <a:r>
                <a:rPr lang="cs-CZ" sz="1400" dirty="0"/>
                <a:t>Vaše </a:t>
              </a:r>
              <a:r>
                <a:rPr lang="en-US" sz="1400" dirty="0"/>
                <a:t>PC (Windows, Linux) </a:t>
              </a:r>
              <a:r>
                <a:rPr lang="cs-CZ" sz="1400" dirty="0"/>
                <a:t>nebo </a:t>
              </a:r>
              <a:r>
                <a:rPr lang="en-US" sz="1400" dirty="0"/>
                <a:t>Mac</a:t>
              </a:r>
            </a:p>
          </p:txBody>
        </p:sp>
      </p:grpSp>
      <p:sp>
        <p:nvSpPr>
          <p:cNvPr id="51" name="Rectangle: Rounded Corners 50">
            <a:extLst>
              <a:ext uri="{FF2B5EF4-FFF2-40B4-BE49-F238E27FC236}">
                <a16:creationId xmlns:a16="http://schemas.microsoft.com/office/drawing/2014/main" id="{8782ABFC-AB46-4450-B8B2-6B92AF447DA6}"/>
              </a:ext>
            </a:extLst>
          </p:cNvPr>
          <p:cNvSpPr/>
          <p:nvPr/>
        </p:nvSpPr>
        <p:spPr>
          <a:xfrm>
            <a:off x="390053" y="3541598"/>
            <a:ext cx="3897720" cy="3055179"/>
          </a:xfrm>
          <a:prstGeom prst="roundRect">
            <a:avLst/>
          </a:prstGeom>
          <a:solidFill>
            <a:srgbClr val="62BB46"/>
          </a:solidFill>
          <a:ln>
            <a:solidFill>
              <a:srgbClr val="39464A"/>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dirty="0"/>
              <a:t>V</a:t>
            </a:r>
            <a:r>
              <a:rPr lang="cs-CZ" sz="1400" dirty="0" err="1"/>
              <a:t>áš</a:t>
            </a:r>
            <a:r>
              <a:rPr lang="cs-CZ" sz="1400" dirty="0"/>
              <a:t> operační </a:t>
            </a:r>
          </a:p>
          <a:p>
            <a:r>
              <a:rPr lang="cs-CZ" sz="1400" dirty="0"/>
              <a:t>systém </a:t>
            </a:r>
          </a:p>
          <a:p>
            <a:r>
              <a:rPr lang="cs-CZ" sz="1400" dirty="0"/>
              <a:t>s ostatními </a:t>
            </a:r>
          </a:p>
          <a:p>
            <a:r>
              <a:rPr lang="cs-CZ" sz="1400" dirty="0"/>
              <a:t>aplikacemi</a:t>
            </a:r>
            <a:endParaRPr lang="en-US" sz="1400" dirty="0"/>
          </a:p>
        </p:txBody>
      </p:sp>
      <p:sp>
        <p:nvSpPr>
          <p:cNvPr id="52" name="Rectangle: Rounded Corners 51">
            <a:extLst>
              <a:ext uri="{FF2B5EF4-FFF2-40B4-BE49-F238E27FC236}">
                <a16:creationId xmlns:a16="http://schemas.microsoft.com/office/drawing/2014/main" id="{AD92EE46-C4BD-4872-9D86-3C2C4FED7D13}"/>
              </a:ext>
            </a:extLst>
          </p:cNvPr>
          <p:cNvSpPr/>
          <p:nvPr/>
        </p:nvSpPr>
        <p:spPr>
          <a:xfrm>
            <a:off x="7369016" y="3560260"/>
            <a:ext cx="1246917" cy="3055179"/>
          </a:xfrm>
          <a:prstGeom prst="roundRect">
            <a:avLst>
              <a:gd name="adj" fmla="val 28207"/>
            </a:avLst>
          </a:prstGeom>
          <a:solidFill>
            <a:srgbClr val="21A9C0"/>
          </a:solidFill>
          <a:ln>
            <a:solidFill>
              <a:srgbClr val="39464A"/>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cs-CZ" sz="1400" dirty="0"/>
              <a:t>pevný disk Vašeho serveru</a:t>
            </a:r>
            <a:endParaRPr lang="en-US" sz="1400" dirty="0"/>
          </a:p>
        </p:txBody>
      </p:sp>
      <p:sp>
        <p:nvSpPr>
          <p:cNvPr id="53" name="Rectangle: Rounded Corners 52">
            <a:extLst>
              <a:ext uri="{FF2B5EF4-FFF2-40B4-BE49-F238E27FC236}">
                <a16:creationId xmlns:a16="http://schemas.microsoft.com/office/drawing/2014/main" id="{FB7C56F1-0D48-4B29-ACDD-F21BFACD9CB1}"/>
              </a:ext>
            </a:extLst>
          </p:cNvPr>
          <p:cNvSpPr/>
          <p:nvPr/>
        </p:nvSpPr>
        <p:spPr>
          <a:xfrm>
            <a:off x="7467600" y="4953000"/>
            <a:ext cx="1069398" cy="1576079"/>
          </a:xfrm>
          <a:prstGeom prst="roundRect">
            <a:avLst>
              <a:gd name="adj" fmla="val 38917"/>
            </a:avLst>
          </a:prstGeom>
          <a:solidFill>
            <a:srgbClr val="39464A"/>
          </a:solidFill>
          <a:ln>
            <a:solidFill>
              <a:srgbClr val="62BB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a:t>sdílená složka</a:t>
            </a:r>
            <a:endParaRPr lang="en-US" sz="1400" dirty="0"/>
          </a:p>
        </p:txBody>
      </p:sp>
      <p:sp>
        <p:nvSpPr>
          <p:cNvPr id="54" name="Rectangle: Rounded Corners 53">
            <a:extLst>
              <a:ext uri="{FF2B5EF4-FFF2-40B4-BE49-F238E27FC236}">
                <a16:creationId xmlns:a16="http://schemas.microsoft.com/office/drawing/2014/main" id="{314B5DA0-C8CB-4847-9D41-4330447015B4}"/>
              </a:ext>
            </a:extLst>
          </p:cNvPr>
          <p:cNvSpPr/>
          <p:nvPr/>
        </p:nvSpPr>
        <p:spPr>
          <a:xfrm>
            <a:off x="542731" y="4926936"/>
            <a:ext cx="3570478" cy="1579770"/>
          </a:xfrm>
          <a:prstGeom prst="roundRect">
            <a:avLst>
              <a:gd name="adj" fmla="val 34059"/>
            </a:avLst>
          </a:prstGeom>
          <a:solidFill>
            <a:srgbClr val="39464A"/>
          </a:solidFill>
          <a:ln>
            <a:solidFill>
              <a:srgbClr val="21A9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t>VNC </a:t>
            </a:r>
          </a:p>
          <a:p>
            <a:r>
              <a:rPr lang="cs-CZ" sz="1400" dirty="0"/>
              <a:t>prohlížeč</a:t>
            </a:r>
            <a:endParaRPr lang="en-US" sz="1400" dirty="0"/>
          </a:p>
        </p:txBody>
      </p:sp>
      <p:grpSp>
        <p:nvGrpSpPr>
          <p:cNvPr id="55" name="Group 54">
            <a:extLst>
              <a:ext uri="{FF2B5EF4-FFF2-40B4-BE49-F238E27FC236}">
                <a16:creationId xmlns:a16="http://schemas.microsoft.com/office/drawing/2014/main" id="{ED8D5D80-3F34-4B8B-A9D4-CF4CD8FFB034}"/>
              </a:ext>
            </a:extLst>
          </p:cNvPr>
          <p:cNvGrpSpPr/>
          <p:nvPr/>
        </p:nvGrpSpPr>
        <p:grpSpPr>
          <a:xfrm>
            <a:off x="7027705" y="4021349"/>
            <a:ext cx="515214" cy="153865"/>
            <a:chOff x="9002486" y="2721428"/>
            <a:chExt cx="870857" cy="206829"/>
          </a:xfrm>
        </p:grpSpPr>
        <p:cxnSp>
          <p:nvCxnSpPr>
            <p:cNvPr id="56" name="Straight Arrow Connector 55">
              <a:extLst>
                <a:ext uri="{FF2B5EF4-FFF2-40B4-BE49-F238E27FC236}">
                  <a16:creationId xmlns:a16="http://schemas.microsoft.com/office/drawing/2014/main" id="{2ADA38BB-FF15-4886-9717-20055705D110}"/>
                </a:ext>
              </a:extLst>
            </p:cNvPr>
            <p:cNvCxnSpPr/>
            <p:nvPr/>
          </p:nvCxnSpPr>
          <p:spPr>
            <a:xfrm>
              <a:off x="9002486" y="2721428"/>
              <a:ext cx="870857" cy="0"/>
            </a:xfrm>
            <a:prstGeom prst="straightConnector1">
              <a:avLst/>
            </a:prstGeom>
            <a:ln w="19050">
              <a:solidFill>
                <a:schemeClr val="accent3">
                  <a:lumMod val="60000"/>
                  <a:lumOff val="40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08FCD9F7-CBD8-4B56-A0C8-155901FE3E0E}"/>
                </a:ext>
              </a:extLst>
            </p:cNvPr>
            <p:cNvCxnSpPr/>
            <p:nvPr/>
          </p:nvCxnSpPr>
          <p:spPr>
            <a:xfrm>
              <a:off x="9002486" y="2928257"/>
              <a:ext cx="870857" cy="0"/>
            </a:xfrm>
            <a:prstGeom prst="straightConnector1">
              <a:avLst/>
            </a:prstGeom>
            <a:ln w="19050">
              <a:solidFill>
                <a:schemeClr val="accent3">
                  <a:lumMod val="60000"/>
                  <a:lumOff val="40000"/>
                </a:schemeClr>
              </a:solidFill>
              <a:headEnd type="stealth" w="med" len="med"/>
              <a:tailEnd type="none" w="med" len="med"/>
            </a:ln>
          </p:spPr>
          <p:style>
            <a:lnRef idx="1">
              <a:schemeClr val="accent1"/>
            </a:lnRef>
            <a:fillRef idx="0">
              <a:schemeClr val="accent1"/>
            </a:fillRef>
            <a:effectRef idx="0">
              <a:schemeClr val="accent1"/>
            </a:effectRef>
            <a:fontRef idx="minor">
              <a:schemeClr val="tx1"/>
            </a:fontRef>
          </p:style>
        </p:cxnSp>
      </p:grpSp>
      <p:pic>
        <p:nvPicPr>
          <p:cNvPr id="58" name="Picture 57">
            <a:extLst>
              <a:ext uri="{FF2B5EF4-FFF2-40B4-BE49-F238E27FC236}">
                <a16:creationId xmlns:a16="http://schemas.microsoft.com/office/drawing/2014/main" id="{9D8FC693-1825-49F8-A9A8-066FE985167A}"/>
              </a:ext>
            </a:extLst>
          </p:cNvPr>
          <p:cNvPicPr>
            <a:picLocks noChangeAspect="1"/>
          </p:cNvPicPr>
          <p:nvPr/>
        </p:nvPicPr>
        <p:blipFill rotWithShape="1">
          <a:blip r:embed="rId2"/>
          <a:srcRect r="3828"/>
          <a:stretch/>
        </p:blipFill>
        <p:spPr>
          <a:xfrm>
            <a:off x="1631138" y="5058337"/>
            <a:ext cx="2241322" cy="1310927"/>
          </a:xfrm>
          <a:prstGeom prst="rect">
            <a:avLst/>
          </a:prstGeom>
        </p:spPr>
      </p:pic>
      <p:pic>
        <p:nvPicPr>
          <p:cNvPr id="59" name="Picture 58" descr="A screen shot of a computer&#10;&#10;Description automatically generated">
            <a:extLst>
              <a:ext uri="{FF2B5EF4-FFF2-40B4-BE49-F238E27FC236}">
                <a16:creationId xmlns:a16="http://schemas.microsoft.com/office/drawing/2014/main" id="{7920750D-5A04-4C1C-AD48-BC39938D47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4545" y="3670888"/>
            <a:ext cx="2179037" cy="1224848"/>
          </a:xfrm>
          <a:prstGeom prst="rect">
            <a:avLst/>
          </a:prstGeom>
        </p:spPr>
      </p:pic>
      <p:sp>
        <p:nvSpPr>
          <p:cNvPr id="60" name="Rectangle: Rounded Corners 59">
            <a:extLst>
              <a:ext uri="{FF2B5EF4-FFF2-40B4-BE49-F238E27FC236}">
                <a16:creationId xmlns:a16="http://schemas.microsoft.com/office/drawing/2014/main" id="{4A90B8A0-47DE-46B3-B0D7-47A7A7AEB81F}"/>
              </a:ext>
            </a:extLst>
          </p:cNvPr>
          <p:cNvSpPr/>
          <p:nvPr/>
        </p:nvSpPr>
        <p:spPr>
          <a:xfrm>
            <a:off x="4996780" y="4953000"/>
            <a:ext cx="2201640" cy="1579770"/>
          </a:xfrm>
          <a:prstGeom prst="roundRect">
            <a:avLst>
              <a:gd name="adj" fmla="val 34059"/>
            </a:avLst>
          </a:prstGeom>
          <a:solidFill>
            <a:srgbClr val="39464A"/>
          </a:solidFill>
          <a:ln>
            <a:solidFill>
              <a:srgbClr val="21A9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400" dirty="0"/>
              <a:t>docker engine</a:t>
            </a:r>
            <a:r>
              <a:rPr lang="cs-CZ" sz="1400" dirty="0"/>
              <a:t>, </a:t>
            </a:r>
          </a:p>
          <a:p>
            <a:pPr algn="r"/>
            <a:r>
              <a:rPr lang="cs-CZ" sz="1400" dirty="0"/>
              <a:t>který běží</a:t>
            </a:r>
            <a:endParaRPr lang="en-US" sz="1400" dirty="0"/>
          </a:p>
          <a:p>
            <a:pPr algn="r"/>
            <a:r>
              <a:rPr lang="en-US" sz="1400" dirty="0"/>
              <a:t>KNIME docker VNC </a:t>
            </a:r>
          </a:p>
          <a:p>
            <a:pPr algn="r"/>
            <a:r>
              <a:rPr lang="cs-CZ" sz="1400" dirty="0"/>
              <a:t>kontejner s </a:t>
            </a:r>
            <a:endParaRPr lang="en-US" sz="1400" dirty="0"/>
          </a:p>
          <a:p>
            <a:pPr algn="r"/>
            <a:r>
              <a:rPr lang="en-US" sz="1400" dirty="0"/>
              <a:t>Ubuntu, KNIME,</a:t>
            </a:r>
            <a:r>
              <a:rPr lang="cs-CZ" sz="1400" dirty="0"/>
              <a:t> atd</a:t>
            </a:r>
            <a:r>
              <a:rPr lang="en-US" sz="1400" dirty="0"/>
              <a:t>.</a:t>
            </a:r>
          </a:p>
        </p:txBody>
      </p:sp>
      <p:grpSp>
        <p:nvGrpSpPr>
          <p:cNvPr id="61" name="Group 60">
            <a:extLst>
              <a:ext uri="{FF2B5EF4-FFF2-40B4-BE49-F238E27FC236}">
                <a16:creationId xmlns:a16="http://schemas.microsoft.com/office/drawing/2014/main" id="{C34D004C-43DB-420C-B234-23E6AD31B23F}"/>
              </a:ext>
            </a:extLst>
          </p:cNvPr>
          <p:cNvGrpSpPr/>
          <p:nvPr/>
        </p:nvGrpSpPr>
        <p:grpSpPr>
          <a:xfrm>
            <a:off x="3968322" y="5615447"/>
            <a:ext cx="1233294" cy="153865"/>
            <a:chOff x="9002486" y="2721428"/>
            <a:chExt cx="870857" cy="206829"/>
          </a:xfrm>
        </p:grpSpPr>
        <p:cxnSp>
          <p:nvCxnSpPr>
            <p:cNvPr id="62" name="Straight Arrow Connector 61">
              <a:extLst>
                <a:ext uri="{FF2B5EF4-FFF2-40B4-BE49-F238E27FC236}">
                  <a16:creationId xmlns:a16="http://schemas.microsoft.com/office/drawing/2014/main" id="{51ED5AC8-54F5-44C9-96AC-D81EE50C6E50}"/>
                </a:ext>
              </a:extLst>
            </p:cNvPr>
            <p:cNvCxnSpPr/>
            <p:nvPr/>
          </p:nvCxnSpPr>
          <p:spPr>
            <a:xfrm>
              <a:off x="9002486" y="2721428"/>
              <a:ext cx="870857" cy="0"/>
            </a:xfrm>
            <a:prstGeom prst="straightConnector1">
              <a:avLst/>
            </a:prstGeom>
            <a:ln w="19050">
              <a:solidFill>
                <a:schemeClr val="accent3">
                  <a:lumMod val="60000"/>
                  <a:lumOff val="4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BDDB319C-47F5-434A-8D1F-8B339522CFA9}"/>
                </a:ext>
              </a:extLst>
            </p:cNvPr>
            <p:cNvCxnSpPr/>
            <p:nvPr/>
          </p:nvCxnSpPr>
          <p:spPr>
            <a:xfrm>
              <a:off x="9002486" y="2928257"/>
              <a:ext cx="870857" cy="0"/>
            </a:xfrm>
            <a:prstGeom prst="straightConnector1">
              <a:avLst/>
            </a:prstGeom>
            <a:ln w="19050">
              <a:solidFill>
                <a:schemeClr val="accent3">
                  <a:lumMod val="60000"/>
                  <a:lumOff val="40000"/>
                </a:schemeClr>
              </a:solidFill>
              <a:headEnd type="stealth"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4E7B2659-07F4-4766-BCAF-615235838D97}"/>
              </a:ext>
            </a:extLst>
          </p:cNvPr>
          <p:cNvGrpSpPr/>
          <p:nvPr/>
        </p:nvGrpSpPr>
        <p:grpSpPr>
          <a:xfrm>
            <a:off x="6990381" y="5685542"/>
            <a:ext cx="674575" cy="153865"/>
            <a:chOff x="9002486" y="2721428"/>
            <a:chExt cx="870857" cy="206829"/>
          </a:xfrm>
        </p:grpSpPr>
        <p:cxnSp>
          <p:nvCxnSpPr>
            <p:cNvPr id="65" name="Straight Arrow Connector 64">
              <a:extLst>
                <a:ext uri="{FF2B5EF4-FFF2-40B4-BE49-F238E27FC236}">
                  <a16:creationId xmlns:a16="http://schemas.microsoft.com/office/drawing/2014/main" id="{FBBA1233-7EFD-4C97-8CD3-DD1FA3936D00}"/>
                </a:ext>
              </a:extLst>
            </p:cNvPr>
            <p:cNvCxnSpPr/>
            <p:nvPr/>
          </p:nvCxnSpPr>
          <p:spPr>
            <a:xfrm>
              <a:off x="9002486" y="2721428"/>
              <a:ext cx="870857" cy="0"/>
            </a:xfrm>
            <a:prstGeom prst="straightConnector1">
              <a:avLst/>
            </a:prstGeom>
            <a:ln w="19050">
              <a:solidFill>
                <a:schemeClr val="accent3">
                  <a:lumMod val="60000"/>
                  <a:lumOff val="4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26BBB3C7-4B61-4CE3-9323-F57D30587D63}"/>
                </a:ext>
              </a:extLst>
            </p:cNvPr>
            <p:cNvCxnSpPr/>
            <p:nvPr/>
          </p:nvCxnSpPr>
          <p:spPr>
            <a:xfrm>
              <a:off x="9002486" y="2928257"/>
              <a:ext cx="870857" cy="0"/>
            </a:xfrm>
            <a:prstGeom prst="straightConnector1">
              <a:avLst/>
            </a:prstGeom>
            <a:ln w="19050">
              <a:solidFill>
                <a:schemeClr val="accent3">
                  <a:lumMod val="60000"/>
                  <a:lumOff val="40000"/>
                </a:schemeClr>
              </a:solidFill>
              <a:headEnd type="stealth"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67" name="Group 66">
            <a:extLst>
              <a:ext uri="{FF2B5EF4-FFF2-40B4-BE49-F238E27FC236}">
                <a16:creationId xmlns:a16="http://schemas.microsoft.com/office/drawing/2014/main" id="{D594D8B5-6D4C-4F24-ADD9-B765E7A36EED}"/>
              </a:ext>
            </a:extLst>
          </p:cNvPr>
          <p:cNvGrpSpPr/>
          <p:nvPr/>
        </p:nvGrpSpPr>
        <p:grpSpPr>
          <a:xfrm rot="698579">
            <a:off x="4089703" y="4612211"/>
            <a:ext cx="3948659" cy="153865"/>
            <a:chOff x="9002486" y="2721428"/>
            <a:chExt cx="870857" cy="206829"/>
          </a:xfrm>
        </p:grpSpPr>
        <p:cxnSp>
          <p:nvCxnSpPr>
            <p:cNvPr id="68" name="Straight Arrow Connector 67">
              <a:extLst>
                <a:ext uri="{FF2B5EF4-FFF2-40B4-BE49-F238E27FC236}">
                  <a16:creationId xmlns:a16="http://schemas.microsoft.com/office/drawing/2014/main" id="{4C02455C-6366-4E97-BE1B-1276F21D3033}"/>
                </a:ext>
              </a:extLst>
            </p:cNvPr>
            <p:cNvCxnSpPr/>
            <p:nvPr/>
          </p:nvCxnSpPr>
          <p:spPr>
            <a:xfrm>
              <a:off x="9002486" y="2721428"/>
              <a:ext cx="870857" cy="0"/>
            </a:xfrm>
            <a:prstGeom prst="straightConnector1">
              <a:avLst/>
            </a:prstGeom>
            <a:ln w="19050">
              <a:solidFill>
                <a:schemeClr val="accent3">
                  <a:lumMod val="60000"/>
                  <a:lumOff val="40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61227805-785E-4C1E-AA95-D8405CC201C8}"/>
                </a:ext>
              </a:extLst>
            </p:cNvPr>
            <p:cNvCxnSpPr/>
            <p:nvPr/>
          </p:nvCxnSpPr>
          <p:spPr>
            <a:xfrm>
              <a:off x="9002486" y="2928257"/>
              <a:ext cx="870857" cy="0"/>
            </a:xfrm>
            <a:prstGeom prst="straightConnector1">
              <a:avLst/>
            </a:prstGeom>
            <a:ln w="19050">
              <a:solidFill>
                <a:schemeClr val="accent3">
                  <a:lumMod val="60000"/>
                  <a:lumOff val="40000"/>
                </a:schemeClr>
              </a:solidFill>
              <a:headEnd type="stealth"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70" name="Text Box 4">
            <a:extLst>
              <a:ext uri="{FF2B5EF4-FFF2-40B4-BE49-F238E27FC236}">
                <a16:creationId xmlns:a16="http://schemas.microsoft.com/office/drawing/2014/main" id="{9432D275-A786-4980-836F-8E2CA35AED06}"/>
              </a:ext>
            </a:extLst>
          </p:cNvPr>
          <p:cNvSpPr txBox="1">
            <a:spLocks noChangeArrowheads="1"/>
          </p:cNvSpPr>
          <p:nvPr/>
        </p:nvSpPr>
        <p:spPr bwMode="auto">
          <a:xfrm>
            <a:off x="228600" y="609600"/>
            <a:ext cx="8686800" cy="225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b="1">
                <a:solidFill>
                  <a:schemeClr val="tx1"/>
                </a:solidFill>
                <a:latin typeface="Arial" pitchFamily="34" charset="0"/>
                <a:cs typeface="Arial" pitchFamily="34" charset="0"/>
              </a:defRPr>
            </a:lvl1pPr>
            <a:lvl2pPr marL="812800" indent="-355600" eaLnBrk="0" hangingPunct="0">
              <a:defRPr b="1">
                <a:solidFill>
                  <a:schemeClr val="tx1"/>
                </a:solidFill>
                <a:latin typeface="Arial" pitchFamily="34" charset="0"/>
                <a:cs typeface="Arial" pitchFamily="34" charset="0"/>
              </a:defRPr>
            </a:lvl2pPr>
            <a:lvl3pPr marL="1270000" indent="-355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lnSpc>
                <a:spcPct val="150000"/>
              </a:lnSpc>
            </a:pPr>
            <a:r>
              <a:rPr lang="cs-CZ" altLang="cs-CZ" sz="2400" dirty="0">
                <a:solidFill>
                  <a:schemeClr val="hlink"/>
                </a:solidFill>
              </a:rPr>
              <a:t>Použití softwarového kontejneru – serverová verze</a:t>
            </a:r>
          </a:p>
          <a:p>
            <a:pPr eaLnBrk="1" hangingPunct="1">
              <a:lnSpc>
                <a:spcPct val="150000"/>
              </a:lnSpc>
              <a:buFontTx/>
              <a:buChar char="•"/>
            </a:pPr>
            <a:r>
              <a:rPr lang="cs-CZ" altLang="cs-CZ" dirty="0">
                <a:sym typeface="Symbol" pitchFamily="18" charset="2"/>
              </a:rPr>
              <a:t>docker aplikace běží na serveru a na serveru se vytvoří i kontejner, kde běží další operační systém a další aplikace co jsou součástí </a:t>
            </a:r>
            <a:r>
              <a:rPr lang="cs-CZ" altLang="cs-CZ" i="1" dirty="0">
                <a:sym typeface="Symbol" pitchFamily="18" charset="2"/>
              </a:rPr>
              <a:t>docker image</a:t>
            </a:r>
          </a:p>
          <a:p>
            <a:pPr eaLnBrk="1" hangingPunct="1">
              <a:lnSpc>
                <a:spcPct val="150000"/>
              </a:lnSpc>
              <a:buFontTx/>
              <a:buChar char="•"/>
            </a:pPr>
            <a:r>
              <a:rPr lang="cs-CZ" altLang="cs-CZ" dirty="0">
                <a:sym typeface="Symbol" pitchFamily="18" charset="2"/>
              </a:rPr>
              <a:t>z lokálního počítače se pomocí VNC prohlížeče připojím dovnitř běžícího kontejneru a mohu pracovat jako na běžném počítači</a:t>
            </a:r>
          </a:p>
        </p:txBody>
      </p:sp>
    </p:spTree>
    <p:extLst>
      <p:ext uri="{BB962C8B-B14F-4D97-AF65-F5344CB8AC3E}">
        <p14:creationId xmlns:p14="http://schemas.microsoft.com/office/powerpoint/2010/main" val="12183675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Line 2"/>
          <p:cNvSpPr>
            <a:spLocks noChangeShapeType="1"/>
          </p:cNvSpPr>
          <p:nvPr/>
        </p:nvSpPr>
        <p:spPr bwMode="auto">
          <a:xfrm>
            <a:off x="0" y="685800"/>
            <a:ext cx="91440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0965" name="Text Box 5"/>
          <p:cNvSpPr txBox="1">
            <a:spLocks noChangeArrowheads="1"/>
          </p:cNvSpPr>
          <p:nvPr/>
        </p:nvSpPr>
        <p:spPr bwMode="auto">
          <a:xfrm>
            <a:off x="8534400" y="150813"/>
            <a:ext cx="533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r" eaLnBrk="1" hangingPunct="1"/>
            <a:fld id="{B825B985-0E2F-4107-96C4-CCA8E2A3FF50}" type="slidenum">
              <a:rPr lang="cs-CZ" altLang="cs-CZ"/>
              <a:pPr algn="r" eaLnBrk="1" hangingPunct="1"/>
              <a:t>48</a:t>
            </a:fld>
            <a:endParaRPr lang="cs-CZ" altLang="cs-CZ"/>
          </a:p>
        </p:txBody>
      </p:sp>
      <p:pic>
        <p:nvPicPr>
          <p:cNvPr id="2" name="Picture 1">
            <a:extLst>
              <a:ext uri="{FF2B5EF4-FFF2-40B4-BE49-F238E27FC236}">
                <a16:creationId xmlns:a16="http://schemas.microsoft.com/office/drawing/2014/main" id="{760B5B2E-0123-42D2-821D-B7C8DF4396B5}"/>
              </a:ext>
            </a:extLst>
          </p:cNvPr>
          <p:cNvPicPr>
            <a:picLocks noChangeAspect="1"/>
          </p:cNvPicPr>
          <p:nvPr/>
        </p:nvPicPr>
        <p:blipFill>
          <a:blip r:embed="rId3"/>
          <a:stretch>
            <a:fillRect/>
          </a:stretch>
        </p:blipFill>
        <p:spPr>
          <a:xfrm>
            <a:off x="0" y="2133600"/>
            <a:ext cx="9144000" cy="3621108"/>
          </a:xfrm>
          <a:prstGeom prst="rect">
            <a:avLst/>
          </a:prstGeom>
        </p:spPr>
      </p:pic>
      <p:sp>
        <p:nvSpPr>
          <p:cNvPr id="7" name="Text Box 4">
            <a:extLst>
              <a:ext uri="{FF2B5EF4-FFF2-40B4-BE49-F238E27FC236}">
                <a16:creationId xmlns:a16="http://schemas.microsoft.com/office/drawing/2014/main" id="{CC7E8EE2-91C0-4F14-8FF8-BF7BA47C4835}"/>
              </a:ext>
            </a:extLst>
          </p:cNvPr>
          <p:cNvSpPr txBox="1">
            <a:spLocks noChangeArrowheads="1"/>
          </p:cNvSpPr>
          <p:nvPr/>
        </p:nvSpPr>
        <p:spPr bwMode="auto">
          <a:xfrm>
            <a:off x="228600" y="609600"/>
            <a:ext cx="8686800" cy="1010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b="1">
                <a:solidFill>
                  <a:schemeClr val="tx1"/>
                </a:solidFill>
                <a:latin typeface="Arial" pitchFamily="34" charset="0"/>
                <a:cs typeface="Arial" pitchFamily="34" charset="0"/>
              </a:defRPr>
            </a:lvl1pPr>
            <a:lvl2pPr marL="812800" indent="-355600" eaLnBrk="0" hangingPunct="0">
              <a:defRPr b="1">
                <a:solidFill>
                  <a:schemeClr val="tx1"/>
                </a:solidFill>
                <a:latin typeface="Arial" pitchFamily="34" charset="0"/>
                <a:cs typeface="Arial" pitchFamily="34" charset="0"/>
              </a:defRPr>
            </a:lvl2pPr>
            <a:lvl3pPr marL="1270000" indent="-355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lnSpc>
                <a:spcPct val="150000"/>
              </a:lnSpc>
            </a:pPr>
            <a:r>
              <a:rPr lang="cs-CZ" altLang="cs-CZ" sz="2400" dirty="0">
                <a:solidFill>
                  <a:schemeClr val="hlink"/>
                </a:solidFill>
              </a:rPr>
              <a:t>Příklad reprodukovatelného procesování dat (2)</a:t>
            </a:r>
          </a:p>
          <a:p>
            <a:pPr eaLnBrk="1" hangingPunct="1">
              <a:lnSpc>
                <a:spcPct val="150000"/>
              </a:lnSpc>
              <a:buFontTx/>
              <a:buChar char="•"/>
            </a:pPr>
            <a:r>
              <a:rPr lang="cs-CZ" altLang="cs-CZ" dirty="0">
                <a:sym typeface="Symbol" pitchFamily="18" charset="2"/>
              </a:rPr>
              <a:t>KNIME </a:t>
            </a:r>
            <a:r>
              <a:rPr lang="cs-CZ" altLang="cs-CZ" dirty="0" err="1">
                <a:sym typeface="Symbol" pitchFamily="18" charset="2"/>
              </a:rPr>
              <a:t>workflow</a:t>
            </a:r>
            <a:r>
              <a:rPr lang="cs-CZ" altLang="cs-CZ" dirty="0">
                <a:sym typeface="Symbol" pitchFamily="18" charset="2"/>
              </a:rPr>
              <a:t> s komentáři k jednotlivým krokům...</a:t>
            </a:r>
          </a:p>
        </p:txBody>
      </p:sp>
      <p:sp>
        <p:nvSpPr>
          <p:cNvPr id="8" name="Text Box 3">
            <a:extLst>
              <a:ext uri="{FF2B5EF4-FFF2-40B4-BE49-F238E27FC236}">
                <a16:creationId xmlns:a16="http://schemas.microsoft.com/office/drawing/2014/main" id="{B5751EF4-E14C-43D0-8762-0DBD6FF1F137}"/>
              </a:ext>
            </a:extLst>
          </p:cNvPr>
          <p:cNvSpPr txBox="1">
            <a:spLocks noChangeArrowheads="1"/>
          </p:cNvSpPr>
          <p:nvPr/>
        </p:nvSpPr>
        <p:spPr bwMode="auto">
          <a:xfrm>
            <a:off x="20638" y="22225"/>
            <a:ext cx="291618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cs-CZ" altLang="cs-CZ" i="1" dirty="0">
                <a:solidFill>
                  <a:schemeClr val="hlink"/>
                </a:solidFill>
              </a:rPr>
              <a:t>9. Další vybrané aplikace</a:t>
            </a:r>
          </a:p>
          <a:p>
            <a:pPr eaLnBrk="1" hangingPunct="1"/>
            <a:endParaRPr lang="cs-CZ" altLang="cs-CZ" sz="1600" dirty="0"/>
          </a:p>
        </p:txBody>
      </p:sp>
    </p:spTree>
    <p:extLst>
      <p:ext uri="{BB962C8B-B14F-4D97-AF65-F5344CB8AC3E}">
        <p14:creationId xmlns:p14="http://schemas.microsoft.com/office/powerpoint/2010/main" val="36682273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Line 2"/>
          <p:cNvSpPr>
            <a:spLocks noChangeShapeType="1"/>
          </p:cNvSpPr>
          <p:nvPr/>
        </p:nvSpPr>
        <p:spPr bwMode="auto">
          <a:xfrm>
            <a:off x="0" y="685800"/>
            <a:ext cx="91440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0964" name="Text Box 4"/>
          <p:cNvSpPr txBox="1">
            <a:spLocks noChangeArrowheads="1"/>
          </p:cNvSpPr>
          <p:nvPr/>
        </p:nvSpPr>
        <p:spPr bwMode="auto">
          <a:xfrm>
            <a:off x="228600" y="609600"/>
            <a:ext cx="8686800" cy="2672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b="1">
                <a:solidFill>
                  <a:schemeClr val="tx1"/>
                </a:solidFill>
                <a:latin typeface="Arial" pitchFamily="34" charset="0"/>
                <a:cs typeface="Arial" pitchFamily="34" charset="0"/>
              </a:defRPr>
            </a:lvl1pPr>
            <a:lvl2pPr marL="812800" indent="-355600" eaLnBrk="0" hangingPunct="0">
              <a:defRPr b="1">
                <a:solidFill>
                  <a:schemeClr val="tx1"/>
                </a:solidFill>
                <a:latin typeface="Arial" pitchFamily="34" charset="0"/>
                <a:cs typeface="Arial" pitchFamily="34" charset="0"/>
              </a:defRPr>
            </a:lvl2pPr>
            <a:lvl3pPr marL="1270000" indent="-355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lnSpc>
                <a:spcPct val="150000"/>
              </a:lnSpc>
            </a:pPr>
            <a:r>
              <a:rPr lang="cs-CZ" altLang="cs-CZ" sz="2400" dirty="0">
                <a:solidFill>
                  <a:schemeClr val="hlink"/>
                </a:solidFill>
                <a:hlinkClick r:id="rId3"/>
              </a:rPr>
              <a:t>https://www.jetbrains.com/</a:t>
            </a:r>
            <a:endParaRPr lang="cs-CZ" altLang="cs-CZ" sz="2400" dirty="0">
              <a:solidFill>
                <a:schemeClr val="hlink"/>
              </a:solidFill>
            </a:endParaRPr>
          </a:p>
          <a:p>
            <a:pPr eaLnBrk="1" hangingPunct="1">
              <a:lnSpc>
                <a:spcPct val="150000"/>
              </a:lnSpc>
              <a:buFontTx/>
              <a:buChar char="•"/>
            </a:pPr>
            <a:r>
              <a:rPr lang="cs-CZ" altLang="cs-CZ" dirty="0">
                <a:sym typeface="Symbol" pitchFamily="18" charset="2"/>
              </a:rPr>
              <a:t>subjektivně velmi efektivní programovací studio</a:t>
            </a:r>
          </a:p>
          <a:p>
            <a:pPr eaLnBrk="1" hangingPunct="1">
              <a:lnSpc>
                <a:spcPct val="150000"/>
              </a:lnSpc>
              <a:buFontTx/>
              <a:buChar char="•"/>
            </a:pPr>
            <a:r>
              <a:rPr lang="cs-CZ" altLang="cs-CZ" dirty="0">
                <a:sym typeface="Symbol" pitchFamily="18" charset="2"/>
              </a:rPr>
              <a:t>výborné pro začátky s programováním (</a:t>
            </a:r>
            <a:r>
              <a:rPr lang="cs-CZ" altLang="cs-CZ" b="0" dirty="0">
                <a:sym typeface="Symbol" pitchFamily="18" charset="2"/>
              </a:rPr>
              <a:t>našeptávání proměnných, funkcí, kontrola kvality kódu i pro stylistické stránce, ...</a:t>
            </a:r>
            <a:r>
              <a:rPr lang="cs-CZ" altLang="cs-CZ" dirty="0">
                <a:sym typeface="Symbol" pitchFamily="18" charset="2"/>
              </a:rPr>
              <a:t>)</a:t>
            </a:r>
          </a:p>
          <a:p>
            <a:pPr eaLnBrk="1" hangingPunct="1">
              <a:lnSpc>
                <a:spcPct val="150000"/>
              </a:lnSpc>
              <a:buFontTx/>
              <a:buChar char="•"/>
            </a:pPr>
            <a:r>
              <a:rPr lang="cs-CZ" altLang="cs-CZ" dirty="0">
                <a:sym typeface="Symbol" pitchFamily="18" charset="2"/>
              </a:rPr>
              <a:t>např. pro programování v python (</a:t>
            </a:r>
            <a:r>
              <a:rPr lang="cs-CZ" altLang="cs-CZ" dirty="0" err="1">
                <a:sym typeface="Symbol" pitchFamily="18" charset="2"/>
              </a:rPr>
              <a:t>PyCharm</a:t>
            </a:r>
            <a:r>
              <a:rPr lang="cs-CZ" altLang="cs-CZ" dirty="0">
                <a:sym typeface="Symbol" pitchFamily="18" charset="2"/>
              </a:rPr>
              <a:t>), ale i jiných programech</a:t>
            </a:r>
          </a:p>
          <a:p>
            <a:pPr lvl="1" eaLnBrk="1" hangingPunct="1">
              <a:lnSpc>
                <a:spcPct val="150000"/>
              </a:lnSpc>
              <a:buFontTx/>
              <a:buChar char="•"/>
            </a:pPr>
            <a:r>
              <a:rPr lang="cs-CZ" altLang="cs-CZ" dirty="0">
                <a:solidFill>
                  <a:srgbClr val="99FF99"/>
                </a:solidFill>
                <a:sym typeface="Symbol" pitchFamily="18" charset="2"/>
                <a:hlinkClick r:id="rId4"/>
              </a:rPr>
              <a:t>https://www.jetbrains.com/pycharm-edu/learners/</a:t>
            </a:r>
          </a:p>
        </p:txBody>
      </p:sp>
      <p:sp>
        <p:nvSpPr>
          <p:cNvPr id="40965" name="Text Box 5"/>
          <p:cNvSpPr txBox="1">
            <a:spLocks noChangeArrowheads="1"/>
          </p:cNvSpPr>
          <p:nvPr/>
        </p:nvSpPr>
        <p:spPr bwMode="auto">
          <a:xfrm>
            <a:off x="8534400" y="150813"/>
            <a:ext cx="533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r" eaLnBrk="1" hangingPunct="1"/>
            <a:fld id="{B825B985-0E2F-4107-96C4-CCA8E2A3FF50}" type="slidenum">
              <a:rPr lang="cs-CZ" altLang="cs-CZ"/>
              <a:pPr algn="r" eaLnBrk="1" hangingPunct="1"/>
              <a:t>49</a:t>
            </a:fld>
            <a:endParaRPr lang="cs-CZ" altLang="cs-CZ"/>
          </a:p>
        </p:txBody>
      </p:sp>
      <p:sp>
        <p:nvSpPr>
          <p:cNvPr id="6" name="Text Box 3">
            <a:extLst>
              <a:ext uri="{FF2B5EF4-FFF2-40B4-BE49-F238E27FC236}">
                <a16:creationId xmlns:a16="http://schemas.microsoft.com/office/drawing/2014/main" id="{3D0CABAE-5392-41BD-BC83-6BAEEF1C507F}"/>
              </a:ext>
            </a:extLst>
          </p:cNvPr>
          <p:cNvSpPr txBox="1">
            <a:spLocks noChangeArrowheads="1"/>
          </p:cNvSpPr>
          <p:nvPr/>
        </p:nvSpPr>
        <p:spPr bwMode="auto">
          <a:xfrm>
            <a:off x="20638" y="22225"/>
            <a:ext cx="291618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cs-CZ" altLang="cs-CZ" i="1" dirty="0">
                <a:solidFill>
                  <a:schemeClr val="hlink"/>
                </a:solidFill>
              </a:rPr>
              <a:t>9. Další vybrané aplikace</a:t>
            </a:r>
          </a:p>
          <a:p>
            <a:pPr eaLnBrk="1" hangingPunct="1"/>
            <a:endParaRPr lang="cs-CZ" altLang="cs-CZ" sz="1600" dirty="0"/>
          </a:p>
        </p:txBody>
      </p:sp>
    </p:spTree>
    <p:extLst>
      <p:ext uri="{BB962C8B-B14F-4D97-AF65-F5344CB8AC3E}">
        <p14:creationId xmlns:p14="http://schemas.microsoft.com/office/powerpoint/2010/main" val="1993896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Line 2"/>
          <p:cNvSpPr>
            <a:spLocks noChangeShapeType="1"/>
          </p:cNvSpPr>
          <p:nvPr/>
        </p:nvSpPr>
        <p:spPr bwMode="auto">
          <a:xfrm>
            <a:off x="0" y="685800"/>
            <a:ext cx="91440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4579" name="Text Box 4"/>
          <p:cNvSpPr txBox="1">
            <a:spLocks noChangeArrowheads="1"/>
          </p:cNvSpPr>
          <p:nvPr/>
        </p:nvSpPr>
        <p:spPr bwMode="auto">
          <a:xfrm>
            <a:off x="228600" y="609600"/>
            <a:ext cx="86868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b="1">
                <a:solidFill>
                  <a:schemeClr val="tx1"/>
                </a:solidFill>
                <a:latin typeface="Arial" pitchFamily="34" charset="0"/>
                <a:cs typeface="Arial" pitchFamily="34" charset="0"/>
              </a:defRPr>
            </a:lvl1pPr>
            <a:lvl2pPr marL="812800" indent="-355600" eaLnBrk="0" hangingPunct="0">
              <a:defRPr b="1">
                <a:solidFill>
                  <a:schemeClr val="tx1"/>
                </a:solidFill>
                <a:latin typeface="Arial" pitchFamily="34" charset="0"/>
                <a:cs typeface="Arial" pitchFamily="34" charset="0"/>
              </a:defRPr>
            </a:lvl2pPr>
            <a:lvl3pPr marL="1270000" indent="-355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lnSpc>
                <a:spcPct val="150000"/>
              </a:lnSpc>
            </a:pPr>
            <a:r>
              <a:rPr lang="cs-CZ" altLang="cs-CZ" sz="2400" dirty="0">
                <a:solidFill>
                  <a:schemeClr val="hlink"/>
                </a:solidFill>
              </a:rPr>
              <a:t>Biologické sítě – příklady</a:t>
            </a:r>
          </a:p>
          <a:p>
            <a:pPr eaLnBrk="1" hangingPunct="1">
              <a:lnSpc>
                <a:spcPct val="150000"/>
              </a:lnSpc>
              <a:buFontTx/>
              <a:buChar char="•"/>
            </a:pPr>
            <a:r>
              <a:rPr lang="cs-CZ" altLang="cs-CZ" dirty="0">
                <a:sym typeface="Symbol" pitchFamily="18" charset="2"/>
              </a:rPr>
              <a:t>metabolické dráhy (</a:t>
            </a:r>
            <a:r>
              <a:rPr lang="en-US" altLang="cs-CZ" i="1" dirty="0">
                <a:sym typeface="Symbol" pitchFamily="18" charset="2"/>
              </a:rPr>
              <a:t>metabolic pathways</a:t>
            </a:r>
            <a:r>
              <a:rPr lang="cs-CZ" altLang="cs-CZ" dirty="0">
                <a:sym typeface="Symbol" pitchFamily="18" charset="2"/>
              </a:rPr>
              <a:t>)</a:t>
            </a:r>
          </a:p>
          <a:p>
            <a:pPr lvl="1" eaLnBrk="1" hangingPunct="1">
              <a:lnSpc>
                <a:spcPct val="150000"/>
              </a:lnSpc>
              <a:buFontTx/>
              <a:buChar char="•"/>
            </a:pPr>
            <a:r>
              <a:rPr lang="cs-CZ" altLang="cs-CZ" b="0" dirty="0">
                <a:sym typeface="Symbol" pitchFamily="18" charset="2"/>
              </a:rPr>
              <a:t>spojují proteiny (</a:t>
            </a:r>
            <a:r>
              <a:rPr lang="en-US" altLang="cs-CZ" b="0" i="1" dirty="0">
                <a:sym typeface="Symbol" pitchFamily="18" charset="2"/>
              </a:rPr>
              <a:t>nodes</a:t>
            </a:r>
            <a:r>
              <a:rPr lang="cs-CZ" altLang="cs-CZ" b="0" dirty="0">
                <a:sym typeface="Symbol" pitchFamily="18" charset="2"/>
              </a:rPr>
              <a:t>) skrze produkty a reaktanty (</a:t>
            </a:r>
            <a:r>
              <a:rPr lang="en-US" altLang="cs-CZ" b="0" i="1" dirty="0">
                <a:sym typeface="Symbol" pitchFamily="18" charset="2"/>
              </a:rPr>
              <a:t>edges</a:t>
            </a:r>
            <a:r>
              <a:rPr lang="cs-CZ" altLang="cs-CZ" b="0" dirty="0">
                <a:sym typeface="Symbol" pitchFamily="18" charset="2"/>
              </a:rPr>
              <a:t>)</a:t>
            </a:r>
          </a:p>
          <a:p>
            <a:pPr lvl="2" eaLnBrk="1" hangingPunct="1">
              <a:lnSpc>
                <a:spcPct val="150000"/>
              </a:lnSpc>
              <a:buFontTx/>
              <a:buChar char="•"/>
            </a:pPr>
            <a:r>
              <a:rPr lang="cs-CZ" altLang="cs-CZ" dirty="0">
                <a:solidFill>
                  <a:srgbClr val="99FF99"/>
                </a:solidFill>
                <a:sym typeface="Symbol" pitchFamily="18" charset="2"/>
              </a:rPr>
              <a:t>produkt jednoho = substrát druhého</a:t>
            </a:r>
          </a:p>
          <a:p>
            <a:pPr lvl="1" eaLnBrk="1" hangingPunct="1">
              <a:lnSpc>
                <a:spcPct val="150000"/>
              </a:lnSpc>
              <a:buFontTx/>
              <a:buChar char="•"/>
            </a:pPr>
            <a:r>
              <a:rPr lang="cs-CZ" altLang="cs-CZ" dirty="0">
                <a:sym typeface="Symbol" pitchFamily="18" charset="2"/>
              </a:rPr>
              <a:t>např. KEGG; </a:t>
            </a:r>
            <a:r>
              <a:rPr lang="cs-CZ" altLang="cs-CZ" dirty="0" err="1">
                <a:sym typeface="Symbol" pitchFamily="18" charset="2"/>
              </a:rPr>
              <a:t>WikiPathways</a:t>
            </a:r>
            <a:endParaRPr lang="cs-CZ" altLang="cs-CZ" dirty="0">
              <a:sym typeface="Symbol" pitchFamily="18" charset="2"/>
            </a:endParaRPr>
          </a:p>
        </p:txBody>
      </p:sp>
      <p:sp>
        <p:nvSpPr>
          <p:cNvPr id="24580" name="Text Box 5"/>
          <p:cNvSpPr txBox="1">
            <a:spLocks noChangeArrowheads="1"/>
          </p:cNvSpPr>
          <p:nvPr/>
        </p:nvSpPr>
        <p:spPr bwMode="auto">
          <a:xfrm>
            <a:off x="8534400" y="150813"/>
            <a:ext cx="533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r" eaLnBrk="1" hangingPunct="1"/>
            <a:fld id="{FF95BA4D-F0DD-41B4-93E8-824D484D7368}" type="slidenum">
              <a:rPr lang="cs-CZ" altLang="cs-CZ"/>
              <a:pPr algn="r" eaLnBrk="1" hangingPunct="1"/>
              <a:t>5</a:t>
            </a:fld>
            <a:endParaRPr lang="cs-CZ" altLang="cs-CZ"/>
          </a:p>
        </p:txBody>
      </p:sp>
      <p:pic>
        <p:nvPicPr>
          <p:cNvPr id="24582" name="Picture 4" descr="http://www.genome.jp/kegg/pathway/map/map0036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54325"/>
            <a:ext cx="6088063" cy="400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TextovéPole 7"/>
          <p:cNvSpPr txBox="1">
            <a:spLocks noChangeArrowheads="1"/>
          </p:cNvSpPr>
          <p:nvPr/>
        </p:nvSpPr>
        <p:spPr bwMode="auto">
          <a:xfrm>
            <a:off x="6022975" y="6211888"/>
            <a:ext cx="31210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r>
              <a:rPr lang="cs-CZ" altLang="cs-CZ"/>
              <a:t>část metabolické sítě –  metabolismus Phe (KEGG)</a:t>
            </a:r>
          </a:p>
        </p:txBody>
      </p:sp>
      <p:sp>
        <p:nvSpPr>
          <p:cNvPr id="8" name="Text Box 3"/>
          <p:cNvSpPr txBox="1">
            <a:spLocks noChangeArrowheads="1"/>
          </p:cNvSpPr>
          <p:nvPr/>
        </p:nvSpPr>
        <p:spPr bwMode="auto">
          <a:xfrm>
            <a:off x="20638" y="22225"/>
            <a:ext cx="206979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cs-CZ" altLang="cs-CZ" i="1" dirty="0">
                <a:solidFill>
                  <a:schemeClr val="hlink"/>
                </a:solidFill>
              </a:rPr>
              <a:t>5. Biologické sítě</a:t>
            </a:r>
          </a:p>
          <a:p>
            <a:pPr eaLnBrk="1" hangingPunct="1"/>
            <a:endParaRPr lang="cs-CZ" altLang="cs-CZ" sz="16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4"/>
          <p:cNvSpPr txBox="1">
            <a:spLocks noChangeArrowheads="1"/>
          </p:cNvSpPr>
          <p:nvPr/>
        </p:nvSpPr>
        <p:spPr bwMode="auto">
          <a:xfrm>
            <a:off x="228600" y="2590800"/>
            <a:ext cx="8686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lnSpc>
                <a:spcPct val="150000"/>
              </a:lnSpc>
            </a:pPr>
            <a:r>
              <a:rPr lang="cs-CZ" altLang="cs-CZ" sz="3200" dirty="0">
                <a:solidFill>
                  <a:schemeClr val="hlink"/>
                </a:solidFill>
              </a:rPr>
              <a:t>10. Několik zamyšlení závěrem</a:t>
            </a:r>
          </a:p>
        </p:txBody>
      </p:sp>
      <p:sp>
        <p:nvSpPr>
          <p:cNvPr id="39939" name="Line 5"/>
          <p:cNvSpPr>
            <a:spLocks noChangeShapeType="1"/>
          </p:cNvSpPr>
          <p:nvPr/>
        </p:nvSpPr>
        <p:spPr bwMode="auto">
          <a:xfrm>
            <a:off x="0" y="685800"/>
            <a:ext cx="91440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9940" name="Text Box 7"/>
          <p:cNvSpPr txBox="1">
            <a:spLocks noChangeArrowheads="1"/>
          </p:cNvSpPr>
          <p:nvPr/>
        </p:nvSpPr>
        <p:spPr bwMode="auto">
          <a:xfrm>
            <a:off x="20638" y="0"/>
            <a:ext cx="25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cs-CZ" altLang="cs-CZ" sz="2000" dirty="0">
                <a:solidFill>
                  <a:schemeClr val="hlink"/>
                </a:solidFill>
              </a:rPr>
              <a:t> </a:t>
            </a:r>
          </a:p>
          <a:p>
            <a:pPr eaLnBrk="1" hangingPunct="1"/>
            <a:endParaRPr lang="cs-CZ" altLang="cs-CZ" sz="1600" dirty="0"/>
          </a:p>
        </p:txBody>
      </p:sp>
      <p:sp>
        <p:nvSpPr>
          <p:cNvPr id="39941" name="Text Box 8"/>
          <p:cNvSpPr txBox="1">
            <a:spLocks noChangeArrowheads="1"/>
          </p:cNvSpPr>
          <p:nvPr/>
        </p:nvSpPr>
        <p:spPr bwMode="auto">
          <a:xfrm>
            <a:off x="8458200" y="150813"/>
            <a:ext cx="609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r" eaLnBrk="1" hangingPunct="1"/>
            <a:fld id="{2A03A7EF-6858-43F6-A379-37C7E2A31A23}" type="slidenum">
              <a:rPr lang="cs-CZ" altLang="cs-CZ"/>
              <a:pPr algn="r" eaLnBrk="1" hangingPunct="1"/>
              <a:t>50</a:t>
            </a:fld>
            <a:endParaRPr lang="cs-CZ" altLang="cs-CZ"/>
          </a:p>
        </p:txBody>
      </p:sp>
    </p:spTree>
    <p:extLst>
      <p:ext uri="{BB962C8B-B14F-4D97-AF65-F5344CB8AC3E}">
        <p14:creationId xmlns:p14="http://schemas.microsoft.com/office/powerpoint/2010/main" val="3275071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Line 2"/>
          <p:cNvSpPr>
            <a:spLocks noChangeShapeType="1"/>
          </p:cNvSpPr>
          <p:nvPr/>
        </p:nvSpPr>
        <p:spPr bwMode="auto">
          <a:xfrm>
            <a:off x="0" y="685800"/>
            <a:ext cx="91440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0963" name="Text Box 3"/>
          <p:cNvSpPr txBox="1">
            <a:spLocks noChangeArrowheads="1"/>
          </p:cNvSpPr>
          <p:nvPr/>
        </p:nvSpPr>
        <p:spPr bwMode="auto">
          <a:xfrm>
            <a:off x="20638" y="22225"/>
            <a:ext cx="354456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cs-CZ" altLang="cs-CZ" i="1" dirty="0">
                <a:solidFill>
                  <a:schemeClr val="hlink"/>
                </a:solidFill>
              </a:rPr>
              <a:t>10. Několik zamyšlení závěrem</a:t>
            </a:r>
          </a:p>
          <a:p>
            <a:pPr eaLnBrk="1" hangingPunct="1"/>
            <a:endParaRPr lang="cs-CZ" altLang="cs-CZ" sz="1600" dirty="0"/>
          </a:p>
        </p:txBody>
      </p:sp>
      <p:sp>
        <p:nvSpPr>
          <p:cNvPr id="40964" name="Text Box 4"/>
          <p:cNvSpPr txBox="1">
            <a:spLocks noChangeArrowheads="1"/>
          </p:cNvSpPr>
          <p:nvPr/>
        </p:nvSpPr>
        <p:spPr bwMode="auto">
          <a:xfrm>
            <a:off x="228600" y="609600"/>
            <a:ext cx="8686800" cy="6047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b="1">
                <a:solidFill>
                  <a:schemeClr val="tx1"/>
                </a:solidFill>
                <a:latin typeface="Arial" pitchFamily="34" charset="0"/>
                <a:cs typeface="Arial" pitchFamily="34" charset="0"/>
              </a:defRPr>
            </a:lvl1pPr>
            <a:lvl2pPr marL="812800" indent="-355600" eaLnBrk="0" hangingPunct="0">
              <a:defRPr b="1">
                <a:solidFill>
                  <a:schemeClr val="tx1"/>
                </a:solidFill>
                <a:latin typeface="Arial" pitchFamily="34" charset="0"/>
                <a:cs typeface="Arial" pitchFamily="34" charset="0"/>
              </a:defRPr>
            </a:lvl2pPr>
            <a:lvl3pPr marL="1270000" indent="-355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lnSpc>
                <a:spcPct val="150000"/>
              </a:lnSpc>
            </a:pPr>
            <a:r>
              <a:rPr lang="cs-CZ" altLang="cs-CZ" sz="2400" dirty="0">
                <a:solidFill>
                  <a:schemeClr val="hlink"/>
                </a:solidFill>
              </a:rPr>
              <a:t>Rychlý vývoj bioinformatických aplikací/databází</a:t>
            </a:r>
          </a:p>
          <a:p>
            <a:pPr eaLnBrk="1" hangingPunct="1">
              <a:lnSpc>
                <a:spcPct val="150000"/>
              </a:lnSpc>
              <a:buFontTx/>
              <a:buChar char="•"/>
            </a:pPr>
            <a:r>
              <a:rPr lang="cs-CZ" altLang="cs-CZ" dirty="0">
                <a:sym typeface="Symbol" pitchFamily="18" charset="2"/>
              </a:rPr>
              <a:t>vzniká hodně nástrojů/databází, které nejsou následně používané</a:t>
            </a:r>
          </a:p>
          <a:p>
            <a:pPr lvl="1" eaLnBrk="1" hangingPunct="1">
              <a:lnSpc>
                <a:spcPct val="150000"/>
              </a:lnSpc>
              <a:buFontTx/>
              <a:buChar char="•"/>
            </a:pPr>
            <a:r>
              <a:rPr lang="cs-CZ" altLang="cs-CZ" b="0" dirty="0">
                <a:sym typeface="Symbol" pitchFamily="18" charset="2"/>
              </a:rPr>
              <a:t>nepoužívané nástroje často dále nevyvíjené, neaktualizované (přítomnost chyb, které se objeví až při masivním používání...), používají zastaralé algoritmy, používají starší proteinové databáze...</a:t>
            </a:r>
            <a:endParaRPr lang="cs-CZ" altLang="cs-CZ" dirty="0">
              <a:sym typeface="Symbol" pitchFamily="18" charset="2"/>
            </a:endParaRPr>
          </a:p>
          <a:p>
            <a:pPr eaLnBrk="1" hangingPunct="1">
              <a:lnSpc>
                <a:spcPct val="150000"/>
              </a:lnSpc>
              <a:buFontTx/>
              <a:buChar char="•"/>
            </a:pPr>
            <a:r>
              <a:rPr lang="cs-CZ" altLang="cs-CZ" dirty="0">
                <a:sym typeface="Symbol" pitchFamily="18" charset="2"/>
              </a:rPr>
              <a:t>význam „zavedených“ zdrojů bioinformatických nástrojů/databází (</a:t>
            </a:r>
            <a:r>
              <a:rPr lang="cs-CZ" altLang="cs-CZ" b="0" dirty="0" err="1">
                <a:sym typeface="Symbol" pitchFamily="18" charset="2"/>
              </a:rPr>
              <a:t>UniProt</a:t>
            </a:r>
            <a:r>
              <a:rPr lang="cs-CZ" altLang="cs-CZ" b="0" dirty="0">
                <a:sym typeface="Symbol" pitchFamily="18" charset="2"/>
              </a:rPr>
              <a:t>, </a:t>
            </a:r>
            <a:r>
              <a:rPr lang="cs-CZ" altLang="cs-CZ" b="0" dirty="0" err="1">
                <a:sym typeface="Symbol" pitchFamily="18" charset="2"/>
              </a:rPr>
              <a:t>Pubmed</a:t>
            </a:r>
            <a:r>
              <a:rPr lang="cs-CZ" altLang="cs-CZ" b="0" dirty="0">
                <a:sym typeface="Symbol" pitchFamily="18" charset="2"/>
              </a:rPr>
              <a:t>, EBI</a:t>
            </a:r>
            <a:r>
              <a:rPr lang="cs-CZ" altLang="cs-CZ" dirty="0">
                <a:sym typeface="Symbol" pitchFamily="18" charset="2"/>
              </a:rPr>
              <a:t>)</a:t>
            </a:r>
          </a:p>
          <a:p>
            <a:pPr lvl="1" eaLnBrk="1" hangingPunct="1">
              <a:lnSpc>
                <a:spcPct val="150000"/>
              </a:lnSpc>
              <a:buFontTx/>
              <a:buChar char="•"/>
            </a:pPr>
            <a:r>
              <a:rPr lang="cs-CZ" altLang="cs-CZ" b="0" dirty="0">
                <a:sym typeface="Symbol" pitchFamily="18" charset="2"/>
              </a:rPr>
              <a:t>např. anotace proteinů, vytváření biologických sítí – </a:t>
            </a:r>
            <a:r>
              <a:rPr lang="cs-CZ" altLang="cs-CZ" dirty="0">
                <a:solidFill>
                  <a:srgbClr val="99FF99"/>
                </a:solidFill>
                <a:sym typeface="Symbol" pitchFamily="18" charset="2"/>
              </a:rPr>
              <a:t>lidské kapacity</a:t>
            </a:r>
          </a:p>
          <a:p>
            <a:pPr lvl="1" eaLnBrk="1" hangingPunct="1">
              <a:lnSpc>
                <a:spcPct val="150000"/>
              </a:lnSpc>
              <a:buFontTx/>
              <a:buChar char="•"/>
            </a:pPr>
            <a:r>
              <a:rPr lang="cs-CZ" altLang="cs-CZ" b="0" dirty="0">
                <a:sym typeface="Symbol" pitchFamily="18" charset="2"/>
              </a:rPr>
              <a:t>dlouholeté zkušenosti nutné k střednědobému </a:t>
            </a:r>
            <a:r>
              <a:rPr lang="cs-CZ" altLang="cs-CZ" dirty="0">
                <a:solidFill>
                  <a:srgbClr val="99FF99"/>
                </a:solidFill>
                <a:sym typeface="Symbol" pitchFamily="18" charset="2"/>
              </a:rPr>
              <a:t>směřování vývoje</a:t>
            </a:r>
          </a:p>
          <a:p>
            <a:pPr eaLnBrk="1" hangingPunct="1">
              <a:lnSpc>
                <a:spcPct val="150000"/>
              </a:lnSpc>
              <a:buFontTx/>
              <a:buChar char="•"/>
            </a:pPr>
            <a:r>
              <a:rPr lang="cs-CZ" altLang="cs-CZ" dirty="0">
                <a:sym typeface="Symbol" pitchFamily="18" charset="2"/>
              </a:rPr>
              <a:t>důležitá grafická stránka programu/databáze a prvotní „jednoduchost“</a:t>
            </a:r>
          </a:p>
          <a:p>
            <a:pPr lvl="1" eaLnBrk="1" hangingPunct="1">
              <a:lnSpc>
                <a:spcPct val="150000"/>
              </a:lnSpc>
              <a:buFontTx/>
              <a:buChar char="•"/>
            </a:pPr>
            <a:r>
              <a:rPr lang="cs-CZ" altLang="cs-CZ" b="0" dirty="0">
                <a:sym typeface="Symbol" pitchFamily="18" charset="2"/>
              </a:rPr>
              <a:t>důležité pro rychlé „rozkoukání“, </a:t>
            </a:r>
            <a:r>
              <a:rPr lang="en-US" altLang="cs-CZ" b="0" i="1" dirty="0">
                <a:sym typeface="Symbol" pitchFamily="18" charset="2"/>
              </a:rPr>
              <a:t>user friendly</a:t>
            </a:r>
            <a:r>
              <a:rPr lang="en-US" altLang="cs-CZ" b="0" dirty="0">
                <a:sym typeface="Symbol" pitchFamily="18" charset="2"/>
              </a:rPr>
              <a:t> </a:t>
            </a:r>
            <a:r>
              <a:rPr lang="cs-CZ" altLang="cs-CZ" b="0" dirty="0">
                <a:sym typeface="Symbol" pitchFamily="18" charset="2"/>
              </a:rPr>
              <a:t>uživatelské prostředí</a:t>
            </a:r>
          </a:p>
          <a:p>
            <a:pPr eaLnBrk="1" hangingPunct="1">
              <a:lnSpc>
                <a:spcPct val="150000"/>
              </a:lnSpc>
              <a:buFontTx/>
              <a:buChar char="•"/>
            </a:pPr>
            <a:r>
              <a:rPr lang="cs-CZ" altLang="cs-CZ" dirty="0">
                <a:sym typeface="Symbol" pitchFamily="18" charset="2"/>
              </a:rPr>
              <a:t>významná předchozí zkušenost s prací v aplikaci/s databází</a:t>
            </a:r>
          </a:p>
          <a:p>
            <a:pPr lvl="1" eaLnBrk="1" hangingPunct="1">
              <a:lnSpc>
                <a:spcPct val="150000"/>
              </a:lnSpc>
              <a:buFontTx/>
              <a:buChar char="•"/>
            </a:pPr>
            <a:r>
              <a:rPr lang="cs-CZ" altLang="cs-CZ" b="0" dirty="0">
                <a:sym typeface="Symbol" pitchFamily="18" charset="2"/>
              </a:rPr>
              <a:t>nové aplikace to nemají snadné...</a:t>
            </a:r>
          </a:p>
          <a:p>
            <a:pPr lvl="1" eaLnBrk="1" hangingPunct="1">
              <a:lnSpc>
                <a:spcPct val="150000"/>
              </a:lnSpc>
              <a:buFontTx/>
              <a:buChar char="•"/>
            </a:pPr>
            <a:r>
              <a:rPr lang="cs-CZ" altLang="cs-CZ" b="0" dirty="0">
                <a:sym typeface="Symbol" pitchFamily="18" charset="2"/>
              </a:rPr>
              <a:t>důvod proč i nápadité nástroje mohou zůstat nepoužívány</a:t>
            </a:r>
          </a:p>
        </p:txBody>
      </p:sp>
      <p:sp>
        <p:nvSpPr>
          <p:cNvPr id="40965" name="Text Box 5"/>
          <p:cNvSpPr txBox="1">
            <a:spLocks noChangeArrowheads="1"/>
          </p:cNvSpPr>
          <p:nvPr/>
        </p:nvSpPr>
        <p:spPr bwMode="auto">
          <a:xfrm>
            <a:off x="8534400" y="150813"/>
            <a:ext cx="533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r" eaLnBrk="1" hangingPunct="1"/>
            <a:fld id="{B825B985-0E2F-4107-96C4-CCA8E2A3FF50}" type="slidenum">
              <a:rPr lang="cs-CZ" altLang="cs-CZ"/>
              <a:pPr algn="r" eaLnBrk="1" hangingPunct="1"/>
              <a:t>51</a:t>
            </a:fld>
            <a:endParaRPr lang="cs-CZ" altLang="cs-CZ" dirty="0"/>
          </a:p>
        </p:txBody>
      </p:sp>
    </p:spTree>
    <p:extLst>
      <p:ext uri="{BB962C8B-B14F-4D97-AF65-F5344CB8AC3E}">
        <p14:creationId xmlns:p14="http://schemas.microsoft.com/office/powerpoint/2010/main" val="7988438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Line 2"/>
          <p:cNvSpPr>
            <a:spLocks noChangeShapeType="1"/>
          </p:cNvSpPr>
          <p:nvPr/>
        </p:nvSpPr>
        <p:spPr bwMode="auto">
          <a:xfrm>
            <a:off x="0" y="685800"/>
            <a:ext cx="91440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0964" name="Text Box 4"/>
          <p:cNvSpPr txBox="1">
            <a:spLocks noChangeArrowheads="1"/>
          </p:cNvSpPr>
          <p:nvPr/>
        </p:nvSpPr>
        <p:spPr bwMode="auto">
          <a:xfrm>
            <a:off x="228600" y="609600"/>
            <a:ext cx="8686800" cy="5581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b="1">
                <a:solidFill>
                  <a:schemeClr val="tx1"/>
                </a:solidFill>
                <a:latin typeface="Arial" pitchFamily="34" charset="0"/>
                <a:cs typeface="Arial" pitchFamily="34" charset="0"/>
              </a:defRPr>
            </a:lvl1pPr>
            <a:lvl2pPr marL="812800" indent="-355600" eaLnBrk="0" hangingPunct="0">
              <a:defRPr b="1">
                <a:solidFill>
                  <a:schemeClr val="tx1"/>
                </a:solidFill>
                <a:latin typeface="Arial" pitchFamily="34" charset="0"/>
                <a:cs typeface="Arial" pitchFamily="34" charset="0"/>
              </a:defRPr>
            </a:lvl2pPr>
            <a:lvl3pPr marL="1270000" indent="-355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lnSpc>
                <a:spcPct val="150000"/>
              </a:lnSpc>
            </a:pPr>
            <a:r>
              <a:rPr lang="cs-CZ" altLang="cs-CZ" sz="2400" dirty="0">
                <a:solidFill>
                  <a:schemeClr val="hlink"/>
                </a:solidFill>
              </a:rPr>
              <a:t>Rychlý vývoj bioinformatických aplikací/databází (2)</a:t>
            </a:r>
          </a:p>
          <a:p>
            <a:pPr eaLnBrk="1" hangingPunct="1">
              <a:lnSpc>
                <a:spcPct val="150000"/>
              </a:lnSpc>
              <a:buFontTx/>
              <a:buChar char="•"/>
            </a:pPr>
            <a:r>
              <a:rPr lang="cs-CZ" altLang="cs-CZ" dirty="0" err="1">
                <a:sym typeface="Symbol" pitchFamily="18" charset="2"/>
              </a:rPr>
              <a:t>bioinformatické</a:t>
            </a:r>
            <a:r>
              <a:rPr lang="cs-CZ" altLang="cs-CZ" dirty="0">
                <a:sym typeface="Symbol" pitchFamily="18" charset="2"/>
              </a:rPr>
              <a:t> aplikace/databáze není možné nevyvíjet/neaktualizovat</a:t>
            </a:r>
          </a:p>
          <a:p>
            <a:pPr lvl="1" eaLnBrk="1" hangingPunct="1">
              <a:lnSpc>
                <a:spcPct val="150000"/>
              </a:lnSpc>
              <a:buFontTx/>
              <a:buChar char="•"/>
            </a:pPr>
            <a:r>
              <a:rPr lang="cs-CZ" altLang="cs-CZ" b="0" dirty="0">
                <a:sym typeface="Symbol" pitchFamily="18" charset="2"/>
              </a:rPr>
              <a:t>při vytváření nástroje/databáze nutno počítat s udržitelností jeho vývoje...</a:t>
            </a:r>
          </a:p>
          <a:p>
            <a:pPr eaLnBrk="1" hangingPunct="1">
              <a:lnSpc>
                <a:spcPct val="150000"/>
              </a:lnSpc>
              <a:buFontTx/>
              <a:buChar char="•"/>
            </a:pPr>
            <a:r>
              <a:rPr lang="cs-CZ" altLang="cs-CZ" dirty="0">
                <a:sym typeface="Symbol" pitchFamily="18" charset="2"/>
              </a:rPr>
              <a:t>veřejně dostupný kód (</a:t>
            </a:r>
            <a:r>
              <a:rPr lang="en-US" altLang="cs-CZ" i="1" dirty="0">
                <a:sym typeface="Symbol" pitchFamily="18" charset="2"/>
              </a:rPr>
              <a:t>open-source</a:t>
            </a:r>
            <a:r>
              <a:rPr lang="cs-CZ" altLang="cs-CZ" dirty="0">
                <a:sym typeface="Symbol" pitchFamily="18" charset="2"/>
              </a:rPr>
              <a:t>) výhodou</a:t>
            </a:r>
          </a:p>
          <a:p>
            <a:pPr lvl="1" eaLnBrk="1" hangingPunct="1">
              <a:lnSpc>
                <a:spcPct val="150000"/>
              </a:lnSpc>
              <a:buFontTx/>
              <a:buChar char="•"/>
            </a:pPr>
            <a:r>
              <a:rPr lang="cs-CZ" altLang="cs-CZ" b="0" dirty="0">
                <a:sym typeface="Symbol" pitchFamily="18" charset="2"/>
              </a:rPr>
              <a:t>validace, vylepšení ostatními, ale i riziko „zneužití“</a:t>
            </a:r>
          </a:p>
          <a:p>
            <a:pPr lvl="1" eaLnBrk="1" hangingPunct="1">
              <a:lnSpc>
                <a:spcPct val="150000"/>
              </a:lnSpc>
              <a:buFontTx/>
              <a:buChar char="•"/>
            </a:pPr>
            <a:r>
              <a:rPr lang="cs-CZ" altLang="cs-CZ" b="0" dirty="0">
                <a:sym typeface="Symbol" pitchFamily="18" charset="2"/>
              </a:rPr>
              <a:t>obdobně i pro natrénované modely (umělé neuronové sítě)</a:t>
            </a:r>
          </a:p>
          <a:p>
            <a:pPr lvl="2" eaLnBrk="1" hangingPunct="1">
              <a:lnSpc>
                <a:spcPct val="150000"/>
              </a:lnSpc>
              <a:buFontTx/>
              <a:buChar char="•"/>
            </a:pPr>
            <a:r>
              <a:rPr lang="en-US" b="0" dirty="0">
                <a:hlinkClick r:id="rId3"/>
              </a:rPr>
              <a:t>https://kipoi.org/</a:t>
            </a:r>
            <a:endParaRPr lang="cs-CZ" altLang="cs-CZ" b="0" dirty="0">
              <a:sym typeface="Symbol" pitchFamily="18" charset="2"/>
            </a:endParaRPr>
          </a:p>
          <a:p>
            <a:pPr eaLnBrk="1" hangingPunct="1">
              <a:lnSpc>
                <a:spcPct val="150000"/>
              </a:lnSpc>
              <a:buFontTx/>
              <a:buChar char="•"/>
            </a:pPr>
            <a:r>
              <a:rPr lang="cs-CZ" altLang="cs-CZ" dirty="0">
                <a:sym typeface="Symbol" pitchFamily="18" charset="2"/>
              </a:rPr>
              <a:t>několik let (nejen v bioinformatice...) je velmi dlouhá doba</a:t>
            </a:r>
          </a:p>
          <a:p>
            <a:pPr lvl="1" eaLnBrk="1" hangingPunct="1">
              <a:lnSpc>
                <a:spcPct val="150000"/>
              </a:lnSpc>
              <a:buFontTx/>
              <a:buChar char="•"/>
            </a:pPr>
            <a:r>
              <a:rPr lang="cs-CZ" altLang="cs-CZ" b="0" dirty="0">
                <a:sym typeface="Symbol" pitchFamily="18" charset="2"/>
              </a:rPr>
              <a:t>aktualizace minimálně 1× ročně, optimálně měsíční, půlroční</a:t>
            </a:r>
          </a:p>
          <a:p>
            <a:pPr lvl="1" eaLnBrk="1" hangingPunct="1">
              <a:lnSpc>
                <a:spcPct val="150000"/>
              </a:lnSpc>
              <a:buFontTx/>
              <a:buChar char="•"/>
            </a:pPr>
            <a:r>
              <a:rPr lang="cs-CZ" altLang="cs-CZ" b="0" dirty="0">
                <a:sym typeface="Symbol" pitchFamily="18" charset="2"/>
              </a:rPr>
              <a:t>i přes to mohou starší nástroje fungovat lépe než novější...</a:t>
            </a:r>
          </a:p>
          <a:p>
            <a:pPr lvl="2" eaLnBrk="1" hangingPunct="1">
              <a:lnSpc>
                <a:spcPct val="150000"/>
              </a:lnSpc>
              <a:buFontTx/>
              <a:buChar char="•"/>
            </a:pPr>
            <a:r>
              <a:rPr lang="cs-CZ" altLang="cs-CZ" b="0" dirty="0">
                <a:sym typeface="Symbol" pitchFamily="18" charset="2"/>
              </a:rPr>
              <a:t>případně nic „lepšího“ není</a:t>
            </a:r>
          </a:p>
          <a:p>
            <a:pPr lvl="1" eaLnBrk="1" hangingPunct="1">
              <a:lnSpc>
                <a:spcPct val="150000"/>
              </a:lnSpc>
              <a:buFontTx/>
              <a:buChar char="•"/>
            </a:pPr>
            <a:r>
              <a:rPr lang="cs-CZ" altLang="cs-CZ" b="0" dirty="0">
                <a:sym typeface="Symbol" pitchFamily="18" charset="2"/>
              </a:rPr>
              <a:t>důležité celosvětové reference a citovanost/používání (recentní) daného nástroje/databáze (např. i informace na </a:t>
            </a:r>
            <a:r>
              <a:rPr lang="cs-CZ" altLang="cs-CZ" b="0" dirty="0" err="1">
                <a:sym typeface="Symbol" pitchFamily="18" charset="2"/>
              </a:rPr>
              <a:t>Githubu</a:t>
            </a:r>
            <a:r>
              <a:rPr lang="cs-CZ" altLang="cs-CZ" b="0" dirty="0">
                <a:sym typeface="Symbol" pitchFamily="18" charset="2"/>
              </a:rPr>
              <a:t>, případně jiném </a:t>
            </a:r>
            <a:r>
              <a:rPr lang="cs-CZ" altLang="cs-CZ" b="0" i="1" dirty="0" err="1">
                <a:sym typeface="Symbol" pitchFamily="18" charset="2"/>
              </a:rPr>
              <a:t>vcs</a:t>
            </a:r>
            <a:r>
              <a:rPr lang="cs-CZ" altLang="cs-CZ" b="0" dirty="0">
                <a:sym typeface="Symbol" pitchFamily="18" charset="2"/>
              </a:rPr>
              <a:t>)</a:t>
            </a:r>
          </a:p>
        </p:txBody>
      </p:sp>
      <p:sp>
        <p:nvSpPr>
          <p:cNvPr id="40965" name="Text Box 5"/>
          <p:cNvSpPr txBox="1">
            <a:spLocks noChangeArrowheads="1"/>
          </p:cNvSpPr>
          <p:nvPr/>
        </p:nvSpPr>
        <p:spPr bwMode="auto">
          <a:xfrm>
            <a:off x="8534400" y="150813"/>
            <a:ext cx="533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r" eaLnBrk="1" hangingPunct="1"/>
            <a:fld id="{B825B985-0E2F-4107-96C4-CCA8E2A3FF50}" type="slidenum">
              <a:rPr lang="cs-CZ" altLang="cs-CZ"/>
              <a:pPr algn="r" eaLnBrk="1" hangingPunct="1"/>
              <a:t>52</a:t>
            </a:fld>
            <a:endParaRPr lang="cs-CZ" altLang="cs-CZ"/>
          </a:p>
        </p:txBody>
      </p:sp>
      <p:sp>
        <p:nvSpPr>
          <p:cNvPr id="6" name="Text Box 3">
            <a:extLst>
              <a:ext uri="{FF2B5EF4-FFF2-40B4-BE49-F238E27FC236}">
                <a16:creationId xmlns:a16="http://schemas.microsoft.com/office/drawing/2014/main" id="{54F70932-2FBF-4BCE-A9A6-5DD8BA15B905}"/>
              </a:ext>
            </a:extLst>
          </p:cNvPr>
          <p:cNvSpPr txBox="1">
            <a:spLocks noChangeArrowheads="1"/>
          </p:cNvSpPr>
          <p:nvPr/>
        </p:nvSpPr>
        <p:spPr bwMode="auto">
          <a:xfrm>
            <a:off x="20638" y="22225"/>
            <a:ext cx="354456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cs-CZ" altLang="cs-CZ" i="1" dirty="0">
                <a:solidFill>
                  <a:schemeClr val="hlink"/>
                </a:solidFill>
              </a:rPr>
              <a:t>10. Několik zamyšlení závěrem</a:t>
            </a:r>
          </a:p>
          <a:p>
            <a:pPr eaLnBrk="1" hangingPunct="1"/>
            <a:endParaRPr lang="cs-CZ" altLang="cs-CZ" sz="1600" dirty="0"/>
          </a:p>
        </p:txBody>
      </p:sp>
    </p:spTree>
    <p:extLst>
      <p:ext uri="{BB962C8B-B14F-4D97-AF65-F5344CB8AC3E}">
        <p14:creationId xmlns:p14="http://schemas.microsoft.com/office/powerpoint/2010/main" val="28446396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Line 2"/>
          <p:cNvSpPr>
            <a:spLocks noChangeShapeType="1"/>
          </p:cNvSpPr>
          <p:nvPr/>
        </p:nvSpPr>
        <p:spPr bwMode="auto">
          <a:xfrm>
            <a:off x="0" y="685800"/>
            <a:ext cx="91440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0965" name="Text Box 5"/>
          <p:cNvSpPr txBox="1">
            <a:spLocks noChangeArrowheads="1"/>
          </p:cNvSpPr>
          <p:nvPr/>
        </p:nvSpPr>
        <p:spPr bwMode="auto">
          <a:xfrm>
            <a:off x="8534400" y="150813"/>
            <a:ext cx="533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r" eaLnBrk="1" hangingPunct="1"/>
            <a:fld id="{B825B985-0E2F-4107-96C4-CCA8E2A3FF50}" type="slidenum">
              <a:rPr lang="cs-CZ" altLang="cs-CZ"/>
              <a:pPr algn="r" eaLnBrk="1" hangingPunct="1"/>
              <a:t>53</a:t>
            </a:fld>
            <a:endParaRPr lang="cs-CZ" altLang="cs-CZ"/>
          </a:p>
        </p:txBody>
      </p:sp>
      <p:sp>
        <p:nvSpPr>
          <p:cNvPr id="6" name="Text Box 3">
            <a:extLst>
              <a:ext uri="{FF2B5EF4-FFF2-40B4-BE49-F238E27FC236}">
                <a16:creationId xmlns:a16="http://schemas.microsoft.com/office/drawing/2014/main" id="{54F70932-2FBF-4BCE-A9A6-5DD8BA15B905}"/>
              </a:ext>
            </a:extLst>
          </p:cNvPr>
          <p:cNvSpPr txBox="1">
            <a:spLocks noChangeArrowheads="1"/>
          </p:cNvSpPr>
          <p:nvPr/>
        </p:nvSpPr>
        <p:spPr bwMode="auto">
          <a:xfrm>
            <a:off x="20638" y="22225"/>
            <a:ext cx="354456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cs-CZ" altLang="cs-CZ" i="1" dirty="0">
                <a:solidFill>
                  <a:schemeClr val="hlink"/>
                </a:solidFill>
              </a:rPr>
              <a:t>10. Několik zamyšlení závěrem</a:t>
            </a:r>
          </a:p>
          <a:p>
            <a:pPr eaLnBrk="1" hangingPunct="1"/>
            <a:endParaRPr lang="cs-CZ" altLang="cs-CZ" sz="1600" dirty="0"/>
          </a:p>
        </p:txBody>
      </p:sp>
      <p:sp>
        <p:nvSpPr>
          <p:cNvPr id="7" name="Text Box 4">
            <a:extLst>
              <a:ext uri="{FF2B5EF4-FFF2-40B4-BE49-F238E27FC236}">
                <a16:creationId xmlns:a16="http://schemas.microsoft.com/office/drawing/2014/main" id="{876E5D93-1DE9-49EF-9A9E-4E18560B1262}"/>
              </a:ext>
            </a:extLst>
          </p:cNvPr>
          <p:cNvSpPr txBox="1">
            <a:spLocks noChangeArrowheads="1"/>
          </p:cNvSpPr>
          <p:nvPr/>
        </p:nvSpPr>
        <p:spPr bwMode="auto">
          <a:xfrm>
            <a:off x="228600" y="609600"/>
            <a:ext cx="8686800" cy="225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b="1">
                <a:solidFill>
                  <a:schemeClr val="tx1"/>
                </a:solidFill>
                <a:latin typeface="Arial" pitchFamily="34" charset="0"/>
                <a:cs typeface="Arial" pitchFamily="34" charset="0"/>
              </a:defRPr>
            </a:lvl1pPr>
            <a:lvl2pPr marL="812800" indent="-355600" eaLnBrk="0" hangingPunct="0">
              <a:defRPr b="1">
                <a:solidFill>
                  <a:schemeClr val="tx1"/>
                </a:solidFill>
                <a:latin typeface="Arial" pitchFamily="34" charset="0"/>
                <a:cs typeface="Arial" pitchFamily="34" charset="0"/>
              </a:defRPr>
            </a:lvl2pPr>
            <a:lvl3pPr marL="1270000" indent="-355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lnSpc>
                <a:spcPct val="150000"/>
              </a:lnSpc>
            </a:pPr>
            <a:r>
              <a:rPr lang="cs-CZ" altLang="cs-CZ" sz="2400" dirty="0">
                <a:solidFill>
                  <a:schemeClr val="hlink"/>
                </a:solidFill>
              </a:rPr>
              <a:t>Rychlý vývoj </a:t>
            </a:r>
            <a:r>
              <a:rPr lang="cs-CZ" altLang="cs-CZ" sz="2400" dirty="0" err="1">
                <a:solidFill>
                  <a:schemeClr val="hlink"/>
                </a:solidFill>
              </a:rPr>
              <a:t>bioinformatických</a:t>
            </a:r>
            <a:r>
              <a:rPr lang="cs-CZ" altLang="cs-CZ" sz="2400" dirty="0">
                <a:solidFill>
                  <a:schemeClr val="hlink"/>
                </a:solidFill>
              </a:rPr>
              <a:t> aplikací/databází (3)</a:t>
            </a:r>
            <a:endParaRPr lang="cs-CZ" altLang="cs-CZ" dirty="0">
              <a:sym typeface="Symbol" pitchFamily="18" charset="2"/>
            </a:endParaRPr>
          </a:p>
          <a:p>
            <a:pPr eaLnBrk="1" hangingPunct="1">
              <a:lnSpc>
                <a:spcPct val="150000"/>
              </a:lnSpc>
              <a:buFontTx/>
              <a:buChar char="•"/>
            </a:pPr>
            <a:r>
              <a:rPr lang="cs-CZ" altLang="cs-CZ" dirty="0">
                <a:solidFill>
                  <a:srgbClr val="99FF99"/>
                </a:solidFill>
                <a:sym typeface="Symbol" pitchFamily="18" charset="2"/>
              </a:rPr>
              <a:t>školící programy/workshopy/stáže v </a:t>
            </a:r>
            <a:r>
              <a:rPr lang="cs-CZ" altLang="cs-CZ" dirty="0" err="1">
                <a:solidFill>
                  <a:srgbClr val="99FF99"/>
                </a:solidFill>
                <a:sym typeface="Symbol" pitchFamily="18" charset="2"/>
              </a:rPr>
              <a:t>bioinformatických</a:t>
            </a:r>
            <a:r>
              <a:rPr lang="cs-CZ" altLang="cs-CZ" dirty="0">
                <a:solidFill>
                  <a:srgbClr val="99FF99"/>
                </a:solidFill>
                <a:sym typeface="Symbol" pitchFamily="18" charset="2"/>
              </a:rPr>
              <a:t> centrech</a:t>
            </a:r>
          </a:p>
          <a:p>
            <a:pPr lvl="1" eaLnBrk="1" hangingPunct="1">
              <a:lnSpc>
                <a:spcPct val="150000"/>
              </a:lnSpc>
              <a:buFontTx/>
              <a:buChar char="•"/>
            </a:pPr>
            <a:r>
              <a:rPr lang="cs-CZ" altLang="cs-CZ" b="0" dirty="0">
                <a:sym typeface="Symbol" pitchFamily="18" charset="2"/>
              </a:rPr>
              <a:t>EBI, SIB aj.</a:t>
            </a:r>
          </a:p>
          <a:p>
            <a:pPr eaLnBrk="1" hangingPunct="1">
              <a:lnSpc>
                <a:spcPct val="150000"/>
              </a:lnSpc>
              <a:buFontTx/>
              <a:buChar char="•"/>
            </a:pPr>
            <a:r>
              <a:rPr lang="cs-CZ" altLang="cs-CZ" dirty="0">
                <a:solidFill>
                  <a:srgbClr val="99FF99"/>
                </a:solidFill>
                <a:sym typeface="Symbol" pitchFamily="18" charset="2"/>
              </a:rPr>
              <a:t>význam spoluprací </a:t>
            </a:r>
            <a:r>
              <a:rPr lang="cs-CZ" altLang="cs-CZ" dirty="0">
                <a:sym typeface="Symbol" pitchFamily="18" charset="2"/>
              </a:rPr>
              <a:t>– jeden tým často nedokáže pojmout celé spektrum použitých nástrojů, technologií, přístupů včetně interpretace výstupů</a:t>
            </a:r>
          </a:p>
        </p:txBody>
      </p:sp>
    </p:spTree>
    <p:extLst>
      <p:ext uri="{BB962C8B-B14F-4D97-AF65-F5344CB8AC3E}">
        <p14:creationId xmlns:p14="http://schemas.microsoft.com/office/powerpoint/2010/main" val="23029644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4"/>
          <p:cNvSpPr txBox="1">
            <a:spLocks noChangeArrowheads="1"/>
          </p:cNvSpPr>
          <p:nvPr/>
        </p:nvSpPr>
        <p:spPr bwMode="auto">
          <a:xfrm>
            <a:off x="228600" y="2590800"/>
            <a:ext cx="8686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lnSpc>
                <a:spcPct val="150000"/>
              </a:lnSpc>
            </a:pPr>
            <a:r>
              <a:rPr lang="cs-CZ" altLang="cs-CZ" sz="3200" dirty="0">
                <a:solidFill>
                  <a:schemeClr val="hlink"/>
                </a:solidFill>
              </a:rPr>
              <a:t>11. Příklad využití bioinformatických nástrojů</a:t>
            </a:r>
          </a:p>
        </p:txBody>
      </p:sp>
      <p:sp>
        <p:nvSpPr>
          <p:cNvPr id="39939" name="Line 5"/>
          <p:cNvSpPr>
            <a:spLocks noChangeShapeType="1"/>
          </p:cNvSpPr>
          <p:nvPr/>
        </p:nvSpPr>
        <p:spPr bwMode="auto">
          <a:xfrm>
            <a:off x="0" y="685800"/>
            <a:ext cx="91440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9940" name="Text Box 7"/>
          <p:cNvSpPr txBox="1">
            <a:spLocks noChangeArrowheads="1"/>
          </p:cNvSpPr>
          <p:nvPr/>
        </p:nvSpPr>
        <p:spPr bwMode="auto">
          <a:xfrm>
            <a:off x="20638" y="0"/>
            <a:ext cx="25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cs-CZ" altLang="cs-CZ" sz="2000">
                <a:solidFill>
                  <a:schemeClr val="hlink"/>
                </a:solidFill>
              </a:rPr>
              <a:t> </a:t>
            </a:r>
          </a:p>
          <a:p>
            <a:pPr eaLnBrk="1" hangingPunct="1"/>
            <a:endParaRPr lang="cs-CZ" altLang="cs-CZ" sz="1600"/>
          </a:p>
        </p:txBody>
      </p:sp>
      <p:sp>
        <p:nvSpPr>
          <p:cNvPr id="39941" name="Text Box 8"/>
          <p:cNvSpPr txBox="1">
            <a:spLocks noChangeArrowheads="1"/>
          </p:cNvSpPr>
          <p:nvPr/>
        </p:nvSpPr>
        <p:spPr bwMode="auto">
          <a:xfrm>
            <a:off x="8458200" y="150813"/>
            <a:ext cx="609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r" eaLnBrk="1" hangingPunct="1"/>
            <a:fld id="{2A03A7EF-6858-43F6-A379-37C7E2A31A23}" type="slidenum">
              <a:rPr lang="cs-CZ" altLang="cs-CZ"/>
              <a:pPr algn="r" eaLnBrk="1" hangingPunct="1"/>
              <a:t>54</a:t>
            </a:fld>
            <a:endParaRPr lang="cs-CZ" altLang="cs-CZ"/>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Line 2"/>
          <p:cNvSpPr>
            <a:spLocks noChangeShapeType="1"/>
          </p:cNvSpPr>
          <p:nvPr/>
        </p:nvSpPr>
        <p:spPr bwMode="auto">
          <a:xfrm>
            <a:off x="0" y="685800"/>
            <a:ext cx="91440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0963" name="Text Box 3"/>
          <p:cNvSpPr txBox="1">
            <a:spLocks noChangeArrowheads="1"/>
          </p:cNvSpPr>
          <p:nvPr/>
        </p:nvSpPr>
        <p:spPr bwMode="auto">
          <a:xfrm>
            <a:off x="20638" y="22225"/>
            <a:ext cx="514756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cs-CZ" altLang="cs-CZ" i="1" dirty="0">
                <a:solidFill>
                  <a:schemeClr val="hlink"/>
                </a:solidFill>
              </a:rPr>
              <a:t>11. Příklad využití bioinformatických nástrojů</a:t>
            </a:r>
          </a:p>
          <a:p>
            <a:pPr eaLnBrk="1" hangingPunct="1"/>
            <a:endParaRPr lang="cs-CZ" altLang="cs-CZ" sz="1600" dirty="0"/>
          </a:p>
        </p:txBody>
      </p:sp>
      <p:sp>
        <p:nvSpPr>
          <p:cNvPr id="40964" name="Text Box 4"/>
          <p:cNvSpPr txBox="1">
            <a:spLocks noChangeArrowheads="1"/>
          </p:cNvSpPr>
          <p:nvPr/>
        </p:nvSpPr>
        <p:spPr bwMode="auto">
          <a:xfrm>
            <a:off x="228600" y="609600"/>
            <a:ext cx="52578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eaLnBrk="0" hangingPunct="0">
              <a:defRPr b="1">
                <a:solidFill>
                  <a:schemeClr val="tx1"/>
                </a:solidFill>
                <a:latin typeface="Arial" pitchFamily="34" charset="0"/>
                <a:cs typeface="Arial" pitchFamily="34" charset="0"/>
              </a:defRPr>
            </a:lvl1pPr>
            <a:lvl2pPr marL="812800" indent="-355600" eaLnBrk="0" hangingPunct="0">
              <a:defRPr b="1">
                <a:solidFill>
                  <a:schemeClr val="tx1"/>
                </a:solidFill>
                <a:latin typeface="Arial" pitchFamily="34" charset="0"/>
                <a:cs typeface="Arial" pitchFamily="34" charset="0"/>
              </a:defRPr>
            </a:lvl2pPr>
            <a:lvl3pPr marL="1270000" indent="-355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lnSpc>
                <a:spcPct val="150000"/>
              </a:lnSpc>
            </a:pPr>
            <a:r>
              <a:rPr lang="cs-CZ" altLang="cs-CZ" sz="2400" dirty="0">
                <a:solidFill>
                  <a:schemeClr val="hlink"/>
                </a:solidFill>
              </a:rPr>
              <a:t>Zavedení problému</a:t>
            </a:r>
          </a:p>
          <a:p>
            <a:pPr eaLnBrk="1" hangingPunct="1">
              <a:lnSpc>
                <a:spcPct val="150000"/>
              </a:lnSpc>
              <a:buFontTx/>
              <a:buChar char="•"/>
            </a:pPr>
            <a:r>
              <a:rPr lang="cs-CZ" altLang="cs-CZ" dirty="0">
                <a:sym typeface="Symbol" pitchFamily="18" charset="2"/>
              </a:rPr>
              <a:t>studium proteinových komplexů vybraného proteinu</a:t>
            </a:r>
          </a:p>
        </p:txBody>
      </p:sp>
      <p:sp>
        <p:nvSpPr>
          <p:cNvPr id="40965" name="Text Box 5"/>
          <p:cNvSpPr txBox="1">
            <a:spLocks noChangeArrowheads="1"/>
          </p:cNvSpPr>
          <p:nvPr/>
        </p:nvSpPr>
        <p:spPr bwMode="auto">
          <a:xfrm>
            <a:off x="8534400" y="150813"/>
            <a:ext cx="533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r" eaLnBrk="1" hangingPunct="1"/>
            <a:fld id="{B825B985-0E2F-4107-96C4-CCA8E2A3FF50}" type="slidenum">
              <a:rPr lang="cs-CZ" altLang="cs-CZ"/>
              <a:pPr algn="r" eaLnBrk="1" hangingPunct="1"/>
              <a:t>55</a:t>
            </a:fld>
            <a:endParaRPr lang="cs-CZ" altLang="cs-CZ"/>
          </a:p>
        </p:txBody>
      </p:sp>
      <p:pic>
        <p:nvPicPr>
          <p:cNvPr id="2" name="Picture 1">
            <a:extLst>
              <a:ext uri="{FF2B5EF4-FFF2-40B4-BE49-F238E27FC236}">
                <a16:creationId xmlns:a16="http://schemas.microsoft.com/office/drawing/2014/main" id="{82E642F4-36F7-440D-8874-D1022982F6A2}"/>
              </a:ext>
            </a:extLst>
          </p:cNvPr>
          <p:cNvPicPr>
            <a:picLocks noChangeAspect="1"/>
          </p:cNvPicPr>
          <p:nvPr/>
        </p:nvPicPr>
        <p:blipFill>
          <a:blip r:embed="rId3"/>
          <a:stretch>
            <a:fillRect/>
          </a:stretch>
        </p:blipFill>
        <p:spPr>
          <a:xfrm>
            <a:off x="5591175" y="681182"/>
            <a:ext cx="3552825" cy="2095500"/>
          </a:xfrm>
          <a:prstGeom prst="rect">
            <a:avLst/>
          </a:prstGeom>
        </p:spPr>
      </p:pic>
      <p:sp>
        <p:nvSpPr>
          <p:cNvPr id="7" name="Text Box 4">
            <a:extLst>
              <a:ext uri="{FF2B5EF4-FFF2-40B4-BE49-F238E27FC236}">
                <a16:creationId xmlns:a16="http://schemas.microsoft.com/office/drawing/2014/main" id="{A9FAD4EC-0D16-416D-8792-AB635A79BC66}"/>
              </a:ext>
            </a:extLst>
          </p:cNvPr>
          <p:cNvSpPr txBox="1">
            <a:spLocks noChangeArrowheads="1"/>
          </p:cNvSpPr>
          <p:nvPr/>
        </p:nvSpPr>
        <p:spPr bwMode="auto">
          <a:xfrm>
            <a:off x="228600" y="2848878"/>
            <a:ext cx="8686800" cy="3780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b="1">
                <a:solidFill>
                  <a:schemeClr val="tx1"/>
                </a:solidFill>
                <a:latin typeface="Arial" pitchFamily="34" charset="0"/>
                <a:cs typeface="Arial" pitchFamily="34" charset="0"/>
              </a:defRPr>
            </a:lvl1pPr>
            <a:lvl2pPr marL="812800" indent="-355600" eaLnBrk="0" hangingPunct="0">
              <a:defRPr b="1">
                <a:solidFill>
                  <a:schemeClr val="tx1"/>
                </a:solidFill>
                <a:latin typeface="Arial" pitchFamily="34" charset="0"/>
                <a:cs typeface="Arial" pitchFamily="34" charset="0"/>
              </a:defRPr>
            </a:lvl2pPr>
            <a:lvl3pPr marL="1270000" indent="-355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lnSpc>
                <a:spcPct val="150000"/>
              </a:lnSpc>
              <a:buFontTx/>
              <a:buChar char="•"/>
            </a:pPr>
            <a:r>
              <a:rPr lang="cs-CZ" altLang="cs-CZ" dirty="0" err="1">
                <a:sym typeface="Symbol" pitchFamily="18" charset="2"/>
              </a:rPr>
              <a:t>imunoprecipitace</a:t>
            </a:r>
            <a:r>
              <a:rPr lang="cs-CZ" altLang="cs-CZ" dirty="0">
                <a:sym typeface="Symbol" pitchFamily="18" charset="2"/>
              </a:rPr>
              <a:t> proteinových komplexů (</a:t>
            </a:r>
            <a:r>
              <a:rPr lang="cs-CZ" altLang="cs-CZ" i="1" dirty="0">
                <a:sym typeface="Symbol" pitchFamily="18" charset="2"/>
              </a:rPr>
              <a:t>IP experiment</a:t>
            </a:r>
            <a:r>
              <a:rPr lang="cs-CZ" altLang="cs-CZ" dirty="0">
                <a:sym typeface="Symbol" pitchFamily="18" charset="2"/>
              </a:rPr>
              <a:t>)</a:t>
            </a:r>
          </a:p>
          <a:p>
            <a:pPr lvl="1" eaLnBrk="1" hangingPunct="1">
              <a:lnSpc>
                <a:spcPct val="150000"/>
              </a:lnSpc>
              <a:buFontTx/>
              <a:buChar char="•"/>
            </a:pPr>
            <a:r>
              <a:rPr lang="cs-CZ" altLang="cs-CZ" b="0" dirty="0">
                <a:sym typeface="Symbol" pitchFamily="18" charset="2"/>
              </a:rPr>
              <a:t>protilátka proti proteinu (</a:t>
            </a:r>
            <a:r>
              <a:rPr lang="en-US" altLang="cs-CZ" b="0" i="1" dirty="0">
                <a:sym typeface="Symbol" pitchFamily="18" charset="2"/>
              </a:rPr>
              <a:t>bait</a:t>
            </a:r>
            <a:r>
              <a:rPr lang="cs-CZ" altLang="cs-CZ" b="0" dirty="0">
                <a:sym typeface="Symbol" pitchFamily="18" charset="2"/>
              </a:rPr>
              <a:t>), u kterého chceme zjistit jeho partnery</a:t>
            </a:r>
          </a:p>
          <a:p>
            <a:pPr lvl="1" eaLnBrk="1" hangingPunct="1">
              <a:lnSpc>
                <a:spcPct val="150000"/>
              </a:lnSpc>
              <a:buFontTx/>
              <a:buChar char="•"/>
            </a:pPr>
            <a:r>
              <a:rPr lang="cs-CZ" altLang="cs-CZ" b="0" dirty="0">
                <a:sym typeface="Symbol" pitchFamily="18" charset="2"/>
              </a:rPr>
              <a:t>např. protilátka imobilizovaná např. na kuličkách (magnetické, v kolonkách)</a:t>
            </a:r>
          </a:p>
          <a:p>
            <a:pPr lvl="1" eaLnBrk="1" hangingPunct="1">
              <a:lnSpc>
                <a:spcPct val="150000"/>
              </a:lnSpc>
              <a:buFontTx/>
              <a:buChar char="•"/>
            </a:pPr>
            <a:r>
              <a:rPr lang="cs-CZ" altLang="cs-CZ" b="0" dirty="0">
                <a:sym typeface="Symbol" pitchFamily="18" charset="2"/>
              </a:rPr>
              <a:t>nativní prostředí při experimentech – podmínky pro interakce jako </a:t>
            </a:r>
            <a:r>
              <a:rPr lang="cs-CZ" altLang="cs-CZ" b="0" i="1" dirty="0">
                <a:sym typeface="Symbol" pitchFamily="18" charset="2"/>
              </a:rPr>
              <a:t>in vivo</a:t>
            </a:r>
          </a:p>
          <a:p>
            <a:pPr lvl="1" eaLnBrk="1" hangingPunct="1">
              <a:lnSpc>
                <a:spcPct val="150000"/>
              </a:lnSpc>
              <a:buFontTx/>
              <a:buChar char="•"/>
            </a:pPr>
            <a:r>
              <a:rPr lang="cs-CZ" altLang="cs-CZ" b="0" dirty="0">
                <a:sym typeface="Symbol" pitchFamily="18" charset="2"/>
              </a:rPr>
              <a:t>výstupem </a:t>
            </a:r>
            <a:r>
              <a:rPr lang="en-US" altLang="cs-CZ" b="0" i="1" dirty="0">
                <a:sym typeface="Symbol" pitchFamily="18" charset="2"/>
              </a:rPr>
              <a:t>pull-down</a:t>
            </a:r>
            <a:r>
              <a:rPr lang="cs-CZ" altLang="cs-CZ" b="0" dirty="0">
                <a:sym typeface="Symbol" pitchFamily="18" charset="2"/>
              </a:rPr>
              <a:t> roztoky – proteiny vázající se na </a:t>
            </a:r>
            <a:r>
              <a:rPr lang="en-US" altLang="cs-CZ" b="0" i="1" dirty="0">
                <a:sym typeface="Symbol" pitchFamily="18" charset="2"/>
              </a:rPr>
              <a:t>bait</a:t>
            </a:r>
            <a:r>
              <a:rPr lang="cs-CZ" altLang="cs-CZ" b="0" i="1" dirty="0">
                <a:sym typeface="Symbol" pitchFamily="18" charset="2"/>
              </a:rPr>
              <a:t> </a:t>
            </a:r>
            <a:r>
              <a:rPr lang="cs-CZ" altLang="cs-CZ" b="0" dirty="0">
                <a:sym typeface="Symbol" pitchFamily="18" charset="2"/>
              </a:rPr>
              <a:t>a nespecificky vázené proteiny</a:t>
            </a:r>
          </a:p>
          <a:p>
            <a:pPr lvl="1" eaLnBrk="1" hangingPunct="1">
              <a:lnSpc>
                <a:spcPct val="150000"/>
              </a:lnSpc>
              <a:buFontTx/>
              <a:buChar char="•"/>
            </a:pPr>
            <a:r>
              <a:rPr lang="cs-CZ" altLang="cs-CZ" b="0" dirty="0">
                <a:sym typeface="Symbol" pitchFamily="18" charset="2"/>
              </a:rPr>
              <a:t>paralelně experimenty bez </a:t>
            </a:r>
            <a:r>
              <a:rPr lang="en-US" altLang="cs-CZ" b="0" i="1" dirty="0">
                <a:sym typeface="Symbol" pitchFamily="18" charset="2"/>
              </a:rPr>
              <a:t>bait</a:t>
            </a:r>
            <a:r>
              <a:rPr lang="cs-CZ" altLang="cs-CZ" b="0" dirty="0">
                <a:sym typeface="Symbol" pitchFamily="18" charset="2"/>
              </a:rPr>
              <a:t> – negativní kontrola pro nespecificky vázané proteiny – </a:t>
            </a:r>
            <a:r>
              <a:rPr lang="en-US" altLang="cs-CZ" b="0" i="1" dirty="0">
                <a:sym typeface="Symbol" pitchFamily="18" charset="2"/>
              </a:rPr>
              <a:t>bead proteome</a:t>
            </a:r>
            <a:endParaRPr lang="cs-CZ" altLang="cs-CZ" b="0" i="1" dirty="0">
              <a:sym typeface="Symbol" pitchFamily="18" charset="2"/>
            </a:endParaRPr>
          </a:p>
          <a:p>
            <a:pPr lvl="1" eaLnBrk="1" hangingPunct="1">
              <a:lnSpc>
                <a:spcPct val="150000"/>
              </a:lnSpc>
              <a:buFontTx/>
              <a:buChar char="•"/>
            </a:pPr>
            <a:r>
              <a:rPr lang="cs-CZ" altLang="cs-CZ" b="0" dirty="0">
                <a:sym typeface="Symbol" pitchFamily="18" charset="2"/>
              </a:rPr>
              <a:t>minimálně 3 biologické replikáty, lépe 5 od vzorku i negativní kontroly</a:t>
            </a:r>
          </a:p>
        </p:txBody>
      </p:sp>
      <p:sp>
        <p:nvSpPr>
          <p:cNvPr id="3" name="Rectangle 2">
            <a:extLst>
              <a:ext uri="{FF2B5EF4-FFF2-40B4-BE49-F238E27FC236}">
                <a16:creationId xmlns:a16="http://schemas.microsoft.com/office/drawing/2014/main" id="{39784CE6-C068-4BC6-8198-63726EE846C3}"/>
              </a:ext>
            </a:extLst>
          </p:cNvPr>
          <p:cNvSpPr/>
          <p:nvPr/>
        </p:nvSpPr>
        <p:spPr>
          <a:xfrm>
            <a:off x="6562270" y="2755673"/>
            <a:ext cx="2686505" cy="276999"/>
          </a:xfrm>
          <a:prstGeom prst="rect">
            <a:avLst/>
          </a:prstGeom>
        </p:spPr>
        <p:txBody>
          <a:bodyPr wrap="none">
            <a:spAutoFit/>
          </a:bodyPr>
          <a:lstStyle/>
          <a:p>
            <a:r>
              <a:rPr lang="en-US" sz="1200" b="0" dirty="0"/>
              <a:t>https://www.creative-proteomics.com</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Line 2"/>
          <p:cNvSpPr>
            <a:spLocks noChangeShapeType="1"/>
          </p:cNvSpPr>
          <p:nvPr/>
        </p:nvSpPr>
        <p:spPr bwMode="auto">
          <a:xfrm>
            <a:off x="0" y="685800"/>
            <a:ext cx="91440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1987" name="Text Box 4"/>
          <p:cNvSpPr txBox="1">
            <a:spLocks noChangeArrowheads="1"/>
          </p:cNvSpPr>
          <p:nvPr/>
        </p:nvSpPr>
        <p:spPr bwMode="auto">
          <a:xfrm>
            <a:off x="228600" y="609600"/>
            <a:ext cx="8686800" cy="308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b="1">
                <a:solidFill>
                  <a:schemeClr val="tx1"/>
                </a:solidFill>
                <a:latin typeface="Arial" pitchFamily="34" charset="0"/>
                <a:cs typeface="Arial" pitchFamily="34" charset="0"/>
              </a:defRPr>
            </a:lvl1pPr>
            <a:lvl2pPr marL="812800" indent="-35560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lnSpc>
                <a:spcPct val="150000"/>
              </a:lnSpc>
            </a:pPr>
            <a:r>
              <a:rPr lang="cs-CZ" altLang="cs-CZ" sz="2400" dirty="0">
                <a:solidFill>
                  <a:schemeClr val="hlink"/>
                </a:solidFill>
              </a:rPr>
              <a:t>LC-MS/MS analýza </a:t>
            </a:r>
            <a:r>
              <a:rPr lang="en-US" altLang="cs-CZ" sz="2400" i="1" dirty="0">
                <a:solidFill>
                  <a:schemeClr val="hlink"/>
                </a:solidFill>
              </a:rPr>
              <a:t>pull-down</a:t>
            </a:r>
            <a:r>
              <a:rPr lang="cs-CZ" altLang="cs-CZ" sz="2400" dirty="0">
                <a:solidFill>
                  <a:schemeClr val="hlink"/>
                </a:solidFill>
              </a:rPr>
              <a:t> vzorků</a:t>
            </a:r>
          </a:p>
          <a:p>
            <a:pPr eaLnBrk="1" hangingPunct="1">
              <a:lnSpc>
                <a:spcPct val="150000"/>
              </a:lnSpc>
              <a:buFontTx/>
              <a:buChar char="•"/>
            </a:pPr>
            <a:r>
              <a:rPr lang="cs-CZ" altLang="cs-CZ" dirty="0">
                <a:sym typeface="Symbol" pitchFamily="18" charset="2"/>
              </a:rPr>
              <a:t>digesce proteinů (</a:t>
            </a:r>
            <a:r>
              <a:rPr lang="cs-CZ" altLang="cs-CZ" b="0" dirty="0">
                <a:sym typeface="Symbol" pitchFamily="18" charset="2"/>
              </a:rPr>
              <a:t>x100</a:t>
            </a:r>
            <a:r>
              <a:rPr lang="cs-CZ" altLang="cs-CZ" dirty="0">
                <a:sym typeface="Symbol" pitchFamily="18" charset="2"/>
              </a:rPr>
              <a:t>)  peptidy (</a:t>
            </a:r>
            <a:r>
              <a:rPr lang="cs-CZ" altLang="cs-CZ" b="0" dirty="0">
                <a:sym typeface="Symbol" pitchFamily="18" charset="2"/>
              </a:rPr>
              <a:t>např. trypsinem; x1 000-x10 000</a:t>
            </a:r>
            <a:r>
              <a:rPr lang="cs-CZ" altLang="cs-CZ" dirty="0">
                <a:sym typeface="Symbol" pitchFamily="18" charset="2"/>
              </a:rPr>
              <a:t>)</a:t>
            </a:r>
          </a:p>
          <a:p>
            <a:pPr eaLnBrk="1" hangingPunct="1">
              <a:lnSpc>
                <a:spcPct val="150000"/>
              </a:lnSpc>
              <a:buFontTx/>
              <a:buChar char="•"/>
            </a:pPr>
            <a:r>
              <a:rPr lang="cs-CZ" altLang="cs-CZ" dirty="0">
                <a:sym typeface="Symbol" pitchFamily="18" charset="2"/>
              </a:rPr>
              <a:t>LC-MS/MS analýza směsi peptidů</a:t>
            </a:r>
          </a:p>
          <a:p>
            <a:pPr lvl="1" eaLnBrk="1" hangingPunct="1">
              <a:lnSpc>
                <a:spcPct val="150000"/>
              </a:lnSpc>
              <a:buFontTx/>
              <a:buChar char="•"/>
            </a:pPr>
            <a:r>
              <a:rPr lang="cs-CZ" altLang="cs-CZ" dirty="0">
                <a:sym typeface="Symbol" pitchFamily="18" charset="2"/>
              </a:rPr>
              <a:t>peptidy vstupují do hmotnostního spektrometru (MS) v pořadí rostoucí hydrofobicity (</a:t>
            </a:r>
            <a:r>
              <a:rPr lang="cs-CZ" altLang="cs-CZ" b="0" dirty="0">
                <a:sym typeface="Symbol" pitchFamily="18" charset="2"/>
              </a:rPr>
              <a:t>LC separace</a:t>
            </a:r>
            <a:r>
              <a:rPr lang="cs-CZ" altLang="cs-CZ" dirty="0">
                <a:sym typeface="Symbol" pitchFamily="18" charset="2"/>
              </a:rPr>
              <a:t>)</a:t>
            </a:r>
          </a:p>
          <a:p>
            <a:pPr eaLnBrk="1" hangingPunct="1">
              <a:lnSpc>
                <a:spcPct val="150000"/>
              </a:lnSpc>
              <a:buFontTx/>
              <a:buChar char="•"/>
            </a:pPr>
            <a:r>
              <a:rPr lang="cs-CZ" altLang="cs-CZ" dirty="0">
                <a:sym typeface="Symbol" pitchFamily="18" charset="2"/>
              </a:rPr>
              <a:t>MS zjistí MW peptidů a získá MS/MS spektra (</a:t>
            </a:r>
            <a:r>
              <a:rPr lang="cs-CZ" altLang="cs-CZ" b="0" dirty="0">
                <a:sym typeface="Symbol" pitchFamily="18" charset="2"/>
              </a:rPr>
              <a:t>fragmentační spektrum vybraného peptidu</a:t>
            </a:r>
            <a:r>
              <a:rPr lang="cs-CZ" altLang="cs-CZ" dirty="0">
                <a:sym typeface="Symbol" pitchFamily="18" charset="2"/>
              </a:rPr>
              <a:t>)</a:t>
            </a:r>
          </a:p>
        </p:txBody>
      </p:sp>
      <p:sp>
        <p:nvSpPr>
          <p:cNvPr id="41988" name="Text Box 5"/>
          <p:cNvSpPr txBox="1">
            <a:spLocks noChangeArrowheads="1"/>
          </p:cNvSpPr>
          <p:nvPr/>
        </p:nvSpPr>
        <p:spPr bwMode="auto">
          <a:xfrm>
            <a:off x="8534400" y="150813"/>
            <a:ext cx="533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r" eaLnBrk="1" hangingPunct="1"/>
            <a:fld id="{900251BB-ECBB-4B26-B3F6-AE34A4747EAD}" type="slidenum">
              <a:rPr lang="cs-CZ" altLang="cs-CZ"/>
              <a:pPr algn="r" eaLnBrk="1" hangingPunct="1"/>
              <a:t>56</a:t>
            </a:fld>
            <a:endParaRPr lang="cs-CZ" altLang="cs-CZ"/>
          </a:p>
        </p:txBody>
      </p:sp>
      <p:pic>
        <p:nvPicPr>
          <p:cNvPr id="41989" name="Picture 2" descr="http://www.bioinfor.com/images/stories/denovo%20screensho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3414713"/>
            <a:ext cx="5257800" cy="344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TextovéPole 6"/>
          <p:cNvSpPr txBox="1">
            <a:spLocks noChangeArrowheads="1"/>
          </p:cNvSpPr>
          <p:nvPr/>
        </p:nvSpPr>
        <p:spPr bwMode="auto">
          <a:xfrm>
            <a:off x="304800" y="3925887"/>
            <a:ext cx="29591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cs-CZ" altLang="cs-CZ" dirty="0"/>
              <a:t>např. </a:t>
            </a:r>
            <a:r>
              <a:rPr lang="cs-CZ" altLang="cs-CZ" dirty="0">
                <a:solidFill>
                  <a:srgbClr val="99FF99"/>
                </a:solidFill>
              </a:rPr>
              <a:t>peptid ANELLLNVK</a:t>
            </a:r>
          </a:p>
          <a:p>
            <a:pPr eaLnBrk="1" hangingPunct="1"/>
            <a:r>
              <a:rPr lang="cs-CZ" altLang="cs-CZ" dirty="0"/>
              <a:t>(</a:t>
            </a:r>
            <a:r>
              <a:rPr lang="cs-CZ" altLang="cs-CZ" b="0" dirty="0"/>
              <a:t>MW 1012</a:t>
            </a:r>
            <a:r>
              <a:rPr lang="en-US" altLang="cs-CZ" b="0" dirty="0"/>
              <a:t>,</a:t>
            </a:r>
            <a:r>
              <a:rPr lang="cs-CZ" altLang="cs-CZ" b="0" dirty="0"/>
              <a:t>59</a:t>
            </a:r>
            <a:r>
              <a:rPr lang="cs-CZ" altLang="cs-CZ" b="0" dirty="0">
                <a:solidFill>
                  <a:srgbClr val="99FF99"/>
                </a:solidFill>
              </a:rPr>
              <a:t>17</a:t>
            </a:r>
            <a:r>
              <a:rPr lang="cs-CZ" altLang="cs-CZ" b="0" dirty="0"/>
              <a:t> Da</a:t>
            </a:r>
            <a:r>
              <a:rPr lang="cs-CZ" altLang="cs-CZ" dirty="0"/>
              <a:t>)</a:t>
            </a:r>
            <a:endParaRPr lang="cs-CZ" altLang="cs-CZ" dirty="0">
              <a:solidFill>
                <a:srgbClr val="99FF99"/>
              </a:solidFill>
            </a:endParaRPr>
          </a:p>
        </p:txBody>
      </p:sp>
      <p:sp>
        <p:nvSpPr>
          <p:cNvPr id="41991" name="TextovéPole 7"/>
          <p:cNvSpPr txBox="1">
            <a:spLocks noChangeArrowheads="1"/>
          </p:cNvSpPr>
          <p:nvPr/>
        </p:nvSpPr>
        <p:spPr bwMode="auto">
          <a:xfrm>
            <a:off x="533400" y="4953000"/>
            <a:ext cx="29130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buFontTx/>
              <a:buAutoNum type="arabicPeriod"/>
            </a:pPr>
            <a:r>
              <a:rPr lang="cs-CZ" altLang="cs-CZ" dirty="0"/>
              <a:t>MW</a:t>
            </a:r>
            <a:r>
              <a:rPr lang="cs-CZ" altLang="cs-CZ" baseline="-25000" dirty="0"/>
              <a:t>exp</a:t>
            </a:r>
            <a:r>
              <a:rPr lang="cs-CZ" altLang="cs-CZ" dirty="0"/>
              <a:t> = 1012</a:t>
            </a:r>
            <a:r>
              <a:rPr lang="en-US" altLang="cs-CZ" dirty="0"/>
              <a:t>,</a:t>
            </a:r>
            <a:r>
              <a:rPr lang="cs-CZ" altLang="cs-CZ" dirty="0"/>
              <a:t>59</a:t>
            </a:r>
            <a:r>
              <a:rPr lang="cs-CZ" altLang="cs-CZ" dirty="0">
                <a:solidFill>
                  <a:srgbClr val="99FF99"/>
                </a:solidFill>
              </a:rPr>
              <a:t>23</a:t>
            </a:r>
            <a:r>
              <a:rPr lang="cs-CZ" altLang="cs-CZ" dirty="0"/>
              <a:t> Da</a:t>
            </a:r>
          </a:p>
          <a:p>
            <a:pPr algn="ctr" eaLnBrk="1" hangingPunct="1"/>
            <a:r>
              <a:rPr lang="cs-CZ" altLang="cs-CZ" b="0" dirty="0"/>
              <a:t>(0,6 ppm chyba)</a:t>
            </a:r>
          </a:p>
        </p:txBody>
      </p:sp>
      <p:sp>
        <p:nvSpPr>
          <p:cNvPr id="41992" name="TextovéPole 8"/>
          <p:cNvSpPr txBox="1">
            <a:spLocks noChangeArrowheads="1"/>
          </p:cNvSpPr>
          <p:nvPr/>
        </p:nvSpPr>
        <p:spPr bwMode="auto">
          <a:xfrm>
            <a:off x="39280" y="5705475"/>
            <a:ext cx="382668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r>
              <a:rPr lang="cs-CZ" altLang="cs-CZ" dirty="0"/>
              <a:t>2. změřené fragmentační</a:t>
            </a:r>
          </a:p>
          <a:p>
            <a:pPr algn="ctr" eaLnBrk="1" hangingPunct="1"/>
            <a:r>
              <a:rPr lang="cs-CZ" altLang="cs-CZ" dirty="0"/>
              <a:t>(MS/MS) spektrum </a:t>
            </a:r>
            <a:r>
              <a:rPr lang="cs-CZ" altLang="cs-CZ" dirty="0">
                <a:sym typeface="Symbol" pitchFamily="18" charset="2"/>
              </a:rPr>
              <a:t></a:t>
            </a:r>
          </a:p>
          <a:p>
            <a:pPr algn="ctr" eaLnBrk="1" hangingPunct="1"/>
            <a:r>
              <a:rPr lang="en-US" altLang="cs-CZ" dirty="0">
                <a:sym typeface="Symbol" pitchFamily="18" charset="2"/>
              </a:rPr>
              <a:t>(</a:t>
            </a:r>
            <a:r>
              <a:rPr lang="en-US" altLang="cs-CZ" b="0" dirty="0">
                <a:sym typeface="Symbol" pitchFamily="18" charset="2"/>
              </a:rPr>
              <a:t>CID; </a:t>
            </a:r>
            <a:r>
              <a:rPr lang="en-US" altLang="cs-CZ" b="0" i="1" dirty="0">
                <a:sym typeface="Symbol" pitchFamily="18" charset="2"/>
              </a:rPr>
              <a:t>collision induced dissociation</a:t>
            </a:r>
            <a:r>
              <a:rPr lang="cs-CZ" altLang="cs-CZ" dirty="0">
                <a:sym typeface="Symbol" pitchFamily="18" charset="2"/>
              </a:rPr>
              <a:t>)</a:t>
            </a:r>
            <a:endParaRPr lang="cs-CZ" altLang="cs-CZ" dirty="0"/>
          </a:p>
        </p:txBody>
      </p:sp>
      <p:sp>
        <p:nvSpPr>
          <p:cNvPr id="11" name="Text Box 3">
            <a:extLst>
              <a:ext uri="{FF2B5EF4-FFF2-40B4-BE49-F238E27FC236}">
                <a16:creationId xmlns:a16="http://schemas.microsoft.com/office/drawing/2014/main" id="{0970B743-D5B0-469C-86A2-F91F1BCAA56E}"/>
              </a:ext>
            </a:extLst>
          </p:cNvPr>
          <p:cNvSpPr txBox="1">
            <a:spLocks noChangeArrowheads="1"/>
          </p:cNvSpPr>
          <p:nvPr/>
        </p:nvSpPr>
        <p:spPr bwMode="auto">
          <a:xfrm>
            <a:off x="20638" y="22225"/>
            <a:ext cx="514756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cs-CZ" altLang="cs-CZ" i="1" dirty="0">
                <a:solidFill>
                  <a:schemeClr val="hlink"/>
                </a:solidFill>
              </a:rPr>
              <a:t>11. Příklad využití bioinformatických nástrojů</a:t>
            </a:r>
          </a:p>
          <a:p>
            <a:pPr eaLnBrk="1" hangingPunct="1"/>
            <a:endParaRPr lang="cs-CZ" altLang="cs-CZ" sz="16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Line 2"/>
          <p:cNvSpPr>
            <a:spLocks noChangeShapeType="1"/>
          </p:cNvSpPr>
          <p:nvPr/>
        </p:nvSpPr>
        <p:spPr bwMode="auto">
          <a:xfrm>
            <a:off x="0" y="685800"/>
            <a:ext cx="91440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3011" name="Text Box 4"/>
          <p:cNvSpPr txBox="1">
            <a:spLocks noChangeArrowheads="1"/>
          </p:cNvSpPr>
          <p:nvPr/>
        </p:nvSpPr>
        <p:spPr bwMode="auto">
          <a:xfrm>
            <a:off x="228600" y="609600"/>
            <a:ext cx="8686800"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b="1">
                <a:solidFill>
                  <a:schemeClr val="tx1"/>
                </a:solidFill>
                <a:latin typeface="Arial" pitchFamily="34" charset="0"/>
                <a:cs typeface="Arial" pitchFamily="34" charset="0"/>
              </a:defRPr>
            </a:lvl1pPr>
            <a:lvl2pPr marL="812800" indent="-35560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lnSpc>
                <a:spcPct val="150000"/>
              </a:lnSpc>
            </a:pPr>
            <a:r>
              <a:rPr lang="cs-CZ" altLang="cs-CZ" sz="2400" dirty="0">
                <a:solidFill>
                  <a:schemeClr val="hlink"/>
                </a:solidFill>
              </a:rPr>
              <a:t>Zpracování LC-MS/MS dat (zde začíná bioinformatika)</a:t>
            </a:r>
          </a:p>
          <a:p>
            <a:pPr eaLnBrk="1" hangingPunct="1">
              <a:lnSpc>
                <a:spcPct val="150000"/>
              </a:lnSpc>
              <a:buFontTx/>
              <a:buChar char="•"/>
            </a:pPr>
            <a:r>
              <a:rPr lang="cs-CZ" altLang="cs-CZ" dirty="0">
                <a:sym typeface="Symbol" pitchFamily="18" charset="2"/>
              </a:rPr>
              <a:t>LC-MS/MS data z analýz </a:t>
            </a:r>
            <a:r>
              <a:rPr lang="en-US" altLang="cs-CZ" i="1" dirty="0">
                <a:sym typeface="Symbol" pitchFamily="18" charset="2"/>
              </a:rPr>
              <a:t>pull-down</a:t>
            </a:r>
            <a:r>
              <a:rPr lang="cs-CZ" altLang="cs-CZ" dirty="0">
                <a:sym typeface="Symbol" pitchFamily="18" charset="2"/>
              </a:rPr>
              <a:t> vzorků po digesci = </a:t>
            </a:r>
            <a:r>
              <a:rPr lang="cs-CZ" altLang="cs-CZ" dirty="0">
                <a:solidFill>
                  <a:srgbClr val="99FF99"/>
                </a:solidFill>
                <a:sym typeface="Symbol" pitchFamily="18" charset="2"/>
              </a:rPr>
              <a:t>MS/MS spektra</a:t>
            </a:r>
            <a:endParaRPr lang="cs-CZ" altLang="cs-CZ" dirty="0">
              <a:sym typeface="Symbol" pitchFamily="18" charset="2"/>
            </a:endParaRPr>
          </a:p>
          <a:p>
            <a:pPr eaLnBrk="1" hangingPunct="1">
              <a:lnSpc>
                <a:spcPct val="150000"/>
              </a:lnSpc>
              <a:buFontTx/>
              <a:buChar char="•"/>
            </a:pPr>
            <a:r>
              <a:rPr lang="cs-CZ" altLang="cs-CZ" dirty="0">
                <a:sym typeface="Symbol" pitchFamily="18" charset="2"/>
              </a:rPr>
              <a:t>řádově 10 000 – 1 000 000 MS/MS spekter</a:t>
            </a:r>
          </a:p>
          <a:p>
            <a:pPr eaLnBrk="1" hangingPunct="1">
              <a:lnSpc>
                <a:spcPct val="150000"/>
              </a:lnSpc>
              <a:buFontTx/>
              <a:buChar char="•"/>
            </a:pPr>
            <a:r>
              <a:rPr lang="cs-CZ" altLang="cs-CZ" dirty="0">
                <a:sym typeface="Symbol" pitchFamily="18" charset="2"/>
              </a:rPr>
              <a:t>identifikace peptidů</a:t>
            </a:r>
          </a:p>
          <a:p>
            <a:pPr lvl="1" eaLnBrk="1" hangingPunct="1">
              <a:lnSpc>
                <a:spcPct val="150000"/>
              </a:lnSpc>
              <a:buFontTx/>
              <a:buChar char="•"/>
            </a:pPr>
            <a:r>
              <a:rPr lang="cs-CZ" altLang="cs-CZ" dirty="0">
                <a:sym typeface="Symbol" pitchFamily="18" charset="2"/>
              </a:rPr>
              <a:t>vycházíme z proteinové databáze, např. TAIR (</a:t>
            </a:r>
            <a:r>
              <a:rPr lang="en-US" altLang="cs-CZ" b="0" i="1" dirty="0">
                <a:sym typeface="Symbol" pitchFamily="18" charset="2"/>
              </a:rPr>
              <a:t>Arabidopsis thaliana</a:t>
            </a:r>
            <a:r>
              <a:rPr lang="cs-CZ" altLang="cs-CZ" dirty="0">
                <a:sym typeface="Symbol" pitchFamily="18" charset="2"/>
              </a:rPr>
              <a:t>)</a:t>
            </a:r>
            <a:endParaRPr lang="cs-CZ" altLang="cs-CZ" i="1" dirty="0">
              <a:sym typeface="Symbol" pitchFamily="18" charset="2"/>
            </a:endParaRPr>
          </a:p>
          <a:p>
            <a:pPr lvl="1" eaLnBrk="1" hangingPunct="1">
              <a:lnSpc>
                <a:spcPct val="150000"/>
              </a:lnSpc>
              <a:buFontTx/>
              <a:buChar char="•"/>
            </a:pPr>
            <a:r>
              <a:rPr lang="cs-CZ" altLang="cs-CZ" i="1" dirty="0">
                <a:sym typeface="Symbol" pitchFamily="18" charset="2"/>
              </a:rPr>
              <a:t>in </a:t>
            </a:r>
            <a:r>
              <a:rPr lang="cs-CZ" altLang="cs-CZ" i="1" dirty="0" err="1">
                <a:sym typeface="Symbol" pitchFamily="18" charset="2"/>
              </a:rPr>
              <a:t>silico</a:t>
            </a:r>
            <a:r>
              <a:rPr lang="cs-CZ" altLang="cs-CZ" i="1" dirty="0">
                <a:sym typeface="Symbol" pitchFamily="18" charset="2"/>
              </a:rPr>
              <a:t> </a:t>
            </a:r>
            <a:r>
              <a:rPr lang="cs-CZ" altLang="cs-CZ" dirty="0">
                <a:sym typeface="Symbol" pitchFamily="18" charset="2"/>
              </a:rPr>
              <a:t>se vytvoří seznam možných peptidů</a:t>
            </a:r>
          </a:p>
          <a:p>
            <a:pPr lvl="1" eaLnBrk="1" hangingPunct="1">
              <a:lnSpc>
                <a:spcPct val="150000"/>
              </a:lnSpc>
              <a:buFontTx/>
              <a:buChar char="•"/>
            </a:pPr>
            <a:r>
              <a:rPr lang="cs-CZ" altLang="cs-CZ" dirty="0">
                <a:sym typeface="Symbol" pitchFamily="18" charset="2"/>
              </a:rPr>
              <a:t>&gt;20 algoritmů pro automat. přiřazení MS spektra možným peptidům</a:t>
            </a:r>
          </a:p>
          <a:p>
            <a:pPr lvl="1" eaLnBrk="1" hangingPunct="1">
              <a:lnSpc>
                <a:spcPct val="150000"/>
              </a:lnSpc>
            </a:pPr>
            <a:r>
              <a:rPr lang="cs-CZ" altLang="cs-CZ" b="0" dirty="0">
                <a:sym typeface="Symbol" pitchFamily="18" charset="2"/>
              </a:rPr>
              <a:t>	(</a:t>
            </a:r>
            <a:r>
              <a:rPr lang="cs-CZ" altLang="cs-CZ" b="0" dirty="0" err="1">
                <a:sym typeface="Symbol" pitchFamily="18" charset="2"/>
              </a:rPr>
              <a:t>Sequest</a:t>
            </a:r>
            <a:r>
              <a:rPr lang="cs-CZ" altLang="cs-CZ" b="0" dirty="0">
                <a:sym typeface="Symbol" pitchFamily="18" charset="2"/>
              </a:rPr>
              <a:t>, </a:t>
            </a:r>
            <a:r>
              <a:rPr lang="cs-CZ" altLang="cs-CZ" b="0" dirty="0" err="1">
                <a:sym typeface="Symbol" pitchFamily="18" charset="2"/>
              </a:rPr>
              <a:t>Mascot</a:t>
            </a:r>
            <a:r>
              <a:rPr lang="cs-CZ" altLang="cs-CZ" b="0" dirty="0">
                <a:sym typeface="Symbol" pitchFamily="18" charset="2"/>
              </a:rPr>
              <a:t>, </a:t>
            </a:r>
            <a:r>
              <a:rPr lang="cs-CZ" altLang="cs-CZ" b="0" dirty="0" err="1">
                <a:sym typeface="Symbol" pitchFamily="18" charset="2"/>
              </a:rPr>
              <a:t>XTandem</a:t>
            </a:r>
            <a:r>
              <a:rPr lang="cs-CZ" altLang="cs-CZ" b="0" dirty="0">
                <a:sym typeface="Symbol" pitchFamily="18" charset="2"/>
              </a:rPr>
              <a:t>!, OMSSA, </a:t>
            </a:r>
            <a:r>
              <a:rPr lang="cs-CZ" altLang="cs-CZ" b="0" dirty="0" err="1">
                <a:sym typeface="Symbol" pitchFamily="18" charset="2"/>
              </a:rPr>
              <a:t>Phenyx</a:t>
            </a:r>
            <a:r>
              <a:rPr lang="cs-CZ" altLang="cs-CZ" b="0" dirty="0">
                <a:sym typeface="Symbol" pitchFamily="18" charset="2"/>
              </a:rPr>
              <a:t>, Andromeda, ...)</a:t>
            </a:r>
            <a:endParaRPr lang="cs-CZ" altLang="cs-CZ" dirty="0">
              <a:sym typeface="Symbol" pitchFamily="18" charset="2"/>
            </a:endParaRPr>
          </a:p>
          <a:p>
            <a:pPr lvl="1" eaLnBrk="1" hangingPunct="1">
              <a:lnSpc>
                <a:spcPct val="150000"/>
              </a:lnSpc>
              <a:buFontTx/>
              <a:buChar char="•"/>
            </a:pPr>
            <a:r>
              <a:rPr lang="cs-CZ" altLang="cs-CZ" dirty="0">
                <a:sym typeface="Symbol" pitchFamily="18" charset="2"/>
              </a:rPr>
              <a:t>jiný algoritmus  jiný přístup  různá citlivost  odlišné výsledky</a:t>
            </a:r>
          </a:p>
          <a:p>
            <a:pPr marL="1168400" lvl="1" indent="0" eaLnBrk="1" hangingPunct="1">
              <a:lnSpc>
                <a:spcPct val="150000"/>
              </a:lnSpc>
            </a:pPr>
            <a:r>
              <a:rPr lang="cs-CZ" altLang="cs-CZ" dirty="0">
                <a:solidFill>
                  <a:srgbClr val="99FF99"/>
                </a:solidFill>
                <a:sym typeface="Symbol" pitchFamily="18" charset="2"/>
              </a:rPr>
              <a:t> kombinace algoritmů</a:t>
            </a:r>
          </a:p>
          <a:p>
            <a:pPr marL="1798638" lvl="1" indent="0" eaLnBrk="1" hangingPunct="1">
              <a:lnSpc>
                <a:spcPct val="150000"/>
              </a:lnSpc>
            </a:pPr>
            <a:r>
              <a:rPr lang="cs-CZ" altLang="cs-CZ" dirty="0">
                <a:solidFill>
                  <a:srgbClr val="99FF99"/>
                </a:solidFill>
                <a:sym typeface="Symbol" pitchFamily="18" charset="2"/>
              </a:rPr>
              <a:t> zvýšení počtu </a:t>
            </a:r>
            <a:r>
              <a:rPr lang="cs-CZ" altLang="cs-CZ" u="sng" dirty="0">
                <a:solidFill>
                  <a:srgbClr val="99FF99"/>
                </a:solidFill>
                <a:sym typeface="Symbol" pitchFamily="18" charset="2"/>
              </a:rPr>
              <a:t>pozitivních</a:t>
            </a:r>
            <a:r>
              <a:rPr lang="cs-CZ" altLang="cs-CZ" dirty="0">
                <a:solidFill>
                  <a:srgbClr val="99FF99"/>
                </a:solidFill>
                <a:sym typeface="Symbol" pitchFamily="18" charset="2"/>
              </a:rPr>
              <a:t> identifikací</a:t>
            </a:r>
            <a:endParaRPr lang="cs-CZ" altLang="cs-CZ" dirty="0">
              <a:sym typeface="Symbol" pitchFamily="18" charset="2"/>
            </a:endParaRPr>
          </a:p>
        </p:txBody>
      </p:sp>
      <p:sp>
        <p:nvSpPr>
          <p:cNvPr id="43012" name="Text Box 5"/>
          <p:cNvSpPr txBox="1">
            <a:spLocks noChangeArrowheads="1"/>
          </p:cNvSpPr>
          <p:nvPr/>
        </p:nvSpPr>
        <p:spPr bwMode="auto">
          <a:xfrm>
            <a:off x="8534400" y="150813"/>
            <a:ext cx="533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r" eaLnBrk="1" hangingPunct="1"/>
            <a:fld id="{174252A7-AC73-48A1-A1D1-CD6748AFD34F}" type="slidenum">
              <a:rPr lang="cs-CZ" altLang="cs-CZ"/>
              <a:pPr algn="r" eaLnBrk="1" hangingPunct="1"/>
              <a:t>57</a:t>
            </a:fld>
            <a:endParaRPr lang="cs-CZ" altLang="cs-CZ"/>
          </a:p>
        </p:txBody>
      </p:sp>
      <p:grpSp>
        <p:nvGrpSpPr>
          <p:cNvPr id="43013" name="Skupina 32"/>
          <p:cNvGrpSpPr>
            <a:grpSpLocks/>
          </p:cNvGrpSpPr>
          <p:nvPr/>
        </p:nvGrpSpPr>
        <p:grpSpPr bwMode="auto">
          <a:xfrm>
            <a:off x="5334000" y="4495800"/>
            <a:ext cx="3924300" cy="2319338"/>
            <a:chOff x="5334000" y="4495799"/>
            <a:chExt cx="3924300" cy="2319152"/>
          </a:xfrm>
        </p:grpSpPr>
        <p:sp>
          <p:nvSpPr>
            <p:cNvPr id="43015" name="Oval 5"/>
            <p:cNvSpPr>
              <a:spLocks noChangeArrowheads="1"/>
            </p:cNvSpPr>
            <p:nvPr/>
          </p:nvSpPr>
          <p:spPr bwMode="auto">
            <a:xfrm>
              <a:off x="6581464" y="4910031"/>
              <a:ext cx="1466843" cy="1465481"/>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endParaRPr lang="cs-CZ" altLang="cs-CZ" sz="1400"/>
            </a:p>
          </p:txBody>
        </p:sp>
        <p:sp>
          <p:nvSpPr>
            <p:cNvPr id="43016" name="Oval 6"/>
            <p:cNvSpPr>
              <a:spLocks noChangeArrowheads="1"/>
            </p:cNvSpPr>
            <p:nvPr/>
          </p:nvSpPr>
          <p:spPr bwMode="auto">
            <a:xfrm>
              <a:off x="6324613" y="5348789"/>
              <a:ext cx="1466844" cy="1466162"/>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endParaRPr lang="cs-CZ" altLang="cs-CZ" sz="1400"/>
            </a:p>
          </p:txBody>
        </p:sp>
        <p:sp>
          <p:nvSpPr>
            <p:cNvPr id="43017" name="Oval 7"/>
            <p:cNvSpPr>
              <a:spLocks noChangeArrowheads="1"/>
            </p:cNvSpPr>
            <p:nvPr/>
          </p:nvSpPr>
          <p:spPr bwMode="auto">
            <a:xfrm>
              <a:off x="6837634" y="5348789"/>
              <a:ext cx="1468206" cy="1466162"/>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cs-CZ" altLang="cs-CZ" sz="1400"/>
            </a:p>
          </p:txBody>
        </p:sp>
        <p:sp>
          <p:nvSpPr>
            <p:cNvPr id="43018" name="Text Box 8"/>
            <p:cNvSpPr txBox="1">
              <a:spLocks noChangeArrowheads="1"/>
            </p:cNvSpPr>
            <p:nvPr/>
          </p:nvSpPr>
          <p:spPr bwMode="auto">
            <a:xfrm>
              <a:off x="7131275" y="4982249"/>
              <a:ext cx="43875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r>
                <a:rPr lang="en-US" altLang="cs-CZ" sz="1200"/>
                <a:t>9%</a:t>
              </a:r>
            </a:p>
          </p:txBody>
        </p:sp>
        <p:sp>
          <p:nvSpPr>
            <p:cNvPr id="43019" name="Text Box 9"/>
            <p:cNvSpPr txBox="1">
              <a:spLocks noChangeArrowheads="1"/>
            </p:cNvSpPr>
            <p:nvPr/>
          </p:nvSpPr>
          <p:spPr bwMode="auto">
            <a:xfrm>
              <a:off x="6361404" y="6156133"/>
              <a:ext cx="54981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r>
                <a:rPr lang="en-US" altLang="cs-CZ" sz="1200"/>
                <a:t>19%</a:t>
              </a:r>
            </a:p>
          </p:txBody>
        </p:sp>
        <p:sp>
          <p:nvSpPr>
            <p:cNvPr id="43020" name="Text Box 10"/>
            <p:cNvSpPr txBox="1">
              <a:spLocks noChangeArrowheads="1"/>
            </p:cNvSpPr>
            <p:nvPr/>
          </p:nvSpPr>
          <p:spPr bwMode="auto">
            <a:xfrm>
              <a:off x="7728777" y="6156133"/>
              <a:ext cx="54981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r>
                <a:rPr lang="en-US" altLang="cs-CZ" sz="1200"/>
                <a:t>7%</a:t>
              </a:r>
            </a:p>
          </p:txBody>
        </p:sp>
        <p:sp>
          <p:nvSpPr>
            <p:cNvPr id="43021" name="Text Box 11"/>
            <p:cNvSpPr txBox="1">
              <a:spLocks noChangeArrowheads="1"/>
            </p:cNvSpPr>
            <p:nvPr/>
          </p:nvSpPr>
          <p:spPr bwMode="auto">
            <a:xfrm>
              <a:off x="7022267" y="5773241"/>
              <a:ext cx="6233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r>
                <a:rPr lang="en-US" altLang="cs-CZ" sz="1200"/>
                <a:t>34%</a:t>
              </a:r>
            </a:p>
          </p:txBody>
        </p:sp>
        <p:sp>
          <p:nvSpPr>
            <p:cNvPr id="43022" name="Text Box 12"/>
            <p:cNvSpPr txBox="1">
              <a:spLocks noChangeArrowheads="1"/>
            </p:cNvSpPr>
            <p:nvPr/>
          </p:nvSpPr>
          <p:spPr bwMode="auto">
            <a:xfrm>
              <a:off x="7131275" y="6397995"/>
              <a:ext cx="43875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r>
                <a:rPr lang="en-US" altLang="cs-CZ" sz="1200"/>
                <a:t>5%</a:t>
              </a:r>
            </a:p>
          </p:txBody>
        </p:sp>
        <p:sp>
          <p:nvSpPr>
            <p:cNvPr id="43023" name="Text Box 13"/>
            <p:cNvSpPr txBox="1">
              <a:spLocks noChangeArrowheads="1"/>
            </p:cNvSpPr>
            <p:nvPr/>
          </p:nvSpPr>
          <p:spPr bwMode="auto">
            <a:xfrm>
              <a:off x="7645658" y="5444171"/>
              <a:ext cx="4394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r>
                <a:rPr lang="en-US" altLang="cs-CZ" sz="1200"/>
                <a:t>4%</a:t>
              </a:r>
            </a:p>
          </p:txBody>
        </p:sp>
        <p:sp>
          <p:nvSpPr>
            <p:cNvPr id="43024" name="Text Box 14"/>
            <p:cNvSpPr txBox="1">
              <a:spLocks noChangeArrowheads="1"/>
            </p:cNvSpPr>
            <p:nvPr/>
          </p:nvSpPr>
          <p:spPr bwMode="auto">
            <a:xfrm>
              <a:off x="6496301" y="5444171"/>
              <a:ext cx="58796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r>
                <a:rPr lang="en-US" altLang="cs-CZ" sz="1200"/>
                <a:t>22%</a:t>
              </a:r>
            </a:p>
          </p:txBody>
        </p:sp>
        <p:sp>
          <p:nvSpPr>
            <p:cNvPr id="43025" name="Text Box 15"/>
            <p:cNvSpPr txBox="1">
              <a:spLocks noChangeArrowheads="1"/>
            </p:cNvSpPr>
            <p:nvPr/>
          </p:nvSpPr>
          <p:spPr bwMode="auto">
            <a:xfrm>
              <a:off x="6282373" y="4495799"/>
              <a:ext cx="205344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r>
                <a:rPr lang="en-US" altLang="cs-CZ" sz="1400">
                  <a:solidFill>
                    <a:srgbClr val="99FF99"/>
                  </a:solidFill>
                </a:rPr>
                <a:t>SEQUEST</a:t>
              </a:r>
            </a:p>
          </p:txBody>
        </p:sp>
        <p:sp>
          <p:nvSpPr>
            <p:cNvPr id="43026" name="Text Box 16"/>
            <p:cNvSpPr txBox="1">
              <a:spLocks noChangeArrowheads="1"/>
            </p:cNvSpPr>
            <p:nvPr/>
          </p:nvSpPr>
          <p:spPr bwMode="auto">
            <a:xfrm>
              <a:off x="5334000" y="6154770"/>
              <a:ext cx="10641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r>
                <a:rPr lang="en-US" altLang="cs-CZ" sz="1400">
                  <a:solidFill>
                    <a:srgbClr val="99FF99"/>
                  </a:solidFill>
                </a:rPr>
                <a:t>X!Tandem</a:t>
              </a:r>
            </a:p>
          </p:txBody>
        </p:sp>
        <p:sp>
          <p:nvSpPr>
            <p:cNvPr id="43027" name="Text Box 17"/>
            <p:cNvSpPr txBox="1">
              <a:spLocks noChangeArrowheads="1"/>
            </p:cNvSpPr>
            <p:nvPr/>
          </p:nvSpPr>
          <p:spPr bwMode="auto">
            <a:xfrm>
              <a:off x="8194106" y="6154770"/>
              <a:ext cx="10641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r>
                <a:rPr lang="en-US" altLang="cs-CZ" sz="1400">
                  <a:solidFill>
                    <a:srgbClr val="99FF99"/>
                  </a:solidFill>
                </a:rPr>
                <a:t>Mascot</a:t>
              </a:r>
            </a:p>
          </p:txBody>
        </p:sp>
      </p:grpSp>
      <p:sp>
        <p:nvSpPr>
          <p:cNvPr id="21" name="Text Box 3">
            <a:extLst>
              <a:ext uri="{FF2B5EF4-FFF2-40B4-BE49-F238E27FC236}">
                <a16:creationId xmlns:a16="http://schemas.microsoft.com/office/drawing/2014/main" id="{4499C713-FD7B-4B08-9A1C-B0CFAD32F50D}"/>
              </a:ext>
            </a:extLst>
          </p:cNvPr>
          <p:cNvSpPr txBox="1">
            <a:spLocks noChangeArrowheads="1"/>
          </p:cNvSpPr>
          <p:nvPr/>
        </p:nvSpPr>
        <p:spPr bwMode="auto">
          <a:xfrm>
            <a:off x="20638" y="22225"/>
            <a:ext cx="514756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cs-CZ" altLang="cs-CZ" i="1" dirty="0">
                <a:solidFill>
                  <a:schemeClr val="hlink"/>
                </a:solidFill>
              </a:rPr>
              <a:t>11. Příklad využití bioinformatických nástrojů</a:t>
            </a:r>
          </a:p>
          <a:p>
            <a:pPr eaLnBrk="1" hangingPunct="1"/>
            <a:endParaRPr lang="cs-CZ" altLang="cs-CZ" sz="16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Line 2"/>
          <p:cNvSpPr>
            <a:spLocks noChangeShapeType="1"/>
          </p:cNvSpPr>
          <p:nvPr/>
        </p:nvSpPr>
        <p:spPr bwMode="auto">
          <a:xfrm>
            <a:off x="0" y="685800"/>
            <a:ext cx="91440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4035" name="Text Box 4"/>
          <p:cNvSpPr txBox="1">
            <a:spLocks noChangeArrowheads="1"/>
          </p:cNvSpPr>
          <p:nvPr/>
        </p:nvSpPr>
        <p:spPr bwMode="auto">
          <a:xfrm>
            <a:off x="228600" y="609600"/>
            <a:ext cx="8686800" cy="2723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b="1">
                <a:solidFill>
                  <a:schemeClr val="tx1"/>
                </a:solidFill>
                <a:latin typeface="Arial" pitchFamily="34" charset="0"/>
                <a:cs typeface="Arial" pitchFamily="34" charset="0"/>
              </a:defRPr>
            </a:lvl1pPr>
            <a:lvl2pPr marL="812800" indent="-35560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lnSpc>
                <a:spcPct val="150000"/>
              </a:lnSpc>
            </a:pPr>
            <a:r>
              <a:rPr lang="cs-CZ" altLang="cs-CZ" sz="2400" dirty="0">
                <a:solidFill>
                  <a:schemeClr val="hlink"/>
                </a:solidFill>
              </a:rPr>
              <a:t>Zpracování LC-MS/MS dat (2)</a:t>
            </a:r>
            <a:endParaRPr lang="cs-CZ" altLang="cs-CZ" i="1" dirty="0">
              <a:sym typeface="Symbol" pitchFamily="18" charset="2"/>
            </a:endParaRPr>
          </a:p>
          <a:p>
            <a:pPr eaLnBrk="1" hangingPunct="1">
              <a:lnSpc>
                <a:spcPct val="150000"/>
              </a:lnSpc>
              <a:buFontTx/>
              <a:buChar char="•"/>
            </a:pPr>
            <a:r>
              <a:rPr lang="cs-CZ" altLang="cs-CZ" dirty="0">
                <a:sym typeface="Symbol" pitchFamily="18" charset="2"/>
              </a:rPr>
              <a:t>falešná pozitivita a negativita ve výsledcích databázového hledání</a:t>
            </a:r>
          </a:p>
          <a:p>
            <a:pPr eaLnBrk="1" hangingPunct="1">
              <a:lnSpc>
                <a:spcPct val="150000"/>
              </a:lnSpc>
              <a:buFontTx/>
              <a:buChar char="•"/>
            </a:pPr>
            <a:r>
              <a:rPr lang="en-US" altLang="cs-CZ" i="1" dirty="0">
                <a:sym typeface="Symbol" pitchFamily="18" charset="2"/>
              </a:rPr>
              <a:t>decoy</a:t>
            </a:r>
            <a:r>
              <a:rPr lang="cs-CZ" altLang="cs-CZ" dirty="0">
                <a:sym typeface="Symbol" pitchFamily="18" charset="2"/>
              </a:rPr>
              <a:t> proteinová databáze a FDR (</a:t>
            </a:r>
            <a:r>
              <a:rPr lang="en-US" altLang="cs-CZ" i="1" dirty="0">
                <a:sym typeface="Symbol" pitchFamily="18" charset="2"/>
              </a:rPr>
              <a:t>false discovery rate</a:t>
            </a:r>
            <a:r>
              <a:rPr lang="cs-CZ" altLang="cs-CZ" dirty="0">
                <a:sym typeface="Symbol" pitchFamily="18" charset="2"/>
              </a:rPr>
              <a:t>)</a:t>
            </a:r>
          </a:p>
          <a:p>
            <a:pPr lvl="1" eaLnBrk="1" hangingPunct="1">
              <a:lnSpc>
                <a:spcPct val="150000"/>
              </a:lnSpc>
              <a:buFontTx/>
              <a:buChar char="•"/>
            </a:pPr>
            <a:r>
              <a:rPr lang="en-US" altLang="cs-CZ" b="0" i="1" dirty="0">
                <a:sym typeface="Symbol" pitchFamily="18" charset="2"/>
              </a:rPr>
              <a:t>decoy</a:t>
            </a:r>
            <a:r>
              <a:rPr lang="cs-CZ" altLang="cs-CZ" b="0" dirty="0">
                <a:sym typeface="Symbol" pitchFamily="18" charset="2"/>
              </a:rPr>
              <a:t> databáze – např. obrácené sekvence, náhodné sekvence proteinů</a:t>
            </a:r>
          </a:p>
          <a:p>
            <a:pPr lvl="1" eaLnBrk="1" hangingPunct="1">
              <a:lnSpc>
                <a:spcPct val="150000"/>
              </a:lnSpc>
              <a:buFontTx/>
              <a:buChar char="•"/>
            </a:pPr>
            <a:r>
              <a:rPr lang="cs-CZ" altLang="cs-CZ" b="0" dirty="0">
                <a:sym typeface="Symbol" pitchFamily="18" charset="2"/>
              </a:rPr>
              <a:t>identifikace peptidů v cílové (např. TAIR) i </a:t>
            </a:r>
            <a:r>
              <a:rPr lang="en-US" altLang="cs-CZ" b="0" i="1" dirty="0">
                <a:sym typeface="Symbol" pitchFamily="18" charset="2"/>
              </a:rPr>
              <a:t>decoy</a:t>
            </a:r>
            <a:r>
              <a:rPr lang="cs-CZ" altLang="cs-CZ" b="0" dirty="0">
                <a:sym typeface="Symbol" pitchFamily="18" charset="2"/>
              </a:rPr>
              <a:t> proteinové databázi</a:t>
            </a:r>
          </a:p>
          <a:p>
            <a:pPr lvl="1" eaLnBrk="1" hangingPunct="1">
              <a:lnSpc>
                <a:spcPct val="150000"/>
              </a:lnSpc>
            </a:pPr>
            <a:r>
              <a:rPr lang="cs-CZ" altLang="cs-CZ" dirty="0">
                <a:solidFill>
                  <a:srgbClr val="99FF99"/>
                </a:solidFill>
                <a:sym typeface="Symbol" pitchFamily="18" charset="2"/>
              </a:rPr>
              <a:t>		 jeden z možných přístupů jak určit FDR – peptidová úroveň</a:t>
            </a:r>
          </a:p>
        </p:txBody>
      </p:sp>
      <p:sp>
        <p:nvSpPr>
          <p:cNvPr id="44036" name="Text Box 5"/>
          <p:cNvSpPr txBox="1">
            <a:spLocks noChangeArrowheads="1"/>
          </p:cNvSpPr>
          <p:nvPr/>
        </p:nvSpPr>
        <p:spPr bwMode="auto">
          <a:xfrm>
            <a:off x="8534400" y="150813"/>
            <a:ext cx="533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r" eaLnBrk="1" hangingPunct="1"/>
            <a:fld id="{67D85201-5A3E-4F28-B536-9A40A5215386}" type="slidenum">
              <a:rPr lang="cs-CZ" altLang="cs-CZ"/>
              <a:pPr algn="r" eaLnBrk="1" hangingPunct="1"/>
              <a:t>58</a:t>
            </a:fld>
            <a:endParaRPr lang="cs-CZ" altLang="cs-CZ"/>
          </a:p>
        </p:txBody>
      </p:sp>
      <p:grpSp>
        <p:nvGrpSpPr>
          <p:cNvPr id="44037" name="Skupina 15"/>
          <p:cNvGrpSpPr>
            <a:grpSpLocks/>
          </p:cNvGrpSpPr>
          <p:nvPr/>
        </p:nvGrpSpPr>
        <p:grpSpPr bwMode="auto">
          <a:xfrm>
            <a:off x="3143250" y="3314700"/>
            <a:ext cx="6000750" cy="3543300"/>
            <a:chOff x="1524000" y="2819400"/>
            <a:chExt cx="6000750" cy="3543300"/>
          </a:xfrm>
        </p:grpSpPr>
        <p:grpSp>
          <p:nvGrpSpPr>
            <p:cNvPr id="44039" name="Skupina 13"/>
            <p:cNvGrpSpPr>
              <a:grpSpLocks/>
            </p:cNvGrpSpPr>
            <p:nvPr/>
          </p:nvGrpSpPr>
          <p:grpSpPr bwMode="auto">
            <a:xfrm>
              <a:off x="1524000" y="2819400"/>
              <a:ext cx="6000750" cy="3543300"/>
              <a:chOff x="1524000" y="2819400"/>
              <a:chExt cx="6000750" cy="3543300"/>
            </a:xfrm>
          </p:grpSpPr>
          <p:grpSp>
            <p:nvGrpSpPr>
              <p:cNvPr id="44041" name="Skupina 10"/>
              <p:cNvGrpSpPr>
                <a:grpSpLocks/>
              </p:cNvGrpSpPr>
              <p:nvPr/>
            </p:nvGrpSpPr>
            <p:grpSpPr bwMode="auto">
              <a:xfrm>
                <a:off x="1524000" y="2819400"/>
                <a:ext cx="6000750" cy="3543300"/>
                <a:chOff x="1447800" y="2895600"/>
                <a:chExt cx="6000750" cy="3543300"/>
              </a:xfrm>
            </p:grpSpPr>
            <p:pic>
              <p:nvPicPr>
                <p:cNvPr id="44044" name="Picture 4" descr="http://www.bioinfor.com/images/PEAKS/dbscore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895600"/>
                  <a:ext cx="600075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5" name="Obdélník 7"/>
                <p:cNvSpPr>
                  <a:spLocks noChangeArrowheads="1"/>
                </p:cNvSpPr>
                <p:nvPr/>
              </p:nvSpPr>
              <p:spPr bwMode="auto">
                <a:xfrm>
                  <a:off x="3429000" y="5715000"/>
                  <a:ext cx="762000" cy="228600"/>
                </a:xfrm>
                <a:prstGeom prst="rect">
                  <a:avLst/>
                </a:prstGeom>
                <a:solidFill>
                  <a:schemeClr val="tx1"/>
                </a:solidFill>
                <a:ln w="9525" algn="ctr">
                  <a:solidFill>
                    <a:schemeClr val="tx1"/>
                  </a:solidFill>
                  <a:round/>
                  <a:headEnd/>
                  <a:tailEnd/>
                </a:ln>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cs-CZ" altLang="cs-CZ"/>
                </a:p>
              </p:txBody>
            </p:sp>
            <p:sp>
              <p:nvSpPr>
                <p:cNvPr id="44046" name="Obdélník 9"/>
                <p:cNvSpPr>
                  <a:spLocks noChangeArrowheads="1"/>
                </p:cNvSpPr>
                <p:nvPr/>
              </p:nvSpPr>
              <p:spPr bwMode="auto">
                <a:xfrm>
                  <a:off x="5257800" y="5715000"/>
                  <a:ext cx="762000" cy="228600"/>
                </a:xfrm>
                <a:prstGeom prst="rect">
                  <a:avLst/>
                </a:prstGeom>
                <a:solidFill>
                  <a:schemeClr val="tx1"/>
                </a:solidFill>
                <a:ln w="9525" algn="ctr">
                  <a:solidFill>
                    <a:schemeClr val="tx1"/>
                  </a:solidFill>
                  <a:round/>
                  <a:headEnd/>
                  <a:tailEnd/>
                </a:ln>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cs-CZ" altLang="cs-CZ"/>
                </a:p>
              </p:txBody>
            </p:sp>
          </p:grpSp>
          <p:sp>
            <p:nvSpPr>
              <p:cNvPr id="44042" name="TextovéPole 11"/>
              <p:cNvSpPr txBox="1">
                <a:spLocks noChangeArrowheads="1"/>
              </p:cNvSpPr>
              <p:nvPr/>
            </p:nvSpPr>
            <p:spPr bwMode="auto">
              <a:xfrm rot="-5400000">
                <a:off x="492632" y="4057249"/>
                <a:ext cx="2505814" cy="369332"/>
              </a:xfrm>
              <a:prstGeom prst="rect">
                <a:avLst/>
              </a:prstGeom>
              <a:solidFill>
                <a:schemeClr val="tx1"/>
              </a:solidFill>
              <a:ln w="9525">
                <a:solidFill>
                  <a:schemeClr val="tx1"/>
                </a:solidFill>
                <a:miter lim="800000"/>
                <a:headEnd/>
                <a:tailEnd/>
              </a:ln>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cs-CZ" altLang="cs-CZ" dirty="0">
                    <a:solidFill>
                      <a:schemeClr val="bg1"/>
                    </a:solidFill>
                  </a:rPr>
                  <a:t>počet MS/MS spekter</a:t>
                </a:r>
              </a:p>
            </p:txBody>
          </p:sp>
          <p:sp>
            <p:nvSpPr>
              <p:cNvPr id="44043" name="TextovéPole 12"/>
              <p:cNvSpPr txBox="1">
                <a:spLocks noChangeArrowheads="1"/>
              </p:cNvSpPr>
              <p:nvPr/>
            </p:nvSpPr>
            <p:spPr bwMode="auto">
              <a:xfrm>
                <a:off x="3068320" y="5650468"/>
                <a:ext cx="3352200" cy="369332"/>
              </a:xfrm>
              <a:prstGeom prst="rect">
                <a:avLst/>
              </a:prstGeom>
              <a:solidFill>
                <a:schemeClr val="tx1"/>
              </a:solidFill>
              <a:ln w="9525">
                <a:solidFill>
                  <a:schemeClr val="tx1"/>
                </a:solidFill>
                <a:miter lim="800000"/>
                <a:headEnd/>
                <a:tailEnd/>
              </a:ln>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cs-CZ" altLang="cs-CZ" dirty="0">
                    <a:solidFill>
                      <a:schemeClr val="bg1"/>
                    </a:solidFill>
                  </a:rPr>
                  <a:t>peptidové skóre (větší, lepší)</a:t>
                </a:r>
              </a:p>
            </p:txBody>
          </p:sp>
        </p:grpSp>
        <p:sp>
          <p:nvSpPr>
            <p:cNvPr id="44040" name="TextovéPole 14"/>
            <p:cNvSpPr txBox="1">
              <a:spLocks noChangeArrowheads="1"/>
            </p:cNvSpPr>
            <p:nvPr/>
          </p:nvSpPr>
          <p:spPr bwMode="auto">
            <a:xfrm>
              <a:off x="4187397" y="3200400"/>
              <a:ext cx="248465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cs-CZ" altLang="cs-CZ" i="1" dirty="0" err="1">
                  <a:solidFill>
                    <a:schemeClr val="bg1"/>
                  </a:solidFill>
                </a:rPr>
                <a:t>target</a:t>
              </a:r>
              <a:r>
                <a:rPr lang="cs-CZ" altLang="cs-CZ" dirty="0">
                  <a:solidFill>
                    <a:schemeClr val="bg1"/>
                  </a:solidFill>
                </a:rPr>
                <a:t> = X</a:t>
              </a:r>
            </a:p>
            <a:p>
              <a:pPr eaLnBrk="1" hangingPunct="1"/>
              <a:r>
                <a:rPr lang="cs-CZ" altLang="cs-CZ" i="1" dirty="0" err="1">
                  <a:solidFill>
                    <a:schemeClr val="bg1"/>
                  </a:solidFill>
                </a:rPr>
                <a:t>decoy</a:t>
              </a:r>
              <a:r>
                <a:rPr lang="cs-CZ" altLang="cs-CZ" dirty="0">
                  <a:solidFill>
                    <a:schemeClr val="bg1"/>
                  </a:solidFill>
                </a:rPr>
                <a:t> = Y</a:t>
              </a:r>
            </a:p>
            <a:p>
              <a:pPr eaLnBrk="1" hangingPunct="1"/>
              <a:endParaRPr lang="cs-CZ" altLang="cs-CZ" dirty="0">
                <a:solidFill>
                  <a:schemeClr val="bg1"/>
                </a:solidFill>
              </a:endParaRPr>
            </a:p>
            <a:p>
              <a:pPr eaLnBrk="1" hangingPunct="1"/>
              <a:r>
                <a:rPr lang="cs-CZ" altLang="cs-CZ" dirty="0">
                  <a:solidFill>
                    <a:schemeClr val="bg1"/>
                  </a:solidFill>
                </a:rPr>
                <a:t>FDR (%) = Y / X × 100</a:t>
              </a:r>
            </a:p>
          </p:txBody>
        </p:sp>
      </p:grpSp>
      <p:pic>
        <p:nvPicPr>
          <p:cNvPr id="1026" name="Picture 2" descr="Binary classifi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24287"/>
            <a:ext cx="3076575" cy="2524125"/>
          </a:xfrm>
          <a:prstGeom prst="rect">
            <a:avLst/>
          </a:prstGeom>
          <a:noFill/>
          <a:extLst>
            <a:ext uri="{909E8E84-426E-40DD-AFC4-6F175D3DCCD1}">
              <a14:hiddenFill xmlns:a14="http://schemas.microsoft.com/office/drawing/2010/main">
                <a:solidFill>
                  <a:srgbClr val="FFFFFF"/>
                </a:solidFill>
              </a14:hiddenFill>
            </a:ext>
          </a:extLst>
        </p:spPr>
      </p:pic>
      <p:sp>
        <p:nvSpPr>
          <p:cNvPr id="16" name="Text Box 3">
            <a:extLst>
              <a:ext uri="{FF2B5EF4-FFF2-40B4-BE49-F238E27FC236}">
                <a16:creationId xmlns:a16="http://schemas.microsoft.com/office/drawing/2014/main" id="{40F1092B-45A1-41CD-AD6A-B86037EAB815}"/>
              </a:ext>
            </a:extLst>
          </p:cNvPr>
          <p:cNvSpPr txBox="1">
            <a:spLocks noChangeArrowheads="1"/>
          </p:cNvSpPr>
          <p:nvPr/>
        </p:nvSpPr>
        <p:spPr bwMode="auto">
          <a:xfrm>
            <a:off x="20638" y="22225"/>
            <a:ext cx="514756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cs-CZ" altLang="cs-CZ" i="1" dirty="0">
                <a:solidFill>
                  <a:schemeClr val="hlink"/>
                </a:solidFill>
              </a:rPr>
              <a:t>11. Příklad využití bioinformatických nástrojů</a:t>
            </a:r>
          </a:p>
          <a:p>
            <a:pPr eaLnBrk="1" hangingPunct="1"/>
            <a:endParaRPr lang="cs-CZ" altLang="cs-CZ" sz="16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Line 2"/>
          <p:cNvSpPr>
            <a:spLocks noChangeShapeType="1"/>
          </p:cNvSpPr>
          <p:nvPr/>
        </p:nvSpPr>
        <p:spPr bwMode="auto">
          <a:xfrm>
            <a:off x="0" y="685800"/>
            <a:ext cx="91440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5059" name="Text Box 4"/>
          <p:cNvSpPr txBox="1">
            <a:spLocks noChangeArrowheads="1"/>
          </p:cNvSpPr>
          <p:nvPr/>
        </p:nvSpPr>
        <p:spPr bwMode="auto">
          <a:xfrm>
            <a:off x="228600" y="609600"/>
            <a:ext cx="8686800"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b="1">
                <a:solidFill>
                  <a:schemeClr val="tx1"/>
                </a:solidFill>
                <a:latin typeface="Arial" pitchFamily="34" charset="0"/>
                <a:cs typeface="Arial" pitchFamily="34" charset="0"/>
              </a:defRPr>
            </a:lvl1pPr>
            <a:lvl2pPr marL="812800" indent="-35560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lnSpc>
                <a:spcPct val="150000"/>
              </a:lnSpc>
            </a:pPr>
            <a:r>
              <a:rPr lang="cs-CZ" altLang="cs-CZ" sz="2400" dirty="0">
                <a:solidFill>
                  <a:schemeClr val="hlink"/>
                </a:solidFill>
              </a:rPr>
              <a:t>Zpracování LC-MS/MS dat (3)</a:t>
            </a:r>
          </a:p>
          <a:p>
            <a:pPr eaLnBrk="1" hangingPunct="1">
              <a:lnSpc>
                <a:spcPct val="150000"/>
              </a:lnSpc>
              <a:buFontTx/>
              <a:buChar char="•"/>
            </a:pPr>
            <a:r>
              <a:rPr lang="cs-CZ" altLang="cs-CZ" dirty="0">
                <a:sym typeface="Symbol" pitchFamily="18" charset="2"/>
              </a:rPr>
              <a:t>z identifikovaných peptidů k proteinům přítomným ve vzorku (</a:t>
            </a:r>
            <a:r>
              <a:rPr lang="cs-CZ" altLang="cs-CZ" i="1" dirty="0">
                <a:solidFill>
                  <a:srgbClr val="99FF99"/>
                </a:solidFill>
                <a:sym typeface="Symbol" pitchFamily="18" charset="2"/>
              </a:rPr>
              <a:t>protein inference problem</a:t>
            </a:r>
            <a:r>
              <a:rPr lang="cs-CZ" altLang="cs-CZ" dirty="0">
                <a:sym typeface="Symbol" pitchFamily="18" charset="2"/>
              </a:rPr>
              <a:t>)</a:t>
            </a:r>
          </a:p>
          <a:p>
            <a:pPr lvl="1" eaLnBrk="1" hangingPunct="1">
              <a:lnSpc>
                <a:spcPct val="150000"/>
              </a:lnSpc>
              <a:buFontTx/>
              <a:buChar char="•"/>
            </a:pPr>
            <a:r>
              <a:rPr lang="cs-CZ" altLang="cs-CZ" b="0" dirty="0">
                <a:sym typeface="Symbol" pitchFamily="18" charset="2"/>
              </a:rPr>
              <a:t>problém u </a:t>
            </a:r>
            <a:r>
              <a:rPr lang="en-US" altLang="cs-CZ" i="1" dirty="0">
                <a:solidFill>
                  <a:srgbClr val="99FF99"/>
                </a:solidFill>
                <a:sym typeface="Symbol" pitchFamily="18" charset="2"/>
              </a:rPr>
              <a:t>bottom-up</a:t>
            </a:r>
            <a:r>
              <a:rPr lang="cs-CZ" altLang="cs-CZ" i="1" dirty="0">
                <a:sym typeface="Symbol" pitchFamily="18" charset="2"/>
              </a:rPr>
              <a:t> </a:t>
            </a:r>
            <a:r>
              <a:rPr lang="cs-CZ" altLang="cs-CZ" b="0" dirty="0">
                <a:sym typeface="Symbol" pitchFamily="18" charset="2"/>
              </a:rPr>
              <a:t>přístupu (digesce </a:t>
            </a:r>
            <a:r>
              <a:rPr lang="cs-CZ" altLang="cs-CZ" b="0" u="sng" dirty="0">
                <a:sym typeface="Symbol" pitchFamily="18" charset="2"/>
              </a:rPr>
              <a:t>proteinů</a:t>
            </a:r>
            <a:r>
              <a:rPr lang="cs-CZ" altLang="cs-CZ" b="0" dirty="0">
                <a:sym typeface="Symbol" pitchFamily="18" charset="2"/>
              </a:rPr>
              <a:t>, analýza až </a:t>
            </a:r>
            <a:r>
              <a:rPr lang="cs-CZ" altLang="cs-CZ" b="0" u="sng" dirty="0">
                <a:sym typeface="Symbol" pitchFamily="18" charset="2"/>
              </a:rPr>
              <a:t>peptidů</a:t>
            </a:r>
            <a:r>
              <a:rPr lang="cs-CZ" altLang="cs-CZ" b="0" dirty="0">
                <a:sym typeface="Symbol" pitchFamily="18" charset="2"/>
              </a:rPr>
              <a:t>)</a:t>
            </a:r>
          </a:p>
          <a:p>
            <a:pPr lvl="1" eaLnBrk="1" hangingPunct="1">
              <a:lnSpc>
                <a:spcPct val="150000"/>
              </a:lnSpc>
              <a:buFontTx/>
              <a:buChar char="•"/>
            </a:pPr>
            <a:r>
              <a:rPr lang="cs-CZ" altLang="cs-CZ" b="0" dirty="0">
                <a:sym typeface="Symbol" pitchFamily="18" charset="2"/>
              </a:rPr>
              <a:t>v MS analýze </a:t>
            </a:r>
            <a:r>
              <a:rPr lang="cs-CZ" altLang="cs-CZ" dirty="0">
                <a:solidFill>
                  <a:srgbClr val="99FF99"/>
                </a:solidFill>
                <a:sym typeface="Symbol" pitchFamily="18" charset="2"/>
              </a:rPr>
              <a:t>vidíme jen část</a:t>
            </a:r>
            <a:r>
              <a:rPr lang="cs-CZ" altLang="cs-CZ" b="0" dirty="0">
                <a:sym typeface="Symbol" pitchFamily="18" charset="2"/>
              </a:rPr>
              <a:t> z např. tryptických </a:t>
            </a:r>
            <a:r>
              <a:rPr lang="cs-CZ" altLang="cs-CZ" dirty="0">
                <a:solidFill>
                  <a:srgbClr val="99FF99"/>
                </a:solidFill>
                <a:sym typeface="Symbol" pitchFamily="18" charset="2"/>
              </a:rPr>
              <a:t>peptidů</a:t>
            </a:r>
            <a:r>
              <a:rPr lang="cs-CZ" altLang="cs-CZ" b="0" dirty="0">
                <a:sym typeface="Symbol" pitchFamily="18" charset="2"/>
              </a:rPr>
              <a:t> proteinů (max. kolem 60-70% sekvenčního pokrytí proteinu, min. 1 peptid na protein) a navíc nevíme ze kterých proteinů pozorované peptidy původně pochází...</a:t>
            </a:r>
          </a:p>
          <a:p>
            <a:pPr marL="1431925" lvl="1" indent="0" eaLnBrk="1" hangingPunct="1">
              <a:lnSpc>
                <a:spcPct val="150000"/>
              </a:lnSpc>
            </a:pPr>
            <a:r>
              <a:rPr lang="cs-CZ" altLang="cs-CZ" dirty="0">
                <a:solidFill>
                  <a:srgbClr val="99FF99"/>
                </a:solidFill>
                <a:sym typeface="Symbol" pitchFamily="18" charset="2"/>
              </a:rPr>
              <a:t> problém s určením seznamu proteinů přítomných ve vzorku</a:t>
            </a:r>
          </a:p>
          <a:p>
            <a:pPr lvl="1" eaLnBrk="1" hangingPunct="1">
              <a:lnSpc>
                <a:spcPct val="150000"/>
              </a:lnSpc>
            </a:pPr>
            <a:r>
              <a:rPr lang="cs-CZ" altLang="cs-CZ" b="0" dirty="0">
                <a:sym typeface="Symbol" pitchFamily="18" charset="2"/>
              </a:rPr>
              <a:t>	(sadě peptidů může odpovídat více proteinů – </a:t>
            </a:r>
            <a:r>
              <a:rPr lang="cs-CZ" altLang="cs-CZ" b="0" dirty="0" err="1">
                <a:sym typeface="Symbol" pitchFamily="18" charset="2"/>
              </a:rPr>
              <a:t>isoformy</a:t>
            </a:r>
            <a:r>
              <a:rPr lang="cs-CZ" altLang="cs-CZ" b="0" dirty="0">
                <a:sym typeface="Symbol" pitchFamily="18" charset="2"/>
              </a:rPr>
              <a:t>, </a:t>
            </a:r>
            <a:r>
              <a:rPr lang="cs-CZ" altLang="cs-CZ" b="0" dirty="0" err="1">
                <a:sym typeface="Symbol" pitchFamily="18" charset="2"/>
              </a:rPr>
              <a:t>sekv</a:t>
            </a:r>
            <a:r>
              <a:rPr lang="cs-CZ" altLang="cs-CZ" b="0" dirty="0">
                <a:sym typeface="Symbol" pitchFamily="18" charset="2"/>
              </a:rPr>
              <a:t>. homology; proteiny identifikované jen na jeden peptid?)</a:t>
            </a:r>
          </a:p>
          <a:p>
            <a:pPr lvl="1" eaLnBrk="1" hangingPunct="1">
              <a:lnSpc>
                <a:spcPct val="150000"/>
              </a:lnSpc>
              <a:buFontTx/>
              <a:buChar char="•"/>
            </a:pPr>
            <a:r>
              <a:rPr lang="cs-CZ" altLang="cs-CZ" dirty="0">
                <a:sym typeface="Symbol" pitchFamily="18" charset="2"/>
              </a:rPr>
              <a:t>peptid může teoreticky pocházet z jednoho i více proteinů</a:t>
            </a:r>
          </a:p>
        </p:txBody>
      </p:sp>
      <p:sp>
        <p:nvSpPr>
          <p:cNvPr id="45060" name="Text Box 5"/>
          <p:cNvSpPr txBox="1">
            <a:spLocks noChangeArrowheads="1"/>
          </p:cNvSpPr>
          <p:nvPr/>
        </p:nvSpPr>
        <p:spPr bwMode="auto">
          <a:xfrm>
            <a:off x="8534400" y="150813"/>
            <a:ext cx="533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r" eaLnBrk="1" hangingPunct="1"/>
            <a:fld id="{EB043B6A-6D01-4C5F-9FDF-CF429F8A8163}" type="slidenum">
              <a:rPr lang="cs-CZ" altLang="cs-CZ"/>
              <a:pPr algn="r" eaLnBrk="1" hangingPunct="1"/>
              <a:t>59</a:t>
            </a:fld>
            <a:endParaRPr lang="cs-CZ" altLang="cs-CZ"/>
          </a:p>
        </p:txBody>
      </p:sp>
      <p:sp>
        <p:nvSpPr>
          <p:cNvPr id="7" name="Text Box 3">
            <a:extLst>
              <a:ext uri="{FF2B5EF4-FFF2-40B4-BE49-F238E27FC236}">
                <a16:creationId xmlns:a16="http://schemas.microsoft.com/office/drawing/2014/main" id="{F3F945CF-8FE1-45DC-AC56-05E20F0D8932}"/>
              </a:ext>
            </a:extLst>
          </p:cNvPr>
          <p:cNvSpPr txBox="1">
            <a:spLocks noChangeArrowheads="1"/>
          </p:cNvSpPr>
          <p:nvPr/>
        </p:nvSpPr>
        <p:spPr bwMode="auto">
          <a:xfrm>
            <a:off x="20638" y="22225"/>
            <a:ext cx="514756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cs-CZ" altLang="cs-CZ" i="1" dirty="0">
                <a:solidFill>
                  <a:schemeClr val="hlink"/>
                </a:solidFill>
              </a:rPr>
              <a:t>11. Příklad využití bioinformatických nástrojů</a:t>
            </a:r>
          </a:p>
          <a:p>
            <a:pPr eaLnBrk="1" hangingPunct="1"/>
            <a:endParaRPr lang="cs-CZ" altLang="cs-CZ" sz="1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Line 2"/>
          <p:cNvSpPr>
            <a:spLocks noChangeShapeType="1"/>
          </p:cNvSpPr>
          <p:nvPr/>
        </p:nvSpPr>
        <p:spPr bwMode="auto">
          <a:xfrm>
            <a:off x="0" y="685800"/>
            <a:ext cx="91440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5603" name="Text Box 4"/>
          <p:cNvSpPr txBox="1">
            <a:spLocks noChangeArrowheads="1"/>
          </p:cNvSpPr>
          <p:nvPr/>
        </p:nvSpPr>
        <p:spPr bwMode="auto">
          <a:xfrm>
            <a:off x="228600" y="609600"/>
            <a:ext cx="86868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b="1">
                <a:solidFill>
                  <a:schemeClr val="tx1"/>
                </a:solidFill>
                <a:latin typeface="Arial" pitchFamily="34" charset="0"/>
                <a:cs typeface="Arial" pitchFamily="34" charset="0"/>
              </a:defRPr>
            </a:lvl1pPr>
            <a:lvl2pPr marL="812800" indent="-35560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lnSpc>
                <a:spcPct val="150000"/>
              </a:lnSpc>
            </a:pPr>
            <a:r>
              <a:rPr lang="cs-CZ" altLang="cs-CZ" sz="2400" dirty="0">
                <a:solidFill>
                  <a:schemeClr val="hlink"/>
                </a:solidFill>
              </a:rPr>
              <a:t>Biologické sítě – příklady (2)</a:t>
            </a:r>
          </a:p>
          <a:p>
            <a:pPr eaLnBrk="1" hangingPunct="1">
              <a:lnSpc>
                <a:spcPct val="150000"/>
              </a:lnSpc>
              <a:buFontTx/>
              <a:buChar char="•"/>
            </a:pPr>
            <a:r>
              <a:rPr lang="cs-CZ" altLang="cs-CZ" dirty="0"/>
              <a:t>sítě regulace genů </a:t>
            </a:r>
            <a:r>
              <a:rPr lang="en-US" altLang="cs-CZ" dirty="0"/>
              <a:t>(</a:t>
            </a:r>
            <a:r>
              <a:rPr lang="cs-CZ" altLang="cs-CZ" i="1" dirty="0"/>
              <a:t>g</a:t>
            </a:r>
            <a:r>
              <a:rPr lang="en-US" altLang="cs-CZ" i="1" dirty="0" err="1"/>
              <a:t>ene</a:t>
            </a:r>
            <a:r>
              <a:rPr lang="en-US" altLang="cs-CZ" i="1" dirty="0"/>
              <a:t> regulatory networks</a:t>
            </a:r>
            <a:r>
              <a:rPr lang="en-US" altLang="cs-CZ" dirty="0"/>
              <a:t>; </a:t>
            </a:r>
            <a:r>
              <a:rPr lang="en-US" altLang="cs-CZ" i="1" dirty="0"/>
              <a:t>DNA-protein interaction networks</a:t>
            </a:r>
            <a:r>
              <a:rPr lang="en-US" altLang="cs-CZ" dirty="0"/>
              <a:t>)</a:t>
            </a:r>
          </a:p>
          <a:p>
            <a:pPr lvl="1" eaLnBrk="1" hangingPunct="1">
              <a:lnSpc>
                <a:spcPct val="150000"/>
              </a:lnSpc>
              <a:buFontTx/>
              <a:buChar char="•"/>
            </a:pPr>
            <a:r>
              <a:rPr lang="cs-CZ" altLang="cs-CZ" dirty="0">
                <a:solidFill>
                  <a:srgbClr val="99FF99"/>
                </a:solidFill>
                <a:sym typeface="Symbol" pitchFamily="18" charset="2"/>
              </a:rPr>
              <a:t>edge </a:t>
            </a:r>
            <a:r>
              <a:rPr lang="cs-CZ" altLang="cs-CZ" dirty="0">
                <a:sym typeface="Symbol" pitchFamily="18" charset="2"/>
              </a:rPr>
              <a:t>= transkripční vztah mezi dvěma proteiny</a:t>
            </a:r>
          </a:p>
          <a:p>
            <a:pPr lvl="1" eaLnBrk="1" hangingPunct="1">
              <a:lnSpc>
                <a:spcPct val="150000"/>
              </a:lnSpc>
              <a:buFontTx/>
              <a:buChar char="•"/>
            </a:pPr>
            <a:r>
              <a:rPr lang="cs-CZ" altLang="cs-CZ" dirty="0">
                <a:sym typeface="Symbol" pitchFamily="18" charset="2"/>
              </a:rPr>
              <a:t>jeden protein ovlivňuje expresi genu druhého proteinu(ů)</a:t>
            </a:r>
          </a:p>
        </p:txBody>
      </p:sp>
      <p:sp>
        <p:nvSpPr>
          <p:cNvPr id="25604" name="Text Box 5"/>
          <p:cNvSpPr txBox="1">
            <a:spLocks noChangeArrowheads="1"/>
          </p:cNvSpPr>
          <p:nvPr/>
        </p:nvSpPr>
        <p:spPr bwMode="auto">
          <a:xfrm>
            <a:off x="8534400" y="150813"/>
            <a:ext cx="533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r" eaLnBrk="1" hangingPunct="1"/>
            <a:fld id="{157F6741-AD08-4424-8A21-BE3F6CAC233C}" type="slidenum">
              <a:rPr lang="cs-CZ" altLang="cs-CZ"/>
              <a:pPr algn="r" eaLnBrk="1" hangingPunct="1"/>
              <a:t>6</a:t>
            </a:fld>
            <a:endParaRPr lang="cs-CZ" altLang="cs-CZ"/>
          </a:p>
        </p:txBody>
      </p:sp>
      <p:pic>
        <p:nvPicPr>
          <p:cNvPr id="25606" name="Picture 2" descr="Transcriptional gene netwo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976563"/>
            <a:ext cx="5181600"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3"/>
          <p:cNvSpPr txBox="1">
            <a:spLocks noChangeArrowheads="1"/>
          </p:cNvSpPr>
          <p:nvPr/>
        </p:nvSpPr>
        <p:spPr bwMode="auto">
          <a:xfrm>
            <a:off x="20638" y="22225"/>
            <a:ext cx="206979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cs-CZ" altLang="cs-CZ" i="1" dirty="0">
                <a:solidFill>
                  <a:schemeClr val="hlink"/>
                </a:solidFill>
              </a:rPr>
              <a:t>5. Biologické sítě</a:t>
            </a:r>
          </a:p>
          <a:p>
            <a:pPr eaLnBrk="1" hangingPunct="1"/>
            <a:endParaRPr lang="cs-CZ" altLang="cs-CZ" sz="16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Line 2"/>
          <p:cNvSpPr>
            <a:spLocks noChangeShapeType="1"/>
          </p:cNvSpPr>
          <p:nvPr/>
        </p:nvSpPr>
        <p:spPr bwMode="auto">
          <a:xfrm>
            <a:off x="0" y="685800"/>
            <a:ext cx="91440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6083" name="Text Box 4"/>
          <p:cNvSpPr txBox="1">
            <a:spLocks noChangeArrowheads="1"/>
          </p:cNvSpPr>
          <p:nvPr/>
        </p:nvSpPr>
        <p:spPr bwMode="auto">
          <a:xfrm>
            <a:off x="228600" y="609600"/>
            <a:ext cx="8686800" cy="3919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b="1">
                <a:solidFill>
                  <a:schemeClr val="tx1"/>
                </a:solidFill>
                <a:latin typeface="Arial" pitchFamily="34" charset="0"/>
                <a:cs typeface="Arial" pitchFamily="34" charset="0"/>
              </a:defRPr>
            </a:lvl1pPr>
            <a:lvl2pPr marL="812800" indent="-35560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lnSpc>
                <a:spcPct val="150000"/>
              </a:lnSpc>
            </a:pPr>
            <a:r>
              <a:rPr lang="cs-CZ" altLang="cs-CZ" sz="2400" dirty="0">
                <a:solidFill>
                  <a:schemeClr val="hlink"/>
                </a:solidFill>
              </a:rPr>
              <a:t>Pohled na seznamy identifikovaných proteinů</a:t>
            </a:r>
          </a:p>
          <a:p>
            <a:pPr eaLnBrk="1" hangingPunct="1">
              <a:lnSpc>
                <a:spcPct val="150000"/>
              </a:lnSpc>
              <a:buFontTx/>
              <a:buChar char="•"/>
            </a:pPr>
            <a:r>
              <a:rPr lang="cs-CZ" altLang="cs-CZ" dirty="0">
                <a:sym typeface="Symbol" pitchFamily="18" charset="2"/>
              </a:rPr>
              <a:t>dva seznamy identifikovaných proteinů v našem IP experimentu</a:t>
            </a:r>
          </a:p>
          <a:p>
            <a:pPr lvl="1" eaLnBrk="1" hangingPunct="1">
              <a:lnSpc>
                <a:spcPct val="150000"/>
              </a:lnSpc>
              <a:buFontTx/>
              <a:buChar char="•"/>
            </a:pPr>
            <a:r>
              <a:rPr lang="cs-CZ" altLang="cs-CZ" dirty="0">
                <a:sym typeface="Symbol" pitchFamily="18" charset="2"/>
              </a:rPr>
              <a:t>vzorek po IP experimentu s naším proteinem – sada proteinů </a:t>
            </a:r>
            <a:r>
              <a:rPr lang="cs-CZ" altLang="cs-CZ" dirty="0">
                <a:solidFill>
                  <a:srgbClr val="99FF99"/>
                </a:solidFill>
                <a:sym typeface="Symbol" pitchFamily="18" charset="2"/>
              </a:rPr>
              <a:t>A</a:t>
            </a:r>
          </a:p>
          <a:p>
            <a:pPr lvl="1" eaLnBrk="1" hangingPunct="1">
              <a:lnSpc>
                <a:spcPct val="150000"/>
              </a:lnSpc>
              <a:buFontTx/>
              <a:buChar char="•"/>
            </a:pPr>
            <a:r>
              <a:rPr lang="cs-CZ" altLang="cs-CZ" dirty="0">
                <a:sym typeface="Symbol" pitchFamily="18" charset="2"/>
              </a:rPr>
              <a:t>slepý vzorek; </a:t>
            </a:r>
            <a:r>
              <a:rPr lang="en-US" altLang="cs-CZ" dirty="0">
                <a:sym typeface="Symbol" pitchFamily="18" charset="2"/>
              </a:rPr>
              <a:t>„bead proteome“</a:t>
            </a:r>
            <a:r>
              <a:rPr lang="cs-CZ" altLang="cs-CZ" dirty="0">
                <a:sym typeface="Symbol" pitchFamily="18" charset="2"/>
              </a:rPr>
              <a:t> – sada proteinů </a:t>
            </a:r>
            <a:r>
              <a:rPr lang="cs-CZ" altLang="cs-CZ" dirty="0">
                <a:solidFill>
                  <a:srgbClr val="99FF99"/>
                </a:solidFill>
                <a:sym typeface="Symbol" pitchFamily="18" charset="2"/>
              </a:rPr>
              <a:t>B</a:t>
            </a:r>
          </a:p>
          <a:p>
            <a:pPr eaLnBrk="1" hangingPunct="1">
              <a:lnSpc>
                <a:spcPct val="150000"/>
              </a:lnSpc>
              <a:buFontTx/>
              <a:buChar char="•"/>
            </a:pPr>
            <a:endParaRPr lang="cs-CZ" altLang="cs-CZ" dirty="0">
              <a:sym typeface="Symbol" pitchFamily="18" charset="2"/>
            </a:endParaRPr>
          </a:p>
          <a:p>
            <a:pPr eaLnBrk="1" hangingPunct="1">
              <a:lnSpc>
                <a:spcPct val="150000"/>
              </a:lnSpc>
              <a:buFontTx/>
              <a:buChar char="•"/>
            </a:pPr>
            <a:r>
              <a:rPr lang="cs-CZ" altLang="cs-CZ" dirty="0">
                <a:sym typeface="Symbol" pitchFamily="18" charset="2"/>
              </a:rPr>
              <a:t>co nás zajímá v našem IP experimentu nejvíce?</a:t>
            </a:r>
          </a:p>
          <a:p>
            <a:pPr eaLnBrk="1" hangingPunct="1">
              <a:lnSpc>
                <a:spcPct val="150000"/>
              </a:lnSpc>
              <a:buFontTx/>
              <a:buChar char="•"/>
            </a:pPr>
            <a:endParaRPr lang="cs-CZ" altLang="cs-CZ" dirty="0">
              <a:sym typeface="Symbol" pitchFamily="18" charset="2"/>
            </a:endParaRPr>
          </a:p>
          <a:p>
            <a:pPr eaLnBrk="1" hangingPunct="1">
              <a:lnSpc>
                <a:spcPct val="150000"/>
              </a:lnSpc>
              <a:buFontTx/>
              <a:buChar char="•"/>
            </a:pPr>
            <a:r>
              <a:rPr lang="cs-CZ" altLang="cs-CZ" u="sng" dirty="0">
                <a:sym typeface="Symbol" pitchFamily="18" charset="2"/>
              </a:rPr>
              <a:t>sada proteinů </a:t>
            </a:r>
            <a:r>
              <a:rPr lang="cs-CZ" altLang="cs-CZ" u="sng" dirty="0">
                <a:solidFill>
                  <a:srgbClr val="99FF99"/>
                </a:solidFill>
                <a:sym typeface="Symbol" pitchFamily="18" charset="2"/>
              </a:rPr>
              <a:t>A</a:t>
            </a:r>
            <a:r>
              <a:rPr lang="cs-CZ" altLang="cs-CZ" u="sng" dirty="0">
                <a:sym typeface="Symbol" pitchFamily="18" charset="2"/>
              </a:rPr>
              <a:t>, které zároveň nejsou či jsou </a:t>
            </a:r>
            <a:r>
              <a:rPr lang="cs-CZ" altLang="cs-CZ" u="sng" dirty="0">
                <a:solidFill>
                  <a:srgbClr val="99FF99"/>
                </a:solidFill>
                <a:sym typeface="Symbol" pitchFamily="18" charset="2"/>
              </a:rPr>
              <a:t>významně méně </a:t>
            </a:r>
            <a:r>
              <a:rPr lang="cs-CZ" altLang="cs-CZ" u="sng" dirty="0">
                <a:sym typeface="Symbol" pitchFamily="18" charset="2"/>
              </a:rPr>
              <a:t>zastoupeny v sadě proteinů </a:t>
            </a:r>
            <a:r>
              <a:rPr lang="cs-CZ" altLang="cs-CZ" u="sng" dirty="0">
                <a:solidFill>
                  <a:srgbClr val="99FF99"/>
                </a:solidFill>
                <a:sym typeface="Symbol" pitchFamily="18" charset="2"/>
              </a:rPr>
              <a:t>B</a:t>
            </a:r>
          </a:p>
        </p:txBody>
      </p:sp>
      <p:sp>
        <p:nvSpPr>
          <p:cNvPr id="46084" name="Text Box 5"/>
          <p:cNvSpPr txBox="1">
            <a:spLocks noChangeArrowheads="1"/>
          </p:cNvSpPr>
          <p:nvPr/>
        </p:nvSpPr>
        <p:spPr bwMode="auto">
          <a:xfrm>
            <a:off x="8534400" y="150813"/>
            <a:ext cx="533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r" eaLnBrk="1" hangingPunct="1"/>
            <a:fld id="{C526E7EE-431B-44C4-A226-03088CF0E655}" type="slidenum">
              <a:rPr lang="cs-CZ" altLang="cs-CZ"/>
              <a:pPr algn="r" eaLnBrk="1" hangingPunct="1"/>
              <a:t>60</a:t>
            </a:fld>
            <a:endParaRPr lang="cs-CZ" altLang="cs-CZ"/>
          </a:p>
        </p:txBody>
      </p:sp>
      <p:sp>
        <p:nvSpPr>
          <p:cNvPr id="7" name="Text Box 3">
            <a:extLst>
              <a:ext uri="{FF2B5EF4-FFF2-40B4-BE49-F238E27FC236}">
                <a16:creationId xmlns:a16="http://schemas.microsoft.com/office/drawing/2014/main" id="{FFAB2B58-656D-46E2-9ACD-234CFE1A00CE}"/>
              </a:ext>
            </a:extLst>
          </p:cNvPr>
          <p:cNvSpPr txBox="1">
            <a:spLocks noChangeArrowheads="1"/>
          </p:cNvSpPr>
          <p:nvPr/>
        </p:nvSpPr>
        <p:spPr bwMode="auto">
          <a:xfrm>
            <a:off x="20638" y="22225"/>
            <a:ext cx="514756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cs-CZ" altLang="cs-CZ" i="1" dirty="0">
                <a:solidFill>
                  <a:schemeClr val="hlink"/>
                </a:solidFill>
              </a:rPr>
              <a:t>11. Příklad využití bioinformatických nástrojů</a:t>
            </a:r>
          </a:p>
          <a:p>
            <a:pPr eaLnBrk="1" hangingPunct="1"/>
            <a:endParaRPr lang="cs-CZ" altLang="cs-CZ" sz="1600" dirty="0"/>
          </a:p>
        </p:txBody>
      </p:sp>
      <p:pic>
        <p:nvPicPr>
          <p:cNvPr id="8" name="Picture 7">
            <a:extLst>
              <a:ext uri="{FF2B5EF4-FFF2-40B4-BE49-F238E27FC236}">
                <a16:creationId xmlns:a16="http://schemas.microsoft.com/office/drawing/2014/main" id="{C725E118-E0FD-4C28-AE5A-905AC84A0F14}"/>
              </a:ext>
            </a:extLst>
          </p:cNvPr>
          <p:cNvPicPr>
            <a:picLocks noChangeAspect="1"/>
          </p:cNvPicPr>
          <p:nvPr/>
        </p:nvPicPr>
        <p:blipFill>
          <a:blip r:embed="rId3"/>
          <a:stretch>
            <a:fillRect/>
          </a:stretch>
        </p:blipFill>
        <p:spPr>
          <a:xfrm>
            <a:off x="2895600" y="4311912"/>
            <a:ext cx="3552825" cy="2095500"/>
          </a:xfrm>
          <a:prstGeom prst="rect">
            <a:avLst/>
          </a:prstGeom>
        </p:spPr>
      </p:pic>
      <p:sp>
        <p:nvSpPr>
          <p:cNvPr id="9" name="Rectangle 8">
            <a:extLst>
              <a:ext uri="{FF2B5EF4-FFF2-40B4-BE49-F238E27FC236}">
                <a16:creationId xmlns:a16="http://schemas.microsoft.com/office/drawing/2014/main" id="{691B2A14-A18F-424F-9233-693BAB062BCD}"/>
              </a:ext>
            </a:extLst>
          </p:cNvPr>
          <p:cNvSpPr/>
          <p:nvPr/>
        </p:nvSpPr>
        <p:spPr>
          <a:xfrm>
            <a:off x="3866695" y="6386403"/>
            <a:ext cx="2686505" cy="276999"/>
          </a:xfrm>
          <a:prstGeom prst="rect">
            <a:avLst/>
          </a:prstGeom>
        </p:spPr>
        <p:txBody>
          <a:bodyPr wrap="none">
            <a:spAutoFit/>
          </a:bodyPr>
          <a:lstStyle/>
          <a:p>
            <a:r>
              <a:rPr lang="en-US" sz="1200" b="0" dirty="0"/>
              <a:t>https://www.creative-proteomics.com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Line 2"/>
          <p:cNvSpPr>
            <a:spLocks noChangeShapeType="1"/>
          </p:cNvSpPr>
          <p:nvPr/>
        </p:nvSpPr>
        <p:spPr bwMode="auto">
          <a:xfrm>
            <a:off x="0" y="685800"/>
            <a:ext cx="91440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7107" name="Text Box 4"/>
          <p:cNvSpPr txBox="1">
            <a:spLocks noChangeArrowheads="1"/>
          </p:cNvSpPr>
          <p:nvPr/>
        </p:nvSpPr>
        <p:spPr bwMode="auto">
          <a:xfrm>
            <a:off x="228600" y="609600"/>
            <a:ext cx="8686800" cy="4334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b="1">
                <a:solidFill>
                  <a:schemeClr val="tx1"/>
                </a:solidFill>
                <a:latin typeface="Arial" pitchFamily="34" charset="0"/>
                <a:cs typeface="Arial" pitchFamily="34" charset="0"/>
              </a:defRPr>
            </a:lvl1pPr>
            <a:lvl2pPr marL="812800" indent="-355600" eaLnBrk="0" hangingPunct="0">
              <a:defRPr b="1">
                <a:solidFill>
                  <a:schemeClr val="tx1"/>
                </a:solidFill>
                <a:latin typeface="Arial" pitchFamily="34" charset="0"/>
                <a:cs typeface="Arial" pitchFamily="34" charset="0"/>
              </a:defRPr>
            </a:lvl2pPr>
            <a:lvl3pPr marL="1270000" indent="-355600" eaLnBrk="0" hangingPunct="0">
              <a:defRPr b="1">
                <a:solidFill>
                  <a:schemeClr val="tx1"/>
                </a:solidFill>
                <a:latin typeface="Arial" pitchFamily="34" charset="0"/>
                <a:cs typeface="Arial" pitchFamily="34" charset="0"/>
              </a:defRPr>
            </a:lvl3pPr>
            <a:lvl4pPr marL="1727200" indent="-355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lnSpc>
                <a:spcPct val="150000"/>
              </a:lnSpc>
            </a:pPr>
            <a:r>
              <a:rPr lang="cs-CZ" altLang="cs-CZ" sz="2400" dirty="0">
                <a:solidFill>
                  <a:schemeClr val="hlink"/>
                </a:solidFill>
              </a:rPr>
              <a:t>Pohled na seznamy identifikovaných proteinů (2)</a:t>
            </a:r>
          </a:p>
          <a:p>
            <a:pPr eaLnBrk="1" hangingPunct="1">
              <a:lnSpc>
                <a:spcPct val="150000"/>
              </a:lnSpc>
              <a:buFontTx/>
              <a:buChar char="•"/>
            </a:pPr>
            <a:r>
              <a:rPr lang="cs-CZ" altLang="cs-CZ" dirty="0">
                <a:sym typeface="Symbol" pitchFamily="18" charset="2"/>
              </a:rPr>
              <a:t>proteiny „navíc“ v </a:t>
            </a:r>
            <a:r>
              <a:rPr lang="cs-CZ" altLang="cs-CZ" dirty="0">
                <a:solidFill>
                  <a:srgbClr val="99FF99"/>
                </a:solidFill>
                <a:sym typeface="Symbol" pitchFamily="18" charset="2"/>
              </a:rPr>
              <a:t>A</a:t>
            </a:r>
          </a:p>
          <a:p>
            <a:pPr lvl="1" eaLnBrk="1" hangingPunct="1">
              <a:lnSpc>
                <a:spcPct val="150000"/>
              </a:lnSpc>
              <a:buFontTx/>
              <a:buChar char="•"/>
            </a:pPr>
            <a:r>
              <a:rPr lang="cs-CZ" altLang="cs-CZ" dirty="0">
                <a:sym typeface="Symbol" pitchFamily="18" charset="2"/>
              </a:rPr>
              <a:t>1) </a:t>
            </a:r>
            <a:r>
              <a:rPr lang="cs-CZ" altLang="cs-CZ" dirty="0">
                <a:solidFill>
                  <a:srgbClr val="99FF99"/>
                </a:solidFill>
                <a:sym typeface="Symbol" pitchFamily="18" charset="2"/>
              </a:rPr>
              <a:t>kvalitativní</a:t>
            </a:r>
            <a:r>
              <a:rPr lang="cs-CZ" altLang="cs-CZ" dirty="0">
                <a:sym typeface="Symbol" pitchFamily="18" charset="2"/>
              </a:rPr>
              <a:t> změny (</a:t>
            </a:r>
            <a:r>
              <a:rPr lang="cs-CZ" altLang="cs-CZ" dirty="0">
                <a:solidFill>
                  <a:srgbClr val="99FF99"/>
                </a:solidFill>
                <a:sym typeface="Symbol" pitchFamily="18" charset="2"/>
              </a:rPr>
              <a:t>A</a:t>
            </a:r>
            <a:r>
              <a:rPr lang="cs-CZ" altLang="cs-CZ" dirty="0">
                <a:sym typeface="Symbol" pitchFamily="18" charset="2"/>
              </a:rPr>
              <a:t>: „</a:t>
            </a:r>
            <a:r>
              <a:rPr lang="cs-CZ" altLang="cs-CZ" b="0" dirty="0">
                <a:sym typeface="Symbol" pitchFamily="18" charset="2"/>
              </a:rPr>
              <a:t>ano“, </a:t>
            </a:r>
            <a:r>
              <a:rPr lang="cs-CZ" altLang="cs-CZ" dirty="0">
                <a:solidFill>
                  <a:srgbClr val="99FF99"/>
                </a:solidFill>
                <a:sym typeface="Symbol" pitchFamily="18" charset="2"/>
              </a:rPr>
              <a:t>B</a:t>
            </a:r>
            <a:r>
              <a:rPr lang="cs-CZ" altLang="cs-CZ" b="0" dirty="0">
                <a:sym typeface="Symbol" pitchFamily="18" charset="2"/>
              </a:rPr>
              <a:t>: „ne“</a:t>
            </a:r>
            <a:r>
              <a:rPr lang="cs-CZ" altLang="cs-CZ" dirty="0">
                <a:sym typeface="Symbol" pitchFamily="18" charset="2"/>
              </a:rPr>
              <a:t>)</a:t>
            </a:r>
          </a:p>
          <a:p>
            <a:pPr lvl="2" eaLnBrk="1" hangingPunct="1">
              <a:lnSpc>
                <a:spcPct val="150000"/>
              </a:lnSpc>
              <a:buFontTx/>
              <a:buChar char="•"/>
            </a:pPr>
            <a:r>
              <a:rPr lang="cs-CZ" altLang="cs-CZ" b="0" dirty="0">
                <a:sym typeface="Symbol" pitchFamily="18" charset="2"/>
              </a:rPr>
              <a:t>citlivost použitého přístupu...</a:t>
            </a:r>
          </a:p>
          <a:p>
            <a:pPr lvl="2" eaLnBrk="1" hangingPunct="1">
              <a:lnSpc>
                <a:spcPct val="150000"/>
              </a:lnSpc>
              <a:buFontTx/>
              <a:buChar char="•"/>
            </a:pPr>
            <a:r>
              <a:rPr lang="cs-CZ" altLang="cs-CZ" b="0" dirty="0">
                <a:sym typeface="Symbol" pitchFamily="18" charset="2"/>
              </a:rPr>
              <a:t>proteiny identifikované relativně slabě v </a:t>
            </a:r>
            <a:r>
              <a:rPr lang="cs-CZ" altLang="cs-CZ" b="0" dirty="0">
                <a:solidFill>
                  <a:srgbClr val="99FF99"/>
                </a:solidFill>
                <a:sym typeface="Symbol" pitchFamily="18" charset="2"/>
              </a:rPr>
              <a:t>A</a:t>
            </a:r>
            <a:r>
              <a:rPr lang="cs-CZ" altLang="cs-CZ" b="0" dirty="0">
                <a:sym typeface="Symbol" pitchFamily="18" charset="2"/>
              </a:rPr>
              <a:t> mohou být v </a:t>
            </a:r>
            <a:r>
              <a:rPr lang="cs-CZ" altLang="cs-CZ" b="0" dirty="0">
                <a:solidFill>
                  <a:srgbClr val="99FF99"/>
                </a:solidFill>
                <a:sym typeface="Symbol" pitchFamily="18" charset="2"/>
              </a:rPr>
              <a:t>B</a:t>
            </a:r>
            <a:r>
              <a:rPr lang="cs-CZ" altLang="cs-CZ" b="0" dirty="0">
                <a:sym typeface="Symbol" pitchFamily="18" charset="2"/>
              </a:rPr>
              <a:t> také přítomny!</a:t>
            </a:r>
          </a:p>
          <a:p>
            <a:pPr lvl="1" eaLnBrk="1" hangingPunct="1">
              <a:lnSpc>
                <a:spcPct val="150000"/>
              </a:lnSpc>
              <a:buFontTx/>
              <a:buChar char="•"/>
            </a:pPr>
            <a:r>
              <a:rPr lang="cs-CZ" altLang="cs-CZ" dirty="0">
                <a:sym typeface="Symbol" pitchFamily="18" charset="2"/>
              </a:rPr>
              <a:t>2) </a:t>
            </a:r>
            <a:r>
              <a:rPr lang="cs-CZ" altLang="cs-CZ" dirty="0">
                <a:solidFill>
                  <a:srgbClr val="99FF99"/>
                </a:solidFill>
                <a:sym typeface="Symbol" pitchFamily="18" charset="2"/>
              </a:rPr>
              <a:t>kvantitativní</a:t>
            </a:r>
            <a:r>
              <a:rPr lang="cs-CZ" altLang="cs-CZ" dirty="0">
                <a:sym typeface="Symbol" pitchFamily="18" charset="2"/>
              </a:rPr>
              <a:t> změny (</a:t>
            </a:r>
            <a:r>
              <a:rPr lang="cs-CZ" altLang="cs-CZ" dirty="0">
                <a:solidFill>
                  <a:srgbClr val="99FF99"/>
                </a:solidFill>
                <a:sym typeface="Symbol" pitchFamily="18" charset="2"/>
              </a:rPr>
              <a:t>A</a:t>
            </a:r>
            <a:r>
              <a:rPr lang="cs-CZ" altLang="cs-CZ" dirty="0">
                <a:sym typeface="Symbol" pitchFamily="18" charset="2"/>
              </a:rPr>
              <a:t>: „</a:t>
            </a:r>
            <a:r>
              <a:rPr lang="cs-CZ" altLang="cs-CZ" b="0" dirty="0">
                <a:sym typeface="Symbol" pitchFamily="18" charset="2"/>
              </a:rPr>
              <a:t>více“, </a:t>
            </a:r>
            <a:r>
              <a:rPr lang="cs-CZ" altLang="cs-CZ" dirty="0">
                <a:solidFill>
                  <a:srgbClr val="99FF99"/>
                </a:solidFill>
                <a:sym typeface="Symbol" pitchFamily="18" charset="2"/>
              </a:rPr>
              <a:t>B</a:t>
            </a:r>
            <a:r>
              <a:rPr lang="cs-CZ" altLang="cs-CZ" b="0" dirty="0">
                <a:sym typeface="Symbol" pitchFamily="18" charset="2"/>
              </a:rPr>
              <a:t>: „méně“</a:t>
            </a:r>
            <a:r>
              <a:rPr lang="cs-CZ" altLang="cs-CZ" dirty="0">
                <a:sym typeface="Symbol" pitchFamily="18" charset="2"/>
              </a:rPr>
              <a:t>)</a:t>
            </a:r>
          </a:p>
          <a:p>
            <a:pPr lvl="2" eaLnBrk="1" hangingPunct="1">
              <a:lnSpc>
                <a:spcPct val="150000"/>
              </a:lnSpc>
              <a:buFontTx/>
              <a:buChar char="•"/>
            </a:pPr>
            <a:r>
              <a:rPr lang="cs-CZ" altLang="cs-CZ" b="0" dirty="0">
                <a:sym typeface="Symbol" pitchFamily="18" charset="2"/>
              </a:rPr>
              <a:t>problém s nespecificky se vázanými proteiny – nevážou se sami, nesou si sebou i své interakční partnery!!!</a:t>
            </a:r>
          </a:p>
          <a:p>
            <a:pPr lvl="3" eaLnBrk="1" hangingPunct="1">
              <a:lnSpc>
                <a:spcPct val="150000"/>
              </a:lnSpc>
              <a:buFontTx/>
              <a:buChar char="•"/>
            </a:pPr>
            <a:r>
              <a:rPr lang="cs-CZ" altLang="cs-CZ" b="0" dirty="0" err="1">
                <a:sym typeface="Symbol" pitchFamily="18" charset="2"/>
              </a:rPr>
              <a:t>BioID</a:t>
            </a:r>
            <a:r>
              <a:rPr lang="cs-CZ" altLang="cs-CZ" b="0" dirty="0">
                <a:sym typeface="Symbol" pitchFamily="18" charset="2"/>
              </a:rPr>
              <a:t> alternativa k IP experimentu tento problém nespecifických interakcí elegantně řeší</a:t>
            </a:r>
          </a:p>
        </p:txBody>
      </p:sp>
      <p:sp>
        <p:nvSpPr>
          <p:cNvPr id="47108" name="Text Box 5"/>
          <p:cNvSpPr txBox="1">
            <a:spLocks noChangeArrowheads="1"/>
          </p:cNvSpPr>
          <p:nvPr/>
        </p:nvSpPr>
        <p:spPr bwMode="auto">
          <a:xfrm>
            <a:off x="8534400" y="150813"/>
            <a:ext cx="533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r" eaLnBrk="1" hangingPunct="1"/>
            <a:fld id="{DA4C0179-FE4D-496D-9F3A-C34A9D244E17}" type="slidenum">
              <a:rPr lang="cs-CZ" altLang="cs-CZ"/>
              <a:pPr algn="r" eaLnBrk="1" hangingPunct="1"/>
              <a:t>61</a:t>
            </a:fld>
            <a:endParaRPr lang="cs-CZ" altLang="cs-CZ"/>
          </a:p>
        </p:txBody>
      </p:sp>
      <p:sp>
        <p:nvSpPr>
          <p:cNvPr id="7" name="Text Box 3">
            <a:extLst>
              <a:ext uri="{FF2B5EF4-FFF2-40B4-BE49-F238E27FC236}">
                <a16:creationId xmlns:a16="http://schemas.microsoft.com/office/drawing/2014/main" id="{AFA51707-57CB-46AD-B1F5-4D77F6361AF6}"/>
              </a:ext>
            </a:extLst>
          </p:cNvPr>
          <p:cNvSpPr txBox="1">
            <a:spLocks noChangeArrowheads="1"/>
          </p:cNvSpPr>
          <p:nvPr/>
        </p:nvSpPr>
        <p:spPr bwMode="auto">
          <a:xfrm>
            <a:off x="20638" y="22225"/>
            <a:ext cx="514756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cs-CZ" altLang="cs-CZ" i="1" dirty="0">
                <a:solidFill>
                  <a:schemeClr val="hlink"/>
                </a:solidFill>
              </a:rPr>
              <a:t>11. Příklad využití bioinformatických nástrojů</a:t>
            </a:r>
          </a:p>
          <a:p>
            <a:pPr eaLnBrk="1" hangingPunct="1"/>
            <a:endParaRPr lang="cs-CZ" altLang="cs-CZ" sz="1600" dirty="0"/>
          </a:p>
        </p:txBody>
      </p:sp>
      <p:pic>
        <p:nvPicPr>
          <p:cNvPr id="2" name="Picture 1">
            <a:extLst>
              <a:ext uri="{FF2B5EF4-FFF2-40B4-BE49-F238E27FC236}">
                <a16:creationId xmlns:a16="http://schemas.microsoft.com/office/drawing/2014/main" id="{F461D866-D620-4809-92D1-87082D676934}"/>
              </a:ext>
            </a:extLst>
          </p:cNvPr>
          <p:cNvPicPr>
            <a:picLocks noChangeAspect="1"/>
          </p:cNvPicPr>
          <p:nvPr/>
        </p:nvPicPr>
        <p:blipFill>
          <a:blip r:embed="rId3"/>
          <a:stretch>
            <a:fillRect/>
          </a:stretch>
        </p:blipFill>
        <p:spPr>
          <a:xfrm>
            <a:off x="1905000" y="4921542"/>
            <a:ext cx="5057775" cy="1819275"/>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Line 2"/>
          <p:cNvSpPr>
            <a:spLocks noChangeShapeType="1"/>
          </p:cNvSpPr>
          <p:nvPr/>
        </p:nvSpPr>
        <p:spPr bwMode="auto">
          <a:xfrm>
            <a:off x="0" y="685800"/>
            <a:ext cx="91440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8131" name="Text Box 4"/>
          <p:cNvSpPr txBox="1">
            <a:spLocks noChangeArrowheads="1"/>
          </p:cNvSpPr>
          <p:nvPr/>
        </p:nvSpPr>
        <p:spPr bwMode="auto">
          <a:xfrm>
            <a:off x="228600" y="609600"/>
            <a:ext cx="8686800" cy="4385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b="1">
                <a:solidFill>
                  <a:schemeClr val="tx1"/>
                </a:solidFill>
                <a:latin typeface="Arial" pitchFamily="34" charset="0"/>
                <a:cs typeface="Arial" pitchFamily="34" charset="0"/>
              </a:defRPr>
            </a:lvl1pPr>
            <a:lvl2pPr marL="812800" indent="-355600" eaLnBrk="0" hangingPunct="0">
              <a:defRPr b="1">
                <a:solidFill>
                  <a:schemeClr val="tx1"/>
                </a:solidFill>
                <a:latin typeface="Arial" pitchFamily="34" charset="0"/>
                <a:cs typeface="Arial" pitchFamily="34" charset="0"/>
              </a:defRPr>
            </a:lvl2pPr>
            <a:lvl3pPr marL="1270000" indent="-355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lnSpc>
                <a:spcPct val="150000"/>
              </a:lnSpc>
            </a:pPr>
            <a:r>
              <a:rPr lang="cs-CZ" altLang="cs-CZ" sz="2400" dirty="0">
                <a:solidFill>
                  <a:schemeClr val="hlink"/>
                </a:solidFill>
              </a:rPr>
              <a:t>Co se seznamem proteinů „navíc“? – vybrané možnosti</a:t>
            </a:r>
          </a:p>
          <a:p>
            <a:pPr eaLnBrk="1" hangingPunct="1">
              <a:lnSpc>
                <a:spcPct val="150000"/>
              </a:lnSpc>
              <a:buFont typeface="+mj-lt"/>
              <a:buAutoNum type="arabicPeriod"/>
            </a:pPr>
            <a:r>
              <a:rPr lang="cs-CZ" altLang="cs-CZ" dirty="0">
                <a:sym typeface="Symbol" pitchFamily="18" charset="2"/>
              </a:rPr>
              <a:t>manuální prohledání dostupných informací v literatuře</a:t>
            </a:r>
            <a:endParaRPr lang="en-US" altLang="cs-CZ" dirty="0">
              <a:sym typeface="Symbol" pitchFamily="18" charset="2"/>
            </a:endParaRPr>
          </a:p>
          <a:p>
            <a:pPr eaLnBrk="1" hangingPunct="1">
              <a:lnSpc>
                <a:spcPct val="150000"/>
              </a:lnSpc>
              <a:buFont typeface="+mj-lt"/>
              <a:buAutoNum type="arabicPeriod"/>
            </a:pPr>
            <a:endParaRPr lang="en-US" altLang="cs-CZ" dirty="0">
              <a:sym typeface="Symbol" pitchFamily="18" charset="2"/>
            </a:endParaRPr>
          </a:p>
          <a:p>
            <a:pPr eaLnBrk="1" hangingPunct="1">
              <a:lnSpc>
                <a:spcPct val="150000"/>
              </a:lnSpc>
              <a:buFont typeface="+mj-lt"/>
              <a:buAutoNum type="arabicPeriod"/>
            </a:pPr>
            <a:r>
              <a:rPr lang="cs-CZ" altLang="cs-CZ" dirty="0">
                <a:sym typeface="Symbol" pitchFamily="18" charset="2"/>
                <a:hlinkClick r:id="rId3"/>
              </a:rPr>
              <a:t>www.UniProt.org</a:t>
            </a:r>
            <a:r>
              <a:rPr lang="cs-CZ" altLang="cs-CZ" dirty="0">
                <a:sym typeface="Symbol" pitchFamily="18" charset="2"/>
              </a:rPr>
              <a:t> (</a:t>
            </a:r>
            <a:r>
              <a:rPr lang="en-US" altLang="cs-CZ" b="0" dirty="0">
                <a:sym typeface="Symbol" pitchFamily="18" charset="2"/>
              </a:rPr>
              <a:t>ID mapping</a:t>
            </a:r>
            <a:r>
              <a:rPr lang="cs-CZ" altLang="cs-CZ" b="0" dirty="0">
                <a:sym typeface="Symbol" pitchFamily="18" charset="2"/>
              </a:rPr>
              <a:t>; informace, další databáze; GO, </a:t>
            </a:r>
            <a:r>
              <a:rPr lang="en-US" altLang="cs-CZ" b="0" i="1" dirty="0">
                <a:sym typeface="Symbol" pitchFamily="18" charset="2"/>
              </a:rPr>
              <a:t>pathways</a:t>
            </a:r>
            <a:r>
              <a:rPr lang="cs-CZ" altLang="cs-CZ" dirty="0">
                <a:sym typeface="Symbol" pitchFamily="18" charset="2"/>
              </a:rPr>
              <a:t>)</a:t>
            </a:r>
            <a:endParaRPr lang="en-US" altLang="cs-CZ" dirty="0">
              <a:sym typeface="Symbol" pitchFamily="18" charset="2"/>
            </a:endParaRPr>
          </a:p>
          <a:p>
            <a:pPr eaLnBrk="1" hangingPunct="1">
              <a:lnSpc>
                <a:spcPct val="150000"/>
              </a:lnSpc>
              <a:buFont typeface="+mj-lt"/>
              <a:buAutoNum type="arabicPeriod"/>
            </a:pPr>
            <a:r>
              <a:rPr lang="cs-CZ" altLang="cs-CZ" dirty="0">
                <a:sym typeface="Symbol" pitchFamily="18" charset="2"/>
              </a:rPr>
              <a:t>STRING </a:t>
            </a:r>
            <a:r>
              <a:rPr lang="cs-CZ" altLang="cs-CZ" dirty="0">
                <a:sym typeface="Symbol" pitchFamily="18" charset="2"/>
                <a:hlinkClick r:id="rId4"/>
              </a:rPr>
              <a:t>https://string-db.org</a:t>
            </a:r>
            <a:endParaRPr lang="cs-CZ" altLang="cs-CZ" dirty="0">
              <a:sym typeface="Symbol" pitchFamily="18" charset="2"/>
            </a:endParaRPr>
          </a:p>
          <a:p>
            <a:pPr eaLnBrk="1" hangingPunct="1">
              <a:lnSpc>
                <a:spcPct val="150000"/>
              </a:lnSpc>
              <a:buFont typeface="+mj-lt"/>
              <a:buAutoNum type="arabicPeriod"/>
            </a:pPr>
            <a:r>
              <a:rPr lang="cs-CZ" altLang="cs-CZ" dirty="0">
                <a:sym typeface="Symbol" pitchFamily="18" charset="2"/>
              </a:rPr>
              <a:t>DAVID </a:t>
            </a:r>
            <a:r>
              <a:rPr lang="cs-CZ" altLang="cs-CZ" dirty="0">
                <a:sym typeface="Symbol" pitchFamily="18" charset="2"/>
                <a:hlinkClick r:id="rId5"/>
              </a:rPr>
              <a:t>http://david.abcc.ncifcrf.gov/home.jsp</a:t>
            </a:r>
            <a:endParaRPr lang="en-US" altLang="cs-CZ" dirty="0">
              <a:sym typeface="Symbol" pitchFamily="18" charset="2"/>
            </a:endParaRPr>
          </a:p>
          <a:p>
            <a:pPr eaLnBrk="1" hangingPunct="1">
              <a:lnSpc>
                <a:spcPct val="150000"/>
              </a:lnSpc>
              <a:buFont typeface="+mj-lt"/>
              <a:buAutoNum type="arabicPeriod"/>
            </a:pPr>
            <a:r>
              <a:rPr lang="cs-CZ" altLang="cs-CZ" dirty="0"/>
              <a:t>PANTHER </a:t>
            </a:r>
            <a:r>
              <a:rPr lang="cs-CZ" altLang="cs-CZ" dirty="0">
                <a:hlinkClick r:id="rId6"/>
              </a:rPr>
              <a:t>http://go.pantherdb.org/</a:t>
            </a:r>
            <a:endParaRPr lang="en-US" altLang="cs-CZ" dirty="0"/>
          </a:p>
          <a:p>
            <a:pPr eaLnBrk="1" hangingPunct="1">
              <a:lnSpc>
                <a:spcPct val="150000"/>
              </a:lnSpc>
              <a:buFont typeface="+mj-lt"/>
              <a:buAutoNum type="arabicPeriod"/>
            </a:pPr>
            <a:r>
              <a:rPr lang="en-US" altLang="cs-CZ" dirty="0">
                <a:sym typeface="Symbol" pitchFamily="18" charset="2"/>
              </a:rPr>
              <a:t>R</a:t>
            </a:r>
            <a:r>
              <a:rPr lang="cs-CZ" altLang="cs-CZ" dirty="0">
                <a:sym typeface="Symbol" pitchFamily="18" charset="2"/>
              </a:rPr>
              <a:t>/Python/</a:t>
            </a:r>
            <a:r>
              <a:rPr lang="cs-CZ" altLang="cs-CZ" dirty="0" err="1">
                <a:sym typeface="Symbol" pitchFamily="18" charset="2"/>
              </a:rPr>
              <a:t>Jupyter</a:t>
            </a:r>
            <a:endParaRPr lang="en-US" altLang="cs-CZ" dirty="0">
              <a:sym typeface="Symbol" pitchFamily="18" charset="2"/>
            </a:endParaRPr>
          </a:p>
          <a:p>
            <a:pPr eaLnBrk="1" hangingPunct="1">
              <a:lnSpc>
                <a:spcPct val="150000"/>
              </a:lnSpc>
              <a:buFont typeface="+mj-lt"/>
              <a:buAutoNum type="arabicPeriod"/>
            </a:pPr>
            <a:r>
              <a:rPr lang="cs-CZ" altLang="cs-CZ" dirty="0">
                <a:sym typeface="Symbol" pitchFamily="18" charset="2"/>
              </a:rPr>
              <a:t>Cytoscape</a:t>
            </a:r>
            <a:endParaRPr lang="en-US" altLang="cs-CZ" dirty="0">
              <a:sym typeface="Symbol" pitchFamily="18" charset="2"/>
            </a:endParaRPr>
          </a:p>
          <a:p>
            <a:pPr eaLnBrk="1" hangingPunct="1">
              <a:lnSpc>
                <a:spcPct val="150000"/>
              </a:lnSpc>
              <a:buFontTx/>
              <a:buChar char="•"/>
            </a:pPr>
            <a:r>
              <a:rPr lang="en-US" altLang="cs-CZ" dirty="0">
                <a:sym typeface="Symbol" pitchFamily="18" charset="2"/>
              </a:rPr>
              <a:t>...</a:t>
            </a:r>
            <a:endParaRPr lang="cs-CZ" altLang="cs-CZ" dirty="0">
              <a:sym typeface="Symbol" pitchFamily="18" charset="2"/>
            </a:endParaRPr>
          </a:p>
        </p:txBody>
      </p:sp>
      <p:sp>
        <p:nvSpPr>
          <p:cNvPr id="48132" name="Text Box 5"/>
          <p:cNvSpPr txBox="1">
            <a:spLocks noChangeArrowheads="1"/>
          </p:cNvSpPr>
          <p:nvPr/>
        </p:nvSpPr>
        <p:spPr bwMode="auto">
          <a:xfrm>
            <a:off x="8534400" y="150813"/>
            <a:ext cx="533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r" eaLnBrk="1" hangingPunct="1"/>
            <a:fld id="{93376015-E3B3-4394-AF9B-01287AD849B7}" type="slidenum">
              <a:rPr lang="cs-CZ" altLang="cs-CZ"/>
              <a:pPr algn="r" eaLnBrk="1" hangingPunct="1"/>
              <a:t>62</a:t>
            </a:fld>
            <a:endParaRPr lang="cs-CZ" altLang="cs-CZ"/>
          </a:p>
        </p:txBody>
      </p:sp>
      <p:sp>
        <p:nvSpPr>
          <p:cNvPr id="7" name="Text Box 3">
            <a:extLst>
              <a:ext uri="{FF2B5EF4-FFF2-40B4-BE49-F238E27FC236}">
                <a16:creationId xmlns:a16="http://schemas.microsoft.com/office/drawing/2014/main" id="{A20238DC-404E-4B8E-AB67-A595DE215114}"/>
              </a:ext>
            </a:extLst>
          </p:cNvPr>
          <p:cNvSpPr txBox="1">
            <a:spLocks noChangeArrowheads="1"/>
          </p:cNvSpPr>
          <p:nvPr/>
        </p:nvSpPr>
        <p:spPr bwMode="auto">
          <a:xfrm>
            <a:off x="20638" y="22225"/>
            <a:ext cx="514756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cs-CZ" altLang="cs-CZ" i="1" dirty="0">
                <a:solidFill>
                  <a:schemeClr val="hlink"/>
                </a:solidFill>
              </a:rPr>
              <a:t>11. Příklad využití bioinformatických nástrojů</a:t>
            </a:r>
          </a:p>
          <a:p>
            <a:pPr eaLnBrk="1" hangingPunct="1"/>
            <a:endParaRPr lang="cs-CZ" altLang="cs-CZ" sz="160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Line 4"/>
          <p:cNvSpPr>
            <a:spLocks noChangeShapeType="1"/>
          </p:cNvSpPr>
          <p:nvPr/>
        </p:nvSpPr>
        <p:spPr bwMode="auto">
          <a:xfrm>
            <a:off x="0" y="685800"/>
            <a:ext cx="91440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9155" name="Text Box 6"/>
          <p:cNvSpPr txBox="1">
            <a:spLocks noChangeArrowheads="1"/>
          </p:cNvSpPr>
          <p:nvPr/>
        </p:nvSpPr>
        <p:spPr bwMode="auto">
          <a:xfrm>
            <a:off x="228600" y="2590800"/>
            <a:ext cx="86868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lnSpc>
                <a:spcPct val="150000"/>
              </a:lnSpc>
            </a:pPr>
            <a:r>
              <a:rPr lang="cs-CZ" altLang="cs-CZ" sz="3200">
                <a:solidFill>
                  <a:schemeClr val="hlink"/>
                </a:solidFill>
              </a:rPr>
              <a:t>Děkuji za pozornost</a:t>
            </a:r>
            <a:endParaRPr lang="cs-CZ" altLang="cs-CZ" b="0"/>
          </a:p>
        </p:txBody>
      </p:sp>
      <p:sp>
        <p:nvSpPr>
          <p:cNvPr id="49156" name="Text Box 7"/>
          <p:cNvSpPr txBox="1">
            <a:spLocks noChangeArrowheads="1"/>
          </p:cNvSpPr>
          <p:nvPr/>
        </p:nvSpPr>
        <p:spPr bwMode="auto">
          <a:xfrm>
            <a:off x="20638" y="22225"/>
            <a:ext cx="24765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cs-CZ" altLang="cs-CZ" i="1">
                <a:solidFill>
                  <a:schemeClr val="hlink"/>
                </a:solidFill>
              </a:rPr>
              <a:t> </a:t>
            </a:r>
            <a:endParaRPr lang="cs-CZ" altLang="cs-CZ" sz="2000">
              <a:solidFill>
                <a:schemeClr val="hlink"/>
              </a:solidFill>
            </a:endParaRPr>
          </a:p>
          <a:p>
            <a:pPr eaLnBrk="1" hangingPunct="1"/>
            <a:endParaRPr lang="cs-CZ" altLang="cs-CZ" sz="1600"/>
          </a:p>
        </p:txBody>
      </p:sp>
      <p:sp>
        <p:nvSpPr>
          <p:cNvPr id="49157" name="Text Box 8"/>
          <p:cNvSpPr txBox="1">
            <a:spLocks noChangeArrowheads="1"/>
          </p:cNvSpPr>
          <p:nvPr/>
        </p:nvSpPr>
        <p:spPr bwMode="auto">
          <a:xfrm>
            <a:off x="8458200" y="150813"/>
            <a:ext cx="609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r" eaLnBrk="1" hangingPunct="1"/>
            <a:fld id="{C620A7D2-D24C-43C0-88D7-852D26E4FF4A}" type="slidenum">
              <a:rPr lang="cs-CZ" altLang="cs-CZ"/>
              <a:pPr algn="r" eaLnBrk="1" hangingPunct="1"/>
              <a:t>63</a:t>
            </a:fld>
            <a:endParaRPr lang="cs-CZ" altLang="cs-CZ"/>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Line 4"/>
          <p:cNvSpPr>
            <a:spLocks noChangeShapeType="1"/>
          </p:cNvSpPr>
          <p:nvPr/>
        </p:nvSpPr>
        <p:spPr bwMode="auto">
          <a:xfrm>
            <a:off x="0" y="685800"/>
            <a:ext cx="91440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9155" name="Text Box 6"/>
          <p:cNvSpPr txBox="1">
            <a:spLocks noChangeArrowheads="1"/>
          </p:cNvSpPr>
          <p:nvPr/>
        </p:nvSpPr>
        <p:spPr bwMode="auto">
          <a:xfrm>
            <a:off x="228600" y="2590800"/>
            <a:ext cx="8686800" cy="73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lnSpc>
                <a:spcPct val="150000"/>
              </a:lnSpc>
            </a:pPr>
            <a:r>
              <a:rPr lang="cs-CZ" altLang="cs-CZ" sz="3200" dirty="0" err="1">
                <a:solidFill>
                  <a:schemeClr val="hlink"/>
                </a:solidFill>
              </a:rPr>
              <a:t>Minitest</a:t>
            </a:r>
            <a:endParaRPr lang="cs-CZ" altLang="cs-CZ" b="0" dirty="0"/>
          </a:p>
        </p:txBody>
      </p:sp>
      <p:sp>
        <p:nvSpPr>
          <p:cNvPr id="49156" name="Text Box 7"/>
          <p:cNvSpPr txBox="1">
            <a:spLocks noChangeArrowheads="1"/>
          </p:cNvSpPr>
          <p:nvPr/>
        </p:nvSpPr>
        <p:spPr bwMode="auto">
          <a:xfrm>
            <a:off x="20638" y="22225"/>
            <a:ext cx="24765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cs-CZ" altLang="cs-CZ" i="1">
                <a:solidFill>
                  <a:schemeClr val="hlink"/>
                </a:solidFill>
              </a:rPr>
              <a:t> </a:t>
            </a:r>
            <a:endParaRPr lang="cs-CZ" altLang="cs-CZ" sz="2000">
              <a:solidFill>
                <a:schemeClr val="hlink"/>
              </a:solidFill>
            </a:endParaRPr>
          </a:p>
          <a:p>
            <a:pPr eaLnBrk="1" hangingPunct="1"/>
            <a:endParaRPr lang="cs-CZ" altLang="cs-CZ" sz="1600"/>
          </a:p>
        </p:txBody>
      </p:sp>
      <p:sp>
        <p:nvSpPr>
          <p:cNvPr id="49157" name="Text Box 8"/>
          <p:cNvSpPr txBox="1">
            <a:spLocks noChangeArrowheads="1"/>
          </p:cNvSpPr>
          <p:nvPr/>
        </p:nvSpPr>
        <p:spPr bwMode="auto">
          <a:xfrm>
            <a:off x="8458200" y="150813"/>
            <a:ext cx="609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r" eaLnBrk="1" hangingPunct="1"/>
            <a:fld id="{C620A7D2-D24C-43C0-88D7-852D26E4FF4A}" type="slidenum">
              <a:rPr lang="cs-CZ" altLang="cs-CZ"/>
              <a:pPr algn="r" eaLnBrk="1" hangingPunct="1"/>
              <a:t>64</a:t>
            </a:fld>
            <a:endParaRPr lang="cs-CZ" altLang="cs-CZ" dirty="0"/>
          </a:p>
        </p:txBody>
      </p:sp>
    </p:spTree>
    <p:extLst>
      <p:ext uri="{BB962C8B-B14F-4D97-AF65-F5344CB8AC3E}">
        <p14:creationId xmlns:p14="http://schemas.microsoft.com/office/powerpoint/2010/main" val="32191085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Line 2"/>
          <p:cNvSpPr>
            <a:spLocks noChangeShapeType="1"/>
          </p:cNvSpPr>
          <p:nvPr/>
        </p:nvSpPr>
        <p:spPr bwMode="auto">
          <a:xfrm>
            <a:off x="0" y="685800"/>
            <a:ext cx="91440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8131" name="Text Box 4"/>
          <p:cNvSpPr txBox="1">
            <a:spLocks noChangeArrowheads="1"/>
          </p:cNvSpPr>
          <p:nvPr/>
        </p:nvSpPr>
        <p:spPr bwMode="auto">
          <a:xfrm>
            <a:off x="228600" y="609600"/>
            <a:ext cx="8686800" cy="4108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b="1">
                <a:solidFill>
                  <a:schemeClr val="tx1"/>
                </a:solidFill>
                <a:latin typeface="Arial" pitchFamily="34" charset="0"/>
                <a:cs typeface="Arial" pitchFamily="34" charset="0"/>
              </a:defRPr>
            </a:lvl1pPr>
            <a:lvl2pPr marL="812800" indent="-355600" eaLnBrk="0" hangingPunct="0">
              <a:defRPr b="1">
                <a:solidFill>
                  <a:schemeClr val="tx1"/>
                </a:solidFill>
                <a:latin typeface="Arial" pitchFamily="34" charset="0"/>
                <a:cs typeface="Arial" pitchFamily="34" charset="0"/>
              </a:defRPr>
            </a:lvl2pPr>
            <a:lvl3pPr marL="1270000" indent="-355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lnSpc>
                <a:spcPct val="150000"/>
              </a:lnSpc>
            </a:pPr>
            <a:r>
              <a:rPr lang="cs-CZ" altLang="cs-CZ" sz="2400" dirty="0">
                <a:solidFill>
                  <a:schemeClr val="hlink"/>
                </a:solidFill>
              </a:rPr>
              <a:t>1)	(Vyberte dle Vás nejsprávnější tvrzení) Co je to bioinformatika?</a:t>
            </a:r>
            <a:endParaRPr lang="en-US" altLang="cs-CZ" dirty="0">
              <a:sym typeface="Symbol" pitchFamily="18" charset="2"/>
            </a:endParaRPr>
          </a:p>
          <a:p>
            <a:pPr eaLnBrk="1" hangingPunct="1">
              <a:lnSpc>
                <a:spcPct val="150000"/>
              </a:lnSpc>
              <a:buFont typeface="+mj-lt"/>
              <a:buAutoNum type="alphaUcPeriod"/>
            </a:pPr>
            <a:endParaRPr lang="cs-CZ" altLang="cs-CZ" dirty="0">
              <a:sym typeface="Symbol" pitchFamily="18" charset="2"/>
            </a:endParaRPr>
          </a:p>
          <a:p>
            <a:pPr eaLnBrk="1" hangingPunct="1">
              <a:lnSpc>
                <a:spcPct val="150000"/>
              </a:lnSpc>
              <a:buFont typeface="+mj-lt"/>
              <a:buAutoNum type="alphaUcPeriod"/>
            </a:pPr>
            <a:r>
              <a:rPr lang="cs-CZ" dirty="0"/>
              <a:t>disciplína plná </a:t>
            </a:r>
            <a:r>
              <a:rPr lang="cs-CZ" i="1" dirty="0" err="1"/>
              <a:t>blackbox</a:t>
            </a:r>
            <a:r>
              <a:rPr lang="cs-CZ" dirty="0"/>
              <a:t> nástrojů</a:t>
            </a:r>
          </a:p>
          <a:p>
            <a:pPr eaLnBrk="1" hangingPunct="1">
              <a:lnSpc>
                <a:spcPct val="150000"/>
              </a:lnSpc>
              <a:buFont typeface="+mj-lt"/>
              <a:buAutoNum type="alphaUcPeriod"/>
            </a:pPr>
            <a:r>
              <a:rPr lang="cs-CZ" dirty="0"/>
              <a:t>studium a aplikace metod pro uchování, zpětné vyvolání a analýzu biologických dat</a:t>
            </a:r>
          </a:p>
          <a:p>
            <a:pPr eaLnBrk="1" hangingPunct="1">
              <a:lnSpc>
                <a:spcPct val="150000"/>
              </a:lnSpc>
              <a:buFont typeface="+mj-lt"/>
              <a:buAutoNum type="alphaUcPeriod"/>
            </a:pPr>
            <a:r>
              <a:rPr lang="cs-CZ" dirty="0"/>
              <a:t>sada nástrojů, které pravděpodobně nebudu nikdy potřebovat, a tudíž je tato odpověď správnější než ta správná...</a:t>
            </a:r>
          </a:p>
          <a:p>
            <a:pPr eaLnBrk="1" hangingPunct="1">
              <a:lnSpc>
                <a:spcPct val="150000"/>
              </a:lnSpc>
              <a:buFont typeface="+mj-lt"/>
              <a:buAutoNum type="alphaUcPeriod"/>
            </a:pPr>
            <a:r>
              <a:rPr lang="cs-CZ" dirty="0"/>
              <a:t>žádná z uvedených možností</a:t>
            </a:r>
            <a:endParaRPr lang="en-US" altLang="cs-CZ" dirty="0">
              <a:sym typeface="Symbol" pitchFamily="18" charset="2"/>
            </a:endParaRPr>
          </a:p>
        </p:txBody>
      </p:sp>
      <p:sp>
        <p:nvSpPr>
          <p:cNvPr id="48132" name="Text Box 5"/>
          <p:cNvSpPr txBox="1">
            <a:spLocks noChangeArrowheads="1"/>
          </p:cNvSpPr>
          <p:nvPr/>
        </p:nvSpPr>
        <p:spPr bwMode="auto">
          <a:xfrm>
            <a:off x="8534400" y="150813"/>
            <a:ext cx="533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r" eaLnBrk="1" hangingPunct="1"/>
            <a:fld id="{93376015-E3B3-4394-AF9B-01287AD849B7}" type="slidenum">
              <a:rPr lang="cs-CZ" altLang="cs-CZ"/>
              <a:pPr algn="r" eaLnBrk="1" hangingPunct="1"/>
              <a:t>65</a:t>
            </a:fld>
            <a:endParaRPr lang="cs-CZ" altLang="cs-CZ"/>
          </a:p>
        </p:txBody>
      </p:sp>
      <p:sp>
        <p:nvSpPr>
          <p:cNvPr id="7" name="Text Box 3">
            <a:extLst>
              <a:ext uri="{FF2B5EF4-FFF2-40B4-BE49-F238E27FC236}">
                <a16:creationId xmlns:a16="http://schemas.microsoft.com/office/drawing/2014/main" id="{A20238DC-404E-4B8E-AB67-A595DE215114}"/>
              </a:ext>
            </a:extLst>
          </p:cNvPr>
          <p:cNvSpPr txBox="1">
            <a:spLocks noChangeArrowheads="1"/>
          </p:cNvSpPr>
          <p:nvPr/>
        </p:nvSpPr>
        <p:spPr bwMode="auto">
          <a:xfrm>
            <a:off x="20638" y="22225"/>
            <a:ext cx="10567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cs-CZ" altLang="cs-CZ" i="1" dirty="0" err="1">
                <a:solidFill>
                  <a:schemeClr val="hlink"/>
                </a:solidFill>
              </a:rPr>
              <a:t>Minitest</a:t>
            </a:r>
            <a:endParaRPr lang="cs-CZ" altLang="cs-CZ" i="1" dirty="0">
              <a:solidFill>
                <a:schemeClr val="hlink"/>
              </a:solidFill>
            </a:endParaRPr>
          </a:p>
          <a:p>
            <a:pPr eaLnBrk="1" hangingPunct="1"/>
            <a:endParaRPr lang="cs-CZ" altLang="cs-CZ" sz="1600" dirty="0"/>
          </a:p>
        </p:txBody>
      </p:sp>
    </p:spTree>
    <p:extLst>
      <p:ext uri="{BB962C8B-B14F-4D97-AF65-F5344CB8AC3E}">
        <p14:creationId xmlns:p14="http://schemas.microsoft.com/office/powerpoint/2010/main" val="19781126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Line 2"/>
          <p:cNvSpPr>
            <a:spLocks noChangeShapeType="1"/>
          </p:cNvSpPr>
          <p:nvPr/>
        </p:nvSpPr>
        <p:spPr bwMode="auto">
          <a:xfrm>
            <a:off x="0" y="685800"/>
            <a:ext cx="91440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8131" name="Text Box 4"/>
          <p:cNvSpPr txBox="1">
            <a:spLocks noChangeArrowheads="1"/>
          </p:cNvSpPr>
          <p:nvPr/>
        </p:nvSpPr>
        <p:spPr bwMode="auto">
          <a:xfrm>
            <a:off x="228600" y="609600"/>
            <a:ext cx="8686800" cy="3503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b="1">
                <a:solidFill>
                  <a:schemeClr val="tx1"/>
                </a:solidFill>
                <a:latin typeface="Arial" pitchFamily="34" charset="0"/>
                <a:cs typeface="Arial" pitchFamily="34" charset="0"/>
              </a:defRPr>
            </a:lvl1pPr>
            <a:lvl2pPr marL="812800" indent="-355600" eaLnBrk="0" hangingPunct="0">
              <a:defRPr b="1">
                <a:solidFill>
                  <a:schemeClr val="tx1"/>
                </a:solidFill>
                <a:latin typeface="Arial" pitchFamily="34" charset="0"/>
                <a:cs typeface="Arial" pitchFamily="34" charset="0"/>
              </a:defRPr>
            </a:lvl2pPr>
            <a:lvl3pPr marL="1270000" indent="-355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lnSpc>
                <a:spcPct val="150000"/>
              </a:lnSpc>
            </a:pPr>
            <a:r>
              <a:rPr lang="cs-CZ" altLang="cs-CZ" sz="2400" dirty="0">
                <a:solidFill>
                  <a:schemeClr val="hlink"/>
                </a:solidFill>
              </a:rPr>
              <a:t>2)	(Vyberte správné tvrzení) Evoluce proteinů</a:t>
            </a:r>
            <a:endParaRPr lang="en-US" altLang="cs-CZ" dirty="0">
              <a:sym typeface="Symbol" pitchFamily="18" charset="2"/>
            </a:endParaRPr>
          </a:p>
          <a:p>
            <a:pPr eaLnBrk="1" hangingPunct="1">
              <a:lnSpc>
                <a:spcPct val="150000"/>
              </a:lnSpc>
              <a:buFont typeface="+mj-lt"/>
              <a:buAutoNum type="alphaUcPeriod"/>
            </a:pPr>
            <a:endParaRPr lang="cs-CZ" altLang="cs-CZ" dirty="0">
              <a:sym typeface="Symbol" pitchFamily="18" charset="2"/>
            </a:endParaRPr>
          </a:p>
          <a:p>
            <a:pPr eaLnBrk="1" hangingPunct="1">
              <a:lnSpc>
                <a:spcPct val="150000"/>
              </a:lnSpc>
              <a:buFont typeface="+mj-lt"/>
              <a:buAutoNum type="alphaUcPeriod"/>
            </a:pPr>
            <a:r>
              <a:rPr lang="cs-CZ" dirty="0"/>
              <a:t>se děje replikací, duplikací a delecí jednotlivých aminokyselin</a:t>
            </a:r>
          </a:p>
          <a:p>
            <a:pPr eaLnBrk="1" hangingPunct="1">
              <a:lnSpc>
                <a:spcPct val="150000"/>
              </a:lnSpc>
              <a:buFont typeface="+mj-lt"/>
              <a:buAutoNum type="alphaUcPeriod"/>
            </a:pPr>
            <a:r>
              <a:rPr lang="cs-CZ" dirty="0"/>
              <a:t>se zastavila před přibližně 100 miliony let</a:t>
            </a:r>
          </a:p>
          <a:p>
            <a:pPr eaLnBrk="1" hangingPunct="1">
              <a:lnSpc>
                <a:spcPct val="150000"/>
              </a:lnSpc>
              <a:buFont typeface="+mj-lt"/>
              <a:buAutoNum type="alphaUcPeriod"/>
            </a:pPr>
            <a:r>
              <a:rPr lang="cs-CZ" dirty="0"/>
              <a:t>se u </a:t>
            </a:r>
            <a:r>
              <a:rPr lang="cs-CZ" dirty="0" err="1"/>
              <a:t>vícedoménových</a:t>
            </a:r>
            <a:r>
              <a:rPr lang="cs-CZ" dirty="0"/>
              <a:t> proteinů děje také replikací, duplikací či delecí jednotlivých domén</a:t>
            </a:r>
          </a:p>
          <a:p>
            <a:pPr eaLnBrk="1" hangingPunct="1">
              <a:lnSpc>
                <a:spcPct val="150000"/>
              </a:lnSpc>
              <a:buFont typeface="+mj-lt"/>
              <a:buAutoNum type="alphaUcPeriod"/>
            </a:pPr>
            <a:r>
              <a:rPr lang="cs-CZ" dirty="0"/>
              <a:t>se ani nepřímo nevyužívá při studiu sekvenčně homologních proteinů k predikci očekávané funkce nově objevených proteinů</a:t>
            </a:r>
            <a:endParaRPr lang="en-US" altLang="cs-CZ" dirty="0">
              <a:sym typeface="Symbol" pitchFamily="18" charset="2"/>
            </a:endParaRPr>
          </a:p>
        </p:txBody>
      </p:sp>
      <p:sp>
        <p:nvSpPr>
          <p:cNvPr id="48132" name="Text Box 5"/>
          <p:cNvSpPr txBox="1">
            <a:spLocks noChangeArrowheads="1"/>
          </p:cNvSpPr>
          <p:nvPr/>
        </p:nvSpPr>
        <p:spPr bwMode="auto">
          <a:xfrm>
            <a:off x="8534400" y="150813"/>
            <a:ext cx="533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r" eaLnBrk="1" hangingPunct="1"/>
            <a:fld id="{93376015-E3B3-4394-AF9B-01287AD849B7}" type="slidenum">
              <a:rPr lang="cs-CZ" altLang="cs-CZ"/>
              <a:pPr algn="r" eaLnBrk="1" hangingPunct="1"/>
              <a:t>66</a:t>
            </a:fld>
            <a:endParaRPr lang="cs-CZ" altLang="cs-CZ"/>
          </a:p>
        </p:txBody>
      </p:sp>
      <p:sp>
        <p:nvSpPr>
          <p:cNvPr id="7" name="Text Box 3">
            <a:extLst>
              <a:ext uri="{FF2B5EF4-FFF2-40B4-BE49-F238E27FC236}">
                <a16:creationId xmlns:a16="http://schemas.microsoft.com/office/drawing/2014/main" id="{A20238DC-404E-4B8E-AB67-A595DE215114}"/>
              </a:ext>
            </a:extLst>
          </p:cNvPr>
          <p:cNvSpPr txBox="1">
            <a:spLocks noChangeArrowheads="1"/>
          </p:cNvSpPr>
          <p:nvPr/>
        </p:nvSpPr>
        <p:spPr bwMode="auto">
          <a:xfrm>
            <a:off x="20638" y="22225"/>
            <a:ext cx="10567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cs-CZ" altLang="cs-CZ" i="1" dirty="0" err="1">
                <a:solidFill>
                  <a:schemeClr val="hlink"/>
                </a:solidFill>
              </a:rPr>
              <a:t>Minitest</a:t>
            </a:r>
            <a:endParaRPr lang="cs-CZ" altLang="cs-CZ" i="1" dirty="0">
              <a:solidFill>
                <a:schemeClr val="hlink"/>
              </a:solidFill>
            </a:endParaRPr>
          </a:p>
          <a:p>
            <a:pPr eaLnBrk="1" hangingPunct="1"/>
            <a:endParaRPr lang="cs-CZ" altLang="cs-CZ" sz="1600" dirty="0"/>
          </a:p>
        </p:txBody>
      </p:sp>
    </p:spTree>
    <p:extLst>
      <p:ext uri="{BB962C8B-B14F-4D97-AF65-F5344CB8AC3E}">
        <p14:creationId xmlns:p14="http://schemas.microsoft.com/office/powerpoint/2010/main" val="228616728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Line 2"/>
          <p:cNvSpPr>
            <a:spLocks noChangeShapeType="1"/>
          </p:cNvSpPr>
          <p:nvPr/>
        </p:nvSpPr>
        <p:spPr bwMode="auto">
          <a:xfrm>
            <a:off x="0" y="685800"/>
            <a:ext cx="91440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8131" name="Text Box 4"/>
          <p:cNvSpPr txBox="1">
            <a:spLocks noChangeArrowheads="1"/>
          </p:cNvSpPr>
          <p:nvPr/>
        </p:nvSpPr>
        <p:spPr bwMode="auto">
          <a:xfrm>
            <a:off x="228600" y="609600"/>
            <a:ext cx="8686800" cy="4057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b="1">
                <a:solidFill>
                  <a:schemeClr val="tx1"/>
                </a:solidFill>
                <a:latin typeface="Arial" pitchFamily="34" charset="0"/>
                <a:cs typeface="Arial" pitchFamily="34" charset="0"/>
              </a:defRPr>
            </a:lvl1pPr>
            <a:lvl2pPr marL="812800" indent="-355600" eaLnBrk="0" hangingPunct="0">
              <a:defRPr b="1">
                <a:solidFill>
                  <a:schemeClr val="tx1"/>
                </a:solidFill>
                <a:latin typeface="Arial" pitchFamily="34" charset="0"/>
                <a:cs typeface="Arial" pitchFamily="34" charset="0"/>
              </a:defRPr>
            </a:lvl2pPr>
            <a:lvl3pPr marL="1270000" indent="-355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lnSpc>
                <a:spcPct val="150000"/>
              </a:lnSpc>
            </a:pPr>
            <a:r>
              <a:rPr lang="cs-CZ" altLang="cs-CZ" sz="2400" dirty="0">
                <a:solidFill>
                  <a:schemeClr val="hlink"/>
                </a:solidFill>
              </a:rPr>
              <a:t>3)	 (Vyberte </a:t>
            </a:r>
            <a:r>
              <a:rPr lang="cs-CZ" altLang="cs-CZ" sz="2400" dirty="0" err="1">
                <a:solidFill>
                  <a:schemeClr val="hlink"/>
                </a:solidFill>
              </a:rPr>
              <a:t>NEsprávné</a:t>
            </a:r>
            <a:r>
              <a:rPr lang="cs-CZ" altLang="cs-CZ" sz="2400" dirty="0">
                <a:solidFill>
                  <a:schemeClr val="hlink"/>
                </a:solidFill>
              </a:rPr>
              <a:t> tvrzení) Při analýze biologických sítí jako KEGG, </a:t>
            </a:r>
            <a:r>
              <a:rPr lang="cs-CZ" altLang="cs-CZ" sz="2400" dirty="0" err="1">
                <a:solidFill>
                  <a:schemeClr val="hlink"/>
                </a:solidFill>
              </a:rPr>
              <a:t>Reactome</a:t>
            </a:r>
            <a:r>
              <a:rPr lang="cs-CZ" altLang="cs-CZ" sz="2400" dirty="0">
                <a:solidFill>
                  <a:schemeClr val="hlink"/>
                </a:solidFill>
              </a:rPr>
              <a:t>, Gene Ontology je třeba</a:t>
            </a:r>
            <a:endParaRPr lang="en-US" altLang="cs-CZ" dirty="0">
              <a:sym typeface="Symbol" pitchFamily="18" charset="2"/>
            </a:endParaRPr>
          </a:p>
          <a:p>
            <a:pPr eaLnBrk="1" hangingPunct="1">
              <a:lnSpc>
                <a:spcPct val="150000"/>
              </a:lnSpc>
              <a:buFont typeface="+mj-lt"/>
              <a:buAutoNum type="alphaUcPeriod"/>
            </a:pPr>
            <a:endParaRPr lang="cs-CZ" altLang="cs-CZ" dirty="0">
              <a:sym typeface="Symbol" pitchFamily="18" charset="2"/>
            </a:endParaRPr>
          </a:p>
          <a:p>
            <a:pPr eaLnBrk="1" hangingPunct="1">
              <a:lnSpc>
                <a:spcPct val="150000"/>
              </a:lnSpc>
              <a:buFont typeface="+mj-lt"/>
              <a:buAutoNum type="alphaUcPeriod"/>
            </a:pPr>
            <a:r>
              <a:rPr lang="cs-CZ" dirty="0"/>
              <a:t>uvažovat relativně malou míru falešné pozitivity a negativity z důvodu naší téměř kompletní znalosti probíhajících procesů v živých systémech</a:t>
            </a:r>
          </a:p>
          <a:p>
            <a:pPr eaLnBrk="1" hangingPunct="1">
              <a:lnSpc>
                <a:spcPct val="150000"/>
              </a:lnSpc>
              <a:buFont typeface="+mj-lt"/>
              <a:buAutoNum type="alphaUcPeriod"/>
            </a:pPr>
            <a:r>
              <a:rPr lang="cs-CZ" dirty="0"/>
              <a:t>uvažovat, že většina informací není manuálně ověřená (</a:t>
            </a:r>
            <a:r>
              <a:rPr lang="cs-CZ" i="1" dirty="0"/>
              <a:t>Gene Ontology</a:t>
            </a:r>
            <a:r>
              <a:rPr lang="cs-CZ" dirty="0"/>
              <a:t>)</a:t>
            </a:r>
            <a:endParaRPr lang="en-US" altLang="cs-CZ" dirty="0">
              <a:sym typeface="Symbol" pitchFamily="18" charset="2"/>
            </a:endParaRPr>
          </a:p>
          <a:p>
            <a:pPr eaLnBrk="1" hangingPunct="1">
              <a:lnSpc>
                <a:spcPct val="150000"/>
              </a:lnSpc>
              <a:buFont typeface="+mj-lt"/>
              <a:buAutoNum type="alphaUcPeriod"/>
            </a:pPr>
            <a:r>
              <a:rPr lang="cs-CZ" dirty="0"/>
              <a:t>uvažovat, že většina informací je manuálně ověřená (</a:t>
            </a:r>
            <a:r>
              <a:rPr lang="cs-CZ" i="1" dirty="0"/>
              <a:t>KEGG</a:t>
            </a:r>
            <a:r>
              <a:rPr lang="cs-CZ" dirty="0"/>
              <a:t>, </a:t>
            </a:r>
            <a:r>
              <a:rPr lang="cs-CZ" i="1" dirty="0" err="1"/>
              <a:t>Reactome</a:t>
            </a:r>
            <a:r>
              <a:rPr lang="cs-CZ" dirty="0"/>
              <a:t>)</a:t>
            </a:r>
          </a:p>
          <a:p>
            <a:pPr eaLnBrk="1" hangingPunct="1">
              <a:lnSpc>
                <a:spcPct val="150000"/>
              </a:lnSpc>
              <a:buFont typeface="+mj-lt"/>
              <a:buAutoNum type="alphaUcPeriod"/>
            </a:pPr>
            <a:r>
              <a:rPr lang="cs-CZ" dirty="0"/>
              <a:t>přistupovat k výsledkům kriticky a optimálně ověřovat zdrojová data pro klíčové závěry z analýzy sítí</a:t>
            </a:r>
          </a:p>
        </p:txBody>
      </p:sp>
      <p:sp>
        <p:nvSpPr>
          <p:cNvPr id="48132" name="Text Box 5"/>
          <p:cNvSpPr txBox="1">
            <a:spLocks noChangeArrowheads="1"/>
          </p:cNvSpPr>
          <p:nvPr/>
        </p:nvSpPr>
        <p:spPr bwMode="auto">
          <a:xfrm>
            <a:off x="8534400" y="150813"/>
            <a:ext cx="533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r" eaLnBrk="1" hangingPunct="1"/>
            <a:fld id="{93376015-E3B3-4394-AF9B-01287AD849B7}" type="slidenum">
              <a:rPr lang="cs-CZ" altLang="cs-CZ"/>
              <a:pPr algn="r" eaLnBrk="1" hangingPunct="1"/>
              <a:t>67</a:t>
            </a:fld>
            <a:endParaRPr lang="cs-CZ" altLang="cs-CZ"/>
          </a:p>
        </p:txBody>
      </p:sp>
      <p:sp>
        <p:nvSpPr>
          <p:cNvPr id="7" name="Text Box 3">
            <a:extLst>
              <a:ext uri="{FF2B5EF4-FFF2-40B4-BE49-F238E27FC236}">
                <a16:creationId xmlns:a16="http://schemas.microsoft.com/office/drawing/2014/main" id="{A20238DC-404E-4B8E-AB67-A595DE215114}"/>
              </a:ext>
            </a:extLst>
          </p:cNvPr>
          <p:cNvSpPr txBox="1">
            <a:spLocks noChangeArrowheads="1"/>
          </p:cNvSpPr>
          <p:nvPr/>
        </p:nvSpPr>
        <p:spPr bwMode="auto">
          <a:xfrm>
            <a:off x="20638" y="22225"/>
            <a:ext cx="10567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cs-CZ" altLang="cs-CZ" i="1" dirty="0" err="1">
                <a:solidFill>
                  <a:schemeClr val="hlink"/>
                </a:solidFill>
              </a:rPr>
              <a:t>Minitest</a:t>
            </a:r>
            <a:endParaRPr lang="cs-CZ" altLang="cs-CZ" i="1" dirty="0">
              <a:solidFill>
                <a:schemeClr val="hlink"/>
              </a:solidFill>
            </a:endParaRPr>
          </a:p>
          <a:p>
            <a:pPr eaLnBrk="1" hangingPunct="1"/>
            <a:endParaRPr lang="cs-CZ" altLang="cs-CZ" sz="1600" dirty="0"/>
          </a:p>
        </p:txBody>
      </p:sp>
    </p:spTree>
    <p:extLst>
      <p:ext uri="{BB962C8B-B14F-4D97-AF65-F5344CB8AC3E}">
        <p14:creationId xmlns:p14="http://schemas.microsoft.com/office/powerpoint/2010/main" val="291499096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Line 2"/>
          <p:cNvSpPr>
            <a:spLocks noChangeShapeType="1"/>
          </p:cNvSpPr>
          <p:nvPr/>
        </p:nvSpPr>
        <p:spPr bwMode="auto">
          <a:xfrm>
            <a:off x="0" y="685800"/>
            <a:ext cx="91440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8131" name="Text Box 4"/>
          <p:cNvSpPr txBox="1">
            <a:spLocks noChangeArrowheads="1"/>
          </p:cNvSpPr>
          <p:nvPr/>
        </p:nvSpPr>
        <p:spPr bwMode="auto">
          <a:xfrm>
            <a:off x="228600" y="609600"/>
            <a:ext cx="8686800" cy="5858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b="1">
                <a:solidFill>
                  <a:schemeClr val="tx1"/>
                </a:solidFill>
                <a:latin typeface="Arial" pitchFamily="34" charset="0"/>
                <a:cs typeface="Arial" pitchFamily="34" charset="0"/>
              </a:defRPr>
            </a:lvl1pPr>
            <a:lvl2pPr marL="812800" indent="-355600" eaLnBrk="0" hangingPunct="0">
              <a:defRPr b="1">
                <a:solidFill>
                  <a:schemeClr val="tx1"/>
                </a:solidFill>
                <a:latin typeface="Arial" pitchFamily="34" charset="0"/>
                <a:cs typeface="Arial" pitchFamily="34" charset="0"/>
              </a:defRPr>
            </a:lvl2pPr>
            <a:lvl3pPr marL="1270000" indent="-355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lnSpc>
                <a:spcPct val="150000"/>
              </a:lnSpc>
            </a:pPr>
            <a:r>
              <a:rPr lang="cs-CZ" altLang="cs-CZ" sz="2400" dirty="0">
                <a:solidFill>
                  <a:schemeClr val="hlink"/>
                </a:solidFill>
              </a:rPr>
              <a:t>4)	(Vyberte dle Vás nejhorší řešení uvedeného zadání) Jsem nucen(a) zjistit primární sekvenci pro řádově stovky proteinů pro které mám </a:t>
            </a:r>
            <a:r>
              <a:rPr lang="cs-CZ" altLang="cs-CZ" sz="2400" dirty="0" err="1">
                <a:solidFill>
                  <a:schemeClr val="hlink"/>
                </a:solidFill>
              </a:rPr>
              <a:t>UniProtKB</a:t>
            </a:r>
            <a:r>
              <a:rPr lang="cs-CZ" altLang="cs-CZ" sz="2400" dirty="0">
                <a:solidFill>
                  <a:schemeClr val="hlink"/>
                </a:solidFill>
              </a:rPr>
              <a:t> identifikátor:</a:t>
            </a:r>
            <a:endParaRPr lang="en-US" altLang="cs-CZ" dirty="0">
              <a:sym typeface="Symbol" pitchFamily="18" charset="2"/>
            </a:endParaRPr>
          </a:p>
          <a:p>
            <a:pPr eaLnBrk="1" hangingPunct="1">
              <a:lnSpc>
                <a:spcPct val="150000"/>
              </a:lnSpc>
              <a:buFont typeface="+mj-lt"/>
              <a:buAutoNum type="alphaUcPeriod"/>
            </a:pPr>
            <a:endParaRPr lang="cs-CZ" altLang="cs-CZ" dirty="0">
              <a:sym typeface="Symbol" pitchFamily="18" charset="2"/>
            </a:endParaRPr>
          </a:p>
          <a:p>
            <a:pPr eaLnBrk="1" hangingPunct="1">
              <a:lnSpc>
                <a:spcPct val="150000"/>
              </a:lnSpc>
              <a:buFont typeface="+mj-lt"/>
              <a:buAutoNum type="alphaUcPeriod"/>
            </a:pPr>
            <a:r>
              <a:rPr lang="cs-CZ" dirty="0"/>
              <a:t>najdu si každý protein v </a:t>
            </a:r>
            <a:r>
              <a:rPr lang="cs-CZ" dirty="0" err="1"/>
              <a:t>UniProtKB</a:t>
            </a:r>
            <a:r>
              <a:rPr lang="cs-CZ" dirty="0"/>
              <a:t> databázi, doklikám se k jeho sekvenci, kterou si uložím a následně všechny sekvence zkombinuji</a:t>
            </a:r>
          </a:p>
          <a:p>
            <a:pPr eaLnBrk="1" hangingPunct="1">
              <a:lnSpc>
                <a:spcPct val="150000"/>
              </a:lnSpc>
              <a:buFont typeface="+mj-lt"/>
              <a:buAutoNum type="alphaUcPeriod"/>
            </a:pPr>
            <a:r>
              <a:rPr lang="cs-CZ" dirty="0"/>
              <a:t>napíši si skript/program pro stažení primární sekvence na základě proteinového identifikátoru – bude mi to možná trvat déle, ale potřeboval jsem to již několikrát...</a:t>
            </a:r>
          </a:p>
          <a:p>
            <a:pPr eaLnBrk="1" hangingPunct="1">
              <a:lnSpc>
                <a:spcPct val="150000"/>
              </a:lnSpc>
              <a:buFont typeface="+mj-lt"/>
              <a:buAutoNum type="alphaUcPeriod"/>
            </a:pPr>
            <a:r>
              <a:rPr lang="cs-CZ" dirty="0"/>
              <a:t>poprosím kolegu, zda-</a:t>
            </a:r>
            <a:r>
              <a:rPr lang="cs-CZ" dirty="0" err="1"/>
              <a:t>li</a:t>
            </a:r>
            <a:r>
              <a:rPr lang="cs-CZ" dirty="0"/>
              <a:t> nemá/nezná nástroj, kterým bych tento úkol zvládl sám případně s jeho pomocí automaticky</a:t>
            </a:r>
          </a:p>
          <a:p>
            <a:pPr eaLnBrk="1" hangingPunct="1">
              <a:lnSpc>
                <a:spcPct val="150000"/>
              </a:lnSpc>
              <a:buFont typeface="+mj-lt"/>
              <a:buAutoNum type="alphaUcPeriod"/>
            </a:pPr>
            <a:r>
              <a:rPr lang="cs-CZ" dirty="0"/>
              <a:t>najedu si na stránky </a:t>
            </a:r>
            <a:r>
              <a:rPr lang="cs-CZ" dirty="0" err="1"/>
              <a:t>UniProtKB</a:t>
            </a:r>
            <a:r>
              <a:rPr lang="cs-CZ" dirty="0"/>
              <a:t> a pomocí nástroje </a:t>
            </a:r>
            <a:r>
              <a:rPr lang="en-US" i="1" dirty="0"/>
              <a:t>Retrieve/ID Mapping</a:t>
            </a:r>
            <a:r>
              <a:rPr lang="cs-CZ" dirty="0"/>
              <a:t> si potřebnou informaci získám</a:t>
            </a:r>
            <a:endParaRPr lang="en-US" altLang="cs-CZ" dirty="0">
              <a:sym typeface="Symbol" pitchFamily="18" charset="2"/>
            </a:endParaRPr>
          </a:p>
        </p:txBody>
      </p:sp>
      <p:sp>
        <p:nvSpPr>
          <p:cNvPr id="48132" name="Text Box 5"/>
          <p:cNvSpPr txBox="1">
            <a:spLocks noChangeArrowheads="1"/>
          </p:cNvSpPr>
          <p:nvPr/>
        </p:nvSpPr>
        <p:spPr bwMode="auto">
          <a:xfrm>
            <a:off x="8534400" y="150813"/>
            <a:ext cx="533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r" eaLnBrk="1" hangingPunct="1"/>
            <a:fld id="{93376015-E3B3-4394-AF9B-01287AD849B7}" type="slidenum">
              <a:rPr lang="cs-CZ" altLang="cs-CZ"/>
              <a:pPr algn="r" eaLnBrk="1" hangingPunct="1"/>
              <a:t>68</a:t>
            </a:fld>
            <a:endParaRPr lang="cs-CZ" altLang="cs-CZ"/>
          </a:p>
        </p:txBody>
      </p:sp>
      <p:sp>
        <p:nvSpPr>
          <p:cNvPr id="7" name="Text Box 3">
            <a:extLst>
              <a:ext uri="{FF2B5EF4-FFF2-40B4-BE49-F238E27FC236}">
                <a16:creationId xmlns:a16="http://schemas.microsoft.com/office/drawing/2014/main" id="{A20238DC-404E-4B8E-AB67-A595DE215114}"/>
              </a:ext>
            </a:extLst>
          </p:cNvPr>
          <p:cNvSpPr txBox="1">
            <a:spLocks noChangeArrowheads="1"/>
          </p:cNvSpPr>
          <p:nvPr/>
        </p:nvSpPr>
        <p:spPr bwMode="auto">
          <a:xfrm>
            <a:off x="20638" y="22225"/>
            <a:ext cx="10567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cs-CZ" altLang="cs-CZ" i="1" dirty="0" err="1">
                <a:solidFill>
                  <a:schemeClr val="hlink"/>
                </a:solidFill>
              </a:rPr>
              <a:t>Minitest</a:t>
            </a:r>
            <a:endParaRPr lang="cs-CZ" altLang="cs-CZ" i="1" dirty="0">
              <a:solidFill>
                <a:schemeClr val="hlink"/>
              </a:solidFill>
            </a:endParaRPr>
          </a:p>
          <a:p>
            <a:pPr eaLnBrk="1" hangingPunct="1"/>
            <a:endParaRPr lang="cs-CZ" altLang="cs-CZ" sz="1600" dirty="0"/>
          </a:p>
        </p:txBody>
      </p:sp>
    </p:spTree>
    <p:extLst>
      <p:ext uri="{BB962C8B-B14F-4D97-AF65-F5344CB8AC3E}">
        <p14:creationId xmlns:p14="http://schemas.microsoft.com/office/powerpoint/2010/main" val="226680293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Line 2"/>
          <p:cNvSpPr>
            <a:spLocks noChangeShapeType="1"/>
          </p:cNvSpPr>
          <p:nvPr/>
        </p:nvSpPr>
        <p:spPr bwMode="auto">
          <a:xfrm>
            <a:off x="0" y="685800"/>
            <a:ext cx="91440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8131" name="Text Box 4"/>
          <p:cNvSpPr txBox="1">
            <a:spLocks noChangeArrowheads="1"/>
          </p:cNvSpPr>
          <p:nvPr/>
        </p:nvSpPr>
        <p:spPr bwMode="auto">
          <a:xfrm>
            <a:off x="228600" y="609600"/>
            <a:ext cx="8686800" cy="3831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b="1">
                <a:solidFill>
                  <a:schemeClr val="tx1"/>
                </a:solidFill>
                <a:latin typeface="Arial" pitchFamily="34" charset="0"/>
                <a:cs typeface="Arial" pitchFamily="34" charset="0"/>
              </a:defRPr>
            </a:lvl1pPr>
            <a:lvl2pPr marL="812800" indent="-355600" eaLnBrk="0" hangingPunct="0">
              <a:defRPr b="1">
                <a:solidFill>
                  <a:schemeClr val="tx1"/>
                </a:solidFill>
                <a:latin typeface="Arial" pitchFamily="34" charset="0"/>
                <a:cs typeface="Arial" pitchFamily="34" charset="0"/>
              </a:defRPr>
            </a:lvl2pPr>
            <a:lvl3pPr marL="1270000" indent="-355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lnSpc>
                <a:spcPct val="150000"/>
              </a:lnSpc>
            </a:pPr>
            <a:r>
              <a:rPr lang="cs-CZ" altLang="cs-CZ" sz="2400" dirty="0">
                <a:solidFill>
                  <a:schemeClr val="hlink"/>
                </a:solidFill>
              </a:rPr>
              <a:t>5)	Vyjmenuj alespoň 3 </a:t>
            </a:r>
            <a:r>
              <a:rPr lang="cs-CZ" altLang="cs-CZ" sz="2400" dirty="0" err="1">
                <a:solidFill>
                  <a:schemeClr val="hlink"/>
                </a:solidFill>
              </a:rPr>
              <a:t>bioinformatické</a:t>
            </a:r>
            <a:r>
              <a:rPr lang="cs-CZ" altLang="cs-CZ" sz="2400" dirty="0">
                <a:solidFill>
                  <a:schemeClr val="hlink"/>
                </a:solidFill>
              </a:rPr>
              <a:t> nástroje, které jsi během svého studia použil nebo se chystáš použít a pro jaké účely (případně alespoň ty, o kterých jsi slyšel). Pokud se jedná o nástroje, o kterých by měli podle Tebe vědět i ostatní, podtrhni je, prosím (budou zváženy pro zmínění dalším ročníkům...)</a:t>
            </a:r>
          </a:p>
          <a:p>
            <a:pPr eaLnBrk="1" hangingPunct="1">
              <a:lnSpc>
                <a:spcPct val="150000"/>
              </a:lnSpc>
              <a:buFont typeface="+mj-lt"/>
              <a:buAutoNum type="alphaUcPeriod"/>
            </a:pPr>
            <a:endParaRPr lang="cs-CZ" altLang="cs-CZ" dirty="0">
              <a:sym typeface="Symbol" pitchFamily="18" charset="2"/>
            </a:endParaRPr>
          </a:p>
        </p:txBody>
      </p:sp>
      <p:sp>
        <p:nvSpPr>
          <p:cNvPr id="48132" name="Text Box 5"/>
          <p:cNvSpPr txBox="1">
            <a:spLocks noChangeArrowheads="1"/>
          </p:cNvSpPr>
          <p:nvPr/>
        </p:nvSpPr>
        <p:spPr bwMode="auto">
          <a:xfrm>
            <a:off x="8534400" y="150813"/>
            <a:ext cx="533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r" eaLnBrk="1" hangingPunct="1"/>
            <a:fld id="{93376015-E3B3-4394-AF9B-01287AD849B7}" type="slidenum">
              <a:rPr lang="cs-CZ" altLang="cs-CZ"/>
              <a:pPr algn="r" eaLnBrk="1" hangingPunct="1"/>
              <a:t>69</a:t>
            </a:fld>
            <a:endParaRPr lang="cs-CZ" altLang="cs-CZ"/>
          </a:p>
        </p:txBody>
      </p:sp>
      <p:sp>
        <p:nvSpPr>
          <p:cNvPr id="7" name="Text Box 3">
            <a:extLst>
              <a:ext uri="{FF2B5EF4-FFF2-40B4-BE49-F238E27FC236}">
                <a16:creationId xmlns:a16="http://schemas.microsoft.com/office/drawing/2014/main" id="{A20238DC-404E-4B8E-AB67-A595DE215114}"/>
              </a:ext>
            </a:extLst>
          </p:cNvPr>
          <p:cNvSpPr txBox="1">
            <a:spLocks noChangeArrowheads="1"/>
          </p:cNvSpPr>
          <p:nvPr/>
        </p:nvSpPr>
        <p:spPr bwMode="auto">
          <a:xfrm>
            <a:off x="20638" y="22225"/>
            <a:ext cx="10567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cs-CZ" altLang="cs-CZ" i="1" dirty="0" err="1">
                <a:solidFill>
                  <a:schemeClr val="hlink"/>
                </a:solidFill>
              </a:rPr>
              <a:t>Minitest</a:t>
            </a:r>
            <a:endParaRPr lang="cs-CZ" altLang="cs-CZ" i="1" dirty="0">
              <a:solidFill>
                <a:schemeClr val="hlink"/>
              </a:solidFill>
            </a:endParaRPr>
          </a:p>
          <a:p>
            <a:pPr eaLnBrk="1" hangingPunct="1"/>
            <a:endParaRPr lang="cs-CZ" altLang="cs-CZ" sz="1600" dirty="0"/>
          </a:p>
        </p:txBody>
      </p:sp>
    </p:spTree>
    <p:extLst>
      <p:ext uri="{BB962C8B-B14F-4D97-AF65-F5344CB8AC3E}">
        <p14:creationId xmlns:p14="http://schemas.microsoft.com/office/powerpoint/2010/main" val="356681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Line 2"/>
          <p:cNvSpPr>
            <a:spLocks noChangeShapeType="1"/>
          </p:cNvSpPr>
          <p:nvPr/>
        </p:nvSpPr>
        <p:spPr bwMode="auto">
          <a:xfrm>
            <a:off x="0" y="685800"/>
            <a:ext cx="91440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6627" name="Text Box 4"/>
          <p:cNvSpPr txBox="1">
            <a:spLocks noChangeArrowheads="1"/>
          </p:cNvSpPr>
          <p:nvPr/>
        </p:nvSpPr>
        <p:spPr bwMode="auto">
          <a:xfrm>
            <a:off x="228600" y="609600"/>
            <a:ext cx="8686800" cy="521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b="1">
                <a:solidFill>
                  <a:schemeClr val="tx1"/>
                </a:solidFill>
                <a:latin typeface="Arial" pitchFamily="34" charset="0"/>
                <a:cs typeface="Arial" pitchFamily="34" charset="0"/>
              </a:defRPr>
            </a:lvl1pPr>
            <a:lvl2pPr marL="812800" indent="-355600" eaLnBrk="0" hangingPunct="0">
              <a:defRPr b="1">
                <a:solidFill>
                  <a:schemeClr val="tx1"/>
                </a:solidFill>
                <a:latin typeface="Arial" pitchFamily="34" charset="0"/>
                <a:cs typeface="Arial" pitchFamily="34" charset="0"/>
              </a:defRPr>
            </a:lvl2pPr>
            <a:lvl3pPr marL="1270000" indent="-355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lnSpc>
                <a:spcPct val="150000"/>
              </a:lnSpc>
            </a:pPr>
            <a:r>
              <a:rPr lang="cs-CZ" altLang="cs-CZ" sz="2400" dirty="0">
                <a:solidFill>
                  <a:schemeClr val="hlink"/>
                </a:solidFill>
              </a:rPr>
              <a:t>Biologické sítě – příklady (3)</a:t>
            </a:r>
          </a:p>
          <a:p>
            <a:pPr eaLnBrk="1" hangingPunct="1">
              <a:lnSpc>
                <a:spcPct val="150000"/>
              </a:lnSpc>
              <a:buFontTx/>
              <a:buChar char="•"/>
            </a:pPr>
            <a:r>
              <a:rPr lang="cs-CZ" altLang="cs-CZ" dirty="0">
                <a:sym typeface="Symbol" pitchFamily="18" charset="2"/>
              </a:rPr>
              <a:t>protein-protein fyzické interakce – </a:t>
            </a:r>
            <a:r>
              <a:rPr lang="cs-CZ" altLang="cs-CZ" dirty="0">
                <a:solidFill>
                  <a:srgbClr val="99FF99"/>
                </a:solidFill>
                <a:sym typeface="Symbol" pitchFamily="18" charset="2"/>
              </a:rPr>
              <a:t>ze sítě samotné není přímá informace o významu dané interakce...</a:t>
            </a:r>
          </a:p>
          <a:p>
            <a:pPr lvl="1" eaLnBrk="1" hangingPunct="1">
              <a:lnSpc>
                <a:spcPct val="150000"/>
              </a:lnSpc>
              <a:buFontTx/>
              <a:buChar char="•"/>
            </a:pPr>
            <a:r>
              <a:rPr lang="en-US" altLang="cs-CZ" i="1" dirty="0">
                <a:sym typeface="Symbol" pitchFamily="18" charset="2"/>
              </a:rPr>
              <a:t>nodes</a:t>
            </a:r>
            <a:r>
              <a:rPr lang="cs-CZ" altLang="cs-CZ" i="1" dirty="0">
                <a:sym typeface="Symbol" pitchFamily="18" charset="2"/>
              </a:rPr>
              <a:t> – </a:t>
            </a:r>
            <a:r>
              <a:rPr lang="cs-CZ" altLang="cs-CZ" dirty="0">
                <a:sym typeface="Symbol" pitchFamily="18" charset="2"/>
              </a:rPr>
              <a:t>?</a:t>
            </a:r>
          </a:p>
          <a:p>
            <a:pPr lvl="1" eaLnBrk="1" hangingPunct="1">
              <a:lnSpc>
                <a:spcPct val="150000"/>
              </a:lnSpc>
              <a:buFontTx/>
              <a:buChar char="•"/>
            </a:pPr>
            <a:r>
              <a:rPr lang="en-US" altLang="cs-CZ" i="1" dirty="0">
                <a:sym typeface="Symbol" pitchFamily="18" charset="2"/>
              </a:rPr>
              <a:t>edges</a:t>
            </a:r>
            <a:r>
              <a:rPr lang="cs-CZ" altLang="cs-CZ" i="1" dirty="0">
                <a:sym typeface="Symbol" pitchFamily="18" charset="2"/>
              </a:rPr>
              <a:t> – </a:t>
            </a:r>
            <a:r>
              <a:rPr lang="cs-CZ" altLang="cs-CZ" dirty="0">
                <a:sym typeface="Symbol" pitchFamily="18" charset="2"/>
              </a:rPr>
              <a:t>?</a:t>
            </a:r>
          </a:p>
          <a:p>
            <a:pPr lvl="1" eaLnBrk="1" hangingPunct="1">
              <a:lnSpc>
                <a:spcPct val="150000"/>
              </a:lnSpc>
              <a:buFontTx/>
              <a:buChar char="•"/>
            </a:pPr>
            <a:r>
              <a:rPr lang="cs-CZ" altLang="cs-CZ" dirty="0">
                <a:sym typeface="Symbol" pitchFamily="18" charset="2"/>
              </a:rPr>
              <a:t>příklady databází</a:t>
            </a:r>
          </a:p>
          <a:p>
            <a:pPr lvl="2" eaLnBrk="1" hangingPunct="1">
              <a:lnSpc>
                <a:spcPct val="150000"/>
              </a:lnSpc>
              <a:buFontTx/>
              <a:buChar char="•"/>
            </a:pPr>
            <a:r>
              <a:rPr lang="cs-CZ" altLang="cs-CZ" dirty="0">
                <a:solidFill>
                  <a:srgbClr val="99FF99"/>
                </a:solidFill>
                <a:sym typeface="Symbol" pitchFamily="18" charset="2"/>
              </a:rPr>
              <a:t>STRING</a:t>
            </a:r>
          </a:p>
          <a:p>
            <a:pPr marL="1260475" lvl="2" indent="0" eaLnBrk="1" hangingPunct="1">
              <a:lnSpc>
                <a:spcPct val="150000"/>
              </a:lnSpc>
            </a:pPr>
            <a:r>
              <a:rPr lang="cs-CZ" altLang="cs-CZ" b="0" dirty="0">
                <a:sym typeface="Symbol" pitchFamily="18" charset="2"/>
              </a:rPr>
              <a:t>(</a:t>
            </a:r>
            <a:r>
              <a:rPr lang="cs-CZ" altLang="cs-CZ" b="0" dirty="0">
                <a:sym typeface="Symbol" pitchFamily="18" charset="2"/>
                <a:hlinkClick r:id="rId3"/>
              </a:rPr>
              <a:t>www.string-db.org</a:t>
            </a:r>
            <a:r>
              <a:rPr lang="cs-CZ" altLang="cs-CZ" b="0" dirty="0">
                <a:sym typeface="Symbol" pitchFamily="18" charset="2"/>
              </a:rPr>
              <a:t>)</a:t>
            </a:r>
          </a:p>
          <a:p>
            <a:pPr lvl="2" eaLnBrk="1" hangingPunct="1">
              <a:lnSpc>
                <a:spcPct val="150000"/>
              </a:lnSpc>
              <a:buFontTx/>
              <a:buChar char="•"/>
            </a:pPr>
            <a:r>
              <a:rPr lang="cs-CZ" altLang="cs-CZ" b="0" dirty="0">
                <a:sym typeface="Symbol" pitchFamily="18" charset="2"/>
              </a:rPr>
              <a:t>MINT</a:t>
            </a:r>
          </a:p>
          <a:p>
            <a:pPr lvl="2" eaLnBrk="1" hangingPunct="1">
              <a:lnSpc>
                <a:spcPct val="150000"/>
              </a:lnSpc>
              <a:buFontTx/>
              <a:buChar char="•"/>
            </a:pPr>
            <a:r>
              <a:rPr lang="cs-CZ" altLang="cs-CZ" b="0" dirty="0">
                <a:sym typeface="Symbol" pitchFamily="18" charset="2"/>
              </a:rPr>
              <a:t>DIP</a:t>
            </a:r>
          </a:p>
          <a:p>
            <a:pPr lvl="2" eaLnBrk="1" hangingPunct="1">
              <a:lnSpc>
                <a:spcPct val="150000"/>
              </a:lnSpc>
              <a:buFontTx/>
              <a:buChar char="•"/>
            </a:pPr>
            <a:r>
              <a:rPr lang="cs-CZ" altLang="cs-CZ" b="0" dirty="0" err="1">
                <a:sym typeface="Symbol" pitchFamily="18" charset="2"/>
              </a:rPr>
              <a:t>BioGRID</a:t>
            </a:r>
            <a:endParaRPr lang="cs-CZ" altLang="cs-CZ" b="0" dirty="0">
              <a:sym typeface="Symbol" pitchFamily="18" charset="2"/>
            </a:endParaRPr>
          </a:p>
          <a:p>
            <a:pPr lvl="2" eaLnBrk="1" hangingPunct="1">
              <a:lnSpc>
                <a:spcPct val="150000"/>
              </a:lnSpc>
              <a:buFontTx/>
              <a:buChar char="•"/>
            </a:pPr>
            <a:r>
              <a:rPr lang="cs-CZ" altLang="cs-CZ" b="0" dirty="0">
                <a:sym typeface="Symbol" pitchFamily="18" charset="2"/>
              </a:rPr>
              <a:t>...</a:t>
            </a:r>
          </a:p>
        </p:txBody>
      </p:sp>
      <p:sp>
        <p:nvSpPr>
          <p:cNvPr id="26628" name="Text Box 5"/>
          <p:cNvSpPr txBox="1">
            <a:spLocks noChangeArrowheads="1"/>
          </p:cNvSpPr>
          <p:nvPr/>
        </p:nvSpPr>
        <p:spPr bwMode="auto">
          <a:xfrm>
            <a:off x="8534400" y="150813"/>
            <a:ext cx="533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r" eaLnBrk="1" hangingPunct="1"/>
            <a:fld id="{9F832506-E013-427D-BCA2-64937CBB1D62}" type="slidenum">
              <a:rPr lang="cs-CZ" altLang="cs-CZ"/>
              <a:pPr algn="r" eaLnBrk="1" hangingPunct="1"/>
              <a:t>7</a:t>
            </a:fld>
            <a:endParaRPr lang="cs-CZ" altLang="cs-CZ"/>
          </a:p>
        </p:txBody>
      </p:sp>
      <p:pic>
        <p:nvPicPr>
          <p:cNvPr id="26630" name="Picture 5" descr="http://1.bp.blogspot.com/-lo9zWs2x0Z0/T1D9Cgiv8pI/AAAAAAAAAD0/dgByPj0DEL0/s1600/Protei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1644650"/>
            <a:ext cx="5486400" cy="521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3"/>
          <p:cNvSpPr txBox="1">
            <a:spLocks noChangeArrowheads="1"/>
          </p:cNvSpPr>
          <p:nvPr/>
        </p:nvSpPr>
        <p:spPr bwMode="auto">
          <a:xfrm>
            <a:off x="20638" y="22225"/>
            <a:ext cx="206979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cs-CZ" altLang="cs-CZ" i="1" dirty="0">
                <a:solidFill>
                  <a:schemeClr val="hlink"/>
                </a:solidFill>
              </a:rPr>
              <a:t>5. Biologické sítě</a:t>
            </a:r>
          </a:p>
          <a:p>
            <a:pPr eaLnBrk="1" hangingPunct="1"/>
            <a:endParaRPr lang="cs-CZ" altLang="cs-CZ" sz="1600"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Line 2"/>
          <p:cNvSpPr>
            <a:spLocks noChangeShapeType="1"/>
          </p:cNvSpPr>
          <p:nvPr/>
        </p:nvSpPr>
        <p:spPr bwMode="auto">
          <a:xfrm>
            <a:off x="0" y="685800"/>
            <a:ext cx="91440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8131" name="Text Box 4"/>
          <p:cNvSpPr txBox="1">
            <a:spLocks noChangeArrowheads="1"/>
          </p:cNvSpPr>
          <p:nvPr/>
        </p:nvSpPr>
        <p:spPr bwMode="auto">
          <a:xfrm>
            <a:off x="228600" y="609600"/>
            <a:ext cx="8686800" cy="3831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b="1">
                <a:solidFill>
                  <a:schemeClr val="tx1"/>
                </a:solidFill>
                <a:latin typeface="Arial" pitchFamily="34" charset="0"/>
                <a:cs typeface="Arial" pitchFamily="34" charset="0"/>
              </a:defRPr>
            </a:lvl1pPr>
            <a:lvl2pPr marL="812800" indent="-355600" eaLnBrk="0" hangingPunct="0">
              <a:defRPr b="1">
                <a:solidFill>
                  <a:schemeClr val="tx1"/>
                </a:solidFill>
                <a:latin typeface="Arial" pitchFamily="34" charset="0"/>
                <a:cs typeface="Arial" pitchFamily="34" charset="0"/>
              </a:defRPr>
            </a:lvl2pPr>
            <a:lvl3pPr marL="1270000" indent="-355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lnSpc>
                <a:spcPct val="150000"/>
              </a:lnSpc>
            </a:pPr>
            <a:r>
              <a:rPr lang="cs-CZ" altLang="cs-CZ" sz="2400" dirty="0">
                <a:solidFill>
                  <a:schemeClr val="hlink"/>
                </a:solidFill>
              </a:rPr>
              <a:t>6)	Zazněla (a pokud ano, zmiň pro Tebe ty nejpodstatnější) v rámci některé z přednášek „Bioinformatika a proteiny“ obecná informace, která Ti rozšířila obzory, případně Ti pomohla k samostatnějšímu a kritičtějšímu (konstruktivně) uvažování nad věcmi, které během studia děláš?</a:t>
            </a:r>
          </a:p>
          <a:p>
            <a:pPr eaLnBrk="1" hangingPunct="1">
              <a:lnSpc>
                <a:spcPct val="150000"/>
              </a:lnSpc>
              <a:buFont typeface="+mj-lt"/>
              <a:buAutoNum type="alphaUcPeriod"/>
            </a:pPr>
            <a:endParaRPr lang="cs-CZ" altLang="cs-CZ" dirty="0">
              <a:sym typeface="Symbol" pitchFamily="18" charset="2"/>
            </a:endParaRPr>
          </a:p>
        </p:txBody>
      </p:sp>
      <p:sp>
        <p:nvSpPr>
          <p:cNvPr id="48132" name="Text Box 5"/>
          <p:cNvSpPr txBox="1">
            <a:spLocks noChangeArrowheads="1"/>
          </p:cNvSpPr>
          <p:nvPr/>
        </p:nvSpPr>
        <p:spPr bwMode="auto">
          <a:xfrm>
            <a:off x="8534400" y="150813"/>
            <a:ext cx="533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r" eaLnBrk="1" hangingPunct="1"/>
            <a:fld id="{93376015-E3B3-4394-AF9B-01287AD849B7}" type="slidenum">
              <a:rPr lang="cs-CZ" altLang="cs-CZ"/>
              <a:pPr algn="r" eaLnBrk="1" hangingPunct="1"/>
              <a:t>70</a:t>
            </a:fld>
            <a:endParaRPr lang="cs-CZ" altLang="cs-CZ" dirty="0"/>
          </a:p>
        </p:txBody>
      </p:sp>
      <p:sp>
        <p:nvSpPr>
          <p:cNvPr id="7" name="Text Box 3">
            <a:extLst>
              <a:ext uri="{FF2B5EF4-FFF2-40B4-BE49-F238E27FC236}">
                <a16:creationId xmlns:a16="http://schemas.microsoft.com/office/drawing/2014/main" id="{A20238DC-404E-4B8E-AB67-A595DE215114}"/>
              </a:ext>
            </a:extLst>
          </p:cNvPr>
          <p:cNvSpPr txBox="1">
            <a:spLocks noChangeArrowheads="1"/>
          </p:cNvSpPr>
          <p:nvPr/>
        </p:nvSpPr>
        <p:spPr bwMode="auto">
          <a:xfrm>
            <a:off x="20638" y="22225"/>
            <a:ext cx="10567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cs-CZ" altLang="cs-CZ" i="1" dirty="0" err="1">
                <a:solidFill>
                  <a:schemeClr val="hlink"/>
                </a:solidFill>
              </a:rPr>
              <a:t>Minitest</a:t>
            </a:r>
            <a:endParaRPr lang="cs-CZ" altLang="cs-CZ" i="1" dirty="0">
              <a:solidFill>
                <a:schemeClr val="hlink"/>
              </a:solidFill>
            </a:endParaRPr>
          </a:p>
          <a:p>
            <a:pPr eaLnBrk="1" hangingPunct="1"/>
            <a:endParaRPr lang="cs-CZ" altLang="cs-CZ" sz="1600" dirty="0"/>
          </a:p>
        </p:txBody>
      </p:sp>
    </p:spTree>
    <p:extLst>
      <p:ext uri="{BB962C8B-B14F-4D97-AF65-F5344CB8AC3E}">
        <p14:creationId xmlns:p14="http://schemas.microsoft.com/office/powerpoint/2010/main" val="4091115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4"/>
          <p:cNvSpPr txBox="1">
            <a:spLocks noChangeArrowheads="1"/>
          </p:cNvSpPr>
          <p:nvPr/>
        </p:nvSpPr>
        <p:spPr bwMode="auto">
          <a:xfrm>
            <a:off x="228600" y="2590800"/>
            <a:ext cx="86868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lnSpc>
                <a:spcPct val="150000"/>
              </a:lnSpc>
            </a:pPr>
            <a:r>
              <a:rPr lang="cs-CZ" altLang="cs-CZ" sz="3200" dirty="0">
                <a:solidFill>
                  <a:schemeClr val="hlink"/>
                </a:solidFill>
              </a:rPr>
              <a:t>6. Biologické sítě</a:t>
            </a:r>
          </a:p>
          <a:p>
            <a:pPr algn="ctr" eaLnBrk="1" hangingPunct="1">
              <a:lnSpc>
                <a:spcPct val="150000"/>
              </a:lnSpc>
            </a:pPr>
            <a:r>
              <a:rPr lang="cs-CZ" altLang="cs-CZ" sz="2800" dirty="0"/>
              <a:t>Biologické ontologie, KEGG, </a:t>
            </a:r>
            <a:r>
              <a:rPr lang="cs-CZ" altLang="cs-CZ" sz="2800" dirty="0" err="1"/>
              <a:t>Reactome</a:t>
            </a:r>
            <a:endParaRPr lang="cs-CZ" altLang="cs-CZ" sz="2800" dirty="0"/>
          </a:p>
        </p:txBody>
      </p:sp>
      <p:sp>
        <p:nvSpPr>
          <p:cNvPr id="28675" name="Line 5"/>
          <p:cNvSpPr>
            <a:spLocks noChangeShapeType="1"/>
          </p:cNvSpPr>
          <p:nvPr/>
        </p:nvSpPr>
        <p:spPr bwMode="auto">
          <a:xfrm>
            <a:off x="0" y="685800"/>
            <a:ext cx="91440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8676" name="Text Box 7"/>
          <p:cNvSpPr txBox="1">
            <a:spLocks noChangeArrowheads="1"/>
          </p:cNvSpPr>
          <p:nvPr/>
        </p:nvSpPr>
        <p:spPr bwMode="auto">
          <a:xfrm>
            <a:off x="20638" y="0"/>
            <a:ext cx="25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cs-CZ" altLang="cs-CZ" sz="2000">
                <a:solidFill>
                  <a:schemeClr val="hlink"/>
                </a:solidFill>
              </a:rPr>
              <a:t> </a:t>
            </a:r>
          </a:p>
          <a:p>
            <a:pPr eaLnBrk="1" hangingPunct="1"/>
            <a:endParaRPr lang="cs-CZ" altLang="cs-CZ" sz="1600"/>
          </a:p>
        </p:txBody>
      </p:sp>
      <p:sp>
        <p:nvSpPr>
          <p:cNvPr id="28677" name="Text Box 8"/>
          <p:cNvSpPr txBox="1">
            <a:spLocks noChangeArrowheads="1"/>
          </p:cNvSpPr>
          <p:nvPr/>
        </p:nvSpPr>
        <p:spPr bwMode="auto">
          <a:xfrm>
            <a:off x="8458200" y="150813"/>
            <a:ext cx="609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r" eaLnBrk="1" hangingPunct="1"/>
            <a:fld id="{B0D9A0E1-75B9-4ABE-81C2-FF5732AF60E8}" type="slidenum">
              <a:rPr lang="cs-CZ" altLang="cs-CZ"/>
              <a:pPr algn="r" eaLnBrk="1" hangingPunct="1"/>
              <a:t>8</a:t>
            </a:fld>
            <a:endParaRPr lang="cs-CZ" altLang="cs-CZ"/>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Line 2"/>
          <p:cNvSpPr>
            <a:spLocks noChangeShapeType="1"/>
          </p:cNvSpPr>
          <p:nvPr/>
        </p:nvSpPr>
        <p:spPr bwMode="auto">
          <a:xfrm>
            <a:off x="0" y="685800"/>
            <a:ext cx="91440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699" name="Text Box 4"/>
          <p:cNvSpPr txBox="1">
            <a:spLocks noChangeArrowheads="1"/>
          </p:cNvSpPr>
          <p:nvPr/>
        </p:nvSpPr>
        <p:spPr bwMode="auto">
          <a:xfrm>
            <a:off x="228600" y="609600"/>
            <a:ext cx="8686800" cy="6117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b="1">
                <a:solidFill>
                  <a:schemeClr val="tx1"/>
                </a:solidFill>
                <a:latin typeface="Arial" pitchFamily="34" charset="0"/>
                <a:cs typeface="Arial" pitchFamily="34" charset="0"/>
              </a:defRPr>
            </a:lvl1pPr>
            <a:lvl2pPr marL="812800" indent="-35560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lnSpc>
                <a:spcPct val="150000"/>
              </a:lnSpc>
            </a:pPr>
            <a:r>
              <a:rPr lang="cs-CZ" altLang="cs-CZ" sz="2400" dirty="0">
                <a:solidFill>
                  <a:schemeClr val="hlink"/>
                </a:solidFill>
              </a:rPr>
              <a:t>Biologické ontologie</a:t>
            </a:r>
          </a:p>
          <a:p>
            <a:pPr eaLnBrk="1" hangingPunct="1">
              <a:lnSpc>
                <a:spcPct val="150000"/>
              </a:lnSpc>
              <a:buFontTx/>
              <a:buChar char="•"/>
            </a:pPr>
            <a:r>
              <a:rPr lang="cs-CZ" altLang="cs-CZ" dirty="0">
                <a:sym typeface="Symbol" pitchFamily="18" charset="2"/>
              </a:rPr>
              <a:t>ontologie = systém kategorií (termínů; </a:t>
            </a:r>
            <a:r>
              <a:rPr lang="en-US" altLang="cs-CZ" i="1" dirty="0">
                <a:sym typeface="Symbol" pitchFamily="18" charset="2"/>
              </a:rPr>
              <a:t>terms</a:t>
            </a:r>
            <a:r>
              <a:rPr lang="cs-CZ" altLang="cs-CZ" dirty="0">
                <a:sym typeface="Symbol" pitchFamily="18" charset="2"/>
              </a:rPr>
              <a:t>), do kterých jsou zařazeny jednotlivé informační jednotky, spolu s jejich vlastnostmi a vztahy</a:t>
            </a:r>
          </a:p>
          <a:p>
            <a:pPr eaLnBrk="1" hangingPunct="1">
              <a:lnSpc>
                <a:spcPct val="150000"/>
              </a:lnSpc>
              <a:buFontTx/>
              <a:buChar char="•"/>
            </a:pPr>
            <a:r>
              <a:rPr lang="cs-CZ" altLang="cs-CZ" dirty="0">
                <a:sym typeface="Symbol" pitchFamily="18" charset="2"/>
              </a:rPr>
              <a:t>biologické ontologie – příklady</a:t>
            </a:r>
          </a:p>
          <a:p>
            <a:pPr lvl="1" eaLnBrk="1" hangingPunct="1">
              <a:lnSpc>
                <a:spcPct val="150000"/>
              </a:lnSpc>
              <a:buFontTx/>
              <a:buChar char="•"/>
            </a:pPr>
            <a:r>
              <a:rPr lang="cs-CZ" altLang="cs-CZ" dirty="0">
                <a:sym typeface="Symbol" pitchFamily="18" charset="2"/>
              </a:rPr>
              <a:t>proteiny (</a:t>
            </a:r>
            <a:r>
              <a:rPr lang="en-US" altLang="cs-CZ" b="0" i="1" dirty="0">
                <a:sym typeface="Symbol" pitchFamily="18" charset="2"/>
              </a:rPr>
              <a:t>gene products</a:t>
            </a:r>
            <a:r>
              <a:rPr lang="cs-CZ" altLang="cs-CZ" dirty="0">
                <a:sym typeface="Symbol" pitchFamily="18" charset="2"/>
              </a:rPr>
              <a:t>) – </a:t>
            </a:r>
            <a:r>
              <a:rPr lang="cs-CZ" altLang="cs-CZ" dirty="0">
                <a:solidFill>
                  <a:srgbClr val="99FF99"/>
                </a:solidFill>
                <a:sym typeface="Symbol" pitchFamily="18" charset="2"/>
              </a:rPr>
              <a:t>genová ontologie (GO)</a:t>
            </a:r>
            <a:r>
              <a:rPr lang="cs-CZ" altLang="cs-CZ" b="0" dirty="0">
                <a:sym typeface="Symbol" pitchFamily="18" charset="2"/>
              </a:rPr>
              <a:t>; funkce, lokalizace, ...</a:t>
            </a:r>
          </a:p>
          <a:p>
            <a:pPr lvl="1" eaLnBrk="1" hangingPunct="1">
              <a:lnSpc>
                <a:spcPct val="150000"/>
              </a:lnSpc>
              <a:buFontTx/>
              <a:buChar char="•"/>
            </a:pPr>
            <a:r>
              <a:rPr lang="cs-CZ" altLang="cs-CZ" b="0" dirty="0">
                <a:sym typeface="Symbol" pitchFamily="18" charset="2"/>
              </a:rPr>
              <a:t>průběh buněčného dělení </a:t>
            </a:r>
            <a:r>
              <a:rPr lang="en-US" altLang="cs-CZ" b="0" dirty="0">
                <a:sym typeface="Symbol" pitchFamily="18" charset="2"/>
              </a:rPr>
              <a:t>(</a:t>
            </a:r>
            <a:r>
              <a:rPr lang="en-US" altLang="cs-CZ" b="0" i="1" dirty="0">
                <a:sym typeface="Symbol" pitchFamily="18" charset="2"/>
              </a:rPr>
              <a:t>Cell Cycle Ontology</a:t>
            </a:r>
            <a:r>
              <a:rPr lang="en-US" altLang="cs-CZ" b="0" dirty="0">
                <a:sym typeface="Symbol" pitchFamily="18" charset="2"/>
              </a:rPr>
              <a:t>)</a:t>
            </a:r>
          </a:p>
          <a:p>
            <a:pPr lvl="1" eaLnBrk="1" hangingPunct="1">
              <a:lnSpc>
                <a:spcPct val="150000"/>
              </a:lnSpc>
              <a:buFontTx/>
              <a:buChar char="•"/>
            </a:pPr>
            <a:r>
              <a:rPr lang="cs-CZ" altLang="cs-CZ" b="0" dirty="0">
                <a:sym typeface="Symbol" pitchFamily="18" charset="2"/>
              </a:rPr>
              <a:t>rostlinná ontologie (</a:t>
            </a:r>
            <a:r>
              <a:rPr lang="cs-CZ" altLang="cs-CZ" b="0" i="1" dirty="0">
                <a:sym typeface="Symbol" pitchFamily="18" charset="2"/>
                <a:hlinkClick r:id="rId3"/>
              </a:rPr>
              <a:t>Plant ontology</a:t>
            </a:r>
            <a:r>
              <a:rPr lang="en-US" altLang="cs-CZ" b="0" dirty="0">
                <a:sym typeface="Symbol" pitchFamily="18" charset="2"/>
              </a:rPr>
              <a:t>)</a:t>
            </a:r>
            <a:endParaRPr lang="cs-CZ" altLang="cs-CZ" b="0" dirty="0">
              <a:sym typeface="Symbol" pitchFamily="18" charset="2"/>
            </a:endParaRPr>
          </a:p>
          <a:p>
            <a:pPr lvl="1" eaLnBrk="1" hangingPunct="1">
              <a:lnSpc>
                <a:spcPct val="150000"/>
              </a:lnSpc>
              <a:buFontTx/>
              <a:buChar char="•"/>
            </a:pPr>
            <a:endParaRPr lang="cs-CZ" altLang="cs-CZ" dirty="0">
              <a:sym typeface="Symbol" pitchFamily="18" charset="2"/>
            </a:endParaRPr>
          </a:p>
          <a:p>
            <a:pPr eaLnBrk="1" hangingPunct="1">
              <a:lnSpc>
                <a:spcPct val="150000"/>
              </a:lnSpc>
              <a:buFontTx/>
              <a:buChar char="•"/>
            </a:pPr>
            <a:r>
              <a:rPr lang="cs-CZ" altLang="cs-CZ" dirty="0">
                <a:solidFill>
                  <a:srgbClr val="99FF99"/>
                </a:solidFill>
                <a:sym typeface="Symbol" pitchFamily="18" charset="2"/>
              </a:rPr>
              <a:t>OLS – </a:t>
            </a:r>
            <a:r>
              <a:rPr lang="en-US" altLang="cs-CZ" i="1" dirty="0">
                <a:solidFill>
                  <a:srgbClr val="99FF99"/>
                </a:solidFill>
                <a:sym typeface="Symbol" pitchFamily="18" charset="2"/>
              </a:rPr>
              <a:t>Ontology Lookup Service</a:t>
            </a:r>
            <a:endParaRPr lang="en-US" altLang="cs-CZ" i="1" dirty="0">
              <a:solidFill>
                <a:srgbClr val="99FF99"/>
              </a:solidFill>
              <a:sym typeface="Symbol" pitchFamily="18" charset="2"/>
              <a:hlinkClick r:id="rId4"/>
            </a:endParaRPr>
          </a:p>
          <a:p>
            <a:pPr lvl="1" eaLnBrk="1" hangingPunct="1">
              <a:lnSpc>
                <a:spcPct val="150000"/>
              </a:lnSpc>
              <a:buFontTx/>
              <a:buChar char="•"/>
            </a:pPr>
            <a:r>
              <a:rPr lang="cs-CZ" altLang="cs-CZ" dirty="0">
                <a:sym typeface="Symbol" pitchFamily="18" charset="2"/>
                <a:hlinkClick r:id="rId5"/>
              </a:rPr>
              <a:t>https://www.ebi.ac.uk/ols/index</a:t>
            </a:r>
            <a:endParaRPr lang="cs-CZ" altLang="cs-CZ" dirty="0">
              <a:sym typeface="Symbol" pitchFamily="18" charset="2"/>
            </a:endParaRPr>
          </a:p>
          <a:p>
            <a:pPr lvl="1" eaLnBrk="1" hangingPunct="1">
              <a:lnSpc>
                <a:spcPct val="150000"/>
              </a:lnSpc>
              <a:buFontTx/>
              <a:buChar char="•"/>
            </a:pPr>
            <a:r>
              <a:rPr lang="cs-CZ" altLang="cs-CZ" dirty="0">
                <a:sym typeface="Symbol" pitchFamily="18" charset="2"/>
              </a:rPr>
              <a:t>jednotný přístup k více ontologiím</a:t>
            </a:r>
          </a:p>
          <a:p>
            <a:pPr lvl="1" eaLnBrk="1" hangingPunct="1">
              <a:lnSpc>
                <a:spcPct val="150000"/>
              </a:lnSpc>
              <a:buFontTx/>
              <a:buChar char="•"/>
            </a:pPr>
            <a:r>
              <a:rPr lang="cs-CZ" altLang="cs-CZ" dirty="0">
                <a:sym typeface="Symbol" pitchFamily="18" charset="2"/>
              </a:rPr>
              <a:t>možnost procházet celé ontologie, případně vyhledávat termíny</a:t>
            </a:r>
          </a:p>
          <a:p>
            <a:pPr eaLnBrk="1" hangingPunct="1">
              <a:lnSpc>
                <a:spcPct val="150000"/>
              </a:lnSpc>
              <a:buFontTx/>
              <a:buChar char="•"/>
            </a:pPr>
            <a:endParaRPr lang="cs-CZ" altLang="cs-CZ" dirty="0">
              <a:sym typeface="Symbol" pitchFamily="18" charset="2"/>
            </a:endParaRPr>
          </a:p>
          <a:p>
            <a:pPr marL="0" indent="0" algn="ctr" eaLnBrk="1" hangingPunct="1">
              <a:lnSpc>
                <a:spcPct val="150000"/>
              </a:lnSpc>
            </a:pPr>
            <a:r>
              <a:rPr lang="cs-CZ" altLang="cs-CZ" sz="2400" dirty="0">
                <a:sym typeface="Symbol" pitchFamily="18" charset="2"/>
              </a:rPr>
              <a:t>stále živý proces úprav/doplnění ontologií; </a:t>
            </a:r>
            <a:r>
              <a:rPr lang="cs-CZ" altLang="cs-CZ" sz="2400" dirty="0">
                <a:solidFill>
                  <a:srgbClr val="99FF99"/>
                </a:solidFill>
                <a:sym typeface="Symbol" pitchFamily="18" charset="2"/>
              </a:rPr>
              <a:t>není statické!</a:t>
            </a:r>
          </a:p>
        </p:txBody>
      </p:sp>
      <p:sp>
        <p:nvSpPr>
          <p:cNvPr id="29700" name="Text Box 5"/>
          <p:cNvSpPr txBox="1">
            <a:spLocks noChangeArrowheads="1"/>
          </p:cNvSpPr>
          <p:nvPr/>
        </p:nvSpPr>
        <p:spPr bwMode="auto">
          <a:xfrm>
            <a:off x="8534400" y="150813"/>
            <a:ext cx="533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r" eaLnBrk="1" hangingPunct="1"/>
            <a:fld id="{32F836FA-459F-4898-9E0B-6609110BED04}" type="slidenum">
              <a:rPr lang="cs-CZ" altLang="cs-CZ"/>
              <a:pPr algn="r" eaLnBrk="1" hangingPunct="1"/>
              <a:t>9</a:t>
            </a:fld>
            <a:endParaRPr lang="cs-CZ" altLang="cs-CZ"/>
          </a:p>
        </p:txBody>
      </p:sp>
      <p:sp>
        <p:nvSpPr>
          <p:cNvPr id="29701" name="Text Box 3"/>
          <p:cNvSpPr txBox="1">
            <a:spLocks noChangeArrowheads="1"/>
          </p:cNvSpPr>
          <p:nvPr/>
        </p:nvSpPr>
        <p:spPr bwMode="auto">
          <a:xfrm>
            <a:off x="20638" y="22225"/>
            <a:ext cx="2922587"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cs-CZ" altLang="cs-CZ" i="1" dirty="0">
                <a:solidFill>
                  <a:schemeClr val="hlink"/>
                </a:solidFill>
              </a:rPr>
              <a:t>6. Biologické sítě</a:t>
            </a:r>
          </a:p>
          <a:p>
            <a:pPr eaLnBrk="1" hangingPunct="1"/>
            <a:r>
              <a:rPr lang="cs-CZ" altLang="cs-CZ" sz="1600" dirty="0"/>
              <a:t>Biologické ontologie, KEGG</a:t>
            </a:r>
          </a:p>
        </p:txBody>
      </p:sp>
    </p:spTree>
  </p:cSld>
  <p:clrMapOvr>
    <a:masterClrMapping/>
  </p:clrMapOvr>
</p:sld>
</file>

<file path=ppt/theme/theme1.xml><?xml version="1.0" encoding="utf-8"?>
<a:theme xmlns:a="http://schemas.openxmlformats.org/drawingml/2006/main" name="Kruhy na vodě">
  <a:themeElements>
    <a:clrScheme name="Kruhy na vodě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Kruhy na vodě">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cs-CZ"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cs-CZ" sz="1800" b="1" i="0" u="none" strike="noStrike" cap="none" normalizeH="0" baseline="0" smtClean="0">
            <a:ln>
              <a:noFill/>
            </a:ln>
            <a:solidFill>
              <a:schemeClr val="tx1"/>
            </a:solidFill>
            <a:effectLst/>
            <a:latin typeface="Arial" charset="0"/>
          </a:defRPr>
        </a:defPPr>
      </a:lstStyle>
    </a:lnDef>
  </a:objectDefaults>
  <a:extraClrSchemeLst>
    <a:extraClrScheme>
      <a:clrScheme name="Kruhy na vodě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Kruhy na vodě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Kruhy na vodě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Kruhy na vodě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Kruhy na vodě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Kruhy na vodě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Kruhy na vodě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Kruhy na vodě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Kruhy na vodě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44559</TotalTime>
  <Words>8922</Words>
  <Application>Microsoft Office PowerPoint</Application>
  <PresentationFormat>On-screen Show (4:3)</PresentationFormat>
  <Paragraphs>897</Paragraphs>
  <Slides>70</Slides>
  <Notes>67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70</vt:i4>
      </vt:variant>
    </vt:vector>
  </HeadingPairs>
  <TitlesOfParts>
    <vt:vector size="74" baseType="lpstr">
      <vt:lpstr>Arial</vt:lpstr>
      <vt:lpstr>Arial_CE</vt:lpstr>
      <vt:lpstr>Wingdings</vt:lpstr>
      <vt:lpstr>Kruhy na vodě</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dc:creator>
  <cp:lastModifiedBy>David Potěšil</cp:lastModifiedBy>
  <cp:revision>6585</cp:revision>
  <cp:lastPrinted>1601-01-01T00:00:00Z</cp:lastPrinted>
  <dcterms:created xsi:type="dcterms:W3CDTF">1601-01-01T00:00:00Z</dcterms:created>
  <dcterms:modified xsi:type="dcterms:W3CDTF">2019-11-11T19:47:25Z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