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361" r:id="rId2"/>
    <p:sldId id="383" r:id="rId3"/>
    <p:sldId id="382" r:id="rId4"/>
    <p:sldId id="384" r:id="rId5"/>
    <p:sldId id="362" r:id="rId6"/>
    <p:sldId id="386" r:id="rId7"/>
    <p:sldId id="388" r:id="rId8"/>
    <p:sldId id="389" r:id="rId9"/>
    <p:sldId id="471" r:id="rId10"/>
    <p:sldId id="390" r:id="rId11"/>
    <p:sldId id="399" r:id="rId12"/>
    <p:sldId id="391" r:id="rId13"/>
    <p:sldId id="454" r:id="rId14"/>
    <p:sldId id="392" r:id="rId15"/>
    <p:sldId id="393" r:id="rId16"/>
    <p:sldId id="394" r:id="rId17"/>
    <p:sldId id="395" r:id="rId18"/>
    <p:sldId id="455" r:id="rId19"/>
    <p:sldId id="396" r:id="rId20"/>
    <p:sldId id="400" r:id="rId21"/>
    <p:sldId id="439" r:id="rId22"/>
    <p:sldId id="401" r:id="rId23"/>
    <p:sldId id="366" r:id="rId24"/>
    <p:sldId id="369" r:id="rId25"/>
    <p:sldId id="370" r:id="rId26"/>
    <p:sldId id="472" r:id="rId27"/>
    <p:sldId id="289" r:id="rId28"/>
    <p:sldId id="417" r:id="rId29"/>
    <p:sldId id="290" r:id="rId30"/>
    <p:sldId id="291" r:id="rId31"/>
    <p:sldId id="318" r:id="rId32"/>
    <p:sldId id="293" r:id="rId33"/>
    <p:sldId id="295" r:id="rId34"/>
    <p:sldId id="296" r:id="rId35"/>
    <p:sldId id="298" r:id="rId36"/>
    <p:sldId id="416" r:id="rId37"/>
    <p:sldId id="299" r:id="rId38"/>
    <p:sldId id="301" r:id="rId39"/>
    <p:sldId id="438" r:id="rId40"/>
    <p:sldId id="460" r:id="rId41"/>
    <p:sldId id="461" r:id="rId42"/>
    <p:sldId id="462" r:id="rId43"/>
    <p:sldId id="463" r:id="rId44"/>
    <p:sldId id="464" r:id="rId45"/>
    <p:sldId id="465" r:id="rId46"/>
    <p:sldId id="466" r:id="rId47"/>
    <p:sldId id="467" r:id="rId48"/>
    <p:sldId id="468" r:id="rId49"/>
    <p:sldId id="469" r:id="rId50"/>
    <p:sldId id="470" r:id="rId51"/>
    <p:sldId id="323" r:id="rId52"/>
    <p:sldId id="324" r:id="rId53"/>
    <p:sldId id="326" r:id="rId54"/>
    <p:sldId id="426" r:id="rId55"/>
    <p:sldId id="327" r:id="rId56"/>
    <p:sldId id="330" r:id="rId57"/>
    <p:sldId id="332" r:id="rId58"/>
    <p:sldId id="427" r:id="rId59"/>
    <p:sldId id="333" r:id="rId60"/>
    <p:sldId id="334" r:id="rId61"/>
    <p:sldId id="433" r:id="rId62"/>
    <p:sldId id="430" r:id="rId63"/>
    <p:sldId id="432" r:id="rId64"/>
    <p:sldId id="431" r:id="rId65"/>
    <p:sldId id="339" r:id="rId66"/>
    <p:sldId id="429" r:id="rId67"/>
    <p:sldId id="428" r:id="rId68"/>
    <p:sldId id="340" r:id="rId69"/>
    <p:sldId id="341" r:id="rId70"/>
    <p:sldId id="434" r:id="rId71"/>
    <p:sldId id="342" r:id="rId72"/>
    <p:sldId id="435" r:id="rId73"/>
    <p:sldId id="343" r:id="rId74"/>
    <p:sldId id="436" r:id="rId75"/>
    <p:sldId id="457" r:id="rId76"/>
    <p:sldId id="456" r:id="rId77"/>
    <p:sldId id="423" r:id="rId78"/>
    <p:sldId id="424" r:id="rId79"/>
    <p:sldId id="425" r:id="rId80"/>
    <p:sldId id="459" r:id="rId81"/>
    <p:sldId id="346" r:id="rId82"/>
    <p:sldId id="347" r:id="rId83"/>
    <p:sldId id="348" r:id="rId84"/>
    <p:sldId id="349" r:id="rId85"/>
    <p:sldId id="350" r:id="rId86"/>
    <p:sldId id="351" r:id="rId87"/>
    <p:sldId id="452" r:id="rId88"/>
    <p:sldId id="352" r:id="rId89"/>
    <p:sldId id="353" r:id="rId90"/>
    <p:sldId id="354" r:id="rId91"/>
    <p:sldId id="355" r:id="rId92"/>
    <p:sldId id="356" r:id="rId93"/>
    <p:sldId id="357" r:id="rId94"/>
    <p:sldId id="358" r:id="rId95"/>
    <p:sldId id="359" r:id="rId96"/>
    <p:sldId id="360" r:id="rId97"/>
  </p:sldIdLst>
  <p:sldSz cx="9144000" cy="6858000" type="screen4x3"/>
  <p:notesSz cx="7099300" cy="10234613"/>
  <p:defaultTextStyle>
    <a:defPPr>
      <a:defRPr lang="cs-CZ"/>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autoAdjust="0"/>
    <p:restoredTop sz="94660"/>
  </p:normalViewPr>
  <p:slideViewPr>
    <p:cSldViewPr>
      <p:cViewPr varScale="1">
        <p:scale>
          <a:sx n="69" d="100"/>
          <a:sy n="69" d="100"/>
        </p:scale>
        <p:origin x="120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2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cs typeface="Arial" charset="0"/>
              </a:defRPr>
            </a:lvl1pPr>
          </a:lstStyle>
          <a:p>
            <a:pPr>
              <a:defRPr/>
            </a:pPr>
            <a:endParaRPr lang="cs-CZ"/>
          </a:p>
        </p:txBody>
      </p:sp>
      <p:sp>
        <p:nvSpPr>
          <p:cNvPr id="25600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cs typeface="Arial" charset="0"/>
              </a:defRPr>
            </a:lvl1pPr>
          </a:lstStyle>
          <a:p>
            <a:pPr>
              <a:defRPr/>
            </a:pPr>
            <a:fld id="{50B4CFA7-03BB-4B2D-804F-1B4F08BC6029}" type="datetimeFigureOut">
              <a:rPr lang="cs-CZ"/>
              <a:pPr>
                <a:defRPr/>
              </a:pPr>
              <a:t>21.11.2018</a:t>
            </a:fld>
            <a:endParaRPr lang="cs-CZ"/>
          </a:p>
        </p:txBody>
      </p:sp>
      <p:sp>
        <p:nvSpPr>
          <p:cNvPr id="25600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cs typeface="Arial" charset="0"/>
              </a:defRPr>
            </a:lvl1pPr>
          </a:lstStyle>
          <a:p>
            <a:pPr>
              <a:defRPr/>
            </a:pPr>
            <a:endParaRPr lang="cs-CZ"/>
          </a:p>
        </p:txBody>
      </p:sp>
      <p:sp>
        <p:nvSpPr>
          <p:cNvPr id="25600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F493A665-FFD4-4821-9E84-44F4205ADAD6}"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cs-CZ"/>
          </a:p>
        </p:txBody>
      </p:sp>
      <p:sp>
        <p:nvSpPr>
          <p:cNvPr id="1741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fld id="{8FA6E6E3-F556-4961-A198-6386246FE7BD}" type="datetimeFigureOut">
              <a:rPr lang="cs-CZ"/>
              <a:pPr>
                <a:defRPr/>
              </a:pPr>
              <a:t>21.11.2018</a:t>
            </a:fld>
            <a:endParaRPr lang="cs-CZ"/>
          </a:p>
        </p:txBody>
      </p:sp>
      <p:sp>
        <p:nvSpPr>
          <p:cNvPr id="410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741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cs-CZ"/>
          </a:p>
        </p:txBody>
      </p:sp>
      <p:sp>
        <p:nvSpPr>
          <p:cNvPr id="1741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1" hangingPunct="1">
              <a:defRPr sz="1300" b="0" smtClean="0"/>
            </a:lvl1pPr>
          </a:lstStyle>
          <a:p>
            <a:pPr>
              <a:defRPr/>
            </a:pPr>
            <a:fld id="{282F8918-D84D-421C-B33A-5F67F141B897}"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992188" y="768350"/>
            <a:ext cx="5114925" cy="3836988"/>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992188" y="768350"/>
            <a:ext cx="5116512" cy="3836988"/>
          </a:xfrm>
          <a:ln/>
        </p:spPr>
      </p:sp>
      <p:sp>
        <p:nvSpPr>
          <p:cNvPr id="2560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92188" y="768350"/>
            <a:ext cx="5116512" cy="3836988"/>
          </a:xfrm>
          <a:ln/>
        </p:spPr>
      </p:sp>
      <p:sp>
        <p:nvSpPr>
          <p:cNvPr id="2765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92188" y="768350"/>
            <a:ext cx="5116512" cy="3836988"/>
          </a:xfrm>
          <a:ln/>
        </p:spPr>
      </p:sp>
      <p:sp>
        <p:nvSpPr>
          <p:cNvPr id="2969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992188" y="768350"/>
            <a:ext cx="5116512" cy="3836988"/>
          </a:xfrm>
          <a:ln/>
        </p:spPr>
      </p:sp>
      <p:sp>
        <p:nvSpPr>
          <p:cNvPr id="3174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92188" y="768350"/>
            <a:ext cx="5116512" cy="3836988"/>
          </a:xfrm>
          <a:ln/>
        </p:spPr>
      </p:sp>
      <p:sp>
        <p:nvSpPr>
          <p:cNvPr id="3379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92188" y="768350"/>
            <a:ext cx="5116512" cy="3836988"/>
          </a:xfrm>
          <a:ln/>
        </p:spPr>
      </p:sp>
      <p:sp>
        <p:nvSpPr>
          <p:cNvPr id="3584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992188" y="768350"/>
            <a:ext cx="5116512" cy="3836988"/>
          </a:xfrm>
          <a:ln/>
        </p:spPr>
      </p:sp>
      <p:sp>
        <p:nvSpPr>
          <p:cNvPr id="3789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92188" y="768350"/>
            <a:ext cx="5116512" cy="3836988"/>
          </a:xfrm>
          <a:ln/>
        </p:spPr>
      </p:sp>
      <p:sp>
        <p:nvSpPr>
          <p:cNvPr id="3993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92188" y="768350"/>
            <a:ext cx="5116512" cy="3836988"/>
          </a:xfrm>
          <a:ln/>
        </p:spPr>
      </p:sp>
      <p:sp>
        <p:nvSpPr>
          <p:cNvPr id="4198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992188" y="768350"/>
            <a:ext cx="5116512" cy="3836988"/>
          </a:xfrm>
          <a:ln/>
        </p:spPr>
      </p:sp>
      <p:sp>
        <p:nvSpPr>
          <p:cNvPr id="4403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993775" y="768350"/>
            <a:ext cx="5114925" cy="3836988"/>
          </a:xfrm>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992188" y="768350"/>
            <a:ext cx="5116512" cy="3836988"/>
          </a:xfrm>
          <a:ln/>
        </p:spPr>
      </p:sp>
      <p:sp>
        <p:nvSpPr>
          <p:cNvPr id="4608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992188" y="768350"/>
            <a:ext cx="5116512" cy="3836988"/>
          </a:xfrm>
          <a:ln/>
        </p:spPr>
      </p:sp>
      <p:sp>
        <p:nvSpPr>
          <p:cNvPr id="4813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93775" y="768350"/>
            <a:ext cx="5114925" cy="3836988"/>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93775" y="768350"/>
            <a:ext cx="5114925" cy="383698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93775" y="768350"/>
            <a:ext cx="5114925" cy="383698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93775" y="768350"/>
            <a:ext cx="5114925" cy="3836988"/>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93775" y="768350"/>
            <a:ext cx="5114925" cy="3836988"/>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92188" y="768350"/>
            <a:ext cx="5116512" cy="3836988"/>
          </a:xfrm>
          <a:ln/>
        </p:spPr>
      </p:sp>
      <p:sp>
        <p:nvSpPr>
          <p:cNvPr id="6041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92188" y="768350"/>
            <a:ext cx="5116512" cy="3836988"/>
          </a:xfrm>
          <a:ln/>
        </p:spPr>
      </p:sp>
      <p:sp>
        <p:nvSpPr>
          <p:cNvPr id="6246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92188" y="768350"/>
            <a:ext cx="5116512" cy="3836988"/>
          </a:xfrm>
          <a:ln/>
        </p:spPr>
      </p:sp>
      <p:sp>
        <p:nvSpPr>
          <p:cNvPr id="6451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93775" y="768350"/>
            <a:ext cx="5114925" cy="3836988"/>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92188" y="768350"/>
            <a:ext cx="5116512" cy="3836988"/>
          </a:xfrm>
          <a:ln/>
        </p:spPr>
      </p:sp>
      <p:sp>
        <p:nvSpPr>
          <p:cNvPr id="6656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92188" y="768350"/>
            <a:ext cx="5116512" cy="3836988"/>
          </a:xfrm>
          <a:ln/>
        </p:spPr>
      </p:sp>
      <p:sp>
        <p:nvSpPr>
          <p:cNvPr id="6861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92188" y="768350"/>
            <a:ext cx="5116512" cy="3836988"/>
          </a:xfrm>
          <a:ln/>
        </p:spPr>
      </p:sp>
      <p:sp>
        <p:nvSpPr>
          <p:cNvPr id="7065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92188" y="768350"/>
            <a:ext cx="5116512" cy="3836988"/>
          </a:xfrm>
          <a:ln/>
        </p:spPr>
      </p:sp>
      <p:sp>
        <p:nvSpPr>
          <p:cNvPr id="7270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92188" y="768350"/>
            <a:ext cx="5116512" cy="3836988"/>
          </a:xfrm>
          <a:ln/>
        </p:spPr>
      </p:sp>
      <p:sp>
        <p:nvSpPr>
          <p:cNvPr id="7475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92188" y="768350"/>
            <a:ext cx="5116512" cy="3836988"/>
          </a:xfrm>
          <a:ln/>
        </p:spPr>
      </p:sp>
      <p:sp>
        <p:nvSpPr>
          <p:cNvPr id="7680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92188" y="768350"/>
            <a:ext cx="5116512" cy="3836988"/>
          </a:xfrm>
          <a:ln/>
        </p:spPr>
      </p:sp>
      <p:sp>
        <p:nvSpPr>
          <p:cNvPr id="7885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92188" y="768350"/>
            <a:ext cx="5116512" cy="3836988"/>
          </a:xfrm>
          <a:ln/>
        </p:spPr>
      </p:sp>
      <p:sp>
        <p:nvSpPr>
          <p:cNvPr id="8089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92188" y="768350"/>
            <a:ext cx="5116512" cy="3836988"/>
          </a:xfrm>
          <a:ln/>
        </p:spPr>
      </p:sp>
      <p:sp>
        <p:nvSpPr>
          <p:cNvPr id="8294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92188" y="768350"/>
            <a:ext cx="5116512" cy="3836988"/>
          </a:xfrm>
          <a:ln/>
        </p:spPr>
      </p:sp>
      <p:sp>
        <p:nvSpPr>
          <p:cNvPr id="8499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992188" y="768350"/>
            <a:ext cx="5114925" cy="3836988"/>
          </a:xfrm>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92188" y="768350"/>
            <a:ext cx="5114925" cy="3836988"/>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93775" y="768350"/>
            <a:ext cx="5114925" cy="3836988"/>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993775" y="768350"/>
            <a:ext cx="5114925" cy="3836988"/>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993775" y="768350"/>
            <a:ext cx="5114925" cy="3836988"/>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993775" y="768350"/>
            <a:ext cx="5114925" cy="3836988"/>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93775" y="768350"/>
            <a:ext cx="5114925" cy="383698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992188" y="768350"/>
            <a:ext cx="5116512" cy="3836988"/>
          </a:xfrm>
          <a:ln/>
        </p:spPr>
      </p:sp>
      <p:sp>
        <p:nvSpPr>
          <p:cNvPr id="9933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6512" cy="3836988"/>
          </a:xfrm>
          <a:ln/>
        </p:spPr>
      </p:sp>
      <p:sp>
        <p:nvSpPr>
          <p:cNvPr id="10137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3775" y="768350"/>
            <a:ext cx="5114925" cy="3836988"/>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3775" y="768350"/>
            <a:ext cx="5114925" cy="3836988"/>
          </a:xfrm>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992188" y="768350"/>
            <a:ext cx="5114925" cy="3836988"/>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3775" y="768350"/>
            <a:ext cx="5114925" cy="3836988"/>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90600" y="768350"/>
            <a:ext cx="5116513" cy="3836988"/>
          </a:xfrm>
          <a:ln/>
        </p:spPr>
      </p:sp>
      <p:sp>
        <p:nvSpPr>
          <p:cNvPr id="10957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990600" y="768350"/>
            <a:ext cx="5116513" cy="3836988"/>
          </a:xfrm>
          <a:ln/>
        </p:spPr>
      </p:sp>
      <p:sp>
        <p:nvSpPr>
          <p:cNvPr id="11161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990600" y="768350"/>
            <a:ext cx="5116513" cy="3836988"/>
          </a:xfrm>
          <a:ln/>
        </p:spPr>
      </p:sp>
      <p:sp>
        <p:nvSpPr>
          <p:cNvPr id="11366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0600" y="768350"/>
            <a:ext cx="5116513" cy="3836988"/>
          </a:xfrm>
          <a:ln/>
        </p:spPr>
      </p:sp>
      <p:sp>
        <p:nvSpPr>
          <p:cNvPr id="11571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990600" y="768350"/>
            <a:ext cx="5116513" cy="3836988"/>
          </a:xfrm>
          <a:ln/>
        </p:spPr>
      </p:sp>
      <p:sp>
        <p:nvSpPr>
          <p:cNvPr id="11776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990600" y="768350"/>
            <a:ext cx="5116513" cy="3836988"/>
          </a:xfrm>
          <a:ln/>
        </p:spPr>
      </p:sp>
      <p:sp>
        <p:nvSpPr>
          <p:cNvPr id="11981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990600" y="768350"/>
            <a:ext cx="5116513" cy="3836988"/>
          </a:xfrm>
          <a:ln/>
        </p:spPr>
      </p:sp>
      <p:sp>
        <p:nvSpPr>
          <p:cNvPr id="12185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990600" y="768350"/>
            <a:ext cx="5116513" cy="3836988"/>
          </a:xfrm>
          <a:ln/>
        </p:spPr>
      </p:sp>
      <p:sp>
        <p:nvSpPr>
          <p:cNvPr id="12390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90600" y="768350"/>
            <a:ext cx="5116513" cy="3836988"/>
          </a:xfrm>
          <a:ln/>
        </p:spPr>
      </p:sp>
      <p:sp>
        <p:nvSpPr>
          <p:cNvPr id="12595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993775" y="768350"/>
            <a:ext cx="5114925" cy="3836988"/>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990600" y="768350"/>
            <a:ext cx="5116513" cy="3836988"/>
          </a:xfrm>
          <a:ln/>
        </p:spPr>
      </p:sp>
      <p:sp>
        <p:nvSpPr>
          <p:cNvPr id="12800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990600" y="768350"/>
            <a:ext cx="5116513" cy="3836988"/>
          </a:xfrm>
          <a:ln/>
        </p:spPr>
      </p:sp>
      <p:sp>
        <p:nvSpPr>
          <p:cNvPr id="13005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990600" y="768350"/>
            <a:ext cx="5116513" cy="3836988"/>
          </a:xfrm>
          <a:ln/>
        </p:spPr>
      </p:sp>
      <p:sp>
        <p:nvSpPr>
          <p:cNvPr id="13209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990600" y="768350"/>
            <a:ext cx="5116513" cy="3836988"/>
          </a:xfrm>
          <a:ln/>
        </p:spPr>
      </p:sp>
      <p:sp>
        <p:nvSpPr>
          <p:cNvPr id="13414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990600" y="768350"/>
            <a:ext cx="5116513" cy="3836988"/>
          </a:xfrm>
          <a:ln/>
        </p:spPr>
      </p:sp>
      <p:sp>
        <p:nvSpPr>
          <p:cNvPr id="13619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990600" y="768350"/>
            <a:ext cx="5116513" cy="3836988"/>
          </a:xfrm>
          <a:ln/>
        </p:spPr>
      </p:sp>
      <p:sp>
        <p:nvSpPr>
          <p:cNvPr id="13824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990600" y="768350"/>
            <a:ext cx="5116513" cy="3836988"/>
          </a:xfrm>
          <a:ln/>
        </p:spPr>
      </p:sp>
      <p:sp>
        <p:nvSpPr>
          <p:cNvPr id="14029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990600" y="768350"/>
            <a:ext cx="5116513" cy="3836988"/>
          </a:xfrm>
          <a:ln/>
        </p:spPr>
      </p:sp>
      <p:sp>
        <p:nvSpPr>
          <p:cNvPr id="14233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990600" y="768350"/>
            <a:ext cx="5116513" cy="3836988"/>
          </a:xfrm>
          <a:ln/>
        </p:spPr>
      </p:sp>
      <p:sp>
        <p:nvSpPr>
          <p:cNvPr id="14438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990600" y="768350"/>
            <a:ext cx="5116513" cy="3836988"/>
          </a:xfrm>
          <a:ln/>
        </p:spPr>
      </p:sp>
      <p:sp>
        <p:nvSpPr>
          <p:cNvPr id="14643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92188" y="768350"/>
            <a:ext cx="5116512" cy="3836988"/>
          </a:xfrm>
          <a:ln/>
        </p:spPr>
      </p:sp>
      <p:sp>
        <p:nvSpPr>
          <p:cNvPr id="1945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990600" y="768350"/>
            <a:ext cx="5116513" cy="3836988"/>
          </a:xfrm>
          <a:ln/>
        </p:spPr>
      </p:sp>
      <p:sp>
        <p:nvSpPr>
          <p:cNvPr id="14848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990600" y="768350"/>
            <a:ext cx="5116513" cy="3836988"/>
          </a:xfrm>
          <a:ln/>
        </p:spPr>
      </p:sp>
      <p:sp>
        <p:nvSpPr>
          <p:cNvPr id="15053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990600" y="768350"/>
            <a:ext cx="5116513" cy="3836988"/>
          </a:xfrm>
          <a:ln/>
        </p:spPr>
      </p:sp>
      <p:sp>
        <p:nvSpPr>
          <p:cNvPr id="15257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990600" y="768350"/>
            <a:ext cx="5116513" cy="3836988"/>
          </a:xfrm>
          <a:ln/>
        </p:spPr>
      </p:sp>
      <p:sp>
        <p:nvSpPr>
          <p:cNvPr id="15462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990600" y="768350"/>
            <a:ext cx="5116513" cy="3836988"/>
          </a:xfrm>
          <a:ln/>
        </p:spPr>
      </p:sp>
      <p:sp>
        <p:nvSpPr>
          <p:cNvPr id="15667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992188" y="768350"/>
            <a:ext cx="5116512" cy="3836988"/>
          </a:xfrm>
          <a:ln/>
        </p:spPr>
      </p:sp>
      <p:sp>
        <p:nvSpPr>
          <p:cNvPr id="15872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992188" y="768350"/>
            <a:ext cx="5116512" cy="3836988"/>
          </a:xfrm>
          <a:ln/>
        </p:spPr>
      </p:sp>
      <p:sp>
        <p:nvSpPr>
          <p:cNvPr id="16077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990600" y="768350"/>
            <a:ext cx="5116513" cy="3836988"/>
          </a:xfrm>
          <a:ln/>
        </p:spPr>
      </p:sp>
      <p:sp>
        <p:nvSpPr>
          <p:cNvPr id="16281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990600" y="768350"/>
            <a:ext cx="5116513" cy="3836988"/>
          </a:xfrm>
          <a:ln/>
        </p:spPr>
      </p:sp>
      <p:sp>
        <p:nvSpPr>
          <p:cNvPr id="16486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990600" y="768350"/>
            <a:ext cx="5116513" cy="3836988"/>
          </a:xfrm>
          <a:ln/>
        </p:spPr>
      </p:sp>
      <p:sp>
        <p:nvSpPr>
          <p:cNvPr id="16691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92188" y="768350"/>
            <a:ext cx="5116512" cy="3836988"/>
          </a:xfrm>
          <a:ln/>
        </p:spPr>
      </p:sp>
      <p:sp>
        <p:nvSpPr>
          <p:cNvPr id="2150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992188" y="768350"/>
            <a:ext cx="5114925" cy="3836988"/>
          </a:xfrm>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992188" y="768350"/>
            <a:ext cx="5116512" cy="3836988"/>
          </a:xfrm>
          <a:ln/>
        </p:spPr>
      </p:sp>
      <p:sp>
        <p:nvSpPr>
          <p:cNvPr id="17101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992188" y="768350"/>
            <a:ext cx="5116512" cy="3836988"/>
          </a:xfrm>
          <a:ln/>
        </p:spPr>
      </p:sp>
      <p:sp>
        <p:nvSpPr>
          <p:cNvPr id="17305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992188" y="768350"/>
            <a:ext cx="5116512" cy="3836988"/>
          </a:xfrm>
          <a:ln/>
        </p:spPr>
      </p:sp>
      <p:sp>
        <p:nvSpPr>
          <p:cNvPr id="17510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992188" y="768350"/>
            <a:ext cx="5116512" cy="3836988"/>
          </a:xfrm>
          <a:ln/>
        </p:spPr>
      </p:sp>
      <p:sp>
        <p:nvSpPr>
          <p:cNvPr id="17715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992188" y="768350"/>
            <a:ext cx="5116512" cy="3836988"/>
          </a:xfrm>
          <a:ln/>
        </p:spPr>
      </p:sp>
      <p:sp>
        <p:nvSpPr>
          <p:cNvPr id="17920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92188" y="768350"/>
            <a:ext cx="5116512" cy="3836988"/>
          </a:xfrm>
          <a:ln/>
        </p:spPr>
      </p:sp>
      <p:sp>
        <p:nvSpPr>
          <p:cNvPr id="18125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992188" y="768350"/>
            <a:ext cx="5116512" cy="3836988"/>
          </a:xfrm>
          <a:ln/>
        </p:spPr>
      </p:sp>
      <p:sp>
        <p:nvSpPr>
          <p:cNvPr id="18329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992188" y="768350"/>
            <a:ext cx="5116512" cy="3836988"/>
          </a:xfrm>
          <a:ln/>
        </p:spPr>
      </p:sp>
      <p:sp>
        <p:nvSpPr>
          <p:cNvPr id="18534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992188" y="768350"/>
            <a:ext cx="5116512" cy="3836988"/>
          </a:xfrm>
          <a:ln/>
        </p:spPr>
      </p:sp>
      <p:sp>
        <p:nvSpPr>
          <p:cNvPr id="18739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93775" y="768350"/>
            <a:ext cx="5114925" cy="3836988"/>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992188" y="768350"/>
            <a:ext cx="5116512" cy="3836988"/>
          </a:xfrm>
          <a:ln/>
        </p:spPr>
      </p:sp>
      <p:sp>
        <p:nvSpPr>
          <p:cNvPr id="18944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xfrm>
            <a:off x="992188" y="768350"/>
            <a:ext cx="5116512" cy="3836988"/>
          </a:xfrm>
          <a:ln/>
        </p:spPr>
      </p:sp>
      <p:sp>
        <p:nvSpPr>
          <p:cNvPr id="19149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992188" y="768350"/>
            <a:ext cx="5116512" cy="3836988"/>
          </a:xfrm>
          <a:ln/>
        </p:spPr>
      </p:sp>
      <p:sp>
        <p:nvSpPr>
          <p:cNvPr id="193539"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992188" y="768350"/>
            <a:ext cx="5116512" cy="3836988"/>
          </a:xfrm>
          <a:ln/>
        </p:spPr>
      </p:sp>
      <p:sp>
        <p:nvSpPr>
          <p:cNvPr id="19558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992188" y="768350"/>
            <a:ext cx="5116512" cy="3836988"/>
          </a:xfrm>
          <a:ln/>
        </p:spPr>
      </p:sp>
      <p:sp>
        <p:nvSpPr>
          <p:cNvPr id="197635"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992188" y="768350"/>
            <a:ext cx="5116512" cy="3836988"/>
          </a:xfrm>
          <a:ln/>
        </p:spPr>
      </p:sp>
      <p:sp>
        <p:nvSpPr>
          <p:cNvPr id="199683"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992188" y="768350"/>
            <a:ext cx="5116512" cy="3836988"/>
          </a:xfrm>
          <a:ln/>
        </p:spPr>
      </p:sp>
      <p:sp>
        <p:nvSpPr>
          <p:cNvPr id="20173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7" descr="1212570_2844678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Klepnutím lze upravit styl předlohy podnadpisů.</a:t>
            </a:r>
            <a:endParaRPr lang="cs-CZ" dirty="0"/>
          </a:p>
        </p:txBody>
      </p:sp>
      <p:sp>
        <p:nvSpPr>
          <p:cNvPr id="6" name="Zástupný symbol pro zápatí 4"/>
          <p:cNvSpPr>
            <a:spLocks noGrp="1"/>
          </p:cNvSpPr>
          <p:nvPr>
            <p:ph type="ftr" sz="quarter" idx="10"/>
          </p:nvPr>
        </p:nvSpPr>
        <p:spPr/>
        <p:txBody>
          <a:bodyPr/>
          <a:lstStyle>
            <a:lvl1pPr>
              <a:defRPr/>
            </a:lvl1pPr>
          </a:lstStyle>
          <a:p>
            <a:pPr>
              <a:defRPr/>
            </a:pPr>
            <a:endParaRPr lang="cs-CZ"/>
          </a:p>
        </p:txBody>
      </p:sp>
      <p:sp>
        <p:nvSpPr>
          <p:cNvPr id="7" name="Zástupný symbol pro číslo snímku 5"/>
          <p:cNvSpPr>
            <a:spLocks noGrp="1"/>
          </p:cNvSpPr>
          <p:nvPr>
            <p:ph type="sldNum" sz="quarter" idx="11"/>
          </p:nvPr>
        </p:nvSpPr>
        <p:spPr/>
        <p:txBody>
          <a:bodyPr/>
          <a:lstStyle>
            <a:lvl1pPr>
              <a:defRPr smtClean="0"/>
            </a:lvl1pPr>
          </a:lstStyle>
          <a:p>
            <a:pPr>
              <a:defRPr/>
            </a:pPr>
            <a:fld id="{CFE220D9-7317-4D07-A909-03EC2CDC3CB5}" type="slidenum">
              <a:rPr lang="cs-CZ" altLang="en-US"/>
              <a:pPr>
                <a:defRPr/>
              </a:pPr>
              <a:t>‹#›</a:t>
            </a:fld>
            <a:endParaRPr lang="cs-CZ" altLang="en-US"/>
          </a:p>
        </p:txBody>
      </p:sp>
    </p:spTree>
    <p:extLst>
      <p:ext uri="{BB962C8B-B14F-4D97-AF65-F5344CB8AC3E}">
        <p14:creationId xmlns:p14="http://schemas.microsoft.com/office/powerpoint/2010/main" val="396930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4"/>
          <p:cNvSpPr>
            <a:spLocks noGrp="1"/>
          </p:cNvSpPr>
          <p:nvPr>
            <p:ph type="ftr" sz="quarter" idx="10"/>
          </p:nvPr>
        </p:nvSpPr>
        <p:spPr/>
        <p:txBody>
          <a:bodyPr/>
          <a:lstStyle>
            <a:lvl1pPr>
              <a:defRPr/>
            </a:lvl1pPr>
          </a:lstStyle>
          <a:p>
            <a:pPr>
              <a:defRPr/>
            </a:pPr>
            <a:endParaRPr lang="cs-CZ"/>
          </a:p>
        </p:txBody>
      </p:sp>
      <p:sp>
        <p:nvSpPr>
          <p:cNvPr id="5" name="Zástupný symbol pro číslo snímku 5"/>
          <p:cNvSpPr>
            <a:spLocks noGrp="1"/>
          </p:cNvSpPr>
          <p:nvPr>
            <p:ph type="sldNum" sz="quarter" idx="11"/>
          </p:nvPr>
        </p:nvSpPr>
        <p:spPr/>
        <p:txBody>
          <a:bodyPr/>
          <a:lstStyle>
            <a:lvl1pPr>
              <a:defRPr/>
            </a:lvl1pPr>
          </a:lstStyle>
          <a:p>
            <a:pPr>
              <a:defRPr/>
            </a:pPr>
            <a:fld id="{6A2791C4-D09A-4F4F-B47F-76B9B3AC5E6A}" type="slidenum">
              <a:rPr lang="cs-CZ" altLang="en-US"/>
              <a:pPr>
                <a:defRPr/>
              </a:pPr>
              <a:t>‹#›</a:t>
            </a:fld>
            <a:endParaRPr lang="cs-CZ" altLang="en-US"/>
          </a:p>
        </p:txBody>
      </p:sp>
    </p:spTree>
    <p:extLst>
      <p:ext uri="{BB962C8B-B14F-4D97-AF65-F5344CB8AC3E}">
        <p14:creationId xmlns:p14="http://schemas.microsoft.com/office/powerpoint/2010/main" val="370174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4"/>
          <p:cNvSpPr>
            <a:spLocks noGrp="1"/>
          </p:cNvSpPr>
          <p:nvPr>
            <p:ph type="ftr" sz="quarter" idx="10"/>
          </p:nvPr>
        </p:nvSpPr>
        <p:spPr/>
        <p:txBody>
          <a:bodyPr/>
          <a:lstStyle>
            <a:lvl1pPr>
              <a:defRPr/>
            </a:lvl1pPr>
          </a:lstStyle>
          <a:p>
            <a:pPr>
              <a:defRPr/>
            </a:pPr>
            <a:endParaRPr lang="cs-CZ"/>
          </a:p>
        </p:txBody>
      </p:sp>
      <p:sp>
        <p:nvSpPr>
          <p:cNvPr id="5" name="Zástupný symbol pro číslo snímku 5"/>
          <p:cNvSpPr>
            <a:spLocks noGrp="1"/>
          </p:cNvSpPr>
          <p:nvPr>
            <p:ph type="sldNum" sz="quarter" idx="11"/>
          </p:nvPr>
        </p:nvSpPr>
        <p:spPr/>
        <p:txBody>
          <a:bodyPr/>
          <a:lstStyle>
            <a:lvl1pPr>
              <a:defRPr/>
            </a:lvl1pPr>
          </a:lstStyle>
          <a:p>
            <a:pPr>
              <a:defRPr/>
            </a:pPr>
            <a:fld id="{1520B289-DEB8-42B0-BA13-CEB49C124D80}" type="slidenum">
              <a:rPr lang="cs-CZ" altLang="en-US"/>
              <a:pPr>
                <a:defRPr/>
              </a:pPr>
              <a:t>‹#›</a:t>
            </a:fld>
            <a:endParaRPr lang="cs-CZ" altLang="en-US"/>
          </a:p>
        </p:txBody>
      </p:sp>
    </p:spTree>
    <p:extLst>
      <p:ext uri="{BB962C8B-B14F-4D97-AF65-F5344CB8AC3E}">
        <p14:creationId xmlns:p14="http://schemas.microsoft.com/office/powerpoint/2010/main" val="168161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4"/>
          <p:cNvSpPr>
            <a:spLocks noGrp="1"/>
          </p:cNvSpPr>
          <p:nvPr>
            <p:ph type="ftr" sz="quarter" idx="10"/>
          </p:nvPr>
        </p:nvSpPr>
        <p:spPr/>
        <p:txBody>
          <a:bodyPr/>
          <a:lstStyle>
            <a:lvl1pPr>
              <a:defRPr/>
            </a:lvl1pPr>
          </a:lstStyle>
          <a:p>
            <a:pPr>
              <a:defRPr/>
            </a:pPr>
            <a:endParaRPr lang="cs-CZ"/>
          </a:p>
        </p:txBody>
      </p:sp>
      <p:sp>
        <p:nvSpPr>
          <p:cNvPr id="5" name="Zástupný symbol pro číslo snímku 5"/>
          <p:cNvSpPr>
            <a:spLocks noGrp="1"/>
          </p:cNvSpPr>
          <p:nvPr>
            <p:ph type="sldNum" sz="quarter" idx="11"/>
          </p:nvPr>
        </p:nvSpPr>
        <p:spPr/>
        <p:txBody>
          <a:bodyPr/>
          <a:lstStyle>
            <a:lvl1pPr>
              <a:defRPr/>
            </a:lvl1pPr>
          </a:lstStyle>
          <a:p>
            <a:pPr>
              <a:defRPr/>
            </a:pPr>
            <a:fld id="{405C1D0E-1042-4F9C-90E5-3329DAD8F706}" type="slidenum">
              <a:rPr lang="cs-CZ" altLang="en-US"/>
              <a:pPr>
                <a:defRPr/>
              </a:pPr>
              <a:t>‹#›</a:t>
            </a:fld>
            <a:endParaRPr lang="cs-CZ" altLang="en-US"/>
          </a:p>
        </p:txBody>
      </p:sp>
    </p:spTree>
    <p:extLst>
      <p:ext uri="{BB962C8B-B14F-4D97-AF65-F5344CB8AC3E}">
        <p14:creationId xmlns:p14="http://schemas.microsoft.com/office/powerpoint/2010/main" val="1145670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Obrázek 7" descr="1212570_2844678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dirty="0" smtClean="0"/>
              <a:t>Klepnutím lze upravit styly předlohy textu.</a:t>
            </a:r>
          </a:p>
        </p:txBody>
      </p:sp>
      <p:sp>
        <p:nvSpPr>
          <p:cNvPr id="6" name="Zástupný symbol pro zápatí 4"/>
          <p:cNvSpPr>
            <a:spLocks noGrp="1"/>
          </p:cNvSpPr>
          <p:nvPr>
            <p:ph type="ftr" sz="quarter" idx="10"/>
          </p:nvPr>
        </p:nvSpPr>
        <p:spPr/>
        <p:txBody>
          <a:bodyPr/>
          <a:lstStyle>
            <a:lvl1pPr>
              <a:defRPr/>
            </a:lvl1pPr>
          </a:lstStyle>
          <a:p>
            <a:pPr>
              <a:defRPr/>
            </a:pPr>
            <a:endParaRPr lang="cs-CZ"/>
          </a:p>
        </p:txBody>
      </p:sp>
      <p:sp>
        <p:nvSpPr>
          <p:cNvPr id="7" name="Zástupný symbol pro číslo snímku 5"/>
          <p:cNvSpPr>
            <a:spLocks noGrp="1"/>
          </p:cNvSpPr>
          <p:nvPr>
            <p:ph type="sldNum" sz="quarter" idx="11"/>
          </p:nvPr>
        </p:nvSpPr>
        <p:spPr/>
        <p:txBody>
          <a:bodyPr/>
          <a:lstStyle>
            <a:lvl1pPr>
              <a:defRPr smtClean="0"/>
            </a:lvl1pPr>
          </a:lstStyle>
          <a:p>
            <a:pPr>
              <a:defRPr/>
            </a:pPr>
            <a:fld id="{E4E9D270-E1D4-4DE6-AB22-D2FA2EFF8A48}" type="slidenum">
              <a:rPr lang="cs-CZ" altLang="en-US"/>
              <a:pPr>
                <a:defRPr/>
              </a:pPr>
              <a:t>‹#›</a:t>
            </a:fld>
            <a:endParaRPr lang="cs-CZ" altLang="en-US"/>
          </a:p>
        </p:txBody>
      </p:sp>
    </p:spTree>
    <p:extLst>
      <p:ext uri="{BB962C8B-B14F-4D97-AF65-F5344CB8AC3E}">
        <p14:creationId xmlns:p14="http://schemas.microsoft.com/office/powerpoint/2010/main" val="382949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zápatí 4"/>
          <p:cNvSpPr>
            <a:spLocks noGrp="1"/>
          </p:cNvSpPr>
          <p:nvPr>
            <p:ph type="ftr" sz="quarter" idx="10"/>
          </p:nvPr>
        </p:nvSpPr>
        <p:spPr/>
        <p:txBody>
          <a:bodyPr/>
          <a:lstStyle>
            <a:lvl1pPr>
              <a:defRPr/>
            </a:lvl1pPr>
          </a:lstStyle>
          <a:p>
            <a:pPr>
              <a:defRPr/>
            </a:pPr>
            <a:endParaRPr lang="cs-CZ"/>
          </a:p>
        </p:txBody>
      </p:sp>
      <p:sp>
        <p:nvSpPr>
          <p:cNvPr id="6" name="Zástupný symbol pro číslo snímku 5"/>
          <p:cNvSpPr>
            <a:spLocks noGrp="1"/>
          </p:cNvSpPr>
          <p:nvPr>
            <p:ph type="sldNum" sz="quarter" idx="11"/>
          </p:nvPr>
        </p:nvSpPr>
        <p:spPr/>
        <p:txBody>
          <a:bodyPr/>
          <a:lstStyle>
            <a:lvl1pPr>
              <a:defRPr/>
            </a:lvl1pPr>
          </a:lstStyle>
          <a:p>
            <a:pPr>
              <a:defRPr/>
            </a:pPr>
            <a:fld id="{693F0101-96BA-4569-A2D4-663652EFB958}" type="slidenum">
              <a:rPr lang="cs-CZ" altLang="en-US"/>
              <a:pPr>
                <a:defRPr/>
              </a:pPr>
              <a:t>‹#›</a:t>
            </a:fld>
            <a:endParaRPr lang="cs-CZ" altLang="en-US"/>
          </a:p>
        </p:txBody>
      </p:sp>
    </p:spTree>
    <p:extLst>
      <p:ext uri="{BB962C8B-B14F-4D97-AF65-F5344CB8AC3E}">
        <p14:creationId xmlns:p14="http://schemas.microsoft.com/office/powerpoint/2010/main" val="144524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4"/>
          <p:cNvSpPr>
            <a:spLocks noGrp="1"/>
          </p:cNvSpPr>
          <p:nvPr>
            <p:ph type="ftr" sz="quarter" idx="10"/>
          </p:nvPr>
        </p:nvSpPr>
        <p:spPr/>
        <p:txBody>
          <a:bodyPr/>
          <a:lstStyle>
            <a:lvl1pPr>
              <a:defRPr/>
            </a:lvl1pPr>
          </a:lstStyle>
          <a:p>
            <a:pPr>
              <a:defRPr/>
            </a:pPr>
            <a:endParaRPr lang="cs-CZ"/>
          </a:p>
        </p:txBody>
      </p:sp>
      <p:sp>
        <p:nvSpPr>
          <p:cNvPr id="8" name="Zástupný symbol pro číslo snímku 5"/>
          <p:cNvSpPr>
            <a:spLocks noGrp="1"/>
          </p:cNvSpPr>
          <p:nvPr>
            <p:ph type="sldNum" sz="quarter" idx="11"/>
          </p:nvPr>
        </p:nvSpPr>
        <p:spPr/>
        <p:txBody>
          <a:bodyPr/>
          <a:lstStyle>
            <a:lvl1pPr>
              <a:defRPr/>
            </a:lvl1pPr>
          </a:lstStyle>
          <a:p>
            <a:pPr>
              <a:defRPr/>
            </a:pPr>
            <a:fld id="{DF41F51A-66D9-49BE-BB41-F8E5B33D21EF}" type="slidenum">
              <a:rPr lang="cs-CZ" altLang="en-US"/>
              <a:pPr>
                <a:defRPr/>
              </a:pPr>
              <a:t>‹#›</a:t>
            </a:fld>
            <a:endParaRPr lang="cs-CZ" altLang="en-US"/>
          </a:p>
        </p:txBody>
      </p:sp>
    </p:spTree>
    <p:extLst>
      <p:ext uri="{BB962C8B-B14F-4D97-AF65-F5344CB8AC3E}">
        <p14:creationId xmlns:p14="http://schemas.microsoft.com/office/powerpoint/2010/main" val="403566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zápatí 4"/>
          <p:cNvSpPr>
            <a:spLocks noGrp="1"/>
          </p:cNvSpPr>
          <p:nvPr>
            <p:ph type="ftr" sz="quarter" idx="10"/>
          </p:nvPr>
        </p:nvSpPr>
        <p:spPr/>
        <p:txBody>
          <a:bodyPr/>
          <a:lstStyle>
            <a:lvl1pPr>
              <a:defRPr/>
            </a:lvl1pPr>
          </a:lstStyle>
          <a:p>
            <a:pPr>
              <a:defRPr/>
            </a:pPr>
            <a:endParaRPr lang="cs-CZ"/>
          </a:p>
        </p:txBody>
      </p:sp>
      <p:sp>
        <p:nvSpPr>
          <p:cNvPr id="4" name="Zástupný symbol pro číslo snímku 5"/>
          <p:cNvSpPr>
            <a:spLocks noGrp="1"/>
          </p:cNvSpPr>
          <p:nvPr>
            <p:ph type="sldNum" sz="quarter" idx="11"/>
          </p:nvPr>
        </p:nvSpPr>
        <p:spPr/>
        <p:txBody>
          <a:bodyPr/>
          <a:lstStyle>
            <a:lvl1pPr>
              <a:defRPr/>
            </a:lvl1pPr>
          </a:lstStyle>
          <a:p>
            <a:pPr>
              <a:defRPr/>
            </a:pPr>
            <a:fld id="{9BB1E84F-B724-490A-9032-030769E540DE}" type="slidenum">
              <a:rPr lang="cs-CZ" altLang="en-US"/>
              <a:pPr>
                <a:defRPr/>
              </a:pPr>
              <a:t>‹#›</a:t>
            </a:fld>
            <a:endParaRPr lang="cs-CZ" altLang="en-US"/>
          </a:p>
        </p:txBody>
      </p:sp>
    </p:spTree>
    <p:extLst>
      <p:ext uri="{BB962C8B-B14F-4D97-AF65-F5344CB8AC3E}">
        <p14:creationId xmlns:p14="http://schemas.microsoft.com/office/powerpoint/2010/main" val="276278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4"/>
          <p:cNvSpPr>
            <a:spLocks noGrp="1"/>
          </p:cNvSpPr>
          <p:nvPr>
            <p:ph type="ftr" sz="quarter" idx="10"/>
          </p:nvPr>
        </p:nvSpPr>
        <p:spPr/>
        <p:txBody>
          <a:bodyPr/>
          <a:lstStyle>
            <a:lvl1pPr>
              <a:defRPr/>
            </a:lvl1pPr>
          </a:lstStyle>
          <a:p>
            <a:pPr>
              <a:defRPr/>
            </a:pPr>
            <a:endParaRPr lang="cs-CZ"/>
          </a:p>
        </p:txBody>
      </p:sp>
      <p:sp>
        <p:nvSpPr>
          <p:cNvPr id="3" name="Zástupný symbol pro číslo snímku 5"/>
          <p:cNvSpPr>
            <a:spLocks noGrp="1"/>
          </p:cNvSpPr>
          <p:nvPr>
            <p:ph type="sldNum" sz="quarter" idx="11"/>
          </p:nvPr>
        </p:nvSpPr>
        <p:spPr/>
        <p:txBody>
          <a:bodyPr/>
          <a:lstStyle>
            <a:lvl1pPr>
              <a:defRPr/>
            </a:lvl1pPr>
          </a:lstStyle>
          <a:p>
            <a:pPr>
              <a:defRPr/>
            </a:pPr>
            <a:fld id="{D605BA80-197A-4067-BA0A-74E79D408EEC}" type="slidenum">
              <a:rPr lang="cs-CZ" altLang="en-US"/>
              <a:pPr>
                <a:defRPr/>
              </a:pPr>
              <a:t>‹#›</a:t>
            </a:fld>
            <a:endParaRPr lang="cs-CZ" altLang="en-US"/>
          </a:p>
        </p:txBody>
      </p:sp>
    </p:spTree>
    <p:extLst>
      <p:ext uri="{BB962C8B-B14F-4D97-AF65-F5344CB8AC3E}">
        <p14:creationId xmlns:p14="http://schemas.microsoft.com/office/powerpoint/2010/main" val="361343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zápatí 4"/>
          <p:cNvSpPr>
            <a:spLocks noGrp="1"/>
          </p:cNvSpPr>
          <p:nvPr>
            <p:ph type="ftr" sz="quarter" idx="10"/>
          </p:nvPr>
        </p:nvSpPr>
        <p:spPr/>
        <p:txBody>
          <a:bodyPr/>
          <a:lstStyle>
            <a:lvl1pPr>
              <a:defRPr/>
            </a:lvl1pPr>
          </a:lstStyle>
          <a:p>
            <a:pPr>
              <a:defRPr/>
            </a:pPr>
            <a:endParaRPr lang="cs-CZ"/>
          </a:p>
        </p:txBody>
      </p:sp>
      <p:sp>
        <p:nvSpPr>
          <p:cNvPr id="6" name="Zástupný symbol pro číslo snímku 5"/>
          <p:cNvSpPr>
            <a:spLocks noGrp="1"/>
          </p:cNvSpPr>
          <p:nvPr>
            <p:ph type="sldNum" sz="quarter" idx="11"/>
          </p:nvPr>
        </p:nvSpPr>
        <p:spPr/>
        <p:txBody>
          <a:bodyPr/>
          <a:lstStyle>
            <a:lvl1pPr>
              <a:defRPr/>
            </a:lvl1pPr>
          </a:lstStyle>
          <a:p>
            <a:pPr>
              <a:defRPr/>
            </a:pPr>
            <a:fld id="{0B268513-187B-4D58-BC82-8833130A3429}" type="slidenum">
              <a:rPr lang="cs-CZ" altLang="en-US"/>
              <a:pPr>
                <a:defRPr/>
              </a:pPr>
              <a:t>‹#›</a:t>
            </a:fld>
            <a:endParaRPr lang="cs-CZ" altLang="en-US"/>
          </a:p>
        </p:txBody>
      </p:sp>
    </p:spTree>
    <p:extLst>
      <p:ext uri="{BB962C8B-B14F-4D97-AF65-F5344CB8AC3E}">
        <p14:creationId xmlns:p14="http://schemas.microsoft.com/office/powerpoint/2010/main" val="321813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zápatí 4"/>
          <p:cNvSpPr>
            <a:spLocks noGrp="1"/>
          </p:cNvSpPr>
          <p:nvPr>
            <p:ph type="ftr" sz="quarter" idx="10"/>
          </p:nvPr>
        </p:nvSpPr>
        <p:spPr/>
        <p:txBody>
          <a:bodyPr/>
          <a:lstStyle>
            <a:lvl1pPr>
              <a:defRPr/>
            </a:lvl1pPr>
          </a:lstStyle>
          <a:p>
            <a:pPr>
              <a:defRPr/>
            </a:pPr>
            <a:endParaRPr lang="cs-CZ"/>
          </a:p>
        </p:txBody>
      </p:sp>
      <p:sp>
        <p:nvSpPr>
          <p:cNvPr id="6" name="Zástupný symbol pro číslo snímku 5"/>
          <p:cNvSpPr>
            <a:spLocks noGrp="1"/>
          </p:cNvSpPr>
          <p:nvPr>
            <p:ph type="sldNum" sz="quarter" idx="11"/>
          </p:nvPr>
        </p:nvSpPr>
        <p:spPr/>
        <p:txBody>
          <a:bodyPr/>
          <a:lstStyle>
            <a:lvl1pPr>
              <a:defRPr/>
            </a:lvl1pPr>
          </a:lstStyle>
          <a:p>
            <a:pPr>
              <a:defRPr/>
            </a:pPr>
            <a:fld id="{070EA792-929D-4FEC-855D-A17D6D09EB41}" type="slidenum">
              <a:rPr lang="cs-CZ" altLang="en-US"/>
              <a:pPr>
                <a:defRPr/>
              </a:pPr>
              <a:t>‹#›</a:t>
            </a:fld>
            <a:endParaRPr lang="cs-CZ" altLang="en-US"/>
          </a:p>
        </p:txBody>
      </p:sp>
    </p:spTree>
    <p:extLst>
      <p:ext uri="{BB962C8B-B14F-4D97-AF65-F5344CB8AC3E}">
        <p14:creationId xmlns:p14="http://schemas.microsoft.com/office/powerpoint/2010/main" val="418671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Obrázek 13" descr="1212569_21823227.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nadpis 1"/>
          <p:cNvSpPr>
            <a:spLocks noGrp="1"/>
          </p:cNvSpPr>
          <p:nvPr>
            <p:ph type="title"/>
          </p:nvPr>
        </p:nvSpPr>
        <p:spPr>
          <a:xfrm>
            <a:off x="0" y="274638"/>
            <a:ext cx="9144000" cy="654050"/>
          </a:xfrm>
          <a:prstGeom prst="rect">
            <a:avLst/>
          </a:prstGeom>
          <a:solidFill>
            <a:schemeClr val="tx1">
              <a:lumMod val="65000"/>
              <a:lumOff val="35000"/>
              <a:alpha val="60000"/>
            </a:schemeClr>
          </a:solidFill>
        </p:spPr>
        <p:txBody>
          <a:bodyPr vert="horz" lIns="91440" tIns="45720" rIns="91440" bIns="45720" rtlCol="0" anchor="ctr">
            <a:noAutofit/>
          </a:bodyPr>
          <a:lstStyle/>
          <a:p>
            <a:r>
              <a:rPr lang="cs-CZ" dirty="0" smtClean="0"/>
              <a:t>Klepnutím lze upravit styl předlohy nadpisů.</a:t>
            </a:r>
            <a:endParaRPr lang="cs-CZ" dirty="0"/>
          </a:p>
        </p:txBody>
      </p:sp>
      <p:sp>
        <p:nvSpPr>
          <p:cNvPr id="1028"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smtClean="0">
                <a:solidFill>
                  <a:srgbClr val="9A9A9B"/>
                </a:solidFill>
              </a:defRPr>
            </a:lvl1pPr>
          </a:lstStyle>
          <a:p>
            <a:pPr>
              <a:defRPr/>
            </a:pPr>
            <a:fld id="{977540B0-2894-4B50-961D-8CCF2D5D278A}" type="slidenum">
              <a:rPr lang="cs-CZ" altLang="en-US"/>
              <a:pPr>
                <a:defRPr/>
              </a:pPr>
              <a:t>‹#›</a:t>
            </a:fld>
            <a:endParaRPr lang="cs-CZ" altLang="en-US"/>
          </a:p>
        </p:txBody>
      </p:sp>
      <p:pic>
        <p:nvPicPr>
          <p:cNvPr id="1031" name="Obrázek 9" descr="logo_mu_cerne.gif"/>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55613" y="6323013"/>
            <a:ext cx="1816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4" r:id="rId1"/>
    <p:sldLayoutId id="2147483805" r:id="rId2"/>
    <p:sldLayoutId id="214748381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2400" kern="1200">
          <a:solidFill>
            <a:schemeClr val="bg1"/>
          </a:solidFill>
          <a:latin typeface="+mj-lt"/>
          <a:ea typeface="+mj-ea"/>
          <a:cs typeface="+mj-cs"/>
        </a:defRPr>
      </a:lvl1pPr>
      <a:lvl2pPr algn="ctr" rtl="0" eaLnBrk="0" fontAlgn="base" hangingPunct="0">
        <a:spcBef>
          <a:spcPct val="0"/>
        </a:spcBef>
        <a:spcAft>
          <a:spcPct val="0"/>
        </a:spcAft>
        <a:defRPr sz="2400">
          <a:solidFill>
            <a:schemeClr val="bg1"/>
          </a:solidFill>
          <a:latin typeface="Arial" charset="0"/>
        </a:defRPr>
      </a:lvl2pPr>
      <a:lvl3pPr algn="ctr" rtl="0" eaLnBrk="0" fontAlgn="base" hangingPunct="0">
        <a:spcBef>
          <a:spcPct val="0"/>
        </a:spcBef>
        <a:spcAft>
          <a:spcPct val="0"/>
        </a:spcAft>
        <a:defRPr sz="2400">
          <a:solidFill>
            <a:schemeClr val="bg1"/>
          </a:solidFill>
          <a:latin typeface="Arial" charset="0"/>
        </a:defRPr>
      </a:lvl3pPr>
      <a:lvl4pPr algn="ctr" rtl="0" eaLnBrk="0" fontAlgn="base" hangingPunct="0">
        <a:spcBef>
          <a:spcPct val="0"/>
        </a:spcBef>
        <a:spcAft>
          <a:spcPct val="0"/>
        </a:spcAft>
        <a:defRPr sz="2400">
          <a:solidFill>
            <a:schemeClr val="bg1"/>
          </a:solidFill>
          <a:latin typeface="Arial" charset="0"/>
        </a:defRPr>
      </a:lvl4pPr>
      <a:lvl5pPr algn="ctr" rtl="0" eaLnBrk="0" fontAlgn="base" hangingPunct="0">
        <a:spcBef>
          <a:spcPct val="0"/>
        </a:spcBef>
        <a:spcAft>
          <a:spcPct val="0"/>
        </a:spcAft>
        <a:defRPr sz="2400">
          <a:solidFill>
            <a:schemeClr val="bg1"/>
          </a:solidFill>
          <a:latin typeface="Arial" charset="0"/>
        </a:defRPr>
      </a:lvl5pPr>
      <a:lvl6pPr marL="457200" algn="ctr" rtl="0" fontAlgn="base">
        <a:spcBef>
          <a:spcPct val="0"/>
        </a:spcBef>
        <a:spcAft>
          <a:spcPct val="0"/>
        </a:spcAft>
        <a:defRPr sz="2400">
          <a:solidFill>
            <a:schemeClr val="bg1"/>
          </a:solidFill>
          <a:latin typeface="Arial" charset="0"/>
        </a:defRPr>
      </a:lvl6pPr>
      <a:lvl7pPr marL="914400" algn="ctr" rtl="0" fontAlgn="base">
        <a:spcBef>
          <a:spcPct val="0"/>
        </a:spcBef>
        <a:spcAft>
          <a:spcPct val="0"/>
        </a:spcAft>
        <a:defRPr sz="2400">
          <a:solidFill>
            <a:schemeClr val="bg1"/>
          </a:solidFill>
          <a:latin typeface="Arial" charset="0"/>
        </a:defRPr>
      </a:lvl7pPr>
      <a:lvl8pPr marL="1371600" algn="ctr" rtl="0" fontAlgn="base">
        <a:spcBef>
          <a:spcPct val="0"/>
        </a:spcBef>
        <a:spcAft>
          <a:spcPct val="0"/>
        </a:spcAft>
        <a:defRPr sz="2400">
          <a:solidFill>
            <a:schemeClr val="bg1"/>
          </a:solidFill>
          <a:latin typeface="Arial" charset="0"/>
        </a:defRPr>
      </a:lvl8pPr>
      <a:lvl9pPr marL="1828800" algn="ctr"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sz="3200" kern="1200">
          <a:solidFill>
            <a:srgbClr val="818184"/>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anose="020B0604020202020204" pitchFamily="34" charset="0"/>
        <a:buChar char="–"/>
        <a:defRPr sz="2800" kern="1200">
          <a:solidFill>
            <a:srgbClr val="818184"/>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rgbClr val="818184"/>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18" Type="http://schemas.openxmlformats.org/officeDocument/2006/relationships/image" Target="../media/image34.wmf"/><Relationship Id="rId26" Type="http://schemas.openxmlformats.org/officeDocument/2006/relationships/oleObject" Target="../embeddings/oleObject20.bin"/><Relationship Id="rId3" Type="http://schemas.openxmlformats.org/officeDocument/2006/relationships/notesSlide" Target="../notesSlides/notesSlide32.xml"/><Relationship Id="rId21" Type="http://schemas.openxmlformats.org/officeDocument/2006/relationships/oleObject" Target="../embeddings/oleObject15.bin"/><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oleObject" Target="../embeddings/oleObject12.bin"/><Relationship Id="rId25" Type="http://schemas.openxmlformats.org/officeDocument/2006/relationships/oleObject" Target="../embeddings/oleObject19.bin"/><Relationship Id="rId2" Type="http://schemas.openxmlformats.org/officeDocument/2006/relationships/slideLayout" Target="../slideLayouts/slideLayout7.xml"/><Relationship Id="rId16" Type="http://schemas.openxmlformats.org/officeDocument/2006/relationships/oleObject" Target="../embeddings/oleObject11.bin"/><Relationship Id="rId20" Type="http://schemas.openxmlformats.org/officeDocument/2006/relationships/oleObject" Target="../embeddings/oleObject14.bin"/><Relationship Id="rId29" Type="http://schemas.openxmlformats.org/officeDocument/2006/relationships/oleObject" Target="../embeddings/oleObject23.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24" Type="http://schemas.openxmlformats.org/officeDocument/2006/relationships/oleObject" Target="../embeddings/oleObject18.bin"/><Relationship Id="rId32" Type="http://schemas.openxmlformats.org/officeDocument/2006/relationships/oleObject" Target="../embeddings/oleObject26.bin"/><Relationship Id="rId5" Type="http://schemas.openxmlformats.org/officeDocument/2006/relationships/image" Target="../media/image32.wmf"/><Relationship Id="rId15" Type="http://schemas.openxmlformats.org/officeDocument/2006/relationships/oleObject" Target="../embeddings/oleObject10.bin"/><Relationship Id="rId23" Type="http://schemas.openxmlformats.org/officeDocument/2006/relationships/oleObject" Target="../embeddings/oleObject17.bin"/><Relationship Id="rId28" Type="http://schemas.openxmlformats.org/officeDocument/2006/relationships/oleObject" Target="../embeddings/oleObject22.bin"/><Relationship Id="rId10" Type="http://schemas.openxmlformats.org/officeDocument/2006/relationships/oleObject" Target="../embeddings/oleObject6.bin"/><Relationship Id="rId19" Type="http://schemas.openxmlformats.org/officeDocument/2006/relationships/oleObject" Target="../embeddings/oleObject13.bin"/><Relationship Id="rId31" Type="http://schemas.openxmlformats.org/officeDocument/2006/relationships/oleObject" Target="../embeddings/oleObject25.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image" Target="../media/image33.wmf"/><Relationship Id="rId22" Type="http://schemas.openxmlformats.org/officeDocument/2006/relationships/oleObject" Target="../embeddings/oleObject16.bin"/><Relationship Id="rId27" Type="http://schemas.openxmlformats.org/officeDocument/2006/relationships/oleObject" Target="../embeddings/oleObject21.bin"/><Relationship Id="rId30"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18" Type="http://schemas.openxmlformats.org/officeDocument/2006/relationships/oleObject" Target="../embeddings/oleObject39.bin"/><Relationship Id="rId26" Type="http://schemas.openxmlformats.org/officeDocument/2006/relationships/oleObject" Target="../embeddings/oleObject46.bin"/><Relationship Id="rId3" Type="http://schemas.openxmlformats.org/officeDocument/2006/relationships/notesSlide" Target="../notesSlides/notesSlide34.xml"/><Relationship Id="rId21" Type="http://schemas.openxmlformats.org/officeDocument/2006/relationships/oleObject" Target="../embeddings/oleObject41.bin"/><Relationship Id="rId7" Type="http://schemas.openxmlformats.org/officeDocument/2006/relationships/oleObject" Target="../embeddings/oleObject29.bin"/><Relationship Id="rId12" Type="http://schemas.openxmlformats.org/officeDocument/2006/relationships/oleObject" Target="../embeddings/oleObject34.bin"/><Relationship Id="rId17" Type="http://schemas.openxmlformats.org/officeDocument/2006/relationships/oleObject" Target="../embeddings/oleObject38.bin"/><Relationship Id="rId25" Type="http://schemas.openxmlformats.org/officeDocument/2006/relationships/oleObject" Target="../embeddings/oleObject45.bin"/><Relationship Id="rId2" Type="http://schemas.openxmlformats.org/officeDocument/2006/relationships/slideLayout" Target="../slideLayouts/slideLayout7.xml"/><Relationship Id="rId16" Type="http://schemas.openxmlformats.org/officeDocument/2006/relationships/oleObject" Target="../embeddings/oleObject37.bin"/><Relationship Id="rId20" Type="http://schemas.openxmlformats.org/officeDocument/2006/relationships/oleObject" Target="../embeddings/oleObject40.bin"/><Relationship Id="rId29" Type="http://schemas.openxmlformats.org/officeDocument/2006/relationships/oleObject" Target="../embeddings/oleObject47.bin"/><Relationship Id="rId1" Type="http://schemas.openxmlformats.org/officeDocument/2006/relationships/vmlDrawing" Target="../drawings/vmlDrawing2.vml"/><Relationship Id="rId6" Type="http://schemas.openxmlformats.org/officeDocument/2006/relationships/oleObject" Target="../embeddings/oleObject28.bin"/><Relationship Id="rId11" Type="http://schemas.openxmlformats.org/officeDocument/2006/relationships/oleObject" Target="../embeddings/oleObject33.bin"/><Relationship Id="rId24" Type="http://schemas.openxmlformats.org/officeDocument/2006/relationships/oleObject" Target="../embeddings/oleObject44.bin"/><Relationship Id="rId5" Type="http://schemas.openxmlformats.org/officeDocument/2006/relationships/image" Target="../media/image32.wmf"/><Relationship Id="rId15" Type="http://schemas.openxmlformats.org/officeDocument/2006/relationships/image" Target="../media/image33.wmf"/><Relationship Id="rId23" Type="http://schemas.openxmlformats.org/officeDocument/2006/relationships/oleObject" Target="../embeddings/oleObject43.bin"/><Relationship Id="rId28" Type="http://schemas.openxmlformats.org/officeDocument/2006/relationships/image" Target="../media/image36.png"/><Relationship Id="rId10" Type="http://schemas.openxmlformats.org/officeDocument/2006/relationships/oleObject" Target="../embeddings/oleObject32.bin"/><Relationship Id="rId19" Type="http://schemas.openxmlformats.org/officeDocument/2006/relationships/image" Target="../media/image34.wmf"/><Relationship Id="rId4" Type="http://schemas.openxmlformats.org/officeDocument/2006/relationships/oleObject" Target="../embeddings/oleObject27.bin"/><Relationship Id="rId9" Type="http://schemas.openxmlformats.org/officeDocument/2006/relationships/oleObject" Target="../embeddings/oleObject31.bin"/><Relationship Id="rId14" Type="http://schemas.openxmlformats.org/officeDocument/2006/relationships/oleObject" Target="../embeddings/oleObject36.bin"/><Relationship Id="rId22" Type="http://schemas.openxmlformats.org/officeDocument/2006/relationships/oleObject" Target="../embeddings/oleObject42.bin"/><Relationship Id="rId27" Type="http://schemas.openxmlformats.org/officeDocument/2006/relationships/image" Target="../media/image35.wmf"/><Relationship Id="rId30" Type="http://schemas.openxmlformats.org/officeDocument/2006/relationships/oleObject" Target="../embeddings/oleObject48.bin"/></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wmf"/><Relationship Id="rId4" Type="http://schemas.openxmlformats.org/officeDocument/2006/relationships/image" Target="../media/image103.jpeg"/></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dnadpis 2"/>
          <p:cNvSpPr>
            <a:spLocks/>
          </p:cNvSpPr>
          <p:nvPr/>
        </p:nvSpPr>
        <p:spPr bwMode="auto">
          <a:xfrm>
            <a:off x="1411288" y="4248150"/>
            <a:ext cx="64008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lnSpc>
                <a:spcPct val="80000"/>
              </a:lnSpc>
              <a:buFont typeface="Arial" panose="020B0604020202020204" pitchFamily="34" charset="0"/>
              <a:buNone/>
            </a:pPr>
            <a:r>
              <a:rPr lang="cs-CZ" altLang="en-US" sz="2000">
                <a:solidFill>
                  <a:srgbClr val="000066"/>
                </a:solidFill>
                <a:latin typeface="Tahoma" panose="020B0604030504040204" pitchFamily="34" charset="0"/>
              </a:rPr>
              <a:t/>
            </a:r>
            <a:br>
              <a:rPr lang="cs-CZ" altLang="en-US" sz="2000">
                <a:solidFill>
                  <a:srgbClr val="000066"/>
                </a:solidFill>
                <a:latin typeface="Tahoma" panose="020B0604030504040204" pitchFamily="34" charset="0"/>
              </a:rPr>
            </a:br>
            <a:r>
              <a:rPr lang="cs-CZ" altLang="en-US" sz="2000">
                <a:solidFill>
                  <a:srgbClr val="000066"/>
                </a:solidFill>
                <a:latin typeface="Tahoma" panose="020B0604030504040204" pitchFamily="34" charset="0"/>
              </a:rPr>
              <a:t>Luděk Bláha, PřF MU</a:t>
            </a:r>
          </a:p>
        </p:txBody>
      </p:sp>
      <p:sp>
        <p:nvSpPr>
          <p:cNvPr id="6147" name="Rectangle 6"/>
          <p:cNvSpPr>
            <a:spLocks noChangeArrowheads="1"/>
          </p:cNvSpPr>
          <p:nvPr/>
        </p:nvSpPr>
        <p:spPr bwMode="auto">
          <a:xfrm>
            <a:off x="107950" y="2641600"/>
            <a:ext cx="8991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4000">
                <a:solidFill>
                  <a:srgbClr val="FF3300"/>
                </a:solidFill>
              </a:rPr>
              <a:t>Účinky látek na vyšších úrovních</a:t>
            </a:r>
            <a:r>
              <a:rPr lang="cs-CZ" altLang="en-US" sz="3600">
                <a:solidFill>
                  <a:srgbClr val="FF3300"/>
                </a:solidFill>
              </a:rPr>
              <a:t/>
            </a:r>
            <a:br>
              <a:rPr lang="cs-CZ" altLang="en-US" sz="3600">
                <a:solidFill>
                  <a:srgbClr val="FF3300"/>
                </a:solidFill>
              </a:rPr>
            </a:br>
            <a:r>
              <a:rPr lang="cs-CZ" altLang="en-US" sz="3600" b="0">
                <a:solidFill>
                  <a:srgbClr val="FF3300"/>
                </a:solidFill>
              </a:rPr>
              <a:t>populace - společenstva - ekosystémy</a:t>
            </a:r>
            <a:endParaRPr lang="cs-CZ" altLang="en-US" sz="4000" b="0">
              <a:solidFill>
                <a:srgbClr val="FF3300"/>
              </a:solidFill>
            </a:endParaRPr>
          </a:p>
          <a:p>
            <a:pPr algn="ctr">
              <a:spcBef>
                <a:spcPct val="0"/>
              </a:spcBef>
              <a:buClrTx/>
              <a:buFontTx/>
              <a:buNone/>
            </a:pPr>
            <a:endParaRPr lang="cs-CZ" altLang="en-US" sz="4000">
              <a:solidFill>
                <a:schemeClr val="tx1"/>
              </a:solidFill>
            </a:endParaRPr>
          </a:p>
        </p:txBody>
      </p:sp>
      <p:pic>
        <p:nvPicPr>
          <p:cNvPr id="6148" name="Picture 7" descr="OPVK_MU_stred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5373688"/>
            <a:ext cx="45370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23850" y="1341438"/>
            <a:ext cx="8610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a:solidFill>
                  <a:schemeClr val="tx1"/>
                </a:solidFill>
              </a:rPr>
              <a:t>Vlastnosti na úrovni jedince, které jsou klíčové pro udržení/růst populací:</a:t>
            </a:r>
            <a:endParaRPr lang="cs-CZ" altLang="en-US" sz="2200" b="0">
              <a:solidFill>
                <a:schemeClr val="tx1"/>
              </a:solidFill>
            </a:endParaRPr>
          </a:p>
          <a:p>
            <a:pPr lvl="1">
              <a:spcBef>
                <a:spcPct val="0"/>
              </a:spcBef>
              <a:buClrTx/>
              <a:buFontTx/>
              <a:buChar char="-"/>
            </a:pPr>
            <a:r>
              <a:rPr lang="cs-CZ" altLang="en-US" sz="2000" b="0">
                <a:solidFill>
                  <a:schemeClr val="tx1"/>
                </a:solidFill>
              </a:rPr>
              <a:t> </a:t>
            </a:r>
            <a:r>
              <a:rPr lang="cs-CZ" altLang="en-US" sz="2000" b="0">
                <a:solidFill>
                  <a:schemeClr val="tx2"/>
                </a:solidFill>
              </a:rPr>
              <a:t>vyspělost k rozmnožování </a:t>
            </a:r>
          </a:p>
          <a:p>
            <a:pPr lvl="2">
              <a:spcBef>
                <a:spcPct val="0"/>
              </a:spcBef>
              <a:buClrTx/>
              <a:buFontTx/>
              <a:buNone/>
            </a:pPr>
            <a:r>
              <a:rPr lang="cs-CZ" altLang="en-US" sz="2000" b="0" i="1">
                <a:solidFill>
                  <a:schemeClr val="tx1"/>
                </a:solidFill>
              </a:rPr>
              <a:t>(rychlost dosažení / růst / pohlavní dospělost)</a:t>
            </a:r>
          </a:p>
          <a:p>
            <a:pPr lvl="1">
              <a:spcBef>
                <a:spcPct val="0"/>
              </a:spcBef>
              <a:buClrTx/>
              <a:buFontTx/>
              <a:buChar char="-"/>
            </a:pPr>
            <a:r>
              <a:rPr lang="cs-CZ" altLang="en-US" sz="2000" b="0">
                <a:solidFill>
                  <a:schemeClr val="tx1"/>
                </a:solidFill>
              </a:rPr>
              <a:t> </a:t>
            </a:r>
            <a:r>
              <a:rPr lang="cs-CZ" altLang="en-US" sz="2000" b="0">
                <a:solidFill>
                  <a:schemeClr val="tx2"/>
                </a:solidFill>
              </a:rPr>
              <a:t>rozmnožování</a:t>
            </a:r>
          </a:p>
          <a:p>
            <a:pPr lvl="2">
              <a:spcBef>
                <a:spcPct val="0"/>
              </a:spcBef>
              <a:buClrTx/>
              <a:buFontTx/>
              <a:buNone/>
            </a:pPr>
            <a:r>
              <a:rPr lang="cs-CZ" altLang="en-US" sz="2000" b="0" i="1">
                <a:solidFill>
                  <a:schemeClr val="tx1"/>
                </a:solidFill>
              </a:rPr>
              <a:t>(produkce gamet – počty, kvalita…)</a:t>
            </a:r>
          </a:p>
          <a:p>
            <a:pPr lvl="2">
              <a:spcBef>
                <a:spcPct val="0"/>
              </a:spcBef>
              <a:buClrTx/>
              <a:buFontTx/>
              <a:buNone/>
            </a:pPr>
            <a:endParaRPr lang="cs-CZ" altLang="en-US" sz="2000" b="0" i="1">
              <a:solidFill>
                <a:schemeClr val="tx1"/>
              </a:solidFill>
            </a:endParaRPr>
          </a:p>
          <a:p>
            <a:pPr>
              <a:spcBef>
                <a:spcPct val="0"/>
              </a:spcBef>
              <a:buClrTx/>
              <a:buFontTx/>
              <a:buNone/>
            </a:pPr>
            <a:endParaRPr lang="cs-CZ" altLang="en-US" sz="2200">
              <a:solidFill>
                <a:schemeClr val="tx1"/>
              </a:solidFill>
            </a:endParaRPr>
          </a:p>
          <a:p>
            <a:pPr>
              <a:spcBef>
                <a:spcPct val="0"/>
              </a:spcBef>
              <a:buClrTx/>
              <a:buFontTx/>
              <a:buNone/>
            </a:pPr>
            <a:r>
              <a:rPr lang="cs-CZ" altLang="en-US" sz="2200">
                <a:solidFill>
                  <a:schemeClr val="tx1"/>
                </a:solidFill>
              </a:rPr>
              <a:t>Efekty toxických látek na úrovni jedince </a:t>
            </a:r>
            <a:br>
              <a:rPr lang="cs-CZ" altLang="en-US" sz="2200">
                <a:solidFill>
                  <a:schemeClr val="tx1"/>
                </a:solidFill>
              </a:rPr>
            </a:br>
            <a:r>
              <a:rPr lang="cs-CZ" altLang="en-US" sz="2200">
                <a:solidFill>
                  <a:schemeClr val="tx2"/>
                </a:solidFill>
                <a:sym typeface="Wingdings" panose="05000000000000000000" pitchFamily="2" charset="2"/>
              </a:rPr>
              <a:t></a:t>
            </a:r>
            <a:r>
              <a:rPr lang="cs-CZ" altLang="en-US" sz="2200">
                <a:solidFill>
                  <a:schemeClr val="tx2"/>
                </a:solidFill>
              </a:rPr>
              <a:t> projevy na úrovni populací</a:t>
            </a:r>
          </a:p>
          <a:p>
            <a:pPr>
              <a:spcBef>
                <a:spcPct val="0"/>
              </a:spcBef>
              <a:buClrTx/>
              <a:buFontTx/>
              <a:buNone/>
            </a:pPr>
            <a:r>
              <a:rPr lang="cs-CZ" altLang="en-US" sz="2200" b="0">
                <a:solidFill>
                  <a:schemeClr val="tx1"/>
                </a:solidFill>
              </a:rPr>
              <a:t>	- změny abundancí</a:t>
            </a:r>
            <a:r>
              <a:rPr lang="en-US" altLang="en-US" sz="2200" b="0">
                <a:solidFill>
                  <a:schemeClr val="tx1"/>
                </a:solidFill>
              </a:rPr>
              <a:t> / po</a:t>
            </a:r>
            <a:r>
              <a:rPr lang="cs-CZ" altLang="en-US" sz="2200" b="0">
                <a:solidFill>
                  <a:schemeClr val="tx1"/>
                </a:solidFill>
              </a:rPr>
              <a:t>čtů (</a:t>
            </a:r>
            <a:r>
              <a:rPr lang="cs-CZ" altLang="en-US" sz="2200" b="0" i="1">
                <a:solidFill>
                  <a:schemeClr val="tx1"/>
                </a:solidFill>
              </a:rPr>
              <a:t>snížení růstové kapacity</a:t>
            </a:r>
            <a:r>
              <a:rPr lang="cs-CZ" altLang="en-US" sz="2200" b="0">
                <a:solidFill>
                  <a:schemeClr val="tx1"/>
                </a:solidFill>
              </a:rPr>
              <a:t>)</a:t>
            </a:r>
          </a:p>
          <a:p>
            <a:pPr>
              <a:spcBef>
                <a:spcPct val="0"/>
              </a:spcBef>
              <a:buClrTx/>
              <a:buFontTx/>
              <a:buNone/>
            </a:pPr>
            <a:r>
              <a:rPr lang="cs-CZ" altLang="en-US" sz="2200" b="0">
                <a:solidFill>
                  <a:schemeClr val="tx1"/>
                </a:solidFill>
              </a:rPr>
              <a:t>	- změny natality / fekundity</a:t>
            </a:r>
          </a:p>
          <a:p>
            <a:pPr>
              <a:spcBef>
                <a:spcPct val="0"/>
              </a:spcBef>
              <a:buClrTx/>
              <a:buFontTx/>
              <a:buNone/>
            </a:pPr>
            <a:r>
              <a:rPr lang="cs-CZ" altLang="en-US" sz="2200" b="0">
                <a:solidFill>
                  <a:schemeClr val="tx1"/>
                </a:solidFill>
              </a:rPr>
              <a:t>	- změny demografie </a:t>
            </a:r>
            <a:r>
              <a:rPr lang="cs-CZ" altLang="en-US" sz="2200" b="0" i="1">
                <a:solidFill>
                  <a:schemeClr val="tx1"/>
                </a:solidFill>
              </a:rPr>
              <a:t>(př. stárnutí populace</a:t>
            </a:r>
            <a:r>
              <a:rPr lang="cs-CZ" altLang="en-US" sz="2200" b="0">
                <a:solidFill>
                  <a:schemeClr val="tx1"/>
                </a:solidFill>
              </a:rPr>
              <a:t>)</a:t>
            </a:r>
          </a:p>
        </p:txBody>
      </p:sp>
      <p:sp>
        <p:nvSpPr>
          <p:cNvPr id="24579"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EKOTOXIKOLOGIE V POPULAC</a:t>
            </a:r>
            <a:r>
              <a:rPr lang="cs-CZ" altLang="en-US" sz="2400">
                <a:solidFill>
                  <a:srgbClr val="FF3300"/>
                </a:solidFill>
              </a:rPr>
              <a:t>ÍCH</a:t>
            </a:r>
            <a:endParaRPr lang="cs-CZ" altLang="en-US" sz="2400" b="0">
              <a:solidFill>
                <a:srgbClr val="FF33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54013" y="1341438"/>
            <a:ext cx="8610600" cy="4862870"/>
          </a:xfrm>
          <a:prstGeom prst="rect">
            <a:avLst/>
          </a:prstGeom>
          <a:noFill/>
          <a:ln w="9525">
            <a:noFill/>
            <a:miter lim="800000"/>
            <a:headEnd/>
            <a:tailEnd/>
          </a:ln>
        </p:spPr>
        <p:txBody>
          <a:bodyPr>
            <a:spAutoFit/>
          </a:bodyPr>
          <a:lstStyle/>
          <a:p>
            <a:pPr>
              <a:defRPr/>
            </a:pPr>
            <a:r>
              <a:rPr lang="cs-CZ" i="1" dirty="0">
                <a:latin typeface="Arial" charset="0"/>
                <a:cs typeface="Arial" charset="0"/>
              </a:rPr>
              <a:t>Příklady: </a:t>
            </a:r>
          </a:p>
          <a:p>
            <a:pPr>
              <a:defRPr/>
            </a:pPr>
            <a:endParaRPr lang="cs-CZ" i="1" dirty="0">
              <a:latin typeface="Arial" charset="0"/>
              <a:cs typeface="Arial" charset="0"/>
            </a:endParaRPr>
          </a:p>
          <a:p>
            <a:pPr marL="342900" indent="-342900">
              <a:buFontTx/>
              <a:buAutoNum type="arabicParenR"/>
              <a:defRPr/>
            </a:pPr>
            <a:r>
              <a:rPr lang="cs-CZ" i="1" dirty="0">
                <a:solidFill>
                  <a:schemeClr val="tx2"/>
                </a:solidFill>
                <a:latin typeface="Arial" charset="0"/>
                <a:cs typeface="Arial" charset="0"/>
              </a:rPr>
              <a:t>selekce genů </a:t>
            </a:r>
            <a:r>
              <a:rPr lang="cs-CZ" i="1" dirty="0">
                <a:latin typeface="Arial" charset="0"/>
                <a:cs typeface="Arial" charset="0"/>
              </a:rPr>
              <a:t>v populacích</a:t>
            </a:r>
            <a:br>
              <a:rPr lang="cs-CZ" i="1" dirty="0">
                <a:latin typeface="Arial" charset="0"/>
                <a:cs typeface="Arial" charset="0"/>
              </a:rPr>
            </a:br>
            <a:r>
              <a:rPr lang="cs-CZ" b="0" i="1" dirty="0">
                <a:latin typeface="Arial" charset="0"/>
                <a:cs typeface="Arial" charset="0"/>
              </a:rPr>
              <a:t>- </a:t>
            </a:r>
            <a:r>
              <a:rPr lang="cs-CZ" i="1" dirty="0">
                <a:latin typeface="Arial" charset="0"/>
                <a:cs typeface="Arial" charset="0"/>
              </a:rPr>
              <a:t>antibiotika</a:t>
            </a:r>
            <a:r>
              <a:rPr lang="cs-CZ" b="0" i="1" dirty="0">
                <a:latin typeface="Arial" charset="0"/>
                <a:cs typeface="Arial" charset="0"/>
              </a:rPr>
              <a:t>-rezistentní bakterie (viz </a:t>
            </a:r>
            <a:r>
              <a:rPr lang="cs-CZ" b="0" i="1" dirty="0" smtClean="0">
                <a:latin typeface="Arial" charset="0"/>
                <a:cs typeface="Arial" charset="0"/>
              </a:rPr>
              <a:t>dříve – evoluční adaptace) </a:t>
            </a:r>
            <a:r>
              <a:rPr lang="cs-CZ" b="0" i="1" dirty="0">
                <a:latin typeface="Arial" charset="0"/>
                <a:cs typeface="Arial" charset="0"/>
              </a:rPr>
              <a:t/>
            </a:r>
            <a:br>
              <a:rPr lang="cs-CZ" b="0" i="1" dirty="0">
                <a:latin typeface="Arial" charset="0"/>
                <a:cs typeface="Arial" charset="0"/>
              </a:rPr>
            </a:br>
            <a:r>
              <a:rPr lang="cs-CZ" b="0" i="1" dirty="0">
                <a:latin typeface="Arial" charset="0"/>
                <a:cs typeface="Arial" charset="0"/>
              </a:rPr>
              <a:t>- hmyz rezistentní na </a:t>
            </a:r>
            <a:r>
              <a:rPr lang="cs-CZ" i="1" dirty="0">
                <a:latin typeface="Arial" charset="0"/>
                <a:cs typeface="Arial" charset="0"/>
              </a:rPr>
              <a:t>pesticidy</a:t>
            </a:r>
            <a:r>
              <a:rPr lang="cs-CZ" b="0" i="1" dirty="0">
                <a:latin typeface="Arial" charset="0"/>
                <a:cs typeface="Arial" charset="0"/>
              </a:rPr>
              <a:t> </a:t>
            </a:r>
            <a:r>
              <a:rPr lang="cs-CZ" b="0" i="1" dirty="0">
                <a:latin typeface="Arial" charset="0"/>
                <a:cs typeface="Arial" charset="0"/>
              </a:rPr>
              <a:t>(viz dříve – evoluční adaptace) </a:t>
            </a:r>
            <a:r>
              <a:rPr lang="cs-CZ" b="0" i="1" dirty="0">
                <a:latin typeface="Arial" charset="0"/>
                <a:cs typeface="Arial" charset="0"/>
              </a:rPr>
              <a:t/>
            </a:r>
            <a:br>
              <a:rPr lang="cs-CZ" b="0" i="1" dirty="0">
                <a:latin typeface="Arial" charset="0"/>
                <a:cs typeface="Arial" charset="0"/>
              </a:rPr>
            </a:br>
            <a:r>
              <a:rPr lang="cs-CZ" b="0" i="1" dirty="0">
                <a:latin typeface="Arial" charset="0"/>
                <a:cs typeface="Arial" charset="0"/>
              </a:rPr>
              <a:t>- </a:t>
            </a:r>
            <a:r>
              <a:rPr lang="cs-CZ" i="1" dirty="0">
                <a:latin typeface="Arial" charset="0"/>
                <a:cs typeface="Arial" charset="0"/>
              </a:rPr>
              <a:t>znečištění vzduchu </a:t>
            </a:r>
            <a:r>
              <a:rPr lang="cs-CZ" b="0" i="1" dirty="0">
                <a:latin typeface="Arial" charset="0"/>
                <a:cs typeface="Arial" charset="0"/>
              </a:rPr>
              <a:t>- </a:t>
            </a:r>
            <a:r>
              <a:rPr lang="cs-CZ" b="0" i="1" dirty="0" err="1">
                <a:solidFill>
                  <a:srgbClr val="FF0000"/>
                </a:solidFill>
                <a:latin typeface="Arial" charset="0"/>
                <a:cs typeface="Arial" charset="0"/>
              </a:rPr>
              <a:t>drsnokřídlec</a:t>
            </a:r>
            <a:r>
              <a:rPr lang="cs-CZ" b="0" i="1" dirty="0">
                <a:solidFill>
                  <a:srgbClr val="FF0000"/>
                </a:solidFill>
                <a:latin typeface="Arial" charset="0"/>
                <a:cs typeface="Arial" charset="0"/>
              </a:rPr>
              <a:t> v Británii: tmavé vs. Světlé varianty</a:t>
            </a:r>
          </a:p>
          <a:p>
            <a:pPr marL="342900" indent="-342900">
              <a:defRPr/>
            </a:pPr>
            <a:r>
              <a:rPr lang="cs-CZ" i="1" dirty="0">
                <a:latin typeface="Arial" charset="0"/>
                <a:cs typeface="Arial" charset="0"/>
              </a:rPr>
              <a:t>	</a:t>
            </a:r>
            <a:r>
              <a:rPr lang="cs-CZ" b="0" i="1" dirty="0">
                <a:latin typeface="Arial" charset="0"/>
                <a:cs typeface="Arial" charset="0"/>
              </a:rPr>
              <a:t>- rezistence (snížení citlivosti) k </a:t>
            </a:r>
            <a:r>
              <a:rPr lang="cs-CZ" b="0" i="1" dirty="0">
                <a:solidFill>
                  <a:srgbClr val="FF0000"/>
                </a:solidFill>
                <a:latin typeface="Arial" charset="0"/>
                <a:cs typeface="Arial" charset="0"/>
              </a:rPr>
              <a:t>toxicitě kovů</a:t>
            </a:r>
          </a:p>
          <a:p>
            <a:pPr marL="342900" indent="-342900">
              <a:defRPr/>
            </a:pPr>
            <a:endParaRPr lang="cs-CZ" i="1" dirty="0">
              <a:latin typeface="Arial" charset="0"/>
              <a:cs typeface="Arial" charset="0"/>
            </a:endParaRPr>
          </a:p>
          <a:p>
            <a:pPr marL="342900" indent="-342900">
              <a:buFontTx/>
              <a:buAutoNum type="arabicParenR" startAt="2"/>
              <a:defRPr/>
            </a:pPr>
            <a:r>
              <a:rPr lang="cs-CZ" i="1" dirty="0">
                <a:solidFill>
                  <a:schemeClr val="tx2"/>
                </a:solidFill>
                <a:latin typeface="Arial" charset="0"/>
                <a:cs typeface="Arial" charset="0"/>
              </a:rPr>
              <a:t>změny v rozložení pohlaví </a:t>
            </a:r>
            <a:r>
              <a:rPr lang="cs-CZ" i="1" dirty="0">
                <a:latin typeface="Arial" charset="0"/>
                <a:cs typeface="Arial" charset="0"/>
              </a:rPr>
              <a:t>v populacích („sex ratio“)</a:t>
            </a:r>
            <a:br>
              <a:rPr lang="cs-CZ" i="1" dirty="0">
                <a:latin typeface="Arial" charset="0"/>
                <a:cs typeface="Arial" charset="0"/>
              </a:rPr>
            </a:br>
            <a:r>
              <a:rPr lang="cs-CZ" b="0" i="1" dirty="0">
                <a:latin typeface="Arial" charset="0"/>
                <a:cs typeface="Arial" charset="0"/>
              </a:rPr>
              <a:t>- pohlaví u člověka</a:t>
            </a:r>
          </a:p>
          <a:p>
            <a:pPr marL="342900" indent="-342900">
              <a:defRPr/>
            </a:pPr>
            <a:r>
              <a:rPr lang="cs-CZ" b="0" i="1" dirty="0">
                <a:latin typeface="Arial" charset="0"/>
                <a:cs typeface="Arial" charset="0"/>
              </a:rPr>
              <a:t>	- změny rozložení pohlaví u hmyzu</a:t>
            </a:r>
          </a:p>
          <a:p>
            <a:pPr marL="342900" indent="-342900">
              <a:defRPr/>
            </a:pPr>
            <a:endParaRPr lang="cs-CZ" b="0" i="1" dirty="0">
              <a:latin typeface="Arial" charset="0"/>
              <a:cs typeface="Arial" charset="0"/>
            </a:endParaRPr>
          </a:p>
          <a:p>
            <a:pPr marL="342900" indent="-342900">
              <a:buFontTx/>
              <a:buAutoNum type="arabicParenR" startAt="3"/>
              <a:defRPr/>
            </a:pPr>
            <a:r>
              <a:rPr lang="cs-CZ" i="1" dirty="0">
                <a:latin typeface="Arial" charset="0"/>
                <a:cs typeface="Arial" charset="0"/>
              </a:rPr>
              <a:t>vliv toxických látek na </a:t>
            </a:r>
            <a:r>
              <a:rPr lang="cs-CZ" i="1" dirty="0">
                <a:solidFill>
                  <a:schemeClr val="tx2"/>
                </a:solidFill>
                <a:latin typeface="Arial" charset="0"/>
                <a:cs typeface="Arial" charset="0"/>
              </a:rPr>
              <a:t>velikost a rozmnožování  </a:t>
            </a:r>
          </a:p>
          <a:p>
            <a:pPr marL="342900" indent="-342900">
              <a:defRPr/>
            </a:pPr>
            <a:r>
              <a:rPr lang="cs-CZ" i="1" dirty="0">
                <a:solidFill>
                  <a:schemeClr val="tx2"/>
                </a:solidFill>
                <a:latin typeface="Arial" charset="0"/>
                <a:cs typeface="Arial" charset="0"/>
              </a:rPr>
              <a:t>	</a:t>
            </a:r>
            <a:r>
              <a:rPr lang="cs-CZ" b="0" i="1" dirty="0">
                <a:latin typeface="Arial" charset="0"/>
                <a:cs typeface="Arial" charset="0"/>
              </a:rPr>
              <a:t>- </a:t>
            </a:r>
            <a:r>
              <a:rPr lang="cs-CZ" b="0" i="1" dirty="0" err="1">
                <a:latin typeface="Arial" charset="0"/>
                <a:cs typeface="Arial" charset="0"/>
              </a:rPr>
              <a:t>Hg</a:t>
            </a:r>
            <a:r>
              <a:rPr lang="cs-CZ" b="0" i="1" dirty="0">
                <a:latin typeface="Arial" charset="0"/>
                <a:cs typeface="Arial" charset="0"/>
              </a:rPr>
              <a:t> vs. </a:t>
            </a:r>
            <a:r>
              <a:rPr lang="cs-CZ" b="0" i="1" dirty="0" smtClean="0">
                <a:latin typeface="Arial" charset="0"/>
                <a:cs typeface="Arial" charset="0"/>
              </a:rPr>
              <a:t>Ryby</a:t>
            </a:r>
          </a:p>
          <a:p>
            <a:pPr marL="342900" indent="-342900">
              <a:defRPr/>
            </a:pPr>
            <a:endParaRPr lang="cs-CZ" b="0" i="1" dirty="0">
              <a:latin typeface="Arial" charset="0"/>
              <a:cs typeface="Arial" charset="0"/>
            </a:endParaRPr>
          </a:p>
          <a:p>
            <a:pPr marL="342900" indent="-342900">
              <a:defRPr/>
            </a:pPr>
            <a:endParaRPr lang="cs-CZ" i="1" dirty="0">
              <a:latin typeface="Arial" charset="0"/>
              <a:cs typeface="Arial" charset="0"/>
            </a:endParaRPr>
          </a:p>
          <a:p>
            <a:pPr>
              <a:defRPr/>
            </a:pPr>
            <a:endParaRPr lang="cs-CZ" sz="2200" b="0" dirty="0">
              <a:latin typeface="Arial" charset="0"/>
              <a:cs typeface="Arial" charset="0"/>
            </a:endParaRPr>
          </a:p>
        </p:txBody>
      </p:sp>
      <p:sp>
        <p:nvSpPr>
          <p:cNvPr id="26627"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EKOTOXIKOLOGIE V POPULAC</a:t>
            </a:r>
            <a:r>
              <a:rPr lang="cs-CZ" altLang="en-US" sz="2400">
                <a:solidFill>
                  <a:srgbClr val="FF3300"/>
                </a:solidFill>
              </a:rPr>
              <a:t>ÍCH</a:t>
            </a:r>
            <a:endParaRPr lang="cs-CZ" altLang="en-US" sz="2400" b="0">
              <a:solidFill>
                <a:srgbClr val="FF33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87" t="20322" r="20573" b="11942"/>
          <a:stretch>
            <a:fillRect/>
          </a:stretch>
        </p:blipFill>
        <p:spPr bwMode="auto">
          <a:xfrm>
            <a:off x="179388" y="1128713"/>
            <a:ext cx="54006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E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586" t="5083" r="21788" b="19534"/>
          <a:stretch>
            <a:fillRect/>
          </a:stretch>
        </p:blipFill>
        <p:spPr bwMode="auto">
          <a:xfrm>
            <a:off x="5940425" y="2471738"/>
            <a:ext cx="320357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ovéPole 3"/>
          <p:cNvSpPr txBox="1">
            <a:spLocks noChangeArrowheads="1"/>
          </p:cNvSpPr>
          <p:nvPr/>
        </p:nvSpPr>
        <p:spPr bwMode="auto">
          <a:xfrm>
            <a:off x="1214438" y="260350"/>
            <a:ext cx="681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Příklad – adaptace </a:t>
            </a:r>
            <a:r>
              <a:rPr lang="en-US" altLang="en-US" sz="1800">
                <a:solidFill>
                  <a:srgbClr val="FF0000"/>
                </a:solidFill>
              </a:rPr>
              <a:t>&amp; p</a:t>
            </a:r>
            <a:r>
              <a:rPr lang="cs-CZ" altLang="en-US" sz="1800">
                <a:solidFill>
                  <a:srgbClr val="FF0000"/>
                </a:solidFill>
              </a:rPr>
              <a:t>řírodní selekce (drsnokřídlec březový)</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966" t="5293" r="10008" b="30144"/>
          <a:stretch>
            <a:fillRect/>
          </a:stretch>
        </p:blipFill>
        <p:spPr bwMode="auto">
          <a:xfrm>
            <a:off x="3938588" y="260350"/>
            <a:ext cx="588962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E3"/>
          <p:cNvPicPr>
            <a:picLocks noChangeAspect="1" noChangeArrowheads="1"/>
          </p:cNvPicPr>
          <p:nvPr/>
        </p:nvPicPr>
        <p:blipFill>
          <a:blip r:embed="rId4">
            <a:extLst>
              <a:ext uri="{28A0092B-C50C-407E-A947-70E740481C1C}">
                <a14:useLocalDpi xmlns:a14="http://schemas.microsoft.com/office/drawing/2010/main" val="0"/>
              </a:ext>
            </a:extLst>
          </a:blip>
          <a:srcRect l="13966" t="69856" r="10008" b="12131"/>
          <a:stretch>
            <a:fillRect/>
          </a:stretch>
        </p:blipFill>
        <p:spPr bwMode="auto">
          <a:xfrm>
            <a:off x="0" y="5181600"/>
            <a:ext cx="5219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ovéPole 3"/>
          <p:cNvSpPr txBox="1">
            <a:spLocks noChangeArrowheads="1"/>
          </p:cNvSpPr>
          <p:nvPr/>
        </p:nvSpPr>
        <p:spPr bwMode="auto">
          <a:xfrm>
            <a:off x="323850" y="715963"/>
            <a:ext cx="37195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Selekce rezistentních populací </a:t>
            </a:r>
            <a:endParaRPr lang="cs-CZ" altLang="en-US" sz="1800" b="0">
              <a:solidFill>
                <a:srgbClr val="FF0000"/>
              </a:solidFill>
            </a:endParaRPr>
          </a:p>
          <a:p>
            <a:pPr eaLnBrk="1" hangingPunct="1">
              <a:spcBef>
                <a:spcPct val="0"/>
              </a:spcBef>
              <a:buClrTx/>
              <a:buFontTx/>
              <a:buNone/>
            </a:pPr>
            <a:endParaRPr lang="cs-CZ" altLang="en-US" sz="1800" b="0">
              <a:solidFill>
                <a:schemeClr val="tx1"/>
              </a:solidFill>
              <a:sym typeface="Wingdings" panose="05000000000000000000" pitchFamily="2" charset="2"/>
            </a:endParaRPr>
          </a:p>
          <a:p>
            <a:pPr eaLnBrk="1" hangingPunct="1">
              <a:spcBef>
                <a:spcPct val="0"/>
              </a:spcBef>
              <a:buClrTx/>
              <a:buFontTx/>
              <a:buNone/>
            </a:pPr>
            <a:r>
              <a:rPr lang="cs-CZ" altLang="en-US" sz="1800" b="0">
                <a:solidFill>
                  <a:schemeClr val="tx1"/>
                </a:solidFill>
                <a:sym typeface="Wingdings" panose="05000000000000000000" pitchFamily="2" charset="2"/>
              </a:rPr>
              <a:t></a:t>
            </a:r>
            <a:r>
              <a:rPr lang="en-US" altLang="en-US" sz="1800" b="0">
                <a:solidFill>
                  <a:schemeClr val="tx1"/>
                </a:solidFill>
                <a:sym typeface="Wingdings" panose="05000000000000000000" pitchFamily="2" charset="2"/>
              </a:rPr>
              <a:t> R</a:t>
            </a:r>
            <a:r>
              <a:rPr lang="cs-CZ" altLang="en-US" sz="1800" b="0">
                <a:solidFill>
                  <a:schemeClr val="tx1"/>
                </a:solidFill>
                <a:sym typeface="Wingdings" panose="05000000000000000000" pitchFamily="2" charset="2"/>
              </a:rPr>
              <a:t>ůzně staré trávníky (psineček)</a:t>
            </a:r>
            <a:br>
              <a:rPr lang="cs-CZ" altLang="en-US" sz="1800" b="0">
                <a:solidFill>
                  <a:schemeClr val="tx1"/>
                </a:solidFill>
                <a:sym typeface="Wingdings" panose="05000000000000000000" pitchFamily="2" charset="2"/>
              </a:rPr>
            </a:br>
            <a:r>
              <a:rPr lang="cs-CZ" altLang="en-US" sz="1800" b="0">
                <a:solidFill>
                  <a:schemeClr val="tx1"/>
                </a:solidFill>
                <a:sym typeface="Wingdings" panose="05000000000000000000" pitchFamily="2" charset="2"/>
              </a:rPr>
              <a:t>     v blízkosti průmyslu</a:t>
            </a:r>
            <a:endParaRPr lang="cs-CZ" altLang="en-US" sz="1800" b="0">
              <a:solidFill>
                <a:schemeClr val="tx1"/>
              </a:solidFill>
            </a:endParaRPr>
          </a:p>
          <a:p>
            <a:pPr eaLnBrk="1" hangingPunct="1">
              <a:spcBef>
                <a:spcPct val="0"/>
              </a:spcBef>
              <a:buClrTx/>
              <a:buFont typeface="Wingdings" panose="05000000000000000000" pitchFamily="2" charset="2"/>
              <a:buChar char="à"/>
            </a:pPr>
            <a:r>
              <a:rPr lang="cs-CZ" altLang="en-US" sz="1800" b="0">
                <a:solidFill>
                  <a:schemeClr val="tx1"/>
                </a:solidFill>
              </a:rPr>
              <a:t>Nárůst „indexu rezistence k Cu“</a:t>
            </a:r>
          </a:p>
        </p:txBody>
      </p:sp>
      <p:pic>
        <p:nvPicPr>
          <p:cNvPr id="307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349500"/>
            <a:ext cx="1874837"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l="10938" t="15625" r="10938" b="10938"/>
          <a:stretch>
            <a:fillRect/>
          </a:stretch>
        </p:blipFill>
        <p:spPr bwMode="auto">
          <a:xfrm>
            <a:off x="381000" y="457200"/>
            <a:ext cx="84582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38" t="11853" r="19559" b="22951"/>
          <a:stretch>
            <a:fillRect/>
          </a:stretch>
        </p:blipFill>
        <p:spPr bwMode="auto">
          <a:xfrm>
            <a:off x="2749550" y="228600"/>
            <a:ext cx="62865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ovéPole 2"/>
          <p:cNvSpPr txBox="1">
            <a:spLocks noChangeArrowheads="1"/>
          </p:cNvSpPr>
          <p:nvPr/>
        </p:nvSpPr>
        <p:spPr bwMode="auto">
          <a:xfrm>
            <a:off x="323850" y="549275"/>
            <a:ext cx="26082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Vliv benzenu a olova</a:t>
            </a:r>
            <a:br>
              <a:rPr lang="cs-CZ" altLang="en-US" sz="1800">
                <a:solidFill>
                  <a:schemeClr val="tx1"/>
                </a:solidFill>
              </a:rPr>
            </a:br>
            <a:r>
              <a:rPr lang="cs-CZ" altLang="en-US" sz="1800">
                <a:solidFill>
                  <a:schemeClr val="tx1"/>
                </a:solidFill>
              </a:rPr>
              <a:t>na vývojovou stabilitu</a:t>
            </a:r>
            <a:br>
              <a:rPr lang="cs-CZ" altLang="en-US" sz="1800">
                <a:solidFill>
                  <a:schemeClr val="tx1"/>
                </a:solidFill>
              </a:rPr>
            </a:br>
            <a:r>
              <a:rPr lang="cs-CZ" altLang="en-US" sz="1800">
                <a:solidFill>
                  <a:schemeClr val="tx1"/>
                </a:solidFill>
              </a:rPr>
              <a:t>u octomilky</a:t>
            </a:r>
          </a:p>
          <a:p>
            <a:pPr eaLnBrk="1" hangingPunct="1">
              <a:spcBef>
                <a:spcPct val="0"/>
              </a:spcBef>
              <a:buClrTx/>
              <a:buFontTx/>
              <a:buNone/>
            </a:pPr>
            <a:endParaRPr lang="cs-CZ" altLang="en-US" sz="1800">
              <a:solidFill>
                <a:schemeClr val="tx1"/>
              </a:solidFill>
            </a:endParaRPr>
          </a:p>
          <a:p>
            <a:pPr eaLnBrk="1" hangingPunct="1">
              <a:spcBef>
                <a:spcPct val="0"/>
              </a:spcBef>
              <a:buClrTx/>
              <a:buFontTx/>
              <a:buNone/>
            </a:pPr>
            <a:r>
              <a:rPr lang="cs-CZ" altLang="en-US" sz="1800">
                <a:solidFill>
                  <a:schemeClr val="tx2"/>
                </a:solidFill>
                <a:sym typeface="Wingdings" panose="05000000000000000000" pitchFamily="2" charset="2"/>
              </a:rPr>
              <a:t></a:t>
            </a:r>
            <a:r>
              <a:rPr lang="en-US" altLang="en-US" sz="1800">
                <a:solidFill>
                  <a:schemeClr val="tx2"/>
                </a:solidFill>
                <a:sym typeface="Wingdings" panose="05000000000000000000" pitchFamily="2" charset="2"/>
              </a:rPr>
              <a:t> V</a:t>
            </a:r>
            <a:r>
              <a:rPr lang="cs-CZ" altLang="en-US" sz="1800">
                <a:solidFill>
                  <a:schemeClr val="tx2"/>
                </a:solidFill>
                <a:sym typeface="Wingdings" panose="05000000000000000000" pitchFamily="2" charset="2"/>
              </a:rPr>
              <a:t>yšší koncentrace </a:t>
            </a:r>
            <a:r>
              <a:rPr lang="en-US" altLang="en-US" sz="1800">
                <a:solidFill>
                  <a:schemeClr val="tx2"/>
                </a:solidFill>
                <a:sym typeface="Wingdings" panose="05000000000000000000" pitchFamily="2" charset="2"/>
              </a:rPr>
              <a:t/>
            </a:r>
            <a:br>
              <a:rPr lang="en-US" altLang="en-US" sz="1800">
                <a:solidFill>
                  <a:schemeClr val="tx2"/>
                </a:solidFill>
                <a:sym typeface="Wingdings" panose="05000000000000000000" pitchFamily="2" charset="2"/>
              </a:rPr>
            </a:br>
            <a:r>
              <a:rPr lang="en-US" altLang="en-US" sz="1800">
                <a:solidFill>
                  <a:schemeClr val="tx2"/>
                </a:solidFill>
                <a:sym typeface="Wingdings" panose="05000000000000000000" pitchFamily="2" charset="2"/>
              </a:rPr>
              <a:t>	</a:t>
            </a:r>
            <a:r>
              <a:rPr lang="cs-CZ" altLang="en-US" sz="1800">
                <a:solidFill>
                  <a:schemeClr val="tx2"/>
                </a:solidFill>
                <a:sym typeface="Wingdings" panose="05000000000000000000" pitchFamily="2" charset="2"/>
              </a:rPr>
              <a:t> více F</a:t>
            </a:r>
            <a:endParaRPr lang="cs-CZ" altLang="en-US" sz="1800">
              <a:solidFill>
                <a:schemeClr val="tx2"/>
              </a:solidFill>
            </a:endParaRPr>
          </a:p>
        </p:txBody>
      </p:sp>
      <p:sp>
        <p:nvSpPr>
          <p:cNvPr id="34820" name="TextovéPole 3"/>
          <p:cNvSpPr txBox="1">
            <a:spLocks noChangeArrowheads="1"/>
          </p:cNvSpPr>
          <p:nvPr/>
        </p:nvSpPr>
        <p:spPr bwMode="auto">
          <a:xfrm>
            <a:off x="395288" y="3573463"/>
            <a:ext cx="3467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Biologické příčiny:</a:t>
            </a:r>
            <a:endParaRPr lang="cs-CZ" altLang="en-US" sz="1800" b="0">
              <a:solidFill>
                <a:schemeClr val="tx1"/>
              </a:solidFill>
            </a:endParaRPr>
          </a:p>
          <a:p>
            <a:pPr eaLnBrk="1" hangingPunct="1">
              <a:spcBef>
                <a:spcPct val="0"/>
              </a:spcBef>
              <a:buClrTx/>
              <a:buFontTx/>
              <a:buNone/>
            </a:pPr>
            <a:r>
              <a:rPr lang="cs-CZ" altLang="en-US" sz="1800" b="0" i="1">
                <a:solidFill>
                  <a:schemeClr val="tx1"/>
                </a:solidFill>
              </a:rPr>
              <a:t>Např. vyšší životaschopnost</a:t>
            </a:r>
          </a:p>
          <a:p>
            <a:pPr eaLnBrk="1" hangingPunct="1">
              <a:spcBef>
                <a:spcPct val="0"/>
              </a:spcBef>
              <a:buClrTx/>
              <a:buFontTx/>
              <a:buNone/>
            </a:pPr>
            <a:r>
              <a:rPr lang="cs-CZ" altLang="en-US" sz="1800" b="0" i="1">
                <a:solidFill>
                  <a:schemeClr val="tx1"/>
                </a:solidFill>
              </a:rPr>
              <a:t>F- embryí (u člověka XX vs. XY)</a:t>
            </a:r>
          </a:p>
          <a:p>
            <a:pPr eaLnBrk="1" hangingPunct="1">
              <a:spcBef>
                <a:spcPct val="0"/>
              </a:spcBef>
              <a:buClrTx/>
              <a:buFontTx/>
              <a:buNone/>
            </a:pPr>
            <a:endParaRPr lang="cs-CZ" altLang="en-US" sz="1800" b="0" i="1">
              <a:solidFill>
                <a:schemeClr val="tx1"/>
              </a:solidFill>
            </a:endParaRPr>
          </a:p>
          <a:p>
            <a:pPr eaLnBrk="1" hangingPunct="1">
              <a:spcBef>
                <a:spcPct val="0"/>
              </a:spcBef>
              <a:buClrTx/>
              <a:buFontTx/>
              <a:buNone/>
            </a:pPr>
            <a:r>
              <a:rPr lang="en-US" altLang="en-US" sz="1800" b="0" i="1">
                <a:solidFill>
                  <a:schemeClr val="tx1"/>
                </a:solidFill>
              </a:rPr>
              <a:t>[potrat</a:t>
            </a:r>
            <a:r>
              <a:rPr lang="cs-CZ" altLang="en-US" sz="1800" b="0" i="1">
                <a:solidFill>
                  <a:schemeClr val="tx1"/>
                </a:solidFill>
              </a:rPr>
              <a:t>y: častější jsou M</a:t>
            </a:r>
            <a:r>
              <a:rPr lang="en-US" altLang="en-US" sz="1800" b="0" i="1">
                <a:solidFill>
                  <a:schemeClr val="tx1"/>
                </a:solidFill>
              </a:rPr>
              <a:t>]</a:t>
            </a:r>
            <a:endParaRPr lang="cs-CZ" altLang="en-US" sz="1800" i="1">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53" t="19478" r="12222" b="14397"/>
          <a:stretch>
            <a:fillRect/>
          </a:stretch>
        </p:blipFill>
        <p:spPr bwMode="auto">
          <a:xfrm>
            <a:off x="3500438" y="1700213"/>
            <a:ext cx="55356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ovéPole 2"/>
          <p:cNvSpPr txBox="1">
            <a:spLocks noChangeArrowheads="1"/>
          </p:cNvSpPr>
          <p:nvPr/>
        </p:nvSpPr>
        <p:spPr bwMode="auto">
          <a:xfrm>
            <a:off x="250825" y="455613"/>
            <a:ext cx="40576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Živorodka</a:t>
            </a:r>
            <a:br>
              <a:rPr lang="cs-CZ" altLang="en-US" sz="1800">
                <a:solidFill>
                  <a:schemeClr val="tx1"/>
                </a:solidFill>
              </a:rPr>
            </a:br>
            <a:r>
              <a:rPr lang="cs-CZ" altLang="en-US" sz="1800" b="0" i="1">
                <a:solidFill>
                  <a:schemeClr val="tx1"/>
                </a:solidFill>
              </a:rPr>
              <a:t>(3 různé kmeny ryb =</a:t>
            </a:r>
            <a:br>
              <a:rPr lang="cs-CZ" altLang="en-US" sz="1800" b="0" i="1">
                <a:solidFill>
                  <a:schemeClr val="tx1"/>
                </a:solidFill>
              </a:rPr>
            </a:br>
            <a:r>
              <a:rPr lang="cs-CZ" altLang="en-US" sz="1800" b="0" i="1">
                <a:solidFill>
                  <a:schemeClr val="tx1"/>
                </a:solidFill>
              </a:rPr>
              <a:t> 3 různé genotypy)</a:t>
            </a:r>
          </a:p>
          <a:p>
            <a:pPr eaLnBrk="1" hangingPunct="1">
              <a:spcBef>
                <a:spcPct val="0"/>
              </a:spcBef>
              <a:buClrTx/>
              <a:buFontTx/>
              <a:buNone/>
            </a:pPr>
            <a:endParaRPr lang="cs-CZ" altLang="en-US" sz="1800">
              <a:solidFill>
                <a:schemeClr val="tx1"/>
              </a:solidFill>
            </a:endParaRPr>
          </a:p>
          <a:p>
            <a:pPr eaLnBrk="1" hangingPunct="1">
              <a:spcBef>
                <a:spcPct val="0"/>
              </a:spcBef>
              <a:buClrTx/>
              <a:buFontTx/>
              <a:buNone/>
            </a:pPr>
            <a:endParaRPr lang="cs-CZ" altLang="en-US" sz="1800">
              <a:solidFill>
                <a:schemeClr val="tx1"/>
              </a:solidFill>
            </a:endParaRPr>
          </a:p>
          <a:p>
            <a:pPr eaLnBrk="1" hangingPunct="1">
              <a:spcBef>
                <a:spcPct val="0"/>
              </a:spcBef>
              <a:buClrTx/>
              <a:buFontTx/>
              <a:buNone/>
            </a:pPr>
            <a:r>
              <a:rPr lang="cs-CZ" altLang="en-US" sz="1800">
                <a:solidFill>
                  <a:schemeClr val="tx1"/>
                </a:solidFill>
              </a:rPr>
              <a:t>Vliv rtuti na velikost </a:t>
            </a:r>
            <a:r>
              <a:rPr lang="cs-CZ" altLang="en-US" sz="1800" b="0">
                <a:solidFill>
                  <a:schemeClr val="tx1"/>
                </a:solidFill>
              </a:rPr>
              <a:t>(horní obrázek)</a:t>
            </a:r>
            <a:r>
              <a:rPr lang="cs-CZ" altLang="en-US" sz="1800">
                <a:solidFill>
                  <a:schemeClr val="tx1"/>
                </a:solidFill>
              </a:rPr>
              <a:t> </a:t>
            </a:r>
            <a:r>
              <a:rPr lang="en-US" altLang="en-US" sz="1800">
                <a:solidFill>
                  <a:schemeClr val="tx1"/>
                </a:solidFill>
              </a:rPr>
              <a:t/>
            </a:r>
            <a:br>
              <a:rPr lang="en-US" altLang="en-US" sz="1800">
                <a:solidFill>
                  <a:schemeClr val="tx1"/>
                </a:solidFill>
              </a:rPr>
            </a:br>
            <a:r>
              <a:rPr lang="cs-CZ" altLang="en-US" sz="1800">
                <a:solidFill>
                  <a:schemeClr val="tx1"/>
                </a:solidFill>
              </a:rPr>
              <a:t>a fekunditu </a:t>
            </a:r>
            <a:r>
              <a:rPr lang="cs-CZ" altLang="en-US" sz="1800" b="0">
                <a:solidFill>
                  <a:schemeClr val="tx1"/>
                </a:solidFill>
              </a:rPr>
              <a:t>(spodní obr.) </a:t>
            </a:r>
            <a:endParaRPr lang="en-US" altLang="en-US" sz="1800" b="0">
              <a:solidFill>
                <a:schemeClr val="tx1"/>
              </a:solidFill>
            </a:endParaRPr>
          </a:p>
          <a:p>
            <a:pPr eaLnBrk="1" hangingPunct="1">
              <a:spcBef>
                <a:spcPct val="0"/>
              </a:spcBef>
              <a:buClrTx/>
              <a:buFontTx/>
              <a:buNone/>
            </a:pPr>
            <a:endParaRPr lang="en-US" altLang="en-US" sz="1800" b="0">
              <a:solidFill>
                <a:schemeClr val="tx1"/>
              </a:solidFill>
            </a:endParaRPr>
          </a:p>
          <a:p>
            <a:pPr eaLnBrk="1" hangingPunct="1">
              <a:spcBef>
                <a:spcPct val="0"/>
              </a:spcBef>
              <a:buClrTx/>
              <a:buFontTx/>
              <a:buNone/>
            </a:pPr>
            <a:r>
              <a:rPr lang="cs-CZ" altLang="en-US" sz="1800" b="0">
                <a:solidFill>
                  <a:schemeClr val="tx1"/>
                </a:solidFill>
              </a:rPr>
              <a:t>   </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b="0" i="1">
                <a:solidFill>
                  <a:schemeClr val="tx1"/>
                </a:solidFill>
              </a:rPr>
              <a:t>Různé kmeny stejného druhu</a:t>
            </a:r>
          </a:p>
          <a:p>
            <a:pPr eaLnBrk="1" hangingPunct="1">
              <a:spcBef>
                <a:spcPct val="0"/>
              </a:spcBef>
              <a:buClrTx/>
              <a:buFontTx/>
              <a:buNone/>
            </a:pPr>
            <a:r>
              <a:rPr lang="cs-CZ" altLang="en-US" sz="1800" b="0" i="1">
                <a:solidFill>
                  <a:schemeClr val="tx1"/>
                </a:solidFill>
                <a:sym typeface="Wingdings" panose="05000000000000000000" pitchFamily="2" charset="2"/>
              </a:rPr>
              <a:t></a:t>
            </a:r>
            <a:r>
              <a:rPr lang="en-US" altLang="en-US" sz="1800" b="0" i="1">
                <a:solidFill>
                  <a:schemeClr val="tx1"/>
                </a:solidFill>
                <a:sym typeface="Wingdings" panose="05000000000000000000" pitchFamily="2" charset="2"/>
              </a:rPr>
              <a:t> </a:t>
            </a:r>
            <a:r>
              <a:rPr lang="cs-CZ" altLang="en-US" sz="1800" b="0" i="1">
                <a:solidFill>
                  <a:schemeClr val="tx1"/>
                </a:solidFill>
                <a:sym typeface="Wingdings" panose="05000000000000000000" pitchFamily="2" charset="2"/>
              </a:rPr>
              <a:t>Podstatné rozdíly </a:t>
            </a:r>
            <a:br>
              <a:rPr lang="cs-CZ" altLang="en-US" sz="1800" b="0" i="1">
                <a:solidFill>
                  <a:schemeClr val="tx1"/>
                </a:solidFill>
                <a:sym typeface="Wingdings" panose="05000000000000000000" pitchFamily="2" charset="2"/>
              </a:rPr>
            </a:br>
            <a:r>
              <a:rPr lang="cs-CZ" altLang="en-US" sz="1800" b="0" i="1">
                <a:solidFill>
                  <a:schemeClr val="tx1"/>
                </a:solidFill>
                <a:sym typeface="Wingdings" panose="05000000000000000000" pitchFamily="2" charset="2"/>
              </a:rPr>
              <a:t>    v citlivosti na toxikant</a:t>
            </a:r>
            <a:endParaRPr lang="cs-CZ" altLang="en-US" sz="1800" b="0" i="1">
              <a:solidFill>
                <a:schemeClr val="tx1"/>
              </a:solidFill>
            </a:endParaRPr>
          </a:p>
        </p:txBody>
      </p:sp>
      <p:pic>
        <p:nvPicPr>
          <p:cNvPr id="36868" name="Picture 2" descr="http://www.erdingtonaquatics.com/tropfish/gup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88913"/>
            <a:ext cx="1981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3850" y="1358900"/>
            <a:ext cx="8610600" cy="4154488"/>
          </a:xfrm>
          <a:prstGeom prst="rect">
            <a:avLst/>
          </a:prstGeom>
          <a:noFill/>
          <a:ln w="9525">
            <a:noFill/>
            <a:miter lim="800000"/>
            <a:headEnd/>
            <a:tailEnd/>
          </a:ln>
        </p:spPr>
        <p:txBody>
          <a:bodyPr>
            <a:spAutoFit/>
          </a:bodyPr>
          <a:lstStyle/>
          <a:p>
            <a:pPr>
              <a:defRPr/>
            </a:pPr>
            <a:r>
              <a:rPr lang="cs-CZ" sz="2200">
                <a:latin typeface="Arial" charset="0"/>
                <a:cs typeface="Arial" charset="0"/>
              </a:rPr>
              <a:t>Citlivost </a:t>
            </a:r>
            <a:r>
              <a:rPr lang="cs-CZ" sz="2200">
                <a:solidFill>
                  <a:schemeClr val="tx2"/>
                </a:solidFill>
                <a:latin typeface="Arial" charset="0"/>
                <a:cs typeface="Arial" charset="0"/>
              </a:rPr>
              <a:t>různých vývojových stadií</a:t>
            </a:r>
          </a:p>
          <a:p>
            <a:pPr>
              <a:defRPr/>
            </a:pPr>
            <a:r>
              <a:rPr lang="cs-CZ" sz="2200" dirty="0">
                <a:latin typeface="Arial" charset="0"/>
                <a:cs typeface="Arial" charset="0"/>
              </a:rPr>
              <a:t>	</a:t>
            </a:r>
            <a:r>
              <a:rPr lang="cs-CZ" sz="2200" b="0" dirty="0">
                <a:latin typeface="Arial" charset="0"/>
                <a:cs typeface="Arial" charset="0"/>
              </a:rPr>
              <a:t>- zásadní význam pro demografii populace</a:t>
            </a:r>
          </a:p>
          <a:p>
            <a:pPr>
              <a:defRPr/>
            </a:pPr>
            <a:endParaRPr lang="cs-CZ" sz="2200" b="0" dirty="0">
              <a:latin typeface="Arial" charset="0"/>
              <a:cs typeface="Arial" charset="0"/>
            </a:endParaRPr>
          </a:p>
          <a:p>
            <a:pPr>
              <a:defRPr/>
            </a:pPr>
            <a:r>
              <a:rPr lang="cs-CZ" sz="2200" dirty="0">
                <a:latin typeface="Arial" charset="0"/>
                <a:cs typeface="Arial" charset="0"/>
              </a:rPr>
              <a:t>Mladší stadia (embrya) bývají citlivější k vlivům </a:t>
            </a:r>
            <a:r>
              <a:rPr lang="cs-CZ" sz="2200" dirty="0" err="1">
                <a:latin typeface="Arial" charset="0"/>
                <a:cs typeface="Arial" charset="0"/>
              </a:rPr>
              <a:t>toxikantů</a:t>
            </a:r>
            <a:endParaRPr lang="cs-CZ" sz="2200" dirty="0">
              <a:latin typeface="Arial" charset="0"/>
              <a:cs typeface="Arial" charset="0"/>
            </a:endParaRPr>
          </a:p>
          <a:p>
            <a:pPr>
              <a:defRPr/>
            </a:pPr>
            <a:r>
              <a:rPr lang="cs-CZ" sz="2200" b="0" i="1" dirty="0">
                <a:latin typeface="Arial" charset="0"/>
                <a:cs typeface="Arial" charset="0"/>
              </a:rPr>
              <a:t>	- citlivost: rychle dělící se buňky u embryí a larev</a:t>
            </a:r>
          </a:p>
          <a:p>
            <a:pPr>
              <a:defRPr/>
            </a:pPr>
            <a:r>
              <a:rPr lang="cs-CZ" sz="2200" b="0" i="1" dirty="0">
                <a:latin typeface="Arial" charset="0"/>
                <a:cs typeface="Arial" charset="0"/>
              </a:rPr>
              <a:t>	- viz </a:t>
            </a:r>
            <a:r>
              <a:rPr lang="cs-CZ" sz="2200" b="0" i="1" dirty="0" err="1">
                <a:latin typeface="Arial" charset="0"/>
                <a:cs typeface="Arial" charset="0"/>
              </a:rPr>
              <a:t>embryotoxicita</a:t>
            </a:r>
            <a:endParaRPr lang="cs-CZ" sz="2200" b="0" i="1" dirty="0">
              <a:latin typeface="Arial" charset="0"/>
              <a:cs typeface="Arial" charset="0"/>
            </a:endParaRPr>
          </a:p>
          <a:p>
            <a:pPr>
              <a:defRPr/>
            </a:pPr>
            <a:endParaRPr lang="cs-CZ" sz="2200" b="0" i="1" dirty="0">
              <a:latin typeface="Arial" charset="0"/>
              <a:cs typeface="Arial" charset="0"/>
            </a:endParaRPr>
          </a:p>
          <a:p>
            <a:pPr>
              <a:defRPr/>
            </a:pPr>
            <a:r>
              <a:rPr lang="cs-CZ" sz="2200" dirty="0">
                <a:latin typeface="Arial" charset="0"/>
                <a:cs typeface="Arial" charset="0"/>
              </a:rPr>
              <a:t>Důsledek </a:t>
            </a:r>
            <a:r>
              <a:rPr lang="cs-CZ" sz="2200" b="0" dirty="0">
                <a:latin typeface="Arial" charset="0"/>
                <a:cs typeface="Arial" charset="0"/>
              </a:rPr>
              <a:t>- snížení </a:t>
            </a:r>
            <a:r>
              <a:rPr lang="cs-CZ" sz="2200" b="0" dirty="0" err="1">
                <a:latin typeface="Arial" charset="0"/>
                <a:cs typeface="Arial" charset="0"/>
              </a:rPr>
              <a:t>fekundity</a:t>
            </a:r>
            <a:r>
              <a:rPr lang="cs-CZ" sz="2200" b="0" dirty="0">
                <a:latin typeface="Arial" charset="0"/>
                <a:cs typeface="Arial" charset="0"/>
              </a:rPr>
              <a:t> </a:t>
            </a:r>
            <a:r>
              <a:rPr lang="cs-CZ" sz="2200" b="0" dirty="0">
                <a:latin typeface="Arial" charset="0"/>
                <a:cs typeface="Arial" charset="0"/>
                <a:sym typeface="Wingdings" pitchFamily="2" charset="2"/>
              </a:rPr>
              <a:t></a:t>
            </a:r>
            <a:r>
              <a:rPr lang="en-US" sz="2200" b="0" dirty="0">
                <a:latin typeface="Arial" charset="0"/>
                <a:cs typeface="Arial" charset="0"/>
                <a:sym typeface="Wingdings" pitchFamily="2" charset="2"/>
              </a:rPr>
              <a:t> </a:t>
            </a:r>
            <a:r>
              <a:rPr lang="cs-CZ" sz="2200" b="0" dirty="0">
                <a:latin typeface="Arial" charset="0"/>
                <a:cs typeface="Arial" charset="0"/>
              </a:rPr>
              <a:t>stárnutí populace</a:t>
            </a:r>
          </a:p>
          <a:p>
            <a:pPr>
              <a:defRPr/>
            </a:pPr>
            <a:endParaRPr lang="cs-CZ" sz="2200" b="0" i="1" dirty="0">
              <a:latin typeface="Arial" charset="0"/>
              <a:cs typeface="Arial" charset="0"/>
            </a:endParaRPr>
          </a:p>
          <a:p>
            <a:pPr marL="0" lvl="1">
              <a:defRPr/>
            </a:pPr>
            <a:r>
              <a:rPr lang="cs-CZ" sz="2200" dirty="0">
                <a:latin typeface="Arial" charset="0"/>
                <a:cs typeface="Arial" charset="0"/>
              </a:rPr>
              <a:t>Výjimky - </a:t>
            </a:r>
            <a:r>
              <a:rPr lang="cs-CZ" sz="2200" b="0" i="1" dirty="0">
                <a:latin typeface="Arial" charset="0"/>
                <a:cs typeface="Arial" charset="0"/>
              </a:rPr>
              <a:t>- </a:t>
            </a:r>
            <a:r>
              <a:rPr lang="cs-CZ" sz="2200" i="1" dirty="0">
                <a:solidFill>
                  <a:schemeClr val="tx2"/>
                </a:solidFill>
                <a:latin typeface="Arial" charset="0"/>
                <a:cs typeface="Arial" charset="0"/>
              </a:rPr>
              <a:t>mechanická ochrana (povrchové vrstvy)</a:t>
            </a:r>
          </a:p>
          <a:p>
            <a:pPr lvl="1">
              <a:buFont typeface="Arial" charset="0"/>
              <a:buChar char="•"/>
              <a:defRPr/>
            </a:pPr>
            <a:r>
              <a:rPr lang="cs-CZ" sz="2200" b="0" dirty="0">
                <a:latin typeface="Arial" charset="0"/>
                <a:cs typeface="Arial" charset="0"/>
              </a:rPr>
              <a:t> rezistence vajíček ryb </a:t>
            </a:r>
            <a:r>
              <a:rPr lang="cs-CZ" sz="2200" b="0" i="1" dirty="0">
                <a:latin typeface="Arial" charset="0"/>
                <a:cs typeface="Arial" charset="0"/>
              </a:rPr>
              <a:t>(vs. vysoce citlivá </a:t>
            </a:r>
            <a:r>
              <a:rPr lang="cs-CZ" sz="2200" i="1" u="sng" dirty="0">
                <a:latin typeface="Arial" charset="0"/>
                <a:cs typeface="Arial" charset="0"/>
              </a:rPr>
              <a:t>embrya</a:t>
            </a:r>
            <a:r>
              <a:rPr lang="cs-CZ" sz="2200" b="0" i="1" dirty="0">
                <a:latin typeface="Arial" charset="0"/>
                <a:cs typeface="Arial" charset="0"/>
              </a:rPr>
              <a:t> ryb)</a:t>
            </a:r>
          </a:p>
          <a:p>
            <a:pPr lvl="1">
              <a:buFont typeface="Arial" charset="0"/>
              <a:buChar char="•"/>
              <a:defRPr/>
            </a:pPr>
            <a:r>
              <a:rPr lang="cs-CZ" sz="2200" b="0" dirty="0">
                <a:latin typeface="Arial" charset="0"/>
                <a:cs typeface="Arial" charset="0"/>
              </a:rPr>
              <a:t> semena rostlin, klidová stadia dalších organismů </a:t>
            </a:r>
          </a:p>
        </p:txBody>
      </p:sp>
      <p:sp>
        <p:nvSpPr>
          <p:cNvPr id="38915"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Životní cyklus druhu a populační ekotoxikologie</a:t>
            </a:r>
            <a:endParaRPr lang="cs-CZ" altLang="en-US" sz="2400" b="0">
              <a:solidFill>
                <a:srgbClr val="FF33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ull-size image (30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83788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Citlivost různých stadií ryb – toxicita CuSO</a:t>
            </a:r>
            <a:r>
              <a:rPr lang="cs-CZ" altLang="en-US" sz="1800">
                <a:solidFill>
                  <a:srgbClr val="FF3300"/>
                </a:solidFill>
              </a:rPr>
              <a:t>4</a:t>
            </a:r>
            <a:endParaRPr lang="cs-CZ" altLang="en-US" sz="2400" b="0">
              <a:solidFill>
                <a:srgbClr val="FF3300"/>
              </a:solidFill>
            </a:endParaRPr>
          </a:p>
        </p:txBody>
      </p:sp>
      <p:sp>
        <p:nvSpPr>
          <p:cNvPr id="40964" name="TextovéPole 5"/>
          <p:cNvSpPr txBox="1">
            <a:spLocks noChangeArrowheads="1"/>
          </p:cNvSpPr>
          <p:nvPr/>
        </p:nvSpPr>
        <p:spPr bwMode="auto">
          <a:xfrm>
            <a:off x="71438" y="5057775"/>
            <a:ext cx="88931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en-US" altLang="en-US" sz="1400" b="0">
                <a:solidFill>
                  <a:schemeClr val="tx1"/>
                </a:solidFill>
              </a:rPr>
              <a:t>Fig. 2. Log LC50 variability for all available test results and for the five most frequently used fish life stages (larvae (LV), juvenile (JV), fry (FY), fingerling (FI), alevin (AL), eyed egg (EY) and adult (AD) life stage) for sulphuric acid, copper(2+) salt (1:1) (CAS 7758-98-7). </a:t>
            </a:r>
            <a:endParaRPr lang="cs-CZ" altLang="en-US" sz="1400" b="0">
              <a:solidFill>
                <a:schemeClr val="tx1"/>
              </a:solidFill>
            </a:endParaRPr>
          </a:p>
          <a:p>
            <a:pPr eaLnBrk="1" hangingPunct="1">
              <a:spcBef>
                <a:spcPct val="0"/>
              </a:spcBef>
              <a:buClrTx/>
              <a:buFontTx/>
              <a:buNone/>
            </a:pPr>
            <a:r>
              <a:rPr lang="en-US" altLang="en-US" sz="1400" b="0">
                <a:solidFill>
                  <a:schemeClr val="tx1"/>
                </a:solidFill>
              </a:rPr>
              <a:t>Test results for </a:t>
            </a:r>
            <a:r>
              <a:rPr lang="en-US" altLang="en-US" sz="1400" u="sng">
                <a:solidFill>
                  <a:schemeClr val="tx1"/>
                </a:solidFill>
              </a:rPr>
              <a:t>all reported </a:t>
            </a:r>
            <a:r>
              <a:rPr lang="cs-CZ" altLang="en-US" sz="1400" u="sng">
                <a:solidFill>
                  <a:schemeClr val="tx1"/>
                </a:solidFill>
              </a:rPr>
              <a:t>fish </a:t>
            </a:r>
            <a:r>
              <a:rPr lang="en-US" altLang="en-US" sz="1400" u="sng">
                <a:solidFill>
                  <a:schemeClr val="tx1"/>
                </a:solidFill>
              </a:rPr>
              <a:t>test species</a:t>
            </a:r>
            <a:r>
              <a:rPr lang="en-US" altLang="en-US" sz="1400" b="0">
                <a:solidFill>
                  <a:schemeClr val="tx1"/>
                </a:solidFill>
              </a:rPr>
              <a:t> (A) and for </a:t>
            </a:r>
            <a:r>
              <a:rPr lang="en-US" altLang="en-US" sz="1400" i="1" u="sng">
                <a:solidFill>
                  <a:schemeClr val="tx1"/>
                </a:solidFill>
              </a:rPr>
              <a:t>Oncorhynchus mykiss</a:t>
            </a:r>
            <a:r>
              <a:rPr lang="en-US" altLang="en-US" sz="1400" u="sng">
                <a:solidFill>
                  <a:schemeClr val="tx1"/>
                </a:solidFill>
              </a:rPr>
              <a:t> </a:t>
            </a:r>
            <a:r>
              <a:rPr lang="en-US" altLang="en-US" sz="1400" b="0">
                <a:solidFill>
                  <a:schemeClr val="tx1"/>
                </a:solidFill>
              </a:rPr>
              <a:t>(B) were compared. </a:t>
            </a:r>
          </a:p>
          <a:p>
            <a:pPr eaLnBrk="1" hangingPunct="1">
              <a:spcBef>
                <a:spcPct val="0"/>
              </a:spcBef>
              <a:buClrTx/>
              <a:buFontTx/>
              <a:buNone/>
            </a:pPr>
            <a:r>
              <a:rPr lang="cs-CZ" altLang="en-US" sz="1400" b="0" u="sng">
                <a:solidFill>
                  <a:schemeClr val="tx1"/>
                </a:solidFill>
              </a:rPr>
              <a:t>http://www.sciencedirect.com/science/article/pii/S0273230009000956</a:t>
            </a:r>
          </a:p>
        </p:txBody>
      </p:sp>
      <p:sp>
        <p:nvSpPr>
          <p:cNvPr id="7" name="Šipka dolů 6"/>
          <p:cNvSpPr/>
          <p:nvPr/>
        </p:nvSpPr>
        <p:spPr>
          <a:xfrm>
            <a:off x="6732588" y="1844675"/>
            <a:ext cx="287337"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966" name="TextovéPole 7"/>
          <p:cNvSpPr txBox="1">
            <a:spLocks noChangeArrowheads="1"/>
          </p:cNvSpPr>
          <p:nvPr/>
        </p:nvSpPr>
        <p:spPr bwMode="auto">
          <a:xfrm>
            <a:off x="6588125" y="1484313"/>
            <a:ext cx="941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Plůdek</a:t>
            </a:r>
          </a:p>
        </p:txBody>
      </p:sp>
      <p:sp>
        <p:nvSpPr>
          <p:cNvPr id="9" name="Šipka dolů 8"/>
          <p:cNvSpPr/>
          <p:nvPr/>
        </p:nvSpPr>
        <p:spPr>
          <a:xfrm flipV="1">
            <a:off x="8027988" y="3068638"/>
            <a:ext cx="288925"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968" name="TextovéPole 9"/>
          <p:cNvSpPr txBox="1">
            <a:spLocks noChangeArrowheads="1"/>
          </p:cNvSpPr>
          <p:nvPr/>
        </p:nvSpPr>
        <p:spPr bwMode="auto">
          <a:xfrm>
            <a:off x="7956550" y="3573463"/>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Aduit</a:t>
            </a:r>
          </a:p>
        </p:txBody>
      </p:sp>
      <p:sp>
        <p:nvSpPr>
          <p:cNvPr id="11" name="Šipka dolů 10"/>
          <p:cNvSpPr/>
          <p:nvPr/>
        </p:nvSpPr>
        <p:spPr>
          <a:xfrm>
            <a:off x="2484438" y="1844675"/>
            <a:ext cx="287337"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970" name="TextovéPole 11"/>
          <p:cNvSpPr txBox="1">
            <a:spLocks noChangeArrowheads="1"/>
          </p:cNvSpPr>
          <p:nvPr/>
        </p:nvSpPr>
        <p:spPr bwMode="auto">
          <a:xfrm>
            <a:off x="2339975" y="1484313"/>
            <a:ext cx="941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Plůdek</a:t>
            </a:r>
          </a:p>
        </p:txBody>
      </p:sp>
      <p:sp>
        <p:nvSpPr>
          <p:cNvPr id="13" name="Šipka dolů 12"/>
          <p:cNvSpPr/>
          <p:nvPr/>
        </p:nvSpPr>
        <p:spPr>
          <a:xfrm flipV="1">
            <a:off x="3779838" y="3068638"/>
            <a:ext cx="287337"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972" name="TextovéPole 13"/>
          <p:cNvSpPr txBox="1">
            <a:spLocks noChangeArrowheads="1"/>
          </p:cNvSpPr>
          <p:nvPr/>
        </p:nvSpPr>
        <p:spPr bwMode="auto">
          <a:xfrm>
            <a:off x="3708400" y="3573463"/>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Aduit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0" t="81885" r="19533"/>
          <a:stretch>
            <a:fillRect/>
          </a:stretch>
        </p:blipFill>
        <p:spPr bwMode="auto">
          <a:xfrm>
            <a:off x="2484438" y="5157788"/>
            <a:ext cx="61610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ovéPole 2"/>
          <p:cNvSpPr txBox="1">
            <a:spLocks noChangeArrowheads="1"/>
          </p:cNvSpPr>
          <p:nvPr/>
        </p:nvSpPr>
        <p:spPr bwMode="auto">
          <a:xfrm>
            <a:off x="611188" y="2333625"/>
            <a:ext cx="33670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2000">
                <a:solidFill>
                  <a:schemeClr val="tx1"/>
                </a:solidFill>
              </a:rPr>
              <a:t>Chrostíci</a:t>
            </a:r>
          </a:p>
          <a:p>
            <a:pPr eaLnBrk="1" hangingPunct="1">
              <a:spcBef>
                <a:spcPct val="0"/>
              </a:spcBef>
              <a:buClrTx/>
              <a:buFontTx/>
              <a:buNone/>
            </a:pPr>
            <a:endParaRPr lang="cs-CZ" altLang="en-US" sz="2000">
              <a:solidFill>
                <a:schemeClr val="tx1"/>
              </a:solidFill>
            </a:endParaRPr>
          </a:p>
          <a:p>
            <a:pPr eaLnBrk="1" hangingPunct="1">
              <a:spcBef>
                <a:spcPct val="0"/>
              </a:spcBef>
              <a:buClrTx/>
              <a:buFontTx/>
              <a:buNone/>
            </a:pPr>
            <a:r>
              <a:rPr lang="cs-CZ" altLang="en-US" sz="2000">
                <a:solidFill>
                  <a:schemeClr val="tx1"/>
                </a:solidFill>
              </a:rPr>
              <a:t>Rozdíly v citlivosti</a:t>
            </a:r>
            <a:br>
              <a:rPr lang="cs-CZ" altLang="en-US" sz="2000">
                <a:solidFill>
                  <a:schemeClr val="tx1"/>
                </a:solidFill>
              </a:rPr>
            </a:br>
            <a:r>
              <a:rPr lang="cs-CZ" altLang="en-US" sz="2000">
                <a:solidFill>
                  <a:schemeClr val="tx1"/>
                </a:solidFill>
              </a:rPr>
              <a:t>s věkem</a:t>
            </a:r>
          </a:p>
          <a:p>
            <a:pPr eaLnBrk="1" hangingPunct="1">
              <a:spcBef>
                <a:spcPct val="0"/>
              </a:spcBef>
              <a:buClrTx/>
              <a:buFontTx/>
              <a:buNone/>
            </a:pPr>
            <a:endParaRPr lang="cs-CZ" altLang="en-US" sz="2000">
              <a:solidFill>
                <a:schemeClr val="tx1"/>
              </a:solidFill>
            </a:endParaRPr>
          </a:p>
          <a:p>
            <a:pPr eaLnBrk="1" hangingPunct="1">
              <a:spcBef>
                <a:spcPct val="0"/>
              </a:spcBef>
              <a:buClrTx/>
              <a:buFontTx/>
              <a:buNone/>
            </a:pPr>
            <a:r>
              <a:rPr lang="cs-CZ" altLang="en-US" sz="2000" b="0" i="1">
                <a:solidFill>
                  <a:schemeClr val="tx1"/>
                </a:solidFill>
              </a:rPr>
              <a:t>Vyšší mortalita u starších …</a:t>
            </a:r>
            <a:endParaRPr lang="cs-CZ" altLang="en-US" sz="2000" i="1">
              <a:solidFill>
                <a:schemeClr val="tx1"/>
              </a:solidFill>
            </a:endParaRPr>
          </a:p>
        </p:txBody>
      </p:sp>
      <p:pic>
        <p:nvPicPr>
          <p:cNvPr id="43012"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926" t="22232" r="27361" b="18440"/>
          <a:stretch>
            <a:fillRect/>
          </a:stretch>
        </p:blipFill>
        <p:spPr bwMode="auto">
          <a:xfrm>
            <a:off x="4859338" y="188913"/>
            <a:ext cx="36004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ovéPole 4"/>
          <p:cNvSpPr txBox="1">
            <a:spLocks noChangeArrowheads="1"/>
          </p:cNvSpPr>
          <p:nvPr/>
        </p:nvSpPr>
        <p:spPr bwMode="auto">
          <a:xfrm rot="-5400000">
            <a:off x="3827463" y="788988"/>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Mortality (%)</a:t>
            </a:r>
          </a:p>
        </p:txBody>
      </p:sp>
      <p:sp>
        <p:nvSpPr>
          <p:cNvPr id="43014" name="TextovéPole 5"/>
          <p:cNvSpPr txBox="1">
            <a:spLocks noChangeArrowheads="1"/>
          </p:cNvSpPr>
          <p:nvPr/>
        </p:nvSpPr>
        <p:spPr bwMode="auto">
          <a:xfrm rot="-5400000">
            <a:off x="3827463" y="323691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Mortality (%)</a:t>
            </a:r>
          </a:p>
        </p:txBody>
      </p:sp>
      <p:pic>
        <p:nvPicPr>
          <p:cNvPr id="43015" name="Picture 2" descr="https://encrypted-tbn1.gstatic.com/images?q=tbn:ANd9GcRYChodUkrCAl2UNhsTl-3oms-MBwBoPHQe4sauLwnU9HHrmSrg9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350"/>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6"/>
          <p:cNvSpPr>
            <a:spLocks noGrp="1"/>
          </p:cNvSpPr>
          <p:nvPr>
            <p:ph type="title"/>
          </p:nvPr>
        </p:nvSpPr>
        <p:spPr bwMode="auto"/>
        <p:txBody>
          <a:bodyPr wrap="square" numCol="1" anchorCtr="0" compatLnSpc="1">
            <a:prstTxWarp prst="textNoShape">
              <a:avLst/>
            </a:prstTxWarp>
          </a:bodyPr>
          <a:lstStyle/>
          <a:p>
            <a:r>
              <a:rPr lang="cs-CZ" altLang="en-US" smtClean="0"/>
              <a:t>Připomenutní - hodnocení ekotoxicity - biotesty</a:t>
            </a:r>
          </a:p>
        </p:txBody>
      </p:sp>
      <p:sp>
        <p:nvSpPr>
          <p:cNvPr id="8195" name="Zástupný symbol pro obsah 7"/>
          <p:cNvSpPr>
            <a:spLocks noGrp="1"/>
          </p:cNvSpPr>
          <p:nvPr>
            <p:ph idx="1"/>
          </p:nvPr>
        </p:nvSpPr>
        <p:spPr>
          <a:xfrm>
            <a:off x="457200" y="1423988"/>
            <a:ext cx="8229600" cy="4525962"/>
          </a:xfrm>
        </p:spPr>
        <p:txBody>
          <a:bodyPr/>
          <a:lstStyle/>
          <a:p>
            <a:r>
              <a:rPr lang="cs-CZ" altLang="en-US" smtClean="0"/>
              <a:t>Ekotoxikologické biotesty </a:t>
            </a:r>
          </a:p>
          <a:p>
            <a:pPr lvl="1"/>
            <a:r>
              <a:rPr lang="cs-CZ" altLang="en-US" b="1" smtClean="0"/>
              <a:t>Nástroje </a:t>
            </a:r>
            <a:r>
              <a:rPr lang="cs-CZ" altLang="en-US" smtClean="0"/>
              <a:t>pro hodnocení účinků: </a:t>
            </a:r>
          </a:p>
          <a:p>
            <a:pPr lvl="2"/>
            <a:r>
              <a:rPr lang="cs-CZ" altLang="en-US" smtClean="0"/>
              <a:t>nejběžnější, nejpoužívanější, nejvíce propracovaný systém</a:t>
            </a:r>
          </a:p>
          <a:p>
            <a:pPr lvl="1"/>
            <a:r>
              <a:rPr lang="cs-CZ" altLang="en-US" b="1" smtClean="0"/>
              <a:t>Standardní nástroje</a:t>
            </a:r>
          </a:p>
          <a:p>
            <a:pPr lvl="2"/>
            <a:r>
              <a:rPr lang="cs-CZ" altLang="en-US" smtClean="0"/>
              <a:t>Jednodruhové </a:t>
            </a:r>
            <a:r>
              <a:rPr lang="cs-CZ" altLang="en-US" smtClean="0">
                <a:sym typeface="Wingdings" panose="05000000000000000000" pitchFamily="2" charset="2"/>
              </a:rPr>
              <a:t></a:t>
            </a:r>
            <a:r>
              <a:rPr lang="cs-CZ" altLang="en-US" smtClean="0"/>
              <a:t> jeden</a:t>
            </a:r>
            <a:r>
              <a:rPr lang="en-US" altLang="en-US" smtClean="0"/>
              <a:t> konkr</a:t>
            </a:r>
            <a:r>
              <a:rPr lang="cs-CZ" altLang="en-US" smtClean="0"/>
              <a:t>étní kmen </a:t>
            </a:r>
            <a:r>
              <a:rPr lang="cs-CZ" altLang="en-US" smtClean="0">
                <a:sym typeface="Wingdings" panose="05000000000000000000" pitchFamily="2" charset="2"/>
              </a:rPr>
              <a:t></a:t>
            </a:r>
            <a:r>
              <a:rPr lang="en-US" altLang="en-US" smtClean="0">
                <a:sym typeface="Wingdings" panose="05000000000000000000" pitchFamily="2" charset="2"/>
              </a:rPr>
              <a:t> standardn</a:t>
            </a:r>
            <a:r>
              <a:rPr lang="cs-CZ" altLang="en-US" smtClean="0">
                <a:sym typeface="Wingdings" panose="05000000000000000000" pitchFamily="2" charset="2"/>
              </a:rPr>
              <a:t>í jedinci (uniformní věk, velikost apod.)</a:t>
            </a:r>
          </a:p>
          <a:p>
            <a:pPr lvl="2"/>
            <a:r>
              <a:rPr lang="cs-CZ" altLang="en-US" smtClean="0">
                <a:sym typeface="Wingdings" panose="05000000000000000000" pitchFamily="2" charset="2"/>
              </a:rPr>
              <a:t>Zcela optimální podmínky</a:t>
            </a:r>
          </a:p>
          <a:p>
            <a:pPr lvl="3"/>
            <a:r>
              <a:rPr lang="cs-CZ" altLang="en-US" smtClean="0">
                <a:sym typeface="Wingdings" panose="05000000000000000000" pitchFamily="2" charset="2"/>
              </a:rPr>
              <a:t>Potrava, teplota, pH, světlo</a:t>
            </a:r>
          </a:p>
          <a:p>
            <a:pPr lvl="3"/>
            <a:r>
              <a:rPr lang="cs-CZ" altLang="en-US" smtClean="0">
                <a:sym typeface="Wingdings" panose="05000000000000000000" pitchFamily="2" charset="2"/>
              </a:rPr>
              <a:t>Bez dalšího biotického stresu (predátoři, infekce..)</a:t>
            </a:r>
            <a:endParaRPr lang="cs-CZ"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1196975"/>
            <a:ext cx="8610600" cy="4740275"/>
          </a:xfrm>
          <a:prstGeom prst="rect">
            <a:avLst/>
          </a:prstGeom>
          <a:noFill/>
          <a:ln w="9525">
            <a:noFill/>
            <a:miter lim="800000"/>
            <a:headEnd/>
            <a:tailEnd/>
          </a:ln>
        </p:spPr>
        <p:txBody>
          <a:bodyPr>
            <a:spAutoFit/>
          </a:bodyPr>
          <a:lstStyle/>
          <a:p>
            <a:pPr marL="457200" indent="-457200">
              <a:buFontTx/>
              <a:buAutoNum type="arabicParenR"/>
              <a:defRPr/>
            </a:pPr>
            <a:r>
              <a:rPr lang="cs-CZ" sz="2200" dirty="0">
                <a:latin typeface="Arial" charset="0"/>
                <a:cs typeface="Arial" charset="0"/>
              </a:rPr>
              <a:t>Experimentální studie reprodukční toxicity</a:t>
            </a:r>
          </a:p>
          <a:p>
            <a:pPr marL="914400" lvl="1" indent="-457200">
              <a:defRPr/>
            </a:pPr>
            <a:r>
              <a:rPr lang="cs-CZ" b="0" dirty="0">
                <a:latin typeface="Arial" charset="0"/>
                <a:cs typeface="Arial" charset="0"/>
              </a:rPr>
              <a:t>	- </a:t>
            </a:r>
            <a:r>
              <a:rPr lang="cs-CZ" b="0" i="1" dirty="0">
                <a:latin typeface="Arial" charset="0"/>
                <a:cs typeface="Arial" charset="0"/>
              </a:rPr>
              <a:t>D. </a:t>
            </a:r>
            <a:r>
              <a:rPr lang="cs-CZ" b="0" i="1" dirty="0" err="1">
                <a:latin typeface="Arial" charset="0"/>
                <a:cs typeface="Arial" charset="0"/>
              </a:rPr>
              <a:t>magna</a:t>
            </a:r>
            <a:r>
              <a:rPr lang="cs-CZ" b="0" i="1" dirty="0">
                <a:latin typeface="Arial" charset="0"/>
                <a:cs typeface="Arial" charset="0"/>
              </a:rPr>
              <a:t> </a:t>
            </a:r>
            <a:r>
              <a:rPr lang="cs-CZ" b="0" dirty="0">
                <a:latin typeface="Arial" charset="0"/>
                <a:cs typeface="Arial" charset="0"/>
              </a:rPr>
              <a:t>– 21 denní reprodukční test</a:t>
            </a:r>
          </a:p>
          <a:p>
            <a:pPr marL="914400" lvl="1" indent="-457200">
              <a:defRPr/>
            </a:pPr>
            <a:r>
              <a:rPr lang="cs-CZ" b="0" dirty="0">
                <a:latin typeface="Arial" charset="0"/>
                <a:cs typeface="Arial" charset="0"/>
              </a:rPr>
              <a:t>	- </a:t>
            </a:r>
            <a:r>
              <a:rPr lang="cs-CZ" b="0" i="1" dirty="0">
                <a:latin typeface="Arial" charset="0"/>
                <a:cs typeface="Arial" charset="0"/>
              </a:rPr>
              <a:t>Žížaly – </a:t>
            </a:r>
            <a:r>
              <a:rPr lang="cs-CZ" b="0" dirty="0" smtClean="0">
                <a:latin typeface="Arial" charset="0"/>
                <a:cs typeface="Arial" charset="0"/>
              </a:rPr>
              <a:t>8 </a:t>
            </a:r>
            <a:r>
              <a:rPr lang="cs-CZ" b="0" dirty="0">
                <a:latin typeface="Arial" charset="0"/>
                <a:cs typeface="Arial" charset="0"/>
              </a:rPr>
              <a:t>týdenní reprodukční testy</a:t>
            </a:r>
          </a:p>
          <a:p>
            <a:pPr lvl="1" indent="-457200">
              <a:defRPr/>
            </a:pPr>
            <a:r>
              <a:rPr lang="cs-CZ" b="0" dirty="0">
                <a:latin typeface="Arial" charset="0"/>
                <a:cs typeface="Arial" charset="0"/>
              </a:rPr>
              <a:t>		- </a:t>
            </a:r>
            <a:r>
              <a:rPr lang="cs-CZ" b="0" i="1" dirty="0">
                <a:latin typeface="Arial" charset="0"/>
                <a:cs typeface="Arial" charset="0"/>
              </a:rPr>
              <a:t>chvostoskoci </a:t>
            </a:r>
            <a:r>
              <a:rPr lang="cs-CZ" b="0" i="1" dirty="0" err="1">
                <a:latin typeface="Arial" charset="0"/>
                <a:cs typeface="Arial" charset="0"/>
              </a:rPr>
              <a:t>Folsomia</a:t>
            </a:r>
            <a:r>
              <a:rPr lang="cs-CZ" b="0" i="1" dirty="0">
                <a:latin typeface="Arial" charset="0"/>
                <a:cs typeface="Arial" charset="0"/>
              </a:rPr>
              <a:t> </a:t>
            </a:r>
            <a:r>
              <a:rPr lang="cs-CZ" b="0" i="1" dirty="0" err="1">
                <a:latin typeface="Arial" charset="0"/>
                <a:cs typeface="Arial" charset="0"/>
              </a:rPr>
              <a:t>candida</a:t>
            </a:r>
            <a:r>
              <a:rPr lang="cs-CZ" b="0" i="1" dirty="0">
                <a:latin typeface="Arial" charset="0"/>
                <a:cs typeface="Arial" charset="0"/>
              </a:rPr>
              <a:t> - </a:t>
            </a:r>
            <a:r>
              <a:rPr lang="cs-CZ" b="0" dirty="0">
                <a:latin typeface="Arial" charset="0"/>
                <a:cs typeface="Arial" charset="0"/>
              </a:rPr>
              <a:t>reprodukční testy</a:t>
            </a:r>
          </a:p>
          <a:p>
            <a:pPr marL="457200" indent="-457200">
              <a:defRPr/>
            </a:pPr>
            <a:r>
              <a:rPr lang="cs-CZ" sz="2200" dirty="0">
                <a:latin typeface="Arial" charset="0"/>
                <a:cs typeface="Arial" charset="0"/>
              </a:rPr>
              <a:t>		</a:t>
            </a:r>
          </a:p>
          <a:p>
            <a:pPr marL="457200" indent="-457200">
              <a:defRPr/>
            </a:pPr>
            <a:r>
              <a:rPr lang="cs-CZ" sz="2200" dirty="0">
                <a:latin typeface="Arial" charset="0"/>
                <a:cs typeface="Arial" charset="0"/>
              </a:rPr>
              <a:t>		</a:t>
            </a:r>
          </a:p>
          <a:p>
            <a:pPr>
              <a:defRPr/>
            </a:pPr>
            <a:r>
              <a:rPr lang="cs-CZ" sz="2200" dirty="0">
                <a:latin typeface="Arial" charset="0"/>
                <a:cs typeface="Arial" charset="0"/>
              </a:rPr>
              <a:t>2)  Testy celoživotního cyklu</a:t>
            </a:r>
          </a:p>
          <a:p>
            <a:pPr marL="914400" lvl="1" indent="-457200">
              <a:defRPr/>
            </a:pPr>
            <a:r>
              <a:rPr lang="cs-CZ" b="0" dirty="0">
                <a:latin typeface="Arial" charset="0"/>
                <a:cs typeface="Arial" charset="0"/>
              </a:rPr>
              <a:t>	- </a:t>
            </a:r>
            <a:r>
              <a:rPr lang="cs-CZ" b="0" i="1" dirty="0">
                <a:latin typeface="Arial" charset="0"/>
                <a:cs typeface="Arial" charset="0"/>
              </a:rPr>
              <a:t>Např. pakomáři </a:t>
            </a:r>
            <a:r>
              <a:rPr lang="cs-CZ" b="0" i="1" dirty="0" err="1">
                <a:latin typeface="Arial" charset="0"/>
                <a:cs typeface="Arial" charset="0"/>
              </a:rPr>
              <a:t>Chironomus</a:t>
            </a:r>
            <a:r>
              <a:rPr lang="cs-CZ" b="0" i="1" dirty="0">
                <a:latin typeface="Arial" charset="0"/>
                <a:cs typeface="Arial" charset="0"/>
              </a:rPr>
              <a:t> </a:t>
            </a:r>
            <a:br>
              <a:rPr lang="cs-CZ" b="0" i="1" dirty="0">
                <a:latin typeface="Arial" charset="0"/>
                <a:cs typeface="Arial" charset="0"/>
              </a:rPr>
            </a:br>
            <a:r>
              <a:rPr lang="cs-CZ" b="0" i="1" dirty="0">
                <a:latin typeface="Arial" charset="0"/>
                <a:cs typeface="Arial" charset="0"/>
              </a:rPr>
              <a:t>(OECD </a:t>
            </a:r>
            <a:r>
              <a:rPr lang="cs-CZ" b="0" i="1" dirty="0" err="1">
                <a:latin typeface="Arial" charset="0"/>
                <a:cs typeface="Arial" charset="0"/>
              </a:rPr>
              <a:t>guideline</a:t>
            </a:r>
            <a:r>
              <a:rPr lang="cs-CZ" b="0" i="1" dirty="0">
                <a:latin typeface="Arial" charset="0"/>
                <a:cs typeface="Arial" charset="0"/>
              </a:rPr>
              <a:t> 233)</a:t>
            </a:r>
            <a:endParaRPr lang="cs-CZ" b="0" dirty="0">
              <a:latin typeface="Arial" charset="0"/>
              <a:cs typeface="Arial" charset="0"/>
            </a:endParaRPr>
          </a:p>
          <a:p>
            <a:pPr marL="457200" indent="-457200">
              <a:defRPr/>
            </a:pPr>
            <a:endParaRPr lang="cs-CZ" sz="2200" dirty="0">
              <a:latin typeface="Arial" charset="0"/>
              <a:cs typeface="Arial" charset="0"/>
            </a:endParaRPr>
          </a:p>
          <a:p>
            <a:pPr marL="457200" indent="-457200">
              <a:defRPr/>
            </a:pPr>
            <a:r>
              <a:rPr lang="en-US" sz="2200" dirty="0">
                <a:latin typeface="Arial" charset="0"/>
                <a:cs typeface="Arial" charset="0"/>
              </a:rPr>
              <a:t>3</a:t>
            </a:r>
            <a:r>
              <a:rPr lang="cs-CZ" sz="2200" dirty="0">
                <a:latin typeface="Arial" charset="0"/>
                <a:cs typeface="Arial" charset="0"/>
              </a:rPr>
              <a:t>) 	Modelování </a:t>
            </a:r>
          </a:p>
          <a:p>
            <a:pPr marL="457200" indent="-457200">
              <a:defRPr/>
            </a:pPr>
            <a:r>
              <a:rPr lang="cs-CZ" sz="2200" b="0" i="1" dirty="0">
                <a:latin typeface="Arial" charset="0"/>
                <a:cs typeface="Arial" charset="0"/>
              </a:rPr>
              <a:t>	(např. </a:t>
            </a:r>
            <a:r>
              <a:rPr lang="cs-CZ" sz="2200" b="0" i="1" dirty="0" err="1">
                <a:latin typeface="Arial" charset="0"/>
                <a:cs typeface="Arial" charset="0"/>
              </a:rPr>
              <a:t>DEB</a:t>
            </a:r>
            <a:r>
              <a:rPr lang="cs-CZ" sz="2200" b="0" i="1" dirty="0">
                <a:latin typeface="Arial" charset="0"/>
                <a:cs typeface="Arial" charset="0"/>
              </a:rPr>
              <a:t> modely / viz dále)</a:t>
            </a:r>
          </a:p>
          <a:p>
            <a:pPr marL="457200" indent="-457200">
              <a:defRPr/>
            </a:pPr>
            <a:endParaRPr lang="cs-CZ" sz="2200" dirty="0">
              <a:latin typeface="Arial" charset="0"/>
              <a:cs typeface="Arial" charset="0"/>
            </a:endParaRPr>
          </a:p>
          <a:p>
            <a:pPr marL="457200" indent="-457200">
              <a:defRPr/>
            </a:pPr>
            <a:endParaRPr lang="cs-CZ" b="0" dirty="0">
              <a:latin typeface="Arial" charset="0"/>
              <a:cs typeface="Arial" charset="0"/>
            </a:endParaRPr>
          </a:p>
          <a:p>
            <a:pPr marL="342900" indent="-342900">
              <a:buFontTx/>
              <a:buAutoNum type="arabicParenR"/>
              <a:defRPr/>
            </a:pPr>
            <a:endParaRPr lang="cs-CZ" b="0" dirty="0">
              <a:latin typeface="Arial" charset="0"/>
              <a:cs typeface="Arial" charset="0"/>
            </a:endParaRPr>
          </a:p>
        </p:txBody>
      </p:sp>
      <p:sp>
        <p:nvSpPr>
          <p:cNvPr id="45059"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Jak prostudovat účinky s dopady na populace ?</a:t>
            </a: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650" y="1268413"/>
            <a:ext cx="1987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3076575"/>
            <a:ext cx="43164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98" t="5081" r="17003" b="33945"/>
          <a:stretch>
            <a:fillRect/>
          </a:stretch>
        </p:blipFill>
        <p:spPr bwMode="auto">
          <a:xfrm>
            <a:off x="2627313" y="1125538"/>
            <a:ext cx="6481762"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Oval 3"/>
          <p:cNvSpPr>
            <a:spLocks noChangeArrowheads="1"/>
          </p:cNvSpPr>
          <p:nvPr/>
        </p:nvSpPr>
        <p:spPr bwMode="auto">
          <a:xfrm>
            <a:off x="3779838" y="2636838"/>
            <a:ext cx="2232025" cy="237648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47108" name="Text Box 4"/>
          <p:cNvSpPr txBox="1">
            <a:spLocks noChangeArrowheads="1"/>
          </p:cNvSpPr>
          <p:nvPr/>
        </p:nvSpPr>
        <p:spPr bwMode="auto">
          <a:xfrm>
            <a:off x="179388" y="115888"/>
            <a:ext cx="415925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en-US" altLang="en-US" sz="1800" b="0" u="sng">
                <a:solidFill>
                  <a:schemeClr val="tx1"/>
                </a:solidFill>
              </a:rPr>
              <a:t>P</a:t>
            </a:r>
            <a:r>
              <a:rPr lang="cs-CZ" altLang="en-US" sz="1800" b="0" u="sng">
                <a:solidFill>
                  <a:schemeClr val="tx1"/>
                </a:solidFill>
              </a:rPr>
              <a:t>říklad – ilustrační obrázek</a:t>
            </a:r>
            <a:endParaRPr lang="en-US" altLang="en-US" sz="1800" b="0" u="sng">
              <a:solidFill>
                <a:schemeClr val="tx1"/>
              </a:solidFill>
            </a:endParaRPr>
          </a:p>
          <a:p>
            <a:pPr eaLnBrk="1" hangingPunct="1">
              <a:spcBef>
                <a:spcPct val="0"/>
              </a:spcBef>
              <a:buClrTx/>
              <a:buFontTx/>
              <a:buNone/>
            </a:pPr>
            <a:endParaRPr lang="cs-CZ" altLang="en-US" sz="1800">
              <a:solidFill>
                <a:schemeClr val="tx1"/>
              </a:solidFill>
            </a:endParaRPr>
          </a:p>
          <a:p>
            <a:pPr eaLnBrk="1" hangingPunct="1">
              <a:spcBef>
                <a:spcPct val="0"/>
              </a:spcBef>
              <a:buClrTx/>
              <a:buFontTx/>
              <a:buNone/>
            </a:pPr>
            <a:r>
              <a:rPr lang="cs-CZ" altLang="en-US" sz="2400">
                <a:solidFill>
                  <a:srgbClr val="FF0000"/>
                </a:solidFill>
              </a:rPr>
              <a:t>DDT </a:t>
            </a:r>
            <a:r>
              <a:rPr lang="cs-CZ" altLang="en-US" sz="2400">
                <a:solidFill>
                  <a:srgbClr val="FF0000"/>
                </a:solidFill>
                <a:sym typeface="Wingdings" panose="05000000000000000000" pitchFamily="2" charset="2"/>
              </a:rPr>
              <a:t></a:t>
            </a:r>
            <a:r>
              <a:rPr lang="en-US" altLang="en-US" sz="2400">
                <a:solidFill>
                  <a:srgbClr val="FF0000"/>
                </a:solidFill>
                <a:sym typeface="Wingdings" panose="05000000000000000000" pitchFamily="2" charset="2"/>
              </a:rPr>
              <a:t> </a:t>
            </a:r>
            <a:r>
              <a:rPr lang="en-US" altLang="en-US" sz="2400">
                <a:solidFill>
                  <a:srgbClr val="FF0000"/>
                </a:solidFill>
              </a:rPr>
              <a:t>p</a:t>
            </a:r>
            <a:r>
              <a:rPr lang="cs-CZ" altLang="en-US" sz="2400">
                <a:solidFill>
                  <a:srgbClr val="FF0000"/>
                </a:solidFill>
              </a:rPr>
              <a:t>opulační důsledky</a:t>
            </a:r>
          </a:p>
          <a:p>
            <a:pPr eaLnBrk="1" hangingPunct="1">
              <a:spcBef>
                <a:spcPct val="0"/>
              </a:spcBef>
              <a:buClrTx/>
              <a:buFontTx/>
              <a:buNone/>
            </a:pPr>
            <a:endParaRPr lang="cs-CZ" altLang="en-US" sz="1800" b="0">
              <a:solidFill>
                <a:schemeClr val="tx1"/>
              </a:solidFill>
              <a:sym typeface="Wingdings" panose="05000000000000000000" pitchFamily="2" charset="2"/>
            </a:endParaRPr>
          </a:p>
          <a:p>
            <a:pPr eaLnBrk="1" hangingPunct="1">
              <a:spcBef>
                <a:spcPct val="0"/>
              </a:spcBef>
              <a:buClrTx/>
              <a:buFont typeface="Wingdings" panose="05000000000000000000" pitchFamily="2" charset="2"/>
              <a:buNone/>
            </a:pPr>
            <a:endParaRPr lang="cs-CZ" altLang="en-US" sz="1800" b="0">
              <a:solidFill>
                <a:schemeClr val="tx1"/>
              </a:solidFill>
            </a:endParaRPr>
          </a:p>
          <a:p>
            <a:pPr eaLnBrk="1" hangingPunct="1">
              <a:spcBef>
                <a:spcPct val="0"/>
              </a:spcBef>
              <a:buClrTx/>
              <a:buFont typeface="Wingdings" panose="05000000000000000000" pitchFamily="2" charset="2"/>
              <a:buNone/>
            </a:pPr>
            <a:r>
              <a:rPr lang="cs-CZ" altLang="en-US" sz="1800" b="0" u="sng">
                <a:solidFill>
                  <a:schemeClr val="tx1"/>
                </a:solidFill>
              </a:rPr>
              <a:t>Obrázek – tloušťka skořápek</a:t>
            </a:r>
          </a:p>
          <a:p>
            <a:pPr eaLnBrk="1" hangingPunct="1">
              <a:spcBef>
                <a:spcPct val="0"/>
              </a:spcBef>
              <a:buClrTx/>
              <a:buFont typeface="Wingdings" panose="05000000000000000000" pitchFamily="2" charset="2"/>
              <a:buNone/>
            </a:pPr>
            <a:endParaRPr lang="cs-CZ" altLang="en-US" sz="1800" b="0" u="sng">
              <a:solidFill>
                <a:schemeClr val="tx1"/>
              </a:solidFill>
            </a:endParaRPr>
          </a:p>
          <a:p>
            <a:pPr eaLnBrk="1" hangingPunct="1">
              <a:spcBef>
                <a:spcPct val="0"/>
              </a:spcBef>
              <a:buClrTx/>
              <a:buFont typeface="Wingdings" panose="05000000000000000000" pitchFamily="2" charset="2"/>
              <a:buNone/>
            </a:pPr>
            <a:r>
              <a:rPr lang="cs-CZ" altLang="en-US" sz="1600" b="0">
                <a:solidFill>
                  <a:schemeClr val="tx1"/>
                </a:solidFill>
              </a:rPr>
              <a:t>Prázdné symboly </a:t>
            </a:r>
          </a:p>
          <a:p>
            <a:pPr eaLnBrk="1" hangingPunct="1">
              <a:spcBef>
                <a:spcPct val="0"/>
              </a:spcBef>
              <a:buClrTx/>
              <a:buFont typeface="Wingdings" panose="05000000000000000000" pitchFamily="2" charset="2"/>
              <a:buNone/>
            </a:pPr>
            <a:r>
              <a:rPr lang="cs-CZ" altLang="en-US" sz="1600" b="0">
                <a:solidFill>
                  <a:schemeClr val="tx1"/>
                </a:solidFill>
              </a:rPr>
              <a:t>     - tloušťka před objevem DDT</a:t>
            </a:r>
            <a:br>
              <a:rPr lang="cs-CZ" altLang="en-US" sz="1600" b="0">
                <a:solidFill>
                  <a:schemeClr val="tx1"/>
                </a:solidFill>
              </a:rPr>
            </a:br>
            <a:r>
              <a:rPr lang="cs-CZ" altLang="en-US" sz="1600" b="0">
                <a:solidFill>
                  <a:schemeClr val="tx1"/>
                </a:solidFill>
              </a:rPr>
              <a:t>     (1842 – 1942)</a:t>
            </a:r>
          </a:p>
          <a:p>
            <a:pPr eaLnBrk="1" hangingPunct="1">
              <a:spcBef>
                <a:spcPct val="0"/>
              </a:spcBef>
              <a:buClrTx/>
              <a:buFont typeface="Wingdings" panose="05000000000000000000" pitchFamily="2" charset="2"/>
              <a:buNone/>
            </a:pPr>
            <a:endParaRPr lang="cs-CZ" altLang="en-US" sz="1600" b="0">
              <a:solidFill>
                <a:schemeClr val="tx1"/>
              </a:solidFill>
            </a:endParaRPr>
          </a:p>
          <a:p>
            <a:pPr eaLnBrk="1" hangingPunct="1">
              <a:spcBef>
                <a:spcPct val="0"/>
              </a:spcBef>
              <a:buClrTx/>
              <a:buFont typeface="Wingdings" panose="05000000000000000000" pitchFamily="2" charset="2"/>
              <a:buNone/>
            </a:pPr>
            <a:r>
              <a:rPr lang="cs-CZ" altLang="en-US" sz="1600">
                <a:solidFill>
                  <a:schemeClr val="tx2"/>
                </a:solidFill>
              </a:rPr>
              <a:t>Plné symboly</a:t>
            </a:r>
          </a:p>
          <a:p>
            <a:pPr eaLnBrk="1" hangingPunct="1">
              <a:spcBef>
                <a:spcPct val="0"/>
              </a:spcBef>
              <a:buClrTx/>
              <a:buFont typeface="Wingdings" panose="05000000000000000000" pitchFamily="2" charset="2"/>
              <a:buNone/>
            </a:pPr>
            <a:r>
              <a:rPr lang="cs-CZ" altLang="en-US" sz="1600">
                <a:solidFill>
                  <a:schemeClr val="tx1"/>
                </a:solidFill>
              </a:rPr>
              <a:t>     - tloušťka v období 1970-74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57200" y="2362200"/>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4000">
                <a:solidFill>
                  <a:srgbClr val="FF3300"/>
                </a:solidFill>
              </a:rPr>
              <a:t>Účinky látek </a:t>
            </a:r>
            <a:br>
              <a:rPr lang="cs-CZ" altLang="en-US" sz="4000">
                <a:solidFill>
                  <a:srgbClr val="FF3300"/>
                </a:solidFill>
              </a:rPr>
            </a:br>
            <a:r>
              <a:rPr lang="cs-CZ" altLang="en-US" sz="4000">
                <a:solidFill>
                  <a:srgbClr val="FF3300"/>
                </a:solidFill>
              </a:rPr>
              <a:t>vs. SPOLEČENSTVA</a:t>
            </a:r>
            <a:endParaRPr lang="cs-CZ" altLang="en-US" sz="400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57200" y="4572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a:solidFill>
                  <a:srgbClr val="FF3300"/>
                </a:solidFill>
              </a:rPr>
              <a:t>Společenstvo</a:t>
            </a:r>
            <a:r>
              <a:rPr lang="en-US" altLang="en-US">
                <a:solidFill>
                  <a:srgbClr val="FF3300"/>
                </a:solidFill>
              </a:rPr>
              <a:t> - biocenoza</a:t>
            </a:r>
            <a:br>
              <a:rPr lang="en-US" altLang="en-US">
                <a:solidFill>
                  <a:srgbClr val="FF3300"/>
                </a:solidFill>
              </a:rPr>
            </a:br>
            <a:r>
              <a:rPr lang="cs-CZ" altLang="en-US" b="0">
                <a:solidFill>
                  <a:srgbClr val="FF3300"/>
                </a:solidFill>
              </a:rPr>
              <a:t> (Community)</a:t>
            </a:r>
          </a:p>
        </p:txBody>
      </p:sp>
      <p:sp>
        <p:nvSpPr>
          <p:cNvPr id="51203" name="Rectangle 3"/>
          <p:cNvSpPr>
            <a:spLocks noChangeArrowheads="1"/>
          </p:cNvSpPr>
          <p:nvPr/>
        </p:nvSpPr>
        <p:spPr bwMode="auto">
          <a:xfrm>
            <a:off x="395288" y="1895475"/>
            <a:ext cx="8299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000">
                <a:solidFill>
                  <a:schemeClr val="tx1"/>
                </a:solidFill>
              </a:rPr>
              <a:t>Soubor populací různých druhů, které spolu žijí v určitém prostředí (biotopu) a </a:t>
            </a:r>
            <a:r>
              <a:rPr lang="cs-CZ" altLang="en-US" sz="2000">
                <a:solidFill>
                  <a:srgbClr val="FF0000"/>
                </a:solidFill>
              </a:rPr>
              <a:t>vzájemně spolu interagují </a:t>
            </a:r>
            <a:r>
              <a:rPr lang="cs-CZ" altLang="en-US" sz="2000">
                <a:solidFill>
                  <a:schemeClr val="tx1"/>
                </a:solidFill>
              </a:rPr>
              <a:t>(existence vazeb)</a:t>
            </a:r>
            <a:endParaRPr lang="cs-CZ" altLang="en-US" sz="2000" b="0">
              <a:solidFill>
                <a:schemeClr val="tx1"/>
              </a:solidFill>
            </a:endParaRPr>
          </a:p>
          <a:p>
            <a:pPr>
              <a:spcBef>
                <a:spcPct val="0"/>
              </a:spcBef>
              <a:buClrTx/>
              <a:buFontTx/>
              <a:buNone/>
            </a:pPr>
            <a:endParaRPr lang="cs-CZ" altLang="en-US" sz="2000" b="0">
              <a:solidFill>
                <a:schemeClr val="tx1"/>
              </a:solidFill>
            </a:endParaRPr>
          </a:p>
          <a:p>
            <a:pPr>
              <a:spcBef>
                <a:spcPct val="0"/>
              </a:spcBef>
              <a:buClrTx/>
              <a:buFontTx/>
              <a:buNone/>
            </a:pPr>
            <a:endParaRPr lang="cs-CZ" altLang="en-US" sz="2000" b="0">
              <a:solidFill>
                <a:schemeClr val="tx1"/>
              </a:solidFill>
            </a:endParaRPr>
          </a:p>
          <a:p>
            <a:pPr>
              <a:spcBef>
                <a:spcPct val="0"/>
              </a:spcBef>
              <a:buClrTx/>
              <a:buFontTx/>
              <a:buNone/>
            </a:pPr>
            <a:r>
              <a:rPr lang="cs-CZ" altLang="en-US" sz="2000" u="sng">
                <a:solidFill>
                  <a:srgbClr val="FF0000"/>
                </a:solidFill>
              </a:rPr>
              <a:t>Příklady vztahů (interakcí) </a:t>
            </a:r>
            <a:r>
              <a:rPr lang="cs-CZ" altLang="en-US" sz="2000" b="0" u="sng">
                <a:solidFill>
                  <a:schemeClr val="tx1"/>
                </a:solidFill>
              </a:rPr>
              <a:t>mezi populacemi druhů</a:t>
            </a:r>
          </a:p>
          <a:p>
            <a:pPr lvl="1">
              <a:spcBef>
                <a:spcPct val="0"/>
              </a:spcBef>
              <a:buClrTx/>
              <a:buFontTx/>
              <a:buNone/>
            </a:pPr>
            <a:endParaRPr lang="cs-CZ" altLang="en-US" sz="2000" b="0">
              <a:solidFill>
                <a:schemeClr val="tx1"/>
              </a:solidFill>
            </a:endParaRPr>
          </a:p>
          <a:p>
            <a:pPr lvl="1">
              <a:spcBef>
                <a:spcPct val="0"/>
              </a:spcBef>
              <a:buClrTx/>
              <a:buFont typeface="Arial" panose="020B0604020202020204" pitchFamily="34" charset="0"/>
              <a:buChar char="•"/>
            </a:pPr>
            <a:r>
              <a:rPr lang="cs-CZ" altLang="en-US" sz="2000" b="0">
                <a:solidFill>
                  <a:schemeClr val="tx2"/>
                </a:solidFill>
              </a:rPr>
              <a:t>Kompetice</a:t>
            </a:r>
            <a:r>
              <a:rPr lang="cs-CZ" altLang="en-US" sz="2000" b="0">
                <a:solidFill>
                  <a:schemeClr val="tx1"/>
                </a:solidFill>
              </a:rPr>
              <a:t> (o potravu, o prostor, o světlo …) </a:t>
            </a:r>
          </a:p>
          <a:p>
            <a:pPr lvl="1">
              <a:spcBef>
                <a:spcPct val="0"/>
              </a:spcBef>
              <a:buClrTx/>
              <a:buFont typeface="Arial" panose="020B0604020202020204" pitchFamily="34" charset="0"/>
              <a:buChar char="•"/>
            </a:pPr>
            <a:r>
              <a:rPr lang="cs-CZ" altLang="en-US" sz="2000" b="0">
                <a:solidFill>
                  <a:schemeClr val="tx2"/>
                </a:solidFill>
              </a:rPr>
              <a:t>Symbioza</a:t>
            </a:r>
          </a:p>
          <a:p>
            <a:pPr lvl="1">
              <a:spcBef>
                <a:spcPct val="0"/>
              </a:spcBef>
              <a:buClrTx/>
              <a:buFont typeface="Arial" panose="020B0604020202020204" pitchFamily="34" charset="0"/>
              <a:buChar char="•"/>
            </a:pPr>
            <a:r>
              <a:rPr lang="cs-CZ" altLang="en-US" sz="2000" b="0">
                <a:solidFill>
                  <a:schemeClr val="tx2"/>
                </a:solidFill>
              </a:rPr>
              <a:t>Potravní vztahy </a:t>
            </a:r>
            <a:r>
              <a:rPr lang="cs-CZ" altLang="en-US" sz="2000" b="0">
                <a:solidFill>
                  <a:schemeClr val="tx1"/>
                </a:solidFill>
              </a:rPr>
              <a:t>/ potravní řetězce</a:t>
            </a:r>
          </a:p>
          <a:p>
            <a:pPr lvl="1">
              <a:spcBef>
                <a:spcPct val="0"/>
              </a:spcBef>
              <a:buClrTx/>
              <a:buFont typeface="Arial" panose="020B0604020202020204" pitchFamily="34" charset="0"/>
              <a:buChar char="•"/>
            </a:pPr>
            <a:r>
              <a:rPr lang="cs-CZ" altLang="en-US" sz="2000" b="0">
                <a:solidFill>
                  <a:schemeClr val="tx1"/>
                </a:solidFill>
              </a:rPr>
              <a:t> atd. atd.</a:t>
            </a:r>
          </a:p>
          <a:p>
            <a:pPr>
              <a:spcBef>
                <a:spcPct val="0"/>
              </a:spcBef>
              <a:buClrTx/>
              <a:buFontTx/>
              <a:buNone/>
            </a:pPr>
            <a:endParaRPr lang="en-US" altLang="en-US" sz="2000" b="0">
              <a:solidFill>
                <a:schemeClr val="tx1"/>
              </a:solidFill>
            </a:endParaRPr>
          </a:p>
          <a:p>
            <a:pPr>
              <a:spcBef>
                <a:spcPct val="0"/>
              </a:spcBef>
              <a:buClrTx/>
              <a:buFontTx/>
              <a:buNone/>
            </a:pPr>
            <a:r>
              <a:rPr lang="cs-CZ" altLang="en-US" sz="2000" b="0">
                <a:solidFill>
                  <a:schemeClr val="tx1"/>
                </a:solidFill>
                <a:sym typeface="Wingdings" panose="05000000000000000000" pitchFamily="2" charset="2"/>
              </a:rPr>
              <a:t>	</a:t>
            </a:r>
            <a:r>
              <a:rPr lang="en-US" altLang="en-US" sz="2000" b="0">
                <a:solidFill>
                  <a:schemeClr val="tx1"/>
                </a:solidFill>
                <a:sym typeface="Wingdings" panose="05000000000000000000" pitchFamily="2" charset="2"/>
              </a:rPr>
              <a:t> d</a:t>
            </a:r>
            <a:r>
              <a:rPr lang="cs-CZ" altLang="en-US" sz="2000" b="0">
                <a:solidFill>
                  <a:schemeClr val="tx1"/>
                </a:solidFill>
                <a:sym typeface="Wingdings" panose="05000000000000000000" pitchFamily="2" charset="2"/>
              </a:rPr>
              <a:t>ůsledek: variabilita / přirozené kolísání počtů</a:t>
            </a:r>
            <a:endParaRPr lang="cs-CZ" altLang="en-US" sz="2000" b="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57200" y="620713"/>
            <a:ext cx="838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Základní principy – ZPĚTNÉ VAZBY</a:t>
            </a:r>
            <a:endParaRPr lang="cs-CZ" altLang="en-US" sz="2400">
              <a:solidFill>
                <a:schemeClr val="tx1"/>
              </a:solidFill>
            </a:endParaRPr>
          </a:p>
        </p:txBody>
      </p:sp>
      <p:grpSp>
        <p:nvGrpSpPr>
          <p:cNvPr id="53251" name="Group 3"/>
          <p:cNvGrpSpPr>
            <a:grpSpLocks/>
          </p:cNvGrpSpPr>
          <p:nvPr/>
        </p:nvGrpSpPr>
        <p:grpSpPr bwMode="auto">
          <a:xfrm>
            <a:off x="609600" y="1343025"/>
            <a:ext cx="8382000" cy="4894263"/>
            <a:chOff x="384" y="846"/>
            <a:chExt cx="5280" cy="3083"/>
          </a:xfrm>
        </p:grpSpPr>
        <p:sp>
          <p:nvSpPr>
            <p:cNvPr id="53252" name="Rectangle 4"/>
            <p:cNvSpPr>
              <a:spLocks noChangeArrowheads="1"/>
            </p:cNvSpPr>
            <p:nvPr/>
          </p:nvSpPr>
          <p:spPr bwMode="auto">
            <a:xfrm>
              <a:off x="384" y="846"/>
              <a:ext cx="5280" cy="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chemeClr val="tx1"/>
                  </a:solidFill>
                </a:rPr>
                <a:t>ZPĚTNÉ VAZBY</a:t>
              </a:r>
            </a:p>
            <a:p>
              <a:pPr>
                <a:spcBef>
                  <a:spcPct val="0"/>
                </a:spcBef>
                <a:buClrTx/>
                <a:buFontTx/>
                <a:buNone/>
              </a:pPr>
              <a:endParaRPr lang="cs-CZ" altLang="en-US" sz="2400">
                <a:solidFill>
                  <a:schemeClr val="tx1"/>
                </a:solidFill>
              </a:endParaRPr>
            </a:p>
            <a:p>
              <a:pPr>
                <a:spcBef>
                  <a:spcPct val="0"/>
                </a:spcBef>
                <a:buClrTx/>
                <a:buFontTx/>
                <a:buNone/>
              </a:pPr>
              <a:r>
                <a:rPr lang="cs-CZ" altLang="en-US" sz="2400">
                  <a:solidFill>
                    <a:schemeClr val="tx1"/>
                  </a:solidFill>
                </a:rPr>
                <a:t>	pozitivní = nárůst „B“ způsobuje nárůst „A“ </a:t>
              </a:r>
            </a:p>
            <a:p>
              <a:pPr>
                <a:spcBef>
                  <a:spcPct val="0"/>
                </a:spcBef>
                <a:buClrTx/>
                <a:buFontTx/>
                <a:buNone/>
              </a:pPr>
              <a:r>
                <a:rPr lang="cs-CZ" altLang="en-US" sz="2400">
                  <a:solidFill>
                    <a:schemeClr val="tx1"/>
                  </a:solidFill>
                </a:rPr>
                <a:t>		A+		        B+</a:t>
              </a:r>
            </a:p>
            <a:p>
              <a:pPr>
                <a:spcBef>
                  <a:spcPct val="0"/>
                </a:spcBef>
                <a:buClrTx/>
                <a:buFontTx/>
                <a:buNone/>
              </a:pPr>
              <a:endParaRPr lang="cs-CZ" altLang="en-US" sz="2400">
                <a:solidFill>
                  <a:schemeClr val="tx1"/>
                </a:solidFill>
              </a:endParaRPr>
            </a:p>
            <a:p>
              <a:pPr>
                <a:spcBef>
                  <a:spcPct val="0"/>
                </a:spcBef>
                <a:buClrTx/>
                <a:buFontTx/>
                <a:buNone/>
              </a:pPr>
              <a:endParaRPr lang="cs-CZ" altLang="en-US" sz="2400">
                <a:solidFill>
                  <a:schemeClr val="tx1"/>
                </a:solidFill>
              </a:endParaRPr>
            </a:p>
            <a:p>
              <a:pPr>
                <a:spcBef>
                  <a:spcPct val="0"/>
                </a:spcBef>
                <a:buClrTx/>
                <a:buFontTx/>
                <a:buNone/>
              </a:pPr>
              <a:r>
                <a:rPr lang="cs-CZ" altLang="en-US" sz="2400">
                  <a:solidFill>
                    <a:schemeClr val="tx1"/>
                  </a:solidFill>
                </a:rPr>
                <a:t>	negativní = nárůst „B“ způsobuje pokles „A“</a:t>
              </a:r>
            </a:p>
            <a:p>
              <a:pPr>
                <a:spcBef>
                  <a:spcPct val="0"/>
                </a:spcBef>
                <a:buClrTx/>
                <a:buFontTx/>
                <a:buNone/>
              </a:pPr>
              <a:r>
                <a:rPr lang="cs-CZ" altLang="en-US" sz="2400">
                  <a:solidFill>
                    <a:schemeClr val="tx1"/>
                  </a:solidFill>
                </a:rPr>
                <a:t>		A-		        B+</a:t>
              </a:r>
            </a:p>
            <a:p>
              <a:pPr>
                <a:spcBef>
                  <a:spcPct val="0"/>
                </a:spcBef>
                <a:buClrTx/>
                <a:buFontTx/>
                <a:buNone/>
              </a:pPr>
              <a:endParaRPr lang="cs-CZ" altLang="en-US" sz="2400" b="0">
                <a:solidFill>
                  <a:schemeClr val="tx1"/>
                </a:solidFill>
              </a:endParaRPr>
            </a:p>
            <a:p>
              <a:pPr>
                <a:spcBef>
                  <a:spcPct val="0"/>
                </a:spcBef>
                <a:buClrTx/>
                <a:buFontTx/>
                <a:buNone/>
              </a:pPr>
              <a:endParaRPr lang="cs-CZ" altLang="en-US" sz="2400" b="0" i="1">
                <a:solidFill>
                  <a:schemeClr val="tx1"/>
                </a:solidFill>
              </a:endParaRPr>
            </a:p>
            <a:p>
              <a:pPr>
                <a:spcBef>
                  <a:spcPct val="0"/>
                </a:spcBef>
                <a:buClrTx/>
                <a:buFontTx/>
                <a:buNone/>
              </a:pPr>
              <a:r>
                <a:rPr lang="cs-CZ" altLang="en-US" sz="2400" b="0" i="1">
                  <a:solidFill>
                    <a:schemeClr val="tx1"/>
                  </a:solidFill>
                </a:rPr>
                <a:t>Příklady:</a:t>
              </a:r>
            </a:p>
            <a:p>
              <a:pPr>
                <a:spcBef>
                  <a:spcPct val="0"/>
                </a:spcBef>
                <a:buClrTx/>
                <a:buFontTx/>
                <a:buNone/>
              </a:pPr>
              <a:r>
                <a:rPr lang="cs-CZ" altLang="en-US" sz="2000" b="0" i="1">
                  <a:solidFill>
                    <a:schemeClr val="tx1"/>
                  </a:solidFill>
                </a:rPr>
                <a:t>	- propojené populační cykly králíka a rysa (predátor)</a:t>
              </a:r>
              <a:br>
                <a:rPr lang="cs-CZ" altLang="en-US" sz="2000" b="0" i="1">
                  <a:solidFill>
                    <a:schemeClr val="tx1"/>
                  </a:solidFill>
                </a:rPr>
              </a:br>
              <a:r>
                <a:rPr lang="cs-CZ" altLang="en-US" sz="2000" b="0" i="1">
                  <a:solidFill>
                    <a:schemeClr val="tx1"/>
                  </a:solidFill>
                </a:rPr>
                <a:t>	+ další součásti biocenozy </a:t>
              </a:r>
              <a:r>
                <a:rPr lang="cs-CZ" altLang="en-US" sz="2000" b="0" i="1">
                  <a:solidFill>
                    <a:schemeClr val="tx1"/>
                  </a:solidFill>
                  <a:sym typeface="Wingdings" panose="05000000000000000000" pitchFamily="2" charset="2"/>
                </a:rPr>
                <a:t></a:t>
              </a:r>
              <a:r>
                <a:rPr lang="en-US" altLang="en-US" sz="2000" b="0" i="1">
                  <a:solidFill>
                    <a:schemeClr val="tx1"/>
                  </a:solidFill>
                  <a:sym typeface="Wingdings" panose="05000000000000000000" pitchFamily="2" charset="2"/>
                </a:rPr>
                <a:t> </a:t>
              </a:r>
              <a:r>
                <a:rPr lang="en-US" altLang="en-US" sz="2000" b="0" i="1">
                  <a:solidFill>
                    <a:schemeClr val="tx1"/>
                  </a:solidFill>
                </a:rPr>
                <a:t>dal</a:t>
              </a:r>
              <a:r>
                <a:rPr lang="cs-CZ" altLang="en-US" sz="2000" b="0" i="1">
                  <a:solidFill>
                    <a:schemeClr val="tx1"/>
                  </a:solidFill>
                </a:rPr>
                <a:t>ší strana</a:t>
              </a:r>
              <a:endParaRPr lang="cs-CZ" altLang="en-US" sz="2000" b="0">
                <a:solidFill>
                  <a:schemeClr val="tx1"/>
                </a:solidFill>
              </a:endParaRPr>
            </a:p>
          </p:txBody>
        </p:sp>
        <p:grpSp>
          <p:nvGrpSpPr>
            <p:cNvPr id="53253" name="Group 5"/>
            <p:cNvGrpSpPr>
              <a:grpSpLocks/>
            </p:cNvGrpSpPr>
            <p:nvPr/>
          </p:nvGrpSpPr>
          <p:grpSpPr bwMode="auto">
            <a:xfrm>
              <a:off x="1968" y="1632"/>
              <a:ext cx="960" cy="48"/>
              <a:chOff x="1824" y="1632"/>
              <a:chExt cx="960" cy="48"/>
            </a:xfrm>
          </p:grpSpPr>
          <p:sp>
            <p:nvSpPr>
              <p:cNvPr id="53257" name="Line 6"/>
              <p:cNvSpPr>
                <a:spLocks noChangeShapeType="1"/>
              </p:cNvSpPr>
              <p:nvPr/>
            </p:nvSpPr>
            <p:spPr bwMode="auto">
              <a:xfrm>
                <a:off x="1824" y="1632"/>
                <a:ext cx="9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3258" name="Line 7"/>
              <p:cNvSpPr>
                <a:spLocks noChangeShapeType="1"/>
              </p:cNvSpPr>
              <p:nvPr/>
            </p:nvSpPr>
            <p:spPr bwMode="auto">
              <a:xfrm flipH="1">
                <a:off x="1824" y="1680"/>
                <a:ext cx="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53254" name="Group 8"/>
            <p:cNvGrpSpPr>
              <a:grpSpLocks/>
            </p:cNvGrpSpPr>
            <p:nvPr/>
          </p:nvGrpSpPr>
          <p:grpSpPr bwMode="auto">
            <a:xfrm>
              <a:off x="1968" y="2544"/>
              <a:ext cx="960" cy="48"/>
              <a:chOff x="1824" y="1632"/>
              <a:chExt cx="960" cy="48"/>
            </a:xfrm>
          </p:grpSpPr>
          <p:sp>
            <p:nvSpPr>
              <p:cNvPr id="53255" name="Line 9"/>
              <p:cNvSpPr>
                <a:spLocks noChangeShapeType="1"/>
              </p:cNvSpPr>
              <p:nvPr/>
            </p:nvSpPr>
            <p:spPr bwMode="auto">
              <a:xfrm>
                <a:off x="1824" y="1632"/>
                <a:ext cx="9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3256" name="Line 10"/>
              <p:cNvSpPr>
                <a:spLocks noChangeShapeType="1"/>
              </p:cNvSpPr>
              <p:nvPr/>
            </p:nvSpPr>
            <p:spPr bwMode="auto">
              <a:xfrm flipH="1">
                <a:off x="1824" y="1680"/>
                <a:ext cx="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233" t="26917" b="24841"/>
          <a:stretch>
            <a:fillRect/>
          </a:stretch>
        </p:blipFill>
        <p:spPr bwMode="auto">
          <a:xfrm>
            <a:off x="755650" y="0"/>
            <a:ext cx="78486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Šipka doprava 2"/>
          <p:cNvSpPr/>
          <p:nvPr/>
        </p:nvSpPr>
        <p:spPr>
          <a:xfrm rot="10800000">
            <a:off x="7380288" y="5229225"/>
            <a:ext cx="863600" cy="57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5300" name="TextovéPole 3"/>
          <p:cNvSpPr txBox="1">
            <a:spLocks noChangeArrowheads="1"/>
          </p:cNvSpPr>
          <p:nvPr/>
        </p:nvSpPr>
        <p:spPr bwMode="auto">
          <a:xfrm>
            <a:off x="7740650" y="58054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spcBef>
                <a:spcPct val="0"/>
              </a:spcBef>
              <a:buClrTx/>
              <a:buFontTx/>
              <a:buNone/>
            </a:pPr>
            <a:r>
              <a:rPr lang="cs-CZ" altLang="en-US" sz="1800">
                <a:solidFill>
                  <a:srgbClr val="FF0000"/>
                </a:solidFill>
              </a:rPr>
              <a:t>Viz cyklus</a:t>
            </a:r>
            <a:br>
              <a:rPr lang="cs-CZ" altLang="en-US" sz="1800">
                <a:solidFill>
                  <a:srgbClr val="FF0000"/>
                </a:solidFill>
              </a:rPr>
            </a:br>
            <a:r>
              <a:rPr lang="cs-CZ" altLang="en-US" sz="1800">
                <a:solidFill>
                  <a:srgbClr val="FF0000"/>
                </a:solidFill>
              </a:rPr>
              <a:t>rysa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26" t="59283" b="5864"/>
          <a:stretch>
            <a:fillRect/>
          </a:stretch>
        </p:blipFill>
        <p:spPr bwMode="auto">
          <a:xfrm>
            <a:off x="381000" y="381000"/>
            <a:ext cx="8301038"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Jak l</a:t>
            </a:r>
            <a:r>
              <a:rPr lang="cs-CZ" altLang="en-US" sz="2400">
                <a:solidFill>
                  <a:srgbClr val="FF3300"/>
                </a:solidFill>
              </a:rPr>
              <a:t>ze společenstva popsat / parametrizovat ?</a:t>
            </a:r>
            <a:endParaRPr lang="cs-CZ" altLang="en-US" sz="2400" b="0">
              <a:solidFill>
                <a:srgbClr val="FF3300"/>
              </a:solidFill>
            </a:endParaRPr>
          </a:p>
        </p:txBody>
      </p:sp>
      <p:sp>
        <p:nvSpPr>
          <p:cNvPr id="19459" name="Rectangle 3"/>
          <p:cNvSpPr>
            <a:spLocks noChangeArrowheads="1"/>
          </p:cNvSpPr>
          <p:nvPr/>
        </p:nvSpPr>
        <p:spPr bwMode="auto">
          <a:xfrm>
            <a:off x="609600" y="908050"/>
            <a:ext cx="8077200" cy="4752975"/>
          </a:xfrm>
          <a:prstGeom prst="rect">
            <a:avLst/>
          </a:prstGeom>
          <a:noFill/>
          <a:ln w="12700">
            <a:noFill/>
            <a:miter lim="800000"/>
            <a:headEnd/>
            <a:tailEnd/>
          </a:ln>
        </p:spPr>
        <p:txBody>
          <a:bodyPr lIns="90488" tIns="44450" rIns="90488" bIns="44450"/>
          <a:lstStyle/>
          <a:p>
            <a:pPr marL="342900" indent="-342900">
              <a:spcBef>
                <a:spcPct val="20000"/>
              </a:spcBef>
              <a:buFontTx/>
              <a:buChar char="•"/>
              <a:defRPr/>
            </a:pPr>
            <a:r>
              <a:rPr lang="cs-CZ" sz="2000">
                <a:latin typeface="Arial" charset="0"/>
                <a:cs typeface="Arial" charset="0"/>
              </a:rPr>
              <a:t>PARAMETRIZACE (měřitelné veličiny)</a:t>
            </a:r>
          </a:p>
          <a:p>
            <a:pPr marL="342900" lvl="2" indent="-342900">
              <a:spcBef>
                <a:spcPct val="20000"/>
              </a:spcBef>
              <a:buFontTx/>
              <a:buChar char="•"/>
              <a:defRPr/>
            </a:pPr>
            <a:r>
              <a:rPr lang="cs-CZ" sz="1600" b="0" i="1">
                <a:latin typeface="Arial" charset="0"/>
                <a:cs typeface="Arial" charset="0"/>
              </a:rPr>
              <a:t>Působení stresorů </a:t>
            </a:r>
            <a:r>
              <a:rPr lang="cs-CZ" sz="1600" b="0" i="1">
                <a:latin typeface="Arial" charset="0"/>
                <a:cs typeface="Arial" charset="0"/>
                <a:sym typeface="Wingdings" pitchFamily="2" charset="2"/>
              </a:rPr>
              <a:t></a:t>
            </a:r>
            <a:r>
              <a:rPr lang="en-US" sz="1600" b="0" i="1">
                <a:latin typeface="Arial" charset="0"/>
                <a:cs typeface="Arial" charset="0"/>
                <a:sym typeface="Wingdings" pitchFamily="2" charset="2"/>
              </a:rPr>
              <a:t> </a:t>
            </a:r>
            <a:r>
              <a:rPr lang="cs-CZ" sz="1600" b="0" i="1">
                <a:latin typeface="Arial" charset="0"/>
                <a:cs typeface="Arial" charset="0"/>
              </a:rPr>
              <a:t>změny </a:t>
            </a:r>
            <a:r>
              <a:rPr lang="en-US" sz="1600" b="0" i="1">
                <a:latin typeface="Arial" charset="0"/>
                <a:cs typeface="Arial" charset="0"/>
              </a:rPr>
              <a:t>v </a:t>
            </a:r>
            <a:r>
              <a:rPr lang="cs-CZ" sz="1600" b="0" i="1">
                <a:latin typeface="Arial" charset="0"/>
                <a:cs typeface="Arial" charset="0"/>
              </a:rPr>
              <a:t>měřitelných parametr</a:t>
            </a:r>
            <a:r>
              <a:rPr lang="en-US" sz="1600" b="0" i="1">
                <a:latin typeface="Arial" charset="0"/>
                <a:cs typeface="Arial" charset="0"/>
              </a:rPr>
              <a:t>ech</a:t>
            </a:r>
            <a:endParaRPr lang="cs-CZ" sz="1600" b="0" i="1">
              <a:latin typeface="Arial" charset="0"/>
              <a:cs typeface="Arial" charset="0"/>
            </a:endParaRPr>
          </a:p>
          <a:p>
            <a:pPr marL="742950" lvl="1" indent="-285750">
              <a:spcBef>
                <a:spcPct val="20000"/>
              </a:spcBef>
              <a:buFontTx/>
              <a:buChar char="•"/>
              <a:defRPr/>
            </a:pPr>
            <a:r>
              <a:rPr lang="cs-CZ" sz="2000" b="0">
                <a:latin typeface="Arial" charset="0"/>
                <a:cs typeface="Arial" charset="0"/>
              </a:rPr>
              <a:t>Základní popis - parametry </a:t>
            </a:r>
            <a:r>
              <a:rPr lang="cs-CZ" sz="2000" u="sng">
                <a:solidFill>
                  <a:srgbClr val="FF0000"/>
                </a:solidFill>
                <a:latin typeface="Arial" charset="0"/>
                <a:cs typeface="Arial" charset="0"/>
              </a:rPr>
              <a:t>strukturní</a:t>
            </a:r>
          </a:p>
          <a:p>
            <a:pPr marL="742950" lvl="1" indent="-285750">
              <a:spcBef>
                <a:spcPct val="20000"/>
              </a:spcBef>
              <a:buFontTx/>
              <a:buChar char="•"/>
              <a:defRPr/>
            </a:pPr>
            <a:r>
              <a:rPr lang="cs-CZ" b="0" i="1">
                <a:latin typeface="Arial" charset="0"/>
                <a:cs typeface="Arial" charset="0"/>
              </a:rPr>
              <a:t>(Parametry </a:t>
            </a:r>
            <a:r>
              <a:rPr lang="cs-CZ" i="1" u="sng">
                <a:latin typeface="Arial" charset="0"/>
                <a:cs typeface="Arial" charset="0"/>
              </a:rPr>
              <a:t>funkční</a:t>
            </a:r>
            <a:r>
              <a:rPr lang="cs-CZ" b="0" i="1">
                <a:latin typeface="Arial" charset="0"/>
                <a:cs typeface="Arial" charset="0"/>
              </a:rPr>
              <a:t> – viz dále: ekosystémová úroveň)</a:t>
            </a:r>
          </a:p>
          <a:p>
            <a:pPr marL="742950" lvl="1" indent="-285750">
              <a:spcBef>
                <a:spcPct val="20000"/>
              </a:spcBef>
              <a:buFontTx/>
              <a:buChar char="•"/>
              <a:defRPr/>
            </a:pPr>
            <a:endParaRPr lang="cs-CZ" sz="2000" b="0">
              <a:latin typeface="Arial" charset="0"/>
              <a:cs typeface="Arial" charset="0"/>
            </a:endParaRPr>
          </a:p>
          <a:p>
            <a:pPr marL="285750" indent="-285750">
              <a:spcBef>
                <a:spcPct val="20000"/>
              </a:spcBef>
              <a:buFontTx/>
              <a:buChar char="•"/>
              <a:defRPr/>
            </a:pPr>
            <a:r>
              <a:rPr lang="en-US" sz="2000" b="0">
                <a:latin typeface="Arial" charset="0"/>
                <a:cs typeface="Arial" charset="0"/>
              </a:rPr>
              <a:t>Bohat</a:t>
            </a:r>
            <a:r>
              <a:rPr lang="cs-CZ" sz="2000" b="0">
                <a:latin typeface="Arial" charset="0"/>
                <a:cs typeface="Arial" charset="0"/>
              </a:rPr>
              <a:t>á struktura (bohatost vztahů / bio</a:t>
            </a:r>
            <a:r>
              <a:rPr lang="cs-CZ" sz="2000">
                <a:solidFill>
                  <a:srgbClr val="FF0000"/>
                </a:solidFill>
                <a:latin typeface="Arial" charset="0"/>
                <a:cs typeface="Arial" charset="0"/>
              </a:rPr>
              <a:t>diverzita</a:t>
            </a:r>
            <a:r>
              <a:rPr lang="cs-CZ" sz="2000" b="0">
                <a:latin typeface="Arial" charset="0"/>
                <a:cs typeface="Arial" charset="0"/>
              </a:rPr>
              <a:t>) </a:t>
            </a:r>
          </a:p>
          <a:p>
            <a:pPr marL="742950" lvl="1" indent="-285750">
              <a:spcBef>
                <a:spcPct val="20000"/>
              </a:spcBef>
              <a:defRPr/>
            </a:pPr>
            <a:r>
              <a:rPr lang="cs-CZ" sz="2000" b="0" i="1">
                <a:latin typeface="Arial" charset="0"/>
                <a:cs typeface="Arial" charset="0"/>
                <a:sym typeface="Wingdings" pitchFamily="2" charset="2"/>
              </a:rPr>
              <a:t></a:t>
            </a:r>
            <a:r>
              <a:rPr lang="en-US" sz="2000" b="0" i="1">
                <a:latin typeface="Arial" charset="0"/>
                <a:cs typeface="Arial" charset="0"/>
                <a:sym typeface="Wingdings" pitchFamily="2" charset="2"/>
              </a:rPr>
              <a:t> </a:t>
            </a:r>
            <a:r>
              <a:rPr lang="cs-CZ" sz="2000" b="0" i="1">
                <a:solidFill>
                  <a:srgbClr val="FF0000"/>
                </a:solidFill>
                <a:latin typeface="Arial" charset="0"/>
                <a:cs typeface="Arial" charset="0"/>
              </a:rPr>
              <a:t>podmínka stability biocenozy i ekosystému</a:t>
            </a: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3573463"/>
            <a:ext cx="58785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14338"/>
            <a:ext cx="7489825"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04800" y="3048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EKOTOXIKOLOGIE</a:t>
            </a:r>
            <a:r>
              <a:rPr lang="cs-CZ" altLang="en-US" sz="2400">
                <a:solidFill>
                  <a:srgbClr val="FF3300"/>
                </a:solidFill>
              </a:rPr>
              <a:t> SPOLEČENSTEV</a:t>
            </a:r>
          </a:p>
          <a:p>
            <a:pPr algn="ctr">
              <a:spcBef>
                <a:spcPct val="0"/>
              </a:spcBef>
              <a:buClrTx/>
              <a:buFontTx/>
              <a:buNone/>
            </a:pPr>
            <a:r>
              <a:rPr lang="cs-CZ" altLang="en-US" sz="2400">
                <a:solidFill>
                  <a:srgbClr val="FF3300"/>
                </a:solidFill>
              </a:rPr>
              <a:t>- struktura - </a:t>
            </a:r>
            <a:endParaRPr lang="cs-CZ" altLang="en-US" sz="2400" b="0">
              <a:solidFill>
                <a:srgbClr val="FF3300"/>
              </a:solidFill>
            </a:endParaRPr>
          </a:p>
        </p:txBody>
      </p:sp>
      <p:sp>
        <p:nvSpPr>
          <p:cNvPr id="63491" name="Rectangle 3"/>
          <p:cNvSpPr>
            <a:spLocks noChangeArrowheads="1"/>
          </p:cNvSpPr>
          <p:nvPr/>
        </p:nvSpPr>
        <p:spPr bwMode="auto">
          <a:xfrm>
            <a:off x="533400" y="1304925"/>
            <a:ext cx="80772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buClrTx/>
              <a:buFontTx/>
              <a:buNone/>
            </a:pPr>
            <a:r>
              <a:rPr lang="cs-CZ" altLang="en-US" sz="2000">
                <a:solidFill>
                  <a:schemeClr val="tx2"/>
                </a:solidFill>
              </a:rPr>
              <a:t>Strukturní parametry</a:t>
            </a:r>
          </a:p>
          <a:p>
            <a:pPr lvl="1">
              <a:buClrTx/>
              <a:buFontTx/>
              <a:buChar char="–"/>
            </a:pPr>
            <a:r>
              <a:rPr lang="cs-CZ" altLang="en-US" sz="2000" b="0">
                <a:solidFill>
                  <a:schemeClr val="tx1"/>
                </a:solidFill>
              </a:rPr>
              <a:t>parametry faunistické/floristické (druhové složení a zastoupení)</a:t>
            </a:r>
          </a:p>
          <a:p>
            <a:pPr lvl="1">
              <a:buClrTx/>
              <a:buFontTx/>
              <a:buChar char="–"/>
            </a:pPr>
            <a:r>
              <a:rPr lang="cs-CZ" altLang="en-US" sz="2000" b="0">
                <a:solidFill>
                  <a:schemeClr val="tx1"/>
                </a:solidFill>
              </a:rPr>
              <a:t>prostorové a časové cykly</a:t>
            </a:r>
          </a:p>
          <a:p>
            <a:pPr lvl="1">
              <a:buClrTx/>
              <a:buFontTx/>
              <a:buChar char="–"/>
            </a:pPr>
            <a:r>
              <a:rPr lang="cs-CZ" altLang="en-US" sz="2000" b="0">
                <a:solidFill>
                  <a:schemeClr val="tx1"/>
                </a:solidFill>
              </a:rPr>
              <a:t>vztahy ve společenstvu / společenstvo - prostředí</a:t>
            </a:r>
          </a:p>
          <a:p>
            <a:pPr>
              <a:buClrTx/>
              <a:buFontTx/>
              <a:buChar char="•"/>
            </a:pPr>
            <a:endParaRPr lang="cs-CZ" altLang="en-US" sz="2000" b="0">
              <a:solidFill>
                <a:schemeClr val="tx1"/>
              </a:solidFill>
            </a:endParaRPr>
          </a:p>
          <a:p>
            <a:pPr lvl="1">
              <a:buClrTx/>
              <a:buFontTx/>
              <a:buChar char="•"/>
            </a:pPr>
            <a:r>
              <a:rPr lang="cs-CZ" altLang="en-US" sz="2000">
                <a:solidFill>
                  <a:schemeClr val="tx1"/>
                </a:solidFill>
              </a:rPr>
              <a:t>Množství a abundance</a:t>
            </a:r>
          </a:p>
          <a:p>
            <a:pPr lvl="2">
              <a:buClrTx/>
              <a:buFontTx/>
              <a:buChar char="–"/>
            </a:pPr>
            <a:r>
              <a:rPr lang="cs-CZ" altLang="en-US" sz="2000" b="0">
                <a:solidFill>
                  <a:schemeClr val="tx1"/>
                </a:solidFill>
              </a:rPr>
              <a:t>počty jedinců</a:t>
            </a:r>
          </a:p>
          <a:p>
            <a:pPr lvl="2">
              <a:buClrTx/>
              <a:buFontTx/>
              <a:buChar char="–"/>
            </a:pPr>
            <a:r>
              <a:rPr lang="cs-CZ" altLang="en-US" sz="2000" b="0">
                <a:solidFill>
                  <a:schemeClr val="tx1"/>
                </a:solidFill>
              </a:rPr>
              <a:t>biomasa </a:t>
            </a:r>
          </a:p>
          <a:p>
            <a:pPr lvl="2">
              <a:buClrTx/>
              <a:buFontTx/>
              <a:buChar char="–"/>
            </a:pPr>
            <a:r>
              <a:rPr lang="cs-CZ" altLang="en-US" sz="2000" b="0">
                <a:solidFill>
                  <a:schemeClr val="tx1"/>
                </a:solidFill>
              </a:rPr>
              <a:t>chlorofyl-a  </a:t>
            </a:r>
          </a:p>
          <a:p>
            <a:pPr lvl="2">
              <a:buClrTx/>
              <a:buFontTx/>
              <a:buChar char="–"/>
            </a:pPr>
            <a:r>
              <a:rPr lang="cs-CZ" altLang="en-US" sz="2000" b="0">
                <a:solidFill>
                  <a:schemeClr val="tx1"/>
                </a:solidFill>
              </a:rPr>
              <a:t>pokryvnost</a:t>
            </a:r>
          </a:p>
          <a:p>
            <a:pPr lvl="2">
              <a:buClrTx/>
              <a:buFontTx/>
              <a:buChar char="–"/>
            </a:pPr>
            <a:r>
              <a:rPr lang="cs-CZ" altLang="en-US" sz="2000" b="0">
                <a:solidFill>
                  <a:schemeClr val="tx1"/>
                </a:solidFill>
              </a:rPr>
              <a:t>parametry vztažené na plochu (</a:t>
            </a:r>
            <a:r>
              <a:rPr lang="cs-CZ" altLang="en-US" sz="2000" b="0" i="1">
                <a:solidFill>
                  <a:schemeClr val="tx1"/>
                </a:solidFill>
              </a:rPr>
              <a:t>terestr</a:t>
            </a:r>
            <a:r>
              <a:rPr lang="cs-CZ" altLang="en-US" sz="2000" b="0">
                <a:solidFill>
                  <a:schemeClr val="tx1"/>
                </a:solidFill>
              </a:rPr>
              <a:t>.) a objem (</a:t>
            </a:r>
            <a:r>
              <a:rPr lang="cs-CZ" altLang="en-US" sz="2000" b="0" i="1">
                <a:solidFill>
                  <a:schemeClr val="tx1"/>
                </a:solidFill>
              </a:rPr>
              <a:t>akvat</a:t>
            </a:r>
            <a:r>
              <a:rPr lang="cs-CZ" altLang="en-US" sz="2000" b="0">
                <a:solidFill>
                  <a:schemeClr val="tx1"/>
                </a:solidFill>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57200" y="404813"/>
            <a:ext cx="838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rgbClr val="FF0000"/>
                </a:solidFill>
              </a:rPr>
              <a:t>ALE: … realita </a:t>
            </a:r>
            <a:r>
              <a:rPr lang="en-US" altLang="en-US" sz="2400">
                <a:solidFill>
                  <a:srgbClr val="FF0000"/>
                </a:solidFill>
              </a:rPr>
              <a:t>&amp; c</a:t>
            </a:r>
            <a:r>
              <a:rPr lang="cs-CZ" altLang="en-US" sz="2400">
                <a:solidFill>
                  <a:srgbClr val="FF0000"/>
                </a:solidFill>
              </a:rPr>
              <a:t>íl ekotoxikologie je </a:t>
            </a:r>
          </a:p>
          <a:p>
            <a:pPr>
              <a:spcBef>
                <a:spcPct val="0"/>
              </a:spcBef>
              <a:buClrTx/>
              <a:buFontTx/>
              <a:buNone/>
            </a:pPr>
            <a:r>
              <a:rPr lang="cs-CZ" altLang="en-US" sz="2400">
                <a:solidFill>
                  <a:srgbClr val="FF0000"/>
                </a:solidFill>
                <a:sym typeface="Wingdings" panose="05000000000000000000" pitchFamily="2" charset="2"/>
              </a:rPr>
              <a:t>	</a:t>
            </a:r>
            <a:r>
              <a:rPr lang="en-US" altLang="en-US" sz="2400">
                <a:solidFill>
                  <a:srgbClr val="FF0000"/>
                </a:solidFill>
                <a:sym typeface="Wingdings" panose="05000000000000000000" pitchFamily="2" charset="2"/>
              </a:rPr>
              <a:t> Chr</a:t>
            </a:r>
            <a:r>
              <a:rPr lang="cs-CZ" altLang="en-US" sz="2400">
                <a:solidFill>
                  <a:srgbClr val="FF0000"/>
                </a:solidFill>
                <a:sym typeface="Wingdings" panose="05000000000000000000" pitchFamily="2" charset="2"/>
              </a:rPr>
              <a:t>ánit populace v ekosystémech</a:t>
            </a:r>
            <a:endParaRPr lang="cs-CZ" altLang="en-US" sz="2400">
              <a:solidFill>
                <a:srgbClr val="FF0000"/>
              </a:solidFill>
            </a:endParaRPr>
          </a:p>
        </p:txBody>
      </p:sp>
      <p:sp>
        <p:nvSpPr>
          <p:cNvPr id="10243" name="Rectangle 3"/>
          <p:cNvSpPr>
            <a:spLocks noChangeArrowheads="1"/>
          </p:cNvSpPr>
          <p:nvPr/>
        </p:nvSpPr>
        <p:spPr bwMode="auto">
          <a:xfrm>
            <a:off x="381000" y="1679575"/>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chemeClr val="tx1"/>
                </a:solidFill>
              </a:rPr>
              <a:t>BIOTA</a:t>
            </a:r>
          </a:p>
          <a:p>
            <a:pPr>
              <a:spcBef>
                <a:spcPct val="0"/>
              </a:spcBef>
              <a:buClrTx/>
              <a:buFontTx/>
              <a:buNone/>
            </a:pPr>
            <a:endParaRPr lang="cs-CZ" altLang="en-US" sz="2400" b="0">
              <a:solidFill>
                <a:schemeClr val="tx1"/>
              </a:solidFill>
            </a:endParaRPr>
          </a:p>
          <a:p>
            <a:pPr>
              <a:spcBef>
                <a:spcPct val="0"/>
              </a:spcBef>
              <a:buClrTx/>
              <a:buFontTx/>
              <a:buNone/>
            </a:pPr>
            <a:r>
              <a:rPr lang="en-US" altLang="en-US" sz="2400" b="0">
                <a:solidFill>
                  <a:schemeClr val="tx1"/>
                </a:solidFill>
              </a:rPr>
              <a:t>	</a:t>
            </a:r>
            <a:r>
              <a:rPr lang="cs-CZ" altLang="en-US" sz="2400" b="0">
                <a:solidFill>
                  <a:schemeClr val="tx1"/>
                </a:solidFill>
              </a:rPr>
              <a:t>POPULACE</a:t>
            </a:r>
            <a:endParaRPr lang="en-US" altLang="en-US" sz="2400" b="0">
              <a:solidFill>
                <a:schemeClr val="tx1"/>
              </a:solidFill>
            </a:endParaRPr>
          </a:p>
          <a:p>
            <a:pPr>
              <a:spcBef>
                <a:spcPct val="0"/>
              </a:spcBef>
              <a:buClrTx/>
              <a:buFontTx/>
              <a:buNone/>
            </a:pPr>
            <a:endParaRPr lang="cs-CZ" altLang="en-US" sz="2400" b="0">
              <a:solidFill>
                <a:schemeClr val="tx1"/>
              </a:solidFill>
            </a:endParaRPr>
          </a:p>
          <a:p>
            <a:pPr>
              <a:spcBef>
                <a:spcPct val="0"/>
              </a:spcBef>
              <a:buClrTx/>
              <a:buFontTx/>
              <a:buNone/>
            </a:pPr>
            <a:endParaRPr lang="cs-CZ" altLang="en-US" sz="2400" b="0">
              <a:solidFill>
                <a:schemeClr val="tx1"/>
              </a:solidFill>
            </a:endParaRPr>
          </a:p>
          <a:p>
            <a:pPr>
              <a:spcBef>
                <a:spcPct val="0"/>
              </a:spcBef>
              <a:buClrTx/>
              <a:buFontTx/>
              <a:buNone/>
            </a:pPr>
            <a:r>
              <a:rPr lang="en-US" altLang="en-US" sz="2400" b="0">
                <a:solidFill>
                  <a:schemeClr val="tx1"/>
                </a:solidFill>
              </a:rPr>
              <a:t>	</a:t>
            </a:r>
            <a:r>
              <a:rPr lang="cs-CZ" altLang="en-US" sz="2400" b="0">
                <a:solidFill>
                  <a:schemeClr val="tx1"/>
                </a:solidFill>
              </a:rPr>
              <a:t>SPOLEČENSTVA	</a:t>
            </a:r>
            <a:br>
              <a:rPr lang="cs-CZ" altLang="en-US" sz="2400" b="0">
                <a:solidFill>
                  <a:schemeClr val="tx1"/>
                </a:solidFill>
              </a:rPr>
            </a:br>
            <a:r>
              <a:rPr lang="cs-CZ" altLang="en-US" sz="2400" b="0">
                <a:solidFill>
                  <a:schemeClr val="tx1"/>
                </a:solidFill>
              </a:rPr>
              <a:t>	(interakce mezi populacemi)</a:t>
            </a:r>
          </a:p>
          <a:p>
            <a:pPr>
              <a:spcBef>
                <a:spcPct val="0"/>
              </a:spcBef>
              <a:buClrTx/>
              <a:buFontTx/>
              <a:buNone/>
            </a:pPr>
            <a:endParaRPr lang="cs-CZ" altLang="en-US" sz="2400" b="0">
              <a:solidFill>
                <a:schemeClr val="tx1"/>
              </a:solidFill>
            </a:endParaRPr>
          </a:p>
          <a:p>
            <a:pPr>
              <a:spcBef>
                <a:spcPct val="0"/>
              </a:spcBef>
              <a:buClrTx/>
              <a:buFontTx/>
              <a:buNone/>
            </a:pPr>
            <a:endParaRPr lang="cs-CZ" altLang="en-US" sz="2400" b="0">
              <a:solidFill>
                <a:schemeClr val="tx1"/>
              </a:solidFill>
            </a:endParaRPr>
          </a:p>
          <a:p>
            <a:pPr>
              <a:spcBef>
                <a:spcPct val="0"/>
              </a:spcBef>
              <a:buClrTx/>
              <a:buFontTx/>
              <a:buNone/>
            </a:pPr>
            <a:endParaRPr lang="cs-CZ" altLang="en-US" sz="2400" b="0">
              <a:solidFill>
                <a:schemeClr val="tx1"/>
              </a:solidFill>
            </a:endParaRPr>
          </a:p>
          <a:p>
            <a:pPr>
              <a:spcBef>
                <a:spcPct val="0"/>
              </a:spcBef>
              <a:buClrTx/>
              <a:buFontTx/>
              <a:buNone/>
            </a:pPr>
            <a:r>
              <a:rPr lang="cs-CZ" altLang="en-US" sz="2400" b="0">
                <a:solidFill>
                  <a:schemeClr val="tx1"/>
                </a:solidFill>
              </a:rPr>
              <a:t>	EKOSYSTÉMY</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141663"/>
            <a:ext cx="158432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868863"/>
            <a:ext cx="29130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484313"/>
            <a:ext cx="15271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3"/>
          <p:cNvPicPr>
            <a:picLocks noChangeAspect="1" noChangeArrowheads="1"/>
          </p:cNvPicPr>
          <p:nvPr/>
        </p:nvPicPr>
        <p:blipFill>
          <a:blip r:embed="rId3">
            <a:extLst>
              <a:ext uri="{28A0092B-C50C-407E-A947-70E740481C1C}">
                <a14:useLocalDpi xmlns:a14="http://schemas.microsoft.com/office/drawing/2010/main" val="0"/>
              </a:ext>
            </a:extLst>
          </a:blip>
          <a:srcRect l="7961" t="4236" r="17816" b="29674"/>
          <a:stretch>
            <a:fillRect/>
          </a:stretch>
        </p:blipFill>
        <p:spPr bwMode="auto">
          <a:xfrm>
            <a:off x="3062288" y="36513"/>
            <a:ext cx="5613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ovéPole 2"/>
          <p:cNvSpPr txBox="1">
            <a:spLocks noChangeArrowheads="1"/>
          </p:cNvSpPr>
          <p:nvPr/>
        </p:nvSpPr>
        <p:spPr bwMode="auto">
          <a:xfrm>
            <a:off x="250825" y="692150"/>
            <a:ext cx="28527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Příklad 1 </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a:solidFill>
                  <a:srgbClr val="FF0000"/>
                </a:solidFill>
              </a:rPr>
              <a:t>Floristický zápis:</a:t>
            </a:r>
            <a:br>
              <a:rPr lang="cs-CZ" altLang="en-US" sz="1800">
                <a:solidFill>
                  <a:srgbClr val="FF0000"/>
                </a:solidFill>
              </a:rPr>
            </a:br>
            <a:endParaRPr lang="cs-CZ" altLang="en-US" sz="1800">
              <a:solidFill>
                <a:srgbClr val="FF0000"/>
              </a:solidFill>
            </a:endParaRPr>
          </a:p>
          <a:p>
            <a:pPr eaLnBrk="1" hangingPunct="1">
              <a:spcBef>
                <a:spcPct val="0"/>
              </a:spcBef>
              <a:buClrTx/>
              <a:buFontTx/>
              <a:buNone/>
            </a:pPr>
            <a:r>
              <a:rPr lang="cs-CZ" altLang="en-US" sz="1800" b="0">
                <a:solidFill>
                  <a:schemeClr val="tx1"/>
                </a:solidFill>
              </a:rPr>
              <a:t>složení biocenózy stromů </a:t>
            </a:r>
            <a:br>
              <a:rPr lang="cs-CZ" altLang="en-US" sz="1800" b="0">
                <a:solidFill>
                  <a:schemeClr val="tx1"/>
                </a:solidFill>
              </a:rPr>
            </a:br>
            <a:r>
              <a:rPr lang="cs-CZ" altLang="en-US" sz="1800" b="0">
                <a:solidFill>
                  <a:schemeClr val="tx1"/>
                </a:solidFill>
              </a:rPr>
              <a:t>(5 společenstev … A-E) </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b="0">
                <a:solidFill>
                  <a:schemeClr val="tx1"/>
                </a:solidFill>
              </a:rPr>
              <a:t>za různých podmínek </a:t>
            </a:r>
            <a:br>
              <a:rPr lang="cs-CZ" altLang="en-US" sz="1800" b="0">
                <a:solidFill>
                  <a:schemeClr val="tx1"/>
                </a:solidFill>
              </a:rPr>
            </a:br>
            <a:r>
              <a:rPr lang="cs-CZ" altLang="en-US" sz="1800" b="0">
                <a:solidFill>
                  <a:schemeClr val="tx1"/>
                </a:solidFill>
              </a:rPr>
              <a:t>prostředí (zde </a:t>
            </a:r>
            <a:r>
              <a:rPr lang="cs-CZ" altLang="en-US" sz="1800">
                <a:solidFill>
                  <a:schemeClr val="tx1"/>
                </a:solidFill>
              </a:rPr>
              <a:t>vlhkost</a:t>
            </a:r>
            <a:r>
              <a:rPr lang="cs-CZ" altLang="en-US" sz="1800" b="0">
                <a:solidFill>
                  <a:schemeClr val="tx1"/>
                </a:solidFill>
              </a:rPr>
              <a:t>)</a:t>
            </a:r>
            <a:br>
              <a:rPr lang="cs-CZ" altLang="en-US" sz="1800" b="0">
                <a:solidFill>
                  <a:schemeClr val="tx1"/>
                </a:solidFill>
              </a:rPr>
            </a:br>
            <a:endParaRPr lang="cs-CZ" altLang="en-US" sz="1800" b="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04800" y="3048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EKOTOXIKOLOGIE</a:t>
            </a:r>
            <a:r>
              <a:rPr lang="cs-CZ" altLang="en-US" sz="2400">
                <a:solidFill>
                  <a:srgbClr val="FF3300"/>
                </a:solidFill>
              </a:rPr>
              <a:t> SPOLEČENSTEV</a:t>
            </a:r>
          </a:p>
          <a:p>
            <a:pPr algn="ctr">
              <a:spcBef>
                <a:spcPct val="0"/>
              </a:spcBef>
              <a:buClrTx/>
              <a:buFontTx/>
              <a:buNone/>
            </a:pPr>
            <a:r>
              <a:rPr lang="cs-CZ" altLang="en-US" sz="2400">
                <a:solidFill>
                  <a:srgbClr val="FF3300"/>
                </a:solidFill>
              </a:rPr>
              <a:t>- struktura -</a:t>
            </a:r>
          </a:p>
        </p:txBody>
      </p:sp>
      <p:sp>
        <p:nvSpPr>
          <p:cNvPr id="36867" name="Rectangle 3"/>
          <p:cNvSpPr>
            <a:spLocks noChangeArrowheads="1"/>
          </p:cNvSpPr>
          <p:nvPr/>
        </p:nvSpPr>
        <p:spPr bwMode="auto">
          <a:xfrm>
            <a:off x="533400" y="1196975"/>
            <a:ext cx="8077200" cy="4851400"/>
          </a:xfrm>
          <a:prstGeom prst="rect">
            <a:avLst/>
          </a:prstGeom>
          <a:noFill/>
          <a:ln w="12700">
            <a:noFill/>
            <a:miter lim="800000"/>
            <a:headEnd/>
            <a:tailEnd/>
          </a:ln>
        </p:spPr>
        <p:txBody>
          <a:bodyPr lIns="90488" tIns="44450" rIns="90488" bIns="44450"/>
          <a:lstStyle/>
          <a:p>
            <a:pPr marL="342900" indent="-342900">
              <a:spcBef>
                <a:spcPct val="20000"/>
              </a:spcBef>
              <a:defRPr/>
            </a:pPr>
            <a:r>
              <a:rPr lang="cs-CZ" sz="2500" dirty="0">
                <a:latin typeface="Arial" charset="0"/>
                <a:cs typeface="Arial" charset="0"/>
              </a:rPr>
              <a:t>Charakterizace DIVERZITY</a:t>
            </a:r>
          </a:p>
          <a:p>
            <a:pPr marL="342900" indent="-342900">
              <a:spcBef>
                <a:spcPct val="20000"/>
              </a:spcBef>
              <a:buFontTx/>
              <a:buChar char="•"/>
              <a:defRPr/>
            </a:pPr>
            <a:endParaRPr lang="cs-CZ" sz="2000" dirty="0">
              <a:latin typeface="Arial" charset="0"/>
              <a:cs typeface="Arial" charset="0"/>
            </a:endParaRPr>
          </a:p>
          <a:p>
            <a:pPr marL="342900" indent="-342900">
              <a:spcBef>
                <a:spcPct val="20000"/>
              </a:spcBef>
              <a:buFontTx/>
              <a:buChar char="•"/>
              <a:defRPr/>
            </a:pPr>
            <a:r>
              <a:rPr lang="cs-CZ" sz="2000" dirty="0">
                <a:latin typeface="Arial" charset="0"/>
                <a:cs typeface="Arial" charset="0"/>
              </a:rPr>
              <a:t>INDEXY</a:t>
            </a:r>
          </a:p>
          <a:p>
            <a:pPr marL="742950" lvl="1" indent="-285750">
              <a:spcBef>
                <a:spcPct val="20000"/>
              </a:spcBef>
              <a:buFontTx/>
              <a:buChar char="–"/>
              <a:defRPr/>
            </a:pPr>
            <a:r>
              <a:rPr lang="cs-CZ" sz="2000" dirty="0" err="1">
                <a:solidFill>
                  <a:srgbClr val="FF0000"/>
                </a:solidFill>
                <a:latin typeface="Arial" charset="0"/>
                <a:cs typeface="Arial" charset="0"/>
              </a:rPr>
              <a:t>Shannon</a:t>
            </a:r>
            <a:r>
              <a:rPr lang="cs-CZ" sz="2000" dirty="0">
                <a:solidFill>
                  <a:srgbClr val="FF0000"/>
                </a:solidFill>
                <a:latin typeface="Arial" charset="0"/>
                <a:cs typeface="Arial" charset="0"/>
              </a:rPr>
              <a:t>-</a:t>
            </a:r>
            <a:r>
              <a:rPr lang="cs-CZ" sz="2000" dirty="0" err="1">
                <a:solidFill>
                  <a:srgbClr val="FF0000"/>
                </a:solidFill>
                <a:latin typeface="Arial" charset="0"/>
                <a:cs typeface="Arial" charset="0"/>
              </a:rPr>
              <a:t>Wi</a:t>
            </a:r>
            <a:r>
              <a:rPr lang="en-US" sz="2000" dirty="0">
                <a:solidFill>
                  <a:srgbClr val="FF0000"/>
                </a:solidFill>
                <a:latin typeface="Arial" charset="0"/>
                <a:cs typeface="Arial" charset="0"/>
              </a:rPr>
              <a:t>e</a:t>
            </a:r>
            <a:r>
              <a:rPr lang="cs-CZ" sz="2000" dirty="0" err="1">
                <a:solidFill>
                  <a:srgbClr val="FF0000"/>
                </a:solidFill>
                <a:latin typeface="Arial" charset="0"/>
                <a:cs typeface="Arial" charset="0"/>
              </a:rPr>
              <a:t>ner</a:t>
            </a:r>
            <a:r>
              <a:rPr lang="cs-CZ" sz="2000" dirty="0">
                <a:solidFill>
                  <a:srgbClr val="FF0000"/>
                </a:solidFill>
                <a:latin typeface="Arial" charset="0"/>
                <a:cs typeface="Arial" charset="0"/>
              </a:rPr>
              <a:t> </a:t>
            </a:r>
            <a:r>
              <a:rPr lang="cs-CZ" sz="2000" b="0" dirty="0">
                <a:latin typeface="Arial" charset="0"/>
                <a:cs typeface="Arial" charset="0"/>
              </a:rPr>
              <a:t>(H´ = </a:t>
            </a:r>
            <a:r>
              <a:rPr lang="cs-CZ" sz="3600" b="0" dirty="0">
                <a:latin typeface="Arial" charset="0"/>
                <a:cs typeface="Arial" charset="0"/>
              </a:rPr>
              <a:t>-</a:t>
            </a:r>
            <a:r>
              <a:rPr lang="cs-CZ" sz="2000" b="0" dirty="0">
                <a:latin typeface="Arial" charset="0"/>
                <a:cs typeface="Arial" charset="0"/>
                <a:sym typeface="Symbol" pitchFamily="18" charset="2"/>
              </a:rPr>
              <a:t></a:t>
            </a:r>
            <a:r>
              <a:rPr lang="cs-CZ" sz="3600" b="0" dirty="0">
                <a:latin typeface="Arial" charset="0"/>
                <a:cs typeface="Arial" charset="0"/>
                <a:sym typeface="Symbol" pitchFamily="18" charset="2"/>
              </a:rPr>
              <a:t></a:t>
            </a:r>
            <a:r>
              <a:rPr lang="cs-CZ" sz="2000" b="0" dirty="0">
                <a:latin typeface="Arial" charset="0"/>
                <a:cs typeface="Arial" charset="0"/>
              </a:rPr>
              <a:t> Ni/N </a:t>
            </a:r>
            <a:r>
              <a:rPr lang="cs-CZ" sz="2000" b="0" dirty="0" err="1">
                <a:latin typeface="Arial" charset="0"/>
                <a:cs typeface="Arial" charset="0"/>
              </a:rPr>
              <a:t>ln</a:t>
            </a:r>
            <a:r>
              <a:rPr lang="cs-CZ" sz="2000" b="0" dirty="0">
                <a:latin typeface="Arial" charset="0"/>
                <a:cs typeface="Arial" charset="0"/>
              </a:rPr>
              <a:t> (Ni/N) )</a:t>
            </a:r>
          </a:p>
          <a:p>
            <a:pPr marL="1200150" lvl="2" indent="-285750">
              <a:spcBef>
                <a:spcPct val="20000"/>
              </a:spcBef>
              <a:buFontTx/>
              <a:buChar char="–"/>
              <a:defRPr/>
            </a:pPr>
            <a:r>
              <a:rPr lang="cs-CZ" sz="1600" b="0" dirty="0">
                <a:latin typeface="Arial" charset="0"/>
                <a:cs typeface="Arial" charset="0"/>
              </a:rPr>
              <a:t>Vyšší H´ </a:t>
            </a:r>
            <a:r>
              <a:rPr lang="cs-CZ" sz="1600" b="0" dirty="0">
                <a:latin typeface="Arial" charset="0"/>
                <a:cs typeface="Arial" charset="0"/>
                <a:sym typeface="Wingdings" pitchFamily="2" charset="2"/>
              </a:rPr>
              <a:t></a:t>
            </a:r>
            <a:r>
              <a:rPr lang="en-US" sz="1600" b="0" dirty="0">
                <a:latin typeface="Arial" charset="0"/>
                <a:cs typeface="Arial" charset="0"/>
                <a:sym typeface="Wingdings" pitchFamily="2" charset="2"/>
              </a:rPr>
              <a:t> v</a:t>
            </a:r>
            <a:r>
              <a:rPr lang="en-GB" sz="1600" b="0" dirty="0" err="1">
                <a:latin typeface="Arial" charset="0"/>
                <a:cs typeface="Arial" charset="0"/>
                <a:sym typeface="Wingdings" pitchFamily="2" charset="2"/>
              </a:rPr>
              <a:t>yšší</a:t>
            </a:r>
            <a:r>
              <a:rPr lang="en-GB" sz="1600" b="0" dirty="0">
                <a:latin typeface="Arial" charset="0"/>
                <a:cs typeface="Arial" charset="0"/>
                <a:sym typeface="Wingdings" pitchFamily="2" charset="2"/>
              </a:rPr>
              <a:t> </a:t>
            </a:r>
            <a:r>
              <a:rPr lang="en-GB" sz="1600" b="0" dirty="0" err="1">
                <a:latin typeface="Arial" charset="0"/>
                <a:cs typeface="Arial" charset="0"/>
                <a:sym typeface="Wingdings" pitchFamily="2" charset="2"/>
              </a:rPr>
              <a:t>diverzita</a:t>
            </a:r>
            <a:endParaRPr lang="cs-CZ" sz="1600" b="0" dirty="0">
              <a:latin typeface="Arial" charset="0"/>
              <a:cs typeface="Arial" charset="0"/>
            </a:endParaRPr>
          </a:p>
          <a:p>
            <a:pPr marL="742950" lvl="1" indent="-285750">
              <a:spcBef>
                <a:spcPct val="20000"/>
              </a:spcBef>
              <a:buFontTx/>
              <a:buChar char="–"/>
              <a:defRPr/>
            </a:pPr>
            <a:r>
              <a:rPr lang="cs-CZ" sz="2000" dirty="0" err="1">
                <a:solidFill>
                  <a:srgbClr val="FF0000"/>
                </a:solidFill>
                <a:latin typeface="Arial" charset="0"/>
                <a:cs typeface="Arial" charset="0"/>
              </a:rPr>
              <a:t>Shannonův</a:t>
            </a:r>
            <a:r>
              <a:rPr lang="cs-CZ" sz="2000" dirty="0">
                <a:solidFill>
                  <a:srgbClr val="FF0000"/>
                </a:solidFill>
                <a:latin typeface="Arial" charset="0"/>
                <a:cs typeface="Arial" charset="0"/>
              </a:rPr>
              <a:t> index vyrovnanosti </a:t>
            </a:r>
            <a:r>
              <a:rPr lang="cs-CZ" sz="2000" b="0" dirty="0">
                <a:latin typeface="Arial" charset="0"/>
                <a:cs typeface="Arial" charset="0"/>
              </a:rPr>
              <a:t>(</a:t>
            </a:r>
            <a:r>
              <a:rPr lang="cs-CZ" sz="2000" b="0" dirty="0" err="1">
                <a:latin typeface="Arial" charset="0"/>
                <a:cs typeface="Arial" charset="0"/>
              </a:rPr>
              <a:t>evenness</a:t>
            </a:r>
            <a:r>
              <a:rPr lang="cs-CZ" sz="2000" b="0" dirty="0">
                <a:latin typeface="Arial" charset="0"/>
                <a:cs typeface="Arial" charset="0"/>
              </a:rPr>
              <a:t>)</a:t>
            </a:r>
            <a:br>
              <a:rPr lang="cs-CZ" sz="2000" b="0" dirty="0">
                <a:latin typeface="Arial" charset="0"/>
                <a:cs typeface="Arial" charset="0"/>
              </a:rPr>
            </a:br>
            <a:r>
              <a:rPr lang="cs-CZ" sz="2000" b="0" dirty="0">
                <a:latin typeface="Arial" charset="0"/>
                <a:cs typeface="Arial" charset="0"/>
              </a:rPr>
              <a:t>	(E = H´ / </a:t>
            </a:r>
            <a:r>
              <a:rPr lang="cs-CZ" sz="2000" b="0" dirty="0" err="1">
                <a:latin typeface="Arial" charset="0"/>
                <a:cs typeface="Arial" charset="0"/>
              </a:rPr>
              <a:t>lnS</a:t>
            </a:r>
            <a:r>
              <a:rPr lang="cs-CZ" sz="2000" b="0" dirty="0">
                <a:latin typeface="Arial" charset="0"/>
                <a:cs typeface="Arial" charset="0"/>
              </a:rPr>
              <a:t>)</a:t>
            </a:r>
            <a:endParaRPr lang="en-GB" sz="2000" b="0" dirty="0">
              <a:latin typeface="Arial" charset="0"/>
              <a:cs typeface="Arial" charset="0"/>
            </a:endParaRPr>
          </a:p>
          <a:p>
            <a:pPr marL="1200150" lvl="2" indent="-285750">
              <a:spcBef>
                <a:spcPct val="20000"/>
              </a:spcBef>
              <a:buFontTx/>
              <a:buChar char="–"/>
              <a:defRPr/>
            </a:pPr>
            <a:r>
              <a:rPr lang="cs-CZ" sz="1600" b="0" dirty="0">
                <a:latin typeface="Arial" charset="0"/>
                <a:cs typeface="Arial" charset="0"/>
              </a:rPr>
              <a:t>Vyšší </a:t>
            </a:r>
            <a:r>
              <a:rPr lang="en-GB" sz="1600" b="0" dirty="0">
                <a:latin typeface="Arial" charset="0"/>
                <a:cs typeface="Arial" charset="0"/>
              </a:rPr>
              <a:t>E</a:t>
            </a:r>
            <a:r>
              <a:rPr lang="cs-CZ" sz="1600" b="0" dirty="0">
                <a:latin typeface="Arial" charset="0"/>
                <a:cs typeface="Arial" charset="0"/>
              </a:rPr>
              <a:t> </a:t>
            </a:r>
            <a:r>
              <a:rPr lang="cs-CZ" sz="1600" b="0" dirty="0">
                <a:latin typeface="Arial" charset="0"/>
                <a:cs typeface="Arial" charset="0"/>
                <a:sym typeface="Wingdings" pitchFamily="2" charset="2"/>
              </a:rPr>
              <a:t></a:t>
            </a:r>
            <a:r>
              <a:rPr lang="en-US" sz="1600" b="0" dirty="0">
                <a:latin typeface="Arial" charset="0"/>
                <a:cs typeface="Arial" charset="0"/>
                <a:sym typeface="Wingdings" pitchFamily="2" charset="2"/>
              </a:rPr>
              <a:t> v</a:t>
            </a:r>
            <a:r>
              <a:rPr lang="en-GB" sz="1600" b="0" dirty="0" err="1">
                <a:latin typeface="Arial" charset="0"/>
                <a:cs typeface="Arial" charset="0"/>
                <a:sym typeface="Wingdings" pitchFamily="2" charset="2"/>
              </a:rPr>
              <a:t>yšší</a:t>
            </a:r>
            <a:r>
              <a:rPr lang="en-GB" sz="1600" b="0" dirty="0">
                <a:latin typeface="Arial" charset="0"/>
                <a:cs typeface="Arial" charset="0"/>
                <a:sym typeface="Wingdings" pitchFamily="2" charset="2"/>
              </a:rPr>
              <a:t> </a:t>
            </a:r>
            <a:r>
              <a:rPr lang="en-GB" sz="1600" b="0" dirty="0" err="1">
                <a:latin typeface="Arial" charset="0"/>
                <a:cs typeface="Arial" charset="0"/>
                <a:sym typeface="Wingdings" pitchFamily="2" charset="2"/>
              </a:rPr>
              <a:t>vyrovnanost</a:t>
            </a:r>
            <a:r>
              <a:rPr lang="en-GB" sz="1600" b="0" dirty="0">
                <a:latin typeface="Arial" charset="0"/>
                <a:cs typeface="Arial" charset="0"/>
                <a:sym typeface="Wingdings" pitchFamily="2" charset="2"/>
              </a:rPr>
              <a:t> </a:t>
            </a:r>
            <a:r>
              <a:rPr lang="en-GB" sz="1600" b="0" dirty="0" err="1">
                <a:latin typeface="Arial" charset="0"/>
                <a:cs typeface="Arial" charset="0"/>
                <a:sym typeface="Wingdings" pitchFamily="2" charset="2"/>
              </a:rPr>
              <a:t>společenstva</a:t>
            </a:r>
            <a:endParaRPr lang="en-GB" sz="1600" b="0" dirty="0">
              <a:latin typeface="Arial" charset="0"/>
              <a:cs typeface="Arial" charset="0"/>
              <a:sym typeface="Wingdings" pitchFamily="2" charset="2"/>
            </a:endParaRPr>
          </a:p>
          <a:p>
            <a:pPr marL="1200150" lvl="2" indent="-285750">
              <a:spcBef>
                <a:spcPct val="20000"/>
              </a:spcBef>
              <a:buFontTx/>
              <a:buChar char="–"/>
              <a:defRPr/>
            </a:pPr>
            <a:endParaRPr lang="cs-CZ" sz="1600" b="0" dirty="0">
              <a:latin typeface="Arial" charset="0"/>
              <a:cs typeface="Arial" charset="0"/>
            </a:endParaRPr>
          </a:p>
          <a:p>
            <a:pPr marL="742950" lvl="1" indent="-285750">
              <a:spcBef>
                <a:spcPct val="20000"/>
              </a:spcBef>
              <a:buFontTx/>
              <a:buChar char="–"/>
              <a:defRPr/>
            </a:pPr>
            <a:r>
              <a:rPr lang="cs-CZ" sz="2000" b="0" dirty="0" err="1">
                <a:latin typeface="Arial" charset="0"/>
                <a:cs typeface="Arial" charset="0"/>
              </a:rPr>
              <a:t>Margalefův</a:t>
            </a:r>
            <a:r>
              <a:rPr lang="cs-CZ" sz="2000" b="0" dirty="0">
                <a:latin typeface="Arial" charset="0"/>
                <a:cs typeface="Arial" charset="0"/>
              </a:rPr>
              <a:t> index (D = (S-1) / </a:t>
            </a:r>
            <a:r>
              <a:rPr lang="cs-CZ" sz="2000" b="0" dirty="0" err="1">
                <a:latin typeface="Arial" charset="0"/>
                <a:cs typeface="Arial" charset="0"/>
              </a:rPr>
              <a:t>lnN</a:t>
            </a:r>
            <a:r>
              <a:rPr lang="cs-CZ" sz="2000" b="0" dirty="0">
                <a:latin typeface="Arial" charset="0"/>
                <a:cs typeface="Arial" charset="0"/>
              </a:rPr>
              <a:t> )</a:t>
            </a:r>
            <a:endParaRPr lang="en-GB" sz="2000" b="0" dirty="0">
              <a:latin typeface="Arial" charset="0"/>
              <a:cs typeface="Arial" charset="0"/>
            </a:endParaRPr>
          </a:p>
          <a:p>
            <a:pPr marL="742950" lvl="1" indent="-285750">
              <a:spcBef>
                <a:spcPct val="20000"/>
              </a:spcBef>
              <a:buFontTx/>
              <a:buChar char="–"/>
              <a:defRPr/>
            </a:pPr>
            <a:r>
              <a:rPr lang="en-GB" sz="2000" b="0" dirty="0">
                <a:latin typeface="Arial" charset="0"/>
                <a:cs typeface="Arial" charset="0"/>
              </a:rPr>
              <a:t>... a </a:t>
            </a:r>
            <a:r>
              <a:rPr lang="en-GB" sz="2000" b="0" dirty="0" err="1">
                <a:latin typeface="Arial" charset="0"/>
                <a:cs typeface="Arial" charset="0"/>
              </a:rPr>
              <a:t>celá</a:t>
            </a:r>
            <a:r>
              <a:rPr lang="en-GB" sz="2000" b="0" dirty="0">
                <a:latin typeface="Arial" charset="0"/>
                <a:cs typeface="Arial" charset="0"/>
              </a:rPr>
              <a:t> </a:t>
            </a:r>
            <a:r>
              <a:rPr lang="en-GB" sz="2000" b="0" dirty="0" err="1">
                <a:latin typeface="Arial" charset="0"/>
                <a:cs typeface="Arial" charset="0"/>
              </a:rPr>
              <a:t>řada</a:t>
            </a:r>
            <a:r>
              <a:rPr lang="en-GB" sz="2000" b="0" dirty="0">
                <a:latin typeface="Arial" charset="0"/>
                <a:cs typeface="Arial" charset="0"/>
              </a:rPr>
              <a:t> </a:t>
            </a:r>
            <a:r>
              <a:rPr lang="en-GB" sz="2000" b="0" dirty="0" err="1">
                <a:latin typeface="Arial" charset="0"/>
                <a:cs typeface="Arial" charset="0"/>
              </a:rPr>
              <a:t>dalších</a:t>
            </a:r>
            <a:r>
              <a:rPr lang="en-GB" sz="2000" b="0" dirty="0">
                <a:latin typeface="Arial" charset="0"/>
                <a:cs typeface="Arial" charset="0"/>
              </a:rPr>
              <a:t> </a:t>
            </a:r>
            <a:r>
              <a:rPr lang="en-GB" sz="2000" b="0" dirty="0" err="1">
                <a:latin typeface="Arial" charset="0"/>
                <a:cs typeface="Arial" charset="0"/>
              </a:rPr>
              <a:t>indexů</a:t>
            </a:r>
            <a:endParaRPr lang="cs-CZ" sz="2000" b="0" dirty="0">
              <a:latin typeface="Arial" charset="0"/>
              <a:cs typeface="Arial" charset="0"/>
            </a:endParaRPr>
          </a:p>
          <a:p>
            <a:pPr marL="1143000" lvl="2" indent="-228600">
              <a:spcBef>
                <a:spcPct val="20000"/>
              </a:spcBef>
              <a:buFontTx/>
              <a:buChar char="•"/>
              <a:defRPr/>
            </a:pPr>
            <a:endParaRPr lang="cs-CZ" sz="2000" b="0" i="1" dirty="0">
              <a:latin typeface="Arial" charset="0"/>
              <a:cs typeface="Arial" charset="0"/>
            </a:endParaRPr>
          </a:p>
          <a:p>
            <a:pPr marL="1143000" lvl="2" indent="-228600">
              <a:spcBef>
                <a:spcPct val="20000"/>
              </a:spcBef>
              <a:buFontTx/>
              <a:buChar char="•"/>
              <a:defRPr/>
            </a:pPr>
            <a:r>
              <a:rPr lang="cs-CZ" sz="2000" b="0" i="1" dirty="0">
                <a:latin typeface="Arial" charset="0"/>
                <a:cs typeface="Arial" charset="0"/>
              </a:rPr>
              <a:t>Poznámka: indexy jsou necitlivé na změny ve vzácných druzích … málo jedinců </a:t>
            </a:r>
            <a:r>
              <a:rPr lang="cs-CZ" sz="2000" b="0" i="1" dirty="0">
                <a:latin typeface="Arial" charset="0"/>
                <a:cs typeface="Arial" charset="0"/>
                <a:sym typeface="Wingdings" pitchFamily="2" charset="2"/>
              </a:rPr>
              <a:t></a:t>
            </a:r>
            <a:r>
              <a:rPr lang="en-US" sz="2000" b="0" i="1" dirty="0">
                <a:latin typeface="Arial" charset="0"/>
                <a:cs typeface="Arial" charset="0"/>
                <a:sym typeface="Wingdings" pitchFamily="2" charset="2"/>
              </a:rPr>
              <a:t> mal</a:t>
            </a:r>
            <a:r>
              <a:rPr lang="cs-CZ" sz="2000" b="0" i="1" dirty="0">
                <a:latin typeface="Arial" charset="0"/>
                <a:cs typeface="Arial" charset="0"/>
                <a:sym typeface="Wingdings" pitchFamily="2" charset="2"/>
              </a:rPr>
              <a:t>ý vliv na celkový index</a:t>
            </a:r>
            <a:endParaRPr lang="cs-CZ" sz="2000" b="0" i="1" dirty="0">
              <a:latin typeface="Arial" charset="0"/>
              <a:cs typeface="Arial" charset="0"/>
            </a:endParaRPr>
          </a:p>
        </p:txBody>
      </p:sp>
      <p:sp>
        <p:nvSpPr>
          <p:cNvPr id="67588" name="Text Box 4"/>
          <p:cNvSpPr txBox="1">
            <a:spLocks noChangeArrowheads="1"/>
          </p:cNvSpPr>
          <p:nvPr/>
        </p:nvSpPr>
        <p:spPr bwMode="auto">
          <a:xfrm>
            <a:off x="4741863" y="1557338"/>
            <a:ext cx="4276725"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Tx/>
              <a:buFontTx/>
              <a:buNone/>
            </a:pPr>
            <a:r>
              <a:rPr lang="cs-CZ" altLang="en-US" sz="1600" i="1">
                <a:solidFill>
                  <a:schemeClr val="tx1"/>
                </a:solidFill>
              </a:rPr>
              <a:t>Ni – počet jedinců jednoho druhu</a:t>
            </a:r>
            <a:br>
              <a:rPr lang="cs-CZ" altLang="en-US" sz="1600" i="1">
                <a:solidFill>
                  <a:schemeClr val="tx1"/>
                </a:solidFill>
              </a:rPr>
            </a:br>
            <a:r>
              <a:rPr lang="cs-CZ" altLang="en-US" sz="1600" i="1">
                <a:solidFill>
                  <a:schemeClr val="tx1"/>
                </a:solidFill>
              </a:rPr>
              <a:t>N – celkový počet jedinců společenstva</a:t>
            </a:r>
            <a:br>
              <a:rPr lang="cs-CZ" altLang="en-US" sz="1600" i="1">
                <a:solidFill>
                  <a:schemeClr val="tx1"/>
                </a:solidFill>
              </a:rPr>
            </a:br>
            <a:r>
              <a:rPr lang="cs-CZ" altLang="en-US" sz="1600" i="1">
                <a:solidFill>
                  <a:schemeClr val="tx1"/>
                </a:solidFill>
              </a:rPr>
              <a:t>S – počet druhů</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04800" y="79375"/>
            <a:ext cx="8610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 – domácí úkol </a:t>
            </a:r>
          </a:p>
          <a:p>
            <a:pPr eaLnBrk="1" hangingPunct="1">
              <a:spcBef>
                <a:spcPct val="0"/>
              </a:spcBef>
              <a:buClrTx/>
              <a:buFontTx/>
              <a:buNone/>
            </a:pPr>
            <a:r>
              <a:rPr lang="cs-CZ" altLang="en-US" sz="1600">
                <a:solidFill>
                  <a:schemeClr val="tx1"/>
                </a:solidFill>
              </a:rPr>
              <a:t/>
            </a:r>
            <a:br>
              <a:rPr lang="cs-CZ" altLang="en-US" sz="1600">
                <a:solidFill>
                  <a:schemeClr val="tx1"/>
                </a:solidFill>
              </a:rPr>
            </a:br>
            <a:r>
              <a:rPr lang="cs-CZ" altLang="en-US" sz="2400">
                <a:solidFill>
                  <a:schemeClr val="tx1"/>
                </a:solidFill>
              </a:rPr>
              <a:t>? Kde je největší diverzita</a:t>
            </a:r>
          </a:p>
          <a:p>
            <a:pPr eaLnBrk="1" hangingPunct="1">
              <a:spcBef>
                <a:spcPct val="0"/>
              </a:spcBef>
              <a:buClrTx/>
              <a:buFontTx/>
              <a:buNone/>
            </a:pPr>
            <a:r>
              <a:rPr lang="cs-CZ" altLang="en-US" sz="2400">
                <a:solidFill>
                  <a:schemeClr val="tx1"/>
                </a:solidFill>
              </a:rPr>
              <a:t>? Které společenstvo je nejvyrovnanější </a:t>
            </a:r>
          </a:p>
          <a:p>
            <a:pPr algn="ctr">
              <a:spcBef>
                <a:spcPct val="0"/>
              </a:spcBef>
              <a:buClrTx/>
              <a:buFontTx/>
              <a:buNone/>
            </a:pPr>
            <a:endParaRPr lang="cs-CZ" altLang="en-US" sz="2400">
              <a:solidFill>
                <a:srgbClr val="FF3300"/>
              </a:solidFill>
            </a:endParaRPr>
          </a:p>
        </p:txBody>
      </p:sp>
      <p:sp>
        <p:nvSpPr>
          <p:cNvPr id="6" name="Rectangle 3"/>
          <p:cNvSpPr>
            <a:spLocks noChangeArrowheads="1"/>
          </p:cNvSpPr>
          <p:nvPr/>
        </p:nvSpPr>
        <p:spPr bwMode="auto">
          <a:xfrm>
            <a:off x="236538"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sp>
        <p:nvSpPr>
          <p:cNvPr id="7" name="Rectangle 4"/>
          <p:cNvSpPr>
            <a:spLocks noChangeArrowheads="1"/>
          </p:cNvSpPr>
          <p:nvPr/>
        </p:nvSpPr>
        <p:spPr bwMode="auto">
          <a:xfrm>
            <a:off x="3203575"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graphicFrame>
        <p:nvGraphicFramePr>
          <p:cNvPr id="69637" name="Object 5"/>
          <p:cNvGraphicFramePr>
            <a:graphicFrameLocks noChangeAspect="1"/>
          </p:cNvGraphicFramePr>
          <p:nvPr/>
        </p:nvGraphicFramePr>
        <p:xfrm>
          <a:off x="465138" y="3770313"/>
          <a:ext cx="979487" cy="520700"/>
        </p:xfrm>
        <a:graphic>
          <a:graphicData uri="http://schemas.openxmlformats.org/presentationml/2006/ole">
            <mc:AlternateContent xmlns:mc="http://schemas.openxmlformats.org/markup-compatibility/2006">
              <mc:Choice xmlns:v="urn:schemas-microsoft-com:vml" Requires="v">
                <p:oleObj spid="_x0000_s69774" name="Klip" r:id="rId4" imgW="4090988" imgH="2178050" progId="MS_ClipArt_Gallery.2">
                  <p:embed/>
                </p:oleObj>
              </mc:Choice>
              <mc:Fallback>
                <p:oleObj name="Klip" r:id="rId4" imgW="4090988" imgH="217805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37703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8" name="Object 7"/>
          <p:cNvGraphicFramePr>
            <a:graphicFrameLocks noChangeAspect="1"/>
          </p:cNvGraphicFramePr>
          <p:nvPr/>
        </p:nvGraphicFramePr>
        <p:xfrm>
          <a:off x="2141538" y="3846513"/>
          <a:ext cx="979487" cy="520700"/>
        </p:xfrm>
        <a:graphic>
          <a:graphicData uri="http://schemas.openxmlformats.org/presentationml/2006/ole">
            <mc:AlternateContent xmlns:mc="http://schemas.openxmlformats.org/markup-compatibility/2006">
              <mc:Choice xmlns:v="urn:schemas-microsoft-com:vml" Requires="v">
                <p:oleObj spid="_x0000_s69775" name="Klip" r:id="rId6" imgW="4090988" imgH="2178050" progId="MS_ClipArt_Gallery.2">
                  <p:embed/>
                </p:oleObj>
              </mc:Choice>
              <mc:Fallback>
                <p:oleObj name="Klip" r:id="rId6" imgW="4090988" imgH="2178050" progId="MS_ClipArt_Gallery.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38465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9" name="Object 8"/>
          <p:cNvGraphicFramePr>
            <a:graphicFrameLocks noChangeAspect="1"/>
          </p:cNvGraphicFramePr>
          <p:nvPr/>
        </p:nvGraphicFramePr>
        <p:xfrm>
          <a:off x="388938" y="5065713"/>
          <a:ext cx="979487" cy="520700"/>
        </p:xfrm>
        <a:graphic>
          <a:graphicData uri="http://schemas.openxmlformats.org/presentationml/2006/ole">
            <mc:AlternateContent xmlns:mc="http://schemas.openxmlformats.org/markup-compatibility/2006">
              <mc:Choice xmlns:v="urn:schemas-microsoft-com:vml" Requires="v">
                <p:oleObj spid="_x0000_s69776" name="Klip" r:id="rId7" imgW="4090988" imgH="2178050" progId="MS_ClipArt_Gallery.2">
                  <p:embed/>
                </p:oleObj>
              </mc:Choice>
              <mc:Fallback>
                <p:oleObj name="Klip" r:id="rId7" imgW="4090988" imgH="2178050" progId="MS_ClipArt_Gallery.2">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50657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0" name="Object 9"/>
          <p:cNvGraphicFramePr>
            <a:graphicFrameLocks noChangeAspect="1"/>
          </p:cNvGraphicFramePr>
          <p:nvPr/>
        </p:nvGraphicFramePr>
        <p:xfrm>
          <a:off x="1455738" y="4760913"/>
          <a:ext cx="979487" cy="520700"/>
        </p:xfrm>
        <a:graphic>
          <a:graphicData uri="http://schemas.openxmlformats.org/presentationml/2006/ole">
            <mc:AlternateContent xmlns:mc="http://schemas.openxmlformats.org/markup-compatibility/2006">
              <mc:Choice xmlns:v="urn:schemas-microsoft-com:vml" Requires="v">
                <p:oleObj spid="_x0000_s69777" name="Klip" r:id="rId8" imgW="4090988" imgH="2178050" progId="MS_ClipArt_Gallery.2">
                  <p:embed/>
                </p:oleObj>
              </mc:Choice>
              <mc:Fallback>
                <p:oleObj name="Klip" r:id="rId8" imgW="4090988" imgH="2178050" progId="MS_ClipArt_Gallery.2">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738" y="47609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1" name="Object 10"/>
          <p:cNvGraphicFramePr>
            <a:graphicFrameLocks noChangeAspect="1"/>
          </p:cNvGraphicFramePr>
          <p:nvPr/>
        </p:nvGraphicFramePr>
        <p:xfrm>
          <a:off x="2065338" y="6056313"/>
          <a:ext cx="979487" cy="520700"/>
        </p:xfrm>
        <a:graphic>
          <a:graphicData uri="http://schemas.openxmlformats.org/presentationml/2006/ole">
            <mc:AlternateContent xmlns:mc="http://schemas.openxmlformats.org/markup-compatibility/2006">
              <mc:Choice xmlns:v="urn:schemas-microsoft-com:vml" Requires="v">
                <p:oleObj spid="_x0000_s69778" name="Klip" r:id="rId9" imgW="4090988" imgH="2178050" progId="MS_ClipArt_Gallery.2">
                  <p:embed/>
                </p:oleObj>
              </mc:Choice>
              <mc:Fallback>
                <p:oleObj name="Klip" r:id="rId9" imgW="4090988" imgH="2178050" progId="MS_ClipArt_Gallery.2">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60563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2" name="Object 11"/>
          <p:cNvGraphicFramePr>
            <a:graphicFrameLocks noChangeAspect="1"/>
          </p:cNvGraphicFramePr>
          <p:nvPr/>
        </p:nvGraphicFramePr>
        <p:xfrm>
          <a:off x="617538" y="5751513"/>
          <a:ext cx="979487" cy="520700"/>
        </p:xfrm>
        <a:graphic>
          <a:graphicData uri="http://schemas.openxmlformats.org/presentationml/2006/ole">
            <mc:AlternateContent xmlns:mc="http://schemas.openxmlformats.org/markup-compatibility/2006">
              <mc:Choice xmlns:v="urn:schemas-microsoft-com:vml" Requires="v">
                <p:oleObj spid="_x0000_s69779" name="Klip" r:id="rId10" imgW="4090988" imgH="2178050" progId="MS_ClipArt_Gallery.2">
                  <p:embed/>
                </p:oleObj>
              </mc:Choice>
              <mc:Fallback>
                <p:oleObj name="Klip" r:id="rId10" imgW="4090988" imgH="2178050" progId="MS_ClipArt_Gallery.2">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57515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3" name="Object 12"/>
          <p:cNvGraphicFramePr>
            <a:graphicFrameLocks noChangeAspect="1"/>
          </p:cNvGraphicFramePr>
          <p:nvPr/>
        </p:nvGraphicFramePr>
        <p:xfrm>
          <a:off x="4575175" y="5141913"/>
          <a:ext cx="979488" cy="520700"/>
        </p:xfrm>
        <a:graphic>
          <a:graphicData uri="http://schemas.openxmlformats.org/presentationml/2006/ole">
            <mc:AlternateContent xmlns:mc="http://schemas.openxmlformats.org/markup-compatibility/2006">
              <mc:Choice xmlns:v="urn:schemas-microsoft-com:vml" Requires="v">
                <p:oleObj spid="_x0000_s69780" name="Klip" r:id="rId11" imgW="4090988" imgH="2178050" progId="MS_ClipArt_Gallery.2">
                  <p:embed/>
                </p:oleObj>
              </mc:Choice>
              <mc:Fallback>
                <p:oleObj name="Klip" r:id="rId11" imgW="4090988" imgH="2178050" progId="MS_ClipArt_Gallery.2">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75" y="5141913"/>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4" name="Object 13"/>
          <p:cNvGraphicFramePr>
            <a:graphicFrameLocks noChangeAspect="1"/>
          </p:cNvGraphicFramePr>
          <p:nvPr/>
        </p:nvGraphicFramePr>
        <p:xfrm>
          <a:off x="3279775" y="3922713"/>
          <a:ext cx="979488" cy="520700"/>
        </p:xfrm>
        <a:graphic>
          <a:graphicData uri="http://schemas.openxmlformats.org/presentationml/2006/ole">
            <mc:AlternateContent xmlns:mc="http://schemas.openxmlformats.org/markup-compatibility/2006">
              <mc:Choice xmlns:v="urn:schemas-microsoft-com:vml" Requires="v">
                <p:oleObj spid="_x0000_s69781" name="Klip" r:id="rId12" imgW="4090988" imgH="2178050" progId="MS_ClipArt_Gallery.2">
                  <p:embed/>
                </p:oleObj>
              </mc:Choice>
              <mc:Fallback>
                <p:oleObj name="Klip" r:id="rId12" imgW="4090988" imgH="2178050" progId="MS_ClipArt_Gallery.2">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775" y="3922713"/>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5" name="Object 14"/>
          <p:cNvGraphicFramePr>
            <a:graphicFrameLocks noChangeAspect="1"/>
          </p:cNvGraphicFramePr>
          <p:nvPr/>
        </p:nvGraphicFramePr>
        <p:xfrm>
          <a:off x="1608138" y="5218113"/>
          <a:ext cx="933450" cy="742950"/>
        </p:xfrm>
        <a:graphic>
          <a:graphicData uri="http://schemas.openxmlformats.org/presentationml/2006/ole">
            <mc:AlternateContent xmlns:mc="http://schemas.openxmlformats.org/markup-compatibility/2006">
              <mc:Choice xmlns:v="urn:schemas-microsoft-com:vml" Requires="v">
                <p:oleObj spid="_x0000_s69782" name="Klip" r:id="rId13" imgW="4305300" imgH="3421063" progId="MS_ClipArt_Gallery.2">
                  <p:embed/>
                </p:oleObj>
              </mc:Choice>
              <mc:Fallback>
                <p:oleObj name="Klip" r:id="rId13" imgW="4305300" imgH="3421063" progId="MS_ClipArt_Gallery.2">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8138" y="52181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6" name="Object 15"/>
          <p:cNvGraphicFramePr>
            <a:graphicFrameLocks noChangeAspect="1"/>
          </p:cNvGraphicFramePr>
          <p:nvPr/>
        </p:nvGraphicFramePr>
        <p:xfrm>
          <a:off x="4956175" y="5827713"/>
          <a:ext cx="933450" cy="742950"/>
        </p:xfrm>
        <a:graphic>
          <a:graphicData uri="http://schemas.openxmlformats.org/presentationml/2006/ole">
            <mc:AlternateContent xmlns:mc="http://schemas.openxmlformats.org/markup-compatibility/2006">
              <mc:Choice xmlns:v="urn:schemas-microsoft-com:vml" Requires="v">
                <p:oleObj spid="_x0000_s69783" name="Klip" r:id="rId15" imgW="4305300" imgH="3421063" progId="MS_ClipArt_Gallery.2">
                  <p:embed/>
                </p:oleObj>
              </mc:Choice>
              <mc:Fallback>
                <p:oleObj name="Klip" r:id="rId15" imgW="4305300" imgH="3421063" progId="MS_ClipArt_Gallery.2">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6175" y="5827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7" name="Object 16"/>
          <p:cNvGraphicFramePr>
            <a:graphicFrameLocks noChangeAspect="1"/>
          </p:cNvGraphicFramePr>
          <p:nvPr/>
        </p:nvGraphicFramePr>
        <p:xfrm>
          <a:off x="3279775" y="4684713"/>
          <a:ext cx="933450" cy="742950"/>
        </p:xfrm>
        <a:graphic>
          <a:graphicData uri="http://schemas.openxmlformats.org/presentationml/2006/ole">
            <mc:AlternateContent xmlns:mc="http://schemas.openxmlformats.org/markup-compatibility/2006">
              <mc:Choice xmlns:v="urn:schemas-microsoft-com:vml" Requires="v">
                <p:oleObj spid="_x0000_s69784" name="Klip" r:id="rId16" imgW="4305300" imgH="3421063" progId="MS_ClipArt_Gallery.2">
                  <p:embed/>
                </p:oleObj>
              </mc:Choice>
              <mc:Fallback>
                <p:oleObj name="Klip" r:id="rId16" imgW="4305300" imgH="3421063" progId="MS_ClipArt_Gallery.2">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9775" y="4684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8" name="Object 17"/>
          <p:cNvGraphicFramePr>
            <a:graphicFrameLocks noChangeAspect="1"/>
          </p:cNvGraphicFramePr>
          <p:nvPr/>
        </p:nvGraphicFramePr>
        <p:xfrm>
          <a:off x="1379538" y="3846513"/>
          <a:ext cx="949325" cy="782637"/>
        </p:xfrm>
        <a:graphic>
          <a:graphicData uri="http://schemas.openxmlformats.org/presentationml/2006/ole">
            <mc:AlternateContent xmlns:mc="http://schemas.openxmlformats.org/markup-compatibility/2006">
              <mc:Choice xmlns:v="urn:schemas-microsoft-com:vml" Requires="v">
                <p:oleObj spid="_x0000_s69785" name="Klip" r:id="rId17" imgW="4640263" imgH="3825875" progId="MS_ClipArt_Gallery.2">
                  <p:embed/>
                </p:oleObj>
              </mc:Choice>
              <mc:Fallback>
                <p:oleObj name="Klip" r:id="rId17" imgW="4640263" imgH="3825875" progId="MS_ClipArt_Gallery.2">
                  <p:embed/>
                  <p:pic>
                    <p:nvPicPr>
                      <p:cNvPr id="0" name="Object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9538" y="38465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49" name="Object 18"/>
          <p:cNvGraphicFramePr>
            <a:graphicFrameLocks noChangeAspect="1"/>
          </p:cNvGraphicFramePr>
          <p:nvPr/>
        </p:nvGraphicFramePr>
        <p:xfrm>
          <a:off x="3508375" y="5599113"/>
          <a:ext cx="949325" cy="782637"/>
        </p:xfrm>
        <a:graphic>
          <a:graphicData uri="http://schemas.openxmlformats.org/presentationml/2006/ole">
            <mc:AlternateContent xmlns:mc="http://schemas.openxmlformats.org/markup-compatibility/2006">
              <mc:Choice xmlns:v="urn:schemas-microsoft-com:vml" Requires="v">
                <p:oleObj spid="_x0000_s69786" name="Klip" r:id="rId19" imgW="4640263" imgH="3825875" progId="MS_ClipArt_Gallery.2">
                  <p:embed/>
                </p:oleObj>
              </mc:Choice>
              <mc:Fallback>
                <p:oleObj name="Klip" r:id="rId19" imgW="4640263" imgH="3825875" progId="MS_ClipArt_Gallery.2">
                  <p:embed/>
                  <p:pic>
                    <p:nvPicPr>
                      <p:cNvPr id="0" name="Object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08375" y="55991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0" name="Object 19"/>
          <p:cNvGraphicFramePr>
            <a:graphicFrameLocks noChangeAspect="1"/>
          </p:cNvGraphicFramePr>
          <p:nvPr/>
        </p:nvGraphicFramePr>
        <p:xfrm>
          <a:off x="4346575" y="4227513"/>
          <a:ext cx="949325" cy="782637"/>
        </p:xfrm>
        <a:graphic>
          <a:graphicData uri="http://schemas.openxmlformats.org/presentationml/2006/ole">
            <mc:AlternateContent xmlns:mc="http://schemas.openxmlformats.org/markup-compatibility/2006">
              <mc:Choice xmlns:v="urn:schemas-microsoft-com:vml" Requires="v">
                <p:oleObj spid="_x0000_s69787" name="Klip" r:id="rId20" imgW="4640263" imgH="3825875" progId="MS_ClipArt_Gallery.2">
                  <p:embed/>
                </p:oleObj>
              </mc:Choice>
              <mc:Fallback>
                <p:oleObj name="Klip" r:id="rId20" imgW="4640263" imgH="3825875" progId="MS_ClipArt_Gallery.2">
                  <p:embed/>
                  <p:pic>
                    <p:nvPicPr>
                      <p:cNvPr id="0" name="Object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6575" y="42275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1" name="Object 20"/>
          <p:cNvGraphicFramePr>
            <a:graphicFrameLocks noChangeAspect="1"/>
          </p:cNvGraphicFramePr>
          <p:nvPr/>
        </p:nvGraphicFramePr>
        <p:xfrm>
          <a:off x="4879975" y="3846513"/>
          <a:ext cx="979488" cy="520700"/>
        </p:xfrm>
        <a:graphic>
          <a:graphicData uri="http://schemas.openxmlformats.org/presentationml/2006/ole">
            <mc:AlternateContent xmlns:mc="http://schemas.openxmlformats.org/markup-compatibility/2006">
              <mc:Choice xmlns:v="urn:schemas-microsoft-com:vml" Requires="v">
                <p:oleObj spid="_x0000_s69788" name="Klip" r:id="rId21" imgW="4090988" imgH="2178050" progId="MS_ClipArt_Gallery.2">
                  <p:embed/>
                </p:oleObj>
              </mc:Choice>
              <mc:Fallback>
                <p:oleObj name="Klip" r:id="rId21" imgW="4090988" imgH="2178050" progId="MS_ClipArt_Gallery.2">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975" y="3846513"/>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52" name="TextovéPole 25"/>
          <p:cNvSpPr txBox="1">
            <a:spLocks noChangeArrowheads="1"/>
          </p:cNvSpPr>
          <p:nvPr/>
        </p:nvSpPr>
        <p:spPr bwMode="auto">
          <a:xfrm>
            <a:off x="449263" y="1843088"/>
            <a:ext cx="28924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en-GB" altLang="en-US" sz="1400">
                <a:solidFill>
                  <a:schemeClr val="tx1"/>
                </a:solidFill>
              </a:rPr>
              <a:t>Příklad výpočtu H´pro lokalitu A</a:t>
            </a:r>
          </a:p>
          <a:p>
            <a:pPr eaLnBrk="1" hangingPunct="1">
              <a:spcBef>
                <a:spcPct val="0"/>
              </a:spcBef>
              <a:buClrTx/>
              <a:buFontTx/>
              <a:buNone/>
            </a:pPr>
            <a:r>
              <a:rPr lang="cs-CZ" altLang="en-US" sz="1100" b="0">
                <a:solidFill>
                  <a:schemeClr val="tx1"/>
                </a:solidFill>
              </a:rPr>
              <a:t>H</a:t>
            </a:r>
            <a:r>
              <a:rPr lang="en-US" altLang="en-US" sz="1100" b="0">
                <a:solidFill>
                  <a:schemeClr val="tx1"/>
                </a:solidFill>
              </a:rPr>
              <a:t>’ </a:t>
            </a:r>
            <a:r>
              <a:rPr lang="cs-CZ" altLang="en-US" sz="1100" b="0">
                <a:solidFill>
                  <a:schemeClr val="tx1"/>
                </a:solidFill>
              </a:rPr>
              <a:t>= </a:t>
            </a:r>
            <a:r>
              <a:rPr lang="cs-CZ" altLang="en-US" sz="1600">
                <a:solidFill>
                  <a:schemeClr val="tx1"/>
                </a:solidFill>
              </a:rPr>
              <a:t>-</a:t>
            </a:r>
            <a:r>
              <a:rPr lang="cs-CZ" altLang="en-US" sz="1100" b="0">
                <a:solidFill>
                  <a:schemeClr val="tx1"/>
                </a:solidFill>
              </a:rPr>
              <a:t> (6</a:t>
            </a:r>
            <a:r>
              <a:rPr lang="en-US" altLang="en-US" sz="1100" b="0">
                <a:solidFill>
                  <a:schemeClr val="tx1"/>
                </a:solidFill>
              </a:rPr>
              <a:t>/</a:t>
            </a:r>
            <a:r>
              <a:rPr lang="cs-CZ" altLang="en-US" sz="1100" b="0">
                <a:solidFill>
                  <a:schemeClr val="tx1"/>
                </a:solidFill>
              </a:rPr>
              <a:t>9</a:t>
            </a:r>
            <a:r>
              <a:rPr lang="en-US" altLang="en-US" sz="1100" b="0">
                <a:solidFill>
                  <a:schemeClr val="tx1"/>
                </a:solidFill>
              </a:rPr>
              <a:t> . ln </a:t>
            </a:r>
            <a:r>
              <a:rPr lang="cs-CZ" altLang="en-US" sz="1100" b="0">
                <a:solidFill>
                  <a:schemeClr val="tx1"/>
                </a:solidFill>
              </a:rPr>
              <a:t>(6</a:t>
            </a:r>
            <a:r>
              <a:rPr lang="en-US" altLang="en-US" sz="1100" b="0">
                <a:solidFill>
                  <a:schemeClr val="tx1"/>
                </a:solidFill>
              </a:rPr>
              <a:t>/</a:t>
            </a:r>
            <a:r>
              <a:rPr lang="cs-CZ" altLang="en-US" sz="1100" b="0">
                <a:solidFill>
                  <a:schemeClr val="tx1"/>
                </a:solidFill>
              </a:rPr>
              <a:t>9) </a:t>
            </a:r>
            <a:r>
              <a:rPr lang="en-US" altLang="en-US" sz="1100" b="0">
                <a:solidFill>
                  <a:schemeClr val="tx1"/>
                </a:solidFill>
              </a:rPr>
              <a:t> </a:t>
            </a:r>
            <a:r>
              <a:rPr lang="cs-CZ" altLang="en-US" sz="1100" b="0">
                <a:solidFill>
                  <a:schemeClr val="tx1"/>
                </a:solidFill>
              </a:rPr>
              <a:t>želvy</a:t>
            </a:r>
            <a:endParaRPr lang="en-US" altLang="en-US" sz="1100" b="0">
              <a:solidFill>
                <a:schemeClr val="tx1"/>
              </a:solidFill>
            </a:endParaRPr>
          </a:p>
          <a:p>
            <a:pPr eaLnBrk="1" hangingPunct="1">
              <a:spcBef>
                <a:spcPct val="0"/>
              </a:spcBef>
              <a:buClrTx/>
              <a:buFontTx/>
              <a:buNone/>
            </a:pPr>
            <a:r>
              <a:rPr lang="en-US" altLang="en-US" sz="1100" b="0">
                <a:solidFill>
                  <a:schemeClr val="tx1"/>
                </a:solidFill>
              </a:rPr>
              <a:t>     + 1/</a:t>
            </a:r>
            <a:r>
              <a:rPr lang="cs-CZ" altLang="en-US" sz="1100" b="0">
                <a:solidFill>
                  <a:schemeClr val="tx1"/>
                </a:solidFill>
              </a:rPr>
              <a:t>9</a:t>
            </a:r>
            <a:r>
              <a:rPr lang="en-US" altLang="en-US" sz="1100" b="0">
                <a:solidFill>
                  <a:schemeClr val="tx1"/>
                </a:solidFill>
              </a:rPr>
              <a:t> . ln </a:t>
            </a:r>
            <a:r>
              <a:rPr lang="cs-CZ" altLang="en-US" sz="1100" b="0">
                <a:solidFill>
                  <a:schemeClr val="tx1"/>
                </a:solidFill>
              </a:rPr>
              <a:t>(</a:t>
            </a:r>
            <a:r>
              <a:rPr lang="en-US" altLang="en-US" sz="1100" b="0">
                <a:solidFill>
                  <a:schemeClr val="tx1"/>
                </a:solidFill>
              </a:rPr>
              <a:t>1/</a:t>
            </a:r>
            <a:r>
              <a:rPr lang="cs-CZ" altLang="en-US" sz="1100" b="0">
                <a:solidFill>
                  <a:schemeClr val="tx1"/>
                </a:solidFill>
              </a:rPr>
              <a:t>9)  oslové</a:t>
            </a:r>
            <a:endParaRPr lang="en-US" altLang="en-US" sz="1100" b="0">
              <a:solidFill>
                <a:schemeClr val="tx1"/>
              </a:solidFill>
            </a:endParaRPr>
          </a:p>
          <a:p>
            <a:pPr eaLnBrk="1" hangingPunct="1">
              <a:spcBef>
                <a:spcPct val="0"/>
              </a:spcBef>
              <a:buClrTx/>
              <a:buFontTx/>
              <a:buNone/>
            </a:pPr>
            <a:r>
              <a:rPr lang="en-US" altLang="en-US" sz="1100" b="0">
                <a:solidFill>
                  <a:schemeClr val="tx1"/>
                </a:solidFill>
              </a:rPr>
              <a:t>     + </a:t>
            </a:r>
            <a:r>
              <a:rPr lang="cs-CZ" altLang="en-US" sz="1100" b="0">
                <a:solidFill>
                  <a:schemeClr val="tx1"/>
                </a:solidFill>
              </a:rPr>
              <a:t>2</a:t>
            </a:r>
            <a:r>
              <a:rPr lang="en-US" altLang="en-US" sz="1100" b="0">
                <a:solidFill>
                  <a:schemeClr val="tx1"/>
                </a:solidFill>
              </a:rPr>
              <a:t>/</a:t>
            </a:r>
            <a:r>
              <a:rPr lang="cs-CZ" altLang="en-US" sz="1100" b="0">
                <a:solidFill>
                  <a:schemeClr val="tx1"/>
                </a:solidFill>
              </a:rPr>
              <a:t>9</a:t>
            </a:r>
            <a:r>
              <a:rPr lang="en-US" altLang="en-US" sz="1100" b="0">
                <a:solidFill>
                  <a:schemeClr val="tx1"/>
                </a:solidFill>
              </a:rPr>
              <a:t> . ln </a:t>
            </a:r>
            <a:r>
              <a:rPr lang="cs-CZ" altLang="en-US" sz="1100" b="0">
                <a:solidFill>
                  <a:schemeClr val="tx1"/>
                </a:solidFill>
              </a:rPr>
              <a:t>(2</a:t>
            </a:r>
            <a:r>
              <a:rPr lang="en-US" altLang="en-US" sz="1100" b="0">
                <a:solidFill>
                  <a:schemeClr val="tx1"/>
                </a:solidFill>
              </a:rPr>
              <a:t>/</a:t>
            </a:r>
            <a:r>
              <a:rPr lang="cs-CZ" altLang="en-US" sz="1100" b="0">
                <a:solidFill>
                  <a:schemeClr val="tx1"/>
                </a:solidFill>
              </a:rPr>
              <a:t>9)  králíci)         =  …… </a:t>
            </a:r>
          </a:p>
          <a:p>
            <a:pPr eaLnBrk="1" hangingPunct="1">
              <a:spcBef>
                <a:spcPct val="0"/>
              </a:spcBef>
              <a:buClrTx/>
              <a:buFontTx/>
              <a:buNone/>
            </a:pPr>
            <a:r>
              <a:rPr lang="cs-CZ" altLang="en-US" sz="1100" b="0">
                <a:solidFill>
                  <a:schemeClr val="tx1"/>
                </a:solidFill>
              </a:rPr>
              <a:t/>
            </a:r>
            <a:br>
              <a:rPr lang="cs-CZ" altLang="en-US" sz="1100" b="0">
                <a:solidFill>
                  <a:schemeClr val="tx1"/>
                </a:solidFill>
              </a:rPr>
            </a:br>
            <a:r>
              <a:rPr lang="cs-CZ" altLang="en-US" sz="1100" b="0">
                <a:solidFill>
                  <a:schemeClr val="tx1"/>
                </a:solidFill>
              </a:rPr>
              <a:t>E = …. ?</a:t>
            </a:r>
          </a:p>
        </p:txBody>
      </p:sp>
      <p:sp>
        <p:nvSpPr>
          <p:cNvPr id="29" name="Rectangle 4"/>
          <p:cNvSpPr>
            <a:spLocks noChangeArrowheads="1"/>
          </p:cNvSpPr>
          <p:nvPr/>
        </p:nvSpPr>
        <p:spPr bwMode="auto">
          <a:xfrm>
            <a:off x="6140450"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graphicFrame>
        <p:nvGraphicFramePr>
          <p:cNvPr id="69654" name="Object 21"/>
          <p:cNvGraphicFramePr>
            <a:graphicFrameLocks noChangeAspect="1"/>
          </p:cNvGraphicFramePr>
          <p:nvPr/>
        </p:nvGraphicFramePr>
        <p:xfrm>
          <a:off x="7885113" y="5229225"/>
          <a:ext cx="979487" cy="520700"/>
        </p:xfrm>
        <a:graphic>
          <a:graphicData uri="http://schemas.openxmlformats.org/presentationml/2006/ole">
            <mc:AlternateContent xmlns:mc="http://schemas.openxmlformats.org/markup-compatibility/2006">
              <mc:Choice xmlns:v="urn:schemas-microsoft-com:vml" Requires="v">
                <p:oleObj spid="_x0000_s69789" name="Klip" r:id="rId22" imgW="4090988" imgH="2178050" progId="MS_ClipArt_Gallery.2">
                  <p:embed/>
                </p:oleObj>
              </mc:Choice>
              <mc:Fallback>
                <p:oleObj name="Klip" r:id="rId22" imgW="4090988" imgH="2178050" progId="MS_ClipArt_Gallery.2">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5229225"/>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5" name="Object 22"/>
          <p:cNvGraphicFramePr>
            <a:graphicFrameLocks noChangeAspect="1"/>
          </p:cNvGraphicFramePr>
          <p:nvPr/>
        </p:nvGraphicFramePr>
        <p:xfrm>
          <a:off x="6216650" y="3922713"/>
          <a:ext cx="979488" cy="520700"/>
        </p:xfrm>
        <a:graphic>
          <a:graphicData uri="http://schemas.openxmlformats.org/presentationml/2006/ole">
            <mc:AlternateContent xmlns:mc="http://schemas.openxmlformats.org/markup-compatibility/2006">
              <mc:Choice xmlns:v="urn:schemas-microsoft-com:vml" Requires="v">
                <p:oleObj spid="_x0000_s69790" name="Klip" r:id="rId23" imgW="4090988" imgH="2178050" progId="MS_ClipArt_Gallery.2">
                  <p:embed/>
                </p:oleObj>
              </mc:Choice>
              <mc:Fallback>
                <p:oleObj name="Klip" r:id="rId23" imgW="4090988" imgH="2178050" progId="MS_ClipArt_Gallery.2">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3922713"/>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6" name="Object 23"/>
          <p:cNvGraphicFramePr>
            <a:graphicFrameLocks noChangeAspect="1"/>
          </p:cNvGraphicFramePr>
          <p:nvPr/>
        </p:nvGraphicFramePr>
        <p:xfrm>
          <a:off x="8031163" y="5999163"/>
          <a:ext cx="933450" cy="742950"/>
        </p:xfrm>
        <a:graphic>
          <a:graphicData uri="http://schemas.openxmlformats.org/presentationml/2006/ole">
            <mc:AlternateContent xmlns:mc="http://schemas.openxmlformats.org/markup-compatibility/2006">
              <mc:Choice xmlns:v="urn:schemas-microsoft-com:vml" Requires="v">
                <p:oleObj spid="_x0000_s69791" name="Klip" r:id="rId24" imgW="4305300" imgH="3421063" progId="MS_ClipArt_Gallery.2">
                  <p:embed/>
                </p:oleObj>
              </mc:Choice>
              <mc:Fallback>
                <p:oleObj name="Klip" r:id="rId24" imgW="4305300" imgH="3421063" progId="MS_ClipArt_Gallery.2">
                  <p:embed/>
                  <p:pic>
                    <p:nvPicPr>
                      <p:cNvPr id="0"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1163" y="599916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7" name="Object 24"/>
          <p:cNvGraphicFramePr>
            <a:graphicFrameLocks noChangeAspect="1"/>
          </p:cNvGraphicFramePr>
          <p:nvPr/>
        </p:nvGraphicFramePr>
        <p:xfrm>
          <a:off x="6216650" y="4684713"/>
          <a:ext cx="933450" cy="742950"/>
        </p:xfrm>
        <a:graphic>
          <a:graphicData uri="http://schemas.openxmlformats.org/presentationml/2006/ole">
            <mc:AlternateContent xmlns:mc="http://schemas.openxmlformats.org/markup-compatibility/2006">
              <mc:Choice xmlns:v="urn:schemas-microsoft-com:vml" Requires="v">
                <p:oleObj spid="_x0000_s69792" name="Klip" r:id="rId25" imgW="4305300" imgH="3421063" progId="MS_ClipArt_Gallery.2">
                  <p:embed/>
                </p:oleObj>
              </mc:Choice>
              <mc:Fallback>
                <p:oleObj name="Klip" r:id="rId25" imgW="4305300" imgH="3421063" progId="MS_ClipArt_Gallery.2">
                  <p:embed/>
                  <p:pic>
                    <p:nvPicPr>
                      <p:cNvPr id="0" name="Object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6650" y="4684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8" name="Object 25"/>
          <p:cNvGraphicFramePr>
            <a:graphicFrameLocks noChangeAspect="1"/>
          </p:cNvGraphicFramePr>
          <p:nvPr/>
        </p:nvGraphicFramePr>
        <p:xfrm>
          <a:off x="6445250" y="5599113"/>
          <a:ext cx="949325" cy="782637"/>
        </p:xfrm>
        <a:graphic>
          <a:graphicData uri="http://schemas.openxmlformats.org/presentationml/2006/ole">
            <mc:AlternateContent xmlns:mc="http://schemas.openxmlformats.org/markup-compatibility/2006">
              <mc:Choice xmlns:v="urn:schemas-microsoft-com:vml" Requires="v">
                <p:oleObj spid="_x0000_s69793" name="Klip" r:id="rId26" imgW="4640263" imgH="3825875" progId="MS_ClipArt_Gallery.2">
                  <p:embed/>
                </p:oleObj>
              </mc:Choice>
              <mc:Fallback>
                <p:oleObj name="Klip" r:id="rId26" imgW="4640263" imgH="3825875" progId="MS_ClipArt_Gallery.2">
                  <p:embed/>
                  <p:pic>
                    <p:nvPicPr>
                      <p:cNvPr id="0" name="Object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45250" y="55991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59" name="Object 26"/>
          <p:cNvGraphicFramePr>
            <a:graphicFrameLocks noChangeAspect="1"/>
          </p:cNvGraphicFramePr>
          <p:nvPr/>
        </p:nvGraphicFramePr>
        <p:xfrm>
          <a:off x="7283450" y="4227513"/>
          <a:ext cx="949325" cy="782637"/>
        </p:xfrm>
        <a:graphic>
          <a:graphicData uri="http://schemas.openxmlformats.org/presentationml/2006/ole">
            <mc:AlternateContent xmlns:mc="http://schemas.openxmlformats.org/markup-compatibility/2006">
              <mc:Choice xmlns:v="urn:schemas-microsoft-com:vml" Requires="v">
                <p:oleObj spid="_x0000_s69794" name="Klip" r:id="rId27" imgW="4640263" imgH="3825875" progId="MS_ClipArt_Gallery.2">
                  <p:embed/>
                </p:oleObj>
              </mc:Choice>
              <mc:Fallback>
                <p:oleObj name="Klip" r:id="rId27" imgW="4640263" imgH="3825875" progId="MS_ClipArt_Gallery.2">
                  <p:embed/>
                  <p:pic>
                    <p:nvPicPr>
                      <p:cNvPr id="0" name="Object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3450" y="42275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60" name="Object 28"/>
          <p:cNvGraphicFramePr>
            <a:graphicFrameLocks noChangeAspect="1"/>
          </p:cNvGraphicFramePr>
          <p:nvPr/>
        </p:nvGraphicFramePr>
        <p:xfrm>
          <a:off x="7956550" y="3716338"/>
          <a:ext cx="933450" cy="762000"/>
        </p:xfrm>
        <a:graphic>
          <a:graphicData uri="http://schemas.openxmlformats.org/presentationml/2006/ole">
            <mc:AlternateContent xmlns:mc="http://schemas.openxmlformats.org/markup-compatibility/2006">
              <mc:Choice xmlns:v="urn:schemas-microsoft-com:vml" Requires="v">
                <p:oleObj spid="_x0000_s69795" name="Klip" r:id="rId28" imgW="4305300" imgH="3421063" progId="MS_ClipArt_Gallery.2">
                  <p:embed/>
                </p:oleObj>
              </mc:Choice>
              <mc:Fallback>
                <p:oleObj name="Klip" r:id="rId28" imgW="4305300" imgH="3421063" progId="MS_ClipArt_Gallery.2">
                  <p:embed/>
                  <p:pic>
                    <p:nvPicPr>
                      <p:cNvPr id="0" name="Object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6550" y="3716338"/>
                        <a:ext cx="9334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61" name="Object 24"/>
          <p:cNvGraphicFramePr>
            <a:graphicFrameLocks noChangeAspect="1"/>
          </p:cNvGraphicFramePr>
          <p:nvPr/>
        </p:nvGraphicFramePr>
        <p:xfrm>
          <a:off x="7019925" y="4941888"/>
          <a:ext cx="949325" cy="782637"/>
        </p:xfrm>
        <a:graphic>
          <a:graphicData uri="http://schemas.openxmlformats.org/presentationml/2006/ole">
            <mc:AlternateContent xmlns:mc="http://schemas.openxmlformats.org/markup-compatibility/2006">
              <mc:Choice xmlns:v="urn:schemas-microsoft-com:vml" Requires="v">
                <p:oleObj spid="_x0000_s69796" name="Klip" r:id="rId29" imgW="4640263" imgH="3825875" progId="MS_ClipArt_Gallery.2">
                  <p:embed/>
                </p:oleObj>
              </mc:Choice>
              <mc:Fallback>
                <p:oleObj name="Klip" r:id="rId29" imgW="4640263" imgH="3825875" progId="MS_ClipArt_Gallery.2">
                  <p:embed/>
                  <p:pic>
                    <p:nvPicPr>
                      <p:cNvPr id="0" name="Object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19925" y="4941888"/>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62" name="Object 30"/>
          <p:cNvGraphicFramePr>
            <a:graphicFrameLocks noChangeAspect="1"/>
          </p:cNvGraphicFramePr>
          <p:nvPr/>
        </p:nvGraphicFramePr>
        <p:xfrm>
          <a:off x="7956550" y="4724400"/>
          <a:ext cx="979488" cy="520700"/>
        </p:xfrm>
        <a:graphic>
          <a:graphicData uri="http://schemas.openxmlformats.org/presentationml/2006/ole">
            <mc:AlternateContent xmlns:mc="http://schemas.openxmlformats.org/markup-compatibility/2006">
              <mc:Choice xmlns:v="urn:schemas-microsoft-com:vml" Requires="v">
                <p:oleObj spid="_x0000_s69797" name="Klip" r:id="rId30" imgW="4090988" imgH="2178050" progId="MS_ClipArt_Gallery.2">
                  <p:embed/>
                </p:oleObj>
              </mc:Choice>
              <mc:Fallback>
                <p:oleObj name="Klip" r:id="rId30" imgW="4090988" imgH="2178050" progId="MS_ClipArt_Gallery.2">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4724400"/>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63" name="TextovéPole 31"/>
          <p:cNvSpPr txBox="1">
            <a:spLocks noChangeArrowheads="1"/>
          </p:cNvSpPr>
          <p:nvPr/>
        </p:nvSpPr>
        <p:spPr bwMode="auto">
          <a:xfrm>
            <a:off x="1619250" y="3213100"/>
            <a:ext cx="35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A</a:t>
            </a:r>
          </a:p>
        </p:txBody>
      </p:sp>
      <p:sp>
        <p:nvSpPr>
          <p:cNvPr id="69664" name="TextovéPole 32"/>
          <p:cNvSpPr txBox="1">
            <a:spLocks noChangeArrowheads="1"/>
          </p:cNvSpPr>
          <p:nvPr/>
        </p:nvSpPr>
        <p:spPr bwMode="auto">
          <a:xfrm>
            <a:off x="4500563" y="3213100"/>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B</a:t>
            </a:r>
          </a:p>
        </p:txBody>
      </p:sp>
      <p:sp>
        <p:nvSpPr>
          <p:cNvPr id="69665" name="TextovéPole 33"/>
          <p:cNvSpPr txBox="1">
            <a:spLocks noChangeArrowheads="1"/>
          </p:cNvSpPr>
          <p:nvPr/>
        </p:nvSpPr>
        <p:spPr bwMode="auto">
          <a:xfrm>
            <a:off x="7308850" y="32131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C</a:t>
            </a:r>
          </a:p>
        </p:txBody>
      </p:sp>
      <p:graphicFrame>
        <p:nvGraphicFramePr>
          <p:cNvPr id="69666" name="Object 35"/>
          <p:cNvGraphicFramePr>
            <a:graphicFrameLocks noChangeAspect="1"/>
          </p:cNvGraphicFramePr>
          <p:nvPr/>
        </p:nvGraphicFramePr>
        <p:xfrm>
          <a:off x="539750" y="4292600"/>
          <a:ext cx="933450" cy="742950"/>
        </p:xfrm>
        <a:graphic>
          <a:graphicData uri="http://schemas.openxmlformats.org/presentationml/2006/ole">
            <mc:AlternateContent xmlns:mc="http://schemas.openxmlformats.org/markup-compatibility/2006">
              <mc:Choice xmlns:v="urn:schemas-microsoft-com:vml" Requires="v">
                <p:oleObj spid="_x0000_s69798" name="Klip" r:id="rId31" imgW="4305300" imgH="3421063" progId="MS_ClipArt_Gallery.2">
                  <p:embed/>
                </p:oleObj>
              </mc:Choice>
              <mc:Fallback>
                <p:oleObj name="Klip" r:id="rId31" imgW="4305300" imgH="3421063" progId="MS_ClipArt_Gallery.2">
                  <p:embed/>
                  <p:pic>
                    <p:nvPicPr>
                      <p:cNvPr id="0" name="Object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750" y="4292600"/>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67" name="Object 36"/>
          <p:cNvGraphicFramePr>
            <a:graphicFrameLocks noChangeAspect="1"/>
          </p:cNvGraphicFramePr>
          <p:nvPr/>
        </p:nvGraphicFramePr>
        <p:xfrm>
          <a:off x="7235825" y="5732463"/>
          <a:ext cx="933450" cy="742950"/>
        </p:xfrm>
        <a:graphic>
          <a:graphicData uri="http://schemas.openxmlformats.org/presentationml/2006/ole">
            <mc:AlternateContent xmlns:mc="http://schemas.openxmlformats.org/markup-compatibility/2006">
              <mc:Choice xmlns:v="urn:schemas-microsoft-com:vml" Requires="v">
                <p:oleObj spid="_x0000_s69799" name="Klip" r:id="rId32" imgW="4305300" imgH="3421063" progId="MS_ClipArt_Gallery.2">
                  <p:embed/>
                </p:oleObj>
              </mc:Choice>
              <mc:Fallback>
                <p:oleObj name="Klip" r:id="rId32" imgW="4305300" imgH="3421063" progId="MS_ClipArt_Gallery.2">
                  <p:embed/>
                  <p:pic>
                    <p:nvPicPr>
                      <p:cNvPr id="0" name="Object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5825" y="573246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Šipka doprava 35"/>
          <p:cNvSpPr/>
          <p:nvPr/>
        </p:nvSpPr>
        <p:spPr>
          <a:xfrm flipH="1">
            <a:off x="6588125" y="404813"/>
            <a:ext cx="647700" cy="14398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69669" name="TextovéPole 38"/>
          <p:cNvSpPr txBox="1">
            <a:spLocks noChangeArrowheads="1"/>
          </p:cNvSpPr>
          <p:nvPr/>
        </p:nvSpPr>
        <p:spPr bwMode="auto">
          <a:xfrm>
            <a:off x="7380288" y="836613"/>
            <a:ext cx="1392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200">
                <a:solidFill>
                  <a:srgbClr val="FF0000"/>
                </a:solidFill>
              </a:rPr>
              <a:t>DU09 </a:t>
            </a:r>
            <a:br>
              <a:rPr lang="cs-CZ" altLang="en-US" sz="1200">
                <a:solidFill>
                  <a:srgbClr val="FF0000"/>
                </a:solidFill>
              </a:rPr>
            </a:br>
            <a:r>
              <a:rPr lang="cs-CZ" altLang="en-US" sz="1200">
                <a:solidFill>
                  <a:srgbClr val="FF0000"/>
                </a:solidFill>
              </a:rPr>
              <a:t>– viz IS.MUNI.CZ</a:t>
            </a:r>
            <a:endParaRPr lang="en-GB" altLang="en-US" sz="120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Posouzení podobnosti biocenóz</a:t>
            </a:r>
          </a:p>
        </p:txBody>
      </p:sp>
      <p:sp>
        <p:nvSpPr>
          <p:cNvPr id="37891" name="Rectangle 3"/>
          <p:cNvSpPr>
            <a:spLocks noChangeArrowheads="1"/>
          </p:cNvSpPr>
          <p:nvPr/>
        </p:nvSpPr>
        <p:spPr bwMode="auto">
          <a:xfrm>
            <a:off x="323850" y="1385888"/>
            <a:ext cx="8077200" cy="4851400"/>
          </a:xfrm>
          <a:prstGeom prst="rect">
            <a:avLst/>
          </a:prstGeom>
          <a:noFill/>
          <a:ln w="12700">
            <a:noFill/>
            <a:miter lim="800000"/>
            <a:headEnd/>
            <a:tailEnd/>
          </a:ln>
        </p:spPr>
        <p:txBody>
          <a:bodyPr lIns="90488" tIns="44450" rIns="90488" bIns="44450"/>
          <a:lstStyle>
            <a:lvl1pPr marL="342900" indent="-342900">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200150" indent="-28575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buFontTx/>
              <a:buChar char="•"/>
            </a:pPr>
            <a:endParaRPr lang="cs-CZ" altLang="cs-CZ" sz="2000"/>
          </a:p>
          <a:p>
            <a:pPr>
              <a:spcBef>
                <a:spcPct val="20000"/>
              </a:spcBef>
              <a:buFontTx/>
              <a:buChar char="•"/>
            </a:pPr>
            <a:r>
              <a:rPr lang="cs-CZ" altLang="cs-CZ" sz="2000"/>
              <a:t>INDEXY</a:t>
            </a:r>
            <a:r>
              <a:rPr lang="en-GB" altLang="cs-CZ" sz="2000"/>
              <a:t> (vybrané příklady)</a:t>
            </a:r>
            <a:endParaRPr lang="cs-CZ" altLang="cs-CZ" sz="2000"/>
          </a:p>
          <a:p>
            <a:pPr lvl="1">
              <a:spcBef>
                <a:spcPct val="20000"/>
              </a:spcBef>
              <a:buFontTx/>
              <a:buChar char="•"/>
            </a:pPr>
            <a:r>
              <a:rPr lang="cs-CZ" altLang="cs-CZ" sz="2000" b="0">
                <a:solidFill>
                  <a:srgbClr val="FF0000"/>
                </a:solidFill>
              </a:rPr>
              <a:t>Jacc</a:t>
            </a:r>
            <a:r>
              <a:rPr lang="en-US" altLang="cs-CZ" sz="2000" b="0">
                <a:solidFill>
                  <a:srgbClr val="FF0000"/>
                </a:solidFill>
              </a:rPr>
              <a:t>a</a:t>
            </a:r>
            <a:r>
              <a:rPr lang="cs-CZ" altLang="cs-CZ" sz="2000" b="0">
                <a:solidFill>
                  <a:srgbClr val="FF0000"/>
                </a:solidFill>
              </a:rPr>
              <a:t>rdův index podobnosti = </a:t>
            </a:r>
            <a:r>
              <a:rPr lang="en-US" altLang="cs-CZ" sz="2000" b="0">
                <a:solidFill>
                  <a:srgbClr val="FF0000"/>
                </a:solidFill>
              </a:rPr>
              <a:t>[</a:t>
            </a:r>
            <a:r>
              <a:rPr lang="cs-CZ" altLang="cs-CZ" sz="2000" b="0">
                <a:solidFill>
                  <a:srgbClr val="FF0000"/>
                </a:solidFill>
              </a:rPr>
              <a:t>c / (A + B - c)</a:t>
            </a:r>
            <a:r>
              <a:rPr lang="en-US" altLang="cs-CZ" sz="2000" b="0">
                <a:solidFill>
                  <a:srgbClr val="FF0000"/>
                </a:solidFill>
              </a:rPr>
              <a:t>]</a:t>
            </a:r>
            <a:r>
              <a:rPr lang="cs-CZ" altLang="cs-CZ" sz="2000" b="0">
                <a:solidFill>
                  <a:srgbClr val="FF0000"/>
                </a:solidFill>
              </a:rPr>
              <a:t> x 100%</a:t>
            </a:r>
            <a:endParaRPr lang="en-GB" altLang="cs-CZ" sz="2000" b="0">
              <a:solidFill>
                <a:srgbClr val="FF0000"/>
              </a:solidFill>
            </a:endParaRPr>
          </a:p>
          <a:p>
            <a:pPr lvl="2">
              <a:spcBef>
                <a:spcPct val="20000"/>
              </a:spcBef>
              <a:buFontTx/>
              <a:buChar char="•"/>
            </a:pPr>
            <a:r>
              <a:rPr lang="en-GB" altLang="cs-CZ" sz="1600" b="0"/>
              <a:t>Srovnává podobnost dvou společenstev</a:t>
            </a:r>
          </a:p>
          <a:p>
            <a:pPr lvl="2">
              <a:spcBef>
                <a:spcPct val="20000"/>
              </a:spcBef>
              <a:buFontTx/>
              <a:buChar char="•"/>
            </a:pPr>
            <a:r>
              <a:rPr lang="en-GB" altLang="cs-CZ" sz="1600" b="0"/>
              <a:t>Čím vyšší J-index – tím jsou si srovnávaná společenstva podobnější </a:t>
            </a:r>
            <a:endParaRPr lang="cs-CZ" altLang="cs-CZ" sz="1600" b="0"/>
          </a:p>
          <a:p>
            <a:pPr lvl="1">
              <a:spcBef>
                <a:spcPct val="20000"/>
              </a:spcBef>
              <a:buFontTx/>
              <a:buChar char="•"/>
            </a:pPr>
            <a:endParaRPr lang="en-GB" altLang="cs-CZ" sz="2000" b="0"/>
          </a:p>
          <a:p>
            <a:pPr lvl="1">
              <a:spcBef>
                <a:spcPct val="20000"/>
              </a:spcBef>
              <a:buFontTx/>
              <a:buChar char="•"/>
            </a:pPr>
            <a:r>
              <a:rPr lang="cs-CZ" altLang="cs-CZ" sz="2000" b="0"/>
              <a:t>Sorenson</a:t>
            </a:r>
            <a:r>
              <a:rPr lang="en-US" altLang="cs-CZ" sz="2000" b="0"/>
              <a:t>’s</a:t>
            </a:r>
            <a:r>
              <a:rPr lang="cs-CZ" altLang="cs-CZ" sz="2000" b="0"/>
              <a:t> = 2c / (A+B+2c) x 100%</a:t>
            </a:r>
          </a:p>
          <a:p>
            <a:pPr lvl="2">
              <a:spcBef>
                <a:spcPct val="20000"/>
              </a:spcBef>
              <a:buFontTx/>
              <a:buChar char="•"/>
            </a:pPr>
            <a:r>
              <a:rPr lang="cs-CZ" altLang="cs-CZ" sz="1600" b="0" i="1"/>
              <a:t>Poznámka 1: nejběžnější indexy jsou citlivé jen na kvalitativní změny v zastoupení (ANO </a:t>
            </a:r>
            <a:r>
              <a:rPr lang="en-US" altLang="cs-CZ" sz="1600" b="0" i="1"/>
              <a:t>/</a:t>
            </a:r>
            <a:r>
              <a:rPr lang="cs-CZ" altLang="cs-CZ" sz="1600" b="0" i="1"/>
              <a:t> NE … nezohledňují početnost), ale existují i pokročilejší způsoby hodnocení</a:t>
            </a:r>
          </a:p>
          <a:p>
            <a:pPr lvl="1">
              <a:spcBef>
                <a:spcPct val="20000"/>
              </a:spcBef>
              <a:buFontTx/>
              <a:buChar char="•"/>
            </a:pPr>
            <a:endParaRPr lang="cs-CZ" altLang="cs-CZ" sz="2000" b="0"/>
          </a:p>
          <a:p>
            <a:pPr>
              <a:spcBef>
                <a:spcPct val="20000"/>
              </a:spcBef>
              <a:buFontTx/>
              <a:buChar char="•"/>
            </a:pPr>
            <a:r>
              <a:rPr lang="en-GB" altLang="cs-CZ" sz="2000"/>
              <a:t>Další možnosti zobrazení - g</a:t>
            </a:r>
            <a:r>
              <a:rPr lang="cs-CZ" altLang="cs-CZ" sz="2000"/>
              <a:t>rafické vícerozměrné metody </a:t>
            </a:r>
            <a:endParaRPr lang="en-GB" altLang="cs-CZ" sz="2000"/>
          </a:p>
          <a:p>
            <a:pPr lvl="1">
              <a:spcBef>
                <a:spcPct val="20000"/>
              </a:spcBef>
              <a:buFontTx/>
              <a:buChar char="•"/>
            </a:pPr>
            <a:r>
              <a:rPr lang="cs-CZ" altLang="cs-CZ" sz="2000" b="0"/>
              <a:t>PCA </a:t>
            </a:r>
            <a:r>
              <a:rPr lang="cs-CZ" altLang="cs-CZ" sz="2000" b="0" i="1"/>
              <a:t>(Principle Component Analysis)</a:t>
            </a:r>
          </a:p>
          <a:p>
            <a:pPr lvl="1">
              <a:spcBef>
                <a:spcPct val="20000"/>
              </a:spcBef>
              <a:buFontTx/>
              <a:buChar char="•"/>
            </a:pPr>
            <a:r>
              <a:rPr lang="cs-CZ" altLang="cs-CZ" sz="2000" b="0"/>
              <a:t>korespondenční analýza</a:t>
            </a:r>
          </a:p>
          <a:p>
            <a:pPr lvl="1">
              <a:spcBef>
                <a:spcPct val="20000"/>
              </a:spcBef>
              <a:buFontTx/>
              <a:buChar char="–"/>
            </a:pPr>
            <a:endParaRPr lang="cs-CZ" altLang="cs-CZ" sz="2000" b="0"/>
          </a:p>
        </p:txBody>
      </p:sp>
      <p:sp>
        <p:nvSpPr>
          <p:cNvPr id="71684" name="Text Box 4"/>
          <p:cNvSpPr txBox="1">
            <a:spLocks noChangeArrowheads="1"/>
          </p:cNvSpPr>
          <p:nvPr/>
        </p:nvSpPr>
        <p:spPr bwMode="auto">
          <a:xfrm>
            <a:off x="5867400" y="1154113"/>
            <a:ext cx="312420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Tx/>
              <a:buFontTx/>
              <a:buNone/>
            </a:pPr>
            <a:r>
              <a:rPr lang="cs-CZ" altLang="en-US" sz="1600" i="1">
                <a:solidFill>
                  <a:schemeClr val="tx1"/>
                </a:solidFill>
              </a:rPr>
              <a:t>c – počet společných druhů</a:t>
            </a:r>
            <a:br>
              <a:rPr lang="cs-CZ" altLang="en-US" sz="1600" i="1">
                <a:solidFill>
                  <a:schemeClr val="tx1"/>
                </a:solidFill>
              </a:rPr>
            </a:br>
            <a:r>
              <a:rPr lang="cs-CZ" altLang="en-US" sz="1600" i="1">
                <a:solidFill>
                  <a:schemeClr val="tx1"/>
                </a:solidFill>
              </a:rPr>
              <a:t>A – počet druhů na lok.A </a:t>
            </a:r>
            <a:br>
              <a:rPr lang="cs-CZ" altLang="en-US" sz="1600" i="1">
                <a:solidFill>
                  <a:schemeClr val="tx1"/>
                </a:solidFill>
              </a:rPr>
            </a:br>
            <a:r>
              <a:rPr lang="cs-CZ" altLang="en-US" sz="1600" i="1">
                <a:solidFill>
                  <a:schemeClr val="tx1"/>
                </a:solidFill>
              </a:rPr>
              <a:t>B – počet druhů na lok. B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04800" y="347663"/>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 – domácí úkol: </a:t>
            </a:r>
          </a:p>
          <a:p>
            <a:pPr eaLnBrk="1" hangingPunct="1">
              <a:spcBef>
                <a:spcPct val="0"/>
              </a:spcBef>
              <a:buClrTx/>
              <a:buFontTx/>
              <a:buNone/>
            </a:pPr>
            <a:r>
              <a:rPr lang="cs-CZ" altLang="en-US" sz="2400">
                <a:solidFill>
                  <a:schemeClr val="tx1"/>
                </a:solidFill>
              </a:rPr>
              <a:t>? Které dvě lokality jsou si nejpodobnější </a:t>
            </a:r>
          </a:p>
          <a:p>
            <a:pPr algn="ctr">
              <a:spcBef>
                <a:spcPct val="0"/>
              </a:spcBef>
              <a:buClrTx/>
              <a:buFontTx/>
              <a:buNone/>
            </a:pPr>
            <a:endParaRPr lang="cs-CZ" altLang="en-US" sz="2400">
              <a:solidFill>
                <a:srgbClr val="FF3300"/>
              </a:solidFill>
            </a:endParaRPr>
          </a:p>
        </p:txBody>
      </p:sp>
      <p:sp>
        <p:nvSpPr>
          <p:cNvPr id="4" name="Rectangle 3"/>
          <p:cNvSpPr>
            <a:spLocks noChangeArrowheads="1"/>
          </p:cNvSpPr>
          <p:nvPr/>
        </p:nvSpPr>
        <p:spPr bwMode="auto">
          <a:xfrm>
            <a:off x="236538"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sp>
        <p:nvSpPr>
          <p:cNvPr id="5" name="Rectangle 4"/>
          <p:cNvSpPr>
            <a:spLocks noChangeArrowheads="1"/>
          </p:cNvSpPr>
          <p:nvPr/>
        </p:nvSpPr>
        <p:spPr bwMode="auto">
          <a:xfrm>
            <a:off x="3203575"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graphicFrame>
        <p:nvGraphicFramePr>
          <p:cNvPr id="73733" name="Object 3"/>
          <p:cNvGraphicFramePr>
            <a:graphicFrameLocks noChangeAspect="1"/>
          </p:cNvGraphicFramePr>
          <p:nvPr/>
        </p:nvGraphicFramePr>
        <p:xfrm>
          <a:off x="465138" y="3770313"/>
          <a:ext cx="979487" cy="520700"/>
        </p:xfrm>
        <a:graphic>
          <a:graphicData uri="http://schemas.openxmlformats.org/presentationml/2006/ole">
            <mc:AlternateContent xmlns:mc="http://schemas.openxmlformats.org/markup-compatibility/2006">
              <mc:Choice xmlns:v="urn:schemas-microsoft-com:vml" Requires="v">
                <p:oleObj spid="_x0000_s73859" name="Klip" r:id="rId4" imgW="4090988" imgH="2178050" progId="MS_ClipArt_Gallery.2">
                  <p:embed/>
                </p:oleObj>
              </mc:Choice>
              <mc:Fallback>
                <p:oleObj name="Klip" r:id="rId4" imgW="4090988" imgH="2178050"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37703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4" name="Object 4"/>
          <p:cNvGraphicFramePr>
            <a:graphicFrameLocks noChangeAspect="1"/>
          </p:cNvGraphicFramePr>
          <p:nvPr/>
        </p:nvGraphicFramePr>
        <p:xfrm>
          <a:off x="465138" y="4379913"/>
          <a:ext cx="979487" cy="520700"/>
        </p:xfrm>
        <a:graphic>
          <a:graphicData uri="http://schemas.openxmlformats.org/presentationml/2006/ole">
            <mc:AlternateContent xmlns:mc="http://schemas.openxmlformats.org/markup-compatibility/2006">
              <mc:Choice xmlns:v="urn:schemas-microsoft-com:vml" Requires="v">
                <p:oleObj spid="_x0000_s73860" name="Klip" r:id="rId6" imgW="4090988" imgH="2178050" progId="MS_ClipArt_Gallery.2">
                  <p:embed/>
                </p:oleObj>
              </mc:Choice>
              <mc:Fallback>
                <p:oleObj name="Klip" r:id="rId6" imgW="4090988" imgH="217805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43799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5" name="Object 5"/>
          <p:cNvGraphicFramePr>
            <a:graphicFrameLocks noChangeAspect="1"/>
          </p:cNvGraphicFramePr>
          <p:nvPr/>
        </p:nvGraphicFramePr>
        <p:xfrm>
          <a:off x="2141538" y="3846513"/>
          <a:ext cx="979487" cy="520700"/>
        </p:xfrm>
        <a:graphic>
          <a:graphicData uri="http://schemas.openxmlformats.org/presentationml/2006/ole">
            <mc:AlternateContent xmlns:mc="http://schemas.openxmlformats.org/markup-compatibility/2006">
              <mc:Choice xmlns:v="urn:schemas-microsoft-com:vml" Requires="v">
                <p:oleObj spid="_x0000_s73861" name="Klip" r:id="rId7" imgW="4090988" imgH="2178050" progId="MS_ClipArt_Gallery.2">
                  <p:embed/>
                </p:oleObj>
              </mc:Choice>
              <mc:Fallback>
                <p:oleObj name="Klip" r:id="rId7" imgW="4090988" imgH="217805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38465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6" name="Object 6"/>
          <p:cNvGraphicFramePr>
            <a:graphicFrameLocks noChangeAspect="1"/>
          </p:cNvGraphicFramePr>
          <p:nvPr/>
        </p:nvGraphicFramePr>
        <p:xfrm>
          <a:off x="388938" y="5065713"/>
          <a:ext cx="979487" cy="520700"/>
        </p:xfrm>
        <a:graphic>
          <a:graphicData uri="http://schemas.openxmlformats.org/presentationml/2006/ole">
            <mc:AlternateContent xmlns:mc="http://schemas.openxmlformats.org/markup-compatibility/2006">
              <mc:Choice xmlns:v="urn:schemas-microsoft-com:vml" Requires="v">
                <p:oleObj spid="_x0000_s73862" name="Klip" r:id="rId8" imgW="4090988" imgH="2178050" progId="MS_ClipArt_Gallery.2">
                  <p:embed/>
                </p:oleObj>
              </mc:Choice>
              <mc:Fallback>
                <p:oleObj name="Klip" r:id="rId8" imgW="4090988" imgH="2178050" progId="MS_ClipArt_Gallery.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50657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7" name="Object 7"/>
          <p:cNvGraphicFramePr>
            <a:graphicFrameLocks noChangeAspect="1"/>
          </p:cNvGraphicFramePr>
          <p:nvPr/>
        </p:nvGraphicFramePr>
        <p:xfrm>
          <a:off x="1455738" y="4760913"/>
          <a:ext cx="979487" cy="520700"/>
        </p:xfrm>
        <a:graphic>
          <a:graphicData uri="http://schemas.openxmlformats.org/presentationml/2006/ole">
            <mc:AlternateContent xmlns:mc="http://schemas.openxmlformats.org/markup-compatibility/2006">
              <mc:Choice xmlns:v="urn:schemas-microsoft-com:vml" Requires="v">
                <p:oleObj spid="_x0000_s73863" name="Klip" r:id="rId9" imgW="4090988" imgH="2178050" progId="MS_ClipArt_Gallery.2">
                  <p:embed/>
                </p:oleObj>
              </mc:Choice>
              <mc:Fallback>
                <p:oleObj name="Klip" r:id="rId9" imgW="4090988" imgH="2178050" progId="MS_ClipArt_Gallery.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738" y="47609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8" name="Object 8"/>
          <p:cNvGraphicFramePr>
            <a:graphicFrameLocks noChangeAspect="1"/>
          </p:cNvGraphicFramePr>
          <p:nvPr/>
        </p:nvGraphicFramePr>
        <p:xfrm>
          <a:off x="2065338" y="6056313"/>
          <a:ext cx="979487" cy="520700"/>
        </p:xfrm>
        <a:graphic>
          <a:graphicData uri="http://schemas.openxmlformats.org/presentationml/2006/ole">
            <mc:AlternateContent xmlns:mc="http://schemas.openxmlformats.org/markup-compatibility/2006">
              <mc:Choice xmlns:v="urn:schemas-microsoft-com:vml" Requires="v">
                <p:oleObj spid="_x0000_s73864" name="Klip" r:id="rId10" imgW="4090988" imgH="2178050" progId="MS_ClipArt_Gallery.2">
                  <p:embed/>
                </p:oleObj>
              </mc:Choice>
              <mc:Fallback>
                <p:oleObj name="Klip" r:id="rId10" imgW="4090988" imgH="2178050" progId="MS_ClipArt_Gallery.2">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60563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9" name="Object 9"/>
          <p:cNvGraphicFramePr>
            <a:graphicFrameLocks noChangeAspect="1"/>
          </p:cNvGraphicFramePr>
          <p:nvPr/>
        </p:nvGraphicFramePr>
        <p:xfrm>
          <a:off x="617538" y="5751513"/>
          <a:ext cx="979487" cy="520700"/>
        </p:xfrm>
        <a:graphic>
          <a:graphicData uri="http://schemas.openxmlformats.org/presentationml/2006/ole">
            <mc:AlternateContent xmlns:mc="http://schemas.openxmlformats.org/markup-compatibility/2006">
              <mc:Choice xmlns:v="urn:schemas-microsoft-com:vml" Requires="v">
                <p:oleObj spid="_x0000_s73865" name="Klip" r:id="rId11" imgW="4090988" imgH="2178050" progId="MS_ClipArt_Gallery.2">
                  <p:embed/>
                </p:oleObj>
              </mc:Choice>
              <mc:Fallback>
                <p:oleObj name="Klip" r:id="rId11" imgW="4090988" imgH="2178050" progId="MS_ClipArt_Gallery.2">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5751513"/>
                        <a:ext cx="9794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0" name="Object 10"/>
          <p:cNvGraphicFramePr>
            <a:graphicFrameLocks noChangeAspect="1"/>
          </p:cNvGraphicFramePr>
          <p:nvPr/>
        </p:nvGraphicFramePr>
        <p:xfrm>
          <a:off x="4297363" y="5284788"/>
          <a:ext cx="981075" cy="520700"/>
        </p:xfrm>
        <a:graphic>
          <a:graphicData uri="http://schemas.openxmlformats.org/presentationml/2006/ole">
            <mc:AlternateContent xmlns:mc="http://schemas.openxmlformats.org/markup-compatibility/2006">
              <mc:Choice xmlns:v="urn:schemas-microsoft-com:vml" Requires="v">
                <p:oleObj spid="_x0000_s73866" name="Klip" r:id="rId12" imgW="4090988" imgH="2178050" progId="MS_ClipArt_Gallery.2">
                  <p:embed/>
                </p:oleObj>
              </mc:Choice>
              <mc:Fallback>
                <p:oleObj name="Klip" r:id="rId12" imgW="4090988" imgH="2178050" progId="MS_ClipArt_Gallery.2">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363" y="5284788"/>
                        <a:ext cx="981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1" name="Object 11"/>
          <p:cNvGraphicFramePr>
            <a:graphicFrameLocks noChangeAspect="1"/>
          </p:cNvGraphicFramePr>
          <p:nvPr/>
        </p:nvGraphicFramePr>
        <p:xfrm>
          <a:off x="3279775" y="3922713"/>
          <a:ext cx="979488" cy="520700"/>
        </p:xfrm>
        <a:graphic>
          <a:graphicData uri="http://schemas.openxmlformats.org/presentationml/2006/ole">
            <mc:AlternateContent xmlns:mc="http://schemas.openxmlformats.org/markup-compatibility/2006">
              <mc:Choice xmlns:v="urn:schemas-microsoft-com:vml" Requires="v">
                <p:oleObj spid="_x0000_s73867" name="Klip" r:id="rId13" imgW="4090988" imgH="2178050" progId="MS_ClipArt_Gallery.2">
                  <p:embed/>
                </p:oleObj>
              </mc:Choice>
              <mc:Fallback>
                <p:oleObj name="Klip" r:id="rId13" imgW="4090988" imgH="2178050" progId="MS_ClipArt_Gallery.2">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775" y="3922713"/>
                        <a:ext cx="979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2" name="Object 12"/>
          <p:cNvGraphicFramePr>
            <a:graphicFrameLocks noChangeAspect="1"/>
          </p:cNvGraphicFramePr>
          <p:nvPr/>
        </p:nvGraphicFramePr>
        <p:xfrm>
          <a:off x="1608138" y="5218113"/>
          <a:ext cx="933450" cy="742950"/>
        </p:xfrm>
        <a:graphic>
          <a:graphicData uri="http://schemas.openxmlformats.org/presentationml/2006/ole">
            <mc:AlternateContent xmlns:mc="http://schemas.openxmlformats.org/markup-compatibility/2006">
              <mc:Choice xmlns:v="urn:schemas-microsoft-com:vml" Requires="v">
                <p:oleObj spid="_x0000_s73868" name="Klip" r:id="rId14" imgW="4305300" imgH="3421063" progId="MS_ClipArt_Gallery.2">
                  <p:embed/>
                </p:oleObj>
              </mc:Choice>
              <mc:Fallback>
                <p:oleObj name="Klip" r:id="rId14" imgW="4305300" imgH="3421063" progId="MS_ClipArt_Gallery.2">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8138" y="52181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3" name="Object 13"/>
          <p:cNvGraphicFramePr>
            <a:graphicFrameLocks noChangeAspect="1"/>
          </p:cNvGraphicFramePr>
          <p:nvPr/>
        </p:nvGraphicFramePr>
        <p:xfrm>
          <a:off x="4956175" y="5827713"/>
          <a:ext cx="933450" cy="742950"/>
        </p:xfrm>
        <a:graphic>
          <a:graphicData uri="http://schemas.openxmlformats.org/presentationml/2006/ole">
            <mc:AlternateContent xmlns:mc="http://schemas.openxmlformats.org/markup-compatibility/2006">
              <mc:Choice xmlns:v="urn:schemas-microsoft-com:vml" Requires="v">
                <p:oleObj spid="_x0000_s73869" name="Klip" r:id="rId16" imgW="4305300" imgH="3421063" progId="MS_ClipArt_Gallery.2">
                  <p:embed/>
                </p:oleObj>
              </mc:Choice>
              <mc:Fallback>
                <p:oleObj name="Klip" r:id="rId16" imgW="4305300" imgH="3421063" progId="MS_ClipArt_Gallery.2">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6175" y="5827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4" name="Object 14"/>
          <p:cNvGraphicFramePr>
            <a:graphicFrameLocks noChangeAspect="1"/>
          </p:cNvGraphicFramePr>
          <p:nvPr/>
        </p:nvGraphicFramePr>
        <p:xfrm>
          <a:off x="3279775" y="4684713"/>
          <a:ext cx="933450" cy="742950"/>
        </p:xfrm>
        <a:graphic>
          <a:graphicData uri="http://schemas.openxmlformats.org/presentationml/2006/ole">
            <mc:AlternateContent xmlns:mc="http://schemas.openxmlformats.org/markup-compatibility/2006">
              <mc:Choice xmlns:v="urn:schemas-microsoft-com:vml" Requires="v">
                <p:oleObj spid="_x0000_s73870" name="Klip" r:id="rId17" imgW="4305300" imgH="3421063" progId="MS_ClipArt_Gallery.2">
                  <p:embed/>
                </p:oleObj>
              </mc:Choice>
              <mc:Fallback>
                <p:oleObj name="Klip" r:id="rId17" imgW="4305300" imgH="3421063" progId="MS_ClipArt_Gallery.2">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9775" y="4684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5" name="Object 15"/>
          <p:cNvGraphicFramePr>
            <a:graphicFrameLocks noChangeAspect="1"/>
          </p:cNvGraphicFramePr>
          <p:nvPr/>
        </p:nvGraphicFramePr>
        <p:xfrm>
          <a:off x="1379538" y="3846513"/>
          <a:ext cx="949325" cy="782637"/>
        </p:xfrm>
        <a:graphic>
          <a:graphicData uri="http://schemas.openxmlformats.org/presentationml/2006/ole">
            <mc:AlternateContent xmlns:mc="http://schemas.openxmlformats.org/markup-compatibility/2006">
              <mc:Choice xmlns:v="urn:schemas-microsoft-com:vml" Requires="v">
                <p:oleObj spid="_x0000_s73871" name="Klip" r:id="rId18" imgW="4640263" imgH="3825875" progId="MS_ClipArt_Gallery.2">
                  <p:embed/>
                </p:oleObj>
              </mc:Choice>
              <mc:Fallback>
                <p:oleObj name="Klip" r:id="rId18" imgW="4640263" imgH="3825875" progId="MS_ClipArt_Gallery.2">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9538" y="38465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46" name="Object 16"/>
          <p:cNvGraphicFramePr>
            <a:graphicFrameLocks noChangeAspect="1"/>
          </p:cNvGraphicFramePr>
          <p:nvPr/>
        </p:nvGraphicFramePr>
        <p:xfrm>
          <a:off x="3508375" y="5599113"/>
          <a:ext cx="949325" cy="782637"/>
        </p:xfrm>
        <a:graphic>
          <a:graphicData uri="http://schemas.openxmlformats.org/presentationml/2006/ole">
            <mc:AlternateContent xmlns:mc="http://schemas.openxmlformats.org/markup-compatibility/2006">
              <mc:Choice xmlns:v="urn:schemas-microsoft-com:vml" Requires="v">
                <p:oleObj spid="_x0000_s73872" name="Klip" r:id="rId20" imgW="4640263" imgH="3825875" progId="MS_ClipArt_Gallery.2">
                  <p:embed/>
                </p:oleObj>
              </mc:Choice>
              <mc:Fallback>
                <p:oleObj name="Klip" r:id="rId20" imgW="4640263" imgH="3825875" progId="MS_ClipArt_Gallery.2">
                  <p:embed/>
                  <p:pic>
                    <p:nvPicPr>
                      <p:cNvPr id="0"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08375" y="55991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47" name="TextovéPole 21"/>
          <p:cNvSpPr txBox="1">
            <a:spLocks noChangeArrowheads="1"/>
          </p:cNvSpPr>
          <p:nvPr/>
        </p:nvSpPr>
        <p:spPr bwMode="auto">
          <a:xfrm>
            <a:off x="468313" y="1735138"/>
            <a:ext cx="4059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Jaccardův index podobnosti ?</a:t>
            </a:r>
          </a:p>
          <a:p>
            <a:pPr eaLnBrk="1" hangingPunct="1">
              <a:spcBef>
                <a:spcPct val="0"/>
              </a:spcBef>
              <a:buClrTx/>
              <a:buFontTx/>
              <a:buNone/>
            </a:pPr>
            <a:r>
              <a:rPr lang="en-GB" altLang="en-US" sz="1400" b="0">
                <a:solidFill>
                  <a:schemeClr val="tx1"/>
                </a:solidFill>
              </a:rPr>
              <a:t>J (lokalita A</a:t>
            </a:r>
            <a:r>
              <a:rPr lang="cs-CZ" altLang="en-US" sz="1400" b="0">
                <a:solidFill>
                  <a:schemeClr val="tx1"/>
                </a:solidFill>
              </a:rPr>
              <a:t> vs </a:t>
            </a:r>
            <a:r>
              <a:rPr lang="en-GB" altLang="en-US" sz="1400" b="0">
                <a:solidFill>
                  <a:schemeClr val="tx1"/>
                </a:solidFill>
              </a:rPr>
              <a:t>B)</a:t>
            </a:r>
            <a:r>
              <a:rPr lang="cs-CZ" altLang="en-US" sz="1400" b="0">
                <a:solidFill>
                  <a:schemeClr val="tx1"/>
                </a:solidFill>
              </a:rPr>
              <a:t> = </a:t>
            </a:r>
            <a:r>
              <a:rPr lang="en-US" altLang="en-US" sz="1400" b="0">
                <a:solidFill>
                  <a:schemeClr val="tx1"/>
                </a:solidFill>
              </a:rPr>
              <a:t>[</a:t>
            </a:r>
            <a:r>
              <a:rPr lang="en-GB" altLang="en-US" sz="1400" b="0">
                <a:solidFill>
                  <a:schemeClr val="tx1"/>
                </a:solidFill>
              </a:rPr>
              <a:t>3</a:t>
            </a:r>
            <a:r>
              <a:rPr lang="cs-CZ" altLang="en-US" sz="1400" b="0">
                <a:solidFill>
                  <a:schemeClr val="tx1"/>
                </a:solidFill>
              </a:rPr>
              <a:t> / (</a:t>
            </a:r>
            <a:r>
              <a:rPr lang="en-GB" altLang="en-US" sz="1400" b="0">
                <a:solidFill>
                  <a:schemeClr val="tx1"/>
                </a:solidFill>
              </a:rPr>
              <a:t>3</a:t>
            </a:r>
            <a:r>
              <a:rPr lang="cs-CZ" altLang="en-US" sz="1400" b="0">
                <a:solidFill>
                  <a:schemeClr val="tx1"/>
                </a:solidFill>
              </a:rPr>
              <a:t> + </a:t>
            </a:r>
            <a:r>
              <a:rPr lang="en-GB" altLang="en-US" sz="1400" b="0">
                <a:solidFill>
                  <a:schemeClr val="tx1"/>
                </a:solidFill>
              </a:rPr>
              <a:t>4</a:t>
            </a:r>
            <a:r>
              <a:rPr lang="cs-CZ" altLang="en-US" sz="1400" b="0">
                <a:solidFill>
                  <a:schemeClr val="tx1"/>
                </a:solidFill>
              </a:rPr>
              <a:t> - 3)</a:t>
            </a:r>
            <a:r>
              <a:rPr lang="en-US" altLang="en-US" sz="1400" b="0">
                <a:solidFill>
                  <a:schemeClr val="tx1"/>
                </a:solidFill>
              </a:rPr>
              <a:t>]</a:t>
            </a:r>
            <a:r>
              <a:rPr lang="cs-CZ" altLang="en-US" sz="1400" b="0">
                <a:solidFill>
                  <a:schemeClr val="tx1"/>
                </a:solidFill>
              </a:rPr>
              <a:t> x 100</a:t>
            </a:r>
            <a:r>
              <a:rPr lang="en-GB" altLang="en-US" sz="1400" b="0">
                <a:solidFill>
                  <a:schemeClr val="tx1"/>
                </a:solidFill>
              </a:rPr>
              <a:t> =</a:t>
            </a:r>
            <a:r>
              <a:rPr lang="cs-CZ" altLang="en-US" sz="1400" b="0">
                <a:solidFill>
                  <a:srgbClr val="FF0000"/>
                </a:solidFill>
              </a:rPr>
              <a:t> </a:t>
            </a:r>
            <a:r>
              <a:rPr lang="cs-CZ" altLang="en-US" sz="1400" b="0">
                <a:solidFill>
                  <a:schemeClr val="tx1"/>
                </a:solidFill>
              </a:rPr>
              <a:t>…..</a:t>
            </a:r>
            <a:r>
              <a:rPr lang="en-GB" altLang="en-US" sz="1400" b="0">
                <a:solidFill>
                  <a:schemeClr val="tx1"/>
                </a:solidFill>
              </a:rPr>
              <a:t> %</a:t>
            </a:r>
            <a:endParaRPr lang="cs-CZ" altLang="en-US" sz="1400" b="0">
              <a:solidFill>
                <a:schemeClr val="tx1"/>
              </a:solidFill>
            </a:endParaRPr>
          </a:p>
          <a:p>
            <a:pPr eaLnBrk="1" hangingPunct="1">
              <a:spcBef>
                <a:spcPct val="0"/>
              </a:spcBef>
              <a:buClrTx/>
              <a:buFontTx/>
              <a:buNone/>
            </a:pPr>
            <a:r>
              <a:rPr lang="en-GB" altLang="en-US" sz="1400" b="0">
                <a:solidFill>
                  <a:schemeClr val="tx1"/>
                </a:solidFill>
              </a:rPr>
              <a:t>J (A</a:t>
            </a:r>
            <a:r>
              <a:rPr lang="cs-CZ" altLang="en-US" sz="1400" b="0">
                <a:solidFill>
                  <a:schemeClr val="tx1"/>
                </a:solidFill>
              </a:rPr>
              <a:t> vs </a:t>
            </a:r>
            <a:r>
              <a:rPr lang="en-GB" altLang="en-US" sz="1400" b="0">
                <a:solidFill>
                  <a:schemeClr val="tx1"/>
                </a:solidFill>
              </a:rPr>
              <a:t>C)</a:t>
            </a:r>
            <a:r>
              <a:rPr lang="cs-CZ" altLang="en-US" sz="1400" b="0">
                <a:solidFill>
                  <a:schemeClr val="tx1"/>
                </a:solidFill>
              </a:rPr>
              <a:t> = …..</a:t>
            </a:r>
          </a:p>
          <a:p>
            <a:pPr eaLnBrk="1" hangingPunct="1">
              <a:spcBef>
                <a:spcPct val="0"/>
              </a:spcBef>
              <a:buClrTx/>
              <a:buFontTx/>
              <a:buNone/>
            </a:pPr>
            <a:r>
              <a:rPr lang="en-GB" altLang="en-US" sz="1400" b="0">
                <a:solidFill>
                  <a:schemeClr val="tx1"/>
                </a:solidFill>
              </a:rPr>
              <a:t>J (B vs C)</a:t>
            </a:r>
            <a:r>
              <a:rPr lang="cs-CZ" altLang="en-US" sz="1400" b="0">
                <a:solidFill>
                  <a:schemeClr val="tx1"/>
                </a:solidFill>
              </a:rPr>
              <a:t> = …..</a:t>
            </a:r>
          </a:p>
        </p:txBody>
      </p:sp>
      <p:sp>
        <p:nvSpPr>
          <p:cNvPr id="23" name="Rectangle 4"/>
          <p:cNvSpPr>
            <a:spLocks noChangeArrowheads="1"/>
          </p:cNvSpPr>
          <p:nvPr/>
        </p:nvSpPr>
        <p:spPr bwMode="auto">
          <a:xfrm>
            <a:off x="6140450" y="3617913"/>
            <a:ext cx="2895600" cy="3124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hangingPunct="1">
              <a:defRPr/>
            </a:pPr>
            <a:endParaRPr lang="cs-CZ">
              <a:latin typeface="Arial" charset="0"/>
              <a:cs typeface="Arial" charset="0"/>
            </a:endParaRPr>
          </a:p>
        </p:txBody>
      </p:sp>
      <p:graphicFrame>
        <p:nvGraphicFramePr>
          <p:cNvPr id="73749" name="Object 21"/>
          <p:cNvGraphicFramePr>
            <a:graphicFrameLocks noChangeAspect="1"/>
          </p:cNvGraphicFramePr>
          <p:nvPr/>
        </p:nvGraphicFramePr>
        <p:xfrm>
          <a:off x="8075613" y="5661025"/>
          <a:ext cx="933450" cy="742950"/>
        </p:xfrm>
        <a:graphic>
          <a:graphicData uri="http://schemas.openxmlformats.org/presentationml/2006/ole">
            <mc:AlternateContent xmlns:mc="http://schemas.openxmlformats.org/markup-compatibility/2006">
              <mc:Choice xmlns:v="urn:schemas-microsoft-com:vml" Requires="v">
                <p:oleObj spid="_x0000_s73873" name="Klip" r:id="rId21" imgW="4305300" imgH="3421063" progId="MS_ClipArt_Gallery.2">
                  <p:embed/>
                </p:oleObj>
              </mc:Choice>
              <mc:Fallback>
                <p:oleObj name="Klip" r:id="rId21" imgW="4305300" imgH="3421063" progId="MS_ClipArt_Gallery.2">
                  <p:embed/>
                  <p:pic>
                    <p:nvPicPr>
                      <p:cNvPr id="0"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75613" y="5661025"/>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50" name="Object 22"/>
          <p:cNvGraphicFramePr>
            <a:graphicFrameLocks noChangeAspect="1"/>
          </p:cNvGraphicFramePr>
          <p:nvPr/>
        </p:nvGraphicFramePr>
        <p:xfrm>
          <a:off x="6216650" y="4684713"/>
          <a:ext cx="933450" cy="742950"/>
        </p:xfrm>
        <a:graphic>
          <a:graphicData uri="http://schemas.openxmlformats.org/presentationml/2006/ole">
            <mc:AlternateContent xmlns:mc="http://schemas.openxmlformats.org/markup-compatibility/2006">
              <mc:Choice xmlns:v="urn:schemas-microsoft-com:vml" Requires="v">
                <p:oleObj spid="_x0000_s73874" name="Klip" r:id="rId22" imgW="4305300" imgH="3421063" progId="MS_ClipArt_Gallery.2">
                  <p:embed/>
                </p:oleObj>
              </mc:Choice>
              <mc:Fallback>
                <p:oleObj name="Klip" r:id="rId22" imgW="4305300" imgH="3421063" progId="MS_ClipArt_Gallery.2">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6650" y="4684713"/>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51" name="Object 23"/>
          <p:cNvGraphicFramePr>
            <a:graphicFrameLocks noChangeAspect="1"/>
          </p:cNvGraphicFramePr>
          <p:nvPr/>
        </p:nvGraphicFramePr>
        <p:xfrm>
          <a:off x="6445250" y="5599113"/>
          <a:ext cx="949325" cy="782637"/>
        </p:xfrm>
        <a:graphic>
          <a:graphicData uri="http://schemas.openxmlformats.org/presentationml/2006/ole">
            <mc:AlternateContent xmlns:mc="http://schemas.openxmlformats.org/markup-compatibility/2006">
              <mc:Choice xmlns:v="urn:schemas-microsoft-com:vml" Requires="v">
                <p:oleObj spid="_x0000_s73875" name="Klip" r:id="rId23" imgW="4640263" imgH="3825875" progId="MS_ClipArt_Gallery.2">
                  <p:embed/>
                </p:oleObj>
              </mc:Choice>
              <mc:Fallback>
                <p:oleObj name="Klip" r:id="rId23" imgW="4640263" imgH="3825875" progId="MS_ClipArt_Gallery.2">
                  <p:embed/>
                  <p:pic>
                    <p:nvPicPr>
                      <p:cNvPr id="0"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5250" y="55991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52" name="Object 24"/>
          <p:cNvGraphicFramePr>
            <a:graphicFrameLocks noChangeAspect="1"/>
          </p:cNvGraphicFramePr>
          <p:nvPr/>
        </p:nvGraphicFramePr>
        <p:xfrm>
          <a:off x="7283450" y="4227513"/>
          <a:ext cx="949325" cy="782637"/>
        </p:xfrm>
        <a:graphic>
          <a:graphicData uri="http://schemas.openxmlformats.org/presentationml/2006/ole">
            <mc:AlternateContent xmlns:mc="http://schemas.openxmlformats.org/markup-compatibility/2006">
              <mc:Choice xmlns:v="urn:schemas-microsoft-com:vml" Requires="v">
                <p:oleObj spid="_x0000_s73876" name="Klip" r:id="rId24" imgW="4640263" imgH="3825875" progId="MS_ClipArt_Gallery.2">
                  <p:embed/>
                </p:oleObj>
              </mc:Choice>
              <mc:Fallback>
                <p:oleObj name="Klip" r:id="rId24" imgW="4640263" imgH="3825875" progId="MS_ClipArt_Gallery.2">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3450" y="4227513"/>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53" name="Object 25"/>
          <p:cNvGraphicFramePr>
            <a:graphicFrameLocks noChangeAspect="1"/>
          </p:cNvGraphicFramePr>
          <p:nvPr/>
        </p:nvGraphicFramePr>
        <p:xfrm>
          <a:off x="7956550" y="3716338"/>
          <a:ext cx="933450" cy="762000"/>
        </p:xfrm>
        <a:graphic>
          <a:graphicData uri="http://schemas.openxmlformats.org/presentationml/2006/ole">
            <mc:AlternateContent xmlns:mc="http://schemas.openxmlformats.org/markup-compatibility/2006">
              <mc:Choice xmlns:v="urn:schemas-microsoft-com:vml" Requires="v">
                <p:oleObj spid="_x0000_s73877" name="Klip" r:id="rId25" imgW="4305300" imgH="3421063" progId="MS_ClipArt_Gallery.2">
                  <p:embed/>
                </p:oleObj>
              </mc:Choice>
              <mc:Fallback>
                <p:oleObj name="Klip" r:id="rId25" imgW="4305300" imgH="3421063" progId="MS_ClipArt_Gallery.2">
                  <p:embed/>
                  <p:pic>
                    <p:nvPicPr>
                      <p:cNvPr id="0"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56550" y="3716338"/>
                        <a:ext cx="9334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54" name="Object 26"/>
          <p:cNvGraphicFramePr>
            <a:graphicFrameLocks noChangeAspect="1"/>
          </p:cNvGraphicFramePr>
          <p:nvPr/>
        </p:nvGraphicFramePr>
        <p:xfrm>
          <a:off x="7019925" y="4941888"/>
          <a:ext cx="949325" cy="782637"/>
        </p:xfrm>
        <a:graphic>
          <a:graphicData uri="http://schemas.openxmlformats.org/presentationml/2006/ole">
            <mc:AlternateContent xmlns:mc="http://schemas.openxmlformats.org/markup-compatibility/2006">
              <mc:Choice xmlns:v="urn:schemas-microsoft-com:vml" Requires="v">
                <p:oleObj spid="_x0000_s73878" name="Klip" r:id="rId26" imgW="4640263" imgH="3825875" progId="MS_ClipArt_Gallery.2">
                  <p:embed/>
                </p:oleObj>
              </mc:Choice>
              <mc:Fallback>
                <p:oleObj name="Klip" r:id="rId26" imgW="4640263" imgH="3825875" progId="MS_ClipArt_Gallery.2">
                  <p:embed/>
                  <p:pic>
                    <p:nvPicPr>
                      <p:cNvPr id="0" name="Object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19925" y="4941888"/>
                        <a:ext cx="949325" cy="78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55"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87900" y="3860800"/>
            <a:ext cx="1212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6"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67175" y="4437063"/>
            <a:ext cx="1212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7"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32363" y="4581525"/>
            <a:ext cx="121126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8"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24788" y="5011738"/>
            <a:ext cx="12112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9"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27763" y="3789363"/>
            <a:ext cx="1212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0" name="TextovéPole 31"/>
          <p:cNvSpPr txBox="1">
            <a:spLocks noChangeArrowheads="1"/>
          </p:cNvSpPr>
          <p:nvPr/>
        </p:nvSpPr>
        <p:spPr bwMode="auto">
          <a:xfrm>
            <a:off x="1619250" y="3213100"/>
            <a:ext cx="35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A</a:t>
            </a:r>
          </a:p>
        </p:txBody>
      </p:sp>
      <p:sp>
        <p:nvSpPr>
          <p:cNvPr id="73761" name="TextovéPole 32"/>
          <p:cNvSpPr txBox="1">
            <a:spLocks noChangeArrowheads="1"/>
          </p:cNvSpPr>
          <p:nvPr/>
        </p:nvSpPr>
        <p:spPr bwMode="auto">
          <a:xfrm>
            <a:off x="4500563" y="3213100"/>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B</a:t>
            </a:r>
          </a:p>
        </p:txBody>
      </p:sp>
      <p:sp>
        <p:nvSpPr>
          <p:cNvPr id="73762" name="TextovéPole 33"/>
          <p:cNvSpPr txBox="1">
            <a:spLocks noChangeArrowheads="1"/>
          </p:cNvSpPr>
          <p:nvPr/>
        </p:nvSpPr>
        <p:spPr bwMode="auto">
          <a:xfrm>
            <a:off x="7308850" y="32131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rgbClr val="FF0000"/>
                </a:solidFill>
              </a:rPr>
              <a:t>C</a:t>
            </a:r>
          </a:p>
        </p:txBody>
      </p:sp>
      <p:sp>
        <p:nvSpPr>
          <p:cNvPr id="35" name="Šipka doprava 34"/>
          <p:cNvSpPr/>
          <p:nvPr/>
        </p:nvSpPr>
        <p:spPr>
          <a:xfrm flipH="1">
            <a:off x="6588125" y="404813"/>
            <a:ext cx="647700" cy="14398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73764" name="TextovéPole 35"/>
          <p:cNvSpPr txBox="1">
            <a:spLocks noChangeArrowheads="1"/>
          </p:cNvSpPr>
          <p:nvPr/>
        </p:nvSpPr>
        <p:spPr bwMode="auto">
          <a:xfrm>
            <a:off x="7380288" y="836613"/>
            <a:ext cx="1392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200">
                <a:solidFill>
                  <a:srgbClr val="FF0000"/>
                </a:solidFill>
              </a:rPr>
              <a:t>DU09 </a:t>
            </a:r>
            <a:br>
              <a:rPr lang="cs-CZ" altLang="en-US" sz="1200">
                <a:solidFill>
                  <a:srgbClr val="FF0000"/>
                </a:solidFill>
              </a:rPr>
            </a:br>
            <a:r>
              <a:rPr lang="cs-CZ" altLang="en-US" sz="1200">
                <a:solidFill>
                  <a:srgbClr val="FF0000"/>
                </a:solidFill>
              </a:rPr>
              <a:t>– viz IS.MUNI.CZ</a:t>
            </a:r>
            <a:endParaRPr lang="en-GB" altLang="en-US" sz="1200">
              <a:solidFill>
                <a:srgbClr val="FF0000"/>
              </a:solidFill>
            </a:endParaRPr>
          </a:p>
        </p:txBody>
      </p:sp>
      <p:sp>
        <p:nvSpPr>
          <p:cNvPr id="73765" name="AutoShape 38" descr="Výsledek obrázku pro sýkor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pic>
        <p:nvPicPr>
          <p:cNvPr id="73766" name="Picture 41" descr="Výsledek obrázku pro sýkora"/>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93" t="10074" r="20593" b="10074"/>
          <a:stretch>
            <a:fillRect/>
          </a:stretch>
        </p:blipFill>
        <p:spPr bwMode="auto">
          <a:xfrm>
            <a:off x="7340600" y="5805488"/>
            <a:ext cx="542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7" name="Picture 41" descr="Výsledek obrázku pro sýkora"/>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93" t="10074" r="20593" b="10074"/>
          <a:stretch>
            <a:fillRect/>
          </a:stretch>
        </p:blipFill>
        <p:spPr bwMode="auto">
          <a:xfrm>
            <a:off x="7483475" y="3629025"/>
            <a:ext cx="544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68" name="Object 13"/>
          <p:cNvGraphicFramePr>
            <a:graphicFrameLocks noChangeAspect="1"/>
          </p:cNvGraphicFramePr>
          <p:nvPr/>
        </p:nvGraphicFramePr>
        <p:xfrm>
          <a:off x="4957763" y="5775325"/>
          <a:ext cx="933450" cy="742950"/>
        </p:xfrm>
        <a:graphic>
          <a:graphicData uri="http://schemas.openxmlformats.org/presentationml/2006/ole">
            <mc:AlternateContent xmlns:mc="http://schemas.openxmlformats.org/markup-compatibility/2006">
              <mc:Choice xmlns:v="urn:schemas-microsoft-com:vml" Requires="v">
                <p:oleObj spid="_x0000_s73879" name="Klip" r:id="rId29" imgW="4305300" imgH="3421063" progId="MS_ClipArt_Gallery.2">
                  <p:embed/>
                </p:oleObj>
              </mc:Choice>
              <mc:Fallback>
                <p:oleObj name="Klip" r:id="rId29" imgW="4305300" imgH="3421063" progId="MS_ClipArt_Gallery.2">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7763" y="5775325"/>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69" name="Object 21"/>
          <p:cNvGraphicFramePr>
            <a:graphicFrameLocks noChangeAspect="1"/>
          </p:cNvGraphicFramePr>
          <p:nvPr/>
        </p:nvGraphicFramePr>
        <p:xfrm>
          <a:off x="8078788" y="5608638"/>
          <a:ext cx="933450" cy="742950"/>
        </p:xfrm>
        <a:graphic>
          <a:graphicData uri="http://schemas.openxmlformats.org/presentationml/2006/ole">
            <mc:AlternateContent xmlns:mc="http://schemas.openxmlformats.org/markup-compatibility/2006">
              <mc:Choice xmlns:v="urn:schemas-microsoft-com:vml" Requires="v">
                <p:oleObj spid="_x0000_s73880" name="Klip" r:id="rId30" imgW="4305300" imgH="3421063" progId="MS_ClipArt_Gallery.2">
                  <p:embed/>
                </p:oleObj>
              </mc:Choice>
              <mc:Fallback>
                <p:oleObj name="Klip" r:id="rId30" imgW="4305300" imgH="3421063" progId="MS_ClipArt_Gallery.2">
                  <p:embed/>
                  <p:pic>
                    <p:nvPicPr>
                      <p:cNvPr id="0"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78788" y="5608638"/>
                        <a:ext cx="9334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70" name="Picture 29" descr="C:\Users\ludek_blaha\AppData\Local\Microsoft\Windows\Temporary Internet Files\Content.IE5\ZIB9JPYT\MC900441407[1].wm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26375" y="4959350"/>
            <a:ext cx="12112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04800" y="519113"/>
            <a:ext cx="8610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buClrTx/>
              <a:buFontTx/>
              <a:buNone/>
            </a:pPr>
            <a:r>
              <a:rPr lang="cs-CZ" altLang="en-US" sz="2200">
                <a:solidFill>
                  <a:schemeClr val="tx2"/>
                </a:solidFill>
              </a:rPr>
              <a:t>KLÍČOVÉ DRUHY </a:t>
            </a:r>
            <a:r>
              <a:rPr lang="cs-CZ" altLang="en-US" sz="2000" b="0">
                <a:solidFill>
                  <a:schemeClr val="tx1"/>
                </a:solidFill>
              </a:rPr>
              <a:t>(</a:t>
            </a:r>
            <a:r>
              <a:rPr lang="cs-CZ" altLang="en-US" sz="2000" b="0">
                <a:solidFill>
                  <a:srgbClr val="FF0000"/>
                </a:solidFill>
              </a:rPr>
              <a:t>Key </a:t>
            </a:r>
            <a:r>
              <a:rPr lang="en-US" altLang="en-US" sz="2000" b="0">
                <a:solidFill>
                  <a:srgbClr val="FF0000"/>
                </a:solidFill>
              </a:rPr>
              <a:t>/</a:t>
            </a:r>
            <a:r>
              <a:rPr lang="cs-CZ" altLang="en-US" sz="2000" b="0">
                <a:solidFill>
                  <a:srgbClr val="FF0000"/>
                </a:solidFill>
              </a:rPr>
              <a:t> Keystone species</a:t>
            </a:r>
            <a:r>
              <a:rPr lang="cs-CZ" altLang="en-US" sz="2000" b="0">
                <a:solidFill>
                  <a:schemeClr val="tx1"/>
                </a:solidFill>
              </a:rPr>
              <a:t>)</a:t>
            </a:r>
          </a:p>
        </p:txBody>
      </p:sp>
      <p:sp>
        <p:nvSpPr>
          <p:cNvPr id="75779" name="Rectangle 3"/>
          <p:cNvSpPr>
            <a:spLocks noChangeArrowheads="1"/>
          </p:cNvSpPr>
          <p:nvPr/>
        </p:nvSpPr>
        <p:spPr bwMode="auto">
          <a:xfrm>
            <a:off x="-36513" y="1352550"/>
            <a:ext cx="8077201"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800100" indent="-3429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257300" indent="-3429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lvl="1">
              <a:buClrTx/>
              <a:buFontTx/>
              <a:buNone/>
            </a:pPr>
            <a:endParaRPr lang="cs-CZ" altLang="en-US" sz="2000" b="0">
              <a:solidFill>
                <a:schemeClr val="tx1"/>
              </a:solidFill>
            </a:endParaRPr>
          </a:p>
          <a:p>
            <a:pPr lvl="1">
              <a:buClrTx/>
              <a:buFontTx/>
              <a:buChar char="•"/>
            </a:pPr>
            <a:r>
              <a:rPr lang="cs-CZ" altLang="en-US" sz="2000" b="0">
                <a:solidFill>
                  <a:schemeClr val="tx1"/>
                </a:solidFill>
              </a:rPr>
              <a:t>efekty na těchto druzích </a:t>
            </a:r>
            <a:br>
              <a:rPr lang="cs-CZ" altLang="en-US" sz="2000" b="0">
                <a:solidFill>
                  <a:schemeClr val="tx1"/>
                </a:solidFill>
              </a:rPr>
            </a:br>
            <a:r>
              <a:rPr lang="cs-CZ" altLang="en-US" sz="2000" b="0">
                <a:solidFill>
                  <a:schemeClr val="tx1"/>
                </a:solidFill>
              </a:rPr>
              <a:t>	</a:t>
            </a:r>
            <a:r>
              <a:rPr lang="cs-CZ" altLang="en-US" sz="2000" b="0">
                <a:solidFill>
                  <a:schemeClr val="tx1"/>
                </a:solidFill>
                <a:sym typeface="Wingdings" panose="05000000000000000000" pitchFamily="2" charset="2"/>
              </a:rPr>
              <a:t></a:t>
            </a:r>
            <a:r>
              <a:rPr lang="en-US" altLang="en-US" sz="2000" b="0">
                <a:solidFill>
                  <a:schemeClr val="tx1"/>
                </a:solidFill>
                <a:sym typeface="Wingdings" panose="05000000000000000000" pitchFamily="2" charset="2"/>
              </a:rPr>
              <a:t> </a:t>
            </a:r>
            <a:r>
              <a:rPr lang="cs-CZ" altLang="en-US" sz="2000" b="0">
                <a:solidFill>
                  <a:schemeClr val="tx1"/>
                </a:solidFill>
              </a:rPr>
              <a:t>dramatické změny celé biocenózy</a:t>
            </a:r>
          </a:p>
          <a:p>
            <a:pPr lvl="2">
              <a:buClrTx/>
              <a:buFontTx/>
              <a:buChar char="•"/>
            </a:pPr>
            <a:r>
              <a:rPr lang="cs-CZ" altLang="en-US" sz="2000">
                <a:solidFill>
                  <a:schemeClr val="tx1"/>
                </a:solidFill>
              </a:rPr>
              <a:t>Klíčové druhy </a:t>
            </a:r>
          </a:p>
          <a:p>
            <a:pPr lvl="3">
              <a:buClrTx/>
              <a:buFontTx/>
              <a:buChar char="•"/>
            </a:pPr>
            <a:r>
              <a:rPr lang="cs-CZ" altLang="en-US" b="0">
                <a:solidFill>
                  <a:schemeClr val="tx1"/>
                </a:solidFill>
              </a:rPr>
              <a:t>zpravidla „predátoři“ (kontrola spodních pater)</a:t>
            </a:r>
          </a:p>
          <a:p>
            <a:pPr>
              <a:buClrTx/>
              <a:buFontTx/>
              <a:buChar char="•"/>
            </a:pPr>
            <a:endParaRPr lang="cs-CZ" altLang="en-US" sz="1800" b="0">
              <a:solidFill>
                <a:schemeClr val="tx1"/>
              </a:solidFill>
            </a:endParaRPr>
          </a:p>
          <a:p>
            <a:pPr lvl="2">
              <a:buClrTx/>
              <a:buFontTx/>
              <a:buChar char="•"/>
            </a:pPr>
            <a:r>
              <a:rPr lang="cs-CZ" altLang="en-US" sz="1800" b="0" i="1">
                <a:solidFill>
                  <a:schemeClr val="tx1"/>
                </a:solidFill>
              </a:rPr>
              <a:t>Př. </a:t>
            </a:r>
            <a:r>
              <a:rPr lang="cs-CZ" altLang="en-US" sz="1800" i="1">
                <a:solidFill>
                  <a:srgbClr val="FF0000"/>
                </a:solidFill>
              </a:rPr>
              <a:t>Mořské hvězdice </a:t>
            </a:r>
            <a:r>
              <a:rPr lang="cs-CZ" altLang="en-US" sz="1800" b="0" i="1">
                <a:solidFill>
                  <a:schemeClr val="tx1"/>
                </a:solidFill>
              </a:rPr>
              <a:t>na skalách a kamenech </a:t>
            </a:r>
            <a:br>
              <a:rPr lang="cs-CZ" altLang="en-US" sz="1800" b="0" i="1">
                <a:solidFill>
                  <a:schemeClr val="tx1"/>
                </a:solidFill>
              </a:rPr>
            </a:br>
            <a:r>
              <a:rPr lang="cs-CZ" altLang="en-US" sz="1800" b="0" i="1">
                <a:solidFill>
                  <a:schemeClr val="tx1"/>
                </a:solidFill>
                <a:sym typeface="Wingdings" panose="05000000000000000000" pitchFamily="2" charset="2"/>
              </a:rPr>
              <a:t></a:t>
            </a:r>
            <a:r>
              <a:rPr lang="cs-CZ" altLang="en-US" sz="1800" b="0" i="1">
                <a:solidFill>
                  <a:schemeClr val="tx1"/>
                </a:solidFill>
              </a:rPr>
              <a:t> pohyb a spásání biomasy / predátor</a:t>
            </a:r>
          </a:p>
          <a:p>
            <a:pPr lvl="3">
              <a:buClrTx/>
              <a:buFontTx/>
              <a:buChar char="•"/>
            </a:pPr>
            <a:r>
              <a:rPr lang="cs-CZ" altLang="en-US" sz="1800" b="0" i="1">
                <a:solidFill>
                  <a:schemeClr val="tx1"/>
                </a:solidFill>
              </a:rPr>
              <a:t>Likvidace hvězdic</a:t>
            </a:r>
            <a:r>
              <a:rPr lang="en-US" altLang="en-US" sz="1800" b="0" i="1">
                <a:solidFill>
                  <a:schemeClr val="tx1"/>
                </a:solidFill>
              </a:rPr>
              <a:t/>
            </a:r>
            <a:br>
              <a:rPr lang="en-US" altLang="en-US" sz="1800" b="0" i="1">
                <a:solidFill>
                  <a:schemeClr val="tx1"/>
                </a:solidFill>
              </a:rPr>
            </a:br>
            <a:r>
              <a:rPr lang="en-US" altLang="en-US" sz="1800" b="0" i="1">
                <a:solidFill>
                  <a:schemeClr val="tx1"/>
                </a:solidFill>
              </a:rPr>
              <a:t>	</a:t>
            </a:r>
            <a:r>
              <a:rPr lang="cs-CZ" altLang="en-US" sz="1800" b="0">
                <a:solidFill>
                  <a:schemeClr val="tx1"/>
                </a:solidFill>
                <a:sym typeface="Wingdings" panose="05000000000000000000" pitchFamily="2" charset="2"/>
              </a:rPr>
              <a:t></a:t>
            </a:r>
            <a:r>
              <a:rPr lang="en-US" altLang="en-US" sz="1800" b="0">
                <a:solidFill>
                  <a:schemeClr val="tx1"/>
                </a:solidFill>
              </a:rPr>
              <a:t> p</a:t>
            </a:r>
            <a:r>
              <a:rPr lang="cs-CZ" altLang="en-US" sz="1800" b="0">
                <a:solidFill>
                  <a:schemeClr val="tx1"/>
                </a:solidFill>
              </a:rPr>
              <a:t>řerůstání makrořas</a:t>
            </a:r>
            <a:r>
              <a:rPr lang="en-US" altLang="en-US" sz="1800" b="0">
                <a:solidFill>
                  <a:schemeClr val="tx1"/>
                </a:solidFill>
              </a:rPr>
              <a:t/>
            </a:r>
            <a:br>
              <a:rPr lang="en-US" altLang="en-US" sz="1800" b="0">
                <a:solidFill>
                  <a:schemeClr val="tx1"/>
                </a:solidFill>
              </a:rPr>
            </a:br>
            <a:r>
              <a:rPr lang="en-US" altLang="en-US" sz="1800" b="0">
                <a:solidFill>
                  <a:schemeClr val="tx1"/>
                </a:solidFill>
              </a:rPr>
              <a:t>	</a:t>
            </a:r>
            <a:r>
              <a:rPr lang="cs-CZ" altLang="en-US" sz="1800" b="0">
                <a:solidFill>
                  <a:schemeClr val="tx1"/>
                </a:solidFill>
                <a:sym typeface="Wingdings" panose="05000000000000000000" pitchFamily="2" charset="2"/>
              </a:rPr>
              <a:t></a:t>
            </a:r>
            <a:r>
              <a:rPr lang="en-US" altLang="en-US" sz="1800" b="0">
                <a:solidFill>
                  <a:schemeClr val="tx1"/>
                </a:solidFill>
              </a:rPr>
              <a:t> p</a:t>
            </a:r>
            <a:r>
              <a:rPr lang="cs-CZ" altLang="en-US" sz="1800" b="0">
                <a:solidFill>
                  <a:schemeClr val="tx1"/>
                </a:solidFill>
              </a:rPr>
              <a:t>řemnožení mlžů (slávky)</a:t>
            </a:r>
          </a:p>
          <a:p>
            <a:pPr lvl="2">
              <a:buClrTx/>
              <a:buFontTx/>
              <a:buChar char="•"/>
            </a:pPr>
            <a:endParaRPr lang="cs-CZ" altLang="en-US" sz="1800" b="0" i="1">
              <a:solidFill>
                <a:schemeClr val="tx1"/>
              </a:solidFill>
            </a:endParaRPr>
          </a:p>
          <a:p>
            <a:pPr lvl="2">
              <a:buClrTx/>
              <a:buFontTx/>
              <a:buChar char="•"/>
            </a:pPr>
            <a:r>
              <a:rPr lang="cs-CZ" altLang="en-US" sz="1800" b="0" i="1">
                <a:solidFill>
                  <a:schemeClr val="tx1"/>
                </a:solidFill>
              </a:rPr>
              <a:t>Př. </a:t>
            </a:r>
            <a:r>
              <a:rPr lang="en-US" altLang="en-US" sz="1800" i="1">
                <a:solidFill>
                  <a:srgbClr val="FF0000"/>
                </a:solidFill>
              </a:rPr>
              <a:t>Sladkovodn</a:t>
            </a:r>
            <a:r>
              <a:rPr lang="cs-CZ" altLang="en-US" sz="1800" i="1">
                <a:solidFill>
                  <a:srgbClr val="FF0000"/>
                </a:solidFill>
              </a:rPr>
              <a:t>í ryby</a:t>
            </a:r>
            <a:r>
              <a:rPr lang="cs-CZ" altLang="en-US" sz="1800" i="1">
                <a:solidFill>
                  <a:schemeClr val="tx2"/>
                </a:solidFill>
              </a:rPr>
              <a:t> </a:t>
            </a:r>
            <a:r>
              <a:rPr lang="cs-CZ" altLang="en-US" sz="1800" b="0" i="1">
                <a:solidFill>
                  <a:schemeClr val="tx2"/>
                </a:solidFill>
              </a:rPr>
              <a:t>ovlivňují fertilitu rostlin</a:t>
            </a:r>
            <a:r>
              <a:rPr lang="cs-CZ" altLang="en-US" sz="1800" i="1">
                <a:solidFill>
                  <a:schemeClr val="tx1"/>
                </a:solidFill>
              </a:rPr>
              <a:t> </a:t>
            </a:r>
            <a:r>
              <a:rPr lang="cs-CZ" altLang="en-US" sz="1800" b="0" i="1">
                <a:solidFill>
                  <a:schemeClr val="tx1"/>
                </a:solidFill>
              </a:rPr>
              <a:t>v terestrickém ekosystému</a:t>
            </a:r>
            <a:endParaRPr lang="cs-CZ" altLang="en-US" sz="1800">
              <a:solidFill>
                <a:schemeClr val="tx1"/>
              </a:solidFill>
            </a:endParaRPr>
          </a:p>
        </p:txBody>
      </p:sp>
      <p:pic>
        <p:nvPicPr>
          <p:cNvPr id="75780"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981075"/>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429000"/>
            <a:ext cx="23066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7"/>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555875" y="115888"/>
            <a:ext cx="65039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1125538"/>
            <a:ext cx="132238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nature03962-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77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365125" y="290513"/>
            <a:ext cx="3514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i="1">
                <a:solidFill>
                  <a:schemeClr val="tx1"/>
                </a:solidFill>
                <a:latin typeface="Times New Roman" panose="02020603050405020304" pitchFamily="18" charset="0"/>
              </a:rPr>
              <a:t>Knight et al., NATURE (2005) 437: 880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180975" y="415925"/>
            <a:ext cx="9144000" cy="5461000"/>
          </a:xfrm>
          <a:prstGeom prst="rect">
            <a:avLst/>
          </a:prstGeom>
          <a:noFill/>
          <a:ln w="12700">
            <a:noFill/>
            <a:miter lim="800000"/>
            <a:headEnd/>
            <a:tailEnd/>
          </a:ln>
        </p:spPr>
        <p:txBody>
          <a:bodyPr lIns="90488" tIns="44450" rIns="90488" bIns="44450"/>
          <a:lstStyle/>
          <a:p>
            <a:pPr marL="342900" indent="-342900">
              <a:spcBef>
                <a:spcPct val="20000"/>
              </a:spcBef>
              <a:buFontTx/>
              <a:buChar char="•"/>
              <a:defRPr/>
            </a:pPr>
            <a:r>
              <a:rPr lang="cs-CZ" sz="2200" dirty="0">
                <a:solidFill>
                  <a:schemeClr val="tx2"/>
                </a:solidFill>
                <a:latin typeface="Arial" charset="0"/>
                <a:cs typeface="Arial" charset="0"/>
              </a:rPr>
              <a:t>INDIKÁTOROVÉ DRUHY</a:t>
            </a:r>
            <a:endParaRPr lang="cs-CZ" sz="2200" b="0" i="1" dirty="0">
              <a:solidFill>
                <a:schemeClr val="tx2"/>
              </a:solidFill>
              <a:latin typeface="Arial" charset="0"/>
              <a:cs typeface="Arial" charset="0"/>
            </a:endParaRPr>
          </a:p>
          <a:p>
            <a:pPr marL="742950" lvl="1" indent="-285750">
              <a:spcBef>
                <a:spcPct val="20000"/>
              </a:spcBef>
              <a:buFontTx/>
              <a:buChar char="•"/>
              <a:defRPr/>
            </a:pPr>
            <a:r>
              <a:rPr lang="en-US" sz="2000" b="0" dirty="0" err="1">
                <a:latin typeface="Arial" charset="0"/>
                <a:cs typeface="Arial" charset="0"/>
              </a:rPr>
              <a:t>Druh</a:t>
            </a:r>
            <a:r>
              <a:rPr lang="cs-CZ" sz="2000" b="0" dirty="0">
                <a:latin typeface="Arial" charset="0"/>
                <a:cs typeface="Arial" charset="0"/>
              </a:rPr>
              <a:t>y, jejichž (ne)přítomnost indikuje určitou vlastnost ekosystému</a:t>
            </a:r>
            <a:endParaRPr lang="en-US" sz="2000" b="0" dirty="0">
              <a:latin typeface="Arial" charset="0"/>
              <a:cs typeface="Arial" charset="0"/>
            </a:endParaRPr>
          </a:p>
          <a:p>
            <a:pPr marL="1200150" lvl="2" indent="-285750">
              <a:spcBef>
                <a:spcPct val="20000"/>
              </a:spcBef>
              <a:buFontTx/>
              <a:buChar char="•"/>
              <a:defRPr/>
            </a:pPr>
            <a:r>
              <a:rPr lang="cs-CZ" sz="2000" b="0" dirty="0">
                <a:solidFill>
                  <a:srgbClr val="FF0000"/>
                </a:solidFill>
                <a:latin typeface="Arial" charset="0"/>
                <a:cs typeface="Arial" charset="0"/>
              </a:rPr>
              <a:t>citlivé druhy </a:t>
            </a:r>
            <a:r>
              <a:rPr lang="cs-CZ" sz="2000" b="0" dirty="0">
                <a:latin typeface="Arial" charset="0"/>
                <a:cs typeface="Arial" charset="0"/>
              </a:rPr>
              <a:t>(např. </a:t>
            </a:r>
            <a:r>
              <a:rPr lang="cs-CZ" sz="2000" b="0" i="1" dirty="0">
                <a:latin typeface="Arial" charset="0"/>
                <a:cs typeface="Arial" charset="0"/>
              </a:rPr>
              <a:t>pošvatky, horské ploštěnky, lišejníky</a:t>
            </a:r>
            <a:r>
              <a:rPr lang="cs-CZ" sz="2000" b="0" dirty="0">
                <a:latin typeface="Arial" charset="0"/>
                <a:cs typeface="Arial" charset="0"/>
              </a:rPr>
              <a:t>)</a:t>
            </a:r>
            <a:endParaRPr lang="cs-CZ" sz="2000" b="0" i="1" dirty="0">
              <a:latin typeface="Arial" charset="0"/>
              <a:cs typeface="Arial" charset="0"/>
            </a:endParaRPr>
          </a:p>
          <a:p>
            <a:pPr marL="1200150" lvl="2" indent="-285750">
              <a:spcBef>
                <a:spcPct val="20000"/>
              </a:spcBef>
              <a:buFontTx/>
              <a:buChar char="•"/>
              <a:defRPr/>
            </a:pPr>
            <a:r>
              <a:rPr lang="cs-CZ" sz="2000" b="0" dirty="0">
                <a:solidFill>
                  <a:srgbClr val="FF0000"/>
                </a:solidFill>
                <a:latin typeface="Arial" charset="0"/>
                <a:cs typeface="Arial" charset="0"/>
              </a:rPr>
              <a:t>oportunní druhy </a:t>
            </a:r>
            <a:r>
              <a:rPr lang="cs-CZ" sz="2000" b="0" dirty="0">
                <a:latin typeface="Arial" charset="0"/>
                <a:cs typeface="Arial" charset="0"/>
              </a:rPr>
              <a:t>(např. </a:t>
            </a:r>
            <a:r>
              <a:rPr lang="cs-CZ" sz="2000" b="0" i="1" dirty="0">
                <a:latin typeface="Arial" charset="0"/>
                <a:cs typeface="Arial" charset="0"/>
              </a:rPr>
              <a:t>pakomáři, pijavky ...)</a:t>
            </a:r>
          </a:p>
          <a:p>
            <a:pPr marL="342900" indent="-342900">
              <a:spcBef>
                <a:spcPct val="20000"/>
              </a:spcBef>
              <a:buFontTx/>
              <a:buChar char="•"/>
              <a:defRPr/>
            </a:pPr>
            <a:endParaRPr lang="cs-CZ" sz="2000" dirty="0">
              <a:latin typeface="Arial" charset="0"/>
              <a:cs typeface="Arial" charset="0"/>
            </a:endParaRPr>
          </a:p>
          <a:p>
            <a:pPr marL="342900" indent="-342900">
              <a:spcBef>
                <a:spcPct val="20000"/>
              </a:spcBef>
              <a:buFontTx/>
              <a:buChar char="•"/>
              <a:defRPr/>
            </a:pPr>
            <a:r>
              <a:rPr lang="cs-CZ" sz="2000" dirty="0">
                <a:solidFill>
                  <a:schemeClr val="tx2"/>
                </a:solidFill>
                <a:latin typeface="Arial" charset="0"/>
                <a:cs typeface="Arial" charset="0"/>
              </a:rPr>
              <a:t>Různé organismy indikují různé typy stresu</a:t>
            </a:r>
          </a:p>
          <a:p>
            <a:pPr marL="742950" lvl="1" indent="-285750">
              <a:spcBef>
                <a:spcPct val="20000"/>
              </a:spcBef>
              <a:buFontTx/>
              <a:buChar char="•"/>
              <a:defRPr/>
            </a:pPr>
            <a:r>
              <a:rPr lang="cs-CZ" sz="2000" b="0">
                <a:latin typeface="Arial" charset="0"/>
                <a:cs typeface="Arial" charset="0"/>
              </a:rPr>
              <a:t>Př. kontaminace živinami (dusičnany apod.)</a:t>
            </a:r>
            <a:endParaRPr lang="cs-CZ" sz="2000" b="0" dirty="0">
              <a:latin typeface="Arial" charset="0"/>
              <a:cs typeface="Arial" charset="0"/>
            </a:endParaRPr>
          </a:p>
          <a:p>
            <a:pPr marL="1143000" lvl="2" indent="-228600">
              <a:spcBef>
                <a:spcPct val="20000"/>
              </a:spcBef>
              <a:buFontTx/>
              <a:buChar char="•"/>
              <a:defRPr/>
            </a:pPr>
            <a:r>
              <a:rPr lang="cs-CZ" sz="2000" b="0" i="1" dirty="0" err="1">
                <a:latin typeface="Arial" charset="0"/>
                <a:cs typeface="Arial" charset="0"/>
              </a:rPr>
              <a:t>Makrozoobentos</a:t>
            </a:r>
            <a:r>
              <a:rPr lang="cs-CZ" sz="2000" b="0" i="1" dirty="0">
                <a:latin typeface="Arial" charset="0"/>
                <a:cs typeface="Arial" charset="0"/>
              </a:rPr>
              <a:t> – </a:t>
            </a:r>
            <a:r>
              <a:rPr lang="cs-CZ" sz="2000" b="0" i="1" dirty="0" err="1">
                <a:latin typeface="Arial" charset="0"/>
                <a:cs typeface="Arial" charset="0"/>
              </a:rPr>
              <a:t>saprobita</a:t>
            </a:r>
            <a:r>
              <a:rPr lang="cs-CZ" sz="2000" b="0" i="1" dirty="0">
                <a:latin typeface="Arial" charset="0"/>
                <a:cs typeface="Arial" charset="0"/>
              </a:rPr>
              <a:t> </a:t>
            </a:r>
            <a:r>
              <a:rPr lang="en-US" sz="2000" b="0" i="1" dirty="0">
                <a:latin typeface="Arial" charset="0"/>
                <a:cs typeface="Arial" charset="0"/>
              </a:rPr>
              <a:t>/ </a:t>
            </a:r>
            <a:r>
              <a:rPr lang="cs-CZ" sz="2000" b="0" i="1" dirty="0">
                <a:latin typeface="Arial" charset="0"/>
                <a:cs typeface="Arial" charset="0"/>
              </a:rPr>
              <a:t>řasy, rozsivky – </a:t>
            </a:r>
            <a:r>
              <a:rPr lang="cs-CZ" sz="2000" b="0" i="1" dirty="0" err="1">
                <a:latin typeface="Arial" charset="0"/>
                <a:cs typeface="Arial" charset="0"/>
              </a:rPr>
              <a:t>trofie</a:t>
            </a:r>
            <a:r>
              <a:rPr lang="cs-CZ" sz="2000" b="0" i="1" dirty="0">
                <a:latin typeface="Arial" charset="0"/>
                <a:cs typeface="Arial" charset="0"/>
              </a:rPr>
              <a:t> </a:t>
            </a:r>
            <a:r>
              <a:rPr lang="cs-CZ" sz="2000" b="0" i="1" dirty="0">
                <a:solidFill>
                  <a:srgbClr val="FF0000"/>
                </a:solidFill>
                <a:latin typeface="Arial" charset="0"/>
                <a:cs typeface="Arial" charset="0"/>
              </a:rPr>
              <a:t>(viz dále)</a:t>
            </a:r>
          </a:p>
          <a:p>
            <a:pPr marL="742950" lvl="1" indent="-285750">
              <a:spcBef>
                <a:spcPct val="20000"/>
              </a:spcBef>
              <a:buFontTx/>
              <a:buChar char="•"/>
              <a:defRPr/>
            </a:pPr>
            <a:endParaRPr lang="cs-CZ" sz="2000" b="0">
              <a:latin typeface="Arial" charset="0"/>
              <a:cs typeface="Arial" charset="0"/>
            </a:endParaRPr>
          </a:p>
          <a:p>
            <a:pPr marL="742950" lvl="1" indent="-285750">
              <a:spcBef>
                <a:spcPct val="20000"/>
              </a:spcBef>
              <a:buFontTx/>
              <a:buChar char="•"/>
              <a:defRPr/>
            </a:pPr>
            <a:r>
              <a:rPr lang="cs-CZ" sz="2000" b="0">
                <a:latin typeface="Arial" charset="0"/>
                <a:cs typeface="Arial" charset="0"/>
              </a:rPr>
              <a:t>Kontaminace </a:t>
            </a:r>
            <a:r>
              <a:rPr lang="cs-CZ" sz="2000" b="0" dirty="0">
                <a:latin typeface="Arial" charset="0"/>
                <a:cs typeface="Arial" charset="0"/>
              </a:rPr>
              <a:t>toxickými látkami</a:t>
            </a:r>
          </a:p>
          <a:p>
            <a:pPr marL="1200150" lvl="2" indent="-285750">
              <a:spcBef>
                <a:spcPct val="20000"/>
              </a:spcBef>
              <a:buFontTx/>
              <a:buChar char="•"/>
              <a:defRPr/>
            </a:pPr>
            <a:r>
              <a:rPr lang="cs-CZ" sz="2000" b="0" i="1" dirty="0">
                <a:latin typeface="Arial" charset="0"/>
                <a:cs typeface="Arial" charset="0"/>
              </a:rPr>
              <a:t>Lišejníky – čistota vzduchu</a:t>
            </a:r>
          </a:p>
          <a:p>
            <a:pPr marL="1143000" lvl="2" indent="-228600">
              <a:spcBef>
                <a:spcPct val="20000"/>
              </a:spcBef>
              <a:buFontTx/>
              <a:buChar char="•"/>
              <a:defRPr/>
            </a:pPr>
            <a:endParaRPr lang="cs-CZ" sz="2000" b="0" dirty="0">
              <a:latin typeface="Arial" charset="0"/>
              <a:cs typeface="Arial" charset="0"/>
            </a:endParaRPr>
          </a:p>
          <a:p>
            <a:pPr marL="742950" lvl="1" indent="-285750">
              <a:spcBef>
                <a:spcPct val="20000"/>
              </a:spcBef>
              <a:buFontTx/>
              <a:buChar char="•"/>
              <a:defRPr/>
            </a:pPr>
            <a:endParaRPr lang="cs-CZ" sz="2000" b="0" dirty="0">
              <a:latin typeface="Arial" charset="0"/>
              <a:cs typeface="Arial" charset="0"/>
            </a:endParaRPr>
          </a:p>
        </p:txBody>
      </p:sp>
      <p:pic>
        <p:nvPicPr>
          <p:cNvPr id="819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221163"/>
            <a:ext cx="36004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54013" y="841375"/>
            <a:ext cx="86106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defRPr/>
            </a:pPr>
            <a:endParaRPr lang="cs-CZ" altLang="en-US" sz="2200" b="0" dirty="0" smtClean="0"/>
          </a:p>
          <a:p>
            <a:pPr>
              <a:defRPr/>
            </a:pPr>
            <a:r>
              <a:rPr lang="en-US" altLang="en-US" dirty="0" smtClean="0"/>
              <a:t>P</a:t>
            </a:r>
            <a:r>
              <a:rPr lang="cs-CZ" altLang="en-US" dirty="0" err="1" smtClean="0"/>
              <a:t>říklady</a:t>
            </a:r>
            <a:r>
              <a:rPr lang="cs-CZ" altLang="en-US" dirty="0" smtClean="0"/>
              <a:t> účinků a jejich vlivu na vztahy ve společenstvu (</a:t>
            </a:r>
            <a:r>
              <a:rPr lang="cs-CZ" altLang="en-US" i="1" dirty="0" smtClean="0"/>
              <a:t>predátor - kořist</a:t>
            </a:r>
            <a:r>
              <a:rPr lang="cs-CZ" altLang="en-US" dirty="0" smtClean="0"/>
              <a:t>)</a:t>
            </a:r>
          </a:p>
          <a:p>
            <a:pPr>
              <a:defRPr/>
            </a:pPr>
            <a:endParaRPr lang="cs-CZ" altLang="en-US" i="1" dirty="0" smtClean="0"/>
          </a:p>
          <a:p>
            <a:pPr>
              <a:defRPr/>
            </a:pPr>
            <a:r>
              <a:rPr lang="cs-CZ" altLang="en-US" dirty="0" smtClean="0"/>
              <a:t>- působení </a:t>
            </a:r>
            <a:r>
              <a:rPr lang="en-US" altLang="en-US" dirty="0" err="1" smtClean="0">
                <a:solidFill>
                  <a:schemeClr val="tx2"/>
                </a:solidFill>
              </a:rPr>
              <a:t>insekticid</a:t>
            </a:r>
            <a:r>
              <a:rPr lang="cs-CZ" altLang="en-US" dirty="0" smtClean="0">
                <a:solidFill>
                  <a:schemeClr val="tx2"/>
                </a:solidFill>
              </a:rPr>
              <a:t>ů ve vodním prostředí</a:t>
            </a:r>
            <a:endParaRPr lang="en-US" altLang="en-US" dirty="0" smtClean="0">
              <a:solidFill>
                <a:schemeClr val="tx2"/>
              </a:solidFill>
            </a:endParaRPr>
          </a:p>
          <a:p>
            <a:pPr>
              <a:defRPr/>
            </a:pPr>
            <a:r>
              <a:rPr lang="en-US" altLang="en-US" i="1" dirty="0" smtClean="0"/>
              <a:t>	</a:t>
            </a:r>
            <a:r>
              <a:rPr lang="cs-CZ" altLang="en-US" b="0" dirty="0" smtClean="0">
                <a:sym typeface="Wingdings" pitchFamily="2" charset="2"/>
              </a:rPr>
              <a:t></a:t>
            </a:r>
            <a:r>
              <a:rPr lang="en-US" altLang="en-US" b="0" dirty="0" smtClean="0">
                <a:sym typeface="Wingdings" pitchFamily="2" charset="2"/>
              </a:rPr>
              <a:t> </a:t>
            </a:r>
            <a:r>
              <a:rPr lang="cs-CZ" altLang="en-US" b="0" dirty="0" smtClean="0"/>
              <a:t>eradikace </a:t>
            </a:r>
            <a:r>
              <a:rPr lang="en-US" altLang="en-US" b="0" dirty="0" smtClean="0"/>
              <a:t>p</a:t>
            </a:r>
            <a:r>
              <a:rPr lang="cs-CZ" altLang="en-US" b="0" dirty="0" err="1" smtClean="0"/>
              <a:t>opulací</a:t>
            </a:r>
            <a:r>
              <a:rPr lang="cs-CZ" altLang="en-US" b="0" dirty="0" smtClean="0"/>
              <a:t> hmyzu (komáři)</a:t>
            </a:r>
          </a:p>
          <a:p>
            <a:pPr>
              <a:defRPr/>
            </a:pPr>
            <a:r>
              <a:rPr lang="cs-CZ" altLang="en-US" b="0" dirty="0" smtClean="0"/>
              <a:t>		</a:t>
            </a:r>
            <a:r>
              <a:rPr lang="cs-CZ" altLang="en-US" b="0" dirty="0" smtClean="0">
                <a:sym typeface="Wingdings" pitchFamily="2" charset="2"/>
              </a:rPr>
              <a:t></a:t>
            </a:r>
            <a:r>
              <a:rPr lang="en-US" altLang="en-US" b="0" dirty="0" smtClean="0">
                <a:sym typeface="Wingdings" pitchFamily="2" charset="2"/>
              </a:rPr>
              <a:t> </a:t>
            </a:r>
            <a:r>
              <a:rPr lang="cs-CZ" altLang="en-US" b="0" dirty="0" smtClean="0"/>
              <a:t>likvidace zdroje potravy pro dravé ryby</a:t>
            </a:r>
          </a:p>
          <a:p>
            <a:pPr>
              <a:defRPr/>
            </a:pPr>
            <a:r>
              <a:rPr lang="cs-CZ" altLang="en-US" b="0" dirty="0" smtClean="0"/>
              <a:t>			</a:t>
            </a:r>
            <a:r>
              <a:rPr lang="cs-CZ" altLang="en-US" b="0" dirty="0" smtClean="0">
                <a:sym typeface="Wingdings" pitchFamily="2" charset="2"/>
              </a:rPr>
              <a:t> </a:t>
            </a:r>
            <a:r>
              <a:rPr lang="cs-CZ" altLang="en-US" b="0" dirty="0" smtClean="0"/>
              <a:t> hmyz - rychlé rozmnožování - návrat</a:t>
            </a:r>
          </a:p>
          <a:p>
            <a:pPr>
              <a:defRPr/>
            </a:pPr>
            <a:r>
              <a:rPr lang="cs-CZ" altLang="en-US" b="0" dirty="0" smtClean="0"/>
              <a:t>			</a:t>
            </a:r>
            <a:r>
              <a:rPr lang="cs-CZ" altLang="en-US" b="0" dirty="0" smtClean="0">
                <a:sym typeface="Wingdings" pitchFamily="2" charset="2"/>
              </a:rPr>
              <a:t> 	</a:t>
            </a:r>
            <a:r>
              <a:rPr lang="en-US" altLang="en-US" b="0" dirty="0" smtClean="0"/>
              <a:t> r</a:t>
            </a:r>
            <a:r>
              <a:rPr lang="cs-CZ" altLang="en-US" b="0" dirty="0" err="1" smtClean="0"/>
              <a:t>yby</a:t>
            </a:r>
            <a:r>
              <a:rPr lang="cs-CZ" altLang="en-US" b="0" dirty="0" smtClean="0"/>
              <a:t> - pomalé množení = dlouhodobý efekt</a:t>
            </a:r>
          </a:p>
          <a:p>
            <a:pPr>
              <a:defRPr/>
            </a:pPr>
            <a:endParaRPr lang="cs-CZ" altLang="en-US" i="1" dirty="0" smtClean="0"/>
          </a:p>
          <a:p>
            <a:pPr marL="285750" indent="-285750">
              <a:buFontTx/>
              <a:buChar char="-"/>
              <a:defRPr/>
            </a:pPr>
            <a:r>
              <a:rPr lang="cs-CZ" altLang="en-US" dirty="0" smtClean="0"/>
              <a:t>likvidace </a:t>
            </a:r>
            <a:r>
              <a:rPr lang="cs-CZ" altLang="en-US" dirty="0" smtClean="0">
                <a:solidFill>
                  <a:schemeClr val="tx2"/>
                </a:solidFill>
              </a:rPr>
              <a:t>terminálních predátorů (</a:t>
            </a:r>
            <a:r>
              <a:rPr lang="cs-CZ" altLang="en-US" dirty="0" err="1" smtClean="0">
                <a:solidFill>
                  <a:schemeClr val="tx2"/>
                </a:solidFill>
              </a:rPr>
              <a:t>bioakumulace</a:t>
            </a:r>
            <a:r>
              <a:rPr lang="cs-CZ" altLang="en-US" dirty="0" smtClean="0">
                <a:solidFill>
                  <a:schemeClr val="tx2"/>
                </a:solidFill>
              </a:rPr>
              <a:t> </a:t>
            </a:r>
            <a:r>
              <a:rPr lang="cs-CZ" altLang="en-US" dirty="0" err="1" smtClean="0">
                <a:solidFill>
                  <a:schemeClr val="tx2"/>
                </a:solidFill>
              </a:rPr>
              <a:t>tox</a:t>
            </a:r>
            <a:r>
              <a:rPr lang="cs-CZ" altLang="en-US" dirty="0" smtClean="0">
                <a:solidFill>
                  <a:schemeClr val="tx2"/>
                </a:solidFill>
              </a:rPr>
              <a:t>. látek)</a:t>
            </a:r>
            <a:r>
              <a:rPr lang="cs-CZ" altLang="en-US" dirty="0" smtClean="0"/>
              <a:t/>
            </a:r>
            <a:br>
              <a:rPr lang="cs-CZ" altLang="en-US" dirty="0" smtClean="0"/>
            </a:br>
            <a:endParaRPr lang="cs-CZ" altLang="en-US" dirty="0" smtClean="0"/>
          </a:p>
          <a:p>
            <a:pPr>
              <a:defRPr/>
            </a:pPr>
            <a:r>
              <a:rPr lang="cs-CZ" altLang="en-US" dirty="0" smtClean="0"/>
              <a:t>	</a:t>
            </a:r>
            <a:r>
              <a:rPr lang="cs-CZ" altLang="en-US" b="0" dirty="0" smtClean="0">
                <a:sym typeface="Wingdings" pitchFamily="2" charset="2"/>
              </a:rPr>
              <a:t> </a:t>
            </a:r>
            <a:r>
              <a:rPr lang="en-US" altLang="en-US" b="0" dirty="0" smtClean="0"/>
              <a:t> </a:t>
            </a:r>
            <a:r>
              <a:rPr lang="cs-CZ" altLang="en-US" b="0" dirty="0" smtClean="0"/>
              <a:t>vyhubení vlků v severní Americe</a:t>
            </a:r>
          </a:p>
          <a:p>
            <a:pPr>
              <a:defRPr/>
            </a:pPr>
            <a:r>
              <a:rPr lang="cs-CZ" altLang="en-US" b="0" dirty="0" smtClean="0"/>
              <a:t>		</a:t>
            </a:r>
            <a:r>
              <a:rPr lang="cs-CZ" altLang="en-US" b="0" dirty="0" smtClean="0">
                <a:sym typeface="Wingdings" pitchFamily="2" charset="2"/>
              </a:rPr>
              <a:t> </a:t>
            </a:r>
            <a:r>
              <a:rPr lang="en-US" altLang="en-US" b="0" dirty="0" smtClean="0"/>
              <a:t> </a:t>
            </a:r>
            <a:r>
              <a:rPr lang="cs-CZ" altLang="en-US" b="0" dirty="0" smtClean="0"/>
              <a:t>přemnožení jelenů</a:t>
            </a:r>
          </a:p>
          <a:p>
            <a:pPr>
              <a:defRPr/>
            </a:pPr>
            <a:r>
              <a:rPr lang="cs-CZ" altLang="en-US" b="0" dirty="0" smtClean="0"/>
              <a:t>			</a:t>
            </a:r>
            <a:r>
              <a:rPr lang="cs-CZ" altLang="en-US" b="0" dirty="0" smtClean="0">
                <a:sym typeface="Wingdings" pitchFamily="2" charset="2"/>
              </a:rPr>
              <a:t> </a:t>
            </a:r>
            <a:r>
              <a:rPr lang="en-US" altLang="en-US" b="0" dirty="0" smtClean="0"/>
              <a:t> ne</a:t>
            </a:r>
            <a:r>
              <a:rPr lang="cs-CZ" altLang="en-US" b="0" dirty="0" smtClean="0"/>
              <a:t>řízené spásání vegetace luk a lesů </a:t>
            </a:r>
          </a:p>
          <a:p>
            <a:pPr eaLnBrk="1" hangingPunct="1">
              <a:defRPr/>
            </a:pPr>
            <a:endParaRPr lang="cs-CZ" altLang="en-US" b="0" dirty="0" smtClean="0"/>
          </a:p>
          <a:p>
            <a:pPr eaLnBrk="1" hangingPunct="1">
              <a:defRPr/>
            </a:pPr>
            <a:r>
              <a:rPr lang="cs-CZ" altLang="en-US" b="0" dirty="0" smtClean="0"/>
              <a:t>	</a:t>
            </a:r>
            <a:r>
              <a:rPr lang="cs-CZ" altLang="en-US" b="0" dirty="0" smtClean="0">
                <a:sym typeface="Wingdings" pitchFamily="2" charset="2"/>
              </a:rPr>
              <a:t> </a:t>
            </a:r>
            <a:r>
              <a:rPr lang="en-US" altLang="en-US" b="0" dirty="0" smtClean="0"/>
              <a:t> </a:t>
            </a:r>
            <a:r>
              <a:rPr lang="cs-CZ" altLang="en-US" b="0" dirty="0" smtClean="0">
                <a:solidFill>
                  <a:schemeClr val="tx2"/>
                </a:solidFill>
              </a:rPr>
              <a:t>vyhubení dravců (DDT)</a:t>
            </a:r>
          </a:p>
          <a:p>
            <a:pPr eaLnBrk="1" hangingPunct="1">
              <a:defRPr/>
            </a:pPr>
            <a:r>
              <a:rPr lang="cs-CZ" altLang="en-US" b="0" dirty="0" smtClean="0"/>
              <a:t>		</a:t>
            </a:r>
            <a:r>
              <a:rPr lang="cs-CZ" altLang="en-US" b="0" dirty="0" smtClean="0">
                <a:sym typeface="Wingdings" pitchFamily="2" charset="2"/>
              </a:rPr>
              <a:t> </a:t>
            </a:r>
            <a:r>
              <a:rPr lang="en-US" altLang="en-US" b="0" dirty="0" smtClean="0"/>
              <a:t> </a:t>
            </a:r>
            <a:r>
              <a:rPr lang="cs-CZ" altLang="en-US" b="0" dirty="0" smtClean="0"/>
              <a:t>přemnožení hlodavců</a:t>
            </a:r>
          </a:p>
          <a:p>
            <a:pPr eaLnBrk="1" hangingPunct="1">
              <a:defRPr/>
            </a:pPr>
            <a:r>
              <a:rPr lang="cs-CZ" altLang="en-US" b="0" dirty="0" smtClean="0"/>
              <a:t>			</a:t>
            </a:r>
            <a:r>
              <a:rPr lang="cs-CZ" altLang="en-US" b="0" dirty="0" smtClean="0">
                <a:sym typeface="Wingdings" pitchFamily="2" charset="2"/>
              </a:rPr>
              <a:t> </a:t>
            </a:r>
            <a:r>
              <a:rPr lang="en-US" altLang="en-US" b="0" dirty="0" smtClean="0"/>
              <a:t> ne</a:t>
            </a:r>
            <a:r>
              <a:rPr lang="cs-CZ" altLang="en-US" b="0" dirty="0" smtClean="0"/>
              <a:t>řízené spásání úrody na polích</a:t>
            </a:r>
          </a:p>
          <a:p>
            <a:pPr eaLnBrk="1" hangingPunct="1">
              <a:defRPr/>
            </a:pPr>
            <a:endParaRPr lang="cs-CZ" altLang="en-US" dirty="0" smtClean="0"/>
          </a:p>
          <a:p>
            <a:pPr>
              <a:defRPr/>
            </a:pPr>
            <a:endParaRPr lang="cs-CZ" altLang="en-US" sz="2200" dirty="0" smtClean="0"/>
          </a:p>
        </p:txBody>
      </p:sp>
      <p:sp>
        <p:nvSpPr>
          <p:cNvPr id="83971" name="Rectangle 3"/>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Působení toxických látek </a:t>
            </a:r>
            <a:r>
              <a:rPr lang="cs-CZ" altLang="en-US" sz="2400">
                <a:solidFill>
                  <a:srgbClr val="FF3300"/>
                </a:solidFill>
                <a:sym typeface="Wingdings" panose="05000000000000000000" pitchFamily="2" charset="2"/>
              </a:rPr>
              <a:t></a:t>
            </a:r>
            <a:r>
              <a:rPr lang="en-US" altLang="en-US" sz="2400">
                <a:solidFill>
                  <a:srgbClr val="FF3300"/>
                </a:solidFill>
                <a:sym typeface="Wingdings" panose="05000000000000000000" pitchFamily="2" charset="2"/>
              </a:rPr>
              <a:t> z</a:t>
            </a:r>
            <a:r>
              <a:rPr lang="en-US" altLang="en-US" sz="2400">
                <a:solidFill>
                  <a:srgbClr val="FF3300"/>
                </a:solidFill>
              </a:rPr>
              <a:t>měny ekologických vztahů</a:t>
            </a:r>
            <a:endParaRPr lang="cs-CZ" altLang="en-US" sz="2400" b="0">
              <a:solidFill>
                <a:srgbClr val="FF33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p:cNvSpPr>
          <p:nvPr/>
        </p:nvSpPr>
        <p:spPr bwMode="auto">
          <a:xfrm>
            <a:off x="179388" y="549275"/>
            <a:ext cx="87852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lnSpc>
                <a:spcPct val="90000"/>
              </a:lnSpc>
            </a:pPr>
            <a:r>
              <a:rPr lang="cs-CZ" altLang="en-US" b="0"/>
              <a:t>Ekosystémy nejsou složitější než si myslíme</a:t>
            </a:r>
          </a:p>
          <a:p>
            <a:pPr eaLnBrk="1" hangingPunct="1">
              <a:lnSpc>
                <a:spcPct val="90000"/>
              </a:lnSpc>
            </a:pPr>
            <a:r>
              <a:rPr lang="cs-CZ" altLang="en-US" b="0"/>
              <a:t>Ekosystémy jsou složitější než si vůbec dovedeme představit</a:t>
            </a:r>
            <a:r>
              <a:rPr lang="cs-CZ" altLang="en-US" sz="4000"/>
              <a:t/>
            </a:r>
            <a:br>
              <a:rPr lang="cs-CZ" altLang="en-US" sz="4000"/>
            </a:br>
            <a:r>
              <a:rPr lang="cs-CZ" altLang="en-US" sz="2000" b="0" i="1"/>
              <a:t/>
            </a:r>
            <a:br>
              <a:rPr lang="cs-CZ" altLang="en-US" sz="2000" b="0" i="1"/>
            </a:br>
            <a:r>
              <a:rPr lang="cs-CZ" altLang="en-US" sz="2000" b="0" i="1"/>
              <a:t>Ecosystems are NOT more complex than we think. </a:t>
            </a:r>
            <a:br>
              <a:rPr lang="cs-CZ" altLang="en-US" sz="2000" b="0" i="1"/>
            </a:br>
            <a:r>
              <a:rPr lang="cs-CZ" altLang="en-US" sz="2000" b="0" i="1"/>
              <a:t>They are more complex than we CAN think.</a:t>
            </a:r>
          </a:p>
        </p:txBody>
      </p:sp>
      <p:grpSp>
        <p:nvGrpSpPr>
          <p:cNvPr id="2" name="Skupina 7"/>
          <p:cNvGrpSpPr>
            <a:grpSpLocks/>
          </p:cNvGrpSpPr>
          <p:nvPr/>
        </p:nvGrpSpPr>
        <p:grpSpPr bwMode="auto">
          <a:xfrm>
            <a:off x="323850" y="4210050"/>
            <a:ext cx="8569325" cy="2098675"/>
            <a:chOff x="323528" y="4209279"/>
            <a:chExt cx="8568952" cy="2100041"/>
          </a:xfrm>
        </p:grpSpPr>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266472"/>
              <a:ext cx="2304256" cy="204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249406"/>
              <a:ext cx="2808312" cy="198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http://eusoils.jrc.ec.europa.eu/library/themes/biodiversity/Images/numbe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209279"/>
              <a:ext cx="3312368" cy="210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ChangeArrowheads="1"/>
          </p:cNvSpPr>
          <p:nvPr/>
        </p:nvSpPr>
        <p:spPr bwMode="auto">
          <a:xfrm>
            <a:off x="468313" y="2311400"/>
            <a:ext cx="838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spcBef>
                <a:spcPct val="0"/>
              </a:spcBef>
              <a:buClrTx/>
              <a:buFontTx/>
              <a:buNone/>
            </a:pPr>
            <a:r>
              <a:rPr lang="cs-CZ" altLang="en-US" sz="3600">
                <a:solidFill>
                  <a:srgbClr val="FF3300"/>
                </a:solidFill>
              </a:rPr>
              <a:t>Účinky toxických látek </a:t>
            </a:r>
          </a:p>
          <a:p>
            <a:pPr algn="ctr" eaLnBrk="1" hangingPunct="1">
              <a:spcBef>
                <a:spcPct val="0"/>
              </a:spcBef>
              <a:buClrTx/>
              <a:buFontTx/>
              <a:buNone/>
            </a:pPr>
            <a:r>
              <a:rPr lang="cs-CZ" altLang="en-US" sz="3600">
                <a:solidFill>
                  <a:srgbClr val="FF3300"/>
                </a:solidFill>
              </a:rPr>
              <a:t>v ekosystémech</a:t>
            </a:r>
          </a:p>
          <a:p>
            <a:pPr algn="ctr" eaLnBrk="1" hangingPunct="1">
              <a:spcBef>
                <a:spcPct val="0"/>
              </a:spcBef>
              <a:buClrTx/>
              <a:buFontTx/>
              <a:buNone/>
            </a:pPr>
            <a:endParaRPr lang="cs-CZ" altLang="en-US" sz="3600">
              <a:solidFill>
                <a:srgbClr val="FF33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457200" y="1042988"/>
            <a:ext cx="8382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4000">
                <a:solidFill>
                  <a:srgbClr val="FF3300"/>
                </a:solidFill>
              </a:rPr>
              <a:t>Ekosystém:</a:t>
            </a:r>
          </a:p>
          <a:p>
            <a:pPr algn="ctr">
              <a:spcBef>
                <a:spcPct val="0"/>
              </a:spcBef>
              <a:buClrTx/>
              <a:buFontTx/>
              <a:buNone/>
            </a:pPr>
            <a:endParaRPr lang="cs-CZ" altLang="en-US" sz="4000" b="0">
              <a:solidFill>
                <a:srgbClr val="FF3300"/>
              </a:solidFill>
            </a:endParaRPr>
          </a:p>
          <a:p>
            <a:pPr lvl="1">
              <a:spcBef>
                <a:spcPct val="0"/>
              </a:spcBef>
              <a:buClrTx/>
              <a:buFontTx/>
              <a:buNone/>
            </a:pPr>
            <a:r>
              <a:rPr lang="cs-CZ" altLang="en-US" sz="2000" b="0">
                <a:solidFill>
                  <a:schemeClr val="tx1"/>
                </a:solidFill>
              </a:rPr>
              <a:t>Heterogennní systém složený z </a:t>
            </a:r>
            <a:r>
              <a:rPr lang="cs-CZ" altLang="en-US" sz="2000">
                <a:solidFill>
                  <a:schemeClr val="tx2"/>
                </a:solidFill>
              </a:rPr>
              <a:t>biotické složky </a:t>
            </a:r>
            <a:r>
              <a:rPr lang="cs-CZ" altLang="en-US" sz="2000" b="0">
                <a:solidFill>
                  <a:schemeClr val="tx1"/>
                </a:solidFill>
              </a:rPr>
              <a:t>(biocenozy, biologický subsystém) a </a:t>
            </a:r>
            <a:r>
              <a:rPr lang="cs-CZ" altLang="en-US" sz="2000">
                <a:solidFill>
                  <a:schemeClr val="tx2"/>
                </a:solidFill>
              </a:rPr>
              <a:t>abiotické složky </a:t>
            </a:r>
            <a:r>
              <a:rPr lang="cs-CZ" altLang="en-US" sz="2000" b="0">
                <a:solidFill>
                  <a:schemeClr val="tx1"/>
                </a:solidFill>
              </a:rPr>
              <a:t>(ekotopu, subsystém prostředí)</a:t>
            </a:r>
            <a:br>
              <a:rPr lang="cs-CZ" altLang="en-US" sz="2000" b="0">
                <a:solidFill>
                  <a:schemeClr val="tx1"/>
                </a:solidFill>
              </a:rPr>
            </a:br>
            <a:endParaRPr lang="cs-CZ" altLang="en-US" sz="2000" b="0">
              <a:solidFill>
                <a:schemeClr val="tx1"/>
              </a:solidFill>
            </a:endParaRPr>
          </a:p>
          <a:p>
            <a:pPr>
              <a:spcBef>
                <a:spcPct val="0"/>
              </a:spcBef>
              <a:buClrTx/>
              <a:buFontTx/>
              <a:buNone/>
            </a:pPr>
            <a:endParaRPr lang="cs-CZ" altLang="en-US" sz="2800" b="0">
              <a:solidFill>
                <a:srgbClr val="FF3300"/>
              </a:solidFill>
            </a:endParaRPr>
          </a:p>
          <a:p>
            <a:pPr>
              <a:spcBef>
                <a:spcPct val="0"/>
              </a:spcBef>
              <a:buClrTx/>
            </a:pPr>
            <a:r>
              <a:rPr lang="cs-CZ" altLang="en-US" sz="2800" b="0">
                <a:solidFill>
                  <a:schemeClr val="tx2"/>
                </a:solidFill>
              </a:rPr>
              <a:t> Biota vs. prostředí – vztahy / zákonitosti</a:t>
            </a:r>
          </a:p>
          <a:p>
            <a:pPr lvl="1">
              <a:spcBef>
                <a:spcPct val="0"/>
              </a:spcBef>
              <a:buClrTx/>
              <a:buFontTx/>
              <a:buChar char="-"/>
            </a:pPr>
            <a:r>
              <a:rPr lang="cs-CZ" altLang="en-US" b="0">
                <a:solidFill>
                  <a:schemeClr val="tx2"/>
                </a:solidFill>
              </a:rPr>
              <a:t> </a:t>
            </a:r>
            <a:r>
              <a:rPr lang="cs-CZ" altLang="en-US" sz="1800" b="0">
                <a:solidFill>
                  <a:schemeClr val="tx1"/>
                </a:solidFill>
              </a:rPr>
              <a:t>Klíčová zákonitost v ekosystémech z pohledu studia ekotoxikologie:</a:t>
            </a:r>
          </a:p>
          <a:p>
            <a:pPr lvl="1">
              <a:spcBef>
                <a:spcPct val="0"/>
              </a:spcBef>
              <a:buClrTx/>
              <a:buFontTx/>
              <a:buNone/>
            </a:pPr>
            <a:r>
              <a:rPr lang="cs-CZ" altLang="en-US" sz="2000" b="0">
                <a:solidFill>
                  <a:schemeClr val="tx1"/>
                </a:solidFill>
              </a:rPr>
              <a:t>„</a:t>
            </a:r>
            <a:r>
              <a:rPr lang="cs-CZ" altLang="en-US" sz="2000">
                <a:solidFill>
                  <a:schemeClr val="tx1"/>
                </a:solidFill>
              </a:rPr>
              <a:t>Zákonitost určujících abiotických faktorů (ekologická valence)“</a:t>
            </a:r>
            <a:endParaRPr lang="cs-CZ" altLang="en-US" sz="320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57200" y="533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Klíčové zákonitosti v ekosystémech</a:t>
            </a:r>
            <a:endParaRPr lang="cs-CZ" altLang="en-US" sz="2400">
              <a:solidFill>
                <a:schemeClr val="tx1"/>
              </a:solidFill>
            </a:endParaRPr>
          </a:p>
        </p:txBody>
      </p:sp>
      <p:sp>
        <p:nvSpPr>
          <p:cNvPr id="90115" name="Rectangle 3"/>
          <p:cNvSpPr>
            <a:spLocks noChangeArrowheads="1"/>
          </p:cNvSpPr>
          <p:nvPr/>
        </p:nvSpPr>
        <p:spPr bwMode="auto">
          <a:xfrm>
            <a:off x="107950" y="1052513"/>
            <a:ext cx="9067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cs-CZ" altLang="en-US" sz="2200" u="sng">
              <a:solidFill>
                <a:schemeClr val="tx1"/>
              </a:solidFill>
            </a:endParaRPr>
          </a:p>
          <a:p>
            <a:pPr>
              <a:spcBef>
                <a:spcPct val="0"/>
              </a:spcBef>
              <a:buClrTx/>
              <a:buFontTx/>
              <a:buNone/>
            </a:pPr>
            <a:r>
              <a:rPr lang="cs-CZ" altLang="en-US" sz="2200" u="sng">
                <a:solidFill>
                  <a:schemeClr val="tx1"/>
                </a:solidFill>
              </a:rPr>
              <a:t>1) Zákonitost určujících abiotických faktorů </a:t>
            </a:r>
            <a:r>
              <a:rPr lang="cs-CZ" altLang="en-US" sz="2200" b="0" i="1">
                <a:solidFill>
                  <a:schemeClr val="tx1"/>
                </a:solidFill>
              </a:rPr>
              <a:t>(autekologický přístup)</a:t>
            </a:r>
            <a:endParaRPr lang="cs-CZ" altLang="en-US" sz="2200" b="0">
              <a:solidFill>
                <a:schemeClr val="tx1"/>
              </a:solidFill>
            </a:endParaRPr>
          </a:p>
          <a:p>
            <a:pPr>
              <a:spcBef>
                <a:spcPct val="0"/>
              </a:spcBef>
              <a:buClrTx/>
              <a:buFontTx/>
              <a:buNone/>
            </a:pPr>
            <a:endParaRPr lang="cs-CZ" altLang="en-US" sz="2200" b="0">
              <a:solidFill>
                <a:schemeClr val="tx1"/>
              </a:solidFill>
            </a:endParaRPr>
          </a:p>
          <a:p>
            <a:pPr>
              <a:spcBef>
                <a:spcPct val="0"/>
              </a:spcBef>
              <a:buClrTx/>
              <a:buFontTx/>
              <a:buNone/>
            </a:pPr>
            <a:r>
              <a:rPr lang="cs-CZ" altLang="en-US" sz="2200">
                <a:solidFill>
                  <a:schemeClr val="tx2"/>
                </a:solidFill>
              </a:rPr>
              <a:t>Ekologická valence</a:t>
            </a:r>
          </a:p>
          <a:p>
            <a:pPr>
              <a:spcBef>
                <a:spcPct val="0"/>
              </a:spcBef>
              <a:buClrTx/>
              <a:buFontTx/>
              <a:buNone/>
            </a:pPr>
            <a:r>
              <a:rPr lang="cs-CZ" altLang="en-US" sz="1800" b="0">
                <a:solidFill>
                  <a:schemeClr val="tx1"/>
                </a:solidFill>
              </a:rPr>
              <a:t>rozsah hodnot faktoru, za kterých je schopen druh (populace) existovat</a:t>
            </a:r>
          </a:p>
          <a:p>
            <a:pPr>
              <a:spcBef>
                <a:spcPct val="0"/>
              </a:spcBef>
              <a:buClrTx/>
              <a:buFontTx/>
              <a:buNone/>
            </a:pPr>
            <a:r>
              <a:rPr lang="cs-CZ" altLang="en-US" sz="1800" b="0">
                <a:solidFill>
                  <a:schemeClr val="tx1"/>
                </a:solidFill>
              </a:rPr>
              <a:t>určující faktory – např. teplota, vlhkost, pH … koncentrace toxické látky1, 2…n</a:t>
            </a:r>
          </a:p>
        </p:txBody>
      </p:sp>
      <p:pic>
        <p:nvPicPr>
          <p:cNvPr id="901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8063" y="3500438"/>
            <a:ext cx="45910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402" t="35028" r="27834" b="28804"/>
          <a:stretch>
            <a:fillRect/>
          </a:stretch>
        </p:blipFill>
        <p:spPr bwMode="auto">
          <a:xfrm>
            <a:off x="4932363" y="1196975"/>
            <a:ext cx="367188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252538"/>
            <a:ext cx="4564063"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3"/>
          <p:cNvSpPr>
            <a:spLocks noChangeArrowheads="1"/>
          </p:cNvSpPr>
          <p:nvPr/>
        </p:nvSpPr>
        <p:spPr bwMode="auto">
          <a:xfrm>
            <a:off x="184150" y="333375"/>
            <a:ext cx="9067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a:solidFill>
                  <a:schemeClr val="tx1"/>
                </a:solidFill>
              </a:rPr>
              <a:t>Ekologická valence</a:t>
            </a:r>
          </a:p>
          <a:p>
            <a:pPr>
              <a:spcBef>
                <a:spcPct val="0"/>
              </a:spcBef>
              <a:buClrTx/>
              <a:buFontTx/>
              <a:buNone/>
            </a:pPr>
            <a:r>
              <a:rPr lang="cs-CZ" altLang="en-US" sz="1800" b="0">
                <a:solidFill>
                  <a:schemeClr val="tx1"/>
                </a:solidFill>
              </a:rPr>
              <a:t>Příklad – dva faktory</a:t>
            </a:r>
          </a:p>
          <a:p>
            <a:pPr>
              <a:spcBef>
                <a:spcPct val="0"/>
              </a:spcBef>
              <a:buClrTx/>
              <a:buFontTx/>
              <a:buNone/>
            </a:pPr>
            <a:endParaRPr lang="cs-CZ" altLang="en-US" sz="1800">
              <a:solidFill>
                <a:schemeClr val="tx1"/>
              </a:solidFill>
            </a:endParaRPr>
          </a:p>
        </p:txBody>
      </p:sp>
      <p:sp>
        <p:nvSpPr>
          <p:cNvPr id="92165" name="TextovéPole 4"/>
          <p:cNvSpPr txBox="1">
            <a:spLocks noChangeArrowheads="1"/>
          </p:cNvSpPr>
          <p:nvPr/>
        </p:nvSpPr>
        <p:spPr bwMode="auto">
          <a:xfrm>
            <a:off x="503238" y="4432300"/>
            <a:ext cx="849471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800">
                <a:solidFill>
                  <a:srgbClr val="FF0000"/>
                </a:solidFill>
              </a:rPr>
              <a:t>Valence </a:t>
            </a:r>
            <a:r>
              <a:rPr lang="cs-CZ" altLang="en-US" sz="1800" b="0">
                <a:solidFill>
                  <a:srgbClr val="FF0000"/>
                </a:solidFill>
              </a:rPr>
              <a:t>nutno chápat „více-rozměrně“: </a:t>
            </a:r>
          </a:p>
          <a:p>
            <a:pPr>
              <a:spcBef>
                <a:spcPct val="0"/>
              </a:spcBef>
              <a:buClrTx/>
              <a:buFontTx/>
              <a:buNone/>
            </a:pPr>
            <a:endParaRPr lang="cs-CZ" altLang="en-US" sz="1800" b="0">
              <a:solidFill>
                <a:srgbClr val="FF0000"/>
              </a:solidFill>
            </a:endParaRPr>
          </a:p>
          <a:p>
            <a:pPr>
              <a:spcBef>
                <a:spcPct val="0"/>
              </a:spcBef>
              <a:buClrTx/>
              <a:buFontTx/>
              <a:buNone/>
            </a:pPr>
            <a:r>
              <a:rPr lang="cs-CZ" altLang="en-US" sz="1800">
                <a:solidFill>
                  <a:srgbClr val="FF0000"/>
                </a:solidFill>
              </a:rPr>
              <a:t>Jedním z rozměrů </a:t>
            </a:r>
            <a:r>
              <a:rPr lang="cs-CZ" altLang="en-US" sz="1800" b="0">
                <a:solidFill>
                  <a:srgbClr val="FF0000"/>
                </a:solidFill>
              </a:rPr>
              <a:t>- vliv toxické látky (resp. směsí chem. látek)		</a:t>
            </a:r>
          </a:p>
          <a:p>
            <a:pPr>
              <a:spcBef>
                <a:spcPct val="0"/>
              </a:spcBef>
              <a:buClrTx/>
              <a:buFontTx/>
              <a:buNone/>
            </a:pPr>
            <a:r>
              <a:rPr lang="cs-CZ" altLang="en-US" sz="1800" b="0">
                <a:solidFill>
                  <a:schemeClr val="tx1"/>
                </a:solidFill>
                <a:sym typeface="Wingdings" panose="05000000000000000000" pitchFamily="2" charset="2"/>
              </a:rPr>
              <a:t>	</a:t>
            </a:r>
            <a:r>
              <a:rPr lang="cs-CZ" altLang="en-US" sz="1800" b="0">
                <a:solidFill>
                  <a:schemeClr val="tx2"/>
                </a:solidFill>
                <a:sym typeface="Wingdings" panose="05000000000000000000" pitchFamily="2" charset="2"/>
              </a:rPr>
              <a:t></a:t>
            </a:r>
            <a:r>
              <a:rPr lang="en-US" altLang="en-US" sz="1800" b="0">
                <a:solidFill>
                  <a:schemeClr val="tx2"/>
                </a:solidFill>
                <a:sym typeface="Wingdings" panose="05000000000000000000" pitchFamily="2" charset="2"/>
              </a:rPr>
              <a:t> </a:t>
            </a:r>
            <a:r>
              <a:rPr lang="cs-CZ" altLang="en-US" sz="1800" b="0">
                <a:solidFill>
                  <a:schemeClr val="tx2"/>
                </a:solidFill>
                <a:sym typeface="Wingdings" panose="05000000000000000000" pitchFamily="2" charset="2"/>
              </a:rPr>
              <a:t>látky budou mít výraznější dopady (vyšší toxicitu) v podmínkách, </a:t>
            </a:r>
            <a:br>
              <a:rPr lang="cs-CZ" altLang="en-US" sz="1800" b="0">
                <a:solidFill>
                  <a:schemeClr val="tx2"/>
                </a:solidFill>
                <a:sym typeface="Wingdings" panose="05000000000000000000" pitchFamily="2" charset="2"/>
              </a:rPr>
            </a:br>
            <a:r>
              <a:rPr lang="cs-CZ" altLang="en-US" sz="1800" b="0">
                <a:solidFill>
                  <a:schemeClr val="tx2"/>
                </a:solidFill>
                <a:sym typeface="Wingdings" panose="05000000000000000000" pitchFamily="2" charset="2"/>
              </a:rPr>
              <a:t>	které nejsou pro organismus optimální</a:t>
            </a:r>
            <a:br>
              <a:rPr lang="cs-CZ" altLang="en-US" sz="1800" b="0">
                <a:solidFill>
                  <a:schemeClr val="tx2"/>
                </a:solidFill>
                <a:sym typeface="Wingdings" panose="05000000000000000000" pitchFamily="2" charset="2"/>
              </a:rPr>
            </a:br>
            <a:r>
              <a:rPr lang="cs-CZ" altLang="en-US" sz="1800" b="0" i="1">
                <a:solidFill>
                  <a:schemeClr val="tx2"/>
                </a:solidFill>
                <a:sym typeface="Wingdings" panose="05000000000000000000" pitchFamily="2" charset="2"/>
              </a:rPr>
              <a:t>		(např. nedostatek potravy, vyšší teplota – globální změny, </a:t>
            </a:r>
            <a:br>
              <a:rPr lang="cs-CZ" altLang="en-US" sz="1800" b="0" i="1">
                <a:solidFill>
                  <a:schemeClr val="tx2"/>
                </a:solidFill>
                <a:sym typeface="Wingdings" panose="05000000000000000000" pitchFamily="2" charset="2"/>
              </a:rPr>
            </a:br>
            <a:r>
              <a:rPr lang="cs-CZ" altLang="en-US" sz="1800" b="0" i="1">
                <a:solidFill>
                  <a:schemeClr val="tx2"/>
                </a:solidFill>
                <a:sym typeface="Wingdings" panose="05000000000000000000" pitchFamily="2" charset="2"/>
              </a:rPr>
              <a:t>		změna optimální salinity, obsah O</a:t>
            </a:r>
            <a:r>
              <a:rPr lang="cs-CZ" altLang="en-US" sz="1800" b="0" i="1" baseline="-25000">
                <a:solidFill>
                  <a:schemeClr val="tx2"/>
                </a:solidFill>
                <a:sym typeface="Wingdings" panose="05000000000000000000" pitchFamily="2" charset="2"/>
              </a:rPr>
              <a:t>2 …</a:t>
            </a:r>
            <a:r>
              <a:rPr lang="cs-CZ" altLang="en-US" sz="1800" b="0" i="1">
                <a:solidFill>
                  <a:schemeClr val="tx2"/>
                </a:solidFill>
                <a:sym typeface="Wingdings" panose="05000000000000000000" pitchFamily="2" charset="2"/>
              </a:rPr>
              <a:t>)</a:t>
            </a:r>
            <a:endParaRPr lang="cs-CZ" altLang="en-US" sz="1800" b="0" i="1">
              <a:solidFill>
                <a:schemeClr val="tx2"/>
              </a:solidFill>
            </a:endParaRPr>
          </a:p>
          <a:p>
            <a:pPr eaLnBrk="1" hangingPunct="1">
              <a:spcBef>
                <a:spcPct val="0"/>
              </a:spcBef>
              <a:buClrTx/>
              <a:buFontTx/>
              <a:buNone/>
            </a:pPr>
            <a:endParaRPr lang="cs-CZ" altLang="en-US" sz="180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ChangeArrowheads="1"/>
          </p:cNvSpPr>
          <p:nvPr/>
        </p:nvSpPr>
        <p:spPr bwMode="auto">
          <a:xfrm>
            <a:off x="184150" y="1125538"/>
            <a:ext cx="8709025"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cs-CZ" altLang="en-US" sz="2200">
              <a:solidFill>
                <a:schemeClr val="tx1"/>
              </a:solidFill>
            </a:endParaRPr>
          </a:p>
          <a:p>
            <a:pPr>
              <a:spcBef>
                <a:spcPct val="0"/>
              </a:spcBef>
              <a:buClrTx/>
              <a:buFontTx/>
              <a:buNone/>
            </a:pPr>
            <a:r>
              <a:rPr lang="cs-CZ" altLang="en-US" sz="2200" u="sng">
                <a:solidFill>
                  <a:schemeClr val="tx1"/>
                </a:solidFill>
              </a:rPr>
              <a:t>2) Zákonitosti vzájemného ovlivnění organismů </a:t>
            </a:r>
            <a:br>
              <a:rPr lang="cs-CZ" altLang="en-US" sz="2200" u="sng">
                <a:solidFill>
                  <a:schemeClr val="tx1"/>
                </a:solidFill>
              </a:rPr>
            </a:br>
            <a:r>
              <a:rPr lang="cs-CZ" altLang="en-US" sz="2200" b="0">
                <a:solidFill>
                  <a:schemeClr val="tx1"/>
                </a:solidFill>
              </a:rPr>
              <a:t>(</a:t>
            </a:r>
            <a:r>
              <a:rPr lang="cs-CZ" altLang="en-US" sz="2200" b="0" i="1">
                <a:solidFill>
                  <a:schemeClr val="tx1"/>
                </a:solidFill>
              </a:rPr>
              <a:t>synekologický přístup - kompetice/inhibice/symbioza/parazitismus)</a:t>
            </a:r>
            <a:endParaRPr lang="cs-CZ" altLang="en-US" sz="2200" b="0">
              <a:solidFill>
                <a:schemeClr val="tx1"/>
              </a:solidFill>
            </a:endParaRPr>
          </a:p>
          <a:p>
            <a:pPr lvl="1">
              <a:spcBef>
                <a:spcPct val="0"/>
              </a:spcBef>
              <a:buClrTx/>
              <a:buFontTx/>
              <a:buChar char="-"/>
            </a:pPr>
            <a:r>
              <a:rPr lang="cs-CZ" altLang="en-US" sz="2200" b="0">
                <a:solidFill>
                  <a:schemeClr val="tx1"/>
                </a:solidFill>
              </a:rPr>
              <a:t> druh se vyskytuje nejen díky optimu environmentálních podmínek, ale i proto, že obstál v konkurenci</a:t>
            </a:r>
          </a:p>
          <a:p>
            <a:pPr>
              <a:spcBef>
                <a:spcPct val="0"/>
              </a:spcBef>
              <a:buClrTx/>
              <a:buFontTx/>
              <a:buChar char="-"/>
            </a:pPr>
            <a:endParaRPr lang="cs-CZ" altLang="en-US" sz="2200">
              <a:solidFill>
                <a:schemeClr val="tx1"/>
              </a:solidFill>
            </a:endParaRPr>
          </a:p>
          <a:p>
            <a:pPr>
              <a:spcBef>
                <a:spcPct val="0"/>
              </a:spcBef>
              <a:buClrTx/>
              <a:buFontTx/>
              <a:buNone/>
            </a:pPr>
            <a:r>
              <a:rPr lang="cs-CZ" altLang="en-US" sz="2200">
                <a:solidFill>
                  <a:schemeClr val="tx1"/>
                </a:solidFill>
                <a:sym typeface="Wingdings" panose="05000000000000000000" pitchFamily="2" charset="2"/>
              </a:rPr>
              <a:t></a:t>
            </a:r>
            <a:r>
              <a:rPr lang="en-US" altLang="en-US" sz="2200">
                <a:solidFill>
                  <a:schemeClr val="tx1"/>
                </a:solidFill>
                <a:sym typeface="Wingdings" panose="05000000000000000000" pitchFamily="2" charset="2"/>
              </a:rPr>
              <a:t> </a:t>
            </a:r>
            <a:r>
              <a:rPr lang="en-US" altLang="en-US" sz="2200">
                <a:solidFill>
                  <a:schemeClr val="tx2"/>
                </a:solidFill>
                <a:sym typeface="Wingdings" panose="05000000000000000000" pitchFamily="2" charset="2"/>
              </a:rPr>
              <a:t>Ekologick</a:t>
            </a:r>
            <a:r>
              <a:rPr lang="cs-CZ" altLang="en-US" sz="2200">
                <a:solidFill>
                  <a:schemeClr val="tx2"/>
                </a:solidFill>
                <a:sym typeface="Wingdings" panose="05000000000000000000" pitchFamily="2" charset="2"/>
              </a:rPr>
              <a:t>á nika </a:t>
            </a:r>
            <a:r>
              <a:rPr lang="cs-CZ" altLang="en-US" sz="2200">
                <a:solidFill>
                  <a:schemeClr val="tx1"/>
                </a:solidFill>
                <a:sym typeface="Wingdings" panose="05000000000000000000" pitchFamily="2" charset="2"/>
              </a:rPr>
              <a:t>druhu / populace</a:t>
            </a:r>
            <a:endParaRPr lang="cs-CZ" altLang="en-US" sz="2200">
              <a:solidFill>
                <a:schemeClr val="tx1"/>
              </a:solidFill>
            </a:endParaRPr>
          </a:p>
          <a:p>
            <a:pPr>
              <a:spcBef>
                <a:spcPct val="0"/>
              </a:spcBef>
              <a:buClrTx/>
              <a:buFontTx/>
              <a:buChar char="-"/>
            </a:pPr>
            <a:r>
              <a:rPr lang="cs-CZ" altLang="en-US" sz="1800" b="0">
                <a:solidFill>
                  <a:schemeClr val="tx1"/>
                </a:solidFill>
              </a:rPr>
              <a:t> mnohorozměrný podprostor definovaný jednotlivými ekologickými abiotickými faktory (teplota, vlhkost, sluneční záření…) a biotickými faktory (přítomnost potravy, přítomnost predátorů …).</a:t>
            </a:r>
          </a:p>
          <a:p>
            <a:pPr lvl="1">
              <a:spcBef>
                <a:spcPct val="0"/>
              </a:spcBef>
              <a:buClrTx/>
              <a:buFontTx/>
              <a:buChar char="-"/>
            </a:pPr>
            <a:r>
              <a:rPr lang="cs-CZ" altLang="en-US" sz="1800">
                <a:solidFill>
                  <a:schemeClr val="tx1"/>
                </a:solidFill>
              </a:rPr>
              <a:t> „Fundamentální nika“ </a:t>
            </a:r>
            <a:r>
              <a:rPr lang="cs-CZ" altLang="en-US" sz="1800" b="0">
                <a:solidFill>
                  <a:schemeClr val="tx1"/>
                </a:solidFill>
              </a:rPr>
              <a:t>– prostor bez omezování ostatními druhy</a:t>
            </a:r>
          </a:p>
          <a:p>
            <a:pPr lvl="1">
              <a:spcBef>
                <a:spcPct val="0"/>
              </a:spcBef>
              <a:buClrTx/>
              <a:buFontTx/>
              <a:buChar char="-"/>
            </a:pPr>
            <a:r>
              <a:rPr lang="cs-CZ" altLang="en-US" sz="1800">
                <a:solidFill>
                  <a:schemeClr val="tx1"/>
                </a:solidFill>
              </a:rPr>
              <a:t> „Realizovaná nika“ </a:t>
            </a:r>
            <a:r>
              <a:rPr lang="cs-CZ" altLang="en-US" sz="1800" b="0">
                <a:solidFill>
                  <a:schemeClr val="tx1"/>
                </a:solidFill>
              </a:rPr>
              <a:t>– skutečně obývaná nika</a:t>
            </a:r>
          </a:p>
          <a:p>
            <a:pPr lvl="1">
              <a:spcBef>
                <a:spcPct val="0"/>
              </a:spcBef>
              <a:buClrTx/>
              <a:buFontTx/>
              <a:buChar char="-"/>
            </a:pPr>
            <a:r>
              <a:rPr lang="cs-CZ" altLang="en-US" sz="1800">
                <a:solidFill>
                  <a:schemeClr val="tx1"/>
                </a:solidFill>
              </a:rPr>
              <a:t> „Prázdná nika“ </a:t>
            </a:r>
            <a:r>
              <a:rPr lang="cs-CZ" altLang="en-US" sz="1800" b="0">
                <a:solidFill>
                  <a:schemeClr val="tx1"/>
                </a:solidFill>
              </a:rPr>
              <a:t>– druh vymře:</a:t>
            </a:r>
          </a:p>
          <a:p>
            <a:pPr lvl="2">
              <a:spcBef>
                <a:spcPct val="0"/>
              </a:spcBef>
              <a:buClrTx/>
              <a:buFontTx/>
              <a:buNone/>
            </a:pPr>
            <a:endParaRPr lang="cs-CZ" altLang="en-US" sz="1800" i="1">
              <a:solidFill>
                <a:schemeClr val="tx1"/>
              </a:solidFill>
            </a:endParaRPr>
          </a:p>
          <a:p>
            <a:pPr lvl="2">
              <a:spcBef>
                <a:spcPct val="0"/>
              </a:spcBef>
              <a:buClrTx/>
              <a:buFontTx/>
              <a:buNone/>
            </a:pPr>
            <a:r>
              <a:rPr lang="cs-CZ" altLang="en-US" sz="1800" u="sng">
                <a:solidFill>
                  <a:schemeClr val="tx1"/>
                </a:solidFill>
              </a:rPr>
              <a:t>Příklad </a:t>
            </a:r>
            <a:r>
              <a:rPr lang="en-US" altLang="en-US" sz="1800" b="0" i="1">
                <a:solidFill>
                  <a:schemeClr val="tx1"/>
                </a:solidFill>
              </a:rPr>
              <a:t>v</a:t>
            </a:r>
            <a:r>
              <a:rPr lang="cs-CZ" altLang="en-US" sz="1800" b="0" i="1">
                <a:solidFill>
                  <a:schemeClr val="tx1"/>
                </a:solidFill>
              </a:rPr>
              <a:t>yhubení vlka </a:t>
            </a:r>
            <a:r>
              <a:rPr lang="cs-CZ" altLang="en-US" sz="1800" b="0" i="1">
                <a:solidFill>
                  <a:schemeClr val="tx1"/>
                </a:solidFill>
                <a:sym typeface="Wingdings" panose="05000000000000000000" pitchFamily="2" charset="2"/>
              </a:rPr>
              <a:t></a:t>
            </a:r>
            <a:r>
              <a:rPr lang="en-US" altLang="en-US" sz="1800" b="0" i="1">
                <a:solidFill>
                  <a:schemeClr val="tx1"/>
                </a:solidFill>
                <a:sym typeface="Wingdings" panose="05000000000000000000" pitchFamily="2" charset="2"/>
              </a:rPr>
              <a:t> </a:t>
            </a:r>
            <a:r>
              <a:rPr lang="cs-CZ" altLang="en-US" sz="1800" b="0" i="1">
                <a:solidFill>
                  <a:schemeClr val="tx1"/>
                </a:solidFill>
                <a:sym typeface="Wingdings" panose="05000000000000000000" pitchFamily="2" charset="2"/>
              </a:rPr>
              <a:t> přemnožení jelenů, srnčí</a:t>
            </a:r>
          </a:p>
          <a:p>
            <a:pPr lvl="2">
              <a:spcBef>
                <a:spcPct val="0"/>
              </a:spcBef>
              <a:buClrTx/>
              <a:buFontTx/>
              <a:buNone/>
            </a:pPr>
            <a:r>
              <a:rPr lang="cs-CZ" altLang="en-US" sz="1800" b="0" i="1">
                <a:solidFill>
                  <a:schemeClr val="tx1"/>
                </a:solidFill>
                <a:sym typeface="Wingdings" panose="05000000000000000000" pitchFamily="2" charset="2"/>
              </a:rPr>
              <a:t>	</a:t>
            </a:r>
            <a:r>
              <a:rPr lang="en-US" altLang="en-US" sz="1800" b="0" i="1">
                <a:solidFill>
                  <a:schemeClr val="tx1"/>
                </a:solidFill>
                <a:sym typeface="Wingdings" panose="05000000000000000000" pitchFamily="2" charset="2"/>
              </a:rPr>
              <a:t> nov</a:t>
            </a:r>
            <a:r>
              <a:rPr lang="cs-CZ" altLang="en-US" sz="1800" b="0" i="1">
                <a:solidFill>
                  <a:schemeClr val="tx1"/>
                </a:solidFill>
                <a:sym typeface="Wingdings" panose="05000000000000000000" pitchFamily="2" charset="2"/>
              </a:rPr>
              <a:t>é obsazení niky rysem </a:t>
            </a:r>
            <a:r>
              <a:rPr lang="en-US" altLang="en-US" sz="1800" b="0" i="1">
                <a:solidFill>
                  <a:schemeClr val="tx1"/>
                </a:solidFill>
                <a:sym typeface="Wingdings" panose="05000000000000000000" pitchFamily="2" charset="2"/>
              </a:rPr>
              <a:t> regulace v ekos</a:t>
            </a:r>
            <a:r>
              <a:rPr lang="cs-CZ" altLang="en-US" sz="1800" b="0" i="1">
                <a:solidFill>
                  <a:schemeClr val="tx1"/>
                </a:solidFill>
                <a:sym typeface="Wingdings" panose="05000000000000000000" pitchFamily="2" charset="2"/>
              </a:rPr>
              <a:t>ystému</a:t>
            </a:r>
            <a:endParaRPr lang="cs-CZ" altLang="en-US" sz="1800" b="0" i="1">
              <a:solidFill>
                <a:schemeClr val="tx1"/>
              </a:solidFill>
            </a:endParaRPr>
          </a:p>
        </p:txBody>
      </p:sp>
      <p:sp>
        <p:nvSpPr>
          <p:cNvPr id="94211" name="Rectangle 2"/>
          <p:cNvSpPr>
            <a:spLocks noChangeArrowheads="1"/>
          </p:cNvSpPr>
          <p:nvPr/>
        </p:nvSpPr>
        <p:spPr bwMode="auto">
          <a:xfrm>
            <a:off x="457200" y="533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Klíčové zákonitosti v ekosystémech</a:t>
            </a:r>
            <a:endParaRPr lang="cs-CZ" altLang="en-US" sz="240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457200" y="1268413"/>
            <a:ext cx="83820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3) Zákonitosti zpětných vazeb</a:t>
            </a:r>
          </a:p>
          <a:p>
            <a:pPr>
              <a:spcBef>
                <a:spcPct val="0"/>
              </a:spcBef>
              <a:buClrTx/>
              <a:buFontTx/>
              <a:buNone/>
            </a:pPr>
            <a:endParaRPr lang="cs-CZ" altLang="en-US" sz="2200" u="sng">
              <a:solidFill>
                <a:schemeClr val="tx1"/>
              </a:solidFill>
            </a:endParaRPr>
          </a:p>
          <a:p>
            <a:pPr>
              <a:spcBef>
                <a:spcPct val="0"/>
              </a:spcBef>
              <a:buClrTx/>
              <a:buFontTx/>
              <a:buNone/>
            </a:pPr>
            <a:r>
              <a:rPr lang="cs-CZ" altLang="en-US" sz="2200" u="sng">
                <a:solidFill>
                  <a:schemeClr val="tx1"/>
                </a:solidFill>
              </a:rPr>
              <a:t>4) Zákonitosti časové posloupnosti</a:t>
            </a:r>
          </a:p>
          <a:p>
            <a:pPr lvl="1">
              <a:spcBef>
                <a:spcPct val="0"/>
              </a:spcBef>
              <a:buClrTx/>
              <a:buFontTx/>
              <a:buNone/>
            </a:pPr>
            <a:r>
              <a:rPr lang="cs-CZ" altLang="en-US" sz="2200" b="0">
                <a:solidFill>
                  <a:schemeClr val="tx1"/>
                </a:solidFill>
              </a:rPr>
              <a:t>- po určitých ekosystémech/společenstvech se vyskytují jen určitá další jiná společenstva (sukcese)</a:t>
            </a:r>
          </a:p>
          <a:p>
            <a:pPr>
              <a:spcBef>
                <a:spcPct val="0"/>
              </a:spcBef>
              <a:buClrTx/>
              <a:buFontTx/>
              <a:buNone/>
            </a:pPr>
            <a:endParaRPr lang="cs-CZ" altLang="en-US" sz="2200">
              <a:solidFill>
                <a:schemeClr val="tx1"/>
              </a:solidFill>
            </a:endParaRPr>
          </a:p>
          <a:p>
            <a:pPr>
              <a:spcBef>
                <a:spcPct val="0"/>
              </a:spcBef>
              <a:buClrTx/>
              <a:buFontTx/>
              <a:buNone/>
            </a:pPr>
            <a:r>
              <a:rPr lang="cs-CZ" altLang="en-US" sz="2200" u="sng">
                <a:solidFill>
                  <a:schemeClr val="tx1"/>
                </a:solidFill>
              </a:rPr>
              <a:t>5) Zákonitosti prostorové</a:t>
            </a:r>
            <a:endParaRPr lang="cs-CZ" altLang="en-US" sz="2200">
              <a:solidFill>
                <a:schemeClr val="tx1"/>
              </a:solidFill>
            </a:endParaRPr>
          </a:p>
          <a:p>
            <a:pPr lvl="1">
              <a:spcBef>
                <a:spcPct val="0"/>
              </a:spcBef>
              <a:buClrTx/>
              <a:buFontTx/>
              <a:buNone/>
            </a:pPr>
            <a:r>
              <a:rPr lang="cs-CZ" altLang="en-US" sz="2200" b="0">
                <a:solidFill>
                  <a:schemeClr val="tx1"/>
                </a:solidFill>
              </a:rPr>
              <a:t>- určité ekosystémy jsou obklopeny jen určitými dalšími ekotopy</a:t>
            </a:r>
            <a:r>
              <a:rPr lang="en-US" altLang="en-US" sz="2200" b="0">
                <a:solidFill>
                  <a:schemeClr val="tx1"/>
                </a:solidFill>
              </a:rPr>
              <a:t>; me</a:t>
            </a:r>
            <a:r>
              <a:rPr lang="cs-CZ" altLang="en-US" sz="2200" b="0">
                <a:solidFill>
                  <a:schemeClr val="tx1"/>
                </a:solidFill>
              </a:rPr>
              <a:t>zi nimi existují charakteristické přechody (ekotony)</a:t>
            </a:r>
          </a:p>
          <a:p>
            <a:pPr>
              <a:spcBef>
                <a:spcPct val="0"/>
              </a:spcBef>
              <a:buClrTx/>
              <a:buFontTx/>
              <a:buNone/>
            </a:pPr>
            <a:endParaRPr lang="cs-CZ" altLang="en-US" sz="2200">
              <a:solidFill>
                <a:schemeClr val="tx1"/>
              </a:solidFill>
            </a:endParaRPr>
          </a:p>
          <a:p>
            <a:pPr>
              <a:spcBef>
                <a:spcPct val="0"/>
              </a:spcBef>
              <a:buClrTx/>
              <a:buFontTx/>
              <a:buNone/>
            </a:pPr>
            <a:r>
              <a:rPr lang="cs-CZ" altLang="en-US" sz="2200" u="sng">
                <a:solidFill>
                  <a:schemeClr val="tx1"/>
                </a:solidFill>
              </a:rPr>
              <a:t>6) Zákonitosti biogeografie ostrovů</a:t>
            </a:r>
            <a:endParaRPr lang="cs-CZ" altLang="en-US" sz="2200">
              <a:solidFill>
                <a:schemeClr val="tx1"/>
              </a:solidFill>
            </a:endParaRPr>
          </a:p>
          <a:p>
            <a:pPr lvl="1">
              <a:spcBef>
                <a:spcPct val="0"/>
              </a:spcBef>
              <a:buClrTx/>
              <a:buFontTx/>
              <a:buNone/>
            </a:pPr>
            <a:r>
              <a:rPr lang="cs-CZ" altLang="en-US" sz="2200" b="0">
                <a:solidFill>
                  <a:schemeClr val="tx1"/>
                </a:solidFill>
              </a:rPr>
              <a:t>ostrov = relativně izolované místo</a:t>
            </a:r>
            <a:r>
              <a:rPr lang="en-US" altLang="en-US" sz="2200" b="0">
                <a:solidFill>
                  <a:schemeClr val="tx1"/>
                </a:solidFill>
              </a:rPr>
              <a:t>; </a:t>
            </a:r>
            <a:r>
              <a:rPr lang="en-US" altLang="en-US" sz="2200" b="0" i="1">
                <a:solidFill>
                  <a:schemeClr val="tx1"/>
                </a:solidFill>
              </a:rPr>
              <a:t>nap</a:t>
            </a:r>
            <a:r>
              <a:rPr lang="cs-CZ" altLang="en-US" sz="2200" b="0" i="1">
                <a:solidFill>
                  <a:schemeClr val="tx1"/>
                </a:solidFill>
              </a:rPr>
              <a:t>ř. paseka uprostřed lesa</a:t>
            </a:r>
          </a:p>
          <a:p>
            <a:pPr>
              <a:spcBef>
                <a:spcPct val="0"/>
              </a:spcBef>
              <a:buClrTx/>
              <a:buFontTx/>
              <a:buNone/>
            </a:pPr>
            <a:endParaRPr lang="cs-CZ" altLang="en-US" sz="2200">
              <a:solidFill>
                <a:schemeClr val="tx1"/>
              </a:solidFill>
            </a:endParaRPr>
          </a:p>
        </p:txBody>
      </p:sp>
      <p:sp>
        <p:nvSpPr>
          <p:cNvPr id="96259" name="Rectangle 2"/>
          <p:cNvSpPr>
            <a:spLocks noChangeArrowheads="1"/>
          </p:cNvSpPr>
          <p:nvPr/>
        </p:nvSpPr>
        <p:spPr bwMode="auto">
          <a:xfrm>
            <a:off x="457200" y="533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Klíčové zákonitosti v ekosystémech</a:t>
            </a:r>
            <a:endParaRPr lang="cs-CZ" altLang="en-US" sz="240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533400" y="981075"/>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lvl="1">
              <a:spcBef>
                <a:spcPct val="0"/>
              </a:spcBef>
              <a:buClrTx/>
              <a:buFontTx/>
              <a:buNone/>
            </a:pPr>
            <a:endParaRPr lang="cs-CZ" altLang="en-US" sz="2000" b="0">
              <a:solidFill>
                <a:schemeClr val="tx1"/>
              </a:solidFill>
            </a:endParaRPr>
          </a:p>
          <a:p>
            <a:pPr>
              <a:spcBef>
                <a:spcPct val="0"/>
              </a:spcBef>
              <a:buClrTx/>
              <a:buFontTx/>
              <a:buNone/>
            </a:pPr>
            <a:endParaRPr lang="cs-CZ" altLang="en-US" sz="2000" b="0">
              <a:solidFill>
                <a:schemeClr val="tx1"/>
              </a:solidFill>
            </a:endParaRPr>
          </a:p>
        </p:txBody>
      </p:sp>
      <p:sp>
        <p:nvSpPr>
          <p:cNvPr id="98307" name="Rectangle 3"/>
          <p:cNvSpPr>
            <a:spLocks noChangeArrowheads="1"/>
          </p:cNvSpPr>
          <p:nvPr/>
        </p:nvSpPr>
        <p:spPr bwMode="auto">
          <a:xfrm>
            <a:off x="323850" y="26035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EKOSYS</a:t>
            </a:r>
            <a:r>
              <a:rPr lang="en-US" altLang="en-US" sz="2400">
                <a:solidFill>
                  <a:srgbClr val="FF3300"/>
                </a:solidFill>
              </a:rPr>
              <a:t>T</a:t>
            </a:r>
            <a:r>
              <a:rPr lang="cs-CZ" altLang="en-US" sz="2400">
                <a:solidFill>
                  <a:srgbClr val="FF3300"/>
                </a:solidFill>
              </a:rPr>
              <a:t>ÉMY a účinky toxických látek</a:t>
            </a:r>
          </a:p>
        </p:txBody>
      </p:sp>
      <p:sp>
        <p:nvSpPr>
          <p:cNvPr id="98308" name="Rectangle 2"/>
          <p:cNvSpPr>
            <a:spLocks noChangeArrowheads="1"/>
          </p:cNvSpPr>
          <p:nvPr/>
        </p:nvSpPr>
        <p:spPr bwMode="auto">
          <a:xfrm>
            <a:off x="323850" y="1484313"/>
            <a:ext cx="86106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b="0">
                <a:solidFill>
                  <a:schemeClr val="tx1"/>
                </a:solidFill>
              </a:rPr>
              <a:t>V ekosystémech lze sledovat </a:t>
            </a:r>
            <a:r>
              <a:rPr lang="cs-CZ" altLang="en-US" sz="2200" b="0" i="1">
                <a:solidFill>
                  <a:schemeClr val="tx1"/>
                </a:solidFill>
              </a:rPr>
              <a:t>(na rozdíl od manipulovaných biotestů) </a:t>
            </a:r>
            <a:r>
              <a:rPr lang="cs-CZ" altLang="en-US" sz="2200" b="0">
                <a:solidFill>
                  <a:schemeClr val="tx1"/>
                </a:solidFill>
              </a:rPr>
              <a:t>pouze </a:t>
            </a:r>
            <a:r>
              <a:rPr lang="cs-CZ" altLang="en-US" sz="2200" b="0">
                <a:solidFill>
                  <a:srgbClr val="FF0000"/>
                </a:solidFill>
              </a:rPr>
              <a:t>retrospektivní efekty</a:t>
            </a:r>
            <a:endParaRPr lang="en-US" altLang="en-US" sz="2200" b="0">
              <a:solidFill>
                <a:srgbClr val="FF0000"/>
              </a:solidFill>
            </a:endParaRPr>
          </a:p>
          <a:p>
            <a:pPr>
              <a:spcBef>
                <a:spcPct val="0"/>
              </a:spcBef>
              <a:buClrTx/>
              <a:buFontTx/>
              <a:buNone/>
            </a:pPr>
            <a:endParaRPr lang="en-US" altLang="en-US" sz="2200" u="sng">
              <a:solidFill>
                <a:schemeClr val="tx1"/>
              </a:solidFill>
            </a:endParaRPr>
          </a:p>
          <a:p>
            <a:pPr>
              <a:spcBef>
                <a:spcPct val="0"/>
              </a:spcBef>
              <a:buClrTx/>
              <a:buFontTx/>
              <a:buNone/>
            </a:pPr>
            <a:r>
              <a:rPr lang="cs-CZ" altLang="en-US" sz="2200" u="sng">
                <a:solidFill>
                  <a:schemeClr val="tx1"/>
                </a:solidFill>
              </a:rPr>
              <a:t>Posouzení vlivu na úrovni ekosystému</a:t>
            </a:r>
          </a:p>
          <a:p>
            <a:pPr>
              <a:spcBef>
                <a:spcPct val="0"/>
              </a:spcBef>
              <a:buClrTx/>
              <a:buFontTx/>
              <a:buChar char="-"/>
            </a:pPr>
            <a:r>
              <a:rPr lang="cs-CZ" altLang="en-US" sz="2000" b="0">
                <a:solidFill>
                  <a:schemeClr val="tx1"/>
                </a:solidFill>
              </a:rPr>
              <a:t>zpravidla nelze hodnotit vztahy dávka – odpověď:</a:t>
            </a:r>
            <a:br>
              <a:rPr lang="cs-CZ" altLang="en-US" sz="2000" b="0">
                <a:solidFill>
                  <a:schemeClr val="tx1"/>
                </a:solidFill>
              </a:rPr>
            </a:br>
            <a:r>
              <a:rPr lang="cs-CZ" altLang="en-US" sz="2000" b="0" i="1">
                <a:solidFill>
                  <a:schemeClr val="tx1"/>
                </a:solidFill>
              </a:rPr>
              <a:t>efekty mají kategoriální charakter (STRES +</a:t>
            </a:r>
            <a:r>
              <a:rPr lang="en-US" altLang="en-US" sz="2000" b="0" i="1">
                <a:solidFill>
                  <a:schemeClr val="tx1"/>
                </a:solidFill>
              </a:rPr>
              <a:t>/-, EFEKT</a:t>
            </a:r>
            <a:r>
              <a:rPr lang="cs-CZ" altLang="en-US" sz="2000" b="0" i="1">
                <a:solidFill>
                  <a:schemeClr val="tx1"/>
                </a:solidFill>
              </a:rPr>
              <a:t> +</a:t>
            </a:r>
            <a:r>
              <a:rPr lang="en-US" altLang="en-US" sz="2000" b="0" i="1">
                <a:solidFill>
                  <a:schemeClr val="tx1"/>
                </a:solidFill>
              </a:rPr>
              <a:t>/-</a:t>
            </a:r>
            <a:r>
              <a:rPr lang="cs-CZ" altLang="en-US" sz="2000" b="0" i="1">
                <a:solidFill>
                  <a:schemeClr val="tx1"/>
                </a:solidFill>
              </a:rPr>
              <a:t>)</a:t>
            </a:r>
            <a:endParaRPr lang="cs-CZ" altLang="en-US" sz="2000" b="0">
              <a:solidFill>
                <a:schemeClr val="tx1"/>
              </a:solidFill>
            </a:endParaRPr>
          </a:p>
          <a:p>
            <a:pPr>
              <a:spcBef>
                <a:spcPct val="0"/>
              </a:spcBef>
              <a:buClrTx/>
              <a:buFontTx/>
              <a:buChar char="-"/>
            </a:pPr>
            <a:endParaRPr lang="cs-CZ" altLang="en-US" sz="2000" b="0">
              <a:solidFill>
                <a:schemeClr val="tx1"/>
              </a:solidFill>
            </a:endParaRPr>
          </a:p>
          <a:p>
            <a:pPr>
              <a:spcBef>
                <a:spcPct val="0"/>
              </a:spcBef>
              <a:buClrTx/>
              <a:buFontTx/>
              <a:buChar char="-"/>
            </a:pPr>
            <a:r>
              <a:rPr lang="cs-CZ" altLang="en-US" sz="2000" b="0">
                <a:solidFill>
                  <a:schemeClr val="tx1"/>
                </a:solidFill>
              </a:rPr>
              <a:t>Při charakterizaci poškození je nutné vždy zajistit  </a:t>
            </a:r>
            <a:r>
              <a:rPr lang="cs-CZ" altLang="en-US" sz="2000">
                <a:solidFill>
                  <a:srgbClr val="FF0000"/>
                </a:solidFill>
              </a:rPr>
              <a:t>srovnání s "normálními" hodnotami. </a:t>
            </a:r>
            <a:r>
              <a:rPr lang="cs-CZ" altLang="en-US" sz="2000" b="0">
                <a:solidFill>
                  <a:schemeClr val="tx1"/>
                </a:solidFill>
              </a:rPr>
              <a:t/>
            </a:r>
            <a:br>
              <a:rPr lang="cs-CZ" altLang="en-US" sz="2000" b="0">
                <a:solidFill>
                  <a:schemeClr val="tx1"/>
                </a:solidFill>
              </a:rPr>
            </a:br>
            <a:r>
              <a:rPr lang="cs-CZ" altLang="en-US" sz="2000" b="0">
                <a:solidFill>
                  <a:schemeClr val="tx1"/>
                </a:solidFill>
              </a:rPr>
              <a:t>	? </a:t>
            </a:r>
            <a:r>
              <a:rPr lang="cs-CZ" altLang="en-US" sz="1600" b="0" i="1">
                <a:solidFill>
                  <a:schemeClr val="tx1"/>
                </a:solidFill>
              </a:rPr>
              <a:t>existuje </a:t>
            </a:r>
            <a:r>
              <a:rPr lang="en-US" altLang="en-US" sz="1600" b="0" i="1">
                <a:solidFill>
                  <a:schemeClr val="tx1"/>
                </a:solidFill>
              </a:rPr>
              <a:t>norm</a:t>
            </a:r>
            <a:r>
              <a:rPr lang="cs-CZ" altLang="en-US" sz="1600" b="0" i="1">
                <a:solidFill>
                  <a:schemeClr val="tx1"/>
                </a:solidFill>
              </a:rPr>
              <a:t>ální </a:t>
            </a:r>
            <a:r>
              <a:rPr lang="cs-CZ" altLang="en-US" sz="1600" b="0" i="1" u="sng">
                <a:solidFill>
                  <a:schemeClr val="tx1"/>
                </a:solidFill>
              </a:rPr>
              <a:t>stav</a:t>
            </a:r>
            <a:r>
              <a:rPr lang="cs-CZ" altLang="en-US" sz="1600" b="0" i="1">
                <a:solidFill>
                  <a:schemeClr val="tx1"/>
                </a:solidFill>
              </a:rPr>
              <a:t> nebo </a:t>
            </a:r>
            <a:r>
              <a:rPr lang="cs-CZ" altLang="en-US" sz="1600" b="0" i="1" u="sng">
                <a:solidFill>
                  <a:schemeClr val="tx1"/>
                </a:solidFill>
              </a:rPr>
              <a:t>vývoj</a:t>
            </a:r>
            <a:r>
              <a:rPr lang="cs-CZ" altLang="en-US" sz="1600" b="0" i="1">
                <a:solidFill>
                  <a:schemeClr val="tx1"/>
                </a:solidFill>
              </a:rPr>
              <a:t> ekosystému </a:t>
            </a:r>
            <a:r>
              <a:rPr lang="cs-CZ" altLang="en-US" sz="1600" b="0">
                <a:solidFill>
                  <a:schemeClr val="tx1"/>
                </a:solidFill>
              </a:rPr>
              <a:t>?</a:t>
            </a:r>
            <a:endParaRPr lang="cs-CZ" altLang="en-US" sz="1600" b="0" i="1">
              <a:solidFill>
                <a:schemeClr val="tx1"/>
              </a:solidFill>
            </a:endParaRPr>
          </a:p>
          <a:p>
            <a:pPr>
              <a:spcBef>
                <a:spcPct val="0"/>
              </a:spcBef>
              <a:buClrTx/>
              <a:buFontTx/>
              <a:buChar char="-"/>
            </a:pPr>
            <a:endParaRPr lang="cs-CZ" altLang="en-US" sz="2000">
              <a:solidFill>
                <a:schemeClr val="tx1"/>
              </a:solidFill>
            </a:endParaRPr>
          </a:p>
        </p:txBody>
      </p:sp>
      <p:pic>
        <p:nvPicPr>
          <p:cNvPr id="98309" name="Picture 4" descr="tovarna_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5900" y="5013325"/>
            <a:ext cx="37401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6"/>
          <p:cNvSpPr>
            <a:spLocks noGrp="1"/>
          </p:cNvSpPr>
          <p:nvPr>
            <p:ph type="title"/>
          </p:nvPr>
        </p:nvSpPr>
        <p:spPr bwMode="auto"/>
        <p:txBody>
          <a:bodyPr wrap="square" numCol="1" anchorCtr="0" compatLnSpc="1">
            <a:prstTxWarp prst="textNoShape">
              <a:avLst/>
            </a:prstTxWarp>
          </a:bodyPr>
          <a:lstStyle/>
          <a:p>
            <a:r>
              <a:rPr lang="cs-CZ" altLang="en-US" smtClean="0">
                <a:solidFill>
                  <a:schemeClr val="tx2"/>
                </a:solidFill>
              </a:rPr>
              <a:t>Definice „</a:t>
            </a:r>
            <a:r>
              <a:rPr lang="cs-CZ" altLang="en-US" b="1" smtClean="0">
                <a:solidFill>
                  <a:schemeClr val="tx2"/>
                </a:solidFill>
              </a:rPr>
              <a:t>Normálního stavu </a:t>
            </a:r>
            <a:r>
              <a:rPr lang="cs-CZ" altLang="en-US" smtClean="0">
                <a:solidFill>
                  <a:schemeClr val="tx2"/>
                </a:solidFill>
              </a:rPr>
              <a:t>ekosystému“ není jednoduchá</a:t>
            </a:r>
          </a:p>
        </p:txBody>
      </p:sp>
      <p:sp>
        <p:nvSpPr>
          <p:cNvPr id="100355" name="Zástupný symbol pro obsah 7"/>
          <p:cNvSpPr>
            <a:spLocks noGrp="1"/>
          </p:cNvSpPr>
          <p:nvPr>
            <p:ph idx="1"/>
          </p:nvPr>
        </p:nvSpPr>
        <p:spPr>
          <a:xfrm>
            <a:off x="457200" y="1125538"/>
            <a:ext cx="8435975" cy="5183187"/>
          </a:xfrm>
        </p:spPr>
        <p:txBody>
          <a:bodyPr/>
          <a:lstStyle/>
          <a:p>
            <a:r>
              <a:rPr lang="cs-CZ" altLang="en-US" sz="2300" b="1" smtClean="0"/>
              <a:t>STACIONÁRNÍ STAV</a:t>
            </a:r>
          </a:p>
          <a:p>
            <a:pPr lvl="1"/>
            <a:r>
              <a:rPr lang="cs-CZ" altLang="en-US" sz="1900" smtClean="0"/>
              <a:t>klidový stav, dlouhodobě ustálené hodnoty, </a:t>
            </a:r>
          </a:p>
          <a:p>
            <a:pPr lvl="1"/>
            <a:r>
              <a:rPr lang="cs-CZ" altLang="en-US" sz="1900" smtClean="0"/>
              <a:t>není běžný: ekosystémy jsou přirozeně „variabilní“ (hodnoty se dynamicky mění)</a:t>
            </a:r>
          </a:p>
          <a:p>
            <a:r>
              <a:rPr lang="cs-CZ" altLang="en-US" sz="2300" b="1" smtClean="0"/>
              <a:t>STABILNÍ STAV</a:t>
            </a:r>
          </a:p>
          <a:p>
            <a:pPr lvl="1"/>
            <a:r>
              <a:rPr lang="cs-CZ" altLang="en-US" sz="1900" smtClean="0"/>
              <a:t>stav, kdy okolní podmínky nemění podstatu věci (uvnitř může docházet ke změnám/kolísání hodnot)</a:t>
            </a:r>
          </a:p>
          <a:p>
            <a:r>
              <a:rPr lang="cs-CZ" altLang="en-US" sz="2300" b="1" smtClean="0"/>
              <a:t>DYNAMICKÁ stabilita / rovnováha: HOMEOSTÁZA</a:t>
            </a:r>
          </a:p>
          <a:p>
            <a:pPr lvl="1"/>
            <a:r>
              <a:rPr lang="cs-CZ" altLang="en-US" sz="1900" smtClean="0"/>
              <a:t>stav, kdy se prostřednictvím AKCE/REAKCE udržuje dlouhodobě stabilní stav</a:t>
            </a:r>
          </a:p>
          <a:p>
            <a:endParaRPr lang="cs-CZ" altLang="en-US" sz="2300" smtClean="0"/>
          </a:p>
          <a:p>
            <a:r>
              <a:rPr lang="cs-CZ" altLang="en-US" sz="2300" b="1" smtClean="0">
                <a:solidFill>
                  <a:srgbClr val="FF0000"/>
                </a:solidFill>
              </a:rPr>
              <a:t>! SUKCESE</a:t>
            </a:r>
            <a:endParaRPr lang="cs-CZ" altLang="en-US" sz="2300" smtClean="0">
              <a:solidFill>
                <a:srgbClr val="FF0000"/>
              </a:solidFill>
            </a:endParaRPr>
          </a:p>
          <a:p>
            <a:pPr lvl="1"/>
            <a:r>
              <a:rPr lang="cs-CZ" altLang="en-US" sz="1900" smtClean="0"/>
              <a:t>ekosystémy nejsou nikdy „stacionární“ – prochází v čase vývojem:</a:t>
            </a:r>
          </a:p>
          <a:p>
            <a:pPr lvl="1"/>
            <a:r>
              <a:rPr lang="cs-CZ" altLang="en-US" sz="1900" smtClean="0"/>
              <a:t>Cílem by měla být ochrana „plynutí“ – udržování HOMEORHÉZY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4572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SUKCESE EKOSYSTÉMU</a:t>
            </a:r>
            <a:endParaRPr lang="cs-CZ" altLang="en-US" sz="2400">
              <a:solidFill>
                <a:schemeClr val="tx1"/>
              </a:solidFill>
            </a:endParaRPr>
          </a:p>
        </p:txBody>
      </p:sp>
      <p:sp>
        <p:nvSpPr>
          <p:cNvPr id="102403" name="Rectangle 3"/>
          <p:cNvSpPr>
            <a:spLocks noChangeArrowheads="1"/>
          </p:cNvSpPr>
          <p:nvPr/>
        </p:nvSpPr>
        <p:spPr bwMode="auto">
          <a:xfrm>
            <a:off x="395288" y="1412875"/>
            <a:ext cx="8382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Sukcese je zákonitý sled změn druhového složení, který vyusťuje v náhradu jednoho ekosystému druhým</a:t>
            </a:r>
          </a:p>
          <a:p>
            <a:pPr>
              <a:spcBef>
                <a:spcPct val="0"/>
              </a:spcBef>
              <a:buClrTx/>
              <a:buFontTx/>
              <a:buNone/>
            </a:pPr>
            <a:endParaRPr lang="cs-CZ" altLang="en-US" sz="2200" u="sng">
              <a:solidFill>
                <a:schemeClr val="tx1"/>
              </a:solidFill>
            </a:endParaRPr>
          </a:p>
          <a:p>
            <a:pPr>
              <a:spcBef>
                <a:spcPct val="0"/>
              </a:spcBef>
              <a:buClrTx/>
              <a:buFontTx/>
              <a:buNone/>
            </a:pPr>
            <a:r>
              <a:rPr lang="cs-CZ" altLang="en-US" sz="2200" b="0">
                <a:solidFill>
                  <a:schemeClr val="tx1"/>
                </a:solidFill>
              </a:rPr>
              <a:t>- změna prostředí ekotopu rozhoduje zda, kdy a jak rychle sukcese probíhá, ALE samotný průběh je ovládán biocenozou</a:t>
            </a:r>
          </a:p>
          <a:p>
            <a:pPr>
              <a:spcBef>
                <a:spcPct val="0"/>
              </a:spcBef>
              <a:buClrTx/>
              <a:buFontTx/>
              <a:buNone/>
            </a:pPr>
            <a:endParaRPr lang="cs-CZ" altLang="en-US" sz="2200">
              <a:solidFill>
                <a:schemeClr val="tx1"/>
              </a:solidFill>
            </a:endParaRPr>
          </a:p>
          <a:p>
            <a:pPr>
              <a:spcBef>
                <a:spcPct val="0"/>
              </a:spcBef>
              <a:buClrTx/>
              <a:buFontTx/>
              <a:buNone/>
            </a:pPr>
            <a:r>
              <a:rPr lang="cs-CZ" altLang="en-US" sz="2200" b="0">
                <a:solidFill>
                  <a:schemeClr val="tx1"/>
                </a:solidFill>
              </a:rPr>
              <a:t>- sukcese </a:t>
            </a:r>
            <a:r>
              <a:rPr lang="cs-CZ" altLang="en-US" sz="2200" b="0" u="sng">
                <a:solidFill>
                  <a:schemeClr val="tx1"/>
                </a:solidFill>
              </a:rPr>
              <a:t>konční ustáleným ekosystémem (klimax)</a:t>
            </a:r>
            <a:r>
              <a:rPr lang="cs-CZ" altLang="en-US" sz="2200" b="0">
                <a:solidFill>
                  <a:schemeClr val="tx1"/>
                </a:solidFill>
              </a:rPr>
              <a:t>, v němž je na jednotku dosažitelného toku energie produkováno nejvíce biomasy a nejvíce symbiotických vztahů mezi organismy </a:t>
            </a:r>
            <a:br>
              <a:rPr lang="cs-CZ" altLang="en-US" sz="2200" b="0">
                <a:solidFill>
                  <a:schemeClr val="tx1"/>
                </a:solidFill>
              </a:rPr>
            </a:br>
            <a:r>
              <a:rPr lang="cs-CZ" altLang="en-US" sz="2200" b="0">
                <a:solidFill>
                  <a:schemeClr val="tx1"/>
                </a:solidFill>
              </a:rPr>
              <a:t>	</a:t>
            </a:r>
            <a:r>
              <a:rPr lang="cs-CZ" altLang="en-US" sz="2200" b="0" i="1">
                <a:solidFill>
                  <a:schemeClr val="tx1"/>
                </a:solidFill>
              </a:rPr>
              <a:t>(v klimaxu diverzita opět klesá)</a:t>
            </a:r>
          </a:p>
          <a:p>
            <a:pPr>
              <a:spcBef>
                <a:spcPct val="0"/>
              </a:spcBef>
              <a:buClrTx/>
              <a:buFontTx/>
              <a:buNone/>
            </a:pPr>
            <a:endParaRPr lang="cs-CZ" altLang="en-US" sz="2200" b="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51" b="48993"/>
          <a:stretch>
            <a:fillRect/>
          </a:stretch>
        </p:blipFill>
        <p:spPr bwMode="auto">
          <a:xfrm>
            <a:off x="762000" y="188913"/>
            <a:ext cx="77724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smtClean="0"/>
              <a:t>Přednáška by měla objasnit …</a:t>
            </a:r>
          </a:p>
        </p:txBody>
      </p:sp>
      <p:sp>
        <p:nvSpPr>
          <p:cNvPr id="14339" name="Rectangle 3"/>
          <p:cNvSpPr>
            <a:spLocks/>
          </p:cNvSpPr>
          <p:nvPr/>
        </p:nvSpPr>
        <p:spPr bwMode="auto">
          <a:xfrm>
            <a:off x="539750" y="1341438"/>
            <a:ext cx="8280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800100" indent="-34290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lnSpc>
                <a:spcPct val="90000"/>
              </a:lnSpc>
            </a:pPr>
            <a:r>
              <a:rPr lang="cs-CZ" altLang="en-US" sz="2800" b="0"/>
              <a:t>Co jsou …</a:t>
            </a:r>
          </a:p>
          <a:p>
            <a:pPr eaLnBrk="1" hangingPunct="1">
              <a:lnSpc>
                <a:spcPct val="90000"/>
              </a:lnSpc>
            </a:pPr>
            <a:r>
              <a:rPr lang="cs-CZ" altLang="en-US" sz="2800" b="0"/>
              <a:t>Jaké známe účinky (příklady) …</a:t>
            </a:r>
          </a:p>
          <a:p>
            <a:pPr eaLnBrk="1" hangingPunct="1">
              <a:lnSpc>
                <a:spcPct val="90000"/>
              </a:lnSpc>
            </a:pPr>
            <a:r>
              <a:rPr lang="cs-CZ" altLang="en-US" sz="2800" b="0"/>
              <a:t>Jak lze „prakticky“ studovat / hodnotit účinky…</a:t>
            </a:r>
          </a:p>
          <a:p>
            <a:pPr eaLnBrk="1" hangingPunct="1">
              <a:lnSpc>
                <a:spcPct val="90000"/>
              </a:lnSpc>
            </a:pPr>
            <a:endParaRPr lang="cs-CZ" altLang="en-US" sz="2800" b="0"/>
          </a:p>
          <a:p>
            <a:pPr lvl="1" eaLnBrk="1" hangingPunct="1">
              <a:lnSpc>
                <a:spcPct val="90000"/>
              </a:lnSpc>
              <a:buFont typeface="Arial" panose="020B0604020202020204" pitchFamily="34" charset="0"/>
              <a:buChar char="•"/>
            </a:pPr>
            <a:r>
              <a:rPr lang="cs-CZ" altLang="en-US" b="0"/>
              <a:t>POPULACE</a:t>
            </a:r>
          </a:p>
          <a:p>
            <a:pPr lvl="1" eaLnBrk="1" hangingPunct="1">
              <a:lnSpc>
                <a:spcPct val="90000"/>
              </a:lnSpc>
              <a:buFont typeface="Arial" panose="020B0604020202020204" pitchFamily="34" charset="0"/>
              <a:buChar char="•"/>
            </a:pPr>
            <a:r>
              <a:rPr lang="cs-CZ" altLang="en-US" b="0"/>
              <a:t>SPOLEČENSTVA</a:t>
            </a:r>
          </a:p>
          <a:p>
            <a:pPr lvl="1" eaLnBrk="1" hangingPunct="1">
              <a:lnSpc>
                <a:spcPct val="90000"/>
              </a:lnSpc>
              <a:buFont typeface="Arial" panose="020B0604020202020204" pitchFamily="34" charset="0"/>
              <a:buChar char="•"/>
            </a:pPr>
            <a:r>
              <a:rPr lang="cs-CZ" altLang="en-US" b="0"/>
              <a:t>EKOSYSTÉMY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23850" y="333375"/>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rgbClr val="FF3300"/>
                </a:solidFill>
              </a:rPr>
              <a:t>Změny v ekosystémech</a:t>
            </a:r>
          </a:p>
        </p:txBody>
      </p:sp>
      <p:sp>
        <p:nvSpPr>
          <p:cNvPr id="106499" name="Rectangle 3"/>
          <p:cNvSpPr>
            <a:spLocks noChangeArrowheads="1"/>
          </p:cNvSpPr>
          <p:nvPr/>
        </p:nvSpPr>
        <p:spPr bwMode="auto">
          <a:xfrm>
            <a:off x="323850" y="1125538"/>
            <a:ext cx="26019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800" b="0">
                <a:solidFill>
                  <a:schemeClr val="tx1"/>
                </a:solidFill>
              </a:rPr>
              <a:t>Teorie dopadů na ekosystémy vychází z předpokladu, že po ukončení působení podnětu se ekosystém vrací do původního stavu (</a:t>
            </a:r>
            <a:r>
              <a:rPr lang="cs-CZ" altLang="en-US" sz="1800" b="0" i="1">
                <a:solidFill>
                  <a:schemeClr val="tx1"/>
                </a:solidFill>
              </a:rPr>
              <a:t>odpovídá principům homeostázy</a:t>
            </a:r>
            <a:r>
              <a:rPr lang="cs-CZ" altLang="en-US" sz="1800" b="0">
                <a:solidFill>
                  <a:schemeClr val="tx1"/>
                </a:solidFill>
              </a:rPr>
              <a:t>)</a:t>
            </a:r>
          </a:p>
          <a:p>
            <a:pPr>
              <a:spcBef>
                <a:spcPct val="0"/>
              </a:spcBef>
              <a:buClrTx/>
              <a:buFontTx/>
              <a:buNone/>
            </a:pPr>
            <a:endParaRPr lang="cs-CZ" altLang="en-US" sz="1800" b="0" u="sng">
              <a:solidFill>
                <a:schemeClr val="tx1"/>
              </a:solidFill>
            </a:endParaRPr>
          </a:p>
          <a:p>
            <a:pPr>
              <a:spcBef>
                <a:spcPct val="0"/>
              </a:spcBef>
              <a:buClrTx/>
              <a:buFontTx/>
              <a:buNone/>
            </a:pPr>
            <a:r>
              <a:rPr lang="cs-CZ" altLang="en-US" sz="1800" b="0">
                <a:solidFill>
                  <a:schemeClr val="tx2"/>
                </a:solidFill>
              </a:rPr>
              <a:t>Současné ekosystémy jsou však spíše v nerovnovážných stavech</a:t>
            </a:r>
            <a:r>
              <a:rPr lang="cs-CZ" altLang="en-US" sz="1800" b="0">
                <a:solidFill>
                  <a:schemeClr val="tx1"/>
                </a:solidFill>
              </a:rPr>
              <a:t>, studovat jejich návrat do původního stavu (</a:t>
            </a:r>
            <a:r>
              <a:rPr lang="cs-CZ" altLang="en-US" sz="1800" b="0" i="1">
                <a:solidFill>
                  <a:schemeClr val="tx1"/>
                </a:solidFill>
              </a:rPr>
              <a:t>který v řadě případů neznáme) </a:t>
            </a:r>
            <a:r>
              <a:rPr lang="cs-CZ" altLang="en-US" sz="1800" b="0">
                <a:solidFill>
                  <a:schemeClr val="tx1"/>
                </a:solidFill>
              </a:rPr>
              <a:t>je tak značně obtížné</a:t>
            </a:r>
            <a:endParaRPr lang="cs-CZ" altLang="en-US" sz="1800" b="0" u="sng">
              <a:solidFill>
                <a:schemeClr val="tx1"/>
              </a:solidFill>
            </a:endParaRPr>
          </a:p>
        </p:txBody>
      </p:sp>
      <p:pic>
        <p:nvPicPr>
          <p:cNvPr id="106500"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22" t="54362" r="35353" b="1343"/>
          <a:stretch>
            <a:fillRect/>
          </a:stretch>
        </p:blipFill>
        <p:spPr bwMode="auto">
          <a:xfrm>
            <a:off x="4100513" y="260350"/>
            <a:ext cx="50434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52400" y="1371600"/>
            <a:ext cx="8610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3500">
                <a:solidFill>
                  <a:srgbClr val="FF3300"/>
                </a:solidFill>
              </a:rPr>
              <a:t>Praktické hodnocení účinků na úrovni společenstev</a:t>
            </a:r>
          </a:p>
          <a:p>
            <a:pPr algn="ctr">
              <a:spcBef>
                <a:spcPct val="0"/>
              </a:spcBef>
              <a:buClrTx/>
              <a:buFontTx/>
              <a:buNone/>
            </a:pPr>
            <a:endParaRPr lang="cs-CZ" altLang="en-US" sz="3500">
              <a:solidFill>
                <a:srgbClr val="FF3300"/>
              </a:solidFill>
            </a:endParaRPr>
          </a:p>
          <a:p>
            <a:pPr algn="ctr">
              <a:spcBef>
                <a:spcPct val="0"/>
              </a:spcBef>
              <a:buClrTx/>
              <a:buFontTx/>
              <a:buNone/>
            </a:pPr>
            <a:r>
              <a:rPr lang="cs-CZ" altLang="en-US" sz="3500" b="0">
                <a:solidFill>
                  <a:srgbClr val="FF3300"/>
                </a:solidFill>
              </a:rPr>
              <a:t>VÍCEDRUHOVÉ EXPERIMENTY</a:t>
            </a:r>
          </a:p>
          <a:p>
            <a:pPr algn="ctr">
              <a:spcBef>
                <a:spcPct val="0"/>
              </a:spcBef>
              <a:buClrTx/>
              <a:buFontTx/>
              <a:buNone/>
            </a:pPr>
            <a:r>
              <a:rPr lang="cs-CZ" altLang="en-US" sz="3500" b="0">
                <a:solidFill>
                  <a:srgbClr val="FF3300"/>
                </a:solidFill>
              </a:rPr>
              <a:t> MIKROKOSMY </a:t>
            </a:r>
          </a:p>
          <a:p>
            <a:pPr algn="ctr">
              <a:spcBef>
                <a:spcPct val="0"/>
              </a:spcBef>
              <a:buClrTx/>
              <a:buFontTx/>
              <a:buNone/>
            </a:pPr>
            <a:r>
              <a:rPr lang="cs-CZ" altLang="en-US" sz="3500" b="0">
                <a:solidFill>
                  <a:srgbClr val="FF3300"/>
                </a:solidFill>
              </a:rPr>
              <a:t>MEZOKOSMY</a:t>
            </a:r>
          </a:p>
        </p:txBody>
      </p:sp>
      <p:sp>
        <p:nvSpPr>
          <p:cNvPr id="108547" name="Text Box 3"/>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en-US" sz="160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04800" y="1066800"/>
            <a:ext cx="8610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Vypracovány a standardizovány komplexní postupy testování</a:t>
            </a:r>
          </a:p>
          <a:p>
            <a:pPr lvl="1">
              <a:spcBef>
                <a:spcPct val="0"/>
              </a:spcBef>
              <a:buClrTx/>
              <a:buFontTx/>
              <a:buChar char="-"/>
            </a:pPr>
            <a:r>
              <a:rPr lang="cs-CZ" altLang="en-US" sz="2000" b="0">
                <a:solidFill>
                  <a:schemeClr val="tx1"/>
                </a:solidFill>
              </a:rPr>
              <a:t> simulace přírodních podmínek</a:t>
            </a:r>
          </a:p>
          <a:p>
            <a:pPr lvl="1">
              <a:spcBef>
                <a:spcPct val="0"/>
              </a:spcBef>
              <a:buClrTx/>
              <a:buFontTx/>
              <a:buChar char="-"/>
            </a:pPr>
            <a:r>
              <a:rPr lang="cs-CZ" altLang="en-US" sz="2000" b="0">
                <a:solidFill>
                  <a:schemeClr val="tx1"/>
                </a:solidFill>
              </a:rPr>
              <a:t> model ekologických vztahů mezi organismy (</a:t>
            </a:r>
            <a:r>
              <a:rPr lang="cs-CZ" altLang="en-US" sz="2000" b="0" i="1">
                <a:solidFill>
                  <a:schemeClr val="tx1"/>
                </a:solidFill>
              </a:rPr>
              <a:t>potravní řetězce</a:t>
            </a:r>
            <a:r>
              <a:rPr lang="cs-CZ" altLang="en-US" sz="2000" b="0">
                <a:solidFill>
                  <a:schemeClr val="tx1"/>
                </a:solidFill>
              </a:rPr>
              <a:t>)</a:t>
            </a:r>
          </a:p>
          <a:p>
            <a:pPr lvl="1">
              <a:spcBef>
                <a:spcPct val="0"/>
              </a:spcBef>
              <a:buClrTx/>
              <a:buFontTx/>
              <a:buChar char="-"/>
            </a:pPr>
            <a:r>
              <a:rPr lang="cs-CZ" altLang="en-US" sz="2000" b="0">
                <a:solidFill>
                  <a:schemeClr val="tx1"/>
                </a:solidFill>
              </a:rPr>
              <a:t> hodnocení nepřímých efektů </a:t>
            </a:r>
            <a:br>
              <a:rPr lang="cs-CZ" altLang="en-US" sz="2000" b="0">
                <a:solidFill>
                  <a:schemeClr val="tx1"/>
                </a:solidFill>
              </a:rPr>
            </a:br>
            <a:r>
              <a:rPr lang="cs-CZ" altLang="en-US" sz="2000" b="0">
                <a:solidFill>
                  <a:schemeClr val="tx1"/>
                </a:solidFill>
              </a:rPr>
              <a:t>	(</a:t>
            </a:r>
            <a:r>
              <a:rPr lang="cs-CZ" altLang="en-US" sz="2000" b="0" i="1">
                <a:solidFill>
                  <a:schemeClr val="tx1"/>
                </a:solidFill>
              </a:rPr>
              <a:t>likvidace producentů </a:t>
            </a:r>
            <a:r>
              <a:rPr lang="cs-CZ" altLang="en-US" sz="2000" b="0" i="1">
                <a:solidFill>
                  <a:schemeClr val="tx1"/>
                </a:solidFill>
                <a:sym typeface="Wingdings" panose="05000000000000000000" pitchFamily="2" charset="2"/>
              </a:rPr>
              <a:t></a:t>
            </a:r>
            <a:r>
              <a:rPr lang="en-US" altLang="en-US" sz="2000" b="0" i="1">
                <a:solidFill>
                  <a:schemeClr val="tx1"/>
                </a:solidFill>
              </a:rPr>
              <a:t> </a:t>
            </a:r>
            <a:r>
              <a:rPr lang="cs-CZ" altLang="en-US" sz="2000" b="0" i="1">
                <a:solidFill>
                  <a:schemeClr val="tx1"/>
                </a:solidFill>
              </a:rPr>
              <a:t>další </a:t>
            </a:r>
            <a:r>
              <a:rPr lang="en-US" altLang="en-US" sz="2000" b="0" i="1">
                <a:solidFill>
                  <a:schemeClr val="tx1"/>
                </a:solidFill>
              </a:rPr>
              <a:t>efekt</a:t>
            </a:r>
            <a:r>
              <a:rPr lang="cs-CZ" altLang="en-US" sz="2000" b="0" i="1">
                <a:solidFill>
                  <a:schemeClr val="tx1"/>
                </a:solidFill>
              </a:rPr>
              <a:t>y v ekosystému</a:t>
            </a:r>
            <a:r>
              <a:rPr lang="cs-CZ" altLang="en-US" sz="2000" b="0">
                <a:solidFill>
                  <a:schemeClr val="tx1"/>
                </a:solidFill>
              </a:rPr>
              <a:t>)</a:t>
            </a:r>
            <a:endParaRPr lang="cs-CZ" altLang="en-US" sz="2000" b="0" i="1">
              <a:solidFill>
                <a:schemeClr val="tx1"/>
              </a:solidFill>
            </a:endParaRPr>
          </a:p>
          <a:p>
            <a:pPr>
              <a:spcBef>
                <a:spcPct val="0"/>
              </a:spcBef>
              <a:buClrTx/>
              <a:buFontTx/>
              <a:buNone/>
            </a:pPr>
            <a:endParaRPr lang="cs-CZ" altLang="en-US" sz="2200">
              <a:solidFill>
                <a:schemeClr val="tx1"/>
              </a:solidFill>
            </a:endParaRPr>
          </a:p>
          <a:p>
            <a:pPr>
              <a:spcBef>
                <a:spcPct val="0"/>
              </a:spcBef>
              <a:buClrTx/>
              <a:buFontTx/>
              <a:buNone/>
            </a:pPr>
            <a:r>
              <a:rPr lang="cs-CZ" altLang="en-US" sz="2200" u="sng">
                <a:solidFill>
                  <a:schemeClr val="tx1"/>
                </a:solidFill>
              </a:rPr>
              <a:t>Experimentální uspořádání</a:t>
            </a:r>
          </a:p>
          <a:p>
            <a:pPr>
              <a:spcBef>
                <a:spcPct val="0"/>
              </a:spcBef>
              <a:buClrTx/>
              <a:buFontTx/>
              <a:buChar char="-"/>
            </a:pPr>
            <a:r>
              <a:rPr lang="cs-CZ" altLang="en-US" sz="1800" b="0" i="1">
                <a:solidFill>
                  <a:schemeClr val="tx1"/>
                </a:solidFill>
              </a:rPr>
              <a:t> podle velikosti (řada překryů / nejednoznačné hranice)</a:t>
            </a:r>
          </a:p>
          <a:p>
            <a:pPr>
              <a:spcBef>
                <a:spcPct val="0"/>
              </a:spcBef>
              <a:buClrTx/>
              <a:buFontTx/>
              <a:buNone/>
            </a:pPr>
            <a:r>
              <a:rPr lang="cs-CZ" altLang="en-US" sz="2200" b="0">
                <a:solidFill>
                  <a:schemeClr val="tx1"/>
                </a:solidFill>
              </a:rPr>
              <a:t>	</a:t>
            </a:r>
            <a:r>
              <a:rPr lang="cs-CZ" altLang="en-US" sz="2200" b="0">
                <a:solidFill>
                  <a:srgbClr val="FF0000"/>
                </a:solidFill>
              </a:rPr>
              <a:t>: </a:t>
            </a:r>
            <a:r>
              <a:rPr lang="cs-CZ" altLang="en-US" sz="2200" b="0" u="sng">
                <a:solidFill>
                  <a:srgbClr val="FF0000"/>
                </a:solidFill>
              </a:rPr>
              <a:t>mikrokosmy 	</a:t>
            </a:r>
            <a:r>
              <a:rPr lang="cs-CZ" altLang="en-US" sz="2200" b="0">
                <a:solidFill>
                  <a:schemeClr val="tx1"/>
                </a:solidFill>
              </a:rPr>
              <a:t>	</a:t>
            </a:r>
            <a:r>
              <a:rPr lang="cs-CZ" altLang="en-US" sz="1800" b="0" i="1" u="sng">
                <a:solidFill>
                  <a:schemeClr val="tx1"/>
                </a:solidFill>
              </a:rPr>
              <a:t>voda</a:t>
            </a:r>
            <a:r>
              <a:rPr lang="cs-CZ" altLang="en-US" sz="1800" b="0" i="1">
                <a:solidFill>
                  <a:schemeClr val="tx1"/>
                </a:solidFill>
              </a:rPr>
              <a:t> - do 1 m</a:t>
            </a:r>
            <a:r>
              <a:rPr lang="cs-CZ" altLang="en-US" sz="1800" b="0" i="1" baseline="30000">
                <a:solidFill>
                  <a:schemeClr val="tx1"/>
                </a:solidFill>
              </a:rPr>
              <a:t>3</a:t>
            </a:r>
            <a:r>
              <a:rPr lang="cs-CZ" altLang="en-US" sz="1800" b="0" i="1">
                <a:solidFill>
                  <a:schemeClr val="tx1"/>
                </a:solidFill>
              </a:rPr>
              <a:t> stojaté, nebo 1 m tekoucí </a:t>
            </a:r>
            <a:br>
              <a:rPr lang="cs-CZ" altLang="en-US" sz="1800" b="0" i="1">
                <a:solidFill>
                  <a:schemeClr val="tx1"/>
                </a:solidFill>
              </a:rPr>
            </a:br>
            <a:r>
              <a:rPr lang="cs-CZ" altLang="en-US" sz="1800" b="0" i="1">
                <a:solidFill>
                  <a:schemeClr val="tx1"/>
                </a:solidFill>
              </a:rPr>
              <a:t>				</a:t>
            </a:r>
            <a:r>
              <a:rPr lang="cs-CZ" altLang="en-US" sz="1800" b="0" i="1" u="sng">
                <a:solidFill>
                  <a:schemeClr val="tx1"/>
                </a:solidFill>
              </a:rPr>
              <a:t>půda</a:t>
            </a:r>
            <a:r>
              <a:rPr lang="cs-CZ" altLang="en-US" sz="1800" b="0" i="1">
                <a:solidFill>
                  <a:schemeClr val="tx1"/>
                </a:solidFill>
              </a:rPr>
              <a:t> – experimenty s </a:t>
            </a:r>
            <a:r>
              <a:rPr lang="en-US" altLang="en-US" sz="1800" b="0" i="1">
                <a:solidFill>
                  <a:schemeClr val="tx1"/>
                </a:solidFill>
              </a:rPr>
              <a:t>p</a:t>
            </a:r>
            <a:r>
              <a:rPr lang="cs-CZ" altLang="en-US" sz="1800" b="0" i="1">
                <a:solidFill>
                  <a:schemeClr val="tx1"/>
                </a:solidFill>
              </a:rPr>
              <a:t>ůdním jádrem</a:t>
            </a:r>
          </a:p>
          <a:p>
            <a:pPr>
              <a:spcBef>
                <a:spcPct val="0"/>
              </a:spcBef>
              <a:buClrTx/>
              <a:buFontTx/>
              <a:buNone/>
            </a:pPr>
            <a:r>
              <a:rPr lang="cs-CZ" altLang="en-US" sz="2200" b="0">
                <a:solidFill>
                  <a:schemeClr val="tx1"/>
                </a:solidFill>
              </a:rPr>
              <a:t>	</a:t>
            </a:r>
            <a:r>
              <a:rPr lang="cs-CZ" altLang="en-US" sz="2200" b="0">
                <a:solidFill>
                  <a:srgbClr val="FF0000"/>
                </a:solidFill>
              </a:rPr>
              <a:t>: </a:t>
            </a:r>
            <a:r>
              <a:rPr lang="cs-CZ" altLang="en-US" sz="2200" b="0" u="sng">
                <a:solidFill>
                  <a:srgbClr val="FF0000"/>
                </a:solidFill>
              </a:rPr>
              <a:t>mezokosmy</a:t>
            </a:r>
            <a:r>
              <a:rPr lang="cs-CZ" altLang="en-US" sz="1800" b="0" i="1">
                <a:solidFill>
                  <a:srgbClr val="FF0000"/>
                </a:solidFill>
              </a:rPr>
              <a:t>	</a:t>
            </a:r>
            <a:r>
              <a:rPr lang="cs-CZ" altLang="en-US" sz="1800" b="0" i="1">
                <a:solidFill>
                  <a:schemeClr val="tx1"/>
                </a:solidFill>
              </a:rPr>
              <a:t>	„</a:t>
            </a:r>
            <a:r>
              <a:rPr lang="cs-CZ" altLang="en-US" sz="1800" b="0" i="1" u="sng">
                <a:solidFill>
                  <a:schemeClr val="tx1"/>
                </a:solidFill>
              </a:rPr>
              <a:t>větší než“ mikrokosmy</a:t>
            </a:r>
            <a:endParaRPr lang="cs-CZ" altLang="en-US" sz="2400" b="0" i="1">
              <a:solidFill>
                <a:schemeClr val="tx1"/>
              </a:solidFill>
            </a:endParaRPr>
          </a:p>
          <a:p>
            <a:pPr>
              <a:spcBef>
                <a:spcPct val="0"/>
              </a:spcBef>
              <a:buClrTx/>
              <a:buFontTx/>
              <a:buNone/>
            </a:pPr>
            <a:r>
              <a:rPr lang="cs-CZ" altLang="en-US" sz="2200">
                <a:solidFill>
                  <a:schemeClr val="tx1"/>
                </a:solidFill>
              </a:rPr>
              <a:t/>
            </a:r>
            <a:br>
              <a:rPr lang="cs-CZ" altLang="en-US" sz="2200">
                <a:solidFill>
                  <a:schemeClr val="tx1"/>
                </a:solidFill>
              </a:rPr>
            </a:br>
            <a:r>
              <a:rPr lang="cs-CZ" altLang="en-US" sz="2200">
                <a:solidFill>
                  <a:schemeClr val="tx1"/>
                </a:solidFill>
              </a:rPr>
              <a:t>- rozdělení podle uspořádání</a:t>
            </a:r>
          </a:p>
          <a:p>
            <a:pPr>
              <a:spcBef>
                <a:spcPct val="0"/>
              </a:spcBef>
              <a:buClrTx/>
              <a:buFontTx/>
              <a:buNone/>
            </a:pPr>
            <a:r>
              <a:rPr lang="cs-CZ" altLang="en-US" sz="2200" b="0">
                <a:solidFill>
                  <a:schemeClr val="tx1"/>
                </a:solidFill>
              </a:rPr>
              <a:t>	– laboratorní kontrolované podmínky </a:t>
            </a:r>
          </a:p>
          <a:p>
            <a:pPr>
              <a:spcBef>
                <a:spcPct val="0"/>
              </a:spcBef>
              <a:buClrTx/>
              <a:buFontTx/>
              <a:buNone/>
            </a:pPr>
            <a:r>
              <a:rPr lang="cs-CZ" altLang="en-US" sz="2200" b="0">
                <a:solidFill>
                  <a:schemeClr val="tx1"/>
                </a:solidFill>
              </a:rPr>
              <a:t>	- přírodní podmínky</a:t>
            </a:r>
          </a:p>
          <a:p>
            <a:pPr>
              <a:spcBef>
                <a:spcPct val="0"/>
              </a:spcBef>
              <a:buClrTx/>
              <a:buFontTx/>
              <a:buNone/>
            </a:pPr>
            <a:endParaRPr lang="cs-CZ" altLang="en-US" sz="1800" i="1" u="sng">
              <a:solidFill>
                <a:schemeClr val="tx1"/>
              </a:solidFill>
            </a:endParaRPr>
          </a:p>
        </p:txBody>
      </p:sp>
      <p:sp>
        <p:nvSpPr>
          <p:cNvPr id="110595"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Vícedruhové hodnocení ekotoxicity</a:t>
            </a:r>
          </a:p>
        </p:txBody>
      </p:sp>
      <p:pic>
        <p:nvPicPr>
          <p:cNvPr id="110596" name="Picture 2" descr="https://encrypted-tbn1.gstatic.com/images?q=tbn:ANd9GcTB6r8rRIDT9LhUAxWj1Pihq609wnyqGvj6sKo0ZL0sRqmE0Swo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437063"/>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81000" y="908050"/>
            <a:ext cx="86106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a:solidFill>
                  <a:schemeClr val="tx1"/>
                </a:solidFill>
              </a:rPr>
              <a:t>E</a:t>
            </a:r>
            <a:r>
              <a:rPr lang="en-US" altLang="en-US" sz="2200">
                <a:solidFill>
                  <a:schemeClr val="tx1"/>
                </a:solidFill>
              </a:rPr>
              <a:t>xistuj</a:t>
            </a:r>
            <a:r>
              <a:rPr lang="cs-CZ" altLang="en-US" sz="2200">
                <a:solidFill>
                  <a:schemeClr val="tx1"/>
                </a:solidFill>
              </a:rPr>
              <a:t>í i </a:t>
            </a:r>
            <a:r>
              <a:rPr lang="cs-CZ" altLang="en-US" sz="2200">
                <a:solidFill>
                  <a:srgbClr val="FF0000"/>
                </a:solidFill>
              </a:rPr>
              <a:t>standardizovaná doporučení:</a:t>
            </a:r>
          </a:p>
          <a:p>
            <a:pPr lvl="1">
              <a:spcBef>
                <a:spcPct val="0"/>
              </a:spcBef>
              <a:buClrTx/>
              <a:buFontTx/>
              <a:buChar char="-"/>
            </a:pPr>
            <a:r>
              <a:rPr lang="cs-CZ" altLang="en-US" sz="1600" b="0" i="1">
                <a:solidFill>
                  <a:schemeClr val="tx1"/>
                </a:solidFill>
              </a:rPr>
              <a:t> mikrokosmy i mezokosmy</a:t>
            </a:r>
          </a:p>
          <a:p>
            <a:pPr lvl="1">
              <a:spcBef>
                <a:spcPct val="0"/>
              </a:spcBef>
              <a:buClrTx/>
              <a:buFontTx/>
              <a:buChar char="-"/>
            </a:pPr>
            <a:r>
              <a:rPr lang="cs-CZ" altLang="en-US" sz="1600" b="0" i="1">
                <a:solidFill>
                  <a:schemeClr val="tx1"/>
                </a:solidFill>
              </a:rPr>
              <a:t> využívána nejčastěji při hodnocení rizik pesticidů (prostředky na ochranu rostlin)</a:t>
            </a:r>
          </a:p>
          <a:p>
            <a:pPr lvl="2">
              <a:spcBef>
                <a:spcPct val="0"/>
              </a:spcBef>
              <a:buClrTx/>
            </a:pPr>
            <a:r>
              <a:rPr lang="cs-CZ" altLang="en-US" sz="1400" b="0" i="1">
                <a:solidFill>
                  <a:schemeClr val="tx1"/>
                </a:solidFill>
              </a:rPr>
              <a:t> US EPA </a:t>
            </a:r>
            <a:r>
              <a:rPr lang="en-US" altLang="en-US" sz="1400" b="0" i="1">
                <a:solidFill>
                  <a:schemeClr val="tx1"/>
                </a:solidFill>
              </a:rPr>
              <a:t>Test</a:t>
            </a:r>
            <a:r>
              <a:rPr lang="cs-CZ" altLang="en-US" sz="1400" b="0" i="1">
                <a:solidFill>
                  <a:schemeClr val="tx1"/>
                </a:solidFill>
              </a:rPr>
              <a:t> </a:t>
            </a:r>
            <a:r>
              <a:rPr lang="en-US" altLang="en-US" sz="1400" b="0" i="1">
                <a:solidFill>
                  <a:schemeClr val="tx1"/>
                </a:solidFill>
              </a:rPr>
              <a:t>Guidelines</a:t>
            </a:r>
            <a:r>
              <a:rPr lang="cs-CZ" altLang="en-US" sz="1400" b="0" i="1">
                <a:solidFill>
                  <a:schemeClr val="tx1"/>
                </a:solidFill>
              </a:rPr>
              <a:t> </a:t>
            </a:r>
            <a:r>
              <a:rPr lang="en-US" altLang="en-US" sz="1400" b="0" i="1">
                <a:solidFill>
                  <a:schemeClr val="tx1"/>
                </a:solidFill>
              </a:rPr>
              <a:t>OPPTS 850.1900</a:t>
            </a:r>
            <a:r>
              <a:rPr lang="cs-CZ" altLang="en-US" sz="1400" b="0" i="1">
                <a:solidFill>
                  <a:schemeClr val="tx1"/>
                </a:solidFill>
              </a:rPr>
              <a:t> </a:t>
            </a:r>
            <a:r>
              <a:rPr lang="en-US" altLang="en-US" sz="1400" b="0" i="1">
                <a:solidFill>
                  <a:schemeClr val="tx1"/>
                </a:solidFill>
              </a:rPr>
              <a:t>Generic Freshwater</a:t>
            </a:r>
            <a:r>
              <a:rPr lang="cs-CZ" altLang="en-US" sz="1400" b="0" i="1">
                <a:solidFill>
                  <a:schemeClr val="tx1"/>
                </a:solidFill>
              </a:rPr>
              <a:t> </a:t>
            </a:r>
            <a:r>
              <a:rPr lang="en-US" altLang="en-US" sz="1400" b="0" i="1">
                <a:solidFill>
                  <a:schemeClr val="tx1"/>
                </a:solidFill>
              </a:rPr>
              <a:t>Microcosm Test,</a:t>
            </a:r>
            <a:r>
              <a:rPr lang="cs-CZ" altLang="en-US" sz="1400" b="0" i="1">
                <a:solidFill>
                  <a:schemeClr val="tx1"/>
                </a:solidFill>
              </a:rPr>
              <a:t> </a:t>
            </a:r>
            <a:r>
              <a:rPr lang="en-US" altLang="en-US" sz="1400" b="0" i="1">
                <a:solidFill>
                  <a:schemeClr val="tx1"/>
                </a:solidFill>
              </a:rPr>
              <a:t>Laboratory</a:t>
            </a:r>
            <a:endParaRPr lang="cs-CZ" altLang="en-US" sz="1400" b="0" i="1">
              <a:solidFill>
                <a:schemeClr val="tx1"/>
              </a:solidFill>
            </a:endParaRPr>
          </a:p>
          <a:p>
            <a:pPr lvl="2">
              <a:spcBef>
                <a:spcPct val="0"/>
              </a:spcBef>
              <a:buClrTx/>
            </a:pPr>
            <a:r>
              <a:rPr lang="cs-CZ" altLang="en-US" sz="1400" b="0" i="1">
                <a:solidFill>
                  <a:schemeClr val="tx1"/>
                </a:solidFill>
              </a:rPr>
              <a:t> OECD – draft dokumenty</a:t>
            </a:r>
            <a:br>
              <a:rPr lang="cs-CZ" altLang="en-US" sz="1400" b="0" i="1">
                <a:solidFill>
                  <a:schemeClr val="tx1"/>
                </a:solidFill>
              </a:rPr>
            </a:br>
            <a:endParaRPr lang="cs-CZ" altLang="en-US" sz="1400" b="0" i="1">
              <a:solidFill>
                <a:schemeClr val="tx1"/>
              </a:solidFill>
            </a:endParaRPr>
          </a:p>
          <a:p>
            <a:pPr>
              <a:spcBef>
                <a:spcPct val="0"/>
              </a:spcBef>
              <a:buClrTx/>
              <a:buFontTx/>
              <a:buNone/>
            </a:pPr>
            <a:r>
              <a:rPr lang="cs-CZ" altLang="en-US" sz="2200">
                <a:solidFill>
                  <a:schemeClr val="tx1"/>
                </a:solidFill>
              </a:rPr>
              <a:t>Postupy však obsahují spíše obecné požadavky </a:t>
            </a:r>
          </a:p>
          <a:p>
            <a:pPr>
              <a:spcBef>
                <a:spcPct val="0"/>
              </a:spcBef>
              <a:buClrTx/>
              <a:buFontTx/>
              <a:buNone/>
            </a:pPr>
            <a:r>
              <a:rPr lang="cs-CZ" altLang="en-US" sz="1800" b="0">
                <a:solidFill>
                  <a:schemeClr val="tx1"/>
                </a:solidFill>
              </a:rPr>
              <a:t>	</a:t>
            </a:r>
            <a:r>
              <a:rPr lang="cs-CZ" altLang="en-US" sz="1600" b="0">
                <a:solidFill>
                  <a:schemeClr val="tx1"/>
                </a:solidFill>
              </a:rPr>
              <a:t>- </a:t>
            </a:r>
            <a:r>
              <a:rPr lang="cs-CZ" altLang="en-US" sz="1600" b="0" i="1">
                <a:solidFill>
                  <a:schemeClr val="tx1"/>
                </a:solidFill>
              </a:rPr>
              <a:t>aklimatizace a příprava systému </a:t>
            </a:r>
            <a:br>
              <a:rPr lang="cs-CZ" altLang="en-US" sz="1600" b="0" i="1">
                <a:solidFill>
                  <a:schemeClr val="tx1"/>
                </a:solidFill>
              </a:rPr>
            </a:br>
            <a:r>
              <a:rPr lang="cs-CZ" altLang="en-US" sz="1600" b="0" i="1">
                <a:solidFill>
                  <a:schemeClr val="tx1"/>
                </a:solidFill>
              </a:rPr>
              <a:t>	- obecné podmínky pro velikost</a:t>
            </a:r>
          </a:p>
          <a:p>
            <a:pPr>
              <a:spcBef>
                <a:spcPct val="0"/>
              </a:spcBef>
              <a:buClrTx/>
              <a:buFontTx/>
              <a:buNone/>
            </a:pPr>
            <a:r>
              <a:rPr lang="cs-CZ" altLang="en-US" sz="1600" b="0" i="1">
                <a:solidFill>
                  <a:schemeClr val="tx1"/>
                </a:solidFill>
              </a:rPr>
              <a:t>	- složení a počty organismů</a:t>
            </a:r>
            <a:br>
              <a:rPr lang="cs-CZ" altLang="en-US" sz="1600" b="0" i="1">
                <a:solidFill>
                  <a:schemeClr val="tx1"/>
                </a:solidFill>
              </a:rPr>
            </a:br>
            <a:endParaRPr lang="cs-CZ" altLang="en-US" sz="1600" b="0">
              <a:solidFill>
                <a:schemeClr val="tx1"/>
              </a:solidFill>
            </a:endParaRPr>
          </a:p>
          <a:p>
            <a:pPr>
              <a:spcBef>
                <a:spcPct val="0"/>
              </a:spcBef>
              <a:buClrTx/>
              <a:buFontTx/>
              <a:buNone/>
            </a:pPr>
            <a:r>
              <a:rPr lang="cs-CZ" altLang="en-US" sz="2200">
                <a:solidFill>
                  <a:schemeClr val="tx1"/>
                </a:solidFill>
              </a:rPr>
              <a:t>Každý výsledek z podobných studií je cenný</a:t>
            </a:r>
          </a:p>
          <a:p>
            <a:pPr lvl="1">
              <a:spcBef>
                <a:spcPct val="0"/>
              </a:spcBef>
              <a:buClrTx/>
              <a:buFontTx/>
              <a:buNone/>
            </a:pPr>
            <a:r>
              <a:rPr lang="cs-CZ" altLang="en-US" sz="1600" b="0">
                <a:solidFill>
                  <a:schemeClr val="tx1"/>
                </a:solidFill>
              </a:rPr>
              <a:t>- </a:t>
            </a:r>
            <a:r>
              <a:rPr lang="cs-CZ" altLang="en-US" sz="1600" b="0" i="1">
                <a:solidFill>
                  <a:schemeClr val="tx1"/>
                </a:solidFill>
              </a:rPr>
              <a:t>doposud relativně málo dostupných dat (ve srovnání s "klasickými biotesty")</a:t>
            </a:r>
            <a:endParaRPr lang="cs-CZ" altLang="en-US" sz="1600" b="0">
              <a:solidFill>
                <a:schemeClr val="tx1"/>
              </a:solidFill>
            </a:endParaRPr>
          </a:p>
          <a:p>
            <a:pPr lvl="1">
              <a:spcBef>
                <a:spcPct val="0"/>
              </a:spcBef>
              <a:buClrTx/>
              <a:buFontTx/>
              <a:buChar char="-"/>
            </a:pPr>
            <a:r>
              <a:rPr lang="cs-CZ" altLang="en-US" sz="1600" b="0" i="1">
                <a:solidFill>
                  <a:schemeClr val="tx1"/>
                </a:solidFill>
              </a:rPr>
              <a:t> ekonomicky i časově náročnější experimenty</a:t>
            </a:r>
          </a:p>
          <a:p>
            <a:pPr lvl="1">
              <a:spcBef>
                <a:spcPct val="0"/>
              </a:spcBef>
              <a:buClrTx/>
              <a:buFontTx/>
              <a:buChar char="-"/>
            </a:pPr>
            <a:r>
              <a:rPr lang="cs-CZ" altLang="en-US" sz="1600" b="0" i="1">
                <a:solidFill>
                  <a:schemeClr val="tx1"/>
                </a:solidFill>
              </a:rPr>
              <a:t> realizace a interpretace vyžaduje kvalitní ekologické vzdělání </a:t>
            </a:r>
          </a:p>
          <a:p>
            <a:pPr lvl="1">
              <a:spcBef>
                <a:spcPct val="0"/>
              </a:spcBef>
              <a:buClrTx/>
              <a:buFontTx/>
              <a:buChar char="-"/>
            </a:pPr>
            <a:r>
              <a:rPr lang="cs-CZ" altLang="en-US" sz="1600" b="0" i="1">
                <a:solidFill>
                  <a:schemeClr val="tx1"/>
                </a:solidFill>
              </a:rPr>
              <a:t> výsledky často nejsou veřejně dostupné (vlastnictví firem, které registrují pesticidy)</a:t>
            </a:r>
          </a:p>
          <a:p>
            <a:pPr>
              <a:spcBef>
                <a:spcPct val="0"/>
              </a:spcBef>
              <a:buClrTx/>
              <a:buFontTx/>
              <a:buNone/>
            </a:pPr>
            <a:endParaRPr lang="cs-CZ" altLang="en-US" sz="1800">
              <a:solidFill>
                <a:schemeClr val="tx1"/>
              </a:solidFill>
            </a:endParaRPr>
          </a:p>
          <a:p>
            <a:pPr>
              <a:spcBef>
                <a:spcPct val="0"/>
              </a:spcBef>
              <a:buClrTx/>
              <a:buFontTx/>
              <a:buNone/>
            </a:pPr>
            <a:r>
              <a:rPr lang="cs-CZ" altLang="en-US" sz="2200">
                <a:solidFill>
                  <a:schemeClr val="tx1"/>
                </a:solidFill>
              </a:rPr>
              <a:t>Stále jen „model“ – řada nedostatků</a:t>
            </a:r>
          </a:p>
          <a:p>
            <a:pPr lvl="1">
              <a:spcBef>
                <a:spcPct val="0"/>
              </a:spcBef>
              <a:buClrTx/>
              <a:buFontTx/>
              <a:buChar char="-"/>
            </a:pPr>
            <a:r>
              <a:rPr lang="cs-CZ" altLang="en-US" sz="1600" b="0" i="1">
                <a:solidFill>
                  <a:schemeClr val="tx1"/>
                </a:solidFill>
              </a:rPr>
              <a:t> Izolace od okolí (zamezení případné „rekolonizaci“)</a:t>
            </a:r>
          </a:p>
          <a:p>
            <a:pPr lvl="1">
              <a:spcBef>
                <a:spcPct val="0"/>
              </a:spcBef>
              <a:buClrTx/>
              <a:buFontTx/>
              <a:buChar char="-"/>
            </a:pPr>
            <a:r>
              <a:rPr lang="cs-CZ" altLang="en-US" sz="1600" b="0" i="1">
                <a:solidFill>
                  <a:schemeClr val="tx1"/>
                </a:solidFill>
              </a:rPr>
              <a:t> Vnější stěny (mikrokosmy) – rychlé střídání teplot (vs. Přírodní nádrže: stabilní) atd.</a:t>
            </a:r>
            <a:endParaRPr lang="cs-CZ" altLang="en-US" sz="1800">
              <a:solidFill>
                <a:schemeClr val="tx1"/>
              </a:solidFill>
            </a:endParaRPr>
          </a:p>
        </p:txBody>
      </p:sp>
      <p:sp>
        <p:nvSpPr>
          <p:cNvPr id="112643"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Standardizace mikro- a mezokosmových studií</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l="27670" t="14400" r="28679" b="17201"/>
          <a:stretch>
            <a:fillRect/>
          </a:stretch>
        </p:blipFill>
        <p:spPr bwMode="auto">
          <a:xfrm>
            <a:off x="179388" y="17463"/>
            <a:ext cx="6985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ovéPole 4"/>
          <p:cNvSpPr txBox="1">
            <a:spLocks noChangeArrowheads="1"/>
          </p:cNvSpPr>
          <p:nvPr/>
        </p:nvSpPr>
        <p:spPr bwMode="auto">
          <a:xfrm>
            <a:off x="7164388" y="5356225"/>
            <a:ext cx="18351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400" b="0" u="sng">
                <a:solidFill>
                  <a:schemeClr val="tx1"/>
                </a:solidFill>
              </a:rPr>
              <a:t>http://www.oecd.org/fr/securitechimique/essaisdesproduitschimiques/32612239.pdf</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81000" y="779463"/>
            <a:ext cx="86106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Praktická realizace</a:t>
            </a:r>
            <a:r>
              <a:rPr lang="en-US" altLang="en-US" sz="2200" u="sng">
                <a:solidFill>
                  <a:schemeClr val="tx1"/>
                </a:solidFill>
              </a:rPr>
              <a:t> </a:t>
            </a:r>
            <a:r>
              <a:rPr lang="cs-CZ" altLang="en-US" sz="2200" u="sng">
                <a:solidFill>
                  <a:schemeClr val="tx1"/>
                </a:solidFill>
              </a:rPr>
              <a:t>(</a:t>
            </a:r>
            <a:r>
              <a:rPr lang="cs-CZ" altLang="en-US" sz="2200" i="1" u="sng">
                <a:solidFill>
                  <a:schemeClr val="tx1"/>
                </a:solidFill>
              </a:rPr>
              <a:t>principy stejné s biotesty</a:t>
            </a:r>
            <a:r>
              <a:rPr lang="cs-CZ" altLang="en-US" sz="2200" u="sng">
                <a:solidFill>
                  <a:schemeClr val="tx1"/>
                </a:solidFill>
              </a:rPr>
              <a:t>)</a:t>
            </a:r>
            <a:endParaRPr lang="cs-CZ" altLang="en-US" sz="2200" i="1" u="sng">
              <a:solidFill>
                <a:schemeClr val="tx1"/>
              </a:solidFill>
            </a:endParaRPr>
          </a:p>
          <a:p>
            <a:pPr>
              <a:spcBef>
                <a:spcPct val="0"/>
              </a:spcBef>
              <a:buClrTx/>
              <a:buFontTx/>
              <a:buNone/>
            </a:pPr>
            <a:endParaRPr lang="cs-CZ" altLang="en-US" sz="2200">
              <a:solidFill>
                <a:schemeClr val="tx1"/>
              </a:solidFill>
            </a:endParaRPr>
          </a:p>
          <a:p>
            <a:pPr>
              <a:spcBef>
                <a:spcPct val="0"/>
              </a:spcBef>
              <a:buClrTx/>
              <a:buFontTx/>
              <a:buNone/>
            </a:pPr>
            <a:r>
              <a:rPr lang="cs-CZ" altLang="en-US" sz="2200">
                <a:solidFill>
                  <a:schemeClr val="tx1"/>
                </a:solidFill>
              </a:rPr>
              <a:t>(1) Biologický systém</a:t>
            </a:r>
          </a:p>
          <a:p>
            <a:pPr>
              <a:spcBef>
                <a:spcPct val="0"/>
              </a:spcBef>
              <a:buClrTx/>
              <a:buFontTx/>
              <a:buNone/>
            </a:pPr>
            <a:r>
              <a:rPr lang="cs-CZ" altLang="en-US" sz="2000">
                <a:solidFill>
                  <a:schemeClr val="tx1"/>
                </a:solidFill>
              </a:rPr>
              <a:t>	</a:t>
            </a:r>
            <a:r>
              <a:rPr lang="cs-CZ" altLang="en-US" sz="2000" b="0">
                <a:solidFill>
                  <a:schemeClr val="tx1"/>
                </a:solidFill>
              </a:rPr>
              <a:t>- </a:t>
            </a:r>
            <a:r>
              <a:rPr lang="cs-CZ" altLang="en-US" sz="1800" b="0">
                <a:solidFill>
                  <a:schemeClr val="tx1"/>
                </a:solidFill>
              </a:rPr>
              <a:t>Příprava, osazení, aklimatizace</a:t>
            </a:r>
          </a:p>
          <a:p>
            <a:pPr>
              <a:spcBef>
                <a:spcPct val="0"/>
              </a:spcBef>
              <a:buClrTx/>
              <a:buFontTx/>
              <a:buNone/>
            </a:pPr>
            <a:r>
              <a:rPr lang="cs-CZ" altLang="en-US" sz="1800" b="0">
                <a:solidFill>
                  <a:schemeClr val="tx1"/>
                </a:solidFill>
              </a:rPr>
              <a:t>	- Kontrolní varianta</a:t>
            </a:r>
          </a:p>
          <a:p>
            <a:pPr>
              <a:spcBef>
                <a:spcPct val="0"/>
              </a:spcBef>
              <a:buClrTx/>
              <a:buFontTx/>
              <a:buNone/>
            </a:pPr>
            <a:r>
              <a:rPr lang="cs-CZ" altLang="en-US" sz="1800" b="0">
                <a:solidFill>
                  <a:schemeClr val="tx1"/>
                </a:solidFill>
              </a:rPr>
              <a:t>	- Jedna nebo více (více koncentrací) exponovaných variant</a:t>
            </a:r>
          </a:p>
          <a:p>
            <a:pPr>
              <a:spcBef>
                <a:spcPct val="0"/>
              </a:spcBef>
              <a:buClrTx/>
              <a:buFontTx/>
              <a:buNone/>
            </a:pPr>
            <a:r>
              <a:rPr lang="cs-CZ" altLang="en-US" sz="1800" b="0">
                <a:solidFill>
                  <a:schemeClr val="tx1"/>
                </a:solidFill>
              </a:rPr>
              <a:t>	- Definovaný počet opakování (</a:t>
            </a:r>
            <a:r>
              <a:rPr lang="cs-CZ" altLang="en-US" sz="1800" b="0" i="1">
                <a:solidFill>
                  <a:schemeClr val="tx1"/>
                </a:solidFill>
              </a:rPr>
              <a:t>replicates</a:t>
            </a:r>
            <a:r>
              <a:rPr lang="cs-CZ" altLang="en-US" sz="1800" b="0">
                <a:solidFill>
                  <a:schemeClr val="tx1"/>
                </a:solidFill>
              </a:rPr>
              <a:t>) </a:t>
            </a:r>
            <a:br>
              <a:rPr lang="cs-CZ" altLang="en-US" sz="1800" b="0">
                <a:solidFill>
                  <a:schemeClr val="tx1"/>
                </a:solidFill>
              </a:rPr>
            </a:br>
            <a:r>
              <a:rPr lang="cs-CZ" altLang="en-US" sz="2000" b="0">
                <a:solidFill>
                  <a:schemeClr val="tx1"/>
                </a:solidFill>
              </a:rPr>
              <a:t>	</a:t>
            </a:r>
            <a:r>
              <a:rPr lang="cs-CZ" altLang="en-US" sz="1600" b="0">
                <a:solidFill>
                  <a:schemeClr val="tx1"/>
                </a:solidFill>
              </a:rPr>
              <a:t>	- </a:t>
            </a:r>
            <a:r>
              <a:rPr lang="cs-CZ" altLang="en-US" sz="1600" b="0" i="1">
                <a:solidFill>
                  <a:schemeClr val="tx1"/>
                </a:solidFill>
              </a:rPr>
              <a:t>nutné – složitější systémy – větší variabilita (! i u kontrol)</a:t>
            </a:r>
          </a:p>
          <a:p>
            <a:pPr>
              <a:spcBef>
                <a:spcPct val="0"/>
              </a:spcBef>
              <a:buClrTx/>
              <a:buFontTx/>
              <a:buNone/>
            </a:pPr>
            <a:r>
              <a:rPr lang="cs-CZ" altLang="en-US" sz="2200">
                <a:solidFill>
                  <a:schemeClr val="tx1"/>
                </a:solidFill>
              </a:rPr>
              <a:t>(2) Expozice</a:t>
            </a:r>
          </a:p>
          <a:p>
            <a:pPr>
              <a:spcBef>
                <a:spcPct val="0"/>
              </a:spcBef>
              <a:buClrTx/>
              <a:buFontTx/>
              <a:buNone/>
            </a:pPr>
            <a:r>
              <a:rPr lang="cs-CZ" altLang="en-US" sz="2200">
                <a:solidFill>
                  <a:schemeClr val="tx1"/>
                </a:solidFill>
              </a:rPr>
              <a:t>	</a:t>
            </a:r>
            <a:r>
              <a:rPr lang="cs-CZ" altLang="en-US" sz="1800" b="0">
                <a:solidFill>
                  <a:schemeClr val="tx1"/>
                </a:solidFill>
              </a:rPr>
              <a:t>- Dávkování</a:t>
            </a:r>
          </a:p>
          <a:p>
            <a:pPr lvl="3">
              <a:spcBef>
                <a:spcPct val="0"/>
              </a:spcBef>
              <a:buClrTx/>
              <a:buFontTx/>
              <a:buNone/>
            </a:pPr>
            <a:r>
              <a:rPr lang="cs-CZ" altLang="en-US" sz="1800" b="0">
                <a:solidFill>
                  <a:schemeClr val="tx1"/>
                </a:solidFill>
              </a:rPr>
              <a:t>- přímo do vodní fáze (</a:t>
            </a:r>
            <a:r>
              <a:rPr lang="cs-CZ" altLang="en-US" sz="1800" b="0" i="1">
                <a:solidFill>
                  <a:schemeClr val="tx1"/>
                </a:solidFill>
              </a:rPr>
              <a:t>vodní mikrokosmy</a:t>
            </a:r>
            <a:r>
              <a:rPr lang="cs-CZ" altLang="en-US" sz="1800" b="0">
                <a:solidFill>
                  <a:schemeClr val="tx1"/>
                </a:solidFill>
              </a:rPr>
              <a:t>),  postřikem na povrch (</a:t>
            </a:r>
            <a:r>
              <a:rPr lang="cs-CZ" altLang="en-US" sz="1800" b="0" i="1">
                <a:solidFill>
                  <a:schemeClr val="tx1"/>
                </a:solidFill>
              </a:rPr>
              <a:t>simulace přirozené aplikace pesticidů),  </a:t>
            </a:r>
            <a:r>
              <a:rPr lang="cs-CZ" altLang="en-US" sz="1800" b="0">
                <a:solidFill>
                  <a:schemeClr val="tx1"/>
                </a:solidFill>
              </a:rPr>
              <a:t>řada dalších možností, jednorázové opakované ...)</a:t>
            </a:r>
          </a:p>
          <a:p>
            <a:pPr>
              <a:spcBef>
                <a:spcPct val="0"/>
              </a:spcBef>
              <a:buClrTx/>
              <a:buFontTx/>
              <a:buNone/>
            </a:pPr>
            <a:r>
              <a:rPr lang="cs-CZ" altLang="en-US" sz="1800" b="0">
                <a:solidFill>
                  <a:schemeClr val="tx1"/>
                </a:solidFill>
              </a:rPr>
              <a:t>	- </a:t>
            </a:r>
            <a:r>
              <a:rPr lang="en-US" altLang="en-US" sz="1800" b="0">
                <a:solidFill>
                  <a:schemeClr val="tx1"/>
                </a:solidFill>
              </a:rPr>
              <a:t>D</a:t>
            </a:r>
            <a:r>
              <a:rPr lang="cs-CZ" altLang="en-US" sz="1800" b="0">
                <a:solidFill>
                  <a:schemeClr val="tx1"/>
                </a:solidFill>
              </a:rPr>
              <a:t>oba expozice </a:t>
            </a:r>
          </a:p>
          <a:p>
            <a:pPr lvl="3">
              <a:spcBef>
                <a:spcPct val="0"/>
              </a:spcBef>
              <a:buClrTx/>
              <a:buFontTx/>
              <a:buNone/>
            </a:pPr>
            <a:r>
              <a:rPr lang="cs-CZ" altLang="en-US" sz="1800" b="0">
                <a:solidFill>
                  <a:schemeClr val="tx1"/>
                </a:solidFill>
              </a:rPr>
              <a:t>: podle typu mikro</a:t>
            </a:r>
            <a:r>
              <a:rPr lang="en-US" altLang="en-US" sz="1800" b="0">
                <a:solidFill>
                  <a:schemeClr val="tx1"/>
                </a:solidFill>
              </a:rPr>
              <a:t>/</a:t>
            </a:r>
            <a:r>
              <a:rPr lang="cs-CZ" altLang="en-US" sz="1800" b="0">
                <a:solidFill>
                  <a:schemeClr val="tx1"/>
                </a:solidFill>
              </a:rPr>
              <a:t>mezokosmu – týdny až roky</a:t>
            </a:r>
          </a:p>
          <a:p>
            <a:pPr>
              <a:spcBef>
                <a:spcPct val="0"/>
              </a:spcBef>
              <a:buClrTx/>
              <a:buFontTx/>
              <a:buNone/>
            </a:pPr>
            <a:r>
              <a:rPr lang="cs-CZ" altLang="en-US" sz="2200">
                <a:solidFill>
                  <a:schemeClr val="tx1"/>
                </a:solidFill>
              </a:rPr>
              <a:t/>
            </a:r>
            <a:br>
              <a:rPr lang="cs-CZ" altLang="en-US" sz="2200">
                <a:solidFill>
                  <a:schemeClr val="tx1"/>
                </a:solidFill>
              </a:rPr>
            </a:br>
            <a:r>
              <a:rPr lang="cs-CZ" altLang="en-US" sz="2200">
                <a:solidFill>
                  <a:schemeClr val="tx1"/>
                </a:solidFill>
              </a:rPr>
              <a:t>(3) Hodnocení parametrů / srovnání kontroly vs. expozice</a:t>
            </a:r>
            <a:endParaRPr lang="cs-CZ" altLang="en-US" sz="1800">
              <a:solidFill>
                <a:schemeClr val="tx1"/>
              </a:solidFill>
            </a:endParaRPr>
          </a:p>
        </p:txBody>
      </p:sp>
      <p:sp>
        <p:nvSpPr>
          <p:cNvPr id="116739"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Vícedruhové hodnocení ekotoxicity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 – laboratorní akvatický mikrokosmos</a:t>
            </a:r>
          </a:p>
        </p:txBody>
      </p:sp>
      <p:pic>
        <p:nvPicPr>
          <p:cNvPr id="118787"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8050"/>
            <a:ext cx="55721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41148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b="46294"/>
          <a:stretch>
            <a:fillRect/>
          </a:stretch>
        </p:blipFill>
        <p:spPr bwMode="auto">
          <a:xfrm>
            <a:off x="2044700" y="476250"/>
            <a:ext cx="70993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p:cNvSpPr txBox="1">
            <a:spLocks noChangeArrowheads="1"/>
          </p:cNvSpPr>
          <p:nvPr/>
        </p:nvSpPr>
        <p:spPr bwMode="auto">
          <a:xfrm>
            <a:off x="304800" y="404813"/>
            <a:ext cx="217011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u="sng">
                <a:solidFill>
                  <a:schemeClr val="tx1"/>
                </a:solidFill>
                <a:latin typeface="Times New Roman" panose="02020603050405020304" pitchFamily="18" charset="0"/>
              </a:rPr>
              <a:t>Příklad</a:t>
            </a:r>
          </a:p>
          <a:p>
            <a:pPr>
              <a:spcBef>
                <a:spcPct val="0"/>
              </a:spcBef>
              <a:buClrTx/>
              <a:buFontTx/>
              <a:buChar char="-"/>
            </a:pPr>
            <a:endParaRPr lang="cs-CZ" altLang="en-US" sz="1600" u="sng">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požadavky</a:t>
            </a:r>
          </a:p>
          <a:p>
            <a:pPr>
              <a:spcBef>
                <a:spcPct val="0"/>
              </a:spcBef>
              <a:buClrTx/>
              <a:buFontTx/>
              <a:buNone/>
            </a:pPr>
            <a:r>
              <a:rPr lang="cs-CZ" altLang="en-US" sz="1600">
                <a:solidFill>
                  <a:schemeClr val="tx1"/>
                </a:solidFill>
                <a:latin typeface="Times New Roman" panose="02020603050405020304" pitchFamily="18" charset="0"/>
              </a:rPr>
              <a:t>na laboratorní</a:t>
            </a:r>
          </a:p>
          <a:p>
            <a:pPr>
              <a:spcBef>
                <a:spcPct val="0"/>
              </a:spcBef>
              <a:buClrTx/>
              <a:buFontTx/>
              <a:buNone/>
            </a:pPr>
            <a:r>
              <a:rPr lang="cs-CZ" altLang="en-US" sz="1600">
                <a:solidFill>
                  <a:schemeClr val="tx1"/>
                </a:solidFill>
                <a:latin typeface="Times New Roman" panose="02020603050405020304" pitchFamily="18" charset="0"/>
              </a:rPr>
              <a:t>mikrokosmos</a:t>
            </a:r>
          </a:p>
          <a:p>
            <a:pPr>
              <a:spcBef>
                <a:spcPct val="0"/>
              </a:spcBef>
              <a:buClrTx/>
              <a:buFontTx/>
              <a:buNone/>
            </a:pPr>
            <a:endParaRPr lang="cs-CZ" altLang="en-US" sz="1600">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model stojatého</a:t>
            </a:r>
          </a:p>
          <a:p>
            <a:pPr>
              <a:spcBef>
                <a:spcPct val="0"/>
              </a:spcBef>
              <a:buClrTx/>
              <a:buFontTx/>
              <a:buNone/>
            </a:pPr>
            <a:r>
              <a:rPr lang="cs-CZ" altLang="en-US" sz="1600">
                <a:solidFill>
                  <a:schemeClr val="tx1"/>
                </a:solidFill>
                <a:latin typeface="Times New Roman" panose="02020603050405020304" pitchFamily="18" charset="0"/>
              </a:rPr>
              <a:t>(lotického) ekosystému</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t="52684"/>
          <a:stretch>
            <a:fillRect/>
          </a:stretch>
        </p:blipFill>
        <p:spPr bwMode="auto">
          <a:xfrm>
            <a:off x="1979613" y="1196975"/>
            <a:ext cx="7007225"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p:cNvSpPr txBox="1">
            <a:spLocks noChangeArrowheads="1"/>
          </p:cNvSpPr>
          <p:nvPr/>
        </p:nvSpPr>
        <p:spPr bwMode="auto">
          <a:xfrm>
            <a:off x="250825" y="476250"/>
            <a:ext cx="217011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u="sng">
                <a:solidFill>
                  <a:schemeClr val="tx1"/>
                </a:solidFill>
                <a:latin typeface="Times New Roman" panose="02020603050405020304" pitchFamily="18" charset="0"/>
              </a:rPr>
              <a:t>Příklad</a:t>
            </a:r>
          </a:p>
          <a:p>
            <a:pPr>
              <a:spcBef>
                <a:spcPct val="0"/>
              </a:spcBef>
              <a:buClrTx/>
              <a:buFontTx/>
              <a:buChar char="-"/>
            </a:pPr>
            <a:endParaRPr lang="cs-CZ" altLang="en-US" sz="1600" u="sng">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požadavky</a:t>
            </a:r>
          </a:p>
          <a:p>
            <a:pPr>
              <a:spcBef>
                <a:spcPct val="0"/>
              </a:spcBef>
              <a:buClrTx/>
              <a:buFontTx/>
              <a:buNone/>
            </a:pPr>
            <a:r>
              <a:rPr lang="cs-CZ" altLang="en-US" sz="1600">
                <a:solidFill>
                  <a:schemeClr val="tx1"/>
                </a:solidFill>
                <a:latin typeface="Times New Roman" panose="02020603050405020304" pitchFamily="18" charset="0"/>
              </a:rPr>
              <a:t>na laboratorní</a:t>
            </a:r>
          </a:p>
          <a:p>
            <a:pPr>
              <a:spcBef>
                <a:spcPct val="0"/>
              </a:spcBef>
              <a:buClrTx/>
              <a:buFontTx/>
              <a:buNone/>
            </a:pPr>
            <a:r>
              <a:rPr lang="cs-CZ" altLang="en-US" sz="1600">
                <a:solidFill>
                  <a:schemeClr val="tx1"/>
                </a:solidFill>
                <a:latin typeface="Times New Roman" panose="02020603050405020304" pitchFamily="18" charset="0"/>
              </a:rPr>
              <a:t>mikrokosmos</a:t>
            </a:r>
          </a:p>
          <a:p>
            <a:pPr>
              <a:spcBef>
                <a:spcPct val="0"/>
              </a:spcBef>
              <a:buClrTx/>
              <a:buFontTx/>
              <a:buNone/>
            </a:pPr>
            <a:endParaRPr lang="cs-CZ" altLang="en-US" sz="1600">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model stojatého</a:t>
            </a:r>
          </a:p>
          <a:p>
            <a:pPr>
              <a:spcBef>
                <a:spcPct val="0"/>
              </a:spcBef>
              <a:buClrTx/>
              <a:buFontTx/>
              <a:buNone/>
            </a:pPr>
            <a:r>
              <a:rPr lang="cs-CZ" altLang="en-US" sz="1600">
                <a:solidFill>
                  <a:schemeClr val="tx1"/>
                </a:solidFill>
                <a:latin typeface="Times New Roman" panose="02020603050405020304" pitchFamily="18" charset="0"/>
              </a:rPr>
              <a:t>(lotického) ekosystému</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15888"/>
            <a:ext cx="758666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57200" y="23622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4000">
                <a:solidFill>
                  <a:srgbClr val="FF3300"/>
                </a:solidFill>
              </a:rPr>
              <a:t>Účinky látek vs. POPULACE</a:t>
            </a:r>
            <a:endParaRPr lang="cs-CZ" altLang="en-US" sz="400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669925" y="1128713"/>
            <a:ext cx="26019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800" u="sng">
                <a:solidFill>
                  <a:schemeClr val="tx1"/>
                </a:solidFill>
                <a:latin typeface="Times New Roman" panose="02020603050405020304" pitchFamily="18" charset="0"/>
              </a:rPr>
              <a:t>Příklad 2 </a:t>
            </a:r>
          </a:p>
          <a:p>
            <a:pPr>
              <a:spcBef>
                <a:spcPct val="0"/>
              </a:spcBef>
              <a:buClrTx/>
              <a:buFontTx/>
              <a:buChar char="-"/>
            </a:pPr>
            <a:endParaRPr lang="cs-CZ" altLang="en-US" sz="1800">
              <a:solidFill>
                <a:schemeClr val="tx1"/>
              </a:solidFill>
              <a:latin typeface="Times New Roman" panose="02020603050405020304" pitchFamily="18" charset="0"/>
            </a:endParaRPr>
          </a:p>
          <a:p>
            <a:pPr>
              <a:spcBef>
                <a:spcPct val="0"/>
              </a:spcBef>
              <a:buClrTx/>
              <a:buFontTx/>
              <a:buChar char="-"/>
            </a:pPr>
            <a:r>
              <a:rPr lang="cs-CZ" altLang="en-US" sz="1800">
                <a:solidFill>
                  <a:schemeClr val="tx1"/>
                </a:solidFill>
                <a:latin typeface="Times New Roman" panose="02020603050405020304" pitchFamily="18" charset="0"/>
              </a:rPr>
              <a:t> jednoduchý</a:t>
            </a:r>
          </a:p>
          <a:p>
            <a:pPr>
              <a:spcBef>
                <a:spcPct val="0"/>
              </a:spcBef>
              <a:buClrTx/>
              <a:buFontTx/>
              <a:buNone/>
            </a:pPr>
            <a:r>
              <a:rPr lang="cs-CZ" altLang="en-US" sz="1800">
                <a:solidFill>
                  <a:schemeClr val="tx1"/>
                </a:solidFill>
                <a:latin typeface="Times New Roman" panose="02020603050405020304" pitchFamily="18" charset="0"/>
              </a:rPr>
              <a:t>laboratorní </a:t>
            </a:r>
          </a:p>
          <a:p>
            <a:pPr>
              <a:spcBef>
                <a:spcPct val="0"/>
              </a:spcBef>
              <a:buClrTx/>
              <a:buFontTx/>
              <a:buNone/>
            </a:pPr>
            <a:r>
              <a:rPr lang="cs-CZ" altLang="en-US" sz="1800">
                <a:solidFill>
                  <a:schemeClr val="tx1"/>
                </a:solidFill>
                <a:latin typeface="Times New Roman" panose="02020603050405020304" pitchFamily="18" charset="0"/>
              </a:rPr>
              <a:t>akvatický mikrokosmos </a:t>
            </a:r>
          </a:p>
          <a:p>
            <a:pPr>
              <a:spcBef>
                <a:spcPct val="0"/>
              </a:spcBef>
              <a:buClrTx/>
              <a:buFontTx/>
              <a:buNone/>
            </a:pPr>
            <a:endParaRPr lang="cs-CZ" altLang="en-US" sz="1800">
              <a:solidFill>
                <a:schemeClr val="tx1"/>
              </a:solidFill>
              <a:latin typeface="Times New Roman" panose="02020603050405020304" pitchFamily="18" charset="0"/>
            </a:endParaRPr>
          </a:p>
          <a:p>
            <a:pPr>
              <a:spcBef>
                <a:spcPct val="0"/>
              </a:spcBef>
              <a:buClrTx/>
              <a:buFontTx/>
              <a:buNone/>
            </a:pPr>
            <a:r>
              <a:rPr lang="cs-CZ" altLang="en-US" sz="1800">
                <a:solidFill>
                  <a:srgbClr val="FF0000"/>
                </a:solidFill>
                <a:latin typeface="Times New Roman" panose="02020603050405020304" pitchFamily="18" charset="0"/>
              </a:rPr>
              <a:t>- simulace tekoucích vod</a:t>
            </a:r>
          </a:p>
        </p:txBody>
      </p:sp>
      <p:pic>
        <p:nvPicPr>
          <p:cNvPr id="126979"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
            <a:ext cx="5276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l="29814" t="29831"/>
          <a:stretch>
            <a:fillRect/>
          </a:stretch>
        </p:blipFill>
        <p:spPr bwMode="auto">
          <a:xfrm>
            <a:off x="304800" y="3844925"/>
            <a:ext cx="319246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umich.edu/Images/Features/2011_12_22-features-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96975"/>
            <a:ext cx="74168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ovéPole 5"/>
          <p:cNvSpPr txBox="1">
            <a:spLocks noChangeArrowheads="1"/>
          </p:cNvSpPr>
          <p:nvPr/>
        </p:nvSpPr>
        <p:spPr bwMode="auto">
          <a:xfrm>
            <a:off x="611188" y="333375"/>
            <a:ext cx="476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Simulované potoky (experimental stream)</a:t>
            </a:r>
            <a:br>
              <a:rPr lang="cs-CZ" altLang="en-US" sz="1800">
                <a:solidFill>
                  <a:schemeClr val="tx1"/>
                </a:solidFill>
              </a:rPr>
            </a:br>
            <a:r>
              <a:rPr lang="cs-CZ" altLang="en-US" sz="1800" b="0">
                <a:solidFill>
                  <a:schemeClr val="tx1"/>
                </a:solidFill>
              </a:rPr>
              <a:t>U of Michigan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304800" y="5334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 – laboratorní terestrický mikrokosmos</a:t>
            </a:r>
          </a:p>
        </p:txBody>
      </p:sp>
      <p:pic>
        <p:nvPicPr>
          <p:cNvPr id="131075" name="Picture 2" descr="http://njwrri.rutgers.edu/images/microcosmex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565150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457200" y="1128713"/>
            <a:ext cx="15287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Příklad</a:t>
            </a:r>
          </a:p>
          <a:p>
            <a:pPr>
              <a:spcBef>
                <a:spcPct val="0"/>
              </a:spcBef>
              <a:buClrTx/>
              <a:buFontTx/>
              <a:buChar char="-"/>
            </a:pPr>
            <a:endParaRPr lang="cs-CZ" altLang="en-US" sz="1600">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požadavky</a:t>
            </a:r>
          </a:p>
          <a:p>
            <a:pPr>
              <a:spcBef>
                <a:spcPct val="0"/>
              </a:spcBef>
              <a:buClrTx/>
              <a:buFontTx/>
              <a:buNone/>
            </a:pPr>
            <a:r>
              <a:rPr lang="cs-CZ" altLang="en-US" sz="1600">
                <a:solidFill>
                  <a:schemeClr val="tx1"/>
                </a:solidFill>
                <a:latin typeface="Times New Roman" panose="02020603050405020304" pitchFamily="18" charset="0"/>
              </a:rPr>
              <a:t>na terestrický</a:t>
            </a:r>
          </a:p>
          <a:p>
            <a:pPr>
              <a:spcBef>
                <a:spcPct val="0"/>
              </a:spcBef>
              <a:buClrTx/>
              <a:buFontTx/>
              <a:buNone/>
            </a:pPr>
            <a:r>
              <a:rPr lang="cs-CZ" altLang="en-US" sz="1600">
                <a:solidFill>
                  <a:schemeClr val="tx1"/>
                </a:solidFill>
                <a:latin typeface="Times New Roman" panose="02020603050405020304" pitchFamily="18" charset="0"/>
              </a:rPr>
              <a:t>mikrokosmos</a:t>
            </a:r>
          </a:p>
          <a:p>
            <a:pPr>
              <a:spcBef>
                <a:spcPct val="0"/>
              </a:spcBef>
              <a:buClrTx/>
              <a:buFontTx/>
              <a:buNone/>
            </a:pPr>
            <a:r>
              <a:rPr lang="cs-CZ" altLang="en-US" sz="1600">
                <a:solidFill>
                  <a:schemeClr val="tx1"/>
                </a:solidFill>
                <a:latin typeface="Times New Roman" panose="02020603050405020304" pitchFamily="18" charset="0"/>
              </a:rPr>
              <a:t>v půdním jádře</a:t>
            </a:r>
          </a:p>
        </p:txBody>
      </p:sp>
      <p:pic>
        <p:nvPicPr>
          <p:cNvPr id="133123"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54000"/>
            <a:ext cx="6858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7391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p:cNvSpPr>
            <a:spLocks noChangeArrowheads="1"/>
          </p:cNvSpPr>
          <p:nvPr/>
        </p:nvSpPr>
        <p:spPr bwMode="auto">
          <a:xfrm>
            <a:off x="304800" y="260350"/>
            <a:ext cx="861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Venkovní  (outdoor)</a:t>
            </a:r>
          </a:p>
          <a:p>
            <a:pPr algn="ctr">
              <a:spcBef>
                <a:spcPct val="0"/>
              </a:spcBef>
              <a:buClrTx/>
              <a:buFontTx/>
              <a:buNone/>
            </a:pPr>
            <a:r>
              <a:rPr lang="cs-CZ" altLang="en-US" sz="2400">
                <a:solidFill>
                  <a:srgbClr val="FF3300"/>
                </a:solidFill>
              </a:rPr>
              <a:t>akvatický mikrokosmos s makrofyty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323850" y="404813"/>
            <a:ext cx="13716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Příklad</a:t>
            </a:r>
          </a:p>
          <a:p>
            <a:pPr>
              <a:spcBef>
                <a:spcPct val="0"/>
              </a:spcBef>
              <a:buClrTx/>
              <a:buFontTx/>
              <a:buChar char="-"/>
            </a:pPr>
            <a:endParaRPr lang="cs-CZ" altLang="en-US" sz="1600">
              <a:solidFill>
                <a:schemeClr val="tx1"/>
              </a:solidFill>
              <a:latin typeface="Times New Roman" panose="02020603050405020304" pitchFamily="18" charset="0"/>
            </a:endParaRPr>
          </a:p>
          <a:p>
            <a:pPr>
              <a:spcBef>
                <a:spcPct val="0"/>
              </a:spcBef>
              <a:buClrTx/>
              <a:buFontTx/>
              <a:buChar char="-"/>
            </a:pPr>
            <a:r>
              <a:rPr lang="cs-CZ" altLang="en-US" sz="1600">
                <a:solidFill>
                  <a:schemeClr val="tx1"/>
                </a:solidFill>
                <a:latin typeface="Times New Roman" panose="02020603050405020304" pitchFamily="18" charset="0"/>
              </a:rPr>
              <a:t> požadavky</a:t>
            </a:r>
          </a:p>
          <a:p>
            <a:pPr>
              <a:spcBef>
                <a:spcPct val="0"/>
              </a:spcBef>
              <a:buClrTx/>
              <a:buFontTx/>
              <a:buNone/>
            </a:pPr>
            <a:r>
              <a:rPr lang="cs-CZ" altLang="en-US" sz="1600">
                <a:solidFill>
                  <a:schemeClr val="tx1"/>
                </a:solidFill>
                <a:latin typeface="Times New Roman" panose="02020603050405020304" pitchFamily="18" charset="0"/>
              </a:rPr>
              <a:t>na venkovní</a:t>
            </a:r>
          </a:p>
          <a:p>
            <a:pPr>
              <a:spcBef>
                <a:spcPct val="0"/>
              </a:spcBef>
              <a:buClrTx/>
              <a:buFontTx/>
              <a:buNone/>
            </a:pPr>
            <a:r>
              <a:rPr lang="cs-CZ" altLang="en-US" sz="1600">
                <a:solidFill>
                  <a:schemeClr val="tx1"/>
                </a:solidFill>
                <a:latin typeface="Times New Roman" panose="02020603050405020304" pitchFamily="18" charset="0"/>
              </a:rPr>
              <a:t>mikrokosmos</a:t>
            </a:r>
          </a:p>
          <a:p>
            <a:pPr>
              <a:spcBef>
                <a:spcPct val="0"/>
              </a:spcBef>
              <a:buClrTx/>
              <a:buFontTx/>
              <a:buNone/>
            </a:pPr>
            <a:r>
              <a:rPr lang="cs-CZ" altLang="en-US" sz="1600">
                <a:solidFill>
                  <a:schemeClr val="tx1"/>
                </a:solidFill>
                <a:latin typeface="Times New Roman" panose="02020603050405020304" pitchFamily="18" charset="0"/>
              </a:rPr>
              <a:t>pro registraci</a:t>
            </a:r>
          </a:p>
          <a:p>
            <a:pPr>
              <a:spcBef>
                <a:spcPct val="0"/>
              </a:spcBef>
              <a:buClrTx/>
              <a:buFontTx/>
              <a:buNone/>
            </a:pPr>
            <a:r>
              <a:rPr lang="cs-CZ" altLang="en-US" sz="1600">
                <a:solidFill>
                  <a:schemeClr val="tx1"/>
                </a:solidFill>
                <a:latin typeface="Times New Roman" panose="02020603050405020304" pitchFamily="18" charset="0"/>
              </a:rPr>
              <a:t>pesticidů</a:t>
            </a:r>
          </a:p>
        </p:txBody>
      </p:sp>
      <p:pic>
        <p:nvPicPr>
          <p:cNvPr id="137219"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b="42741"/>
          <a:stretch>
            <a:fillRect/>
          </a:stretch>
        </p:blipFill>
        <p:spPr bwMode="auto">
          <a:xfrm>
            <a:off x="1619250" y="1052513"/>
            <a:ext cx="74469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765175"/>
            <a:ext cx="81168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2"/>
          <p:cNvSpPr txBox="1">
            <a:spLocks noChangeArrowheads="1"/>
          </p:cNvSpPr>
          <p:nvPr/>
        </p:nvSpPr>
        <p:spPr bwMode="auto">
          <a:xfrm>
            <a:off x="323850" y="188913"/>
            <a:ext cx="806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Příklad (pokračování):  požadavky na venkovní mikrokosmos pro registraci pesticidů</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ChangeArrowheads="1"/>
          </p:cNvSpPr>
          <p:nvPr/>
        </p:nvSpPr>
        <p:spPr bwMode="auto">
          <a:xfrm>
            <a:off x="304800" y="4572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 – akvatické mikrokosmy</a:t>
            </a:r>
          </a:p>
        </p:txBody>
      </p:sp>
      <p:pic>
        <p:nvPicPr>
          <p:cNvPr id="141315" name="Picture 5" descr="Výsledek obrázku pro outdoor microcosm stu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80454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Příklady – venkovní mikrokosmy (zanořené ve vodě)</a:t>
            </a:r>
          </a:p>
        </p:txBody>
      </p:sp>
      <p:pic>
        <p:nvPicPr>
          <p:cNvPr id="143363"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4676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304800"/>
            <a:ext cx="396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rgbClr val="FF3300"/>
                </a:solidFill>
              </a:rPr>
              <a:t>Příklady – </a:t>
            </a:r>
          </a:p>
          <a:p>
            <a:pPr>
              <a:spcBef>
                <a:spcPct val="0"/>
              </a:spcBef>
              <a:buClrTx/>
              <a:buFontTx/>
              <a:buNone/>
            </a:pPr>
            <a:r>
              <a:rPr lang="cs-CZ" altLang="en-US" sz="2400">
                <a:solidFill>
                  <a:srgbClr val="FF3300"/>
                </a:solidFill>
              </a:rPr>
              <a:t>venkovní plovoucí mikrokosmy</a:t>
            </a:r>
          </a:p>
        </p:txBody>
      </p:sp>
      <p:pic>
        <p:nvPicPr>
          <p:cNvPr id="145411"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65325"/>
            <a:ext cx="411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089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4876800" y="1524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400">
                <a:solidFill>
                  <a:srgbClr val="FF3300"/>
                </a:solidFill>
              </a:rPr>
              <a:t>Příklady – litorální  (příbřežní) mikrokosmos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04800" y="1390650"/>
            <a:ext cx="8610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cs-CZ" altLang="en-US" sz="2200">
              <a:solidFill>
                <a:schemeClr val="tx2"/>
              </a:solidFill>
            </a:endParaRPr>
          </a:p>
          <a:p>
            <a:pPr>
              <a:spcBef>
                <a:spcPct val="0"/>
              </a:spcBef>
              <a:buClrTx/>
              <a:buFontTx/>
              <a:buNone/>
            </a:pPr>
            <a:r>
              <a:rPr lang="cs-CZ" altLang="en-US" sz="2200">
                <a:solidFill>
                  <a:schemeClr val="tx1"/>
                </a:solidFill>
              </a:rPr>
              <a:t>Efekty na biochemické a organismální úrovni</a:t>
            </a:r>
          </a:p>
          <a:p>
            <a:pPr>
              <a:spcBef>
                <a:spcPct val="0"/>
              </a:spcBef>
              <a:buClrTx/>
              <a:buFontTx/>
              <a:buNone/>
            </a:pPr>
            <a:r>
              <a:rPr lang="cs-CZ" altLang="en-US" sz="2200" b="0">
                <a:solidFill>
                  <a:schemeClr val="tx1"/>
                </a:solidFill>
              </a:rPr>
              <a:t>	- relativně snadno popsatelné a stanovitelné</a:t>
            </a:r>
          </a:p>
          <a:p>
            <a:pPr>
              <a:spcBef>
                <a:spcPct val="0"/>
              </a:spcBef>
              <a:buClrTx/>
              <a:buFontTx/>
              <a:buNone/>
            </a:pPr>
            <a:r>
              <a:rPr lang="cs-CZ" altLang="en-US" sz="2200" b="0">
                <a:solidFill>
                  <a:schemeClr val="tx1"/>
                </a:solidFill>
              </a:rPr>
              <a:t>	- dobrá kvantifikace</a:t>
            </a:r>
          </a:p>
          <a:p>
            <a:pPr>
              <a:spcBef>
                <a:spcPct val="0"/>
              </a:spcBef>
              <a:buClrTx/>
              <a:buFontTx/>
              <a:buNone/>
            </a:pPr>
            <a:r>
              <a:rPr lang="cs-CZ" altLang="en-US" sz="2200" b="0">
                <a:solidFill>
                  <a:schemeClr val="tx1"/>
                </a:solidFill>
              </a:rPr>
              <a:t>	</a:t>
            </a:r>
          </a:p>
          <a:p>
            <a:pPr>
              <a:spcBef>
                <a:spcPct val="0"/>
              </a:spcBef>
              <a:buClrTx/>
              <a:buFontTx/>
              <a:buNone/>
            </a:pPr>
            <a:r>
              <a:rPr lang="cs-CZ" altLang="en-US" sz="2200">
                <a:solidFill>
                  <a:schemeClr val="tx1"/>
                </a:solidFill>
              </a:rPr>
              <a:t>Efekty na úrovni populací a společenstev</a:t>
            </a:r>
          </a:p>
          <a:p>
            <a:pPr>
              <a:spcBef>
                <a:spcPct val="0"/>
              </a:spcBef>
              <a:buClrTx/>
              <a:buFontTx/>
              <a:buNone/>
            </a:pPr>
            <a:r>
              <a:rPr lang="cs-CZ" altLang="en-US" sz="2200" b="0">
                <a:solidFill>
                  <a:schemeClr val="tx1"/>
                </a:solidFill>
              </a:rPr>
              <a:t>	- </a:t>
            </a:r>
            <a:r>
              <a:rPr lang="cs-CZ" altLang="en-US" sz="2200" b="0">
                <a:solidFill>
                  <a:schemeClr val="tx2"/>
                </a:solidFill>
              </a:rPr>
              <a:t>obtížně studovatelné a kvantifikovatelné</a:t>
            </a:r>
          </a:p>
          <a:p>
            <a:pPr>
              <a:spcBef>
                <a:spcPct val="0"/>
              </a:spcBef>
              <a:buClrTx/>
              <a:buFontTx/>
              <a:buNone/>
            </a:pPr>
            <a:r>
              <a:rPr lang="cs-CZ" altLang="en-US" sz="2200" b="0">
                <a:solidFill>
                  <a:schemeClr val="tx1"/>
                </a:solidFill>
              </a:rPr>
              <a:t>		</a:t>
            </a:r>
            <a:r>
              <a:rPr lang="cs-CZ" altLang="en-US" sz="1700" b="0">
                <a:solidFill>
                  <a:schemeClr val="tx1"/>
                </a:solidFill>
              </a:rPr>
              <a:t>- komplexnost a variabilita </a:t>
            </a:r>
          </a:p>
          <a:p>
            <a:pPr>
              <a:spcBef>
                <a:spcPct val="0"/>
              </a:spcBef>
              <a:buClrTx/>
              <a:buFontTx/>
              <a:buNone/>
            </a:pPr>
            <a:r>
              <a:rPr lang="cs-CZ" altLang="en-US" sz="1700" b="0">
                <a:solidFill>
                  <a:schemeClr val="tx1"/>
                </a:solidFill>
              </a:rPr>
              <a:t>		- dobře prokazatelné až velké změny</a:t>
            </a:r>
          </a:p>
          <a:p>
            <a:pPr>
              <a:spcBef>
                <a:spcPct val="0"/>
              </a:spcBef>
              <a:buClrTx/>
              <a:buFontTx/>
              <a:buNone/>
            </a:pPr>
            <a:r>
              <a:rPr lang="cs-CZ" altLang="en-US" sz="1700" b="0">
                <a:solidFill>
                  <a:schemeClr val="tx1"/>
                </a:solidFill>
              </a:rPr>
              <a:t>		- pomalé projevy</a:t>
            </a:r>
          </a:p>
          <a:p>
            <a:pPr>
              <a:spcBef>
                <a:spcPct val="0"/>
              </a:spcBef>
              <a:buClrTx/>
              <a:buFontTx/>
              <a:buNone/>
            </a:pPr>
            <a:r>
              <a:rPr lang="cs-CZ" altLang="en-US" sz="1700" b="0">
                <a:solidFill>
                  <a:schemeClr val="tx1"/>
                </a:solidFill>
              </a:rPr>
              <a:t>		- organismální </a:t>
            </a:r>
            <a:r>
              <a:rPr lang="en-US" altLang="en-US" sz="1700" b="0">
                <a:solidFill>
                  <a:schemeClr val="tx1"/>
                </a:solidFill>
              </a:rPr>
              <a:t>efekt</a:t>
            </a:r>
            <a:r>
              <a:rPr lang="cs-CZ" altLang="en-US" sz="1700" b="0">
                <a:solidFill>
                  <a:schemeClr val="tx1"/>
                </a:solidFill>
              </a:rPr>
              <a:t>y nejsou vždy interpretovatelné 			</a:t>
            </a:r>
            <a:r>
              <a:rPr lang="en-US" altLang="en-US" sz="1700" b="0">
                <a:solidFill>
                  <a:schemeClr val="tx1"/>
                </a:solidFill>
              </a:rPr>
              <a:t>	</a:t>
            </a:r>
            <a:r>
              <a:rPr lang="cs-CZ" altLang="en-US" sz="1700" b="0">
                <a:solidFill>
                  <a:schemeClr val="tx1"/>
                </a:solidFill>
              </a:rPr>
              <a:t>- obtížně prokazatelná kauzalita "</a:t>
            </a:r>
            <a:r>
              <a:rPr lang="cs-CZ" altLang="en-US" sz="1700" b="0" i="1">
                <a:solidFill>
                  <a:schemeClr val="tx1"/>
                </a:solidFill>
              </a:rPr>
              <a:t>toxikant </a:t>
            </a:r>
            <a:r>
              <a:rPr lang="en-US" altLang="en-US" sz="1700" b="0" i="1">
                <a:solidFill>
                  <a:schemeClr val="tx1"/>
                </a:solidFill>
              </a:rPr>
              <a:t>&lt;</a:t>
            </a:r>
            <a:r>
              <a:rPr lang="cs-CZ" altLang="en-US" sz="1700" b="0" i="1">
                <a:solidFill>
                  <a:schemeClr val="tx1"/>
                </a:solidFill>
              </a:rPr>
              <a:t>-</a:t>
            </a:r>
            <a:r>
              <a:rPr lang="en-US" altLang="en-US" sz="1700" b="0" i="1">
                <a:solidFill>
                  <a:schemeClr val="tx1"/>
                </a:solidFill>
              </a:rPr>
              <a:t>&gt; efekt</a:t>
            </a:r>
            <a:r>
              <a:rPr lang="cs-CZ" altLang="en-US" sz="1700" b="0" i="1">
                <a:solidFill>
                  <a:schemeClr val="tx1"/>
                </a:solidFill>
              </a:rPr>
              <a:t>"</a:t>
            </a:r>
          </a:p>
          <a:p>
            <a:pPr>
              <a:spcBef>
                <a:spcPct val="0"/>
              </a:spcBef>
              <a:buClrTx/>
              <a:buFontTx/>
              <a:buNone/>
            </a:pPr>
            <a:r>
              <a:rPr lang="cs-CZ" altLang="en-US" sz="1700" b="0" i="1">
                <a:solidFill>
                  <a:schemeClr val="tx1"/>
                </a:solidFill>
              </a:rPr>
              <a:t>		- </a:t>
            </a:r>
            <a:r>
              <a:rPr lang="cs-CZ" altLang="en-US" sz="1700" b="0">
                <a:solidFill>
                  <a:schemeClr val="tx1"/>
                </a:solidFill>
              </a:rPr>
              <a:t>obtížně predikovatelné</a:t>
            </a:r>
          </a:p>
        </p:txBody>
      </p:sp>
      <p:sp>
        <p:nvSpPr>
          <p:cNvPr id="18435" name="Rectangle 3"/>
          <p:cNvSpPr>
            <a:spLocks noChangeArrowheads="1"/>
          </p:cNvSpPr>
          <p:nvPr/>
        </p:nvSpPr>
        <p:spPr bwMode="auto">
          <a:xfrm>
            <a:off x="250825" y="365125"/>
            <a:ext cx="861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0000"/>
                </a:solidFill>
              </a:rPr>
              <a:t>Fundamentální cíl ekotoxikologie</a:t>
            </a:r>
          </a:p>
          <a:p>
            <a:pPr algn="ctr">
              <a:spcBef>
                <a:spcPct val="0"/>
              </a:spcBef>
              <a:buClrTx/>
              <a:buFontTx/>
              <a:buNone/>
            </a:pPr>
            <a:r>
              <a:rPr lang="cs-CZ" altLang="en-US" sz="2400" b="0">
                <a:solidFill>
                  <a:srgbClr val="FF0000"/>
                </a:solidFill>
              </a:rPr>
              <a:t>studovat a chránit populace a společenstva</a:t>
            </a:r>
            <a:endParaRPr lang="cs-CZ" altLang="en-US" sz="240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descr="data:image/jpeg;base64,/9j/4AAQSkZJRgABAQAAAQABAAD/2wCEAAkGBhQSERUUExMWFRUWFxsYGBcYGBoYHBkaGBgdFxoaGhkYHCYfGBsjGRgeHy8gIycpLCwsGB4xNTAqNSYrLCkBCQoKDgwOGg8PGiwkHyQsLCwtLCwtLCwsLCwsLCwsLCwsLCosLCwsLCwsLCwsLCwsLCwsLCwsLCwsLCwsLCwsLP/AABEIAMIBAwMBIgACEQEDEQH/xAAbAAACAwEBAQAAAAAAAAAAAAADBAACBQEGB//EAEYQAAECBAQEAwUHAgQEBAcAAAECEQADITEEEkFRBSJhcYGRoQYTMrHwFEJSwdHh8SNiM3KCkhVDorIHc4PCJFNjs9Li8v/EABkBAAMBAQEAAAAAAAAAAAAAAAECAwQABf/EAC4RAAICAQMCBAQHAQEAAAAAAAABAhEDEiExQVEEEyJhMnGB8BRCkaGxwdEzUv/aAAwDAQACEQMRAD8A0OELn/DiFJWoglkpAYaFwA+tI0QoJLZS3aAS5ND6V/KsXGUXD+L/AJR5z8XLrRHzBtMwAihZnH14xb3qdXB2hPMSHygbfQiS0sbp3Pb84D8VLoHzX2GpmMHKz0O0V/4gj+4dSmBLUNCejCnlHULB0+u0c/EyO81jasen4WUT0DfO0ElcQQac1OlITRMp23844rEdB4AQn4qS5B5rNA4lJJ5qZfWE+IcQCTQ0dJfU5VOQAK2ELihNQdo5MLlgkGu3paO/FyfAHmY0njoNhU7wY45eyf8AcISCixZDeAb53i8tRSGCQH7QV4iXWwxyPqMpnkWp2mNsdOsJ5UJUEsHOgKXb/aaQT3ynqw8tO0VM4KLslmah0/msCea99/2A5orMUlCSycuUOoJSA7BzfWl/lAJeJExIVzAF70+WnjpeGwUt8Afp+7NF3CyAoOwo5t0gLNfPJyysvgeFpmO6QpIoorVmCf8AKCLwyfY+VX3eQagFIHM7gki7dvERnGckPRha/wDEMy8YpA5VEbNb0d/KHj4jaikMyS3QljeHJlky1pQ6WokOA46DY9Ikv3KaCWnLszeTu2kFmS0qOZwSqpL1JP19NA5WDlhRLl+iifSJvM+L2Izlq2LfaJSVApQAW6auLtC8lUnLzEl6nmUkONWfrDeVO1NaAv5RAQ3KMvh+ogrxMlumLD0XpFjOQVOFG+pJ66x6BXtiofcll/7iIxpchP8AaW6M1I6qQNEJP1eG/FT7lI5GuiNge2JN5Sf9/npHUe1p0kg9l/8A6xiow4+9lPgzdSIsmUgH4QfP84b8VPuP5vXSv3/02D7T2/oKFQfjGhB26RaV7UDWSuwsRoAPrvGBMmpCh/SLEmo0N6616dYv7hKqNStK/LeD+KmHzov8q/c3k+1SB/ypvof/AHRJntZKIIKJja0T/wDlHnp2Bl5SylBtiR6PeAI4ak/DMX6nW1TT9of8VIPmJ8R/c2cZx6SpOQIWEKPOMoqNQwOtoy5XEZIKlhJCxPVMSyAOVsuVxujTcwvieGFIfOveEzwxZtNy9PDtDR8XJ9hdXsemPtXI3X/sMSPFHDqH/MJ6xI78W/YTzI9jXlpOpSKbfo/0IKZgSGFdgA3zMUzBvgSTcUOn+ZSq/tApcsAuQLaBu/h4R57ojQdONHbtXvaOe8eyVN/lOvU2gU7HIvmpRq/rFTxUFnev9pLfW8Lz3OtDfvAktTeLB1W1FGFL9YWZJY0BrWh+du0WKgaZyRoGAoNLxxwx7thVXcU/KKJYUd/OjmBBaGYpBDakmnh5P1jpmLdsvKbkN4uD+8dXVBCTJo/CbPZwfmNbQaTOpUt0JrfbSEJgWzZgfMNpsfKBr4eVIGaaAv8AEEt4trXRx8o7nqduPFeym7JpbuIHKmptmJ3H6tC+D4SE3M6YA9Rypfqa2HUfroS8CmuXIkqHxZjUDSgJaukPp9/v6hSfJYywASNNHBp0+vyiqal6AizAG4HlFpkurGYpXRCLb1WU0sLH9OJAH3SRutXejJCfnrAa+n37BO5K1U40DB/MxESyTypUdKlx6CODEhALMgakD8zW8cnLXlF8rUd6+fb0gL2v6I7YLkO6E7kqD/Ik/vFQoWU6uqSw13B+UUCizqOWrXB663/aOFSWIYnqC3rVq/KOey/050WWlLjTx170HpFJqA9QSX31bp3iS8S1k0PXTv8AvB5alqdmA1owHc94VO/n8gbMr7xVrNa5/iKlZuVW2EHmSMhGZWbpLTmtd1OEihtU0jqp6E/DLST+JZzV6JoPOHeNreWwdPcGhWYcodnc6dSSaC0cGNHMy0lmDIOdjsMvL6xSdOzF1KJLU28BYeDQOXihb0Af5PDKUem/7B2QVeIqBlUrcqISAOiWJJ8QzeEG97qAkdv1NYHMCk1cK6DQ/XWKqCWNL2Du3mSHg/ov5OLGZXLY1van8xXKR8QD7XbbxikxZewpp9GLiSrKVHlRV1GthVgHKldAICVuoq2D2OmZd7m5epPU3J6xxU5jUsrROrbkaB9LlzGeZiyrkKkg2JGVVKuxfLWnjvB5aSLqJNy9XOpPe8dSW8ueweAomrZlF/ACALc3MXzav50iS2cO7at9PCLd0K22zPXwwkuEK8lfkIkekkS5S0hRLE7kp9NIkbliiNoR55WLI5XLmvkCXbS1+kcK1DmrbM4IFhXqaaX0vSMzD4laiQlJLEEECwsC4o2jxqynBZWVwzvW+oIev6+EYqrmye5TASApJVkISN30swVXtTeDHDEmgS2r1dtNNt4c/ooqta5hBYBCcr1e/Np2gcjHgAn7OhL/AA5iVl+oUwLg0pDuKW7f9juNcgVKLgZh2ADk1a1Wf5doZTwiY3MginxTAEpYXqrveOK4tMIYLyj8KCEBm/8Apt5ee0KYaT7sHKtZVoVLJJDvVRqPq8BeX7/wD0h5xRJYAoBskIAIFQLpp63EXXNQQ4mTJh2SEor3WT8oTVMJSX1sTzV8or9tNAfQ/DsOwML5kW+Aah8znH+Ex/vWpVB/5eQbQWXjSl2EsdQgeBcufMxnTVLHT1odd/5jhw4mVKiwIzABLNcguLML0a8drlfY63ew8vGvdcxR1dZL9G8LBoFKxIJoXNjckHelrvCaMOhCsyVKBtzNo3lf0g4KyXIbv9b7GOlKP5m2BvuGCTdSsg3PMQ52dvX0gEiWpKv8TMlXNlIIIr0sNdbjrEq3TWutRQCw/eK4VZmrCZcsqU9gDbwtteBGSe0Y/wBhVDWJyuCA7V6mjeA+usUVigkAkFqbm9r1Jf5wb/h+QPOmolh/gQPerrYNLUwNBcisROKCKSZOZ/v4g5yBt7pHLrqTFNM3tJ0vvoPv8imGlKmj+knPoTQAEbk0AfeGEypQcrnJoKplczly4z0QGL76wti582b8Uw0sKDpQCjdt4pLkhP5kAfKzQmvHHpYqkhs45nySwi4StRTPU51yhkAWoRHE4hRbPMUpWqmDE9QKDwYfKEZ+MZLhL02D+LPBZSlLlhSmljUqNSdgm5LdPHSOuWR1BbB1N8BlTUgOVVfVP718oVxvE0SwCaJV96zH8+8Dky1lmloUTUKmFaQA7D4SOl/KHp0pF15JitAUJIQM1nUHNOwrFfLgt5v9Dq7sQStajyE2d1CmjjfcfTBtEkhny5t2Ndd6xVKK0v8ATBo6HF3+n84g8v8A5VCthSovzOfOOIGZQSACTan5v+kNcP4UudWiZYvMVYDo9zCU/iMpYKMLmALpMzI0xVXqSrlBBYBgSO7Q+PDKfqey/kaMW9xufJRLFV55hfldWVJb7yhVVdBShrGavDqd5i85SGCdBbw30EGErdRpukU8jsItLQA+YP1r9CkUlLRskkGW2yBSZosAzd2eIpblqeH1T94tNyizt4frF5aR/MQuxFsUUWF/UwxLwIICxMLglk0A2IL3pCq5oBtmGwav0xhnDsCCJaUhnNdjS5YuafOL4Y16h49yY2YjOWzFgEu9ylISTUvcRIz1GvxekSJvxE7JuTBIWEj4BXYCnRvzgfviPhSBXS4/W/pCCsRlcklVTWve0MyQpQqA3f8AQ6HSElfU5jKZyztXZvWv01477tQrmUL0BZ/B639IB7sBRPkNmufrSOy8OpTOoFzW2tdT9VhG0Lb6B8ilfFQiznzcaDWKy0gnMXbqGH6fzBFMNXGrVPhtHffNTM4evb6MG74GoIpAY0FagEsC9OwdukBdLAjXQCofQh3P8iAnFpSHJ7Dt21hc4p1CoDkAGgue/XtvApv4QeyNHOE6i2xIY9CekLrxiUkDKHIs3Qn8osvgiyDMXNRJlsCVKPhRIdxUVLCGcHwrICUpTPA1WUFJBFGShRcPv4xaPh5csp5cuXsJyfeTKSkLml3JSkq1ZqWqNWh2fg1SgDiJqMMDUJKs8ygr/TQ5P8R37djFGs4SpP8A8mXLSkAEbgfF4kQCdw9CicwUVO7l1HR8p+78NhDOOGL7nVBe5ZPtJLBUnDYaZOUE/HOOWX0ZABUQ+5t6kkcXxawn3k4pb/lSkBCEEE/hDml38IktrCjCjDa3VosWcOWp9bwrzUqgqQdT6bESku5NTU0YE2qBcwVU0syQN30F618oXmzkvym1dCL/AM+UAGKmOCBQno2tSxoHYV/KM6uXG5P5BVTl/wDMAs7sN/LsY6sqUgqQklIqWBZqkn+Pzh7C41MpL+499MJIHvS0uWEjlJDFS6lqCj3DRziPFJk1JCiCGcJFEAAg/CDYMGvFXHHDebt9kHZcmbwWZLXnyrOYJFkZkpJN3Cw5Y6WvpDn2QoGUrQtQJYhOUJS9BepvVrGF/tqk5ZaUhKSTQDLW70DamsdDihc9rC0GeZuOmCpBctqRf3pJzGhYihJv0i6Mw7NpRvWATC1xXQAtatx2t1g+LlTUpCpgTKJSWSaEgByWNfOvpEY45TW3QRJvg4Zr0BYs9ahhu/aDH3ctSc7zFnRClJAOxOtrB7iPNTuMHlqkZnYcwcgBhQWtXrGpwufNUgroUg0dMtSidQQtJL1Ln1pGvDi6seEe4dZxOPmJM0lMoFSUgcqQTygBIOiXrU1vDyUIlhQzHMKBrGzlz9UgUzHrUyQWv8ISn0AHpeAEMKt4iGy+ITew0snRFlByxqdstanUWFvOLJQDeg1Nfk8UTNpSv16wNIBJJBHel9WjLa5JhASBYN0Lx1KqgNtenyoQ5+cDVL2Pg9vKATpuQhZrtbQ7PVvLxrHJJsOxrzcLLSnMuWC9HBao8TXMPiA2s8BxskpTmdgtylJOYsKCrNcGnz0y8HMM+cJcskCYwFAQA5JbYJDnrl8m+ITUe8IQnKgHKkEvbvatY25HUOPYpPaIgviLHXwtEhtBSwtEjJTIiMiUxdIZy9XJf5VJB84f4hIy5GDKKAVA0AdRKaXDoZXi8ClTAhQKSJqwQQ45bfhUOZi3R3vSGcfhJ7FZSpWY1VRRc3dquYdx1Re1lK27iqQNVMWHmw/SKYjFpQQAL16U12jM9zNWoOnlNKEBmN3Py17sYd+wpJdZJIJLCoJ7vZzCqDa3FVi2JxaywCWKklTgMCxLn8/qhZHDsSsJzJ5WDkqCWdyHepPn6wwnFVIQKsOtr9bfVYPNWpYOh0qSH13+vKGSj1VnJXyZc7hMgBOZS5pz5cstgkUBIUVaNVwHrR4bRhCMwQESqtTmUUhrqJfcG35wzLSc1KV0tSxrcP8ALTTq016Ad3AuXI0Mc8sqqKobU+io6qW1mDsKhydgTe5BiJSXynLS7OA+1gHYinypFcRxFKCUg1cVGv1WMvEcbyk5auD0D7WqwLOdaQmlP3Yu3zNnKwclPa/kPqkVWqoFL+pOVxqTUFgbdow8ROUtIUl6VuGrqdvq0X/4qUgpGUlwSQS4VQBQyhiz0LuH82WGT3Z2ls0jjCKAD4cxJIoQCwJP3nFncwxnJAJJAJ5lh7MKB9v8viaRh8PTOW591QnIQsqcpIUVsBoCwrdzZnjalSADzKzH+1IFNLOGpprBcI4+Tqot9iSEpKJ4Ux1cFm+G1GZnfe0dUgEpISHAalgaksN8yjXVw9YrMQQKJA1IA8TbU/mY4mXlq9z0PTSxf8om8rey2RzbOz1M5sKNV9fRw/nHF4dSgMxLVYOxFamnxWa0QkM2XNTcUF/N4FMxbBq7AByD5WrEuHshRiXypZO+r72c6wbBYGZPUUykFRFFL+6O6rDteG+E8HSXXiZglISAVJLhRG9RRibR3He2MlKTIl+8TKUHdGQkigLkswOZ2d42Y/D6lqnwVjjvdhTMk4Qignz3Yapl9Wpsa9RGLxha8QozSR7wJYFzRmU2ga4el9KweR9lXzS56k6kLkq1AF0FTPv1g5QkhhNlqFSalIL1ZlgbxaalFUtkVfpRiyOHIURmZQJJY9t++YfpaHZkpKmyhKGNcqQCbs5A7eUUGFy0TlAf7pCr+evpF5aAl7G7sBWn6xhnkkk1ZmlJssVAUe251H16RMosQS9f4gC7l7XtvW1YhlkfAX7lj4efzia33QqIUhzZja/W/wC0Flq0Zz3B+do6jM9Upbc6NFXCSxRRyTcg6/l8oF2E7OSz+Gr3fbb6MWlYjMFHQlsqpYUlJB0zA5bMBYv0hebxKSkrEwgFIcC9SWDhrubWoekGTOSpiRmcPYZgLE5asHIFKu/juwxa3LRXU1eDhcpCp4lySQ6QoS0y2e45QD8LUreMKcHL6kvteprG5xiRMRKTJAZSbh6Fy+Y9nb/T4R55VCx5as970rlsCadh5nxGT1KPb+RckndFfsT1YeKj+QiQwQK8qTU194BrtEiFiU+wvOwyUZgZgKiLJBUQSCAC7BT7RSTjFj4SpI/CFOCX2B6CscE9NwBVvQMOrUHlBJYSEBuUKsBp0Z6F/wB4aOTpHYbX2KBanVqXp4CnjfyiGqs1hQgAakd2HjsYupNyCz37hm7UekVSUBjT5eB/W0LCVfMCaRMPhcylGoIAbY1+dD6CDqSXGqdasH86nVu9oVOOAsWy2jS4cjD4hGVc/wB2olgp0gG+56OziKwbm6Q8W5OkJrxuQHWhvp1+t+0BXxJa6IBNa+DCu1BG4r2URKU86cmYg1SkOFFq6G2jg1jp4vKqlCUskkZUfCkhnSogX7PtrFl4aleR0Hy3+Y88nhswkOk8pDsN6senRi7xPs/vFmWl5aAkFCuUlzzZQ9Kprm3AFYfl4lSjnmuaH+kKoDs5pVVdToawvicehFUhjYvqxA0vEpZ8cHpxq6BrjHZFMV7Me8JCErXzKNVZ0JSxYkqfKUgUDnXvBE8DlyznCitQIGUOkNuSK+Tb9Isji5WliSA1g2os6b2+nhjD4dGWz1e7a6b28z3cPNq2YryWUlLWVAhICVfCDpV2Lc1HZ2jqlLZNQ5IbbYZfn4iDSyEBgkk7mtttIqmcRRRb0v0EZpON7AtIClCxUhIzXXZ2pQG1NvnDEzKUhRVRVwAFOaUACXNxq8KTypRYKBJHd3oG9PWNXC+zy1oKsQRLSGYKTzKoAWapNPoRSMJT+FBWqW0UZ2RNjN1IFA1TsDRrbcrxJWKlSSEpOZSqEUJd2LOrKGerm3kUPaGSmSiaJTlIQ4KzZ6MpSB8RFgG0rUP4dMmYsp94JxALDLRNa9gSAPBPeNOPBStjeWfSVY8YiWEke8BBDGoy9gRlL1pqTDs3h0pSQKpUWDi4JsAXdrU694wPZhbTfdlQIpQuzC4BI5i5YtT8/SY2QmUQxegpsRr+taRXTtY69K3M6dhvs45ZhUCS4BeoSxre6vGIFEsQwfqw3A9HijElyfp2+fWCy8MHYgbglWXzzftGKUtbIt6mdlqoxIHmAPpoHNm7s1wWU3i2x0rF8VLV90OOlQdH3NPnAJa1p+IdGBNWH6RBwa5BpaJLKbpIIDEeNda7d4YTiFABgk9vrUfOApWlqJyC7M3c0/mIXPw3oTlvStKb/OFcb2A0NsC9b2GmrX8H7Rxab/dDXNaC1vJvCFZeGAVe9ulaAARpYDGFHLNlSiCmmYnmBNXoCDcAPsaRbBhUpW+BoQt7mFP4akoMxSnmqmAlnZKUg5Q4DkMQaEORqzRs+yGDEyeMyTlw3OVAKAOVOVAYU+IlTs7JjRljDLzf/DgEUOSapuYsAHzBT/lG/IwaMHg1qSggr5iFqBVWgBUBVh/3GPXjHr0RpSPNcYxAxClCpaxf4suhehqH0tGSqYxYgBravtU618IMMpc3KjW/qYXnoy2cl9atT9xSPInPU7Zml3Oy1qYNlZqUb0ESOSsUUgDbrEhaFPOHFsAXtfQu7/P84JK4nRiaaH+O0K4jEhbEMhIG4rW1Dq8BTKATcklJWBQVdg50DVtrpGlYR3DsPI4hl1cfPZu5bziJxRXypqT+EVPo/wBCM5mAKRmZIUwowIo5rS9esVX7WHDl0qMubQZJaiQ2uYmxfQud2i8fCurY8cfc2cRwOchKlqlTBT8CqOGukGz3Y6Rk4KQFTQkFyQQMyeVyOWoYoOZnBZw7CN32e/8AFKctYSqYS9A6UE16g5nj0ON9qpi8pBSlSXqEAu5DEiY/UUOr3aGkoYhpKMTF4dwOaJeXEZkyydCxLlwDR6026E1MOzZoT/hhk3Djq9dP5jpV71GVRJo7P1FDuGpb5wpPlUHOoFNK8xNQajUnM38xkyS83l7EpScjmN5lAqUMzAJ0bKGu/UeULKwylAkt3s92BABfqN+8Pe7AJq4Aemx8WP8ALQeVOq4GUli5Laa7QqcVyLS6mXhZS00KXDEuASkn9+8HRJmGtGoHBdgbU0P6Q6oV2AuBSng+8ClSVTsiEKqTR7Ppbx9Nok5KbpIDp8FcTicqHdmGjsRc0jX4B7PJxMslc7KsiktrB3q7ZqNa0auC9nZGEl+9xK86mogWBsyUu996R4rE+1avtS88pSJZU6VBiUUKuYpNtRra9I3YfDKO8zRjxRXxntMURw6X7uWkqUpBPvVo5dvi/E5DB9bF4wsZiFTQ6lqCmCgqtCGU3YChHlD0v2rmTZJQkIn5k0LZyRaqR8TOK6axjYfF1yqBChoxFWq9HBA0Nbw+e4U4lp1FbDC5gUkJUhKw9UgBgSHDBrUFenjDKwmYAVJDJILEbPWl76/lCvvwBQN39B4adusclTgXBOYi7fs9vXpGHznZneXsOqxCJeYIrmAASAwZs1SAwGYm1T2AjNxGLUtRuW16DbQDp0hgLYsE5iTRg7M9C35bwJU0BwkkHrVr0I6G8Vllc1QrdlDIWHIJYM7d4IJSgKrBBtQih0NYs6731LEfQMBmcxPzJ/XqWjM3S2QKGzMyhwBtygADR26nrqYGcYTZj3FfonWBLwrnkUBWrk9SbfLpFJ2EAHxsr6t5x0m5btnPuXQkroqouenj4/OBnBZbaF3q1BWv1pWle4hakFihRIZywsRdtaMRF04tIAqSkg1pYDU96ePWHjFrahLoPg05kuQCgFqsoF2FiXs/mNo0ZklCSopIzJTlyhqC7uogJUA4uDpWFpBlgJZquom4NOUBLgORetSeghaZPGZA5kkOMwTQuplKJ+6GUA7XuI141pVGiOyNDhHDVLxkuSQBLSPfLKTcBXK460QxAoTtTY9uuM1TKBpRRGvS2l/IRreyuCErD+8VdaXcs4lJJKASL0JV/qjwHFsT76auYw5lOwuAzBPkB4xfPLRirqwzdRBqmsPug6a6m/QgP5xRLlJDsLDQNUUNSTaATBbKopDDM7F1Al2oGFmeOpUPxFx0GlX+useYo72ZnsHKUbkdv2iQicSo1EoK6sK+kSH1SO1nlzg1IQSt81QE0oRUjlowt4wbhyPepmOXFUvuG+X6R6CZ7OpIIWVEO+UUFWegqzjfzjzUrErTMRIyCSFzAlQrqsAkFRNCKvHsRx1vI0LLGVqJkz+JTStUrP7uWpbAhmGXkZ7igHjHoeC+yuDyZZ0w+9O+YI3TVOjXNo8ivFqVmTldJJIoTQl9P83rDWAE4ke8JTJR8RmOE00s5PRLmKtqtx+D1XBUJkrySshJOjVa5zKALAV7aVhs0USF0qS9XpmN0h7G246RlIm5AZssLCSG5klJZ3tlbJY3q1WpF8FPzrdajzEAEnUkNS2kY8y1sm46jTlYtSMsxyZbOBSo+EjQk1dwPukawX/iiQpVBQ5nPc2rX9z0hKZjUrK0oTlCS2Z2UQVEBSlPmIpbUk9AEpuKBV8bChD0STrc1FSH6Rmlj3EcTbPEhld6G19bBwDR+njCsvHCYWeg2FK6OT9dgWzjVWVRDaZeopVgPKvXWGPsSlBgoBH3tL7MC7J6uSHezBYYvdneW3uHxGL+FyQajMCw2Pl+kCw/HDKIJzM4qFMoF2bMm1bCrnWLYjhyeQKUUgjlJAKUlQFCKOGAuWcRn4/gS5csrVMzZPgIYAkqcCj0DE+WwbZDwagrHjFI+k8E9s8JNSApKSohwVF3B7ih6AQ3i+A8PxAOaWpLkl5ZNCauAgqy1/tTc7x4PgXsdLmSypU05k3TVDKuQ13dRoWL6Wh77HiJakuJjfClISos1QVNypPVRpTSGcnHarNG3UfxPsth5ZV7nELJFguWhea3wrSoKHiNLUi6cRmllKlFTKoSVFQAoocynZ6jSh1hGdilhzMJckUckOzNmIrQByHteM9GOJCphWArMyUdiCokVpXXvGHLklJ0kZpSd0bCiKg2P1rs4jqJaAC3MSzH0a+uvcbRiqxpUKA61qw/IfxDEqZfLaj38dDqPpoxq1sS5H8xSLsauO/bo3rCs/iSEqyqvmAFSDU3GbSmpOsMyp5a1Q97g+ANfJqQT7KicmjBVXZixrfxf5RfGk16ikI3yBUUEM7G539NX9IvNlp+DPuC2/d3vChwC0sCAwZiCWNSai7swrpuzxxGG3rVuapYgkEknYQr24Oexo4Tl6pq5q5oPP6tDU7BylKAAULPmNTV3SR1DU2fURl4dASkGqc6iAFfCFJBp0LX2ik3iIdlKZurl3AbxJvCqSWwLVBpnDllaipVHpUkkENZr0JY7izQXhmFS6lEKZKg6Wygi/Nqz6dy4gnDsUsKHu0iZRua3M4I89aRrYnHlRCZ+CMpKrqlJoG3UCbh9LK7toxw1+oeMdW4hily0ha+QKzAoypsACkJFBm6Uuno0d4T7NfaZstCpnK+ZbayhzGocElRZy3xHZoak8Lw85JlysYhCqvLmABVXoSSk0fQbjWNf2YxEjCpXL+0yFzwrKoZ2ICaAJSWck1puLtGvHjldsoosZ9v+JqRh/dSiyphCHFMqXGct2p4x4QSEkFzVWxu1vAbQ9xLiS5qlZyBlJTmUA4Szlt0mtBAF4dIcBySSDaiqVD1Bo/aMviMmuXyIZJW9hecEJcA6Wv5bVgcqSK6A/i6U8N3gZUUFgkltWe5DbOWO+lYtJlh3WJgJpUEhIuPhAY94jGMm7oRRb3LHh71AQRu7egS0dhoCWmjgeetYkaVZWjbVLTmAIClaEAgDoSSa9vSF8ZlUkoVLCg5uHqNQ4vsRDH2hn6H6tFFLFaAukt3Y/mB5xtfiYkJY2jx+L9i5KtVoQm6AcwIBoFHlUUpNg/jF+H+xqAoLM+apknUSkpApQD4W7sGe9Y3OMYvlKEZU8pUVqBIBqTRxQMTfUbxkS582iVKl5VEZTlOZT6pADFiCee2xIjo5ccr34O9dcmNx7CS0BSUk86kklalKICS4UVKdQJrS7C2hTw8kUXVgzHKTmZgDleh6fzD88lUxbJcJCh1zjKpyTro5uRpF5+G/pqSTlSgDKDYLLBiBUkvYu713CTyRdUasK0xt9TBOKUqYQpwgAEhySollOTpylmDAbQRKSpRAJfOwqzgKCSxFncHw6Q3O4e6FFmzrJJJY8ktTXuCcimtzdoyFzlhShlYpINnq+o6u+lBHKpPYoqaH5uNTmZIDZgAdWYuX8B5nvGxIVnSAKOwYdafz+0efkYTNNOUMm6f7SGBSSbljrcgdY3cFyqcczAMK1KqBvWDGKckh1SjZt4xCchzB02b0vGdhPavD4ObLROQVpCSphpmdI8WfzjHm8RXNmDN/hglXdv0t4iMHi2FM9SpucZiWykgUTRqt+lY3zdrYgkfbcD7QcPxSAhExKEJqUnk08n7F/GMPiXtTKT/AE5PJLdkoSTzEnWvMSdNSfE/I+E4hUuch3HMHFQ9f3jawk9lufiCXB2Uq2XYgFRfQppGVqMU3Q7tnq5s0Tioc4KSm7klwoa0sncXFYCcPuyixc9/w+Nf5jOVOAlUDuWAvUjmJFjSld+8WRicqQ7Zr1velhSru1I81xvgSWKhmVhkt8ZOR3Fmq9mJF7NQDq0OS1feABTV8qnswvbX5+CktWT4jqQUggkEhyCRoHr+0FTxEqA0a+gIIsw7B+mbcxyjUlaJ1TNZBIUndgco6uKEsBa2kUmcRYkJZAqqoDUcm25/PtCUnEnKMocBgz0ag1AOlX9dGJc4ZsuQAgEJBUCRR2d3LsH9ISUNhq2A/b1pUoquFEKSNGS6hS7U8+sOjFhSHVVx2Y661cfW4BjUsSUA6b1pQtsGHhFJslBDg0bRz4F7X2/QScNrSoGgdM8LSQGuFNR36g0FozZmCTQguoJBJ0cEMSdGanUE9IAvDrHMhVQSXUWps/jDMiaVD4QxqKuFNuPq8DS3uiNMtJxipSz7oqAFc5pVy4BBBAfWojVw3triJYzKUlSHyupJFds1CTTXaMeVgiUkJBlg6DKrKXFgQQ36iEPaLgWMQU/0Js2T8XKkqYjcywRrd/0G3w13SLYpNPY9JxzErxZQsSsw92QyQSHUUfeDF2F9HGkKTuCSgEpUnmZy+h6OHapHlGRwfispLIMtSFZmd2I82LecbU2cS2YqVQPmLkAnQmp89qtFPES0rbqUySYSXXR/Q+nWBy5jF2FLPVtT5NrFJ80EEOAQQ/Y1+QjpwoITZ2ckWNhr0AEeYn3M9DqMQKO56dLO/SCCcXPvKhTliW1pawfxr2hBAKQanp18qmx0uRHDinAzVNSNaJLFiwOwgrI1fsdbRpJNKU8v0iRh85rnSHqxLHvRBvfxjsVWZh1M9DLnHKfEiux/QRSfiwH0CrnoEnrQsPTzZSlILAVcHY9O1vQ2IgRwzkgOK8zWKak9quS0RuRW3wwUooUZiFAGpCnsoNtqGVbrAp3DU/dQzFRsWcuHFWep216wyAFEtbyLEVPcfrHcldTyhvPV+vyhoUdFXyZ8rgN+bmcrelXSE79PIeMFmcN/pVGcAghxq4ffMQKh6EsGjR90TYkKBLv0uC9opUA9aJpYJdz5gDzjpTd0wvsZeI4QVSlOcqqOTzOHzAmnMWGUkM7mEpvsjUAgKUoDOVGlycqgBShZ60039BhkklQZixPaxp9bQRZFWHwkVtXWneOhmaiJqdGbgvZWW+Y86nKgTQBzm+EauGq5OWM72s4QqVK99KS4QQShKQMgBqsAX8epsKeiTOKdWUo0PQUJ7sIIMQ6VMQSzt4OR6EMdu8a8Pio7Lj7+/wBRKknZ8y4jOFFS0n+ogTAlrAuop/3gimiUwrwuQmTKC575iWCC1HOar6+gfePdYz2dT73PLpyEJQatTOCCTQHOQ2mlA0eNx/D0rmKlnMBLRmzJBJAQEhV7k1PjGyHiVensikZLgw0YkTZqVJlBDNQE61ev1Qaxq8K4YZnOACQEhhf4QCW1DNazwyjhZeWABVYSybA+856/hCgqvnaNnA8CmCY4SUgKCkqNGJFgBVqB/B4DzRlsGWSlaM1cos4BOVT0BIcdR0MZ87FZjyvy/COrhr7n6aPWcbwLjMB8KeYMMupWoDShcjvHl+I4AqqzMAVMW6EMBQ1ERjDTKjTHIskLQbAYkL1ISkc1Et+GhLlyB1dzSLzsZdwQGolLguSwDEs/M7HX1zeFOpaBlID11DBSn7nKK/w1sTLUpC1kHMX0+Hmqp98o+UUcFZNQGkcQEsFlF0KIcGigXIyg+FX1sIawOPORVE53qQwfMzEbVudnjyqzTy+Qb67RoBJCWJfMkb2zOB5fMbQ84oKij0OKxxQAQAKhw+hZVgxqHpQ+sBwnElM9hoCSb2B3Ovg0Za3Kp2wVT/cU+VvTaG8LgcyUDMoKBc61I20P6xB41W52i+DUPFGauUE6aPU+tO0JY7FKROl55mQcpCmUUqzMUjMmnWukLYPhy1TkJLFBU56M5NDXo9i8B47KmhK0LPMFIUAbN8JNbghj0y6RSPh9tSEkt6G/t3upgfEJUl3KQkkglrkdBZqeMekwX/iLMwgT/TExBIqaGuhylvQ94+Y8W4fMkLKVJIeru4PZWvjWutzucF9opYSlMwJdyx56HRwElg2x8IpDFTTsCTi7R9SxXt5h50sGdhWpmBOVYbcFWUp/KPPYjGyVVlE9DQs1K7/XjlcUn+/lpTLTRR5jVjkL0JYHxG0K4dKUJyIQCo1NwPE2tXTvSO8RjvYEnZrLnC6iDdqPqOugPr0ikvFaMQGNzamh1FYzpctzUsRQAOXqCAxtoHNB4RbFysqjWulXBO7v1sz3DCMDxJiUqH5OOZLOA5rSz0Hy+cNicAzB+Wj+FG0qPQxhypqgK10soOL+Om8Dl8SJDF3csxD9KbsOkTlhYjXY2F4lDl28j+kSMuXnUHGYjssegDA9okX8tIp6T3eGBOR2oXPi/wCZi32hlKIBDE/9Rr6D5xzCynUlSkgVLAKJGtzru14rLJSkBwbkvq9nr19IytVEaUWWQSksAB4DTT1tBFoqagMdOxcv0aOKxKQA4YkAV0dPoXJG/KDrA5+JQSybJJD0VRy2z3N94V4+jOUO4ZUkhDi6i5d9jUg2JISWtzRVemWpCgQGe+nm3rvF5U9kNQ2Jbpa9dB594VTiyD+Fyzt2NtwCPGBkjFSTTBKNOwqJ+Uk0d7XqkuQ+v55YXXNzcrtmsCNCTX/pbxhvEp5iq9VEC2ynJFh62tCxlJmLzVzscugZ/hGg6H9TEtO/6k2qLqkJNagPdzQU23cU/iAonKDMQlLhiD3ttUQQhmCnDEU3t5G3lExiQ+Qmr9AzDpQAn7pre1oSPC6NbHcbnMNPqsP/AGi5oEBIZtaNtBEzHoEjLl8w4qRY0B8+lVE4ZlcuhYmpudSaA0hiWoJSXLNYdDU+DD+NapyhKu9h2CTFWSLG9KU1awpFiATzXfdvF9q3hZU0gUIchmHgHPgfnHJer0cXO6UkinhCrM1JSYlBpiQcyjZv+4N+cZEzBhYIlpLrIAo7tRNDc13uRW0PiSfvFqWP4SaGp7+DwfhpQgEsSZaGAP4ikIS1Xst/KLyzNtP75Hj6DzC+AFMwMUhCUkgukuVAJZwRcBw9yetMzifD1JSwBKiAAQQGUCGoS9CpvDrHvZKwJBQkJAcWuDXUUapoGv3fP4upkABBVc5k8qgA6SHAcUL01jXHKpM2wknwfPZfBpoKlKRQqbKxSohrpBYs7AOBUpZrw2rh6kr5kpKNKlykBkkDrQb3j1uC4IpaQAspAJyiaCVEMwSaF6uf9Ii44e1AgOkBiymJ5krbmox6OW6pMVeW9zlVGBhuBpmAuFIS7LW6WvVTLbMxCSwYkKpUU01cPCRQPe5DGgykKTQgvfod43MNgFKP9UCo5RuGymh+EczUqdSQYdHCU6+lLRpxYnk5M+XxGh1FWzwnEMeZBKlBlqBANKh3KqUc08jvCPA+IIWpYWVLQo/fc3BzCun7R7/ifs7JnSlS1ggGyhdJ0UOo/aPmyeGLwUwy5oqlecHRaUgqBHQ5W6VGkaWvLW3BOOTXzyejkCTMQmTPZaUsCdUsNcv5De8D4n7K8Oly1TQVkMABnBDktRmLsXro8fOTjpjBLkuASN3D1a9DEl45ZYFRI+v1ifpLUz2y+PywkIQBlSAAFHMW6JFBAF8XZSlKAYAAJsLO5awtQVLaCMfhwS4DgkkAdH1PaLnhc3EMoKFSWBDBma4/SFyepUxNN7DaMaqay1nUqSmiUpTaiRR1F6nYbkwCZjDMUMxoLAU/h7n6AUxOGmSUstB2e4sw5hRoDhccAcx6DfXrEtPYOk9DQZVVoh8ocAAvlCmszsO5gOExZSzrDkMPvMaF6D1dq6xl47FKWSSSEhyw62LChLa9I5NmZU1vlVbdSGbwL+sJovk7Ta3GMR7RnMWWpno728FRyDYDh0tctKlKykh2yv2q2or4xINREuKPpcpavdoOQy1EuQxoHJcUY0237QFCnFQQFkOABV3TcihGUfKGV43OCXdJOUM9BXM/i1emzQqcQupVlypc9iWqSHu4regJaMSq2ak7bbHp0whJBDpdyQe3V7uK2YQtmShQEsgnNU7t16uPWFjjnziWXKkBTPclvBV7OflDgkSzm565WKWPRianmJszX0cw0opobZoJiEg8zBgGKrgMulBep2etLNAVyvd2NSc9rClAbpS3jQwUB0FJKSSpKQk0Dq52/wCmp7wPGTGRUqUou2mYi9OtejHrGVR0xXsQaoKJhTLNyFD8yfEuD9MwlLyUOqWBqAQqz9GYdHiiEGtc2UEAXcs4am58/CKYgPLVLerVJ0LhmLaByTvZqwiSb5OSXDHUqzpAKjm0PiGdr1b1isuQVFSlXdtKhyd6EM/+ntC0ucUAGpIAFjYlywrXtY3tDGNUpUtZQQsgCmjkA6WJHelTrAit3YkIvgkqSKuahgXs70oBUPdj10is7cUysp6l2ZW3RUUwizk/qMCS7N0DOOn5axMRPBqaqNAQa5gSdP7U23OsO4qk+xOjshJVUFLO1bEVJ6//ANbPFpgDBkkBy/ezNowp4QkrGEEj8SdNTVi1qtruNoqvHlQOY7KazkADT+1/pojSa346CORr4hDkEAMUBR7mnk5B8YAlNNMxAudw9dzZoXlYvlGYgnKobGpBHoo+RjmGmEzCxukivRwG1qB9NFXBN7dxk1wNFgzEFyD0DMwvSnqezimJ5khgAEgCt2YAsLFgeheCy1MTV0hySRTm2Opof9xiqZpUndWYHQEgp9BUjyhFcW19seLpMrOxGRWgLaaKJZJAbcv0pHJEksdOfNQ0YFTM9iUkEnUBI0isyakuLkE1ua1PlBVpBBYu4BbYvuPqh2jlLnsFSdHcDi1jmUK5QOrA9dXv/lEP4jFEuw1H/tCu4cnyjNnoNAAcpKT5P5jTwPSKgqCaEkJCQo15Wbapc3NzlaNePNJehMbSp7M2ZYdhRzp4t9eMZ/EuBSsRLKJlUscqh8UsqSysqtmNiPRmUk4pSFVINgxLOQMpAawJNCaVMW96pBYm9EuQ5cu+lLBo2LxcqjavuI8Fbo8JxD2TRhVLKypUtQCBMSKoQQAonZVW7BX4qeaxfApsheVQBLkUN2o9dH16GPtyMSkpylAVd9rOXhWfwPDzC65KV6ZvhUzlhRqJB+W0UhkjJ2mFOS3Z8k4NJ5lkvmShTBmqppY8veZvCPV4b+iJcsglLEEfeBCnKh1JVaxDR6lPBZEr/DQEqJSzPd3Fz/aD4CATcMlLAJ6U+XkPSJZZuOTbhf4Qyy1cGHjUAUPMCKKGoL/loYwuI8MlFlMBqTawuQL/AJ2j1eIwjqCd2HkNT3JjxvF5qicqAVOaABywtQdWiq3Sa6mjFk1xp8ozpqHDAkgKYP8A3crHxL/6oUSvMUhv1a7Qzh1UVLP3ljwNcpHXNTxMCQXUQNTzH+25HQNFEUNnBIk+7T7xSQpg7nT7v/S0SMOfPK1FR1L/AKDyiR2n3E0n2TCJ/pjoZh8ciK+vrEUgNYVKX/2/ufOJEjy38X6f0XXJl+z6Q6y1QEgHYFQBA2DRo4AXOpoTuAQwPZokSHydfl/oe5rzpQyKoLp0/s/c+cYaFGn+r/tiRIz5SL5DYcMnDtT+sgUpT3kJYhZAJBIPT/XHYkDFz9X/AEFfF9RiUs+6ll6lwevM1d4kw8x/uUsnqzM+8SJD5Pgf1/sp0f1/sGpZ/pFy+VHyECnnlB1yAv1ZNfX1jsSA/i+jM+Xlkxay7uXrXwf51jkv4x9XQ59YkSE6r76md8Alq/pp7H/tTBsKP6p7D5AfKJEjnz+n8IU0kfEjqUv1rNv5DyEAxYaXL/8AUPiJVD3iRIrLn6FOhnzTVR1e/hGvgLn60R+vrEiRlfDG7g8Ip0ynq7fl+p84ZSkZEFqkZSdSGdidnALdBHYkXw/9F99ww5BqrMQ9eV/Fl/pCPE0D7VKDDfxz37xIkVjyzUgvDZpdVTQq1/8AM/QeUGxCj7mXXX81j8o5Ejlx9+wJcMLLS4rVkgjpzoFPAwJf3f8AMr5GJEiuLj77owZfiFk/Er/Ir/2D5E+ceZwaBQsH98A/TM7dnrEiRpn/AMx8PU8fNUc0wvUKFeygB6RdQ5sT/wCp/wDcA+USJFTSwmB/w0/WsSJEigT/2Q=="/>
          <p:cNvSpPr>
            <a:spLocks noChangeAspect="1" noChangeArrowheads="1"/>
          </p:cNvSpPr>
          <p:nvPr/>
        </p:nvSpPr>
        <p:spPr bwMode="auto">
          <a:xfrm>
            <a:off x="155575"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37480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2"/>
          <p:cNvSpPr>
            <a:spLocks noChangeArrowheads="1"/>
          </p:cNvSpPr>
          <p:nvPr/>
        </p:nvSpPr>
        <p:spPr bwMode="auto">
          <a:xfrm>
            <a:off x="304800" y="304800"/>
            <a:ext cx="8370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Venkovní experimentální mikrokosmy </a:t>
            </a:r>
            <a:br>
              <a:rPr lang="cs-CZ" altLang="en-US" sz="2400">
                <a:solidFill>
                  <a:srgbClr val="FF3300"/>
                </a:solidFill>
              </a:rPr>
            </a:br>
            <a:r>
              <a:rPr lang="cs-CZ" altLang="en-US" sz="2400">
                <a:solidFill>
                  <a:srgbClr val="FF3300"/>
                </a:solidFill>
              </a:rPr>
              <a:t>UFZ Leipzig</a:t>
            </a:r>
          </a:p>
        </p:txBody>
      </p:sp>
      <p:pic>
        <p:nvPicPr>
          <p:cNvPr id="147461" name="Picture 5" descr="http://www.ufz.de/export/data/1/24978_CMS_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263" y="3500438"/>
            <a:ext cx="47894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533400" y="3048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Příklady – venkovní mikro(mezo) kosmy – tekoucí voda</a:t>
            </a:r>
            <a:br>
              <a:rPr lang="cs-CZ" altLang="en-US" sz="2400">
                <a:solidFill>
                  <a:srgbClr val="FF3300"/>
                </a:solidFill>
              </a:rPr>
            </a:br>
            <a:r>
              <a:rPr lang="cs-CZ" altLang="en-US" sz="2400" b="0">
                <a:solidFill>
                  <a:srgbClr val="FF3300"/>
                </a:solidFill>
              </a:rPr>
              <a:t>UBA Německo</a:t>
            </a:r>
          </a:p>
        </p:txBody>
      </p:sp>
      <p:pic>
        <p:nvPicPr>
          <p:cNvPr id="149507"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l="15524" b="53259"/>
          <a:stretch>
            <a:fillRect/>
          </a:stretch>
        </p:blipFill>
        <p:spPr bwMode="auto">
          <a:xfrm>
            <a:off x="179388" y="1268413"/>
            <a:ext cx="456088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2" descr="http://www.umweltbundesamt.de/wasser-und-gewaesserschutz/fsa/medien/fotos/aussen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581525"/>
            <a:ext cx="33385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4" descr="Streams in the outdoor mesocosm © Umweltbundesam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341438"/>
            <a:ext cx="2381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treams with integrated pools © Umweltbundesam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924175"/>
            <a:ext cx="2381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533400" y="304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Příklady – venkovní mikro(mezo) kosmy – tekoucí voda</a:t>
            </a:r>
          </a:p>
        </p:txBody>
      </p:sp>
      <p:pic>
        <p:nvPicPr>
          <p:cNvPr id="151555"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12701" t="50406" b="7608"/>
          <a:stretch>
            <a:fillRect/>
          </a:stretch>
        </p:blipFill>
        <p:spPr bwMode="auto">
          <a:xfrm>
            <a:off x="1763713" y="1412875"/>
            <a:ext cx="627697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533400" y="260350"/>
            <a:ext cx="8305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Příklady – venkovní mezokosmy: </a:t>
            </a:r>
          </a:p>
          <a:p>
            <a:pPr algn="ctr">
              <a:spcBef>
                <a:spcPct val="0"/>
              </a:spcBef>
              <a:buClrTx/>
              <a:buFontTx/>
              <a:buNone/>
            </a:pPr>
            <a:r>
              <a:rPr lang="cs-CZ" altLang="en-US" sz="2400">
                <a:solidFill>
                  <a:srgbClr val="FF3300"/>
                </a:solidFill>
              </a:rPr>
              <a:t>U of North Texas</a:t>
            </a:r>
          </a:p>
        </p:txBody>
      </p:sp>
      <p:pic>
        <p:nvPicPr>
          <p:cNvPr id="153603"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l="55864"/>
          <a:stretch>
            <a:fillRect/>
          </a:stretch>
        </p:blipFill>
        <p:spPr bwMode="auto">
          <a:xfrm>
            <a:off x="5130800" y="1125538"/>
            <a:ext cx="36322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5"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40211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304800" y="1219200"/>
            <a:ext cx="86106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a:solidFill>
                  <a:schemeClr val="tx1"/>
                </a:solidFill>
              </a:rPr>
              <a:t>HODNOCENÉ PARAMETRY</a:t>
            </a:r>
          </a:p>
          <a:p>
            <a:pPr>
              <a:spcBef>
                <a:spcPct val="0"/>
              </a:spcBef>
              <a:buClrTx/>
              <a:buFontTx/>
              <a:buNone/>
            </a:pPr>
            <a:endParaRPr lang="en-US" altLang="en-US" sz="2200">
              <a:solidFill>
                <a:schemeClr val="tx1"/>
              </a:solidFill>
            </a:endParaRPr>
          </a:p>
          <a:p>
            <a:pPr>
              <a:spcBef>
                <a:spcPct val="0"/>
              </a:spcBef>
              <a:buClrTx/>
              <a:buFontTx/>
              <a:buNone/>
            </a:pPr>
            <a:r>
              <a:rPr lang="cs-CZ" altLang="en-US" sz="2200">
                <a:solidFill>
                  <a:schemeClr val="tx1"/>
                </a:solidFill>
              </a:rPr>
              <a:t>	</a:t>
            </a:r>
            <a:r>
              <a:rPr lang="cs-CZ" altLang="en-US" sz="2200">
                <a:solidFill>
                  <a:schemeClr val="tx2"/>
                </a:solidFill>
              </a:rPr>
              <a:t>- hodnocení v rámci jednotlivých druhů</a:t>
            </a:r>
          </a:p>
          <a:p>
            <a:pPr>
              <a:spcBef>
                <a:spcPct val="0"/>
              </a:spcBef>
              <a:buClrTx/>
              <a:buFontTx/>
              <a:buNone/>
            </a:pPr>
            <a:r>
              <a:rPr lang="cs-CZ" altLang="en-US" sz="1800" i="1">
                <a:solidFill>
                  <a:schemeClr val="tx1"/>
                </a:solidFill>
              </a:rPr>
              <a:t>		</a:t>
            </a:r>
            <a:r>
              <a:rPr lang="cs-CZ" altLang="en-US" sz="1800" b="0" i="1">
                <a:solidFill>
                  <a:schemeClr val="tx1"/>
                </a:solidFill>
              </a:rPr>
              <a:t>- </a:t>
            </a:r>
            <a:r>
              <a:rPr lang="en-US" altLang="en-US" sz="1800" b="0" i="1">
                <a:solidFill>
                  <a:schemeClr val="tx1"/>
                </a:solidFill>
              </a:rPr>
              <a:t>mortalita</a:t>
            </a:r>
            <a:r>
              <a:rPr lang="cs-CZ" altLang="en-US" sz="1800" b="0" i="1">
                <a:solidFill>
                  <a:schemeClr val="tx1"/>
                </a:solidFill>
              </a:rPr>
              <a:t>, růst</a:t>
            </a:r>
          </a:p>
          <a:p>
            <a:pPr>
              <a:spcBef>
                <a:spcPct val="0"/>
              </a:spcBef>
              <a:buClrTx/>
              <a:buFontTx/>
              <a:buNone/>
            </a:pPr>
            <a:r>
              <a:rPr lang="cs-CZ" altLang="en-US" sz="1800" b="0" i="1">
                <a:solidFill>
                  <a:schemeClr val="tx1"/>
                </a:solidFill>
              </a:rPr>
              <a:t>		- </a:t>
            </a:r>
            <a:r>
              <a:rPr lang="en-US" altLang="en-US" sz="1800" b="0" i="1">
                <a:solidFill>
                  <a:schemeClr val="tx1"/>
                </a:solidFill>
              </a:rPr>
              <a:t>reprodukce</a:t>
            </a:r>
            <a:endParaRPr lang="cs-CZ" altLang="en-US" sz="1800" b="0" i="1">
              <a:solidFill>
                <a:schemeClr val="tx1"/>
              </a:solidFill>
            </a:endParaRPr>
          </a:p>
          <a:p>
            <a:pPr>
              <a:spcBef>
                <a:spcPct val="0"/>
              </a:spcBef>
              <a:buClrTx/>
              <a:buFontTx/>
              <a:buNone/>
            </a:pPr>
            <a:r>
              <a:rPr lang="cs-CZ" altLang="en-US" sz="1800" b="0" i="1">
                <a:solidFill>
                  <a:schemeClr val="tx1"/>
                </a:solidFill>
              </a:rPr>
              <a:t>		- populační charakteristiky</a:t>
            </a:r>
            <a:endParaRPr lang="en-US" altLang="en-US" sz="1800" b="0" i="1">
              <a:solidFill>
                <a:schemeClr val="tx1"/>
              </a:solidFill>
            </a:endParaRPr>
          </a:p>
          <a:p>
            <a:pPr>
              <a:spcBef>
                <a:spcPct val="0"/>
              </a:spcBef>
              <a:buClrTx/>
              <a:buFontTx/>
              <a:buNone/>
            </a:pPr>
            <a:endParaRPr lang="en-US" altLang="en-US" sz="2200">
              <a:solidFill>
                <a:schemeClr val="tx1"/>
              </a:solidFill>
            </a:endParaRPr>
          </a:p>
          <a:p>
            <a:pPr>
              <a:spcBef>
                <a:spcPct val="0"/>
              </a:spcBef>
              <a:buClrTx/>
              <a:buFontTx/>
              <a:buNone/>
            </a:pPr>
            <a:r>
              <a:rPr lang="cs-CZ" altLang="en-US" sz="2200">
                <a:solidFill>
                  <a:schemeClr val="tx1"/>
                </a:solidFill>
              </a:rPr>
              <a:t>	- </a:t>
            </a:r>
            <a:r>
              <a:rPr lang="cs-CZ" altLang="en-US" sz="2200">
                <a:solidFill>
                  <a:schemeClr val="tx2"/>
                </a:solidFill>
              </a:rPr>
              <a:t>hodnocení společenstva </a:t>
            </a:r>
            <a:r>
              <a:rPr lang="cs-CZ" altLang="en-US" sz="2200">
                <a:solidFill>
                  <a:schemeClr val="tx1"/>
                </a:solidFill>
              </a:rPr>
              <a:t>– ekologické efekty </a:t>
            </a:r>
            <a:br>
              <a:rPr lang="cs-CZ" altLang="en-US" sz="2200">
                <a:solidFill>
                  <a:schemeClr val="tx1"/>
                </a:solidFill>
              </a:rPr>
            </a:br>
            <a:r>
              <a:rPr lang="cs-CZ" altLang="en-US" sz="2200">
                <a:solidFill>
                  <a:schemeClr val="tx1"/>
                </a:solidFill>
              </a:rPr>
              <a:t>	</a:t>
            </a:r>
          </a:p>
          <a:p>
            <a:pPr>
              <a:spcBef>
                <a:spcPct val="0"/>
              </a:spcBef>
              <a:buClrTx/>
              <a:buFontTx/>
              <a:buNone/>
            </a:pPr>
            <a:r>
              <a:rPr lang="cs-CZ" altLang="en-US" sz="1800" b="0" i="1">
                <a:solidFill>
                  <a:schemeClr val="tx1"/>
                </a:solidFill>
              </a:rPr>
              <a:t>	</a:t>
            </a:r>
            <a:r>
              <a:rPr lang="cs-CZ" altLang="en-US" sz="1800" b="0" i="1">
                <a:solidFill>
                  <a:srgbClr val="FF0000"/>
                </a:solidFill>
              </a:rPr>
              <a:t>	</a:t>
            </a:r>
            <a:r>
              <a:rPr lang="cs-CZ" altLang="en-US" sz="1800" b="0" i="1" u="sng">
                <a:solidFill>
                  <a:srgbClr val="FF0000"/>
                </a:solidFill>
              </a:rPr>
              <a:t>- strukturní parametry:</a:t>
            </a:r>
            <a:r>
              <a:rPr lang="cs-CZ" altLang="en-US" sz="1800" b="0" i="1">
                <a:solidFill>
                  <a:srgbClr val="FF0000"/>
                </a:solidFill>
              </a:rPr>
              <a:t> 	taxonomie, indexy atd. </a:t>
            </a:r>
            <a:br>
              <a:rPr lang="cs-CZ" altLang="en-US" sz="1800" b="0" i="1">
                <a:solidFill>
                  <a:srgbClr val="FF0000"/>
                </a:solidFill>
              </a:rPr>
            </a:br>
            <a:r>
              <a:rPr lang="cs-CZ" altLang="en-US" sz="1400" b="0" i="1">
                <a:solidFill>
                  <a:srgbClr val="FF0000"/>
                </a:solidFill>
              </a:rPr>
              <a:t>					(v praxi jsou hodnoceny častěji než funkční p.)</a:t>
            </a:r>
            <a:r>
              <a:rPr lang="cs-CZ" altLang="en-US" sz="1800" b="0" i="1">
                <a:solidFill>
                  <a:srgbClr val="FF0000"/>
                </a:solidFill>
              </a:rPr>
              <a:t> </a:t>
            </a:r>
          </a:p>
          <a:p>
            <a:pPr>
              <a:spcBef>
                <a:spcPct val="0"/>
              </a:spcBef>
              <a:buClrTx/>
              <a:buFontTx/>
              <a:buNone/>
            </a:pPr>
            <a:endParaRPr lang="cs-CZ" altLang="en-US" sz="1800" i="1">
              <a:solidFill>
                <a:schemeClr val="tx1"/>
              </a:solidFill>
            </a:endParaRPr>
          </a:p>
          <a:p>
            <a:pPr>
              <a:spcBef>
                <a:spcPct val="0"/>
              </a:spcBef>
              <a:buClrTx/>
              <a:buFontTx/>
              <a:buNone/>
            </a:pPr>
            <a:r>
              <a:rPr lang="cs-CZ" altLang="en-US" sz="1800" b="0" i="1">
                <a:solidFill>
                  <a:schemeClr val="tx1"/>
                </a:solidFill>
              </a:rPr>
              <a:t>		</a:t>
            </a:r>
            <a:r>
              <a:rPr lang="cs-CZ" altLang="en-US" sz="1800" b="0" i="1" u="sng">
                <a:solidFill>
                  <a:schemeClr val="tx1"/>
                </a:solidFill>
              </a:rPr>
              <a:t>- funkční parametry</a:t>
            </a:r>
          </a:p>
          <a:p>
            <a:pPr>
              <a:spcBef>
                <a:spcPct val="0"/>
              </a:spcBef>
              <a:buClrTx/>
              <a:buFontTx/>
              <a:buNone/>
            </a:pPr>
            <a:r>
              <a:rPr lang="cs-CZ" altLang="en-US" sz="1800" b="0" i="1">
                <a:solidFill>
                  <a:schemeClr val="tx1"/>
                </a:solidFill>
              </a:rPr>
              <a:t>			zásoby – živiny, energie</a:t>
            </a:r>
          </a:p>
          <a:p>
            <a:pPr>
              <a:spcBef>
                <a:spcPct val="0"/>
              </a:spcBef>
              <a:buClrTx/>
              <a:buFontTx/>
              <a:buNone/>
            </a:pPr>
            <a:r>
              <a:rPr lang="cs-CZ" altLang="en-US" sz="1800" b="0" i="1">
                <a:solidFill>
                  <a:schemeClr val="tx1"/>
                </a:solidFill>
              </a:rPr>
              <a:t>			procesy – produkce, respirace ...</a:t>
            </a:r>
          </a:p>
        </p:txBody>
      </p:sp>
      <p:sp>
        <p:nvSpPr>
          <p:cNvPr id="155651"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Vyhodnocení výsledků mikro / mesokosmů</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E3"/>
          <p:cNvPicPr>
            <a:picLocks noChangeAspect="1" noChangeArrowheads="1"/>
          </p:cNvPicPr>
          <p:nvPr/>
        </p:nvPicPr>
        <p:blipFill>
          <a:blip r:embed="rId3">
            <a:extLst>
              <a:ext uri="{28A0092B-C50C-407E-A947-70E740481C1C}">
                <a14:useLocalDpi xmlns:a14="http://schemas.microsoft.com/office/drawing/2010/main" val="0"/>
              </a:ext>
            </a:extLst>
          </a:blip>
          <a:srcRect r="6897"/>
          <a:stretch>
            <a:fillRect/>
          </a:stretch>
        </p:blipFill>
        <p:spPr bwMode="auto">
          <a:xfrm>
            <a:off x="3038475" y="152400"/>
            <a:ext cx="58547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ovéPole 2"/>
          <p:cNvSpPr txBox="1">
            <a:spLocks noChangeArrowheads="1"/>
          </p:cNvSpPr>
          <p:nvPr/>
        </p:nvSpPr>
        <p:spPr bwMode="auto">
          <a:xfrm>
            <a:off x="176213" y="549275"/>
            <a:ext cx="25955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Příklad</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a:solidFill>
                  <a:schemeClr val="tx1"/>
                </a:solidFill>
              </a:rPr>
              <a:t>Sledování změn</a:t>
            </a:r>
            <a:r>
              <a:rPr lang="cs-CZ" altLang="en-US" sz="1800" b="0">
                <a:solidFill>
                  <a:schemeClr val="tx1"/>
                </a:solidFill>
              </a:rPr>
              <a:t/>
            </a:r>
            <a:br>
              <a:rPr lang="cs-CZ" altLang="en-US" sz="1800" b="0">
                <a:solidFill>
                  <a:schemeClr val="tx1"/>
                </a:solidFill>
              </a:rPr>
            </a:br>
            <a:r>
              <a:rPr lang="cs-CZ" altLang="en-US" sz="1800" b="0">
                <a:solidFill>
                  <a:schemeClr val="tx1"/>
                </a:solidFill>
              </a:rPr>
              <a:t>ve společenstvu </a:t>
            </a:r>
            <a:br>
              <a:rPr lang="cs-CZ" altLang="en-US" sz="1800" b="0">
                <a:solidFill>
                  <a:schemeClr val="tx1"/>
                </a:solidFill>
              </a:rPr>
            </a:br>
            <a:r>
              <a:rPr lang="cs-CZ" altLang="en-US" sz="1800" b="0">
                <a:solidFill>
                  <a:schemeClr val="tx1"/>
                </a:solidFill>
              </a:rPr>
              <a:t>ovlivněném 3 dávkami</a:t>
            </a:r>
            <a:br>
              <a:rPr lang="cs-CZ" altLang="en-US" sz="1800" b="0">
                <a:solidFill>
                  <a:schemeClr val="tx1"/>
                </a:solidFill>
              </a:rPr>
            </a:br>
            <a:r>
              <a:rPr lang="cs-CZ" altLang="en-US" sz="1800" b="0">
                <a:solidFill>
                  <a:schemeClr val="tx1"/>
                </a:solidFill>
              </a:rPr>
              <a:t>pesticidu </a:t>
            </a:r>
            <a:br>
              <a:rPr lang="cs-CZ" altLang="en-US" sz="1800" b="0">
                <a:solidFill>
                  <a:schemeClr val="tx1"/>
                </a:solidFill>
              </a:rPr>
            </a:br>
            <a:endParaRPr lang="cs-CZ" altLang="en-US" sz="1800" b="0">
              <a:solidFill>
                <a:schemeClr val="tx1"/>
              </a:solidFill>
            </a:endParaRPr>
          </a:p>
          <a:p>
            <a:pPr eaLnBrk="1" hangingPunct="1">
              <a:spcBef>
                <a:spcPct val="0"/>
              </a:spcBef>
              <a:buClrTx/>
              <a:buFontTx/>
              <a:buNone/>
            </a:pPr>
            <a:r>
              <a:rPr lang="cs-CZ" altLang="en-US" sz="1800" b="0">
                <a:solidFill>
                  <a:schemeClr val="tx1"/>
                </a:solidFill>
              </a:rPr>
              <a:t>(L-low, M-medium, </a:t>
            </a:r>
            <a:br>
              <a:rPr lang="cs-CZ" altLang="en-US" sz="1800" b="0">
                <a:solidFill>
                  <a:schemeClr val="tx1"/>
                </a:solidFill>
              </a:rPr>
            </a:br>
            <a:r>
              <a:rPr lang="cs-CZ" altLang="en-US" sz="1800" b="0">
                <a:solidFill>
                  <a:schemeClr val="tx1"/>
                </a:solidFill>
              </a:rPr>
              <a:t>H-high, VH = vehicle</a:t>
            </a:r>
            <a:r>
              <a:rPr lang="en-US" altLang="en-US" sz="1800" b="0">
                <a:solidFill>
                  <a:schemeClr val="tx1"/>
                </a:solidFill>
              </a:rPr>
              <a:t> / </a:t>
            </a:r>
            <a:br>
              <a:rPr lang="en-US" altLang="en-US" sz="1800" b="0">
                <a:solidFill>
                  <a:schemeClr val="tx1"/>
                </a:solidFill>
              </a:rPr>
            </a:br>
            <a:r>
              <a:rPr lang="en-US" altLang="en-US" sz="1800" b="0">
                <a:solidFill>
                  <a:schemeClr val="tx1"/>
                </a:solidFill>
              </a:rPr>
              <a:t>kontrola ro</a:t>
            </a:r>
            <a:r>
              <a:rPr lang="cs-CZ" altLang="en-US" sz="1800" b="0">
                <a:solidFill>
                  <a:schemeClr val="tx1"/>
                </a:solidFill>
              </a:rPr>
              <a:t>zpouštědla)</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b="0">
                <a:solidFill>
                  <a:schemeClr val="tx1"/>
                </a:solidFill>
              </a:rPr>
              <a:t>Dvě různá uspořádání:</a:t>
            </a:r>
          </a:p>
          <a:p>
            <a:pPr eaLnBrk="1" hangingPunct="1">
              <a:spcBef>
                <a:spcPct val="0"/>
              </a:spcBef>
              <a:buClrTx/>
              <a:buFontTx/>
              <a:buNone/>
            </a:pPr>
            <a:endParaRPr lang="cs-CZ" altLang="en-US" sz="1800" b="0">
              <a:solidFill>
                <a:schemeClr val="tx1"/>
              </a:solidFill>
            </a:endParaRPr>
          </a:p>
          <a:p>
            <a:pPr eaLnBrk="1" hangingPunct="1">
              <a:spcBef>
                <a:spcPct val="0"/>
              </a:spcBef>
              <a:buClrTx/>
              <a:buFontTx/>
              <a:buNone/>
            </a:pPr>
            <a:r>
              <a:rPr lang="cs-CZ" altLang="en-US" sz="1800" b="0">
                <a:solidFill>
                  <a:schemeClr val="tx1"/>
                </a:solidFill>
              </a:rPr>
              <a:t>Mikro vs. mezokosmos</a:t>
            </a:r>
          </a:p>
          <a:p>
            <a:pPr eaLnBrk="1" hangingPunct="1">
              <a:spcBef>
                <a:spcPct val="0"/>
              </a:spcBef>
              <a:buClrTx/>
              <a:buFontTx/>
              <a:buNone/>
            </a:pPr>
            <a:r>
              <a:rPr lang="cs-CZ" altLang="en-US" sz="1800" b="0">
                <a:solidFill>
                  <a:schemeClr val="tx1"/>
                </a:solidFill>
              </a:rPr>
              <a:t>(malá nádrž vs. Jezero)</a:t>
            </a:r>
          </a:p>
          <a:p>
            <a:pPr eaLnBrk="1" hangingPunct="1">
              <a:spcBef>
                <a:spcPct val="0"/>
              </a:spcBef>
              <a:buClrTx/>
              <a:buFontTx/>
              <a:buNone/>
            </a:pPr>
            <a:endParaRPr lang="cs-CZ" altLang="en-US" sz="1800" b="0">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buClrTx/>
              <a:buFontTx/>
              <a:buNone/>
            </a:pPr>
            <a:r>
              <a:rPr lang="cs-CZ" altLang="en-US" sz="2400">
                <a:solidFill>
                  <a:schemeClr val="tx1"/>
                </a:solidFill>
              </a:rPr>
              <a:t>FUNKČNÍ PARAMETRY EKOSYSTÉM</a:t>
            </a:r>
            <a:r>
              <a:rPr lang="en-US" altLang="en-US" sz="2400">
                <a:solidFill>
                  <a:schemeClr val="tx1"/>
                </a:solidFill>
              </a:rPr>
              <a:t>Ů</a:t>
            </a:r>
            <a:endParaRPr lang="cs-CZ" altLang="en-US" sz="2400">
              <a:solidFill>
                <a:schemeClr val="tx1"/>
              </a:solidFill>
            </a:endParaRPr>
          </a:p>
        </p:txBody>
      </p:sp>
      <p:sp>
        <p:nvSpPr>
          <p:cNvPr id="32771" name="Rectangle 3"/>
          <p:cNvSpPr>
            <a:spLocks noChangeArrowheads="1"/>
          </p:cNvSpPr>
          <p:nvPr/>
        </p:nvSpPr>
        <p:spPr bwMode="auto">
          <a:xfrm>
            <a:off x="533400" y="836613"/>
            <a:ext cx="8077200" cy="5461000"/>
          </a:xfrm>
          <a:prstGeom prst="rect">
            <a:avLst/>
          </a:prstGeom>
          <a:noFill/>
          <a:ln w="12700">
            <a:noFill/>
            <a:miter lim="800000"/>
            <a:headEnd/>
            <a:tailEnd/>
          </a:ln>
        </p:spPr>
        <p:txBody>
          <a:bodyPr lIns="90488" tIns="44450" rIns="90488" bIns="44450"/>
          <a:lstStyle/>
          <a:p>
            <a:pPr marL="800100" lvl="1" indent="-342900">
              <a:spcBef>
                <a:spcPct val="20000"/>
              </a:spcBef>
              <a:defRPr/>
            </a:pPr>
            <a:r>
              <a:rPr lang="cs-CZ" sz="2000">
                <a:solidFill>
                  <a:srgbClr val="FF0000"/>
                </a:solidFill>
                <a:latin typeface="Arial" charset="0"/>
                <a:cs typeface="Arial" charset="0"/>
              </a:rPr>
              <a:t>1) Zdroje </a:t>
            </a:r>
            <a:r>
              <a:rPr lang="cs-CZ" sz="2000" dirty="0">
                <a:solidFill>
                  <a:srgbClr val="FF0000"/>
                </a:solidFill>
                <a:latin typeface="Arial" charset="0"/>
                <a:cs typeface="Arial" charset="0"/>
              </a:rPr>
              <a:t>a pohyb </a:t>
            </a:r>
            <a:r>
              <a:rPr lang="cs-CZ" sz="2000">
                <a:solidFill>
                  <a:srgbClr val="FF0000"/>
                </a:solidFill>
                <a:latin typeface="Arial" charset="0"/>
                <a:cs typeface="Arial" charset="0"/>
              </a:rPr>
              <a:t>živin / energie</a:t>
            </a:r>
            <a:r>
              <a:rPr lang="cs-CZ" sz="2000" dirty="0">
                <a:latin typeface="Arial" charset="0"/>
                <a:cs typeface="Arial" charset="0"/>
              </a:rPr>
              <a:t/>
            </a:r>
            <a:br>
              <a:rPr lang="cs-CZ" sz="2000" dirty="0">
                <a:latin typeface="Arial" charset="0"/>
                <a:cs typeface="Arial" charset="0"/>
              </a:rPr>
            </a:br>
            <a:r>
              <a:rPr lang="cs-CZ" sz="2000" b="0" dirty="0">
                <a:latin typeface="Arial" charset="0"/>
                <a:cs typeface="Arial" charset="0"/>
              </a:rPr>
              <a:t>(autochtonní – vnitřní / </a:t>
            </a:r>
            <a:r>
              <a:rPr lang="cs-CZ" sz="2000" b="0" dirty="0" err="1">
                <a:latin typeface="Arial" charset="0"/>
                <a:cs typeface="Arial" charset="0"/>
              </a:rPr>
              <a:t>allochtonní</a:t>
            </a:r>
            <a:r>
              <a:rPr lang="cs-CZ" sz="2000" b="0" dirty="0">
                <a:latin typeface="Arial" charset="0"/>
                <a:cs typeface="Arial" charset="0"/>
              </a:rPr>
              <a:t> – externí)</a:t>
            </a:r>
          </a:p>
          <a:p>
            <a:pPr marL="1143000" lvl="2" indent="-228600">
              <a:spcBef>
                <a:spcPct val="20000"/>
              </a:spcBef>
              <a:buFontTx/>
              <a:buChar char="•"/>
              <a:defRPr/>
            </a:pPr>
            <a:r>
              <a:rPr lang="cs-CZ" sz="1400" i="1" dirty="0">
                <a:solidFill>
                  <a:schemeClr val="tx2"/>
                </a:solidFill>
                <a:latin typeface="Arial" charset="0"/>
                <a:cs typeface="Arial" charset="0"/>
              </a:rPr>
              <a:t>přenos energie = potravní sítě</a:t>
            </a:r>
          </a:p>
          <a:p>
            <a:pPr marL="1600200" lvl="3" indent="-228600">
              <a:spcBef>
                <a:spcPct val="20000"/>
              </a:spcBef>
              <a:buFontTx/>
              <a:buChar char="–"/>
              <a:defRPr/>
            </a:pPr>
            <a:r>
              <a:rPr lang="cs-CZ" sz="1400" b="0" i="1" dirty="0">
                <a:latin typeface="Arial" charset="0"/>
                <a:cs typeface="Arial" charset="0"/>
              </a:rPr>
              <a:t>pastevně kořistnický / parazitický / dekompoziční</a:t>
            </a:r>
          </a:p>
          <a:p>
            <a:pPr marL="1600200" lvl="3" indent="-228600">
              <a:spcBef>
                <a:spcPct val="20000"/>
              </a:spcBef>
              <a:buFontTx/>
              <a:buChar char="–"/>
              <a:defRPr/>
            </a:pPr>
            <a:r>
              <a:rPr lang="cs-CZ" sz="1400" b="0" i="1">
                <a:latin typeface="Arial" charset="0"/>
                <a:cs typeface="Arial" charset="0"/>
              </a:rPr>
              <a:t>producenti </a:t>
            </a:r>
            <a:r>
              <a:rPr lang="cs-CZ" sz="1400" b="0" i="1">
                <a:latin typeface="Arial" charset="0"/>
                <a:cs typeface="Arial" charset="0"/>
                <a:sym typeface="Wingdings" pitchFamily="2" charset="2"/>
              </a:rPr>
              <a:t></a:t>
            </a:r>
            <a:r>
              <a:rPr lang="en-US" sz="1400" b="0" i="1">
                <a:latin typeface="Arial" charset="0"/>
                <a:cs typeface="Arial" charset="0"/>
                <a:sym typeface="Wingdings" pitchFamily="2" charset="2"/>
              </a:rPr>
              <a:t> </a:t>
            </a:r>
            <a:r>
              <a:rPr lang="cs-CZ" sz="1400" b="0" i="1">
                <a:latin typeface="Arial" charset="0"/>
                <a:cs typeface="Arial" charset="0"/>
              </a:rPr>
              <a:t>konzumenti </a:t>
            </a:r>
            <a:r>
              <a:rPr lang="cs-CZ" sz="1400" b="0" i="1">
                <a:latin typeface="Arial" charset="0"/>
                <a:cs typeface="Arial" charset="0"/>
                <a:sym typeface="Wingdings" pitchFamily="2" charset="2"/>
              </a:rPr>
              <a:t></a:t>
            </a:r>
            <a:r>
              <a:rPr lang="en-US" sz="1400" b="0" i="1">
                <a:latin typeface="Arial" charset="0"/>
                <a:cs typeface="Arial" charset="0"/>
                <a:sym typeface="Wingdings" pitchFamily="2" charset="2"/>
              </a:rPr>
              <a:t> </a:t>
            </a:r>
            <a:r>
              <a:rPr lang="cs-CZ" sz="1400" b="0" i="1">
                <a:latin typeface="Arial" charset="0"/>
                <a:cs typeface="Arial" charset="0"/>
              </a:rPr>
              <a:t>destruenti</a:t>
            </a:r>
            <a:r>
              <a:rPr lang="en-US" sz="1400" b="0" i="1">
                <a:latin typeface="Arial" charset="0"/>
                <a:cs typeface="Arial" charset="0"/>
              </a:rPr>
              <a:t>/dekompo</a:t>
            </a:r>
            <a:r>
              <a:rPr lang="cs-CZ" sz="1400" b="0" i="1">
                <a:latin typeface="Arial" charset="0"/>
                <a:cs typeface="Arial" charset="0"/>
              </a:rPr>
              <a:t>zitoři</a:t>
            </a:r>
            <a:endParaRPr lang="cs-CZ" sz="1400" b="0" i="1" dirty="0">
              <a:latin typeface="Arial" charset="0"/>
              <a:cs typeface="Arial" charset="0"/>
            </a:endParaRPr>
          </a:p>
          <a:p>
            <a:pPr marL="742950" lvl="1" indent="-285750">
              <a:spcBef>
                <a:spcPct val="20000"/>
              </a:spcBef>
              <a:buFontTx/>
              <a:buChar char="•"/>
              <a:defRPr/>
            </a:pPr>
            <a:endParaRPr lang="cs-CZ" sz="1600" b="0" i="1" dirty="0">
              <a:latin typeface="Arial" charset="0"/>
              <a:cs typeface="Arial" charset="0"/>
            </a:endParaRPr>
          </a:p>
          <a:p>
            <a:pPr marL="742950" lvl="1" indent="-285750">
              <a:spcBef>
                <a:spcPct val="20000"/>
              </a:spcBef>
              <a:defRPr/>
            </a:pPr>
            <a:r>
              <a:rPr lang="cs-CZ" sz="2000" dirty="0">
                <a:solidFill>
                  <a:srgbClr val="FF0000"/>
                </a:solidFill>
                <a:latin typeface="Arial" charset="0"/>
                <a:cs typeface="Arial" charset="0"/>
              </a:rPr>
              <a:t>2</a:t>
            </a:r>
            <a:r>
              <a:rPr lang="cs-CZ" sz="2000">
                <a:solidFill>
                  <a:srgbClr val="FF0000"/>
                </a:solidFill>
                <a:latin typeface="Arial" charset="0"/>
                <a:cs typeface="Arial" charset="0"/>
              </a:rPr>
              <a:t>) Procesy v ekosystémech</a:t>
            </a:r>
          </a:p>
          <a:p>
            <a:pPr marL="1200150" lvl="2" indent="-285750">
              <a:spcBef>
                <a:spcPct val="20000"/>
              </a:spcBef>
              <a:buFont typeface="Arial" pitchFamily="34" charset="0"/>
              <a:buChar char="•"/>
              <a:defRPr/>
            </a:pPr>
            <a:r>
              <a:rPr lang="cs-CZ">
                <a:latin typeface="Arial" charset="0"/>
                <a:cs typeface="Arial" charset="0"/>
              </a:rPr>
              <a:t>Produkce		</a:t>
            </a:r>
            <a:r>
              <a:rPr lang="cs-CZ" sz="1400" b="0">
                <a:latin typeface="Arial" charset="0"/>
                <a:cs typeface="Arial" charset="0"/>
              </a:rPr>
              <a:t>Primární</a:t>
            </a:r>
            <a:r>
              <a:rPr lang="cs-CZ" sz="1400" b="0" dirty="0">
                <a:latin typeface="Arial" charset="0"/>
                <a:cs typeface="Arial" charset="0"/>
              </a:rPr>
              <a:t>: </a:t>
            </a:r>
            <a:r>
              <a:rPr lang="cs-CZ" sz="1400" b="0" dirty="0" err="1">
                <a:latin typeface="Times New Roman" pitchFamily="18" charset="0"/>
                <a:cs typeface="Arial" charset="0"/>
              </a:rPr>
              <a:t>CO</a:t>
            </a:r>
            <a:r>
              <a:rPr lang="cs-CZ" sz="1400" b="0" baseline="-25000" dirty="0" err="1">
                <a:latin typeface="Times New Roman" pitchFamily="18" charset="0"/>
                <a:cs typeface="Arial" charset="0"/>
              </a:rPr>
              <a:t>2</a:t>
            </a:r>
            <a:r>
              <a:rPr lang="cs-CZ" sz="1400" b="0" dirty="0">
                <a:latin typeface="Times New Roman" pitchFamily="18" charset="0"/>
                <a:cs typeface="Arial" charset="0"/>
              </a:rPr>
              <a:t> + </a:t>
            </a:r>
            <a:r>
              <a:rPr lang="cs-CZ" sz="1400" b="0" dirty="0" err="1">
                <a:latin typeface="Times New Roman" pitchFamily="18" charset="0"/>
                <a:cs typeface="Arial" charset="0"/>
              </a:rPr>
              <a:t>H</a:t>
            </a:r>
            <a:r>
              <a:rPr lang="cs-CZ" sz="1400" b="0" baseline="-25000" dirty="0" err="1">
                <a:latin typeface="Times New Roman" pitchFamily="18" charset="0"/>
                <a:cs typeface="Arial" charset="0"/>
              </a:rPr>
              <a:t>2</a:t>
            </a:r>
            <a:r>
              <a:rPr lang="cs-CZ" sz="1400" b="0" dirty="0" err="1">
                <a:latin typeface="Times New Roman" pitchFamily="18" charset="0"/>
                <a:cs typeface="Arial" charset="0"/>
              </a:rPr>
              <a:t>O</a:t>
            </a:r>
            <a:r>
              <a:rPr lang="cs-CZ" sz="1400" b="0" dirty="0">
                <a:latin typeface="Times New Roman" pitchFamily="18" charset="0"/>
                <a:cs typeface="Arial" charset="0"/>
              </a:rPr>
              <a:t> + </a:t>
            </a:r>
            <a:r>
              <a:rPr lang="cs-CZ" sz="1400" b="0" dirty="0" err="1">
                <a:latin typeface="Times New Roman" pitchFamily="18" charset="0"/>
                <a:cs typeface="Arial" charset="0"/>
              </a:rPr>
              <a:t>hv</a:t>
            </a:r>
            <a:r>
              <a:rPr lang="cs-CZ" sz="1400" b="0" dirty="0">
                <a:latin typeface="Times New Roman" pitchFamily="18" charset="0"/>
                <a:cs typeface="Arial" charset="0"/>
              </a:rPr>
              <a:t> </a:t>
            </a:r>
            <a:r>
              <a:rPr lang="cs-CZ" sz="1400" b="0" dirty="0">
                <a:latin typeface="Symbol" pitchFamily="18" charset="2"/>
                <a:cs typeface="Arial" charset="0"/>
              </a:rPr>
              <a:t></a:t>
            </a:r>
            <a:r>
              <a:rPr lang="cs-CZ" sz="1400" b="0" dirty="0">
                <a:latin typeface="Times New Roman" pitchFamily="18" charset="0"/>
                <a:cs typeface="Arial" charset="0"/>
              </a:rPr>
              <a:t> (</a:t>
            </a:r>
            <a:r>
              <a:rPr lang="cs-CZ" sz="1400" b="0" dirty="0" err="1">
                <a:latin typeface="Times New Roman" pitchFamily="18" charset="0"/>
                <a:cs typeface="Arial" charset="0"/>
              </a:rPr>
              <a:t>CH</a:t>
            </a:r>
            <a:r>
              <a:rPr lang="cs-CZ" sz="1400" b="0" baseline="-25000" dirty="0" err="1">
                <a:latin typeface="Times New Roman" pitchFamily="18" charset="0"/>
                <a:cs typeface="Arial" charset="0"/>
              </a:rPr>
              <a:t>2</a:t>
            </a:r>
            <a:r>
              <a:rPr lang="cs-CZ" sz="1400" b="0" dirty="0" err="1">
                <a:latin typeface="Times New Roman" pitchFamily="18" charset="0"/>
                <a:cs typeface="Arial" charset="0"/>
              </a:rPr>
              <a:t>O</a:t>
            </a:r>
            <a:r>
              <a:rPr lang="cs-CZ" sz="1400" b="0" dirty="0">
                <a:latin typeface="Times New Roman" pitchFamily="18" charset="0"/>
                <a:cs typeface="Arial" charset="0"/>
              </a:rPr>
              <a:t>) </a:t>
            </a:r>
            <a:r>
              <a:rPr lang="cs-CZ" sz="1400" b="0">
                <a:latin typeface="Times New Roman" pitchFamily="18" charset="0"/>
                <a:cs typeface="Arial" charset="0"/>
              </a:rPr>
              <a:t>+ O</a:t>
            </a:r>
            <a:r>
              <a:rPr lang="cs-CZ" sz="1400" b="0" baseline="-25000">
                <a:latin typeface="Times New Roman" pitchFamily="18" charset="0"/>
                <a:cs typeface="Arial" charset="0"/>
              </a:rPr>
              <a:t>2				</a:t>
            </a:r>
            <a:r>
              <a:rPr lang="cs-CZ" sz="1400" b="0">
                <a:latin typeface="Arial" charset="0"/>
                <a:cs typeface="Arial" charset="0"/>
              </a:rPr>
              <a:t>Sekundární produkce (v potravním řetězci</a:t>
            </a:r>
            <a:endParaRPr lang="cs-CZ" sz="1400" b="0" dirty="0">
              <a:latin typeface="Arial" charset="0"/>
              <a:cs typeface="Arial" charset="0"/>
            </a:endParaRPr>
          </a:p>
          <a:p>
            <a:pPr marL="1143000" lvl="2" indent="-228600">
              <a:spcBef>
                <a:spcPct val="20000"/>
              </a:spcBef>
              <a:buFontTx/>
              <a:buChar char="•"/>
              <a:defRPr/>
            </a:pPr>
            <a:r>
              <a:rPr lang="cs-CZ">
                <a:latin typeface="Arial" charset="0"/>
                <a:cs typeface="Arial" charset="0"/>
              </a:rPr>
              <a:t>Respirace / dekompozice</a:t>
            </a:r>
          </a:p>
          <a:p>
            <a:pPr marL="685800" lvl="1" indent="-228600">
              <a:spcBef>
                <a:spcPct val="20000"/>
              </a:spcBef>
              <a:defRPr/>
            </a:pPr>
            <a:r>
              <a:rPr lang="cs-CZ" b="0" i="1">
                <a:latin typeface="Arial" charset="0"/>
                <a:cs typeface="Arial" charset="0"/>
              </a:rPr>
              <a:t>Metriky sledování procesů: </a:t>
            </a:r>
            <a:br>
              <a:rPr lang="cs-CZ" b="0" i="1">
                <a:latin typeface="Arial" charset="0"/>
                <a:cs typeface="Arial" charset="0"/>
              </a:rPr>
            </a:br>
            <a:r>
              <a:rPr lang="cs-CZ" b="0" i="1">
                <a:latin typeface="Arial" charset="0"/>
                <a:cs typeface="Arial" charset="0"/>
              </a:rPr>
              <a:t>balance / výměny koncentrací plynů - O2, CO2, NOy atd.</a:t>
            </a:r>
          </a:p>
          <a:p>
            <a:pPr marL="1143000" lvl="2" indent="-228600">
              <a:spcBef>
                <a:spcPct val="20000"/>
              </a:spcBef>
              <a:buFontTx/>
              <a:buChar char="•"/>
              <a:defRPr/>
            </a:pPr>
            <a:endParaRPr lang="cs-CZ">
              <a:latin typeface="Arial" charset="0"/>
              <a:cs typeface="Arial" charset="0"/>
            </a:endParaRPr>
          </a:p>
          <a:p>
            <a:pPr marL="742950" lvl="1" indent="-285750">
              <a:spcBef>
                <a:spcPct val="20000"/>
              </a:spcBef>
              <a:defRPr/>
            </a:pPr>
            <a:r>
              <a:rPr lang="cs-CZ" sz="2000">
                <a:solidFill>
                  <a:srgbClr val="FF0000"/>
                </a:solidFill>
                <a:latin typeface="Arial" charset="0"/>
                <a:cs typeface="Arial" charset="0"/>
              </a:rPr>
              <a:t>3) Resilience / Elasticita</a:t>
            </a:r>
          </a:p>
          <a:p>
            <a:pPr marL="1143000" lvl="2" indent="-228600">
              <a:spcBef>
                <a:spcPct val="20000"/>
              </a:spcBef>
              <a:buFontTx/>
              <a:buChar char="•"/>
              <a:defRPr/>
            </a:pPr>
            <a:r>
              <a:rPr lang="cs-CZ" b="0">
                <a:latin typeface="Arial" charset="0"/>
                <a:cs typeface="Arial" charset="0"/>
              </a:rPr>
              <a:t>jednotka </a:t>
            </a:r>
            <a:r>
              <a:rPr lang="en-US" b="0">
                <a:latin typeface="Arial" charset="0"/>
                <a:cs typeface="Arial" charset="0"/>
              </a:rPr>
              <a:t>[1/</a:t>
            </a:r>
            <a:r>
              <a:rPr lang="cs-CZ" b="0">
                <a:latin typeface="Arial" charset="0"/>
                <a:cs typeface="Arial" charset="0"/>
              </a:rPr>
              <a:t> </a:t>
            </a:r>
            <a:r>
              <a:rPr lang="en-US" b="0">
                <a:latin typeface="Arial" charset="0"/>
                <a:cs typeface="Arial" charset="0"/>
              </a:rPr>
              <a:t>t</a:t>
            </a:r>
            <a:r>
              <a:rPr lang="cs-CZ" b="0">
                <a:latin typeface="Arial" charset="0"/>
                <a:cs typeface="Arial" charset="0"/>
              </a:rPr>
              <a:t>ime unit</a:t>
            </a:r>
            <a:r>
              <a:rPr lang="en-US" b="0">
                <a:latin typeface="Arial" charset="0"/>
                <a:cs typeface="Arial" charset="0"/>
              </a:rPr>
              <a:t>]</a:t>
            </a:r>
            <a:r>
              <a:rPr lang="cs-CZ" b="0">
                <a:latin typeface="Arial" charset="0"/>
                <a:cs typeface="Arial" charset="0"/>
              </a:rPr>
              <a:t> </a:t>
            </a:r>
          </a:p>
          <a:p>
            <a:pPr marL="1143000" lvl="2" indent="-228600">
              <a:spcBef>
                <a:spcPct val="20000"/>
              </a:spcBef>
              <a:buFontTx/>
              <a:buChar char="•"/>
              <a:defRPr/>
            </a:pPr>
            <a:r>
              <a:rPr lang="cs-CZ" b="0">
                <a:latin typeface="Arial" charset="0"/>
                <a:cs typeface="Arial" charset="0"/>
              </a:rPr>
              <a:t>kapacita překonat stres </a:t>
            </a:r>
            <a:r>
              <a:rPr lang="en-US" b="0">
                <a:latin typeface="Arial" charset="0"/>
                <a:cs typeface="Arial" charset="0"/>
              </a:rPr>
              <a:t>&amp;</a:t>
            </a:r>
            <a:r>
              <a:rPr lang="cs-CZ" b="0">
                <a:latin typeface="Arial" charset="0"/>
                <a:cs typeface="Arial" charset="0"/>
              </a:rPr>
              <a:t> </a:t>
            </a:r>
            <a:r>
              <a:rPr lang="cs-CZ">
                <a:solidFill>
                  <a:schemeClr val="tx2"/>
                </a:solidFill>
                <a:latin typeface="Arial" charset="0"/>
                <a:cs typeface="Arial" charset="0"/>
              </a:rPr>
              <a:t>čas nutný k překonání</a:t>
            </a:r>
            <a:r>
              <a:rPr lang="en-US">
                <a:solidFill>
                  <a:schemeClr val="tx2"/>
                </a:solidFill>
                <a:latin typeface="Arial" charset="0"/>
                <a:cs typeface="Arial" charset="0"/>
              </a:rPr>
              <a:t> stresu</a:t>
            </a:r>
            <a:endParaRPr lang="cs-CZ">
              <a:solidFill>
                <a:schemeClr val="tx2"/>
              </a:solidFill>
              <a:latin typeface="Arial" charset="0"/>
              <a:cs typeface="Arial" charset="0"/>
            </a:endParaRPr>
          </a:p>
          <a:p>
            <a:pPr marL="1600200" lvl="3" indent="-228600">
              <a:spcBef>
                <a:spcPct val="20000"/>
              </a:spcBef>
              <a:buFontTx/>
              <a:buChar char="–"/>
              <a:defRPr/>
            </a:pPr>
            <a:r>
              <a:rPr lang="cs-CZ" sz="1400" b="0">
                <a:latin typeface="Arial" charset="0"/>
                <a:cs typeface="Arial" charset="0"/>
              </a:rPr>
              <a:t>vyšší: rychle rostoucí a rozmnožující se druhy (</a:t>
            </a:r>
            <a:r>
              <a:rPr lang="cs-CZ" sz="1400" b="0" i="1">
                <a:latin typeface="Arial" charset="0"/>
                <a:cs typeface="Arial" charset="0"/>
              </a:rPr>
              <a:t>phytoplankton)</a:t>
            </a:r>
          </a:p>
          <a:p>
            <a:pPr marL="1600200" lvl="3" indent="-228600">
              <a:spcBef>
                <a:spcPct val="20000"/>
              </a:spcBef>
              <a:buFontTx/>
              <a:buChar char="–"/>
              <a:defRPr/>
            </a:pPr>
            <a:r>
              <a:rPr lang="cs-CZ" sz="1400" b="0">
                <a:latin typeface="Arial" charset="0"/>
                <a:cs typeface="Arial" charset="0"/>
              </a:rPr>
              <a:t>nižší: delší generační doba (</a:t>
            </a:r>
            <a:r>
              <a:rPr lang="cs-CZ" sz="1400" b="0" i="1">
                <a:latin typeface="Arial" charset="0"/>
                <a:cs typeface="Arial" charset="0"/>
              </a:rPr>
              <a:t>bentické organismy, ryby)</a:t>
            </a:r>
          </a:p>
          <a:p>
            <a:pPr marL="1143000" lvl="2" indent="-228600">
              <a:spcBef>
                <a:spcPct val="20000"/>
              </a:spcBef>
              <a:buFontTx/>
              <a:buChar char="•"/>
              <a:defRPr/>
            </a:pPr>
            <a:endParaRPr lang="cs-CZ" dirty="0">
              <a:latin typeface="Arial" charset="0"/>
              <a:cs typeface="Arial"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304800" y="381000"/>
            <a:ext cx="8610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3500" b="0">
                <a:solidFill>
                  <a:srgbClr val="FF3300"/>
                </a:solidFill>
              </a:rPr>
              <a:t>Další příklady:</a:t>
            </a:r>
          </a:p>
          <a:p>
            <a:pPr algn="ctr">
              <a:spcBef>
                <a:spcPct val="0"/>
              </a:spcBef>
              <a:buClrTx/>
              <a:buFontTx/>
              <a:buNone/>
            </a:pPr>
            <a:r>
              <a:rPr lang="cs-CZ" altLang="en-US" sz="3500" b="0">
                <a:solidFill>
                  <a:srgbClr val="FF3300"/>
                </a:solidFill>
              </a:rPr>
              <a:t>Vícedruhové „</a:t>
            </a:r>
            <a:r>
              <a:rPr lang="cs-CZ" altLang="en-US" sz="3500" b="0" i="1">
                <a:solidFill>
                  <a:srgbClr val="FF3300"/>
                </a:solidFill>
              </a:rPr>
              <a:t>testy</a:t>
            </a:r>
            <a:r>
              <a:rPr lang="cs-CZ" altLang="en-US" sz="3500" b="0">
                <a:solidFill>
                  <a:srgbClr val="FF3300"/>
                </a:solidFill>
              </a:rPr>
              <a:t>“ s mikroorganismy</a:t>
            </a:r>
          </a:p>
        </p:txBody>
      </p:sp>
      <p:pic>
        <p:nvPicPr>
          <p:cNvPr id="161795" name="Picture 3" descr="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0480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72000"/>
            <a:ext cx="3048000"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1797" name="Picture 5" descr="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90800"/>
            <a:ext cx="2895600" cy="21717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61798" name="Text Box 6"/>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en-US" sz="1600">
              <a:solidFill>
                <a:schemeClr val="tx1"/>
              </a:solidFill>
              <a:latin typeface="Times New Roman" panose="02020603050405020304" pitchFamily="18" charset="0"/>
            </a:endParaRPr>
          </a:p>
        </p:txBody>
      </p:sp>
      <p:sp>
        <p:nvSpPr>
          <p:cNvPr id="161799" name="Text Box 7"/>
          <p:cNvSpPr txBox="1">
            <a:spLocks noChangeArrowheads="1"/>
          </p:cNvSpPr>
          <p:nvPr/>
        </p:nvSpPr>
        <p:spPr bwMode="auto">
          <a:xfrm>
            <a:off x="2422525" y="6386513"/>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MICROBIAL ZOO</a:t>
            </a:r>
          </a:p>
        </p:txBody>
      </p:sp>
      <p:sp>
        <p:nvSpPr>
          <p:cNvPr id="161800" name="Text Box 8"/>
          <p:cNvSpPr txBox="1">
            <a:spLocks noChangeArrowheads="1"/>
          </p:cNvSpPr>
          <p:nvPr/>
        </p:nvSpPr>
        <p:spPr bwMode="auto">
          <a:xfrm>
            <a:off x="488950" y="4876800"/>
            <a:ext cx="1263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DIRTLAND</a:t>
            </a:r>
          </a:p>
        </p:txBody>
      </p:sp>
      <p:sp>
        <p:nvSpPr>
          <p:cNvPr id="161801" name="Text Box 9"/>
          <p:cNvSpPr txBox="1">
            <a:spLocks noChangeArrowheads="1"/>
          </p:cNvSpPr>
          <p:nvPr/>
        </p:nvSpPr>
        <p:spPr bwMode="auto">
          <a:xfrm>
            <a:off x="7315200" y="4038600"/>
            <a:ext cx="1738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WATERWORLD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152400" y="836613"/>
            <a:ext cx="861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B) testy s komplexními společenstvy bakterií</a:t>
            </a:r>
            <a:endParaRPr lang="cs-CZ" altLang="en-US" sz="2200">
              <a:solidFill>
                <a:schemeClr val="tx1"/>
              </a:solidFill>
            </a:endParaRPr>
          </a:p>
          <a:p>
            <a:pPr>
              <a:spcBef>
                <a:spcPct val="0"/>
              </a:spcBef>
              <a:buClrTx/>
              <a:buFontTx/>
              <a:buNone/>
            </a:pPr>
            <a:endParaRPr lang="cs-CZ" altLang="en-US" sz="2200">
              <a:solidFill>
                <a:schemeClr val="tx1"/>
              </a:solidFill>
            </a:endParaRPr>
          </a:p>
          <a:p>
            <a:pPr lvl="1">
              <a:spcBef>
                <a:spcPct val="0"/>
              </a:spcBef>
              <a:buClrTx/>
              <a:buFontTx/>
              <a:buNone/>
            </a:pPr>
            <a:r>
              <a:rPr lang="cs-CZ" altLang="en-US" sz="2200" u="sng">
                <a:solidFill>
                  <a:srgbClr val="FF0000"/>
                </a:solidFill>
              </a:rPr>
              <a:t>(1) Inhibice respirace aktivovaného kalu</a:t>
            </a:r>
            <a:endParaRPr lang="cs-CZ" altLang="en-US" sz="1800">
              <a:solidFill>
                <a:srgbClr val="FF0000"/>
              </a:solidFill>
            </a:endParaRPr>
          </a:p>
          <a:p>
            <a:pPr lvl="2">
              <a:spcBef>
                <a:spcPct val="0"/>
              </a:spcBef>
              <a:buClrTx/>
              <a:buFontTx/>
              <a:buChar char="-"/>
            </a:pPr>
            <a:r>
              <a:rPr lang="cs-CZ" altLang="en-US" sz="1800">
                <a:solidFill>
                  <a:schemeClr val="tx1"/>
                </a:solidFill>
              </a:rPr>
              <a:t> </a:t>
            </a:r>
            <a:r>
              <a:rPr lang="cs-CZ" altLang="en-US" sz="1800" b="0">
                <a:solidFill>
                  <a:schemeClr val="tx1"/>
                </a:solidFill>
              </a:rPr>
              <a:t>stanovení efektu toxické látky na respirací bakterií</a:t>
            </a:r>
          </a:p>
          <a:p>
            <a:pPr lvl="2">
              <a:spcBef>
                <a:spcPct val="0"/>
              </a:spcBef>
              <a:buClrTx/>
              <a:buFontTx/>
              <a:buChar char="-"/>
            </a:pPr>
            <a:r>
              <a:rPr lang="cs-CZ" altLang="en-US" sz="1800" b="0">
                <a:solidFill>
                  <a:schemeClr val="tx1"/>
                </a:solidFill>
              </a:rPr>
              <a:t> komplexní (nedefinované) společenstvo</a:t>
            </a:r>
          </a:p>
          <a:p>
            <a:pPr lvl="3">
              <a:spcBef>
                <a:spcPct val="0"/>
              </a:spcBef>
              <a:buClrTx/>
              <a:buFontTx/>
              <a:buChar char="-"/>
            </a:pPr>
            <a:r>
              <a:rPr lang="cs-CZ" altLang="en-US" sz="1800" b="0">
                <a:solidFill>
                  <a:schemeClr val="tx1"/>
                </a:solidFill>
              </a:rPr>
              <a:t> zdroj – laboratorní kultivace, </a:t>
            </a:r>
            <a:r>
              <a:rPr lang="cs-CZ" altLang="en-US" sz="1800">
                <a:solidFill>
                  <a:schemeClr val="tx1"/>
                </a:solidFill>
              </a:rPr>
              <a:t>čistírny odpadních vod </a:t>
            </a:r>
            <a:br>
              <a:rPr lang="cs-CZ" altLang="en-US" sz="1800">
                <a:solidFill>
                  <a:schemeClr val="tx1"/>
                </a:solidFill>
              </a:rPr>
            </a:br>
            <a:r>
              <a:rPr lang="cs-CZ" altLang="en-US" sz="1800">
                <a:solidFill>
                  <a:schemeClr val="tx1"/>
                </a:solidFill>
              </a:rPr>
              <a:t>	</a:t>
            </a:r>
            <a:r>
              <a:rPr lang="cs-CZ" altLang="en-US" sz="1800" b="0">
                <a:solidFill>
                  <a:schemeClr val="tx1"/>
                </a:solidFill>
              </a:rPr>
              <a:t>(</a:t>
            </a:r>
            <a:r>
              <a:rPr lang="cs-CZ" altLang="en-US" sz="1800" b="0" i="1">
                <a:solidFill>
                  <a:schemeClr val="tx1"/>
                </a:solidFill>
              </a:rPr>
              <a:t>biologické čištění</a:t>
            </a:r>
            <a:r>
              <a:rPr lang="cs-CZ" altLang="en-US" sz="1800" b="0">
                <a:solidFill>
                  <a:schemeClr val="tx1"/>
                </a:solidFill>
              </a:rPr>
              <a:t>)</a:t>
            </a:r>
          </a:p>
          <a:p>
            <a:pPr lvl="2">
              <a:spcBef>
                <a:spcPct val="0"/>
              </a:spcBef>
              <a:buClrTx/>
              <a:buFontTx/>
              <a:buChar char="-"/>
            </a:pPr>
            <a:r>
              <a:rPr lang="cs-CZ" altLang="en-US" sz="1800" b="0">
                <a:solidFill>
                  <a:schemeClr val="tx1"/>
                </a:solidFill>
              </a:rPr>
              <a:t> expozice - Erlenmayerovy nádoby</a:t>
            </a:r>
          </a:p>
          <a:p>
            <a:pPr lvl="2">
              <a:spcBef>
                <a:spcPct val="0"/>
              </a:spcBef>
              <a:buClrTx/>
              <a:buFontTx/>
              <a:buChar char="-"/>
            </a:pPr>
            <a:r>
              <a:rPr lang="cs-CZ" altLang="en-US" sz="1800" b="0">
                <a:solidFill>
                  <a:schemeClr val="tx1"/>
                </a:solidFill>
              </a:rPr>
              <a:t> vyhodnocení – stanovení spotřeby kyslíku </a:t>
            </a:r>
            <a:br>
              <a:rPr lang="cs-CZ" altLang="en-US" sz="1800" b="0">
                <a:solidFill>
                  <a:schemeClr val="tx1"/>
                </a:solidFill>
              </a:rPr>
            </a:br>
            <a:r>
              <a:rPr lang="cs-CZ" altLang="en-US" sz="1800" b="0">
                <a:solidFill>
                  <a:schemeClr val="tx1"/>
                </a:solidFill>
              </a:rPr>
              <a:t>	(</a:t>
            </a:r>
            <a:r>
              <a:rPr lang="cs-CZ" altLang="en-US" sz="1800" b="0" i="1">
                <a:solidFill>
                  <a:schemeClr val="tx1"/>
                </a:solidFill>
              </a:rPr>
              <a:t>oxymetr, DO – dissolved oxygen</a:t>
            </a:r>
            <a:r>
              <a:rPr lang="cs-CZ" altLang="en-US" sz="1800" b="0">
                <a:solidFill>
                  <a:schemeClr val="tx1"/>
                </a:solidFill>
              </a:rPr>
              <a:t>)</a:t>
            </a:r>
          </a:p>
          <a:p>
            <a:pPr lvl="2">
              <a:spcBef>
                <a:spcPct val="0"/>
              </a:spcBef>
              <a:buClrTx/>
              <a:buFontTx/>
              <a:buChar char="-"/>
            </a:pPr>
            <a:r>
              <a:rPr lang="cs-CZ" altLang="en-US" sz="1800" b="0">
                <a:solidFill>
                  <a:schemeClr val="tx1"/>
                </a:solidFill>
              </a:rPr>
              <a:t> modifikace – stanovení dalších parametrů – nitrifikace ....</a:t>
            </a:r>
          </a:p>
          <a:p>
            <a:pPr>
              <a:spcBef>
                <a:spcPct val="0"/>
              </a:spcBef>
              <a:buClrTx/>
              <a:buFontTx/>
              <a:buNone/>
            </a:pPr>
            <a:endParaRPr lang="cs-CZ" altLang="en-US" sz="1800" b="0" i="1">
              <a:solidFill>
                <a:schemeClr val="tx1"/>
              </a:solidFill>
            </a:endParaRPr>
          </a:p>
        </p:txBody>
      </p:sp>
      <p:sp>
        <p:nvSpPr>
          <p:cNvPr id="163843"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Mikrobi</a:t>
            </a:r>
            <a:r>
              <a:rPr lang="cs-CZ" altLang="en-US" sz="2400">
                <a:solidFill>
                  <a:srgbClr val="FF3300"/>
                </a:solidFill>
              </a:rPr>
              <a:t>ální ekotoxikologické biotesty</a:t>
            </a:r>
          </a:p>
        </p:txBody>
      </p:sp>
      <p:pic>
        <p:nvPicPr>
          <p:cNvPr id="163844"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43400"/>
            <a:ext cx="4378325" cy="2332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52400" y="914400"/>
            <a:ext cx="861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B) testy s komplexními společenstvy bakterií</a:t>
            </a:r>
            <a:endParaRPr lang="cs-CZ" altLang="en-US" sz="2200">
              <a:solidFill>
                <a:schemeClr val="tx1"/>
              </a:solidFill>
            </a:endParaRPr>
          </a:p>
          <a:p>
            <a:pPr>
              <a:spcBef>
                <a:spcPct val="0"/>
              </a:spcBef>
              <a:buClrTx/>
              <a:buFontTx/>
              <a:buNone/>
            </a:pPr>
            <a:endParaRPr lang="cs-CZ" altLang="en-US" sz="2200">
              <a:solidFill>
                <a:schemeClr val="tx1"/>
              </a:solidFill>
            </a:endParaRPr>
          </a:p>
          <a:p>
            <a:pPr lvl="1">
              <a:spcBef>
                <a:spcPct val="0"/>
              </a:spcBef>
              <a:buClrTx/>
              <a:buFontTx/>
              <a:buNone/>
            </a:pPr>
            <a:r>
              <a:rPr lang="cs-CZ" altLang="en-US" sz="2200" u="sng">
                <a:solidFill>
                  <a:srgbClr val="FF0000"/>
                </a:solidFill>
              </a:rPr>
              <a:t>(2) testy kvality půdních mikrobiálních společenstev</a:t>
            </a:r>
            <a:endParaRPr lang="cs-CZ" altLang="en-US" sz="1800">
              <a:solidFill>
                <a:srgbClr val="FF0000"/>
              </a:solidFill>
            </a:endParaRPr>
          </a:p>
          <a:p>
            <a:pPr lvl="2">
              <a:spcBef>
                <a:spcPct val="0"/>
              </a:spcBef>
              <a:buClrTx/>
              <a:buFontTx/>
              <a:buChar char="-"/>
            </a:pPr>
            <a:r>
              <a:rPr lang="cs-CZ" altLang="en-US" sz="1800" b="0">
                <a:solidFill>
                  <a:schemeClr val="tx1"/>
                </a:solidFill>
              </a:rPr>
              <a:t> uspořádání: </a:t>
            </a:r>
          </a:p>
          <a:p>
            <a:pPr lvl="3">
              <a:spcBef>
                <a:spcPct val="0"/>
              </a:spcBef>
              <a:buClrTx/>
              <a:buFontTx/>
              <a:buNone/>
            </a:pPr>
            <a:r>
              <a:rPr lang="cs-CZ" altLang="en-US" sz="1800" b="0">
                <a:solidFill>
                  <a:schemeClr val="tx1"/>
                </a:solidFill>
              </a:rPr>
              <a:t>A) srovnání kvality půd z různých lokalit</a:t>
            </a:r>
          </a:p>
          <a:p>
            <a:pPr lvl="3">
              <a:spcBef>
                <a:spcPct val="0"/>
              </a:spcBef>
              <a:buClrTx/>
              <a:buFontTx/>
              <a:buNone/>
            </a:pPr>
            <a:r>
              <a:rPr lang="cs-CZ" altLang="en-US" sz="1800" b="0">
                <a:solidFill>
                  <a:schemeClr val="tx1"/>
                </a:solidFill>
              </a:rPr>
              <a:t>B) umělá půda s externě přidávanými bakteriemi + testované vzorky</a:t>
            </a:r>
          </a:p>
          <a:p>
            <a:pPr lvl="2">
              <a:spcBef>
                <a:spcPct val="0"/>
              </a:spcBef>
              <a:buClrTx/>
              <a:buFontTx/>
              <a:buChar char="-"/>
            </a:pPr>
            <a:endParaRPr lang="cs-CZ" altLang="en-US" sz="1800" b="0">
              <a:solidFill>
                <a:schemeClr val="tx1"/>
              </a:solidFill>
            </a:endParaRPr>
          </a:p>
          <a:p>
            <a:pPr lvl="2">
              <a:spcBef>
                <a:spcPct val="0"/>
              </a:spcBef>
              <a:buClrTx/>
              <a:buFontTx/>
              <a:buChar char="-"/>
            </a:pPr>
            <a:r>
              <a:rPr lang="cs-CZ" altLang="en-US" sz="1800" b="0">
                <a:solidFill>
                  <a:schemeClr val="tx1"/>
                </a:solidFill>
              </a:rPr>
              <a:t> komplexní (nedefinované) společenstvo </a:t>
            </a:r>
          </a:p>
          <a:p>
            <a:pPr lvl="3">
              <a:spcBef>
                <a:spcPct val="0"/>
              </a:spcBef>
              <a:buClrTx/>
              <a:buFontTx/>
              <a:buChar char="-"/>
            </a:pPr>
            <a:r>
              <a:rPr lang="cs-CZ" altLang="en-US" sz="1800" b="0">
                <a:solidFill>
                  <a:schemeClr val="tx1"/>
                </a:solidFill>
              </a:rPr>
              <a:t> stanovení 	1) </a:t>
            </a:r>
            <a:r>
              <a:rPr lang="cs-CZ" altLang="en-US" sz="1800" b="0" u="sng">
                <a:solidFill>
                  <a:schemeClr val="tx1"/>
                </a:solidFill>
              </a:rPr>
              <a:t>biomasa </a:t>
            </a:r>
            <a:r>
              <a:rPr lang="cs-CZ" altLang="en-US" sz="1800" b="0">
                <a:solidFill>
                  <a:schemeClr val="tx1"/>
                </a:solidFill>
              </a:rPr>
              <a:t>– celkové množství bakterií</a:t>
            </a:r>
            <a:br>
              <a:rPr lang="cs-CZ" altLang="en-US" sz="1800" b="0">
                <a:solidFill>
                  <a:schemeClr val="tx1"/>
                </a:solidFill>
              </a:rPr>
            </a:br>
            <a:r>
              <a:rPr lang="cs-CZ" altLang="en-US" sz="1800" b="0">
                <a:solidFill>
                  <a:schemeClr val="tx1"/>
                </a:solidFill>
              </a:rPr>
              <a:t>		2) respirace a další </a:t>
            </a:r>
            <a:r>
              <a:rPr lang="cs-CZ" altLang="en-US" sz="1800" b="0" u="sng">
                <a:solidFill>
                  <a:schemeClr val="tx1"/>
                </a:solidFill>
              </a:rPr>
              <a:t>me</a:t>
            </a:r>
            <a:r>
              <a:rPr lang="en-US" altLang="en-US" sz="1800" b="0" u="sng">
                <a:solidFill>
                  <a:schemeClr val="tx1"/>
                </a:solidFill>
              </a:rPr>
              <a:t>tabolick</a:t>
            </a:r>
            <a:r>
              <a:rPr lang="cs-CZ" altLang="en-US" sz="1800" b="0" u="sng">
                <a:solidFill>
                  <a:schemeClr val="tx1"/>
                </a:solidFill>
              </a:rPr>
              <a:t>é parametry</a:t>
            </a:r>
          </a:p>
          <a:p>
            <a:pPr lvl="3">
              <a:spcBef>
                <a:spcPct val="0"/>
              </a:spcBef>
              <a:buClrTx/>
              <a:buFontTx/>
              <a:buChar char="-"/>
            </a:pPr>
            <a:endParaRPr lang="cs-CZ" altLang="en-US" sz="1800">
              <a:solidFill>
                <a:schemeClr val="tx1"/>
              </a:solidFill>
            </a:endParaRPr>
          </a:p>
          <a:p>
            <a:pPr lvl="2">
              <a:spcBef>
                <a:spcPct val="0"/>
              </a:spcBef>
              <a:buClrTx/>
              <a:buFontTx/>
              <a:buChar char="-"/>
            </a:pPr>
            <a:endParaRPr lang="cs-CZ" altLang="en-US" sz="1800" i="1">
              <a:solidFill>
                <a:schemeClr val="tx1"/>
              </a:solidFill>
            </a:endParaRPr>
          </a:p>
        </p:txBody>
      </p:sp>
      <p:sp>
        <p:nvSpPr>
          <p:cNvPr id="165891"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US" altLang="en-US" sz="2400">
                <a:solidFill>
                  <a:srgbClr val="FF3300"/>
                </a:solidFill>
              </a:rPr>
              <a:t>Mikrobi</a:t>
            </a:r>
            <a:r>
              <a:rPr lang="cs-CZ" altLang="en-US" sz="2400">
                <a:solidFill>
                  <a:srgbClr val="FF3300"/>
                </a:solidFill>
              </a:rPr>
              <a:t>ální ekotoxikologické biotesty</a:t>
            </a:r>
          </a:p>
        </p:txBody>
      </p:sp>
      <p:pic>
        <p:nvPicPr>
          <p:cNvPr id="165892" name="Picture 4"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343400"/>
            <a:ext cx="35052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343400"/>
            <a:ext cx="300672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549275"/>
            <a:ext cx="86106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en-US" altLang="en-US" sz="2200">
                <a:solidFill>
                  <a:schemeClr val="tx2"/>
                </a:solidFill>
              </a:rPr>
              <a:t>Populace</a:t>
            </a:r>
            <a:r>
              <a:rPr lang="cs-CZ" altLang="en-US" sz="2200">
                <a:solidFill>
                  <a:schemeClr val="tx1"/>
                </a:solidFill>
              </a:rPr>
              <a:t> </a:t>
            </a:r>
            <a:r>
              <a:rPr lang="cs-CZ" altLang="en-US" sz="2200" b="0" i="1">
                <a:solidFill>
                  <a:schemeClr val="tx1"/>
                </a:solidFill>
              </a:rPr>
              <a:t>- Jedinci téhož druhu, kteří obývají ve stejném čase stejné území (lokalitu)</a:t>
            </a:r>
          </a:p>
          <a:p>
            <a:pPr>
              <a:spcBef>
                <a:spcPct val="0"/>
              </a:spcBef>
              <a:buClrTx/>
              <a:buFontTx/>
              <a:buNone/>
            </a:pPr>
            <a:endParaRPr lang="cs-CZ" altLang="en-US" sz="2200" b="0">
              <a:solidFill>
                <a:schemeClr val="tx1"/>
              </a:solidFill>
            </a:endParaRPr>
          </a:p>
          <a:p>
            <a:pPr>
              <a:spcBef>
                <a:spcPct val="0"/>
              </a:spcBef>
              <a:buClrTx/>
              <a:buFontTx/>
              <a:buNone/>
            </a:pPr>
            <a:r>
              <a:rPr lang="en-US" altLang="en-US" sz="2200" u="sng">
                <a:solidFill>
                  <a:schemeClr val="tx2"/>
                </a:solidFill>
              </a:rPr>
              <a:t>Základní </a:t>
            </a:r>
            <a:r>
              <a:rPr lang="cs-CZ" altLang="en-US" sz="2200" u="sng">
                <a:solidFill>
                  <a:schemeClr val="tx2"/>
                </a:solidFill>
              </a:rPr>
              <a:t>„měřitelné“ PARAMETRY populací</a:t>
            </a:r>
            <a:r>
              <a:rPr lang="cs-CZ" altLang="en-US" sz="2200" b="0" i="1">
                <a:solidFill>
                  <a:schemeClr val="tx2"/>
                </a:solidFill>
              </a:rPr>
              <a:t> </a:t>
            </a:r>
            <a:br>
              <a:rPr lang="cs-CZ" altLang="en-US" sz="2200" b="0" i="1">
                <a:solidFill>
                  <a:schemeClr val="tx2"/>
                </a:solidFill>
              </a:rPr>
            </a:br>
            <a:r>
              <a:rPr lang="cs-CZ" altLang="en-US" sz="2200" b="0" i="1">
                <a:solidFill>
                  <a:schemeClr val="tx2"/>
                </a:solidFill>
              </a:rPr>
              <a:t>(demografické parametry)</a:t>
            </a:r>
            <a:endParaRPr lang="en-US" altLang="en-US" sz="2200" b="0" i="1">
              <a:solidFill>
                <a:schemeClr val="tx2"/>
              </a:solidFill>
            </a:endParaRPr>
          </a:p>
          <a:p>
            <a:pPr>
              <a:spcBef>
                <a:spcPct val="0"/>
              </a:spcBef>
              <a:buClrTx/>
              <a:buFontTx/>
              <a:buNone/>
            </a:pPr>
            <a:endParaRPr lang="cs-CZ" altLang="en-US" sz="2200" u="sng">
              <a:solidFill>
                <a:schemeClr val="tx2"/>
              </a:solidFill>
            </a:endParaRPr>
          </a:p>
          <a:p>
            <a:pPr>
              <a:spcBef>
                <a:spcPct val="0"/>
              </a:spcBef>
              <a:buClrTx/>
              <a:buFontTx/>
              <a:buNone/>
            </a:pPr>
            <a:r>
              <a:rPr lang="en-US" altLang="en-US" sz="2200" b="0">
                <a:solidFill>
                  <a:srgbClr val="FF0000"/>
                </a:solidFill>
              </a:rPr>
              <a:t>Primární parametry</a:t>
            </a:r>
          </a:p>
          <a:p>
            <a:pPr lvl="1">
              <a:spcBef>
                <a:spcPct val="0"/>
              </a:spcBef>
              <a:buClrTx/>
              <a:buFontTx/>
              <a:buNone/>
            </a:pPr>
            <a:r>
              <a:rPr lang="en-US" altLang="en-US" sz="1700" b="0">
                <a:solidFill>
                  <a:schemeClr val="tx1"/>
                </a:solidFill>
              </a:rPr>
              <a:t>• </a:t>
            </a:r>
            <a:r>
              <a:rPr lang="en-US" altLang="en-US" sz="1700">
                <a:solidFill>
                  <a:srgbClr val="0070C0"/>
                </a:solidFill>
              </a:rPr>
              <a:t>natalita</a:t>
            </a:r>
            <a:r>
              <a:rPr lang="en-US" altLang="en-US" sz="1700" b="0">
                <a:solidFill>
                  <a:schemeClr val="tx1"/>
                </a:solidFill>
              </a:rPr>
              <a:t>: počet jedinců za jednotku času (a nejčastěji jedince)</a:t>
            </a:r>
          </a:p>
          <a:p>
            <a:pPr lvl="1">
              <a:spcBef>
                <a:spcPct val="0"/>
              </a:spcBef>
              <a:buClrTx/>
              <a:buFontTx/>
              <a:buNone/>
            </a:pPr>
            <a:r>
              <a:rPr lang="en-US" altLang="en-US" sz="1700" b="0">
                <a:solidFill>
                  <a:schemeClr val="tx1"/>
                </a:solidFill>
              </a:rPr>
              <a:t>• </a:t>
            </a:r>
            <a:r>
              <a:rPr lang="en-US" altLang="en-US" sz="1700">
                <a:solidFill>
                  <a:srgbClr val="0070C0"/>
                </a:solidFill>
              </a:rPr>
              <a:t>mortalita</a:t>
            </a:r>
            <a:r>
              <a:rPr lang="en-US" altLang="en-US" sz="1700" b="0">
                <a:solidFill>
                  <a:srgbClr val="0070C0"/>
                </a:solidFill>
              </a:rPr>
              <a:t>:</a:t>
            </a:r>
            <a:r>
              <a:rPr lang="en-US" altLang="en-US" sz="1700" b="0">
                <a:solidFill>
                  <a:schemeClr val="tx1"/>
                </a:solidFill>
              </a:rPr>
              <a:t> počet jedinců kteří zemřou za jednotku času (a nejčastěji jedince) (JINAK: za jak dlouho zemře příslušný jedinec)</a:t>
            </a:r>
          </a:p>
          <a:p>
            <a:pPr lvl="1">
              <a:spcBef>
                <a:spcPct val="0"/>
              </a:spcBef>
              <a:buClrTx/>
              <a:buFontTx/>
              <a:buNone/>
            </a:pPr>
            <a:r>
              <a:rPr lang="en-US" altLang="en-US" sz="1700" b="0">
                <a:solidFill>
                  <a:schemeClr val="tx1"/>
                </a:solidFill>
              </a:rPr>
              <a:t>• </a:t>
            </a:r>
            <a:r>
              <a:rPr lang="cs-CZ" altLang="en-US" sz="1700">
                <a:solidFill>
                  <a:srgbClr val="0070C0"/>
                </a:solidFill>
              </a:rPr>
              <a:t>měřítko </a:t>
            </a:r>
            <a:r>
              <a:rPr lang="en-US" altLang="en-US" sz="1700">
                <a:solidFill>
                  <a:srgbClr val="0070C0"/>
                </a:solidFill>
              </a:rPr>
              <a:t>velikosti</a:t>
            </a:r>
            <a:r>
              <a:rPr lang="en-US" altLang="en-US" sz="1700" b="0">
                <a:solidFill>
                  <a:schemeClr val="tx1"/>
                </a:solidFill>
              </a:rPr>
              <a:t> </a:t>
            </a:r>
            <a:r>
              <a:rPr lang="cs-CZ" altLang="en-US" sz="1700" b="0">
                <a:solidFill>
                  <a:schemeClr val="tx1"/>
                </a:solidFill>
              </a:rPr>
              <a:t>(</a:t>
            </a:r>
            <a:r>
              <a:rPr lang="en-US" altLang="en-US" sz="1700" b="0">
                <a:solidFill>
                  <a:schemeClr val="tx1"/>
                </a:solidFill>
              </a:rPr>
              <a:t>performance</a:t>
            </a:r>
            <a:r>
              <a:rPr lang="cs-CZ" altLang="en-US" sz="1700" b="0">
                <a:solidFill>
                  <a:schemeClr val="tx1"/>
                </a:solidFill>
              </a:rPr>
              <a:t>)</a:t>
            </a:r>
            <a:r>
              <a:rPr lang="en-US" altLang="en-US" sz="1700" b="0">
                <a:solidFill>
                  <a:schemeClr val="tx1"/>
                </a:solidFill>
              </a:rPr>
              <a:t> </a:t>
            </a:r>
            <a:r>
              <a:rPr lang="cs-CZ" altLang="en-US" sz="1700" b="0">
                <a:solidFill>
                  <a:schemeClr val="tx1"/>
                </a:solidFill>
              </a:rPr>
              <a:t>– </a:t>
            </a:r>
            <a:r>
              <a:rPr lang="en-US" altLang="en-US" sz="1700" b="0">
                <a:solidFill>
                  <a:schemeClr val="tx1"/>
                </a:solidFill>
              </a:rPr>
              <a:t>úspěšnost</a:t>
            </a:r>
            <a:r>
              <a:rPr lang="cs-CZ" altLang="en-US" sz="1700" b="0">
                <a:solidFill>
                  <a:schemeClr val="tx1"/>
                </a:solidFill>
              </a:rPr>
              <a:t> – specifický </a:t>
            </a:r>
            <a:r>
              <a:rPr lang="en-US" altLang="en-US" sz="1700" b="0">
                <a:solidFill>
                  <a:schemeClr val="tx1"/>
                </a:solidFill>
              </a:rPr>
              <a:t>parametr</a:t>
            </a:r>
            <a:r>
              <a:rPr lang="cs-CZ" altLang="en-US" sz="1700" b="0">
                <a:solidFill>
                  <a:schemeClr val="tx1"/>
                </a:solidFill>
              </a:rPr>
              <a:t> pro různé druhy (např. </a:t>
            </a:r>
            <a:r>
              <a:rPr lang="en-US" altLang="en-US" sz="1700" b="0">
                <a:solidFill>
                  <a:schemeClr val="tx1"/>
                </a:solidFill>
              </a:rPr>
              <a:t>velikost, počet </a:t>
            </a:r>
            <a:r>
              <a:rPr lang="cs-CZ" altLang="en-US" sz="1700" b="0">
                <a:solidFill>
                  <a:schemeClr val="tx1"/>
                </a:solidFill>
              </a:rPr>
              <a:t>jedinců, počet </a:t>
            </a:r>
            <a:r>
              <a:rPr lang="en-US" altLang="en-US" sz="1700" b="0">
                <a:solidFill>
                  <a:schemeClr val="tx1"/>
                </a:solidFill>
              </a:rPr>
              <a:t>semen, květů</a:t>
            </a:r>
            <a:r>
              <a:rPr lang="cs-CZ" altLang="en-US" sz="1700" b="0">
                <a:solidFill>
                  <a:schemeClr val="tx1"/>
                </a:solidFill>
              </a:rPr>
              <a:t>, množství biomasy</a:t>
            </a:r>
            <a:r>
              <a:rPr lang="en-US" altLang="en-US" sz="1700" b="0">
                <a:solidFill>
                  <a:schemeClr val="tx1"/>
                </a:solidFill>
              </a:rPr>
              <a:t> aj.)</a:t>
            </a:r>
          </a:p>
          <a:p>
            <a:pPr>
              <a:spcBef>
                <a:spcPct val="0"/>
              </a:spcBef>
              <a:buClrTx/>
              <a:buFontTx/>
              <a:buNone/>
            </a:pPr>
            <a:endParaRPr lang="cs-CZ" altLang="en-US" sz="2200" b="0">
              <a:solidFill>
                <a:schemeClr val="tx1"/>
              </a:solidFill>
            </a:endParaRPr>
          </a:p>
          <a:p>
            <a:pPr>
              <a:spcBef>
                <a:spcPct val="0"/>
              </a:spcBef>
              <a:buClrTx/>
              <a:buFontTx/>
              <a:buNone/>
            </a:pPr>
            <a:r>
              <a:rPr lang="en-US" altLang="en-US" sz="2200" b="0">
                <a:solidFill>
                  <a:srgbClr val="FF0000"/>
                </a:solidFill>
              </a:rPr>
              <a:t>Sekundární parametry</a:t>
            </a:r>
            <a:r>
              <a:rPr lang="cs-CZ" altLang="en-US" sz="2200" b="0">
                <a:solidFill>
                  <a:srgbClr val="FF0000"/>
                </a:solidFill>
              </a:rPr>
              <a:t> </a:t>
            </a:r>
            <a:r>
              <a:rPr lang="en-US" altLang="en-US" sz="2200" b="0">
                <a:solidFill>
                  <a:srgbClr val="FF0000"/>
                </a:solidFill>
              </a:rPr>
              <a:t>- odvozené z primárních</a:t>
            </a:r>
          </a:p>
          <a:p>
            <a:pPr lvl="1">
              <a:spcBef>
                <a:spcPct val="0"/>
              </a:spcBef>
              <a:buClrTx/>
              <a:buFontTx/>
              <a:buNone/>
            </a:pPr>
            <a:r>
              <a:rPr lang="en-US" altLang="en-US" sz="1700" b="0">
                <a:solidFill>
                  <a:schemeClr val="tx1"/>
                </a:solidFill>
              </a:rPr>
              <a:t>• závislost natality, mortality, performance </a:t>
            </a:r>
            <a:r>
              <a:rPr lang="en-US" altLang="en-US" sz="1700" b="0" i="1">
                <a:solidFill>
                  <a:schemeClr val="tx1"/>
                </a:solidFill>
              </a:rPr>
              <a:t>na výchozí velikosti</a:t>
            </a:r>
            <a:r>
              <a:rPr lang="cs-CZ" altLang="en-US" sz="1700" b="0" i="1">
                <a:solidFill>
                  <a:schemeClr val="tx1"/>
                </a:solidFill>
              </a:rPr>
              <a:t> </a:t>
            </a:r>
            <a:endParaRPr lang="en-US" altLang="en-US" sz="1700" b="0" i="1">
              <a:solidFill>
                <a:schemeClr val="tx1"/>
              </a:solidFill>
            </a:endParaRPr>
          </a:p>
          <a:p>
            <a:pPr lvl="1">
              <a:spcBef>
                <a:spcPct val="0"/>
              </a:spcBef>
              <a:buClrTx/>
              <a:buFontTx/>
              <a:buNone/>
            </a:pPr>
            <a:r>
              <a:rPr lang="en-US" altLang="en-US" sz="1700" b="0">
                <a:solidFill>
                  <a:schemeClr val="tx1"/>
                </a:solidFill>
              </a:rPr>
              <a:t>• frekvence </a:t>
            </a:r>
            <a:r>
              <a:rPr lang="cs-CZ" altLang="en-US" sz="1700" b="0">
                <a:solidFill>
                  <a:schemeClr val="tx1"/>
                </a:solidFill>
              </a:rPr>
              <a:t>(četnost / jak často?) </a:t>
            </a:r>
            <a:r>
              <a:rPr lang="en-US" altLang="en-US" sz="1700" b="0">
                <a:solidFill>
                  <a:schemeClr val="tx1"/>
                </a:solidFill>
              </a:rPr>
              <a:t>přechodu z jedné velikostní třídy do druhé </a:t>
            </a:r>
            <a:endParaRPr lang="cs-CZ" altLang="en-US" sz="1700" b="0">
              <a:solidFill>
                <a:schemeClr val="tx1"/>
              </a:solidFill>
            </a:endParaRPr>
          </a:p>
          <a:p>
            <a:pPr lvl="1">
              <a:spcBef>
                <a:spcPct val="0"/>
              </a:spcBef>
              <a:buClrTx/>
              <a:buFontTx/>
              <a:buNone/>
            </a:pPr>
            <a:endParaRPr lang="cs-CZ" altLang="en-US" sz="1400" b="0" i="1">
              <a:solidFill>
                <a:schemeClr val="tx1"/>
              </a:solidFill>
            </a:endParaRPr>
          </a:p>
          <a:p>
            <a:pPr lvl="1">
              <a:spcBef>
                <a:spcPct val="0"/>
              </a:spcBef>
              <a:buClrTx/>
              <a:buFontTx/>
              <a:buNone/>
            </a:pPr>
            <a:r>
              <a:rPr lang="en-US" altLang="en-US" sz="1400" b="0" i="1">
                <a:solidFill>
                  <a:schemeClr val="tx1"/>
                </a:solidFill>
              </a:rPr>
              <a:t>(~ </a:t>
            </a:r>
            <a:r>
              <a:rPr lang="cs-CZ" altLang="en-US" sz="1400" b="0" i="1">
                <a:solidFill>
                  <a:schemeClr val="tx1"/>
                </a:solidFill>
              </a:rPr>
              <a:t>rychlost růstu </a:t>
            </a:r>
            <a:r>
              <a:rPr lang="en-US" altLang="en-US" sz="1400" b="0" i="1">
                <a:solidFill>
                  <a:schemeClr val="tx1"/>
                </a:solidFill>
              </a:rPr>
              <a:t>populace</a:t>
            </a:r>
            <a:r>
              <a:rPr lang="cs-CZ" altLang="en-US" sz="1400" b="0" i="1">
                <a:solidFill>
                  <a:schemeClr val="tx1"/>
                </a:solidFill>
              </a:rPr>
              <a:t>: </a:t>
            </a:r>
            <a:r>
              <a:rPr lang="en-US" altLang="en-US" sz="1400" b="0" i="1">
                <a:solidFill>
                  <a:schemeClr val="tx1"/>
                </a:solidFill>
              </a:rPr>
              <a:t>oba </a:t>
            </a:r>
            <a:r>
              <a:rPr lang="cs-CZ" altLang="en-US" sz="1400" b="0" i="1">
                <a:solidFill>
                  <a:schemeClr val="tx1"/>
                </a:solidFill>
              </a:rPr>
              <a:t>uvedené body </a:t>
            </a:r>
            <a:r>
              <a:rPr lang="en-US" altLang="en-US" sz="1400" b="0" i="1">
                <a:solidFill>
                  <a:schemeClr val="tx1"/>
                </a:solidFill>
              </a:rPr>
              <a:t>vyjadřují totéž, jen v pojetí kvantitativním a kvalitativním)</a:t>
            </a:r>
            <a:endParaRPr lang="en-US" altLang="en-US" sz="1700" b="0" i="1">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6"/>
          <p:cNvSpPr>
            <a:spLocks noChangeArrowheads="1"/>
          </p:cNvSpPr>
          <p:nvPr/>
        </p:nvSpPr>
        <p:spPr bwMode="auto">
          <a:xfrm>
            <a:off x="468313" y="2311400"/>
            <a:ext cx="838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spcBef>
                <a:spcPct val="0"/>
              </a:spcBef>
              <a:buClrTx/>
              <a:buFontTx/>
              <a:buNone/>
            </a:pPr>
            <a:r>
              <a:rPr lang="cs-CZ" altLang="en-US" sz="3000">
                <a:solidFill>
                  <a:srgbClr val="FF3300"/>
                </a:solidFill>
              </a:rPr>
              <a:t>Možnosti studia účinků látek v ekosystémech</a:t>
            </a:r>
          </a:p>
          <a:p>
            <a:pPr algn="ctr" eaLnBrk="1" hangingPunct="1">
              <a:spcBef>
                <a:spcPct val="0"/>
              </a:spcBef>
              <a:buClrTx/>
              <a:buFontTx/>
              <a:buNone/>
            </a:pPr>
            <a:endParaRPr lang="cs-CZ" altLang="en-US" sz="3000">
              <a:solidFill>
                <a:srgbClr val="FF3300"/>
              </a:solidFill>
            </a:endParaRPr>
          </a:p>
          <a:p>
            <a:pPr algn="ctr" eaLnBrk="1" hangingPunct="1">
              <a:spcBef>
                <a:spcPct val="0"/>
              </a:spcBef>
              <a:buClrTx/>
              <a:buFontTx/>
              <a:buNone/>
            </a:pPr>
            <a:r>
              <a:rPr lang="cs-CZ" altLang="en-US" sz="3000" b="0">
                <a:solidFill>
                  <a:srgbClr val="FF3300"/>
                </a:solidFill>
              </a:rPr>
              <a:t>* Retrospektivní </a:t>
            </a:r>
            <a:r>
              <a:rPr lang="cs-CZ" altLang="en-US" sz="3000" b="0" i="1">
                <a:solidFill>
                  <a:srgbClr val="FF3300"/>
                </a:solidFill>
              </a:rPr>
              <a:t>in situ </a:t>
            </a:r>
            <a:r>
              <a:rPr lang="cs-CZ" altLang="en-US" sz="3000" b="0">
                <a:solidFill>
                  <a:srgbClr val="FF3300"/>
                </a:solidFill>
              </a:rPr>
              <a:t>pozorování</a:t>
            </a:r>
          </a:p>
          <a:p>
            <a:pPr algn="ctr" eaLnBrk="1" hangingPunct="1">
              <a:spcBef>
                <a:spcPct val="0"/>
              </a:spcBef>
              <a:buClrTx/>
              <a:buFontTx/>
              <a:buNone/>
            </a:pPr>
            <a:r>
              <a:rPr lang="cs-CZ" altLang="en-US" sz="3000" b="0">
                <a:solidFill>
                  <a:srgbClr val="FF3300"/>
                </a:solidFill>
              </a:rPr>
              <a:t>* Modelování</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381000" y="1222375"/>
            <a:ext cx="8610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000" u="sng">
                <a:solidFill>
                  <a:schemeClr val="tx1"/>
                </a:solidFill>
              </a:rPr>
              <a:t>Hodnocení ekosystému</a:t>
            </a:r>
          </a:p>
          <a:p>
            <a:pPr>
              <a:spcBef>
                <a:spcPct val="0"/>
              </a:spcBef>
              <a:buClrTx/>
              <a:buFontTx/>
              <a:buNone/>
            </a:pPr>
            <a:r>
              <a:rPr lang="cs-CZ" altLang="en-US" sz="2000" b="0">
                <a:solidFill>
                  <a:schemeClr val="tx1"/>
                </a:solidFill>
              </a:rPr>
              <a:t>	- </a:t>
            </a:r>
            <a:r>
              <a:rPr lang="cs-CZ" altLang="en-US" sz="2000" b="0">
                <a:solidFill>
                  <a:schemeClr val="tx2"/>
                </a:solidFill>
              </a:rPr>
              <a:t>charakterizace</a:t>
            </a:r>
            <a:r>
              <a:rPr lang="cs-CZ" altLang="en-US" sz="2000" b="0">
                <a:solidFill>
                  <a:schemeClr val="tx1"/>
                </a:solidFill>
              </a:rPr>
              <a:t> </a:t>
            </a:r>
            <a:r>
              <a:rPr lang="cs-CZ" altLang="en-US" sz="2000" b="0" u="sng">
                <a:solidFill>
                  <a:schemeClr val="tx1"/>
                </a:solidFill>
              </a:rPr>
              <a:t>abiotických</a:t>
            </a:r>
            <a:r>
              <a:rPr lang="cs-CZ" altLang="en-US" sz="2000" b="0">
                <a:solidFill>
                  <a:schemeClr val="tx1"/>
                </a:solidFill>
              </a:rPr>
              <a:t> a </a:t>
            </a:r>
            <a:r>
              <a:rPr lang="cs-CZ" altLang="en-US" sz="2000" b="0" u="sng">
                <a:solidFill>
                  <a:schemeClr val="tx1"/>
                </a:solidFill>
              </a:rPr>
              <a:t>biotických</a:t>
            </a:r>
            <a:r>
              <a:rPr lang="cs-CZ" altLang="en-US" sz="2000" b="0">
                <a:solidFill>
                  <a:schemeClr val="tx1"/>
                </a:solidFill>
              </a:rPr>
              <a:t> složek</a:t>
            </a:r>
          </a:p>
          <a:p>
            <a:pPr>
              <a:spcBef>
                <a:spcPct val="0"/>
              </a:spcBef>
              <a:buClrTx/>
              <a:buFontTx/>
              <a:buNone/>
            </a:pPr>
            <a:r>
              <a:rPr lang="cs-CZ" altLang="en-US" sz="2000" b="0">
                <a:solidFill>
                  <a:schemeClr val="tx1"/>
                </a:solidFill>
              </a:rPr>
              <a:t>	- specifika akvatických a terestrických ekosystémů </a:t>
            </a:r>
          </a:p>
          <a:p>
            <a:pPr>
              <a:spcBef>
                <a:spcPct val="0"/>
              </a:spcBef>
              <a:buClrTx/>
              <a:buFontTx/>
              <a:buNone/>
            </a:pPr>
            <a:r>
              <a:rPr lang="cs-CZ" altLang="en-US" sz="2000">
                <a:solidFill>
                  <a:schemeClr val="tx1"/>
                </a:solidFill>
              </a:rPr>
              <a:t/>
            </a:r>
            <a:br>
              <a:rPr lang="cs-CZ" altLang="en-US" sz="2000">
                <a:solidFill>
                  <a:schemeClr val="tx1"/>
                </a:solidFill>
              </a:rPr>
            </a:br>
            <a:endParaRPr lang="cs-CZ" altLang="en-US" sz="2000">
              <a:solidFill>
                <a:schemeClr val="tx1"/>
              </a:solidFill>
            </a:endParaRPr>
          </a:p>
        </p:txBody>
      </p:sp>
      <p:sp>
        <p:nvSpPr>
          <p:cNvPr id="169987" name="Rectangle 3"/>
          <p:cNvSpPr>
            <a:spLocks noChangeArrowheads="1"/>
          </p:cNvSpPr>
          <p:nvPr/>
        </p:nvSpPr>
        <p:spPr bwMode="auto">
          <a:xfrm>
            <a:off x="304800" y="304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Možnosti studia účinků v ekosystémech</a:t>
            </a:r>
            <a:br>
              <a:rPr lang="cs-CZ" altLang="en-US" sz="2400">
                <a:solidFill>
                  <a:srgbClr val="FF3300"/>
                </a:solidFill>
              </a:rPr>
            </a:br>
            <a:r>
              <a:rPr lang="cs-CZ" altLang="en-US" sz="2400" b="0">
                <a:solidFill>
                  <a:srgbClr val="FF3300"/>
                </a:solidFill>
              </a:rPr>
              <a:t>- polní studie, biomonitoring - </a:t>
            </a:r>
          </a:p>
        </p:txBody>
      </p:sp>
      <p:pic>
        <p:nvPicPr>
          <p:cNvPr id="169988" name="Picture 4" descr="WHALE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33825"/>
            <a:ext cx="3952875"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AKELK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86200"/>
            <a:ext cx="41910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6"/>
          <p:cNvSpPr txBox="1">
            <a:spLocks noChangeArrowheads="1"/>
          </p:cNvSpPr>
          <p:nvPr/>
        </p:nvSpPr>
        <p:spPr bwMode="auto">
          <a:xfrm>
            <a:off x="1270000" y="3500438"/>
            <a:ext cx="2111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Akvatické ekosystémy</a:t>
            </a:r>
          </a:p>
        </p:txBody>
      </p:sp>
      <p:sp>
        <p:nvSpPr>
          <p:cNvPr id="169991" name="Text Box 7"/>
          <p:cNvSpPr txBox="1">
            <a:spLocks noChangeArrowheads="1"/>
          </p:cNvSpPr>
          <p:nvPr/>
        </p:nvSpPr>
        <p:spPr bwMode="auto">
          <a:xfrm>
            <a:off x="5486400" y="3452813"/>
            <a:ext cx="2225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en-US" altLang="en-US" sz="1600">
                <a:solidFill>
                  <a:schemeClr val="tx1"/>
                </a:solidFill>
                <a:latin typeface="Times New Roman" panose="02020603050405020304" pitchFamily="18" charset="0"/>
              </a:rPr>
              <a:t>Terestrick</a:t>
            </a:r>
            <a:r>
              <a:rPr lang="cs-CZ" altLang="en-US" sz="1600">
                <a:solidFill>
                  <a:schemeClr val="tx1"/>
                </a:solidFill>
                <a:latin typeface="Times New Roman" panose="02020603050405020304" pitchFamily="18" charset="0"/>
              </a:rPr>
              <a:t>é ekosystémy</a:t>
            </a:r>
          </a:p>
        </p:txBody>
      </p:sp>
      <p:sp>
        <p:nvSpPr>
          <p:cNvPr id="169992" name="Rectangle 3"/>
          <p:cNvSpPr>
            <a:spLocks noChangeArrowheads="1"/>
          </p:cNvSpPr>
          <p:nvPr/>
        </p:nvSpPr>
        <p:spPr bwMode="auto">
          <a:xfrm>
            <a:off x="366713" y="2362200"/>
            <a:ext cx="8382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800">
                <a:solidFill>
                  <a:schemeClr val="tx2"/>
                </a:solidFill>
              </a:rPr>
              <a:t>Charakteristiky (parametry)</a:t>
            </a:r>
          </a:p>
          <a:p>
            <a:pPr>
              <a:spcBef>
                <a:spcPct val="0"/>
              </a:spcBef>
              <a:buClrTx/>
              <a:buFontTx/>
              <a:buNone/>
            </a:pPr>
            <a:r>
              <a:rPr lang="cs-CZ" altLang="en-US" sz="1600">
                <a:solidFill>
                  <a:schemeClr val="tx1"/>
                </a:solidFill>
              </a:rPr>
              <a:t>	</a:t>
            </a:r>
            <a:r>
              <a:rPr lang="cs-CZ" altLang="en-US" sz="1600">
                <a:solidFill>
                  <a:srgbClr val="FF0000"/>
                </a:solidFill>
              </a:rPr>
              <a:t>strukturní</a:t>
            </a:r>
            <a:r>
              <a:rPr lang="cs-CZ" altLang="en-US" sz="1600">
                <a:solidFill>
                  <a:schemeClr val="tx1"/>
                </a:solidFill>
              </a:rPr>
              <a:t> parametry 		</a:t>
            </a:r>
            <a:r>
              <a:rPr lang="cs-CZ" altLang="en-US" sz="1600" b="0">
                <a:solidFill>
                  <a:schemeClr val="tx1"/>
                </a:solidFill>
              </a:rPr>
              <a:t>- druhové složení, počty, abundance</a:t>
            </a:r>
          </a:p>
          <a:p>
            <a:pPr>
              <a:spcBef>
                <a:spcPct val="0"/>
              </a:spcBef>
              <a:buClrTx/>
              <a:buFontTx/>
              <a:buNone/>
            </a:pPr>
            <a:r>
              <a:rPr lang="cs-CZ" altLang="en-US" sz="1600">
                <a:solidFill>
                  <a:schemeClr val="tx1"/>
                </a:solidFill>
              </a:rPr>
              <a:t>	</a:t>
            </a:r>
            <a:r>
              <a:rPr lang="cs-CZ" altLang="en-US" sz="1600">
                <a:solidFill>
                  <a:srgbClr val="FF0000"/>
                </a:solidFill>
              </a:rPr>
              <a:t>funkční</a:t>
            </a:r>
            <a:r>
              <a:rPr lang="cs-CZ" altLang="en-US" sz="1600">
                <a:solidFill>
                  <a:schemeClr val="tx1"/>
                </a:solidFill>
              </a:rPr>
              <a:t> parametry	</a:t>
            </a:r>
            <a:r>
              <a:rPr lang="cs-CZ" altLang="en-US" sz="1600" b="0">
                <a:solidFill>
                  <a:schemeClr val="tx1"/>
                </a:solidFill>
              </a:rPr>
              <a:t>		- toky energií a látek</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381000" y="908050"/>
            <a:ext cx="86106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914400" indent="-45720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371600" indent="-4572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200" u="sng">
                <a:solidFill>
                  <a:schemeClr val="tx1"/>
                </a:solidFill>
              </a:rPr>
              <a:t>Možnosti hodnocení</a:t>
            </a:r>
            <a:r>
              <a:rPr lang="en-US" altLang="en-US" sz="2200" u="sng">
                <a:solidFill>
                  <a:schemeClr val="tx1"/>
                </a:solidFill>
              </a:rPr>
              <a:t> p</a:t>
            </a:r>
            <a:r>
              <a:rPr lang="cs-CZ" altLang="en-US" sz="2200" u="sng">
                <a:solidFill>
                  <a:schemeClr val="tx1"/>
                </a:solidFill>
              </a:rPr>
              <a:t>ůsobení stresu</a:t>
            </a:r>
          </a:p>
          <a:p>
            <a:pPr>
              <a:spcBef>
                <a:spcPct val="0"/>
              </a:spcBef>
              <a:buClrTx/>
              <a:buFontTx/>
              <a:buNone/>
            </a:pPr>
            <a:r>
              <a:rPr lang="cs-CZ" altLang="en-US" sz="2200" i="1">
                <a:solidFill>
                  <a:schemeClr val="tx1"/>
                </a:solidFill>
              </a:rPr>
              <a:t>	! Pro posouzení stresu je </a:t>
            </a:r>
            <a:r>
              <a:rPr lang="cs-CZ" altLang="en-US" sz="2200" i="1">
                <a:solidFill>
                  <a:srgbClr val="FF0000"/>
                </a:solidFill>
              </a:rPr>
              <a:t>nutné srovnání s "kontrolou"</a:t>
            </a:r>
          </a:p>
          <a:p>
            <a:pPr>
              <a:spcBef>
                <a:spcPct val="0"/>
              </a:spcBef>
              <a:buClrTx/>
              <a:buFontTx/>
              <a:buNone/>
            </a:pPr>
            <a:endParaRPr lang="cs-CZ" altLang="en-US" sz="2200" i="1">
              <a:solidFill>
                <a:schemeClr val="tx1"/>
              </a:solidFill>
            </a:endParaRPr>
          </a:p>
          <a:p>
            <a:pPr lvl="1">
              <a:spcBef>
                <a:spcPct val="0"/>
              </a:spcBef>
              <a:buClrTx/>
              <a:buFontTx/>
              <a:buAutoNum type="arabicParenBoth"/>
            </a:pPr>
            <a:r>
              <a:rPr lang="cs-CZ" altLang="en-US" sz="2200">
                <a:solidFill>
                  <a:schemeClr val="tx2"/>
                </a:solidFill>
              </a:rPr>
              <a:t>srovnání "před a po" působení stresu</a:t>
            </a:r>
            <a:r>
              <a:rPr lang="cs-CZ" altLang="en-US" sz="2200">
                <a:solidFill>
                  <a:schemeClr val="tx1"/>
                </a:solidFill>
              </a:rPr>
              <a:t/>
            </a:r>
            <a:br>
              <a:rPr lang="cs-CZ" altLang="en-US" sz="2200">
                <a:solidFill>
                  <a:schemeClr val="tx1"/>
                </a:solidFill>
              </a:rPr>
            </a:br>
            <a:r>
              <a:rPr lang="cs-CZ" altLang="en-US" sz="1800" b="0" i="1">
                <a:solidFill>
                  <a:schemeClr val="tx1"/>
                </a:solidFill>
              </a:rPr>
              <a:t>kontrola = stav ekosystému před působením</a:t>
            </a:r>
            <a:endParaRPr lang="cs-CZ" altLang="en-US" sz="1800" b="0">
              <a:solidFill>
                <a:schemeClr val="tx1"/>
              </a:solidFill>
            </a:endParaRPr>
          </a:p>
          <a:p>
            <a:pPr lvl="2">
              <a:spcBef>
                <a:spcPct val="0"/>
              </a:spcBef>
              <a:buClrTx/>
              <a:buFontTx/>
              <a:buChar char="-"/>
            </a:pPr>
            <a:r>
              <a:rPr lang="cs-CZ" altLang="en-US" sz="1800" b="0">
                <a:solidFill>
                  <a:schemeClr val="tx1"/>
                </a:solidFill>
              </a:rPr>
              <a:t>předpokládá monitoring před působením stresu (</a:t>
            </a:r>
            <a:r>
              <a:rPr lang="cs-CZ" altLang="en-US" sz="1800" b="0" i="1">
                <a:solidFill>
                  <a:schemeClr val="tx1"/>
                </a:solidFill>
              </a:rPr>
              <a:t>sledování stavu abiotické a biotické složky ekosystému)</a:t>
            </a:r>
          </a:p>
          <a:p>
            <a:pPr lvl="2">
              <a:spcBef>
                <a:spcPct val="0"/>
              </a:spcBef>
              <a:buClrTx/>
              <a:buFontTx/>
              <a:buChar char="-"/>
            </a:pPr>
            <a:r>
              <a:rPr lang="cs-CZ" altLang="en-US" sz="1800" b="0">
                <a:solidFill>
                  <a:schemeClr val="tx1"/>
                </a:solidFill>
              </a:rPr>
              <a:t>známe pozaďové hodnoty a "přirozený" stav</a:t>
            </a:r>
          </a:p>
          <a:p>
            <a:pPr lvl="1">
              <a:spcBef>
                <a:spcPct val="0"/>
              </a:spcBef>
              <a:buClrTx/>
              <a:buFontTx/>
              <a:buAutoNum type="arabicParenBoth"/>
            </a:pPr>
            <a:endParaRPr lang="cs-CZ" altLang="en-US" sz="2200">
              <a:solidFill>
                <a:schemeClr val="tx1"/>
              </a:solidFill>
            </a:endParaRPr>
          </a:p>
          <a:p>
            <a:pPr lvl="1">
              <a:spcBef>
                <a:spcPct val="0"/>
              </a:spcBef>
              <a:buClrTx/>
              <a:buFontTx/>
              <a:buNone/>
            </a:pPr>
            <a:r>
              <a:rPr lang="cs-CZ" altLang="en-US" sz="2200">
                <a:solidFill>
                  <a:schemeClr val="tx1"/>
                </a:solidFill>
              </a:rPr>
              <a:t>(2) </a:t>
            </a:r>
            <a:r>
              <a:rPr lang="cs-CZ" altLang="en-US" sz="2200">
                <a:solidFill>
                  <a:schemeClr val="tx2"/>
                </a:solidFill>
              </a:rPr>
              <a:t>srovnání exponovaného ekosystému s jiným nezasaženým ("kontrolním") ekosystémem </a:t>
            </a:r>
            <a:br>
              <a:rPr lang="cs-CZ" altLang="en-US" sz="2200">
                <a:solidFill>
                  <a:schemeClr val="tx2"/>
                </a:solidFill>
              </a:rPr>
            </a:br>
            <a:r>
              <a:rPr lang="cs-CZ" altLang="en-US" sz="2200" b="0">
                <a:solidFill>
                  <a:schemeClr val="tx1"/>
                </a:solidFill>
              </a:rPr>
              <a:t>klíčový je výběr kontrolního ekosystému:</a:t>
            </a:r>
          </a:p>
          <a:p>
            <a:pPr lvl="2">
              <a:spcBef>
                <a:spcPct val="0"/>
              </a:spcBef>
              <a:buClrTx/>
              <a:buFontTx/>
              <a:buChar char="-"/>
            </a:pPr>
            <a:r>
              <a:rPr lang="cs-CZ" altLang="en-US" sz="1600" b="0" i="1">
                <a:solidFill>
                  <a:schemeClr val="tx1"/>
                </a:solidFill>
              </a:rPr>
              <a:t>oba ekosystémy mají srovnatelné </a:t>
            </a:r>
            <a:r>
              <a:rPr lang="cs-CZ" altLang="en-US" sz="1600" b="0" i="1" u="sng">
                <a:solidFill>
                  <a:schemeClr val="tx1"/>
                </a:solidFill>
              </a:rPr>
              <a:t>vlastnosti abiotické</a:t>
            </a:r>
            <a:r>
              <a:rPr lang="cs-CZ" altLang="en-US" sz="1600" b="0" i="1">
                <a:solidFill>
                  <a:schemeClr val="tx1"/>
                </a:solidFill>
              </a:rPr>
              <a:t> (terén, geologie, nadmořská výška ...) </a:t>
            </a:r>
          </a:p>
          <a:p>
            <a:pPr lvl="2">
              <a:spcBef>
                <a:spcPct val="0"/>
              </a:spcBef>
              <a:buClrTx/>
              <a:buFontTx/>
              <a:buChar char="-"/>
            </a:pPr>
            <a:r>
              <a:rPr lang="cs-CZ" altLang="en-US" sz="1600" b="0" i="1" u="sng">
                <a:solidFill>
                  <a:schemeClr val="tx1"/>
                </a:solidFill>
              </a:rPr>
              <a:t>za normálního stavu</a:t>
            </a:r>
            <a:r>
              <a:rPr lang="cs-CZ" altLang="en-US" sz="1600" b="0" i="1">
                <a:solidFill>
                  <a:schemeClr val="tx1"/>
                </a:solidFill>
              </a:rPr>
              <a:t> se předpokládají </a:t>
            </a:r>
            <a:r>
              <a:rPr lang="cs-CZ" altLang="en-US" sz="1600" b="0" i="1" u="sng">
                <a:solidFill>
                  <a:schemeClr val="tx1"/>
                </a:solidFill>
              </a:rPr>
              <a:t>podobné biologické vlastnosti </a:t>
            </a:r>
            <a:r>
              <a:rPr lang="cs-CZ" altLang="en-US" sz="1600" b="0" i="1">
                <a:solidFill>
                  <a:schemeClr val="tx1"/>
                </a:solidFill>
              </a:rPr>
              <a:t>(tj. shodná společenstva, potravní vztahy ...) </a:t>
            </a:r>
          </a:p>
          <a:p>
            <a:pPr lvl="2">
              <a:spcBef>
                <a:spcPct val="0"/>
              </a:spcBef>
              <a:buClrTx/>
              <a:buFontTx/>
              <a:buChar char="-"/>
            </a:pPr>
            <a:r>
              <a:rPr lang="cs-CZ" altLang="en-US" sz="1600" b="0" i="1">
                <a:solidFill>
                  <a:schemeClr val="tx1"/>
                </a:solidFill>
              </a:rPr>
              <a:t>Odvození závěrů je v tomto případě vždy </a:t>
            </a:r>
            <a:r>
              <a:rPr lang="cs-CZ" altLang="en-US" sz="1600" i="1">
                <a:solidFill>
                  <a:schemeClr val="tx1"/>
                </a:solidFill>
              </a:rPr>
              <a:t>složité </a:t>
            </a:r>
            <a:r>
              <a:rPr lang="cs-CZ" altLang="en-US" sz="1600" b="0" i="1">
                <a:solidFill>
                  <a:schemeClr val="tx1"/>
                </a:solidFill>
              </a:rPr>
              <a:t>(neexistují dva stejné / stejně se vyvíjející ekosystémy)</a:t>
            </a:r>
            <a:endParaRPr lang="cs-CZ" altLang="en-US" sz="2200" b="0">
              <a:solidFill>
                <a:schemeClr val="tx1"/>
              </a:solidFill>
            </a:endParaRPr>
          </a:p>
        </p:txBody>
      </p:sp>
      <p:sp>
        <p:nvSpPr>
          <p:cNvPr id="172035" name="Rectangle 3"/>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
        <p:nvSpPr>
          <p:cNvPr id="174083" name="Rectangle 3"/>
          <p:cNvSpPr>
            <a:spLocks noChangeArrowheads="1"/>
          </p:cNvSpPr>
          <p:nvPr/>
        </p:nvSpPr>
        <p:spPr bwMode="auto">
          <a:xfrm>
            <a:off x="138113" y="1147763"/>
            <a:ext cx="86106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914400" indent="-45720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371600" indent="-4572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828800" indent="-4572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2000">
                <a:solidFill>
                  <a:schemeClr val="tx1"/>
                </a:solidFill>
              </a:rPr>
              <a:t>Praktický postup při polní studii / biomonitoringu</a:t>
            </a:r>
            <a:endParaRPr lang="cs-CZ" altLang="en-US" sz="2000" i="1">
              <a:solidFill>
                <a:schemeClr val="tx1"/>
              </a:solidFill>
            </a:endParaRPr>
          </a:p>
          <a:p>
            <a:pPr>
              <a:spcBef>
                <a:spcPct val="0"/>
              </a:spcBef>
              <a:buClrTx/>
              <a:buFontTx/>
              <a:buAutoNum type="arabicParenBoth"/>
            </a:pPr>
            <a:endParaRPr lang="cs-CZ" altLang="en-US" sz="2000">
              <a:solidFill>
                <a:schemeClr val="tx1"/>
              </a:solidFill>
            </a:endParaRPr>
          </a:p>
          <a:p>
            <a:pPr lvl="1">
              <a:spcBef>
                <a:spcPct val="0"/>
              </a:spcBef>
              <a:buClrTx/>
              <a:buFontTx/>
              <a:buAutoNum type="arabicParenBoth"/>
            </a:pPr>
            <a:r>
              <a:rPr lang="cs-CZ" altLang="en-US" sz="1800">
                <a:solidFill>
                  <a:schemeClr val="tx1"/>
                </a:solidFill>
              </a:rPr>
              <a:t>charakterizace lokality</a:t>
            </a:r>
            <a:r>
              <a:rPr lang="cs-CZ" altLang="en-US" sz="1800" b="0">
                <a:solidFill>
                  <a:schemeClr val="tx1"/>
                </a:solidFill>
              </a:rPr>
              <a:t>, průzkum přímo v terénu</a:t>
            </a:r>
          </a:p>
          <a:p>
            <a:pPr lvl="1">
              <a:spcBef>
                <a:spcPct val="0"/>
              </a:spcBef>
              <a:buClrTx/>
              <a:buFontTx/>
              <a:buAutoNum type="arabicParenBoth"/>
            </a:pPr>
            <a:endParaRPr lang="cs-CZ" altLang="en-US" sz="1800" b="0">
              <a:solidFill>
                <a:schemeClr val="tx1"/>
              </a:solidFill>
            </a:endParaRPr>
          </a:p>
          <a:p>
            <a:pPr lvl="1">
              <a:spcBef>
                <a:spcPct val="0"/>
              </a:spcBef>
              <a:buClrTx/>
              <a:buFontTx/>
              <a:buAutoNum type="arabicParenBoth"/>
            </a:pPr>
            <a:r>
              <a:rPr lang="cs-CZ" altLang="en-US" sz="1800">
                <a:solidFill>
                  <a:schemeClr val="tx1"/>
                </a:solidFill>
              </a:rPr>
              <a:t>definice hodnocených parametrů </a:t>
            </a:r>
            <a:r>
              <a:rPr lang="cs-CZ" altLang="en-US" sz="1800" b="0">
                <a:solidFill>
                  <a:schemeClr val="tx1"/>
                </a:solidFill>
              </a:rPr>
              <a:t>příslušného ekosystému ve vztahu k působení stresu</a:t>
            </a:r>
          </a:p>
          <a:p>
            <a:pPr lvl="3">
              <a:spcBef>
                <a:spcPct val="0"/>
              </a:spcBef>
              <a:buClrTx/>
              <a:buFontTx/>
              <a:buChar char="-"/>
            </a:pPr>
            <a:r>
              <a:rPr lang="cs-CZ" altLang="en-US" sz="1800" b="0">
                <a:solidFill>
                  <a:schemeClr val="tx1"/>
                </a:solidFill>
              </a:rPr>
              <a:t>abiotické složky</a:t>
            </a:r>
          </a:p>
          <a:p>
            <a:pPr lvl="3">
              <a:spcBef>
                <a:spcPct val="0"/>
              </a:spcBef>
              <a:buClrTx/>
              <a:buFontTx/>
              <a:buChar char="-"/>
            </a:pPr>
            <a:r>
              <a:rPr lang="cs-CZ" altLang="en-US" sz="1800" b="0">
                <a:solidFill>
                  <a:schemeClr val="tx1"/>
                </a:solidFill>
              </a:rPr>
              <a:t>biotické složky – strukturní a funkční parametry</a:t>
            </a:r>
          </a:p>
          <a:p>
            <a:pPr lvl="1">
              <a:spcBef>
                <a:spcPct val="0"/>
              </a:spcBef>
              <a:buClrTx/>
              <a:buFontTx/>
              <a:buAutoNum type="arabicParenBoth"/>
            </a:pPr>
            <a:endParaRPr lang="cs-CZ" altLang="en-US" sz="1800" b="0">
              <a:solidFill>
                <a:schemeClr val="tx1"/>
              </a:solidFill>
            </a:endParaRPr>
          </a:p>
          <a:p>
            <a:pPr lvl="1">
              <a:spcBef>
                <a:spcPct val="0"/>
              </a:spcBef>
              <a:buClrTx/>
              <a:buFontTx/>
              <a:buAutoNum type="arabicParenBoth"/>
            </a:pPr>
            <a:r>
              <a:rPr lang="cs-CZ" altLang="en-US" sz="1800">
                <a:solidFill>
                  <a:schemeClr val="tx1"/>
                </a:solidFill>
              </a:rPr>
              <a:t>definice odběrů </a:t>
            </a:r>
            <a:r>
              <a:rPr lang="cs-CZ" altLang="en-US" sz="1800" b="0">
                <a:solidFill>
                  <a:schemeClr val="tx1"/>
                </a:solidFill>
              </a:rPr>
              <a:t>(</a:t>
            </a:r>
            <a:r>
              <a:rPr lang="cs-CZ" altLang="en-US" sz="1800" b="0" i="1">
                <a:solidFill>
                  <a:schemeClr val="tx1"/>
                </a:solidFill>
              </a:rPr>
              <a:t>vzorkování, četnost, počty</a:t>
            </a:r>
            <a:r>
              <a:rPr lang="cs-CZ" altLang="en-US" sz="1800" b="0">
                <a:solidFill>
                  <a:schemeClr val="tx1"/>
                </a:solidFill>
              </a:rPr>
              <a:t>)</a:t>
            </a:r>
          </a:p>
          <a:p>
            <a:pPr lvl="2">
              <a:spcBef>
                <a:spcPct val="0"/>
              </a:spcBef>
              <a:buClrTx/>
              <a:buFontTx/>
              <a:buChar char="-"/>
            </a:pPr>
            <a:r>
              <a:rPr lang="cs-CZ" altLang="en-US" sz="1800" b="0">
                <a:solidFill>
                  <a:schemeClr val="tx1"/>
                </a:solidFill>
              </a:rPr>
              <a:t>abiotických složek (</a:t>
            </a:r>
            <a:r>
              <a:rPr lang="cs-CZ" altLang="en-US" sz="1800" b="0" i="1">
                <a:solidFill>
                  <a:schemeClr val="tx1"/>
                </a:solidFill>
              </a:rPr>
              <a:t>voda, sedimenty, půda, vzduch)</a:t>
            </a:r>
          </a:p>
          <a:p>
            <a:pPr lvl="2">
              <a:spcBef>
                <a:spcPct val="0"/>
              </a:spcBef>
              <a:buClrTx/>
              <a:buFontTx/>
              <a:buChar char="-"/>
            </a:pPr>
            <a:r>
              <a:rPr lang="cs-CZ" altLang="en-US" sz="1800" b="0">
                <a:solidFill>
                  <a:schemeClr val="tx1"/>
                </a:solidFill>
              </a:rPr>
              <a:t>biotických složek (</a:t>
            </a:r>
            <a:r>
              <a:rPr lang="cs-CZ" altLang="en-US" sz="1800" b="0" i="1">
                <a:solidFill>
                  <a:schemeClr val="tx1"/>
                </a:solidFill>
              </a:rPr>
              <a:t>producenti – konzumenti – destruenti</a:t>
            </a:r>
            <a:r>
              <a:rPr lang="cs-CZ" altLang="en-US" sz="1800" b="0">
                <a:solidFill>
                  <a:schemeClr val="tx1"/>
                </a:solidFill>
              </a:rPr>
              <a:t>)</a:t>
            </a:r>
          </a:p>
          <a:p>
            <a:pPr lvl="1">
              <a:spcBef>
                <a:spcPct val="0"/>
              </a:spcBef>
              <a:buClrTx/>
              <a:buFontTx/>
              <a:buAutoNum type="arabicParenBoth"/>
            </a:pPr>
            <a:endParaRPr lang="cs-CZ" altLang="en-US" sz="1800" b="0">
              <a:solidFill>
                <a:schemeClr val="tx1"/>
              </a:solidFill>
            </a:endParaRPr>
          </a:p>
          <a:p>
            <a:pPr lvl="1">
              <a:spcBef>
                <a:spcPct val="0"/>
              </a:spcBef>
              <a:buClrTx/>
              <a:buFontTx/>
              <a:buAutoNum type="arabicParenBoth"/>
            </a:pPr>
            <a:r>
              <a:rPr lang="cs-CZ" altLang="en-US" sz="1800">
                <a:solidFill>
                  <a:schemeClr val="tx1"/>
                </a:solidFill>
              </a:rPr>
              <a:t>realizace odběrů / analýzy / hodnocení </a:t>
            </a:r>
          </a:p>
          <a:p>
            <a:pPr lvl="1">
              <a:spcBef>
                <a:spcPct val="0"/>
              </a:spcBef>
              <a:buClrTx/>
              <a:buFontTx/>
              <a:buAutoNum type="arabicParenBoth"/>
            </a:pPr>
            <a:endParaRPr lang="cs-CZ" altLang="en-US" sz="1800" b="0">
              <a:solidFill>
                <a:schemeClr val="tx1"/>
              </a:solidFill>
            </a:endParaRPr>
          </a:p>
          <a:p>
            <a:pPr lvl="1">
              <a:spcBef>
                <a:spcPct val="0"/>
              </a:spcBef>
              <a:buClrTx/>
              <a:buFontTx/>
              <a:buAutoNum type="arabicParenBoth"/>
            </a:pPr>
            <a:r>
              <a:rPr lang="cs-CZ" altLang="en-US" sz="1800">
                <a:solidFill>
                  <a:schemeClr val="tx1"/>
                </a:solidFill>
              </a:rPr>
              <a:t>srovnání </a:t>
            </a:r>
            <a:r>
              <a:rPr lang="cs-CZ" altLang="en-US" sz="1800" b="0">
                <a:solidFill>
                  <a:schemeClr val="tx1"/>
                </a:solidFill>
              </a:rPr>
              <a:t>EXPOZICE vs. KONTROLA, závěry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
        <p:nvSpPr>
          <p:cNvPr id="176131" name="Rectangle 3"/>
          <p:cNvSpPr>
            <a:spLocks noChangeArrowheads="1"/>
          </p:cNvSpPr>
          <p:nvPr/>
        </p:nvSpPr>
        <p:spPr bwMode="auto">
          <a:xfrm>
            <a:off x="304800" y="1066800"/>
            <a:ext cx="8610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914400" indent="-45720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AutoNum type="arabicParenBoth"/>
            </a:pPr>
            <a:r>
              <a:rPr lang="cs-CZ" altLang="en-US" sz="2200">
                <a:solidFill>
                  <a:schemeClr val="tx2"/>
                </a:solidFill>
              </a:rPr>
              <a:t>charakterizace lokality, rekognoskace terénu</a:t>
            </a:r>
          </a:p>
          <a:p>
            <a:pPr>
              <a:spcBef>
                <a:spcPct val="0"/>
              </a:spcBef>
              <a:buClrTx/>
              <a:buFontTx/>
              <a:buAutoNum type="arabicParenBoth"/>
            </a:pPr>
            <a:endParaRPr lang="cs-CZ" altLang="en-US" sz="2200">
              <a:solidFill>
                <a:schemeClr val="tx1"/>
              </a:solidFill>
            </a:endParaRPr>
          </a:p>
          <a:p>
            <a:pPr>
              <a:spcBef>
                <a:spcPct val="0"/>
              </a:spcBef>
              <a:buClrTx/>
              <a:buFontTx/>
              <a:buNone/>
            </a:pPr>
            <a:r>
              <a:rPr lang="cs-CZ" altLang="en-US" sz="2200">
                <a:solidFill>
                  <a:schemeClr val="tx1"/>
                </a:solidFill>
              </a:rPr>
              <a:t>- rozdílná charakterizace v závislosti na typu</a:t>
            </a:r>
            <a:br>
              <a:rPr lang="cs-CZ" altLang="en-US" sz="2200">
                <a:solidFill>
                  <a:schemeClr val="tx1"/>
                </a:solidFill>
              </a:rPr>
            </a:br>
            <a:r>
              <a:rPr lang="cs-CZ" altLang="en-US" sz="2200" b="0">
                <a:solidFill>
                  <a:schemeClr val="tx1"/>
                </a:solidFill>
              </a:rPr>
              <a:t>- terestrický ekosystém</a:t>
            </a:r>
          </a:p>
          <a:p>
            <a:pPr>
              <a:spcBef>
                <a:spcPct val="0"/>
              </a:spcBef>
              <a:buClrTx/>
              <a:buFontTx/>
              <a:buNone/>
            </a:pPr>
            <a:r>
              <a:rPr lang="cs-CZ" altLang="en-US" sz="2200" b="0">
                <a:solidFill>
                  <a:schemeClr val="tx1"/>
                </a:solidFill>
              </a:rPr>
              <a:t>		</a:t>
            </a:r>
            <a:r>
              <a:rPr lang="cs-CZ" altLang="en-US" sz="1800" b="0" i="1">
                <a:solidFill>
                  <a:schemeClr val="tx1"/>
                </a:solidFill>
              </a:rPr>
              <a:t>terénní vlivy - svažitost, vegetace ...</a:t>
            </a:r>
            <a:r>
              <a:rPr lang="cs-CZ" altLang="en-US" sz="2200" b="0">
                <a:solidFill>
                  <a:schemeClr val="tx1"/>
                </a:solidFill>
              </a:rPr>
              <a:t> </a:t>
            </a:r>
            <a:br>
              <a:rPr lang="cs-CZ" altLang="en-US" sz="2200" b="0">
                <a:solidFill>
                  <a:schemeClr val="tx1"/>
                </a:solidFill>
              </a:rPr>
            </a:br>
            <a:r>
              <a:rPr lang="cs-CZ" altLang="en-US" sz="2200" b="0">
                <a:solidFill>
                  <a:schemeClr val="tx1"/>
                </a:solidFill>
              </a:rPr>
              <a:t>- akvatický ekosystém</a:t>
            </a:r>
          </a:p>
          <a:p>
            <a:pPr>
              <a:spcBef>
                <a:spcPct val="0"/>
              </a:spcBef>
              <a:buClrTx/>
              <a:buFontTx/>
              <a:buNone/>
            </a:pPr>
            <a:r>
              <a:rPr lang="cs-CZ" altLang="en-US" sz="2200" b="0">
                <a:solidFill>
                  <a:schemeClr val="tx1"/>
                </a:solidFill>
              </a:rPr>
              <a:t>		</a:t>
            </a:r>
            <a:r>
              <a:rPr lang="cs-CZ" altLang="en-US" sz="1800" b="0" i="1">
                <a:solidFill>
                  <a:schemeClr val="tx1"/>
                </a:solidFill>
              </a:rPr>
              <a:t>tekoucí – stojatý, hloubka - plocha, rychlost toku, členitost (makrofyta ...)</a:t>
            </a:r>
            <a:endParaRPr lang="cs-CZ" altLang="en-US" sz="2200" b="0">
              <a:solidFill>
                <a:schemeClr val="tx1"/>
              </a:solidFill>
            </a:endParaRPr>
          </a:p>
          <a:p>
            <a:pPr>
              <a:spcBef>
                <a:spcPct val="0"/>
              </a:spcBef>
              <a:buClrTx/>
              <a:buFontTx/>
              <a:buNone/>
            </a:pPr>
            <a:endParaRPr lang="cs-CZ" altLang="en-US" sz="2200">
              <a:solidFill>
                <a:schemeClr val="tx1"/>
              </a:solidFill>
            </a:endParaRPr>
          </a:p>
          <a:p>
            <a:pPr>
              <a:spcBef>
                <a:spcPct val="0"/>
              </a:spcBef>
              <a:buClrTx/>
              <a:buFontTx/>
              <a:buNone/>
            </a:pPr>
            <a:r>
              <a:rPr lang="cs-CZ" altLang="en-US" sz="2200">
                <a:solidFill>
                  <a:schemeClr val="tx1"/>
                </a:solidFill>
              </a:rPr>
              <a:t>- další charakteristiky, které je třeba zaznamenat:</a:t>
            </a:r>
          </a:p>
          <a:p>
            <a:pPr lvl="1">
              <a:spcBef>
                <a:spcPct val="0"/>
              </a:spcBef>
              <a:buClrTx/>
              <a:buFontTx/>
              <a:buNone/>
            </a:pPr>
            <a:r>
              <a:rPr lang="cs-CZ" altLang="en-US" sz="1800">
                <a:solidFill>
                  <a:schemeClr val="tx1"/>
                </a:solidFill>
              </a:rPr>
              <a:t>	</a:t>
            </a:r>
            <a:r>
              <a:rPr lang="cs-CZ" altLang="en-US" sz="1800" b="0">
                <a:solidFill>
                  <a:schemeClr val="tx1"/>
                </a:solidFill>
              </a:rPr>
              <a:t>- převládající počasí, směry větru, intenzita světla ...</a:t>
            </a:r>
          </a:p>
          <a:p>
            <a:pPr lvl="1">
              <a:spcBef>
                <a:spcPct val="0"/>
              </a:spcBef>
              <a:buClrTx/>
              <a:buFontTx/>
              <a:buNone/>
            </a:pPr>
            <a:r>
              <a:rPr lang="cs-CZ" altLang="en-US" sz="1800" b="0">
                <a:solidFill>
                  <a:schemeClr val="tx1"/>
                </a:solidFill>
              </a:rPr>
              <a:t>	- specifické parametry (</a:t>
            </a:r>
            <a:r>
              <a:rPr lang="cs-CZ" altLang="en-US" sz="1800" b="0" i="1">
                <a:solidFill>
                  <a:schemeClr val="tx1"/>
                </a:solidFill>
              </a:rPr>
              <a:t>přítomnost antropogenních aktivit, zdroje znečištění ...)</a:t>
            </a:r>
          </a:p>
          <a:p>
            <a:pPr lvl="1">
              <a:spcBef>
                <a:spcPct val="0"/>
              </a:spcBef>
              <a:buClrTx/>
              <a:buFontTx/>
              <a:buNone/>
            </a:pPr>
            <a:r>
              <a:rPr lang="cs-CZ" altLang="en-US" sz="1800" b="0" i="1">
                <a:solidFill>
                  <a:schemeClr val="tx1"/>
                </a:solidFill>
              </a:rPr>
              <a:t>	- </a:t>
            </a:r>
            <a:r>
              <a:rPr lang="cs-CZ" altLang="en-US" sz="1800" b="0">
                <a:solidFill>
                  <a:schemeClr val="tx1"/>
                </a:solidFill>
              </a:rPr>
              <a:t>mapový záznam</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33375"/>
            <a:ext cx="45196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ovéPole 10"/>
          <p:cNvSpPr txBox="1">
            <a:spLocks noChangeArrowheads="1"/>
          </p:cNvSpPr>
          <p:nvPr/>
        </p:nvSpPr>
        <p:spPr bwMode="auto">
          <a:xfrm>
            <a:off x="6156325" y="333375"/>
            <a:ext cx="24034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Příklad 1:</a:t>
            </a:r>
          </a:p>
          <a:p>
            <a:pPr eaLnBrk="1" hangingPunct="1">
              <a:spcBef>
                <a:spcPct val="0"/>
              </a:spcBef>
              <a:buClrTx/>
              <a:buFontTx/>
              <a:buNone/>
            </a:pPr>
            <a:r>
              <a:rPr lang="cs-CZ" altLang="en-US" sz="1800" b="0">
                <a:solidFill>
                  <a:schemeClr val="tx1"/>
                </a:solidFill>
              </a:rPr>
              <a:t>Terestrické prostředí: </a:t>
            </a:r>
            <a:br>
              <a:rPr lang="cs-CZ" altLang="en-US" sz="1800" b="0">
                <a:solidFill>
                  <a:schemeClr val="tx1"/>
                </a:solidFill>
              </a:rPr>
            </a:br>
            <a:r>
              <a:rPr lang="cs-CZ" altLang="en-US" sz="1800" b="0">
                <a:solidFill>
                  <a:schemeClr val="tx1"/>
                </a:solidFill>
              </a:rPr>
              <a:t>vliv skládky</a:t>
            </a:r>
          </a:p>
        </p:txBody>
      </p:sp>
      <p:pic>
        <p:nvPicPr>
          <p:cNvPr id="178180" name="Picture 3" descr="http://i.idnes.cz/10/042/gal/TOM327093_MoravkaKanon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644900"/>
            <a:ext cx="43815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ovéPole 12"/>
          <p:cNvSpPr txBox="1">
            <a:spLocks noChangeArrowheads="1"/>
          </p:cNvSpPr>
          <p:nvPr/>
        </p:nvSpPr>
        <p:spPr bwMode="auto">
          <a:xfrm>
            <a:off x="1403350" y="4006850"/>
            <a:ext cx="255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a:solidFill>
                  <a:schemeClr val="tx1"/>
                </a:solidFill>
              </a:rPr>
              <a:t>Příklad 2:</a:t>
            </a:r>
          </a:p>
          <a:p>
            <a:pPr eaLnBrk="1" hangingPunct="1">
              <a:spcBef>
                <a:spcPct val="0"/>
              </a:spcBef>
              <a:buClrTx/>
              <a:buFontTx/>
              <a:buNone/>
            </a:pPr>
            <a:r>
              <a:rPr lang="cs-CZ" altLang="en-US" sz="1800" b="0">
                <a:solidFill>
                  <a:schemeClr val="tx1"/>
                </a:solidFill>
              </a:rPr>
              <a:t>Vodní prostředí </a:t>
            </a:r>
            <a:r>
              <a:rPr lang="cs-CZ" altLang="en-US" sz="1800" b="0">
                <a:solidFill>
                  <a:schemeClr val="tx1"/>
                </a:solidFill>
                <a:sym typeface="Wingdings" panose="05000000000000000000" pitchFamily="2" charset="2"/>
              </a:rPr>
              <a:t></a:t>
            </a:r>
            <a:r>
              <a:rPr lang="en-US" altLang="en-US" sz="1800" b="0">
                <a:solidFill>
                  <a:schemeClr val="tx1"/>
                </a:solidFill>
                <a:sym typeface="Wingdings" panose="05000000000000000000" pitchFamily="2" charset="2"/>
              </a:rPr>
              <a:t> </a:t>
            </a:r>
            <a:r>
              <a:rPr lang="cs-CZ" altLang="en-US" sz="1800" b="0">
                <a:solidFill>
                  <a:schemeClr val="tx1"/>
                </a:solidFill>
                <a:sym typeface="Wingdings" panose="05000000000000000000" pitchFamily="2" charset="2"/>
              </a:rPr>
              <a:t>řeka</a:t>
            </a:r>
            <a:endParaRPr lang="cs-CZ" altLang="en-US" sz="1800" b="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
        <p:nvSpPr>
          <p:cNvPr id="180227" name="Rectangle 3"/>
          <p:cNvSpPr>
            <a:spLocks noChangeArrowheads="1"/>
          </p:cNvSpPr>
          <p:nvPr/>
        </p:nvSpPr>
        <p:spPr bwMode="auto">
          <a:xfrm>
            <a:off x="304800" y="981075"/>
            <a:ext cx="8610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914400" indent="-45720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200">
                <a:solidFill>
                  <a:schemeClr val="tx2"/>
                </a:solidFill>
              </a:rPr>
              <a:t>(2) definice parametrů ve vztahu k působení stresu</a:t>
            </a:r>
          </a:p>
          <a:p>
            <a:pPr>
              <a:spcBef>
                <a:spcPct val="0"/>
              </a:spcBef>
              <a:buClrTx/>
              <a:buFontTx/>
              <a:buAutoNum type="arabicParenBoth"/>
            </a:pPr>
            <a:endParaRPr lang="cs-CZ" altLang="en-US" sz="2200">
              <a:solidFill>
                <a:schemeClr val="tx1"/>
              </a:solidFill>
            </a:endParaRPr>
          </a:p>
          <a:p>
            <a:pPr>
              <a:spcBef>
                <a:spcPct val="0"/>
              </a:spcBef>
              <a:buClrTx/>
              <a:buFontTx/>
              <a:buNone/>
            </a:pPr>
            <a:r>
              <a:rPr lang="cs-CZ" altLang="en-US" sz="2200">
                <a:solidFill>
                  <a:schemeClr val="tx1"/>
                </a:solidFill>
              </a:rPr>
              <a:t>- abiotické složky</a:t>
            </a:r>
          </a:p>
          <a:p>
            <a:pPr>
              <a:spcBef>
                <a:spcPct val="0"/>
              </a:spcBef>
              <a:buClrTx/>
              <a:buFontTx/>
              <a:buNone/>
            </a:pPr>
            <a:r>
              <a:rPr lang="cs-CZ" altLang="en-US" sz="1800" b="0">
                <a:solidFill>
                  <a:schemeClr val="tx1"/>
                </a:solidFill>
              </a:rPr>
              <a:t>	- ve kterých složkách (</a:t>
            </a:r>
            <a:r>
              <a:rPr lang="cs-CZ" altLang="en-US" sz="1800" b="0" i="1">
                <a:solidFill>
                  <a:schemeClr val="tx1"/>
                </a:solidFill>
              </a:rPr>
              <a:t>voda, sediment, půda, vzduch) </a:t>
            </a:r>
            <a:r>
              <a:rPr lang="cs-CZ" altLang="en-US" sz="1800" b="0">
                <a:solidFill>
                  <a:schemeClr val="tx1"/>
                </a:solidFill>
              </a:rPr>
              <a:t>působí/il  stresor ? </a:t>
            </a:r>
          </a:p>
          <a:p>
            <a:pPr>
              <a:spcBef>
                <a:spcPct val="0"/>
              </a:spcBef>
              <a:buClrTx/>
              <a:buFontTx/>
              <a:buNone/>
            </a:pPr>
            <a:r>
              <a:rPr lang="cs-CZ" altLang="en-US" sz="1800" b="0">
                <a:solidFill>
                  <a:schemeClr val="tx1"/>
                </a:solidFill>
              </a:rPr>
              <a:t>	- kde lze předpokládat rezidua toxických látek ?</a:t>
            </a:r>
          </a:p>
          <a:p>
            <a:pPr>
              <a:spcBef>
                <a:spcPct val="0"/>
              </a:spcBef>
              <a:buClrTx/>
              <a:buFontTx/>
              <a:buNone/>
            </a:pPr>
            <a:endParaRPr lang="cs-CZ" altLang="en-US" sz="1800">
              <a:solidFill>
                <a:schemeClr val="tx1"/>
              </a:solidFill>
            </a:endParaRPr>
          </a:p>
          <a:p>
            <a:pPr>
              <a:spcBef>
                <a:spcPct val="0"/>
              </a:spcBef>
              <a:buClrTx/>
              <a:buFontTx/>
              <a:buNone/>
            </a:pPr>
            <a:r>
              <a:rPr lang="cs-CZ" altLang="en-US" sz="2200">
                <a:solidFill>
                  <a:schemeClr val="tx1"/>
                </a:solidFill>
              </a:rPr>
              <a:t>- biotické složky</a:t>
            </a:r>
          </a:p>
          <a:p>
            <a:pPr lvl="1">
              <a:spcBef>
                <a:spcPct val="0"/>
              </a:spcBef>
              <a:buClrTx/>
              <a:buFontTx/>
              <a:buNone/>
            </a:pPr>
            <a:r>
              <a:rPr lang="cs-CZ" altLang="en-US" sz="1800" b="0">
                <a:solidFill>
                  <a:schemeClr val="tx1"/>
                </a:solidFill>
              </a:rPr>
              <a:t> definice organismů, které budou sledovány pro posouzení působení stresu:</a:t>
            </a:r>
          </a:p>
          <a:p>
            <a:pPr lvl="1">
              <a:spcBef>
                <a:spcPct val="0"/>
              </a:spcBef>
              <a:buClrTx/>
              <a:buFontTx/>
              <a:buNone/>
            </a:pPr>
            <a:r>
              <a:rPr lang="cs-CZ" altLang="en-US" sz="1800" b="0">
                <a:solidFill>
                  <a:schemeClr val="tx1"/>
                </a:solidFill>
              </a:rPr>
              <a:t>	- </a:t>
            </a:r>
            <a:r>
              <a:rPr lang="cs-CZ" altLang="en-US" sz="1800" b="0" i="1" u="sng">
                <a:solidFill>
                  <a:schemeClr val="tx1"/>
                </a:solidFill>
              </a:rPr>
              <a:t>vztah k působení stresu</a:t>
            </a:r>
            <a:r>
              <a:rPr lang="cs-CZ" altLang="en-US" sz="1800" b="0" i="1">
                <a:solidFill>
                  <a:schemeClr val="tx1"/>
                </a:solidFill>
              </a:rPr>
              <a:t> (př. planktonní organismy – látky s tendencí zůstávat ve vodním sloupci, tj. hydrofilní vs. sedimenty-hydrofobní)</a:t>
            </a:r>
          </a:p>
          <a:p>
            <a:pPr lvl="1">
              <a:spcBef>
                <a:spcPct val="0"/>
              </a:spcBef>
              <a:buClrTx/>
              <a:buFontTx/>
              <a:buNone/>
            </a:pPr>
            <a:r>
              <a:rPr lang="cs-CZ" altLang="en-US" sz="1800" b="0" i="1">
                <a:solidFill>
                  <a:schemeClr val="tx1"/>
                </a:solidFill>
              </a:rPr>
              <a:t>	- </a:t>
            </a:r>
            <a:r>
              <a:rPr lang="cs-CZ" altLang="en-US" sz="1800" b="0" i="1" u="sng">
                <a:solidFill>
                  <a:schemeClr val="tx1"/>
                </a:solidFill>
              </a:rPr>
              <a:t>hodnocené skupiny</a:t>
            </a:r>
            <a:r>
              <a:rPr lang="cs-CZ" altLang="en-US" sz="1800" b="0" i="1">
                <a:solidFill>
                  <a:schemeClr val="tx1"/>
                </a:solidFill>
              </a:rPr>
              <a:t> (př. producenti – řasy</a:t>
            </a:r>
            <a:r>
              <a:rPr lang="en-US" altLang="en-US" sz="1800" b="0" i="1">
                <a:solidFill>
                  <a:schemeClr val="tx1"/>
                </a:solidFill>
              </a:rPr>
              <a:t>;</a:t>
            </a:r>
            <a:r>
              <a:rPr lang="cs-CZ" altLang="en-US" sz="1800" b="0" i="1">
                <a:solidFill>
                  <a:schemeClr val="tx1"/>
                </a:solidFill>
              </a:rPr>
              <a:t> konzumenti – zooplankton, ryby</a:t>
            </a:r>
            <a:r>
              <a:rPr lang="en-US" altLang="en-US" sz="1800" b="0" i="1">
                <a:solidFill>
                  <a:schemeClr val="tx1"/>
                </a:solidFill>
              </a:rPr>
              <a:t>; destruenti </a:t>
            </a:r>
            <a:r>
              <a:rPr lang="cs-CZ" altLang="en-US" sz="1800" b="0" i="1">
                <a:solidFill>
                  <a:schemeClr val="tx1"/>
                </a:solidFill>
              </a:rPr>
              <a:t>– planktonní bakterie)</a:t>
            </a:r>
          </a:p>
          <a:p>
            <a:pPr lvl="1">
              <a:spcBef>
                <a:spcPct val="0"/>
              </a:spcBef>
              <a:buClrTx/>
              <a:buFontTx/>
              <a:buNone/>
            </a:pPr>
            <a:r>
              <a:rPr lang="cs-CZ" altLang="en-US" sz="1800" b="0" i="1">
                <a:solidFill>
                  <a:schemeClr val="tx1"/>
                </a:solidFill>
              </a:rPr>
              <a:t>	- </a:t>
            </a:r>
            <a:r>
              <a:rPr lang="cs-CZ" altLang="en-US" sz="1800" b="0" i="1" u="sng">
                <a:solidFill>
                  <a:schemeClr val="tx1"/>
                </a:solidFill>
              </a:rPr>
              <a:t>klíčové druhy, bioindikátory ...</a:t>
            </a:r>
          </a:p>
          <a:p>
            <a:pPr lvl="1">
              <a:spcBef>
                <a:spcPct val="0"/>
              </a:spcBef>
              <a:buClrTx/>
              <a:buFontTx/>
              <a:buNone/>
            </a:pPr>
            <a:r>
              <a:rPr lang="cs-CZ" altLang="en-US" sz="1800" b="0" i="1">
                <a:solidFill>
                  <a:schemeClr val="tx1"/>
                </a:solidFill>
              </a:rPr>
              <a:t/>
            </a:r>
            <a:br>
              <a:rPr lang="cs-CZ" altLang="en-US" sz="1800" b="0" i="1">
                <a:solidFill>
                  <a:schemeClr val="tx1"/>
                </a:solidFill>
              </a:rPr>
            </a:br>
            <a:r>
              <a:rPr lang="cs-CZ" altLang="en-US" sz="1800" b="0" i="1">
                <a:solidFill>
                  <a:schemeClr val="tx1"/>
                </a:solidFill>
              </a:rPr>
              <a:t>- </a:t>
            </a:r>
            <a:r>
              <a:rPr lang="cs-CZ" altLang="en-US" sz="1800" b="0" i="1" u="sng">
                <a:solidFill>
                  <a:srgbClr val="FF0000"/>
                </a:solidFill>
              </a:rPr>
              <a:t>parametry hodnocení</a:t>
            </a:r>
            <a:r>
              <a:rPr lang="cs-CZ" altLang="en-US" sz="1800" b="0" i="1">
                <a:solidFill>
                  <a:srgbClr val="FF0000"/>
                </a:solidFill>
              </a:rPr>
              <a:t> </a:t>
            </a:r>
          </a:p>
          <a:p>
            <a:pPr lvl="1">
              <a:spcBef>
                <a:spcPct val="0"/>
              </a:spcBef>
              <a:buClrTx/>
              <a:buFontTx/>
              <a:buNone/>
            </a:pPr>
            <a:r>
              <a:rPr lang="cs-CZ" altLang="en-US" sz="1800" b="0" i="1">
                <a:solidFill>
                  <a:schemeClr val="tx1"/>
                </a:solidFill>
              </a:rPr>
              <a:t>		</a:t>
            </a:r>
            <a:r>
              <a:rPr lang="cs-CZ" altLang="en-US" sz="1800" i="1">
                <a:solidFill>
                  <a:schemeClr val="tx1"/>
                </a:solidFill>
              </a:rPr>
              <a:t>- strukturní (</a:t>
            </a:r>
            <a:r>
              <a:rPr lang="cs-CZ" altLang="en-US" sz="1600" i="1">
                <a:solidFill>
                  <a:schemeClr val="tx1"/>
                </a:solidFill>
              </a:rPr>
              <a:t>taxonomické parametry, biomasa, abundance ...)</a:t>
            </a:r>
          </a:p>
          <a:p>
            <a:pPr lvl="1">
              <a:spcBef>
                <a:spcPct val="0"/>
              </a:spcBef>
              <a:buClrTx/>
              <a:buFontTx/>
              <a:buNone/>
            </a:pPr>
            <a:r>
              <a:rPr lang="cs-CZ" altLang="en-US" sz="1800" i="1">
                <a:solidFill>
                  <a:schemeClr val="tx1"/>
                </a:solidFill>
              </a:rPr>
              <a:t>		- funkční (</a:t>
            </a:r>
            <a:r>
              <a:rPr lang="cs-CZ" altLang="en-US" sz="1600" i="1">
                <a:solidFill>
                  <a:schemeClr val="tx1"/>
                </a:solidFill>
              </a:rPr>
              <a:t>produkce</a:t>
            </a:r>
            <a:r>
              <a:rPr lang="en-US" altLang="en-US" sz="1600" i="1">
                <a:solidFill>
                  <a:schemeClr val="tx1"/>
                </a:solidFill>
              </a:rPr>
              <a:t>/</a:t>
            </a:r>
            <a:r>
              <a:rPr lang="cs-CZ" altLang="en-US" sz="1600" i="1">
                <a:solidFill>
                  <a:schemeClr val="tx1"/>
                </a:solidFill>
              </a:rPr>
              <a:t>respirace, potravní řetězce ...)</a:t>
            </a:r>
          </a:p>
          <a:p>
            <a:pPr lvl="1">
              <a:spcBef>
                <a:spcPct val="0"/>
              </a:spcBef>
              <a:buClrTx/>
              <a:buFontTx/>
              <a:buNone/>
            </a:pPr>
            <a:endParaRPr lang="cs-CZ" altLang="en-US" sz="1800" b="0" i="1">
              <a:solidFill>
                <a:schemeClr val="tx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304800" y="3048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Parametrizace ekosystémů</a:t>
            </a:r>
            <a:endParaRPr lang="cs-CZ" altLang="en-US" sz="2400" b="0">
              <a:solidFill>
                <a:srgbClr val="FF3300"/>
              </a:solidFill>
            </a:endParaRPr>
          </a:p>
        </p:txBody>
      </p:sp>
      <p:sp>
        <p:nvSpPr>
          <p:cNvPr id="28675" name="Rectangle 3"/>
          <p:cNvSpPr>
            <a:spLocks noChangeArrowheads="1"/>
          </p:cNvSpPr>
          <p:nvPr/>
        </p:nvSpPr>
        <p:spPr bwMode="auto">
          <a:xfrm>
            <a:off x="533400" y="1281113"/>
            <a:ext cx="8077200" cy="5461000"/>
          </a:xfrm>
          <a:prstGeom prst="rect">
            <a:avLst/>
          </a:prstGeom>
          <a:noFill/>
          <a:ln w="12700">
            <a:noFill/>
            <a:miter lim="800000"/>
            <a:headEnd/>
            <a:tailEnd/>
          </a:ln>
        </p:spPr>
        <p:txBody>
          <a:bodyPr lIns="90488" tIns="44450" rIns="90488" bIns="44450"/>
          <a:lstStyle/>
          <a:p>
            <a:pPr marL="342900" indent="-342900">
              <a:spcBef>
                <a:spcPct val="20000"/>
              </a:spcBef>
              <a:buFontTx/>
              <a:buChar char="•"/>
              <a:defRPr/>
            </a:pPr>
            <a:r>
              <a:rPr lang="cs-CZ" sz="2200" dirty="0">
                <a:latin typeface="Arial" charset="0"/>
                <a:cs typeface="Arial" charset="0"/>
              </a:rPr>
              <a:t>Strukturní parametry</a:t>
            </a:r>
          </a:p>
          <a:p>
            <a:pPr marL="800100" lvl="1" indent="-342900">
              <a:spcBef>
                <a:spcPct val="20000"/>
              </a:spcBef>
              <a:buFontTx/>
              <a:buChar char="•"/>
              <a:defRPr/>
            </a:pPr>
            <a:r>
              <a:rPr lang="cs-CZ" sz="2200" b="0" dirty="0">
                <a:latin typeface="Arial" charset="0"/>
                <a:cs typeface="Arial" charset="0"/>
              </a:rPr>
              <a:t>Složení a charakterizace abiotických částí</a:t>
            </a:r>
          </a:p>
          <a:p>
            <a:pPr marL="800100" lvl="1" indent="-342900">
              <a:spcBef>
                <a:spcPct val="20000"/>
              </a:spcBef>
              <a:buFontTx/>
              <a:buChar char="•"/>
              <a:defRPr/>
            </a:pPr>
            <a:r>
              <a:rPr lang="cs-CZ" sz="2200" b="0" dirty="0">
                <a:latin typeface="Arial" charset="0"/>
                <a:cs typeface="Arial" charset="0"/>
              </a:rPr>
              <a:t>Složení a abundance </a:t>
            </a:r>
            <a:r>
              <a:rPr lang="cs-CZ" sz="2200" b="0" dirty="0" err="1">
                <a:latin typeface="Arial" charset="0"/>
                <a:cs typeface="Arial" charset="0"/>
              </a:rPr>
              <a:t>biocenoz</a:t>
            </a:r>
            <a:r>
              <a:rPr lang="cs-CZ" sz="2200" b="0" dirty="0">
                <a:latin typeface="Arial" charset="0"/>
                <a:cs typeface="Arial" charset="0"/>
              </a:rPr>
              <a:t> </a:t>
            </a:r>
          </a:p>
          <a:p>
            <a:pPr marL="1257300" lvl="2" indent="-342900">
              <a:spcBef>
                <a:spcPct val="20000"/>
              </a:spcBef>
              <a:buFontTx/>
              <a:buChar char="•"/>
              <a:defRPr/>
            </a:pPr>
            <a:r>
              <a:rPr lang="cs-CZ" sz="2000" b="0" i="1" dirty="0">
                <a:latin typeface="Arial" charset="0"/>
                <a:cs typeface="Arial" charset="0"/>
              </a:rPr>
              <a:t>Floristické a faunistické záznamy (viz jinde)</a:t>
            </a:r>
          </a:p>
          <a:p>
            <a:pPr marL="342900" indent="-342900">
              <a:spcBef>
                <a:spcPct val="20000"/>
              </a:spcBef>
              <a:buFontTx/>
              <a:buChar char="•"/>
              <a:defRPr/>
            </a:pPr>
            <a:endParaRPr lang="cs-CZ" sz="2200" dirty="0">
              <a:latin typeface="Arial" charset="0"/>
              <a:cs typeface="Arial" charset="0"/>
            </a:endParaRPr>
          </a:p>
          <a:p>
            <a:pPr marL="342900" indent="-342900">
              <a:spcBef>
                <a:spcPct val="20000"/>
              </a:spcBef>
              <a:buFontTx/>
              <a:buChar char="•"/>
              <a:defRPr/>
            </a:pPr>
            <a:r>
              <a:rPr lang="cs-CZ" sz="2200" dirty="0">
                <a:latin typeface="Arial" charset="0"/>
                <a:cs typeface="Arial" charset="0"/>
              </a:rPr>
              <a:t>Funkční parametry</a:t>
            </a:r>
          </a:p>
          <a:p>
            <a:pPr marL="742950" lvl="1" indent="-285750">
              <a:spcBef>
                <a:spcPct val="20000"/>
              </a:spcBef>
              <a:buFontTx/>
              <a:buChar char="•"/>
              <a:defRPr/>
            </a:pPr>
            <a:r>
              <a:rPr lang="cs-CZ" sz="2000" b="0" dirty="0">
                <a:latin typeface="Arial" charset="0"/>
                <a:cs typeface="Arial" charset="0"/>
              </a:rPr>
              <a:t>Obecně </a:t>
            </a:r>
            <a:r>
              <a:rPr lang="cs-CZ" sz="2000" dirty="0">
                <a:solidFill>
                  <a:schemeClr val="tx2"/>
                </a:solidFill>
                <a:latin typeface="Arial" charset="0"/>
                <a:cs typeface="Arial" charset="0"/>
              </a:rPr>
              <a:t>významnější </a:t>
            </a:r>
            <a:r>
              <a:rPr lang="cs-CZ" sz="2000" b="0" i="1" dirty="0">
                <a:solidFill>
                  <a:schemeClr val="tx2"/>
                </a:solidFill>
                <a:latin typeface="Arial" charset="0"/>
                <a:cs typeface="Arial" charset="0"/>
              </a:rPr>
              <a:t>(komplexněji reflektují strukturu)</a:t>
            </a:r>
            <a:r>
              <a:rPr lang="cs-CZ" sz="2000" b="0" dirty="0">
                <a:solidFill>
                  <a:schemeClr val="tx2"/>
                </a:solidFill>
                <a:latin typeface="Arial" charset="0"/>
                <a:cs typeface="Arial" charset="0"/>
              </a:rPr>
              <a:t>, ale</a:t>
            </a:r>
          </a:p>
          <a:p>
            <a:pPr marL="1200150" lvl="2" indent="-285750">
              <a:spcBef>
                <a:spcPct val="20000"/>
              </a:spcBef>
              <a:buFontTx/>
              <a:buChar char="•"/>
              <a:defRPr/>
            </a:pPr>
            <a:r>
              <a:rPr lang="cs-CZ" b="0" dirty="0">
                <a:solidFill>
                  <a:schemeClr val="tx2"/>
                </a:solidFill>
                <a:latin typeface="Arial" charset="0"/>
                <a:cs typeface="Arial" charset="0"/>
              </a:rPr>
              <a:t>Komplikovanější </a:t>
            </a:r>
            <a:r>
              <a:rPr lang="cs-CZ" b="0" dirty="0">
                <a:latin typeface="Arial" charset="0"/>
                <a:cs typeface="Arial" charset="0"/>
              </a:rPr>
              <a:t>stanovení</a:t>
            </a:r>
          </a:p>
          <a:p>
            <a:pPr marL="1200150" lvl="2" indent="-285750">
              <a:spcBef>
                <a:spcPct val="20000"/>
              </a:spcBef>
              <a:buFontTx/>
              <a:buChar char="•"/>
              <a:defRPr/>
            </a:pPr>
            <a:r>
              <a:rPr lang="cs-CZ" b="0" dirty="0">
                <a:latin typeface="Arial" charset="0"/>
                <a:cs typeface="Arial" charset="0"/>
              </a:rPr>
              <a:t>Méně prostudované</a:t>
            </a:r>
          </a:p>
          <a:p>
            <a:pPr marL="742950" lvl="1" indent="-285750">
              <a:spcBef>
                <a:spcPct val="20000"/>
              </a:spcBef>
              <a:buFontTx/>
              <a:buChar char="•"/>
              <a:defRPr/>
            </a:pPr>
            <a:r>
              <a:rPr lang="cs-CZ" sz="2000" b="0" dirty="0">
                <a:latin typeface="Arial" charset="0"/>
                <a:cs typeface="Arial" charset="0"/>
              </a:rPr>
              <a:t>Základní funkční charakteristiky</a:t>
            </a:r>
          </a:p>
          <a:p>
            <a:pPr marL="1143000" lvl="2" indent="-228600">
              <a:spcBef>
                <a:spcPct val="20000"/>
              </a:spcBef>
              <a:buFontTx/>
              <a:buChar char="–"/>
              <a:defRPr/>
            </a:pPr>
            <a:r>
              <a:rPr lang="cs-CZ" sz="1600" b="0" dirty="0">
                <a:solidFill>
                  <a:srgbClr val="FF3300"/>
                </a:solidFill>
                <a:latin typeface="Arial" charset="0"/>
                <a:cs typeface="Arial" charset="0"/>
              </a:rPr>
              <a:t>velikost zásob látek a E (pool </a:t>
            </a:r>
            <a:r>
              <a:rPr lang="cs-CZ" sz="1600" b="0" dirty="0" err="1">
                <a:solidFill>
                  <a:srgbClr val="FF3300"/>
                </a:solidFill>
                <a:latin typeface="Arial" charset="0"/>
                <a:cs typeface="Arial" charset="0"/>
              </a:rPr>
              <a:t>sizes</a:t>
            </a:r>
            <a:r>
              <a:rPr lang="cs-CZ" sz="1600" b="0" dirty="0">
                <a:solidFill>
                  <a:srgbClr val="FF3300"/>
                </a:solidFill>
                <a:latin typeface="Arial" charset="0"/>
                <a:cs typeface="Arial" charset="0"/>
              </a:rPr>
              <a:t>) </a:t>
            </a:r>
          </a:p>
          <a:p>
            <a:pPr marL="1143000" lvl="2" indent="-228600">
              <a:spcBef>
                <a:spcPct val="20000"/>
              </a:spcBef>
              <a:buFontTx/>
              <a:buChar char="–"/>
              <a:defRPr/>
            </a:pPr>
            <a:r>
              <a:rPr lang="cs-CZ" sz="1600" b="0" dirty="0">
                <a:solidFill>
                  <a:srgbClr val="FF3300"/>
                </a:solidFill>
                <a:latin typeface="Arial" charset="0"/>
                <a:cs typeface="Arial" charset="0"/>
              </a:rPr>
              <a:t>procesy (pool </a:t>
            </a:r>
            <a:r>
              <a:rPr lang="cs-CZ" sz="1600" b="0" dirty="0" err="1">
                <a:solidFill>
                  <a:srgbClr val="FF3300"/>
                </a:solidFill>
                <a:latin typeface="Arial" charset="0"/>
                <a:cs typeface="Arial" charset="0"/>
              </a:rPr>
              <a:t>processes</a:t>
            </a:r>
            <a:r>
              <a:rPr lang="cs-CZ" sz="1600" b="0" dirty="0">
                <a:solidFill>
                  <a:srgbClr val="FF3300"/>
                </a:solidFill>
                <a:latin typeface="Arial" charset="0"/>
                <a:cs typeface="Arial" charset="0"/>
              </a:rPr>
              <a:t>)</a:t>
            </a:r>
          </a:p>
          <a:p>
            <a:pPr marL="1143000" lvl="2" indent="-228600">
              <a:spcBef>
                <a:spcPct val="20000"/>
              </a:spcBef>
              <a:buFontTx/>
              <a:buChar char="–"/>
              <a:defRPr/>
            </a:pPr>
            <a:r>
              <a:rPr lang="cs-CZ" sz="1600" b="0" dirty="0">
                <a:solidFill>
                  <a:srgbClr val="FF3300"/>
                </a:solidFill>
                <a:latin typeface="Arial" charset="0"/>
                <a:cs typeface="Arial" charset="0"/>
              </a:rPr>
              <a:t>elasticita / </a:t>
            </a:r>
            <a:r>
              <a:rPr lang="cs-CZ" sz="1600" b="0" dirty="0" err="1">
                <a:solidFill>
                  <a:srgbClr val="FF3300"/>
                </a:solidFill>
                <a:latin typeface="Arial" charset="0"/>
                <a:cs typeface="Arial" charset="0"/>
              </a:rPr>
              <a:t>resilience</a:t>
            </a:r>
            <a:endParaRPr lang="cs-CZ" sz="1600" b="0" dirty="0">
              <a:solidFill>
                <a:srgbClr val="FF3300"/>
              </a:solidFill>
              <a:latin typeface="Arial" charset="0"/>
              <a:cs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
        <p:nvSpPr>
          <p:cNvPr id="184323" name="Rectangle 3"/>
          <p:cNvSpPr>
            <a:spLocks noChangeArrowheads="1"/>
          </p:cNvSpPr>
          <p:nvPr/>
        </p:nvSpPr>
        <p:spPr bwMode="auto">
          <a:xfrm>
            <a:off x="457200" y="765175"/>
            <a:ext cx="8305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200">
                <a:solidFill>
                  <a:schemeClr val="tx2"/>
                </a:solidFill>
              </a:rPr>
              <a:t>(3, 4) definice a realizace odběrů (</a:t>
            </a:r>
            <a:r>
              <a:rPr lang="cs-CZ" altLang="en-US" sz="2200" i="1">
                <a:solidFill>
                  <a:schemeClr val="tx2"/>
                </a:solidFill>
              </a:rPr>
              <a:t>vzorkování</a:t>
            </a:r>
            <a:r>
              <a:rPr lang="cs-CZ" altLang="en-US" sz="2200">
                <a:solidFill>
                  <a:schemeClr val="tx2"/>
                </a:solidFill>
              </a:rPr>
              <a:t>), </a:t>
            </a:r>
            <a:br>
              <a:rPr lang="cs-CZ" altLang="en-US" sz="2200">
                <a:solidFill>
                  <a:schemeClr val="tx2"/>
                </a:solidFill>
              </a:rPr>
            </a:br>
            <a:r>
              <a:rPr lang="cs-CZ" altLang="en-US" sz="2200">
                <a:solidFill>
                  <a:schemeClr val="tx2"/>
                </a:solidFill>
              </a:rPr>
              <a:t>analýzy definovaných parametrů</a:t>
            </a:r>
          </a:p>
          <a:p>
            <a:pPr algn="ctr">
              <a:spcBef>
                <a:spcPct val="0"/>
              </a:spcBef>
              <a:buClrTx/>
              <a:buFontTx/>
              <a:buNone/>
            </a:pPr>
            <a:endParaRPr lang="cs-CZ" altLang="en-US" sz="2200">
              <a:solidFill>
                <a:schemeClr val="tx1"/>
              </a:solidFill>
            </a:endParaRPr>
          </a:p>
          <a:p>
            <a:pPr>
              <a:spcBef>
                <a:spcPct val="0"/>
              </a:spcBef>
              <a:buClrTx/>
              <a:buFontTx/>
              <a:buNone/>
            </a:pPr>
            <a:r>
              <a:rPr lang="cs-CZ" altLang="en-US" sz="2200">
                <a:solidFill>
                  <a:schemeClr val="tx1"/>
                </a:solidFill>
              </a:rPr>
              <a:t>- odběry a analýzy abiotické složky</a:t>
            </a:r>
          </a:p>
          <a:p>
            <a:pPr>
              <a:spcBef>
                <a:spcPct val="0"/>
              </a:spcBef>
              <a:buClrTx/>
              <a:buFontTx/>
              <a:buNone/>
            </a:pPr>
            <a:r>
              <a:rPr lang="cs-CZ" altLang="en-US" sz="1800" b="0">
                <a:solidFill>
                  <a:schemeClr val="tx1"/>
                </a:solidFill>
              </a:rPr>
              <a:t>	- návrh a rozložení vzorkovacích míst </a:t>
            </a:r>
            <a:br>
              <a:rPr lang="cs-CZ" altLang="en-US" sz="1800" b="0">
                <a:solidFill>
                  <a:schemeClr val="tx1"/>
                </a:solidFill>
              </a:rPr>
            </a:br>
            <a:r>
              <a:rPr lang="cs-CZ" altLang="en-US" sz="1800" b="0">
                <a:solidFill>
                  <a:schemeClr val="tx1"/>
                </a:solidFill>
              </a:rPr>
              <a:t>	</a:t>
            </a:r>
            <a:r>
              <a:rPr lang="cs-CZ" altLang="en-US" sz="1800" b="0" i="1">
                <a:solidFill>
                  <a:schemeClr val="tx1"/>
                </a:solidFill>
              </a:rPr>
              <a:t>plošné, vertikální – hloubka, odběry vzduchu</a:t>
            </a:r>
          </a:p>
          <a:p>
            <a:pPr>
              <a:spcBef>
                <a:spcPct val="0"/>
              </a:spcBef>
              <a:buClrTx/>
              <a:buFontTx/>
              <a:buNone/>
            </a:pPr>
            <a:r>
              <a:rPr lang="cs-CZ" altLang="en-US" sz="1800" b="0">
                <a:solidFill>
                  <a:schemeClr val="tx1"/>
                </a:solidFill>
              </a:rPr>
              <a:t>	- spojování a vytváření směsných vzorků ("</a:t>
            </a:r>
            <a:r>
              <a:rPr lang="cs-CZ" altLang="en-US" sz="1800" b="0" i="1">
                <a:solidFill>
                  <a:schemeClr val="tx1"/>
                </a:solidFill>
              </a:rPr>
              <a:t>průměrný" vzorek z lokality)</a:t>
            </a:r>
          </a:p>
          <a:p>
            <a:pPr>
              <a:spcBef>
                <a:spcPct val="0"/>
              </a:spcBef>
              <a:buClrTx/>
              <a:buFontTx/>
              <a:buNone/>
            </a:pPr>
            <a:r>
              <a:rPr lang="cs-CZ" altLang="en-US" sz="1800" b="0" i="1">
                <a:solidFill>
                  <a:schemeClr val="tx1"/>
                </a:solidFill>
              </a:rPr>
              <a:t>	</a:t>
            </a:r>
            <a:r>
              <a:rPr lang="cs-CZ" altLang="en-US" sz="1800" b="0">
                <a:solidFill>
                  <a:schemeClr val="tx1"/>
                </a:solidFill>
              </a:rPr>
              <a:t>- hodnocení základních chemických parametrů (obsah uhlíku, pH …)</a:t>
            </a:r>
          </a:p>
          <a:p>
            <a:pPr>
              <a:spcBef>
                <a:spcPct val="0"/>
              </a:spcBef>
              <a:buClrTx/>
              <a:buFontTx/>
              <a:buNone/>
            </a:pPr>
            <a:r>
              <a:rPr lang="cs-CZ" altLang="en-US" sz="1800" b="0">
                <a:solidFill>
                  <a:schemeClr val="tx1"/>
                </a:solidFill>
              </a:rPr>
              <a:t>	- charakterizace a stanovení kontaminace</a:t>
            </a:r>
          </a:p>
          <a:p>
            <a:pPr>
              <a:spcBef>
                <a:spcPct val="0"/>
              </a:spcBef>
              <a:buClrTx/>
              <a:buFontTx/>
              <a:buNone/>
            </a:pPr>
            <a:r>
              <a:rPr lang="cs-CZ" altLang="en-US" sz="1800" b="0" i="1">
                <a:solidFill>
                  <a:schemeClr val="tx1"/>
                </a:solidFill>
              </a:rPr>
              <a:t>		- </a:t>
            </a:r>
            <a:r>
              <a:rPr lang="cs-CZ" altLang="en-US" sz="1800" b="0" i="1" u="sng">
                <a:solidFill>
                  <a:schemeClr val="tx1"/>
                </a:solidFill>
              </a:rPr>
              <a:t>techniky</a:t>
            </a:r>
            <a:r>
              <a:rPr lang="cs-CZ" altLang="en-US" sz="1800" b="0" i="1">
                <a:solidFill>
                  <a:schemeClr val="tx1"/>
                </a:solidFill>
              </a:rPr>
              <a:t> analytické chemie a chemie životního prostředí</a:t>
            </a:r>
            <a:br>
              <a:rPr lang="cs-CZ" altLang="en-US" sz="1800" b="0" i="1">
                <a:solidFill>
                  <a:schemeClr val="tx1"/>
                </a:solidFill>
              </a:rPr>
            </a:br>
            <a:r>
              <a:rPr lang="cs-CZ" altLang="en-US" sz="1800">
                <a:solidFill>
                  <a:schemeClr val="tx1"/>
                </a:solidFill>
              </a:rPr>
              <a:t>	</a:t>
            </a:r>
          </a:p>
          <a:p>
            <a:pPr>
              <a:spcBef>
                <a:spcPct val="0"/>
              </a:spcBef>
              <a:buClrTx/>
              <a:buFontTx/>
              <a:buNone/>
            </a:pPr>
            <a:r>
              <a:rPr lang="cs-CZ" altLang="en-US" sz="2200">
                <a:solidFill>
                  <a:schemeClr val="tx1"/>
                </a:solidFill>
              </a:rPr>
              <a:t>- odběry a analýzy bioty</a:t>
            </a:r>
          </a:p>
          <a:p>
            <a:pPr>
              <a:spcBef>
                <a:spcPct val="0"/>
              </a:spcBef>
              <a:buClrTx/>
              <a:buFontTx/>
              <a:buNone/>
            </a:pPr>
            <a:r>
              <a:rPr lang="cs-CZ" altLang="en-US" sz="1800">
                <a:solidFill>
                  <a:schemeClr val="tx1"/>
                </a:solidFill>
              </a:rPr>
              <a:t>	</a:t>
            </a:r>
            <a:r>
              <a:rPr lang="cs-CZ" altLang="en-US" sz="1800" b="0">
                <a:solidFill>
                  <a:schemeClr val="tx1"/>
                </a:solidFill>
              </a:rPr>
              <a:t>- návrh a rozložení vzorkovacích </a:t>
            </a:r>
            <a:r>
              <a:rPr lang="en-US" altLang="en-US" sz="1800" b="0">
                <a:solidFill>
                  <a:schemeClr val="tx1"/>
                </a:solidFill>
              </a:rPr>
              <a:t>m</a:t>
            </a:r>
            <a:r>
              <a:rPr lang="cs-CZ" altLang="en-US" sz="1800" b="0">
                <a:solidFill>
                  <a:schemeClr val="tx1"/>
                </a:solidFill>
              </a:rPr>
              <a:t>íst</a:t>
            </a:r>
          </a:p>
          <a:p>
            <a:pPr>
              <a:spcBef>
                <a:spcPct val="0"/>
              </a:spcBef>
              <a:buClrTx/>
              <a:buFontTx/>
              <a:buNone/>
            </a:pPr>
            <a:r>
              <a:rPr lang="cs-CZ" altLang="en-US" sz="1800" b="0">
                <a:solidFill>
                  <a:schemeClr val="tx1"/>
                </a:solidFill>
              </a:rPr>
              <a:t>	- vzorkování – podle typů organismů ....</a:t>
            </a:r>
            <a:br>
              <a:rPr lang="cs-CZ" altLang="en-US" sz="1800" b="0">
                <a:solidFill>
                  <a:schemeClr val="tx1"/>
                </a:solidFill>
              </a:rPr>
            </a:br>
            <a:r>
              <a:rPr lang="cs-CZ" altLang="en-US" sz="1800" b="0">
                <a:solidFill>
                  <a:schemeClr val="tx1"/>
                </a:solidFill>
              </a:rPr>
              <a:t>- charakterizace a stanovení definovaných biotických parametrů</a:t>
            </a:r>
          </a:p>
          <a:p>
            <a:pPr>
              <a:spcBef>
                <a:spcPct val="0"/>
              </a:spcBef>
              <a:buClrTx/>
              <a:buFontTx/>
              <a:buNone/>
            </a:pPr>
            <a:r>
              <a:rPr lang="cs-CZ" altLang="en-US" sz="1600" b="0" i="1">
                <a:solidFill>
                  <a:schemeClr val="tx1"/>
                </a:solidFill>
              </a:rPr>
              <a:t>		- </a:t>
            </a:r>
            <a:r>
              <a:rPr lang="cs-CZ" altLang="en-US" sz="1600" b="0" i="1" u="sng">
                <a:solidFill>
                  <a:schemeClr val="tx1"/>
                </a:solidFill>
              </a:rPr>
              <a:t>techniky</a:t>
            </a:r>
            <a:r>
              <a:rPr lang="cs-CZ" altLang="en-US" sz="1600" b="0" i="1">
                <a:solidFill>
                  <a:schemeClr val="tx1"/>
                </a:solidFill>
              </a:rPr>
              <a:t> </a:t>
            </a:r>
            <a:r>
              <a:rPr lang="en-US" altLang="en-US" sz="1600" b="0" i="1">
                <a:solidFill>
                  <a:schemeClr val="tx1"/>
                </a:solidFill>
              </a:rPr>
              <a:t>botanick</a:t>
            </a:r>
            <a:r>
              <a:rPr lang="cs-CZ" altLang="en-US" sz="1600" b="0" i="1">
                <a:solidFill>
                  <a:schemeClr val="tx1"/>
                </a:solidFill>
              </a:rPr>
              <a:t>ých, zoologických, mikrobiologických a ekologických disciplin</a:t>
            </a:r>
            <a:br>
              <a:rPr lang="cs-CZ" altLang="en-US" sz="1600" b="0" i="1">
                <a:solidFill>
                  <a:schemeClr val="tx1"/>
                </a:solidFill>
              </a:rPr>
            </a:br>
            <a:r>
              <a:rPr lang="cs-CZ" altLang="en-US" sz="1800" b="0">
                <a:solidFill>
                  <a:schemeClr val="tx1"/>
                </a:solidFill>
              </a:rPr>
              <a:t>- charakterizace a stanovení kontaminace bioty</a:t>
            </a:r>
          </a:p>
          <a:p>
            <a:pPr>
              <a:spcBef>
                <a:spcPct val="0"/>
              </a:spcBef>
              <a:buClrTx/>
              <a:buFontTx/>
              <a:buNone/>
            </a:pPr>
            <a:r>
              <a:rPr lang="cs-CZ" altLang="en-US" sz="1600" b="0" i="1">
                <a:solidFill>
                  <a:schemeClr val="tx1"/>
                </a:solidFill>
              </a:rPr>
              <a:t>		- </a:t>
            </a:r>
            <a:r>
              <a:rPr lang="cs-CZ" altLang="en-US" sz="1600" b="0" i="1" u="sng">
                <a:solidFill>
                  <a:schemeClr val="tx1"/>
                </a:solidFill>
              </a:rPr>
              <a:t>techniky</a:t>
            </a:r>
            <a:r>
              <a:rPr lang="cs-CZ" altLang="en-US" sz="1600" b="0" i="1">
                <a:solidFill>
                  <a:schemeClr val="tx1"/>
                </a:solidFill>
              </a:rPr>
              <a:t> analytické chemie a chemie životního prostředí</a:t>
            </a:r>
            <a:br>
              <a:rPr lang="cs-CZ" altLang="en-US" sz="1600" b="0" i="1">
                <a:solidFill>
                  <a:schemeClr val="tx1"/>
                </a:solidFill>
              </a:rPr>
            </a:br>
            <a:endParaRPr lang="cs-CZ" altLang="en-US" sz="1600" b="0" i="1">
              <a:solidFill>
                <a:schemeClr val="tx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23373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4"/>
          <p:cNvSpPr>
            <a:spLocks noChangeArrowheads="1"/>
          </p:cNvSpPr>
          <p:nvPr/>
        </p:nvSpPr>
        <p:spPr bwMode="auto">
          <a:xfrm>
            <a:off x="304800" y="304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Př: vzorkování – návrh rozložení vzorkovacích míst</a:t>
            </a:r>
          </a:p>
        </p:txBody>
      </p:sp>
      <p:pic>
        <p:nvPicPr>
          <p:cNvPr id="18637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563" y="2276475"/>
            <a:ext cx="5424487"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837" b="42667"/>
          <a:stretch>
            <a:fillRect/>
          </a:stretch>
        </p:blipFill>
        <p:spPr bwMode="auto">
          <a:xfrm>
            <a:off x="228600" y="801688"/>
            <a:ext cx="8763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1"/>
          <p:cNvSpPr txBox="1">
            <a:spLocks noChangeArrowheads="1"/>
          </p:cNvSpPr>
          <p:nvPr/>
        </p:nvSpPr>
        <p:spPr bwMode="auto">
          <a:xfrm>
            <a:off x="1562100" y="260350"/>
            <a:ext cx="588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2400">
                <a:solidFill>
                  <a:srgbClr val="FF0000"/>
                </a:solidFill>
              </a:rPr>
              <a:t>Variabilita v populacích … je přirozená </a:t>
            </a:r>
            <a:endParaRPr lang="en-US" altLang="en-US" sz="240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304800" y="304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Př. vzorkování – odběry abiotických vzorků</a:t>
            </a:r>
          </a:p>
        </p:txBody>
      </p:sp>
      <p:pic>
        <p:nvPicPr>
          <p:cNvPr id="188419" name="Picture 3" descr="figure4"/>
          <p:cNvPicPr>
            <a:picLocks noChangeAspect="1" noChangeArrowheads="1"/>
          </p:cNvPicPr>
          <p:nvPr/>
        </p:nvPicPr>
        <p:blipFill>
          <a:blip r:embed="rId3">
            <a:extLst>
              <a:ext uri="{28A0092B-C50C-407E-A947-70E740481C1C}">
                <a14:useLocalDpi xmlns:a14="http://schemas.microsoft.com/office/drawing/2010/main" val="0"/>
              </a:ext>
            </a:extLst>
          </a:blip>
          <a:srcRect l="32433"/>
          <a:stretch>
            <a:fillRect/>
          </a:stretch>
        </p:blipFill>
        <p:spPr bwMode="auto">
          <a:xfrm>
            <a:off x="457200" y="2133600"/>
            <a:ext cx="1905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p:cNvSpPr txBox="1">
            <a:spLocks noChangeArrowheads="1"/>
          </p:cNvSpPr>
          <p:nvPr/>
        </p:nvSpPr>
        <p:spPr bwMode="auto">
          <a:xfrm>
            <a:off x="974725" y="1662113"/>
            <a:ext cx="646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Voda</a:t>
            </a:r>
          </a:p>
        </p:txBody>
      </p:sp>
      <p:pic>
        <p:nvPicPr>
          <p:cNvPr id="188421" name="Picture 5"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2249488"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6"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108902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7"/>
          <p:cNvSpPr txBox="1">
            <a:spLocks noChangeArrowheads="1"/>
          </p:cNvSpPr>
          <p:nvPr/>
        </p:nvSpPr>
        <p:spPr bwMode="auto">
          <a:xfrm>
            <a:off x="5562600" y="1676400"/>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Sediment</a:t>
            </a:r>
          </a:p>
        </p:txBody>
      </p:sp>
      <p:pic>
        <p:nvPicPr>
          <p:cNvPr id="188424" name="Picture 8"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133600"/>
            <a:ext cx="3657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5" name="Picture 9" descr="figur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3962400"/>
            <a:ext cx="16113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6" name="Text Box 10"/>
          <p:cNvSpPr txBox="1">
            <a:spLocks noChangeArrowheads="1"/>
          </p:cNvSpPr>
          <p:nvPr/>
        </p:nvSpPr>
        <p:spPr bwMode="auto">
          <a:xfrm>
            <a:off x="7315200" y="5029200"/>
            <a:ext cx="1063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b="0" i="1">
                <a:solidFill>
                  <a:schemeClr val="tx1"/>
                </a:solidFill>
                <a:latin typeface="Times New Roman" panose="02020603050405020304" pitchFamily="18" charset="0"/>
              </a:rPr>
              <a:t>Eckmanův</a:t>
            </a:r>
          </a:p>
          <a:p>
            <a:pPr>
              <a:spcBef>
                <a:spcPct val="0"/>
              </a:spcBef>
              <a:buClrTx/>
              <a:buFontTx/>
              <a:buNone/>
            </a:pPr>
            <a:r>
              <a:rPr lang="cs-CZ" altLang="en-US" sz="1600" b="0" i="1">
                <a:solidFill>
                  <a:schemeClr val="tx1"/>
                </a:solidFill>
                <a:latin typeface="Times New Roman" panose="02020603050405020304" pitchFamily="18" charset="0"/>
              </a:rPr>
              <a:t>drapák</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04800" y="304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Př. vzorkování – odběry abiotických vzorků</a:t>
            </a:r>
          </a:p>
        </p:txBody>
      </p:sp>
      <p:sp>
        <p:nvSpPr>
          <p:cNvPr id="190467" name="Text Box 3"/>
          <p:cNvSpPr txBox="1">
            <a:spLocks noChangeArrowheads="1"/>
          </p:cNvSpPr>
          <p:nvPr/>
        </p:nvSpPr>
        <p:spPr bwMode="auto">
          <a:xfrm>
            <a:off x="4332288" y="1797050"/>
            <a:ext cx="849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Vzduch</a:t>
            </a:r>
          </a:p>
        </p:txBody>
      </p:sp>
      <p:pic>
        <p:nvPicPr>
          <p:cNvPr id="190468" name="Picture 4"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038600"/>
            <a:ext cx="2590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133600"/>
            <a:ext cx="32496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p:cNvSpPr txBox="1">
            <a:spLocks noChangeArrowheads="1"/>
          </p:cNvSpPr>
          <p:nvPr/>
        </p:nvSpPr>
        <p:spPr bwMode="auto">
          <a:xfrm>
            <a:off x="2743200" y="220980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Půda</a:t>
            </a:r>
          </a:p>
        </p:txBody>
      </p:sp>
      <p:pic>
        <p:nvPicPr>
          <p:cNvPr id="190471" name="Picture 7"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1897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8"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895600"/>
            <a:ext cx="2819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3" name="Picture 9" descr="figure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4419600"/>
            <a:ext cx="302736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4" name="Text Box 10"/>
          <p:cNvSpPr txBox="1">
            <a:spLocks noChangeArrowheads="1"/>
          </p:cNvSpPr>
          <p:nvPr/>
        </p:nvSpPr>
        <p:spPr bwMode="auto">
          <a:xfrm>
            <a:off x="3581400" y="5029200"/>
            <a:ext cx="1262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b="0" i="1">
                <a:solidFill>
                  <a:schemeClr val="tx1"/>
                </a:solidFill>
                <a:latin typeface="Times New Roman" panose="02020603050405020304" pitchFamily="18" charset="0"/>
              </a:rPr>
              <a:t>Půdní sonda</a:t>
            </a:r>
          </a:p>
          <a:p>
            <a:pPr>
              <a:spcBef>
                <a:spcPct val="0"/>
              </a:spcBef>
              <a:buClrTx/>
              <a:buFontTx/>
              <a:buNone/>
            </a:pPr>
            <a:r>
              <a:rPr lang="cs-CZ" altLang="en-US" sz="1600" b="0" i="1">
                <a:solidFill>
                  <a:schemeClr val="tx1"/>
                </a:solidFill>
                <a:latin typeface="Times New Roman" panose="02020603050405020304" pitchFamily="18" charset="0"/>
              </a:rPr>
              <a:t>- půdní jádro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figure4"/>
          <p:cNvPicPr>
            <a:picLocks noChangeAspect="1" noChangeArrowheads="1"/>
          </p:cNvPicPr>
          <p:nvPr/>
        </p:nvPicPr>
        <p:blipFill>
          <a:blip r:embed="rId3">
            <a:extLst>
              <a:ext uri="{28A0092B-C50C-407E-A947-70E740481C1C}">
                <a14:useLocalDpi xmlns:a14="http://schemas.microsoft.com/office/drawing/2010/main" val="0"/>
              </a:ext>
            </a:extLst>
          </a:blip>
          <a:srcRect t="13937"/>
          <a:stretch>
            <a:fillRect/>
          </a:stretch>
        </p:blipFill>
        <p:spPr bwMode="auto">
          <a:xfrm>
            <a:off x="5791200" y="5105400"/>
            <a:ext cx="31686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ChangeArrowheads="1"/>
          </p:cNvSpPr>
          <p:nvPr/>
        </p:nvSpPr>
        <p:spPr bwMode="auto">
          <a:xfrm>
            <a:off x="304800" y="3048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AKVATICKÉ PROSTŘEDÍ </a:t>
            </a:r>
          </a:p>
          <a:p>
            <a:pPr algn="ctr">
              <a:spcBef>
                <a:spcPct val="0"/>
              </a:spcBef>
              <a:buClrTx/>
              <a:buFontTx/>
              <a:buNone/>
            </a:pPr>
            <a:r>
              <a:rPr lang="cs-CZ" altLang="en-US" sz="2400">
                <a:solidFill>
                  <a:schemeClr val="tx2"/>
                </a:solidFill>
              </a:rPr>
              <a:t>– odběry biotických vzorků - </a:t>
            </a:r>
          </a:p>
        </p:txBody>
      </p:sp>
      <p:sp>
        <p:nvSpPr>
          <p:cNvPr id="192516" name="Text Box 4"/>
          <p:cNvSpPr txBox="1">
            <a:spLocks noChangeArrowheads="1"/>
          </p:cNvSpPr>
          <p:nvPr/>
        </p:nvSpPr>
        <p:spPr bwMode="auto">
          <a:xfrm>
            <a:off x="1676400" y="20574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Planktonní síťky</a:t>
            </a:r>
          </a:p>
        </p:txBody>
      </p:sp>
      <p:pic>
        <p:nvPicPr>
          <p:cNvPr id="192517" name="Picture 5"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735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6"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590800"/>
            <a:ext cx="1965325"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7"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343400"/>
            <a:ext cx="16557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0" name="Text Box 8"/>
          <p:cNvSpPr txBox="1">
            <a:spLocks noChangeArrowheads="1"/>
          </p:cNvSpPr>
          <p:nvPr/>
        </p:nvSpPr>
        <p:spPr bwMode="auto">
          <a:xfrm>
            <a:off x="5562600" y="2057400"/>
            <a:ext cx="2841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Periphyton – nárosty, biofilmy</a:t>
            </a:r>
          </a:p>
        </p:txBody>
      </p:sp>
      <p:pic>
        <p:nvPicPr>
          <p:cNvPr id="192521" name="Picture 9" descr="figur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667000"/>
            <a:ext cx="3429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304800" y="3048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AKVATICKÉ PROSTŘEDÍ </a:t>
            </a:r>
          </a:p>
          <a:p>
            <a:pPr algn="ctr">
              <a:spcBef>
                <a:spcPct val="0"/>
              </a:spcBef>
              <a:buClrTx/>
              <a:buFontTx/>
              <a:buNone/>
            </a:pPr>
            <a:r>
              <a:rPr lang="cs-CZ" altLang="en-US" sz="2400">
                <a:solidFill>
                  <a:schemeClr val="tx2"/>
                </a:solidFill>
              </a:rPr>
              <a:t>– odběry biotických vzorků - </a:t>
            </a:r>
          </a:p>
        </p:txBody>
      </p:sp>
      <p:sp>
        <p:nvSpPr>
          <p:cNvPr id="194563" name="Text Box 3"/>
          <p:cNvSpPr txBox="1">
            <a:spLocks noChangeArrowheads="1"/>
          </p:cNvSpPr>
          <p:nvPr/>
        </p:nvSpPr>
        <p:spPr bwMode="auto">
          <a:xfrm>
            <a:off x="1524000" y="2057400"/>
            <a:ext cx="179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Bentičtí bezobratlí</a:t>
            </a:r>
          </a:p>
        </p:txBody>
      </p:sp>
      <p:pic>
        <p:nvPicPr>
          <p:cNvPr id="194564" name="Picture 4"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3494088"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5"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25" y="4419600"/>
            <a:ext cx="1517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953000"/>
            <a:ext cx="2633663" cy="13716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194567" name="Text Box 7"/>
          <p:cNvSpPr txBox="1">
            <a:spLocks noChangeArrowheads="1"/>
          </p:cNvSpPr>
          <p:nvPr/>
        </p:nvSpPr>
        <p:spPr bwMode="auto">
          <a:xfrm>
            <a:off x="5867400" y="2057400"/>
            <a:ext cx="646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Ryby</a:t>
            </a:r>
          </a:p>
        </p:txBody>
      </p:sp>
      <p:pic>
        <p:nvPicPr>
          <p:cNvPr id="194568" name="Picture 8"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14600"/>
            <a:ext cx="1790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9" descr="figur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514600"/>
            <a:ext cx="20780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0" name="Picture 10" descr="figure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572000"/>
            <a:ext cx="3200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04800" y="3048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TERESTRICKÉ PROSTŘEDÍ </a:t>
            </a:r>
          </a:p>
          <a:p>
            <a:pPr algn="ctr">
              <a:spcBef>
                <a:spcPct val="0"/>
              </a:spcBef>
              <a:buClrTx/>
              <a:buFontTx/>
              <a:buNone/>
            </a:pPr>
            <a:r>
              <a:rPr lang="cs-CZ" altLang="en-US" sz="2400">
                <a:solidFill>
                  <a:schemeClr val="tx2"/>
                </a:solidFill>
              </a:rPr>
              <a:t>– odběry biotických vzorků - </a:t>
            </a:r>
          </a:p>
        </p:txBody>
      </p:sp>
      <p:sp>
        <p:nvSpPr>
          <p:cNvPr id="196611" name="Text Box 3"/>
          <p:cNvSpPr txBox="1">
            <a:spLocks noChangeArrowheads="1"/>
          </p:cNvSpPr>
          <p:nvPr/>
        </p:nvSpPr>
        <p:spPr bwMode="auto">
          <a:xfrm>
            <a:off x="1524000" y="2057400"/>
            <a:ext cx="1243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ROSTLINY</a:t>
            </a:r>
          </a:p>
        </p:txBody>
      </p:sp>
      <p:sp>
        <p:nvSpPr>
          <p:cNvPr id="196612" name="Text Box 4"/>
          <p:cNvSpPr txBox="1">
            <a:spLocks noChangeArrowheads="1"/>
          </p:cNvSpPr>
          <p:nvPr/>
        </p:nvSpPr>
        <p:spPr bwMode="auto">
          <a:xfrm>
            <a:off x="5867400" y="2057400"/>
            <a:ext cx="1089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Bezobratlí</a:t>
            </a:r>
          </a:p>
        </p:txBody>
      </p:sp>
      <p:pic>
        <p:nvPicPr>
          <p:cNvPr id="196613"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32004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6"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724400"/>
            <a:ext cx="25654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7"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90800"/>
            <a:ext cx="2819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8"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2312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304800" y="3048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a:p>
            <a:pPr algn="ctr">
              <a:spcBef>
                <a:spcPct val="0"/>
              </a:spcBef>
              <a:buClrTx/>
              <a:buFontTx/>
              <a:buNone/>
            </a:pPr>
            <a:endParaRPr lang="cs-CZ" altLang="en-US" sz="2400">
              <a:solidFill>
                <a:srgbClr val="FF3300"/>
              </a:solidFill>
            </a:endParaRPr>
          </a:p>
          <a:p>
            <a:pPr algn="ctr">
              <a:spcBef>
                <a:spcPct val="0"/>
              </a:spcBef>
              <a:buClrTx/>
              <a:buFontTx/>
              <a:buNone/>
            </a:pPr>
            <a:r>
              <a:rPr lang="cs-CZ" altLang="en-US" sz="2400">
                <a:solidFill>
                  <a:schemeClr val="tx2"/>
                </a:solidFill>
              </a:rPr>
              <a:t>TERESTRICKÉ PROSTŘEDÍ </a:t>
            </a:r>
          </a:p>
          <a:p>
            <a:pPr algn="ctr">
              <a:spcBef>
                <a:spcPct val="0"/>
              </a:spcBef>
              <a:buClrTx/>
              <a:buFontTx/>
              <a:buNone/>
            </a:pPr>
            <a:r>
              <a:rPr lang="cs-CZ" altLang="en-US" sz="2400">
                <a:solidFill>
                  <a:schemeClr val="tx2"/>
                </a:solidFill>
              </a:rPr>
              <a:t>– odběry biotických vzorků - </a:t>
            </a:r>
          </a:p>
        </p:txBody>
      </p:sp>
      <p:sp>
        <p:nvSpPr>
          <p:cNvPr id="198659" name="Text Box 3"/>
          <p:cNvSpPr txBox="1">
            <a:spLocks noChangeArrowheads="1"/>
          </p:cNvSpPr>
          <p:nvPr/>
        </p:nvSpPr>
        <p:spPr bwMode="auto">
          <a:xfrm>
            <a:off x="1524000" y="2286000"/>
            <a:ext cx="1503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malí obratlovci</a:t>
            </a:r>
          </a:p>
        </p:txBody>
      </p:sp>
      <p:pic>
        <p:nvPicPr>
          <p:cNvPr id="198660" name="Picture 4"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924175"/>
            <a:ext cx="327025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Picture 5"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708275"/>
            <a:ext cx="23383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304800" y="304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400">
                <a:solidFill>
                  <a:srgbClr val="FF3300"/>
                </a:solidFill>
              </a:rPr>
              <a:t>Polní studie, biomonitoring</a:t>
            </a:r>
          </a:p>
        </p:txBody>
      </p:sp>
      <p:sp>
        <p:nvSpPr>
          <p:cNvPr id="200707" name="Rectangle 3"/>
          <p:cNvSpPr>
            <a:spLocks noChangeArrowheads="1"/>
          </p:cNvSpPr>
          <p:nvPr/>
        </p:nvSpPr>
        <p:spPr bwMode="auto">
          <a:xfrm>
            <a:off x="381000" y="1214438"/>
            <a:ext cx="8534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en-US" sz="2200">
                <a:solidFill>
                  <a:schemeClr val="tx2"/>
                </a:solidFill>
              </a:rPr>
              <a:t>(5) srovnání exponovaného a kontrolního ekosystému, </a:t>
            </a:r>
            <a:br>
              <a:rPr lang="cs-CZ" altLang="en-US" sz="2200">
                <a:solidFill>
                  <a:schemeClr val="tx2"/>
                </a:solidFill>
              </a:rPr>
            </a:br>
            <a:r>
              <a:rPr lang="cs-CZ" altLang="en-US" sz="2200">
                <a:solidFill>
                  <a:schemeClr val="tx2"/>
                </a:solidFill>
              </a:rPr>
              <a:t>vyhodnocení výsledků</a:t>
            </a:r>
          </a:p>
          <a:p>
            <a:pPr algn="ctr">
              <a:spcBef>
                <a:spcPct val="0"/>
              </a:spcBef>
              <a:buClrTx/>
              <a:buFontTx/>
              <a:buNone/>
            </a:pPr>
            <a:endParaRPr lang="cs-CZ" altLang="en-US" sz="2200">
              <a:solidFill>
                <a:schemeClr val="tx1"/>
              </a:solidFill>
            </a:endParaRPr>
          </a:p>
          <a:p>
            <a:pPr>
              <a:spcBef>
                <a:spcPct val="0"/>
              </a:spcBef>
              <a:buClrTx/>
              <a:buFontTx/>
              <a:buNone/>
            </a:pPr>
            <a:r>
              <a:rPr lang="cs-CZ" altLang="en-US" sz="2000">
                <a:solidFill>
                  <a:schemeClr val="tx1"/>
                </a:solidFill>
              </a:rPr>
              <a:t>a) základní parametry srovnávaných systémů by měly být blízké </a:t>
            </a:r>
            <a:br>
              <a:rPr lang="cs-CZ" altLang="en-US" sz="2000">
                <a:solidFill>
                  <a:schemeClr val="tx1"/>
                </a:solidFill>
              </a:rPr>
            </a:br>
            <a:r>
              <a:rPr lang="cs-CZ" altLang="en-US" sz="1600" b="0">
                <a:solidFill>
                  <a:schemeClr val="tx1"/>
                </a:solidFill>
              </a:rPr>
              <a:t>(</a:t>
            </a:r>
            <a:r>
              <a:rPr lang="cs-CZ" altLang="en-US" sz="1600" b="0" i="1">
                <a:solidFill>
                  <a:schemeClr val="tx1"/>
                </a:solidFill>
              </a:rPr>
              <a:t>např. hodnoty pH, tvrdost vody, shodné geochemické parametry – podloží ...</a:t>
            </a:r>
            <a:r>
              <a:rPr lang="cs-CZ" altLang="en-US" sz="1600" b="0">
                <a:solidFill>
                  <a:schemeClr val="tx1"/>
                </a:solidFill>
              </a:rPr>
              <a:t>)</a:t>
            </a:r>
          </a:p>
          <a:p>
            <a:pPr>
              <a:spcBef>
                <a:spcPct val="0"/>
              </a:spcBef>
              <a:buClrTx/>
              <a:buFontTx/>
              <a:buChar char="-"/>
            </a:pPr>
            <a:endParaRPr lang="cs-CZ" altLang="en-US" sz="2000">
              <a:solidFill>
                <a:schemeClr val="tx1"/>
              </a:solidFill>
            </a:endParaRPr>
          </a:p>
          <a:p>
            <a:pPr>
              <a:spcBef>
                <a:spcPct val="0"/>
              </a:spcBef>
              <a:buClrTx/>
              <a:buFontTx/>
              <a:buNone/>
            </a:pPr>
            <a:r>
              <a:rPr lang="cs-CZ" altLang="en-US" sz="2000">
                <a:solidFill>
                  <a:schemeClr val="tx1"/>
                </a:solidFill>
              </a:rPr>
              <a:t>b) chemická kontaminace PROSTŘEDÍ </a:t>
            </a:r>
            <a:r>
              <a:rPr lang="en-US" altLang="en-US" sz="2000">
                <a:solidFill>
                  <a:schemeClr val="tx1"/>
                </a:solidFill>
              </a:rPr>
              <a:t>/</a:t>
            </a:r>
            <a:r>
              <a:rPr lang="cs-CZ" altLang="en-US" sz="2000">
                <a:solidFill>
                  <a:schemeClr val="tx1"/>
                </a:solidFill>
              </a:rPr>
              <a:t> BIOTY v obou systémech </a:t>
            </a:r>
            <a:br>
              <a:rPr lang="cs-CZ" altLang="en-US" sz="2000">
                <a:solidFill>
                  <a:schemeClr val="tx1"/>
                </a:solidFill>
              </a:rPr>
            </a:br>
            <a:r>
              <a:rPr lang="cs-CZ" altLang="en-US" sz="1600" b="0" i="1">
                <a:solidFill>
                  <a:schemeClr val="tx1"/>
                </a:solidFill>
              </a:rPr>
              <a:t>? existují rozdíly v koncentracích toxických látek</a:t>
            </a:r>
            <a:br>
              <a:rPr lang="cs-CZ" altLang="en-US" sz="1600" b="0" i="1">
                <a:solidFill>
                  <a:schemeClr val="tx1"/>
                </a:solidFill>
              </a:rPr>
            </a:br>
            <a:r>
              <a:rPr lang="cs-CZ" altLang="en-US" sz="1600" b="0" i="1">
                <a:solidFill>
                  <a:schemeClr val="tx1"/>
                </a:solidFill>
              </a:rPr>
              <a:t>? existuje vztah mezi koncentrací v prostředí a v biotě (? bioakumulace)</a:t>
            </a:r>
          </a:p>
          <a:p>
            <a:pPr>
              <a:spcBef>
                <a:spcPct val="0"/>
              </a:spcBef>
              <a:buClrTx/>
              <a:buFontTx/>
              <a:buChar char="-"/>
            </a:pPr>
            <a:endParaRPr lang="cs-CZ" altLang="en-US" sz="2000">
              <a:solidFill>
                <a:schemeClr val="tx1"/>
              </a:solidFill>
            </a:endParaRPr>
          </a:p>
          <a:p>
            <a:pPr>
              <a:spcBef>
                <a:spcPct val="0"/>
              </a:spcBef>
              <a:buClrTx/>
              <a:buFontTx/>
              <a:buNone/>
            </a:pPr>
            <a:r>
              <a:rPr lang="cs-CZ" altLang="en-US" sz="2000">
                <a:solidFill>
                  <a:schemeClr val="tx1"/>
                </a:solidFill>
              </a:rPr>
              <a:t>c) srovnání biotických parametrů v obou ekosystémech</a:t>
            </a:r>
          </a:p>
          <a:p>
            <a:pPr>
              <a:spcBef>
                <a:spcPct val="0"/>
              </a:spcBef>
              <a:buClrTx/>
              <a:buFontTx/>
              <a:buNone/>
            </a:pPr>
            <a:r>
              <a:rPr lang="cs-CZ" altLang="en-US" sz="1600" b="0" i="1">
                <a:solidFill>
                  <a:schemeClr val="tx1"/>
                </a:solidFill>
              </a:rPr>
              <a:t>	? existují rozdíly v taxonomickém složení společenstev</a:t>
            </a:r>
            <a:br>
              <a:rPr lang="cs-CZ" altLang="en-US" sz="1600" b="0" i="1">
                <a:solidFill>
                  <a:schemeClr val="tx1"/>
                </a:solidFill>
              </a:rPr>
            </a:br>
            <a:r>
              <a:rPr lang="cs-CZ" altLang="en-US" sz="1600" b="0" i="1">
                <a:solidFill>
                  <a:schemeClr val="tx1"/>
                </a:solidFill>
              </a:rPr>
              <a:t>? existují rozdíly v pokryvnosti-abundanci-biomase </a:t>
            </a:r>
            <a:br>
              <a:rPr lang="cs-CZ" altLang="en-US" sz="1600" b="0" i="1">
                <a:solidFill>
                  <a:schemeClr val="tx1"/>
                </a:solidFill>
              </a:rPr>
            </a:br>
            <a:r>
              <a:rPr lang="cs-CZ" altLang="en-US" sz="1600" b="0" i="1">
                <a:solidFill>
                  <a:schemeClr val="tx1"/>
                </a:solidFill>
              </a:rPr>
              <a:t>? srovnání potravních vztahů </a:t>
            </a:r>
            <a:br>
              <a:rPr lang="cs-CZ" altLang="en-US" sz="1600" b="0" i="1">
                <a:solidFill>
                  <a:schemeClr val="tx1"/>
                </a:solidFill>
              </a:rPr>
            </a:br>
            <a:r>
              <a:rPr lang="cs-CZ" altLang="en-US" sz="1600" b="0" i="1">
                <a:solidFill>
                  <a:schemeClr val="tx1"/>
                </a:solidFill>
              </a:rPr>
              <a:t>? posouzení rezistence a resilince (jak dlouho stres působil a jak dlouho již nepůsobí)</a:t>
            </a:r>
            <a:br>
              <a:rPr lang="cs-CZ" altLang="en-US" sz="1600" b="0" i="1">
                <a:solidFill>
                  <a:schemeClr val="tx1"/>
                </a:solidFill>
              </a:rPr>
            </a:br>
            <a:endParaRPr lang="cs-CZ" altLang="en-US" sz="1600" b="0" i="1">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recetox">
      <a:dk1>
        <a:srgbClr val="58585A"/>
      </a:dk1>
      <a:lt1>
        <a:srgbClr val="FFFFFF"/>
      </a:lt1>
      <a:dk2>
        <a:srgbClr val="1F82C0"/>
      </a:dk2>
      <a:lt2>
        <a:srgbClr val="EEECE1"/>
      </a:lt2>
      <a:accent1>
        <a:srgbClr val="244061"/>
      </a:accent1>
      <a:accent2>
        <a:srgbClr val="953734"/>
      </a:accent2>
      <a:accent3>
        <a:srgbClr val="CBD300"/>
      </a:accent3>
      <a:accent4>
        <a:srgbClr val="BCC6E2"/>
      </a:accent4>
      <a:accent5>
        <a:srgbClr val="EA683E"/>
      </a:accent5>
      <a:accent6>
        <a:srgbClr val="FAC08F"/>
      </a:accent6>
      <a:hlink>
        <a:srgbClr val="CBD300"/>
      </a:hlink>
      <a:folHlink>
        <a:srgbClr val="EA683E"/>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5372</TotalTime>
  <Words>2025</Words>
  <Application>Microsoft Office PowerPoint</Application>
  <PresentationFormat>On-screen Show (4:3)</PresentationFormat>
  <Paragraphs>698</Paragraphs>
  <Slides>96</Slides>
  <Notes>96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04" baseType="lpstr">
      <vt:lpstr>Arial</vt:lpstr>
      <vt:lpstr>Calibri</vt:lpstr>
      <vt:lpstr>Symbol</vt:lpstr>
      <vt:lpstr>Tahoma</vt:lpstr>
      <vt:lpstr>Times New Roman</vt:lpstr>
      <vt:lpstr>Wingdings</vt:lpstr>
      <vt:lpstr>Motiv sady Office</vt:lpstr>
      <vt:lpstr>Klip</vt:lpstr>
      <vt:lpstr>PowerPoint Presentation</vt:lpstr>
      <vt:lpstr>Připomenutní - hodnocení ekotoxicity - biotesty</vt:lpstr>
      <vt:lpstr>PowerPoint Presentation</vt:lpstr>
      <vt:lpstr>PowerPoint Presentation</vt:lpstr>
      <vt:lpstr>Přednáška by měla objasnit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Definice „Normálního stavu ekosystému“ není jednoduchá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SustrRadim</dc:creator>
  <cp:lastModifiedBy>Windows User</cp:lastModifiedBy>
  <cp:revision>146</cp:revision>
  <dcterms:created xsi:type="dcterms:W3CDTF">2010-05-17T15:27:49Z</dcterms:created>
  <dcterms:modified xsi:type="dcterms:W3CDTF">2018-11-21T09:44:22Z</dcterms:modified>
</cp:coreProperties>
</file>