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25.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93" r:id="rId3"/>
    <p:sldMasterId id="2147483706" r:id="rId4"/>
  </p:sldMasterIdLst>
  <p:notesMasterIdLst>
    <p:notesMasterId r:id="rId30"/>
  </p:notesMasterIdLst>
  <p:handoutMasterIdLst>
    <p:handoutMasterId r:id="rId31"/>
  </p:handoutMasterIdLst>
  <p:sldIdLst>
    <p:sldId id="256" r:id="rId5"/>
    <p:sldId id="257" r:id="rId6"/>
    <p:sldId id="258" r:id="rId7"/>
    <p:sldId id="259" r:id="rId8"/>
    <p:sldId id="260" r:id="rId9"/>
    <p:sldId id="432" r:id="rId10"/>
    <p:sldId id="262" r:id="rId11"/>
    <p:sldId id="433" r:id="rId12"/>
    <p:sldId id="434" r:id="rId13"/>
    <p:sldId id="435" r:id="rId14"/>
    <p:sldId id="438" r:id="rId15"/>
    <p:sldId id="436" r:id="rId16"/>
    <p:sldId id="440" r:id="rId17"/>
    <p:sldId id="441" r:id="rId18"/>
    <p:sldId id="443" r:id="rId19"/>
    <p:sldId id="444" r:id="rId20"/>
    <p:sldId id="445" r:id="rId21"/>
    <p:sldId id="446" r:id="rId22"/>
    <p:sldId id="447" r:id="rId23"/>
    <p:sldId id="450" r:id="rId24"/>
    <p:sldId id="451" r:id="rId25"/>
    <p:sldId id="452" r:id="rId26"/>
    <p:sldId id="453" r:id="rId27"/>
    <p:sldId id="456" r:id="rId28"/>
    <p:sldId id="439" r:id="rId29"/>
  </p:sldIdLst>
  <p:sldSz cx="9144000" cy="6858000" type="screen4x3"/>
  <p:notesSz cx="9926638" cy="679767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477" autoAdjust="0"/>
  </p:normalViewPr>
  <p:slideViewPr>
    <p:cSldViewPr>
      <p:cViewPr varScale="1">
        <p:scale>
          <a:sx n="95" d="100"/>
          <a:sy n="95" d="100"/>
        </p:scale>
        <p:origin x="-35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543" cy="3398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623372" y="0"/>
            <a:ext cx="4301543" cy="339884"/>
          </a:xfrm>
          <a:prstGeom prst="rect">
            <a:avLst/>
          </a:prstGeom>
        </p:spPr>
        <p:txBody>
          <a:bodyPr vert="horz" lIns="91440" tIns="45720" rIns="91440" bIns="45720" rtlCol="0"/>
          <a:lstStyle>
            <a:lvl1pPr algn="r">
              <a:defRPr sz="1200"/>
            </a:lvl1pPr>
          </a:lstStyle>
          <a:p>
            <a:fld id="{6C818F3D-69B0-4252-9C5A-41996D6DEB8C}" type="datetimeFigureOut">
              <a:rPr lang="en-US" smtClean="0"/>
              <a:t>10/21/2019</a:t>
            </a:fld>
            <a:endParaRPr lang="en-US"/>
          </a:p>
        </p:txBody>
      </p:sp>
      <p:sp>
        <p:nvSpPr>
          <p:cNvPr id="4" name="Footer Placeholder 3"/>
          <p:cNvSpPr>
            <a:spLocks noGrp="1"/>
          </p:cNvSpPr>
          <p:nvPr>
            <p:ph type="ftr" sz="quarter" idx="2"/>
          </p:nvPr>
        </p:nvSpPr>
        <p:spPr>
          <a:xfrm>
            <a:off x="0" y="6456218"/>
            <a:ext cx="4301543" cy="3398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623372" y="6456218"/>
            <a:ext cx="4301543" cy="339884"/>
          </a:xfrm>
          <a:prstGeom prst="rect">
            <a:avLst/>
          </a:prstGeom>
        </p:spPr>
        <p:txBody>
          <a:bodyPr vert="horz" lIns="91440" tIns="45720" rIns="91440" bIns="45720" rtlCol="0" anchor="b"/>
          <a:lstStyle>
            <a:lvl1pPr algn="r">
              <a:defRPr sz="1200"/>
            </a:lvl1pPr>
          </a:lstStyle>
          <a:p>
            <a:fld id="{0CF081C7-218F-4620-A872-23BE4AD4A0E8}" type="slidenum">
              <a:rPr lang="en-US" smtClean="0"/>
              <a:t>‹#›</a:t>
            </a:fld>
            <a:endParaRPr lang="en-US"/>
          </a:p>
        </p:txBody>
      </p:sp>
    </p:spTree>
    <p:extLst>
      <p:ext uri="{BB962C8B-B14F-4D97-AF65-F5344CB8AC3E}">
        <p14:creationId xmlns:p14="http://schemas.microsoft.com/office/powerpoint/2010/main" val="3630822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701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Zástupný symbol pro obrázek snímku 1"/>
          <p:cNvSpPr>
            <a:spLocks noGrp="1" noRot="1" noChangeAspect="1" noTextEdit="1"/>
          </p:cNvSpPr>
          <p:nvPr>
            <p:ph type="sldImg"/>
          </p:nvPr>
        </p:nvSpPr>
        <p:spPr bwMode="auto">
          <a:xfrm>
            <a:off x="3263900" y="509588"/>
            <a:ext cx="3398838" cy="25495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Zástupný symbol pro poznámky 2"/>
          <p:cNvSpPr>
            <a:spLocks noGrp="1"/>
          </p:cNvSpPr>
          <p:nvPr>
            <p:ph type="body" idx="1"/>
          </p:nvPr>
        </p:nvSpPr>
        <p:spPr bwMode="auto">
          <a:xfrm>
            <a:off x="992664" y="3228705"/>
            <a:ext cx="7941310" cy="30591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41988" name="Zástupný symbol pro číslo snímku 3"/>
          <p:cNvSpPr>
            <a:spLocks noGrp="1"/>
          </p:cNvSpPr>
          <p:nvPr>
            <p:ph type="sldNum" sz="quarter" idx="5"/>
          </p:nvPr>
        </p:nvSpPr>
        <p:spPr bwMode="auto">
          <a:xfrm>
            <a:off x="5622798" y="6456324"/>
            <a:ext cx="4301543" cy="3402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30538C54-2EC3-4BE9-9189-1A7C016E58B2}" type="slidenum">
              <a:rPr lang="cs-CZ" altLang="cs-CZ">
                <a:solidFill>
                  <a:prstClr val="black"/>
                </a:solidFill>
              </a:rPr>
              <a:pPr/>
              <a:t>23</a:t>
            </a:fld>
            <a:endParaRPr lang="cs-CZ" altLang="cs-CZ">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Od roku 1902 je většina cen předávána švédským králem na slavnostním večeru, který se koná vždy 10. prosince, v den výročí Nobelovy smrti, ve Stockholmu; Nobelova cena za mír je ve stejný den předávána na ceremoniálu v Oslu. Jména držitelů cen jsou však zveřejněna předem; jednotlivé komise je zveřejňují v průběhu října. </a:t>
            </a:r>
          </a:p>
          <a:p>
            <a:r>
              <a:rPr lang="cs-CZ" dirty="0"/>
              <a:t>Medaile, určená laureátům Nobelových cen za fyziku se shoduje s tou, kterou získávají i laureáti ceny v oboru chemie. Autorem její podoby je Erik Lindberg.</a:t>
            </a:r>
          </a:p>
          <a:p>
            <a:r>
              <a:rPr lang="cs-CZ" dirty="0"/>
              <a:t>Na medaili je znázorněna bohyně Isis, představující Přírodu. Zatímco sestupuje z mraků - držíce v ruce Roh hojnosti - nadzdvihává její závoj Duch Vědy.</a:t>
            </a:r>
          </a:p>
          <a:p>
            <a:r>
              <a:rPr lang="cs-CZ" dirty="0"/>
              <a:t>Kromě jména nositele a označení Švédské královské akademie věd je na ní také latinský nápis "</a:t>
            </a:r>
            <a:r>
              <a:rPr lang="cs-CZ" dirty="0" err="1"/>
              <a:t>Inventas</a:t>
            </a:r>
            <a:r>
              <a:rPr lang="cs-CZ" dirty="0"/>
              <a:t> </a:t>
            </a:r>
            <a:r>
              <a:rPr lang="cs-CZ" dirty="0" err="1"/>
              <a:t>vitam</a:t>
            </a:r>
            <a:r>
              <a:rPr lang="cs-CZ" dirty="0"/>
              <a:t> </a:t>
            </a:r>
            <a:r>
              <a:rPr lang="cs-CZ" dirty="0" err="1"/>
              <a:t>juvat</a:t>
            </a:r>
            <a:r>
              <a:rPr lang="cs-CZ" dirty="0"/>
              <a:t> </a:t>
            </a:r>
            <a:r>
              <a:rPr lang="cs-CZ" dirty="0" err="1"/>
              <a:t>excoluisse</a:t>
            </a:r>
            <a:r>
              <a:rPr lang="cs-CZ" dirty="0"/>
              <a:t> per </a:t>
            </a:r>
            <a:r>
              <a:rPr lang="cs-CZ" dirty="0" err="1"/>
              <a:t>artes</a:t>
            </a:r>
            <a:r>
              <a:rPr lang="cs-CZ" dirty="0"/>
              <a:t>", což má velmi volně přeloženo znamenat "ti, kteří skrze své umění zlepšili život na zemi".</a:t>
            </a:r>
          </a:p>
          <a:p>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S oceněním je spojena medaile, diplom a peněžní odměna, která činí (v roce 2011) deset milionů švédských korun (asi 27 milionů českých korun). Pokud cenu sdílí dva nebo tři laureáti (což je maximální možný počet), rozdělí si částku mezi sebou.</a:t>
            </a:r>
          </a:p>
          <a:p>
            <a:r>
              <a:rPr lang="cs-CZ" dirty="0"/>
              <a:t>Cenu uděluje Švédská královská akademie věd, jejímiž členy je 350 švédských a 164 zahraničních vědců. Od roku 1901 do roku 2010, bylo uděleno celkem 104 cen. Jako první ji v roce 1901 získal Wilhelm </a:t>
            </a:r>
            <a:r>
              <a:rPr lang="cs-CZ" dirty="0" err="1"/>
              <a:t>Conrad</a:t>
            </a:r>
            <a:r>
              <a:rPr lang="cs-CZ" dirty="0"/>
              <a:t> </a:t>
            </a:r>
            <a:r>
              <a:rPr lang="cs-CZ" dirty="0" err="1"/>
              <a:t>Röntgen</a:t>
            </a:r>
            <a:r>
              <a:rPr lang="cs-CZ" dirty="0"/>
              <a:t> za objev paprsků, které přinesly průlom v medicíně.</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25000" lnSpcReduction="20000"/>
          </a:bodyPr>
          <a:lstStyle/>
          <a:p>
            <a:r>
              <a:rPr lang="cs-CZ" dirty="0"/>
              <a:t>Nobelovu cenu za fyziku doposud získalo 210 laureátů, přičemž pouze 3 z nich byly ženy. V chemii to byly 4 vědkyně ze 178 oceněných. Jen o málo lépe jsou na tom ženy-</a:t>
            </a:r>
            <a:r>
              <a:rPr lang="cs-CZ" dirty="0" err="1"/>
              <a:t>nobelistky</a:t>
            </a:r>
            <a:r>
              <a:rPr lang="cs-CZ" dirty="0"/>
              <a:t> v lékařství, kterých bylo doposud 12 z 216 oceněných</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 xmlns:a16="http://schemas.microsoft.com/office/drawing/2014/main" id="{503628D4-5565-4C2A-9E16-C791639B2074}"/>
              </a:ext>
            </a:extLst>
          </p:cNvPr>
          <p:cNvSpPr>
            <a:spLocks noGrp="1" noRot="1" noChangeAspect="1" noTextEdit="1"/>
          </p:cNvSpPr>
          <p:nvPr>
            <p:ph type="sldImg"/>
          </p:nvPr>
        </p:nvSpPr>
        <p:spPr bwMode="auto">
          <a:xfrm>
            <a:off x="3479800" y="442913"/>
            <a:ext cx="2360613" cy="17700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 xmlns:a16="http://schemas.microsoft.com/office/drawing/2014/main" id="{2F973FCE-171E-4031-899D-D7A6DE096520}"/>
              </a:ext>
            </a:extLst>
          </p:cNvPr>
          <p:cNvSpPr>
            <a:spLocks noGrp="1"/>
          </p:cNvSpPr>
          <p:nvPr>
            <p:ph type="body" idx="1"/>
          </p:nvPr>
        </p:nvSpPr>
        <p:spPr bwMode="auto">
          <a:xfrm>
            <a:off x="992201" y="3228705"/>
            <a:ext cx="7942238" cy="30591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a:extLst>
              <a:ext uri="{FF2B5EF4-FFF2-40B4-BE49-F238E27FC236}">
                <a16:creationId xmlns="" xmlns:a16="http://schemas.microsoft.com/office/drawing/2014/main" id="{C156EC8B-0BF6-4F3F-93E3-B21968AD8D80}"/>
              </a:ext>
            </a:extLst>
          </p:cNvPr>
          <p:cNvSpPr>
            <a:spLocks noGrp="1" noRot="1" noChangeAspect="1" noTextEdit="1"/>
          </p:cNvSpPr>
          <p:nvPr>
            <p:ph type="sldImg"/>
          </p:nvPr>
        </p:nvSpPr>
        <p:spPr bwMode="auto">
          <a:xfrm>
            <a:off x="3479800" y="442913"/>
            <a:ext cx="2360613" cy="17700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 xmlns:a16="http://schemas.microsoft.com/office/drawing/2014/main" id="{7DA4F283-8F19-4BDC-B669-9A2EE4EAF9D9}"/>
              </a:ext>
            </a:extLst>
          </p:cNvPr>
          <p:cNvSpPr>
            <a:spLocks noGrp="1"/>
          </p:cNvSpPr>
          <p:nvPr>
            <p:ph type="body" idx="1"/>
          </p:nvPr>
        </p:nvSpPr>
        <p:spPr bwMode="auto">
          <a:xfrm>
            <a:off x="992201" y="3228705"/>
            <a:ext cx="7942238" cy="30591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 xmlns:a16="http://schemas.microsoft.com/office/drawing/2014/main" id="{D532DB3E-E98D-4B4A-9030-F7B9005B641D}"/>
              </a:ext>
            </a:extLst>
          </p:cNvPr>
          <p:cNvSpPr>
            <a:spLocks noGrp="1" noRot="1" noChangeAspect="1" noChangeArrowheads="1" noTextEdit="1"/>
          </p:cNvSpPr>
          <p:nvPr>
            <p:ph type="sldImg"/>
          </p:nvPr>
        </p:nvSpPr>
        <p:spPr bwMode="auto">
          <a:xfrm>
            <a:off x="3479800" y="442913"/>
            <a:ext cx="2360613" cy="1770062"/>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Rectangle 3">
            <a:extLst>
              <a:ext uri="{FF2B5EF4-FFF2-40B4-BE49-F238E27FC236}">
                <a16:creationId xmlns="" xmlns:a16="http://schemas.microsoft.com/office/drawing/2014/main" id="{BA57410B-01A6-49D3-8EFE-6808BE76BE2A}"/>
              </a:ext>
            </a:extLst>
          </p:cNvPr>
          <p:cNvSpPr>
            <a:spLocks noGrp="1" noChangeArrowheads="1"/>
          </p:cNvSpPr>
          <p:nvPr>
            <p:ph type="body" idx="1"/>
          </p:nvPr>
        </p:nvSpPr>
        <p:spPr bwMode="auto">
          <a:xfrm>
            <a:off x="992201" y="3228705"/>
            <a:ext cx="7942238" cy="30591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TextEdit="1"/>
          </p:cNvSpPr>
          <p:nvPr>
            <p:ph type="sldImg"/>
          </p:nvPr>
        </p:nvSpPr>
        <p:spPr bwMode="auto">
          <a:xfrm>
            <a:off x="3263900" y="509588"/>
            <a:ext cx="3398838" cy="25495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Rectangle 3"/>
          <p:cNvSpPr>
            <a:spLocks noGrp="1"/>
          </p:cNvSpPr>
          <p:nvPr>
            <p:ph type="body" idx="1"/>
          </p:nvPr>
        </p:nvSpPr>
        <p:spPr bwMode="auto">
          <a:xfrm>
            <a:off x="992664" y="3228705"/>
            <a:ext cx="7941310" cy="305911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Penzias s Wilsonem pracovali v Bellových laboratořích v New Jersey v USA na vysoce citlivém kryogenním mikrovlnném přijímači určeném k využití v radioastronomii. V roce 1964 se setkali s vysokofrekvenčním šumem, který nemohli nijak uspokojivě vysvětlit. Byl mnohem méně energetický než elektromagnetické záření vznikající v Mléčné dráze a toto záření mělo ve všech směrech stejné vlastnosti. Penzias s Wilsonem předpokládali, že jejich přijímač je rušen nějakým pozemským zdrojem. To se nakonec nepotvrdilo. Prohlídka antény přijímače ukázala, že je zde plno holubího trusu (který Penzias popsal jako „bílý dielektrický materiál“). I když byl tento trus odstraněn, mikrovlnný šum zůstal. Protože odmítli ostatní zdroje rušení, vydali zprávu o svém objevu. Rušení bylo později identifikováno jako přirozené kosmické záření na pozadí, tzv. reliktní záření.</a:t>
            </a:r>
          </a:p>
          <a:p>
            <a:r>
              <a:rPr lang="cs-CZ" altLang="cs-CZ" smtClean="0"/>
              <a:t>Záření mělo teplotu 2,7 K, což se shodovalo s předpovědí, navíc se ukázalo, že záření má v širokém rozsahu vlnových délek vskutku tepelný charakter přesně podle Planckova zákona. Tepelný charakter reliktního záření je odrazem tepelné rovnováhy záření a látky v době, kdy záření vznikalo, tj. v době, kdy se fotony naposledy srážely s volnými elektrony.</a:t>
            </a:r>
          </a:p>
          <a:p>
            <a:endParaRPr lang="cs-CZ" alt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2"/>
            <a:ext cx="7772400" cy="83099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1" y="3840481"/>
            <a:ext cx="6400799" cy="2462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6EDCAE5-CECF-4AC8-99A0-FE0464B559B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A3F5564A-6584-4BF8-BB57-61A881F1FB5A}"/>
              </a:ext>
            </a:extLst>
          </p:cNvPr>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 xmlns:a16="http://schemas.microsoft.com/office/drawing/2014/main" id="{65DF36E1-506A-448C-8560-9E658E33E6C3}"/>
              </a:ext>
            </a:extLst>
          </p:cNvPr>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 xmlns:a16="http://schemas.microsoft.com/office/drawing/2014/main" id="{A8E28472-BFBD-4C4E-82A6-2A8E92556D66}"/>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C61EAA42-F772-4FD1-986C-99FDCB07942E}"/>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7056D7A3-1482-4EE7-9152-8B88ADA7172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198932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083E1AB-0FD0-4281-8548-67FB6BEAA677}"/>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 xmlns:a16="http://schemas.microsoft.com/office/drawing/2014/main" id="{CE158AB7-F312-4F9B-A60B-8BF84E20546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 xmlns:a16="http://schemas.microsoft.com/office/drawing/2014/main" id="{681A329B-5E19-4E04-B2A2-42A96755327F}"/>
              </a:ext>
            </a:extLst>
          </p:cNvPr>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 xmlns:a16="http://schemas.microsoft.com/office/drawing/2014/main" id="{F4E685F6-D557-4E46-AC85-146FE1BB523D}"/>
              </a:ext>
            </a:extLst>
          </p:cNvPr>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 xmlns:a16="http://schemas.microsoft.com/office/drawing/2014/main" id="{6E238A9F-A355-4467-9A83-2BC5751CBC98}"/>
              </a:ext>
            </a:extLst>
          </p:cNvPr>
          <p:cNvSpPr>
            <a:spLocks noGrp="1"/>
          </p:cNvSpPr>
          <p:nvPr>
            <p:ph sz="quarter" idx="4"/>
          </p:nvPr>
        </p:nvSpPr>
        <p:spPr>
          <a:xfrm>
            <a:off x="4629151"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 xmlns:a16="http://schemas.microsoft.com/office/drawing/2014/main" id="{7FECD669-CC4C-49BC-8320-736F73EB4B1C}"/>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8" name="Zástupný symbol pro zápatí 7">
            <a:extLst>
              <a:ext uri="{FF2B5EF4-FFF2-40B4-BE49-F238E27FC236}">
                <a16:creationId xmlns="" xmlns:a16="http://schemas.microsoft.com/office/drawing/2014/main" id="{849DE601-837A-480B-8B5B-5BF05C1A0243}"/>
              </a:ext>
            </a:extLst>
          </p:cNvPr>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a:extLst>
              <a:ext uri="{FF2B5EF4-FFF2-40B4-BE49-F238E27FC236}">
                <a16:creationId xmlns="" xmlns:a16="http://schemas.microsoft.com/office/drawing/2014/main" id="{06CF8166-676C-4A86-8E75-5BEF882B3E3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958763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 xmlns:a16="http://schemas.microsoft.com/office/drawing/2014/main" id="{9C7ED7C5-74E0-4796-87C7-57BE7E2D881B}"/>
              </a:ext>
            </a:extLst>
          </p:cNvPr>
          <p:cNvSpPr>
            <a:spLocks noGrp="1"/>
          </p:cNvSpPr>
          <p:nvPr>
            <p:ph type="sldNum" sz="quarter" idx="12"/>
          </p:nvPr>
        </p:nvSpPr>
        <p:spPr>
          <a:xfrm>
            <a:off x="8566030" y="6399485"/>
            <a:ext cx="350448" cy="365125"/>
          </a:xfrm>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91127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 xmlns:a16="http://schemas.microsoft.com/office/drawing/2014/main" id="{EC940FF8-7B89-4C43-8463-37C783D5F638}"/>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3" name="Zástupný symbol pro zápatí 2">
            <a:extLst>
              <a:ext uri="{FF2B5EF4-FFF2-40B4-BE49-F238E27FC236}">
                <a16:creationId xmlns="" xmlns:a16="http://schemas.microsoft.com/office/drawing/2014/main" id="{5C34414B-4541-4078-93A0-E6CE3D7B3DA8}"/>
              </a:ext>
            </a:extLst>
          </p:cNvPr>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a:extLst>
              <a:ext uri="{FF2B5EF4-FFF2-40B4-BE49-F238E27FC236}">
                <a16:creationId xmlns="" xmlns:a16="http://schemas.microsoft.com/office/drawing/2014/main" id="{5E0185C0-8563-4B6E-8675-A4E57898C711}"/>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621024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8729C13-A864-4861-8DC3-5352B96719BE}"/>
              </a:ext>
            </a:extLst>
          </p:cNvPr>
          <p:cNvSpPr>
            <a:spLocks noGrp="1"/>
          </p:cNvSpPr>
          <p:nvPr>
            <p:ph type="title"/>
          </p:nvPr>
        </p:nvSpPr>
        <p:spPr>
          <a:xfrm>
            <a:off x="629841" y="457200"/>
            <a:ext cx="2949178"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 xmlns:a16="http://schemas.microsoft.com/office/drawing/2014/main" id="{D65F9B15-4BA6-4612-97AC-68E6A830BF2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 xmlns:a16="http://schemas.microsoft.com/office/drawing/2014/main" id="{F5A87F84-C1C3-4446-B2A4-F07C8049C0A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E8F35193-CB7E-48FA-B6F0-210245283178}"/>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62FE8DC4-A924-45BD-8A80-D3D244D2B365}"/>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0ABA5E34-647E-42AA-A80D-9140B2CCB164}"/>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791364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6386F58-8616-4D68-8137-0C9153B4ADF8}"/>
              </a:ext>
            </a:extLst>
          </p:cNvPr>
          <p:cNvSpPr>
            <a:spLocks noGrp="1"/>
          </p:cNvSpPr>
          <p:nvPr>
            <p:ph type="title"/>
          </p:nvPr>
        </p:nvSpPr>
        <p:spPr>
          <a:xfrm>
            <a:off x="629841" y="457200"/>
            <a:ext cx="2949178"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 xmlns:a16="http://schemas.microsoft.com/office/drawing/2014/main" id="{8C0FDFB2-235D-45B4-A5A3-F3FB6F0AE053}"/>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 xmlns:a16="http://schemas.microsoft.com/office/drawing/2014/main" id="{51A35DE5-75CE-4D2D-92A6-5F9DAC50320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5DD03C66-4C63-4DA9-95B5-541B0260B4EB}"/>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39796C77-F58C-422F-BA18-67B8EA8C9A15}"/>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EF6DFC00-1CC1-4840-97F9-27073427FF40}"/>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54412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7529AA3-1037-4C9C-A975-647270C1D37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 xmlns:a16="http://schemas.microsoft.com/office/drawing/2014/main" id="{AE3EB128-3E46-4471-9611-CEE685F1306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FCF576D6-6F91-450A-A967-DCC71E5E278F}"/>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23EEC18A-1AD4-46F2-A32B-38E5F70AB080}"/>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1AD86D1C-A8B7-4F38-A7D4-2BE146F00573}"/>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26332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 xmlns:a16="http://schemas.microsoft.com/office/drawing/2014/main" id="{A1395B65-CF52-407E-9A3D-56A28B3FF706}"/>
              </a:ext>
            </a:extLst>
          </p:cNvPr>
          <p:cNvSpPr>
            <a:spLocks noGrp="1"/>
          </p:cNvSpPr>
          <p:nvPr>
            <p:ph type="title" orient="vert"/>
          </p:nvPr>
        </p:nvSpPr>
        <p:spPr>
          <a:xfrm>
            <a:off x="6543676"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 xmlns:a16="http://schemas.microsoft.com/office/drawing/2014/main" id="{CB028740-5FF0-494F-9801-A94623D3922E}"/>
              </a:ext>
            </a:extLst>
          </p:cNvPr>
          <p:cNvSpPr>
            <a:spLocks noGrp="1"/>
          </p:cNvSpPr>
          <p:nvPr>
            <p:ph type="body" orient="vert" idx="1"/>
          </p:nvPr>
        </p:nvSpPr>
        <p:spPr>
          <a:xfrm>
            <a:off x="628651"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78B0B356-8222-4029-A52D-304739275951}"/>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0BD55BA0-552F-4B26-AC25-F84E2BFA6119}"/>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C39004B9-5F29-4239-B165-6FF63BA73BCC}"/>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2382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4"/>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4"/>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 xmlns:a16="http://schemas.microsoft.com/office/drawing/2014/main" id="{935EE162-D1F5-4D05-B2F2-743AAD594534}"/>
              </a:ext>
            </a:extLst>
          </p:cNvPr>
          <p:cNvSpPr>
            <a:spLocks noGrp="1" noChangeArrowheads="1"/>
          </p:cNvSpPr>
          <p:nvPr>
            <p:ph type="ftr" sz="quarter" idx="10"/>
          </p:nvPr>
        </p:nvSpPr>
        <p:spPr/>
        <p:txBody>
          <a:bodyPr/>
          <a:lstStyle>
            <a:lvl1pPr eaLnBrk="0" hangingPunct="0">
              <a:defRPr>
                <a:cs typeface="Arial" charset="0"/>
              </a:defRPr>
            </a:lvl1pPr>
          </a:lstStyle>
          <a:p>
            <a:pPr>
              <a:defRPr/>
            </a:pPr>
            <a:r>
              <a:rPr lang="en-GB" altLang="cs-CZ">
                <a:solidFill>
                  <a:prstClr val="black">
                    <a:tint val="75000"/>
                  </a:prstClr>
                </a:solidFill>
              </a:rPr>
              <a:t>PHY306</a:t>
            </a:r>
          </a:p>
        </p:txBody>
      </p:sp>
      <p:sp>
        <p:nvSpPr>
          <p:cNvPr id="6" name="Rectangle 6">
            <a:extLst>
              <a:ext uri="{FF2B5EF4-FFF2-40B4-BE49-F238E27FC236}">
                <a16:creationId xmlns="" xmlns:a16="http://schemas.microsoft.com/office/drawing/2014/main" id="{398D3601-C75F-47BB-8744-E0BB24BDF933}"/>
              </a:ext>
            </a:extLst>
          </p:cNvPr>
          <p:cNvSpPr>
            <a:spLocks noGrp="1" noChangeArrowheads="1"/>
          </p:cNvSpPr>
          <p:nvPr>
            <p:ph type="sldNum" sz="quarter" idx="11"/>
          </p:nvPr>
        </p:nvSpPr>
        <p:spPr/>
        <p:txBody>
          <a:bodyPr/>
          <a:lstStyle>
            <a:lvl1pPr eaLnBrk="0" hangingPunct="0">
              <a:defRPr/>
            </a:lvl1pPr>
          </a:lstStyle>
          <a:p>
            <a:fld id="{AACCF6B3-ABEA-4E2B-B019-21C35AC6AF57}" type="slidenum">
              <a:rPr lang="en-GB" altLang="cs-CZ">
                <a:solidFill>
                  <a:prstClr val="black">
                    <a:tint val="75000"/>
                  </a:prstClr>
                </a:solidFill>
              </a:rPr>
              <a:pPr/>
              <a:t>‹#›</a:t>
            </a:fld>
            <a:endParaRPr lang="en-GB" altLang="cs-CZ">
              <a:solidFill>
                <a:prstClr val="black">
                  <a:tint val="75000"/>
                </a:prstClr>
              </a:solidFill>
            </a:endParaRPr>
          </a:p>
        </p:txBody>
      </p:sp>
    </p:spTree>
    <p:extLst>
      <p:ext uri="{BB962C8B-B14F-4D97-AF65-F5344CB8AC3E}">
        <p14:creationId xmlns:p14="http://schemas.microsoft.com/office/powerpoint/2010/main" val="2637147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smtClean="0"/>
              <a:t>Kliknutím lze upravit styl.</a:t>
            </a:r>
            <a:endParaRPr lang="cs-CZ"/>
          </a:p>
        </p:txBody>
      </p:sp>
      <p:sp>
        <p:nvSpPr>
          <p:cNvPr id="3" name="Zástupný symbol pro text 2"/>
          <p:cNvSpPr>
            <a:spLocks noGrp="1"/>
          </p:cNvSpPr>
          <p:nvPr>
            <p:ph type="body" sz="half" idx="1"/>
          </p:nvPr>
        </p:nvSpPr>
        <p:spPr>
          <a:xfrm>
            <a:off x="457200" y="1600204"/>
            <a:ext cx="4038600" cy="4525963"/>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48200" y="1600200"/>
            <a:ext cx="4038600" cy="21859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48200" y="3938589"/>
            <a:ext cx="4038600" cy="2187575"/>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altLang="cs-CZ">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cs-CZ" altLang="cs-CZ">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AD0B775-1120-467E-8E61-474B023073C1}" type="slidenum">
              <a:rPr lang="cs-CZ" altLang="cs-CZ">
                <a:solidFill>
                  <a:prstClr val="black">
                    <a:tint val="75000"/>
                  </a:prstClr>
                </a:solidFill>
              </a:rPr>
              <a:pPr>
                <a:defRPr/>
              </a:pPr>
              <a:t>‹#›</a:t>
            </a:fld>
            <a:endParaRPr lang="cs-CZ" altLang="cs-CZ">
              <a:solidFill>
                <a:prstClr val="black">
                  <a:tint val="75000"/>
                </a:prstClr>
              </a:solidFill>
            </a:endParaRPr>
          </a:p>
        </p:txBody>
      </p:sp>
    </p:spTree>
    <p:extLst>
      <p:ext uri="{BB962C8B-B14F-4D97-AF65-F5344CB8AC3E}">
        <p14:creationId xmlns:p14="http://schemas.microsoft.com/office/powerpoint/2010/main" val="1986644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5777" y="304800"/>
            <a:ext cx="8083097" cy="553998"/>
          </a:xfrm>
        </p:spPr>
        <p:txBody>
          <a:bodyPr lIns="0" tIns="0" rIns="0" bIns="0"/>
          <a:lstStyle>
            <a:lvl1pPr>
              <a:defRPr sz="3600" b="1" i="0">
                <a:solidFill>
                  <a:srgbClr val="515151"/>
                </a:solidFill>
                <a:latin typeface="Calibri"/>
                <a:cs typeface="Calibri"/>
              </a:defRPr>
            </a:lvl1pPr>
          </a:lstStyle>
          <a:p>
            <a:endParaRPr dirty="0"/>
          </a:p>
        </p:txBody>
      </p:sp>
      <p:sp>
        <p:nvSpPr>
          <p:cNvPr id="3" name="Holder 3"/>
          <p:cNvSpPr>
            <a:spLocks noGrp="1"/>
          </p:cNvSpPr>
          <p:nvPr>
            <p:ph type="body" idx="1"/>
          </p:nvPr>
        </p:nvSpPr>
        <p:spPr>
          <a:xfrm>
            <a:off x="455776" y="1066801"/>
            <a:ext cx="8231024" cy="246221"/>
          </a:xfrm>
        </p:spPr>
        <p:txBody>
          <a:bodyPr lIns="0" tIns="0" rIns="0" bIns="0"/>
          <a:lstStyle>
            <a:lvl1pPr>
              <a:defRPr sz="1600" b="0" i="0">
                <a:solidFill>
                  <a:schemeClr val="tx1"/>
                </a:solidFill>
                <a:latin typeface="Calibri"/>
                <a:cs typeface="Calibri"/>
              </a:defRPr>
            </a:lvl1pPr>
          </a:lstStyle>
          <a:p>
            <a:endParaRPr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A535D35-DCBE-451E-957D-2B579CA1ECA6}"/>
              </a:ext>
            </a:extLst>
          </p:cNvPr>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 xmlns:a16="http://schemas.microsoft.com/office/drawing/2014/main" id="{AD7B0CD2-C874-4D94-86D3-CB3CD82031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 xmlns:a16="http://schemas.microsoft.com/office/drawing/2014/main" id="{8627F2BD-F1FD-41B5-984C-2FAEF9D06F69}"/>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6EC9EF96-312A-441E-A7F7-34914FD2DCAE}"/>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A42CA622-3E25-4552-9756-A1C11F4AF8EF}"/>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00849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5850BB4-5AF7-4AD2-854C-FEA73D2A2C1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A0C7E640-1B99-4CA5-9D75-1975A85325A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D9CC525B-3563-49AF-9C9C-CF658874C2AE}"/>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9FD484A7-DCC0-47E5-AB27-A65418F6D0F0}"/>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045D3DB6-A2ED-4F4E-BA60-A70BAAD4F8F2}"/>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504494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F847FE3-3DDD-489A-83F5-7A961DF600DA}"/>
              </a:ext>
            </a:extLst>
          </p:cNvPr>
          <p:cNvSpPr>
            <a:spLocks noGrp="1"/>
          </p:cNvSpPr>
          <p:nvPr>
            <p:ph type="title"/>
          </p:nvPr>
        </p:nvSpPr>
        <p:spPr>
          <a:xfrm>
            <a:off x="623887" y="1709738"/>
            <a:ext cx="78867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 xmlns:a16="http://schemas.microsoft.com/office/drawing/2014/main" id="{6AA9F4C5-F470-4B09-9037-1518ADF2E38F}"/>
              </a:ext>
            </a:extLst>
          </p:cNvPr>
          <p:cNvSpPr>
            <a:spLocks noGrp="1"/>
          </p:cNvSpPr>
          <p:nvPr>
            <p:ph type="body" idx="1"/>
          </p:nvPr>
        </p:nvSpPr>
        <p:spPr>
          <a:xfrm>
            <a:off x="623887"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 xmlns:a16="http://schemas.microsoft.com/office/drawing/2014/main" id="{EE8D64AD-6977-4C23-B0D8-2FD566DE9367}"/>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792AD563-3FEF-4EAE-BEA7-6CBBA264A464}"/>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392E864B-E31E-424F-8F92-7D1CEA22D18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249142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6EDCAE5-CECF-4AC8-99A0-FE0464B559B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A3F5564A-6584-4BF8-BB57-61A881F1FB5A}"/>
              </a:ext>
            </a:extLst>
          </p:cNvPr>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 xmlns:a16="http://schemas.microsoft.com/office/drawing/2014/main" id="{65DF36E1-506A-448C-8560-9E658E33E6C3}"/>
              </a:ext>
            </a:extLst>
          </p:cNvPr>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 xmlns:a16="http://schemas.microsoft.com/office/drawing/2014/main" id="{A8E28472-BFBD-4C4E-82A6-2A8E92556D66}"/>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C61EAA42-F772-4FD1-986C-99FDCB07942E}"/>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7056D7A3-1482-4EE7-9152-8B88ADA7172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80352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E083E1AB-0FD0-4281-8548-67FB6BEAA677}"/>
              </a:ext>
            </a:extLst>
          </p:cNvPr>
          <p:cNvSpPr>
            <a:spLocks noGrp="1"/>
          </p:cNvSpPr>
          <p:nvPr>
            <p:ph type="title"/>
          </p:nvPr>
        </p:nvSpPr>
        <p:spPr>
          <a:xfrm>
            <a:off x="629841" y="365126"/>
            <a:ext cx="7886700" cy="1325563"/>
          </a:xfrm>
        </p:spPr>
        <p:txBody>
          <a:bodyPr/>
          <a:lstStyle/>
          <a:p>
            <a:r>
              <a:rPr lang="cs-CZ"/>
              <a:t>Kliknutím lze upravit styl.</a:t>
            </a:r>
          </a:p>
        </p:txBody>
      </p:sp>
      <p:sp>
        <p:nvSpPr>
          <p:cNvPr id="3" name="Zástupný text 2">
            <a:extLst>
              <a:ext uri="{FF2B5EF4-FFF2-40B4-BE49-F238E27FC236}">
                <a16:creationId xmlns="" xmlns:a16="http://schemas.microsoft.com/office/drawing/2014/main" id="{CE158AB7-F312-4F9B-A60B-8BF84E205469}"/>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 xmlns:a16="http://schemas.microsoft.com/office/drawing/2014/main" id="{681A329B-5E19-4E04-B2A2-42A96755327F}"/>
              </a:ext>
            </a:extLst>
          </p:cNvPr>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 xmlns:a16="http://schemas.microsoft.com/office/drawing/2014/main" id="{F4E685F6-D557-4E46-AC85-146FE1BB523D}"/>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 xmlns:a16="http://schemas.microsoft.com/office/drawing/2014/main" id="{6E238A9F-A355-4467-9A83-2BC5751CBC98}"/>
              </a:ext>
            </a:extLst>
          </p:cNvPr>
          <p:cNvSpPr>
            <a:spLocks noGrp="1"/>
          </p:cNvSpPr>
          <p:nvPr>
            <p:ph sz="quarter" idx="4"/>
          </p:nvPr>
        </p:nvSpPr>
        <p:spPr>
          <a:xfrm>
            <a:off x="4629152"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 xmlns:a16="http://schemas.microsoft.com/office/drawing/2014/main" id="{7FECD669-CC4C-49BC-8320-736F73EB4B1C}"/>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8" name="Zástupný symbol pro zápatí 7">
            <a:extLst>
              <a:ext uri="{FF2B5EF4-FFF2-40B4-BE49-F238E27FC236}">
                <a16:creationId xmlns="" xmlns:a16="http://schemas.microsoft.com/office/drawing/2014/main" id="{849DE601-837A-480B-8B5B-5BF05C1A0243}"/>
              </a:ext>
            </a:extLst>
          </p:cNvPr>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a:extLst>
              <a:ext uri="{FF2B5EF4-FFF2-40B4-BE49-F238E27FC236}">
                <a16:creationId xmlns="" xmlns:a16="http://schemas.microsoft.com/office/drawing/2014/main" id="{06CF8166-676C-4A86-8E75-5BEF882B3E3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879863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Jenom nadpis">
    <p:spTree>
      <p:nvGrpSpPr>
        <p:cNvPr id="1" name=""/>
        <p:cNvGrpSpPr/>
        <p:nvPr/>
      </p:nvGrpSpPr>
      <p:grpSpPr>
        <a:xfrm>
          <a:off x="0" y="0"/>
          <a:ext cx="0" cy="0"/>
          <a:chOff x="0" y="0"/>
          <a:chExt cx="0" cy="0"/>
        </a:xfrm>
      </p:grpSpPr>
      <p:sp>
        <p:nvSpPr>
          <p:cNvPr id="5" name="Zástupný symbol pro číslo snímku 4">
            <a:extLst>
              <a:ext uri="{FF2B5EF4-FFF2-40B4-BE49-F238E27FC236}">
                <a16:creationId xmlns="" xmlns:a16="http://schemas.microsoft.com/office/drawing/2014/main" id="{9C7ED7C5-74E0-4796-87C7-57BE7E2D881B}"/>
              </a:ext>
            </a:extLst>
          </p:cNvPr>
          <p:cNvSpPr>
            <a:spLocks noGrp="1"/>
          </p:cNvSpPr>
          <p:nvPr>
            <p:ph type="sldNum" sz="quarter" idx="12"/>
          </p:nvPr>
        </p:nvSpPr>
        <p:spPr>
          <a:xfrm>
            <a:off x="8566030" y="6399487"/>
            <a:ext cx="350448" cy="365125"/>
          </a:xfrm>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991129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 xmlns:a16="http://schemas.microsoft.com/office/drawing/2014/main" id="{EC940FF8-7B89-4C43-8463-37C783D5F638}"/>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3" name="Zástupný symbol pro zápatí 2">
            <a:extLst>
              <a:ext uri="{FF2B5EF4-FFF2-40B4-BE49-F238E27FC236}">
                <a16:creationId xmlns="" xmlns:a16="http://schemas.microsoft.com/office/drawing/2014/main" id="{5C34414B-4541-4078-93A0-E6CE3D7B3DA8}"/>
              </a:ext>
            </a:extLst>
          </p:cNvPr>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a:extLst>
              <a:ext uri="{FF2B5EF4-FFF2-40B4-BE49-F238E27FC236}">
                <a16:creationId xmlns="" xmlns:a16="http://schemas.microsoft.com/office/drawing/2014/main" id="{5E0185C0-8563-4B6E-8675-A4E57898C711}"/>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6852928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78729C13-A864-4861-8DC3-5352B96719BE}"/>
              </a:ext>
            </a:extLst>
          </p:cNvPr>
          <p:cNvSpPr>
            <a:spLocks noGrp="1"/>
          </p:cNvSpPr>
          <p:nvPr>
            <p:ph type="title"/>
          </p:nvPr>
        </p:nvSpPr>
        <p:spPr>
          <a:xfrm>
            <a:off x="629841" y="457200"/>
            <a:ext cx="2949178"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 xmlns:a16="http://schemas.microsoft.com/office/drawing/2014/main" id="{D65F9B15-4BA6-4612-97AC-68E6A830BF28}"/>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 xmlns:a16="http://schemas.microsoft.com/office/drawing/2014/main" id="{F5A87F84-C1C3-4446-B2A4-F07C8049C0A4}"/>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E8F35193-CB7E-48FA-B6F0-210245283178}"/>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62FE8DC4-A924-45BD-8A80-D3D244D2B365}"/>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0ABA5E34-647E-42AA-A80D-9140B2CCB164}"/>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7531802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6386F58-8616-4D68-8137-0C9153B4ADF8}"/>
              </a:ext>
            </a:extLst>
          </p:cNvPr>
          <p:cNvSpPr>
            <a:spLocks noGrp="1"/>
          </p:cNvSpPr>
          <p:nvPr>
            <p:ph type="title"/>
          </p:nvPr>
        </p:nvSpPr>
        <p:spPr>
          <a:xfrm>
            <a:off x="629841" y="457200"/>
            <a:ext cx="2949178"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 xmlns:a16="http://schemas.microsoft.com/office/drawing/2014/main" id="{8C0FDFB2-235D-45B4-A5A3-F3FB6F0AE053}"/>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 xmlns:a16="http://schemas.microsoft.com/office/drawing/2014/main" id="{51A35DE5-75CE-4D2D-92A6-5F9DAC50320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 xmlns:a16="http://schemas.microsoft.com/office/drawing/2014/main" id="{5DD03C66-4C63-4DA9-95B5-541B0260B4EB}"/>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6" name="Zástupný symbol pro zápatí 5">
            <a:extLst>
              <a:ext uri="{FF2B5EF4-FFF2-40B4-BE49-F238E27FC236}">
                <a16:creationId xmlns="" xmlns:a16="http://schemas.microsoft.com/office/drawing/2014/main" id="{39796C77-F58C-422F-BA18-67B8EA8C9A15}"/>
              </a:ext>
            </a:extLst>
          </p:cNvPr>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a:extLst>
              <a:ext uri="{FF2B5EF4-FFF2-40B4-BE49-F238E27FC236}">
                <a16:creationId xmlns="" xmlns:a16="http://schemas.microsoft.com/office/drawing/2014/main" id="{EF6DFC00-1CC1-4840-97F9-27073427FF40}"/>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9179022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7529AA3-1037-4C9C-A975-647270C1D37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 xmlns:a16="http://schemas.microsoft.com/office/drawing/2014/main" id="{AE3EB128-3E46-4471-9611-CEE685F13067}"/>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FCF576D6-6F91-450A-A967-DCC71E5E278F}"/>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23EEC18A-1AD4-46F2-A32B-38E5F70AB080}"/>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1AD86D1C-A8B7-4F38-A7D4-2BE146F00573}"/>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310524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515151"/>
                </a:solidFill>
                <a:latin typeface="Calibri"/>
                <a:cs typeface="Calibri"/>
              </a:defRPr>
            </a:lvl1pPr>
          </a:lstStyle>
          <a:p>
            <a:endParaRPr/>
          </a:p>
        </p:txBody>
      </p:sp>
      <p:sp>
        <p:nvSpPr>
          <p:cNvPr id="3" name="Holder 3"/>
          <p:cNvSpPr>
            <a:spLocks noGrp="1"/>
          </p:cNvSpPr>
          <p:nvPr>
            <p:ph sz="half" idx="2"/>
          </p:nvPr>
        </p:nvSpPr>
        <p:spPr>
          <a:xfrm>
            <a:off x="526486" y="1568573"/>
            <a:ext cx="2832100" cy="246221"/>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sz="half" idx="3"/>
          </p:nvPr>
        </p:nvSpPr>
        <p:spPr>
          <a:xfrm>
            <a:off x="6042151" y="1748148"/>
            <a:ext cx="2832734" cy="246221"/>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 xmlns:a16="http://schemas.microsoft.com/office/drawing/2014/main" id="{A1395B65-CF52-407E-9A3D-56A28B3FF706}"/>
              </a:ext>
            </a:extLst>
          </p:cNvPr>
          <p:cNvSpPr>
            <a:spLocks noGrp="1"/>
          </p:cNvSpPr>
          <p:nvPr>
            <p:ph type="title" orient="vert"/>
          </p:nvPr>
        </p:nvSpPr>
        <p:spPr>
          <a:xfrm>
            <a:off x="6543676" y="365125"/>
            <a:ext cx="1971675" cy="5811838"/>
          </a:xfrm>
        </p:spPr>
        <p:txBody>
          <a:bodyPr vert="eaVert"/>
          <a:lstStyle/>
          <a:p>
            <a:r>
              <a:rPr lang="cs-CZ"/>
              <a:t>Kliknutím lze upravit styl.</a:t>
            </a:r>
          </a:p>
        </p:txBody>
      </p:sp>
      <p:sp>
        <p:nvSpPr>
          <p:cNvPr id="3" name="Zástupný symbol pro svislý text 2">
            <a:extLst>
              <a:ext uri="{FF2B5EF4-FFF2-40B4-BE49-F238E27FC236}">
                <a16:creationId xmlns="" xmlns:a16="http://schemas.microsoft.com/office/drawing/2014/main" id="{CB028740-5FF0-494F-9801-A94623D3922E}"/>
              </a:ext>
            </a:extLst>
          </p:cNvPr>
          <p:cNvSpPr>
            <a:spLocks noGrp="1"/>
          </p:cNvSpPr>
          <p:nvPr>
            <p:ph type="body" orient="vert" idx="1"/>
          </p:nvPr>
        </p:nvSpPr>
        <p:spPr>
          <a:xfrm>
            <a:off x="628652"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78B0B356-8222-4029-A52D-304739275951}"/>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0BD55BA0-552F-4B26-AC25-F84E2BFA6119}"/>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C39004B9-5F29-4239-B165-6FF63BA73BCC}"/>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2472778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Kliknutím lze upravit styl.</a:t>
            </a:r>
          </a:p>
        </p:txBody>
      </p:sp>
      <p:sp>
        <p:nvSpPr>
          <p:cNvPr id="3" name="Zástupný symbol pro text 2"/>
          <p:cNvSpPr>
            <a:spLocks noGrp="1"/>
          </p:cNvSpPr>
          <p:nvPr>
            <p:ph type="body" sz="half" idx="1"/>
          </p:nvPr>
        </p:nvSpPr>
        <p:spPr>
          <a:xfrm>
            <a:off x="457200" y="1600204"/>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4"/>
            <a:ext cx="40386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5">
            <a:extLst>
              <a:ext uri="{FF2B5EF4-FFF2-40B4-BE49-F238E27FC236}">
                <a16:creationId xmlns="" xmlns:a16="http://schemas.microsoft.com/office/drawing/2014/main" id="{935EE162-D1F5-4D05-B2F2-743AAD594534}"/>
              </a:ext>
            </a:extLst>
          </p:cNvPr>
          <p:cNvSpPr>
            <a:spLocks noGrp="1" noChangeArrowheads="1"/>
          </p:cNvSpPr>
          <p:nvPr>
            <p:ph type="ftr" sz="quarter" idx="10"/>
          </p:nvPr>
        </p:nvSpPr>
        <p:spPr/>
        <p:txBody>
          <a:bodyPr/>
          <a:lstStyle>
            <a:lvl1pPr eaLnBrk="0" hangingPunct="0">
              <a:defRPr>
                <a:cs typeface="Arial" charset="0"/>
              </a:defRPr>
            </a:lvl1pPr>
          </a:lstStyle>
          <a:p>
            <a:pPr>
              <a:defRPr/>
            </a:pPr>
            <a:r>
              <a:rPr lang="en-GB" altLang="cs-CZ">
                <a:solidFill>
                  <a:prstClr val="black">
                    <a:tint val="75000"/>
                  </a:prstClr>
                </a:solidFill>
              </a:rPr>
              <a:t>PHY306</a:t>
            </a:r>
          </a:p>
        </p:txBody>
      </p:sp>
      <p:sp>
        <p:nvSpPr>
          <p:cNvPr id="6" name="Rectangle 6">
            <a:extLst>
              <a:ext uri="{FF2B5EF4-FFF2-40B4-BE49-F238E27FC236}">
                <a16:creationId xmlns="" xmlns:a16="http://schemas.microsoft.com/office/drawing/2014/main" id="{398D3601-C75F-47BB-8744-E0BB24BDF933}"/>
              </a:ext>
            </a:extLst>
          </p:cNvPr>
          <p:cNvSpPr>
            <a:spLocks noGrp="1" noChangeArrowheads="1"/>
          </p:cNvSpPr>
          <p:nvPr>
            <p:ph type="sldNum" sz="quarter" idx="11"/>
          </p:nvPr>
        </p:nvSpPr>
        <p:spPr/>
        <p:txBody>
          <a:bodyPr/>
          <a:lstStyle>
            <a:lvl1pPr eaLnBrk="0" hangingPunct="0">
              <a:defRPr/>
            </a:lvl1pPr>
          </a:lstStyle>
          <a:p>
            <a:fld id="{AACCF6B3-ABEA-4E2B-B019-21C35AC6AF57}" type="slidenum">
              <a:rPr lang="en-GB" altLang="cs-CZ">
                <a:solidFill>
                  <a:prstClr val="black">
                    <a:tint val="75000"/>
                  </a:prstClr>
                </a:solidFill>
              </a:rPr>
              <a:pPr/>
              <a:t>‹#›</a:t>
            </a:fld>
            <a:endParaRPr lang="en-GB" altLang="cs-CZ">
              <a:solidFill>
                <a:prstClr val="black">
                  <a:tint val="75000"/>
                </a:prstClr>
              </a:solidFill>
            </a:endParaRPr>
          </a:p>
        </p:txBody>
      </p:sp>
    </p:spTree>
    <p:extLst>
      <p:ext uri="{BB962C8B-B14F-4D97-AF65-F5344CB8AC3E}">
        <p14:creationId xmlns:p14="http://schemas.microsoft.com/office/powerpoint/2010/main" val="29879111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smtClean="0"/>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en-US" dirty="0"/>
          </a:p>
        </p:txBody>
      </p:sp>
      <p:sp>
        <p:nvSpPr>
          <p:cNvPr id="4" name="Date Placeholder 3"/>
          <p:cNvSpPr>
            <a:spLocks noGrp="1"/>
          </p:cNvSpPr>
          <p:nvPr>
            <p:ph type="dt" sz="half" idx="10"/>
          </p:nvPr>
        </p:nvSpPr>
        <p:spPr/>
        <p:txBody>
          <a:bodyPr/>
          <a:lstStyle>
            <a:lvl1pPr>
              <a:defRPr/>
            </a:lvl1pPr>
          </a:lstStyle>
          <a:p>
            <a:pPr>
              <a:defRPr/>
            </a:pPr>
            <a:fld id="{DE2873A9-A9BF-4829-94A9-64756D3A917F}" type="datetime1">
              <a:rPr lang="cs-CZ">
                <a:solidFill>
                  <a:prstClr val="black">
                    <a:tint val="75000"/>
                  </a:prstClr>
                </a:solidFill>
              </a:rPr>
              <a:pPr>
                <a:defRPr/>
              </a:pPr>
              <a:t>21.10.2019</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DEF138-FC9C-4A21-B16A-D51F7D02AD50}" type="slidenum">
              <a:rPr lang="cs-CZ" altLang="cs-CZ"/>
              <a:pPr>
                <a:defRPr/>
              </a:pPr>
              <a:t>‹#›</a:t>
            </a:fld>
            <a:endParaRPr lang="cs-CZ" altLang="cs-CZ"/>
          </a:p>
        </p:txBody>
      </p:sp>
    </p:spTree>
    <p:extLst>
      <p:ext uri="{BB962C8B-B14F-4D97-AF65-F5344CB8AC3E}">
        <p14:creationId xmlns:p14="http://schemas.microsoft.com/office/powerpoint/2010/main" val="1078494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663" y="6627813"/>
            <a:ext cx="166687" cy="173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9"/>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753475" y="157163"/>
            <a:ext cx="233363" cy="233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04503" y="130945"/>
            <a:ext cx="6400800" cy="658456"/>
          </a:xfrm>
        </p:spPr>
        <p:txBody>
          <a:bodyPr>
            <a:normAutofit/>
          </a:bodyPr>
          <a:lstStyle>
            <a:lvl1pPr>
              <a:defRPr sz="2800" b="1"/>
            </a:lvl1pPr>
          </a:lstStyle>
          <a:p>
            <a:r>
              <a:rPr lang="cs-CZ" dirty="0" smtClean="0"/>
              <a:t>Kliknutím lze upravit styl.</a:t>
            </a:r>
            <a:endParaRPr lang="en-US" dirty="0"/>
          </a:p>
        </p:txBody>
      </p:sp>
      <p:sp>
        <p:nvSpPr>
          <p:cNvPr id="3" name="Content Placeholder 2"/>
          <p:cNvSpPr>
            <a:spLocks noGrp="1"/>
          </p:cNvSpPr>
          <p:nvPr>
            <p:ph idx="1"/>
          </p:nvPr>
        </p:nvSpPr>
        <p:spPr>
          <a:xfrm>
            <a:off x="104503" y="992777"/>
            <a:ext cx="8843554" cy="5598759"/>
          </a:xfrm>
        </p:spPr>
        <p:txBody>
          <a:bodyPr/>
          <a:lstStyle>
            <a:lvl1pPr>
              <a:defRPr sz="2400"/>
            </a:lvl1pPr>
            <a:lvl2pPr>
              <a:defRPr sz="2000" b="1"/>
            </a:lvl2pPr>
          </a:lstStyle>
          <a:p>
            <a:pPr lvl="0"/>
            <a:r>
              <a:rPr lang="cs-CZ" dirty="0" smtClean="0"/>
              <a:t>Kliknutím lze upravit styly předlohy textu.</a:t>
            </a:r>
          </a:p>
        </p:txBody>
      </p:sp>
      <p:sp>
        <p:nvSpPr>
          <p:cNvPr id="6" name="Slide Number Placeholder 5"/>
          <p:cNvSpPr>
            <a:spLocks noGrp="1"/>
          </p:cNvSpPr>
          <p:nvPr>
            <p:ph type="sldNum" sz="quarter" idx="10"/>
          </p:nvPr>
        </p:nvSpPr>
        <p:spPr>
          <a:xfrm>
            <a:off x="8324850" y="6408738"/>
            <a:ext cx="790575" cy="365125"/>
          </a:xfrm>
        </p:spPr>
        <p:txBody>
          <a:bodyPr/>
          <a:lstStyle>
            <a:lvl1pPr>
              <a:defRPr/>
            </a:lvl1pPr>
          </a:lstStyle>
          <a:p>
            <a:pPr>
              <a:defRPr/>
            </a:pPr>
            <a:fld id="{6EA97590-0563-4FEF-B9C3-397DDDA4F076}" type="slidenum">
              <a:rPr lang="cs-CZ" altLang="cs-CZ"/>
              <a:pPr>
                <a:defRPr/>
              </a:pPr>
              <a:t>‹#›</a:t>
            </a:fld>
            <a:endParaRPr lang="cs-CZ" altLang="cs-CZ"/>
          </a:p>
        </p:txBody>
      </p:sp>
    </p:spTree>
    <p:extLst>
      <p:ext uri="{BB962C8B-B14F-4D97-AF65-F5344CB8AC3E}">
        <p14:creationId xmlns:p14="http://schemas.microsoft.com/office/powerpoint/2010/main" val="3902621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smtClean="0"/>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Date Placeholder 3"/>
          <p:cNvSpPr>
            <a:spLocks noGrp="1"/>
          </p:cNvSpPr>
          <p:nvPr>
            <p:ph type="dt" sz="half" idx="10"/>
          </p:nvPr>
        </p:nvSpPr>
        <p:spPr/>
        <p:txBody>
          <a:bodyPr/>
          <a:lstStyle>
            <a:lvl1pPr>
              <a:defRPr/>
            </a:lvl1pPr>
          </a:lstStyle>
          <a:p>
            <a:pPr>
              <a:defRPr/>
            </a:pPr>
            <a:fld id="{6EF187BA-B1E7-4B0C-B2B3-DDDC1AA7FC4D}" type="datetime1">
              <a:rPr lang="cs-CZ">
                <a:solidFill>
                  <a:prstClr val="black">
                    <a:tint val="75000"/>
                  </a:prstClr>
                </a:solidFill>
              </a:rPr>
              <a:pPr>
                <a:defRPr/>
              </a:pPr>
              <a:t>21.10.2019</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16D4C7E-FDD3-4B23-BA59-95E857F365A0}" type="slidenum">
              <a:rPr lang="cs-CZ" altLang="cs-CZ"/>
              <a:pPr>
                <a:defRPr/>
              </a:pPr>
              <a:t>‹#›</a:t>
            </a:fld>
            <a:endParaRPr lang="cs-CZ" altLang="cs-CZ"/>
          </a:p>
        </p:txBody>
      </p:sp>
    </p:spTree>
    <p:extLst>
      <p:ext uri="{BB962C8B-B14F-4D97-AF65-F5344CB8AC3E}">
        <p14:creationId xmlns:p14="http://schemas.microsoft.com/office/powerpoint/2010/main" val="40828000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en-US" dirty="0"/>
          </a:p>
        </p:txBody>
      </p:sp>
      <p:sp>
        <p:nvSpPr>
          <p:cNvPr id="5" name="Date Placeholder 3"/>
          <p:cNvSpPr>
            <a:spLocks noGrp="1"/>
          </p:cNvSpPr>
          <p:nvPr>
            <p:ph type="dt" sz="half" idx="10"/>
          </p:nvPr>
        </p:nvSpPr>
        <p:spPr/>
        <p:txBody>
          <a:bodyPr/>
          <a:lstStyle>
            <a:lvl1pPr>
              <a:defRPr/>
            </a:lvl1pPr>
          </a:lstStyle>
          <a:p>
            <a:pPr>
              <a:defRPr/>
            </a:pPr>
            <a:fld id="{B862F1A5-EB2E-4087-BEC0-3CBD7C7881A1}" type="datetime1">
              <a:rPr lang="cs-CZ">
                <a:solidFill>
                  <a:prstClr val="black">
                    <a:tint val="75000"/>
                  </a:prstClr>
                </a:solidFill>
              </a:rPr>
              <a:pPr>
                <a:defRPr/>
              </a:pPr>
              <a:t>21.10.2019</a:t>
            </a:fld>
            <a:endParaRPr lang="cs-CZ">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0E222EE-1AD4-4953-922F-E81CB4A5A0E1}" type="slidenum">
              <a:rPr lang="cs-CZ" altLang="cs-CZ"/>
              <a:pPr>
                <a:defRPr/>
              </a:pPr>
              <a:t>‹#›</a:t>
            </a:fld>
            <a:endParaRPr lang="cs-CZ" altLang="cs-CZ"/>
          </a:p>
        </p:txBody>
      </p:sp>
    </p:spTree>
    <p:extLst>
      <p:ext uri="{BB962C8B-B14F-4D97-AF65-F5344CB8AC3E}">
        <p14:creationId xmlns:p14="http://schemas.microsoft.com/office/powerpoint/2010/main" val="26889854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smtClean="0"/>
              <a:t>Kliknutím lze upravit styl.</a:t>
            </a:r>
            <a:endParaRPr lang="en-US" dirty="0"/>
          </a:p>
        </p:txBody>
      </p:sp>
      <p:sp>
        <p:nvSpPr>
          <p:cNvPr id="3" name="Date Placeholder 3"/>
          <p:cNvSpPr>
            <a:spLocks noGrp="1"/>
          </p:cNvSpPr>
          <p:nvPr>
            <p:ph type="dt" sz="half" idx="10"/>
          </p:nvPr>
        </p:nvSpPr>
        <p:spPr/>
        <p:txBody>
          <a:bodyPr/>
          <a:lstStyle>
            <a:lvl1pPr>
              <a:defRPr/>
            </a:lvl1pPr>
          </a:lstStyle>
          <a:p>
            <a:pPr>
              <a:defRPr/>
            </a:pPr>
            <a:fld id="{6CADD5A7-360D-4FCD-B30D-2F4097303E1C}" type="datetime1">
              <a:rPr lang="cs-CZ">
                <a:solidFill>
                  <a:prstClr val="black">
                    <a:tint val="75000"/>
                  </a:prstClr>
                </a:solidFill>
              </a:rPr>
              <a:pPr>
                <a:defRPr/>
              </a:pPr>
              <a:t>21.10.2019</a:t>
            </a:fld>
            <a:endParaRPr lang="cs-CZ">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ED19940-5803-4BC5-9096-D5FAE68A9FFC}" type="slidenum">
              <a:rPr lang="cs-CZ" altLang="cs-CZ"/>
              <a:pPr>
                <a:defRPr/>
              </a:pPr>
              <a:t>‹#›</a:t>
            </a:fld>
            <a:endParaRPr lang="cs-CZ" altLang="cs-CZ"/>
          </a:p>
        </p:txBody>
      </p:sp>
    </p:spTree>
    <p:extLst>
      <p:ext uri="{BB962C8B-B14F-4D97-AF65-F5344CB8AC3E}">
        <p14:creationId xmlns:p14="http://schemas.microsoft.com/office/powerpoint/2010/main" val="268892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0C0F576-F6EB-4FD5-9038-18C68E66C304}" type="datetime1">
              <a:rPr lang="cs-CZ">
                <a:solidFill>
                  <a:prstClr val="black">
                    <a:tint val="75000"/>
                  </a:prstClr>
                </a:solidFill>
              </a:rPr>
              <a:pPr>
                <a:defRPr/>
              </a:pPr>
              <a:t>21.10.2019</a:t>
            </a:fld>
            <a:endParaRPr lang="cs-CZ">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A21CCCD-0B76-4335-B335-1539DAE188AF}" type="slidenum">
              <a:rPr lang="cs-CZ" altLang="cs-CZ"/>
              <a:pPr>
                <a:defRPr/>
              </a:pPr>
              <a:t>‹#›</a:t>
            </a:fld>
            <a:endParaRPr lang="cs-CZ" altLang="cs-CZ"/>
          </a:p>
        </p:txBody>
      </p:sp>
    </p:spTree>
    <p:extLst>
      <p:ext uri="{BB962C8B-B14F-4D97-AF65-F5344CB8AC3E}">
        <p14:creationId xmlns:p14="http://schemas.microsoft.com/office/powerpoint/2010/main" val="397523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628650" y="365125"/>
            <a:ext cx="7886700" cy="1325563"/>
          </a:xfrm>
        </p:spPr>
        <p:txBody>
          <a:bodyPr/>
          <a:lstStyle/>
          <a:p>
            <a:r>
              <a:rPr lang="cs-CZ" smtClean="0"/>
              <a:t>Kliknutím lze upravit styl.</a:t>
            </a:r>
            <a:endParaRPr lang="cs-CZ"/>
          </a:p>
        </p:txBody>
      </p:sp>
      <p:sp>
        <p:nvSpPr>
          <p:cNvPr id="3" name="Zástupný symbol pro obsah 2"/>
          <p:cNvSpPr>
            <a:spLocks noGrp="1"/>
          </p:cNvSpPr>
          <p:nvPr>
            <p:ph idx="1"/>
          </p:nvPr>
        </p:nvSpPr>
        <p:spPr>
          <a:xfrm>
            <a:off x="628650" y="1825625"/>
            <a:ext cx="78867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Date Placeholder 3"/>
          <p:cNvSpPr>
            <a:spLocks noGrp="1"/>
          </p:cNvSpPr>
          <p:nvPr>
            <p:ph type="dt" sz="half" idx="10"/>
          </p:nvPr>
        </p:nvSpPr>
        <p:spPr/>
        <p:txBody>
          <a:bodyPr/>
          <a:lstStyle>
            <a:lvl1pPr>
              <a:defRPr/>
            </a:lvl1pPr>
          </a:lstStyle>
          <a:p>
            <a:pPr>
              <a:defRPr/>
            </a:pPr>
            <a:fld id="{AA5F1067-1FA1-486D-912E-61BAE66C96CB}" type="datetime1">
              <a:rPr lang="cs-CZ">
                <a:solidFill>
                  <a:prstClr val="black">
                    <a:tint val="75000"/>
                  </a:prstClr>
                </a:solidFill>
              </a:rPr>
              <a:pPr>
                <a:defRPr/>
              </a:pPr>
              <a:t>21.10.2019</a:t>
            </a:fld>
            <a:endParaRPr lang="cs-CZ">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cs-CZ">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134F742-9FCA-4CE1-B283-AC7F114BB8D4}" type="slidenum">
              <a:rPr lang="cs-CZ" altLang="cs-CZ"/>
              <a:pPr>
                <a:defRPr/>
              </a:pPr>
              <a:t>‹#›</a:t>
            </a:fld>
            <a:endParaRPr lang="cs-CZ" altLang="cs-CZ"/>
          </a:p>
        </p:txBody>
      </p:sp>
    </p:spTree>
    <p:extLst>
      <p:ext uri="{BB962C8B-B14F-4D97-AF65-F5344CB8AC3E}">
        <p14:creationId xmlns:p14="http://schemas.microsoft.com/office/powerpoint/2010/main" val="324921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rgbClr val="51515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1"/>
            <a:ext cx="9144000" cy="6857999"/>
          </a:xfrm>
          <a:prstGeom prst="rect">
            <a:avLst/>
          </a:prstGeom>
          <a:blipFill>
            <a:blip r:embed="rId2"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10/21/2019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9"/>
            <a:ext cx="8229600" cy="830997"/>
          </a:xfrm>
        </p:spPr>
        <p:txBody>
          <a:bodyPr/>
          <a:lstStyle/>
          <a:p>
            <a:r>
              <a:rPr lang="cs-CZ"/>
              <a:t>Kliknutím lze upravit styl.</a:t>
            </a:r>
          </a:p>
        </p:txBody>
      </p:sp>
      <p:sp>
        <p:nvSpPr>
          <p:cNvPr id="3" name="Zástupný symbol pro text 2"/>
          <p:cNvSpPr>
            <a:spLocks noGrp="1"/>
          </p:cNvSpPr>
          <p:nvPr>
            <p:ph type="body" sz="half" idx="1"/>
          </p:nvPr>
        </p:nvSpPr>
        <p:spPr>
          <a:xfrm>
            <a:off x="457200" y="1600202"/>
            <a:ext cx="4038600" cy="135421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2"/>
            <a:ext cx="4038600" cy="1354217"/>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 xmlns:a16="http://schemas.microsoft.com/office/drawing/2014/main" id="{BEA7FF0A-D6D9-42AA-BA12-7A7AC0CD6E14}"/>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5">
            <a:extLst>
              <a:ext uri="{FF2B5EF4-FFF2-40B4-BE49-F238E27FC236}">
                <a16:creationId xmlns="" xmlns:a16="http://schemas.microsoft.com/office/drawing/2014/main" id="{F4F6A857-DAC4-4F4E-878D-88393658E23C}"/>
              </a:ext>
            </a:extLst>
          </p:cNvPr>
          <p:cNvSpPr>
            <a:spLocks noGrp="1" noChangeArrowheads="1"/>
          </p:cNvSpPr>
          <p:nvPr>
            <p:ph type="ftr" sz="quarter" idx="11"/>
          </p:nvPr>
        </p:nvSpPr>
        <p:spPr>
          <a:ln/>
        </p:spPr>
        <p:txBody>
          <a:bodyPr/>
          <a:lstStyle>
            <a:lvl1pPr>
              <a:defRPr/>
            </a:lvl1pPr>
          </a:lstStyle>
          <a:p>
            <a:pPr>
              <a:defRPr/>
            </a:pPr>
            <a:endParaRPr lang="cs-CZ" altLang="cs-CZ"/>
          </a:p>
        </p:txBody>
      </p:sp>
      <p:sp>
        <p:nvSpPr>
          <p:cNvPr id="7" name="Rectangle 6">
            <a:extLst>
              <a:ext uri="{FF2B5EF4-FFF2-40B4-BE49-F238E27FC236}">
                <a16:creationId xmlns="" xmlns:a16="http://schemas.microsoft.com/office/drawing/2014/main" id="{892FCCD9-8CE2-4FBF-9F8E-FF4F698186B6}"/>
              </a:ext>
            </a:extLst>
          </p:cNvPr>
          <p:cNvSpPr>
            <a:spLocks noGrp="1" noChangeArrowheads="1"/>
          </p:cNvSpPr>
          <p:nvPr>
            <p:ph type="sldNum" sz="quarter" idx="12"/>
          </p:nvPr>
        </p:nvSpPr>
        <p:spPr>
          <a:ln/>
        </p:spPr>
        <p:txBody>
          <a:bodyPr/>
          <a:lstStyle>
            <a:lvl1pPr>
              <a:defRPr/>
            </a:lvl1pPr>
          </a:lstStyle>
          <a:p>
            <a:fld id="{218560FA-70EB-40EA-AAA1-9D4E089BAB03}" type="slidenum">
              <a:rPr lang="cs-CZ" altLang="cs-CZ"/>
              <a:pPr/>
              <a:t>‹#›</a:t>
            </a:fld>
            <a:endParaRPr lang="cs-CZ" altLang="cs-CZ"/>
          </a:p>
        </p:txBody>
      </p:sp>
    </p:spTree>
    <p:extLst>
      <p:ext uri="{BB962C8B-B14F-4D97-AF65-F5344CB8AC3E}">
        <p14:creationId xmlns:p14="http://schemas.microsoft.com/office/powerpoint/2010/main" val="3654671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3A535D35-DCBE-451E-957D-2B579CA1ECA6}"/>
              </a:ext>
            </a:extLst>
          </p:cNvPr>
          <p:cNvSpPr>
            <a:spLocks noGrp="1"/>
          </p:cNvSpPr>
          <p:nvPr>
            <p:ph type="ctrTitle"/>
          </p:nvPr>
        </p:nvSpPr>
        <p:spPr>
          <a:xfrm>
            <a:off x="1143000" y="1122363"/>
            <a:ext cx="6858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 xmlns:a16="http://schemas.microsoft.com/office/drawing/2014/main" id="{AD7B0CD2-C874-4D94-86D3-CB3CD8203124}"/>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 xmlns:a16="http://schemas.microsoft.com/office/drawing/2014/main" id="{8627F2BD-F1FD-41B5-984C-2FAEF9D06F69}"/>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6EC9EF96-312A-441E-A7F7-34914FD2DCAE}"/>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A42CA622-3E25-4552-9756-A1C11F4AF8EF}"/>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43832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F5850BB4-5AF7-4AD2-854C-FEA73D2A2C1F}"/>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 xmlns:a16="http://schemas.microsoft.com/office/drawing/2014/main" id="{A0C7E640-1B99-4CA5-9D75-1975A85325AC}"/>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D9CC525B-3563-49AF-9C9C-CF658874C2AE}"/>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9FD484A7-DCC0-47E5-AB27-A65418F6D0F0}"/>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045D3DB6-A2ED-4F4E-BA60-A70BAAD4F8F2}"/>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694708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F847FE3-3DDD-489A-83F5-7A961DF600DA}"/>
              </a:ext>
            </a:extLst>
          </p:cNvPr>
          <p:cNvSpPr>
            <a:spLocks noGrp="1"/>
          </p:cNvSpPr>
          <p:nvPr>
            <p:ph type="title"/>
          </p:nvPr>
        </p:nvSpPr>
        <p:spPr>
          <a:xfrm>
            <a:off x="623887" y="1709738"/>
            <a:ext cx="78867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 xmlns:a16="http://schemas.microsoft.com/office/drawing/2014/main" id="{6AA9F4C5-F470-4B09-9037-1518ADF2E38F}"/>
              </a:ext>
            </a:extLst>
          </p:cNvPr>
          <p:cNvSpPr>
            <a:spLocks noGrp="1"/>
          </p:cNvSpPr>
          <p:nvPr>
            <p:ph type="body" idx="1"/>
          </p:nvPr>
        </p:nvSpPr>
        <p:spPr>
          <a:xfrm>
            <a:off x="623887"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 xmlns:a16="http://schemas.microsoft.com/office/drawing/2014/main" id="{EE8D64AD-6977-4C23-B0D8-2FD566DE9367}"/>
              </a:ext>
            </a:extLst>
          </p:cNvPr>
          <p:cNvSpPr>
            <a:spLocks noGrp="1"/>
          </p:cNvSpPr>
          <p:nvPr>
            <p:ph type="dt" sz="half" idx="10"/>
          </p:nvPr>
        </p:nvSpPr>
        <p:spPr/>
        <p:txBody>
          <a:body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792AD563-3FEF-4EAE-BEA7-6CBBA264A464}"/>
              </a:ext>
            </a:extLst>
          </p:cNvPr>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392E864B-E31E-424F-8F92-7D1CEA22D18E}"/>
              </a:ext>
            </a:extLst>
          </p:cNvPr>
          <p:cNvSpPr>
            <a:spLocks noGrp="1"/>
          </p:cNvSpPr>
          <p:nvPr>
            <p:ph type="sldNum" sz="quarter" idx="12"/>
          </p:nvPr>
        </p:nvSpPr>
        <p:spPr/>
        <p:txBody>
          <a:body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885731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
            <a:ext cx="9144000" cy="6857999"/>
          </a:xfrm>
          <a:prstGeom prst="rect">
            <a:avLst/>
          </a:prstGeom>
          <a:blipFill>
            <a:blip r:embed="rId8" cstate="print"/>
            <a:stretch>
              <a:fillRect/>
            </a:stretch>
          </a:blipFill>
        </p:spPr>
        <p:txBody>
          <a:bodyPr wrap="square" lIns="0" tIns="0" rIns="0" bIns="0" rtlCol="0"/>
          <a:lstStyle/>
          <a:p>
            <a:endParaRPr/>
          </a:p>
        </p:txBody>
      </p:sp>
      <p:sp>
        <p:nvSpPr>
          <p:cNvPr id="2" name="Holder 2"/>
          <p:cNvSpPr>
            <a:spLocks noGrp="1"/>
          </p:cNvSpPr>
          <p:nvPr>
            <p:ph type="title"/>
          </p:nvPr>
        </p:nvSpPr>
        <p:spPr>
          <a:xfrm>
            <a:off x="530452" y="617496"/>
            <a:ext cx="8083097" cy="830997"/>
          </a:xfrm>
          <a:prstGeom prst="rect">
            <a:avLst/>
          </a:prstGeom>
        </p:spPr>
        <p:txBody>
          <a:bodyPr wrap="square" lIns="0" tIns="0" rIns="0" bIns="0">
            <a:spAutoFit/>
          </a:bodyPr>
          <a:lstStyle>
            <a:lvl1pPr>
              <a:defRPr sz="5400" b="1" i="0">
                <a:solidFill>
                  <a:srgbClr val="515151"/>
                </a:solidFill>
                <a:latin typeface="Calibri"/>
                <a:cs typeface="Calibri"/>
              </a:defRPr>
            </a:lvl1pPr>
          </a:lstStyle>
          <a:p>
            <a:endParaRPr/>
          </a:p>
        </p:txBody>
      </p:sp>
      <p:sp>
        <p:nvSpPr>
          <p:cNvPr id="3" name="Holder 3"/>
          <p:cNvSpPr>
            <a:spLocks noGrp="1"/>
          </p:cNvSpPr>
          <p:nvPr>
            <p:ph type="body" idx="1"/>
          </p:nvPr>
        </p:nvSpPr>
        <p:spPr>
          <a:xfrm>
            <a:off x="661031" y="1748151"/>
            <a:ext cx="7821936" cy="246221"/>
          </a:xfrm>
          <a:prstGeom prst="rect">
            <a:avLst/>
          </a:prstGeom>
        </p:spPr>
        <p:txBody>
          <a:bodyPr wrap="square" lIns="0" tIns="0" rIns="0" bIns="0">
            <a:spAutoFit/>
          </a:bodyPr>
          <a:lstStyle>
            <a:lvl1pPr>
              <a:defRPr sz="16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3108961" y="6377941"/>
            <a:ext cx="2926079"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1"/>
            <a:ext cx="210312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10/21/2019</a:t>
            </a:fld>
            <a:endParaRPr lang="en-US"/>
          </a:p>
        </p:txBody>
      </p:sp>
      <p:sp>
        <p:nvSpPr>
          <p:cNvPr id="6" name="Holder 6"/>
          <p:cNvSpPr>
            <a:spLocks noGrp="1"/>
          </p:cNvSpPr>
          <p:nvPr>
            <p:ph type="sldNum" sz="quarter" idx="7"/>
          </p:nvPr>
        </p:nvSpPr>
        <p:spPr>
          <a:xfrm>
            <a:off x="6583680" y="6377941"/>
            <a:ext cx="210312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 xmlns:a16="http://schemas.microsoft.com/office/drawing/2014/main" id="{577A8F74-262F-4ECA-A971-6CEEF037D8E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 xmlns:a16="http://schemas.microsoft.com/office/drawing/2014/main" id="{4CA4228B-23A5-4037-A850-A081D95600A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D4314D32-1A5E-4629-93A3-00086B877A39}"/>
              </a:ext>
            </a:extLst>
          </p:cNvPr>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5E3F7C88-F80A-4B57-9F85-9D5FFD3F9F43}"/>
              </a:ext>
            </a:extLst>
          </p:cNvPr>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4C52E34E-D76D-4236-93DA-4700631AEFC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0264564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 xmlns:a16="http://schemas.microsoft.com/office/drawing/2014/main" id="{577A8F74-262F-4ECA-A971-6CEEF037D8E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 xmlns:a16="http://schemas.microsoft.com/office/drawing/2014/main" id="{4CA4228B-23A5-4037-A850-A081D95600A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 xmlns:a16="http://schemas.microsoft.com/office/drawing/2014/main" id="{D4314D32-1A5E-4629-93A3-00086B877A39}"/>
              </a:ext>
            </a:extLst>
          </p:cNvPr>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BEFCD5-84F2-42D7-B4BC-33345E2FE662}" type="datetimeFigureOut">
              <a:rPr lang="cs-CZ" smtClean="0">
                <a:solidFill>
                  <a:prstClr val="black">
                    <a:tint val="75000"/>
                  </a:prstClr>
                </a:solidFill>
              </a:rPr>
              <a:pPr/>
              <a:t>21.10.2019</a:t>
            </a:fld>
            <a:endParaRPr lang="cs-CZ">
              <a:solidFill>
                <a:prstClr val="black">
                  <a:tint val="75000"/>
                </a:prstClr>
              </a:solidFill>
            </a:endParaRPr>
          </a:p>
        </p:txBody>
      </p:sp>
      <p:sp>
        <p:nvSpPr>
          <p:cNvPr id="5" name="Zástupný symbol pro zápatí 4">
            <a:extLst>
              <a:ext uri="{FF2B5EF4-FFF2-40B4-BE49-F238E27FC236}">
                <a16:creationId xmlns="" xmlns:a16="http://schemas.microsoft.com/office/drawing/2014/main" id="{5E3F7C88-F80A-4B57-9F85-9D5FFD3F9F43}"/>
              </a:ext>
            </a:extLst>
          </p:cNvPr>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a:extLst>
              <a:ext uri="{FF2B5EF4-FFF2-40B4-BE49-F238E27FC236}">
                <a16:creationId xmlns="" xmlns:a16="http://schemas.microsoft.com/office/drawing/2014/main" id="{4C52E34E-D76D-4236-93DA-4700631AEFC1}"/>
              </a:ext>
            </a:extLst>
          </p:cNvPr>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0059D-5530-4B07-A56D-C65D3FA78B91}"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463367216"/>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endParaRPr lang="en-US" altLang="cs-CZ"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endParaRPr lang="en-US" altLang="cs-CZ"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634494E0-6E7A-440C-B79B-84982BA9B68C}" type="datetime1">
              <a:rPr lang="cs-CZ">
                <a:solidFill>
                  <a:prstClr val="black">
                    <a:tint val="75000"/>
                  </a:prstClr>
                </a:solidFill>
              </a:rPr>
              <a:pPr>
                <a:defRPr/>
              </a:pPr>
              <a:t>21.10.2019</a:t>
            </a:fld>
            <a:endParaRPr lang="cs-CZ">
              <a:solidFill>
                <a:prstClr val="black">
                  <a:tint val="75000"/>
                </a:prstClr>
              </a:solidFill>
            </a:endParaRPr>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cs-CZ">
              <a:solidFill>
                <a:prstClr val="black">
                  <a:tint val="75000"/>
                </a:prstClr>
              </a:solidFill>
            </a:endParaRP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fontAlgn="base">
              <a:spcBef>
                <a:spcPct val="0"/>
              </a:spcBef>
              <a:spcAft>
                <a:spcPct val="0"/>
              </a:spcAft>
              <a:defRPr/>
            </a:pPr>
            <a:fld id="{60339981-2C96-4081-9D6F-A32446118EC8}" type="slidenum">
              <a:rPr lang="cs-CZ" altLang="cs-CZ"/>
              <a:pPr fontAlgn="base">
                <a:spcBef>
                  <a:spcPct val="0"/>
                </a:spcBef>
                <a:spcAft>
                  <a:spcPct val="0"/>
                </a:spcAft>
                <a:defRPr/>
              </a:pPr>
              <a:t>‹#›</a:t>
            </a:fld>
            <a:endParaRPr lang="cs-CZ" altLang="cs-CZ"/>
          </a:p>
        </p:txBody>
      </p:sp>
    </p:spTree>
    <p:extLst>
      <p:ext uri="{BB962C8B-B14F-4D97-AF65-F5344CB8AC3E}">
        <p14:creationId xmlns:p14="http://schemas.microsoft.com/office/powerpoint/2010/main" val="132671137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33.png"/><Relationship Id="rId7" Type="http://schemas.openxmlformats.org/officeDocument/2006/relationships/image" Target="../media/image31.wmf"/><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0.wmf"/><Relationship Id="rId4" Type="http://schemas.openxmlformats.org/officeDocument/2006/relationships/oleObject" Target="../embeddings/oleObject1.bin"/><Relationship Id="rId9" Type="http://schemas.openxmlformats.org/officeDocument/2006/relationships/image" Target="../media/image32.wmf"/></Relationships>
</file>

<file path=ppt/slides/_rels/slide17.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6.jpeg"/><Relationship Id="rId7" Type="http://schemas.openxmlformats.org/officeDocument/2006/relationships/oleObject" Target="../embeddings/oleObject5.bin"/><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34.wmf"/><Relationship Id="rId5" Type="http://schemas.openxmlformats.org/officeDocument/2006/relationships/oleObject" Target="../embeddings/oleObject4.bin"/><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8.xml"/><Relationship Id="rId1" Type="http://schemas.openxmlformats.org/officeDocument/2006/relationships/vmlDrawing" Target="../drawings/vmlDrawing3.vml"/><Relationship Id="rId6" Type="http://schemas.openxmlformats.org/officeDocument/2006/relationships/image" Target="../media/image39.wmf"/><Relationship Id="rId5" Type="http://schemas.openxmlformats.org/officeDocument/2006/relationships/oleObject" Target="../embeddings/oleObject7.bin"/><Relationship Id="rId4" Type="http://schemas.openxmlformats.org/officeDocument/2006/relationships/image" Target="../media/image38.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40.wmf"/><Relationship Id="rId2" Type="http://schemas.openxmlformats.org/officeDocument/2006/relationships/slideLayout" Target="../slideLayouts/slideLayout2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gif"/></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www.nobelprize.org/prizes/lists/all-nobel-priz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cs.wikipedia.org/wiki/Kategorie:Nositel%C3%A9_Nobelovy_ceny_za_fyzik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67282" y="693695"/>
            <a:ext cx="5485130" cy="1661993"/>
          </a:xfrm>
          <a:prstGeom prst="rect">
            <a:avLst/>
          </a:prstGeom>
        </p:spPr>
        <p:txBody>
          <a:bodyPr vert="horz" wrap="square" lIns="0" tIns="0" rIns="0" bIns="0" rtlCol="0">
            <a:spAutoFit/>
          </a:bodyPr>
          <a:lstStyle/>
          <a:p>
            <a:pPr algn="ctr">
              <a:lnSpc>
                <a:spcPct val="100000"/>
              </a:lnSpc>
            </a:pPr>
            <a:r>
              <a:rPr sz="5400" b="1" spc="-35" dirty="0">
                <a:solidFill>
                  <a:srgbClr val="515151"/>
                </a:solidFill>
                <a:latin typeface="Calibri"/>
                <a:cs typeface="Calibri"/>
              </a:rPr>
              <a:t>No</a:t>
            </a:r>
            <a:r>
              <a:rPr sz="5400" b="1" spc="-50" dirty="0">
                <a:solidFill>
                  <a:srgbClr val="515151"/>
                </a:solidFill>
                <a:latin typeface="Calibri"/>
                <a:cs typeface="Calibri"/>
              </a:rPr>
              <a:t>b</a:t>
            </a:r>
            <a:r>
              <a:rPr sz="5400" b="1" spc="-5" dirty="0">
                <a:solidFill>
                  <a:srgbClr val="515151"/>
                </a:solidFill>
                <a:latin typeface="Calibri"/>
                <a:cs typeface="Calibri"/>
              </a:rPr>
              <a:t>e</a:t>
            </a:r>
            <a:r>
              <a:rPr sz="5400" b="1" dirty="0">
                <a:solidFill>
                  <a:srgbClr val="515151"/>
                </a:solidFill>
                <a:latin typeface="Calibri"/>
                <a:cs typeface="Calibri"/>
              </a:rPr>
              <a:t>l</a:t>
            </a:r>
            <a:r>
              <a:rPr lang="cs-CZ" sz="5400" b="1" dirty="0">
                <a:solidFill>
                  <a:srgbClr val="515151"/>
                </a:solidFill>
                <a:latin typeface="Calibri"/>
                <a:cs typeface="Calibri"/>
              </a:rPr>
              <a:t>ovy </a:t>
            </a:r>
            <a:r>
              <a:rPr lang="cs-CZ" sz="5400" b="1" spc="-35" dirty="0">
                <a:solidFill>
                  <a:srgbClr val="515151"/>
                </a:solidFill>
                <a:latin typeface="Calibri"/>
                <a:cs typeface="Calibri"/>
              </a:rPr>
              <a:t>ceny</a:t>
            </a:r>
            <a:r>
              <a:rPr sz="5400" b="1" spc="-35" dirty="0">
                <a:solidFill>
                  <a:srgbClr val="515151"/>
                </a:solidFill>
                <a:latin typeface="Calibri"/>
                <a:cs typeface="Calibri"/>
              </a:rPr>
              <a:t>  </a:t>
            </a:r>
            <a:r>
              <a:rPr lang="cs-CZ" sz="5400" b="1" spc="-35" dirty="0">
                <a:solidFill>
                  <a:srgbClr val="515151"/>
                </a:solidFill>
                <a:latin typeface="Calibri"/>
                <a:cs typeface="Calibri"/>
              </a:rPr>
              <a:t>za</a:t>
            </a:r>
            <a:r>
              <a:rPr sz="5400" b="1" spc="-35" dirty="0">
                <a:solidFill>
                  <a:srgbClr val="515151"/>
                </a:solidFill>
                <a:latin typeface="Calibri"/>
                <a:cs typeface="Calibri"/>
              </a:rPr>
              <a:t> </a:t>
            </a:r>
            <a:r>
              <a:rPr lang="cs-CZ" sz="5400" b="1" spc="-35" dirty="0">
                <a:solidFill>
                  <a:srgbClr val="515151"/>
                </a:solidFill>
                <a:latin typeface="Calibri"/>
                <a:cs typeface="Calibri"/>
              </a:rPr>
              <a:t>f</a:t>
            </a:r>
            <a:r>
              <a:rPr sz="5400" b="1" spc="-35" dirty="0">
                <a:solidFill>
                  <a:srgbClr val="515151"/>
                </a:solidFill>
                <a:latin typeface="Calibri"/>
                <a:cs typeface="Calibri"/>
              </a:rPr>
              <a:t>y</a:t>
            </a:r>
            <a:r>
              <a:rPr lang="cs-CZ" sz="5400" b="1" spc="-35" dirty="0">
                <a:solidFill>
                  <a:srgbClr val="515151"/>
                </a:solidFill>
                <a:latin typeface="Calibri"/>
                <a:cs typeface="Calibri"/>
              </a:rPr>
              <a:t>z</a:t>
            </a:r>
            <a:r>
              <a:rPr sz="5400" b="1" spc="-35" dirty="0" err="1">
                <a:solidFill>
                  <a:srgbClr val="515151"/>
                </a:solidFill>
                <a:latin typeface="Calibri"/>
                <a:cs typeface="Calibri"/>
              </a:rPr>
              <a:t>i</a:t>
            </a:r>
            <a:r>
              <a:rPr lang="cs-CZ" sz="5400" b="1" spc="-35" dirty="0">
                <a:solidFill>
                  <a:srgbClr val="515151"/>
                </a:solidFill>
                <a:latin typeface="Calibri"/>
                <a:cs typeface="Calibri"/>
              </a:rPr>
              <a:t>ku</a:t>
            </a:r>
            <a:endParaRPr sz="5400" b="1" spc="-35" dirty="0">
              <a:solidFill>
                <a:srgbClr val="515151"/>
              </a:solidFill>
              <a:latin typeface="Calibri"/>
              <a:cs typeface="Calibri"/>
            </a:endParaRPr>
          </a:p>
        </p:txBody>
      </p:sp>
      <p:sp>
        <p:nvSpPr>
          <p:cNvPr id="3" name="object 3"/>
          <p:cNvSpPr/>
          <p:nvPr/>
        </p:nvSpPr>
        <p:spPr>
          <a:xfrm>
            <a:off x="0" y="2477388"/>
            <a:ext cx="9144000" cy="4380611"/>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3482737" y="4773930"/>
            <a:ext cx="2105915" cy="2028825"/>
          </a:xfrm>
          <a:prstGeom prst="rect">
            <a:avLst/>
          </a:prstGeom>
          <a:blipFill>
            <a:blip r:embed="rId4" cstate="print"/>
            <a:stretch>
              <a:fillRect/>
            </a:stretch>
          </a:blip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4837258F-AB38-455E-9BFF-BC19B8930A50}"/>
              </a:ext>
            </a:extLst>
          </p:cNvPr>
          <p:cNvPicPr>
            <a:picLocks noChangeAspect="1"/>
          </p:cNvPicPr>
          <p:nvPr/>
        </p:nvPicPr>
        <p:blipFill>
          <a:blip r:embed="rId2"/>
          <a:stretch>
            <a:fillRect/>
          </a:stretch>
        </p:blipFill>
        <p:spPr>
          <a:xfrm>
            <a:off x="-228599" y="-28222"/>
            <a:ext cx="3857625" cy="6858000"/>
          </a:xfrm>
          <a:prstGeom prst="rect">
            <a:avLst/>
          </a:prstGeom>
        </p:spPr>
      </p:pic>
      <p:pic>
        <p:nvPicPr>
          <p:cNvPr id="5" name="Obrázek 4">
            <a:extLst>
              <a:ext uri="{FF2B5EF4-FFF2-40B4-BE49-F238E27FC236}">
                <a16:creationId xmlns="" xmlns:a16="http://schemas.microsoft.com/office/drawing/2014/main" id="{8C1D1D45-4BBF-4A51-A8F8-AE4512A8F150}"/>
              </a:ext>
            </a:extLst>
          </p:cNvPr>
          <p:cNvPicPr>
            <a:picLocks noChangeAspect="1"/>
          </p:cNvPicPr>
          <p:nvPr/>
        </p:nvPicPr>
        <p:blipFill>
          <a:blip r:embed="rId3"/>
          <a:stretch>
            <a:fillRect/>
          </a:stretch>
        </p:blipFill>
        <p:spPr>
          <a:xfrm>
            <a:off x="3352800" y="2822"/>
            <a:ext cx="3852672" cy="6858000"/>
          </a:xfrm>
          <a:prstGeom prst="rect">
            <a:avLst/>
          </a:prstGeom>
        </p:spPr>
      </p:pic>
      <p:pic>
        <p:nvPicPr>
          <p:cNvPr id="6" name="Obrázek 5">
            <a:extLst>
              <a:ext uri="{FF2B5EF4-FFF2-40B4-BE49-F238E27FC236}">
                <a16:creationId xmlns="" xmlns:a16="http://schemas.microsoft.com/office/drawing/2014/main" id="{33D5D7F5-57A6-4354-BB2C-CAA3D802DE5B}"/>
              </a:ext>
            </a:extLst>
          </p:cNvPr>
          <p:cNvPicPr>
            <a:picLocks noChangeAspect="1"/>
          </p:cNvPicPr>
          <p:nvPr/>
        </p:nvPicPr>
        <p:blipFill>
          <a:blip r:embed="rId4"/>
          <a:stretch>
            <a:fillRect/>
          </a:stretch>
        </p:blipFill>
        <p:spPr>
          <a:xfrm>
            <a:off x="7197005" y="-28222"/>
            <a:ext cx="3857625" cy="6858000"/>
          </a:xfrm>
          <a:prstGeom prst="rect">
            <a:avLst/>
          </a:prstGeom>
        </p:spPr>
      </p:pic>
    </p:spTree>
    <p:extLst>
      <p:ext uri="{BB962C8B-B14F-4D97-AF65-F5344CB8AC3E}">
        <p14:creationId xmlns:p14="http://schemas.microsoft.com/office/powerpoint/2010/main" val="31557050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2ADC1289-611A-48B5-8EF5-9170F3BA5454}"/>
              </a:ext>
            </a:extLst>
          </p:cNvPr>
          <p:cNvPicPr>
            <a:picLocks noChangeAspect="1"/>
          </p:cNvPicPr>
          <p:nvPr/>
        </p:nvPicPr>
        <p:blipFill>
          <a:blip r:embed="rId2"/>
          <a:stretch>
            <a:fillRect/>
          </a:stretch>
        </p:blipFill>
        <p:spPr>
          <a:xfrm>
            <a:off x="-609600" y="304800"/>
            <a:ext cx="9144000" cy="5143500"/>
          </a:xfrm>
          <a:prstGeom prst="rect">
            <a:avLst/>
          </a:prstGeom>
        </p:spPr>
      </p:pic>
      <p:pic>
        <p:nvPicPr>
          <p:cNvPr id="5" name="Obrázek 4">
            <a:extLst>
              <a:ext uri="{FF2B5EF4-FFF2-40B4-BE49-F238E27FC236}">
                <a16:creationId xmlns="" xmlns:a16="http://schemas.microsoft.com/office/drawing/2014/main" id="{149175FF-BDC0-4F13-964C-611D7769BC9A}"/>
              </a:ext>
            </a:extLst>
          </p:cNvPr>
          <p:cNvPicPr>
            <a:picLocks noChangeAspect="1"/>
          </p:cNvPicPr>
          <p:nvPr/>
        </p:nvPicPr>
        <p:blipFill>
          <a:blip r:embed="rId3"/>
          <a:stretch>
            <a:fillRect/>
          </a:stretch>
        </p:blipFill>
        <p:spPr>
          <a:xfrm>
            <a:off x="933" y="0"/>
            <a:ext cx="9142134" cy="6858000"/>
          </a:xfrm>
          <a:prstGeom prst="rect">
            <a:avLst/>
          </a:prstGeom>
        </p:spPr>
      </p:pic>
    </p:spTree>
    <p:extLst>
      <p:ext uri="{BB962C8B-B14F-4D97-AF65-F5344CB8AC3E}">
        <p14:creationId xmlns:p14="http://schemas.microsoft.com/office/powerpoint/2010/main" val="17086181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Obrázek 4" descr="Obsah obrázku muž, monitor, obrazovka, stojící&#10;&#10;Popis byl vytvořen automaticky">
            <a:extLst>
              <a:ext uri="{FF2B5EF4-FFF2-40B4-BE49-F238E27FC236}">
                <a16:creationId xmlns="" xmlns:a16="http://schemas.microsoft.com/office/drawing/2014/main" id="{3BB32388-3FDA-46A2-858E-61D1DBF8CB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1" y="87925"/>
            <a:ext cx="6398195" cy="3598985"/>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3675185"/>
            <a:ext cx="5695950" cy="3135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3881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a:extLst>
              <a:ext uri="{FF2B5EF4-FFF2-40B4-BE49-F238E27FC236}">
                <a16:creationId xmlns="" xmlns:a16="http://schemas.microsoft.com/office/drawing/2014/main" id="{91F906A7-2268-42DD-BE08-CEE77B2F5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118" y="989073"/>
            <a:ext cx="6288881"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Text Box 3">
            <a:extLst>
              <a:ext uri="{FF2B5EF4-FFF2-40B4-BE49-F238E27FC236}">
                <a16:creationId xmlns="" xmlns:a16="http://schemas.microsoft.com/office/drawing/2014/main" id="{45DB9803-016B-405D-AE8E-50F20A37719F}"/>
              </a:ext>
            </a:extLst>
          </p:cNvPr>
          <p:cNvSpPr txBox="1">
            <a:spLocks noChangeArrowheads="1"/>
          </p:cNvSpPr>
          <p:nvPr/>
        </p:nvSpPr>
        <p:spPr bwMode="auto">
          <a:xfrm>
            <a:off x="348477" y="213248"/>
            <a:ext cx="432759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GB" sz="3600" dirty="0" err="1" smtClean="0">
                <a:solidFill>
                  <a:srgbClr val="44546A">
                    <a:lumMod val="75000"/>
                  </a:srgbClr>
                </a:solidFill>
                <a:cs typeface="Arial" charset="0"/>
              </a:rPr>
              <a:t>Hubbl</a:t>
            </a:r>
            <a:r>
              <a:rPr lang="cs-CZ" sz="3600" dirty="0" err="1" smtClean="0">
                <a:solidFill>
                  <a:srgbClr val="44546A">
                    <a:lumMod val="75000"/>
                  </a:srgbClr>
                </a:solidFill>
                <a:cs typeface="Arial" charset="0"/>
              </a:rPr>
              <a:t>eův</a:t>
            </a:r>
            <a:r>
              <a:rPr lang="cs-CZ" sz="3600" dirty="0" smtClean="0">
                <a:solidFill>
                  <a:srgbClr val="44546A">
                    <a:lumMod val="75000"/>
                  </a:srgbClr>
                </a:solidFill>
                <a:cs typeface="Arial" charset="0"/>
              </a:rPr>
              <a:t> </a:t>
            </a:r>
            <a:r>
              <a:rPr lang="cs-CZ" sz="3600" dirty="0">
                <a:solidFill>
                  <a:srgbClr val="44546A">
                    <a:lumMod val="75000"/>
                  </a:srgbClr>
                </a:solidFill>
                <a:cs typeface="Arial" charset="0"/>
              </a:rPr>
              <a:t>zákon</a:t>
            </a:r>
            <a:r>
              <a:rPr lang="en-GB" sz="3600" dirty="0">
                <a:solidFill>
                  <a:srgbClr val="44546A">
                    <a:lumMod val="75000"/>
                  </a:srgbClr>
                </a:solidFill>
                <a:cs typeface="Arial" charset="0"/>
              </a:rPr>
              <a:t>: 1922</a:t>
            </a:r>
          </a:p>
        </p:txBody>
      </p:sp>
      <p:sp>
        <p:nvSpPr>
          <p:cNvPr id="123908" name="Text Box 4">
            <a:extLst>
              <a:ext uri="{FF2B5EF4-FFF2-40B4-BE49-F238E27FC236}">
                <a16:creationId xmlns="" xmlns:a16="http://schemas.microsoft.com/office/drawing/2014/main" id="{5E866A57-C54D-4C69-B47E-14347A97CFEA}"/>
              </a:ext>
            </a:extLst>
          </p:cNvPr>
          <p:cNvSpPr txBox="1">
            <a:spLocks noChangeArrowheads="1"/>
          </p:cNvSpPr>
          <p:nvPr/>
        </p:nvSpPr>
        <p:spPr bwMode="auto">
          <a:xfrm>
            <a:off x="348477" y="6113525"/>
            <a:ext cx="860288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cs-CZ" altLang="cs-CZ" sz="2000" b="1" dirty="0">
                <a:solidFill>
                  <a:srgbClr val="000066"/>
                </a:solidFill>
              </a:rPr>
              <a:t>Galaxie se od nás vzdalují  rychlostí, která je úměrná </a:t>
            </a:r>
            <a:r>
              <a:rPr lang="en-GB" altLang="cs-CZ" sz="2000" b="1" dirty="0">
                <a:solidFill>
                  <a:srgbClr val="000066"/>
                </a:solidFill>
              </a:rPr>
              <a:t> </a:t>
            </a:r>
            <a:r>
              <a:rPr lang="cs-CZ" altLang="cs-CZ" sz="2000" b="1" dirty="0">
                <a:solidFill>
                  <a:srgbClr val="000066"/>
                </a:solidFill>
              </a:rPr>
              <a:t>jejich vzdálenosti</a:t>
            </a:r>
            <a:endParaRPr lang="en-GB" altLang="cs-CZ" sz="2000" b="1" dirty="0">
              <a:solidFill>
                <a:srgbClr val="000066"/>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1996" y="355077"/>
            <a:ext cx="2286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706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3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a:extLst>
              <a:ext uri="{FF2B5EF4-FFF2-40B4-BE49-F238E27FC236}">
                <a16:creationId xmlns="" xmlns:a16="http://schemas.microsoft.com/office/drawing/2014/main" id="{EBE1AE44-F803-4A90-B0E2-C3FC9237D7FF}"/>
              </a:ext>
            </a:extLst>
          </p:cNvPr>
          <p:cNvPicPr>
            <a:picLocks noChangeAspect="1" noChangeArrowheads="1"/>
          </p:cNvPicPr>
          <p:nvPr/>
        </p:nvPicPr>
        <p:blipFill>
          <a:blip r:embed="rId3">
            <a:lum bright="-36000" contrast="90000"/>
            <a:extLst>
              <a:ext uri="{28A0092B-C50C-407E-A947-70E740481C1C}">
                <a14:useLocalDpi xmlns:a14="http://schemas.microsoft.com/office/drawing/2010/main" val="0"/>
              </a:ext>
            </a:extLst>
          </a:blip>
          <a:srcRect r="3334"/>
          <a:stretch>
            <a:fillRect/>
          </a:stretch>
        </p:blipFill>
        <p:spPr bwMode="auto">
          <a:xfrm>
            <a:off x="3722077" y="959672"/>
            <a:ext cx="5130732" cy="558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Text Box 3">
            <a:extLst>
              <a:ext uri="{FF2B5EF4-FFF2-40B4-BE49-F238E27FC236}">
                <a16:creationId xmlns="" xmlns:a16="http://schemas.microsoft.com/office/drawing/2014/main" id="{DC6DDADC-9E78-4506-92BC-2AC150C50FC4}"/>
              </a:ext>
            </a:extLst>
          </p:cNvPr>
          <p:cNvSpPr txBox="1">
            <a:spLocks noChangeArrowheads="1"/>
          </p:cNvSpPr>
          <p:nvPr/>
        </p:nvSpPr>
        <p:spPr bwMode="auto">
          <a:xfrm>
            <a:off x="152401" y="4343400"/>
            <a:ext cx="53340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cs-CZ" altLang="cs-CZ" sz="2800" dirty="0">
                <a:solidFill>
                  <a:prstClr val="black"/>
                </a:solidFill>
              </a:rPr>
              <a:t>Vzdalování galaxií není způsobeno </a:t>
            </a:r>
          </a:p>
          <a:p>
            <a:r>
              <a:rPr lang="cs-CZ" altLang="cs-CZ" sz="2800" dirty="0">
                <a:solidFill>
                  <a:prstClr val="black"/>
                </a:solidFill>
              </a:rPr>
              <a:t>pohybem </a:t>
            </a:r>
            <a:r>
              <a:rPr lang="en-GB" altLang="cs-CZ" sz="2800" dirty="0" err="1">
                <a:solidFill>
                  <a:prstClr val="black"/>
                </a:solidFill>
              </a:rPr>
              <a:t>galax</a:t>
            </a:r>
            <a:r>
              <a:rPr lang="cs-CZ" altLang="cs-CZ" sz="2800" dirty="0" err="1">
                <a:solidFill>
                  <a:prstClr val="black"/>
                </a:solidFill>
              </a:rPr>
              <a:t>ií</a:t>
            </a:r>
            <a:r>
              <a:rPr lang="cs-CZ" altLang="cs-CZ" sz="2800" dirty="0">
                <a:solidFill>
                  <a:prstClr val="black"/>
                </a:solidFill>
              </a:rPr>
              <a:t> ve vesmíru, ale </a:t>
            </a:r>
            <a:r>
              <a:rPr lang="en-GB" altLang="cs-CZ" sz="2800" dirty="0">
                <a:solidFill>
                  <a:prstClr val="black"/>
                </a:solidFill>
              </a:rPr>
              <a:t> </a:t>
            </a:r>
            <a:r>
              <a:rPr lang="en-GB" altLang="cs-CZ" sz="2800" dirty="0" err="1">
                <a:solidFill>
                  <a:prstClr val="black"/>
                </a:solidFill>
              </a:rPr>
              <a:t>expan</a:t>
            </a:r>
            <a:r>
              <a:rPr lang="cs-CZ" altLang="cs-CZ" sz="2800" dirty="0" err="1">
                <a:solidFill>
                  <a:prstClr val="black"/>
                </a:solidFill>
              </a:rPr>
              <a:t>zí</a:t>
            </a:r>
            <a:r>
              <a:rPr lang="cs-CZ" altLang="cs-CZ" sz="2800" dirty="0">
                <a:solidFill>
                  <a:prstClr val="black"/>
                </a:solidFill>
              </a:rPr>
              <a:t> prostoru  mezi </a:t>
            </a:r>
            <a:r>
              <a:rPr lang="en-GB" altLang="cs-CZ" sz="2800" dirty="0">
                <a:solidFill>
                  <a:prstClr val="black"/>
                </a:solidFill>
              </a:rPr>
              <a:t> </a:t>
            </a:r>
            <a:r>
              <a:rPr lang="en-GB" altLang="cs-CZ" sz="2800" dirty="0" err="1">
                <a:solidFill>
                  <a:prstClr val="black"/>
                </a:solidFill>
              </a:rPr>
              <a:t>galaxie</a:t>
            </a:r>
            <a:r>
              <a:rPr lang="cs-CZ" altLang="cs-CZ" sz="2800" dirty="0">
                <a:solidFill>
                  <a:prstClr val="black"/>
                </a:solidFill>
              </a:rPr>
              <a:t>mi</a:t>
            </a:r>
            <a:endParaRPr lang="en-GB" altLang="cs-CZ" sz="2800" dirty="0">
              <a:solidFill>
                <a:prstClr val="black"/>
              </a:solidFill>
            </a:endParaRPr>
          </a:p>
        </p:txBody>
      </p:sp>
      <p:sp>
        <p:nvSpPr>
          <p:cNvPr id="92164" name="Text Box 4">
            <a:extLst>
              <a:ext uri="{FF2B5EF4-FFF2-40B4-BE49-F238E27FC236}">
                <a16:creationId xmlns="" xmlns:a16="http://schemas.microsoft.com/office/drawing/2014/main" id="{E2FE85FB-D788-4E81-9A23-ECFA933005D8}"/>
              </a:ext>
            </a:extLst>
          </p:cNvPr>
          <p:cNvSpPr txBox="1">
            <a:spLocks noChangeArrowheads="1"/>
          </p:cNvSpPr>
          <p:nvPr/>
        </p:nvSpPr>
        <p:spPr bwMode="auto">
          <a:xfrm>
            <a:off x="457200" y="313341"/>
            <a:ext cx="43715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cs-CZ" sz="3600" dirty="0" err="1">
                <a:solidFill>
                  <a:srgbClr val="44546A">
                    <a:lumMod val="75000"/>
                  </a:srgbClr>
                </a:solidFill>
              </a:rPr>
              <a:t>Hubbl</a:t>
            </a:r>
            <a:r>
              <a:rPr lang="cs-CZ" altLang="cs-CZ" sz="3600" dirty="0">
                <a:solidFill>
                  <a:srgbClr val="44546A">
                    <a:lumMod val="75000"/>
                  </a:srgbClr>
                </a:solidFill>
              </a:rPr>
              <a:t>ova i</a:t>
            </a:r>
            <a:r>
              <a:rPr lang="en-GB" altLang="cs-CZ" sz="3600" dirty="0" err="1">
                <a:solidFill>
                  <a:srgbClr val="44546A">
                    <a:lumMod val="75000"/>
                  </a:srgbClr>
                </a:solidFill>
              </a:rPr>
              <a:t>nterpreta</a:t>
            </a:r>
            <a:r>
              <a:rPr lang="cs-CZ" altLang="cs-CZ" sz="3600" dirty="0" err="1">
                <a:solidFill>
                  <a:srgbClr val="44546A">
                    <a:lumMod val="75000"/>
                  </a:srgbClr>
                </a:solidFill>
              </a:rPr>
              <a:t>ce</a:t>
            </a:r>
            <a:endParaRPr lang="en-GB" altLang="cs-CZ" sz="3600" dirty="0">
              <a:solidFill>
                <a:srgbClr val="44546A">
                  <a:lumMod val="75000"/>
                </a:srgbClr>
              </a:solidFill>
            </a:endParaRPr>
          </a:p>
        </p:txBody>
      </p:sp>
    </p:spTree>
    <p:extLst>
      <p:ext uri="{BB962C8B-B14F-4D97-AF65-F5344CB8AC3E}">
        <p14:creationId xmlns:p14="http://schemas.microsoft.com/office/powerpoint/2010/main" val="37845094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cs-CZ" altLang="cs-CZ" smtClean="0"/>
              <a:t>Hvězdné okamžiky kosmologie</a:t>
            </a:r>
          </a:p>
        </p:txBody>
      </p:sp>
      <p:sp>
        <p:nvSpPr>
          <p:cNvPr id="3075" name="Rectangle 3"/>
          <p:cNvSpPr>
            <a:spLocks noGrp="1" noChangeArrowheads="1"/>
          </p:cNvSpPr>
          <p:nvPr>
            <p:ph type="body" idx="1"/>
          </p:nvPr>
        </p:nvSpPr>
        <p:spPr/>
        <p:txBody>
          <a:bodyPr/>
          <a:lstStyle/>
          <a:p>
            <a:pPr eaLnBrk="1" hangingPunct="1"/>
            <a:r>
              <a:rPr lang="cs-CZ" altLang="cs-CZ" smtClean="0"/>
              <a:t>1917 A. Einstein: statický vesmír</a:t>
            </a:r>
          </a:p>
          <a:p>
            <a:pPr eaLnBrk="1" hangingPunct="1"/>
            <a:r>
              <a:rPr lang="cs-CZ" altLang="cs-CZ" smtClean="0"/>
              <a:t>1917 W. de Sitter: stacionární vesmír</a:t>
            </a:r>
          </a:p>
          <a:p>
            <a:pPr eaLnBrk="1" hangingPunct="1"/>
            <a:r>
              <a:rPr lang="cs-CZ" altLang="cs-CZ" smtClean="0"/>
              <a:t>1922 A. A. Fridman: nestacionární modely</a:t>
            </a:r>
          </a:p>
          <a:p>
            <a:pPr eaLnBrk="1" hangingPunct="1"/>
            <a:r>
              <a:rPr lang="cs-CZ" altLang="cs-CZ" smtClean="0"/>
              <a:t>1929 E. Hubble: objev červeného posuvu</a:t>
            </a:r>
          </a:p>
          <a:p>
            <a:pPr eaLnBrk="1" hangingPunct="1"/>
            <a:r>
              <a:rPr lang="cs-CZ" altLang="cs-CZ" smtClean="0"/>
              <a:t>1946 G. Gamow: vznik lehkých prvků</a:t>
            </a:r>
          </a:p>
          <a:p>
            <a:pPr eaLnBrk="1" hangingPunct="1"/>
            <a:r>
              <a:rPr lang="cs-CZ" altLang="cs-CZ" smtClean="0"/>
              <a:t>1964 A. Penzias, R. Wilson: reliktní záření</a:t>
            </a:r>
          </a:p>
          <a:p>
            <a:pPr eaLnBrk="1" hangingPunct="1"/>
            <a:r>
              <a:rPr lang="cs-CZ" altLang="cs-CZ" smtClean="0"/>
              <a:t>cca 2006: </a:t>
            </a:r>
            <a:r>
              <a:rPr lang="el-GR" altLang="cs-CZ" smtClean="0">
                <a:cs typeface="Arial" charset="0"/>
              </a:rPr>
              <a:t>Λ</a:t>
            </a:r>
            <a:r>
              <a:rPr lang="cs-CZ" altLang="cs-CZ" smtClean="0"/>
              <a:t>-CDM(cold dark matter) model     </a:t>
            </a:r>
          </a:p>
        </p:txBody>
      </p:sp>
    </p:spTree>
    <p:extLst>
      <p:ext uri="{BB962C8B-B14F-4D97-AF65-F5344CB8AC3E}">
        <p14:creationId xmlns:p14="http://schemas.microsoft.com/office/powerpoint/2010/main" val="1716522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3" name="Picture 5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545239"/>
            <a:ext cx="2605541" cy="3076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8" name="Rectangle 4"/>
          <p:cNvSpPr>
            <a:spLocks noGrp="1" noChangeArrowheads="1"/>
          </p:cNvSpPr>
          <p:nvPr>
            <p:ph type="title"/>
          </p:nvPr>
        </p:nvSpPr>
        <p:spPr>
          <a:xfrm>
            <a:off x="61633" y="0"/>
            <a:ext cx="8229600" cy="1143000"/>
          </a:xfrm>
        </p:spPr>
        <p:txBody>
          <a:bodyPr>
            <a:normAutofit/>
          </a:bodyPr>
          <a:lstStyle/>
          <a:p>
            <a:pPr eaLnBrk="1" hangingPunct="1"/>
            <a:r>
              <a:rPr lang="cs-CZ" altLang="cs-CZ" sz="3600" dirty="0" smtClean="0"/>
              <a:t>Proč tak snadno </a:t>
            </a:r>
            <a:r>
              <a:rPr lang="cs-CZ" altLang="cs-CZ" sz="2800" dirty="0" smtClean="0"/>
              <a:t>aneb mohl na to přijít už Newton?</a:t>
            </a:r>
            <a:endParaRPr lang="cs-CZ" altLang="cs-CZ" sz="3600" dirty="0" smtClean="0"/>
          </a:p>
        </p:txBody>
      </p:sp>
      <p:sp>
        <p:nvSpPr>
          <p:cNvPr id="4099" name="Rectangle 5"/>
          <p:cNvSpPr>
            <a:spLocks noGrp="1" noChangeArrowheads="1"/>
          </p:cNvSpPr>
          <p:nvPr>
            <p:ph type="body" sz="half" idx="1"/>
          </p:nvPr>
        </p:nvSpPr>
        <p:spPr>
          <a:xfrm>
            <a:off x="333599" y="1097486"/>
            <a:ext cx="5572125" cy="5286375"/>
          </a:xfrm>
        </p:spPr>
        <p:txBody>
          <a:bodyPr>
            <a:normAutofit fontScale="92500" lnSpcReduction="20000"/>
          </a:bodyPr>
          <a:lstStyle/>
          <a:p>
            <a:pPr eaLnBrk="1" hangingPunct="1">
              <a:lnSpc>
                <a:spcPct val="80000"/>
              </a:lnSpc>
              <a:buFontTx/>
              <a:buNone/>
            </a:pPr>
            <a:r>
              <a:rPr lang="cs-CZ" altLang="cs-CZ" sz="2000" dirty="0" smtClean="0"/>
              <a:t>Černý bod – poloha pozorovatele</a:t>
            </a:r>
          </a:p>
          <a:p>
            <a:pPr eaLnBrk="1" hangingPunct="1">
              <a:lnSpc>
                <a:spcPct val="80000"/>
              </a:lnSpc>
              <a:buFontTx/>
              <a:buNone/>
            </a:pPr>
            <a:r>
              <a:rPr lang="cs-CZ" altLang="cs-CZ" sz="2000" dirty="0" smtClean="0">
                <a:solidFill>
                  <a:srgbClr val="FF0000"/>
                </a:solidFill>
              </a:rPr>
              <a:t>Červený </a:t>
            </a:r>
            <a:r>
              <a:rPr lang="cs-CZ" altLang="cs-CZ" sz="2000" dirty="0" smtClean="0"/>
              <a:t>bod – vzdálené galaxie</a:t>
            </a:r>
          </a:p>
          <a:p>
            <a:pPr eaLnBrk="1" hangingPunct="1">
              <a:buFontTx/>
              <a:buNone/>
            </a:pPr>
            <a:endParaRPr lang="cs-CZ" altLang="cs-CZ" sz="1100" dirty="0" smtClean="0"/>
          </a:p>
          <a:p>
            <a:pPr eaLnBrk="1" hangingPunct="1">
              <a:lnSpc>
                <a:spcPct val="80000"/>
              </a:lnSpc>
              <a:buFontTx/>
              <a:buNone/>
            </a:pPr>
            <a:r>
              <a:rPr lang="cs-CZ" altLang="cs-CZ" sz="2000" dirty="0" smtClean="0"/>
              <a:t> r  – vzdálenost od nás ke galaxii</a:t>
            </a:r>
          </a:p>
          <a:p>
            <a:pPr eaLnBrk="1" hangingPunct="1">
              <a:lnSpc>
                <a:spcPct val="80000"/>
              </a:lnSpc>
              <a:buFontTx/>
              <a:buNone/>
            </a:pPr>
            <a:r>
              <a:rPr lang="cs-CZ" altLang="cs-CZ" sz="2000" dirty="0" smtClean="0"/>
              <a:t>M – hmotnost v kouli o poloměru r</a:t>
            </a:r>
          </a:p>
          <a:p>
            <a:pPr eaLnBrk="1" hangingPunct="1">
              <a:lnSpc>
                <a:spcPct val="80000"/>
              </a:lnSpc>
              <a:buFontTx/>
              <a:buNone/>
            </a:pPr>
            <a:r>
              <a:rPr lang="cs-CZ" altLang="cs-CZ" sz="2000" dirty="0" smtClean="0">
                <a:cs typeface="Arial" charset="0"/>
              </a:rPr>
              <a:t> </a:t>
            </a:r>
            <a:r>
              <a:rPr lang="el-GR" altLang="cs-CZ" sz="2000" i="1" dirty="0" smtClean="0">
                <a:cs typeface="Arial" charset="0"/>
              </a:rPr>
              <a:t>ρ</a:t>
            </a:r>
            <a:r>
              <a:rPr lang="cs-CZ" altLang="cs-CZ" sz="2000" dirty="0" smtClean="0">
                <a:cs typeface="Arial" charset="0"/>
              </a:rPr>
              <a:t> – hustota hmotnosti ve vesmíru</a:t>
            </a:r>
          </a:p>
          <a:p>
            <a:pPr eaLnBrk="1" hangingPunct="1">
              <a:lnSpc>
                <a:spcPct val="80000"/>
              </a:lnSpc>
              <a:buFontTx/>
              <a:buNone/>
            </a:pPr>
            <a:r>
              <a:rPr lang="cs-CZ" altLang="cs-CZ" sz="2000" dirty="0" smtClean="0">
                <a:cs typeface="Arial" charset="0"/>
              </a:rPr>
              <a:t> a – zrychlení sledované galaxie</a:t>
            </a:r>
          </a:p>
          <a:p>
            <a:pPr eaLnBrk="1" hangingPunct="1">
              <a:lnSpc>
                <a:spcPct val="80000"/>
              </a:lnSpc>
              <a:buFontTx/>
              <a:buNone/>
            </a:pPr>
            <a:endParaRPr lang="cs-CZ" altLang="cs-CZ" sz="2000" dirty="0" smtClean="0">
              <a:cs typeface="Arial" charset="0"/>
            </a:endParaRPr>
          </a:p>
          <a:p>
            <a:pPr eaLnBrk="1" hangingPunct="1">
              <a:lnSpc>
                <a:spcPct val="80000"/>
              </a:lnSpc>
              <a:buFontTx/>
              <a:buNone/>
            </a:pPr>
            <a:r>
              <a:rPr lang="cs-CZ" altLang="cs-CZ" sz="2000" dirty="0" smtClean="0">
                <a:cs typeface="Arial" charset="0"/>
              </a:rPr>
              <a:t>         </a:t>
            </a:r>
            <a:endParaRPr lang="el-GR" altLang="cs-CZ" sz="2000" dirty="0" smtClean="0">
              <a:cs typeface="Arial" charset="0"/>
            </a:endParaRPr>
          </a:p>
          <a:p>
            <a:pPr eaLnBrk="1" hangingPunct="1">
              <a:lnSpc>
                <a:spcPct val="80000"/>
              </a:lnSpc>
              <a:buFontTx/>
              <a:buNone/>
            </a:pPr>
            <a:r>
              <a:rPr lang="cs-CZ" altLang="cs-CZ" sz="2000" dirty="0" smtClean="0"/>
              <a:t>     </a:t>
            </a:r>
          </a:p>
          <a:p>
            <a:pPr eaLnBrk="1" hangingPunct="1">
              <a:lnSpc>
                <a:spcPct val="80000"/>
              </a:lnSpc>
              <a:buFontTx/>
              <a:buNone/>
            </a:pPr>
            <a:r>
              <a:rPr lang="cs-CZ" altLang="cs-CZ" sz="2000" dirty="0" smtClean="0"/>
              <a:t> rovnice pro pohyb galaxie</a:t>
            </a:r>
          </a:p>
          <a:p>
            <a:pPr eaLnBrk="1" hangingPunct="1">
              <a:lnSpc>
                <a:spcPct val="80000"/>
              </a:lnSpc>
              <a:buFontTx/>
              <a:buNone/>
            </a:pPr>
            <a:endParaRPr lang="cs-CZ" altLang="cs-CZ" sz="1400" dirty="0" smtClean="0"/>
          </a:p>
          <a:p>
            <a:pPr eaLnBrk="1" hangingPunct="1">
              <a:lnSpc>
                <a:spcPct val="80000"/>
              </a:lnSpc>
              <a:buFontTx/>
              <a:buNone/>
            </a:pPr>
            <a:r>
              <a:rPr lang="cs-CZ" altLang="cs-CZ" sz="2000" dirty="0" smtClean="0"/>
              <a:t>r = </a:t>
            </a:r>
            <a:r>
              <a:rPr lang="cs-CZ" altLang="cs-CZ" sz="2000" dirty="0" err="1" smtClean="0"/>
              <a:t>r</a:t>
            </a:r>
            <a:r>
              <a:rPr lang="cs-CZ" altLang="cs-CZ" sz="2000" baseline="-25000" dirty="0" err="1" smtClean="0"/>
              <a:t>o</a:t>
            </a:r>
            <a:r>
              <a:rPr lang="cs-CZ" altLang="cs-CZ" sz="2000" i="1" dirty="0" err="1" smtClean="0"/>
              <a:t>R</a:t>
            </a:r>
            <a:r>
              <a:rPr lang="cs-CZ" altLang="cs-CZ" sz="2000" dirty="0" smtClean="0"/>
              <a:t>(t) ,   </a:t>
            </a:r>
            <a:r>
              <a:rPr lang="cs-CZ" altLang="cs-CZ" sz="2000" i="1" dirty="0" smtClean="0"/>
              <a:t>R</a:t>
            </a:r>
            <a:r>
              <a:rPr lang="cs-CZ" altLang="cs-CZ" sz="2000" dirty="0" smtClean="0"/>
              <a:t>(t) je škálový faktor (expanzní </a:t>
            </a:r>
            <a:r>
              <a:rPr lang="cs-CZ" altLang="cs-CZ" sz="2000" dirty="0" err="1" smtClean="0"/>
              <a:t>fce</a:t>
            </a:r>
            <a:r>
              <a:rPr lang="cs-CZ" altLang="cs-CZ" sz="2000" dirty="0" smtClean="0"/>
              <a:t>)</a:t>
            </a:r>
          </a:p>
          <a:p>
            <a:pPr eaLnBrk="1" hangingPunct="1">
              <a:lnSpc>
                <a:spcPct val="80000"/>
              </a:lnSpc>
              <a:buFontTx/>
              <a:buNone/>
            </a:pPr>
            <a:r>
              <a:rPr lang="cs-CZ" altLang="cs-CZ" sz="2000" dirty="0" smtClean="0"/>
              <a:t>      </a:t>
            </a:r>
          </a:p>
          <a:p>
            <a:pPr eaLnBrk="1" hangingPunct="1">
              <a:lnSpc>
                <a:spcPct val="80000"/>
              </a:lnSpc>
              <a:buFontTx/>
              <a:buNone/>
            </a:pPr>
            <a:endParaRPr lang="cs-CZ" altLang="cs-CZ" sz="2000" dirty="0" smtClean="0"/>
          </a:p>
          <a:p>
            <a:pPr eaLnBrk="1" hangingPunct="1">
              <a:lnSpc>
                <a:spcPct val="80000"/>
              </a:lnSpc>
              <a:buFontTx/>
              <a:buNone/>
            </a:pPr>
            <a:endParaRPr lang="cs-CZ" altLang="cs-CZ" sz="2000" dirty="0" smtClean="0"/>
          </a:p>
          <a:p>
            <a:pPr eaLnBrk="1" hangingPunct="1">
              <a:lnSpc>
                <a:spcPct val="80000"/>
              </a:lnSpc>
              <a:buFontTx/>
              <a:buNone/>
            </a:pPr>
            <a:endParaRPr lang="cs-CZ" altLang="cs-CZ" sz="2000" dirty="0" smtClean="0"/>
          </a:p>
          <a:p>
            <a:pPr eaLnBrk="1" hangingPunct="1">
              <a:lnSpc>
                <a:spcPct val="80000"/>
              </a:lnSpc>
              <a:buFontTx/>
              <a:buNone/>
            </a:pPr>
            <a:r>
              <a:rPr lang="cs-CZ" altLang="cs-CZ" sz="2000" dirty="0" smtClean="0"/>
              <a:t> rovnice pro škálový faktor </a:t>
            </a:r>
          </a:p>
          <a:p>
            <a:pPr eaLnBrk="1" hangingPunct="1">
              <a:lnSpc>
                <a:spcPct val="80000"/>
              </a:lnSpc>
              <a:buFontTx/>
              <a:buNone/>
            </a:pPr>
            <a:endParaRPr lang="cs-CZ" altLang="cs-CZ" sz="2000" dirty="0" smtClean="0"/>
          </a:p>
          <a:p>
            <a:pPr eaLnBrk="1" hangingPunct="1">
              <a:lnSpc>
                <a:spcPct val="80000"/>
              </a:lnSpc>
              <a:buFontTx/>
              <a:buNone/>
            </a:pPr>
            <a:endParaRPr lang="cs-CZ" altLang="cs-CZ" sz="2000" dirty="0" smtClean="0"/>
          </a:p>
          <a:p>
            <a:pPr eaLnBrk="1" hangingPunct="1">
              <a:lnSpc>
                <a:spcPct val="80000"/>
              </a:lnSpc>
              <a:buFontTx/>
              <a:buNone/>
            </a:pPr>
            <a:endParaRPr lang="cs-CZ" altLang="cs-CZ" sz="2000" dirty="0" smtClean="0"/>
          </a:p>
          <a:p>
            <a:pPr eaLnBrk="1" hangingPunct="1">
              <a:lnSpc>
                <a:spcPct val="80000"/>
              </a:lnSpc>
              <a:buFontTx/>
              <a:buNone/>
            </a:pPr>
            <a:endParaRPr lang="cs-CZ" altLang="cs-CZ" sz="2000" dirty="0" smtClean="0"/>
          </a:p>
        </p:txBody>
      </p:sp>
      <p:grpSp>
        <p:nvGrpSpPr>
          <p:cNvPr id="4100" name="Skupina 10"/>
          <p:cNvGrpSpPr>
            <a:grpSpLocks/>
          </p:cNvGrpSpPr>
          <p:nvPr/>
        </p:nvGrpSpPr>
        <p:grpSpPr bwMode="auto">
          <a:xfrm>
            <a:off x="5791200" y="3734322"/>
            <a:ext cx="2667000" cy="2825977"/>
            <a:chOff x="5292725" y="2492375"/>
            <a:chExt cx="3240088" cy="3240088"/>
          </a:xfrm>
        </p:grpSpPr>
        <p:sp>
          <p:nvSpPr>
            <p:cNvPr id="2" name="Ovál 1"/>
            <p:cNvSpPr/>
            <p:nvPr/>
          </p:nvSpPr>
          <p:spPr bwMode="auto">
            <a:xfrm>
              <a:off x="5292725" y="2492375"/>
              <a:ext cx="3240088" cy="3240088"/>
            </a:xfrm>
            <a:prstGeom prst="ellipse">
              <a:avLst/>
            </a:prstGeom>
            <a:solidFill>
              <a:schemeClr val="accent1">
                <a:alpha val="82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3" name="Ovál 2"/>
            <p:cNvSpPr/>
            <p:nvPr/>
          </p:nvSpPr>
          <p:spPr bwMode="auto">
            <a:xfrm>
              <a:off x="6777038" y="3976688"/>
              <a:ext cx="255587" cy="271462"/>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sp>
          <p:nvSpPr>
            <p:cNvPr id="4" name="Ovál 3"/>
            <p:cNvSpPr/>
            <p:nvPr/>
          </p:nvSpPr>
          <p:spPr bwMode="auto">
            <a:xfrm>
              <a:off x="7766050" y="2670175"/>
              <a:ext cx="255588" cy="271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prstClr val="white"/>
                </a:solidFill>
              </a:endParaRPr>
            </a:p>
          </p:txBody>
        </p:sp>
      </p:grpSp>
      <p:graphicFrame>
        <p:nvGraphicFramePr>
          <p:cNvPr id="4101" name="Object 8"/>
          <p:cNvGraphicFramePr>
            <a:graphicFrameLocks noChangeAspect="1"/>
          </p:cNvGraphicFramePr>
          <p:nvPr>
            <p:extLst>
              <p:ext uri="{D42A27DB-BD31-4B8C-83A1-F6EECF244321}">
                <p14:modId xmlns:p14="http://schemas.microsoft.com/office/powerpoint/2010/main" val="666186313"/>
              </p:ext>
            </p:extLst>
          </p:nvPr>
        </p:nvGraphicFramePr>
        <p:xfrm>
          <a:off x="451553" y="5140516"/>
          <a:ext cx="2286000" cy="898525"/>
        </p:xfrm>
        <a:graphic>
          <a:graphicData uri="http://schemas.openxmlformats.org/presentationml/2006/ole">
            <mc:AlternateContent xmlns:mc="http://schemas.openxmlformats.org/markup-compatibility/2006">
              <mc:Choice xmlns:v="urn:schemas-microsoft-com:vml" Requires="v">
                <p:oleObj spid="_x0000_s4128" name="Rovnice" r:id="rId4" imgW="1091726" imgH="418918" progId="Equation.3">
                  <p:embed/>
                </p:oleObj>
              </mc:Choice>
              <mc:Fallback>
                <p:oleObj name="Rovnice" r:id="rId4" imgW="1091726" imgH="41891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553" y="5140516"/>
                        <a:ext cx="2286000" cy="898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4102" name="Object 9"/>
          <p:cNvGraphicFramePr>
            <a:graphicFrameLocks noChangeAspect="1"/>
          </p:cNvGraphicFramePr>
          <p:nvPr>
            <p:extLst>
              <p:ext uri="{D42A27DB-BD31-4B8C-83A1-F6EECF244321}">
                <p14:modId xmlns:p14="http://schemas.microsoft.com/office/powerpoint/2010/main" val="1238943223"/>
              </p:ext>
            </p:extLst>
          </p:nvPr>
        </p:nvGraphicFramePr>
        <p:xfrm>
          <a:off x="378564" y="3051641"/>
          <a:ext cx="2428432" cy="946963"/>
        </p:xfrm>
        <a:graphic>
          <a:graphicData uri="http://schemas.openxmlformats.org/presentationml/2006/ole">
            <mc:AlternateContent xmlns:mc="http://schemas.openxmlformats.org/markup-compatibility/2006">
              <mc:Choice xmlns:v="urn:schemas-microsoft-com:vml" Requires="v">
                <p:oleObj spid="_x0000_s4129" name="Equation" r:id="rId6" imgW="1269720" imgH="495000" progId="Equation.DSMT4">
                  <p:embed/>
                </p:oleObj>
              </mc:Choice>
              <mc:Fallback>
                <p:oleObj name="Equation" r:id="rId6" imgW="1269720" imgH="495000" progId="Equation.DSMT4">
                  <p:embed/>
                  <p:pic>
                    <p:nvPicPr>
                      <p:cNvPr id="0" name=""/>
                      <p:cNvPicPr>
                        <a:picLocks noChangeAspect="1" noChangeArrowheads="1"/>
                      </p:cNvPicPr>
                      <p:nvPr/>
                    </p:nvPicPr>
                    <p:blipFill>
                      <a:blip r:embed="rId7"/>
                      <a:srcRect/>
                      <a:stretch>
                        <a:fillRect/>
                      </a:stretch>
                    </p:blipFill>
                    <p:spPr bwMode="auto">
                      <a:xfrm>
                        <a:off x="378564" y="3051641"/>
                        <a:ext cx="2428432" cy="946963"/>
                      </a:xfrm>
                      <a:prstGeom prst="rect">
                        <a:avLst/>
                      </a:prstGeom>
                      <a:noFill/>
                      <a:ln>
                        <a:noFill/>
                      </a:ln>
                      <a:effectLst/>
                    </p:spPr>
                  </p:pic>
                </p:oleObj>
              </mc:Fallback>
            </mc:AlternateContent>
          </a:graphicData>
        </a:graphic>
      </p:graphicFrame>
      <p:graphicFrame>
        <p:nvGraphicFramePr>
          <p:cNvPr id="4103" name="Object 10"/>
          <p:cNvGraphicFramePr>
            <a:graphicFrameLocks noChangeAspect="1"/>
          </p:cNvGraphicFramePr>
          <p:nvPr>
            <p:extLst>
              <p:ext uri="{D42A27DB-BD31-4B8C-83A1-F6EECF244321}">
                <p14:modId xmlns:p14="http://schemas.microsoft.com/office/powerpoint/2010/main" val="1994273749"/>
              </p:ext>
            </p:extLst>
          </p:nvPr>
        </p:nvGraphicFramePr>
        <p:xfrm>
          <a:off x="3434862" y="3937881"/>
          <a:ext cx="928687" cy="376570"/>
        </p:xfrm>
        <a:graphic>
          <a:graphicData uri="http://schemas.openxmlformats.org/presentationml/2006/ole">
            <mc:AlternateContent xmlns:mc="http://schemas.openxmlformats.org/markup-compatibility/2006">
              <mc:Choice xmlns:v="urn:schemas-microsoft-com:vml" Requires="v">
                <p:oleObj spid="_x0000_s4130" name="Rovnice" r:id="rId8" imgW="609600" imgH="228600" progId="Equation.3">
                  <p:embed/>
                </p:oleObj>
              </mc:Choice>
              <mc:Fallback>
                <p:oleObj name="Rovnice" r:id="rId8" imgW="6096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4862" y="3937881"/>
                        <a:ext cx="928687" cy="37657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9445748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10" descr="http://4.bp.blogspot.com/_Ml59PlBGnC0/SYeAkXPNzkI/AAAAAAAAKwU/bjykVCLJIqc/s400/exp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4456" y="308345"/>
            <a:ext cx="3048000" cy="3390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4"/>
          <p:cNvSpPr>
            <a:spLocks noGrp="1" noChangeArrowheads="1"/>
          </p:cNvSpPr>
          <p:nvPr>
            <p:ph type="title"/>
          </p:nvPr>
        </p:nvSpPr>
        <p:spPr>
          <a:xfrm>
            <a:off x="165285" y="83990"/>
            <a:ext cx="8229600" cy="1143000"/>
          </a:xfrm>
        </p:spPr>
        <p:txBody>
          <a:bodyPr>
            <a:normAutofit/>
          </a:bodyPr>
          <a:lstStyle/>
          <a:p>
            <a:pPr eaLnBrk="1" hangingPunct="1"/>
            <a:r>
              <a:rPr lang="cs-CZ" altLang="cs-CZ" sz="3600" dirty="0" smtClean="0"/>
              <a:t>Proč tak snadno? </a:t>
            </a:r>
          </a:p>
        </p:txBody>
      </p:sp>
      <p:sp>
        <p:nvSpPr>
          <p:cNvPr id="5123" name="Rectangle 5"/>
          <p:cNvSpPr>
            <a:spLocks noGrp="1" noChangeArrowheads="1"/>
          </p:cNvSpPr>
          <p:nvPr>
            <p:ph type="body" sz="half" idx="1"/>
          </p:nvPr>
        </p:nvSpPr>
        <p:spPr>
          <a:xfrm>
            <a:off x="236574" y="2870790"/>
            <a:ext cx="6318398" cy="3439028"/>
          </a:xfrm>
        </p:spPr>
        <p:txBody>
          <a:bodyPr>
            <a:normAutofit/>
          </a:bodyPr>
          <a:lstStyle/>
          <a:p>
            <a:pPr marL="0" indent="0" eaLnBrk="1" hangingPunct="1">
              <a:buFontTx/>
              <a:buNone/>
              <a:defRPr/>
            </a:pPr>
            <a:r>
              <a:rPr lang="cs-CZ" altLang="cs-CZ" sz="2400" dirty="0" smtClean="0">
                <a:cs typeface="Arial" charset="0"/>
              </a:rPr>
              <a:t>Proto, je-li vesmír homogenní a izotropní v určitém čase, zůstane takový pořád</a:t>
            </a:r>
            <a:r>
              <a:rPr lang="cs-CZ" altLang="cs-CZ" sz="2800" dirty="0" smtClean="0">
                <a:cs typeface="Arial" charset="0"/>
              </a:rPr>
              <a:t>.</a:t>
            </a:r>
          </a:p>
          <a:p>
            <a:pPr eaLnBrk="1" hangingPunct="1">
              <a:buFontTx/>
              <a:buNone/>
              <a:defRPr/>
            </a:pPr>
            <a:endParaRPr lang="cs-CZ" altLang="cs-CZ" sz="2800" dirty="0" smtClean="0">
              <a:cs typeface="Arial" charset="0"/>
            </a:endParaRPr>
          </a:p>
          <a:p>
            <a:pPr eaLnBrk="1" hangingPunct="1">
              <a:buFontTx/>
              <a:buNone/>
              <a:defRPr/>
            </a:pPr>
            <a:endParaRPr lang="cs-CZ" altLang="cs-CZ" sz="2800" b="1" dirty="0" smtClean="0">
              <a:cs typeface="Arial" charset="0"/>
            </a:endParaRPr>
          </a:p>
          <a:p>
            <a:pPr eaLnBrk="1" hangingPunct="1">
              <a:buFontTx/>
              <a:buNone/>
              <a:defRPr/>
            </a:pPr>
            <a:endParaRPr lang="cs-CZ" altLang="cs-CZ" sz="2800" b="1" dirty="0" smtClean="0">
              <a:cs typeface="Arial" charset="0"/>
            </a:endParaRPr>
          </a:p>
          <a:p>
            <a:pPr eaLnBrk="1" hangingPunct="1">
              <a:buFontTx/>
              <a:buNone/>
              <a:defRPr/>
            </a:pPr>
            <a:r>
              <a:rPr lang="cs-CZ" altLang="cs-CZ" sz="2800" b="1" dirty="0" err="1" smtClean="0">
                <a:cs typeface="Arial" charset="0"/>
              </a:rPr>
              <a:t>Hubblova</a:t>
            </a:r>
            <a:r>
              <a:rPr lang="cs-CZ" altLang="cs-CZ" sz="2800" b="1" dirty="0" smtClean="0">
                <a:cs typeface="Arial" charset="0"/>
              </a:rPr>
              <a:t> </a:t>
            </a:r>
            <a:r>
              <a:rPr lang="cs-CZ" altLang="cs-CZ" sz="2800" dirty="0" smtClean="0">
                <a:cs typeface="Arial" charset="0"/>
              </a:rPr>
              <a:t>„</a:t>
            </a:r>
            <a:r>
              <a:rPr lang="cs-CZ" altLang="cs-CZ" sz="2800" b="1" dirty="0" smtClean="0">
                <a:cs typeface="Arial" charset="0"/>
              </a:rPr>
              <a:t>konstanta</a:t>
            </a:r>
            <a:r>
              <a:rPr lang="cs-CZ" altLang="cs-CZ" sz="2800" dirty="0" smtClean="0">
                <a:cs typeface="Arial" charset="0"/>
              </a:rPr>
              <a:t>“ </a:t>
            </a:r>
            <a:r>
              <a:rPr lang="cs-CZ" altLang="cs-CZ" sz="2800" dirty="0" smtClean="0"/>
              <a:t> </a:t>
            </a:r>
          </a:p>
        </p:txBody>
      </p:sp>
      <p:pic>
        <p:nvPicPr>
          <p:cNvPr id="5124" name="Picture 8" descr="hubble la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741" y="3808418"/>
            <a:ext cx="3522146" cy="2756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25" name="Zástupný symbol pro obsah 6"/>
          <p:cNvGraphicFramePr>
            <a:graphicFrameLocks noGrp="1" noChangeAspect="1"/>
          </p:cNvGraphicFramePr>
          <p:nvPr>
            <p:ph sz="quarter" idx="2"/>
            <p:extLst>
              <p:ext uri="{D42A27DB-BD31-4B8C-83A1-F6EECF244321}">
                <p14:modId xmlns:p14="http://schemas.microsoft.com/office/powerpoint/2010/main" val="1203064764"/>
              </p:ext>
            </p:extLst>
          </p:nvPr>
        </p:nvGraphicFramePr>
        <p:xfrm>
          <a:off x="324294" y="986355"/>
          <a:ext cx="2921294" cy="1654645"/>
        </p:xfrm>
        <a:graphic>
          <a:graphicData uri="http://schemas.openxmlformats.org/presentationml/2006/ole">
            <mc:AlternateContent xmlns:mc="http://schemas.openxmlformats.org/markup-compatibility/2006">
              <mc:Choice xmlns:v="urn:schemas-microsoft-com:vml" Requires="v">
                <p:oleObj spid="_x0000_s5142" name="Rovnice" r:id="rId5" imgW="1435100" imgH="812800" progId="Equation.3">
                  <p:embed/>
                </p:oleObj>
              </mc:Choice>
              <mc:Fallback>
                <p:oleObj name="Rovnice" r:id="rId5" imgW="1435100" imgH="812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294" y="986355"/>
                        <a:ext cx="2921294" cy="1654645"/>
                      </a:xfrm>
                      <a:prstGeom prst="rect">
                        <a:avLst/>
                      </a:prstGeom>
                      <a:noFill/>
                      <a:ln>
                        <a:noFill/>
                      </a:ln>
                      <a:effectLst/>
                    </p:spPr>
                  </p:pic>
                </p:oleObj>
              </mc:Fallback>
            </mc:AlternateContent>
          </a:graphicData>
        </a:graphic>
      </p:graphicFrame>
      <p:graphicFrame>
        <p:nvGraphicFramePr>
          <p:cNvPr id="5126" name="Object 8"/>
          <p:cNvGraphicFramePr>
            <a:graphicFrameLocks noChangeAspect="1"/>
          </p:cNvGraphicFramePr>
          <p:nvPr>
            <p:extLst>
              <p:ext uri="{D42A27DB-BD31-4B8C-83A1-F6EECF244321}">
                <p14:modId xmlns:p14="http://schemas.microsoft.com/office/powerpoint/2010/main" val="82198259"/>
              </p:ext>
            </p:extLst>
          </p:nvPr>
        </p:nvGraphicFramePr>
        <p:xfrm>
          <a:off x="486360" y="3962400"/>
          <a:ext cx="3200820" cy="874705"/>
        </p:xfrm>
        <a:graphic>
          <a:graphicData uri="http://schemas.openxmlformats.org/presentationml/2006/ole">
            <mc:AlternateContent xmlns:mc="http://schemas.openxmlformats.org/markup-compatibility/2006">
              <mc:Choice xmlns:v="urn:schemas-microsoft-com:vml" Requires="v">
                <p:oleObj spid="_x0000_s5143" name="Equation" r:id="rId7" imgW="1765080" imgH="482400" progId="Equation.DSMT4">
                  <p:embed/>
                </p:oleObj>
              </mc:Choice>
              <mc:Fallback>
                <p:oleObj name="Equation" r:id="rId7" imgW="1765080" imgH="482400" progId="Equation.DSMT4">
                  <p:embed/>
                  <p:pic>
                    <p:nvPicPr>
                      <p:cNvPr id="0" name=""/>
                      <p:cNvPicPr>
                        <a:picLocks noChangeAspect="1" noChangeArrowheads="1"/>
                      </p:cNvPicPr>
                      <p:nvPr/>
                    </p:nvPicPr>
                    <p:blipFill>
                      <a:blip r:embed="rId8"/>
                      <a:srcRect/>
                      <a:stretch>
                        <a:fillRect/>
                      </a:stretch>
                    </p:blipFill>
                    <p:spPr bwMode="auto">
                      <a:xfrm>
                        <a:off x="486360" y="3962400"/>
                        <a:ext cx="3200820" cy="874705"/>
                      </a:xfrm>
                      <a:prstGeom prst="rect">
                        <a:avLst/>
                      </a:prstGeom>
                      <a:noFill/>
                      <a:ln>
                        <a:noFill/>
                      </a:ln>
                      <a:effectLst/>
                    </p:spPr>
                  </p:pic>
                </p:oleObj>
              </mc:Fallback>
            </mc:AlternateContent>
          </a:graphicData>
        </a:graphic>
      </p:graphicFrame>
      <p:sp>
        <p:nvSpPr>
          <p:cNvPr id="3" name="Rectangle 2"/>
          <p:cNvSpPr/>
          <p:nvPr/>
        </p:nvSpPr>
        <p:spPr>
          <a:xfrm>
            <a:off x="381000" y="6009357"/>
            <a:ext cx="1068652" cy="400110"/>
          </a:xfrm>
          <a:prstGeom prst="rect">
            <a:avLst/>
          </a:prstGeom>
        </p:spPr>
        <p:txBody>
          <a:bodyPr wrap="square">
            <a:spAutoFit/>
          </a:bodyPr>
          <a:lstStyle/>
          <a:p>
            <a:r>
              <a:rPr lang="cs-CZ" altLang="cs-CZ" sz="2000" dirty="0">
                <a:solidFill>
                  <a:prstClr val="black"/>
                </a:solidFill>
              </a:rPr>
              <a:t>r = </a:t>
            </a:r>
            <a:r>
              <a:rPr lang="cs-CZ" altLang="cs-CZ" sz="2000" dirty="0" err="1">
                <a:solidFill>
                  <a:prstClr val="black"/>
                </a:solidFill>
              </a:rPr>
              <a:t>r</a:t>
            </a:r>
            <a:r>
              <a:rPr lang="cs-CZ" altLang="cs-CZ" sz="2000" baseline="-25000" dirty="0" err="1">
                <a:solidFill>
                  <a:prstClr val="black"/>
                </a:solidFill>
              </a:rPr>
              <a:t>o</a:t>
            </a:r>
            <a:r>
              <a:rPr lang="cs-CZ" altLang="cs-CZ" sz="2000" i="1" dirty="0" err="1">
                <a:solidFill>
                  <a:prstClr val="black"/>
                </a:solidFill>
              </a:rPr>
              <a:t>R</a:t>
            </a:r>
            <a:r>
              <a:rPr lang="cs-CZ" altLang="cs-CZ" sz="2000" dirty="0">
                <a:solidFill>
                  <a:prstClr val="black"/>
                </a:solidFill>
              </a:rPr>
              <a:t>(t) </a:t>
            </a:r>
            <a:endParaRPr lang="en-US" dirty="0">
              <a:solidFill>
                <a:prstClr val="black"/>
              </a:solidFill>
            </a:endParaRPr>
          </a:p>
        </p:txBody>
      </p:sp>
    </p:spTree>
    <p:extLst>
      <p:ext uri="{BB962C8B-B14F-4D97-AF65-F5344CB8AC3E}">
        <p14:creationId xmlns:p14="http://schemas.microsoft.com/office/powerpoint/2010/main" val="204807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42875" y="0"/>
            <a:ext cx="8229600" cy="1143000"/>
          </a:xfrm>
        </p:spPr>
        <p:txBody>
          <a:bodyPr>
            <a:normAutofit/>
          </a:bodyPr>
          <a:lstStyle/>
          <a:p>
            <a:pPr eaLnBrk="1" hangingPunct="1"/>
            <a:r>
              <a:rPr lang="cs-CZ" altLang="cs-CZ" sz="3600" dirty="0" smtClean="0"/>
              <a:t>Mohl Newton přijít  na kosmologický člen?</a:t>
            </a:r>
          </a:p>
        </p:txBody>
      </p:sp>
      <p:sp>
        <p:nvSpPr>
          <p:cNvPr id="6147" name="Rectangle 3"/>
          <p:cNvSpPr>
            <a:spLocks noGrp="1" noChangeArrowheads="1"/>
          </p:cNvSpPr>
          <p:nvPr>
            <p:ph type="body" idx="1"/>
          </p:nvPr>
        </p:nvSpPr>
        <p:spPr>
          <a:xfrm>
            <a:off x="285751" y="1071563"/>
            <a:ext cx="8586788" cy="5286375"/>
          </a:xfrm>
        </p:spPr>
        <p:txBody>
          <a:bodyPr/>
          <a:lstStyle/>
          <a:p>
            <a:pPr eaLnBrk="1" hangingPunct="1">
              <a:lnSpc>
                <a:spcPct val="90000"/>
              </a:lnSpc>
              <a:buFontTx/>
              <a:buNone/>
            </a:pPr>
            <a:r>
              <a:rPr lang="cs-CZ" altLang="cs-CZ" sz="2800" dirty="0" smtClean="0"/>
              <a:t>Homogenita a izotropie by se neporušily ani po doplnění dalšího členu do rovnice, totiž</a:t>
            </a:r>
          </a:p>
          <a:p>
            <a:pPr eaLnBrk="1" hangingPunct="1">
              <a:lnSpc>
                <a:spcPct val="90000"/>
              </a:lnSpc>
              <a:buFontTx/>
              <a:buNone/>
            </a:pPr>
            <a:endParaRPr lang="cs-CZ" altLang="cs-CZ" sz="2800" dirty="0" smtClean="0">
              <a:cs typeface="Arial" charset="0"/>
            </a:endParaRPr>
          </a:p>
          <a:p>
            <a:pPr eaLnBrk="1" hangingPunct="1">
              <a:lnSpc>
                <a:spcPct val="90000"/>
              </a:lnSpc>
              <a:buFontTx/>
              <a:buNone/>
            </a:pPr>
            <a:endParaRPr lang="cs-CZ" altLang="cs-CZ" sz="1800" dirty="0" smtClean="0">
              <a:cs typeface="Arial" charset="0"/>
            </a:endParaRPr>
          </a:p>
          <a:p>
            <a:pPr eaLnBrk="1" hangingPunct="1">
              <a:lnSpc>
                <a:spcPct val="90000"/>
              </a:lnSpc>
              <a:buFontTx/>
              <a:buNone/>
            </a:pPr>
            <a:r>
              <a:rPr lang="cs-CZ" altLang="cs-CZ" sz="2800" dirty="0" smtClean="0">
                <a:cs typeface="Arial" charset="0"/>
              </a:rPr>
              <a:t>Rovnice pro škálový faktor by vypadala takto</a:t>
            </a:r>
          </a:p>
          <a:p>
            <a:pPr eaLnBrk="1" hangingPunct="1">
              <a:lnSpc>
                <a:spcPct val="90000"/>
              </a:lnSpc>
              <a:buFontTx/>
              <a:buNone/>
            </a:pPr>
            <a:endParaRPr lang="cs-CZ" altLang="cs-CZ" sz="2800" dirty="0" smtClean="0">
              <a:cs typeface="Arial" charset="0"/>
            </a:endParaRPr>
          </a:p>
          <a:p>
            <a:pPr eaLnBrk="1" hangingPunct="1">
              <a:lnSpc>
                <a:spcPct val="90000"/>
              </a:lnSpc>
              <a:buFontTx/>
              <a:buNone/>
            </a:pPr>
            <a:endParaRPr lang="cs-CZ" altLang="cs-CZ" sz="2800" dirty="0" smtClean="0">
              <a:cs typeface="Arial" charset="0"/>
            </a:endParaRPr>
          </a:p>
          <a:p>
            <a:pPr eaLnBrk="1" hangingPunct="1">
              <a:lnSpc>
                <a:spcPct val="90000"/>
              </a:lnSpc>
              <a:buFontTx/>
              <a:buNone/>
            </a:pPr>
            <a:endParaRPr lang="cs-CZ" altLang="cs-CZ" sz="1800" dirty="0" smtClean="0">
              <a:cs typeface="Arial" charset="0"/>
            </a:endParaRPr>
          </a:p>
          <a:p>
            <a:pPr eaLnBrk="1" hangingPunct="1">
              <a:lnSpc>
                <a:spcPct val="90000"/>
              </a:lnSpc>
              <a:buFontTx/>
              <a:buNone/>
            </a:pPr>
            <a:r>
              <a:rPr lang="cs-CZ" altLang="cs-CZ" sz="2800" dirty="0" smtClean="0">
                <a:cs typeface="Arial" charset="0"/>
              </a:rPr>
              <a:t>Kosmologický člen s </a:t>
            </a:r>
            <a:r>
              <a:rPr lang="cs-CZ" altLang="cs-CZ" sz="2800" b="1" dirty="0" smtClean="0">
                <a:cs typeface="Arial" charset="0"/>
              </a:rPr>
              <a:t>kosmologickou</a:t>
            </a:r>
            <a:r>
              <a:rPr lang="cs-CZ" altLang="cs-CZ" sz="2800" dirty="0" smtClean="0">
                <a:cs typeface="Arial" charset="0"/>
              </a:rPr>
              <a:t> </a:t>
            </a:r>
            <a:r>
              <a:rPr lang="cs-CZ" altLang="cs-CZ" sz="2800" b="1" dirty="0" smtClean="0">
                <a:cs typeface="Arial" charset="0"/>
              </a:rPr>
              <a:t>konstantou </a:t>
            </a:r>
            <a:r>
              <a:rPr lang="el-GR" altLang="cs-CZ" sz="2800" b="1" dirty="0" smtClean="0">
                <a:cs typeface="Arial" charset="0"/>
              </a:rPr>
              <a:t>Λ</a:t>
            </a:r>
            <a:endParaRPr lang="cs-CZ" altLang="cs-CZ" sz="2800" b="1" dirty="0" smtClean="0">
              <a:cs typeface="Arial" charset="0"/>
            </a:endParaRPr>
          </a:p>
          <a:p>
            <a:pPr algn="ctr" eaLnBrk="1" hangingPunct="1">
              <a:lnSpc>
                <a:spcPct val="90000"/>
              </a:lnSpc>
              <a:buFontTx/>
              <a:buNone/>
            </a:pPr>
            <a:r>
              <a:rPr lang="cs-CZ" altLang="cs-CZ" sz="2800" dirty="0" smtClean="0">
                <a:cs typeface="Arial" charset="0"/>
              </a:rPr>
              <a:t>„zápas tří“ o osud vesmíru:</a:t>
            </a:r>
          </a:p>
          <a:p>
            <a:pPr eaLnBrk="1" hangingPunct="1">
              <a:lnSpc>
                <a:spcPct val="90000"/>
              </a:lnSpc>
              <a:buFontTx/>
              <a:buNone/>
            </a:pPr>
            <a:r>
              <a:rPr lang="cs-CZ" altLang="cs-CZ" sz="2800" b="1" dirty="0" smtClean="0">
                <a:cs typeface="Arial" charset="0"/>
              </a:rPr>
              <a:t>setrvačnost</a:t>
            </a:r>
            <a:r>
              <a:rPr lang="cs-CZ" altLang="cs-CZ" sz="2800" dirty="0" smtClean="0">
                <a:cs typeface="Arial" charset="0"/>
              </a:rPr>
              <a:t> – </a:t>
            </a:r>
            <a:r>
              <a:rPr lang="cs-CZ" altLang="cs-CZ" sz="2800" b="1" dirty="0" smtClean="0">
                <a:cs typeface="Arial" charset="0"/>
              </a:rPr>
              <a:t>přitažlivost</a:t>
            </a:r>
            <a:r>
              <a:rPr lang="cs-CZ" altLang="cs-CZ" sz="2800" dirty="0" smtClean="0">
                <a:cs typeface="Arial" charset="0"/>
              </a:rPr>
              <a:t> – </a:t>
            </a:r>
            <a:r>
              <a:rPr lang="cs-CZ" altLang="cs-CZ" sz="2800" b="1" dirty="0" smtClean="0">
                <a:cs typeface="Arial" charset="0"/>
              </a:rPr>
              <a:t>kosmologický vliv  </a:t>
            </a:r>
            <a:r>
              <a:rPr lang="cs-CZ" altLang="cs-CZ" sz="2800" b="1" baseline="30000" dirty="0" smtClean="0">
                <a:cs typeface="Arial" charset="0"/>
              </a:rPr>
              <a:t> </a:t>
            </a:r>
            <a:endParaRPr lang="el-GR" altLang="cs-CZ" sz="2800" b="1" dirty="0" smtClean="0">
              <a:cs typeface="Arial" charset="0"/>
            </a:endParaRPr>
          </a:p>
        </p:txBody>
      </p:sp>
      <p:graphicFrame>
        <p:nvGraphicFramePr>
          <p:cNvPr id="6148" name="Object 4"/>
          <p:cNvGraphicFramePr>
            <a:graphicFrameLocks noChangeAspect="1"/>
          </p:cNvGraphicFramePr>
          <p:nvPr>
            <p:extLst>
              <p:ext uri="{D42A27DB-BD31-4B8C-83A1-F6EECF244321}">
                <p14:modId xmlns:p14="http://schemas.microsoft.com/office/powerpoint/2010/main" val="2557629041"/>
              </p:ext>
            </p:extLst>
          </p:nvPr>
        </p:nvGraphicFramePr>
        <p:xfrm>
          <a:off x="507706" y="1915190"/>
          <a:ext cx="2776538" cy="827088"/>
        </p:xfrm>
        <a:graphic>
          <a:graphicData uri="http://schemas.openxmlformats.org/presentationml/2006/ole">
            <mc:AlternateContent xmlns:mc="http://schemas.openxmlformats.org/markup-compatibility/2006">
              <mc:Choice xmlns:v="urn:schemas-microsoft-com:vml" Requires="v">
                <p:oleObj spid="_x0000_s6166" name="Equation" r:id="rId3" imgW="1320227" imgH="393529" progId="Equation.DSMT4">
                  <p:embed/>
                </p:oleObj>
              </mc:Choice>
              <mc:Fallback>
                <p:oleObj name="Equation" r:id="rId3" imgW="1320227" imgH="39352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06" y="1915190"/>
                        <a:ext cx="2776538" cy="827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9" name="Object 5"/>
          <p:cNvGraphicFramePr>
            <a:graphicFrameLocks noChangeAspect="1"/>
          </p:cNvGraphicFramePr>
          <p:nvPr/>
        </p:nvGraphicFramePr>
        <p:xfrm>
          <a:off x="558800" y="3429001"/>
          <a:ext cx="3227388" cy="919163"/>
        </p:xfrm>
        <a:graphic>
          <a:graphicData uri="http://schemas.openxmlformats.org/presentationml/2006/ole">
            <mc:AlternateContent xmlns:mc="http://schemas.openxmlformats.org/markup-compatibility/2006">
              <mc:Choice xmlns:v="urn:schemas-microsoft-com:vml" Requires="v">
                <p:oleObj spid="_x0000_s6167" name="Rovnice" r:id="rId5" imgW="1473200" imgH="419100" progId="Equation.3">
                  <p:embed/>
                </p:oleObj>
              </mc:Choice>
              <mc:Fallback>
                <p:oleObj name="Rovnice" r:id="rId5" imgW="14732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00" y="3429001"/>
                        <a:ext cx="3227388" cy="919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049121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Grp="1" noChangeArrowheads="1"/>
          </p:cNvSpPr>
          <p:nvPr>
            <p:ph type="title"/>
          </p:nvPr>
        </p:nvSpPr>
        <p:spPr/>
        <p:txBody>
          <a:bodyPr/>
          <a:lstStyle/>
          <a:p>
            <a:pPr eaLnBrk="1" hangingPunct="1"/>
            <a:r>
              <a:rPr lang="cs-CZ" altLang="cs-CZ" dirty="0" smtClean="0"/>
              <a:t>Proč tak pozdě?</a:t>
            </a:r>
          </a:p>
        </p:txBody>
      </p:sp>
      <p:sp>
        <p:nvSpPr>
          <p:cNvPr id="7171" name="Rectangle 6"/>
          <p:cNvSpPr>
            <a:spLocks noGrp="1" noChangeArrowheads="1"/>
          </p:cNvSpPr>
          <p:nvPr>
            <p:ph type="body" sz="half" idx="4294967295"/>
          </p:nvPr>
        </p:nvSpPr>
        <p:spPr>
          <a:xfrm>
            <a:off x="4953000" y="1447800"/>
            <a:ext cx="3787775" cy="4525963"/>
          </a:xfrm>
        </p:spPr>
        <p:txBody>
          <a:bodyPr/>
          <a:lstStyle/>
          <a:p>
            <a:pPr eaLnBrk="1" hangingPunct="1">
              <a:lnSpc>
                <a:spcPct val="90000"/>
              </a:lnSpc>
              <a:buFontTx/>
              <a:buNone/>
            </a:pPr>
            <a:r>
              <a:rPr lang="cs-CZ" altLang="cs-CZ" sz="2400" dirty="0" smtClean="0"/>
              <a:t>Einsteinova</a:t>
            </a:r>
            <a:r>
              <a:rPr lang="cs-CZ" altLang="cs-CZ" sz="2000" dirty="0" smtClean="0"/>
              <a:t> </a:t>
            </a:r>
            <a:r>
              <a:rPr lang="cs-CZ" altLang="cs-CZ" sz="2400" dirty="0" smtClean="0"/>
              <a:t>kosmologie</a:t>
            </a:r>
          </a:p>
          <a:p>
            <a:pPr eaLnBrk="1" hangingPunct="1">
              <a:lnSpc>
                <a:spcPct val="90000"/>
              </a:lnSpc>
              <a:buFontTx/>
              <a:buNone/>
            </a:pPr>
            <a:r>
              <a:rPr lang="cs-CZ" altLang="cs-CZ" sz="1800" dirty="0" smtClean="0"/>
              <a:t>Einsteinův statický</a:t>
            </a:r>
            <a:r>
              <a:rPr lang="cs-CZ" altLang="cs-CZ" sz="2400" dirty="0" smtClean="0"/>
              <a:t> </a:t>
            </a:r>
            <a:r>
              <a:rPr lang="cs-CZ" altLang="cs-CZ" sz="1800" dirty="0" smtClean="0"/>
              <a:t>vesmír 1917</a:t>
            </a:r>
          </a:p>
          <a:p>
            <a:pPr eaLnBrk="1" hangingPunct="1">
              <a:lnSpc>
                <a:spcPct val="90000"/>
              </a:lnSpc>
              <a:buFontTx/>
              <a:buNone/>
            </a:pPr>
            <a:r>
              <a:rPr lang="cs-CZ" altLang="cs-CZ" sz="1800" dirty="0" smtClean="0"/>
              <a:t>  (Einsteinovy rovnice 1915)</a:t>
            </a:r>
          </a:p>
          <a:p>
            <a:pPr eaLnBrk="1" hangingPunct="1">
              <a:lnSpc>
                <a:spcPct val="90000"/>
              </a:lnSpc>
              <a:buFontTx/>
              <a:buNone/>
            </a:pPr>
            <a:endParaRPr lang="cs-CZ" altLang="cs-CZ" sz="1800" dirty="0" smtClean="0"/>
          </a:p>
          <a:p>
            <a:pPr marL="180975" indent="-180975" eaLnBrk="1" hangingPunct="1">
              <a:lnSpc>
                <a:spcPct val="90000"/>
              </a:lnSpc>
              <a:buFontTx/>
              <a:buNone/>
            </a:pPr>
            <a:r>
              <a:rPr lang="cs-CZ" altLang="cs-CZ" sz="1800" dirty="0" smtClean="0"/>
              <a:t>  </a:t>
            </a:r>
            <a:r>
              <a:rPr lang="cs-CZ" altLang="cs-CZ" sz="2400" dirty="0" smtClean="0"/>
              <a:t>Odvážná</a:t>
            </a:r>
            <a:r>
              <a:rPr lang="cs-CZ" altLang="cs-CZ" sz="2000" dirty="0" smtClean="0"/>
              <a:t> </a:t>
            </a:r>
            <a:r>
              <a:rPr lang="cs-CZ" altLang="cs-CZ" sz="2400" dirty="0" smtClean="0"/>
              <a:t>hypotéza</a:t>
            </a:r>
            <a:r>
              <a:rPr lang="cs-CZ" altLang="cs-CZ" sz="2000" dirty="0" smtClean="0"/>
              <a:t>, </a:t>
            </a:r>
            <a:r>
              <a:rPr lang="cs-CZ" altLang="cs-CZ" sz="2400" dirty="0" smtClean="0"/>
              <a:t>potvrzená</a:t>
            </a:r>
            <a:r>
              <a:rPr lang="cs-CZ" altLang="cs-CZ" sz="2000" dirty="0" smtClean="0"/>
              <a:t> </a:t>
            </a:r>
            <a:r>
              <a:rPr lang="cs-CZ" altLang="cs-CZ" sz="2400" dirty="0" smtClean="0"/>
              <a:t>empiricky</a:t>
            </a:r>
            <a:r>
              <a:rPr lang="cs-CZ" altLang="cs-CZ" sz="2000" dirty="0" smtClean="0"/>
              <a:t> </a:t>
            </a:r>
            <a:r>
              <a:rPr lang="cs-CZ" altLang="cs-CZ" sz="2400" dirty="0" smtClean="0"/>
              <a:t>až</a:t>
            </a:r>
            <a:r>
              <a:rPr lang="cs-CZ" altLang="cs-CZ" sz="2000" dirty="0" smtClean="0"/>
              <a:t>  </a:t>
            </a:r>
            <a:r>
              <a:rPr lang="cs-CZ" altLang="cs-CZ" sz="2400" dirty="0" smtClean="0"/>
              <a:t>později</a:t>
            </a:r>
          </a:p>
          <a:p>
            <a:pPr eaLnBrk="1" hangingPunct="1">
              <a:lnSpc>
                <a:spcPct val="90000"/>
              </a:lnSpc>
              <a:buFontTx/>
              <a:buNone/>
            </a:pPr>
            <a:endParaRPr lang="cs-CZ" altLang="cs-CZ" sz="2000" dirty="0" smtClean="0"/>
          </a:p>
          <a:p>
            <a:pPr eaLnBrk="1" hangingPunct="1">
              <a:lnSpc>
                <a:spcPct val="90000"/>
              </a:lnSpc>
              <a:buFontTx/>
              <a:buNone/>
            </a:pPr>
            <a:r>
              <a:rPr lang="cs-CZ" altLang="cs-CZ" sz="2400" dirty="0" smtClean="0"/>
              <a:t>Překonán</a:t>
            </a:r>
            <a:r>
              <a:rPr lang="cs-CZ" altLang="cs-CZ" sz="2000" dirty="0" smtClean="0"/>
              <a:t> </a:t>
            </a:r>
            <a:r>
              <a:rPr lang="cs-CZ" altLang="cs-CZ" sz="2400" dirty="0" smtClean="0"/>
              <a:t>díky</a:t>
            </a:r>
            <a:r>
              <a:rPr lang="cs-CZ" altLang="cs-CZ" sz="2000" dirty="0" smtClean="0"/>
              <a:t> „</a:t>
            </a:r>
            <a:r>
              <a:rPr lang="cs-CZ" altLang="cs-CZ" sz="2400" dirty="0" smtClean="0"/>
              <a:t>obecné</a:t>
            </a:r>
            <a:r>
              <a:rPr lang="cs-CZ" altLang="cs-CZ" sz="2000" dirty="0" smtClean="0"/>
              <a:t> </a:t>
            </a:r>
            <a:r>
              <a:rPr lang="cs-CZ" altLang="cs-CZ" sz="2400" dirty="0" smtClean="0"/>
              <a:t>relativitě</a:t>
            </a:r>
            <a:r>
              <a:rPr lang="cs-CZ" altLang="cs-CZ" sz="2000" dirty="0" smtClean="0"/>
              <a:t>“</a:t>
            </a:r>
            <a:endParaRPr lang="cs-CZ" altLang="cs-CZ" sz="1800" dirty="0" smtClean="0"/>
          </a:p>
          <a:p>
            <a:pPr eaLnBrk="1" hangingPunct="1">
              <a:lnSpc>
                <a:spcPct val="90000"/>
              </a:lnSpc>
              <a:buFontTx/>
              <a:buNone/>
            </a:pPr>
            <a:r>
              <a:rPr lang="cs-CZ" altLang="cs-CZ" sz="1800" dirty="0" smtClean="0"/>
              <a:t>     </a:t>
            </a:r>
            <a:r>
              <a:rPr lang="cs-CZ" altLang="cs-CZ" sz="2400" dirty="0" smtClean="0"/>
              <a:t> </a:t>
            </a:r>
            <a:r>
              <a:rPr lang="cs-CZ" altLang="cs-CZ" sz="2000" dirty="0" smtClean="0"/>
              <a:t> </a:t>
            </a:r>
          </a:p>
        </p:txBody>
      </p:sp>
      <p:sp>
        <p:nvSpPr>
          <p:cNvPr id="7172" name="Rectangle 8"/>
          <p:cNvSpPr>
            <a:spLocks noGrp="1" noChangeArrowheads="1"/>
          </p:cNvSpPr>
          <p:nvPr>
            <p:ph type="body" sz="half" idx="1"/>
          </p:nvPr>
        </p:nvSpPr>
        <p:spPr>
          <a:xfrm>
            <a:off x="304800" y="1524000"/>
            <a:ext cx="3962400" cy="4706679"/>
          </a:xfrm>
        </p:spPr>
        <p:txBody>
          <a:bodyPr>
            <a:normAutofit lnSpcReduction="10000"/>
          </a:bodyPr>
          <a:lstStyle/>
          <a:p>
            <a:pPr eaLnBrk="1" hangingPunct="1">
              <a:lnSpc>
                <a:spcPct val="80000"/>
              </a:lnSpc>
              <a:buFontTx/>
              <a:buNone/>
            </a:pPr>
            <a:r>
              <a:rPr lang="cs-CZ" altLang="cs-CZ" sz="2400" dirty="0" smtClean="0"/>
              <a:t>Newtonovská</a:t>
            </a:r>
            <a:r>
              <a:rPr lang="cs-CZ" altLang="cs-CZ" sz="1600" dirty="0" smtClean="0"/>
              <a:t> </a:t>
            </a:r>
            <a:r>
              <a:rPr lang="cs-CZ" altLang="cs-CZ" sz="2400" dirty="0" smtClean="0"/>
              <a:t>kosmologie</a:t>
            </a:r>
          </a:p>
          <a:p>
            <a:pPr eaLnBrk="1" hangingPunct="1">
              <a:lnSpc>
                <a:spcPct val="80000"/>
              </a:lnSpc>
              <a:buFontTx/>
              <a:buNone/>
            </a:pPr>
            <a:endParaRPr lang="cs-CZ" altLang="cs-CZ" sz="1400" dirty="0" smtClean="0"/>
          </a:p>
          <a:p>
            <a:pPr marL="90488" indent="-90488" eaLnBrk="1" hangingPunct="1">
              <a:lnSpc>
                <a:spcPct val="80000"/>
              </a:lnSpc>
              <a:buFontTx/>
              <a:buNone/>
            </a:pPr>
            <a:r>
              <a:rPr lang="cs-CZ" altLang="cs-CZ" sz="1400" dirty="0" smtClean="0"/>
              <a:t>         </a:t>
            </a:r>
            <a:r>
              <a:rPr lang="cs-CZ" altLang="cs-CZ" sz="1800" dirty="0" smtClean="0"/>
              <a:t>E. A.</a:t>
            </a:r>
            <a:r>
              <a:rPr lang="cs-CZ" altLang="cs-CZ" sz="1400" dirty="0" smtClean="0"/>
              <a:t> </a:t>
            </a:r>
            <a:r>
              <a:rPr lang="cs-CZ" altLang="cs-CZ" sz="1800" dirty="0" err="1" smtClean="0"/>
              <a:t>Milne</a:t>
            </a:r>
            <a:r>
              <a:rPr lang="cs-CZ" altLang="cs-CZ" sz="1800" dirty="0" smtClean="0"/>
              <a:t>,</a:t>
            </a:r>
            <a:r>
              <a:rPr lang="cs-CZ" altLang="cs-CZ" sz="1000" dirty="0" smtClean="0"/>
              <a:t> </a:t>
            </a:r>
            <a:r>
              <a:rPr lang="cs-CZ" altLang="cs-CZ" sz="1800" dirty="0" smtClean="0"/>
              <a:t>W. A. </a:t>
            </a:r>
            <a:r>
              <a:rPr lang="cs-CZ" altLang="cs-CZ" sz="1400" dirty="0" smtClean="0"/>
              <a:t> </a:t>
            </a:r>
            <a:r>
              <a:rPr lang="cs-CZ" altLang="cs-CZ" sz="1800" dirty="0" err="1" smtClean="0"/>
              <a:t>McCrea</a:t>
            </a:r>
            <a:r>
              <a:rPr lang="cs-CZ" altLang="cs-CZ" sz="1800" dirty="0" smtClean="0"/>
              <a:t> 1934</a:t>
            </a:r>
          </a:p>
          <a:p>
            <a:pPr eaLnBrk="1" hangingPunct="1">
              <a:lnSpc>
                <a:spcPct val="80000"/>
              </a:lnSpc>
              <a:buFontTx/>
              <a:buNone/>
            </a:pPr>
            <a:r>
              <a:rPr lang="cs-CZ" altLang="cs-CZ" sz="1000" dirty="0" smtClean="0"/>
              <a:t>                              </a:t>
            </a:r>
            <a:r>
              <a:rPr lang="cs-CZ" altLang="cs-CZ" sz="1800" dirty="0" smtClean="0"/>
              <a:t>(</a:t>
            </a:r>
            <a:r>
              <a:rPr lang="cs-CZ" altLang="cs-CZ" sz="1800" dirty="0" err="1" smtClean="0"/>
              <a:t>Principia</a:t>
            </a:r>
            <a:r>
              <a:rPr lang="cs-CZ" altLang="cs-CZ" sz="1000" dirty="0" smtClean="0"/>
              <a:t> </a:t>
            </a:r>
            <a:r>
              <a:rPr lang="cs-CZ" altLang="cs-CZ" sz="1800" dirty="0" smtClean="0"/>
              <a:t>1687)</a:t>
            </a:r>
            <a:endParaRPr lang="cs-CZ" altLang="cs-CZ" sz="1000" dirty="0" smtClean="0"/>
          </a:p>
          <a:p>
            <a:pPr eaLnBrk="1" hangingPunct="1">
              <a:lnSpc>
                <a:spcPct val="80000"/>
              </a:lnSpc>
              <a:buFontTx/>
              <a:buNone/>
            </a:pPr>
            <a:endParaRPr lang="cs-CZ" altLang="cs-CZ" sz="1000" dirty="0" smtClean="0"/>
          </a:p>
          <a:p>
            <a:pPr marL="0" indent="0" eaLnBrk="1" hangingPunct="1">
              <a:lnSpc>
                <a:spcPct val="80000"/>
              </a:lnSpc>
              <a:buFontTx/>
              <a:buNone/>
            </a:pPr>
            <a:r>
              <a:rPr lang="cs-CZ" altLang="cs-CZ" sz="2400" dirty="0" smtClean="0"/>
              <a:t>Nedostatek</a:t>
            </a:r>
            <a:r>
              <a:rPr lang="cs-CZ" altLang="cs-CZ" sz="1400" dirty="0" smtClean="0"/>
              <a:t> </a:t>
            </a:r>
            <a:r>
              <a:rPr lang="cs-CZ" altLang="cs-CZ" sz="2400" dirty="0" smtClean="0"/>
              <a:t>empirických</a:t>
            </a:r>
            <a:r>
              <a:rPr lang="cs-CZ" altLang="cs-CZ" sz="1400" dirty="0" smtClean="0"/>
              <a:t> </a:t>
            </a:r>
            <a:r>
              <a:rPr lang="cs-CZ" altLang="cs-CZ" sz="2400" dirty="0" smtClean="0"/>
              <a:t>důvodů</a:t>
            </a:r>
            <a:r>
              <a:rPr lang="cs-CZ" altLang="cs-CZ" sz="1400" dirty="0" smtClean="0"/>
              <a:t> </a:t>
            </a:r>
            <a:r>
              <a:rPr lang="cs-CZ" altLang="cs-CZ" sz="2400" dirty="0" smtClean="0"/>
              <a:t>pro</a:t>
            </a:r>
            <a:r>
              <a:rPr lang="cs-CZ" altLang="cs-CZ" sz="1400" dirty="0" smtClean="0"/>
              <a:t> </a:t>
            </a:r>
            <a:r>
              <a:rPr lang="cs-CZ" altLang="cs-CZ" sz="2400" dirty="0" smtClean="0"/>
              <a:t>homogenitu</a:t>
            </a:r>
            <a:r>
              <a:rPr lang="cs-CZ" altLang="cs-CZ" sz="1400" dirty="0" smtClean="0"/>
              <a:t> </a:t>
            </a:r>
            <a:r>
              <a:rPr lang="cs-CZ" altLang="cs-CZ" sz="1800" dirty="0" smtClean="0"/>
              <a:t>  </a:t>
            </a:r>
            <a:r>
              <a:rPr lang="cs-CZ" altLang="cs-CZ" sz="2400" dirty="0" smtClean="0"/>
              <a:t>a izotropii</a:t>
            </a:r>
          </a:p>
          <a:p>
            <a:pPr eaLnBrk="1" hangingPunct="1">
              <a:lnSpc>
                <a:spcPct val="80000"/>
              </a:lnSpc>
              <a:buFontTx/>
              <a:buNone/>
            </a:pPr>
            <a:endParaRPr lang="cs-CZ" altLang="cs-CZ" sz="2000" dirty="0" smtClean="0"/>
          </a:p>
          <a:p>
            <a:pPr marL="90488" indent="-90488" eaLnBrk="1" hangingPunct="1">
              <a:lnSpc>
                <a:spcPct val="80000"/>
              </a:lnSpc>
              <a:buFontTx/>
              <a:buNone/>
            </a:pPr>
            <a:r>
              <a:rPr lang="cs-CZ" altLang="cs-CZ" sz="2400" dirty="0" smtClean="0"/>
              <a:t>Problém s</a:t>
            </a:r>
            <a:r>
              <a:rPr lang="cs-CZ" altLang="cs-CZ" sz="2000" dirty="0" smtClean="0"/>
              <a:t> </a:t>
            </a:r>
            <a:r>
              <a:rPr lang="cs-CZ" altLang="cs-CZ" sz="2400" dirty="0" smtClean="0"/>
              <a:t>absolutním</a:t>
            </a:r>
            <a:r>
              <a:rPr lang="cs-CZ" altLang="cs-CZ" sz="1400" dirty="0" smtClean="0"/>
              <a:t> </a:t>
            </a:r>
            <a:r>
              <a:rPr lang="cs-CZ" altLang="cs-CZ" sz="2400" dirty="0" smtClean="0"/>
              <a:t>prostorem a</a:t>
            </a:r>
            <a:r>
              <a:rPr lang="cs-CZ" altLang="cs-CZ" sz="1400" dirty="0" smtClean="0"/>
              <a:t>  </a:t>
            </a:r>
            <a:r>
              <a:rPr lang="cs-CZ" altLang="cs-CZ" sz="2400" dirty="0" smtClean="0"/>
              <a:t>s inerciální</a:t>
            </a:r>
            <a:r>
              <a:rPr lang="cs-CZ" altLang="cs-CZ" sz="1400" dirty="0" smtClean="0"/>
              <a:t> </a:t>
            </a:r>
            <a:r>
              <a:rPr lang="cs-CZ" altLang="cs-CZ" sz="2400" dirty="0" smtClean="0"/>
              <a:t>soustavou</a:t>
            </a:r>
          </a:p>
          <a:p>
            <a:pPr eaLnBrk="1" hangingPunct="1">
              <a:lnSpc>
                <a:spcPct val="80000"/>
              </a:lnSpc>
              <a:buFontTx/>
              <a:buNone/>
            </a:pPr>
            <a:r>
              <a:rPr lang="cs-CZ" altLang="cs-CZ" sz="1400" dirty="0" smtClean="0"/>
              <a:t> </a:t>
            </a:r>
          </a:p>
          <a:p>
            <a:pPr eaLnBrk="1" hangingPunct="1">
              <a:lnSpc>
                <a:spcPct val="80000"/>
              </a:lnSpc>
              <a:buFontTx/>
              <a:buNone/>
            </a:pPr>
            <a:endParaRPr lang="cs-CZ" altLang="cs-CZ" sz="1000" dirty="0" smtClean="0"/>
          </a:p>
          <a:p>
            <a:pPr eaLnBrk="1" hangingPunct="1">
              <a:lnSpc>
                <a:spcPct val="80000"/>
              </a:lnSpc>
              <a:buFontTx/>
              <a:buNone/>
            </a:pPr>
            <a:endParaRPr lang="cs-CZ" altLang="cs-CZ" sz="1000" dirty="0" smtClean="0"/>
          </a:p>
          <a:p>
            <a:pPr eaLnBrk="1" hangingPunct="1">
              <a:lnSpc>
                <a:spcPct val="80000"/>
              </a:lnSpc>
              <a:buFontTx/>
              <a:buNone/>
            </a:pPr>
            <a:r>
              <a:rPr lang="cs-CZ" altLang="cs-CZ" sz="1400" dirty="0" smtClean="0"/>
              <a:t>  </a:t>
            </a:r>
          </a:p>
        </p:txBody>
      </p:sp>
    </p:spTree>
    <p:extLst>
      <p:ext uri="{BB962C8B-B14F-4D97-AF65-F5344CB8AC3E}">
        <p14:creationId xmlns:p14="http://schemas.microsoft.com/office/powerpoint/2010/main" val="316105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1" y="76200"/>
            <a:ext cx="8083097" cy="677108"/>
          </a:xfrm>
          <a:prstGeom prst="rect">
            <a:avLst/>
          </a:prstGeom>
        </p:spPr>
        <p:txBody>
          <a:bodyPr vert="horz" wrap="square" lIns="0" tIns="0" rIns="0" bIns="0" rtlCol="0">
            <a:spAutoFit/>
          </a:bodyPr>
          <a:lstStyle/>
          <a:p>
            <a:pPr marL="2461895">
              <a:lnSpc>
                <a:spcPct val="100000"/>
              </a:lnSpc>
            </a:pPr>
            <a:r>
              <a:rPr sz="4400" dirty="0"/>
              <a:t>Alfred</a:t>
            </a:r>
            <a:r>
              <a:rPr sz="4400" spc="-135" dirty="0">
                <a:latin typeface="Times New Roman"/>
                <a:cs typeface="Times New Roman"/>
              </a:rPr>
              <a:t> </a:t>
            </a:r>
            <a:r>
              <a:rPr sz="4400" dirty="0"/>
              <a:t>Nobel</a:t>
            </a:r>
          </a:p>
        </p:txBody>
      </p:sp>
      <p:sp>
        <p:nvSpPr>
          <p:cNvPr id="3" name="object 3"/>
          <p:cNvSpPr/>
          <p:nvPr/>
        </p:nvSpPr>
        <p:spPr>
          <a:xfrm>
            <a:off x="678957" y="1310630"/>
            <a:ext cx="3326495" cy="478828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4184804" y="916315"/>
            <a:ext cx="4648200" cy="5339923"/>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sz="1600" spc="-10" dirty="0">
                <a:latin typeface="Calibri"/>
                <a:cs typeface="Calibri"/>
              </a:rPr>
              <a:t>Alf</a:t>
            </a:r>
            <a:r>
              <a:rPr sz="1600" spc="-15" dirty="0">
                <a:latin typeface="Calibri"/>
                <a:cs typeface="Calibri"/>
              </a:rPr>
              <a:t>r</a:t>
            </a:r>
            <a:r>
              <a:rPr sz="1600" spc="-10" dirty="0">
                <a:latin typeface="Calibri"/>
                <a:cs typeface="Calibri"/>
              </a:rPr>
              <a:t>ed</a:t>
            </a:r>
            <a:r>
              <a:rPr sz="1600" spc="-45" dirty="0">
                <a:latin typeface="Times New Roman"/>
                <a:cs typeface="Times New Roman"/>
              </a:rPr>
              <a:t> </a:t>
            </a:r>
            <a:r>
              <a:rPr sz="1600" spc="-10" dirty="0">
                <a:latin typeface="Calibri"/>
                <a:cs typeface="Calibri"/>
              </a:rPr>
              <a:t>Nobel</a:t>
            </a:r>
            <a:r>
              <a:rPr sz="1600" spc="-20" dirty="0">
                <a:latin typeface="Times New Roman"/>
                <a:cs typeface="Times New Roman"/>
              </a:rPr>
              <a:t> </a:t>
            </a:r>
            <a:r>
              <a:rPr sz="1600" spc="-10" dirty="0">
                <a:latin typeface="Calibri"/>
                <a:cs typeface="Calibri"/>
              </a:rPr>
              <a:t>n</a:t>
            </a:r>
            <a:r>
              <a:rPr lang="cs-CZ" sz="1600" spc="-10" dirty="0" err="1">
                <a:latin typeface="Calibri"/>
                <a:cs typeface="Calibri"/>
              </a:rPr>
              <a:t>arozen</a:t>
            </a:r>
            <a:r>
              <a:rPr lang="cs-CZ" sz="1600" spc="-10" dirty="0">
                <a:latin typeface="Calibri"/>
                <a:cs typeface="Calibri"/>
              </a:rPr>
              <a:t> </a:t>
            </a:r>
            <a:r>
              <a:rPr lang="cs-CZ" sz="1600" spc="-20" dirty="0">
                <a:cs typeface="Calibri"/>
              </a:rPr>
              <a:t>21.10.</a:t>
            </a:r>
            <a:r>
              <a:rPr lang="cs-CZ" sz="1600" spc="-25" dirty="0">
                <a:latin typeface="Times New Roman"/>
                <a:cs typeface="Times New Roman"/>
              </a:rPr>
              <a:t> </a:t>
            </a:r>
            <a:r>
              <a:rPr lang="cs-CZ" sz="1600" spc="-20" dirty="0">
                <a:cs typeface="Calibri"/>
              </a:rPr>
              <a:t>1833 </a:t>
            </a:r>
            <a:r>
              <a:rPr lang="cs-CZ" sz="1600" spc="-10" dirty="0">
                <a:latin typeface="Calibri"/>
                <a:cs typeface="Calibri"/>
              </a:rPr>
              <a:t>ve</a:t>
            </a:r>
            <a:r>
              <a:rPr sz="1600" spc="-55" dirty="0">
                <a:latin typeface="Times New Roman"/>
                <a:cs typeface="Times New Roman"/>
              </a:rPr>
              <a:t> </a:t>
            </a:r>
            <a:r>
              <a:rPr sz="1600" spc="-15" dirty="0">
                <a:latin typeface="Calibri"/>
                <a:cs typeface="Calibri"/>
              </a:rPr>
              <a:t>Stockho</a:t>
            </a:r>
            <a:r>
              <a:rPr sz="1600" dirty="0">
                <a:latin typeface="Calibri"/>
                <a:cs typeface="Calibri"/>
              </a:rPr>
              <a:t>l</a:t>
            </a:r>
            <a:r>
              <a:rPr sz="1600" spc="-10" dirty="0">
                <a:latin typeface="Calibri"/>
                <a:cs typeface="Calibri"/>
              </a:rPr>
              <a:t>m</a:t>
            </a:r>
            <a:r>
              <a:rPr lang="cs-CZ" sz="1600" spc="-10" dirty="0">
                <a:latin typeface="Calibri"/>
                <a:cs typeface="Calibri"/>
              </a:rPr>
              <a:t>u</a:t>
            </a:r>
            <a:r>
              <a:rPr lang="cs-CZ" sz="1600" spc="-20" dirty="0">
                <a:latin typeface="Calibri"/>
                <a:cs typeface="Calibri"/>
              </a:rPr>
              <a:t>, v bohaté</a:t>
            </a:r>
            <a:r>
              <a:rPr lang="cs-CZ" sz="1600" spc="-15" dirty="0">
                <a:cs typeface="Calibri"/>
              </a:rPr>
              <a:t> rodině,  příbuzní byli většinou inženýři a vynálezci</a:t>
            </a:r>
          </a:p>
          <a:p>
            <a:pPr marL="299085" marR="5080" indent="-286385">
              <a:lnSpc>
                <a:spcPct val="100000"/>
              </a:lnSpc>
              <a:buFont typeface="Calibri"/>
              <a:buChar char="•"/>
              <a:tabLst>
                <a:tab pos="299720" algn="l"/>
              </a:tabLst>
            </a:pPr>
            <a:endParaRPr sz="800" dirty="0">
              <a:latin typeface="Times New Roman"/>
              <a:cs typeface="Times New Roman"/>
            </a:endParaRPr>
          </a:p>
          <a:p>
            <a:pPr marL="299085" marR="12700" indent="-286385">
              <a:lnSpc>
                <a:spcPct val="100000"/>
              </a:lnSpc>
              <a:buFont typeface="Calibri"/>
              <a:buChar char="•"/>
              <a:tabLst>
                <a:tab pos="299720" algn="l"/>
              </a:tabLst>
            </a:pPr>
            <a:r>
              <a:rPr lang="cs-CZ" sz="1600" spc="-5" dirty="0">
                <a:cs typeface="Calibri"/>
              </a:rPr>
              <a:t>Získal skvělé vzdělání a hovořil </a:t>
            </a:r>
            <a:r>
              <a:rPr lang="cs-CZ" sz="1600" spc="-5" dirty="0" err="1">
                <a:cs typeface="Calibri"/>
              </a:rPr>
              <a:t>švédsky</a:t>
            </a:r>
            <a:r>
              <a:rPr lang="cs-CZ" sz="1600" spc="-5" dirty="0">
                <a:cs typeface="Calibri"/>
              </a:rPr>
              <a:t>, rusky, francouzsky, anglicky, německy. Zajímal se o přírodní vědy, hlavně o chemii, věnoval se také literatuře (dílo Nemesis)</a:t>
            </a:r>
            <a:r>
              <a:rPr sz="1600" spc="-15" dirty="0">
                <a:latin typeface="Calibri"/>
                <a:cs typeface="Calibri"/>
              </a:rPr>
              <a:t>.</a:t>
            </a:r>
            <a:endParaRPr sz="1600" dirty="0">
              <a:latin typeface="Calibri"/>
              <a:cs typeface="Calibri"/>
            </a:endParaRPr>
          </a:p>
          <a:p>
            <a:pPr>
              <a:lnSpc>
                <a:spcPct val="100000"/>
              </a:lnSpc>
              <a:spcBef>
                <a:spcPts val="22"/>
              </a:spcBef>
              <a:buFont typeface="Calibri"/>
              <a:buChar char="•"/>
            </a:pPr>
            <a:endParaRPr sz="1000" dirty="0">
              <a:latin typeface="Times New Roman"/>
              <a:cs typeface="Times New Roman"/>
            </a:endParaRPr>
          </a:p>
          <a:p>
            <a:pPr marL="299085" marR="66040" indent="-286385">
              <a:lnSpc>
                <a:spcPct val="100000"/>
              </a:lnSpc>
              <a:buFont typeface="Calibri"/>
              <a:buChar char="•"/>
              <a:tabLst>
                <a:tab pos="299720" algn="l"/>
              </a:tabLst>
            </a:pPr>
            <a:r>
              <a:rPr lang="cs-CZ" sz="1600" spc="-10" dirty="0">
                <a:cs typeface="Calibri"/>
              </a:rPr>
              <a:t>V rodinné továrně na výrobu nitroglycerinu došlo k explozím. Při jedné zahynul jeho bratr  a několik zaměstnanců. Alfred se věnoval tomu, aby práce byla bezpečnější. Laboratoř přesunul na loď kotvící na jezeře </a:t>
            </a:r>
            <a:r>
              <a:rPr lang="cs-CZ" sz="1600" spc="-10" dirty="0" err="1">
                <a:cs typeface="Calibri"/>
              </a:rPr>
              <a:t>Mälaren</a:t>
            </a:r>
            <a:r>
              <a:rPr lang="cs-CZ" sz="1600" spc="-10" dirty="0">
                <a:cs typeface="Calibri"/>
              </a:rPr>
              <a:t>. </a:t>
            </a:r>
          </a:p>
          <a:p>
            <a:pPr marL="299085" marR="66040" indent="-286385">
              <a:lnSpc>
                <a:spcPct val="100000"/>
              </a:lnSpc>
              <a:buFont typeface="Calibri"/>
              <a:buChar char="•"/>
              <a:tabLst>
                <a:tab pos="299720" algn="l"/>
              </a:tabLst>
            </a:pPr>
            <a:endParaRPr lang="cs-CZ" sz="900" spc="-10" dirty="0">
              <a:cs typeface="Calibri"/>
            </a:endParaRPr>
          </a:p>
          <a:p>
            <a:pPr marL="299085" marR="66040" indent="-286385">
              <a:lnSpc>
                <a:spcPct val="100000"/>
              </a:lnSpc>
              <a:buFont typeface="Calibri"/>
              <a:buChar char="•"/>
              <a:tabLst>
                <a:tab pos="299720" algn="l"/>
              </a:tabLst>
            </a:pPr>
            <a:r>
              <a:rPr lang="cs-CZ" sz="1600" spc="-10" dirty="0">
                <a:cs typeface="Calibri"/>
              </a:rPr>
              <a:t>V roce 1867 si nechal patentovat dynamit. Smíšením nitroglycerinu s hlinkou vytvořil hmotu, se níž lze bezpečně manipulovat. Sestrojil rozbušku, která přivede kusy dynamitu k explozi. </a:t>
            </a:r>
          </a:p>
          <a:p>
            <a:pPr marL="299085" marR="66040" indent="-286385">
              <a:lnSpc>
                <a:spcPct val="100000"/>
              </a:lnSpc>
              <a:buFont typeface="Calibri"/>
              <a:buChar char="•"/>
              <a:tabLst>
                <a:tab pos="299720" algn="l"/>
              </a:tabLst>
            </a:pPr>
            <a:r>
              <a:rPr lang="cs-CZ" sz="1600" spc="-10" dirty="0">
                <a:cs typeface="Calibri"/>
              </a:rPr>
              <a:t>Vynález měl velký úspěch a dynamit se stal žádaným zbožím. Vybudoval továrny na 90 místech ve více než 20 státech. V době závěti vlastnil 355 patentů a nashromáždil obrovský majetek. </a:t>
            </a:r>
            <a:r>
              <a:rPr sz="1600" spc="-10" dirty="0">
                <a:latin typeface="Calibri"/>
                <a:cs typeface="Calibri"/>
              </a:rPr>
              <a:t>.</a:t>
            </a:r>
            <a:endParaRPr sz="1600" dirty="0">
              <a:latin typeface="Calibri"/>
              <a:cs typeface="Calibri"/>
            </a:endParaRPr>
          </a:p>
        </p:txBody>
      </p:sp>
      <p:sp>
        <p:nvSpPr>
          <p:cNvPr id="6" name="object 6"/>
          <p:cNvSpPr txBox="1"/>
          <p:nvPr/>
        </p:nvSpPr>
        <p:spPr>
          <a:xfrm>
            <a:off x="960756" y="6270442"/>
            <a:ext cx="2468245" cy="184666"/>
          </a:xfrm>
          <a:prstGeom prst="rect">
            <a:avLst/>
          </a:prstGeom>
        </p:spPr>
        <p:txBody>
          <a:bodyPr vert="horz" wrap="square" lIns="0" tIns="0" rIns="0" bIns="0" rtlCol="0">
            <a:spAutoFit/>
          </a:bodyPr>
          <a:lstStyle/>
          <a:p>
            <a:pPr marL="12700" marR="5080" indent="533400">
              <a:lnSpc>
                <a:spcPct val="100000"/>
              </a:lnSpc>
            </a:pPr>
            <a:r>
              <a:rPr sz="1200" i="1" dirty="0">
                <a:latin typeface="Calibri"/>
                <a:cs typeface="Calibri"/>
              </a:rPr>
              <a:t>Al</a:t>
            </a:r>
            <a:r>
              <a:rPr sz="1200" i="1" spc="5" dirty="0">
                <a:latin typeface="Calibri"/>
                <a:cs typeface="Calibri"/>
              </a:rPr>
              <a:t>f</a:t>
            </a:r>
            <a:r>
              <a:rPr sz="1200" i="1" spc="-10" dirty="0">
                <a:latin typeface="Calibri"/>
                <a:cs typeface="Calibri"/>
              </a:rPr>
              <a:t>red</a:t>
            </a:r>
            <a:r>
              <a:rPr sz="1200" i="1" spc="-35" dirty="0">
                <a:latin typeface="Times New Roman"/>
                <a:cs typeface="Times New Roman"/>
              </a:rPr>
              <a:t> </a:t>
            </a:r>
            <a:r>
              <a:rPr sz="1200" i="1" spc="-15" dirty="0">
                <a:latin typeface="Calibri"/>
                <a:cs typeface="Calibri"/>
              </a:rPr>
              <a:t>B</a:t>
            </a:r>
            <a:r>
              <a:rPr sz="1200" i="1" spc="-5" dirty="0">
                <a:latin typeface="Calibri"/>
                <a:cs typeface="Calibri"/>
              </a:rPr>
              <a:t>er</a:t>
            </a:r>
            <a:r>
              <a:rPr sz="1200" i="1" spc="-20" dirty="0">
                <a:latin typeface="Calibri"/>
                <a:cs typeface="Calibri"/>
              </a:rPr>
              <a:t>n</a:t>
            </a:r>
            <a:r>
              <a:rPr sz="1200" i="1" spc="-5" dirty="0">
                <a:latin typeface="Calibri"/>
                <a:cs typeface="Calibri"/>
              </a:rPr>
              <a:t>ha</a:t>
            </a:r>
            <a:r>
              <a:rPr sz="1200" i="1" spc="-10" dirty="0">
                <a:latin typeface="Calibri"/>
                <a:cs typeface="Calibri"/>
              </a:rPr>
              <a:t>rd</a:t>
            </a:r>
            <a:r>
              <a:rPr sz="1200" i="1" spc="-25" dirty="0">
                <a:latin typeface="Times New Roman"/>
                <a:cs typeface="Times New Roman"/>
              </a:rPr>
              <a:t> </a:t>
            </a:r>
            <a:r>
              <a:rPr sz="1200" i="1" spc="-20" dirty="0">
                <a:latin typeface="Calibri"/>
                <a:cs typeface="Calibri"/>
              </a:rPr>
              <a:t>N</a:t>
            </a:r>
            <a:r>
              <a:rPr sz="1200" i="1" spc="-5" dirty="0">
                <a:latin typeface="Calibri"/>
                <a:cs typeface="Calibri"/>
              </a:rPr>
              <a:t>ob</a:t>
            </a:r>
            <a:r>
              <a:rPr sz="1200" i="1" dirty="0">
                <a:latin typeface="Calibri"/>
                <a:cs typeface="Calibri"/>
              </a:rPr>
              <a:t>el</a:t>
            </a:r>
            <a:endParaRPr sz="1200" dirty="0">
              <a:latin typeface="Calibri"/>
              <a:cs typeface="Calibri"/>
            </a:endParaRPr>
          </a:p>
        </p:txBody>
      </p:sp>
      <p:pic>
        <p:nvPicPr>
          <p:cNvPr id="7" name="Obrázek 6">
            <a:extLst>
              <a:ext uri="{FF2B5EF4-FFF2-40B4-BE49-F238E27FC236}">
                <a16:creationId xmlns="" xmlns:a16="http://schemas.microsoft.com/office/drawing/2014/main" id="{B7E0FE69-AD43-47E4-85EB-8C78BBC710DA}"/>
              </a:ext>
            </a:extLst>
          </p:cNvPr>
          <p:cNvPicPr>
            <a:picLocks noChangeAspect="1"/>
          </p:cNvPicPr>
          <p:nvPr/>
        </p:nvPicPr>
        <p:blipFill>
          <a:blip r:embed="rId4"/>
          <a:stretch>
            <a:fillRect/>
          </a:stretch>
        </p:blipFill>
        <p:spPr>
          <a:xfrm>
            <a:off x="152400" y="98007"/>
            <a:ext cx="1897109" cy="218598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7" name="Zástupný symbol pro číslo snímku 3">
            <a:extLst>
              <a:ext uri="{FF2B5EF4-FFF2-40B4-BE49-F238E27FC236}">
                <a16:creationId xmlns="" xmlns:a16="http://schemas.microsoft.com/office/drawing/2014/main" id="{D1CC0ED2-F247-4BAD-9DBD-C17A34F49DAA}"/>
              </a:ext>
            </a:extLst>
          </p:cNvPr>
          <p:cNvSpPr>
            <a:spLocks noGrp="1"/>
          </p:cNvSpPr>
          <p:nvPr>
            <p:ph type="sldNum" sz="quarter" idx="12"/>
          </p:nvPr>
        </p:nvSpPr>
        <p:spPr bwMode="auto">
          <a:xfrm>
            <a:off x="8343900" y="6492882"/>
            <a:ext cx="1600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a:fld id="{83A634B9-2230-42DF-925C-C4D3A7B7818C}" type="slidenum">
              <a:rPr lang="cs-CZ" altLang="cs-CZ">
                <a:solidFill>
                  <a:srgbClr val="898989"/>
                </a:solidFill>
              </a:rPr>
              <a:pPr algn="l"/>
              <a:t>20</a:t>
            </a:fld>
            <a:endParaRPr lang="cs-CZ" altLang="cs-CZ">
              <a:solidFill>
                <a:srgbClr val="898989"/>
              </a:solidFill>
            </a:endParaRPr>
          </a:p>
        </p:txBody>
      </p:sp>
      <p:pic>
        <p:nvPicPr>
          <p:cNvPr id="61448" name="Picture 13">
            <a:extLst>
              <a:ext uri="{FF2B5EF4-FFF2-40B4-BE49-F238E27FC236}">
                <a16:creationId xmlns="" xmlns:a16="http://schemas.microsoft.com/office/drawing/2014/main" id="{ADBBE3AF-7AFE-4707-99A9-9832B766B7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287" y="2026221"/>
            <a:ext cx="1668930"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300216" y="95003"/>
            <a:ext cx="7886700" cy="1113935"/>
          </a:xfrm>
        </p:spPr>
        <p:txBody>
          <a:bodyPr>
            <a:normAutofit/>
          </a:bodyPr>
          <a:lstStyle/>
          <a:p>
            <a:r>
              <a:rPr lang="cs-CZ" sz="3200" dirty="0"/>
              <a:t>R</a:t>
            </a:r>
            <a:r>
              <a:rPr lang="en-US" sz="3200" dirty="0" err="1"/>
              <a:t>elativistická</a:t>
            </a:r>
            <a:r>
              <a:rPr lang="en-US" sz="3200" dirty="0"/>
              <a:t> </a:t>
            </a:r>
            <a:r>
              <a:rPr lang="en-US" sz="3200" dirty="0" err="1"/>
              <a:t>kosmologie</a:t>
            </a:r>
            <a:r>
              <a:rPr lang="en-US" sz="3200" dirty="0"/>
              <a:t> </a:t>
            </a:r>
            <a:r>
              <a:rPr lang="cs-CZ" sz="3200" dirty="0" smtClean="0"/>
              <a:t>- OTR</a:t>
            </a:r>
            <a:endParaRPr lang="en-US" sz="3200" dirty="0"/>
          </a:p>
        </p:txBody>
      </p:sp>
      <p:sp>
        <p:nvSpPr>
          <p:cNvPr id="13" name="TextBox 12"/>
          <p:cNvSpPr txBox="1"/>
          <p:nvPr/>
        </p:nvSpPr>
        <p:spPr>
          <a:xfrm>
            <a:off x="460022" y="1208938"/>
            <a:ext cx="7940315" cy="1200329"/>
          </a:xfrm>
          <a:prstGeom prst="rect">
            <a:avLst/>
          </a:prstGeom>
          <a:noFill/>
        </p:spPr>
        <p:txBody>
          <a:bodyPr wrap="none" rtlCol="0">
            <a:spAutoFit/>
          </a:bodyPr>
          <a:lstStyle/>
          <a:p>
            <a:pPr algn="ctr"/>
            <a:r>
              <a:rPr lang="cs-CZ" sz="2400" dirty="0">
                <a:solidFill>
                  <a:prstClr val="black"/>
                </a:solidFill>
              </a:rPr>
              <a:t>Relativistická kosmologie pro homogenní a izotropní prostředí </a:t>
            </a:r>
          </a:p>
          <a:p>
            <a:pPr algn="ctr"/>
            <a:r>
              <a:rPr lang="cs-CZ" sz="2400" dirty="0">
                <a:solidFill>
                  <a:prstClr val="black"/>
                </a:solidFill>
              </a:rPr>
              <a:t>s nulovým tlakem vede ke stejným rovnicím </a:t>
            </a:r>
          </a:p>
          <a:p>
            <a:pPr algn="ctr"/>
            <a:r>
              <a:rPr lang="cs-CZ" sz="2400" dirty="0">
                <a:solidFill>
                  <a:prstClr val="black"/>
                </a:solidFill>
              </a:rPr>
              <a:t>jako newtonovská kosmologie !!!</a:t>
            </a:r>
            <a:endParaRPr lang="en-US" sz="2400" dirty="0">
              <a:solidFill>
                <a:prstClr val="black"/>
              </a:solidFill>
            </a:endParaRPr>
          </a:p>
        </p:txBody>
      </p:sp>
      <p:pic>
        <p:nvPicPr>
          <p:cNvPr id="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944" y="2026221"/>
            <a:ext cx="1504055" cy="186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7975" y="3588580"/>
            <a:ext cx="4572000" cy="1200329"/>
          </a:xfrm>
          <a:prstGeom prst="rect">
            <a:avLst/>
          </a:prstGeom>
        </p:spPr>
        <p:txBody>
          <a:bodyPr>
            <a:spAutoFit/>
          </a:bodyPr>
          <a:lstStyle/>
          <a:p>
            <a:r>
              <a:rPr lang="cs-CZ" i="1" dirty="0" smtClean="0">
                <a:solidFill>
                  <a:prstClr val="black"/>
                </a:solidFill>
              </a:rPr>
              <a:t>Levá strana jsou veličiny geometrické povahy, </a:t>
            </a:r>
          </a:p>
          <a:p>
            <a:r>
              <a:rPr lang="cs-CZ" i="1" dirty="0" smtClean="0">
                <a:solidFill>
                  <a:prstClr val="black"/>
                </a:solidFill>
              </a:rPr>
              <a:t>Pravá strana určuje rozložení a pohyb hmoty </a:t>
            </a:r>
          </a:p>
          <a:p>
            <a:endParaRPr lang="cs-CZ" i="1" dirty="0">
              <a:solidFill>
                <a:prstClr val="black"/>
              </a:solidFill>
            </a:endParaRPr>
          </a:p>
          <a:p>
            <a:r>
              <a:rPr lang="en-US" dirty="0" err="1" smtClean="0">
                <a:solidFill>
                  <a:prstClr val="black"/>
                </a:solidFill>
              </a:rPr>
              <a:t>T</a:t>
            </a:r>
            <a:r>
              <a:rPr lang="en-US" i="1" dirty="0" err="1" smtClean="0">
                <a:solidFill>
                  <a:prstClr val="black"/>
                </a:solidFill>
              </a:rPr>
              <a:t>ik</a:t>
            </a:r>
            <a:r>
              <a:rPr lang="en-US" dirty="0" smtClean="0">
                <a:solidFill>
                  <a:prstClr val="black"/>
                </a:solidFill>
              </a:rPr>
              <a:t>  </a:t>
            </a:r>
            <a:r>
              <a:rPr lang="en-US" dirty="0">
                <a:solidFill>
                  <a:prstClr val="black"/>
                </a:solidFill>
              </a:rPr>
              <a:t>je </a:t>
            </a:r>
            <a:r>
              <a:rPr lang="en-US" dirty="0" err="1">
                <a:solidFill>
                  <a:prstClr val="black"/>
                </a:solidFill>
              </a:rPr>
              <a:t>tenzor</a:t>
            </a:r>
            <a:r>
              <a:rPr lang="en-US" dirty="0">
                <a:solidFill>
                  <a:prstClr val="black"/>
                </a:solidFill>
              </a:rPr>
              <a:t> </a:t>
            </a:r>
            <a:r>
              <a:rPr lang="en-US" dirty="0" err="1">
                <a:solidFill>
                  <a:prstClr val="black"/>
                </a:solidFill>
              </a:rPr>
              <a:t>energie-hybnosti</a:t>
            </a:r>
            <a:r>
              <a:rPr lang="en-US" dirty="0">
                <a:solidFill>
                  <a:prstClr val="black"/>
                </a:solidFill>
              </a:rPr>
              <a:t> </a:t>
            </a:r>
          </a:p>
        </p:txBody>
      </p:sp>
      <p:graphicFrame>
        <p:nvGraphicFramePr>
          <p:cNvPr id="4" name="Object 3"/>
          <p:cNvGraphicFramePr>
            <a:graphicFrameLocks noChangeAspect="1"/>
          </p:cNvGraphicFramePr>
          <p:nvPr>
            <p:extLst>
              <p:ext uri="{D42A27DB-BD31-4B8C-83A1-F6EECF244321}">
                <p14:modId xmlns:p14="http://schemas.microsoft.com/office/powerpoint/2010/main" val="2939322413"/>
              </p:ext>
            </p:extLst>
          </p:nvPr>
        </p:nvGraphicFramePr>
        <p:xfrm>
          <a:off x="2907438" y="2401291"/>
          <a:ext cx="2402688" cy="1111988"/>
        </p:xfrm>
        <a:graphic>
          <a:graphicData uri="http://schemas.openxmlformats.org/presentationml/2006/ole">
            <mc:AlternateContent xmlns:mc="http://schemas.openxmlformats.org/markup-compatibility/2006">
              <mc:Choice xmlns:v="urn:schemas-microsoft-com:vml" Requires="v">
                <p:oleObj spid="_x0000_s7180" name="Equation" r:id="rId6" imgW="1536480" imgH="533160" progId="Equation.DSMT4">
                  <p:embed/>
                </p:oleObj>
              </mc:Choice>
              <mc:Fallback>
                <p:oleObj name="Equation" r:id="rId6" imgW="1536480" imgH="533160" progId="Equation.DSMT4">
                  <p:embed/>
                  <p:pic>
                    <p:nvPicPr>
                      <p:cNvPr id="0" name=""/>
                      <p:cNvPicPr/>
                      <p:nvPr/>
                    </p:nvPicPr>
                    <p:blipFill>
                      <a:blip r:embed="rId7"/>
                      <a:stretch>
                        <a:fillRect/>
                      </a:stretch>
                    </p:blipFill>
                    <p:spPr>
                      <a:xfrm>
                        <a:off x="2907438" y="2401291"/>
                        <a:ext cx="2402688" cy="1111988"/>
                      </a:xfrm>
                      <a:prstGeom prst="rect">
                        <a:avLst/>
                      </a:prstGeom>
                    </p:spPr>
                  </p:pic>
                </p:oleObj>
              </mc:Fallback>
            </mc:AlternateContent>
          </a:graphicData>
        </a:graphic>
      </p:graphicFrame>
      <p:sp>
        <p:nvSpPr>
          <p:cNvPr id="6" name="TextBox 5"/>
          <p:cNvSpPr txBox="1"/>
          <p:nvPr/>
        </p:nvSpPr>
        <p:spPr>
          <a:xfrm>
            <a:off x="349377" y="5632449"/>
            <a:ext cx="8239075" cy="646331"/>
          </a:xfrm>
          <a:prstGeom prst="rect">
            <a:avLst/>
          </a:prstGeom>
          <a:noFill/>
        </p:spPr>
        <p:txBody>
          <a:bodyPr wrap="square" rtlCol="0">
            <a:spAutoFit/>
          </a:bodyPr>
          <a:lstStyle/>
          <a:p>
            <a:r>
              <a:rPr lang="cs-CZ" dirty="0" smtClean="0">
                <a:solidFill>
                  <a:prstClr val="black"/>
                </a:solidFill>
              </a:rPr>
              <a:t>F</a:t>
            </a:r>
            <a:r>
              <a:rPr lang="en-US" dirty="0" err="1" smtClean="0">
                <a:solidFill>
                  <a:prstClr val="black"/>
                </a:solidFill>
              </a:rPr>
              <a:t>riedmann</a:t>
            </a:r>
            <a:r>
              <a:rPr lang="en-US" dirty="0" smtClean="0">
                <a:solidFill>
                  <a:prstClr val="black"/>
                </a:solidFill>
              </a:rPr>
              <a:t>-</a:t>
            </a:r>
            <a:r>
              <a:rPr lang="en-US" dirty="0" err="1" smtClean="0">
                <a:solidFill>
                  <a:prstClr val="black"/>
                </a:solidFill>
              </a:rPr>
              <a:t>Lemaître</a:t>
            </a:r>
            <a:r>
              <a:rPr lang="en-US" dirty="0" smtClean="0">
                <a:solidFill>
                  <a:prstClr val="black"/>
                </a:solidFill>
              </a:rPr>
              <a:t>-Robertson-</a:t>
            </a:r>
            <a:r>
              <a:rPr lang="en-US" dirty="0" err="1" smtClean="0">
                <a:solidFill>
                  <a:prstClr val="black"/>
                </a:solidFill>
              </a:rPr>
              <a:t>Walkerovo</a:t>
            </a:r>
            <a:r>
              <a:rPr lang="en-US" dirty="0" smtClean="0">
                <a:solidFill>
                  <a:prstClr val="black"/>
                </a:solidFill>
              </a:rPr>
              <a:t> </a:t>
            </a:r>
            <a:r>
              <a:rPr lang="en-US" dirty="0" err="1" smtClean="0">
                <a:solidFill>
                  <a:prstClr val="black"/>
                </a:solidFill>
              </a:rPr>
              <a:t>řešení</a:t>
            </a:r>
            <a:r>
              <a:rPr lang="cs-CZ" dirty="0" smtClean="0">
                <a:solidFill>
                  <a:prstClr val="black"/>
                </a:solidFill>
              </a:rPr>
              <a:t> </a:t>
            </a:r>
            <a:r>
              <a:rPr lang="en-US" dirty="0" err="1" smtClean="0">
                <a:solidFill>
                  <a:prstClr val="black"/>
                </a:solidFill>
              </a:rPr>
              <a:t>umožňuj</a:t>
            </a:r>
            <a:r>
              <a:rPr lang="cs-CZ" dirty="0" smtClean="0">
                <a:solidFill>
                  <a:prstClr val="black"/>
                </a:solidFill>
              </a:rPr>
              <a:t>e </a:t>
            </a:r>
            <a:r>
              <a:rPr lang="en-US" dirty="0" err="1" smtClean="0">
                <a:solidFill>
                  <a:prstClr val="black"/>
                </a:solidFill>
              </a:rPr>
              <a:t>modelovat</a:t>
            </a:r>
            <a:r>
              <a:rPr lang="en-US" dirty="0" smtClean="0">
                <a:solidFill>
                  <a:prstClr val="black"/>
                </a:solidFill>
              </a:rPr>
              <a:t> </a:t>
            </a:r>
            <a:r>
              <a:rPr lang="en-US" dirty="0" err="1">
                <a:solidFill>
                  <a:prstClr val="black"/>
                </a:solidFill>
              </a:rPr>
              <a:t>vesmír</a:t>
            </a:r>
            <a:r>
              <a:rPr lang="en-US" dirty="0">
                <a:solidFill>
                  <a:prstClr val="black"/>
                </a:solidFill>
              </a:rPr>
              <a:t>, </a:t>
            </a:r>
            <a:r>
              <a:rPr lang="cs-CZ" dirty="0" smtClean="0">
                <a:solidFill>
                  <a:prstClr val="black"/>
                </a:solidFill>
              </a:rPr>
              <a:t> </a:t>
            </a:r>
            <a:r>
              <a:rPr lang="en-US" dirty="0" err="1" smtClean="0">
                <a:solidFill>
                  <a:prstClr val="black"/>
                </a:solidFill>
              </a:rPr>
              <a:t>který</a:t>
            </a:r>
            <a:r>
              <a:rPr lang="en-US" dirty="0" smtClean="0">
                <a:solidFill>
                  <a:prstClr val="black"/>
                </a:solidFill>
              </a:rPr>
              <a:t> </a:t>
            </a:r>
            <a:r>
              <a:rPr lang="en-US" dirty="0">
                <a:solidFill>
                  <a:prstClr val="black"/>
                </a:solidFill>
              </a:rPr>
              <a:t>se </a:t>
            </a:r>
            <a:r>
              <a:rPr lang="en-US" dirty="0" err="1">
                <a:solidFill>
                  <a:prstClr val="black"/>
                </a:solidFill>
              </a:rPr>
              <a:t>vyvinul</a:t>
            </a:r>
            <a:r>
              <a:rPr lang="en-US" dirty="0">
                <a:solidFill>
                  <a:prstClr val="black"/>
                </a:solidFill>
              </a:rPr>
              <a:t> </a:t>
            </a:r>
            <a:r>
              <a:rPr lang="en-US" dirty="0" err="1">
                <a:solidFill>
                  <a:prstClr val="black"/>
                </a:solidFill>
              </a:rPr>
              <a:t>za</a:t>
            </a:r>
            <a:r>
              <a:rPr lang="en-US" dirty="0">
                <a:solidFill>
                  <a:prstClr val="black"/>
                </a:solidFill>
              </a:rPr>
              <a:t>  </a:t>
            </a:r>
            <a:r>
              <a:rPr lang="cs-CZ" dirty="0" smtClean="0">
                <a:solidFill>
                  <a:prstClr val="black"/>
                </a:solidFill>
              </a:rPr>
              <a:t>miliardy</a:t>
            </a:r>
            <a:r>
              <a:rPr lang="en-US" dirty="0">
                <a:solidFill>
                  <a:prstClr val="black"/>
                </a:solidFill>
              </a:rPr>
              <a:t> let </a:t>
            </a:r>
          </a:p>
        </p:txBody>
      </p:sp>
      <p:sp>
        <p:nvSpPr>
          <p:cNvPr id="7" name="Rectangle 6"/>
          <p:cNvSpPr/>
          <p:nvPr/>
        </p:nvSpPr>
        <p:spPr>
          <a:xfrm>
            <a:off x="1091159" y="5006594"/>
            <a:ext cx="5990127" cy="369332"/>
          </a:xfrm>
          <a:prstGeom prst="rect">
            <a:avLst/>
          </a:prstGeom>
        </p:spPr>
        <p:txBody>
          <a:bodyPr wrap="square">
            <a:spAutoFit/>
          </a:bodyPr>
          <a:lstStyle/>
          <a:p>
            <a:r>
              <a:rPr lang="en-US" dirty="0" err="1">
                <a:solidFill>
                  <a:prstClr val="black"/>
                </a:solidFill>
              </a:rPr>
              <a:t>Cílem</a:t>
            </a:r>
            <a:r>
              <a:rPr lang="en-US" dirty="0">
                <a:solidFill>
                  <a:prstClr val="black"/>
                </a:solidFill>
              </a:rPr>
              <a:t> je </a:t>
            </a:r>
            <a:r>
              <a:rPr lang="en-US" dirty="0" err="1">
                <a:solidFill>
                  <a:prstClr val="black"/>
                </a:solidFill>
              </a:rPr>
              <a:t>získat</a:t>
            </a:r>
            <a:r>
              <a:rPr lang="en-US" dirty="0">
                <a:solidFill>
                  <a:prstClr val="black"/>
                </a:solidFill>
              </a:rPr>
              <a:t> </a:t>
            </a:r>
            <a:r>
              <a:rPr lang="en-US" dirty="0" err="1">
                <a:solidFill>
                  <a:prstClr val="black"/>
                </a:solidFill>
              </a:rPr>
              <a:t>funkci</a:t>
            </a:r>
            <a:r>
              <a:rPr lang="en-US" dirty="0">
                <a:solidFill>
                  <a:prstClr val="black"/>
                </a:solidFill>
              </a:rPr>
              <a:t>  </a:t>
            </a:r>
            <a:r>
              <a:rPr lang="cs-CZ" dirty="0" smtClean="0">
                <a:solidFill>
                  <a:prstClr val="black"/>
                </a:solidFill>
              </a:rPr>
              <a:t>pro</a:t>
            </a:r>
            <a:r>
              <a:rPr lang="en-US" dirty="0" smtClean="0">
                <a:solidFill>
                  <a:prstClr val="black"/>
                </a:solidFill>
              </a:rPr>
              <a:t> </a:t>
            </a:r>
            <a:r>
              <a:rPr lang="en-US" dirty="0" err="1">
                <a:solidFill>
                  <a:prstClr val="black"/>
                </a:solidFill>
              </a:rPr>
              <a:t>časový</a:t>
            </a:r>
            <a:r>
              <a:rPr lang="en-US" dirty="0">
                <a:solidFill>
                  <a:prstClr val="black"/>
                </a:solidFill>
              </a:rPr>
              <a:t> </a:t>
            </a:r>
            <a:r>
              <a:rPr lang="en-US" dirty="0" err="1">
                <a:solidFill>
                  <a:prstClr val="black"/>
                </a:solidFill>
              </a:rPr>
              <a:t>průběh</a:t>
            </a:r>
            <a:r>
              <a:rPr lang="en-US" dirty="0">
                <a:solidFill>
                  <a:prstClr val="black"/>
                </a:solidFill>
              </a:rPr>
              <a:t> </a:t>
            </a:r>
            <a:r>
              <a:rPr lang="en-US" dirty="0" err="1">
                <a:solidFill>
                  <a:prstClr val="black"/>
                </a:solidFill>
              </a:rPr>
              <a:t>rozpínání</a:t>
            </a:r>
            <a:r>
              <a:rPr lang="en-US" dirty="0">
                <a:solidFill>
                  <a:prstClr val="black"/>
                </a:solidFill>
              </a:rPr>
              <a:t> </a:t>
            </a:r>
            <a:r>
              <a:rPr lang="en-US" dirty="0" err="1">
                <a:solidFill>
                  <a:prstClr val="black"/>
                </a:solidFill>
              </a:rPr>
              <a:t>vesmíru</a:t>
            </a:r>
            <a:endParaRPr lang="en-US" dirty="0">
              <a:solidFill>
                <a:prstClr val="black"/>
              </a:solidFill>
            </a:endParaRPr>
          </a:p>
        </p:txBody>
      </p:sp>
    </p:spTree>
    <p:extLst>
      <p:ext uri="{BB962C8B-B14F-4D97-AF65-F5344CB8AC3E}">
        <p14:creationId xmlns:p14="http://schemas.microsoft.com/office/powerpoint/2010/main" val="3792671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7" y="214313"/>
            <a:ext cx="672782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6217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991100" cy="239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10" descr="TV-snow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991225" y="1725613"/>
            <a:ext cx="208915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Zástupný symbol pro obsah 2"/>
          <p:cNvSpPr>
            <a:spLocks noGrp="1"/>
          </p:cNvSpPr>
          <p:nvPr>
            <p:ph idx="1"/>
          </p:nvPr>
        </p:nvSpPr>
        <p:spPr>
          <a:xfrm>
            <a:off x="182563" y="839788"/>
            <a:ext cx="4740275" cy="2589212"/>
          </a:xfrm>
        </p:spPr>
        <p:txBody>
          <a:bodyPr/>
          <a:lstStyle/>
          <a:p>
            <a:pPr eaLnBrk="1" hangingPunct="1"/>
            <a:r>
              <a:rPr lang="cs-CZ" altLang="cs-CZ" sz="2000" dirty="0" err="1" smtClean="0"/>
              <a:t>Penzias</a:t>
            </a:r>
            <a:r>
              <a:rPr lang="cs-CZ" altLang="cs-CZ" sz="2000" dirty="0" smtClean="0"/>
              <a:t> a Wilson, historie objevu.</a:t>
            </a:r>
          </a:p>
          <a:p>
            <a:pPr eaLnBrk="1" hangingPunct="1"/>
            <a:r>
              <a:rPr lang="cs-CZ" altLang="cs-CZ" sz="2000" dirty="0" smtClean="0"/>
              <a:t>Zpřesňování kosmologických parametrů, umožňující dojít k realistickému modelu, </a:t>
            </a:r>
          </a:p>
          <a:p>
            <a:pPr eaLnBrk="1" hangingPunct="1"/>
            <a:r>
              <a:rPr lang="cs-CZ" altLang="cs-CZ" sz="2000" dirty="0" smtClean="0"/>
              <a:t>Průhled do raných fází vývoje vesmíru. </a:t>
            </a:r>
          </a:p>
          <a:p>
            <a:pPr eaLnBrk="1" hangingPunct="1"/>
            <a:endParaRPr lang="cs-CZ" altLang="cs-CZ" sz="2000" dirty="0" smtClean="0"/>
          </a:p>
        </p:txBody>
      </p:sp>
      <p:sp>
        <p:nvSpPr>
          <p:cNvPr id="14341" name="Zástupný symbol pro číslo snímku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4F2ADD74-F004-415C-9694-B014E9547C98}" type="slidenum">
              <a:rPr lang="cs-CZ" altLang="cs-CZ" smtClean="0">
                <a:solidFill>
                  <a:srgbClr val="898989"/>
                </a:solidFill>
              </a:rPr>
              <a:pPr/>
              <a:t>22</a:t>
            </a:fld>
            <a:endParaRPr lang="cs-CZ" altLang="cs-CZ" smtClean="0">
              <a:solidFill>
                <a:srgbClr val="898989"/>
              </a:solidFill>
            </a:endParaRPr>
          </a:p>
        </p:txBody>
      </p:sp>
      <p:pic>
        <p:nvPicPr>
          <p:cNvPr id="143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873500"/>
            <a:ext cx="4289425"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813" y="3429000"/>
            <a:ext cx="3740150"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5" name="Obdélník 7"/>
          <p:cNvSpPr>
            <a:spLocks noChangeArrowheads="1"/>
          </p:cNvSpPr>
          <p:nvPr/>
        </p:nvSpPr>
        <p:spPr bwMode="auto">
          <a:xfrm>
            <a:off x="6376988" y="842963"/>
            <a:ext cx="6445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cs-CZ" altLang="cs-CZ" smtClean="0">
                <a:solidFill>
                  <a:prstClr val="black"/>
                </a:solidFill>
              </a:rPr>
              <a:t>2,7 K</a:t>
            </a:r>
          </a:p>
        </p:txBody>
      </p:sp>
      <p:sp>
        <p:nvSpPr>
          <p:cNvPr id="2" name="Title 1"/>
          <p:cNvSpPr>
            <a:spLocks noGrp="1"/>
          </p:cNvSpPr>
          <p:nvPr>
            <p:ph type="title"/>
          </p:nvPr>
        </p:nvSpPr>
        <p:spPr>
          <a:xfrm>
            <a:off x="152400" y="184507"/>
            <a:ext cx="6400800" cy="658456"/>
          </a:xfrm>
        </p:spPr>
        <p:txBody>
          <a:bodyPr>
            <a:normAutofit fontScale="90000"/>
          </a:bodyPr>
          <a:lstStyle/>
          <a:p>
            <a:r>
              <a:rPr lang="cs-CZ" altLang="cs-CZ" dirty="0"/>
              <a:t>Co nám říká reliktní záření. </a:t>
            </a:r>
            <a:br>
              <a:rPr lang="cs-CZ" altLang="cs-CZ" dirty="0"/>
            </a:br>
            <a:endParaRPr lang="en-US" dirty="0"/>
          </a:p>
        </p:txBody>
      </p:sp>
    </p:spTree>
    <p:extLst>
      <p:ext uri="{BB962C8B-B14F-4D97-AF65-F5344CB8AC3E}">
        <p14:creationId xmlns:p14="http://schemas.microsoft.com/office/powerpoint/2010/main" val="26514978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p:cNvSpPr>
          <p:nvPr>
            <p:ph type="title"/>
          </p:nvPr>
        </p:nvSpPr>
        <p:spPr>
          <a:xfrm>
            <a:off x="109904" y="167420"/>
            <a:ext cx="6400800" cy="658813"/>
          </a:xfrm>
        </p:spPr>
        <p:txBody>
          <a:bodyPr/>
          <a:lstStyle/>
          <a:p>
            <a:pPr eaLnBrk="1" hangingPunct="1"/>
            <a:r>
              <a:rPr lang="cs-CZ" altLang="cs-CZ" smtClean="0"/>
              <a:t>Analýza reliktního záření</a:t>
            </a:r>
          </a:p>
        </p:txBody>
      </p:sp>
      <p:sp>
        <p:nvSpPr>
          <p:cNvPr id="16387" name="Zástupný symbol pro obsah 2"/>
          <p:cNvSpPr>
            <a:spLocks noGrp="1"/>
          </p:cNvSpPr>
          <p:nvPr>
            <p:ph idx="1"/>
          </p:nvPr>
        </p:nvSpPr>
        <p:spPr>
          <a:xfrm>
            <a:off x="116254" y="534133"/>
            <a:ext cx="4651375" cy="2082800"/>
          </a:xfrm>
        </p:spPr>
        <p:txBody>
          <a:bodyPr/>
          <a:lstStyle/>
          <a:p>
            <a:pPr eaLnBrk="1" hangingPunct="1">
              <a:defRPr/>
            </a:pPr>
            <a:endParaRPr lang="cs-CZ" altLang="cs-CZ" sz="2000" dirty="0" smtClean="0"/>
          </a:p>
          <a:p>
            <a:pPr marL="0" indent="0" eaLnBrk="1" hangingPunct="1">
              <a:buFont typeface="Arial" pitchFamily="34" charset="0"/>
              <a:buNone/>
              <a:defRPr/>
            </a:pPr>
            <a:r>
              <a:rPr lang="cs-CZ" altLang="cs-CZ" sz="2000" dirty="0" smtClean="0"/>
              <a:t>Potvrzena Planckova křivka</a:t>
            </a:r>
          </a:p>
          <a:p>
            <a:pPr marL="0" indent="0" eaLnBrk="1" hangingPunct="1">
              <a:buFont typeface="Arial" pitchFamily="34" charset="0"/>
              <a:buNone/>
              <a:defRPr/>
            </a:pPr>
            <a:r>
              <a:rPr lang="cs-CZ" altLang="cs-CZ" sz="2000" dirty="0" smtClean="0"/>
              <a:t>. </a:t>
            </a:r>
          </a:p>
        </p:txBody>
      </p:sp>
      <p:sp>
        <p:nvSpPr>
          <p:cNvPr id="15364" name="Zástupný symbol pro číslo snímku 3"/>
          <p:cNvSpPr>
            <a:spLocks noGrp="1"/>
          </p:cNvSpPr>
          <p:nvPr>
            <p:ph type="sldNum" sz="quarter" idx="10"/>
          </p:nvPr>
        </p:nvSpPr>
        <p:spPr bwMode="auto">
          <a:xfrm>
            <a:off x="8329979" y="6445983"/>
            <a:ext cx="79057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AA618C1-9A15-4B04-BC6C-B638D36ED3A6}" type="slidenum">
              <a:rPr lang="cs-CZ" altLang="cs-CZ" smtClean="0">
                <a:solidFill>
                  <a:srgbClr val="898989"/>
                </a:solidFill>
              </a:rPr>
              <a:pPr/>
              <a:t>23</a:t>
            </a:fld>
            <a:endParaRPr lang="cs-CZ" altLang="cs-CZ" smtClean="0">
              <a:solidFill>
                <a:srgbClr val="898989"/>
              </a:solidFill>
            </a:endParaRPr>
          </a:p>
        </p:txBody>
      </p:sp>
      <p:pic>
        <p:nvPicPr>
          <p:cNvPr id="15365" name="Picture 6" descr="http://www.jb.man.ac.uk/distance/radio/course/images/sourcesII/cmbspe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57" y="3048000"/>
            <a:ext cx="433705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9056" y="3657600"/>
            <a:ext cx="2195512" cy="2205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61" y="237337"/>
            <a:ext cx="37909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7529" y="1624431"/>
            <a:ext cx="4572000" cy="646331"/>
          </a:xfrm>
          <a:prstGeom prst="rect">
            <a:avLst/>
          </a:prstGeom>
        </p:spPr>
        <p:txBody>
          <a:bodyPr>
            <a:spAutoFit/>
          </a:bodyPr>
          <a:lstStyle/>
          <a:p>
            <a:r>
              <a:rPr lang="en-US" dirty="0"/>
              <a:t>2006   John C. Mather, George F. Smoot </a:t>
            </a:r>
          </a:p>
          <a:p>
            <a:r>
              <a:rPr lang="en-US" dirty="0"/>
              <a:t>   </a:t>
            </a:r>
          </a:p>
        </p:txBody>
      </p:sp>
      <p:sp>
        <p:nvSpPr>
          <p:cNvPr id="3" name="Rectangle 2"/>
          <p:cNvSpPr/>
          <p:nvPr/>
        </p:nvSpPr>
        <p:spPr>
          <a:xfrm>
            <a:off x="139945" y="2323312"/>
            <a:ext cx="5649111" cy="369332"/>
          </a:xfrm>
          <a:prstGeom prst="rect">
            <a:avLst/>
          </a:prstGeom>
        </p:spPr>
        <p:txBody>
          <a:bodyPr wrap="none">
            <a:spAutoFit/>
          </a:bodyPr>
          <a:lstStyle/>
          <a:p>
            <a:r>
              <a:rPr lang="en-US" dirty="0" err="1"/>
              <a:t>objev</a:t>
            </a:r>
            <a:r>
              <a:rPr lang="en-US" dirty="0"/>
              <a:t> </a:t>
            </a:r>
            <a:r>
              <a:rPr lang="en-US" dirty="0" smtClean="0"/>
              <a:t> </a:t>
            </a:r>
            <a:r>
              <a:rPr lang="en-US" dirty="0" err="1"/>
              <a:t>černotělesové</a:t>
            </a:r>
            <a:r>
              <a:rPr lang="en-US" dirty="0"/>
              <a:t> </a:t>
            </a:r>
            <a:r>
              <a:rPr lang="en-US" dirty="0" err="1"/>
              <a:t>povahy</a:t>
            </a:r>
            <a:r>
              <a:rPr lang="en-US" dirty="0"/>
              <a:t> a </a:t>
            </a:r>
            <a:r>
              <a:rPr lang="en-US" dirty="0" err="1" smtClean="0"/>
              <a:t>anizotropie</a:t>
            </a:r>
            <a:r>
              <a:rPr lang="cs-CZ" dirty="0" smtClean="0"/>
              <a:t> reliktního záření</a:t>
            </a:r>
            <a:endParaRPr lang="en-US" dirty="0"/>
          </a:p>
        </p:txBody>
      </p:sp>
    </p:spTree>
    <p:extLst>
      <p:ext uri="{BB962C8B-B14F-4D97-AF65-F5344CB8AC3E}">
        <p14:creationId xmlns:p14="http://schemas.microsoft.com/office/powerpoint/2010/main" val="3615333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Nadpis 1"/>
          <p:cNvSpPr>
            <a:spLocks noGrp="1"/>
          </p:cNvSpPr>
          <p:nvPr>
            <p:ph type="title"/>
          </p:nvPr>
        </p:nvSpPr>
        <p:spPr>
          <a:xfrm>
            <a:off x="515938" y="0"/>
            <a:ext cx="3292475" cy="658813"/>
          </a:xfrm>
        </p:spPr>
        <p:txBody>
          <a:bodyPr/>
          <a:lstStyle/>
          <a:p>
            <a:pPr eaLnBrk="1" hangingPunct="1"/>
            <a:r>
              <a:rPr lang="cs-CZ" altLang="cs-CZ" sz="2400" smtClean="0"/>
              <a:t>Zpřesňování</a:t>
            </a:r>
          </a:p>
        </p:txBody>
      </p:sp>
      <p:sp>
        <p:nvSpPr>
          <p:cNvPr id="18435" name="Zástupný symbol pro číslo snímku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24B0B928-C526-4FB2-BE79-B624E2A23982}" type="slidenum">
              <a:rPr lang="cs-CZ" altLang="cs-CZ" smtClean="0">
                <a:solidFill>
                  <a:srgbClr val="898989"/>
                </a:solidFill>
              </a:rPr>
              <a:pPr/>
              <a:t>24</a:t>
            </a:fld>
            <a:endParaRPr lang="cs-CZ" altLang="cs-CZ" smtClean="0">
              <a:solidFill>
                <a:srgbClr val="898989"/>
              </a:solidFill>
            </a:endParaRPr>
          </a:p>
        </p:txBody>
      </p:sp>
      <p:pic>
        <p:nvPicPr>
          <p:cNvPr id="18436"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363" y="565150"/>
            <a:ext cx="8169275" cy="611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699819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03039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486400" y="2487782"/>
            <a:ext cx="3457194" cy="3570119"/>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231140" y="152400"/>
            <a:ext cx="8562594" cy="553998"/>
          </a:xfrm>
          <a:prstGeom prst="rect">
            <a:avLst/>
          </a:prstGeom>
        </p:spPr>
        <p:txBody>
          <a:bodyPr vert="horz" wrap="square" lIns="0" tIns="0" rIns="0" bIns="0" rtlCol="0">
            <a:spAutoFit/>
          </a:bodyPr>
          <a:lstStyle/>
          <a:p>
            <a:pPr marL="2337435">
              <a:lnSpc>
                <a:spcPct val="100000"/>
              </a:lnSpc>
            </a:pPr>
            <a:r>
              <a:rPr sz="3600" b="1" spc="-35" dirty="0">
                <a:solidFill>
                  <a:srgbClr val="515151"/>
                </a:solidFill>
                <a:latin typeface="Calibri"/>
                <a:cs typeface="Calibri"/>
              </a:rPr>
              <a:t>No</a:t>
            </a:r>
            <a:r>
              <a:rPr sz="3600" b="1" spc="-45" dirty="0">
                <a:solidFill>
                  <a:srgbClr val="515151"/>
                </a:solidFill>
                <a:latin typeface="Calibri"/>
                <a:cs typeface="Calibri"/>
              </a:rPr>
              <a:t>b</a:t>
            </a:r>
            <a:r>
              <a:rPr sz="3600" b="1" spc="-5" dirty="0">
                <a:solidFill>
                  <a:srgbClr val="515151"/>
                </a:solidFill>
                <a:latin typeface="Calibri"/>
                <a:cs typeface="Calibri"/>
              </a:rPr>
              <a:t>e</a:t>
            </a:r>
            <a:r>
              <a:rPr sz="3600" b="1" dirty="0">
                <a:solidFill>
                  <a:srgbClr val="515151"/>
                </a:solidFill>
                <a:latin typeface="Calibri"/>
                <a:cs typeface="Calibri"/>
              </a:rPr>
              <a:t>l</a:t>
            </a:r>
            <a:r>
              <a:rPr lang="cs-CZ" sz="3600" b="1" dirty="0">
                <a:solidFill>
                  <a:srgbClr val="515151"/>
                </a:solidFill>
                <a:latin typeface="Calibri"/>
                <a:cs typeface="Calibri"/>
              </a:rPr>
              <a:t>ova cena</a:t>
            </a:r>
            <a:endParaRPr sz="3600" dirty="0">
              <a:latin typeface="Calibri"/>
              <a:cs typeface="Calibri"/>
            </a:endParaRPr>
          </a:p>
        </p:txBody>
      </p:sp>
      <p:sp>
        <p:nvSpPr>
          <p:cNvPr id="5" name="object 5"/>
          <p:cNvSpPr txBox="1"/>
          <p:nvPr/>
        </p:nvSpPr>
        <p:spPr>
          <a:xfrm>
            <a:off x="287274" y="2899386"/>
            <a:ext cx="5403342" cy="2746906"/>
          </a:xfrm>
          <a:prstGeom prst="rect">
            <a:avLst/>
          </a:prstGeom>
        </p:spPr>
        <p:txBody>
          <a:bodyPr vert="horz" wrap="square" lIns="0" tIns="0" rIns="0" bIns="0" rtlCol="0">
            <a:spAutoFit/>
          </a:bodyPr>
          <a:lstStyle/>
          <a:p>
            <a:pPr marL="12700" marR="5080">
              <a:lnSpc>
                <a:spcPct val="100000"/>
              </a:lnSpc>
              <a:tabLst>
                <a:tab pos="299720" algn="l"/>
              </a:tabLst>
            </a:pPr>
            <a:r>
              <a:rPr dirty="0"/>
              <a:t>Nobel</a:t>
            </a:r>
            <a:r>
              <a:rPr lang="cs-CZ" dirty="0"/>
              <a:t>ova cena je udělována za Mír a </a:t>
            </a:r>
          </a:p>
          <a:p>
            <a:pPr marL="12700" marR="5080">
              <a:lnSpc>
                <a:spcPct val="100000"/>
              </a:lnSpc>
              <a:tabLst>
                <a:tab pos="299720" algn="l"/>
              </a:tabLst>
            </a:pPr>
            <a:r>
              <a:rPr lang="cs-CZ" dirty="0"/>
              <a:t>od roku</a:t>
            </a:r>
            <a:r>
              <a:rPr dirty="0"/>
              <a:t> 1968</a:t>
            </a:r>
            <a:r>
              <a:rPr lang="cs-CZ" dirty="0"/>
              <a:t> za  pamětní cena za Ekonomické vědy</a:t>
            </a:r>
          </a:p>
          <a:p>
            <a:pPr marL="12700" marR="5080">
              <a:lnSpc>
                <a:spcPct val="100000"/>
              </a:lnSpc>
              <a:tabLst>
                <a:tab pos="299720" algn="l"/>
              </a:tabLst>
            </a:pPr>
            <a:endParaRPr dirty="0"/>
          </a:p>
          <a:p>
            <a:pPr marL="12700" marR="193040">
              <a:lnSpc>
                <a:spcPct val="100000"/>
              </a:lnSpc>
              <a:tabLst>
                <a:tab pos="299720" algn="l"/>
              </a:tabLst>
            </a:pPr>
            <a:r>
              <a:rPr lang="cs-CZ" dirty="0"/>
              <a:t>Poprvé byla </a:t>
            </a:r>
            <a:r>
              <a:rPr dirty="0"/>
              <a:t> Nobel</a:t>
            </a:r>
            <a:r>
              <a:rPr lang="cs-CZ" dirty="0"/>
              <a:t>ova cena udělena</a:t>
            </a:r>
            <a:r>
              <a:rPr dirty="0"/>
              <a:t> 10</a:t>
            </a:r>
            <a:r>
              <a:rPr lang="cs-CZ" dirty="0"/>
              <a:t>.prosince </a:t>
            </a:r>
            <a:r>
              <a:rPr dirty="0"/>
              <a:t>1901</a:t>
            </a:r>
          </a:p>
          <a:p>
            <a:pPr>
              <a:lnSpc>
                <a:spcPct val="100000"/>
              </a:lnSpc>
              <a:spcBef>
                <a:spcPts val="32"/>
              </a:spcBef>
            </a:pPr>
            <a:endParaRPr sz="1650" dirty="0">
              <a:latin typeface="Times New Roman"/>
              <a:cs typeface="Times New Roman"/>
            </a:endParaRPr>
          </a:p>
          <a:p>
            <a:pPr marL="299085" indent="-286385">
              <a:lnSpc>
                <a:spcPct val="100000"/>
              </a:lnSpc>
              <a:buFont typeface="Calibri"/>
              <a:buChar char="•"/>
              <a:tabLst>
                <a:tab pos="299720" algn="l"/>
              </a:tabLst>
            </a:pPr>
            <a:r>
              <a:rPr b="1" dirty="0">
                <a:latin typeface="Calibri"/>
                <a:cs typeface="Calibri"/>
              </a:rPr>
              <a:t>Jacobus</a:t>
            </a:r>
            <a:r>
              <a:rPr b="1" spc="-40" dirty="0">
                <a:latin typeface="Calibri"/>
                <a:cs typeface="Calibri"/>
              </a:rPr>
              <a:t> </a:t>
            </a:r>
            <a:r>
              <a:rPr b="1" dirty="0">
                <a:latin typeface="Calibri"/>
                <a:cs typeface="Calibri"/>
              </a:rPr>
              <a:t>H.</a:t>
            </a:r>
            <a:r>
              <a:rPr b="1" spc="-5" dirty="0">
                <a:latin typeface="Calibri"/>
                <a:cs typeface="Calibri"/>
              </a:rPr>
              <a:t> </a:t>
            </a:r>
            <a:r>
              <a:rPr b="1" dirty="0">
                <a:latin typeface="Calibri"/>
                <a:cs typeface="Calibri"/>
              </a:rPr>
              <a:t>van’t</a:t>
            </a:r>
            <a:r>
              <a:rPr b="1" spc="-15" dirty="0">
                <a:latin typeface="Calibri"/>
                <a:cs typeface="Calibri"/>
              </a:rPr>
              <a:t> </a:t>
            </a:r>
            <a:r>
              <a:rPr b="1" dirty="0">
                <a:latin typeface="Calibri"/>
                <a:cs typeface="Calibri"/>
              </a:rPr>
              <a:t>Hoff</a:t>
            </a:r>
            <a:r>
              <a:rPr b="1" spc="-10" dirty="0">
                <a:latin typeface="Calibri"/>
                <a:cs typeface="Calibri"/>
              </a:rPr>
              <a:t> </a:t>
            </a:r>
            <a:r>
              <a:rPr dirty="0">
                <a:latin typeface="Calibri"/>
                <a:cs typeface="Calibri"/>
              </a:rPr>
              <a:t>–</a:t>
            </a:r>
            <a:r>
              <a:rPr spc="-10" dirty="0">
                <a:latin typeface="Calibri"/>
                <a:cs typeface="Calibri"/>
              </a:rPr>
              <a:t> </a:t>
            </a:r>
            <a:r>
              <a:rPr spc="-5" dirty="0" err="1">
                <a:latin typeface="Calibri"/>
                <a:cs typeface="Calibri"/>
              </a:rPr>
              <a:t>C</a:t>
            </a:r>
            <a:r>
              <a:rPr spc="-10" dirty="0" err="1">
                <a:latin typeface="Calibri"/>
                <a:cs typeface="Calibri"/>
              </a:rPr>
              <a:t>h</a:t>
            </a:r>
            <a:r>
              <a:rPr dirty="0" err="1">
                <a:latin typeface="Calibri"/>
                <a:cs typeface="Calibri"/>
              </a:rPr>
              <a:t>e</a:t>
            </a:r>
            <a:r>
              <a:rPr spc="-10" dirty="0" err="1">
                <a:latin typeface="Calibri"/>
                <a:cs typeface="Calibri"/>
              </a:rPr>
              <a:t>m</a:t>
            </a:r>
            <a:r>
              <a:rPr dirty="0" err="1">
                <a:latin typeface="Calibri"/>
                <a:cs typeface="Calibri"/>
              </a:rPr>
              <a:t>i</a:t>
            </a:r>
            <a:r>
              <a:rPr lang="cs-CZ" dirty="0">
                <a:latin typeface="Calibri"/>
                <a:cs typeface="Calibri"/>
              </a:rPr>
              <a:t>e</a:t>
            </a:r>
            <a:endParaRPr dirty="0">
              <a:latin typeface="Calibri"/>
              <a:cs typeface="Calibri"/>
            </a:endParaRPr>
          </a:p>
          <a:p>
            <a:pPr marL="299085" indent="-286385">
              <a:lnSpc>
                <a:spcPct val="100000"/>
              </a:lnSpc>
              <a:buFont typeface="Calibri"/>
              <a:buChar char="•"/>
              <a:tabLst>
                <a:tab pos="299720" algn="l"/>
              </a:tabLst>
            </a:pPr>
            <a:r>
              <a:rPr b="1" spc="-5" dirty="0">
                <a:latin typeface="Calibri"/>
                <a:cs typeface="Calibri"/>
              </a:rPr>
              <a:t>Wi</a:t>
            </a:r>
            <a:r>
              <a:rPr b="1" spc="5" dirty="0">
                <a:latin typeface="Calibri"/>
                <a:cs typeface="Calibri"/>
              </a:rPr>
              <a:t>l</a:t>
            </a:r>
            <a:r>
              <a:rPr b="1" dirty="0">
                <a:latin typeface="Calibri"/>
                <a:cs typeface="Calibri"/>
              </a:rPr>
              <a:t>he</a:t>
            </a:r>
            <a:r>
              <a:rPr b="1" spc="5" dirty="0">
                <a:latin typeface="Calibri"/>
                <a:cs typeface="Calibri"/>
              </a:rPr>
              <a:t>l</a:t>
            </a:r>
            <a:r>
              <a:rPr b="1" dirty="0">
                <a:latin typeface="Calibri"/>
                <a:cs typeface="Calibri"/>
              </a:rPr>
              <a:t>m</a:t>
            </a:r>
            <a:r>
              <a:rPr b="1" spc="-55" dirty="0">
                <a:latin typeface="Times New Roman"/>
                <a:cs typeface="Times New Roman"/>
              </a:rPr>
              <a:t> </a:t>
            </a:r>
            <a:r>
              <a:rPr b="1" spc="-5" dirty="0">
                <a:latin typeface="Calibri"/>
                <a:cs typeface="Calibri"/>
              </a:rPr>
              <a:t>C</a:t>
            </a:r>
            <a:r>
              <a:rPr b="1" dirty="0">
                <a:latin typeface="Calibri"/>
                <a:cs typeface="Calibri"/>
              </a:rPr>
              <a:t>.</a:t>
            </a:r>
            <a:r>
              <a:rPr b="1" spc="-40" dirty="0">
                <a:latin typeface="Times New Roman"/>
                <a:cs typeface="Times New Roman"/>
              </a:rPr>
              <a:t> </a:t>
            </a:r>
            <a:r>
              <a:rPr b="1" dirty="0">
                <a:latin typeface="Calibri"/>
                <a:cs typeface="Calibri"/>
              </a:rPr>
              <a:t>Rönt</a:t>
            </a:r>
            <a:r>
              <a:rPr b="1" spc="-10" dirty="0">
                <a:latin typeface="Calibri"/>
                <a:cs typeface="Calibri"/>
              </a:rPr>
              <a:t>g</a:t>
            </a:r>
            <a:r>
              <a:rPr b="1" spc="-5" dirty="0">
                <a:latin typeface="Calibri"/>
                <a:cs typeface="Calibri"/>
              </a:rPr>
              <a:t>e</a:t>
            </a:r>
            <a:r>
              <a:rPr b="1" dirty="0">
                <a:latin typeface="Calibri"/>
                <a:cs typeface="Calibri"/>
              </a:rPr>
              <a:t>n</a:t>
            </a:r>
            <a:r>
              <a:rPr b="1" spc="-65" dirty="0">
                <a:latin typeface="Times New Roman"/>
                <a:cs typeface="Times New Roman"/>
              </a:rPr>
              <a:t> </a:t>
            </a:r>
            <a:r>
              <a:rPr dirty="0">
                <a:latin typeface="Calibri"/>
                <a:cs typeface="Calibri"/>
              </a:rPr>
              <a:t>– </a:t>
            </a:r>
            <a:r>
              <a:rPr lang="cs-CZ" dirty="0">
                <a:latin typeface="Calibri"/>
                <a:cs typeface="Calibri"/>
              </a:rPr>
              <a:t>F</a:t>
            </a:r>
            <a:r>
              <a:rPr dirty="0">
                <a:latin typeface="Calibri"/>
                <a:cs typeface="Calibri"/>
              </a:rPr>
              <a:t>y</a:t>
            </a:r>
            <a:r>
              <a:rPr lang="cs-CZ" dirty="0">
                <a:latin typeface="Calibri"/>
                <a:cs typeface="Calibri"/>
              </a:rPr>
              <a:t>zika</a:t>
            </a:r>
            <a:endParaRPr dirty="0">
              <a:latin typeface="Calibri"/>
              <a:cs typeface="Calibri"/>
            </a:endParaRPr>
          </a:p>
          <a:p>
            <a:pPr marL="338455" indent="-325755">
              <a:lnSpc>
                <a:spcPct val="100000"/>
              </a:lnSpc>
              <a:buFont typeface="Calibri"/>
              <a:buChar char="•"/>
              <a:tabLst>
                <a:tab pos="339090" algn="l"/>
              </a:tabLst>
            </a:pPr>
            <a:r>
              <a:rPr b="1" dirty="0">
                <a:latin typeface="Calibri"/>
                <a:cs typeface="Calibri"/>
              </a:rPr>
              <a:t>Emil</a:t>
            </a:r>
            <a:r>
              <a:rPr b="1" spc="-35" dirty="0">
                <a:latin typeface="Times New Roman"/>
                <a:cs typeface="Times New Roman"/>
              </a:rPr>
              <a:t> </a:t>
            </a:r>
            <a:r>
              <a:rPr b="1" dirty="0">
                <a:latin typeface="Calibri"/>
                <a:cs typeface="Calibri"/>
              </a:rPr>
              <a:t>A.</a:t>
            </a:r>
            <a:r>
              <a:rPr b="1" spc="-35" dirty="0">
                <a:latin typeface="Times New Roman"/>
                <a:cs typeface="Times New Roman"/>
              </a:rPr>
              <a:t> </a:t>
            </a:r>
            <a:r>
              <a:rPr b="1" spc="-5" dirty="0">
                <a:latin typeface="Calibri"/>
                <a:cs typeface="Calibri"/>
              </a:rPr>
              <a:t>vo</a:t>
            </a:r>
            <a:r>
              <a:rPr b="1" dirty="0">
                <a:latin typeface="Calibri"/>
                <a:cs typeface="Calibri"/>
              </a:rPr>
              <a:t>n</a:t>
            </a:r>
            <a:r>
              <a:rPr b="1" spc="-50" dirty="0">
                <a:latin typeface="Times New Roman"/>
                <a:cs typeface="Times New Roman"/>
              </a:rPr>
              <a:t> </a:t>
            </a:r>
            <a:r>
              <a:rPr b="1" dirty="0">
                <a:latin typeface="Calibri"/>
                <a:cs typeface="Calibri"/>
              </a:rPr>
              <a:t>B</a:t>
            </a:r>
            <a:r>
              <a:rPr b="1" spc="-5" dirty="0">
                <a:latin typeface="Calibri"/>
                <a:cs typeface="Calibri"/>
              </a:rPr>
              <a:t>eh</a:t>
            </a:r>
            <a:r>
              <a:rPr b="1" spc="5" dirty="0">
                <a:latin typeface="Calibri"/>
                <a:cs typeface="Calibri"/>
              </a:rPr>
              <a:t>r</a:t>
            </a:r>
            <a:r>
              <a:rPr b="1" dirty="0">
                <a:latin typeface="Calibri"/>
                <a:cs typeface="Calibri"/>
              </a:rPr>
              <a:t>ing</a:t>
            </a:r>
            <a:r>
              <a:rPr b="1" spc="-65" dirty="0">
                <a:latin typeface="Times New Roman"/>
                <a:cs typeface="Times New Roman"/>
              </a:rPr>
              <a:t> </a:t>
            </a:r>
            <a:r>
              <a:rPr dirty="0">
                <a:latin typeface="Calibri"/>
                <a:cs typeface="Calibri"/>
              </a:rPr>
              <a:t>–</a:t>
            </a:r>
            <a:r>
              <a:rPr spc="-10" dirty="0">
                <a:latin typeface="Calibri"/>
                <a:cs typeface="Calibri"/>
              </a:rPr>
              <a:t> </a:t>
            </a:r>
            <a:r>
              <a:rPr lang="cs-CZ" spc="-10" dirty="0">
                <a:latin typeface="Calibri"/>
                <a:cs typeface="Calibri"/>
              </a:rPr>
              <a:t>F</a:t>
            </a:r>
            <a:r>
              <a:rPr dirty="0" err="1">
                <a:latin typeface="Calibri"/>
                <a:cs typeface="Calibri"/>
              </a:rPr>
              <a:t>ysi</a:t>
            </a:r>
            <a:r>
              <a:rPr spc="5" dirty="0" err="1">
                <a:latin typeface="Calibri"/>
                <a:cs typeface="Calibri"/>
              </a:rPr>
              <a:t>o</a:t>
            </a:r>
            <a:r>
              <a:rPr dirty="0" err="1">
                <a:latin typeface="Calibri"/>
                <a:cs typeface="Calibri"/>
              </a:rPr>
              <a:t>log</a:t>
            </a:r>
            <a:r>
              <a:rPr lang="cs-CZ" dirty="0" err="1">
                <a:latin typeface="Calibri"/>
                <a:cs typeface="Calibri"/>
              </a:rPr>
              <a:t>ie</a:t>
            </a:r>
            <a:r>
              <a:rPr spc="-30" dirty="0">
                <a:latin typeface="Times New Roman"/>
                <a:cs typeface="Times New Roman"/>
              </a:rPr>
              <a:t> </a:t>
            </a:r>
            <a:r>
              <a:rPr lang="cs-CZ" spc="-30" dirty="0">
                <a:latin typeface="Times New Roman"/>
                <a:cs typeface="Times New Roman"/>
              </a:rPr>
              <a:t>-lékařství</a:t>
            </a:r>
            <a:endParaRPr dirty="0">
              <a:latin typeface="Calibri"/>
              <a:cs typeface="Calibri"/>
            </a:endParaRPr>
          </a:p>
          <a:p>
            <a:pPr marL="299085" indent="-286385">
              <a:lnSpc>
                <a:spcPct val="100000"/>
              </a:lnSpc>
              <a:buFont typeface="Calibri"/>
              <a:buChar char="•"/>
              <a:tabLst>
                <a:tab pos="299720" algn="l"/>
              </a:tabLst>
            </a:pPr>
            <a:r>
              <a:rPr b="1" dirty="0">
                <a:latin typeface="Calibri"/>
                <a:cs typeface="Calibri"/>
              </a:rPr>
              <a:t>Rene</a:t>
            </a:r>
            <a:r>
              <a:rPr b="1" spc="-65" dirty="0">
                <a:latin typeface="Times New Roman"/>
                <a:cs typeface="Times New Roman"/>
              </a:rPr>
              <a:t> </a:t>
            </a:r>
            <a:r>
              <a:rPr b="1" dirty="0">
                <a:latin typeface="Calibri"/>
                <a:cs typeface="Calibri"/>
              </a:rPr>
              <a:t>F.</a:t>
            </a:r>
            <a:r>
              <a:rPr b="1" spc="-50" dirty="0">
                <a:latin typeface="Times New Roman"/>
                <a:cs typeface="Times New Roman"/>
              </a:rPr>
              <a:t> </a:t>
            </a:r>
            <a:r>
              <a:rPr b="1" dirty="0">
                <a:latin typeface="Calibri"/>
                <a:cs typeface="Calibri"/>
              </a:rPr>
              <a:t>A.</a:t>
            </a:r>
            <a:r>
              <a:rPr b="1" spc="-40" dirty="0">
                <a:latin typeface="Times New Roman"/>
                <a:cs typeface="Times New Roman"/>
              </a:rPr>
              <a:t> </a:t>
            </a:r>
            <a:r>
              <a:rPr b="1" dirty="0">
                <a:latin typeface="Calibri"/>
                <a:cs typeface="Calibri"/>
              </a:rPr>
              <a:t>Sully</a:t>
            </a:r>
            <a:r>
              <a:rPr b="1" spc="-35" dirty="0">
                <a:latin typeface="Times New Roman"/>
                <a:cs typeface="Times New Roman"/>
              </a:rPr>
              <a:t> </a:t>
            </a:r>
            <a:r>
              <a:rPr b="1" spc="-5" dirty="0">
                <a:latin typeface="Calibri"/>
                <a:cs typeface="Calibri"/>
              </a:rPr>
              <a:t>Pr</a:t>
            </a:r>
            <a:r>
              <a:rPr b="1" dirty="0">
                <a:latin typeface="Calibri"/>
                <a:cs typeface="Calibri"/>
              </a:rPr>
              <a:t>udho</a:t>
            </a:r>
            <a:r>
              <a:rPr b="1" spc="-5" dirty="0">
                <a:latin typeface="Calibri"/>
                <a:cs typeface="Calibri"/>
              </a:rPr>
              <a:t>mm</a:t>
            </a:r>
            <a:r>
              <a:rPr b="1" dirty="0">
                <a:latin typeface="Calibri"/>
                <a:cs typeface="Calibri"/>
              </a:rPr>
              <a:t>e</a:t>
            </a:r>
            <a:r>
              <a:rPr b="1" spc="-65" dirty="0">
                <a:latin typeface="Times New Roman"/>
                <a:cs typeface="Times New Roman"/>
              </a:rPr>
              <a:t> </a:t>
            </a:r>
            <a:r>
              <a:rPr dirty="0">
                <a:latin typeface="Calibri"/>
                <a:cs typeface="Calibri"/>
              </a:rPr>
              <a:t>–</a:t>
            </a:r>
            <a:r>
              <a:rPr spc="-10" dirty="0">
                <a:latin typeface="Calibri"/>
                <a:cs typeface="Calibri"/>
              </a:rPr>
              <a:t> </a:t>
            </a:r>
            <a:r>
              <a:rPr spc="-5" dirty="0" err="1">
                <a:latin typeface="Calibri"/>
                <a:cs typeface="Calibri"/>
              </a:rPr>
              <a:t>L</a:t>
            </a:r>
            <a:r>
              <a:rPr dirty="0" err="1">
                <a:latin typeface="Calibri"/>
                <a:cs typeface="Calibri"/>
              </a:rPr>
              <a:t>it</a:t>
            </a:r>
            <a:r>
              <a:rPr spc="-5" dirty="0" err="1">
                <a:latin typeface="Calibri"/>
                <a:cs typeface="Calibri"/>
              </a:rPr>
              <a:t>e</a:t>
            </a:r>
            <a:r>
              <a:rPr dirty="0" err="1">
                <a:latin typeface="Calibri"/>
                <a:cs typeface="Calibri"/>
              </a:rPr>
              <a:t>rat</a:t>
            </a:r>
            <a:r>
              <a:rPr spc="-10" dirty="0" err="1">
                <a:latin typeface="Calibri"/>
                <a:cs typeface="Calibri"/>
              </a:rPr>
              <a:t>u</a:t>
            </a:r>
            <a:r>
              <a:rPr dirty="0" err="1">
                <a:latin typeface="Calibri"/>
                <a:cs typeface="Calibri"/>
              </a:rPr>
              <a:t>r</a:t>
            </a:r>
            <a:r>
              <a:rPr lang="cs-CZ" dirty="0">
                <a:latin typeface="Calibri"/>
                <a:cs typeface="Calibri"/>
              </a:rPr>
              <a:t>a</a:t>
            </a:r>
            <a:endParaRPr dirty="0">
              <a:latin typeface="Calibri"/>
              <a:cs typeface="Calibri"/>
            </a:endParaRPr>
          </a:p>
          <a:p>
            <a:pPr marL="299085" indent="-286385">
              <a:lnSpc>
                <a:spcPct val="100000"/>
              </a:lnSpc>
              <a:buFont typeface="Calibri"/>
              <a:buChar char="•"/>
              <a:tabLst>
                <a:tab pos="299720" algn="l"/>
              </a:tabLst>
            </a:pPr>
            <a:r>
              <a:rPr b="1" dirty="0">
                <a:latin typeface="Calibri"/>
                <a:cs typeface="Calibri"/>
              </a:rPr>
              <a:t>Jean</a:t>
            </a:r>
            <a:r>
              <a:rPr b="1" spc="-60" dirty="0">
                <a:latin typeface="Times New Roman"/>
                <a:cs typeface="Times New Roman"/>
              </a:rPr>
              <a:t> </a:t>
            </a:r>
            <a:r>
              <a:rPr b="1" dirty="0">
                <a:latin typeface="Calibri"/>
                <a:cs typeface="Calibri"/>
              </a:rPr>
              <a:t>H.</a:t>
            </a:r>
            <a:r>
              <a:rPr b="1" spc="-40" dirty="0">
                <a:latin typeface="Times New Roman"/>
                <a:cs typeface="Times New Roman"/>
              </a:rPr>
              <a:t> </a:t>
            </a:r>
            <a:r>
              <a:rPr b="1" spc="-5" dirty="0">
                <a:latin typeface="Calibri"/>
                <a:cs typeface="Calibri"/>
              </a:rPr>
              <a:t>D</a:t>
            </a:r>
            <a:r>
              <a:rPr b="1" dirty="0">
                <a:latin typeface="Calibri"/>
                <a:cs typeface="Calibri"/>
              </a:rPr>
              <a:t>unant</a:t>
            </a:r>
            <a:r>
              <a:rPr b="1" spc="-70" dirty="0">
                <a:latin typeface="Times New Roman"/>
                <a:cs typeface="Times New Roman"/>
              </a:rPr>
              <a:t> </a:t>
            </a:r>
            <a:r>
              <a:rPr b="1" dirty="0">
                <a:latin typeface="Calibri"/>
                <a:cs typeface="Calibri"/>
              </a:rPr>
              <a:t>and</a:t>
            </a:r>
            <a:r>
              <a:rPr b="1" spc="-50" dirty="0">
                <a:latin typeface="Times New Roman"/>
                <a:cs typeface="Times New Roman"/>
              </a:rPr>
              <a:t> </a:t>
            </a:r>
            <a:r>
              <a:rPr b="1" dirty="0">
                <a:latin typeface="Calibri"/>
                <a:cs typeface="Calibri"/>
              </a:rPr>
              <a:t>F</a:t>
            </a:r>
            <a:r>
              <a:rPr b="1" spc="5" dirty="0">
                <a:latin typeface="Calibri"/>
                <a:cs typeface="Calibri"/>
              </a:rPr>
              <a:t>r</a:t>
            </a:r>
            <a:r>
              <a:rPr b="1" spc="-5" dirty="0">
                <a:latin typeface="Calibri"/>
                <a:cs typeface="Calibri"/>
              </a:rPr>
              <a:t>éd</a:t>
            </a:r>
            <a:r>
              <a:rPr b="1" dirty="0">
                <a:latin typeface="Calibri"/>
                <a:cs typeface="Calibri"/>
              </a:rPr>
              <a:t>é</a:t>
            </a:r>
            <a:r>
              <a:rPr b="1" spc="-10" dirty="0">
                <a:latin typeface="Calibri"/>
                <a:cs typeface="Calibri"/>
              </a:rPr>
              <a:t>r</a:t>
            </a:r>
            <a:r>
              <a:rPr b="1" dirty="0">
                <a:latin typeface="Calibri"/>
                <a:cs typeface="Calibri"/>
              </a:rPr>
              <a:t>ic</a:t>
            </a:r>
            <a:r>
              <a:rPr b="1" spc="-60" dirty="0">
                <a:latin typeface="Times New Roman"/>
                <a:cs typeface="Times New Roman"/>
              </a:rPr>
              <a:t> </a:t>
            </a:r>
            <a:r>
              <a:rPr b="1" spc="-5" dirty="0">
                <a:latin typeface="Calibri"/>
                <a:cs typeface="Calibri"/>
              </a:rPr>
              <a:t>Pas</a:t>
            </a:r>
            <a:r>
              <a:rPr b="1" spc="5" dirty="0">
                <a:latin typeface="Calibri"/>
                <a:cs typeface="Calibri"/>
              </a:rPr>
              <a:t>s</a:t>
            </a:r>
            <a:r>
              <a:rPr b="1" dirty="0">
                <a:latin typeface="Calibri"/>
                <a:cs typeface="Calibri"/>
              </a:rPr>
              <a:t>y</a:t>
            </a:r>
            <a:r>
              <a:rPr b="1" spc="-45" dirty="0">
                <a:latin typeface="Times New Roman"/>
                <a:cs typeface="Times New Roman"/>
              </a:rPr>
              <a:t> </a:t>
            </a:r>
            <a:r>
              <a:rPr dirty="0">
                <a:latin typeface="Calibri"/>
                <a:cs typeface="Calibri"/>
              </a:rPr>
              <a:t>–</a:t>
            </a:r>
            <a:r>
              <a:rPr spc="5" dirty="0">
                <a:latin typeface="Calibri"/>
                <a:cs typeface="Calibri"/>
              </a:rPr>
              <a:t> </a:t>
            </a:r>
            <a:r>
              <a:rPr lang="cs-CZ" spc="-5" dirty="0">
                <a:latin typeface="Calibri"/>
                <a:cs typeface="Calibri"/>
              </a:rPr>
              <a:t>Mír</a:t>
            </a:r>
            <a:endParaRPr dirty="0">
              <a:latin typeface="Calibri"/>
              <a:cs typeface="Calibri"/>
            </a:endParaRPr>
          </a:p>
        </p:txBody>
      </p:sp>
      <p:sp>
        <p:nvSpPr>
          <p:cNvPr id="6" name="Obdélník 5">
            <a:extLst>
              <a:ext uri="{FF2B5EF4-FFF2-40B4-BE49-F238E27FC236}">
                <a16:creationId xmlns="" xmlns:a16="http://schemas.microsoft.com/office/drawing/2014/main" id="{2B0E1CFB-075C-4D19-8AA3-F1108BD52025}"/>
              </a:ext>
            </a:extLst>
          </p:cNvPr>
          <p:cNvSpPr/>
          <p:nvPr/>
        </p:nvSpPr>
        <p:spPr>
          <a:xfrm>
            <a:off x="287274" y="800101"/>
            <a:ext cx="8686800" cy="646331"/>
          </a:xfrm>
          <a:prstGeom prst="rect">
            <a:avLst/>
          </a:prstGeom>
        </p:spPr>
        <p:txBody>
          <a:bodyPr wrap="square">
            <a:spAutoFit/>
          </a:bodyPr>
          <a:lstStyle/>
          <a:p>
            <a:r>
              <a:rPr lang="cs-CZ" dirty="0"/>
              <a:t>Finance poskytl Alfred Nobel </a:t>
            </a:r>
          </a:p>
          <a:p>
            <a:r>
              <a:rPr lang="cs-CZ" dirty="0"/>
              <a:t>ve své vůli: „těm, kteří v průběhu ustupujícího roku přinesli lidstvu největší užitek“.</a:t>
            </a:r>
          </a:p>
        </p:txBody>
      </p:sp>
      <p:sp>
        <p:nvSpPr>
          <p:cNvPr id="7" name="Obdélník 6">
            <a:extLst>
              <a:ext uri="{FF2B5EF4-FFF2-40B4-BE49-F238E27FC236}">
                <a16:creationId xmlns="" xmlns:a16="http://schemas.microsoft.com/office/drawing/2014/main" id="{235A4074-EE3D-40E8-9C39-2654ED81E62F}"/>
              </a:ext>
            </a:extLst>
          </p:cNvPr>
          <p:cNvSpPr/>
          <p:nvPr/>
        </p:nvSpPr>
        <p:spPr>
          <a:xfrm>
            <a:off x="287274" y="1700047"/>
            <a:ext cx="7848600" cy="646331"/>
          </a:xfrm>
          <a:prstGeom prst="rect">
            <a:avLst/>
          </a:prstGeom>
        </p:spPr>
        <p:txBody>
          <a:bodyPr wrap="square">
            <a:spAutoFit/>
          </a:bodyPr>
          <a:lstStyle/>
          <a:p>
            <a:r>
              <a:rPr lang="cs-CZ" dirty="0"/>
              <a:t>Nobelova cena je dnes považována za nejprestižnější ocenění ve fyzice, chemii, fyziologii-lékařství, literatuře </a:t>
            </a:r>
          </a:p>
        </p:txBody>
      </p:sp>
      <p:sp>
        <p:nvSpPr>
          <p:cNvPr id="8" name="Obdélník 7">
            <a:extLst>
              <a:ext uri="{FF2B5EF4-FFF2-40B4-BE49-F238E27FC236}">
                <a16:creationId xmlns="" xmlns:a16="http://schemas.microsoft.com/office/drawing/2014/main" id="{C33289FF-A44C-4625-8A17-3B2CB3E21ACA}"/>
              </a:ext>
            </a:extLst>
          </p:cNvPr>
          <p:cNvSpPr/>
          <p:nvPr/>
        </p:nvSpPr>
        <p:spPr>
          <a:xfrm>
            <a:off x="287274" y="6241576"/>
            <a:ext cx="7609304" cy="369332"/>
          </a:xfrm>
          <a:prstGeom prst="rect">
            <a:avLst/>
          </a:prstGeom>
        </p:spPr>
        <p:txBody>
          <a:bodyPr wrap="square">
            <a:spAutoFit/>
          </a:bodyPr>
          <a:lstStyle/>
          <a:p>
            <a:r>
              <a:rPr lang="cs-CZ" dirty="0"/>
              <a:t>většina cen je předávána švédským králem na slavnostním večeru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946" y="152400"/>
            <a:ext cx="8083097" cy="553998"/>
          </a:xfrm>
          <a:prstGeom prst="rect">
            <a:avLst/>
          </a:prstGeom>
        </p:spPr>
        <p:txBody>
          <a:bodyPr vert="horz" wrap="square" lIns="0" tIns="0" rIns="0" bIns="0" rtlCol="0">
            <a:spAutoFit/>
          </a:bodyPr>
          <a:lstStyle/>
          <a:p>
            <a:pPr marL="1806575">
              <a:lnSpc>
                <a:spcPct val="100000"/>
              </a:lnSpc>
            </a:pPr>
            <a:r>
              <a:rPr sz="3600" spc="-5" dirty="0" err="1"/>
              <a:t>Proces</a:t>
            </a:r>
            <a:r>
              <a:rPr lang="cs-CZ" sz="3600" spc="-5" dirty="0"/>
              <a:t> výběru</a:t>
            </a:r>
            <a:endParaRPr sz="3600" spc="-5" dirty="0"/>
          </a:p>
        </p:txBody>
      </p:sp>
      <p:sp>
        <p:nvSpPr>
          <p:cNvPr id="4" name="object 4"/>
          <p:cNvSpPr/>
          <p:nvPr/>
        </p:nvSpPr>
        <p:spPr>
          <a:xfrm>
            <a:off x="3429000" y="1447800"/>
            <a:ext cx="2514600" cy="373380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noGrp="1"/>
          </p:cNvSpPr>
          <p:nvPr>
            <p:ph sz="half" idx="2"/>
          </p:nvPr>
        </p:nvSpPr>
        <p:spPr>
          <a:xfrm>
            <a:off x="304800" y="1066800"/>
            <a:ext cx="2868676" cy="4462760"/>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lang="cs-CZ" spc="-15" dirty="0"/>
              <a:t>Prestiž Nobelových cen pramení ze seriózního výběru aspirantů.  Počet kandidátů o každou z cen se běžně pohybuje mezi 100 až </a:t>
            </a:r>
            <a:r>
              <a:rPr lang="cs-CZ" spc="-15" dirty="0" smtClean="0"/>
              <a:t>250.</a:t>
            </a:r>
          </a:p>
          <a:p>
            <a:pPr marL="299085" marR="5080" indent="-286385">
              <a:lnSpc>
                <a:spcPct val="100000"/>
              </a:lnSpc>
              <a:buFont typeface="Calibri"/>
              <a:buChar char="•"/>
              <a:tabLst>
                <a:tab pos="299720" algn="l"/>
              </a:tabLst>
            </a:pPr>
            <a:endParaRPr sz="1800" dirty="0">
              <a:latin typeface="Times New Roman"/>
              <a:cs typeface="Times New Roman"/>
            </a:endParaRPr>
          </a:p>
          <a:p>
            <a:pPr marL="308610" marR="116839" indent="-287020">
              <a:buFont typeface="Calibri"/>
              <a:buChar char="•"/>
              <a:tabLst>
                <a:tab pos="309245" algn="l"/>
              </a:tabLst>
            </a:pPr>
            <a:r>
              <a:rPr lang="cs-CZ" spc="-15" dirty="0"/>
              <a:t>Nominace jsou udělovány laureáty Nobelovy ceny a dalšími vědci. I</a:t>
            </a:r>
            <a:r>
              <a:rPr lang="cs-CZ" spc="-10" dirty="0"/>
              <a:t>nstituce i jednotliví navrhovatelé vypracovávají písemný dokument, v němž podrobně popisují důvody, zásluhy a  vhodnost  svého kandidáta.</a:t>
            </a:r>
          </a:p>
          <a:p>
            <a:pPr marL="21590" marR="116839">
              <a:lnSpc>
                <a:spcPct val="100000"/>
              </a:lnSpc>
              <a:tabLst>
                <a:tab pos="309245" algn="l"/>
              </a:tabLst>
            </a:pPr>
            <a:r>
              <a:rPr lang="cs-CZ" spc="-10" dirty="0"/>
              <a:t> </a:t>
            </a:r>
          </a:p>
          <a:p>
            <a:pPr marL="308610" marR="116839" indent="-287020">
              <a:lnSpc>
                <a:spcPct val="100000"/>
              </a:lnSpc>
              <a:buFont typeface="Calibri"/>
              <a:buChar char="•"/>
              <a:tabLst>
                <a:tab pos="309245" algn="l"/>
              </a:tabLst>
            </a:pPr>
            <a:r>
              <a:rPr lang="cs-CZ" spc="-10" dirty="0"/>
              <a:t>Návrhy musí být předloženy do 31. ledna roku před udělením</a:t>
            </a:r>
            <a:r>
              <a:rPr sz="1600" spc="-10" dirty="0"/>
              <a:t>.</a:t>
            </a:r>
            <a:endParaRPr sz="1600" dirty="0">
              <a:latin typeface="Times New Roman"/>
              <a:cs typeface="Times New Roman"/>
            </a:endParaRPr>
          </a:p>
        </p:txBody>
      </p:sp>
      <p:sp>
        <p:nvSpPr>
          <p:cNvPr id="6" name="object 6"/>
          <p:cNvSpPr txBox="1">
            <a:spLocks noGrp="1"/>
          </p:cNvSpPr>
          <p:nvPr>
            <p:ph sz="half" idx="3"/>
          </p:nvPr>
        </p:nvSpPr>
        <p:spPr>
          <a:xfrm>
            <a:off x="6400800" y="1057394"/>
            <a:ext cx="2209800" cy="4124206"/>
          </a:xfrm>
          <a:prstGeom prst="rect">
            <a:avLst/>
          </a:prstGeom>
        </p:spPr>
        <p:txBody>
          <a:bodyPr vert="horz" wrap="square" lIns="0" tIns="0" rIns="0" bIns="0" rtlCol="0">
            <a:spAutoFit/>
          </a:bodyPr>
          <a:lstStyle/>
          <a:p>
            <a:pPr marL="12700" marR="5080">
              <a:lnSpc>
                <a:spcPct val="100000"/>
              </a:lnSpc>
              <a:tabLst>
                <a:tab pos="90488" algn="l"/>
              </a:tabLst>
            </a:pPr>
            <a:r>
              <a:rPr lang="cs-CZ" spc="-15" dirty="0"/>
              <a:t>NC za fyziku a za chemii  – je udělována švédskou Královskou akademií věd</a:t>
            </a:r>
          </a:p>
          <a:p>
            <a:pPr marL="12700" marR="5080">
              <a:lnSpc>
                <a:spcPct val="100000"/>
              </a:lnSpc>
              <a:tabLst>
                <a:tab pos="90488" algn="l"/>
              </a:tabLst>
            </a:pPr>
            <a:endParaRPr lang="cs-CZ" sz="1200" spc="-15" dirty="0"/>
          </a:p>
          <a:p>
            <a:pPr marL="12700" marR="5080">
              <a:lnSpc>
                <a:spcPct val="100000"/>
              </a:lnSpc>
              <a:tabLst>
                <a:tab pos="90488" algn="l"/>
              </a:tabLst>
            </a:pPr>
            <a:r>
              <a:rPr lang="cs-CZ" spc="-15" dirty="0"/>
              <a:t>NC za fyziologii nebo lékařství –je udělována institutem </a:t>
            </a:r>
            <a:r>
              <a:rPr lang="cs-CZ" spc="-15" dirty="0" err="1"/>
              <a:t>Karolinska</a:t>
            </a:r>
            <a:endParaRPr lang="cs-CZ" spc="-15" dirty="0"/>
          </a:p>
          <a:p>
            <a:pPr marL="12700" marR="5080">
              <a:lnSpc>
                <a:spcPct val="100000"/>
              </a:lnSpc>
              <a:tabLst>
                <a:tab pos="90488" algn="l"/>
              </a:tabLst>
            </a:pPr>
            <a:endParaRPr lang="cs-CZ" spc="-15" dirty="0"/>
          </a:p>
          <a:p>
            <a:pPr marL="12700" marR="5080">
              <a:lnSpc>
                <a:spcPct val="100000"/>
              </a:lnSpc>
              <a:tabLst>
                <a:tab pos="90488" algn="l"/>
              </a:tabLst>
            </a:pPr>
            <a:r>
              <a:rPr lang="cs-CZ" spc="-15" dirty="0"/>
              <a:t> NC za literaturu – udělována Švédskou akademií</a:t>
            </a:r>
          </a:p>
          <a:p>
            <a:pPr marL="12700" marR="5080">
              <a:lnSpc>
                <a:spcPct val="100000"/>
              </a:lnSpc>
              <a:tabLst>
                <a:tab pos="90488" algn="l"/>
              </a:tabLst>
            </a:pPr>
            <a:r>
              <a:rPr lang="cs-CZ" spc="-15" dirty="0"/>
              <a:t>   </a:t>
            </a:r>
          </a:p>
          <a:p>
            <a:pPr marL="12700" marR="5080">
              <a:lnSpc>
                <a:spcPct val="100000"/>
              </a:lnSpc>
              <a:tabLst>
                <a:tab pos="90488" algn="l"/>
              </a:tabLst>
            </a:pPr>
            <a:r>
              <a:rPr lang="cs-CZ" spc="-15" dirty="0"/>
              <a:t> NC za mír – udělována komisí norského parlamentu a dalšími institucemi</a:t>
            </a:r>
            <a:endParaRPr spc="-10" dirty="0"/>
          </a:p>
          <a:p>
            <a:pPr>
              <a:lnSpc>
                <a:spcPct val="100000"/>
              </a:lnSpc>
              <a:spcBef>
                <a:spcPts val="22"/>
              </a:spcBef>
              <a:tabLst>
                <a:tab pos="90488" algn="l"/>
              </a:tabLst>
            </a:pPr>
            <a:endParaRPr sz="1600" dirty="0">
              <a:latin typeface="Times New Roman"/>
              <a:cs typeface="Times New Roman"/>
            </a:endParaRPr>
          </a:p>
        </p:txBody>
      </p:sp>
      <p:sp>
        <p:nvSpPr>
          <p:cNvPr id="3" name="Obdélník 2">
            <a:extLst>
              <a:ext uri="{FF2B5EF4-FFF2-40B4-BE49-F238E27FC236}">
                <a16:creationId xmlns="" xmlns:a16="http://schemas.microsoft.com/office/drawing/2014/main" id="{0EDA51AE-41C3-4FD0-83D7-090D4FAB37D4}"/>
              </a:ext>
            </a:extLst>
          </p:cNvPr>
          <p:cNvSpPr/>
          <p:nvPr/>
        </p:nvSpPr>
        <p:spPr>
          <a:xfrm>
            <a:off x="457200" y="6288583"/>
            <a:ext cx="8001000" cy="338554"/>
          </a:xfrm>
          <a:prstGeom prst="rect">
            <a:avLst/>
          </a:prstGeom>
        </p:spPr>
        <p:txBody>
          <a:bodyPr wrap="square">
            <a:spAutoFit/>
          </a:bodyPr>
          <a:lstStyle/>
          <a:p>
            <a:r>
              <a:rPr lang="cs-CZ" sz="1600" dirty="0">
                <a:hlinkClick r:id="rId4"/>
              </a:rPr>
              <a:t>https://www.nobelprize.org/prizes/lists/all-nobel-prizes/</a:t>
            </a:r>
            <a:endParaRPr lang="cs-CZ"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1053" y="90826"/>
            <a:ext cx="8083097" cy="677108"/>
          </a:xfrm>
          <a:prstGeom prst="rect">
            <a:avLst/>
          </a:prstGeom>
        </p:spPr>
        <p:txBody>
          <a:bodyPr vert="horz" wrap="square" lIns="0" tIns="0" rIns="0" bIns="0" rtlCol="0">
            <a:spAutoFit/>
          </a:bodyPr>
          <a:lstStyle/>
          <a:p>
            <a:pPr marL="1009015">
              <a:lnSpc>
                <a:spcPct val="100000"/>
              </a:lnSpc>
            </a:pPr>
            <a:r>
              <a:rPr sz="4400" spc="-35" dirty="0"/>
              <a:t>No</a:t>
            </a:r>
            <a:r>
              <a:rPr sz="4400" spc="-50" dirty="0"/>
              <a:t>b</a:t>
            </a:r>
            <a:r>
              <a:rPr sz="4400" spc="-5" dirty="0"/>
              <a:t>e</a:t>
            </a:r>
            <a:r>
              <a:rPr sz="4400" dirty="0"/>
              <a:t>l</a:t>
            </a:r>
            <a:r>
              <a:rPr lang="cs-CZ" sz="4400" dirty="0" err="1"/>
              <a:t>ovky</a:t>
            </a:r>
            <a:r>
              <a:rPr lang="cs-CZ" sz="4400" dirty="0"/>
              <a:t> za fyziku</a:t>
            </a:r>
            <a:endParaRPr sz="4400" spc="-5" dirty="0"/>
          </a:p>
        </p:txBody>
      </p:sp>
      <p:sp>
        <p:nvSpPr>
          <p:cNvPr id="3" name="object 3"/>
          <p:cNvSpPr/>
          <p:nvPr/>
        </p:nvSpPr>
        <p:spPr>
          <a:xfrm>
            <a:off x="379764" y="1076476"/>
            <a:ext cx="3023234" cy="4247906"/>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3917634" y="1076478"/>
            <a:ext cx="4692965" cy="1646605"/>
          </a:xfrm>
          <a:prstGeom prst="rect">
            <a:avLst/>
          </a:prstGeom>
        </p:spPr>
        <p:txBody>
          <a:bodyPr vert="horz" wrap="square" lIns="0" tIns="0" rIns="0" bIns="0" rtlCol="0">
            <a:spAutoFit/>
          </a:bodyPr>
          <a:lstStyle/>
          <a:p>
            <a:pPr marL="299085" marR="5080" indent="-286385">
              <a:lnSpc>
                <a:spcPct val="100000"/>
              </a:lnSpc>
              <a:buFont typeface="Calibri"/>
              <a:buChar char="•"/>
              <a:tabLst>
                <a:tab pos="299720" algn="l"/>
              </a:tabLst>
            </a:pPr>
            <a:r>
              <a:rPr lang="cs-CZ" sz="1600" spc="-15" dirty="0">
                <a:cs typeface="Calibri"/>
              </a:rPr>
              <a:t>První Nobelova cena za fyziku byla udělena Wilhelmovi </a:t>
            </a:r>
            <a:r>
              <a:rPr lang="cs-CZ" sz="1600" spc="-15" dirty="0" err="1">
                <a:cs typeface="Calibri"/>
              </a:rPr>
              <a:t>Röntgenovi</a:t>
            </a:r>
            <a:r>
              <a:rPr lang="cs-CZ" sz="1600" spc="-15" dirty="0">
                <a:cs typeface="Calibri"/>
              </a:rPr>
              <a:t>   jako 	„uznání mimořádných zásluh, které  měl pro objev pozoruhodných paprsků, jež po něm byly pojmenovány“ v roce 1901. </a:t>
            </a:r>
          </a:p>
          <a:p>
            <a:pPr marL="299085" marR="5080" indent="-286385">
              <a:lnSpc>
                <a:spcPct val="100000"/>
              </a:lnSpc>
              <a:buFont typeface="Calibri"/>
              <a:buChar char="•"/>
              <a:tabLst>
                <a:tab pos="299720" algn="l"/>
              </a:tabLst>
            </a:pPr>
            <a:endParaRPr lang="cs-CZ" sz="1100" spc="-15" dirty="0">
              <a:cs typeface="Calibri"/>
            </a:endParaRPr>
          </a:p>
          <a:p>
            <a:pPr marL="299085" marR="5080" indent="-286385">
              <a:lnSpc>
                <a:spcPct val="100000"/>
              </a:lnSpc>
              <a:buFont typeface="Calibri"/>
              <a:buChar char="•"/>
              <a:tabLst>
                <a:tab pos="299720" algn="l"/>
              </a:tabLst>
            </a:pPr>
            <a:r>
              <a:rPr lang="cs-CZ" sz="1600" spc="-15" dirty="0">
                <a:cs typeface="Calibri"/>
              </a:rPr>
              <a:t>V průběhu let  cenu za fyziku získala řada významných osob do dnešního dne celkem </a:t>
            </a:r>
            <a:r>
              <a:rPr lang="cs-CZ" sz="1600" spc="-15" dirty="0" smtClean="0">
                <a:cs typeface="Calibri"/>
              </a:rPr>
              <a:t>112 </a:t>
            </a:r>
            <a:r>
              <a:rPr lang="cs-CZ" sz="1600" spc="-15" dirty="0">
                <a:cs typeface="Calibri"/>
              </a:rPr>
              <a:t>cen.</a:t>
            </a:r>
            <a:endParaRPr sz="1650" dirty="0">
              <a:latin typeface="Times New Roman"/>
              <a:cs typeface="Times New Roman"/>
            </a:endParaRPr>
          </a:p>
        </p:txBody>
      </p:sp>
      <p:sp>
        <p:nvSpPr>
          <p:cNvPr id="7" name="object 7"/>
          <p:cNvSpPr txBox="1"/>
          <p:nvPr/>
        </p:nvSpPr>
        <p:spPr>
          <a:xfrm>
            <a:off x="347377" y="5484583"/>
            <a:ext cx="3055620" cy="369332"/>
          </a:xfrm>
          <a:prstGeom prst="rect">
            <a:avLst/>
          </a:prstGeom>
        </p:spPr>
        <p:txBody>
          <a:bodyPr vert="horz" wrap="square" lIns="0" tIns="0" rIns="0" bIns="0" rtlCol="0">
            <a:spAutoFit/>
          </a:bodyPr>
          <a:lstStyle/>
          <a:p>
            <a:pPr algn="ctr">
              <a:lnSpc>
                <a:spcPct val="100000"/>
              </a:lnSpc>
            </a:pPr>
            <a:r>
              <a:rPr sz="1200" i="1" spc="-5" dirty="0">
                <a:latin typeface="Calibri"/>
                <a:cs typeface="Calibri"/>
              </a:rPr>
              <a:t>W</a:t>
            </a:r>
            <a:r>
              <a:rPr sz="1200" i="1" dirty="0">
                <a:latin typeface="Calibri"/>
                <a:cs typeface="Calibri"/>
              </a:rPr>
              <a:t>il</a:t>
            </a:r>
            <a:r>
              <a:rPr sz="1200" i="1" spc="-5" dirty="0">
                <a:latin typeface="Calibri"/>
                <a:cs typeface="Calibri"/>
              </a:rPr>
              <a:t>h</a:t>
            </a:r>
            <a:r>
              <a:rPr sz="1200" i="1" dirty="0">
                <a:latin typeface="Calibri"/>
                <a:cs typeface="Calibri"/>
              </a:rPr>
              <a:t>elm</a:t>
            </a:r>
            <a:r>
              <a:rPr sz="1200" i="1" spc="-35" dirty="0">
                <a:latin typeface="Times New Roman"/>
                <a:cs typeface="Times New Roman"/>
              </a:rPr>
              <a:t> </a:t>
            </a:r>
            <a:r>
              <a:rPr sz="1200" i="1" spc="-5" dirty="0">
                <a:latin typeface="Calibri"/>
                <a:cs typeface="Calibri"/>
              </a:rPr>
              <a:t>C</a:t>
            </a:r>
            <a:r>
              <a:rPr sz="1200" i="1" spc="-10" dirty="0">
                <a:latin typeface="Calibri"/>
                <a:cs typeface="Calibri"/>
              </a:rPr>
              <a:t>o</a:t>
            </a:r>
            <a:r>
              <a:rPr sz="1200" i="1" spc="-5" dirty="0">
                <a:latin typeface="Calibri"/>
                <a:cs typeface="Calibri"/>
              </a:rPr>
              <a:t>nr</a:t>
            </a:r>
            <a:r>
              <a:rPr sz="1200" i="1" spc="-20" dirty="0">
                <a:latin typeface="Calibri"/>
                <a:cs typeface="Calibri"/>
              </a:rPr>
              <a:t>a</a:t>
            </a:r>
            <a:r>
              <a:rPr sz="1200" i="1" dirty="0">
                <a:latin typeface="Calibri"/>
                <a:cs typeface="Calibri"/>
              </a:rPr>
              <a:t>d</a:t>
            </a:r>
            <a:r>
              <a:rPr sz="1200" i="1" spc="-20" dirty="0">
                <a:latin typeface="Times New Roman"/>
                <a:cs typeface="Times New Roman"/>
              </a:rPr>
              <a:t> </a:t>
            </a:r>
            <a:r>
              <a:rPr sz="1200" i="1" dirty="0">
                <a:latin typeface="Calibri"/>
                <a:cs typeface="Calibri"/>
              </a:rPr>
              <a:t>R</a:t>
            </a:r>
            <a:r>
              <a:rPr sz="1200" i="1" spc="-10" dirty="0">
                <a:latin typeface="Calibri"/>
                <a:cs typeface="Calibri"/>
              </a:rPr>
              <a:t>ö</a:t>
            </a:r>
            <a:r>
              <a:rPr sz="1200" i="1" spc="-5" dirty="0">
                <a:latin typeface="Calibri"/>
                <a:cs typeface="Calibri"/>
              </a:rPr>
              <a:t>ntgen,</a:t>
            </a:r>
            <a:endParaRPr sz="1200" dirty="0">
              <a:latin typeface="Calibri"/>
              <a:cs typeface="Calibri"/>
            </a:endParaRPr>
          </a:p>
          <a:p>
            <a:pPr algn="ctr">
              <a:lnSpc>
                <a:spcPct val="100000"/>
              </a:lnSpc>
            </a:pPr>
            <a:r>
              <a:rPr sz="1200" i="1" spc="-10" dirty="0">
                <a:latin typeface="Calibri"/>
                <a:cs typeface="Calibri"/>
              </a:rPr>
              <a:t>1</a:t>
            </a:r>
            <a:r>
              <a:rPr sz="1200" i="1" spc="-5" dirty="0">
                <a:latin typeface="Calibri"/>
                <a:cs typeface="Calibri"/>
              </a:rPr>
              <a:t>9</a:t>
            </a:r>
            <a:r>
              <a:rPr sz="1200" i="1" spc="-10" dirty="0">
                <a:latin typeface="Calibri"/>
                <a:cs typeface="Calibri"/>
              </a:rPr>
              <a:t>01</a:t>
            </a:r>
            <a:r>
              <a:rPr sz="1200" i="1" spc="-20" dirty="0">
                <a:latin typeface="Times New Roman"/>
                <a:cs typeface="Times New Roman"/>
              </a:rPr>
              <a:t> </a:t>
            </a:r>
            <a:r>
              <a:rPr sz="1200" i="1" spc="-20" dirty="0">
                <a:latin typeface="Calibri"/>
                <a:cs typeface="Calibri"/>
              </a:rPr>
              <a:t>N</a:t>
            </a:r>
            <a:r>
              <a:rPr sz="1200" i="1" spc="-5" dirty="0">
                <a:latin typeface="Calibri"/>
                <a:cs typeface="Calibri"/>
              </a:rPr>
              <a:t>ob</a:t>
            </a:r>
            <a:r>
              <a:rPr sz="1200" i="1" dirty="0">
                <a:latin typeface="Calibri"/>
                <a:cs typeface="Calibri"/>
              </a:rPr>
              <a:t>el</a:t>
            </a:r>
            <a:r>
              <a:rPr sz="1200" i="1" spc="-25" dirty="0">
                <a:latin typeface="Times New Roman"/>
                <a:cs typeface="Times New Roman"/>
              </a:rPr>
              <a:t> </a:t>
            </a:r>
            <a:r>
              <a:rPr sz="1200" i="1" spc="-5" dirty="0">
                <a:latin typeface="Calibri"/>
                <a:cs typeface="Calibri"/>
              </a:rPr>
              <a:t>Pri</a:t>
            </a:r>
            <a:r>
              <a:rPr sz="1200" i="1" dirty="0">
                <a:latin typeface="Calibri"/>
                <a:cs typeface="Calibri"/>
              </a:rPr>
              <a:t>z</a:t>
            </a:r>
            <a:r>
              <a:rPr sz="1200" i="1" spc="-10" dirty="0">
                <a:latin typeface="Calibri"/>
                <a:cs typeface="Calibri"/>
              </a:rPr>
              <a:t>e</a:t>
            </a:r>
            <a:r>
              <a:rPr sz="1200" i="1" spc="-25" dirty="0">
                <a:latin typeface="Times New Roman"/>
                <a:cs typeface="Times New Roman"/>
              </a:rPr>
              <a:t> </a:t>
            </a:r>
            <a:r>
              <a:rPr sz="1200" i="1" spc="-20" dirty="0">
                <a:latin typeface="Calibri"/>
                <a:cs typeface="Calibri"/>
              </a:rPr>
              <a:t>w</a:t>
            </a:r>
            <a:r>
              <a:rPr sz="1200" i="1" dirty="0">
                <a:latin typeface="Calibri"/>
                <a:cs typeface="Calibri"/>
              </a:rPr>
              <a:t>i</a:t>
            </a:r>
            <a:r>
              <a:rPr sz="1200" i="1" spc="-5" dirty="0">
                <a:latin typeface="Calibri"/>
                <a:cs typeface="Calibri"/>
              </a:rPr>
              <a:t>nner</a:t>
            </a:r>
            <a:r>
              <a:rPr sz="1200" i="1" spc="-15" dirty="0">
                <a:latin typeface="Times New Roman"/>
                <a:cs typeface="Times New Roman"/>
              </a:rPr>
              <a:t> </a:t>
            </a:r>
            <a:r>
              <a:rPr sz="1200" i="1" dirty="0">
                <a:latin typeface="Calibri"/>
                <a:cs typeface="Calibri"/>
              </a:rPr>
              <a:t>in</a:t>
            </a:r>
            <a:r>
              <a:rPr sz="1200" i="1" spc="-35" dirty="0">
                <a:latin typeface="Times New Roman"/>
                <a:cs typeface="Times New Roman"/>
              </a:rPr>
              <a:t> </a:t>
            </a:r>
            <a:r>
              <a:rPr sz="1200" i="1" spc="-5" dirty="0">
                <a:latin typeface="Calibri"/>
                <a:cs typeface="Calibri"/>
              </a:rPr>
              <a:t>ato</a:t>
            </a:r>
            <a:r>
              <a:rPr sz="1200" i="1" dirty="0">
                <a:latin typeface="Calibri"/>
                <a:cs typeface="Calibri"/>
              </a:rPr>
              <a:t>mic</a:t>
            </a:r>
            <a:r>
              <a:rPr sz="1200" i="1" spc="-35" dirty="0">
                <a:latin typeface="Times New Roman"/>
                <a:cs typeface="Times New Roman"/>
              </a:rPr>
              <a:t> </a:t>
            </a:r>
            <a:r>
              <a:rPr sz="1200" i="1" spc="-5" dirty="0">
                <a:latin typeface="Calibri"/>
                <a:cs typeface="Calibri"/>
              </a:rPr>
              <a:t>ph</a:t>
            </a:r>
            <a:r>
              <a:rPr sz="1200" i="1" dirty="0">
                <a:latin typeface="Calibri"/>
                <a:cs typeface="Calibri"/>
              </a:rPr>
              <a:t>y</a:t>
            </a:r>
            <a:r>
              <a:rPr sz="1200" i="1" spc="-5" dirty="0">
                <a:latin typeface="Calibri"/>
                <a:cs typeface="Calibri"/>
              </a:rPr>
              <a:t>s</a:t>
            </a:r>
            <a:r>
              <a:rPr sz="1200" i="1" dirty="0">
                <a:latin typeface="Calibri"/>
                <a:cs typeface="Calibri"/>
              </a:rPr>
              <a:t>ic</a:t>
            </a:r>
            <a:r>
              <a:rPr sz="1200" i="1" spc="-10" dirty="0">
                <a:latin typeface="Calibri"/>
                <a:cs typeface="Calibri"/>
              </a:rPr>
              <a:t>s</a:t>
            </a:r>
            <a:r>
              <a:rPr sz="1200" i="1" spc="-5" dirty="0">
                <a:latin typeface="Calibri"/>
                <a:cs typeface="Calibri"/>
              </a:rPr>
              <a:t>,</a:t>
            </a:r>
            <a:r>
              <a:rPr sz="1200" i="1" spc="-35" dirty="0">
                <a:latin typeface="Times New Roman"/>
                <a:cs typeface="Times New Roman"/>
              </a:rPr>
              <a:t> </a:t>
            </a:r>
            <a:r>
              <a:rPr sz="1200" i="1" spc="10" dirty="0">
                <a:latin typeface="Calibri"/>
                <a:cs typeface="Calibri"/>
              </a:rPr>
              <a:t>x</a:t>
            </a:r>
            <a:r>
              <a:rPr sz="1200" i="1" dirty="0">
                <a:latin typeface="Calibri"/>
                <a:cs typeface="Calibri"/>
              </a:rPr>
              <a:t>-</a:t>
            </a:r>
            <a:r>
              <a:rPr sz="1200" i="1" spc="-5" dirty="0">
                <a:latin typeface="Calibri"/>
                <a:cs typeface="Calibri"/>
              </a:rPr>
              <a:t>r</a:t>
            </a:r>
            <a:r>
              <a:rPr sz="1200" i="1" spc="-20" dirty="0">
                <a:latin typeface="Calibri"/>
                <a:cs typeface="Calibri"/>
              </a:rPr>
              <a:t>a</a:t>
            </a:r>
            <a:r>
              <a:rPr sz="1200" i="1" dirty="0">
                <a:latin typeface="Calibri"/>
                <a:cs typeface="Calibri"/>
              </a:rPr>
              <a:t>ys</a:t>
            </a:r>
            <a:endParaRPr sz="1200" dirty="0">
              <a:latin typeface="Calibri"/>
              <a:cs typeface="Calibri"/>
            </a:endParaRPr>
          </a:p>
        </p:txBody>
      </p:sp>
      <p:sp>
        <p:nvSpPr>
          <p:cNvPr id="8" name="Obdélník 7">
            <a:extLst>
              <a:ext uri="{FF2B5EF4-FFF2-40B4-BE49-F238E27FC236}">
                <a16:creationId xmlns="" xmlns:a16="http://schemas.microsoft.com/office/drawing/2014/main" id="{A0F695E9-234C-4DC3-BFF6-40E51073F36E}"/>
              </a:ext>
            </a:extLst>
          </p:cNvPr>
          <p:cNvSpPr/>
          <p:nvPr/>
        </p:nvSpPr>
        <p:spPr>
          <a:xfrm>
            <a:off x="4137529" y="2925395"/>
            <a:ext cx="4572000" cy="3293209"/>
          </a:xfrm>
          <a:prstGeom prst="rect">
            <a:avLst/>
          </a:prstGeom>
        </p:spPr>
        <p:txBody>
          <a:bodyPr>
            <a:spAutoFit/>
          </a:bodyPr>
          <a:lstStyle/>
          <a:p>
            <a:r>
              <a:rPr lang="cs-CZ" sz="1600" spc="-15" dirty="0">
                <a:cs typeface="Calibri"/>
              </a:rPr>
              <a:t>Cena nebyla výjimečně udělena v letech 1916, 1931, 1934, 1940, 1941 a 1942.</a:t>
            </a:r>
          </a:p>
          <a:p>
            <a:endParaRPr lang="cs-CZ" sz="1600" spc="-15" dirty="0">
              <a:cs typeface="Calibri"/>
            </a:endParaRPr>
          </a:p>
          <a:p>
            <a:r>
              <a:rPr lang="cs-CZ" sz="1600" spc="-15" dirty="0">
                <a:cs typeface="Calibri"/>
              </a:rPr>
              <a:t> Až do roku 2019 ji získalo přes 210 </a:t>
            </a:r>
            <a:r>
              <a:rPr lang="cs-CZ" sz="1600" spc="-15" dirty="0" smtClean="0">
                <a:cs typeface="Calibri"/>
              </a:rPr>
              <a:t> fyziků</a:t>
            </a:r>
            <a:r>
              <a:rPr lang="cs-CZ" sz="1600" spc="-15" dirty="0">
                <a:cs typeface="Calibri"/>
              </a:rPr>
              <a:t>.</a:t>
            </a:r>
          </a:p>
          <a:p>
            <a:endParaRPr lang="cs-CZ" sz="1600" spc="-15" dirty="0">
              <a:cs typeface="Calibri"/>
            </a:endParaRPr>
          </a:p>
          <a:p>
            <a:r>
              <a:rPr lang="cs-CZ" sz="1600" spc="-15" dirty="0">
                <a:cs typeface="Calibri"/>
              </a:rPr>
              <a:t> Ocenění může v jednom roce získat několik lidí (nejvýše však tři). </a:t>
            </a:r>
          </a:p>
          <a:p>
            <a:endParaRPr lang="cs-CZ" sz="1600" spc="-15" dirty="0">
              <a:cs typeface="Calibri"/>
            </a:endParaRPr>
          </a:p>
          <a:p>
            <a:r>
              <a:rPr lang="cs-CZ" sz="1600" spc="-15" dirty="0">
                <a:cs typeface="Calibri"/>
              </a:rPr>
              <a:t>Letošní Nobelovu cenu za získali Američan kanadského původu James </a:t>
            </a:r>
            <a:r>
              <a:rPr lang="cs-CZ" sz="1600" spc="-15" dirty="0" err="1">
                <a:cs typeface="Calibri"/>
              </a:rPr>
              <a:t>Peebles</a:t>
            </a:r>
            <a:r>
              <a:rPr lang="cs-CZ" sz="1600" spc="-15" dirty="0">
                <a:cs typeface="Calibri"/>
              </a:rPr>
              <a:t> a Švýcaři Michel </a:t>
            </a:r>
            <a:r>
              <a:rPr lang="cs-CZ" sz="1600" spc="-15" dirty="0" err="1">
                <a:cs typeface="Calibri"/>
              </a:rPr>
              <a:t>Mayor</a:t>
            </a:r>
            <a:r>
              <a:rPr lang="cs-CZ" sz="1600" spc="-15" dirty="0">
                <a:cs typeface="Calibri"/>
              </a:rPr>
              <a:t> a </a:t>
            </a:r>
            <a:r>
              <a:rPr lang="cs-CZ" sz="1600" spc="-15" dirty="0" err="1">
                <a:cs typeface="Calibri"/>
              </a:rPr>
              <a:t>Didier</a:t>
            </a:r>
            <a:r>
              <a:rPr lang="cs-CZ" sz="1600" spc="-15" dirty="0">
                <a:cs typeface="Calibri"/>
              </a:rPr>
              <a:t> </a:t>
            </a:r>
            <a:r>
              <a:rPr lang="cs-CZ" sz="1600" spc="-15" dirty="0" err="1">
                <a:cs typeface="Calibri"/>
              </a:rPr>
              <a:t>Queloz</a:t>
            </a:r>
            <a:r>
              <a:rPr lang="cs-CZ" sz="1600" spc="-15" dirty="0">
                <a:cs typeface="Calibri"/>
              </a:rPr>
              <a:t> </a:t>
            </a:r>
          </a:p>
          <a:p>
            <a:endParaRPr lang="cs-CZ" sz="1600" spc="-15" dirty="0">
              <a:cs typeface="Calibri"/>
            </a:endParaRPr>
          </a:p>
          <a:p>
            <a:endParaRPr lang="cs-CZ" sz="1600" spc="-15" dirty="0">
              <a:cs typeface="Calibri"/>
            </a:endParaRPr>
          </a:p>
        </p:txBody>
      </p:sp>
      <p:sp>
        <p:nvSpPr>
          <p:cNvPr id="4" name="Obdélník 3">
            <a:extLst>
              <a:ext uri="{FF2B5EF4-FFF2-40B4-BE49-F238E27FC236}">
                <a16:creationId xmlns="" xmlns:a16="http://schemas.microsoft.com/office/drawing/2014/main" id="{5480966A-7B97-4784-8BBC-319D22C8F19D}"/>
              </a:ext>
            </a:extLst>
          </p:cNvPr>
          <p:cNvSpPr/>
          <p:nvPr/>
        </p:nvSpPr>
        <p:spPr>
          <a:xfrm>
            <a:off x="545482" y="6428620"/>
            <a:ext cx="8053037" cy="338554"/>
          </a:xfrm>
          <a:prstGeom prst="rect">
            <a:avLst/>
          </a:prstGeom>
        </p:spPr>
        <p:txBody>
          <a:bodyPr wrap="square">
            <a:spAutoFit/>
          </a:bodyPr>
          <a:lstStyle/>
          <a:p>
            <a:r>
              <a:rPr lang="cs-CZ" sz="1600" dirty="0">
                <a:hlinkClick r:id="rId4"/>
              </a:rPr>
              <a:t>https://cs.wikipedia.org/wiki/Kategorie:Nositel%C3%A9_Nobelovy_ceny_za_fyziku</a:t>
            </a:r>
            <a:endParaRPr lang="cs-CZ"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616276"/>
            <a:ext cx="838200" cy="1005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5145784"/>
            <a:ext cx="3000844" cy="150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 name="Rectangle 2"/>
          <p:cNvSpPr>
            <a:spLocks noGrp="1" noChangeArrowheads="1"/>
          </p:cNvSpPr>
          <p:nvPr>
            <p:ph type="title"/>
          </p:nvPr>
        </p:nvSpPr>
        <p:spPr>
          <a:xfrm>
            <a:off x="219516" y="152400"/>
            <a:ext cx="8229600" cy="857250"/>
          </a:xfrm>
        </p:spPr>
        <p:txBody>
          <a:bodyPr>
            <a:normAutofit/>
          </a:bodyPr>
          <a:lstStyle/>
          <a:p>
            <a:pPr eaLnBrk="1" hangingPunct="1"/>
            <a:r>
              <a:rPr lang="cs-CZ" altLang="cs-CZ" sz="2700" dirty="0"/>
              <a:t>KOSMOLOGIE v zrcadle Nobelových cen</a:t>
            </a:r>
          </a:p>
        </p:txBody>
      </p:sp>
      <p:sp>
        <p:nvSpPr>
          <p:cNvPr id="2051" name="Rectangle 3"/>
          <p:cNvSpPr>
            <a:spLocks noGrp="1" noChangeArrowheads="1"/>
          </p:cNvSpPr>
          <p:nvPr>
            <p:ph type="body" sz="half" idx="1"/>
          </p:nvPr>
        </p:nvSpPr>
        <p:spPr>
          <a:xfrm>
            <a:off x="339390" y="756539"/>
            <a:ext cx="7357552" cy="5140094"/>
          </a:xfrm>
        </p:spPr>
        <p:txBody>
          <a:bodyPr>
            <a:normAutofit fontScale="40000" lnSpcReduction="20000"/>
          </a:bodyPr>
          <a:lstStyle/>
          <a:p>
            <a:pPr eaLnBrk="1" hangingPunct="1">
              <a:lnSpc>
                <a:spcPct val="90000"/>
              </a:lnSpc>
              <a:buFontTx/>
              <a:buNone/>
              <a:defRPr/>
            </a:pPr>
            <a:endParaRPr lang="cs-CZ" altLang="cs-CZ" sz="1350" dirty="0"/>
          </a:p>
          <a:p>
            <a:pPr eaLnBrk="1" hangingPunct="1">
              <a:lnSpc>
                <a:spcPct val="170000"/>
              </a:lnSpc>
              <a:buFontTx/>
              <a:buNone/>
              <a:defRPr/>
            </a:pPr>
            <a:r>
              <a:rPr lang="cs-CZ" altLang="cs-CZ" sz="4900" kern="1200" spc="-15" dirty="0" smtClean="0">
                <a:latin typeface="+mn-lt"/>
              </a:rPr>
              <a:t>1978   </a:t>
            </a:r>
            <a:r>
              <a:rPr lang="cs-CZ" altLang="cs-CZ" sz="4900" kern="1200" spc="-15" dirty="0" err="1" smtClean="0">
                <a:latin typeface="+mn-lt"/>
              </a:rPr>
              <a:t>Arno</a:t>
            </a:r>
            <a:r>
              <a:rPr lang="cs-CZ" altLang="cs-CZ" sz="4900" kern="1200" spc="-15" dirty="0" smtClean="0">
                <a:latin typeface="+mn-lt"/>
              </a:rPr>
              <a:t> </a:t>
            </a:r>
            <a:r>
              <a:rPr lang="cs-CZ" altLang="cs-CZ" sz="4900" kern="1200" spc="-15" dirty="0">
                <a:latin typeface="+mn-lt"/>
              </a:rPr>
              <a:t>A. </a:t>
            </a:r>
            <a:r>
              <a:rPr lang="cs-CZ" altLang="cs-CZ" sz="4900" kern="1200" spc="-15" dirty="0" err="1">
                <a:latin typeface="+mn-lt"/>
              </a:rPr>
              <a:t>Penzias</a:t>
            </a:r>
            <a:r>
              <a:rPr lang="cs-CZ" altLang="cs-CZ" sz="4900" kern="1200" spc="-15" dirty="0">
                <a:latin typeface="+mn-lt"/>
              </a:rPr>
              <a:t>, Robert W. Wilson</a:t>
            </a:r>
          </a:p>
          <a:p>
            <a:pPr eaLnBrk="1" hangingPunct="1">
              <a:lnSpc>
                <a:spcPct val="170000"/>
              </a:lnSpc>
              <a:buFontTx/>
              <a:buNone/>
              <a:defRPr/>
            </a:pPr>
            <a:r>
              <a:rPr lang="cs-CZ" altLang="cs-CZ" sz="4900" kern="1200" spc="-15" dirty="0">
                <a:latin typeface="+mn-lt"/>
              </a:rPr>
              <a:t>    </a:t>
            </a:r>
            <a:r>
              <a:rPr lang="cs-CZ" altLang="cs-CZ" sz="4500" kern="1200" spc="-15" dirty="0">
                <a:latin typeface="+mn-lt"/>
              </a:rPr>
              <a:t>za objev kosmického mikrovlnného reliktního </a:t>
            </a:r>
            <a:r>
              <a:rPr lang="cs-CZ" altLang="cs-CZ" sz="4500" kern="1200" spc="-15" dirty="0" smtClean="0">
                <a:latin typeface="+mn-lt"/>
              </a:rPr>
              <a:t>záření</a:t>
            </a:r>
            <a:endParaRPr lang="cs-CZ" altLang="cs-CZ" sz="4900" kern="1200" spc="-15" dirty="0" smtClean="0">
              <a:latin typeface="+mn-lt"/>
            </a:endParaRPr>
          </a:p>
          <a:p>
            <a:pPr eaLnBrk="1" hangingPunct="1">
              <a:lnSpc>
                <a:spcPct val="90000"/>
              </a:lnSpc>
              <a:buFontTx/>
              <a:buNone/>
              <a:defRPr/>
            </a:pPr>
            <a:endParaRPr lang="cs-CZ" altLang="cs-CZ" sz="3400" kern="1200" spc="-15" dirty="0">
              <a:latin typeface="+mn-lt"/>
            </a:endParaRPr>
          </a:p>
          <a:p>
            <a:pPr eaLnBrk="1" hangingPunct="1">
              <a:lnSpc>
                <a:spcPct val="170000"/>
              </a:lnSpc>
              <a:buFontTx/>
              <a:buNone/>
              <a:defRPr/>
            </a:pPr>
            <a:r>
              <a:rPr lang="cs-CZ" altLang="cs-CZ" sz="4900" kern="1200" spc="-15" dirty="0" smtClean="0">
                <a:latin typeface="+mn-lt"/>
              </a:rPr>
              <a:t>2006   John </a:t>
            </a:r>
            <a:r>
              <a:rPr lang="cs-CZ" altLang="cs-CZ" sz="4900" kern="1200" spc="-15" dirty="0">
                <a:latin typeface="+mn-lt"/>
              </a:rPr>
              <a:t>C. </a:t>
            </a:r>
            <a:r>
              <a:rPr lang="cs-CZ" altLang="cs-CZ" sz="4900" kern="1200" spc="-15" dirty="0" err="1">
                <a:latin typeface="+mn-lt"/>
              </a:rPr>
              <a:t>Mather</a:t>
            </a:r>
            <a:r>
              <a:rPr lang="cs-CZ" altLang="cs-CZ" sz="4900" kern="1200" spc="-15" dirty="0">
                <a:latin typeface="+mn-lt"/>
              </a:rPr>
              <a:t>, George F. </a:t>
            </a:r>
            <a:r>
              <a:rPr lang="cs-CZ" altLang="cs-CZ" sz="4900" kern="1200" spc="-15" dirty="0" err="1">
                <a:latin typeface="+mn-lt"/>
              </a:rPr>
              <a:t>Smoot</a:t>
            </a:r>
            <a:r>
              <a:rPr lang="cs-CZ" altLang="cs-CZ" sz="4900" kern="1200" spc="-15" dirty="0">
                <a:latin typeface="+mn-lt"/>
              </a:rPr>
              <a:t> </a:t>
            </a:r>
          </a:p>
          <a:p>
            <a:pPr eaLnBrk="1" hangingPunct="1">
              <a:lnSpc>
                <a:spcPct val="170000"/>
              </a:lnSpc>
              <a:buFontTx/>
              <a:buNone/>
              <a:defRPr/>
            </a:pPr>
            <a:r>
              <a:rPr lang="cs-CZ" altLang="cs-CZ" sz="4300" kern="1200" spc="-15" dirty="0">
                <a:latin typeface="+mn-lt"/>
              </a:rPr>
              <a:t>   </a:t>
            </a:r>
            <a:r>
              <a:rPr lang="cs-CZ" altLang="cs-CZ" sz="4500" kern="1200" spc="-15" dirty="0">
                <a:latin typeface="+mn-lt"/>
              </a:rPr>
              <a:t>za objev jeho </a:t>
            </a:r>
            <a:r>
              <a:rPr lang="cs-CZ" altLang="cs-CZ" sz="4500" kern="1200" spc="-15" dirty="0" err="1">
                <a:latin typeface="+mn-lt"/>
              </a:rPr>
              <a:t>černotělesové</a:t>
            </a:r>
            <a:r>
              <a:rPr lang="cs-CZ" altLang="cs-CZ" sz="4500" kern="1200" spc="-15" dirty="0">
                <a:latin typeface="+mn-lt"/>
              </a:rPr>
              <a:t> povahy a </a:t>
            </a:r>
            <a:r>
              <a:rPr lang="cs-CZ" altLang="cs-CZ" sz="4500" kern="1200" spc="-15" dirty="0" smtClean="0">
                <a:latin typeface="+mn-lt"/>
              </a:rPr>
              <a:t>anizotropie</a:t>
            </a:r>
          </a:p>
          <a:p>
            <a:pPr eaLnBrk="1" hangingPunct="1">
              <a:lnSpc>
                <a:spcPct val="90000"/>
              </a:lnSpc>
              <a:buFontTx/>
              <a:buNone/>
              <a:defRPr/>
            </a:pPr>
            <a:endParaRPr lang="cs-CZ" altLang="cs-CZ" sz="3400" kern="1200" spc="-15" dirty="0">
              <a:latin typeface="+mn-lt"/>
            </a:endParaRPr>
          </a:p>
          <a:p>
            <a:pPr eaLnBrk="1" hangingPunct="1">
              <a:lnSpc>
                <a:spcPct val="90000"/>
              </a:lnSpc>
              <a:buFontTx/>
              <a:buNone/>
              <a:defRPr/>
            </a:pPr>
            <a:endParaRPr lang="cs-CZ" altLang="cs-CZ" sz="3400" kern="1200" spc="-15" dirty="0">
              <a:latin typeface="+mn-lt"/>
            </a:endParaRPr>
          </a:p>
          <a:p>
            <a:pPr eaLnBrk="1" hangingPunct="1">
              <a:lnSpc>
                <a:spcPct val="170000"/>
              </a:lnSpc>
              <a:buSzPct val="180000"/>
              <a:defRPr/>
            </a:pPr>
            <a:r>
              <a:rPr lang="cs-CZ" altLang="cs-CZ" sz="5000" kern="1200" spc="-15" dirty="0">
                <a:latin typeface="+mn-lt"/>
              </a:rPr>
              <a:t>2011 </a:t>
            </a:r>
            <a:r>
              <a:rPr lang="cs-CZ" altLang="cs-CZ" sz="5000" kern="1200" spc="-15" dirty="0" smtClean="0">
                <a:latin typeface="+mn-lt"/>
              </a:rPr>
              <a:t> Saul </a:t>
            </a:r>
            <a:r>
              <a:rPr lang="cs-CZ" altLang="cs-CZ" sz="5000" kern="1200" spc="-15" dirty="0" err="1">
                <a:latin typeface="+mn-lt"/>
              </a:rPr>
              <a:t>Pearlmutter</a:t>
            </a:r>
            <a:r>
              <a:rPr lang="cs-CZ" altLang="cs-CZ" sz="5000" kern="1200" spc="-15" dirty="0">
                <a:latin typeface="+mn-lt"/>
              </a:rPr>
              <a:t>, Brian P. Schmidt, Adam </a:t>
            </a:r>
            <a:r>
              <a:rPr lang="cs-CZ" altLang="cs-CZ" sz="5000" kern="1200" spc="-15" dirty="0" err="1">
                <a:latin typeface="+mn-lt"/>
              </a:rPr>
              <a:t>C.Riess</a:t>
            </a:r>
            <a:r>
              <a:rPr lang="cs-CZ" altLang="cs-CZ" sz="5000" kern="1200" spc="-15" dirty="0">
                <a:latin typeface="+mn-lt"/>
              </a:rPr>
              <a:t> </a:t>
            </a:r>
          </a:p>
          <a:p>
            <a:pPr defTabSz="269875" eaLnBrk="1" hangingPunct="1">
              <a:lnSpc>
                <a:spcPct val="120000"/>
              </a:lnSpc>
              <a:buFontTx/>
              <a:buNone/>
              <a:tabLst>
                <a:tab pos="176213" algn="l"/>
              </a:tabLst>
              <a:defRPr/>
            </a:pPr>
            <a:r>
              <a:rPr lang="cs-CZ" altLang="cs-CZ" sz="4300" kern="1200" spc="-15" dirty="0">
                <a:latin typeface="+mn-lt"/>
              </a:rPr>
              <a:t>   za objev zrychlujícího se rozpínání vesmíru </a:t>
            </a:r>
            <a:r>
              <a:rPr lang="cs-CZ" altLang="cs-CZ" sz="4300" kern="1200" spc="-15" dirty="0" smtClean="0">
                <a:latin typeface="+mn-lt"/>
              </a:rPr>
              <a:t>odhalený pozorováním </a:t>
            </a:r>
            <a:r>
              <a:rPr lang="cs-CZ" altLang="cs-CZ" sz="4300" kern="1200" spc="-15" dirty="0">
                <a:latin typeface="+mn-lt"/>
              </a:rPr>
              <a:t>vzdálených </a:t>
            </a:r>
            <a:r>
              <a:rPr lang="cs-CZ" altLang="cs-CZ" sz="4300" kern="1200" spc="-15" dirty="0" smtClean="0">
                <a:latin typeface="+mn-lt"/>
              </a:rPr>
              <a:t> 	supernov</a:t>
            </a:r>
          </a:p>
          <a:p>
            <a:pPr eaLnBrk="1" hangingPunct="1">
              <a:lnSpc>
                <a:spcPct val="90000"/>
              </a:lnSpc>
              <a:buFontTx/>
              <a:buNone/>
              <a:defRPr/>
            </a:pPr>
            <a:endParaRPr lang="cs-CZ" altLang="cs-CZ" sz="3400" kern="1200" spc="-15" dirty="0">
              <a:latin typeface="+mn-lt"/>
            </a:endParaRPr>
          </a:p>
          <a:p>
            <a:pPr eaLnBrk="1" hangingPunct="1">
              <a:lnSpc>
                <a:spcPct val="90000"/>
              </a:lnSpc>
              <a:buFontTx/>
              <a:buNone/>
              <a:defRPr/>
            </a:pPr>
            <a:endParaRPr lang="cs-CZ" altLang="cs-CZ" sz="3400" kern="1200" spc="-15" dirty="0">
              <a:latin typeface="+mn-lt"/>
            </a:endParaRPr>
          </a:p>
          <a:p>
            <a:pPr>
              <a:lnSpc>
                <a:spcPct val="170000"/>
              </a:lnSpc>
              <a:buSzPct val="180000"/>
              <a:defRPr/>
            </a:pPr>
            <a:r>
              <a:rPr lang="cs-CZ" altLang="cs-CZ" sz="4900" kern="1200" spc="-15" dirty="0">
                <a:latin typeface="+mn-lt"/>
              </a:rPr>
              <a:t>2019 </a:t>
            </a:r>
            <a:r>
              <a:rPr lang="cs-CZ" altLang="cs-CZ" sz="4900" kern="1200" spc="-15" dirty="0" smtClean="0">
                <a:latin typeface="+mn-lt"/>
              </a:rPr>
              <a:t>  James </a:t>
            </a:r>
            <a:r>
              <a:rPr lang="cs-CZ" altLang="cs-CZ" sz="4900" kern="1200" spc="-15" dirty="0" err="1">
                <a:latin typeface="+mn-lt"/>
              </a:rPr>
              <a:t>Peebles</a:t>
            </a:r>
            <a:r>
              <a:rPr lang="cs-CZ" altLang="cs-CZ" sz="4900" kern="1200" spc="-15" dirty="0">
                <a:latin typeface="+mn-lt"/>
              </a:rPr>
              <a:t>, Michel </a:t>
            </a:r>
            <a:r>
              <a:rPr lang="cs-CZ" altLang="cs-CZ" sz="4900" kern="1200" spc="-15" dirty="0" err="1">
                <a:latin typeface="+mn-lt"/>
              </a:rPr>
              <a:t>Mayor</a:t>
            </a:r>
            <a:r>
              <a:rPr lang="cs-CZ" altLang="cs-CZ" sz="4900" kern="1200" spc="-15" dirty="0">
                <a:latin typeface="+mn-lt"/>
              </a:rPr>
              <a:t> a </a:t>
            </a:r>
            <a:r>
              <a:rPr lang="cs-CZ" altLang="cs-CZ" sz="4900" kern="1200" spc="-15" dirty="0" err="1">
                <a:latin typeface="+mn-lt"/>
              </a:rPr>
              <a:t>Didier</a:t>
            </a:r>
            <a:r>
              <a:rPr lang="cs-CZ" altLang="cs-CZ" sz="4900" kern="1200" spc="-15" dirty="0">
                <a:latin typeface="+mn-lt"/>
              </a:rPr>
              <a:t> </a:t>
            </a:r>
            <a:r>
              <a:rPr lang="cs-CZ" altLang="cs-CZ" sz="4900" kern="1200" spc="-15" dirty="0" err="1">
                <a:latin typeface="+mn-lt"/>
              </a:rPr>
              <a:t>Queloz</a:t>
            </a:r>
            <a:endParaRPr lang="cs-CZ" altLang="cs-CZ" sz="4900" kern="1200" spc="-15" dirty="0">
              <a:latin typeface="+mn-lt"/>
            </a:endParaRPr>
          </a:p>
          <a:p>
            <a:pPr>
              <a:lnSpc>
                <a:spcPct val="170000"/>
              </a:lnSpc>
              <a:buSzPct val="180000"/>
              <a:defRPr/>
            </a:pPr>
            <a:r>
              <a:rPr lang="cs-CZ" altLang="cs-CZ" sz="4900" kern="1200" spc="-15" dirty="0">
                <a:latin typeface="+mn-lt"/>
              </a:rPr>
              <a:t>    </a:t>
            </a:r>
            <a:r>
              <a:rPr lang="cs-CZ" altLang="cs-CZ" sz="4500" kern="1200" spc="-15" dirty="0">
                <a:latin typeface="+mn-lt"/>
              </a:rPr>
              <a:t>za teoretické objevy v kosmologii,  za objevy </a:t>
            </a:r>
            <a:r>
              <a:rPr lang="cs-CZ" altLang="cs-CZ" sz="4500" kern="1200" spc="-15" dirty="0" err="1">
                <a:latin typeface="+mn-lt"/>
              </a:rPr>
              <a:t>exoplanet</a:t>
            </a:r>
            <a:endParaRPr lang="cs-CZ" altLang="cs-CZ" sz="4500" kern="1200" spc="-15" dirty="0">
              <a:latin typeface="+mn-lt"/>
            </a:endParaRPr>
          </a:p>
          <a:p>
            <a:pPr eaLnBrk="1" hangingPunct="1">
              <a:lnSpc>
                <a:spcPct val="170000"/>
              </a:lnSpc>
              <a:buFontTx/>
              <a:buNone/>
              <a:defRPr/>
            </a:pPr>
            <a:endParaRPr lang="cs-CZ" altLang="cs-CZ" sz="3400" kern="1200" spc="-15" dirty="0">
              <a:latin typeface="+mn-lt"/>
            </a:endParaRPr>
          </a:p>
        </p:txBody>
      </p:sp>
      <p:pic>
        <p:nvPicPr>
          <p:cNvPr id="2052" name="Picture 6" descr="http://www.redorbit.com/media/uploads/2004/10/8_67ff07d77c86523b0eab2955b9ab43e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0281" y="3604284"/>
            <a:ext cx="1130519" cy="87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70239" y="2312670"/>
            <a:ext cx="990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2159" y="1286900"/>
            <a:ext cx="1598640" cy="86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0" y="5619291"/>
            <a:ext cx="1828800" cy="10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050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1D4A822E-36E6-4DE1-A9BD-D818EF79B603}"/>
              </a:ext>
            </a:extLst>
          </p:cNvPr>
          <p:cNvSpPr>
            <a:spLocks noGrp="1"/>
          </p:cNvSpPr>
          <p:nvPr>
            <p:ph type="title"/>
          </p:nvPr>
        </p:nvSpPr>
        <p:spPr/>
        <p:txBody>
          <a:bodyPr/>
          <a:lstStyle/>
          <a:p>
            <a:r>
              <a:rPr lang="cs-CZ" dirty="0" smtClean="0"/>
              <a:t>FOTOGRAFIE</a:t>
            </a: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1" y="152400"/>
            <a:ext cx="4914248" cy="655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93105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 xmlns:a16="http://schemas.microsoft.com/office/drawing/2014/main" id="{B458530A-5C6F-49EA-AAAA-2D87AD7BBFBC}"/>
              </a:ext>
            </a:extLst>
          </p:cNvPr>
          <p:cNvPicPr>
            <a:picLocks noChangeAspect="1"/>
          </p:cNvPicPr>
          <p:nvPr/>
        </p:nvPicPr>
        <p:blipFill>
          <a:blip r:embed="rId2"/>
          <a:stretch>
            <a:fillRect/>
          </a:stretch>
        </p:blipFill>
        <p:spPr>
          <a:xfrm>
            <a:off x="458792" y="304800"/>
            <a:ext cx="8226417" cy="5489055"/>
          </a:xfrm>
          <a:prstGeom prst="rect">
            <a:avLst/>
          </a:prstGeom>
        </p:spPr>
      </p:pic>
    </p:spTree>
    <p:extLst>
      <p:ext uri="{BB962C8B-B14F-4D97-AF65-F5344CB8AC3E}">
        <p14:creationId xmlns:p14="http://schemas.microsoft.com/office/powerpoint/2010/main" val="717014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64096802-7B97-4950-BE0C-472F14D7E4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63290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Motiv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tiv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TotalTime>
  <Words>1513</Words>
  <Application>Microsoft Office PowerPoint</Application>
  <PresentationFormat>Předvádění na obrazovce (4:3)</PresentationFormat>
  <Paragraphs>180</Paragraphs>
  <Slides>25</Slides>
  <Notes>10</Notes>
  <HiddenSlides>0</HiddenSlides>
  <MMClips>0</MMClips>
  <ScaleCrop>false</ScaleCrop>
  <HeadingPairs>
    <vt:vector size="6" baseType="variant">
      <vt:variant>
        <vt:lpstr>Motiv</vt:lpstr>
      </vt:variant>
      <vt:variant>
        <vt:i4>4</vt:i4>
      </vt:variant>
      <vt:variant>
        <vt:lpstr>Vložené servery OLE</vt:lpstr>
      </vt:variant>
      <vt:variant>
        <vt:i4>2</vt:i4>
      </vt:variant>
      <vt:variant>
        <vt:lpstr>Nadpisy snímků</vt:lpstr>
      </vt:variant>
      <vt:variant>
        <vt:i4>25</vt:i4>
      </vt:variant>
    </vt:vector>
  </HeadingPairs>
  <TitlesOfParts>
    <vt:vector size="31" baseType="lpstr">
      <vt:lpstr>Office Theme</vt:lpstr>
      <vt:lpstr>Motiv Office</vt:lpstr>
      <vt:lpstr>1_Motiv Office</vt:lpstr>
      <vt:lpstr>2_Motiv Office</vt:lpstr>
      <vt:lpstr>Rovnice</vt:lpstr>
      <vt:lpstr>Equation</vt:lpstr>
      <vt:lpstr>Prezentace aplikace PowerPoint</vt:lpstr>
      <vt:lpstr>Alfred Nobel</vt:lpstr>
      <vt:lpstr>Prezentace aplikace PowerPoint</vt:lpstr>
      <vt:lpstr>Proces výběru</vt:lpstr>
      <vt:lpstr>Nobelovky za fyziku</vt:lpstr>
      <vt:lpstr>KOSMOLOGIE v zrcadle Nobelových cen</vt:lpstr>
      <vt:lpstr>FOTOGRAFIE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Hvězdné okamžiky kosmologie</vt:lpstr>
      <vt:lpstr>Proč tak snadno aneb mohl na to přijít už Newton?</vt:lpstr>
      <vt:lpstr>Proč tak snadno? </vt:lpstr>
      <vt:lpstr>Mohl Newton přijít  na kosmologický člen?</vt:lpstr>
      <vt:lpstr>Proč tak pozdě?</vt:lpstr>
      <vt:lpstr>Relativistická kosmologie - OTR</vt:lpstr>
      <vt:lpstr>Prezentace aplikace PowerPoint</vt:lpstr>
      <vt:lpstr>Co nám říká reliktní záření.  </vt:lpstr>
      <vt:lpstr>Analýza reliktního záření</vt:lpstr>
      <vt:lpstr>Zpřesňování</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Online2PDF.com</dc:creator>
  <cp:lastModifiedBy>Novotny</cp:lastModifiedBy>
  <cp:revision>53</cp:revision>
  <cp:lastPrinted>2019-10-21T09:53:27Z</cp:lastPrinted>
  <dcterms:created xsi:type="dcterms:W3CDTF">2019-10-17T19:13:12Z</dcterms:created>
  <dcterms:modified xsi:type="dcterms:W3CDTF">2019-10-21T12:35:28Z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2019-10-17T00:00:00Z</vt:filetime>
  </property>
  <property fmtid="{D5CDD505-2E9C-101B-9397-08002B2CF9AE}" pid="3" name="LastSaved">
    <vt:filetime>2019-10-17T00:00:00Z</vt:filetime>
  </property>
</Properties>
</file>