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2" r:id="rId2"/>
    <p:sldId id="257" r:id="rId3"/>
    <p:sldId id="258" r:id="rId4"/>
    <p:sldId id="260" r:id="rId5"/>
    <p:sldId id="262" r:id="rId6"/>
    <p:sldId id="259" r:id="rId7"/>
    <p:sldId id="263" r:id="rId8"/>
    <p:sldId id="265" r:id="rId9"/>
    <p:sldId id="285" r:id="rId10"/>
    <p:sldId id="264" r:id="rId11"/>
    <p:sldId id="303" r:id="rId12"/>
    <p:sldId id="283" r:id="rId13"/>
    <p:sldId id="282" r:id="rId14"/>
    <p:sldId id="267" r:id="rId15"/>
    <p:sldId id="271" r:id="rId16"/>
    <p:sldId id="273" r:id="rId17"/>
    <p:sldId id="274" r:id="rId18"/>
    <p:sldId id="268" r:id="rId19"/>
    <p:sldId id="277" r:id="rId20"/>
    <p:sldId id="278" r:id="rId21"/>
    <p:sldId id="287" r:id="rId22"/>
    <p:sldId id="269" r:id="rId23"/>
    <p:sldId id="276" r:id="rId24"/>
    <p:sldId id="275" r:id="rId25"/>
    <p:sldId id="279" r:id="rId26"/>
    <p:sldId id="291" r:id="rId27"/>
    <p:sldId id="281" r:id="rId28"/>
    <p:sldId id="290" r:id="rId29"/>
    <p:sldId id="288" r:id="rId30"/>
    <p:sldId id="286" r:id="rId31"/>
    <p:sldId id="272" r:id="rId32"/>
    <p:sldId id="294" r:id="rId33"/>
    <p:sldId id="295" r:id="rId34"/>
    <p:sldId id="297" r:id="rId35"/>
    <p:sldId id="296" r:id="rId36"/>
    <p:sldId id="298" r:id="rId37"/>
    <p:sldId id="299" r:id="rId38"/>
    <p:sldId id="300" r:id="rId39"/>
    <p:sldId id="302" r:id="rId40"/>
    <p:sldId id="301" r:id="rId41"/>
    <p:sldId id="289" r:id="rId4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02" autoAdjust="0"/>
    <p:restoredTop sz="94629" autoAdjust="0"/>
  </p:normalViewPr>
  <p:slideViewPr>
    <p:cSldViewPr>
      <p:cViewPr>
        <p:scale>
          <a:sx n="139" d="100"/>
          <a:sy n="139" d="100"/>
        </p:scale>
        <p:origin x="-83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F5F746-6FBE-4679-9458-17A8E7E20FC3}" type="datetimeFigureOut">
              <a:rPr lang="cs-CZ" smtClean="0"/>
              <a:t>4.12.2017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AB12DD-19F2-41FA-B8F3-151B6265DA64}" type="slidenum">
              <a:rPr lang="cs-CZ" smtClean="0"/>
              <a:t>‹#›</a:t>
            </a:fld>
            <a:endParaRPr lang="cs-CZ"/>
          </a:p>
        </p:txBody>
      </p:sp>
    </p:spTree>
    <p:extLst>
      <p:ext uri="{BB962C8B-B14F-4D97-AF65-F5344CB8AC3E}">
        <p14:creationId xmlns:p14="http://schemas.microsoft.com/office/powerpoint/2010/main" val="3823524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3AB12DD-19F2-41FA-B8F3-151B6265DA64}" type="slidenum">
              <a:rPr lang="cs-CZ" smtClean="0"/>
              <a:t>4</a:t>
            </a:fld>
            <a:endParaRPr lang="cs-CZ"/>
          </a:p>
        </p:txBody>
      </p:sp>
    </p:spTree>
    <p:extLst>
      <p:ext uri="{BB962C8B-B14F-4D97-AF65-F5344CB8AC3E}">
        <p14:creationId xmlns:p14="http://schemas.microsoft.com/office/powerpoint/2010/main" val="4125363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3AB12DD-19F2-41FA-B8F3-151B6265DA64}" type="slidenum">
              <a:rPr lang="cs-CZ" smtClean="0"/>
              <a:t>7</a:t>
            </a:fld>
            <a:endParaRPr lang="cs-CZ"/>
          </a:p>
        </p:txBody>
      </p:sp>
    </p:spTree>
    <p:extLst>
      <p:ext uri="{BB962C8B-B14F-4D97-AF65-F5344CB8AC3E}">
        <p14:creationId xmlns:p14="http://schemas.microsoft.com/office/powerpoint/2010/main" val="3286160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3AB12DD-19F2-41FA-B8F3-151B6265DA64}" type="slidenum">
              <a:rPr lang="cs-CZ" smtClean="0"/>
              <a:t>9</a:t>
            </a:fld>
            <a:endParaRPr lang="cs-CZ"/>
          </a:p>
        </p:txBody>
      </p:sp>
    </p:spTree>
    <p:extLst>
      <p:ext uri="{BB962C8B-B14F-4D97-AF65-F5344CB8AC3E}">
        <p14:creationId xmlns:p14="http://schemas.microsoft.com/office/powerpoint/2010/main" val="1964234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33B71456-2AC9-48BE-B87D-88B2D4FC1EF8}" type="datetimeFigureOut">
              <a:rPr lang="cs-CZ" smtClean="0"/>
              <a:t>4.12.2017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FAA4873-C076-459A-8021-D5AB32AE28A9}" type="slidenum">
              <a:rPr lang="cs-CZ" smtClean="0"/>
              <a:t>‹#›</a:t>
            </a:fld>
            <a:endParaRPr lang="cs-CZ"/>
          </a:p>
        </p:txBody>
      </p:sp>
    </p:spTree>
    <p:extLst>
      <p:ext uri="{BB962C8B-B14F-4D97-AF65-F5344CB8AC3E}">
        <p14:creationId xmlns:p14="http://schemas.microsoft.com/office/powerpoint/2010/main" val="2871497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3B71456-2AC9-48BE-B87D-88B2D4FC1EF8}" type="datetimeFigureOut">
              <a:rPr lang="cs-CZ" smtClean="0"/>
              <a:t>4.12.2017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FAA4873-C076-459A-8021-D5AB32AE28A9}" type="slidenum">
              <a:rPr lang="cs-CZ" smtClean="0"/>
              <a:t>‹#›</a:t>
            </a:fld>
            <a:endParaRPr lang="cs-CZ"/>
          </a:p>
        </p:txBody>
      </p:sp>
    </p:spTree>
    <p:extLst>
      <p:ext uri="{BB962C8B-B14F-4D97-AF65-F5344CB8AC3E}">
        <p14:creationId xmlns:p14="http://schemas.microsoft.com/office/powerpoint/2010/main" val="2679692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3B71456-2AC9-48BE-B87D-88B2D4FC1EF8}" type="datetimeFigureOut">
              <a:rPr lang="cs-CZ" smtClean="0"/>
              <a:t>4.12.2017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FAA4873-C076-459A-8021-D5AB32AE28A9}" type="slidenum">
              <a:rPr lang="cs-CZ" smtClean="0"/>
              <a:t>‹#›</a:t>
            </a:fld>
            <a:endParaRPr lang="cs-CZ"/>
          </a:p>
        </p:txBody>
      </p:sp>
    </p:spTree>
    <p:extLst>
      <p:ext uri="{BB962C8B-B14F-4D97-AF65-F5344CB8AC3E}">
        <p14:creationId xmlns:p14="http://schemas.microsoft.com/office/powerpoint/2010/main" val="2768152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3B71456-2AC9-48BE-B87D-88B2D4FC1EF8}" type="datetimeFigureOut">
              <a:rPr lang="cs-CZ" smtClean="0"/>
              <a:t>4.12.2017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FAA4873-C076-459A-8021-D5AB32AE28A9}" type="slidenum">
              <a:rPr lang="cs-CZ" smtClean="0"/>
              <a:t>‹#›</a:t>
            </a:fld>
            <a:endParaRPr lang="cs-CZ"/>
          </a:p>
        </p:txBody>
      </p:sp>
    </p:spTree>
    <p:extLst>
      <p:ext uri="{BB962C8B-B14F-4D97-AF65-F5344CB8AC3E}">
        <p14:creationId xmlns:p14="http://schemas.microsoft.com/office/powerpoint/2010/main" val="1263012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33B71456-2AC9-48BE-B87D-88B2D4FC1EF8}" type="datetimeFigureOut">
              <a:rPr lang="cs-CZ" smtClean="0"/>
              <a:t>4.12.2017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FAA4873-C076-459A-8021-D5AB32AE28A9}" type="slidenum">
              <a:rPr lang="cs-CZ" smtClean="0"/>
              <a:t>‹#›</a:t>
            </a:fld>
            <a:endParaRPr lang="cs-CZ"/>
          </a:p>
        </p:txBody>
      </p:sp>
    </p:spTree>
    <p:extLst>
      <p:ext uri="{BB962C8B-B14F-4D97-AF65-F5344CB8AC3E}">
        <p14:creationId xmlns:p14="http://schemas.microsoft.com/office/powerpoint/2010/main" val="1589243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3B71456-2AC9-48BE-B87D-88B2D4FC1EF8}" type="datetimeFigureOut">
              <a:rPr lang="cs-CZ" smtClean="0"/>
              <a:t>4.12.2017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FAA4873-C076-459A-8021-D5AB32AE28A9}" type="slidenum">
              <a:rPr lang="cs-CZ" smtClean="0"/>
              <a:t>‹#›</a:t>
            </a:fld>
            <a:endParaRPr lang="cs-CZ"/>
          </a:p>
        </p:txBody>
      </p:sp>
    </p:spTree>
    <p:extLst>
      <p:ext uri="{BB962C8B-B14F-4D97-AF65-F5344CB8AC3E}">
        <p14:creationId xmlns:p14="http://schemas.microsoft.com/office/powerpoint/2010/main" val="1522920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3B71456-2AC9-48BE-B87D-88B2D4FC1EF8}" type="datetimeFigureOut">
              <a:rPr lang="cs-CZ" smtClean="0"/>
              <a:t>4.12.2017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FAA4873-C076-459A-8021-D5AB32AE28A9}" type="slidenum">
              <a:rPr lang="cs-CZ" smtClean="0"/>
              <a:t>‹#›</a:t>
            </a:fld>
            <a:endParaRPr lang="cs-CZ"/>
          </a:p>
        </p:txBody>
      </p:sp>
    </p:spTree>
    <p:extLst>
      <p:ext uri="{BB962C8B-B14F-4D97-AF65-F5344CB8AC3E}">
        <p14:creationId xmlns:p14="http://schemas.microsoft.com/office/powerpoint/2010/main" val="57598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3B71456-2AC9-48BE-B87D-88B2D4FC1EF8}" type="datetimeFigureOut">
              <a:rPr lang="cs-CZ" smtClean="0"/>
              <a:t>4.12.2017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FAA4873-C076-459A-8021-D5AB32AE28A9}" type="slidenum">
              <a:rPr lang="cs-CZ" smtClean="0"/>
              <a:t>‹#›</a:t>
            </a:fld>
            <a:endParaRPr lang="cs-CZ"/>
          </a:p>
        </p:txBody>
      </p:sp>
    </p:spTree>
    <p:extLst>
      <p:ext uri="{BB962C8B-B14F-4D97-AF65-F5344CB8AC3E}">
        <p14:creationId xmlns:p14="http://schemas.microsoft.com/office/powerpoint/2010/main" val="156727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3B71456-2AC9-48BE-B87D-88B2D4FC1EF8}" type="datetimeFigureOut">
              <a:rPr lang="cs-CZ" smtClean="0"/>
              <a:t>4.12.2017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FAA4873-C076-459A-8021-D5AB32AE28A9}" type="slidenum">
              <a:rPr lang="cs-CZ" smtClean="0"/>
              <a:t>‹#›</a:t>
            </a:fld>
            <a:endParaRPr lang="cs-CZ"/>
          </a:p>
        </p:txBody>
      </p:sp>
    </p:spTree>
    <p:extLst>
      <p:ext uri="{BB962C8B-B14F-4D97-AF65-F5344CB8AC3E}">
        <p14:creationId xmlns:p14="http://schemas.microsoft.com/office/powerpoint/2010/main" val="3227329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33B71456-2AC9-48BE-B87D-88B2D4FC1EF8}" type="datetimeFigureOut">
              <a:rPr lang="cs-CZ" smtClean="0"/>
              <a:t>4.12.2017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FAA4873-C076-459A-8021-D5AB32AE28A9}" type="slidenum">
              <a:rPr lang="cs-CZ" smtClean="0"/>
              <a:t>‹#›</a:t>
            </a:fld>
            <a:endParaRPr lang="cs-CZ"/>
          </a:p>
        </p:txBody>
      </p:sp>
    </p:spTree>
    <p:extLst>
      <p:ext uri="{BB962C8B-B14F-4D97-AF65-F5344CB8AC3E}">
        <p14:creationId xmlns:p14="http://schemas.microsoft.com/office/powerpoint/2010/main" val="130170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33B71456-2AC9-48BE-B87D-88B2D4FC1EF8}" type="datetimeFigureOut">
              <a:rPr lang="cs-CZ" smtClean="0"/>
              <a:t>4.12.2017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FAA4873-C076-459A-8021-D5AB32AE28A9}" type="slidenum">
              <a:rPr lang="cs-CZ" smtClean="0"/>
              <a:t>‹#›</a:t>
            </a:fld>
            <a:endParaRPr lang="cs-CZ"/>
          </a:p>
        </p:txBody>
      </p:sp>
    </p:spTree>
    <p:extLst>
      <p:ext uri="{BB962C8B-B14F-4D97-AF65-F5344CB8AC3E}">
        <p14:creationId xmlns:p14="http://schemas.microsoft.com/office/powerpoint/2010/main" val="183074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B71456-2AC9-48BE-B87D-88B2D4FC1EF8}" type="datetimeFigureOut">
              <a:rPr lang="cs-CZ" smtClean="0"/>
              <a:t>4.12.2017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AA4873-C076-459A-8021-D5AB32AE28A9}" type="slidenum">
              <a:rPr lang="cs-CZ" smtClean="0"/>
              <a:t>‹#›</a:t>
            </a:fld>
            <a:endParaRPr lang="cs-CZ"/>
          </a:p>
        </p:txBody>
      </p:sp>
    </p:spTree>
    <p:extLst>
      <p:ext uri="{BB962C8B-B14F-4D97-AF65-F5344CB8AC3E}">
        <p14:creationId xmlns:p14="http://schemas.microsoft.com/office/powerpoint/2010/main" val="3366744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3.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1700808"/>
            <a:ext cx="7772400" cy="1470025"/>
          </a:xfrm>
        </p:spPr>
        <p:txBody>
          <a:bodyPr>
            <a:normAutofit fontScale="90000"/>
          </a:bodyPr>
          <a:lstStyle/>
          <a:p>
            <a:r>
              <a:rPr lang="cs-CZ" dirty="0"/>
              <a:t/>
            </a:r>
            <a:br>
              <a:rPr lang="cs-CZ" dirty="0"/>
            </a:br>
            <a:r>
              <a:rPr lang="cs-CZ" sz="4900" dirty="0"/>
              <a:t> Metody hydrogeologického výzkumu</a:t>
            </a:r>
            <a:br>
              <a:rPr lang="cs-CZ" sz="4900" dirty="0"/>
            </a:br>
            <a:r>
              <a:rPr lang="cs-CZ" sz="4900" dirty="0"/>
              <a:t>VI. </a:t>
            </a:r>
          </a:p>
        </p:txBody>
      </p:sp>
      <p:sp>
        <p:nvSpPr>
          <p:cNvPr id="3" name="Podnadpis 2"/>
          <p:cNvSpPr>
            <a:spLocks noGrp="1"/>
          </p:cNvSpPr>
          <p:nvPr>
            <p:ph type="subTitle" idx="1"/>
          </p:nvPr>
        </p:nvSpPr>
        <p:spPr>
          <a:xfrm>
            <a:off x="1475656" y="3717032"/>
            <a:ext cx="6400800" cy="1752600"/>
          </a:xfrm>
        </p:spPr>
        <p:txBody>
          <a:bodyPr>
            <a:normAutofit/>
          </a:bodyPr>
          <a:lstStyle/>
          <a:p>
            <a:r>
              <a:rPr lang="cs-CZ" sz="3600" b="1" dirty="0"/>
              <a:t>Stabilní Izotopy v hydrogeologii</a:t>
            </a:r>
          </a:p>
          <a:p>
            <a:endParaRPr lang="cs-CZ" sz="3600" b="1" dirty="0"/>
          </a:p>
        </p:txBody>
      </p:sp>
    </p:spTree>
    <p:extLst>
      <p:ext uri="{BB962C8B-B14F-4D97-AF65-F5344CB8AC3E}">
        <p14:creationId xmlns:p14="http://schemas.microsoft.com/office/powerpoint/2010/main" val="93627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Měření stabilních izotopů</a:t>
            </a:r>
          </a:p>
        </p:txBody>
      </p:sp>
      <p:sp>
        <p:nvSpPr>
          <p:cNvPr id="3" name="Zástupný symbol pro obsah 2"/>
          <p:cNvSpPr>
            <a:spLocks noGrp="1"/>
          </p:cNvSpPr>
          <p:nvPr>
            <p:ph idx="1"/>
          </p:nvPr>
        </p:nvSpPr>
        <p:spPr/>
        <p:txBody>
          <a:bodyPr/>
          <a:lstStyle/>
          <a:p>
            <a:pPr marL="0" indent="0">
              <a:buNone/>
            </a:pPr>
            <a:r>
              <a:rPr lang="cs-CZ" u="sng" dirty="0"/>
              <a:t>Vyjádření izotopového </a:t>
            </a:r>
            <a:r>
              <a:rPr lang="cs-CZ" u="sng" dirty="0" smtClean="0"/>
              <a:t>poměru</a:t>
            </a:r>
            <a:r>
              <a:rPr lang="cs-CZ" dirty="0" smtClean="0"/>
              <a:t> jako </a:t>
            </a:r>
            <a:r>
              <a:rPr lang="cs-CZ" dirty="0"/>
              <a:t>počet částic na tisíc (per mil) v promile </a:t>
            </a:r>
            <a:r>
              <a:rPr lang="en-US" altLang="cs-CZ" dirty="0"/>
              <a:t>‰</a:t>
            </a:r>
            <a:r>
              <a:rPr lang="cs-CZ" altLang="cs-CZ" dirty="0"/>
              <a:t>:</a:t>
            </a:r>
            <a:endParaRPr lang="cs-CZ" dirty="0"/>
          </a:p>
        </p:txBody>
      </p:sp>
      <p:sp>
        <p:nvSpPr>
          <p:cNvPr id="4" name="Obdélník 3"/>
          <p:cNvSpPr/>
          <p:nvPr/>
        </p:nvSpPr>
        <p:spPr>
          <a:xfrm>
            <a:off x="683568" y="3161237"/>
            <a:ext cx="7488832" cy="584775"/>
          </a:xfrm>
          <a:prstGeom prst="rect">
            <a:avLst/>
          </a:prstGeom>
        </p:spPr>
        <p:txBody>
          <a:bodyPr wrap="square">
            <a:spAutoFit/>
          </a:bodyPr>
          <a:lstStyle/>
          <a:p>
            <a:pPr algn="ctr"/>
            <a:r>
              <a:rPr lang="en-US" altLang="cs-CZ" sz="3200" b="1" dirty="0">
                <a:solidFill>
                  <a:srgbClr val="FF0000"/>
                </a:solidFill>
                <a:latin typeface="Symbol" pitchFamily="1" charset="2"/>
              </a:rPr>
              <a:t>d</a:t>
            </a:r>
            <a:r>
              <a:rPr lang="en-US" altLang="cs-CZ" sz="3200" b="1" baseline="30000" dirty="0">
                <a:solidFill>
                  <a:srgbClr val="FF0000"/>
                </a:solidFill>
                <a:latin typeface="Symbol" pitchFamily="1" charset="2"/>
              </a:rPr>
              <a:t>18</a:t>
            </a:r>
            <a:r>
              <a:rPr lang="en-US" altLang="cs-CZ" sz="3200" b="1" dirty="0">
                <a:solidFill>
                  <a:srgbClr val="FF0000"/>
                </a:solidFill>
                <a:latin typeface="Symbol" pitchFamily="1" charset="2"/>
              </a:rPr>
              <a:t>O</a:t>
            </a:r>
            <a:r>
              <a:rPr lang="en-US" altLang="cs-CZ" sz="3200" b="1" dirty="0">
                <a:solidFill>
                  <a:srgbClr val="FF0000"/>
                </a:solidFill>
              </a:rPr>
              <a:t> = [Rx</a:t>
            </a:r>
            <a:r>
              <a:rPr lang="cs-CZ" altLang="cs-CZ" sz="3200" b="1" dirty="0">
                <a:solidFill>
                  <a:srgbClr val="FF0000"/>
                </a:solidFill>
              </a:rPr>
              <a:t> </a:t>
            </a:r>
            <a:r>
              <a:rPr lang="en-US" altLang="cs-CZ" sz="3200" b="1" dirty="0">
                <a:solidFill>
                  <a:srgbClr val="FF0000"/>
                </a:solidFill>
              </a:rPr>
              <a:t>/</a:t>
            </a:r>
            <a:r>
              <a:rPr lang="cs-CZ" altLang="cs-CZ" sz="3200" b="1" dirty="0">
                <a:solidFill>
                  <a:srgbClr val="FF0000"/>
                </a:solidFill>
              </a:rPr>
              <a:t> </a:t>
            </a:r>
            <a:r>
              <a:rPr lang="en-US" altLang="cs-CZ" sz="3200" b="1" dirty="0" err="1">
                <a:solidFill>
                  <a:srgbClr val="FF0000"/>
                </a:solidFill>
              </a:rPr>
              <a:t>Rs</a:t>
            </a:r>
            <a:r>
              <a:rPr lang="cs-CZ" altLang="cs-CZ" sz="3200" b="1" dirty="0">
                <a:solidFill>
                  <a:srgbClr val="FF0000"/>
                </a:solidFill>
              </a:rPr>
              <a:t> </a:t>
            </a:r>
            <a:r>
              <a:rPr lang="en-US" altLang="cs-CZ" sz="3200" b="1" dirty="0">
                <a:solidFill>
                  <a:srgbClr val="FF0000"/>
                </a:solidFill>
              </a:rPr>
              <a:t>-</a:t>
            </a:r>
            <a:r>
              <a:rPr lang="cs-CZ" altLang="cs-CZ" sz="3200" b="1" dirty="0">
                <a:solidFill>
                  <a:srgbClr val="FF0000"/>
                </a:solidFill>
              </a:rPr>
              <a:t> </a:t>
            </a:r>
            <a:r>
              <a:rPr lang="en-US" altLang="cs-CZ" sz="3200" b="1" dirty="0">
                <a:solidFill>
                  <a:srgbClr val="FF0000"/>
                </a:solidFill>
              </a:rPr>
              <a:t>1] x 1000 = per mil (‰)</a:t>
            </a:r>
          </a:p>
        </p:txBody>
      </p:sp>
      <p:sp>
        <p:nvSpPr>
          <p:cNvPr id="5" name="Rectangle 7"/>
          <p:cNvSpPr>
            <a:spLocks noChangeArrowheads="1"/>
          </p:cNvSpPr>
          <p:nvPr/>
        </p:nvSpPr>
        <p:spPr bwMode="auto">
          <a:xfrm>
            <a:off x="323881" y="4005064"/>
            <a:ext cx="849623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cs-CZ" sz="2400" dirty="0"/>
              <a:t>kde</a:t>
            </a:r>
            <a:r>
              <a:rPr lang="en-US" altLang="cs-CZ" sz="2400" dirty="0"/>
              <a:t>: </a:t>
            </a:r>
          </a:p>
          <a:p>
            <a:pPr eaLnBrk="1" hangingPunct="1"/>
            <a:r>
              <a:rPr lang="en-US" altLang="cs-CZ" sz="2400" dirty="0"/>
              <a:t>	</a:t>
            </a:r>
            <a:r>
              <a:rPr lang="en-US" altLang="cs-CZ" sz="2400" i="1" dirty="0"/>
              <a:t>Rx</a:t>
            </a:r>
            <a:r>
              <a:rPr lang="en-US" altLang="cs-CZ" sz="2400" dirty="0"/>
              <a:t> = </a:t>
            </a:r>
            <a:r>
              <a:rPr lang="cs-CZ" altLang="cs-CZ" sz="2400" dirty="0"/>
              <a:t>těžší izotop </a:t>
            </a:r>
            <a:r>
              <a:rPr lang="en-US" altLang="cs-CZ" sz="2400" dirty="0"/>
              <a:t>(</a:t>
            </a:r>
            <a:r>
              <a:rPr lang="en-US" altLang="cs-CZ" sz="2400" baseline="30000" dirty="0"/>
              <a:t>18</a:t>
            </a:r>
            <a:r>
              <a:rPr lang="en-US" altLang="cs-CZ" sz="2400" dirty="0"/>
              <a:t>O) / </a:t>
            </a:r>
            <a:r>
              <a:rPr lang="cs-CZ" altLang="cs-CZ" sz="2400" dirty="0"/>
              <a:t>lehčí izotop </a:t>
            </a:r>
            <a:r>
              <a:rPr lang="en-US" altLang="cs-CZ" sz="2400" dirty="0"/>
              <a:t>(</a:t>
            </a:r>
            <a:r>
              <a:rPr lang="en-US" altLang="cs-CZ" sz="2400" baseline="30000" dirty="0"/>
              <a:t>16</a:t>
            </a:r>
            <a:r>
              <a:rPr lang="en-US" altLang="cs-CZ" sz="2400" dirty="0"/>
              <a:t>O) </a:t>
            </a:r>
            <a:r>
              <a:rPr lang="cs-CZ" altLang="cs-CZ" sz="2400" dirty="0"/>
              <a:t>ve vzorku</a:t>
            </a:r>
            <a:endParaRPr lang="en-US" altLang="cs-CZ" sz="2400" dirty="0"/>
          </a:p>
          <a:p>
            <a:pPr eaLnBrk="1" hangingPunct="1"/>
            <a:endParaRPr lang="en-US" altLang="cs-CZ" sz="2400" dirty="0"/>
          </a:p>
          <a:p>
            <a:pPr eaLnBrk="1" hangingPunct="1"/>
            <a:r>
              <a:rPr lang="en-US" altLang="cs-CZ" sz="2400" dirty="0"/>
              <a:t>	</a:t>
            </a:r>
            <a:r>
              <a:rPr lang="en-US" altLang="cs-CZ" sz="2400" i="1" dirty="0" err="1"/>
              <a:t>Rs</a:t>
            </a:r>
            <a:r>
              <a:rPr lang="en-US" altLang="cs-CZ" sz="2400" dirty="0"/>
              <a:t> = </a:t>
            </a:r>
            <a:r>
              <a:rPr lang="cs-CZ" altLang="cs-CZ" sz="2400" dirty="0"/>
              <a:t>těžší izotop </a:t>
            </a:r>
            <a:r>
              <a:rPr lang="en-US" altLang="cs-CZ" sz="2400" dirty="0"/>
              <a:t>(</a:t>
            </a:r>
            <a:r>
              <a:rPr lang="en-US" altLang="cs-CZ" sz="2400" baseline="30000" dirty="0"/>
              <a:t>18</a:t>
            </a:r>
            <a:r>
              <a:rPr lang="en-US" altLang="cs-CZ" sz="2400" dirty="0"/>
              <a:t>O) / </a:t>
            </a:r>
            <a:r>
              <a:rPr lang="cs-CZ" altLang="cs-CZ" sz="2400" dirty="0"/>
              <a:t>lehčí izotop </a:t>
            </a:r>
            <a:r>
              <a:rPr lang="en-US" altLang="cs-CZ" sz="2400" dirty="0"/>
              <a:t>(</a:t>
            </a:r>
            <a:r>
              <a:rPr lang="en-US" altLang="cs-CZ" sz="2400" baseline="30000" dirty="0"/>
              <a:t>16</a:t>
            </a:r>
            <a:r>
              <a:rPr lang="en-US" altLang="cs-CZ" sz="2400" dirty="0"/>
              <a:t>O) </a:t>
            </a:r>
            <a:r>
              <a:rPr lang="cs-CZ" altLang="cs-CZ" sz="2400" dirty="0"/>
              <a:t>ve standartu</a:t>
            </a:r>
            <a:endParaRPr lang="en-US" altLang="cs-CZ" sz="2400" dirty="0"/>
          </a:p>
        </p:txBody>
      </p:sp>
    </p:spTree>
    <p:extLst>
      <p:ext uri="{BB962C8B-B14F-4D97-AF65-F5344CB8AC3E}">
        <p14:creationId xmlns:p14="http://schemas.microsoft.com/office/powerpoint/2010/main" val="2318500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Měření stabilních izotopů</a:t>
            </a:r>
          </a:p>
        </p:txBody>
      </p:sp>
      <p:sp>
        <p:nvSpPr>
          <p:cNvPr id="3" name="Zástupný symbol pro obsah 2"/>
          <p:cNvSpPr>
            <a:spLocks noGrp="1"/>
          </p:cNvSpPr>
          <p:nvPr>
            <p:ph idx="1"/>
          </p:nvPr>
        </p:nvSpPr>
        <p:spPr/>
        <p:txBody>
          <a:bodyPr/>
          <a:lstStyle/>
          <a:p>
            <a:pPr marL="0" indent="0">
              <a:buNone/>
            </a:pPr>
            <a:r>
              <a:rPr lang="cs-CZ" u="sng" dirty="0"/>
              <a:t>Vyjádření izotopového </a:t>
            </a:r>
            <a:r>
              <a:rPr lang="cs-CZ" u="sng" dirty="0" smtClean="0"/>
              <a:t>poměru</a:t>
            </a:r>
            <a:r>
              <a:rPr lang="cs-CZ" dirty="0" smtClean="0"/>
              <a:t> jako </a:t>
            </a:r>
            <a:r>
              <a:rPr lang="cs-CZ" dirty="0"/>
              <a:t>počet částic na tisíc (per mil) v promile </a:t>
            </a:r>
            <a:r>
              <a:rPr lang="en-US" altLang="cs-CZ" dirty="0"/>
              <a:t>‰</a:t>
            </a:r>
            <a:r>
              <a:rPr lang="cs-CZ" altLang="cs-CZ" dirty="0"/>
              <a:t>:</a:t>
            </a:r>
            <a:endParaRPr lang="cs-CZ" dirty="0"/>
          </a:p>
        </p:txBody>
      </p:sp>
      <p:sp>
        <p:nvSpPr>
          <p:cNvPr id="4" name="Obdélník 3"/>
          <p:cNvSpPr/>
          <p:nvPr/>
        </p:nvSpPr>
        <p:spPr>
          <a:xfrm>
            <a:off x="683568" y="3161237"/>
            <a:ext cx="7488832" cy="584775"/>
          </a:xfrm>
          <a:prstGeom prst="rect">
            <a:avLst/>
          </a:prstGeom>
        </p:spPr>
        <p:txBody>
          <a:bodyPr wrap="square">
            <a:spAutoFit/>
          </a:bodyPr>
          <a:lstStyle/>
          <a:p>
            <a:pPr algn="ctr"/>
            <a:r>
              <a:rPr lang="en-US" altLang="cs-CZ" sz="3200" b="1" dirty="0">
                <a:solidFill>
                  <a:srgbClr val="FF0000"/>
                </a:solidFill>
                <a:latin typeface="Symbol" pitchFamily="1" charset="2"/>
              </a:rPr>
              <a:t>d</a:t>
            </a:r>
            <a:r>
              <a:rPr lang="en-US" altLang="cs-CZ" sz="3200" b="1" baseline="30000" dirty="0">
                <a:solidFill>
                  <a:srgbClr val="FF0000"/>
                </a:solidFill>
                <a:latin typeface="Symbol" pitchFamily="1" charset="2"/>
              </a:rPr>
              <a:t>18</a:t>
            </a:r>
            <a:r>
              <a:rPr lang="en-US" altLang="cs-CZ" sz="3200" b="1" dirty="0">
                <a:solidFill>
                  <a:srgbClr val="FF0000"/>
                </a:solidFill>
                <a:latin typeface="Symbol" pitchFamily="1" charset="2"/>
              </a:rPr>
              <a:t>O</a:t>
            </a:r>
            <a:r>
              <a:rPr lang="en-US" altLang="cs-CZ" sz="3200" b="1" dirty="0">
                <a:solidFill>
                  <a:srgbClr val="FF0000"/>
                </a:solidFill>
              </a:rPr>
              <a:t> = [Rx</a:t>
            </a:r>
            <a:r>
              <a:rPr lang="cs-CZ" altLang="cs-CZ" sz="3200" b="1" dirty="0">
                <a:solidFill>
                  <a:srgbClr val="FF0000"/>
                </a:solidFill>
              </a:rPr>
              <a:t> </a:t>
            </a:r>
            <a:r>
              <a:rPr lang="en-US" altLang="cs-CZ" sz="3200" b="1" dirty="0">
                <a:solidFill>
                  <a:srgbClr val="FF0000"/>
                </a:solidFill>
              </a:rPr>
              <a:t>/</a:t>
            </a:r>
            <a:r>
              <a:rPr lang="cs-CZ" altLang="cs-CZ" sz="3200" b="1" dirty="0">
                <a:solidFill>
                  <a:srgbClr val="FF0000"/>
                </a:solidFill>
              </a:rPr>
              <a:t> </a:t>
            </a:r>
            <a:r>
              <a:rPr lang="en-US" altLang="cs-CZ" sz="3200" b="1" dirty="0" err="1">
                <a:solidFill>
                  <a:srgbClr val="FF0000"/>
                </a:solidFill>
              </a:rPr>
              <a:t>Rs</a:t>
            </a:r>
            <a:r>
              <a:rPr lang="cs-CZ" altLang="cs-CZ" sz="3200" b="1" dirty="0">
                <a:solidFill>
                  <a:srgbClr val="FF0000"/>
                </a:solidFill>
              </a:rPr>
              <a:t> </a:t>
            </a:r>
            <a:r>
              <a:rPr lang="en-US" altLang="cs-CZ" sz="3200" b="1" dirty="0">
                <a:solidFill>
                  <a:srgbClr val="FF0000"/>
                </a:solidFill>
              </a:rPr>
              <a:t>-</a:t>
            </a:r>
            <a:r>
              <a:rPr lang="cs-CZ" altLang="cs-CZ" sz="3200" b="1" dirty="0">
                <a:solidFill>
                  <a:srgbClr val="FF0000"/>
                </a:solidFill>
              </a:rPr>
              <a:t> </a:t>
            </a:r>
            <a:r>
              <a:rPr lang="en-US" altLang="cs-CZ" sz="3200" b="1" dirty="0">
                <a:solidFill>
                  <a:srgbClr val="FF0000"/>
                </a:solidFill>
              </a:rPr>
              <a:t>1] x 1000 = per mil (‰)</a:t>
            </a:r>
          </a:p>
        </p:txBody>
      </p:sp>
      <p:sp>
        <p:nvSpPr>
          <p:cNvPr id="6" name="TextovéPole 5"/>
          <p:cNvSpPr txBox="1"/>
          <p:nvPr/>
        </p:nvSpPr>
        <p:spPr>
          <a:xfrm>
            <a:off x="457200" y="4021797"/>
            <a:ext cx="8455968" cy="2092881"/>
          </a:xfrm>
          <a:prstGeom prst="rect">
            <a:avLst/>
          </a:prstGeom>
          <a:noFill/>
        </p:spPr>
        <p:txBody>
          <a:bodyPr wrap="square" rtlCol="0">
            <a:spAutoFit/>
          </a:bodyPr>
          <a:lstStyle/>
          <a:p>
            <a:pPr>
              <a:spcAft>
                <a:spcPts val="600"/>
              </a:spcAft>
            </a:pPr>
            <a:r>
              <a:rPr lang="cs-CZ" sz="2400" dirty="0"/>
              <a:t>Např. delta </a:t>
            </a:r>
            <a:r>
              <a:rPr lang="cs-CZ" sz="2400" baseline="30000" dirty="0"/>
              <a:t>18</a:t>
            </a:r>
            <a:r>
              <a:rPr lang="cs-CZ" sz="2400" dirty="0"/>
              <a:t>O = -10 </a:t>
            </a:r>
            <a:r>
              <a:rPr lang="en-US" altLang="cs-CZ" sz="2400" dirty="0">
                <a:cs typeface="Arial" pitchFamily="34" charset="0"/>
              </a:rPr>
              <a:t>‰</a:t>
            </a:r>
            <a:r>
              <a:rPr lang="cs-CZ" altLang="cs-CZ" sz="2400" dirty="0">
                <a:cs typeface="Arial" pitchFamily="34" charset="0"/>
              </a:rPr>
              <a:t> znamená, že v odebraném  vzorku je o 10 částic izotopu </a:t>
            </a:r>
            <a:r>
              <a:rPr lang="cs-CZ" sz="2400" baseline="30000" dirty="0"/>
              <a:t>18</a:t>
            </a:r>
            <a:r>
              <a:rPr lang="cs-CZ" sz="2400" dirty="0"/>
              <a:t>O méně než ve srovnávacím vzorku</a:t>
            </a:r>
            <a:r>
              <a:rPr lang="cs-CZ" altLang="cs-CZ" sz="2400" dirty="0">
                <a:cs typeface="Arial" pitchFamily="34" charset="0"/>
              </a:rPr>
              <a:t>  (SMOW). </a:t>
            </a:r>
          </a:p>
          <a:p>
            <a:pPr>
              <a:spcAft>
                <a:spcPts val="600"/>
              </a:spcAft>
            </a:pPr>
            <a:r>
              <a:rPr lang="cs-CZ" altLang="cs-CZ" sz="2400" dirty="0">
                <a:cs typeface="Arial" pitchFamily="34" charset="0"/>
                <a:sym typeface="Wingdings" panose="05000000000000000000" pitchFamily="2" charset="2"/>
              </a:rPr>
              <a:t> V</a:t>
            </a:r>
            <a:r>
              <a:rPr lang="cs-CZ" altLang="cs-CZ" sz="2400" dirty="0">
                <a:cs typeface="Arial" pitchFamily="34" charset="0"/>
              </a:rPr>
              <a:t> analyzovaném vzorku je tedy deficit těžších izotopů oproti standardu.</a:t>
            </a:r>
            <a:endParaRPr lang="en-US" altLang="cs-CZ" sz="2400" dirty="0">
              <a:cs typeface="Arial" pitchFamily="34" charset="0"/>
            </a:endParaRPr>
          </a:p>
          <a:p>
            <a:endParaRPr lang="cs-CZ" sz="2400" dirty="0"/>
          </a:p>
        </p:txBody>
      </p:sp>
    </p:spTree>
    <p:extLst>
      <p:ext uri="{BB962C8B-B14F-4D97-AF65-F5344CB8AC3E}">
        <p14:creationId xmlns:p14="http://schemas.microsoft.com/office/powerpoint/2010/main" val="1557519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Měření stabilních izotopů</a:t>
            </a:r>
          </a:p>
        </p:txBody>
      </p:sp>
      <p:pic>
        <p:nvPicPr>
          <p:cNvPr id="12" name="Picture 7" descr="1mass spectrometer colou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1716" y="2102520"/>
            <a:ext cx="5944328" cy="445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bdélník 12"/>
          <p:cNvSpPr/>
          <p:nvPr/>
        </p:nvSpPr>
        <p:spPr>
          <a:xfrm>
            <a:off x="930522" y="1304051"/>
            <a:ext cx="7282956" cy="400110"/>
          </a:xfrm>
          <a:prstGeom prst="rect">
            <a:avLst/>
          </a:prstGeom>
        </p:spPr>
        <p:txBody>
          <a:bodyPr wrap="none">
            <a:spAutoFit/>
          </a:bodyPr>
          <a:lstStyle/>
          <a:p>
            <a:r>
              <a:rPr lang="cs-CZ" sz="2000" b="1" dirty="0">
                <a:solidFill>
                  <a:srgbClr val="FF0000"/>
                </a:solidFill>
              </a:rPr>
              <a:t>Hmotnostní spektroskop</a:t>
            </a:r>
            <a:r>
              <a:rPr lang="cs-CZ" sz="2000" b="1" dirty="0"/>
              <a:t> – široké spektrum analyzovaných izotopů </a:t>
            </a:r>
          </a:p>
        </p:txBody>
      </p:sp>
      <p:sp>
        <p:nvSpPr>
          <p:cNvPr id="3" name="Obdélník 2">
            <a:extLst>
              <a:ext uri="{FF2B5EF4-FFF2-40B4-BE49-F238E27FC236}">
                <a16:creationId xmlns="" xmlns:a16="http://schemas.microsoft.com/office/drawing/2014/main" id="{1442714D-A18E-46C7-8BCB-557C56D20040}"/>
              </a:ext>
            </a:extLst>
          </p:cNvPr>
          <p:cNvSpPr/>
          <p:nvPr/>
        </p:nvSpPr>
        <p:spPr>
          <a:xfrm>
            <a:off x="125760" y="1844824"/>
            <a:ext cx="2945956" cy="4647426"/>
          </a:xfrm>
          <a:prstGeom prst="rect">
            <a:avLst/>
          </a:prstGeom>
        </p:spPr>
        <p:txBody>
          <a:bodyPr wrap="square">
            <a:spAutoFit/>
          </a:bodyPr>
          <a:lstStyle/>
          <a:p>
            <a:pPr marL="285750" indent="-285750">
              <a:spcAft>
                <a:spcPts val="1200"/>
              </a:spcAft>
              <a:buFont typeface="Arial" panose="020B0604020202020204" pitchFamily="34" charset="0"/>
              <a:buChar char="•"/>
            </a:pPr>
            <a:r>
              <a:rPr lang="cs-CZ" sz="1600" dirty="0"/>
              <a:t>Vzorek je umístěn do přístroje a podstoupí odpařování.</a:t>
            </a:r>
          </a:p>
          <a:p>
            <a:pPr marL="285750" indent="-285750">
              <a:spcAft>
                <a:spcPts val="1200"/>
              </a:spcAft>
              <a:buFont typeface="Arial" panose="020B0604020202020204" pitchFamily="34" charset="0"/>
              <a:buChar char="•"/>
            </a:pPr>
            <a:r>
              <a:rPr lang="cs-CZ" sz="1600" dirty="0"/>
              <a:t>Složky vzorku jsou ionizovány například dopadem elektronového paprsku --  vytvoření nabitých částic – iontů.</a:t>
            </a:r>
          </a:p>
          <a:p>
            <a:pPr marL="285750" indent="-285750">
              <a:spcAft>
                <a:spcPts val="1200"/>
              </a:spcAft>
              <a:buFont typeface="Arial" panose="020B0604020202020204" pitchFamily="34" charset="0"/>
              <a:buChar char="•"/>
            </a:pPr>
            <a:r>
              <a:rPr lang="cs-CZ" sz="1600" dirty="0"/>
              <a:t>Ionty jsou odděleny podle m/Q poměru v analyzátoru elektromagnetického pole.</a:t>
            </a:r>
          </a:p>
          <a:p>
            <a:pPr marL="285750" indent="-285750">
              <a:spcAft>
                <a:spcPts val="1200"/>
              </a:spcAft>
              <a:buFont typeface="Arial" panose="020B0604020202020204" pitchFamily="34" charset="0"/>
              <a:buChar char="•"/>
            </a:pPr>
            <a:r>
              <a:rPr lang="cs-CZ" sz="1600" dirty="0"/>
              <a:t>Ionty jsou detekovány, obvykle kvantitativní metodou.</a:t>
            </a:r>
          </a:p>
          <a:p>
            <a:pPr marL="285750" indent="-285750">
              <a:spcAft>
                <a:spcPts val="1200"/>
              </a:spcAft>
              <a:buFont typeface="Arial" panose="020B0604020202020204" pitchFamily="34" charset="0"/>
              <a:buChar char="•"/>
            </a:pPr>
            <a:r>
              <a:rPr lang="cs-CZ" sz="1600" dirty="0"/>
              <a:t>Iont je zpracován hmotnostním spektrometrem.</a:t>
            </a:r>
          </a:p>
        </p:txBody>
      </p:sp>
      <p:sp>
        <p:nvSpPr>
          <p:cNvPr id="4" name="TextovéPole 3">
            <a:extLst>
              <a:ext uri="{FF2B5EF4-FFF2-40B4-BE49-F238E27FC236}">
                <a16:creationId xmlns="" xmlns:a16="http://schemas.microsoft.com/office/drawing/2014/main" id="{083D07CA-FC35-44D6-A8B5-F013AA36D40F}"/>
              </a:ext>
            </a:extLst>
          </p:cNvPr>
          <p:cNvSpPr txBox="1"/>
          <p:nvPr/>
        </p:nvSpPr>
        <p:spPr>
          <a:xfrm>
            <a:off x="6444208" y="5604392"/>
            <a:ext cx="1728192" cy="483081"/>
          </a:xfrm>
          <a:prstGeom prst="rect">
            <a:avLst/>
          </a:prstGeom>
          <a:noFill/>
        </p:spPr>
        <p:txBody>
          <a:bodyPr wrap="square" rtlCol="0">
            <a:spAutoFit/>
          </a:bodyPr>
          <a:lstStyle/>
          <a:p>
            <a:pPr>
              <a:lnSpc>
                <a:spcPts val="1500"/>
              </a:lnSpc>
            </a:pPr>
            <a:r>
              <a:rPr lang="cs-CZ" sz="1600" dirty="0">
                <a:solidFill>
                  <a:srgbClr val="C00000"/>
                </a:solidFill>
              </a:rPr>
              <a:t>převedení molekul plynu na ionty</a:t>
            </a:r>
          </a:p>
        </p:txBody>
      </p:sp>
      <p:cxnSp>
        <p:nvCxnSpPr>
          <p:cNvPr id="6" name="Přímá spojnice se šipkou 5">
            <a:extLst>
              <a:ext uri="{FF2B5EF4-FFF2-40B4-BE49-F238E27FC236}">
                <a16:creationId xmlns="" xmlns:a16="http://schemas.microsoft.com/office/drawing/2014/main" id="{47EBCEC4-2377-4128-BECC-DFA92CEF0F48}"/>
              </a:ext>
            </a:extLst>
          </p:cNvPr>
          <p:cNvCxnSpPr/>
          <p:nvPr/>
        </p:nvCxnSpPr>
        <p:spPr>
          <a:xfrm flipH="1" flipV="1">
            <a:off x="6156176" y="5229200"/>
            <a:ext cx="576064" cy="32474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9" name="TextovéPole 8">
            <a:extLst>
              <a:ext uri="{FF2B5EF4-FFF2-40B4-BE49-F238E27FC236}">
                <a16:creationId xmlns="" xmlns:a16="http://schemas.microsoft.com/office/drawing/2014/main" id="{16DDF3CE-B240-4EC8-9D35-C12140ACB073}"/>
              </a:ext>
            </a:extLst>
          </p:cNvPr>
          <p:cNvSpPr txBox="1"/>
          <p:nvPr/>
        </p:nvSpPr>
        <p:spPr>
          <a:xfrm>
            <a:off x="6300192" y="3801590"/>
            <a:ext cx="2160240" cy="669414"/>
          </a:xfrm>
          <a:prstGeom prst="rect">
            <a:avLst/>
          </a:prstGeom>
          <a:noFill/>
        </p:spPr>
        <p:txBody>
          <a:bodyPr wrap="square" rtlCol="0">
            <a:spAutoFit/>
          </a:bodyPr>
          <a:lstStyle/>
          <a:p>
            <a:pPr>
              <a:lnSpc>
                <a:spcPts val="1500"/>
              </a:lnSpc>
            </a:pPr>
            <a:r>
              <a:rPr lang="cs-CZ" sz="1600" dirty="0">
                <a:solidFill>
                  <a:srgbClr val="C00000"/>
                </a:solidFill>
              </a:rPr>
              <a:t>hmotnostní analyzátor – třídění iontů podle hmotnosti</a:t>
            </a:r>
          </a:p>
        </p:txBody>
      </p:sp>
      <p:cxnSp>
        <p:nvCxnSpPr>
          <p:cNvPr id="10" name="Přímá spojnice se šipkou 9">
            <a:extLst>
              <a:ext uri="{FF2B5EF4-FFF2-40B4-BE49-F238E27FC236}">
                <a16:creationId xmlns="" xmlns:a16="http://schemas.microsoft.com/office/drawing/2014/main" id="{2720F35F-1692-43EF-A1A5-6758EC21ACAD}"/>
              </a:ext>
            </a:extLst>
          </p:cNvPr>
          <p:cNvCxnSpPr>
            <a:cxnSpLocks/>
          </p:cNvCxnSpPr>
          <p:nvPr/>
        </p:nvCxnSpPr>
        <p:spPr>
          <a:xfrm flipH="1" flipV="1">
            <a:off x="6156176" y="3429000"/>
            <a:ext cx="288032" cy="37259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4" name="TextovéPole 13">
            <a:extLst>
              <a:ext uri="{FF2B5EF4-FFF2-40B4-BE49-F238E27FC236}">
                <a16:creationId xmlns="" xmlns:a16="http://schemas.microsoft.com/office/drawing/2014/main" id="{E6910D3F-833E-4838-BA4A-7C3B313BEE57}"/>
              </a:ext>
            </a:extLst>
          </p:cNvPr>
          <p:cNvSpPr txBox="1"/>
          <p:nvPr/>
        </p:nvSpPr>
        <p:spPr>
          <a:xfrm>
            <a:off x="7547355" y="4690955"/>
            <a:ext cx="1417133" cy="669414"/>
          </a:xfrm>
          <a:prstGeom prst="rect">
            <a:avLst/>
          </a:prstGeom>
          <a:noFill/>
        </p:spPr>
        <p:txBody>
          <a:bodyPr wrap="square" rtlCol="0">
            <a:spAutoFit/>
          </a:bodyPr>
          <a:lstStyle/>
          <a:p>
            <a:pPr>
              <a:lnSpc>
                <a:spcPts val="1500"/>
              </a:lnSpc>
            </a:pPr>
            <a:r>
              <a:rPr lang="cs-CZ" sz="1600" dirty="0">
                <a:solidFill>
                  <a:srgbClr val="C00000"/>
                </a:solidFill>
              </a:rPr>
              <a:t>detektor – určení hojnosti každého iontu</a:t>
            </a:r>
          </a:p>
        </p:txBody>
      </p:sp>
      <p:cxnSp>
        <p:nvCxnSpPr>
          <p:cNvPr id="15" name="Přímá spojnice se šipkou 14">
            <a:extLst>
              <a:ext uri="{FF2B5EF4-FFF2-40B4-BE49-F238E27FC236}">
                <a16:creationId xmlns="" xmlns:a16="http://schemas.microsoft.com/office/drawing/2014/main" id="{2728219B-9B70-444B-B142-12E013E88DA3}"/>
              </a:ext>
            </a:extLst>
          </p:cNvPr>
          <p:cNvCxnSpPr>
            <a:cxnSpLocks/>
          </p:cNvCxnSpPr>
          <p:nvPr/>
        </p:nvCxnSpPr>
        <p:spPr>
          <a:xfrm flipV="1">
            <a:off x="8172400" y="3056410"/>
            <a:ext cx="288032" cy="163454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1403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Měření stabilních izotopů</a:t>
            </a:r>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062" t="25555" r="20625" b="4167"/>
          <a:stretch/>
        </p:blipFill>
        <p:spPr bwMode="auto">
          <a:xfrm>
            <a:off x="310952" y="3501008"/>
            <a:ext cx="5455887" cy="3302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bdélník 7"/>
          <p:cNvSpPr/>
          <p:nvPr/>
        </p:nvSpPr>
        <p:spPr>
          <a:xfrm>
            <a:off x="323528" y="1295203"/>
            <a:ext cx="2482474" cy="400110"/>
          </a:xfrm>
          <a:prstGeom prst="rect">
            <a:avLst/>
          </a:prstGeom>
        </p:spPr>
        <p:txBody>
          <a:bodyPr wrap="none">
            <a:spAutoFit/>
          </a:bodyPr>
          <a:lstStyle/>
          <a:p>
            <a:r>
              <a:rPr lang="cs-CZ" sz="2000" b="1" dirty="0">
                <a:solidFill>
                  <a:srgbClr val="FF0000"/>
                </a:solidFill>
              </a:rPr>
              <a:t>Laserový spektroskop</a:t>
            </a:r>
          </a:p>
        </p:txBody>
      </p:sp>
      <p:sp>
        <p:nvSpPr>
          <p:cNvPr id="9" name="Obdélník 8"/>
          <p:cNvSpPr/>
          <p:nvPr/>
        </p:nvSpPr>
        <p:spPr>
          <a:xfrm>
            <a:off x="148800" y="1695313"/>
            <a:ext cx="7776864" cy="1631216"/>
          </a:xfrm>
          <a:prstGeom prst="rect">
            <a:avLst/>
          </a:prstGeom>
        </p:spPr>
        <p:txBody>
          <a:bodyPr wrap="square">
            <a:spAutoFit/>
          </a:bodyPr>
          <a:lstStyle/>
          <a:p>
            <a:r>
              <a:rPr lang="cs-CZ" sz="1600" b="1" dirty="0"/>
              <a:t>Měření</a:t>
            </a:r>
          </a:p>
          <a:p>
            <a:pPr marL="285750" indent="-285750">
              <a:buFont typeface="Arial" panose="020B0604020202020204" pitchFamily="34" charset="0"/>
              <a:buChar char="•"/>
            </a:pPr>
            <a:r>
              <a:rPr lang="cs-CZ" sz="1400" dirty="0"/>
              <a:t>z </a:t>
            </a:r>
            <a:r>
              <a:rPr lang="cs-CZ" sz="1400" dirty="0" err="1"/>
              <a:t>vialky</a:t>
            </a:r>
            <a:r>
              <a:rPr lang="cs-CZ" sz="1400" dirty="0"/>
              <a:t> v </a:t>
            </a:r>
            <a:r>
              <a:rPr lang="cs-CZ" sz="1400" dirty="0" err="1"/>
              <a:t>autosampleru</a:t>
            </a:r>
            <a:r>
              <a:rPr lang="cs-CZ" sz="1400" dirty="0"/>
              <a:t> je napíchnut 1.2 </a:t>
            </a:r>
            <a:r>
              <a:rPr lang="cs-CZ" sz="1400" dirty="0" err="1"/>
              <a:t>mL</a:t>
            </a:r>
            <a:r>
              <a:rPr lang="cs-CZ" sz="1400" dirty="0"/>
              <a:t> stříkačkou vzorek a transportován do výparníku za septem pouze cca 700 </a:t>
            </a:r>
            <a:r>
              <a:rPr lang="cs-CZ" sz="1400" dirty="0" err="1"/>
              <a:t>nL</a:t>
            </a:r>
            <a:r>
              <a:rPr lang="cs-CZ" sz="1400" dirty="0"/>
              <a:t> (4x1016 molekul vody)</a:t>
            </a:r>
          </a:p>
          <a:p>
            <a:pPr marL="285750" indent="-285750">
              <a:buFont typeface="Arial" panose="020B0604020202020204" pitchFamily="34" charset="0"/>
              <a:buChar char="•"/>
            </a:pPr>
            <a:r>
              <a:rPr lang="cs-CZ" sz="1400" dirty="0"/>
              <a:t>vypařený vzorek je po cca 1 min transportován podtlakovým čerpadlem do komory laseru</a:t>
            </a:r>
          </a:p>
          <a:p>
            <a:pPr marL="285750" indent="-285750">
              <a:buFont typeface="Arial" panose="020B0604020202020204" pitchFamily="34" charset="0"/>
              <a:buChar char="•"/>
            </a:pPr>
            <a:r>
              <a:rPr lang="cs-CZ" sz="1400" dirty="0"/>
              <a:t>v laseru probíhá měření (vpuštění světla las. diodou a měření útlumu – tzv. </a:t>
            </a:r>
            <a:r>
              <a:rPr lang="cs-CZ" sz="1400" dirty="0" err="1"/>
              <a:t>ringdown</a:t>
            </a:r>
            <a:r>
              <a:rPr lang="cs-CZ" sz="1400" dirty="0"/>
              <a:t> (vyznění)) – cca 6 </a:t>
            </a:r>
            <a:r>
              <a:rPr lang="cs-CZ" sz="1400" dirty="0" err="1"/>
              <a:t>ms</a:t>
            </a:r>
            <a:r>
              <a:rPr lang="cs-CZ" sz="1400" dirty="0"/>
              <a:t> – 20x</a:t>
            </a:r>
          </a:p>
          <a:p>
            <a:pPr marL="285750" indent="-285750">
              <a:buFont typeface="Arial" panose="020B0604020202020204" pitchFamily="34" charset="0"/>
              <a:buChar char="•"/>
            </a:pPr>
            <a:r>
              <a:rPr lang="cs-CZ" sz="1400" dirty="0"/>
              <a:t>komora je po každém měření vyprázdněna suchým vzduchem (1 měření a čištění ~ 2 minuty)</a:t>
            </a:r>
          </a:p>
        </p:txBody>
      </p:sp>
      <p:sp>
        <p:nvSpPr>
          <p:cNvPr id="10" name="TextovéPole 9"/>
          <p:cNvSpPr txBox="1"/>
          <p:nvPr/>
        </p:nvSpPr>
        <p:spPr>
          <a:xfrm>
            <a:off x="2742084" y="1304006"/>
            <a:ext cx="2549996" cy="369332"/>
          </a:xfrm>
          <a:prstGeom prst="rect">
            <a:avLst/>
          </a:prstGeom>
          <a:noFill/>
        </p:spPr>
        <p:txBody>
          <a:bodyPr wrap="square" rtlCol="0">
            <a:spAutoFit/>
          </a:bodyPr>
          <a:lstStyle/>
          <a:p>
            <a:r>
              <a:rPr lang="cs-CZ" b="1" i="1" dirty="0"/>
              <a:t>(Martin Šanda, ČVUT)</a:t>
            </a:r>
          </a:p>
        </p:txBody>
      </p:sp>
      <p:sp>
        <p:nvSpPr>
          <p:cNvPr id="11" name="Obdélník 10"/>
          <p:cNvSpPr/>
          <p:nvPr/>
        </p:nvSpPr>
        <p:spPr>
          <a:xfrm>
            <a:off x="5799322" y="3463332"/>
            <a:ext cx="3135573" cy="2893100"/>
          </a:xfrm>
          <a:prstGeom prst="rect">
            <a:avLst/>
          </a:prstGeom>
        </p:spPr>
        <p:txBody>
          <a:bodyPr wrap="square">
            <a:spAutoFit/>
          </a:bodyPr>
          <a:lstStyle/>
          <a:p>
            <a:r>
              <a:rPr lang="cs-CZ" sz="1400" b="1" dirty="0"/>
              <a:t>Ekonomika provozu</a:t>
            </a:r>
          </a:p>
          <a:p>
            <a:pPr marL="171450" indent="-171450">
              <a:buFont typeface="Arial" panose="020B0604020202020204" pitchFamily="34" charset="0"/>
              <a:buChar char="•"/>
            </a:pPr>
            <a:r>
              <a:rPr lang="cs-CZ" sz="1400" dirty="0"/>
              <a:t>každý vzorek je napíchnut 9x pro statistické zpracování měření (jedno měření 108sec) = 50 vzorků + standardy = cca 23.5 hodin denně získáme analýzy cca 50 vzorků bez  průběžné obsluhy</a:t>
            </a:r>
          </a:p>
          <a:p>
            <a:pPr marL="171450" indent="-171450">
              <a:buFont typeface="Arial" panose="020B0604020202020204" pitchFamily="34" charset="0"/>
              <a:buChar char="•"/>
            </a:pPr>
            <a:r>
              <a:rPr lang="cs-CZ" sz="1400" dirty="0"/>
              <a:t>nákladová cena výsledku </a:t>
            </a:r>
            <a:r>
              <a:rPr lang="cs-CZ" sz="1400" baseline="30000" dirty="0"/>
              <a:t>18</a:t>
            </a:r>
            <a:r>
              <a:rPr lang="cs-CZ" sz="1400" dirty="0"/>
              <a:t>O + </a:t>
            </a:r>
            <a:r>
              <a:rPr lang="cs-CZ" sz="1400" baseline="30000" dirty="0"/>
              <a:t>2</a:t>
            </a:r>
            <a:r>
              <a:rPr lang="cs-CZ" sz="1400" dirty="0"/>
              <a:t>H v jednom </a:t>
            </a:r>
            <a:r>
              <a:rPr lang="pl-PL" sz="1400" dirty="0"/>
              <a:t>vzorku je cca 250 Kč</a:t>
            </a:r>
          </a:p>
          <a:p>
            <a:pPr marL="171450" indent="-171450">
              <a:buFont typeface="Arial" panose="020B0604020202020204" pitchFamily="34" charset="0"/>
              <a:buChar char="•"/>
            </a:pPr>
            <a:r>
              <a:rPr lang="cs-CZ" sz="1400" dirty="0"/>
              <a:t>(10x levnější než hmotnostní spektrometr) - 10x menší pořizovací cena (cca 1.5 mil Kč) a levnější provoz a obsluha – více vzorků za den</a:t>
            </a:r>
          </a:p>
        </p:txBody>
      </p:sp>
      <p:sp>
        <p:nvSpPr>
          <p:cNvPr id="14" name="TextovéPole 13"/>
          <p:cNvSpPr txBox="1"/>
          <p:nvPr/>
        </p:nvSpPr>
        <p:spPr>
          <a:xfrm>
            <a:off x="3779912" y="6495478"/>
            <a:ext cx="1872208" cy="307777"/>
          </a:xfrm>
          <a:prstGeom prst="rect">
            <a:avLst/>
          </a:prstGeom>
          <a:noFill/>
        </p:spPr>
        <p:txBody>
          <a:bodyPr wrap="square" rtlCol="0">
            <a:spAutoFit/>
          </a:bodyPr>
          <a:lstStyle/>
          <a:p>
            <a:r>
              <a:rPr lang="cs-CZ" sz="1400" b="1" i="1" dirty="0">
                <a:solidFill>
                  <a:srgbClr val="FFFF00"/>
                </a:solidFill>
              </a:rPr>
              <a:t>(Martin Šanda, ČVUT)</a:t>
            </a:r>
          </a:p>
        </p:txBody>
      </p:sp>
    </p:spTree>
    <p:extLst>
      <p:ext uri="{BB962C8B-B14F-4D97-AF65-F5344CB8AC3E}">
        <p14:creationId xmlns:p14="http://schemas.microsoft.com/office/powerpoint/2010/main" val="117734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3676" y="0"/>
            <a:ext cx="8229600" cy="954360"/>
          </a:xfrm>
        </p:spPr>
        <p:txBody>
          <a:bodyPr/>
          <a:lstStyle/>
          <a:p>
            <a:r>
              <a:rPr lang="cs-CZ" dirty="0"/>
              <a:t>Frakcionace izotopů</a:t>
            </a:r>
          </a:p>
        </p:txBody>
      </p:sp>
      <p:sp>
        <p:nvSpPr>
          <p:cNvPr id="3" name="Zástupný symbol pro obsah 2"/>
          <p:cNvSpPr>
            <a:spLocks noGrp="1"/>
          </p:cNvSpPr>
          <p:nvPr>
            <p:ph idx="1"/>
          </p:nvPr>
        </p:nvSpPr>
        <p:spPr>
          <a:xfrm>
            <a:off x="467544" y="932346"/>
            <a:ext cx="8229600" cy="4525963"/>
          </a:xfrm>
        </p:spPr>
        <p:txBody>
          <a:bodyPr>
            <a:normAutofit/>
          </a:bodyPr>
          <a:lstStyle/>
          <a:p>
            <a:r>
              <a:rPr lang="cs-CZ" sz="2200" dirty="0"/>
              <a:t>Proces při kterém dochází k selekci </a:t>
            </a:r>
            <a:r>
              <a:rPr lang="cs-CZ" sz="2200" dirty="0" smtClean="0"/>
              <a:t>izotopů.</a:t>
            </a:r>
            <a:endParaRPr lang="cs-CZ" sz="2200" dirty="0"/>
          </a:p>
          <a:p>
            <a:r>
              <a:rPr lang="cs-CZ" sz="2200" dirty="0"/>
              <a:t>Pokud proces upřednostňuje těžší izotopy, dochází k reakci vedoucí k izotopicky těžšímu produktu, zbytek je naopak izotopicky </a:t>
            </a:r>
            <a:r>
              <a:rPr lang="cs-CZ" sz="2200" dirty="0" smtClean="0"/>
              <a:t>lehčí.</a:t>
            </a:r>
            <a:endParaRPr lang="cs-CZ" sz="2200" dirty="0"/>
          </a:p>
          <a:p>
            <a:pPr marL="0" indent="0">
              <a:buNone/>
            </a:pPr>
            <a:endParaRPr lang="cs-CZ" sz="2200" dirty="0"/>
          </a:p>
          <a:p>
            <a:pPr marL="0" indent="0">
              <a:buNone/>
            </a:pPr>
            <a:r>
              <a:rPr lang="cs-CZ" sz="2400" b="1" dirty="0"/>
              <a:t>Izotopy vody:</a:t>
            </a:r>
          </a:p>
          <a:p>
            <a:pPr marL="0" indent="0">
              <a:buNone/>
            </a:pPr>
            <a:r>
              <a:rPr lang="cs-CZ" altLang="cs-CZ" sz="2200" dirty="0"/>
              <a:t>Izotopy vody jsou vždy srovnávány se standardem </a:t>
            </a:r>
            <a:r>
              <a:rPr lang="cs-CZ" altLang="cs-CZ" sz="2200" dirty="0" smtClean="0"/>
              <a:t>V-SMOW.</a:t>
            </a:r>
            <a:endParaRPr lang="cs-CZ" altLang="cs-CZ" sz="2200" dirty="0"/>
          </a:p>
          <a:p>
            <a:pPr marL="0" indent="0">
              <a:buNone/>
            </a:pPr>
            <a:r>
              <a:rPr lang="cs-CZ" sz="2200" dirty="0"/>
              <a:t>Využívány jsou nejčastěji radioaktivní izotop tritium </a:t>
            </a:r>
            <a:r>
              <a:rPr lang="cs-CZ" sz="2200" baseline="30000" dirty="0"/>
              <a:t>3</a:t>
            </a:r>
            <a:r>
              <a:rPr lang="cs-CZ" sz="2200" dirty="0"/>
              <a:t>H a stabilní izotopy deuterium </a:t>
            </a:r>
            <a:r>
              <a:rPr lang="cs-CZ" sz="2200" baseline="30000" dirty="0" smtClean="0"/>
              <a:t>2</a:t>
            </a:r>
            <a:r>
              <a:rPr lang="cs-CZ" sz="2200" dirty="0" smtClean="0"/>
              <a:t>H, </a:t>
            </a:r>
            <a:r>
              <a:rPr lang="cs-CZ" sz="2200" dirty="0" err="1" smtClean="0"/>
              <a:t>protium</a:t>
            </a:r>
            <a:r>
              <a:rPr lang="cs-CZ" sz="2200" dirty="0" smtClean="0"/>
              <a:t> </a:t>
            </a:r>
            <a:r>
              <a:rPr lang="cs-CZ" sz="2200" baseline="30000" dirty="0" smtClean="0"/>
              <a:t>1</a:t>
            </a:r>
            <a:r>
              <a:rPr lang="cs-CZ" sz="2200" dirty="0" smtClean="0"/>
              <a:t>H </a:t>
            </a:r>
            <a:r>
              <a:rPr lang="cs-CZ" sz="2200" dirty="0"/>
              <a:t>a kyslík </a:t>
            </a:r>
            <a:r>
              <a:rPr lang="cs-CZ" sz="2200" baseline="30000" dirty="0" smtClean="0"/>
              <a:t>18</a:t>
            </a:r>
            <a:r>
              <a:rPr lang="cs-CZ" sz="2200" dirty="0" smtClean="0"/>
              <a:t>O a </a:t>
            </a:r>
            <a:r>
              <a:rPr lang="cs-CZ" sz="2200" baseline="30000" dirty="0" smtClean="0"/>
              <a:t>16</a:t>
            </a:r>
            <a:r>
              <a:rPr lang="cs-CZ" sz="2200" dirty="0" smtClean="0"/>
              <a:t>O.</a:t>
            </a:r>
            <a:endParaRPr lang="cs-CZ" sz="2200"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597" t="31892" r="29583" b="31852"/>
          <a:stretch/>
        </p:blipFill>
        <p:spPr bwMode="auto">
          <a:xfrm>
            <a:off x="251519" y="4653136"/>
            <a:ext cx="3793167" cy="1849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Obrázek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1" y="4149080"/>
            <a:ext cx="4633325" cy="2602384"/>
          </a:xfrm>
          <a:prstGeom prst="rect">
            <a:avLst/>
          </a:prstGeom>
        </p:spPr>
      </p:pic>
    </p:spTree>
    <p:extLst>
      <p:ext uri="{BB962C8B-B14F-4D97-AF65-F5344CB8AC3E}">
        <p14:creationId xmlns:p14="http://schemas.microsoft.com/office/powerpoint/2010/main" val="3667551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Izotopový standard pro vodu V-SMOW</a:t>
            </a:r>
          </a:p>
        </p:txBody>
      </p:sp>
      <p:sp>
        <p:nvSpPr>
          <p:cNvPr id="4" name="Rectangle 3"/>
          <p:cNvSpPr>
            <a:spLocks noGrp="1" noChangeArrowheads="1"/>
          </p:cNvSpPr>
          <p:nvPr>
            <p:ph idx="1"/>
          </p:nvPr>
        </p:nvSpPr>
        <p:spPr/>
        <p:txBody>
          <a:bodyPr>
            <a:normAutofit/>
          </a:bodyPr>
          <a:lstStyle/>
          <a:p>
            <a:pPr eaLnBrk="1" hangingPunct="1"/>
            <a:r>
              <a:rPr lang="en-US" altLang="cs-CZ" sz="2400" dirty="0"/>
              <a:t>V</a:t>
            </a:r>
            <a:r>
              <a:rPr lang="cs-CZ" altLang="cs-CZ" sz="2400" dirty="0"/>
              <a:t>-</a:t>
            </a:r>
            <a:r>
              <a:rPr lang="en-US" altLang="cs-CZ" sz="2400" dirty="0"/>
              <a:t>SMOW – Vienna Standard Mean </a:t>
            </a:r>
            <a:r>
              <a:rPr lang="en-US" altLang="cs-CZ" sz="2400" dirty="0" smtClean="0"/>
              <a:t>Ocean</a:t>
            </a:r>
            <a:r>
              <a:rPr lang="cs-CZ" altLang="cs-CZ" sz="2400" dirty="0" smtClean="0"/>
              <a:t> </a:t>
            </a:r>
            <a:r>
              <a:rPr lang="cs-CZ" altLang="cs-CZ" sz="2400" dirty="0" err="1" smtClean="0"/>
              <a:t>Water</a:t>
            </a:r>
            <a:endParaRPr lang="cs-CZ" altLang="cs-CZ" sz="2400" dirty="0"/>
          </a:p>
          <a:p>
            <a:r>
              <a:rPr lang="cs-CZ" altLang="cs-CZ" sz="2400" dirty="0"/>
              <a:t>Jedná se o čistou neslanou vodu, která je směsí vybraných vod oceánů s průměrným zastoupením </a:t>
            </a:r>
            <a:r>
              <a:rPr lang="cs-CZ" sz="2400" baseline="30000" dirty="0"/>
              <a:t>18</a:t>
            </a:r>
            <a:r>
              <a:rPr lang="cs-CZ" sz="2400" dirty="0"/>
              <a:t>O a </a:t>
            </a:r>
            <a:r>
              <a:rPr lang="cs-CZ" sz="2400" baseline="30000" dirty="0"/>
              <a:t>2</a:t>
            </a:r>
            <a:r>
              <a:rPr lang="cs-CZ" sz="2400" dirty="0"/>
              <a:t>H vyskytujícím se v </a:t>
            </a:r>
            <a:r>
              <a:rPr lang="cs-CZ" sz="2400" dirty="0" smtClean="0"/>
              <a:t>oceánech.</a:t>
            </a:r>
            <a:endParaRPr lang="en-US" altLang="cs-CZ" sz="2400" dirty="0"/>
          </a:p>
        </p:txBody>
      </p:sp>
      <p:pic>
        <p:nvPicPr>
          <p:cNvPr id="3" name="Obrázek 2"/>
          <p:cNvPicPr>
            <a:picLocks noChangeAspect="1"/>
          </p:cNvPicPr>
          <p:nvPr/>
        </p:nvPicPr>
        <p:blipFill rotWithShape="1">
          <a:blip r:embed="rId2" cstate="print">
            <a:extLst>
              <a:ext uri="{28A0092B-C50C-407E-A947-70E740481C1C}">
                <a14:useLocalDpi xmlns:a14="http://schemas.microsoft.com/office/drawing/2010/main" val="0"/>
              </a:ext>
            </a:extLst>
          </a:blip>
          <a:srcRect t="4813"/>
          <a:stretch/>
        </p:blipFill>
        <p:spPr>
          <a:xfrm>
            <a:off x="2483768" y="3064590"/>
            <a:ext cx="4477120" cy="3637508"/>
          </a:xfrm>
          <a:prstGeom prst="rect">
            <a:avLst/>
          </a:prstGeom>
        </p:spPr>
      </p:pic>
    </p:spTree>
    <p:extLst>
      <p:ext uri="{BB962C8B-B14F-4D97-AF65-F5344CB8AC3E}">
        <p14:creationId xmlns:p14="http://schemas.microsoft.com/office/powerpoint/2010/main" val="2852744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Stabilní izotopy vody</a:t>
            </a:r>
          </a:p>
        </p:txBody>
      </p:sp>
      <p:sp>
        <p:nvSpPr>
          <p:cNvPr id="3" name="Zástupný symbol pro obsah 2"/>
          <p:cNvSpPr>
            <a:spLocks noGrp="1"/>
          </p:cNvSpPr>
          <p:nvPr>
            <p:ph idx="1"/>
          </p:nvPr>
        </p:nvSpPr>
        <p:spPr>
          <a:xfrm>
            <a:off x="457200" y="1600200"/>
            <a:ext cx="8507288" cy="4525963"/>
          </a:xfrm>
        </p:spPr>
        <p:txBody>
          <a:bodyPr>
            <a:normAutofit/>
          </a:bodyPr>
          <a:lstStyle/>
          <a:p>
            <a:pPr marL="0" indent="0">
              <a:buNone/>
            </a:pPr>
            <a:r>
              <a:rPr lang="cs-CZ" sz="2800" b="1" dirty="0"/>
              <a:t>Izotopy kyslíku</a:t>
            </a:r>
            <a:r>
              <a:rPr lang="cs-CZ" sz="2800" dirty="0"/>
              <a:t>: měření dvou nejhojnějších izotopů </a:t>
            </a:r>
          </a:p>
          <a:p>
            <a:r>
              <a:rPr lang="cs-CZ" sz="2800" baseline="30000" dirty="0"/>
              <a:t>18</a:t>
            </a:r>
            <a:r>
              <a:rPr lang="cs-CZ" sz="2800" dirty="0"/>
              <a:t>O/</a:t>
            </a:r>
            <a:r>
              <a:rPr lang="cs-CZ" sz="2800" baseline="30000" dirty="0"/>
              <a:t>16</a:t>
            </a:r>
            <a:r>
              <a:rPr lang="cs-CZ" sz="2800" dirty="0"/>
              <a:t>O = 2.0052*10-3 (V-SMOW)</a:t>
            </a:r>
          </a:p>
          <a:p>
            <a:r>
              <a:rPr lang="pl-PL" sz="2800" dirty="0"/>
              <a:t>v hydrologii v rozmezí 1:500–1:507</a:t>
            </a:r>
          </a:p>
          <a:p>
            <a:endParaRPr lang="pl-PL" sz="2800" dirty="0"/>
          </a:p>
          <a:p>
            <a:pPr marL="0" indent="0">
              <a:buNone/>
            </a:pPr>
            <a:r>
              <a:rPr lang="cs-CZ" sz="2800" b="1" baseline="30000" dirty="0"/>
              <a:t>2</a:t>
            </a:r>
            <a:r>
              <a:rPr lang="cs-CZ" sz="2800" b="1" dirty="0"/>
              <a:t>H (Deuterium)</a:t>
            </a:r>
          </a:p>
          <a:p>
            <a:r>
              <a:rPr lang="cs-CZ" sz="2800" baseline="30000" dirty="0"/>
              <a:t>2</a:t>
            </a:r>
            <a:r>
              <a:rPr lang="cs-CZ" sz="2800" dirty="0"/>
              <a:t>H/</a:t>
            </a:r>
            <a:r>
              <a:rPr lang="cs-CZ" sz="2800" baseline="30000" dirty="0"/>
              <a:t>1</a:t>
            </a:r>
            <a:r>
              <a:rPr lang="cs-CZ" sz="2800" dirty="0"/>
              <a:t>H = 1.5576*10-4 (V-SMOW)</a:t>
            </a:r>
          </a:p>
          <a:p>
            <a:r>
              <a:rPr lang="pl-PL" sz="2800" dirty="0"/>
              <a:t>v hydrologii v rozmezí 1:6420–1:7400</a:t>
            </a:r>
          </a:p>
        </p:txBody>
      </p:sp>
    </p:spTree>
    <p:extLst>
      <p:ext uri="{BB962C8B-B14F-4D97-AF65-F5344CB8AC3E}">
        <p14:creationId xmlns:p14="http://schemas.microsoft.com/office/powerpoint/2010/main" val="2699575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74638"/>
            <a:ext cx="8892480" cy="1143000"/>
          </a:xfrm>
        </p:spPr>
        <p:txBody>
          <a:bodyPr>
            <a:normAutofit fontScale="90000"/>
          </a:bodyPr>
          <a:lstStyle/>
          <a:p>
            <a:r>
              <a:rPr lang="cs-CZ" dirty="0"/>
              <a:t>Proč dochází k frakcionaci izotopů vody?</a:t>
            </a:r>
          </a:p>
        </p:txBody>
      </p:sp>
      <p:sp>
        <p:nvSpPr>
          <p:cNvPr id="3" name="Zástupný symbol pro obsah 2"/>
          <p:cNvSpPr>
            <a:spLocks noGrp="1"/>
          </p:cNvSpPr>
          <p:nvPr>
            <p:ph idx="1"/>
          </p:nvPr>
        </p:nvSpPr>
        <p:spPr>
          <a:xfrm>
            <a:off x="467544" y="1340768"/>
            <a:ext cx="8229600" cy="5257800"/>
          </a:xfrm>
        </p:spPr>
        <p:txBody>
          <a:bodyPr>
            <a:noAutofit/>
          </a:bodyPr>
          <a:lstStyle/>
          <a:p>
            <a:r>
              <a:rPr lang="cs-CZ" sz="2800" dirty="0"/>
              <a:t>Kinetická energie </a:t>
            </a:r>
            <a:r>
              <a:rPr lang="cs-CZ" sz="2800" dirty="0" smtClean="0"/>
              <a:t>je pro </a:t>
            </a:r>
            <a:r>
              <a:rPr lang="cs-CZ" sz="2800" dirty="0"/>
              <a:t>těžké a lehké </a:t>
            </a:r>
            <a:r>
              <a:rPr lang="cs-CZ" sz="2800" dirty="0" smtClean="0"/>
              <a:t>izotopy:</a:t>
            </a:r>
            <a:endParaRPr lang="cs-CZ" sz="2800" dirty="0">
              <a:sym typeface="Wingdings" panose="05000000000000000000" pitchFamily="2" charset="2"/>
            </a:endParaRPr>
          </a:p>
          <a:p>
            <a:endParaRPr lang="cs-CZ" sz="2800" dirty="0">
              <a:sym typeface="Wingdings" panose="05000000000000000000" pitchFamily="2" charset="2"/>
            </a:endParaRPr>
          </a:p>
          <a:p>
            <a:endParaRPr lang="cs-CZ" sz="2800" dirty="0" smtClean="0">
              <a:sym typeface="Wingdings" panose="05000000000000000000" pitchFamily="2" charset="2"/>
            </a:endParaRPr>
          </a:p>
          <a:p>
            <a:r>
              <a:rPr lang="cs-CZ" sz="2800" dirty="0" smtClean="0">
                <a:sym typeface="Wingdings" panose="05000000000000000000" pitchFamily="2" charset="2"/>
              </a:rPr>
              <a:t>V </a:t>
            </a:r>
            <a:r>
              <a:rPr lang="cs-CZ" sz="2800" dirty="0">
                <a:sym typeface="Wingdings" panose="05000000000000000000" pitchFamily="2" charset="2"/>
              </a:rPr>
              <a:t>případě např. </a:t>
            </a:r>
            <a:r>
              <a:rPr lang="cs-CZ" sz="2800" baseline="30000" dirty="0">
                <a:sym typeface="Wingdings" panose="05000000000000000000" pitchFamily="2" charset="2"/>
              </a:rPr>
              <a:t>18</a:t>
            </a:r>
            <a:r>
              <a:rPr lang="cs-CZ" sz="2800" dirty="0">
                <a:sym typeface="Wingdings" panose="05000000000000000000" pitchFamily="2" charset="2"/>
              </a:rPr>
              <a:t>O a </a:t>
            </a:r>
            <a:r>
              <a:rPr lang="cs-CZ" sz="2800" baseline="30000" dirty="0">
                <a:sym typeface="Wingdings" panose="05000000000000000000" pitchFamily="2" charset="2"/>
              </a:rPr>
              <a:t>16</a:t>
            </a:r>
            <a:r>
              <a:rPr lang="cs-CZ" sz="2800" dirty="0">
                <a:sym typeface="Wingdings" panose="05000000000000000000" pitchFamily="2" charset="2"/>
              </a:rPr>
              <a:t>O je:</a:t>
            </a:r>
          </a:p>
          <a:p>
            <a:endParaRPr lang="cs-CZ" sz="2800" dirty="0">
              <a:sym typeface="Wingdings" panose="05000000000000000000" pitchFamily="2" charset="2"/>
            </a:endParaRPr>
          </a:p>
          <a:p>
            <a:r>
              <a:rPr lang="cs-CZ" sz="2800" dirty="0"/>
              <a:t>Bez ohledu na teplotu je rychlost molekul lehčího izotopu </a:t>
            </a:r>
            <a:r>
              <a:rPr lang="cs-CZ" sz="2800" baseline="30000" dirty="0">
                <a:sym typeface="Wingdings" panose="05000000000000000000" pitchFamily="2" charset="2"/>
              </a:rPr>
              <a:t>16</a:t>
            </a:r>
            <a:r>
              <a:rPr lang="cs-CZ" sz="2800" dirty="0">
                <a:sym typeface="Wingdings" panose="05000000000000000000" pitchFamily="2" charset="2"/>
              </a:rPr>
              <a:t>O 1,06krát vyšší než rychlost těžšího </a:t>
            </a:r>
            <a:r>
              <a:rPr lang="cs-CZ" sz="2800" baseline="30000" dirty="0" smtClean="0">
                <a:sym typeface="Wingdings" panose="05000000000000000000" pitchFamily="2" charset="2"/>
              </a:rPr>
              <a:t>18</a:t>
            </a:r>
            <a:r>
              <a:rPr lang="cs-CZ" sz="2800" dirty="0" smtClean="0">
                <a:sym typeface="Wingdings" panose="05000000000000000000" pitchFamily="2" charset="2"/>
              </a:rPr>
              <a:t>O. </a:t>
            </a:r>
            <a:endParaRPr lang="cs-CZ" sz="2800" dirty="0">
              <a:sym typeface="Wingdings" panose="05000000000000000000" pitchFamily="2" charset="2"/>
            </a:endParaRPr>
          </a:p>
          <a:p>
            <a:r>
              <a:rPr lang="cs-CZ" sz="2800" dirty="0">
                <a:sym typeface="Wingdings" panose="05000000000000000000" pitchFamily="2" charset="2"/>
              </a:rPr>
              <a:t>Lehčí molekuly tak difundují a vypařují se rychleji než </a:t>
            </a:r>
            <a:r>
              <a:rPr lang="cs-CZ" sz="2800" dirty="0" smtClean="0">
                <a:sym typeface="Wingdings" panose="05000000000000000000" pitchFamily="2" charset="2"/>
              </a:rPr>
              <a:t>těžší. </a:t>
            </a:r>
            <a:endParaRPr lang="cs-CZ" sz="2800" dirty="0">
              <a:sym typeface="Wingdings" panose="05000000000000000000" pitchFamily="2" charset="2"/>
            </a:endParaRPr>
          </a:p>
          <a:p>
            <a:r>
              <a:rPr lang="cs-CZ" sz="2800" dirty="0">
                <a:sym typeface="Wingdings" panose="05000000000000000000" pitchFamily="2" charset="2"/>
              </a:rPr>
              <a:t>To je příčinou typického deficitu těžších izotopů vody ve vzorcích – </a:t>
            </a:r>
            <a:r>
              <a:rPr lang="cs-CZ" sz="2800" i="1" dirty="0">
                <a:sym typeface="Wingdings" panose="05000000000000000000" pitchFamily="2" charset="2"/>
              </a:rPr>
              <a:t>voda se během vodního cyklu </a:t>
            </a:r>
            <a:r>
              <a:rPr lang="cs-CZ" sz="2800" i="1" dirty="0" smtClean="0">
                <a:sym typeface="Wingdings" panose="05000000000000000000" pitchFamily="2" charset="2"/>
              </a:rPr>
              <a:t>zlehčuje.</a:t>
            </a:r>
            <a:endParaRPr lang="cs-CZ" sz="2800" i="1" dirty="0"/>
          </a:p>
        </p:txBody>
      </p:sp>
      <p:graphicFrame>
        <p:nvGraphicFramePr>
          <p:cNvPr id="4" name="Objekt 3"/>
          <p:cNvGraphicFramePr>
            <a:graphicFrameLocks noChangeAspect="1"/>
          </p:cNvGraphicFramePr>
          <p:nvPr>
            <p:extLst>
              <p:ext uri="{D42A27DB-BD31-4B8C-83A1-F6EECF244321}">
                <p14:modId xmlns:p14="http://schemas.microsoft.com/office/powerpoint/2010/main" val="1321591919"/>
              </p:ext>
            </p:extLst>
          </p:nvPr>
        </p:nvGraphicFramePr>
        <p:xfrm>
          <a:off x="3430216" y="1873424"/>
          <a:ext cx="1440160" cy="941326"/>
        </p:xfrm>
        <a:graphic>
          <a:graphicData uri="http://schemas.openxmlformats.org/presentationml/2006/ole">
            <mc:AlternateContent xmlns:mc="http://schemas.openxmlformats.org/markup-compatibility/2006">
              <mc:Choice xmlns:v="urn:schemas-microsoft-com:vml" Requires="v">
                <p:oleObj spid="_x0000_s5395" name="Equation" r:id="rId3" imgW="736600" imgH="482600" progId="Equation.3">
                  <p:embed/>
                </p:oleObj>
              </mc:Choice>
              <mc:Fallback>
                <p:oleObj name="Equation" r:id="rId3" imgW="736600" imgH="482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0216" y="1873424"/>
                        <a:ext cx="1440160" cy="941326"/>
                      </a:xfrm>
                      <a:prstGeom prst="rect">
                        <a:avLst/>
                      </a:prstGeom>
                      <a:noFill/>
                      <a:ln>
                        <a:noFill/>
                      </a:ln>
                      <a:effectLst/>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1748661541"/>
              </p:ext>
            </p:extLst>
          </p:nvPr>
        </p:nvGraphicFramePr>
        <p:xfrm>
          <a:off x="5158408" y="2953544"/>
          <a:ext cx="2232248" cy="957307"/>
        </p:xfrm>
        <a:graphic>
          <a:graphicData uri="http://schemas.openxmlformats.org/presentationml/2006/ole">
            <mc:AlternateContent xmlns:mc="http://schemas.openxmlformats.org/markup-compatibility/2006">
              <mc:Choice xmlns:v="urn:schemas-microsoft-com:vml" Requires="v">
                <p:oleObj spid="_x0000_s5396" name="Rovnice" r:id="rId5" imgW="1066680" imgH="457200" progId="Equation.3">
                  <p:embed/>
                </p:oleObj>
              </mc:Choice>
              <mc:Fallback>
                <p:oleObj name="Rovnice" r:id="rId5" imgW="1066680" imgH="457200" progId="Equation.3">
                  <p:embed/>
                  <p:pic>
                    <p:nvPicPr>
                      <p:cNvPr id="0" name="Object 3"/>
                      <p:cNvPicPr>
                        <a:picLocks noChangeAspect="1" noChangeArrowheads="1"/>
                      </p:cNvPicPr>
                      <p:nvPr/>
                    </p:nvPicPr>
                    <p:blipFill>
                      <a:blip r:embed="rId6"/>
                      <a:srcRect/>
                      <a:stretch>
                        <a:fillRect/>
                      </a:stretch>
                    </p:blipFill>
                    <p:spPr bwMode="auto">
                      <a:xfrm>
                        <a:off x="5158408" y="2953544"/>
                        <a:ext cx="2232248" cy="95730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53278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274638"/>
            <a:ext cx="8784976" cy="1143000"/>
          </a:xfrm>
        </p:spPr>
        <p:txBody>
          <a:bodyPr>
            <a:normAutofit fontScale="90000"/>
          </a:bodyPr>
          <a:lstStyle/>
          <a:p>
            <a:r>
              <a:rPr lang="cs-CZ" dirty="0"/>
              <a:t>Frakcionace izotopů ve vodním prostředí</a:t>
            </a:r>
          </a:p>
        </p:txBody>
      </p:sp>
      <p:sp>
        <p:nvSpPr>
          <p:cNvPr id="9" name="TextovéPole 8"/>
          <p:cNvSpPr txBox="1"/>
          <p:nvPr/>
        </p:nvSpPr>
        <p:spPr>
          <a:xfrm>
            <a:off x="323528" y="1628800"/>
            <a:ext cx="8568952" cy="4493538"/>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cs-CZ" sz="2800" dirty="0"/>
              <a:t>voda/pára – lehčí izotop</a:t>
            </a:r>
            <a:r>
              <a:rPr lang="cs-CZ" sz="2800" baseline="30000" dirty="0">
                <a:sym typeface="Wingdings" panose="05000000000000000000" pitchFamily="2" charset="2"/>
              </a:rPr>
              <a:t> 16</a:t>
            </a:r>
            <a:r>
              <a:rPr lang="cs-CZ" sz="2800" dirty="0">
                <a:sym typeface="Wingdings" panose="05000000000000000000" pitchFamily="2" charset="2"/>
              </a:rPr>
              <a:t>O se vypařuje snadněji</a:t>
            </a:r>
          </a:p>
          <a:p>
            <a:pPr marL="457200" indent="-457200">
              <a:spcAft>
                <a:spcPts val="1200"/>
              </a:spcAft>
              <a:buFont typeface="Arial" panose="020B0604020202020204" pitchFamily="34" charset="0"/>
              <a:buChar char="•"/>
            </a:pPr>
            <a:r>
              <a:rPr lang="cs-CZ" sz="2800" dirty="0">
                <a:sym typeface="Wingdings" panose="05000000000000000000" pitchFamily="2" charset="2"/>
              </a:rPr>
              <a:t>voda/hornina </a:t>
            </a:r>
            <a:r>
              <a:rPr lang="cs-CZ" sz="2800" dirty="0"/>
              <a:t>– </a:t>
            </a:r>
            <a:r>
              <a:rPr lang="cs-CZ" sz="2800" dirty="0">
                <a:sym typeface="Wingdings" panose="05000000000000000000" pitchFamily="2" charset="2"/>
              </a:rPr>
              <a:t>frakcionace probíhá také mezi vodou a horninou, přednostní včlenění </a:t>
            </a:r>
            <a:r>
              <a:rPr lang="cs-CZ" sz="2800" baseline="30000" dirty="0">
                <a:sym typeface="Wingdings" panose="05000000000000000000" pitchFamily="2" charset="2"/>
              </a:rPr>
              <a:t>18</a:t>
            </a:r>
            <a:r>
              <a:rPr lang="cs-CZ" sz="2800" dirty="0">
                <a:sym typeface="Wingdings" panose="05000000000000000000" pitchFamily="2" charset="2"/>
              </a:rPr>
              <a:t>O do horniny, protože </a:t>
            </a:r>
            <a:r>
              <a:rPr lang="cs-CZ" sz="2800" baseline="30000" dirty="0">
                <a:sym typeface="Wingdings" panose="05000000000000000000" pitchFamily="2" charset="2"/>
              </a:rPr>
              <a:t>16</a:t>
            </a:r>
            <a:r>
              <a:rPr lang="cs-CZ" sz="2800" dirty="0">
                <a:sym typeface="Wingdings" panose="05000000000000000000" pitchFamily="2" charset="2"/>
              </a:rPr>
              <a:t>O má nižší vibrační energii (vibrační energie roste s atomovou hmotností) – obtížněji se včleňuje do horniny </a:t>
            </a:r>
          </a:p>
          <a:p>
            <a:pPr marL="457200" indent="-457200">
              <a:spcAft>
                <a:spcPts val="1200"/>
              </a:spcAft>
              <a:buFont typeface="Arial" panose="020B0604020202020204" pitchFamily="34" charset="0"/>
              <a:buChar char="•"/>
            </a:pPr>
            <a:r>
              <a:rPr lang="cs-CZ" sz="2800" dirty="0">
                <a:sym typeface="Wingdings" panose="05000000000000000000" pitchFamily="2" charset="2"/>
              </a:rPr>
              <a:t>poměr izotopů v CaCO</a:t>
            </a:r>
            <a:r>
              <a:rPr lang="cs-CZ" sz="2800" baseline="-25000" dirty="0">
                <a:sym typeface="Wingdings" panose="05000000000000000000" pitchFamily="2" charset="2"/>
              </a:rPr>
              <a:t>3</a:t>
            </a:r>
            <a:r>
              <a:rPr lang="cs-CZ" sz="2800" dirty="0">
                <a:sym typeface="Wingdings" panose="05000000000000000000" pitchFamily="2" charset="2"/>
              </a:rPr>
              <a:t> odráží poměr v mořské vodě, srovnávací standard je </a:t>
            </a:r>
            <a:r>
              <a:rPr lang="cs-CZ" sz="2800" i="1" dirty="0">
                <a:sym typeface="Wingdings" panose="05000000000000000000" pitchFamily="2" charset="2"/>
              </a:rPr>
              <a:t>PDB</a:t>
            </a:r>
          </a:p>
          <a:p>
            <a:pPr marL="457200" indent="-457200">
              <a:buFont typeface="Arial" panose="020B0604020202020204" pitchFamily="34" charset="0"/>
              <a:buChar char="•"/>
            </a:pPr>
            <a:endParaRPr lang="cs-CZ" sz="3200" dirty="0"/>
          </a:p>
        </p:txBody>
      </p:sp>
    </p:spTree>
    <p:extLst>
      <p:ext uri="{BB962C8B-B14F-4D97-AF65-F5344CB8AC3E}">
        <p14:creationId xmlns:p14="http://schemas.microsoft.com/office/powerpoint/2010/main" val="509129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Frakcionace jako odraz změn klimatu</a:t>
            </a:r>
          </a:p>
        </p:txBody>
      </p:sp>
      <p:sp>
        <p:nvSpPr>
          <p:cNvPr id="3" name="Zástupný symbol pro obsah 2"/>
          <p:cNvSpPr>
            <a:spLocks noGrp="1"/>
          </p:cNvSpPr>
          <p:nvPr>
            <p:ph idx="1"/>
          </p:nvPr>
        </p:nvSpPr>
        <p:spPr/>
        <p:txBody>
          <a:bodyPr>
            <a:normAutofit fontScale="92500" lnSpcReduction="10000"/>
          </a:bodyPr>
          <a:lstStyle/>
          <a:p>
            <a:pPr marL="0" indent="0">
              <a:buNone/>
            </a:pPr>
            <a:r>
              <a:rPr lang="cs-CZ" b="1" dirty="0"/>
              <a:t>Vliv výparu</a:t>
            </a:r>
          </a:p>
          <a:p>
            <a:pPr>
              <a:spcAft>
                <a:spcPts val="600"/>
              </a:spcAft>
            </a:pPr>
            <a:r>
              <a:rPr lang="cs-CZ" sz="3000" dirty="0"/>
              <a:t>preferenční výpar izotopicky lehčí vody</a:t>
            </a:r>
          </a:p>
          <a:p>
            <a:pPr>
              <a:spcAft>
                <a:spcPts val="600"/>
              </a:spcAft>
            </a:pPr>
            <a:r>
              <a:rPr lang="cs-CZ" sz="3000" dirty="0"/>
              <a:t>zakomponování do deště a sněhu</a:t>
            </a:r>
          </a:p>
          <a:p>
            <a:pPr>
              <a:spcAft>
                <a:spcPts val="600"/>
              </a:spcAft>
            </a:pPr>
            <a:r>
              <a:rPr lang="cs-CZ" sz="3000" dirty="0"/>
              <a:t>během glaciálu odebráno více </a:t>
            </a:r>
            <a:r>
              <a:rPr lang="cs-CZ" sz="3000" baseline="30000" dirty="0"/>
              <a:t>16</a:t>
            </a:r>
            <a:r>
              <a:rPr lang="cs-CZ" sz="3000" dirty="0"/>
              <a:t>O z oceánu a uchováno na souši ve formě ledu</a:t>
            </a:r>
          </a:p>
          <a:p>
            <a:pPr>
              <a:spcAft>
                <a:spcPts val="600"/>
              </a:spcAft>
            </a:pPr>
            <a:r>
              <a:rPr lang="cs-CZ" sz="3000" dirty="0"/>
              <a:t>poměr </a:t>
            </a:r>
            <a:r>
              <a:rPr lang="cs-CZ" sz="3000" baseline="30000" dirty="0"/>
              <a:t>18</a:t>
            </a:r>
            <a:r>
              <a:rPr lang="cs-CZ" sz="3000" dirty="0"/>
              <a:t>O/</a:t>
            </a:r>
            <a:r>
              <a:rPr lang="cs-CZ" sz="3000" baseline="30000" dirty="0"/>
              <a:t>16</a:t>
            </a:r>
            <a:r>
              <a:rPr lang="cs-CZ" sz="3000" dirty="0"/>
              <a:t>O vody „zbývající“ v oceánu se stává těžším (více </a:t>
            </a:r>
            <a:r>
              <a:rPr lang="cs-CZ" sz="3000" baseline="30000" dirty="0"/>
              <a:t>18</a:t>
            </a:r>
            <a:r>
              <a:rPr lang="cs-CZ" sz="3000" dirty="0"/>
              <a:t>O)</a:t>
            </a:r>
          </a:p>
          <a:p>
            <a:pPr>
              <a:spcAft>
                <a:spcPts val="600"/>
              </a:spcAft>
            </a:pPr>
            <a:r>
              <a:rPr lang="cs-CZ" sz="3000" dirty="0"/>
              <a:t>stejně tak schránky mořských živočichů se obohacují o </a:t>
            </a:r>
            <a:r>
              <a:rPr lang="cs-CZ" sz="3000" baseline="30000" dirty="0"/>
              <a:t>18</a:t>
            </a:r>
            <a:r>
              <a:rPr lang="cs-CZ" sz="3000" dirty="0"/>
              <a:t>O</a:t>
            </a:r>
          </a:p>
        </p:txBody>
      </p:sp>
    </p:spTree>
    <p:extLst>
      <p:ext uri="{BB962C8B-B14F-4D97-AF65-F5344CB8AC3E}">
        <p14:creationId xmlns:p14="http://schemas.microsoft.com/office/powerpoint/2010/main" val="999585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je to izotop?</a:t>
            </a:r>
          </a:p>
        </p:txBody>
      </p:sp>
      <p:sp>
        <p:nvSpPr>
          <p:cNvPr id="3" name="Zástupný symbol pro obsah 2"/>
          <p:cNvSpPr>
            <a:spLocks noGrp="1"/>
          </p:cNvSpPr>
          <p:nvPr>
            <p:ph idx="1"/>
          </p:nvPr>
        </p:nvSpPr>
        <p:spPr>
          <a:xfrm>
            <a:off x="457380" y="1166970"/>
            <a:ext cx="8229600" cy="4525963"/>
          </a:xfrm>
        </p:spPr>
        <p:txBody>
          <a:bodyPr>
            <a:normAutofit/>
          </a:bodyPr>
          <a:lstStyle/>
          <a:p>
            <a:r>
              <a:rPr lang="cs-CZ" sz="2400" dirty="0"/>
              <a:t>Iso (stejno) + </a:t>
            </a:r>
            <a:r>
              <a:rPr lang="cs-CZ" sz="2400" dirty="0" err="1"/>
              <a:t>topos</a:t>
            </a:r>
            <a:r>
              <a:rPr lang="cs-CZ" sz="2400" dirty="0"/>
              <a:t> (místo) stejná pozice v periodické tabulce prvků</a:t>
            </a:r>
          </a:p>
          <a:p>
            <a:r>
              <a:rPr lang="cs-CZ" sz="2400" dirty="0"/>
              <a:t>Atom stejného prvku (stejný počet protonů) s odlišným počtem neutronů </a:t>
            </a:r>
            <a:r>
              <a:rPr lang="cs-CZ" sz="2400" dirty="0">
                <a:sym typeface="Wingdings" panose="05000000000000000000" pitchFamily="2" charset="2"/>
              </a:rPr>
              <a:t> rozdílné nukleonové číslo</a:t>
            </a:r>
          </a:p>
        </p:txBody>
      </p:sp>
      <p:sp>
        <p:nvSpPr>
          <p:cNvPr id="32" name="TextovéPole 31"/>
          <p:cNvSpPr txBox="1"/>
          <p:nvPr/>
        </p:nvSpPr>
        <p:spPr>
          <a:xfrm>
            <a:off x="457380" y="5357900"/>
            <a:ext cx="2684453" cy="461665"/>
          </a:xfrm>
          <a:prstGeom prst="rect">
            <a:avLst/>
          </a:prstGeom>
          <a:noFill/>
        </p:spPr>
        <p:txBody>
          <a:bodyPr wrap="none" rtlCol="0">
            <a:spAutoFit/>
          </a:bodyPr>
          <a:lstStyle/>
          <a:p>
            <a:r>
              <a:rPr lang="cs-CZ" sz="2400" dirty="0"/>
              <a:t>např. izotopy vodíku</a:t>
            </a:r>
          </a:p>
        </p:txBody>
      </p:sp>
      <p:grpSp>
        <p:nvGrpSpPr>
          <p:cNvPr id="36" name="Skupina 35"/>
          <p:cNvGrpSpPr/>
          <p:nvPr/>
        </p:nvGrpSpPr>
        <p:grpSpPr>
          <a:xfrm>
            <a:off x="1871101" y="3193840"/>
            <a:ext cx="4918399" cy="1350909"/>
            <a:chOff x="1597817" y="4094315"/>
            <a:chExt cx="4918399" cy="1350909"/>
          </a:xfrm>
        </p:grpSpPr>
        <p:grpSp>
          <p:nvGrpSpPr>
            <p:cNvPr id="19" name="Skupina 18"/>
            <p:cNvGrpSpPr/>
            <p:nvPr/>
          </p:nvGrpSpPr>
          <p:grpSpPr>
            <a:xfrm>
              <a:off x="1597817" y="4094315"/>
              <a:ext cx="4329239" cy="1189309"/>
              <a:chOff x="929856" y="4339599"/>
              <a:chExt cx="4329239" cy="1189309"/>
            </a:xfrm>
          </p:grpSpPr>
          <p:grpSp>
            <p:nvGrpSpPr>
              <p:cNvPr id="9" name="Skupina 8"/>
              <p:cNvGrpSpPr/>
              <p:nvPr/>
            </p:nvGrpSpPr>
            <p:grpSpPr>
              <a:xfrm>
                <a:off x="3275856" y="4482017"/>
                <a:ext cx="1983239" cy="1010493"/>
                <a:chOff x="3111327" y="4482017"/>
                <a:chExt cx="1983239" cy="1010493"/>
              </a:xfrm>
            </p:grpSpPr>
            <p:sp>
              <p:nvSpPr>
                <p:cNvPr id="6" name="TextovéPole 5"/>
                <p:cNvSpPr txBox="1"/>
                <p:nvPr/>
              </p:nvSpPr>
              <p:spPr>
                <a:xfrm>
                  <a:off x="3707904" y="4676902"/>
                  <a:ext cx="1386662" cy="707886"/>
                </a:xfrm>
                <a:prstGeom prst="rect">
                  <a:avLst/>
                </a:prstGeom>
                <a:noFill/>
              </p:spPr>
              <p:txBody>
                <a:bodyPr wrap="none" rtlCol="0">
                  <a:spAutoFit/>
                </a:bodyPr>
                <a:lstStyle/>
                <a:p>
                  <a:r>
                    <a:rPr lang="cs-CZ" sz="4000" b="1" dirty="0">
                      <a:solidFill>
                        <a:srgbClr val="C00000"/>
                      </a:solidFill>
                    </a:rPr>
                    <a:t>Prvek</a:t>
                  </a:r>
                </a:p>
              </p:txBody>
            </p:sp>
            <p:sp>
              <p:nvSpPr>
                <p:cNvPr id="7" name="TextovéPole 6"/>
                <p:cNvSpPr txBox="1"/>
                <p:nvPr/>
              </p:nvSpPr>
              <p:spPr>
                <a:xfrm>
                  <a:off x="3111327" y="4482017"/>
                  <a:ext cx="772969" cy="523220"/>
                </a:xfrm>
                <a:prstGeom prst="rect">
                  <a:avLst/>
                </a:prstGeom>
                <a:noFill/>
              </p:spPr>
              <p:txBody>
                <a:bodyPr wrap="none" rtlCol="0">
                  <a:spAutoFit/>
                </a:bodyPr>
                <a:lstStyle/>
                <a:p>
                  <a:r>
                    <a:rPr lang="cs-CZ" sz="2800" b="1" dirty="0">
                      <a:solidFill>
                        <a:srgbClr val="FF0000"/>
                      </a:solidFill>
                    </a:rPr>
                    <a:t>N</a:t>
                  </a:r>
                  <a:r>
                    <a:rPr lang="cs-CZ" sz="2800" b="1" dirty="0"/>
                    <a:t>+Z</a:t>
                  </a:r>
                </a:p>
              </p:txBody>
            </p:sp>
            <p:sp>
              <p:nvSpPr>
                <p:cNvPr id="8" name="TextovéPole 7"/>
                <p:cNvSpPr txBox="1"/>
                <p:nvPr/>
              </p:nvSpPr>
              <p:spPr>
                <a:xfrm>
                  <a:off x="3528108" y="4969290"/>
                  <a:ext cx="356188" cy="523220"/>
                </a:xfrm>
                <a:prstGeom prst="rect">
                  <a:avLst/>
                </a:prstGeom>
                <a:noFill/>
              </p:spPr>
              <p:txBody>
                <a:bodyPr wrap="none" rtlCol="0">
                  <a:spAutoFit/>
                </a:bodyPr>
                <a:lstStyle/>
                <a:p>
                  <a:r>
                    <a:rPr lang="cs-CZ" sz="2800" b="1" dirty="0"/>
                    <a:t>Z</a:t>
                  </a:r>
                </a:p>
              </p:txBody>
            </p:sp>
          </p:grpSp>
          <p:sp>
            <p:nvSpPr>
              <p:cNvPr id="10" name="TextovéPole 9"/>
              <p:cNvSpPr txBox="1"/>
              <p:nvPr/>
            </p:nvSpPr>
            <p:spPr>
              <a:xfrm>
                <a:off x="929856" y="4339599"/>
                <a:ext cx="1999330" cy="400110"/>
              </a:xfrm>
              <a:prstGeom prst="rect">
                <a:avLst/>
              </a:prstGeom>
              <a:noFill/>
            </p:spPr>
            <p:txBody>
              <a:bodyPr wrap="none" rtlCol="0">
                <a:spAutoFit/>
              </a:bodyPr>
              <a:lstStyle/>
              <a:p>
                <a:r>
                  <a:rPr lang="cs-CZ" sz="2000" b="1" dirty="0"/>
                  <a:t>Nukleonové číslo</a:t>
                </a:r>
              </a:p>
            </p:txBody>
          </p:sp>
          <p:cxnSp>
            <p:nvCxnSpPr>
              <p:cNvPr id="12" name="Přímá spojnice se šipkou 11"/>
              <p:cNvCxnSpPr>
                <a:endCxn id="7" idx="1"/>
              </p:cNvCxnSpPr>
              <p:nvPr/>
            </p:nvCxnSpPr>
            <p:spPr>
              <a:xfrm>
                <a:off x="2915816" y="4676902"/>
                <a:ext cx="360040" cy="66725"/>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1122493" y="5128798"/>
                <a:ext cx="1825371" cy="400110"/>
              </a:xfrm>
              <a:prstGeom prst="rect">
                <a:avLst/>
              </a:prstGeom>
              <a:noFill/>
            </p:spPr>
            <p:txBody>
              <a:bodyPr wrap="none" rtlCol="0">
                <a:spAutoFit/>
              </a:bodyPr>
              <a:lstStyle/>
              <a:p>
                <a:r>
                  <a:rPr lang="cs-CZ" sz="2000" b="1" dirty="0"/>
                  <a:t>Protonové číslo</a:t>
                </a:r>
              </a:p>
            </p:txBody>
          </p:sp>
          <p:cxnSp>
            <p:nvCxnSpPr>
              <p:cNvPr id="15" name="Přímá spojnice se šipkou 14"/>
              <p:cNvCxnSpPr>
                <a:stCxn id="14" idx="3"/>
                <a:endCxn id="8" idx="1"/>
              </p:cNvCxnSpPr>
              <p:nvPr/>
            </p:nvCxnSpPr>
            <p:spPr>
              <a:xfrm flipV="1">
                <a:off x="2947864" y="5230900"/>
                <a:ext cx="744773" cy="97953"/>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34" name="Obdélník 33"/>
            <p:cNvSpPr/>
            <p:nvPr/>
          </p:nvSpPr>
          <p:spPr>
            <a:xfrm>
              <a:off x="1597817" y="4094315"/>
              <a:ext cx="4918399" cy="135090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369" t="31892" r="29583" b="31852"/>
          <a:stretch/>
        </p:blipFill>
        <p:spPr bwMode="auto">
          <a:xfrm>
            <a:off x="3158948" y="4653136"/>
            <a:ext cx="4185632" cy="2079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3104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Frakcionace jako odraz změn klimatu</a:t>
            </a:r>
          </a:p>
        </p:txBody>
      </p:sp>
      <p:sp>
        <p:nvSpPr>
          <p:cNvPr id="3" name="Zástupný symbol pro obsah 2"/>
          <p:cNvSpPr>
            <a:spLocks noGrp="1"/>
          </p:cNvSpPr>
          <p:nvPr>
            <p:ph idx="1"/>
          </p:nvPr>
        </p:nvSpPr>
        <p:spPr>
          <a:xfrm>
            <a:off x="395536" y="1495325"/>
            <a:ext cx="8229600" cy="4525963"/>
          </a:xfrm>
        </p:spPr>
        <p:txBody>
          <a:bodyPr>
            <a:normAutofit/>
          </a:bodyPr>
          <a:lstStyle/>
          <a:p>
            <a:pPr marL="0" indent="0">
              <a:buNone/>
            </a:pPr>
            <a:r>
              <a:rPr lang="cs-CZ" sz="3000" b="1" dirty="0"/>
              <a:t>Vliv teploty</a:t>
            </a:r>
          </a:p>
          <a:p>
            <a:r>
              <a:rPr lang="cs-CZ" sz="2800" dirty="0"/>
              <a:t>rozdíly ve vibračních energiích jsou zřetelnější při nižších teplotách</a:t>
            </a:r>
          </a:p>
          <a:p>
            <a:r>
              <a:rPr lang="cs-CZ" sz="2800" dirty="0"/>
              <a:t>schránky živočichů do sebe zakomponují více </a:t>
            </a:r>
            <a:r>
              <a:rPr lang="cs-CZ" sz="2800" baseline="30000" dirty="0"/>
              <a:t>18</a:t>
            </a:r>
            <a:r>
              <a:rPr lang="cs-CZ" sz="2800" dirty="0"/>
              <a:t>O když je chladněji </a:t>
            </a:r>
          </a:p>
        </p:txBody>
      </p:sp>
    </p:spTree>
    <p:extLst>
      <p:ext uri="{BB962C8B-B14F-4D97-AF65-F5344CB8AC3E}">
        <p14:creationId xmlns:p14="http://schemas.microsoft.com/office/powerpoint/2010/main" val="1712088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Frakcionace jako odraz polohy hydro(</a:t>
            </a:r>
            <a:r>
              <a:rPr lang="cs-CZ" dirty="0" err="1"/>
              <a:t>geo</a:t>
            </a:r>
            <a:r>
              <a:rPr lang="cs-CZ" dirty="0"/>
              <a:t>)logického systému na Zemi</a:t>
            </a:r>
          </a:p>
        </p:txBody>
      </p:sp>
      <p:sp>
        <p:nvSpPr>
          <p:cNvPr id="3" name="Zástupný symbol pro obsah 2"/>
          <p:cNvSpPr>
            <a:spLocks noGrp="1"/>
          </p:cNvSpPr>
          <p:nvPr>
            <p:ph idx="1"/>
          </p:nvPr>
        </p:nvSpPr>
        <p:spPr>
          <a:xfrm>
            <a:off x="467544" y="1844824"/>
            <a:ext cx="8229600" cy="4525963"/>
          </a:xfrm>
        </p:spPr>
        <p:txBody>
          <a:bodyPr>
            <a:normAutofit/>
          </a:bodyPr>
          <a:lstStyle/>
          <a:p>
            <a:pPr marL="0" indent="0">
              <a:spcAft>
                <a:spcPts val="1200"/>
              </a:spcAft>
              <a:buNone/>
            </a:pPr>
            <a:r>
              <a:rPr lang="cs-CZ" sz="3000" b="1" dirty="0"/>
              <a:t>Vliv na výsledný poměr izotopů </a:t>
            </a:r>
            <a:r>
              <a:rPr lang="cs-CZ" sz="3000" b="1" baseline="30000" dirty="0"/>
              <a:t>18</a:t>
            </a:r>
            <a:r>
              <a:rPr lang="cs-CZ" sz="3000" b="1" dirty="0"/>
              <a:t>O/</a:t>
            </a:r>
            <a:r>
              <a:rPr lang="cs-CZ" sz="3000" b="1" baseline="30000" dirty="0"/>
              <a:t>16</a:t>
            </a:r>
            <a:r>
              <a:rPr lang="cs-CZ" sz="3000" b="1" dirty="0"/>
              <a:t>O má:</a:t>
            </a:r>
          </a:p>
          <a:p>
            <a:pPr>
              <a:spcAft>
                <a:spcPts val="1200"/>
              </a:spcAft>
            </a:pPr>
            <a:r>
              <a:rPr lang="cs-CZ" sz="2800" dirty="0"/>
              <a:t>nadmořská výška infiltrace srážek</a:t>
            </a:r>
          </a:p>
          <a:p>
            <a:pPr>
              <a:spcAft>
                <a:spcPts val="1200"/>
              </a:spcAft>
            </a:pPr>
            <a:r>
              <a:rPr lang="cs-CZ" sz="2800" dirty="0"/>
              <a:t>vzdálenost místa infiltrace od moře</a:t>
            </a:r>
          </a:p>
          <a:p>
            <a:pPr>
              <a:spcAft>
                <a:spcPts val="1200"/>
              </a:spcAft>
            </a:pPr>
            <a:r>
              <a:rPr lang="cs-CZ" sz="2800" dirty="0"/>
              <a:t>teplota vzduchu v místě infiltrace srážek</a:t>
            </a:r>
          </a:p>
          <a:p>
            <a:pPr>
              <a:spcAft>
                <a:spcPts val="1200"/>
              </a:spcAft>
            </a:pPr>
            <a:r>
              <a:rPr lang="cs-CZ" sz="2800" dirty="0"/>
              <a:t>salinita vod v místě jejich výparu</a:t>
            </a:r>
          </a:p>
          <a:p>
            <a:pPr marL="0" indent="0">
              <a:buNone/>
            </a:pPr>
            <a:endParaRPr lang="cs-CZ" dirty="0"/>
          </a:p>
        </p:txBody>
      </p:sp>
    </p:spTree>
    <p:extLst>
      <p:ext uri="{BB962C8B-B14F-4D97-AF65-F5344CB8AC3E}">
        <p14:creationId xmlns:p14="http://schemas.microsoft.com/office/powerpoint/2010/main" val="1304051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60648"/>
            <a:ext cx="9053146" cy="1143000"/>
          </a:xfrm>
        </p:spPr>
        <p:txBody>
          <a:bodyPr>
            <a:normAutofit fontScale="90000"/>
          </a:bodyPr>
          <a:lstStyle/>
          <a:p>
            <a:r>
              <a:rPr lang="cs-CZ" dirty="0"/>
              <a:t>Frakcionace izotopů ve vodním prostředí</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672" y="1196752"/>
            <a:ext cx="6016379" cy="55446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Přímá spojnice 4"/>
          <p:cNvCxnSpPr/>
          <p:nvPr/>
        </p:nvCxnSpPr>
        <p:spPr>
          <a:xfrm>
            <a:off x="6660232" y="1484784"/>
            <a:ext cx="0" cy="48245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204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274638"/>
            <a:ext cx="8784976" cy="1143000"/>
          </a:xfrm>
        </p:spPr>
        <p:txBody>
          <a:bodyPr>
            <a:normAutofit fontScale="90000"/>
          </a:bodyPr>
          <a:lstStyle/>
          <a:p>
            <a:r>
              <a:rPr lang="cs-CZ" dirty="0"/>
              <a:t>Frakcionace izotopů ve vodním prostředí</a:t>
            </a:r>
          </a:p>
        </p:txBody>
      </p:sp>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535088"/>
            <a:ext cx="8208912" cy="5063312"/>
          </a:xfrm>
          <a:prstGeom prst="rect">
            <a:avLst/>
          </a:prstGeom>
        </p:spPr>
      </p:pic>
      <p:cxnSp>
        <p:nvCxnSpPr>
          <p:cNvPr id="4" name="Přímá spojnice se šipkou 3">
            <a:extLst>
              <a:ext uri="{FF2B5EF4-FFF2-40B4-BE49-F238E27FC236}">
                <a16:creationId xmlns="" xmlns:a16="http://schemas.microsoft.com/office/drawing/2014/main" id="{4C31C90B-E0BC-456D-AF1E-E1751EB81407}"/>
              </a:ext>
            </a:extLst>
          </p:cNvPr>
          <p:cNvCxnSpPr>
            <a:cxnSpLocks/>
          </p:cNvCxnSpPr>
          <p:nvPr/>
        </p:nvCxnSpPr>
        <p:spPr>
          <a:xfrm>
            <a:off x="1691680" y="1900606"/>
            <a:ext cx="4896544" cy="3814"/>
          </a:xfrm>
          <a:prstGeom prst="straightConnector1">
            <a:avLst/>
          </a:prstGeom>
          <a:ln w="38100">
            <a:solidFill>
              <a:schemeClr val="accent1"/>
            </a:solidFill>
            <a:tailEnd type="triangle"/>
          </a:ln>
        </p:spPr>
        <p:style>
          <a:lnRef idx="1">
            <a:schemeClr val="accent6"/>
          </a:lnRef>
          <a:fillRef idx="0">
            <a:schemeClr val="accent6"/>
          </a:fillRef>
          <a:effectRef idx="0">
            <a:schemeClr val="accent6"/>
          </a:effectRef>
          <a:fontRef idx="minor">
            <a:schemeClr val="tx1"/>
          </a:fontRef>
        </p:style>
      </p:cxnSp>
      <p:sp>
        <p:nvSpPr>
          <p:cNvPr id="5" name="TextovéPole 4">
            <a:extLst>
              <a:ext uri="{FF2B5EF4-FFF2-40B4-BE49-F238E27FC236}">
                <a16:creationId xmlns="" xmlns:a16="http://schemas.microsoft.com/office/drawing/2014/main" id="{4F9A17DF-F671-48CF-A899-A56B0E61569B}"/>
              </a:ext>
            </a:extLst>
          </p:cNvPr>
          <p:cNvSpPr txBox="1"/>
          <p:nvPr/>
        </p:nvSpPr>
        <p:spPr>
          <a:xfrm>
            <a:off x="2777560" y="1535088"/>
            <a:ext cx="2724785" cy="369332"/>
          </a:xfrm>
          <a:prstGeom prst="rect">
            <a:avLst/>
          </a:prstGeom>
          <a:noFill/>
        </p:spPr>
        <p:txBody>
          <a:bodyPr wrap="none" rtlCol="0">
            <a:spAutoFit/>
          </a:bodyPr>
          <a:lstStyle/>
          <a:p>
            <a:r>
              <a:rPr lang="cs-CZ" b="1" dirty="0">
                <a:solidFill>
                  <a:srgbClr val="0070C0"/>
                </a:solidFill>
              </a:rPr>
              <a:t>izotopické zlehčování vody</a:t>
            </a:r>
          </a:p>
        </p:txBody>
      </p:sp>
    </p:spTree>
    <p:extLst>
      <p:ext uri="{BB962C8B-B14F-4D97-AF65-F5344CB8AC3E}">
        <p14:creationId xmlns:p14="http://schemas.microsoft.com/office/powerpoint/2010/main" val="954801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8112" y="274638"/>
            <a:ext cx="8935888" cy="1143000"/>
          </a:xfrm>
        </p:spPr>
        <p:txBody>
          <a:bodyPr>
            <a:normAutofit fontScale="90000"/>
          </a:bodyPr>
          <a:lstStyle/>
          <a:p>
            <a:r>
              <a:rPr lang="cs-CZ" dirty="0"/>
              <a:t>Frakcionace izotopů ve vodním prostředí</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56" y="1196752"/>
            <a:ext cx="8599068" cy="5400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8217241" y="6211093"/>
            <a:ext cx="618183" cy="369332"/>
          </a:xfrm>
          <a:prstGeom prst="rect">
            <a:avLst/>
          </a:prstGeom>
          <a:noFill/>
        </p:spPr>
        <p:txBody>
          <a:bodyPr wrap="none" rtlCol="0">
            <a:spAutoFit/>
          </a:bodyPr>
          <a:lstStyle/>
          <a:p>
            <a:r>
              <a:rPr lang="cs-CZ" i="1" dirty="0"/>
              <a:t>IAEA</a:t>
            </a:r>
          </a:p>
        </p:txBody>
      </p:sp>
    </p:spTree>
    <p:extLst>
      <p:ext uri="{BB962C8B-B14F-4D97-AF65-F5344CB8AC3E}">
        <p14:creationId xmlns:p14="http://schemas.microsoft.com/office/powerpoint/2010/main" val="3868510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Izotopové složení vody vs. vzdálenost</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8525" y="2569170"/>
            <a:ext cx="5181600" cy="374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p:cNvSpPr/>
          <p:nvPr/>
        </p:nvSpPr>
        <p:spPr>
          <a:xfrm>
            <a:off x="424089" y="1412776"/>
            <a:ext cx="8650034" cy="830997"/>
          </a:xfrm>
          <a:prstGeom prst="rect">
            <a:avLst/>
          </a:prstGeom>
        </p:spPr>
        <p:txBody>
          <a:bodyPr wrap="square">
            <a:spAutoFit/>
          </a:bodyPr>
          <a:lstStyle/>
          <a:p>
            <a:r>
              <a:rPr lang="cs-CZ" altLang="cs-CZ" sz="2400" dirty="0"/>
              <a:t>Deficit</a:t>
            </a:r>
            <a:r>
              <a:rPr lang="cs-CZ" altLang="cs-CZ" sz="2400" dirty="0">
                <a:latin typeface="Symbol" pitchFamily="18" charset="2"/>
              </a:rPr>
              <a:t> </a:t>
            </a:r>
            <a:r>
              <a:rPr lang="en-US" altLang="cs-CZ" sz="2400" i="1" baseline="30000" dirty="0"/>
              <a:t>18</a:t>
            </a:r>
            <a:r>
              <a:rPr lang="en-US" altLang="cs-CZ" sz="2400" i="1" dirty="0"/>
              <a:t>O</a:t>
            </a:r>
            <a:r>
              <a:rPr lang="en-US" altLang="cs-CZ" sz="2400" dirty="0"/>
              <a:t> </a:t>
            </a:r>
            <a:r>
              <a:rPr lang="cs-CZ" altLang="cs-CZ" sz="2400" dirty="0"/>
              <a:t>se zvyšuje s rostoucí vzdáleností od zdroje par tedy </a:t>
            </a:r>
            <a:r>
              <a:rPr lang="cs-CZ" altLang="cs-CZ" sz="2400" dirty="0">
                <a:sym typeface="Wingdings" panose="05000000000000000000" pitchFamily="2" charset="2"/>
              </a:rPr>
              <a:t>od moře - </a:t>
            </a:r>
            <a:r>
              <a:rPr lang="cs-CZ" altLang="cs-CZ" sz="2400" dirty="0" err="1"/>
              <a:t>Rayleighova</a:t>
            </a:r>
            <a:r>
              <a:rPr lang="cs-CZ" altLang="cs-CZ" sz="2400" dirty="0"/>
              <a:t> destilace těžších izotopů z vodních par.</a:t>
            </a:r>
            <a:endParaRPr lang="en-US" altLang="cs-CZ" sz="2400" baseline="-25000"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6" y="2569170"/>
            <a:ext cx="388620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982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5192" y="53752"/>
            <a:ext cx="8229600" cy="1143000"/>
          </a:xfrm>
        </p:spPr>
        <p:txBody>
          <a:bodyPr>
            <a:normAutofit fontScale="90000"/>
          </a:bodyPr>
          <a:lstStyle/>
          <a:p>
            <a:r>
              <a:rPr lang="cs-CZ" dirty="0"/>
              <a:t>Izotopové složení vody vs. vzdálenost</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160" t="17778" r="23801" b="22814"/>
          <a:stretch/>
        </p:blipFill>
        <p:spPr bwMode="auto">
          <a:xfrm>
            <a:off x="947440" y="1826067"/>
            <a:ext cx="7384331" cy="5031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délník 5"/>
          <p:cNvSpPr/>
          <p:nvPr/>
        </p:nvSpPr>
        <p:spPr>
          <a:xfrm>
            <a:off x="395536" y="980728"/>
            <a:ext cx="8496944" cy="769441"/>
          </a:xfrm>
          <a:prstGeom prst="rect">
            <a:avLst/>
          </a:prstGeom>
        </p:spPr>
        <p:txBody>
          <a:bodyPr wrap="square">
            <a:spAutoFit/>
          </a:bodyPr>
          <a:lstStyle/>
          <a:p>
            <a:r>
              <a:rPr lang="cs-CZ" altLang="cs-CZ" sz="2200" dirty="0"/>
              <a:t>Deficit</a:t>
            </a:r>
            <a:r>
              <a:rPr lang="cs-CZ" altLang="cs-CZ" sz="2200" dirty="0">
                <a:latin typeface="Symbol" pitchFamily="18" charset="2"/>
              </a:rPr>
              <a:t> </a:t>
            </a:r>
            <a:r>
              <a:rPr lang="cs-CZ" altLang="cs-CZ" sz="2200" i="1" baseline="30000" dirty="0"/>
              <a:t>2</a:t>
            </a:r>
            <a:r>
              <a:rPr lang="cs-CZ" altLang="cs-CZ" sz="2200" i="1" dirty="0"/>
              <a:t>H</a:t>
            </a:r>
            <a:r>
              <a:rPr lang="en-US" altLang="cs-CZ" sz="2200" dirty="0"/>
              <a:t> </a:t>
            </a:r>
            <a:r>
              <a:rPr lang="cs-CZ" altLang="cs-CZ" sz="2200" dirty="0"/>
              <a:t>v podzemní vodě kvartérních zvodní se zvyšuje s rostoucí vzdáleností od Atlantského oceánu jakožto zdroje vod kvartérních </a:t>
            </a:r>
            <a:r>
              <a:rPr lang="cs-CZ" altLang="cs-CZ" sz="2200" dirty="0" smtClean="0"/>
              <a:t>zvodní.</a:t>
            </a:r>
            <a:endParaRPr lang="en-US" altLang="cs-CZ" sz="2200" baseline="-25000" dirty="0"/>
          </a:p>
        </p:txBody>
      </p:sp>
      <p:sp>
        <p:nvSpPr>
          <p:cNvPr id="7" name="TextovéPole 6"/>
          <p:cNvSpPr txBox="1"/>
          <p:nvPr/>
        </p:nvSpPr>
        <p:spPr>
          <a:xfrm>
            <a:off x="6192219" y="6488668"/>
            <a:ext cx="2139552" cy="369332"/>
          </a:xfrm>
          <a:prstGeom prst="rect">
            <a:avLst/>
          </a:prstGeom>
          <a:noFill/>
        </p:spPr>
        <p:txBody>
          <a:bodyPr wrap="square" rtlCol="0">
            <a:spAutoFit/>
          </a:bodyPr>
          <a:lstStyle/>
          <a:p>
            <a:r>
              <a:rPr lang="cs-CZ" dirty="0"/>
              <a:t>(</a:t>
            </a:r>
            <a:r>
              <a:rPr lang="cs-CZ" dirty="0" err="1"/>
              <a:t>Sontag</a:t>
            </a:r>
            <a:r>
              <a:rPr lang="cs-CZ" dirty="0"/>
              <a:t> et al., 1980)</a:t>
            </a:r>
          </a:p>
        </p:txBody>
      </p:sp>
    </p:spTree>
    <p:extLst>
      <p:ext uri="{BB962C8B-B14F-4D97-AF65-F5344CB8AC3E}">
        <p14:creationId xmlns:p14="http://schemas.microsoft.com/office/powerpoint/2010/main" val="39370612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Izotopové složení vody vs. teplota</a:t>
            </a:r>
          </a:p>
        </p:txBody>
      </p:sp>
      <p:pic>
        <p:nvPicPr>
          <p:cNvPr id="7" name="Picture 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2364475"/>
            <a:ext cx="3443354" cy="34513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3245" y="2218252"/>
            <a:ext cx="5638087" cy="432109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délník 5"/>
          <p:cNvSpPr/>
          <p:nvPr/>
        </p:nvSpPr>
        <p:spPr>
          <a:xfrm>
            <a:off x="722970" y="1295762"/>
            <a:ext cx="8025493" cy="830997"/>
          </a:xfrm>
          <a:prstGeom prst="rect">
            <a:avLst/>
          </a:prstGeom>
        </p:spPr>
        <p:txBody>
          <a:bodyPr wrap="square">
            <a:spAutoFit/>
          </a:bodyPr>
          <a:lstStyle/>
          <a:p>
            <a:r>
              <a:rPr lang="cs-CZ" altLang="cs-CZ" sz="2400" dirty="0"/>
              <a:t>Deficit</a:t>
            </a:r>
            <a:r>
              <a:rPr lang="cs-CZ" altLang="cs-CZ" sz="2400" dirty="0">
                <a:latin typeface="Symbol" pitchFamily="18" charset="2"/>
              </a:rPr>
              <a:t> </a:t>
            </a:r>
            <a:r>
              <a:rPr lang="en-US" altLang="cs-CZ" sz="2400" i="1" baseline="30000" dirty="0"/>
              <a:t>18</a:t>
            </a:r>
            <a:r>
              <a:rPr lang="en-US" altLang="cs-CZ" sz="2400" i="1" dirty="0"/>
              <a:t>O</a:t>
            </a:r>
            <a:r>
              <a:rPr lang="en-US" altLang="cs-CZ" sz="2400" dirty="0"/>
              <a:t> </a:t>
            </a:r>
            <a:r>
              <a:rPr lang="cs-CZ" altLang="cs-CZ" sz="2400" dirty="0"/>
              <a:t>se snižuje s rostoucí teplotou vzduchu v mracích – určení teploty vzduchu v době infiltrace </a:t>
            </a:r>
            <a:r>
              <a:rPr lang="cs-CZ" altLang="cs-CZ" sz="2400" dirty="0" smtClean="0"/>
              <a:t>vod. </a:t>
            </a:r>
            <a:endParaRPr lang="en-US" altLang="cs-CZ" sz="2400" baseline="-25000" dirty="0"/>
          </a:p>
        </p:txBody>
      </p:sp>
    </p:spTree>
    <p:extLst>
      <p:ext uri="{BB962C8B-B14F-4D97-AF65-F5344CB8AC3E}">
        <p14:creationId xmlns:p14="http://schemas.microsoft.com/office/powerpoint/2010/main" val="39128089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680" t="16550" r="25625" b="21649"/>
          <a:stretch/>
        </p:blipFill>
        <p:spPr bwMode="auto">
          <a:xfrm>
            <a:off x="1619672" y="2276872"/>
            <a:ext cx="5476279" cy="4166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323528" y="332656"/>
            <a:ext cx="8640960" cy="1800493"/>
          </a:xfrm>
          <a:prstGeom prst="rect">
            <a:avLst/>
          </a:prstGeom>
        </p:spPr>
        <p:txBody>
          <a:bodyPr wrap="square">
            <a:spAutoFit/>
          </a:bodyPr>
          <a:lstStyle/>
          <a:p>
            <a:pPr>
              <a:spcAft>
                <a:spcPts val="1200"/>
              </a:spcAft>
            </a:pPr>
            <a:r>
              <a:rPr lang="cs-CZ" altLang="cs-CZ" sz="3600" dirty="0" smtClean="0"/>
              <a:t>		Relativní </a:t>
            </a:r>
            <a:r>
              <a:rPr lang="cs-CZ" altLang="cs-CZ" sz="3600" dirty="0"/>
              <a:t>určení stáří vod </a:t>
            </a:r>
            <a:endParaRPr lang="cs-CZ" altLang="cs-CZ" sz="3600" dirty="0" smtClean="0"/>
          </a:p>
          <a:p>
            <a:pPr marL="342900" indent="-342900">
              <a:spcAft>
                <a:spcPts val="600"/>
              </a:spcAft>
              <a:buFont typeface="Arial" panose="020B0604020202020204" pitchFamily="34" charset="0"/>
              <a:buChar char="•"/>
            </a:pPr>
            <a:r>
              <a:rPr lang="cs-CZ" altLang="cs-CZ" sz="2000" dirty="0" smtClean="0"/>
              <a:t>Odraz </a:t>
            </a:r>
            <a:r>
              <a:rPr lang="cs-CZ" altLang="cs-CZ" sz="2000" dirty="0"/>
              <a:t>teploty v době vzniku podzemních </a:t>
            </a:r>
            <a:r>
              <a:rPr lang="cs-CZ" altLang="cs-CZ" sz="2000" dirty="0" smtClean="0"/>
              <a:t>vod </a:t>
            </a:r>
          </a:p>
          <a:p>
            <a:pPr marL="342900" indent="-342900">
              <a:spcAft>
                <a:spcPts val="600"/>
              </a:spcAft>
              <a:buFont typeface="Arial" panose="020B0604020202020204" pitchFamily="34" charset="0"/>
              <a:buChar char="•"/>
            </a:pPr>
            <a:r>
              <a:rPr lang="cs-CZ" altLang="cs-CZ" sz="2000" dirty="0" smtClean="0"/>
              <a:t>Deficit </a:t>
            </a:r>
            <a:r>
              <a:rPr lang="en-US" altLang="cs-CZ" sz="2000" i="1" baseline="30000" dirty="0"/>
              <a:t>18</a:t>
            </a:r>
            <a:r>
              <a:rPr lang="en-US" altLang="cs-CZ" sz="2000" i="1" dirty="0"/>
              <a:t>O</a:t>
            </a:r>
            <a:r>
              <a:rPr lang="en-US" altLang="cs-CZ" sz="2000" dirty="0"/>
              <a:t> </a:t>
            </a:r>
            <a:r>
              <a:rPr lang="cs-CZ" altLang="cs-CZ" sz="2000" dirty="0"/>
              <a:t>v podzemních vodách pocházejících z Pleistocénu a Holocénu</a:t>
            </a:r>
            <a:r>
              <a:rPr lang="en-US" sz="2000" dirty="0"/>
              <a:t> </a:t>
            </a:r>
            <a:r>
              <a:rPr lang="cs-CZ" sz="2000" dirty="0"/>
              <a:t>v jižní Anglii </a:t>
            </a:r>
            <a:r>
              <a:rPr lang="en-US" sz="2000" dirty="0"/>
              <a:t>(</a:t>
            </a:r>
            <a:r>
              <a:rPr lang="cs-CZ" sz="2000" dirty="0"/>
              <a:t>podle </a:t>
            </a:r>
            <a:r>
              <a:rPr lang="en-US" sz="2000" dirty="0"/>
              <a:t>Bath et al. 1979).</a:t>
            </a:r>
            <a:endParaRPr lang="cs-CZ" sz="2000" dirty="0"/>
          </a:p>
        </p:txBody>
      </p:sp>
    </p:spTree>
    <p:extLst>
      <p:ext uri="{BB962C8B-B14F-4D97-AF65-F5344CB8AC3E}">
        <p14:creationId xmlns:p14="http://schemas.microsoft.com/office/powerpoint/2010/main" val="40001225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7" y="274638"/>
            <a:ext cx="8424935" cy="1143000"/>
          </a:xfrm>
        </p:spPr>
        <p:txBody>
          <a:bodyPr>
            <a:noAutofit/>
          </a:bodyPr>
          <a:lstStyle/>
          <a:p>
            <a:r>
              <a:rPr lang="cs-CZ" sz="3600" dirty="0"/>
              <a:t>Izotopové složení vody vs. nadmořská výška</a:t>
            </a:r>
          </a:p>
        </p:txBody>
      </p:sp>
      <p:sp>
        <p:nvSpPr>
          <p:cNvPr id="6" name="Obdélník 5"/>
          <p:cNvSpPr/>
          <p:nvPr/>
        </p:nvSpPr>
        <p:spPr>
          <a:xfrm>
            <a:off x="722970" y="1295762"/>
            <a:ext cx="8025493" cy="769441"/>
          </a:xfrm>
          <a:prstGeom prst="rect">
            <a:avLst/>
          </a:prstGeom>
        </p:spPr>
        <p:txBody>
          <a:bodyPr wrap="square">
            <a:spAutoFit/>
          </a:bodyPr>
          <a:lstStyle/>
          <a:p>
            <a:r>
              <a:rPr lang="cs-CZ" altLang="cs-CZ" sz="2200" dirty="0"/>
              <a:t>Deficit</a:t>
            </a:r>
            <a:r>
              <a:rPr lang="cs-CZ" altLang="cs-CZ" sz="2200" dirty="0">
                <a:latin typeface="Symbol" pitchFamily="18" charset="2"/>
              </a:rPr>
              <a:t> </a:t>
            </a:r>
            <a:r>
              <a:rPr lang="en-US" altLang="cs-CZ" sz="2200" i="1" baseline="30000" dirty="0"/>
              <a:t>18</a:t>
            </a:r>
            <a:r>
              <a:rPr lang="en-US" altLang="cs-CZ" sz="2200" i="1" dirty="0"/>
              <a:t>O</a:t>
            </a:r>
            <a:r>
              <a:rPr lang="en-US" altLang="cs-CZ" sz="2200" dirty="0"/>
              <a:t> </a:t>
            </a:r>
            <a:r>
              <a:rPr lang="cs-CZ" altLang="cs-CZ" sz="2200" dirty="0"/>
              <a:t>se </a:t>
            </a:r>
            <a:r>
              <a:rPr lang="cs-CZ" altLang="cs-CZ" sz="2200" dirty="0" smtClean="0"/>
              <a:t>zvyšuje s </a:t>
            </a:r>
            <a:r>
              <a:rPr lang="cs-CZ" altLang="cs-CZ" sz="2200" dirty="0"/>
              <a:t>rostoucí nadmořskou výškou, určení nadmořské výšky infiltrační </a:t>
            </a:r>
            <a:r>
              <a:rPr lang="cs-CZ" altLang="cs-CZ" sz="2200" dirty="0" smtClean="0"/>
              <a:t>zóny.</a:t>
            </a:r>
            <a:endParaRPr lang="en-US" altLang="cs-CZ" sz="2200" baseline="-25000"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796"/>
          <a:stretch/>
        </p:blipFill>
        <p:spPr bwMode="auto">
          <a:xfrm>
            <a:off x="560659" y="2249869"/>
            <a:ext cx="8038015" cy="4467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ovéPole 9"/>
          <p:cNvSpPr txBox="1"/>
          <p:nvPr/>
        </p:nvSpPr>
        <p:spPr>
          <a:xfrm>
            <a:off x="3664820" y="6348481"/>
            <a:ext cx="2615652" cy="369332"/>
          </a:xfrm>
          <a:prstGeom prst="rect">
            <a:avLst/>
          </a:prstGeom>
          <a:noFill/>
        </p:spPr>
        <p:txBody>
          <a:bodyPr wrap="none" rtlCol="0">
            <a:spAutoFit/>
          </a:bodyPr>
          <a:lstStyle/>
          <a:p>
            <a:r>
              <a:rPr lang="cs-CZ" i="1" dirty="0"/>
              <a:t>(Luis </a:t>
            </a:r>
            <a:r>
              <a:rPr lang="cs-CZ" i="1" dirty="0" err="1"/>
              <a:t>Araguás</a:t>
            </a:r>
            <a:r>
              <a:rPr lang="cs-CZ" i="1" dirty="0"/>
              <a:t>, IAEA, 2010)</a:t>
            </a:r>
          </a:p>
        </p:txBody>
      </p:sp>
      <p:sp>
        <p:nvSpPr>
          <p:cNvPr id="3" name="TextovéPole 2"/>
          <p:cNvSpPr txBox="1"/>
          <p:nvPr/>
        </p:nvSpPr>
        <p:spPr>
          <a:xfrm>
            <a:off x="4067944" y="2275357"/>
            <a:ext cx="4392488" cy="923330"/>
          </a:xfrm>
          <a:prstGeom prst="rect">
            <a:avLst/>
          </a:prstGeom>
          <a:noFill/>
        </p:spPr>
        <p:txBody>
          <a:bodyPr wrap="square" rtlCol="0">
            <a:spAutoFit/>
          </a:bodyPr>
          <a:lstStyle/>
          <a:p>
            <a:r>
              <a:rPr lang="cs-CZ" dirty="0" smtClean="0"/>
              <a:t>Obvykle ochuzení vod o </a:t>
            </a:r>
            <a:r>
              <a:rPr lang="en-US" altLang="cs-CZ" i="1" baseline="30000" dirty="0"/>
              <a:t>18</a:t>
            </a:r>
            <a:r>
              <a:rPr lang="en-US" altLang="cs-CZ" i="1" dirty="0"/>
              <a:t>O </a:t>
            </a:r>
            <a:r>
              <a:rPr lang="cs-CZ" dirty="0" smtClean="0"/>
              <a:t>v intervalu -0,15 až 0,5 </a:t>
            </a:r>
            <a:r>
              <a:rPr lang="en-US" altLang="cs-CZ" dirty="0" smtClean="0"/>
              <a:t>‰</a:t>
            </a:r>
            <a:r>
              <a:rPr lang="cs-CZ" altLang="cs-CZ" dirty="0" smtClean="0"/>
              <a:t> na nárůst 100 m</a:t>
            </a:r>
            <a:r>
              <a:rPr lang="cs-CZ" dirty="0" smtClean="0"/>
              <a:t> nadmořské výšky. U </a:t>
            </a:r>
            <a:r>
              <a:rPr lang="cs-CZ" altLang="cs-CZ" dirty="0" err="1" smtClean="0"/>
              <a:t>deutéria</a:t>
            </a:r>
            <a:r>
              <a:rPr lang="cs-CZ" dirty="0" smtClean="0"/>
              <a:t> pokles o -1 až -4 </a:t>
            </a:r>
            <a:r>
              <a:rPr lang="en-US" altLang="cs-CZ" dirty="0" smtClean="0"/>
              <a:t>‰</a:t>
            </a:r>
            <a:r>
              <a:rPr lang="cs-CZ" altLang="cs-CZ" dirty="0"/>
              <a:t>.</a:t>
            </a:r>
            <a:endParaRPr lang="cs-CZ" dirty="0"/>
          </a:p>
        </p:txBody>
      </p:sp>
    </p:spTree>
    <p:extLst>
      <p:ext uri="{BB962C8B-B14F-4D97-AF65-F5344CB8AC3E}">
        <p14:creationId xmlns:p14="http://schemas.microsoft.com/office/powerpoint/2010/main" val="1672523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9383" y="1988840"/>
            <a:ext cx="5544617" cy="4032448"/>
          </a:xfrm>
          <a:prstGeom prst="rect">
            <a:avLst/>
          </a:prstGeom>
        </p:spPr>
      </p:pic>
      <p:sp>
        <p:nvSpPr>
          <p:cNvPr id="2" name="Nadpis 1"/>
          <p:cNvSpPr>
            <a:spLocks noGrp="1"/>
          </p:cNvSpPr>
          <p:nvPr>
            <p:ph type="title"/>
          </p:nvPr>
        </p:nvSpPr>
        <p:spPr>
          <a:xfrm>
            <a:off x="467544" y="-18752"/>
            <a:ext cx="8229600" cy="1143000"/>
          </a:xfrm>
        </p:spPr>
        <p:txBody>
          <a:bodyPr/>
          <a:lstStyle/>
          <a:p>
            <a:r>
              <a:rPr lang="cs-CZ" dirty="0"/>
              <a:t>Vlastnosti izotopů</a:t>
            </a:r>
          </a:p>
        </p:txBody>
      </p:sp>
      <p:sp>
        <p:nvSpPr>
          <p:cNvPr id="4" name="Zástupný symbol pro obsah 3"/>
          <p:cNvSpPr txBox="1">
            <a:spLocks noGrp="1"/>
          </p:cNvSpPr>
          <p:nvPr>
            <p:ph idx="1"/>
          </p:nvPr>
        </p:nvSpPr>
        <p:spPr>
          <a:xfrm>
            <a:off x="251520" y="1124744"/>
            <a:ext cx="8229600" cy="4068806"/>
          </a:xfrm>
          <a:prstGeom prst="rect">
            <a:avLst/>
          </a:prstGeom>
          <a:noFill/>
        </p:spPr>
        <p:txBody>
          <a:bodyPr wrap="square" rtlCol="0">
            <a:spAutoFit/>
          </a:bodyPr>
          <a:lstStyle/>
          <a:p>
            <a:pPr marL="0" indent="0">
              <a:buNone/>
            </a:pPr>
            <a:r>
              <a:rPr lang="cs-CZ" sz="2800" dirty="0"/>
              <a:t>Existuje více než 2000 izotopů</a:t>
            </a:r>
          </a:p>
          <a:p>
            <a:pPr marL="0" indent="0">
              <a:buNone/>
            </a:pPr>
            <a:endParaRPr lang="cs-CZ" sz="2400" b="1" dirty="0"/>
          </a:p>
          <a:p>
            <a:pPr marL="0" indent="0">
              <a:buNone/>
            </a:pPr>
            <a:r>
              <a:rPr lang="cs-CZ" sz="2400" b="1" dirty="0"/>
              <a:t>Stabilní isotopy</a:t>
            </a:r>
          </a:p>
          <a:p>
            <a:r>
              <a:rPr lang="cs-CZ" sz="2400" dirty="0"/>
              <a:t>pouze 264 je stabilních</a:t>
            </a:r>
          </a:p>
          <a:p>
            <a:r>
              <a:rPr lang="cs-CZ" sz="2400" dirty="0">
                <a:sym typeface="Wingdings" panose="05000000000000000000" pitchFamily="2" charset="2"/>
              </a:rPr>
              <a:t>např. </a:t>
            </a:r>
            <a:r>
              <a:rPr lang="cs-CZ" sz="2400" baseline="30000" dirty="0">
                <a:sym typeface="Wingdings" panose="05000000000000000000" pitchFamily="2" charset="2"/>
              </a:rPr>
              <a:t>18</a:t>
            </a:r>
            <a:r>
              <a:rPr lang="cs-CZ" sz="2400" dirty="0">
                <a:sym typeface="Wingdings" panose="05000000000000000000" pitchFamily="2" charset="2"/>
              </a:rPr>
              <a:t>O</a:t>
            </a:r>
            <a:r>
              <a:rPr lang="en-US" sz="2400" dirty="0">
                <a:sym typeface="Wingdings" panose="05000000000000000000" pitchFamily="2" charset="2"/>
              </a:rPr>
              <a:t>; </a:t>
            </a:r>
            <a:r>
              <a:rPr lang="en-US" sz="2400" baseline="30000" dirty="0">
                <a:sym typeface="Wingdings" panose="05000000000000000000" pitchFamily="2" charset="2"/>
              </a:rPr>
              <a:t>2</a:t>
            </a:r>
            <a:r>
              <a:rPr lang="en-US" sz="2400" dirty="0">
                <a:sym typeface="Wingdings" panose="05000000000000000000" pitchFamily="2" charset="2"/>
              </a:rPr>
              <a:t>H; </a:t>
            </a:r>
            <a:r>
              <a:rPr lang="en-US" sz="2400" baseline="30000" dirty="0">
                <a:sym typeface="Wingdings" panose="05000000000000000000" pitchFamily="2" charset="2"/>
              </a:rPr>
              <a:t>13</a:t>
            </a:r>
            <a:r>
              <a:rPr lang="en-US" sz="2400" dirty="0">
                <a:sym typeface="Wingdings" panose="05000000000000000000" pitchFamily="2" charset="2"/>
              </a:rPr>
              <a:t>C</a:t>
            </a:r>
            <a:endParaRPr lang="cs-CZ" sz="2400" dirty="0">
              <a:sym typeface="Wingdings" panose="05000000000000000000" pitchFamily="2" charset="2"/>
            </a:endParaRPr>
          </a:p>
          <a:p>
            <a:endParaRPr lang="cs-CZ" sz="2400" dirty="0">
              <a:sym typeface="Wingdings" panose="05000000000000000000" pitchFamily="2" charset="2"/>
            </a:endParaRPr>
          </a:p>
          <a:p>
            <a:pPr marL="0" indent="0">
              <a:buNone/>
            </a:pPr>
            <a:r>
              <a:rPr lang="cs-CZ" sz="2400" b="1" dirty="0"/>
              <a:t>Nestabilní izotopy</a:t>
            </a:r>
          </a:p>
          <a:p>
            <a:r>
              <a:rPr lang="cs-CZ" sz="2400" dirty="0"/>
              <a:t>radioaktivní rozpad</a:t>
            </a:r>
          </a:p>
          <a:p>
            <a:r>
              <a:rPr lang="cs-CZ" sz="2400" dirty="0">
                <a:sym typeface="Wingdings" panose="05000000000000000000" pitchFamily="2" charset="2"/>
              </a:rPr>
              <a:t>např.  </a:t>
            </a:r>
            <a:r>
              <a:rPr lang="en-US" sz="2400" baseline="30000" dirty="0">
                <a:sym typeface="Wingdings" panose="05000000000000000000" pitchFamily="2" charset="2"/>
              </a:rPr>
              <a:t>3</a:t>
            </a:r>
            <a:r>
              <a:rPr lang="en-US" sz="2400" dirty="0">
                <a:sym typeface="Wingdings" panose="05000000000000000000" pitchFamily="2" charset="2"/>
              </a:rPr>
              <a:t>H </a:t>
            </a:r>
            <a:r>
              <a:rPr lang="cs-CZ" sz="2400" dirty="0">
                <a:sym typeface="Wingdings" panose="05000000000000000000" pitchFamily="2" charset="2"/>
              </a:rPr>
              <a:t>(t</a:t>
            </a:r>
            <a:r>
              <a:rPr lang="en-US" sz="2400" dirty="0" err="1">
                <a:sym typeface="Wingdings" panose="05000000000000000000" pitchFamily="2" charset="2"/>
              </a:rPr>
              <a:t>ritium</a:t>
            </a:r>
            <a:r>
              <a:rPr lang="cs-CZ" sz="2400" dirty="0">
                <a:sym typeface="Wingdings" panose="05000000000000000000" pitchFamily="2" charset="2"/>
              </a:rPr>
              <a:t>)</a:t>
            </a:r>
            <a:r>
              <a:rPr lang="en-US" sz="2400" dirty="0">
                <a:sym typeface="Wingdings" panose="05000000000000000000" pitchFamily="2" charset="2"/>
              </a:rPr>
              <a:t>; </a:t>
            </a:r>
            <a:r>
              <a:rPr lang="en-US" sz="2400" baseline="30000" dirty="0">
                <a:sym typeface="Wingdings" panose="05000000000000000000" pitchFamily="2" charset="2"/>
              </a:rPr>
              <a:t>14</a:t>
            </a:r>
            <a:r>
              <a:rPr lang="en-US" sz="2400" dirty="0">
                <a:sym typeface="Wingdings" panose="05000000000000000000" pitchFamily="2" charset="2"/>
              </a:rPr>
              <a:t>C</a:t>
            </a:r>
            <a:endParaRPr lang="cs-CZ" sz="2400" dirty="0"/>
          </a:p>
        </p:txBody>
      </p:sp>
    </p:spTree>
    <p:extLst>
      <p:ext uri="{BB962C8B-B14F-4D97-AF65-F5344CB8AC3E}">
        <p14:creationId xmlns:p14="http://schemas.microsoft.com/office/powerpoint/2010/main" val="1437865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Izotopové složení vody vs. salinita</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140" y="1806033"/>
            <a:ext cx="8028284" cy="490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délník 4"/>
          <p:cNvSpPr/>
          <p:nvPr/>
        </p:nvSpPr>
        <p:spPr>
          <a:xfrm>
            <a:off x="1115616" y="1429170"/>
            <a:ext cx="7200800" cy="461665"/>
          </a:xfrm>
          <a:prstGeom prst="rect">
            <a:avLst/>
          </a:prstGeom>
        </p:spPr>
        <p:txBody>
          <a:bodyPr wrap="square">
            <a:spAutoFit/>
          </a:bodyPr>
          <a:lstStyle/>
          <a:p>
            <a:r>
              <a:rPr lang="cs-CZ" altLang="cs-CZ" sz="2400" dirty="0"/>
              <a:t>Deficit</a:t>
            </a:r>
            <a:r>
              <a:rPr lang="cs-CZ" altLang="cs-CZ" sz="2400" dirty="0">
                <a:latin typeface="Symbol" pitchFamily="18" charset="2"/>
              </a:rPr>
              <a:t> </a:t>
            </a:r>
            <a:r>
              <a:rPr lang="en-US" altLang="cs-CZ" sz="2400" i="1" baseline="30000" dirty="0"/>
              <a:t>18</a:t>
            </a:r>
            <a:r>
              <a:rPr lang="en-US" altLang="cs-CZ" sz="2400" i="1" dirty="0"/>
              <a:t>O</a:t>
            </a:r>
            <a:r>
              <a:rPr lang="en-US" altLang="cs-CZ" sz="2400" dirty="0"/>
              <a:t> </a:t>
            </a:r>
            <a:r>
              <a:rPr lang="cs-CZ" altLang="cs-CZ" sz="2400" dirty="0"/>
              <a:t>se snižuje s rostoucí salinitou vody v </a:t>
            </a:r>
            <a:r>
              <a:rPr lang="cs-CZ" altLang="cs-CZ" sz="2400" dirty="0" smtClean="0"/>
              <a:t>oceánu.</a:t>
            </a:r>
            <a:endParaRPr lang="en-US" altLang="cs-CZ" sz="2400" baseline="-25000" dirty="0"/>
          </a:p>
        </p:txBody>
      </p:sp>
    </p:spTree>
    <p:extLst>
      <p:ext uri="{BB962C8B-B14F-4D97-AF65-F5344CB8AC3E}">
        <p14:creationId xmlns:p14="http://schemas.microsoft.com/office/powerpoint/2010/main" val="30698959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ltLang="cs-CZ" dirty="0"/>
              <a:t>Global Meteoric Water Line</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9542" y="2498252"/>
            <a:ext cx="5704905" cy="4359748"/>
          </a:xfrm>
          <a:prstGeom prst="rect">
            <a:avLst/>
          </a:prstGeom>
        </p:spPr>
      </p:pic>
      <p:sp>
        <p:nvSpPr>
          <p:cNvPr id="6" name="Obdélník 5"/>
          <p:cNvSpPr/>
          <p:nvPr/>
        </p:nvSpPr>
        <p:spPr>
          <a:xfrm>
            <a:off x="485884" y="1348036"/>
            <a:ext cx="7974548" cy="1323439"/>
          </a:xfrm>
          <a:prstGeom prst="rect">
            <a:avLst/>
          </a:prstGeom>
        </p:spPr>
        <p:txBody>
          <a:bodyPr wrap="square">
            <a:spAutoFit/>
          </a:bodyPr>
          <a:lstStyle/>
          <a:p>
            <a:pPr marL="342900" indent="-342900">
              <a:buFont typeface="Arial" panose="020B0604020202020204" pitchFamily="34" charset="0"/>
              <a:buChar char="•"/>
            </a:pPr>
            <a:r>
              <a:rPr lang="cs-CZ" sz="2000" dirty="0"/>
              <a:t>Dlouhodobé pozorování potvrdilo lineární korelaci mezi </a:t>
            </a:r>
            <a:r>
              <a:rPr lang="el-GR" sz="2000" dirty="0"/>
              <a:t>δ</a:t>
            </a:r>
            <a:r>
              <a:rPr lang="cs-CZ" sz="2000" baseline="30000" dirty="0"/>
              <a:t>2</a:t>
            </a:r>
            <a:r>
              <a:rPr lang="cs-CZ" sz="2000" dirty="0"/>
              <a:t>H</a:t>
            </a:r>
            <a:r>
              <a:rPr lang="en-US" sz="2000" dirty="0"/>
              <a:t> and </a:t>
            </a:r>
            <a:r>
              <a:rPr lang="el-GR" sz="2000" dirty="0"/>
              <a:t>δ</a:t>
            </a:r>
            <a:r>
              <a:rPr lang="en-US" sz="2000" baseline="30000" dirty="0"/>
              <a:t>18</a:t>
            </a:r>
            <a:r>
              <a:rPr lang="en-US" sz="2000" dirty="0"/>
              <a:t>O</a:t>
            </a:r>
            <a:r>
              <a:rPr lang="cs-CZ" sz="2000" dirty="0"/>
              <a:t> reprezentovanou rovnicí</a:t>
            </a:r>
          </a:p>
          <a:p>
            <a:pPr marL="342900" indent="-342900">
              <a:buFont typeface="Arial" panose="020B0604020202020204" pitchFamily="34" charset="0"/>
              <a:buChar char="•"/>
            </a:pPr>
            <a:r>
              <a:rPr lang="cs-CZ" sz="2000" dirty="0"/>
              <a:t>Pomocí této linie lze identifikovat prostředí v době infiltrace (vzniku) vzorkovaných vod</a:t>
            </a:r>
          </a:p>
        </p:txBody>
      </p:sp>
      <p:sp>
        <p:nvSpPr>
          <p:cNvPr id="7" name="Obdélník 6"/>
          <p:cNvSpPr/>
          <p:nvPr/>
        </p:nvSpPr>
        <p:spPr>
          <a:xfrm>
            <a:off x="3577663" y="1640423"/>
            <a:ext cx="1790990" cy="369332"/>
          </a:xfrm>
          <a:prstGeom prst="rect">
            <a:avLst/>
          </a:prstGeom>
        </p:spPr>
        <p:txBody>
          <a:bodyPr wrap="square">
            <a:spAutoFit/>
          </a:bodyPr>
          <a:lstStyle/>
          <a:p>
            <a:r>
              <a:rPr lang="cs-CZ" dirty="0" err="1"/>
              <a:t>δ</a:t>
            </a:r>
            <a:r>
              <a:rPr lang="cs-CZ" b="1" dirty="0" err="1"/>
              <a:t>D</a:t>
            </a:r>
            <a:r>
              <a:rPr lang="cs-CZ" b="1" dirty="0"/>
              <a:t> =8(</a:t>
            </a:r>
            <a:r>
              <a:rPr lang="cs-CZ" dirty="0"/>
              <a:t>δ</a:t>
            </a:r>
            <a:r>
              <a:rPr lang="cs-CZ" b="1" baseline="30000" dirty="0"/>
              <a:t>18</a:t>
            </a:r>
            <a:r>
              <a:rPr lang="cs-CZ" b="1" dirty="0"/>
              <a:t>O) +10</a:t>
            </a:r>
            <a:endParaRPr lang="cs-CZ" dirty="0"/>
          </a:p>
        </p:txBody>
      </p:sp>
      <p:sp>
        <p:nvSpPr>
          <p:cNvPr id="14" name="TextovéPole 13"/>
          <p:cNvSpPr txBox="1"/>
          <p:nvPr/>
        </p:nvSpPr>
        <p:spPr>
          <a:xfrm>
            <a:off x="6372200" y="6357987"/>
            <a:ext cx="2615652" cy="369332"/>
          </a:xfrm>
          <a:prstGeom prst="rect">
            <a:avLst/>
          </a:prstGeom>
          <a:noFill/>
        </p:spPr>
        <p:txBody>
          <a:bodyPr wrap="none" rtlCol="0">
            <a:spAutoFit/>
          </a:bodyPr>
          <a:lstStyle/>
          <a:p>
            <a:r>
              <a:rPr lang="cs-CZ" i="1" dirty="0"/>
              <a:t>(Luis </a:t>
            </a:r>
            <a:r>
              <a:rPr lang="cs-CZ" i="1" dirty="0" err="1"/>
              <a:t>Araguás</a:t>
            </a:r>
            <a:r>
              <a:rPr lang="cs-CZ" i="1" dirty="0"/>
              <a:t>, IAEA, 2010)</a:t>
            </a:r>
          </a:p>
        </p:txBody>
      </p:sp>
    </p:spTree>
    <p:extLst>
      <p:ext uri="{BB962C8B-B14F-4D97-AF65-F5344CB8AC3E}">
        <p14:creationId xmlns:p14="http://schemas.microsoft.com/office/powerpoint/2010/main" val="10931438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err="1"/>
              <a:t>Local</a:t>
            </a:r>
            <a:r>
              <a:rPr lang="cs-CZ" altLang="cs-CZ" dirty="0"/>
              <a:t> </a:t>
            </a:r>
            <a:r>
              <a:rPr lang="en-US" altLang="cs-CZ" dirty="0"/>
              <a:t>Meteoric Water Line</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9542" y="2498252"/>
            <a:ext cx="5704905" cy="4359748"/>
          </a:xfrm>
          <a:prstGeom prst="rect">
            <a:avLst/>
          </a:prstGeom>
        </p:spPr>
      </p:pic>
      <p:sp>
        <p:nvSpPr>
          <p:cNvPr id="6" name="Obdélník 5"/>
          <p:cNvSpPr/>
          <p:nvPr/>
        </p:nvSpPr>
        <p:spPr>
          <a:xfrm>
            <a:off x="485884" y="1348036"/>
            <a:ext cx="7974548" cy="1323439"/>
          </a:xfrm>
          <a:prstGeom prst="rect">
            <a:avLst/>
          </a:prstGeom>
        </p:spPr>
        <p:txBody>
          <a:bodyPr wrap="square">
            <a:spAutoFit/>
          </a:bodyPr>
          <a:lstStyle/>
          <a:p>
            <a:pPr marL="342900" indent="-342900">
              <a:buFont typeface="Arial" panose="020B0604020202020204" pitchFamily="34" charset="0"/>
              <a:buChar char="•"/>
            </a:pPr>
            <a:r>
              <a:rPr lang="cs-CZ" sz="2000" dirty="0"/>
              <a:t>Dlouhodobé pozorování potvrdilo lineární korelaci mezi </a:t>
            </a:r>
            <a:r>
              <a:rPr lang="el-GR" sz="2000" dirty="0"/>
              <a:t>δ</a:t>
            </a:r>
            <a:r>
              <a:rPr lang="cs-CZ" sz="2000" baseline="30000" dirty="0"/>
              <a:t>2</a:t>
            </a:r>
            <a:r>
              <a:rPr lang="cs-CZ" sz="2000" dirty="0"/>
              <a:t>H</a:t>
            </a:r>
            <a:r>
              <a:rPr lang="en-US" sz="2000" dirty="0"/>
              <a:t> and </a:t>
            </a:r>
            <a:r>
              <a:rPr lang="el-GR" sz="2000" dirty="0"/>
              <a:t>δ</a:t>
            </a:r>
            <a:r>
              <a:rPr lang="en-US" sz="2000" baseline="30000" dirty="0"/>
              <a:t>18</a:t>
            </a:r>
            <a:r>
              <a:rPr lang="en-US" sz="2000" dirty="0"/>
              <a:t>O</a:t>
            </a:r>
            <a:r>
              <a:rPr lang="cs-CZ" sz="2000" dirty="0"/>
              <a:t> reprezentovanou rovnicí</a:t>
            </a:r>
          </a:p>
          <a:p>
            <a:pPr marL="342900" indent="-342900">
              <a:buFont typeface="Arial" panose="020B0604020202020204" pitchFamily="34" charset="0"/>
              <a:buChar char="•"/>
            </a:pPr>
            <a:r>
              <a:rPr lang="cs-CZ" sz="2000" dirty="0"/>
              <a:t>Pomocí této linie lze identifikovat prostředí v době infiltrace (vzniku) vzorkovaných vod</a:t>
            </a:r>
          </a:p>
        </p:txBody>
      </p:sp>
      <p:sp>
        <p:nvSpPr>
          <p:cNvPr id="7" name="Obdélník 6"/>
          <p:cNvSpPr/>
          <p:nvPr/>
        </p:nvSpPr>
        <p:spPr>
          <a:xfrm>
            <a:off x="3577663" y="1640423"/>
            <a:ext cx="1790990" cy="369332"/>
          </a:xfrm>
          <a:prstGeom prst="rect">
            <a:avLst/>
          </a:prstGeom>
        </p:spPr>
        <p:txBody>
          <a:bodyPr wrap="square">
            <a:spAutoFit/>
          </a:bodyPr>
          <a:lstStyle/>
          <a:p>
            <a:r>
              <a:rPr lang="cs-CZ" dirty="0" err="1"/>
              <a:t>δ</a:t>
            </a:r>
            <a:r>
              <a:rPr lang="cs-CZ" b="1" dirty="0" err="1"/>
              <a:t>D</a:t>
            </a:r>
            <a:r>
              <a:rPr lang="cs-CZ" b="1" dirty="0"/>
              <a:t> =</a:t>
            </a:r>
            <a:r>
              <a:rPr lang="cs-CZ" b="1" dirty="0">
                <a:solidFill>
                  <a:srgbClr val="FF0000"/>
                </a:solidFill>
              </a:rPr>
              <a:t>8</a:t>
            </a:r>
            <a:r>
              <a:rPr lang="cs-CZ" b="1" dirty="0"/>
              <a:t>(</a:t>
            </a:r>
            <a:r>
              <a:rPr lang="cs-CZ" dirty="0"/>
              <a:t>δ</a:t>
            </a:r>
            <a:r>
              <a:rPr lang="cs-CZ" b="1" baseline="30000" dirty="0"/>
              <a:t>18</a:t>
            </a:r>
            <a:r>
              <a:rPr lang="cs-CZ" b="1" dirty="0"/>
              <a:t>O) +</a:t>
            </a:r>
            <a:r>
              <a:rPr lang="cs-CZ" b="1" dirty="0">
                <a:solidFill>
                  <a:srgbClr val="FF0000"/>
                </a:solidFill>
              </a:rPr>
              <a:t>10</a:t>
            </a:r>
            <a:endParaRPr lang="cs-CZ" dirty="0">
              <a:solidFill>
                <a:srgbClr val="FF0000"/>
              </a:solidFill>
            </a:endParaRPr>
          </a:p>
        </p:txBody>
      </p:sp>
      <p:sp>
        <p:nvSpPr>
          <p:cNvPr id="14" name="TextovéPole 13"/>
          <p:cNvSpPr txBox="1"/>
          <p:nvPr/>
        </p:nvSpPr>
        <p:spPr>
          <a:xfrm>
            <a:off x="6372200" y="6357987"/>
            <a:ext cx="2615652" cy="369332"/>
          </a:xfrm>
          <a:prstGeom prst="rect">
            <a:avLst/>
          </a:prstGeom>
          <a:noFill/>
        </p:spPr>
        <p:txBody>
          <a:bodyPr wrap="none" rtlCol="0">
            <a:spAutoFit/>
          </a:bodyPr>
          <a:lstStyle/>
          <a:p>
            <a:r>
              <a:rPr lang="cs-CZ" i="1" dirty="0"/>
              <a:t>(Luis </a:t>
            </a:r>
            <a:r>
              <a:rPr lang="cs-CZ" i="1" dirty="0" err="1"/>
              <a:t>Araguás</a:t>
            </a:r>
            <a:r>
              <a:rPr lang="cs-CZ" i="1" dirty="0"/>
              <a:t>, IAEA, 2010)</a:t>
            </a:r>
          </a:p>
        </p:txBody>
      </p:sp>
    </p:spTree>
    <p:extLst>
      <p:ext uri="{BB962C8B-B14F-4D97-AF65-F5344CB8AC3E}">
        <p14:creationId xmlns:p14="http://schemas.microsoft.com/office/powerpoint/2010/main" val="10387159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Vliv evaporace</a:t>
            </a:r>
          </a:p>
        </p:txBody>
      </p:sp>
      <p:sp>
        <p:nvSpPr>
          <p:cNvPr id="3" name="Zástupný symbol pro obsah 2"/>
          <p:cNvSpPr>
            <a:spLocks noGrp="1"/>
          </p:cNvSpPr>
          <p:nvPr>
            <p:ph idx="1"/>
          </p:nvPr>
        </p:nvSpPr>
        <p:spPr>
          <a:xfrm>
            <a:off x="323528" y="1600200"/>
            <a:ext cx="8784976" cy="4525963"/>
          </a:xfrm>
        </p:spPr>
        <p:txBody>
          <a:bodyPr>
            <a:normAutofit/>
          </a:bodyPr>
          <a:lstStyle/>
          <a:p>
            <a:pPr>
              <a:spcAft>
                <a:spcPts val="1200"/>
              </a:spcAft>
            </a:pPr>
            <a:r>
              <a:rPr lang="cs-CZ" sz="2400" dirty="0"/>
              <a:t>Deuterium </a:t>
            </a:r>
            <a:r>
              <a:rPr lang="cs-CZ" sz="2400" dirty="0" err="1"/>
              <a:t>excess</a:t>
            </a:r>
            <a:endParaRPr lang="cs-CZ" sz="2400" dirty="0"/>
          </a:p>
          <a:p>
            <a:pPr marL="0" indent="0">
              <a:spcAft>
                <a:spcPts val="1200"/>
              </a:spcAft>
              <a:buNone/>
            </a:pPr>
            <a:r>
              <a:rPr lang="cs-CZ" sz="2000" dirty="0"/>
              <a:t>Indikátor </a:t>
            </a:r>
            <a:r>
              <a:rPr lang="cs-CZ" sz="2000" dirty="0" err="1"/>
              <a:t>paleoklimatu</a:t>
            </a:r>
            <a:r>
              <a:rPr lang="cs-CZ" sz="2000" dirty="0"/>
              <a:t>, je funkcí průměrné relativní humidity v atmosféře nad oceánem (východní středomoří +22</a:t>
            </a:r>
            <a:r>
              <a:rPr lang="en-US" altLang="cs-CZ" sz="2000" dirty="0">
                <a:cs typeface="Arial" pitchFamily="34" charset="0"/>
              </a:rPr>
              <a:t> ‰</a:t>
            </a:r>
            <a:r>
              <a:rPr lang="cs-CZ" sz="2000" dirty="0"/>
              <a:t> (izotopicky těžší oproti GWML = 10</a:t>
            </a:r>
            <a:r>
              <a:rPr lang="en-US" altLang="cs-CZ" sz="2000" dirty="0">
                <a:cs typeface="Arial" pitchFamily="34" charset="0"/>
              </a:rPr>
              <a:t> ‰</a:t>
            </a:r>
            <a:r>
              <a:rPr lang="cs-CZ" sz="2000" dirty="0"/>
              <a:t>) a nad Antarktidou 0</a:t>
            </a:r>
            <a:r>
              <a:rPr lang="en-US" altLang="cs-CZ" sz="2000" dirty="0">
                <a:cs typeface="Arial" pitchFamily="34" charset="0"/>
              </a:rPr>
              <a:t> ‰</a:t>
            </a:r>
            <a:endParaRPr lang="cs-CZ" altLang="cs-CZ" sz="2000" dirty="0"/>
          </a:p>
          <a:p>
            <a:pPr>
              <a:spcAft>
                <a:spcPts val="1200"/>
              </a:spcAft>
            </a:pPr>
            <a:r>
              <a:rPr lang="cs-CZ" sz="2400" dirty="0"/>
              <a:t>Efekt evaporace</a:t>
            </a:r>
          </a:p>
          <a:p>
            <a:pPr marL="0" indent="0">
              <a:spcAft>
                <a:spcPts val="1200"/>
              </a:spcAft>
              <a:buNone/>
            </a:pPr>
            <a:r>
              <a:rPr lang="cs-CZ" sz="2000" dirty="0"/>
              <a:t>Obohacení vody těžšími izotopy. Lineární regrese prokládající vody se sklonem 4 (evaporace z povrchových vod) až 2 (evaporace z nesaturované zóny) je typický pro vody, které byly v době vzniku ovlivněny evaporací</a:t>
            </a:r>
          </a:p>
          <a:p>
            <a:pPr marL="0" indent="0">
              <a:buNone/>
            </a:pPr>
            <a:endParaRPr lang="cs-CZ" sz="2000" dirty="0"/>
          </a:p>
        </p:txBody>
      </p:sp>
    </p:spTree>
    <p:extLst>
      <p:ext uri="{BB962C8B-B14F-4D97-AF65-F5344CB8AC3E}">
        <p14:creationId xmlns:p14="http://schemas.microsoft.com/office/powerpoint/2010/main" val="16772190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spcAft>
                <a:spcPts val="1200"/>
              </a:spcAft>
            </a:pPr>
            <a:r>
              <a:rPr lang="cs-CZ" dirty="0"/>
              <a:t>Vliv teploty</a:t>
            </a:r>
          </a:p>
        </p:txBody>
      </p:sp>
      <p:sp>
        <p:nvSpPr>
          <p:cNvPr id="3" name="Zástupný symbol pro obsah 2"/>
          <p:cNvSpPr>
            <a:spLocks noGrp="1"/>
          </p:cNvSpPr>
          <p:nvPr>
            <p:ph idx="1"/>
          </p:nvPr>
        </p:nvSpPr>
        <p:spPr>
          <a:xfrm>
            <a:off x="417128" y="1268760"/>
            <a:ext cx="8229600" cy="4525963"/>
          </a:xfrm>
        </p:spPr>
        <p:txBody>
          <a:bodyPr/>
          <a:lstStyle/>
          <a:p>
            <a:pPr marL="0" indent="0">
              <a:buNone/>
            </a:pPr>
            <a:r>
              <a:rPr lang="cs-CZ" sz="2000" dirty="0"/>
              <a:t>Vodní molekuly s různou molekulární hmotností mají různé tlaky par, proto molekuly lehčí snadněji přecházejí do par. Tento proces je teplotně závislý – frakcionace, v zimě jsou srážky izotopicky lehčí.</a:t>
            </a:r>
          </a:p>
          <a:p>
            <a:pPr marL="0" indent="0">
              <a:buNone/>
            </a:pPr>
            <a:r>
              <a:rPr lang="cs-CZ" sz="2000" b="1" dirty="0"/>
              <a:t>Teplotní koeficient:</a:t>
            </a:r>
          </a:p>
          <a:p>
            <a:r>
              <a:rPr lang="cs-CZ" sz="2000" dirty="0"/>
              <a:t>pro</a:t>
            </a:r>
            <a:r>
              <a:rPr lang="cs-CZ" sz="2000" b="1" dirty="0"/>
              <a:t> </a:t>
            </a:r>
            <a:r>
              <a:rPr lang="cs-CZ" sz="2000" baseline="30000" dirty="0"/>
              <a:t>18</a:t>
            </a:r>
            <a:r>
              <a:rPr lang="cs-CZ" sz="2000" dirty="0"/>
              <a:t>O je 0,58</a:t>
            </a:r>
            <a:r>
              <a:rPr lang="en-US" altLang="cs-CZ" sz="2000" dirty="0">
                <a:cs typeface="Arial" pitchFamily="34" charset="0"/>
              </a:rPr>
              <a:t> ‰</a:t>
            </a:r>
            <a:r>
              <a:rPr lang="cs-CZ" altLang="cs-CZ" sz="2000" dirty="0">
                <a:cs typeface="Arial" pitchFamily="34" charset="0"/>
              </a:rPr>
              <a:t> na jeden ⁰C nebo méně (příbřežní oblasti 0,2)</a:t>
            </a:r>
          </a:p>
          <a:p>
            <a:r>
              <a:rPr lang="cs-CZ" sz="2000" dirty="0"/>
              <a:t>teplotní koeficient pro </a:t>
            </a:r>
            <a:r>
              <a:rPr lang="cs-CZ" sz="2000" baseline="30000" dirty="0"/>
              <a:t>2H</a:t>
            </a:r>
            <a:r>
              <a:rPr lang="cs-CZ" sz="2000" dirty="0"/>
              <a:t> je 5,6</a:t>
            </a:r>
            <a:r>
              <a:rPr lang="en-US" altLang="cs-CZ" sz="2000" dirty="0">
                <a:cs typeface="Arial" pitchFamily="34" charset="0"/>
              </a:rPr>
              <a:t> ‰</a:t>
            </a:r>
            <a:r>
              <a:rPr lang="cs-CZ" altLang="cs-CZ" sz="2000" dirty="0">
                <a:cs typeface="Arial" pitchFamily="34" charset="0"/>
              </a:rPr>
              <a:t> na jeden ⁰C nebo méně</a:t>
            </a:r>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3661922"/>
            <a:ext cx="5758579" cy="3168352"/>
          </a:xfrm>
          <a:prstGeom prst="rect">
            <a:avLst/>
          </a:prstGeom>
        </p:spPr>
      </p:pic>
    </p:spTree>
    <p:extLst>
      <p:ext uri="{BB962C8B-B14F-4D97-AF65-F5344CB8AC3E}">
        <p14:creationId xmlns:p14="http://schemas.microsoft.com/office/powerpoint/2010/main" val="33078103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dirty="0"/>
              <a:t>Vliv teploty </a:t>
            </a:r>
            <a:br>
              <a:rPr lang="cs-CZ" dirty="0"/>
            </a:br>
            <a:r>
              <a:rPr lang="cs-CZ" altLang="cs-CZ" sz="3600" dirty="0">
                <a:cs typeface="Arial" pitchFamily="34" charset="0"/>
              </a:rPr>
              <a:t>Určení absolutního stáří vody </a:t>
            </a:r>
            <a:br>
              <a:rPr lang="cs-CZ" altLang="cs-CZ" sz="3600" dirty="0">
                <a:cs typeface="Arial" pitchFamily="34" charset="0"/>
              </a:rPr>
            </a:br>
            <a:endParaRPr lang="cs-CZ" dirty="0"/>
          </a:p>
        </p:txBody>
      </p:sp>
      <p:sp>
        <p:nvSpPr>
          <p:cNvPr id="3" name="Zástupný symbol pro obsah 2"/>
          <p:cNvSpPr>
            <a:spLocks noGrp="1"/>
          </p:cNvSpPr>
          <p:nvPr>
            <p:ph idx="1"/>
          </p:nvPr>
        </p:nvSpPr>
        <p:spPr>
          <a:xfrm>
            <a:off x="323528" y="1628800"/>
            <a:ext cx="8424936" cy="4525963"/>
          </a:xfrm>
        </p:spPr>
        <p:txBody>
          <a:bodyPr>
            <a:normAutofit/>
          </a:bodyPr>
          <a:lstStyle/>
          <a:p>
            <a:pPr marL="0" indent="0">
              <a:buNone/>
            </a:pPr>
            <a:r>
              <a:rPr lang="cs-CZ" sz="2000" dirty="0"/>
              <a:t>Sezónní kolísání izotopového složení </a:t>
            </a:r>
          </a:p>
          <a:p>
            <a:r>
              <a:rPr lang="cs-CZ" altLang="cs-CZ" sz="1800" dirty="0">
                <a:cs typeface="Arial" pitchFamily="34" charset="0"/>
              </a:rPr>
              <a:t>Sezónní trend lze popsat sinusoidou jejíž amplituda může u mladých podzemních vod určit jejich čas vzniku - do 5 let</a:t>
            </a:r>
          </a:p>
          <a:p>
            <a:pPr marL="0" indent="0">
              <a:buNone/>
            </a:pPr>
            <a:endParaRPr lang="cs-CZ" sz="2000" dirty="0">
              <a:cs typeface="Arial" pitchFamily="34" charset="0"/>
            </a:endParaRPr>
          </a:p>
          <a:p>
            <a:pPr marL="0" indent="0">
              <a:buNone/>
            </a:pPr>
            <a:endParaRPr lang="cs-CZ" sz="2000" dirty="0">
              <a:cs typeface="Arial" pitchFamily="34" charset="0"/>
            </a:endParaRPr>
          </a:p>
          <a:p>
            <a:pPr marL="0" indent="0">
              <a:buNone/>
            </a:pPr>
            <a:endParaRPr lang="cs-CZ" sz="2000" dirty="0">
              <a:cs typeface="Arial" pitchFamily="34" charset="0"/>
            </a:endParaRPr>
          </a:p>
          <a:p>
            <a:pPr marL="0" indent="0">
              <a:buNone/>
            </a:pPr>
            <a:endParaRPr lang="cs-CZ" sz="2000" dirty="0">
              <a:cs typeface="Arial" pitchFamily="34" charset="0"/>
            </a:endParaRPr>
          </a:p>
          <a:p>
            <a:pPr marL="0" indent="0">
              <a:buNone/>
            </a:pPr>
            <a:endParaRPr lang="cs-CZ" sz="2000" dirty="0">
              <a:cs typeface="Arial" pitchFamily="34" charset="0"/>
            </a:endParaRPr>
          </a:p>
          <a:p>
            <a:pPr marL="0" indent="0">
              <a:buNone/>
            </a:pPr>
            <a:endParaRPr lang="cs-CZ" sz="2000" dirty="0">
              <a:cs typeface="Arial" pitchFamily="34" charset="0"/>
            </a:endParaRPr>
          </a:p>
          <a:p>
            <a:pPr marL="0" indent="0">
              <a:buNone/>
            </a:pPr>
            <a:endParaRPr lang="cs-CZ" sz="2000" dirty="0">
              <a:cs typeface="Arial" pitchFamily="34" charset="0"/>
            </a:endParaRPr>
          </a:p>
          <a:p>
            <a:endParaRPr lang="cs-CZ" sz="2000" dirty="0"/>
          </a:p>
          <a:p>
            <a:r>
              <a:rPr lang="cs-CZ" sz="1800" dirty="0"/>
              <a:t>Separace podzemního odtoku z hydrogramu</a:t>
            </a:r>
            <a:endParaRPr lang="cs-CZ" sz="1800" dirty="0">
              <a:cs typeface="Arial" pitchFamily="34"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1" y="2788793"/>
            <a:ext cx="4209531" cy="2674764"/>
          </a:xfrm>
          <a:prstGeom prst="rect">
            <a:avLst/>
          </a:prstGeom>
        </p:spPr>
      </p:pic>
    </p:spTree>
    <p:extLst>
      <p:ext uri="{BB962C8B-B14F-4D97-AF65-F5344CB8AC3E}">
        <p14:creationId xmlns:p14="http://schemas.microsoft.com/office/powerpoint/2010/main" val="27241253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dirty="0"/>
              <a:t>Vliv teploty </a:t>
            </a:r>
            <a:br>
              <a:rPr lang="cs-CZ" dirty="0"/>
            </a:br>
            <a:r>
              <a:rPr lang="cs-CZ" altLang="cs-CZ" sz="3600" dirty="0">
                <a:cs typeface="Arial" pitchFamily="34" charset="0"/>
              </a:rPr>
              <a:t>Určení absolutního stáří vody </a:t>
            </a:r>
            <a:br>
              <a:rPr lang="cs-CZ" altLang="cs-CZ" sz="3600" dirty="0">
                <a:cs typeface="Arial" pitchFamily="34" charset="0"/>
              </a:rPr>
            </a:br>
            <a:endParaRPr lang="cs-CZ" dirty="0"/>
          </a:p>
        </p:txBody>
      </p:sp>
      <p:sp>
        <p:nvSpPr>
          <p:cNvPr id="3" name="Zástupný symbol pro obsah 2"/>
          <p:cNvSpPr>
            <a:spLocks noGrp="1"/>
          </p:cNvSpPr>
          <p:nvPr>
            <p:ph idx="1"/>
          </p:nvPr>
        </p:nvSpPr>
        <p:spPr>
          <a:xfrm>
            <a:off x="251520" y="1628800"/>
            <a:ext cx="8640960" cy="4525963"/>
          </a:xfrm>
        </p:spPr>
        <p:txBody>
          <a:bodyPr>
            <a:normAutofit/>
          </a:bodyPr>
          <a:lstStyle/>
          <a:p>
            <a:r>
              <a:rPr lang="cs-CZ" sz="2000" dirty="0">
                <a:cs typeface="Arial" pitchFamily="34" charset="0"/>
              </a:rPr>
              <a:t>Určení stáří vod na základě výrazných změn klimatu – doby ledové, meziledové </a:t>
            </a:r>
            <a:r>
              <a:rPr lang="cs-CZ" sz="2000" dirty="0">
                <a:cs typeface="Arial" pitchFamily="34" charset="0"/>
                <a:sym typeface="Wingdings" panose="05000000000000000000" pitchFamily="2" charset="2"/>
              </a:rPr>
              <a:t> Pleistocén a Holocén</a:t>
            </a:r>
          </a:p>
          <a:p>
            <a:r>
              <a:rPr lang="cs-CZ" sz="2000" dirty="0">
                <a:cs typeface="Arial" pitchFamily="34" charset="0"/>
                <a:sym typeface="Wingdings" panose="05000000000000000000" pitchFamily="2" charset="2"/>
              </a:rPr>
              <a:t>Během dob ledových srážky vlivem nižších teplot izotopicky lehčí (v Evropě o 1,5 </a:t>
            </a:r>
            <a:r>
              <a:rPr lang="en-US" altLang="cs-CZ" sz="2000" dirty="0">
                <a:cs typeface="Arial" pitchFamily="34" charset="0"/>
              </a:rPr>
              <a:t>‰</a:t>
            </a:r>
            <a:r>
              <a:rPr lang="cs-CZ" altLang="cs-CZ" sz="2000" dirty="0">
                <a:cs typeface="Arial" pitchFamily="34" charset="0"/>
              </a:rPr>
              <a:t> </a:t>
            </a:r>
            <a:r>
              <a:rPr lang="cs-CZ" sz="2000" dirty="0">
                <a:cs typeface="Arial" pitchFamily="34" charset="0"/>
                <a:sym typeface="Wingdings" panose="05000000000000000000" pitchFamily="2" charset="2"/>
              </a:rPr>
              <a:t>až 2,0</a:t>
            </a:r>
            <a:r>
              <a:rPr lang="en-US" altLang="cs-CZ" sz="2000" dirty="0">
                <a:cs typeface="Arial" pitchFamily="34" charset="0"/>
              </a:rPr>
              <a:t> ‰</a:t>
            </a:r>
            <a:r>
              <a:rPr lang="cs-CZ" altLang="cs-CZ" sz="2000" dirty="0">
                <a:cs typeface="Arial" pitchFamily="34" charset="0"/>
              </a:rPr>
              <a:t> </a:t>
            </a:r>
            <a:r>
              <a:rPr lang="cs-CZ" sz="2000" baseline="30000" dirty="0"/>
              <a:t>18</a:t>
            </a:r>
            <a:r>
              <a:rPr lang="cs-CZ" sz="2000" dirty="0"/>
              <a:t>O</a:t>
            </a:r>
            <a:r>
              <a:rPr lang="cs-CZ" altLang="cs-CZ" sz="2000" dirty="0">
                <a:cs typeface="Arial" pitchFamily="34" charset="0"/>
              </a:rPr>
              <a:t>)</a:t>
            </a:r>
            <a:endParaRPr lang="cs-CZ" sz="2000" dirty="0">
              <a:cs typeface="Arial" pitchFamily="34"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680" t="16550" r="25625" b="21649"/>
          <a:stretch/>
        </p:blipFill>
        <p:spPr bwMode="auto">
          <a:xfrm>
            <a:off x="3468718" y="2780928"/>
            <a:ext cx="5150442" cy="3918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42092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normAutofit/>
          </a:bodyPr>
          <a:lstStyle/>
          <a:p>
            <a:r>
              <a:rPr lang="cs-CZ" sz="4000" dirty="0"/>
              <a:t>Vliv nadmořské výšky</a:t>
            </a:r>
          </a:p>
        </p:txBody>
      </p:sp>
      <p:sp>
        <p:nvSpPr>
          <p:cNvPr id="3" name="Zástupný symbol pro obsah 2"/>
          <p:cNvSpPr>
            <a:spLocks noGrp="1"/>
          </p:cNvSpPr>
          <p:nvPr>
            <p:ph idx="1"/>
          </p:nvPr>
        </p:nvSpPr>
        <p:spPr>
          <a:xfrm>
            <a:off x="251520" y="980728"/>
            <a:ext cx="8640960" cy="4525963"/>
          </a:xfrm>
        </p:spPr>
        <p:txBody>
          <a:bodyPr>
            <a:normAutofit/>
          </a:bodyPr>
          <a:lstStyle/>
          <a:p>
            <a:r>
              <a:rPr lang="cs-CZ" sz="2000" dirty="0">
                <a:cs typeface="Arial" pitchFamily="34" charset="0"/>
              </a:rPr>
              <a:t>S rostoucí nadmořskou výškou klesá teplota a mění se izotopové složení</a:t>
            </a:r>
          </a:p>
          <a:p>
            <a:r>
              <a:rPr lang="cs-CZ" sz="2000" dirty="0">
                <a:cs typeface="Arial" pitchFamily="34" charset="0"/>
              </a:rPr>
              <a:t>Ve vyšších nadmořských výškách jsou srážky izotopicky lehčí</a:t>
            </a:r>
          </a:p>
          <a:p>
            <a:r>
              <a:rPr lang="cs-CZ" sz="2000" dirty="0">
                <a:cs typeface="Arial" pitchFamily="34" charset="0"/>
              </a:rPr>
              <a:t>Výškový gradient pro </a:t>
            </a:r>
            <a:r>
              <a:rPr lang="el-GR" sz="2000" dirty="0">
                <a:cs typeface="Arial" pitchFamily="34" charset="0"/>
              </a:rPr>
              <a:t>δ</a:t>
            </a:r>
            <a:r>
              <a:rPr lang="cs-CZ" sz="2000" baseline="30000" dirty="0">
                <a:cs typeface="Arial" pitchFamily="34" charset="0"/>
              </a:rPr>
              <a:t>18</a:t>
            </a:r>
            <a:r>
              <a:rPr lang="cs-CZ" sz="2000" dirty="0">
                <a:cs typeface="Arial" pitchFamily="34" charset="0"/>
              </a:rPr>
              <a:t>O je od -0,15 do 0,4</a:t>
            </a:r>
            <a:r>
              <a:rPr lang="en-US" sz="2000" dirty="0"/>
              <a:t> ‰</a:t>
            </a:r>
            <a:r>
              <a:rPr lang="cs-CZ" sz="2000" dirty="0">
                <a:cs typeface="Arial" pitchFamily="34" charset="0"/>
              </a:rPr>
              <a:t> na 100 m, pro </a:t>
            </a:r>
            <a:r>
              <a:rPr lang="el-GR" sz="2000" dirty="0">
                <a:cs typeface="Arial" pitchFamily="34" charset="0"/>
              </a:rPr>
              <a:t>δ</a:t>
            </a:r>
            <a:r>
              <a:rPr lang="cs-CZ" sz="2000" baseline="30000" dirty="0">
                <a:cs typeface="Arial" pitchFamily="34" charset="0"/>
              </a:rPr>
              <a:t>2</a:t>
            </a:r>
            <a:r>
              <a:rPr lang="cs-CZ" sz="2000" dirty="0">
                <a:cs typeface="Arial" pitchFamily="34" charset="0"/>
              </a:rPr>
              <a:t>H cca 8krát vyšší</a:t>
            </a:r>
          </a:p>
          <a:p>
            <a:r>
              <a:rPr lang="cs-CZ" sz="2000" dirty="0">
                <a:cs typeface="Arial" pitchFamily="34" charset="0"/>
              </a:rPr>
              <a:t>Podle této závislosti lze posoudit nadmořskou výšku oblasti infiltrace podzemních vod, vzorkované body však od sebe nesmějí být příliš vzdáleny, protože vliv nadmořské výšky by mohl být převážen tzv. kontinentálním efektem.</a:t>
            </a:r>
          </a:p>
          <a:p>
            <a:endParaRPr lang="cs-CZ" sz="2000" dirty="0">
              <a:cs typeface="Arial" pitchFamily="34" charset="0"/>
            </a:endParaRPr>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3397486"/>
            <a:ext cx="4248472" cy="3401251"/>
          </a:xfrm>
          <a:prstGeom prst="rect">
            <a:avLst/>
          </a:prstGeom>
        </p:spPr>
      </p:pic>
      <p:sp>
        <p:nvSpPr>
          <p:cNvPr id="7" name="TextovéPole 6"/>
          <p:cNvSpPr txBox="1"/>
          <p:nvPr/>
        </p:nvSpPr>
        <p:spPr>
          <a:xfrm>
            <a:off x="1974128" y="4327649"/>
            <a:ext cx="1949799" cy="830997"/>
          </a:xfrm>
          <a:prstGeom prst="rect">
            <a:avLst/>
          </a:prstGeom>
          <a:noFill/>
        </p:spPr>
        <p:txBody>
          <a:bodyPr wrap="square" rtlCol="0">
            <a:spAutoFit/>
          </a:bodyPr>
          <a:lstStyle/>
          <a:p>
            <a:r>
              <a:rPr lang="cs-CZ" sz="1600" dirty="0"/>
              <a:t>pozice míst drenáže je níže než pozice infiltračních oblastí</a:t>
            </a:r>
          </a:p>
        </p:txBody>
      </p:sp>
      <p:cxnSp>
        <p:nvCxnSpPr>
          <p:cNvPr id="9" name="Přímá spojnice se šipkou 8"/>
          <p:cNvCxnSpPr/>
          <p:nvPr/>
        </p:nvCxnSpPr>
        <p:spPr>
          <a:xfrm flipV="1">
            <a:off x="3779912" y="4149080"/>
            <a:ext cx="1008112"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flipV="1">
            <a:off x="3635896" y="4329100"/>
            <a:ext cx="2952328" cy="59406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8589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lstStyle/>
          <a:p>
            <a:r>
              <a:rPr lang="cs-CZ" dirty="0"/>
              <a:t>Kontinentální efekt</a:t>
            </a:r>
          </a:p>
        </p:txBody>
      </p:sp>
      <p:sp>
        <p:nvSpPr>
          <p:cNvPr id="3" name="Zástupný symbol pro obsah 2"/>
          <p:cNvSpPr>
            <a:spLocks noGrp="1"/>
          </p:cNvSpPr>
          <p:nvPr>
            <p:ph idx="1"/>
          </p:nvPr>
        </p:nvSpPr>
        <p:spPr>
          <a:xfrm>
            <a:off x="467544" y="908720"/>
            <a:ext cx="8229600" cy="4525963"/>
          </a:xfrm>
        </p:spPr>
        <p:txBody>
          <a:bodyPr>
            <a:normAutofit/>
          </a:bodyPr>
          <a:lstStyle/>
          <a:p>
            <a:r>
              <a:rPr lang="cs-CZ" sz="1800" dirty="0"/>
              <a:t>Během postupu mraku nad kontinentem dochází ke kondenzaci par</a:t>
            </a:r>
          </a:p>
          <a:p>
            <a:r>
              <a:rPr lang="cs-CZ" sz="1800" dirty="0"/>
              <a:t>Do kondenzované fáze přednostně vstupují těžší molekuly, tedy </a:t>
            </a:r>
            <a:r>
              <a:rPr lang="el-GR" sz="1800" dirty="0"/>
              <a:t>δ</a:t>
            </a:r>
            <a:r>
              <a:rPr lang="el-GR" sz="1800" baseline="30000" dirty="0"/>
              <a:t>18</a:t>
            </a:r>
            <a:r>
              <a:rPr lang="cs-CZ" sz="1800" dirty="0"/>
              <a:t>O and </a:t>
            </a:r>
            <a:r>
              <a:rPr lang="el-GR" sz="1800" dirty="0"/>
              <a:t>δ</a:t>
            </a:r>
            <a:r>
              <a:rPr lang="el-GR" sz="1800" baseline="30000" dirty="0"/>
              <a:t>2</a:t>
            </a:r>
            <a:r>
              <a:rPr lang="cs-CZ" sz="1800" dirty="0"/>
              <a:t>H</a:t>
            </a:r>
          </a:p>
          <a:p>
            <a:r>
              <a:rPr lang="cs-CZ" sz="1800" dirty="0"/>
              <a:t>Výsledný prostorový vzorec rozdělení isotopového složení je dán morfologií terénu a vzdáleností od zdroje vodních par</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276872"/>
            <a:ext cx="6495204" cy="4392488"/>
          </a:xfrm>
          <a:prstGeom prst="rect">
            <a:avLst/>
          </a:prstGeom>
        </p:spPr>
      </p:pic>
    </p:spTree>
    <p:extLst>
      <p:ext uri="{BB962C8B-B14F-4D97-AF65-F5344CB8AC3E}">
        <p14:creationId xmlns:p14="http://schemas.microsoft.com/office/powerpoint/2010/main" val="2772952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16632"/>
            <a:ext cx="8229600" cy="1143000"/>
          </a:xfrm>
        </p:spPr>
        <p:txBody>
          <a:bodyPr/>
          <a:lstStyle/>
          <a:p>
            <a:r>
              <a:rPr lang="cs-CZ" dirty="0"/>
              <a:t>Vliv objemu srážek</a:t>
            </a:r>
          </a:p>
        </p:txBody>
      </p:sp>
      <p:sp>
        <p:nvSpPr>
          <p:cNvPr id="3" name="Zástupný symbol pro obsah 2"/>
          <p:cNvSpPr>
            <a:spLocks noGrp="1"/>
          </p:cNvSpPr>
          <p:nvPr>
            <p:ph idx="1"/>
          </p:nvPr>
        </p:nvSpPr>
        <p:spPr>
          <a:xfrm>
            <a:off x="467544" y="1412776"/>
            <a:ext cx="8229600" cy="4525963"/>
          </a:xfrm>
        </p:spPr>
        <p:txBody>
          <a:bodyPr>
            <a:normAutofit/>
          </a:bodyPr>
          <a:lstStyle/>
          <a:p>
            <a:r>
              <a:rPr lang="cs-CZ" sz="1800" dirty="0"/>
              <a:t>Intenzivní náhlé dešťové srážky způsobují výraznější ochuzení o těžší izotopy než mírný déšť</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060848"/>
            <a:ext cx="8639944" cy="4532542"/>
          </a:xfrm>
          <a:prstGeom prst="rect">
            <a:avLst/>
          </a:prstGeom>
        </p:spPr>
      </p:pic>
    </p:spTree>
    <p:extLst>
      <p:ext uri="{BB962C8B-B14F-4D97-AF65-F5344CB8AC3E}">
        <p14:creationId xmlns:p14="http://schemas.microsoft.com/office/powerpoint/2010/main" val="52307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799" y="188640"/>
            <a:ext cx="8229600" cy="1143000"/>
          </a:xfrm>
        </p:spPr>
        <p:txBody>
          <a:bodyPr/>
          <a:lstStyle/>
          <a:p>
            <a:r>
              <a:rPr lang="cs-CZ" dirty="0"/>
              <a:t>Využití izotopů</a:t>
            </a:r>
          </a:p>
        </p:txBody>
      </p:sp>
      <p:sp>
        <p:nvSpPr>
          <p:cNvPr id="13" name="TextovéPole 12"/>
          <p:cNvSpPr txBox="1"/>
          <p:nvPr/>
        </p:nvSpPr>
        <p:spPr>
          <a:xfrm>
            <a:off x="251520" y="1251645"/>
            <a:ext cx="8610887" cy="5601533"/>
          </a:xfrm>
          <a:prstGeom prst="rect">
            <a:avLst/>
          </a:prstGeom>
          <a:noFill/>
        </p:spPr>
        <p:txBody>
          <a:bodyPr wrap="square" rtlCol="0">
            <a:spAutoFit/>
          </a:bodyPr>
          <a:lstStyle/>
          <a:p>
            <a:r>
              <a:rPr lang="cs-CZ" sz="2400" dirty="0">
                <a:solidFill>
                  <a:schemeClr val="accent6">
                    <a:lumMod val="50000"/>
                  </a:schemeClr>
                </a:solidFill>
              </a:rPr>
              <a:t>Tam kde tradiční nástroje HG výzkumu nepostačují nebo nedávají jednoznačnou odpověď</a:t>
            </a:r>
          </a:p>
          <a:p>
            <a:endParaRPr lang="cs-CZ" sz="1400" dirty="0">
              <a:solidFill>
                <a:schemeClr val="accent6">
                  <a:lumMod val="50000"/>
                </a:schemeClr>
              </a:solidFill>
            </a:endParaRPr>
          </a:p>
          <a:p>
            <a:pPr marL="457200" indent="-457200">
              <a:buFont typeface="Arial" panose="020B0604020202020204" pitchFamily="34" charset="0"/>
              <a:buChar char="•"/>
            </a:pPr>
            <a:r>
              <a:rPr lang="cs-CZ" sz="2400" b="1" dirty="0"/>
              <a:t>Stabilní izotopy - </a:t>
            </a:r>
            <a:r>
              <a:rPr lang="cs-CZ" sz="2400" dirty="0"/>
              <a:t>využití jako stopovače: </a:t>
            </a:r>
          </a:p>
          <a:p>
            <a:r>
              <a:rPr lang="cs-CZ" sz="2400" dirty="0"/>
              <a:t>původ vody, klimatické a topografické poměry v době infiltrace vod (relativní datování vod), původ rozpuštěných látek</a:t>
            </a:r>
          </a:p>
          <a:p>
            <a:endParaRPr lang="cs-CZ" sz="1400" dirty="0"/>
          </a:p>
          <a:p>
            <a:pPr marL="457200" indent="-457200">
              <a:buFont typeface="Arial" panose="020B0604020202020204" pitchFamily="34" charset="0"/>
              <a:buChar char="•"/>
            </a:pPr>
            <a:r>
              <a:rPr lang="cs-CZ" sz="2400" b="1" dirty="0"/>
              <a:t>Nestabilní izotopy</a:t>
            </a:r>
          </a:p>
          <a:p>
            <a:r>
              <a:rPr lang="cs-CZ" sz="2400" dirty="0"/>
              <a:t>Datování doby vzniku podzemních vod</a:t>
            </a:r>
          </a:p>
          <a:p>
            <a:endParaRPr lang="cs-CZ" dirty="0"/>
          </a:p>
          <a:p>
            <a:r>
              <a:rPr lang="cs-CZ" sz="2400" b="1" dirty="0">
                <a:solidFill>
                  <a:srgbClr val="C00000"/>
                </a:solidFill>
              </a:rPr>
              <a:t>Aplikace výsledků</a:t>
            </a:r>
          </a:p>
          <a:p>
            <a:r>
              <a:rPr lang="cs-CZ" sz="2400" dirty="0"/>
              <a:t>zpřesnění konceptu studovaného hydrogeologického systému: </a:t>
            </a:r>
          </a:p>
          <a:p>
            <a:pPr marL="342900" indent="-342900">
              <a:buFont typeface="Arial" panose="020B0604020202020204" pitchFamily="34" charset="0"/>
              <a:buChar char="•"/>
            </a:pPr>
            <a:r>
              <a:rPr lang="cs-CZ" sz="2400" dirty="0"/>
              <a:t>rozlišení odlišných typů podzemních vod – čerstvé vs. starší aj.</a:t>
            </a:r>
          </a:p>
          <a:p>
            <a:pPr marL="342900" indent="-342900">
              <a:buFont typeface="Arial" panose="020B0604020202020204" pitchFamily="34" charset="0"/>
              <a:buChar char="•"/>
            </a:pPr>
            <a:r>
              <a:rPr lang="cs-CZ" sz="2400" dirty="0"/>
              <a:t>detekce prostředí a intenzity infiltrace posouzení hloubky oběhu podzemních vod</a:t>
            </a:r>
          </a:p>
          <a:p>
            <a:pPr marL="342900" indent="-342900">
              <a:buFont typeface="Arial" panose="020B0604020202020204" pitchFamily="34" charset="0"/>
              <a:buChar char="•"/>
            </a:pPr>
            <a:r>
              <a:rPr lang="cs-CZ" sz="2400" dirty="0"/>
              <a:t>propojení s jinými zvodněmi, atd.</a:t>
            </a:r>
          </a:p>
        </p:txBody>
      </p:sp>
    </p:spTree>
    <p:extLst>
      <p:ext uri="{BB962C8B-B14F-4D97-AF65-F5344CB8AC3E}">
        <p14:creationId xmlns:p14="http://schemas.microsoft.com/office/powerpoint/2010/main" val="2365240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Využití stabilních izotopů v hydrogeologii</a:t>
            </a:r>
          </a:p>
        </p:txBody>
      </p:sp>
      <p:sp>
        <p:nvSpPr>
          <p:cNvPr id="3" name="Zástupný symbol pro obsah 2"/>
          <p:cNvSpPr>
            <a:spLocks noGrp="1"/>
          </p:cNvSpPr>
          <p:nvPr>
            <p:ph idx="1"/>
          </p:nvPr>
        </p:nvSpPr>
        <p:spPr/>
        <p:txBody>
          <a:bodyPr>
            <a:normAutofit lnSpcReduction="10000"/>
          </a:bodyPr>
          <a:lstStyle/>
          <a:p>
            <a:pPr>
              <a:spcAft>
                <a:spcPts val="1200"/>
              </a:spcAft>
            </a:pPr>
            <a:r>
              <a:rPr lang="cs-CZ" sz="2400" dirty="0"/>
              <a:t>Určení místa infiltrace podzemních vod </a:t>
            </a:r>
          </a:p>
          <a:p>
            <a:pPr lvl="1">
              <a:spcAft>
                <a:spcPts val="1200"/>
              </a:spcAft>
            </a:pPr>
            <a:r>
              <a:rPr lang="cs-CZ" sz="2000" dirty="0" err="1"/>
              <a:t>paleovody</a:t>
            </a:r>
            <a:r>
              <a:rPr lang="cs-CZ" sz="2000" dirty="0"/>
              <a:t> – izotopicky odlišné od současných srážek (databáze GNIP), důležitým ukazatelem je především d </a:t>
            </a:r>
            <a:r>
              <a:rPr lang="cs-CZ" sz="2000" dirty="0" err="1"/>
              <a:t>excess</a:t>
            </a:r>
            <a:r>
              <a:rPr lang="cs-CZ" sz="2000" dirty="0"/>
              <a:t> (nadbytek </a:t>
            </a:r>
            <a:r>
              <a:rPr lang="cs-CZ" sz="2000" baseline="30000" dirty="0"/>
              <a:t>2</a:t>
            </a:r>
            <a:r>
              <a:rPr lang="cs-CZ" sz="2000" dirty="0"/>
              <a:t>H při zastoupení </a:t>
            </a:r>
            <a:r>
              <a:rPr lang="cs-CZ" sz="2000" baseline="30000" dirty="0"/>
              <a:t>18</a:t>
            </a:r>
            <a:r>
              <a:rPr lang="cs-CZ" sz="2000" dirty="0"/>
              <a:t>O na </a:t>
            </a:r>
            <a:r>
              <a:rPr lang="cs-CZ" sz="2000"/>
              <a:t>WML 0,0)</a:t>
            </a:r>
            <a:endParaRPr lang="cs-CZ" sz="2000" dirty="0"/>
          </a:p>
          <a:p>
            <a:pPr lvl="1">
              <a:spcAft>
                <a:spcPts val="1200"/>
              </a:spcAft>
            </a:pPr>
            <a:r>
              <a:rPr lang="cs-CZ" sz="2000" dirty="0"/>
              <a:t>nadmořská výška oblasti infiltrace a vzdálenost od zdroje vodních par</a:t>
            </a:r>
          </a:p>
          <a:p>
            <a:pPr>
              <a:spcAft>
                <a:spcPts val="1200"/>
              </a:spcAft>
            </a:pPr>
            <a:r>
              <a:rPr lang="cs-CZ" sz="2400" dirty="0"/>
              <a:t>Určení doby infiltrace podzemních vod</a:t>
            </a:r>
          </a:p>
          <a:p>
            <a:pPr lvl="1">
              <a:spcAft>
                <a:spcPts val="1200"/>
              </a:spcAft>
            </a:pPr>
            <a:r>
              <a:rPr lang="cs-CZ" sz="2000" dirty="0"/>
              <a:t>velmi mladé vody – sezónní kolísání izotopového složení</a:t>
            </a:r>
          </a:p>
          <a:p>
            <a:pPr lvl="1">
              <a:spcAft>
                <a:spcPts val="1200"/>
              </a:spcAft>
            </a:pPr>
            <a:r>
              <a:rPr lang="cs-CZ" sz="2000" dirty="0"/>
              <a:t>určení klimatických poměrů v době vzniku vod a datování absolutního stáří podzemních vod podle studií pylů vs. </a:t>
            </a:r>
            <a:r>
              <a:rPr lang="cs-CZ" sz="2000" baseline="30000" dirty="0"/>
              <a:t>14</a:t>
            </a:r>
            <a:r>
              <a:rPr lang="cs-CZ" sz="2000" dirty="0"/>
              <a:t>C, jezerních sedimentů vs. </a:t>
            </a:r>
            <a:r>
              <a:rPr lang="cs-CZ" sz="2000" baseline="30000" dirty="0"/>
              <a:t>14</a:t>
            </a:r>
            <a:r>
              <a:rPr lang="cs-CZ" sz="2000" dirty="0"/>
              <a:t>C (Pleistocén až Holocén – období výrazných a četných klimatických změn)</a:t>
            </a:r>
          </a:p>
          <a:p>
            <a:pPr marL="457200" lvl="1" indent="0">
              <a:buNone/>
            </a:pPr>
            <a:endParaRPr lang="cs-CZ" dirty="0"/>
          </a:p>
          <a:p>
            <a:pPr marL="457200" lvl="1" indent="0">
              <a:buNone/>
            </a:pPr>
            <a:endParaRPr lang="cs-CZ" dirty="0"/>
          </a:p>
        </p:txBody>
      </p:sp>
    </p:spTree>
    <p:extLst>
      <p:ext uri="{BB962C8B-B14F-4D97-AF65-F5344CB8AC3E}">
        <p14:creationId xmlns:p14="http://schemas.microsoft.com/office/powerpoint/2010/main" val="5663647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Příklady využití GMWL</a:t>
            </a:r>
          </a:p>
        </p:txBody>
      </p:sp>
      <p:sp>
        <p:nvSpPr>
          <p:cNvPr id="4" name="Zástupný symbol pro obsah 3"/>
          <p:cNvSpPr txBox="1">
            <a:spLocks noGrp="1"/>
          </p:cNvSpPr>
          <p:nvPr>
            <p:ph idx="1"/>
          </p:nvPr>
        </p:nvSpPr>
        <p:spPr>
          <a:xfrm>
            <a:off x="457200" y="1600200"/>
            <a:ext cx="8229600" cy="1668149"/>
          </a:xfrm>
          <a:prstGeom prst="rect">
            <a:avLst/>
          </a:prstGeom>
          <a:noFill/>
        </p:spPr>
        <p:txBody>
          <a:bodyPr wrap="square" rtlCol="0">
            <a:spAutoFit/>
          </a:bodyPr>
          <a:lstStyle/>
          <a:p>
            <a:pPr marL="0" indent="0">
              <a:buNone/>
            </a:pPr>
            <a:r>
              <a:rPr lang="cs-CZ" dirty="0"/>
              <a:t>Viz prezentace </a:t>
            </a:r>
            <a:r>
              <a:rPr lang="cs-CZ" i="1" dirty="0"/>
              <a:t>Luise </a:t>
            </a:r>
            <a:r>
              <a:rPr lang="cs-CZ" i="1" dirty="0" err="1"/>
              <a:t>Araguáse</a:t>
            </a:r>
            <a:r>
              <a:rPr lang="cs-CZ" i="1" dirty="0"/>
              <a:t>:</a:t>
            </a:r>
          </a:p>
          <a:p>
            <a:pPr marL="0" indent="0">
              <a:buNone/>
            </a:pPr>
            <a:r>
              <a:rPr lang="en-US" dirty="0"/>
              <a:t>Workshop on Flow-path characterization, Munich, 29 June 2010</a:t>
            </a:r>
            <a:r>
              <a:rPr lang="cs-CZ" dirty="0"/>
              <a:t>, IAEA</a:t>
            </a:r>
          </a:p>
        </p:txBody>
      </p:sp>
      <p:sp>
        <p:nvSpPr>
          <p:cNvPr id="3" name="Obdélník 2"/>
          <p:cNvSpPr/>
          <p:nvPr/>
        </p:nvSpPr>
        <p:spPr>
          <a:xfrm>
            <a:off x="539552" y="4029165"/>
            <a:ext cx="7920880" cy="1015663"/>
          </a:xfrm>
          <a:prstGeom prst="rect">
            <a:avLst/>
          </a:prstGeom>
        </p:spPr>
        <p:txBody>
          <a:bodyPr wrap="square">
            <a:spAutoFit/>
          </a:bodyPr>
          <a:lstStyle/>
          <a:p>
            <a:r>
              <a:rPr lang="cs-CZ" sz="2000" dirty="0"/>
              <a:t>Zdroj:</a:t>
            </a:r>
          </a:p>
          <a:p>
            <a:r>
              <a:rPr lang="cs-CZ" sz="2000" i="1" dirty="0"/>
              <a:t>www.bioforsk.no/ikbViewer/Content/96922/ARAGUAS_Workshop_Flowpath%20Characterization.pdf</a:t>
            </a:r>
          </a:p>
        </p:txBody>
      </p:sp>
    </p:spTree>
    <p:extLst>
      <p:ext uri="{BB962C8B-B14F-4D97-AF65-F5344CB8AC3E}">
        <p14:creationId xmlns:p14="http://schemas.microsoft.com/office/powerpoint/2010/main" val="366827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9810" y="116632"/>
            <a:ext cx="8229600" cy="1143000"/>
          </a:xfrm>
        </p:spPr>
        <p:txBody>
          <a:bodyPr/>
          <a:lstStyle/>
          <a:p>
            <a:r>
              <a:rPr lang="cs-CZ" dirty="0"/>
              <a:t>Využití izotopů</a:t>
            </a:r>
          </a:p>
        </p:txBody>
      </p:sp>
      <p:grpSp>
        <p:nvGrpSpPr>
          <p:cNvPr id="12" name="Skupina 11"/>
          <p:cNvGrpSpPr/>
          <p:nvPr/>
        </p:nvGrpSpPr>
        <p:grpSpPr>
          <a:xfrm>
            <a:off x="827582" y="980728"/>
            <a:ext cx="7534055" cy="5733610"/>
            <a:chOff x="827583" y="1124390"/>
            <a:chExt cx="7534055" cy="573361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1124390"/>
              <a:ext cx="7534055" cy="5733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bdélník 6"/>
            <p:cNvSpPr/>
            <p:nvPr/>
          </p:nvSpPr>
          <p:spPr>
            <a:xfrm>
              <a:off x="1141016" y="3755132"/>
              <a:ext cx="1440160" cy="27416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1141016" y="1556792"/>
              <a:ext cx="1440160" cy="27416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1114376" y="3140968"/>
              <a:ext cx="1440160" cy="2741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1114376" y="1872000"/>
              <a:ext cx="1440160" cy="2741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3" name="TextovéPole 2"/>
          <p:cNvSpPr txBox="1"/>
          <p:nvPr/>
        </p:nvSpPr>
        <p:spPr>
          <a:xfrm rot="16200000">
            <a:off x="-1812632" y="2334599"/>
            <a:ext cx="4528419" cy="400110"/>
          </a:xfrm>
          <a:prstGeom prst="rect">
            <a:avLst/>
          </a:prstGeom>
          <a:noFill/>
        </p:spPr>
        <p:txBody>
          <a:bodyPr wrap="none" rtlCol="0">
            <a:spAutoFit/>
          </a:bodyPr>
          <a:lstStyle/>
          <a:p>
            <a:r>
              <a:rPr lang="cs-CZ" sz="2000" b="1" dirty="0"/>
              <a:t>Izotopy běžně využívané v hydrogeologii </a:t>
            </a:r>
          </a:p>
        </p:txBody>
      </p:sp>
      <p:cxnSp>
        <p:nvCxnSpPr>
          <p:cNvPr id="5" name="Přímá spojnice se šipkou 4"/>
          <p:cNvCxnSpPr>
            <a:stCxn id="3" idx="2"/>
          </p:cNvCxnSpPr>
          <p:nvPr/>
        </p:nvCxnSpPr>
        <p:spPr>
          <a:xfrm flipV="1">
            <a:off x="651633" y="1865420"/>
            <a:ext cx="462742" cy="66923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a:stCxn id="3" idx="2"/>
          </p:cNvCxnSpPr>
          <p:nvPr/>
        </p:nvCxnSpPr>
        <p:spPr>
          <a:xfrm flipV="1">
            <a:off x="651633" y="1550212"/>
            <a:ext cx="462742" cy="9844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p:nvPr/>
        </p:nvCxnSpPr>
        <p:spPr>
          <a:xfrm>
            <a:off x="651630" y="2534654"/>
            <a:ext cx="462745" cy="5997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a:stCxn id="3" idx="2"/>
          </p:cNvCxnSpPr>
          <p:nvPr/>
        </p:nvCxnSpPr>
        <p:spPr>
          <a:xfrm>
            <a:off x="651633" y="2534654"/>
            <a:ext cx="489382" cy="107681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357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Zastoupení a původ izotopů</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4454056" cy="1902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331" y="4094551"/>
            <a:ext cx="4776216" cy="2763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3642" y="5013591"/>
            <a:ext cx="3886994" cy="1231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7618" y="2336948"/>
            <a:ext cx="4037440" cy="2676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6612958" y="3213604"/>
            <a:ext cx="1670706" cy="646331"/>
          </a:xfrm>
          <a:prstGeom prst="rect">
            <a:avLst/>
          </a:prstGeom>
          <a:noFill/>
        </p:spPr>
        <p:txBody>
          <a:bodyPr wrap="square" rtlCol="0">
            <a:spAutoFit/>
          </a:bodyPr>
          <a:lstStyle/>
          <a:p>
            <a:r>
              <a:rPr lang="cs-CZ" sz="1200" i="1" dirty="0"/>
              <a:t>Pík vrcholí v roce 1963, typický pro severní polokouli</a:t>
            </a:r>
          </a:p>
        </p:txBody>
      </p:sp>
      <p:cxnSp>
        <p:nvCxnSpPr>
          <p:cNvPr id="7" name="Přímá spojnice se šipkou 6"/>
          <p:cNvCxnSpPr>
            <a:stCxn id="12" idx="0"/>
          </p:cNvCxnSpPr>
          <p:nvPr/>
        </p:nvCxnSpPr>
        <p:spPr>
          <a:xfrm flipV="1">
            <a:off x="7115118" y="5544995"/>
            <a:ext cx="618804" cy="76776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5246125" y="6312764"/>
            <a:ext cx="3737986" cy="523220"/>
          </a:xfrm>
          <a:prstGeom prst="rect">
            <a:avLst/>
          </a:prstGeom>
          <a:noFill/>
        </p:spPr>
        <p:txBody>
          <a:bodyPr wrap="square" rtlCol="0">
            <a:spAutoFit/>
          </a:bodyPr>
          <a:lstStyle/>
          <a:p>
            <a:r>
              <a:rPr lang="cs-CZ" sz="1400" dirty="0"/>
              <a:t>Zkreslení dat vlivem jaderných testů a spalování fosilních paliv</a:t>
            </a:r>
          </a:p>
        </p:txBody>
      </p:sp>
      <p:sp>
        <p:nvSpPr>
          <p:cNvPr id="20" name="TextovéPole 19"/>
          <p:cNvSpPr txBox="1"/>
          <p:nvPr/>
        </p:nvSpPr>
        <p:spPr>
          <a:xfrm>
            <a:off x="346399" y="1403484"/>
            <a:ext cx="2976136" cy="369332"/>
          </a:xfrm>
          <a:prstGeom prst="rect">
            <a:avLst/>
          </a:prstGeom>
          <a:noFill/>
        </p:spPr>
        <p:txBody>
          <a:bodyPr wrap="none" rtlCol="0">
            <a:spAutoFit/>
          </a:bodyPr>
          <a:lstStyle/>
          <a:p>
            <a:r>
              <a:rPr lang="cs-CZ" b="1" dirty="0">
                <a:solidFill>
                  <a:srgbClr val="0070C0"/>
                </a:solidFill>
              </a:rPr>
              <a:t>Zastoupení stabilních izotopů</a:t>
            </a:r>
          </a:p>
        </p:txBody>
      </p:sp>
      <p:sp>
        <p:nvSpPr>
          <p:cNvPr id="27" name="TextovéPole 26"/>
          <p:cNvSpPr txBox="1"/>
          <p:nvPr/>
        </p:nvSpPr>
        <p:spPr>
          <a:xfrm>
            <a:off x="346399" y="3861048"/>
            <a:ext cx="3214983" cy="369332"/>
          </a:xfrm>
          <a:prstGeom prst="rect">
            <a:avLst/>
          </a:prstGeom>
          <a:noFill/>
        </p:spPr>
        <p:txBody>
          <a:bodyPr wrap="none" rtlCol="0">
            <a:spAutoFit/>
          </a:bodyPr>
          <a:lstStyle/>
          <a:p>
            <a:r>
              <a:rPr lang="cs-CZ" b="1" dirty="0">
                <a:solidFill>
                  <a:schemeClr val="accent6">
                    <a:lumMod val="75000"/>
                  </a:schemeClr>
                </a:solidFill>
              </a:rPr>
              <a:t>Zastoupení nestabilních izotopů</a:t>
            </a:r>
          </a:p>
        </p:txBody>
      </p:sp>
      <p:sp>
        <p:nvSpPr>
          <p:cNvPr id="28" name="TextovéPole 27"/>
          <p:cNvSpPr txBox="1"/>
          <p:nvPr/>
        </p:nvSpPr>
        <p:spPr>
          <a:xfrm>
            <a:off x="5038547" y="1696371"/>
            <a:ext cx="3893438" cy="646331"/>
          </a:xfrm>
          <a:prstGeom prst="rect">
            <a:avLst/>
          </a:prstGeom>
          <a:noFill/>
        </p:spPr>
        <p:txBody>
          <a:bodyPr wrap="none" rtlCol="0">
            <a:spAutoFit/>
          </a:bodyPr>
          <a:lstStyle/>
          <a:p>
            <a:r>
              <a:rPr lang="cs-CZ" b="1" dirty="0">
                <a:solidFill>
                  <a:srgbClr val="FF0000"/>
                </a:solidFill>
              </a:rPr>
              <a:t>Vliv člověka na zastoupení nestabilních</a:t>
            </a:r>
          </a:p>
          <a:p>
            <a:r>
              <a:rPr lang="cs-CZ" b="1" dirty="0">
                <a:solidFill>
                  <a:srgbClr val="FF0000"/>
                </a:solidFill>
              </a:rPr>
              <a:t>izotopů</a:t>
            </a:r>
          </a:p>
        </p:txBody>
      </p:sp>
    </p:spTree>
    <p:extLst>
      <p:ext uri="{BB962C8B-B14F-4D97-AF65-F5344CB8AC3E}">
        <p14:creationId xmlns:p14="http://schemas.microsoft.com/office/powerpoint/2010/main" val="1529262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Izotopické poměry</a:t>
            </a:r>
          </a:p>
        </p:txBody>
      </p:sp>
      <p:sp>
        <p:nvSpPr>
          <p:cNvPr id="3" name="Zástupný symbol pro obsah 2"/>
          <p:cNvSpPr>
            <a:spLocks noGrp="1"/>
          </p:cNvSpPr>
          <p:nvPr>
            <p:ph idx="1"/>
          </p:nvPr>
        </p:nvSpPr>
        <p:spPr/>
        <p:txBody>
          <a:bodyPr>
            <a:normAutofit/>
          </a:bodyPr>
          <a:lstStyle/>
          <a:p>
            <a:pPr>
              <a:spcAft>
                <a:spcPts val="1200"/>
              </a:spcAft>
            </a:pPr>
            <a:r>
              <a:rPr lang="cs-CZ" sz="2800" dirty="0"/>
              <a:t>rozdíly v zastoupení jednotlivých izotopů jsou velmi malé</a:t>
            </a:r>
          </a:p>
          <a:p>
            <a:pPr>
              <a:spcAft>
                <a:spcPts val="1200"/>
              </a:spcAft>
            </a:pPr>
            <a:r>
              <a:rPr lang="cs-CZ" sz="2800" dirty="0"/>
              <a:t>absolutní hodnotu koncentrace je obtížné analyzovat</a:t>
            </a:r>
          </a:p>
          <a:p>
            <a:pPr>
              <a:spcAft>
                <a:spcPts val="1200"/>
              </a:spcAft>
            </a:pPr>
            <a:r>
              <a:rPr lang="cs-CZ" sz="2800" dirty="0"/>
              <a:t>pro většinu studií je tak využíváno </a:t>
            </a:r>
            <a:r>
              <a:rPr lang="cs-CZ" sz="2800" b="1" dirty="0"/>
              <a:t>poměrů v jejich zastoupení </a:t>
            </a:r>
          </a:p>
          <a:p>
            <a:pPr>
              <a:spcAft>
                <a:spcPts val="1200"/>
              </a:spcAft>
            </a:pPr>
            <a:r>
              <a:rPr lang="cs-CZ" sz="2800" dirty="0"/>
              <a:t>mnohem přesnější je porovnání poměrů izotopů ve vzorku s poměrem izotopů ve srovnávacím vzorku - </a:t>
            </a:r>
            <a:r>
              <a:rPr lang="cs-CZ" sz="2800" b="1" dirty="0"/>
              <a:t>standartu</a:t>
            </a:r>
          </a:p>
        </p:txBody>
      </p:sp>
    </p:spTree>
    <p:extLst>
      <p:ext uri="{BB962C8B-B14F-4D97-AF65-F5344CB8AC3E}">
        <p14:creationId xmlns:p14="http://schemas.microsoft.com/office/powerpoint/2010/main" val="1245264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Izotopové standardy</a:t>
            </a:r>
          </a:p>
        </p:txBody>
      </p:sp>
      <p:sp>
        <p:nvSpPr>
          <p:cNvPr id="4" name="Rectangle 3"/>
          <p:cNvSpPr>
            <a:spLocks noGrp="1" noChangeArrowheads="1"/>
          </p:cNvSpPr>
          <p:nvPr>
            <p:ph idx="1"/>
          </p:nvPr>
        </p:nvSpPr>
        <p:spPr>
          <a:xfrm>
            <a:off x="457200" y="1600200"/>
            <a:ext cx="8435280" cy="4525963"/>
          </a:xfrm>
        </p:spPr>
        <p:txBody>
          <a:bodyPr>
            <a:normAutofit fontScale="92500" lnSpcReduction="10000"/>
          </a:bodyPr>
          <a:lstStyle/>
          <a:p>
            <a:pPr eaLnBrk="1" hangingPunct="1"/>
            <a:r>
              <a:rPr lang="en-US" altLang="cs-CZ" sz="2800" i="1" dirty="0"/>
              <a:t>V</a:t>
            </a:r>
            <a:r>
              <a:rPr lang="cs-CZ" altLang="cs-CZ" sz="2800" i="1" dirty="0"/>
              <a:t>-</a:t>
            </a:r>
            <a:r>
              <a:rPr lang="en-US" altLang="cs-CZ" sz="2800" i="1" dirty="0"/>
              <a:t>SMOW </a:t>
            </a:r>
            <a:r>
              <a:rPr lang="en-US" altLang="cs-CZ" sz="2800" dirty="0"/>
              <a:t>– </a:t>
            </a:r>
            <a:r>
              <a:rPr lang="en-US" altLang="cs-CZ" sz="2800" i="1" dirty="0"/>
              <a:t>Vienna Standard Mean Ocean Water </a:t>
            </a:r>
            <a:r>
              <a:rPr lang="en-US" altLang="cs-CZ" sz="2800" dirty="0"/>
              <a:t>–</a:t>
            </a:r>
            <a:r>
              <a:rPr lang="cs-CZ" altLang="cs-CZ" sz="2800" dirty="0"/>
              <a:t> oceánská voda uchovávaná v Rakousku </a:t>
            </a:r>
            <a:r>
              <a:rPr lang="en-US" altLang="cs-CZ" sz="2800" dirty="0"/>
              <a:t>– O and H standard</a:t>
            </a:r>
            <a:endParaRPr lang="cs-CZ" altLang="cs-CZ" sz="2800" dirty="0"/>
          </a:p>
          <a:p>
            <a:pPr eaLnBrk="1" hangingPunct="1"/>
            <a:endParaRPr lang="en-US" altLang="cs-CZ" sz="2800" dirty="0"/>
          </a:p>
          <a:p>
            <a:pPr eaLnBrk="1" hangingPunct="1"/>
            <a:r>
              <a:rPr lang="en-US" altLang="cs-CZ" sz="2800" i="1" dirty="0"/>
              <a:t>PDB</a:t>
            </a:r>
            <a:r>
              <a:rPr lang="en-US" altLang="cs-CZ" sz="2800" dirty="0"/>
              <a:t> – </a:t>
            </a:r>
            <a:r>
              <a:rPr lang="en-US" altLang="cs-CZ" sz="2800" i="1" dirty="0"/>
              <a:t>Pee Dee Belemnite </a:t>
            </a:r>
            <a:r>
              <a:rPr lang="en-US" altLang="cs-CZ" sz="2800" dirty="0"/>
              <a:t>– </a:t>
            </a:r>
            <a:r>
              <a:rPr lang="cs-CZ" altLang="cs-CZ" sz="2800" dirty="0"/>
              <a:t>fosilie belemnita z lokality</a:t>
            </a:r>
            <a:r>
              <a:rPr lang="en-US" altLang="cs-CZ" sz="2800" dirty="0"/>
              <a:t> Pee Dee </a:t>
            </a:r>
            <a:r>
              <a:rPr lang="cs-CZ" altLang="cs-CZ" sz="2800" dirty="0"/>
              <a:t>formace v Kanadě</a:t>
            </a:r>
            <a:r>
              <a:rPr lang="en-US" altLang="cs-CZ" sz="2800" dirty="0"/>
              <a:t> – C </a:t>
            </a:r>
            <a:r>
              <a:rPr lang="cs-CZ" altLang="cs-CZ" sz="2800" dirty="0"/>
              <a:t>a </a:t>
            </a:r>
            <a:r>
              <a:rPr lang="en-US" altLang="cs-CZ" sz="2800" dirty="0"/>
              <a:t>O</a:t>
            </a:r>
            <a:endParaRPr lang="cs-CZ" altLang="cs-CZ" sz="2800" dirty="0"/>
          </a:p>
          <a:p>
            <a:pPr eaLnBrk="1" hangingPunct="1"/>
            <a:endParaRPr lang="en-US" altLang="cs-CZ" sz="2800" dirty="0"/>
          </a:p>
          <a:p>
            <a:pPr eaLnBrk="1" hangingPunct="1"/>
            <a:r>
              <a:rPr lang="en-US" altLang="cs-CZ" sz="2800" i="1" dirty="0"/>
              <a:t>CDT </a:t>
            </a:r>
            <a:r>
              <a:rPr lang="en-US" altLang="cs-CZ" sz="2800" dirty="0"/>
              <a:t>– </a:t>
            </a:r>
            <a:r>
              <a:rPr lang="en-US" altLang="cs-CZ" sz="2800" i="1" dirty="0"/>
              <a:t>Canyon Diablo </a:t>
            </a:r>
            <a:r>
              <a:rPr lang="en-US" altLang="cs-CZ" sz="2800" i="1" dirty="0" err="1"/>
              <a:t>Troilite</a:t>
            </a:r>
            <a:r>
              <a:rPr lang="en-US" altLang="cs-CZ" sz="2800" i="1" dirty="0"/>
              <a:t> </a:t>
            </a:r>
            <a:r>
              <a:rPr lang="en-US" altLang="cs-CZ" sz="2800" dirty="0"/>
              <a:t>–</a:t>
            </a:r>
            <a:r>
              <a:rPr lang="cs-CZ" altLang="cs-CZ" sz="2800" dirty="0"/>
              <a:t> úlomek </a:t>
            </a:r>
            <a:r>
              <a:rPr lang="en-US" altLang="cs-CZ" sz="2800" dirty="0" err="1"/>
              <a:t>meteorit</a:t>
            </a:r>
            <a:r>
              <a:rPr lang="cs-CZ" altLang="cs-CZ" sz="2800" dirty="0"/>
              <a:t>u</a:t>
            </a:r>
            <a:r>
              <a:rPr lang="en-US" altLang="cs-CZ" sz="2800" dirty="0"/>
              <a:t> </a:t>
            </a:r>
            <a:r>
              <a:rPr lang="cs-CZ" altLang="cs-CZ" sz="2800" dirty="0"/>
              <a:t>v kráteru v Arizoně</a:t>
            </a:r>
            <a:r>
              <a:rPr lang="en-US" altLang="cs-CZ" sz="2800" dirty="0"/>
              <a:t>, </a:t>
            </a:r>
            <a:r>
              <a:rPr lang="cs-CZ" altLang="cs-CZ" sz="2800" dirty="0"/>
              <a:t>obsahuje </a:t>
            </a:r>
            <a:r>
              <a:rPr lang="en-US" altLang="cs-CZ" sz="2800" dirty="0" err="1"/>
              <a:t>FeS</a:t>
            </a:r>
            <a:r>
              <a:rPr lang="en-US" altLang="cs-CZ" sz="2800" dirty="0"/>
              <a:t> miner</a:t>
            </a:r>
            <a:r>
              <a:rPr lang="cs-CZ" altLang="cs-CZ" sz="2800" dirty="0"/>
              <a:t>á</a:t>
            </a:r>
            <a:r>
              <a:rPr lang="en-US" altLang="cs-CZ" sz="2800" dirty="0"/>
              <a:t>l </a:t>
            </a:r>
            <a:r>
              <a:rPr lang="en-US" altLang="cs-CZ" sz="2800" dirty="0" err="1"/>
              <a:t>Troilite</a:t>
            </a:r>
            <a:r>
              <a:rPr lang="en-US" altLang="cs-CZ" sz="2800" dirty="0"/>
              <a:t> – S</a:t>
            </a:r>
            <a:endParaRPr lang="cs-CZ" altLang="cs-CZ" sz="2800" dirty="0"/>
          </a:p>
          <a:p>
            <a:pPr eaLnBrk="1" hangingPunct="1"/>
            <a:endParaRPr lang="en-US" altLang="cs-CZ" sz="2800" dirty="0"/>
          </a:p>
          <a:p>
            <a:pPr eaLnBrk="1" hangingPunct="1"/>
            <a:r>
              <a:rPr lang="en-US" altLang="cs-CZ" sz="2800" i="1" dirty="0"/>
              <a:t>AIR</a:t>
            </a:r>
            <a:r>
              <a:rPr lang="en-US" altLang="cs-CZ" sz="2800" dirty="0"/>
              <a:t> – </a:t>
            </a:r>
            <a:r>
              <a:rPr lang="cs-CZ" altLang="cs-CZ" sz="2800" dirty="0"/>
              <a:t>atmosférický vzduch </a:t>
            </a:r>
            <a:r>
              <a:rPr lang="en-US" altLang="cs-CZ" sz="2800" dirty="0"/>
              <a:t>- N</a:t>
            </a:r>
          </a:p>
        </p:txBody>
      </p:sp>
    </p:spTree>
    <p:extLst>
      <p:ext uri="{BB962C8B-B14F-4D97-AF65-F5344CB8AC3E}">
        <p14:creationId xmlns:p14="http://schemas.microsoft.com/office/powerpoint/2010/main" val="3173166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256"/>
            <a:ext cx="8229600" cy="854968"/>
          </a:xfrm>
        </p:spPr>
        <p:txBody>
          <a:bodyPr>
            <a:normAutofit fontScale="90000"/>
          </a:bodyPr>
          <a:lstStyle/>
          <a:p>
            <a:r>
              <a:rPr lang="cs-CZ" dirty="0"/>
              <a:t>Vzorkování vod na izotopovou analýzu</a:t>
            </a:r>
          </a:p>
        </p:txBody>
      </p:sp>
      <p:pic>
        <p:nvPicPr>
          <p:cNvPr id="5" name="Obrázek 4">
            <a:extLst>
              <a:ext uri="{FF2B5EF4-FFF2-40B4-BE49-F238E27FC236}">
                <a16:creationId xmlns="" xmlns:a16="http://schemas.microsoft.com/office/drawing/2014/main" id="{70709630-AC02-405B-9508-5B8DB2DCB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0728" y="4365104"/>
            <a:ext cx="3600400" cy="2485231"/>
          </a:xfrm>
          <a:prstGeom prst="rect">
            <a:avLst/>
          </a:prstGeom>
        </p:spPr>
      </p:pic>
      <p:sp>
        <p:nvSpPr>
          <p:cNvPr id="6" name="Obdélník 5">
            <a:extLst>
              <a:ext uri="{FF2B5EF4-FFF2-40B4-BE49-F238E27FC236}">
                <a16:creationId xmlns="" xmlns:a16="http://schemas.microsoft.com/office/drawing/2014/main" id="{D080DEC3-94BE-4DCB-A323-2B9E9AD1ED0D}"/>
              </a:ext>
            </a:extLst>
          </p:cNvPr>
          <p:cNvSpPr/>
          <p:nvPr/>
        </p:nvSpPr>
        <p:spPr>
          <a:xfrm>
            <a:off x="5302238" y="6577607"/>
            <a:ext cx="1718034" cy="307777"/>
          </a:xfrm>
          <a:prstGeom prst="rect">
            <a:avLst/>
          </a:prstGeom>
        </p:spPr>
        <p:txBody>
          <a:bodyPr wrap="square">
            <a:spAutoFit/>
          </a:bodyPr>
          <a:lstStyle/>
          <a:p>
            <a:r>
              <a:rPr lang="cs-CZ" sz="1400" i="1" dirty="0"/>
              <a:t>www.thermofisher.cz</a:t>
            </a:r>
          </a:p>
        </p:txBody>
      </p:sp>
      <p:sp>
        <p:nvSpPr>
          <p:cNvPr id="3" name="Zástupný symbol pro obsah 2"/>
          <p:cNvSpPr>
            <a:spLocks noGrp="1"/>
          </p:cNvSpPr>
          <p:nvPr>
            <p:ph idx="1"/>
          </p:nvPr>
        </p:nvSpPr>
        <p:spPr>
          <a:xfrm>
            <a:off x="152092" y="836712"/>
            <a:ext cx="8496944" cy="4392488"/>
          </a:xfrm>
        </p:spPr>
        <p:txBody>
          <a:bodyPr>
            <a:normAutofit fontScale="92500" lnSpcReduction="10000"/>
          </a:bodyPr>
          <a:lstStyle/>
          <a:p>
            <a:pPr>
              <a:spcAft>
                <a:spcPts val="600"/>
              </a:spcAft>
            </a:pPr>
            <a:r>
              <a:rPr lang="cs-CZ" sz="2200" dirty="0"/>
              <a:t>důkladné naplánování míst odběru, četnosti vzorkování a volby analyzovaných izotopů</a:t>
            </a:r>
          </a:p>
          <a:p>
            <a:pPr>
              <a:spcAft>
                <a:spcPts val="600"/>
              </a:spcAft>
            </a:pPr>
            <a:r>
              <a:rPr lang="cs-CZ" sz="2200" dirty="0"/>
              <a:t>vzorkování podzemních vod: prameny – co nejblíže místu jejich vývěru</a:t>
            </a:r>
            <a:r>
              <a:rPr lang="en-US" sz="2200" dirty="0"/>
              <a:t>;</a:t>
            </a:r>
            <a:r>
              <a:rPr lang="cs-CZ" sz="2200" dirty="0"/>
              <a:t> vrtu – ne z hladiny</a:t>
            </a:r>
            <a:r>
              <a:rPr lang="en-US" sz="2200" dirty="0"/>
              <a:t>;</a:t>
            </a:r>
            <a:r>
              <a:rPr lang="cs-CZ" sz="2200" dirty="0"/>
              <a:t> povrchové vodoteče – v době hydrologického minima</a:t>
            </a:r>
            <a:endParaRPr lang="en-US" sz="2200" dirty="0"/>
          </a:p>
          <a:p>
            <a:pPr>
              <a:spcAft>
                <a:spcPts val="600"/>
              </a:spcAft>
            </a:pPr>
            <a:r>
              <a:rPr lang="cs-CZ" sz="2200" dirty="0"/>
              <a:t>vzorkování atmosférických srážek – srážky kumulovat pod tenkou vrstvou oleje k zamezení výparu</a:t>
            </a:r>
          </a:p>
          <a:p>
            <a:pPr>
              <a:spcAft>
                <a:spcPts val="600"/>
              </a:spcAft>
            </a:pPr>
            <a:r>
              <a:rPr lang="cs-CZ" sz="2200" dirty="0"/>
              <a:t>vzorkovnice musí být suchá</a:t>
            </a:r>
          </a:p>
          <a:p>
            <a:pPr>
              <a:spcAft>
                <a:spcPts val="600"/>
              </a:spcAft>
            </a:pPr>
            <a:r>
              <a:rPr lang="cs-CZ" sz="2200" dirty="0"/>
              <a:t>ve vzorku nesmí být vzduchová bublina, vzorkovnice musí dobře těsnit (závit lze zakapat voskem)</a:t>
            </a:r>
          </a:p>
          <a:p>
            <a:pPr>
              <a:spcAft>
                <a:spcPts val="600"/>
              </a:spcAft>
            </a:pPr>
            <a:r>
              <a:rPr lang="cs-CZ" sz="2200" dirty="0"/>
              <a:t>vzorky se musí chladit, v plastové vzorkovnici je vhodné zmrazit (omezení výparu)</a:t>
            </a:r>
          </a:p>
          <a:p>
            <a:pPr>
              <a:spcAft>
                <a:spcPts val="600"/>
              </a:spcAft>
            </a:pPr>
            <a:r>
              <a:rPr lang="cs-CZ" sz="2200" dirty="0"/>
              <a:t>požadované min. množství vody je 50 ml</a:t>
            </a:r>
          </a:p>
          <a:p>
            <a:endParaRPr lang="cs-CZ" dirty="0"/>
          </a:p>
        </p:txBody>
      </p:sp>
    </p:spTree>
    <p:extLst>
      <p:ext uri="{BB962C8B-B14F-4D97-AF65-F5344CB8AC3E}">
        <p14:creationId xmlns:p14="http://schemas.microsoft.com/office/powerpoint/2010/main" val="1118437499"/>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1131</TotalTime>
  <Words>1925</Words>
  <Application>Microsoft Office PowerPoint</Application>
  <PresentationFormat>Předvádění na obrazovce (4:3)</PresentationFormat>
  <Paragraphs>232</Paragraphs>
  <Slides>41</Slides>
  <Notes>3</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41</vt:i4>
      </vt:variant>
    </vt:vector>
  </HeadingPairs>
  <TitlesOfParts>
    <vt:vector size="44" baseType="lpstr">
      <vt:lpstr>Motiv systému Office</vt:lpstr>
      <vt:lpstr>Equation</vt:lpstr>
      <vt:lpstr>Rovnice</vt:lpstr>
      <vt:lpstr>  Metody hydrogeologického výzkumu VI. </vt:lpstr>
      <vt:lpstr>Co je to izotop?</vt:lpstr>
      <vt:lpstr>Vlastnosti izotopů</vt:lpstr>
      <vt:lpstr>Využití izotopů</vt:lpstr>
      <vt:lpstr>Využití izotopů</vt:lpstr>
      <vt:lpstr>Zastoupení a původ izotopů</vt:lpstr>
      <vt:lpstr>Izotopické poměry</vt:lpstr>
      <vt:lpstr>Izotopové standardy</vt:lpstr>
      <vt:lpstr>Vzorkování vod na izotopovou analýzu</vt:lpstr>
      <vt:lpstr>Měření stabilních izotopů</vt:lpstr>
      <vt:lpstr>Měření stabilních izotopů</vt:lpstr>
      <vt:lpstr>Měření stabilních izotopů</vt:lpstr>
      <vt:lpstr>Měření stabilních izotopů</vt:lpstr>
      <vt:lpstr>Frakcionace izotopů</vt:lpstr>
      <vt:lpstr>Izotopový standard pro vodu V-SMOW</vt:lpstr>
      <vt:lpstr>Stabilní izotopy vody</vt:lpstr>
      <vt:lpstr>Proč dochází k frakcionaci izotopů vody?</vt:lpstr>
      <vt:lpstr>Frakcionace izotopů ve vodním prostředí</vt:lpstr>
      <vt:lpstr>Frakcionace jako odraz změn klimatu</vt:lpstr>
      <vt:lpstr>Frakcionace jako odraz změn klimatu</vt:lpstr>
      <vt:lpstr>Frakcionace jako odraz polohy hydro(geo)logického systému na Zemi</vt:lpstr>
      <vt:lpstr>Frakcionace izotopů ve vodním prostředí</vt:lpstr>
      <vt:lpstr>Frakcionace izotopů ve vodním prostředí</vt:lpstr>
      <vt:lpstr>Frakcionace izotopů ve vodním prostředí</vt:lpstr>
      <vt:lpstr>Izotopové složení vody vs. vzdálenost</vt:lpstr>
      <vt:lpstr>Izotopové složení vody vs. vzdálenost</vt:lpstr>
      <vt:lpstr>Izotopové složení vody vs. teplota</vt:lpstr>
      <vt:lpstr>Prezentace aplikace PowerPoint</vt:lpstr>
      <vt:lpstr>Izotopové složení vody vs. nadmořská výška</vt:lpstr>
      <vt:lpstr>Izotopové složení vody vs. salinita</vt:lpstr>
      <vt:lpstr>Global Meteoric Water Line</vt:lpstr>
      <vt:lpstr>Local Meteoric Water Line</vt:lpstr>
      <vt:lpstr>Vliv evaporace</vt:lpstr>
      <vt:lpstr>Vliv teploty</vt:lpstr>
      <vt:lpstr>Vliv teploty  Určení absolutního stáří vody  </vt:lpstr>
      <vt:lpstr>Vliv teploty  Určení absolutního stáří vody  </vt:lpstr>
      <vt:lpstr>Vliv nadmořské výšky</vt:lpstr>
      <vt:lpstr>Kontinentální efekt</vt:lpstr>
      <vt:lpstr>Vliv objemu srážek</vt:lpstr>
      <vt:lpstr>Využití stabilních izotopů v hydrogeologii</vt:lpstr>
      <vt:lpstr>Příklady využití GMWL</vt:lpstr>
    </vt:vector>
  </TitlesOfParts>
  <Company>ATC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Metody hydrogeologického výzkumu</dc:title>
  <dc:creator>Adam</dc:creator>
  <cp:lastModifiedBy>tomas</cp:lastModifiedBy>
  <cp:revision>158</cp:revision>
  <dcterms:created xsi:type="dcterms:W3CDTF">2015-12-07T12:21:00Z</dcterms:created>
  <dcterms:modified xsi:type="dcterms:W3CDTF">2017-12-04T07:05:13Z</dcterms:modified>
</cp:coreProperties>
</file>