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sldIdLst>
    <p:sldId id="256" r:id="rId2"/>
    <p:sldId id="261" r:id="rId3"/>
    <p:sldId id="262" r:id="rId4"/>
    <p:sldId id="266" r:id="rId5"/>
    <p:sldId id="267" r:id="rId6"/>
    <p:sldId id="349" r:id="rId7"/>
    <p:sldId id="339" r:id="rId8"/>
    <p:sldId id="360" r:id="rId9"/>
    <p:sldId id="352" r:id="rId10"/>
    <p:sldId id="273" r:id="rId11"/>
    <p:sldId id="329" r:id="rId12"/>
    <p:sldId id="275" r:id="rId13"/>
    <p:sldId id="334" r:id="rId14"/>
    <p:sldId id="331" r:id="rId15"/>
    <p:sldId id="336" r:id="rId16"/>
    <p:sldId id="345" r:id="rId17"/>
    <p:sldId id="276" r:id="rId18"/>
    <p:sldId id="346" r:id="rId19"/>
    <p:sldId id="320" r:id="rId20"/>
    <p:sldId id="279" r:id="rId21"/>
    <p:sldId id="280" r:id="rId22"/>
    <p:sldId id="358" r:id="rId23"/>
    <p:sldId id="355" r:id="rId24"/>
    <p:sldId id="282" r:id="rId25"/>
    <p:sldId id="283" r:id="rId26"/>
    <p:sldId id="359" r:id="rId27"/>
    <p:sldId id="284" r:id="rId28"/>
    <p:sldId id="354" r:id="rId29"/>
    <p:sldId id="287" r:id="rId30"/>
    <p:sldId id="361" r:id="rId31"/>
    <p:sldId id="357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25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/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/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lvl="0"/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092E4-D76F-4BFA-9420-5198670A5AC4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CCC06-F4C2-44F8-BFF7-3C00A608D6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27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1975D-84CE-416D-ACCE-96A10354D0C4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75CE-08D8-4581-992D-79C8263D9B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47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AA81C-4413-4561-B78B-DA2B9946F4B0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A86E-8E23-421D-B999-5F036D465E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12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833438" y="787400"/>
            <a:ext cx="4572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7827963" y="2743200"/>
            <a:ext cx="4572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6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/>
          <a:lstStyle>
            <a:lvl1pPr>
              <a:defRPr sz="33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E6505-1053-477D-94AB-C07B5F395D6B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1BEF-DEB0-41E5-8D5D-D96F0C4CC8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0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FA272-65CE-4CCC-834F-46CB87A9027C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17E46-0BEA-4F3C-B08B-CE1D117B5F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89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B77B-F00A-4ABF-9C13-00EA8D0EFA46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E7F2E-474B-4453-BF68-292AABA8C2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73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A152-10C6-4224-B955-41FBB9E60531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0FC02-2DB0-4FB2-9E28-284E8AC653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58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AD77F-CF39-4300-9DC8-AE9C2A35B070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E2B27-C0E2-42A5-99CC-50E494158A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700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D884-4FB0-4FB1-9C21-426A050E72A5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68AA7-20E6-4EC9-B239-FA811AED80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86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3A522-2342-4146-8F68-3285196D3E52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DE89-3D0A-42DC-857F-8327BAED40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16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/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/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5CA9-0863-4018-83A2-EE274C1BA4D6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10D71-6BD2-4132-B319-40E177BED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5729-6A2C-4939-8326-101DE439FD7D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4DA18-BE6D-4AE9-AA88-7EC7DA2F15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anchor="b"/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B0E19-4961-452D-BD6D-6ED2EABE92D1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B732E-667B-4BA4-A5AD-1520A2164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88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3ACE-3631-4FA0-A8B8-2B3204B91CA9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AD479-2DC6-4FC6-90FA-F6E988B33D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38D80-E977-4BE5-8173-8626D5F3CC48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6005-9D42-411B-89DD-91451D6222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3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26B42-3C9F-4D08-9056-ADC8B61F646B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A4DE-50C3-4B1D-913C-0042FEE4DF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759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A11AD-81F8-4A1F-80A3-26E434A3B886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994F7-7452-43A0-B3CD-3F4E7065F0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18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5625"/>
            <a:ext cx="76755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fld id="{44D62A63-636B-40E3-9B8D-CD56E4E4E428}" type="datetimeFigureOut">
              <a:rPr lang="en-GB"/>
              <a:pPr>
                <a:defRPr/>
              </a:pPr>
              <a:t>10/12/2019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fld id="{D5E23550-AC5D-4D7B-A8DF-8F0F58F477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84" r:id="rId9"/>
    <p:sldLayoutId id="2147484577" r:id="rId10"/>
    <p:sldLayoutId id="2147484578" r:id="rId11"/>
    <p:sldLayoutId id="2147484585" r:id="rId12"/>
    <p:sldLayoutId id="2147484579" r:id="rId13"/>
    <p:sldLayoutId id="2147484580" r:id="rId14"/>
    <p:sldLayoutId id="2147484581" r:id="rId15"/>
    <p:sldLayoutId id="2147484582" r:id="rId16"/>
    <p:sldLayoutId id="2147484583" r:id="rId1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657350" y="4464050"/>
            <a:ext cx="6858000" cy="1195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1657350" y="3830638"/>
            <a:ext cx="6858000" cy="6175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10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3568700"/>
            <a:ext cx="6523038" cy="1790700"/>
          </a:xfrm>
          <a:prstGeom prst="rect">
            <a:avLst/>
          </a:prstGeom>
        </p:spPr>
        <p:txBody>
          <a:bodyPr wrap="none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cs-CZ" sz="3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Sedimentární petrologie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cs-CZ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Sedimentační </a:t>
            </a:r>
            <a:r>
              <a:rPr lang="cs-CZ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prostředí </a:t>
            </a:r>
            <a:r>
              <a:rPr lang="cs-CZ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klastických hornin</a:t>
            </a:r>
            <a:endParaRPr lang="cs-CZ" sz="2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Pouštní/eolická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31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1" y="1278629"/>
            <a:ext cx="8062913" cy="48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82417" y="3884711"/>
            <a:ext cx="162031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Efemerní (dočasné)</a:t>
            </a:r>
          </a:p>
          <a:p>
            <a:r>
              <a:rPr lang="cs-CZ" sz="1400" dirty="0" smtClean="0">
                <a:solidFill>
                  <a:schemeClr val="bg1"/>
                </a:solidFill>
              </a:rPr>
              <a:t>jezero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2429" y="2222824"/>
            <a:ext cx="179728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Aluviální vějíře/kužely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14210" y="3224309"/>
            <a:ext cx="138852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Aluviální plošina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707353" y="2274311"/>
            <a:ext cx="115929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Písečné duny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Pouštní/eolické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225" y="922338"/>
            <a:ext cx="4742089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ísky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silty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mineralogická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strukturní zralost sedimentů (křemenné </a:t>
            </a: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písky, velmi dobré vytřídění a opracování)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Textury: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šikmé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planární zvrstvení velké škály (duny) </a:t>
            </a:r>
            <a:b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malé škály (čeřiny),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časté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přímé erozní povrchy oddělující jednotlivé sety, absence korytových bází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otisky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dešťových kapek</a:t>
            </a: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697366"/>
            <a:ext cx="3135086" cy="41801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97" y="3606800"/>
            <a:ext cx="433035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Pouštní/eolické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38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700"/>
            <a:ext cx="91440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Pouštní/eolické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80" y="1748970"/>
            <a:ext cx="6146252" cy="4614567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599127" y="6392455"/>
            <a:ext cx="4586288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Reziduální hrubozrnný </a:t>
            </a:r>
            <a:r>
              <a:rPr lang="cs-CZ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(pouštní dlažba)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67657" y="919256"/>
            <a:ext cx="8207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hrubá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klastika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(štěrk, balvany) jako 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rezidua („</a:t>
            </a:r>
            <a:r>
              <a:rPr lang="cs-CZ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lagy</a:t>
            </a: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 </a:t>
            </a:r>
            <a:b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(unášecí schopnost větru nedostatečná pro transport větších klastů)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58" y="967969"/>
            <a:ext cx="5328968" cy="400095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Pouštní/eolická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599127" y="6392455"/>
            <a:ext cx="4586288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Hrance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" y="2198681"/>
            <a:ext cx="5328968" cy="400095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168" y="1163750"/>
            <a:ext cx="3608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Časté jevy eolické koraze na klastech (hrance)</a:t>
            </a:r>
          </a:p>
        </p:txBody>
      </p:sp>
    </p:spTree>
    <p:extLst>
      <p:ext uri="{BB962C8B-B14F-4D97-AF65-F5344CB8AC3E}">
        <p14:creationId xmlns:p14="http://schemas.microsoft.com/office/powerpoint/2010/main" val="28835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Eolická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067"/>
            <a:ext cx="3563788" cy="47517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79" y="2071749"/>
            <a:ext cx="6374921" cy="4786250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3792310" y="831880"/>
            <a:ext cx="4742089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Spraše – </a:t>
            </a:r>
            <a:r>
              <a:rPr lang="cs-CZ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váté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prachy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Váté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písky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 během glaciálů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946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798232"/>
            <a:ext cx="8471140" cy="61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49548" y="3585037"/>
            <a:ext cx="113524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Divočící toky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14301" y="4056751"/>
            <a:ext cx="142859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Meandrující toky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322"/>
            <a:ext cx="4378960" cy="47403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587" y="788316"/>
            <a:ext cx="7112000" cy="2032000"/>
          </a:xfrm>
          <a:prstGeom prst="rect">
            <a:avLst/>
          </a:prstGeom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75" y="1255486"/>
            <a:ext cx="3033397" cy="560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297548" y="1101597"/>
            <a:ext cx="2554610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Vějíře s dominancí : </a:t>
            </a:r>
            <a:r>
              <a:rPr lang="cs-CZ" sz="1400" dirty="0" err="1" smtClean="0">
                <a:solidFill>
                  <a:schemeClr val="bg1"/>
                </a:solidFill>
              </a:rPr>
              <a:t>úlomkotoků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731491" y="3243971"/>
            <a:ext cx="144462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</a:t>
            </a:r>
            <a:r>
              <a:rPr lang="cs-CZ" sz="1400" dirty="0" smtClean="0">
                <a:solidFill>
                  <a:schemeClr val="bg1"/>
                </a:solidFill>
              </a:rPr>
              <a:t>lošných splachů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862119" y="5050985"/>
            <a:ext cx="13163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divočících toků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5" y="2069302"/>
            <a:ext cx="7365300" cy="390477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22233" y="3403628"/>
            <a:ext cx="107882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úlomkotoky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500576" y="4107571"/>
            <a:ext cx="127470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Plošné splachy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7" name="Přímá spojnice se šipkou 6"/>
          <p:cNvCxnSpPr>
            <a:stCxn id="4" idx="3"/>
          </p:cNvCxnSpPr>
          <p:nvPr/>
        </p:nvCxnSpPr>
        <p:spPr>
          <a:xfrm>
            <a:off x="3501054" y="3557517"/>
            <a:ext cx="1020146" cy="542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1941497" y="4370432"/>
            <a:ext cx="729132" cy="552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2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97180" y="723037"/>
            <a:ext cx="8267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TYPICKÉ FACIE: </a:t>
            </a:r>
            <a:br>
              <a:rPr lang="cs-CZ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r>
              <a:rPr lang="cs-CZ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- n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evytříděné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polymodální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štěrky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někdy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i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balvanité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, se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slabším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zaoblením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klastů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a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podpůrnou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strukturou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cs-CZ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základní hmoty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sz="1400" dirty="0" smtClean="0">
                <a:solidFill>
                  <a:schemeClr val="bg1"/>
                </a:solidFill>
                <a:latin typeface="Verdana" panose="020B0604030504040204" pitchFamily="34" charset="0"/>
              </a:rPr>
              <a:t>- v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elké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klasty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ukloněny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ve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směru</a:t>
            </a:r>
            <a:r>
              <a:rPr lang="en-GB" sz="14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GB" sz="14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proudění</a:t>
            </a:r>
            <a:r>
              <a:rPr lang="cs-CZ" sz="1400" dirty="0">
                <a:solidFill>
                  <a:schemeClr val="bg1"/>
                </a:solidFill>
                <a:latin typeface="Verdana" panose="020B0604030504040204" pitchFamily="34" charset="0"/>
              </a:rPr>
              <a:t>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7" y="1683744"/>
            <a:ext cx="6323696" cy="474779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97180" y="6431535"/>
            <a:ext cx="8267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Rokytenské slepence východního okraje Boskovické brázdy (karbon). </a:t>
            </a:r>
            <a:r>
              <a:rPr lang="cs-CZ" sz="1400" b="0" i="1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Řeznovice</a:t>
            </a:r>
            <a:r>
              <a:rPr lang="cs-CZ" sz="14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-Pekárka.</a:t>
            </a:r>
            <a:endParaRPr lang="en-GB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-261938"/>
            <a:ext cx="7886700" cy="1100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Sedimentační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124" name="Picture 3" descr="sedim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196975"/>
            <a:ext cx="44688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 descr="sedim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96975"/>
            <a:ext cx="461327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7524750" y="6092825"/>
            <a:ext cx="1152525" cy="503238"/>
          </a:xfrm>
          <a:prstGeom prst="wedgeRectCallout">
            <a:avLst>
              <a:gd name="adj1" fmla="val -147796"/>
              <a:gd name="adj2" fmla="val -11340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přílivové</a:t>
            </a:r>
          </a:p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plošiny</a:t>
            </a: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5219700" y="6308725"/>
            <a:ext cx="2016125" cy="360363"/>
          </a:xfrm>
          <a:prstGeom prst="wedgeRectCallout">
            <a:avLst>
              <a:gd name="adj1" fmla="val -1102"/>
              <a:gd name="adj2" fmla="val -198898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bariérové ostrovy</a:t>
            </a:r>
          </a:p>
        </p:txBody>
      </p:sp>
      <p:sp>
        <p:nvSpPr>
          <p:cNvPr id="5128" name="AutoShape 7"/>
          <p:cNvSpPr>
            <a:spLocks noChangeArrowheads="1"/>
          </p:cNvSpPr>
          <p:nvPr/>
        </p:nvSpPr>
        <p:spPr bwMode="auto">
          <a:xfrm>
            <a:off x="6732588" y="692150"/>
            <a:ext cx="1728787" cy="360363"/>
          </a:xfrm>
          <a:prstGeom prst="wedgeRectCallout">
            <a:avLst>
              <a:gd name="adj1" fmla="val -95361"/>
              <a:gd name="adj2" fmla="val 628412"/>
            </a:avLst>
          </a:prstGeom>
          <a:solidFill>
            <a:srgbClr val="99FF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Aluviální vějíř</a:t>
            </a:r>
          </a:p>
        </p:txBody>
      </p:sp>
      <p:sp>
        <p:nvSpPr>
          <p:cNvPr id="5129" name="AutoShape 8"/>
          <p:cNvSpPr>
            <a:spLocks noChangeArrowheads="1"/>
          </p:cNvSpPr>
          <p:nvPr/>
        </p:nvSpPr>
        <p:spPr bwMode="auto">
          <a:xfrm>
            <a:off x="3995738" y="692150"/>
            <a:ext cx="1943100" cy="360363"/>
          </a:xfrm>
          <a:prstGeom prst="wedgeRectCallout">
            <a:avLst>
              <a:gd name="adj1" fmla="val -33088"/>
              <a:gd name="adj2" fmla="val 431500"/>
            </a:avLst>
          </a:prstGeom>
          <a:solidFill>
            <a:srgbClr val="99FF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eolické prostředí</a:t>
            </a:r>
          </a:p>
        </p:txBody>
      </p:sp>
      <p:sp>
        <p:nvSpPr>
          <p:cNvPr id="5130" name="AutoShape 9"/>
          <p:cNvSpPr>
            <a:spLocks noChangeArrowheads="1"/>
          </p:cNvSpPr>
          <p:nvPr/>
        </p:nvSpPr>
        <p:spPr bwMode="auto">
          <a:xfrm>
            <a:off x="7632700" y="4437063"/>
            <a:ext cx="1511300" cy="503237"/>
          </a:xfrm>
          <a:prstGeom prst="wedgeRectCallout">
            <a:avLst>
              <a:gd name="adj1" fmla="val -173949"/>
              <a:gd name="adj2" fmla="val -229495"/>
            </a:avLst>
          </a:prstGeom>
          <a:solidFill>
            <a:srgbClr val="99FF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lakustrinní prostředí</a:t>
            </a:r>
          </a:p>
        </p:txBody>
      </p:sp>
      <p:sp>
        <p:nvSpPr>
          <p:cNvPr id="5131" name="AutoShape 10"/>
          <p:cNvSpPr>
            <a:spLocks noChangeArrowheads="1"/>
          </p:cNvSpPr>
          <p:nvPr/>
        </p:nvSpPr>
        <p:spPr bwMode="auto">
          <a:xfrm>
            <a:off x="6948488" y="5373688"/>
            <a:ext cx="2195512" cy="360362"/>
          </a:xfrm>
          <a:prstGeom prst="wedgeRectCallout">
            <a:avLst>
              <a:gd name="adj1" fmla="val -63810"/>
              <a:gd name="adj2" fmla="val -220046"/>
            </a:avLst>
          </a:prstGeom>
          <a:solidFill>
            <a:srgbClr val="99FF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fluviální prostředí</a:t>
            </a:r>
          </a:p>
        </p:txBody>
      </p:sp>
      <p:sp>
        <p:nvSpPr>
          <p:cNvPr id="5132" name="AutoShape 11"/>
          <p:cNvSpPr>
            <a:spLocks noChangeArrowheads="1"/>
          </p:cNvSpPr>
          <p:nvPr/>
        </p:nvSpPr>
        <p:spPr bwMode="auto">
          <a:xfrm>
            <a:off x="179388" y="5013325"/>
            <a:ext cx="1368425" cy="549275"/>
          </a:xfrm>
          <a:prstGeom prst="wedgeRectCallout">
            <a:avLst>
              <a:gd name="adj1" fmla="val 56495"/>
              <a:gd name="adj2" fmla="val 128611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pelagické</a:t>
            </a:r>
          </a:p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prostředí</a:t>
            </a:r>
          </a:p>
        </p:txBody>
      </p:sp>
      <p:sp>
        <p:nvSpPr>
          <p:cNvPr id="5133" name="AutoShape 12"/>
          <p:cNvSpPr>
            <a:spLocks noChangeArrowheads="1"/>
          </p:cNvSpPr>
          <p:nvPr/>
        </p:nvSpPr>
        <p:spPr bwMode="auto">
          <a:xfrm>
            <a:off x="1908175" y="620713"/>
            <a:ext cx="1511300" cy="503237"/>
          </a:xfrm>
          <a:prstGeom prst="wedgeRectCallout">
            <a:avLst>
              <a:gd name="adj1" fmla="val -68593"/>
              <a:gd name="adj2" fmla="val 36262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pobřežní</a:t>
            </a:r>
          </a:p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prostředí</a:t>
            </a:r>
          </a:p>
        </p:txBody>
      </p:sp>
      <p:sp>
        <p:nvSpPr>
          <p:cNvPr id="5134" name="AutoShape 13"/>
          <p:cNvSpPr>
            <a:spLocks noChangeArrowheads="1"/>
          </p:cNvSpPr>
          <p:nvPr/>
        </p:nvSpPr>
        <p:spPr bwMode="auto">
          <a:xfrm>
            <a:off x="3779838" y="6308725"/>
            <a:ext cx="1223962" cy="360363"/>
          </a:xfrm>
          <a:prstGeom prst="wedgeRectCallout">
            <a:avLst>
              <a:gd name="adj1" fmla="val 47407"/>
              <a:gd name="adj2" fmla="val -35176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říční delta</a:t>
            </a:r>
          </a:p>
        </p:txBody>
      </p:sp>
      <p:sp>
        <p:nvSpPr>
          <p:cNvPr id="5135" name="AutoShape 14"/>
          <p:cNvSpPr>
            <a:spLocks noChangeArrowheads="1"/>
          </p:cNvSpPr>
          <p:nvPr/>
        </p:nvSpPr>
        <p:spPr bwMode="auto">
          <a:xfrm>
            <a:off x="395288" y="2565400"/>
            <a:ext cx="720725" cy="360363"/>
          </a:xfrm>
          <a:prstGeom prst="wedgeRectCallout">
            <a:avLst>
              <a:gd name="adj1" fmla="val 224227"/>
              <a:gd name="adj2" fmla="val 247796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šelf</a:t>
            </a:r>
          </a:p>
        </p:txBody>
      </p:sp>
      <p:sp>
        <p:nvSpPr>
          <p:cNvPr id="5136" name="AutoShape 15"/>
          <p:cNvSpPr>
            <a:spLocks noChangeArrowheads="1"/>
          </p:cNvSpPr>
          <p:nvPr/>
        </p:nvSpPr>
        <p:spPr bwMode="auto">
          <a:xfrm>
            <a:off x="1908175" y="6308725"/>
            <a:ext cx="1368425" cy="549275"/>
          </a:xfrm>
          <a:prstGeom prst="wedgeRectCallout">
            <a:avLst>
              <a:gd name="adj1" fmla="val 34801"/>
              <a:gd name="adj2" fmla="val -99713"/>
            </a:avLst>
          </a:pr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/>
            <a:r>
              <a:rPr lang="cs-CZ" altLang="en-US" sz="1400" b="1">
                <a:solidFill>
                  <a:srgbClr val="000000"/>
                </a:solidFill>
                <a:latin typeface="Verdana" panose="020B0604030504040204" pitchFamily="34" charset="0"/>
              </a:rPr>
              <a:t>podmořský vějíř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1930400"/>
            <a:ext cx="7362825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52976" y="1315343"/>
            <a:ext cx="101450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Typy koryt: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31319" y="1997515"/>
            <a:ext cx="850738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Přímé: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19826" y="1997515"/>
            <a:ext cx="216240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Meandrující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398280" y="3536029"/>
            <a:ext cx="304754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Anastomozující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398279" y="5061829"/>
            <a:ext cx="3047549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Divočící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355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780971"/>
            <a:ext cx="4925994" cy="307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0"/>
            <a:ext cx="38481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1085" y="1066801"/>
            <a:ext cx="472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Divočíčí</a:t>
            </a:r>
            <a:r>
              <a:rPr lang="cs-CZ" dirty="0" smtClean="0">
                <a:solidFill>
                  <a:schemeClr val="bg1"/>
                </a:solidFill>
              </a:rPr>
              <a:t> řeky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Časté a rychlé překládání koryt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1030514" y="3635829"/>
            <a:ext cx="4898573" cy="19401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75771" y="1731666"/>
            <a:ext cx="5366886" cy="365154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233885" y="3312663"/>
            <a:ext cx="1560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Korytové facie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321233" y="1471187"/>
            <a:ext cx="1586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Mimokorytové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           facie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97137" y="3221738"/>
            <a:ext cx="124437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Korytové valy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1365078" y="3529515"/>
            <a:ext cx="27557" cy="18702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-4142" y="2828984"/>
            <a:ext cx="184819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Záplavová plošina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410708" y="3139550"/>
            <a:ext cx="134766" cy="2115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41085" y="1066801"/>
            <a:ext cx="85126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Štěrky</a:t>
            </a:r>
            <a:r>
              <a:rPr lang="cs-CZ" dirty="0">
                <a:solidFill>
                  <a:schemeClr val="bg1"/>
                </a:solidFill>
              </a:rPr>
              <a:t> s podpůrnou strukturou </a:t>
            </a:r>
            <a:r>
              <a:rPr lang="cs-CZ" dirty="0" err="1">
                <a:solidFill>
                  <a:schemeClr val="bg1"/>
                </a:solidFill>
              </a:rPr>
              <a:t>mezihmoty</a:t>
            </a:r>
            <a:r>
              <a:rPr lang="cs-CZ" dirty="0">
                <a:solidFill>
                  <a:schemeClr val="bg1"/>
                </a:solidFill>
              </a:rPr>
              <a:t> i </a:t>
            </a:r>
            <a:r>
              <a:rPr lang="cs-CZ" dirty="0" err="1">
                <a:solidFill>
                  <a:schemeClr val="bg1"/>
                </a:solidFill>
              </a:rPr>
              <a:t>prodůrnou</a:t>
            </a:r>
            <a:r>
              <a:rPr lang="cs-CZ" dirty="0">
                <a:solidFill>
                  <a:schemeClr val="bg1"/>
                </a:solidFill>
              </a:rPr>
              <a:t> strukturou </a:t>
            </a:r>
            <a:r>
              <a:rPr lang="cs-CZ" dirty="0" smtClean="0">
                <a:solidFill>
                  <a:schemeClr val="bg1"/>
                </a:solidFill>
              </a:rPr>
              <a:t>klastů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zrnitost: od štěrčíku </a:t>
            </a:r>
            <a:r>
              <a:rPr lang="cs-CZ" dirty="0">
                <a:solidFill>
                  <a:schemeClr val="bg1"/>
                </a:solidFill>
              </a:rPr>
              <a:t>(2–4 </a:t>
            </a:r>
            <a:r>
              <a:rPr lang="cs-CZ" dirty="0" smtClean="0">
                <a:solidFill>
                  <a:schemeClr val="bg1"/>
                </a:solidFill>
              </a:rPr>
              <a:t>mm) </a:t>
            </a:r>
            <a:r>
              <a:rPr lang="cs-CZ" dirty="0">
                <a:solidFill>
                  <a:schemeClr val="bg1"/>
                </a:solidFill>
              </a:rPr>
              <a:t>po valouny </a:t>
            </a:r>
            <a:r>
              <a:rPr lang="cs-CZ" dirty="0" smtClean="0">
                <a:solidFill>
                  <a:schemeClr val="bg1"/>
                </a:solidFill>
              </a:rPr>
              <a:t>(64–256 mm)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zaoblení </a:t>
            </a:r>
            <a:r>
              <a:rPr lang="cs-CZ" dirty="0">
                <a:solidFill>
                  <a:schemeClr val="bg1"/>
                </a:solidFill>
              </a:rPr>
              <a:t>klastů je většinou průměrné (</a:t>
            </a:r>
            <a:r>
              <a:rPr lang="cs-CZ" dirty="0" err="1">
                <a:solidFill>
                  <a:schemeClr val="bg1"/>
                </a:solidFill>
              </a:rPr>
              <a:t>subangulární</a:t>
            </a:r>
            <a:r>
              <a:rPr lang="cs-CZ" dirty="0">
                <a:solidFill>
                  <a:schemeClr val="bg1"/>
                </a:solidFill>
              </a:rPr>
              <a:t> až </a:t>
            </a:r>
            <a:r>
              <a:rPr lang="cs-CZ" dirty="0" err="1">
                <a:solidFill>
                  <a:schemeClr val="bg1"/>
                </a:solidFill>
              </a:rPr>
              <a:t>suboválné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bg1"/>
                </a:solidFill>
              </a:rPr>
              <a:t>Zvrstvení </a:t>
            </a:r>
            <a:r>
              <a:rPr lang="cs-CZ" b="1" dirty="0">
                <a:solidFill>
                  <a:schemeClr val="bg1"/>
                </a:solidFill>
              </a:rPr>
              <a:t>štěrků</a:t>
            </a:r>
            <a:r>
              <a:rPr lang="cs-CZ" dirty="0">
                <a:solidFill>
                  <a:schemeClr val="bg1"/>
                </a:solidFill>
              </a:rPr>
              <a:t>: horizontální, ukloněné, šikmé planární i korytovité, masivní </a:t>
            </a:r>
            <a:r>
              <a:rPr lang="cs-CZ" dirty="0" smtClean="0">
                <a:solidFill>
                  <a:schemeClr val="bg1"/>
                </a:solidFill>
              </a:rPr>
              <a:t>textura, štěrkové </a:t>
            </a:r>
            <a:r>
              <a:rPr lang="cs-CZ" dirty="0" err="1" smtClean="0">
                <a:solidFill>
                  <a:schemeClr val="bg1"/>
                </a:solidFill>
              </a:rPr>
              <a:t>lagy</a:t>
            </a:r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Písky</a:t>
            </a:r>
            <a:r>
              <a:rPr lang="cs-CZ" dirty="0">
                <a:solidFill>
                  <a:schemeClr val="bg1"/>
                </a:solidFill>
              </a:rPr>
              <a:t> s horizontálním, ukloněným, šikmým planárním i korytovitým </a:t>
            </a:r>
            <a:r>
              <a:rPr lang="cs-CZ" dirty="0" smtClean="0">
                <a:solidFill>
                  <a:schemeClr val="bg1"/>
                </a:solidFill>
              </a:rPr>
              <a:t>zvrstvením</a:t>
            </a:r>
            <a:r>
              <a:rPr lang="cs-CZ" dirty="0">
                <a:solidFill>
                  <a:schemeClr val="bg1"/>
                </a:solidFill>
              </a:rPr>
              <a:t>, výjimečně s masivní texturou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hojné směsi </a:t>
            </a:r>
            <a:r>
              <a:rPr lang="cs-CZ" dirty="0">
                <a:solidFill>
                  <a:schemeClr val="bg1"/>
                </a:solidFill>
              </a:rPr>
              <a:t>písku a štěrku - štěrkovité písky (max. 25 % štěrkové frakce) a písčité štěrky (25–50 % štěrkové frakce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Silty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- kvantitativně </a:t>
            </a:r>
            <a:r>
              <a:rPr lang="cs-CZ" dirty="0">
                <a:solidFill>
                  <a:schemeClr val="bg1"/>
                </a:solidFill>
              </a:rPr>
              <a:t>nejméně </a:t>
            </a:r>
            <a:r>
              <a:rPr lang="cs-CZ" dirty="0" smtClean="0">
                <a:solidFill>
                  <a:schemeClr val="bg1"/>
                </a:solidFill>
              </a:rPr>
              <a:t>významné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- horizontální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smtClean="0">
                <a:solidFill>
                  <a:schemeClr val="bg1"/>
                </a:solidFill>
              </a:rPr>
              <a:t>zvlněná </a:t>
            </a:r>
            <a:r>
              <a:rPr lang="cs-CZ" dirty="0">
                <a:solidFill>
                  <a:schemeClr val="bg1"/>
                </a:solidFill>
              </a:rPr>
              <a:t>nebo </a:t>
            </a:r>
            <a:r>
              <a:rPr lang="cs-CZ" dirty="0" err="1" smtClean="0">
                <a:solidFill>
                  <a:schemeClr val="bg1"/>
                </a:solidFill>
              </a:rPr>
              <a:t>čeřinová</a:t>
            </a:r>
            <a:r>
              <a:rPr lang="cs-CZ" dirty="0" smtClean="0">
                <a:solidFill>
                  <a:schemeClr val="bg1"/>
                </a:solidFill>
              </a:rPr>
              <a:t> laminace, </a:t>
            </a:r>
            <a:r>
              <a:rPr lang="cs-CZ" dirty="0">
                <a:solidFill>
                  <a:schemeClr val="bg1"/>
                </a:solidFill>
              </a:rPr>
              <a:t>popř. masivní texturu.</a:t>
            </a:r>
          </a:p>
        </p:txBody>
      </p:sp>
    </p:spTree>
    <p:extLst>
      <p:ext uri="{BB962C8B-B14F-4D97-AF65-F5344CB8AC3E}">
        <p14:creationId xmlns:p14="http://schemas.microsoft.com/office/powerpoint/2010/main" val="29314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3" y="2024562"/>
            <a:ext cx="7886700" cy="373053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376894" y="3280621"/>
            <a:ext cx="151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štěrkové </a:t>
            </a:r>
            <a:r>
              <a:rPr lang="cs-CZ" b="1" dirty="0" err="1"/>
              <a:t>lagy</a:t>
            </a:r>
            <a:endParaRPr lang="cs-CZ" b="1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5304971" y="3686629"/>
            <a:ext cx="493486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429008" y="1137245"/>
            <a:ext cx="6928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štěrkové </a:t>
            </a:r>
            <a:r>
              <a:rPr lang="cs-CZ" b="1" dirty="0" err="1" smtClean="0">
                <a:solidFill>
                  <a:schemeClr val="bg1"/>
                </a:solidFill>
              </a:rPr>
              <a:t>lagy</a:t>
            </a:r>
            <a:r>
              <a:rPr lang="cs-CZ" b="1" dirty="0" smtClean="0">
                <a:solidFill>
                  <a:schemeClr val="bg1"/>
                </a:solidFill>
              </a:rPr>
              <a:t> – reziduální štěrky, které nebyly odnesené proudem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458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" y="1659164"/>
            <a:ext cx="78105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560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7138"/>
            <a:ext cx="6410325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4902" y="3582052"/>
            <a:ext cx="165077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Agradační val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494713" y="3889829"/>
            <a:ext cx="52765" cy="10282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2576" y="3158774"/>
            <a:ext cx="185144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Záplavová plošina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14" name="Přímá spojnice se šipkou 13"/>
          <p:cNvCxnSpPr>
            <a:stCxn id="13" idx="2"/>
          </p:cNvCxnSpPr>
          <p:nvPr/>
        </p:nvCxnSpPr>
        <p:spPr>
          <a:xfrm>
            <a:off x="998299" y="3466551"/>
            <a:ext cx="1363401" cy="4232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2672202" y="4170150"/>
            <a:ext cx="1443519" cy="61555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Jesep</a:t>
            </a:r>
            <a:br>
              <a:rPr lang="cs-CZ" sz="1400" dirty="0" smtClean="0">
                <a:solidFill>
                  <a:schemeClr val="bg1"/>
                </a:solidFill>
              </a:rPr>
            </a:br>
            <a:r>
              <a:rPr lang="cs-CZ" sz="1000" dirty="0" smtClean="0">
                <a:solidFill>
                  <a:schemeClr val="bg1"/>
                </a:solidFill>
              </a:rPr>
              <a:t>(s laterální akrecí sedimentu)</a:t>
            </a:r>
            <a:endParaRPr lang="cs-CZ" sz="1000" dirty="0">
              <a:solidFill>
                <a:schemeClr val="bg1"/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2308983" y="4646060"/>
            <a:ext cx="384993" cy="4862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842532" y="3836935"/>
            <a:ext cx="70324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Výsep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26" name="Přímá spojnice se šipkou 25"/>
          <p:cNvCxnSpPr/>
          <p:nvPr/>
        </p:nvCxnSpPr>
        <p:spPr>
          <a:xfrm flipH="1">
            <a:off x="997289" y="4128187"/>
            <a:ext cx="1" cy="5271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3768820" y="3053248"/>
            <a:ext cx="165077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Agradační val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29" name="Přímá spojnice se šipkou 28"/>
          <p:cNvCxnSpPr/>
          <p:nvPr/>
        </p:nvCxnSpPr>
        <p:spPr>
          <a:xfrm flipH="1">
            <a:off x="4327968" y="3312662"/>
            <a:ext cx="16783" cy="4545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4484623" y="2599988"/>
            <a:ext cx="96909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Průvalové</a:t>
            </a:r>
            <a:r>
              <a:rPr lang="cs-CZ" sz="1400" dirty="0" smtClean="0">
                <a:solidFill>
                  <a:schemeClr val="bg1"/>
                </a:solidFill>
              </a:rPr>
              <a:t> sedimenty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34" name="Přímá spojnice se šipkou 33"/>
          <p:cNvCxnSpPr/>
          <p:nvPr/>
        </p:nvCxnSpPr>
        <p:spPr>
          <a:xfrm flipH="1">
            <a:off x="5045746" y="3152241"/>
            <a:ext cx="24058" cy="10493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Skupina 34"/>
          <p:cNvGrpSpPr/>
          <p:nvPr/>
        </p:nvGrpSpPr>
        <p:grpSpPr>
          <a:xfrm>
            <a:off x="1901371" y="-28895"/>
            <a:ext cx="7267071" cy="5522552"/>
            <a:chOff x="1901371" y="-28895"/>
            <a:chExt cx="7267071" cy="5522552"/>
          </a:xfrm>
        </p:grpSpPr>
        <p:cxnSp>
          <p:nvCxnSpPr>
            <p:cNvPr id="6" name="Přímá spojnice se šipkou 5"/>
            <p:cNvCxnSpPr/>
            <p:nvPr/>
          </p:nvCxnSpPr>
          <p:spPr>
            <a:xfrm flipH="1">
              <a:off x="2649074" y="1731666"/>
              <a:ext cx="2993583" cy="210526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Skupina 31"/>
            <p:cNvGrpSpPr/>
            <p:nvPr/>
          </p:nvGrpSpPr>
          <p:grpSpPr>
            <a:xfrm>
              <a:off x="1901371" y="-28895"/>
              <a:ext cx="7267071" cy="5522552"/>
              <a:chOff x="1901371" y="-28895"/>
              <a:chExt cx="7267071" cy="5522552"/>
            </a:xfrm>
          </p:grpSpPr>
          <p:pic>
            <p:nvPicPr>
              <p:cNvPr id="25605" name="Obrázek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7167" y="-28895"/>
                <a:ext cx="3851275" cy="491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Přímá spojnice se šipkou 4"/>
              <p:cNvCxnSpPr/>
              <p:nvPr/>
            </p:nvCxnSpPr>
            <p:spPr>
              <a:xfrm flipH="1">
                <a:off x="1901371" y="3635829"/>
                <a:ext cx="4027716" cy="1857828"/>
              </a:xfrm>
              <a:prstGeom prst="straightConnector1">
                <a:avLst/>
              </a:prstGeom>
              <a:ln w="571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ovéPole 6"/>
              <p:cNvSpPr txBox="1"/>
              <p:nvPr/>
            </p:nvSpPr>
            <p:spPr>
              <a:xfrm>
                <a:off x="6233885" y="3312663"/>
                <a:ext cx="15603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Korytové facie</a:t>
                </a:r>
              </a:p>
              <a:p>
                <a:endParaRPr lang="cs-CZ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6321233" y="1471187"/>
                <a:ext cx="158601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err="1" smtClean="0">
                    <a:solidFill>
                      <a:schemeClr val="bg1"/>
                    </a:solidFill>
                  </a:rPr>
                  <a:t>Mimokorytové</a:t>
                </a:r>
                <a:r>
                  <a:rPr lang="cs-CZ" dirty="0" smtClean="0">
                    <a:solidFill>
                      <a:schemeClr val="bg1"/>
                    </a:solidFill>
                  </a:rPr>
                  <a:t/>
                </a:r>
                <a:br>
                  <a:rPr lang="cs-CZ" dirty="0" smtClean="0">
                    <a:solidFill>
                      <a:schemeClr val="bg1"/>
                    </a:solidFill>
                  </a:rPr>
                </a:br>
                <a:r>
                  <a:rPr lang="cs-CZ" dirty="0" smtClean="0">
                    <a:solidFill>
                      <a:schemeClr val="bg1"/>
                    </a:solidFill>
                  </a:rPr>
                  <a:t>           facie</a:t>
                </a:r>
              </a:p>
              <a:p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8" name="TextovéPole 37"/>
          <p:cNvSpPr txBox="1"/>
          <p:nvPr/>
        </p:nvSpPr>
        <p:spPr>
          <a:xfrm>
            <a:off x="341085" y="1066801"/>
            <a:ext cx="4728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Meandrující řeky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Pozvolné překládání koryt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41085" y="1066801"/>
            <a:ext cx="85126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>
                <a:solidFill>
                  <a:schemeClr val="bg1"/>
                </a:solidFill>
              </a:rPr>
              <a:t>Sedimenty </a:t>
            </a:r>
            <a:r>
              <a:rPr lang="cs-CZ" u="sng" dirty="0">
                <a:solidFill>
                  <a:schemeClr val="bg1"/>
                </a:solidFill>
              </a:rPr>
              <a:t>koryta: 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-    štěrky </a:t>
            </a:r>
            <a:r>
              <a:rPr lang="cs-CZ" dirty="0">
                <a:solidFill>
                  <a:schemeClr val="bg1"/>
                </a:solidFill>
              </a:rPr>
              <a:t>ve frakci štěrčíku (</a:t>
            </a:r>
            <a:r>
              <a:rPr lang="cs-CZ" dirty="0" err="1">
                <a:solidFill>
                  <a:schemeClr val="bg1"/>
                </a:solidFill>
              </a:rPr>
              <a:t>granules</a:t>
            </a:r>
            <a:r>
              <a:rPr lang="cs-CZ" dirty="0">
                <a:solidFill>
                  <a:schemeClr val="bg1"/>
                </a:solidFill>
              </a:rPr>
              <a:t> - 2–4 mm)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hrubozrnné </a:t>
            </a:r>
            <a:r>
              <a:rPr lang="cs-CZ" dirty="0">
                <a:solidFill>
                  <a:schemeClr val="bg1"/>
                </a:solidFill>
              </a:rPr>
              <a:t>a </a:t>
            </a:r>
            <a:r>
              <a:rPr lang="cs-CZ" dirty="0" err="1">
                <a:solidFill>
                  <a:schemeClr val="bg1"/>
                </a:solidFill>
              </a:rPr>
              <a:t>středozrnné</a:t>
            </a:r>
            <a:r>
              <a:rPr lang="cs-CZ" dirty="0">
                <a:solidFill>
                  <a:schemeClr val="bg1"/>
                </a:solidFill>
              </a:rPr>
              <a:t> písky s šikmým korytovitým zvrstvením velké </a:t>
            </a:r>
            <a:r>
              <a:rPr lang="cs-CZ" dirty="0" smtClean="0">
                <a:solidFill>
                  <a:schemeClr val="bg1"/>
                </a:solidFill>
              </a:rPr>
              <a:t>škály </a:t>
            </a:r>
          </a:p>
          <a:p>
            <a:pPr marL="285750" indent="-285750">
              <a:buFontTx/>
              <a:buChar char="-"/>
            </a:pPr>
            <a:r>
              <a:rPr lang="cs-CZ" dirty="0" err="1" smtClean="0">
                <a:solidFill>
                  <a:schemeClr val="bg1"/>
                </a:solidFill>
              </a:rPr>
              <a:t>střednozrnné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 jemnozrnné písky s šikmým korytovitým zvrstvením malé </a:t>
            </a:r>
            <a:r>
              <a:rPr lang="cs-CZ" dirty="0" smtClean="0">
                <a:solidFill>
                  <a:schemeClr val="bg1"/>
                </a:solidFill>
              </a:rPr>
              <a:t>škály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jemnozrnné </a:t>
            </a:r>
            <a:r>
              <a:rPr lang="cs-CZ" dirty="0">
                <a:solidFill>
                  <a:schemeClr val="bg1"/>
                </a:solidFill>
              </a:rPr>
              <a:t>písky a </a:t>
            </a:r>
            <a:r>
              <a:rPr lang="cs-CZ" dirty="0" err="1">
                <a:solidFill>
                  <a:schemeClr val="bg1"/>
                </a:solidFill>
              </a:rPr>
              <a:t>silty</a:t>
            </a:r>
            <a:r>
              <a:rPr lang="cs-CZ" dirty="0">
                <a:solidFill>
                  <a:schemeClr val="bg1"/>
                </a:solidFill>
              </a:rPr>
              <a:t> s šikmým korytovitým zvrstvením malé </a:t>
            </a:r>
            <a:r>
              <a:rPr lang="cs-CZ" dirty="0" smtClean="0">
                <a:solidFill>
                  <a:schemeClr val="bg1"/>
                </a:solidFill>
              </a:rPr>
              <a:t>škály</a:t>
            </a: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Laterální akrece – boční depozice v jesepu</a:t>
            </a:r>
            <a:endParaRPr lang="cs-CZ" dirty="0">
              <a:solidFill>
                <a:schemeClr val="bg1"/>
              </a:solidFill>
            </a:endParaRPr>
          </a:p>
          <a:p>
            <a:endParaRPr lang="cs-CZ" u="sng" dirty="0" smtClean="0">
              <a:solidFill>
                <a:schemeClr val="bg1"/>
              </a:solidFill>
            </a:endParaRPr>
          </a:p>
          <a:p>
            <a:r>
              <a:rPr lang="cs-CZ" u="sng" dirty="0" smtClean="0">
                <a:solidFill>
                  <a:schemeClr val="bg1"/>
                </a:solidFill>
              </a:rPr>
              <a:t>Sedimenty </a:t>
            </a:r>
            <a:r>
              <a:rPr lang="cs-CZ" u="sng" dirty="0">
                <a:solidFill>
                  <a:schemeClr val="bg1"/>
                </a:solidFill>
              </a:rPr>
              <a:t>výplavové </a:t>
            </a:r>
            <a:r>
              <a:rPr lang="cs-CZ" u="sng" dirty="0" smtClean="0">
                <a:solidFill>
                  <a:schemeClr val="bg1"/>
                </a:solidFill>
              </a:rPr>
              <a:t>plošiny (</a:t>
            </a:r>
            <a:r>
              <a:rPr lang="cs-CZ" u="sng" dirty="0" err="1" smtClean="0">
                <a:solidFill>
                  <a:schemeClr val="bg1"/>
                </a:solidFill>
              </a:rPr>
              <a:t>mimokorytové</a:t>
            </a:r>
            <a:r>
              <a:rPr lang="cs-CZ" u="sng" dirty="0" smtClean="0">
                <a:solidFill>
                  <a:schemeClr val="bg1"/>
                </a:solidFill>
              </a:rPr>
              <a:t> facie):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jemnozrnné </a:t>
            </a:r>
            <a:r>
              <a:rPr lang="cs-CZ" dirty="0">
                <a:solidFill>
                  <a:schemeClr val="bg1"/>
                </a:solidFill>
              </a:rPr>
              <a:t>písky a </a:t>
            </a:r>
            <a:r>
              <a:rPr lang="cs-CZ" dirty="0" err="1">
                <a:solidFill>
                  <a:schemeClr val="bg1"/>
                </a:solidFill>
              </a:rPr>
              <a:t>silty</a:t>
            </a:r>
            <a:r>
              <a:rPr lang="cs-CZ" dirty="0">
                <a:solidFill>
                  <a:schemeClr val="bg1"/>
                </a:solidFill>
              </a:rPr>
              <a:t> s horizontální laminací a šikmou korytovitou laminací malé škály, masivní </a:t>
            </a:r>
            <a:r>
              <a:rPr lang="cs-CZ" dirty="0" err="1">
                <a:solidFill>
                  <a:schemeClr val="bg1"/>
                </a:solidFill>
              </a:rPr>
              <a:t>silty</a:t>
            </a:r>
            <a:r>
              <a:rPr lang="cs-CZ" dirty="0">
                <a:solidFill>
                  <a:schemeClr val="bg1"/>
                </a:solidFill>
              </a:rPr>
              <a:t> a </a:t>
            </a:r>
            <a:r>
              <a:rPr lang="cs-CZ" dirty="0" err="1" smtClean="0">
                <a:solidFill>
                  <a:schemeClr val="bg1"/>
                </a:solidFill>
              </a:rPr>
              <a:t>pelity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bg1"/>
                </a:solidFill>
              </a:rPr>
              <a:t>Laterální akrece při povodni (</a:t>
            </a:r>
            <a:r>
              <a:rPr lang="cs-CZ" dirty="0" err="1" smtClean="0">
                <a:solidFill>
                  <a:schemeClr val="bg1"/>
                </a:solidFill>
              </a:rPr>
              <a:t>průvalové</a:t>
            </a:r>
            <a:r>
              <a:rPr lang="cs-CZ" dirty="0" smtClean="0">
                <a:solidFill>
                  <a:schemeClr val="bg1"/>
                </a:solidFill>
              </a:rPr>
              <a:t> sedimenty)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+ horizontální </a:t>
            </a:r>
            <a:r>
              <a:rPr lang="cs-CZ" dirty="0">
                <a:solidFill>
                  <a:schemeClr val="bg1"/>
                </a:solidFill>
              </a:rPr>
              <a:t>akrece – </a:t>
            </a:r>
            <a:r>
              <a:rPr lang="cs-CZ" dirty="0" smtClean="0">
                <a:solidFill>
                  <a:schemeClr val="bg1"/>
                </a:solidFill>
              </a:rPr>
              <a:t>depozice jemnozrnného materiálu ze suspenze po povodních </a:t>
            </a:r>
            <a:endParaRPr lang="cs-CZ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662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82" y="1608138"/>
            <a:ext cx="8007350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Fluviální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2" y="4096004"/>
            <a:ext cx="4011862" cy="21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Lakustrinní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970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480"/>
            <a:ext cx="6261100" cy="357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09156" y="3688546"/>
            <a:ext cx="185144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Břeh jezera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6" name="Přímá spojnice se šipkou 5"/>
          <p:cNvCxnSpPr>
            <a:stCxn id="5" idx="2"/>
          </p:cNvCxnSpPr>
          <p:nvPr/>
        </p:nvCxnSpPr>
        <p:spPr>
          <a:xfrm>
            <a:off x="1134879" y="3996323"/>
            <a:ext cx="751978" cy="8006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258600" y="3610176"/>
            <a:ext cx="156163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Marše (</a:t>
            </a:r>
            <a:r>
              <a:rPr lang="cs-CZ" sz="1400" dirty="0" err="1" smtClean="0">
                <a:solidFill>
                  <a:schemeClr val="bg1"/>
                </a:solidFill>
              </a:rPr>
              <a:t>palustrinní</a:t>
            </a:r>
            <a:r>
              <a:rPr lang="cs-CZ" sz="1400" dirty="0" smtClean="0">
                <a:solidFill>
                  <a:schemeClr val="bg1"/>
                </a:solidFill>
              </a:rPr>
              <a:t> prostředí)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4734422" y="4057592"/>
            <a:ext cx="156892" cy="7901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30053" y="5942670"/>
            <a:ext cx="156163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Hluboké anoxické prostředí – depozice kalu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561824" y="5872011"/>
            <a:ext cx="156163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Písčité dno v mělčích částech jezera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851390" y="3304780"/>
            <a:ext cx="156163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Jezerní delta</a:t>
            </a:r>
            <a:endParaRPr lang="cs-CZ" sz="1400" dirty="0">
              <a:solidFill>
                <a:schemeClr val="bg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2986324" y="3601233"/>
            <a:ext cx="269790" cy="9635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3911600" y="5351172"/>
            <a:ext cx="650224" cy="5914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1853448" y="5740400"/>
            <a:ext cx="893938" cy="3721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/>
          <p:cNvGrpSpPr/>
          <p:nvPr/>
        </p:nvGrpSpPr>
        <p:grpSpPr>
          <a:xfrm>
            <a:off x="2060602" y="203200"/>
            <a:ext cx="7073312" cy="6478134"/>
            <a:chOff x="2060602" y="203200"/>
            <a:chExt cx="7073312" cy="6478134"/>
          </a:xfrm>
        </p:grpSpPr>
        <p:pic>
          <p:nvPicPr>
            <p:cNvPr id="29701" name="Obráze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1100" y="203200"/>
              <a:ext cx="2872814" cy="6478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Přímá spojnice se šipkou 19"/>
            <p:cNvCxnSpPr/>
            <p:nvPr/>
          </p:nvCxnSpPr>
          <p:spPr>
            <a:xfrm flipH="1" flipV="1">
              <a:off x="2986324" y="5736869"/>
              <a:ext cx="3479791" cy="78730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 flipH="1">
              <a:off x="2060602" y="4915569"/>
              <a:ext cx="4338144" cy="538271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se šipkou 26"/>
            <p:cNvCxnSpPr/>
            <p:nvPr/>
          </p:nvCxnSpPr>
          <p:spPr>
            <a:xfrm flipH="1">
              <a:off x="3519714" y="2671875"/>
              <a:ext cx="2952084" cy="234028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 flipH="1">
              <a:off x="2800350" y="1401823"/>
              <a:ext cx="3542782" cy="3433638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Terestrická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225" y="922338"/>
            <a:ext cx="8824913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Glaciální a </a:t>
            </a:r>
            <a:r>
              <a:rPr lang="cs-CZ" sz="17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periglaciální</a:t>
            </a: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Pouštní</a:t>
            </a:r>
            <a:endParaRPr lang="cs-CZ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Aluviální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Fluviální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Lakustrinní</a:t>
            </a: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Lakustrinní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765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8" y="844408"/>
            <a:ext cx="4898571" cy="601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9225" y="922338"/>
            <a:ext cx="4586288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Hydrologický režim jezer</a:t>
            </a:r>
            <a:endParaRPr lang="cs-CZ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Hydrologicky uzavřená jezera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(jen přítok)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 </a:t>
            </a:r>
            <a:r>
              <a:rPr lang="cs-CZ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ardiním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prostředí výrazná evaporace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efermerní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jezera typu playa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evapority: nejprve se sráží méně rozpustné</a:t>
            </a:r>
            <a:b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více rozpustné až v závěrečné fázi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Hydrologicky otevřená jezera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(přítok + odtok)</a:t>
            </a:r>
            <a:endParaRPr lang="cs-CZ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37" y="2721428"/>
            <a:ext cx="4133891" cy="21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Lakustrinní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63" y="1995338"/>
            <a:ext cx="6951669" cy="4624627"/>
          </a:xfr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49225" y="922338"/>
            <a:ext cx="8152946" cy="70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Varvity</a:t>
            </a: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laminované jíly/prachy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vznik sezónními výkyvy přínosu detritického materiálů/produktivity v jezeru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Marinní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4863"/>
            <a:ext cx="91440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ovéPole 6"/>
          <p:cNvSpPr txBox="1">
            <a:spLocks noChangeArrowheads="1"/>
          </p:cNvSpPr>
          <p:nvPr/>
        </p:nvSpPr>
        <p:spPr bwMode="auto">
          <a:xfrm>
            <a:off x="2016125" y="2846388"/>
            <a:ext cx="1851025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Kontinentální šelf</a:t>
            </a:r>
          </a:p>
        </p:txBody>
      </p:sp>
      <p:sp>
        <p:nvSpPr>
          <p:cNvPr id="5125" name="TextovéPole 8"/>
          <p:cNvSpPr txBox="1">
            <a:spLocks noChangeArrowheads="1"/>
          </p:cNvSpPr>
          <p:nvPr/>
        </p:nvSpPr>
        <p:spPr bwMode="auto">
          <a:xfrm>
            <a:off x="3735388" y="3173413"/>
            <a:ext cx="1852612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Kontinentální svah</a:t>
            </a:r>
          </a:p>
        </p:txBody>
      </p:sp>
      <p:sp>
        <p:nvSpPr>
          <p:cNvPr id="5126" name="TextovéPole 9"/>
          <p:cNvSpPr txBox="1">
            <a:spLocks noChangeArrowheads="1"/>
          </p:cNvSpPr>
          <p:nvPr/>
        </p:nvSpPr>
        <p:spPr bwMode="auto">
          <a:xfrm>
            <a:off x="5476875" y="3500438"/>
            <a:ext cx="1852613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Kontinentální úpatí</a:t>
            </a:r>
          </a:p>
        </p:txBody>
      </p:sp>
      <p:sp>
        <p:nvSpPr>
          <p:cNvPr id="5127" name="TextovéPole 10"/>
          <p:cNvSpPr txBox="1">
            <a:spLocks noChangeArrowheads="1"/>
          </p:cNvSpPr>
          <p:nvPr/>
        </p:nvSpPr>
        <p:spPr bwMode="auto">
          <a:xfrm>
            <a:off x="7110413" y="4640263"/>
            <a:ext cx="1851025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Abysální planina</a:t>
            </a:r>
          </a:p>
        </p:txBody>
      </p:sp>
    </p:spTree>
    <p:extLst>
      <p:ext uri="{BB962C8B-B14F-4D97-AF65-F5344CB8AC3E}">
        <p14:creationId xmlns:p14="http://schemas.microsoft.com/office/powerpoint/2010/main" val="3793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Marinní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147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1579563"/>
            <a:ext cx="9221788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ovéPole 4"/>
          <p:cNvSpPr txBox="1">
            <a:spLocks noChangeArrowheads="1"/>
          </p:cNvSpPr>
          <p:nvPr/>
        </p:nvSpPr>
        <p:spPr bwMode="auto">
          <a:xfrm>
            <a:off x="5005388" y="1781175"/>
            <a:ext cx="1852612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Okraj šelfu</a:t>
            </a:r>
          </a:p>
        </p:txBody>
      </p:sp>
      <p:sp>
        <p:nvSpPr>
          <p:cNvPr id="6149" name="TextovéPole 5"/>
          <p:cNvSpPr txBox="1">
            <a:spLocks noChangeArrowheads="1"/>
          </p:cNvSpPr>
          <p:nvPr/>
        </p:nvSpPr>
        <p:spPr bwMode="auto">
          <a:xfrm>
            <a:off x="5557838" y="5156200"/>
            <a:ext cx="2570162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200">
                <a:solidFill>
                  <a:schemeClr val="bg1"/>
                </a:solidFill>
              </a:rPr>
              <a:t>Báze normálního vlnění (cca 5 – 15 m)</a:t>
            </a:r>
          </a:p>
        </p:txBody>
      </p:sp>
      <p:sp>
        <p:nvSpPr>
          <p:cNvPr id="6150" name="TextovéPole 6"/>
          <p:cNvSpPr txBox="1">
            <a:spLocks noChangeArrowheads="1"/>
          </p:cNvSpPr>
          <p:nvPr/>
        </p:nvSpPr>
        <p:spPr bwMode="auto">
          <a:xfrm>
            <a:off x="85725" y="5156200"/>
            <a:ext cx="769938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příbřeží</a:t>
            </a:r>
          </a:p>
        </p:txBody>
      </p:sp>
      <p:sp>
        <p:nvSpPr>
          <p:cNvPr id="6151" name="TextovéPole 7"/>
          <p:cNvSpPr txBox="1">
            <a:spLocks noChangeArrowheads="1"/>
          </p:cNvSpPr>
          <p:nvPr/>
        </p:nvSpPr>
        <p:spPr bwMode="auto">
          <a:xfrm>
            <a:off x="7186613" y="5453063"/>
            <a:ext cx="169862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200">
                <a:solidFill>
                  <a:schemeClr val="bg1"/>
                </a:solidFill>
              </a:rPr>
              <a:t>Báze bouřkového vlnění </a:t>
            </a:r>
            <a:br>
              <a:rPr lang="cs-CZ" altLang="cs-CZ" sz="1200">
                <a:solidFill>
                  <a:schemeClr val="bg1"/>
                </a:solidFill>
              </a:rPr>
            </a:br>
            <a:r>
              <a:rPr lang="cs-CZ" altLang="cs-CZ" sz="1200">
                <a:solidFill>
                  <a:schemeClr val="bg1"/>
                </a:solidFill>
              </a:rPr>
              <a:t>(cca 15 – 40 m)</a:t>
            </a:r>
          </a:p>
        </p:txBody>
      </p:sp>
      <p:sp>
        <p:nvSpPr>
          <p:cNvPr id="6152" name="TextovéPole 8"/>
          <p:cNvSpPr txBox="1">
            <a:spLocks noChangeArrowheads="1"/>
          </p:cNvSpPr>
          <p:nvPr/>
        </p:nvSpPr>
        <p:spPr bwMode="auto">
          <a:xfrm>
            <a:off x="1192213" y="5453063"/>
            <a:ext cx="10604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předbřeží</a:t>
            </a:r>
          </a:p>
        </p:txBody>
      </p:sp>
      <p:sp>
        <p:nvSpPr>
          <p:cNvPr id="6153" name="TextovéPole 9"/>
          <p:cNvSpPr txBox="1">
            <a:spLocks noChangeArrowheads="1"/>
          </p:cNvSpPr>
          <p:nvPr/>
        </p:nvSpPr>
        <p:spPr bwMode="auto">
          <a:xfrm>
            <a:off x="5930900" y="6289675"/>
            <a:ext cx="2886075" cy="3063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Dno otevřeného šelfového moře</a:t>
            </a:r>
          </a:p>
        </p:txBody>
      </p:sp>
    </p:spTree>
    <p:extLst>
      <p:ext uri="{BB962C8B-B14F-4D97-AF65-F5344CB8AC3E}">
        <p14:creationId xmlns:p14="http://schemas.microsoft.com/office/powerpoint/2010/main" val="36105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195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0"/>
            <a:ext cx="574675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938"/>
            <a:ext cx="4602163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4"/>
          <p:cNvSpPr txBox="1">
            <a:spLocks noChangeArrowheads="1"/>
          </p:cNvSpPr>
          <p:nvPr/>
        </p:nvSpPr>
        <p:spPr bwMode="auto">
          <a:xfrm>
            <a:off x="292100" y="6315075"/>
            <a:ext cx="468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en-US" b="1"/>
              <a:t>Nil</a:t>
            </a:r>
            <a:endParaRPr lang="en-GB" altLang="en-US" b="1"/>
          </a:p>
        </p:txBody>
      </p:sp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5097463" y="3846513"/>
            <a:ext cx="125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en-US" b="1"/>
              <a:t>Mississippi</a:t>
            </a:r>
            <a:endParaRPr lang="en-GB" altLang="en-US" b="1"/>
          </a:p>
        </p:txBody>
      </p:sp>
      <p:sp>
        <p:nvSpPr>
          <p:cNvPr id="8199" name="Zástupný symbol pro obsah 2"/>
          <p:cNvSpPr txBox="1">
            <a:spLocks/>
          </p:cNvSpPr>
          <p:nvPr/>
        </p:nvSpPr>
        <p:spPr bwMode="auto">
          <a:xfrm>
            <a:off x="149225" y="850900"/>
            <a:ext cx="3413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cs-CZ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Ústí řek do mořských pánví</a:t>
            </a:r>
          </a:p>
          <a:p>
            <a:pPr eaLnBrk="1" hangingPunct="1"/>
            <a:r>
              <a:rPr lang="cs-CZ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Spojené s regresivním pobřežním režimem</a:t>
            </a:r>
          </a:p>
          <a:p>
            <a:pPr eaLnBrk="1" hangingPunct="1"/>
            <a:r>
              <a:rPr lang="cs-CZ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 sedimentu do pánve</a:t>
            </a:r>
            <a:endParaRPr lang="en-GB" altLang="en-US" sz="1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219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5888"/>
            <a:ext cx="5237163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4"/>
          <p:cNvSpPr txBox="1">
            <a:spLocks noChangeArrowheads="1"/>
          </p:cNvSpPr>
          <p:nvPr/>
        </p:nvSpPr>
        <p:spPr bwMode="auto">
          <a:xfrm>
            <a:off x="2865438" y="5808663"/>
            <a:ext cx="156210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Foreset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398713" y="6116638"/>
            <a:ext cx="519112" cy="88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TextovéPole 7"/>
          <p:cNvSpPr txBox="1">
            <a:spLocks noChangeArrowheads="1"/>
          </p:cNvSpPr>
          <p:nvPr/>
        </p:nvSpPr>
        <p:spPr bwMode="auto">
          <a:xfrm>
            <a:off x="836613" y="5221288"/>
            <a:ext cx="156210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Topset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962025" y="5529263"/>
            <a:ext cx="104775" cy="2428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ovéPole 9"/>
          <p:cNvSpPr txBox="1">
            <a:spLocks noChangeArrowheads="1"/>
          </p:cNvSpPr>
          <p:nvPr/>
        </p:nvSpPr>
        <p:spPr bwMode="auto">
          <a:xfrm>
            <a:off x="3676650" y="5961063"/>
            <a:ext cx="1141413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Bottomset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3900488" y="6269038"/>
            <a:ext cx="141287" cy="292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0"/>
            <a:ext cx="5732462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Přímá spojnice se šipkou 14"/>
          <p:cNvCxnSpPr/>
          <p:nvPr/>
        </p:nvCxnSpPr>
        <p:spPr>
          <a:xfrm flipV="1">
            <a:off x="4318000" y="2066925"/>
            <a:ext cx="2155825" cy="3846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3394075" y="1914525"/>
            <a:ext cx="2724150" cy="39544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1411288" y="1430338"/>
            <a:ext cx="4318000" cy="37671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243" name="Obdélník 5"/>
          <p:cNvSpPr>
            <a:spLocks noChangeArrowheads="1"/>
          </p:cNvSpPr>
          <p:nvPr/>
        </p:nvSpPr>
        <p:spPr bwMode="auto">
          <a:xfrm>
            <a:off x="347663" y="892175"/>
            <a:ext cx="86455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Písky s šikmým zvrstvením různé škály </a:t>
            </a:r>
            <a: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(od čeřinové laminace po velmi mocné foresety</a:t>
            </a:r>
            <a: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 – šikmo ukloněná tělesa písků</a:t>
            </a: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prach a jíl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v menší míře štěrky (především u hrubozrnných </a:t>
            </a:r>
            <a: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gilbertovských </a:t>
            </a: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delt)</a:t>
            </a:r>
          </a:p>
        </p:txBody>
      </p:sp>
      <p:pic>
        <p:nvPicPr>
          <p:cNvPr id="1024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2155825"/>
            <a:ext cx="25146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424113"/>
            <a:ext cx="6208712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H="1">
            <a:off x="5145088" y="5081588"/>
            <a:ext cx="1384300" cy="412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4935538" y="3576638"/>
            <a:ext cx="1644650" cy="11906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4391025" y="2989263"/>
            <a:ext cx="1958975" cy="12906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2328863" y="2439988"/>
            <a:ext cx="4135437" cy="746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0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267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838200"/>
            <a:ext cx="80359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2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225" y="922338"/>
            <a:ext cx="8824913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Plážové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Watové</a:t>
            </a: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Estuarinní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Deltové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Šelfové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Svahové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Pánvové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506538"/>
            <a:ext cx="7000875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7463"/>
            <a:ext cx="236378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5"/>
          <p:cNvSpPr txBox="1">
            <a:spLocks noChangeArrowheads="1"/>
          </p:cNvSpPr>
          <p:nvPr/>
        </p:nvSpPr>
        <p:spPr bwMode="auto">
          <a:xfrm>
            <a:off x="3000375" y="738188"/>
            <a:ext cx="1560513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</a:rPr>
              <a:t>Gilbertova delta</a:t>
            </a:r>
          </a:p>
        </p:txBody>
      </p:sp>
    </p:spTree>
    <p:extLst>
      <p:ext uri="{BB962C8B-B14F-4D97-AF65-F5344CB8AC3E}">
        <p14:creationId xmlns:p14="http://schemas.microsoft.com/office/powerpoint/2010/main" val="4621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31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2587625"/>
            <a:ext cx="56927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3735388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9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Glaciální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19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" y="1197428"/>
            <a:ext cx="9106034" cy="549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1124857" y="2155371"/>
            <a:ext cx="3374572" cy="211182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936650" y="4201634"/>
            <a:ext cx="1519968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Výplavová plošina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68879" y="3057396"/>
            <a:ext cx="117211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Čelní moréna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812143" y="2280882"/>
            <a:ext cx="121539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Boční moréna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Pláže a pobřeží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363" name="Obdélník 5"/>
          <p:cNvSpPr>
            <a:spLocks noChangeArrowheads="1"/>
          </p:cNvSpPr>
          <p:nvPr/>
        </p:nvSpPr>
        <p:spPr bwMode="auto">
          <a:xfrm>
            <a:off x="334963" y="1222375"/>
            <a:ext cx="8180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  <a:latin typeface="Verdana" panose="020B0604030504040204" pitchFamily="34" charset="0"/>
              </a:rPr>
              <a:t>Dobře vytříděné a zaoblené štěrky (slepence), často s podpůrnou strukturou klastů</a:t>
            </a:r>
            <a:r>
              <a:rPr lang="cs-CZ" altLang="en-US">
                <a:solidFill>
                  <a:schemeClr val="bg1"/>
                </a:solidFill>
                <a:latin typeface="Verdana" panose="020B0604030504040204" pitchFamily="34" charset="0"/>
              </a:rPr>
              <a:t> (abrazní plošiny)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cs-CZ" altLang="en-US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5364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936750"/>
            <a:ext cx="63944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6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Pláže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38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08063"/>
            <a:ext cx="7910513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6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Pláže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411" name="Obdélník 5"/>
          <p:cNvSpPr>
            <a:spLocks noChangeArrowheads="1"/>
          </p:cNvSpPr>
          <p:nvPr/>
        </p:nvSpPr>
        <p:spPr bwMode="auto">
          <a:xfrm>
            <a:off x="334963" y="1222375"/>
            <a:ext cx="81803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Velmi dobře vytříděné vyzrálé písky (pískovce) s výrazně zaoblenými klasty, planárním šikmým</a:t>
            </a:r>
            <a: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 zvrstvením </a:t>
            </a:r>
            <a:b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(pláže a dunová pole)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16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Organikou bohaté kalovce a rašelina/uhlí</a:t>
            </a:r>
            <a:endParaRPr lang="cs-CZ" altLang="en-US" sz="16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cs-CZ" altLang="en-US" sz="1600">
                <a:solidFill>
                  <a:schemeClr val="bg1"/>
                </a:solidFill>
                <a:latin typeface="Verdana" panose="020B0604030504040204" pitchFamily="34" charset="0"/>
              </a:rPr>
              <a:t>(dunová pole)</a:t>
            </a:r>
            <a:endParaRPr lang="en-GB" altLang="en-US" sz="16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7412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5157788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2728913"/>
            <a:ext cx="43608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9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Předbřežní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sedimenty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8435" name="Obdélník 5"/>
          <p:cNvSpPr>
            <a:spLocks noChangeArrowheads="1"/>
          </p:cNvSpPr>
          <p:nvPr/>
        </p:nvSpPr>
        <p:spPr bwMode="auto">
          <a:xfrm>
            <a:off x="312738" y="852488"/>
            <a:ext cx="818038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  <a:latin typeface="Verdana" panose="020B0604030504040204" pitchFamily="34" charset="0"/>
              </a:rPr>
              <a:t>Velmi dobře vytříděné vyzrálé písky (pískovce) s výrazně zaoblenými klasty, planárním či výmolovým šikmým, vlnovým, čeřinovitým a nebo subhorizontální zvrstvením</a:t>
            </a:r>
            <a:endParaRPr lang="cs-CZ" altLang="en-US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just"/>
            <a:r>
              <a:rPr lang="cs-CZ" altLang="en-US">
                <a:solidFill>
                  <a:schemeClr val="bg1"/>
                </a:solidFill>
                <a:latin typeface="Verdana" panose="020B0604030504040204" pitchFamily="34" charset="0"/>
              </a:rPr>
              <a:t>(předbřeží)</a:t>
            </a:r>
          </a:p>
          <a:p>
            <a:pPr algn="just"/>
            <a:endParaRPr lang="en-GB" altLang="en-US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  <a:latin typeface="Verdana" panose="020B0604030504040204" pitchFamily="34" charset="0"/>
              </a:rPr>
              <a:t>Převážně bioturbované kalovce, méně často laminované</a:t>
            </a:r>
            <a:endParaRPr lang="cs-CZ" altLang="en-US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just"/>
            <a:r>
              <a:rPr lang="cs-CZ" altLang="en-US">
                <a:solidFill>
                  <a:schemeClr val="bg1"/>
                </a:solidFill>
                <a:latin typeface="Verdana" panose="020B0604030504040204" pitchFamily="34" charset="0"/>
              </a:rPr>
              <a:t>(laguny)</a:t>
            </a:r>
          </a:p>
        </p:txBody>
      </p:sp>
      <p:pic>
        <p:nvPicPr>
          <p:cNvPr id="1843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2692400"/>
            <a:ext cx="54673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Estuária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483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663575"/>
            <a:ext cx="4514850" cy="2820988"/>
          </a:xfrm>
        </p:spPr>
      </p:pic>
      <p:pic>
        <p:nvPicPr>
          <p:cNvPr id="20484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484563"/>
            <a:ext cx="4508500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274888"/>
            <a:ext cx="4340225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Zástupný symbol pro obsah 2"/>
          <p:cNvSpPr txBox="1">
            <a:spLocks/>
          </p:cNvSpPr>
          <p:nvPr/>
        </p:nvSpPr>
        <p:spPr bwMode="auto">
          <a:xfrm>
            <a:off x="149225" y="850900"/>
            <a:ext cx="3906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Ústí řek spojené s transgresivním pobřežním režimem (ústí vyplňována sedimentem)</a:t>
            </a:r>
          </a:p>
          <a:p>
            <a:pPr eaLnBrk="1" hangingPunct="1">
              <a:defRPr/>
            </a:pPr>
            <a:r>
              <a:rPr lang="cs-CZ" altLang="en-US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Brakické vody</a:t>
            </a:r>
          </a:p>
          <a:p>
            <a:pPr eaLnBrk="1" hangingPunct="1">
              <a:defRPr/>
            </a:pPr>
            <a:r>
              <a:rPr lang="cs-CZ" altLang="en-US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Výrazné ovlivnění dmutím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GB" altLang="en-US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Estuária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1507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719138"/>
            <a:ext cx="8751887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39179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4891088"/>
            <a:ext cx="2347912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stCxn id="21509" idx="1"/>
          </p:cNvCxnSpPr>
          <p:nvPr/>
        </p:nvCxnSpPr>
        <p:spPr>
          <a:xfrm flipH="1" flipV="1">
            <a:off x="3403600" y="5392738"/>
            <a:ext cx="296863" cy="481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1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3914775"/>
            <a:ext cx="20510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/>
          </p:cNvSpPr>
          <p:nvPr/>
        </p:nvSpPr>
        <p:spPr bwMode="auto">
          <a:xfrm>
            <a:off x="3843338" y="4183063"/>
            <a:ext cx="3906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Mázdřité/čočkovité zvrstvení</a:t>
            </a:r>
          </a:p>
          <a:p>
            <a:pPr eaLnBrk="1" hangingPunct="1">
              <a:defRPr/>
            </a:pPr>
            <a:r>
              <a:rPr lang="cs-CZ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Šikmé křížové zvrstvení </a:t>
            </a:r>
            <a:br>
              <a:rPr lang="cs-CZ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herring</a:t>
            </a:r>
            <a:r>
              <a:rPr lang="cs-CZ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-bone </a:t>
            </a:r>
            <a:r>
              <a:rPr lang="cs-CZ" alt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cs-CZ" alt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GB" alt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Tidální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sedimenty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093788"/>
            <a:ext cx="821055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9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Tidální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plošiny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355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2230438"/>
            <a:ext cx="617061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bdélník 2"/>
          <p:cNvSpPr>
            <a:spLocks noChangeArrowheads="1"/>
          </p:cNvSpPr>
          <p:nvPr/>
        </p:nvSpPr>
        <p:spPr bwMode="auto">
          <a:xfrm>
            <a:off x="341313" y="1074738"/>
            <a:ext cx="82740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- p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ísek, silt a jíl (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kal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)</a:t>
            </a:r>
            <a:endParaRPr lang="cs-CZ" altLang="cs-CZ" sz="14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- 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štěrk, často s hojnými bioklasty. </a:t>
            </a:r>
            <a:endParaRPr lang="cs-CZ" altLang="cs-CZ" sz="14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- b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ahenní praskliny, bioturbace, laminace a zvrstvení (šikmé, 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křížové 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šikmé, horizontální)</a:t>
            </a:r>
            <a:endParaRPr lang="cs-CZ" altLang="cs-CZ" sz="14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/>
            </a:r>
            <a:b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</a:br>
            <a:endParaRPr lang="en-GB" altLang="cs-CZ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2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Siliciklastické šelfy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4579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76338"/>
            <a:ext cx="9147175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7"/>
          <p:cNvSpPr txBox="1">
            <a:spLocks noChangeArrowheads="1"/>
          </p:cNvSpPr>
          <p:nvPr/>
        </p:nvSpPr>
        <p:spPr bwMode="auto">
          <a:xfrm>
            <a:off x="149225" y="704850"/>
            <a:ext cx="1636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en-US">
                <a:solidFill>
                  <a:schemeClr val="bg1"/>
                </a:solidFill>
              </a:rPr>
              <a:t>Otevřené moře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24581" name="TextovéPole 8"/>
          <p:cNvSpPr txBox="1">
            <a:spLocks noChangeArrowheads="1"/>
          </p:cNvSpPr>
          <p:nvPr/>
        </p:nvSpPr>
        <p:spPr bwMode="auto">
          <a:xfrm>
            <a:off x="3751263" y="704850"/>
            <a:ext cx="110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en-US">
                <a:solidFill>
                  <a:schemeClr val="bg1"/>
                </a:solidFill>
              </a:rPr>
              <a:t>Předbřeží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24582" name="TextovéPole 9"/>
          <p:cNvSpPr txBox="1">
            <a:spLocks noChangeArrowheads="1"/>
          </p:cNvSpPr>
          <p:nvPr/>
        </p:nvSpPr>
        <p:spPr bwMode="auto">
          <a:xfrm>
            <a:off x="6434138" y="704850"/>
            <a:ext cx="141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en-US">
                <a:solidFill>
                  <a:schemeClr val="bg1"/>
                </a:solidFill>
              </a:rPr>
              <a:t>Příbřeží, pláž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24583" name="Obdélník 2"/>
          <p:cNvSpPr>
            <a:spLocks noChangeArrowheads="1"/>
          </p:cNvSpPr>
          <p:nvPr/>
        </p:nvSpPr>
        <p:spPr bwMode="auto">
          <a:xfrm>
            <a:off x="192088" y="4835525"/>
            <a:ext cx="8661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vyzrálé písky (pískovce) s čeřinovitým, šikmým, horizontálním, vlnovým nebo mázdřitým zvrstvením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– </a:t>
            </a:r>
            <a:r>
              <a:rPr lang="cs-CZ" altLang="cs-CZ" sz="1400" b="1" i="1">
                <a:solidFill>
                  <a:schemeClr val="bg1"/>
                </a:solidFill>
                <a:latin typeface="Verdana" panose="020B0604030504040204" pitchFamily="34" charset="0"/>
              </a:rPr>
              <a:t>nad bází normálního vlnění</a:t>
            </a:r>
            <a:endParaRPr lang="en-GB" altLang="cs-CZ" sz="1400" b="1" i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p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ískovce se hřbítkovitým (hummocky-cross stratificatio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n 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- HCS) nebo konvolutním zvrstvením, gradované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,</a:t>
            </a: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případně masivní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1400" b="1" i="1">
                <a:solidFill>
                  <a:schemeClr val="bg1"/>
                </a:solidFill>
                <a:latin typeface="Verdana" panose="020B0604030504040204" pitchFamily="34" charset="0"/>
              </a:rPr>
              <a:t>- mezi bází normálního a bouřkového vlnění</a:t>
            </a:r>
            <a:endParaRPr lang="en-GB" altLang="cs-CZ" sz="140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Heterolitické facie se střídáním vrstev gradovaných pískovců s hřbítkovitým zvrstvením nebo pozitivní gradací (tempestitů) a aleuropelitů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 </a:t>
            </a:r>
            <a:r>
              <a:rPr lang="cs-CZ" altLang="cs-CZ" sz="1400" b="1" i="1">
                <a:solidFill>
                  <a:schemeClr val="bg1"/>
                </a:solidFill>
                <a:latin typeface="Verdana" panose="020B0604030504040204" pitchFamily="34" charset="0"/>
              </a:rPr>
              <a:t>- mezi bází normálního a bouřkového vlnění</a:t>
            </a:r>
            <a:endParaRPr lang="en-GB" altLang="cs-CZ" sz="1400" b="1" i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Prachovce a kalovce, bioturbované nebo laminované</a:t>
            </a:r>
            <a:r>
              <a:rPr lang="cs-CZ" altLang="cs-CZ" sz="1400">
                <a:solidFill>
                  <a:schemeClr val="bg1"/>
                </a:solidFill>
                <a:latin typeface="Verdana" panose="020B0604030504040204" pitchFamily="34" charset="0"/>
              </a:rPr>
              <a:t> –</a:t>
            </a:r>
            <a:r>
              <a:rPr lang="cs-CZ" altLang="cs-CZ" sz="1400" b="1" i="1">
                <a:solidFill>
                  <a:schemeClr val="bg1"/>
                </a:solidFill>
                <a:latin typeface="Verdana" panose="020B0604030504040204" pitchFamily="34" charset="0"/>
              </a:rPr>
              <a:t> pod bází bouřkového vlnění</a:t>
            </a:r>
            <a:endParaRPr lang="en-GB" altLang="cs-CZ" sz="1400" b="1" i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1243013"/>
            <a:ext cx="6967538" cy="3168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6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Šelf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560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0"/>
            <a:ext cx="3770312" cy="1194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25605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5083175"/>
            <a:ext cx="3768725" cy="1194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lů 4"/>
          <p:cNvSpPr/>
          <p:nvPr/>
        </p:nvSpPr>
        <p:spPr>
          <a:xfrm flipV="1">
            <a:off x="2946400" y="484188"/>
            <a:ext cx="631825" cy="548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lů 7"/>
          <p:cNvSpPr/>
          <p:nvPr/>
        </p:nvSpPr>
        <p:spPr>
          <a:xfrm flipV="1">
            <a:off x="6872288" y="1258888"/>
            <a:ext cx="631825" cy="5486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608" name="TextovéPole 5"/>
          <p:cNvSpPr txBox="1">
            <a:spLocks noChangeArrowheads="1"/>
          </p:cNvSpPr>
          <p:nvPr/>
        </p:nvSpPr>
        <p:spPr bwMode="auto">
          <a:xfrm>
            <a:off x="2628900" y="6097588"/>
            <a:ext cx="2328863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cs-CZ" altLang="cs-CZ">
                <a:solidFill>
                  <a:schemeClr val="bg1"/>
                </a:solidFill>
              </a:rPr>
              <a:t>Změlčování + hrubnutí</a:t>
            </a:r>
            <a:br>
              <a:rPr lang="cs-CZ" altLang="cs-CZ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>do nadloží</a:t>
            </a:r>
          </a:p>
        </p:txBody>
      </p:sp>
    </p:spTree>
    <p:extLst>
      <p:ext uri="{BB962C8B-B14F-4D97-AF65-F5344CB8AC3E}">
        <p14:creationId xmlns:p14="http://schemas.microsoft.com/office/powerpoint/2010/main" val="158615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Glaciální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91168" y="798967"/>
            <a:ext cx="8406945" cy="462211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Jedná se hlavně o </a:t>
            </a:r>
            <a:r>
              <a:rPr lang="cs-CZ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diamiktity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sedimenty obsahující štěrkové klasty a balvany v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jemnozrnnější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(písčité a prachovité)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mezihmotě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nevytříděné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masivní nebo horizontálně </a:t>
            </a: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zvrstvené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Diamiktity</a:t>
            </a: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tilly</a:t>
            </a:r>
            <a:endParaRPr lang="cs-CZ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uložený aktivním pohybem ledovce nebo pozvolným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vytáváním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materiálu z ledovce</a:t>
            </a: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20" y="3824401"/>
            <a:ext cx="4049082" cy="303359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10" y="3992347"/>
            <a:ext cx="3824918" cy="2865653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2916918" y="5616374"/>
            <a:ext cx="1865539" cy="1306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2333101"/>
            <a:ext cx="5339443" cy="19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5" y="0"/>
            <a:ext cx="7886700" cy="10080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Glaciální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2161400"/>
            <a:ext cx="6268767" cy="4696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0" y="802978"/>
            <a:ext cx="4450080" cy="3334029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49226" y="922338"/>
            <a:ext cx="5750832" cy="462211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Eratické balvany („bludné balvany“, souvky)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Horniny vzdálené provenience dopravené</a:t>
            </a:r>
            <a:b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ledovcem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224" y="0"/>
            <a:ext cx="8824913" cy="10080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Proglaciální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a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periglaciální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225" y="922338"/>
            <a:ext cx="8824913" cy="708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Sedimenty uložené v prostředích souvisejících s ledovcem (ledovcové řeky a jezera) </a:t>
            </a: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špatně až dobře vytříděné štěrky, písky a </a:t>
            </a:r>
            <a:r>
              <a:rPr lang="cs-CZ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silty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 horizontálním, ukloněným nebo šikmým zvrstvením. </a:t>
            </a: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Jedná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především o </a:t>
            </a:r>
            <a:r>
              <a:rPr lang="cs-CZ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glacifluviální</a:t>
            </a:r>
            <a:r>
              <a:rPr lang="cs-CZ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sedimenty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(uloženiny divočících řek dotovaných 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roztávajícím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ledovcovým ledem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glacilakustrinní</a:t>
            </a:r>
            <a:r>
              <a:rPr lang="cs-CZ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sedimenty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(uloženiny jezerních pánví dotovaných vodou z 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roztávajícího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ledovce</a:t>
            </a: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Objemově 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významné jsou především </a:t>
            </a:r>
            <a:r>
              <a:rPr lang="cs-CZ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glacimarinní</a:t>
            </a:r>
            <a:r>
              <a:rPr lang="cs-CZ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sedimenty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zahrnující jak </a:t>
            </a:r>
            <a:r>
              <a:rPr lang="cs-CZ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tilly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obecně </a:t>
            </a:r>
            <a:r>
              <a:rPr lang="cs-CZ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diamiktity</a:t>
            </a: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tak dobře vytříděné facie.</a:t>
            </a: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86" y="3918859"/>
            <a:ext cx="4871786" cy="293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56" y="3577771"/>
            <a:ext cx="5046201" cy="32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3171371" y="2300514"/>
            <a:ext cx="115663" cy="30879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096000" y="3222171"/>
            <a:ext cx="1531257" cy="2692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4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40" y="0"/>
            <a:ext cx="3114675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72321" y="5420731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till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749119" y="3957618"/>
            <a:ext cx="1210268" cy="73866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Glacifluviální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br>
              <a:rPr lang="cs-CZ" sz="1400" dirty="0" smtClean="0">
                <a:solidFill>
                  <a:schemeClr val="bg1"/>
                </a:solidFill>
              </a:rPr>
            </a:br>
            <a:r>
              <a:rPr lang="cs-CZ" sz="1400" dirty="0" smtClean="0">
                <a:solidFill>
                  <a:schemeClr val="bg1"/>
                </a:solidFill>
              </a:rPr>
              <a:t>sedimenty</a:t>
            </a:r>
            <a:br>
              <a:rPr lang="cs-CZ" sz="1400" dirty="0" smtClean="0">
                <a:solidFill>
                  <a:schemeClr val="bg1"/>
                </a:solidFill>
              </a:rPr>
            </a:br>
            <a:r>
              <a:rPr lang="cs-CZ" sz="1400" dirty="0" smtClean="0">
                <a:solidFill>
                  <a:schemeClr val="bg1"/>
                </a:solidFill>
              </a:rPr>
              <a:t>(divočící řeka)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046478" y="2336549"/>
            <a:ext cx="1511952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Glacilakutrinní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br>
              <a:rPr lang="cs-CZ" sz="1400" dirty="0" smtClean="0">
                <a:solidFill>
                  <a:schemeClr val="bg1"/>
                </a:solidFill>
              </a:rPr>
            </a:br>
            <a:r>
              <a:rPr lang="cs-CZ" sz="1400" dirty="0" smtClean="0">
                <a:solidFill>
                  <a:schemeClr val="bg1"/>
                </a:solidFill>
              </a:rPr>
              <a:t>sedimenty s varvy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69849" y="131329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spraše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80" y="1259541"/>
            <a:ext cx="5788520" cy="4851331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159543" y="251478"/>
            <a:ext cx="8824913" cy="1008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cs-CZ" sz="360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Proglaciální a periglaciální prostředí</a:t>
            </a:r>
            <a:endParaRPr lang="en-GB" sz="3600" dirty="0">
              <a:solidFill>
                <a:schemeClr val="tx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506" y="1259541"/>
            <a:ext cx="971741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Dropstone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8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Hlou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Hloubka</Template>
  <TotalTime>5895</TotalTime>
  <Words>895</Words>
  <Application>Microsoft Office PowerPoint</Application>
  <PresentationFormat>Předvádění na obrazovce (4:3)</PresentationFormat>
  <Paragraphs>236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4" baseType="lpstr">
      <vt:lpstr>Arial</vt:lpstr>
      <vt:lpstr>Arial Black</vt:lpstr>
      <vt:lpstr>Corbel</vt:lpstr>
      <vt:lpstr>Verdana</vt:lpstr>
      <vt:lpstr>Hloubka</vt:lpstr>
      <vt:lpstr>Prezentace aplikace PowerPoint</vt:lpstr>
      <vt:lpstr>Sedimentační prostředí</vt:lpstr>
      <vt:lpstr>Terestrická prostředí</vt:lpstr>
      <vt:lpstr>Glaciální prostředí</vt:lpstr>
      <vt:lpstr>Glaciální prostředí</vt:lpstr>
      <vt:lpstr>Glaciální prostředí</vt:lpstr>
      <vt:lpstr>Proglaciální a periglaciální prostředí</vt:lpstr>
      <vt:lpstr>Prezentace aplikace PowerPoint</vt:lpstr>
      <vt:lpstr>Prezentace aplikace PowerPoint</vt:lpstr>
      <vt:lpstr>Pouštní/eolická prostředí</vt:lpstr>
      <vt:lpstr>Pouštní/eolické prostředí</vt:lpstr>
      <vt:lpstr>Pouštní/eolické prostředí</vt:lpstr>
      <vt:lpstr>Pouštní/eolické prostředí</vt:lpstr>
      <vt:lpstr>Pouštní/eolická prostředí</vt:lpstr>
      <vt:lpstr>Eolická prostředí</vt:lpstr>
      <vt:lpstr>Aluviální prostředí</vt:lpstr>
      <vt:lpstr>Aluviální prostředí</vt:lpstr>
      <vt:lpstr>Aluviální prostředí</vt:lpstr>
      <vt:lpstr>Aluviální prostředí</vt:lpstr>
      <vt:lpstr>Fluviální prostředí</vt:lpstr>
      <vt:lpstr>Fluviální prostředí</vt:lpstr>
      <vt:lpstr>Fluviální prostředí</vt:lpstr>
      <vt:lpstr>Fluviální prostředí</vt:lpstr>
      <vt:lpstr>Fluviální prostředí</vt:lpstr>
      <vt:lpstr>Fluviální prostředí</vt:lpstr>
      <vt:lpstr>Fluviální prostředí</vt:lpstr>
      <vt:lpstr>Fluviální prostředí</vt:lpstr>
      <vt:lpstr>Fluviální prostředí</vt:lpstr>
      <vt:lpstr>Lakustrinní prostředí</vt:lpstr>
      <vt:lpstr>Lakustrinní prostředí</vt:lpstr>
      <vt:lpstr>Lakustrinní prostředí</vt:lpstr>
      <vt:lpstr>Marinní prostředí</vt:lpstr>
      <vt:lpstr>Marinní prostředí</vt:lpstr>
      <vt:lpstr>Delty</vt:lpstr>
      <vt:lpstr>Delty</vt:lpstr>
      <vt:lpstr>Delty</vt:lpstr>
      <vt:lpstr>Delty</vt:lpstr>
      <vt:lpstr>Delty</vt:lpstr>
      <vt:lpstr>Delty</vt:lpstr>
      <vt:lpstr>Pláže a pobřeží</vt:lpstr>
      <vt:lpstr>Pláže</vt:lpstr>
      <vt:lpstr>Pláže</vt:lpstr>
      <vt:lpstr>Předbřežní sedimenty</vt:lpstr>
      <vt:lpstr>Estuária</vt:lpstr>
      <vt:lpstr>Estuária</vt:lpstr>
      <vt:lpstr>Tidální sedimenty</vt:lpstr>
      <vt:lpstr>Tidální plošiny</vt:lpstr>
      <vt:lpstr>Siliciklastické šelfy</vt:lpstr>
      <vt:lpstr>Šelf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Sedimentární petrologie</dc:title>
  <dc:creator>Tomas Kumpan</dc:creator>
  <cp:lastModifiedBy>TK</cp:lastModifiedBy>
  <cp:revision>208</cp:revision>
  <dcterms:created xsi:type="dcterms:W3CDTF">2015-09-13T17:52:56Z</dcterms:created>
  <dcterms:modified xsi:type="dcterms:W3CDTF">2019-12-10T15:45:30Z</dcterms:modified>
</cp:coreProperties>
</file>