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8" r:id="rId4"/>
    <p:sldId id="286" r:id="rId5"/>
    <p:sldId id="284" r:id="rId6"/>
    <p:sldId id="287" r:id="rId7"/>
    <p:sldId id="276" r:id="rId8"/>
    <p:sldId id="285" r:id="rId9"/>
    <p:sldId id="259" r:id="rId10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96" y="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290AD-F116-41D5-B7EE-032A329F321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92477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11B48-D461-4915-BC6F-31797CE4612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59919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DC01D-784E-4F32-A536-E6E3198E667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09597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BC9DC-7B53-4CCB-A488-61E2A34B4BA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11513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27152-9D38-4B64-A693-740E00A4416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78714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7D224-A769-4294-9D7E-1DE41B94F59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14589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3F623-38D4-4B53-A829-01A8D78AB42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02662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C96F9-A3A8-43CF-B59E-6413F2E9678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73750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08C2E-EE34-4EB9-B930-E231EC0AA22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03547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F25CE-78E3-43BD-8C79-E72D6BB75D8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99563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865E9-10F3-4028-BFC8-55191CB9016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29485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9763DF3B-567F-488D-B115-49092D28FB7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r>
              <a:rPr lang="cs-CZ" altLang="cs-CZ" sz="3200" b="1" smtClean="0"/>
              <a:t>KOLOIDY V ŽIVOTNÍM PROSTŘEDÍ</a:t>
            </a:r>
            <a:br>
              <a:rPr lang="cs-CZ" altLang="cs-CZ" sz="3200" b="1" smtClean="0"/>
            </a:br>
            <a:r>
              <a:rPr lang="cs-CZ" altLang="cs-CZ" sz="3200" b="1" smtClean="0"/>
              <a:t>Vlastnosti, transport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r>
              <a:rPr lang="cs-CZ" altLang="cs-CZ" sz="3200" smtClean="0"/>
              <a:t>Jiří FAIMON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/>
          <a:lstStyle/>
          <a:p>
            <a:pPr eaLnBrk="1" hangingPunct="1"/>
            <a:r>
              <a:rPr lang="cs-CZ" altLang="cs-CZ" sz="1800" smtClean="0"/>
              <a:t>KOLOIDY V ŽIVOTNÍM PROSTŘEDÍ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334000"/>
          </a:xfrm>
        </p:spPr>
        <p:txBody>
          <a:bodyPr/>
          <a:lstStyle/>
          <a:p>
            <a:pPr marL="609600" indent="-609600" eaLnBrk="1" hangingPunct="1">
              <a:spcBef>
                <a:spcPct val="60000"/>
              </a:spcBef>
              <a:buFontTx/>
              <a:buNone/>
            </a:pPr>
            <a:r>
              <a:rPr lang="cs-CZ" altLang="cs-CZ" sz="2400" b="1" smtClean="0">
                <a:solidFill>
                  <a:schemeClr val="accent2"/>
                </a:solidFill>
              </a:rPr>
              <a:t>Povaha přírodních koloidů:</a:t>
            </a:r>
            <a:r>
              <a:rPr lang="cs-CZ" altLang="cs-CZ" sz="2400" b="1" smtClean="0"/>
              <a:t> </a:t>
            </a:r>
            <a:endParaRPr lang="cs-CZ" altLang="cs-CZ" sz="2400" smtClean="0"/>
          </a:p>
          <a:p>
            <a:pPr marL="609600" indent="-609600" eaLnBrk="1" hangingPunct="1">
              <a:spcBef>
                <a:spcPct val="60000"/>
              </a:spcBef>
            </a:pPr>
            <a:r>
              <a:rPr lang="cs-CZ" altLang="cs-CZ" sz="2000" b="1" smtClean="0"/>
              <a:t>Oxidy a hydroxidy kovů </a:t>
            </a:r>
          </a:p>
          <a:p>
            <a:pPr marL="1371600" lvl="2" indent="-457200" eaLnBrk="1" hangingPunct="1">
              <a:spcBef>
                <a:spcPct val="60000"/>
              </a:spcBef>
              <a:buFontTx/>
              <a:buNone/>
            </a:pPr>
            <a:r>
              <a:rPr lang="cs-CZ" altLang="cs-CZ" sz="1600" smtClean="0"/>
              <a:t>Fe(OH)</a:t>
            </a:r>
            <a:r>
              <a:rPr lang="cs-CZ" altLang="cs-CZ" sz="1600" baseline="-25000" smtClean="0"/>
              <a:t>3</a:t>
            </a:r>
            <a:r>
              <a:rPr lang="cs-CZ" altLang="cs-CZ" sz="1600" smtClean="0"/>
              <a:t>, FeO(OH), Al(OH)</a:t>
            </a:r>
            <a:r>
              <a:rPr lang="cs-CZ" altLang="cs-CZ" sz="1600" baseline="-25000" smtClean="0"/>
              <a:t>3</a:t>
            </a:r>
            <a:r>
              <a:rPr lang="cs-CZ" altLang="cs-CZ" sz="1600" smtClean="0"/>
              <a:t>, polymery, SiO</a:t>
            </a:r>
            <a:r>
              <a:rPr lang="cs-CZ" altLang="cs-CZ" sz="1600" baseline="-25000" smtClean="0"/>
              <a:t>2</a:t>
            </a:r>
          </a:p>
          <a:p>
            <a:pPr marL="609600" indent="-609600" eaLnBrk="1" hangingPunct="1">
              <a:spcBef>
                <a:spcPct val="60000"/>
              </a:spcBef>
            </a:pPr>
            <a:r>
              <a:rPr lang="cs-CZ" altLang="cs-CZ" sz="2000" b="1" smtClean="0"/>
              <a:t>Sírany, karbonáty, fosforečnany, fluoridy, arseničnany</a:t>
            </a:r>
            <a:r>
              <a:rPr lang="cs-CZ" altLang="cs-CZ" sz="2000" smtClean="0"/>
              <a:t> </a:t>
            </a:r>
          </a:p>
          <a:p>
            <a:pPr marL="609600" indent="-609600" eaLnBrk="1" hangingPunct="1">
              <a:spcBef>
                <a:spcPct val="60000"/>
              </a:spcBef>
              <a:buFontTx/>
              <a:buNone/>
            </a:pPr>
            <a:r>
              <a:rPr lang="cs-CZ" altLang="cs-CZ" sz="1800" smtClean="0"/>
              <a:t>             Sádrovec, kalcit… </a:t>
            </a:r>
          </a:p>
          <a:p>
            <a:pPr marL="609600" indent="-609600" eaLnBrk="1" hangingPunct="1">
              <a:spcBef>
                <a:spcPct val="60000"/>
              </a:spcBef>
            </a:pPr>
            <a:r>
              <a:rPr lang="cs-CZ" altLang="cs-CZ" sz="2000" b="1" smtClean="0"/>
              <a:t>Jílové minerály </a:t>
            </a:r>
          </a:p>
          <a:p>
            <a:pPr marL="609600" indent="-609600" eaLnBrk="1" hangingPunct="1">
              <a:spcBef>
                <a:spcPct val="60000"/>
              </a:spcBef>
              <a:buFontTx/>
              <a:buNone/>
            </a:pPr>
            <a:r>
              <a:rPr lang="cs-CZ" altLang="cs-CZ" sz="1800" smtClean="0"/>
              <a:t>             kaolinit, smektity, alumosilikáty, pod 4 </a:t>
            </a:r>
            <a:r>
              <a:rPr lang="el-GR" altLang="cs-CZ" sz="1800" smtClean="0">
                <a:cs typeface="Arial" panose="020B0604020202020204" pitchFamily="34" charset="0"/>
              </a:rPr>
              <a:t>μ</a:t>
            </a:r>
          </a:p>
          <a:p>
            <a:pPr marL="609600" indent="-609600" eaLnBrk="1" hangingPunct="1">
              <a:spcBef>
                <a:spcPct val="60000"/>
              </a:spcBef>
            </a:pPr>
            <a:r>
              <a:rPr lang="cs-CZ" altLang="cs-CZ" sz="2000" b="1" smtClean="0"/>
              <a:t>Organické polymery </a:t>
            </a:r>
          </a:p>
          <a:p>
            <a:pPr marL="1371600" lvl="2" indent="-457200" eaLnBrk="1" hangingPunct="1">
              <a:spcBef>
                <a:spcPct val="60000"/>
              </a:spcBef>
              <a:buFontTx/>
              <a:buNone/>
            </a:pPr>
            <a:r>
              <a:rPr lang="cs-CZ" altLang="cs-CZ" sz="1600" smtClean="0"/>
              <a:t>Huminové látky </a:t>
            </a:r>
          </a:p>
          <a:p>
            <a:pPr marL="1371600" lvl="2" indent="-457200" eaLnBrk="1" hangingPunct="1">
              <a:spcBef>
                <a:spcPct val="60000"/>
              </a:spcBef>
            </a:pPr>
            <a:r>
              <a:rPr lang="cs-CZ" altLang="cs-CZ" sz="1600" smtClean="0"/>
              <a:t> </a:t>
            </a:r>
            <a:r>
              <a:rPr lang="cs-CZ" altLang="cs-CZ" sz="1600" i="1" smtClean="0"/>
              <a:t>huminy </a:t>
            </a:r>
          </a:p>
          <a:p>
            <a:pPr marL="1371600" lvl="2" indent="-457200" eaLnBrk="1" hangingPunct="1">
              <a:spcBef>
                <a:spcPct val="60000"/>
              </a:spcBef>
            </a:pPr>
            <a:r>
              <a:rPr lang="cs-CZ" altLang="cs-CZ" sz="1600" i="1" smtClean="0"/>
              <a:t> huminové a fulvové kyseliny </a:t>
            </a:r>
            <a:endParaRPr lang="cs-CZ" altLang="cs-CZ" sz="1600" b="1" i="1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1046163"/>
            <a:ext cx="6948487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304800"/>
            <a:ext cx="8985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PEG (poly(ethylene glycol)) or the mixtures of PEG and sodium dodecylsulphate (SDS)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/>
          <a:lstStyle/>
          <a:p>
            <a:pPr eaLnBrk="1" hangingPunct="1"/>
            <a:r>
              <a:rPr lang="cs-CZ" altLang="cs-CZ" sz="1800" smtClean="0"/>
              <a:t>KOLOIDY V ŽIVOTNÍM PROSTŘEDÍ</a:t>
            </a:r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08200"/>
            <a:ext cx="9144000" cy="333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/>
          <a:lstStyle/>
          <a:p>
            <a:pPr eaLnBrk="1" hangingPunct="1"/>
            <a:r>
              <a:rPr lang="cs-CZ" altLang="cs-CZ" sz="1800" smtClean="0"/>
              <a:t>KOLOIDY V ŽIVOTNÍM PROSTŘEDÍ</a:t>
            </a:r>
          </a:p>
        </p:txBody>
      </p:sp>
      <p:pic>
        <p:nvPicPr>
          <p:cNvPr id="614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62000"/>
            <a:ext cx="7334250" cy="588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/>
          <a:lstStyle/>
          <a:p>
            <a:pPr eaLnBrk="1" hangingPunct="1"/>
            <a:r>
              <a:rPr lang="cs-CZ" altLang="cs-CZ" sz="1800" smtClean="0"/>
              <a:t>KOLOIDY V ŽIVOTNÍM PROSTŘEDÍ</a:t>
            </a:r>
          </a:p>
        </p:txBody>
      </p:sp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09600"/>
            <a:ext cx="7162800" cy="604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3657600" cy="268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/>
          <a:lstStyle/>
          <a:p>
            <a:pPr eaLnBrk="1" hangingPunct="1"/>
            <a:r>
              <a:rPr lang="cs-CZ" altLang="cs-CZ" sz="1800" smtClean="0"/>
              <a:t>KOLOIDY V ŽIVOTNÍM PROSTŘEDÍ</a:t>
            </a:r>
          </a:p>
        </p:txBody>
      </p:sp>
      <p:sp>
        <p:nvSpPr>
          <p:cNvPr id="8196" name="Text Box 7"/>
          <p:cNvSpPr txBox="1">
            <a:spLocks noChangeArrowheads="1"/>
          </p:cNvSpPr>
          <p:nvPr/>
        </p:nvSpPr>
        <p:spPr bwMode="auto">
          <a:xfrm>
            <a:off x="914400" y="1371600"/>
            <a:ext cx="3352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b="1">
                <a:solidFill>
                  <a:schemeClr val="bg1"/>
                </a:solidFill>
              </a:rPr>
              <a:t>Gely SiO</a:t>
            </a:r>
            <a:r>
              <a:rPr lang="cs-CZ" altLang="cs-CZ" b="1" baseline="-2500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819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143000"/>
            <a:ext cx="3352800" cy="2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38600"/>
            <a:ext cx="267017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038600"/>
            <a:ext cx="267017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038600"/>
            <a:ext cx="267017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/>
          <a:lstStyle/>
          <a:p>
            <a:pPr eaLnBrk="1" hangingPunct="1"/>
            <a:r>
              <a:rPr lang="cs-CZ" altLang="cs-CZ" sz="1800" smtClean="0"/>
              <a:t>KOLOIDY V ŽIVOTNÍM PROSTŘEDÍ</a:t>
            </a:r>
          </a:p>
        </p:txBody>
      </p:sp>
      <p:pic>
        <p:nvPicPr>
          <p:cNvPr id="921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4264025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05000"/>
            <a:ext cx="4376738" cy="362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/>
          <a:lstStyle/>
          <a:p>
            <a:pPr eaLnBrk="1" hangingPunct="1"/>
            <a:r>
              <a:rPr lang="cs-CZ" altLang="cs-CZ" sz="1800" smtClean="0"/>
              <a:t>KOLOIDY V ŽIVOTNÍM PROSTŘEDÍ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1816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cs-CZ" altLang="cs-CZ" sz="2400" b="1" smtClean="0"/>
              <a:t>Transport koloidů </a:t>
            </a:r>
          </a:p>
          <a:p>
            <a:pPr marL="990600" lvl="1" indent="-533400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cs-CZ" altLang="cs-CZ" sz="2000" smtClean="0"/>
              <a:t>Konvekce prostředí, nízká difúzní schopnost</a:t>
            </a:r>
          </a:p>
          <a:p>
            <a:pPr marL="609600" indent="-609600" eaLnBrk="1" hangingPunct="1">
              <a:lnSpc>
                <a:spcPct val="90000"/>
              </a:lnSpc>
              <a:spcBef>
                <a:spcPct val="50000"/>
              </a:spcBef>
            </a:pPr>
            <a:r>
              <a:rPr lang="cs-CZ" altLang="cs-CZ" sz="2400" smtClean="0"/>
              <a:t>transport atmosférou</a:t>
            </a:r>
          </a:p>
          <a:p>
            <a:pPr marL="990600" lvl="1" indent="-533400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cs-CZ" altLang="cs-CZ" sz="2000" smtClean="0"/>
              <a:t>      ventilace, atmosférické proudění </a:t>
            </a:r>
          </a:p>
          <a:p>
            <a:pPr marL="609600" indent="-609600" eaLnBrk="1" hangingPunct="1">
              <a:lnSpc>
                <a:spcPct val="90000"/>
              </a:lnSpc>
              <a:spcBef>
                <a:spcPct val="50000"/>
              </a:spcBef>
            </a:pPr>
            <a:r>
              <a:rPr lang="cs-CZ" altLang="cs-CZ" sz="2400" smtClean="0"/>
              <a:t>transport vodou </a:t>
            </a:r>
          </a:p>
          <a:p>
            <a:pPr marL="990600" lvl="1" indent="-533400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cs-CZ" altLang="cs-CZ" sz="2000" smtClean="0"/>
              <a:t>         laminární a turbulentní poudění </a:t>
            </a:r>
          </a:p>
          <a:p>
            <a:pPr marL="609600" indent="-609600" eaLnBrk="1" hangingPunct="1">
              <a:lnSpc>
                <a:spcPct val="90000"/>
              </a:lnSpc>
              <a:spcBef>
                <a:spcPct val="50000"/>
              </a:spcBef>
            </a:pPr>
            <a:r>
              <a:rPr lang="cs-CZ" altLang="cs-CZ" sz="2400" smtClean="0"/>
              <a:t>transport v pórovitém prostředí. </a:t>
            </a:r>
          </a:p>
          <a:p>
            <a:pPr marL="990600" lvl="1" indent="-533400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cs-CZ" altLang="cs-CZ" sz="2000" smtClean="0"/>
              <a:t>     </a:t>
            </a:r>
            <a:r>
              <a:rPr lang="cs-CZ" altLang="cs-CZ" sz="2400" smtClean="0"/>
              <a:t>  </a:t>
            </a:r>
            <a:r>
              <a:rPr lang="cs-CZ" altLang="cs-CZ" sz="2000" smtClean="0"/>
              <a:t>malá difúzní schopnost, přímočarý pohyb hlavním pórovým systémem   </a:t>
            </a:r>
            <a:r>
              <a:rPr lang="cs-CZ" altLang="cs-CZ" sz="2400" smtClean="0"/>
              <a:t> </a:t>
            </a:r>
            <a:endParaRPr lang="cs-CZ" altLang="cs-CZ" sz="2000" smtClean="0"/>
          </a:p>
          <a:p>
            <a:pPr marL="609600" indent="-609600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cs-CZ" altLang="cs-CZ" sz="2400" smtClean="0"/>
              <a:t>Rychlost transportu ve srovnání s rozpuštěnými látkami, kolonové experimenty s koloidy a tritiovanou vodou.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130</Words>
  <Application>Microsoft Office PowerPoint</Application>
  <PresentationFormat>Předvádění na obrazovce (4:3)</PresentationFormat>
  <Paragraphs>31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2" baseType="lpstr">
      <vt:lpstr>Arial</vt:lpstr>
      <vt:lpstr>Calibri</vt:lpstr>
      <vt:lpstr>Výchozí návrh</vt:lpstr>
      <vt:lpstr>KOLOIDY V ŽIVOTNÍM PROSTŘEDÍ Vlastnosti, transport</vt:lpstr>
      <vt:lpstr>KOLOIDY V ŽIVOTNÍM PROSTŘEDÍ</vt:lpstr>
      <vt:lpstr>Prezentace aplikace PowerPoint</vt:lpstr>
      <vt:lpstr>KOLOIDY V ŽIVOTNÍM PROSTŘEDÍ</vt:lpstr>
      <vt:lpstr>KOLOIDY V ŽIVOTNÍM PROSTŘEDÍ</vt:lpstr>
      <vt:lpstr>KOLOIDY V ŽIVOTNÍM PROSTŘEDÍ</vt:lpstr>
      <vt:lpstr>KOLOIDY V ŽIVOTNÍM PROSTŘEDÍ</vt:lpstr>
      <vt:lpstr>KOLOIDY V ŽIVOTNÍM PROSTŘEDÍ</vt:lpstr>
      <vt:lpstr>KOLOIDY V ŽIVOTNÍM PROSTŘEDÍ</vt:lpstr>
    </vt:vector>
  </TitlesOfParts>
  <Company>PrF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KOLIDY V ŽIVOTNÍM PROSTŘEDÍ</dc:title>
  <dc:creator>FAIMON</dc:creator>
  <cp:lastModifiedBy>JF</cp:lastModifiedBy>
  <cp:revision>26</cp:revision>
  <dcterms:created xsi:type="dcterms:W3CDTF">2006-10-16T08:58:26Z</dcterms:created>
  <dcterms:modified xsi:type="dcterms:W3CDTF">2019-12-12T13:57:26Z</dcterms:modified>
</cp:coreProperties>
</file>