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60" r:id="rId9"/>
    <p:sldId id="268" r:id="rId10"/>
    <p:sldId id="294" r:id="rId11"/>
    <p:sldId id="269" r:id="rId12"/>
    <p:sldId id="270" r:id="rId13"/>
    <p:sldId id="272" r:id="rId14"/>
    <p:sldId id="271" r:id="rId15"/>
    <p:sldId id="265" r:id="rId16"/>
    <p:sldId id="263" r:id="rId17"/>
    <p:sldId id="277" r:id="rId18"/>
    <p:sldId id="275" r:id="rId19"/>
    <p:sldId id="295" r:id="rId20"/>
    <p:sldId id="273" r:id="rId21"/>
    <p:sldId id="262" r:id="rId22"/>
    <p:sldId id="261" r:id="rId23"/>
    <p:sldId id="283" r:id="rId24"/>
    <p:sldId id="285" r:id="rId25"/>
    <p:sldId id="264" r:id="rId26"/>
    <p:sldId id="289" r:id="rId27"/>
    <p:sldId id="284" r:id="rId28"/>
    <p:sldId id="267" r:id="rId29"/>
    <p:sldId id="297" r:id="rId30"/>
    <p:sldId id="290" r:id="rId31"/>
    <p:sldId id="291" r:id="rId32"/>
    <p:sldId id="292" r:id="rId33"/>
    <p:sldId id="293" r:id="rId34"/>
    <p:sldId id="288" r:id="rId35"/>
    <p:sldId id="266" r:id="rId36"/>
    <p:sldId id="299" r:id="rId37"/>
    <p:sldId id="298" r:id="rId38"/>
    <p:sldId id="296" r:id="rId3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FFBEF-947C-464A-9D15-C0A18C7CA4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852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7DEBF-3356-420E-BC57-2DCE525DEE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65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B60D-5B41-4FD5-9006-8835C957DF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949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9CB35-5698-4116-8751-C1992F147E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637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9B9A4-F1F0-4DF0-AB7C-74457CC2D9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689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80027-047A-4523-B675-5185B56D94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81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BB968-C01C-424F-8340-43CC806074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956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F8E2-243F-4909-BD43-0DBFF4CEB7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659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183C3-A603-4DD7-A897-93151D1D90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330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4F3C-166A-4CD3-906E-B88F7F26F5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752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63B84-BE11-4F6B-8E50-4FEEACBB56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863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D4DAB-11F0-4371-8844-091AF76D4B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7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3017B48-8829-4788-A65E-83915D8A81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gmaaldrich.com/ProductLookup.html?ProdNo=271128&amp;Brand=ALDRICH" TargetMode="External"/><Relationship Id="rId13" Type="http://schemas.openxmlformats.org/officeDocument/2006/relationships/hyperlink" Target="http://www.sigmaaldrich.com/ProductLookup.html?ProdNo=271179&amp;Brand=ALDRICH" TargetMode="External"/><Relationship Id="rId3" Type="http://schemas.openxmlformats.org/officeDocument/2006/relationships/hyperlink" Target="http://www.sigmaaldrich.com/ProductLookup.html?ProdNo=271047&amp;Brand=ALDRICH" TargetMode="External"/><Relationship Id="rId7" Type="http://schemas.openxmlformats.org/officeDocument/2006/relationships/hyperlink" Target="http://www.sigmaaldrich.com/ProductLookup.html?ProdNo=271101&amp;Brand=ALDRICH" TargetMode="External"/><Relationship Id="rId12" Type="http://schemas.openxmlformats.org/officeDocument/2006/relationships/hyperlink" Target="http://www.sigmaaldrich.com/ProductLookup.html?ProdNo=271160&amp;Brand=ALDRICH" TargetMode="External"/><Relationship Id="rId17" Type="http://schemas.openxmlformats.org/officeDocument/2006/relationships/hyperlink" Target="http://www.sigmaaldrich.com/ProductLookup.html?ProdNo=271233&amp;Brand=ALDRICH" TargetMode="External"/><Relationship Id="rId2" Type="http://schemas.openxmlformats.org/officeDocument/2006/relationships/hyperlink" Target="http://www.sigmaaldrich.com/ProductLookup.html?ProdNo=271039&amp;Brand=ALDRICH" TargetMode="External"/><Relationship Id="rId16" Type="http://schemas.openxmlformats.org/officeDocument/2006/relationships/hyperlink" Target="http://www.sigmaaldrich.com/ProductLookup.html?ProdNo=271217&amp;Brand=ALDRICH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igmaaldrich.com/ProductLookup.html?ProdNo=271098&amp;Brand=ALDRICH" TargetMode="External"/><Relationship Id="rId11" Type="http://schemas.openxmlformats.org/officeDocument/2006/relationships/hyperlink" Target="http://www.sigmaaldrich.com/ProductLookup.html?ProdNo=271152&amp;Brand=ALDRICH" TargetMode="External"/><Relationship Id="rId5" Type="http://schemas.openxmlformats.org/officeDocument/2006/relationships/hyperlink" Target="http://www.sigmaaldrich.com/ProductLookup.html?ProdNo=271071&amp;Brand=ALDRICH" TargetMode="External"/><Relationship Id="rId15" Type="http://schemas.openxmlformats.org/officeDocument/2006/relationships/hyperlink" Target="http://www.sigmaaldrich.com/ProductLookup.html?ProdNo=271195&amp;Brand=ALDRICH" TargetMode="External"/><Relationship Id="rId10" Type="http://schemas.openxmlformats.org/officeDocument/2006/relationships/hyperlink" Target="http://www.sigmaaldrich.com/ProductLookup.html?ProdNo=271144&amp;Brand=ALDRICH" TargetMode="External"/><Relationship Id="rId4" Type="http://schemas.openxmlformats.org/officeDocument/2006/relationships/hyperlink" Target="http://www.sigmaaldrich.com/ProductLookup.html?ProdNo=271063&amp;Brand=ALDRICH" TargetMode="External"/><Relationship Id="rId9" Type="http://schemas.openxmlformats.org/officeDocument/2006/relationships/hyperlink" Target="http://www.sigmaaldrich.com/ProductLookup.html?ProdNo=271136&amp;Brand=ALDRICH" TargetMode="External"/><Relationship Id="rId14" Type="http://schemas.openxmlformats.org/officeDocument/2006/relationships/hyperlink" Target="http://www.sigmaaldrich.com/ProductLookup.html?ProdNo=271187&amp;Brand=ALDRICH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gmaaldrich.com/cgi-bin/hsrun/Suite7/Suite/Suite.hjx;start=Suite.HsIdentifyCountry.run?ProductNumber=ALDRICH/271187&amp;btnGetAvailDetail=1" TargetMode="External"/><Relationship Id="rId3" Type="http://schemas.openxmlformats.org/officeDocument/2006/relationships/control" Target="../activeX/activeX2.xml"/><Relationship Id="rId7" Type="http://schemas.openxmlformats.org/officeDocument/2006/relationships/hyperlink" Target="http://www.sigmaaldrich.com/catalog/search/ProductDetail/SIGMA/G10050?REPLACED" TargetMode="External"/><Relationship Id="rId12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5" Type="http://schemas.openxmlformats.org/officeDocument/2006/relationships/control" Target="../activeX/activeX4.xml"/><Relationship Id="rId10" Type="http://schemas.openxmlformats.org/officeDocument/2006/relationships/hyperlink" Target="http://www.sigmaaldrich.com/catalog/search/SearchResultsPage?Query=MFCD00132235&amp;Scope=MDLSearch&amp;btnSearch.x=1" TargetMode="External"/><Relationship Id="rId4" Type="http://schemas.openxmlformats.org/officeDocument/2006/relationships/control" Target="../activeX/activeX3.xml"/><Relationship Id="rId9" Type="http://schemas.openxmlformats.org/officeDocument/2006/relationships/hyperlink" Target="http://www.sigmaaldrich.com/catalog/search/SearchResultsPage?Query=9050-94-6&amp;Scope=CASSearch&amp;btnSearch.x=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cs-CZ" altLang="cs-CZ" sz="3200" b="1" smtClean="0"/>
              <a:t>KOLOIDY V ŽIVOTNÍM PROSTŘEDÍ</a:t>
            </a:r>
            <a:br>
              <a:rPr lang="cs-CZ" altLang="cs-CZ" sz="3200" b="1" smtClean="0"/>
            </a:br>
            <a:r>
              <a:rPr lang="cs-CZ" altLang="cs-CZ" sz="3200" b="1" smtClean="0"/>
              <a:t>Metody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Jiří FAIMON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641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cs-CZ" altLang="cs-CZ" sz="2400" b="1" smtClean="0"/>
              <a:t>Chromatografické metody </a:t>
            </a:r>
          </a:p>
          <a:p>
            <a:pPr lvl="1" eaLnBrk="1" hangingPunct="1">
              <a:lnSpc>
                <a:spcPct val="130000"/>
              </a:lnSpc>
            </a:pPr>
            <a:r>
              <a:rPr lang="cs-CZ" altLang="cs-CZ" sz="2000" smtClean="0"/>
              <a:t>kolona</a:t>
            </a:r>
          </a:p>
          <a:p>
            <a:pPr lvl="1" eaLnBrk="1" hangingPunct="1">
              <a:lnSpc>
                <a:spcPct val="130000"/>
              </a:lnSpc>
            </a:pPr>
            <a:r>
              <a:rPr lang="cs-CZ" altLang="cs-CZ" sz="2000" smtClean="0"/>
              <a:t>stacionární fáze</a:t>
            </a:r>
          </a:p>
          <a:p>
            <a:pPr lvl="1" eaLnBrk="1" hangingPunct="1">
              <a:lnSpc>
                <a:spcPct val="130000"/>
              </a:lnSpc>
            </a:pPr>
            <a:r>
              <a:rPr lang="cs-CZ" altLang="cs-CZ" sz="2000" smtClean="0"/>
              <a:t>mobilní fáze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000" smtClean="0"/>
              <a:t>Dělení na principu rozdílných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afinit rozpuštěných látek (v 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mobilní fázi) ke stacionární fázi</a:t>
            </a:r>
          </a:p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>
              <a:buFontTx/>
              <a:buNone/>
            </a:pPr>
            <a:endParaRPr lang="cs-CZ" altLang="cs-CZ" sz="20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9050"/>
            <a:ext cx="321627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cs-CZ" altLang="cs-CZ" sz="2800" b="1" smtClean="0"/>
              <a:t>Gelová filtrační chromatografie</a:t>
            </a:r>
          </a:p>
          <a:p>
            <a:pPr marL="381000" indent="-381000" eaLnBrk="1" hangingPunct="1">
              <a:buFontTx/>
              <a:buNone/>
            </a:pPr>
            <a:r>
              <a:rPr lang="cs-CZ" altLang="cs-CZ" sz="2000" smtClean="0"/>
              <a:t>Chromatografická metoda, částice jsou separovány podle velikosti (hydrodynamického objemu) </a:t>
            </a:r>
          </a:p>
          <a:p>
            <a:pPr marL="381000" indent="-381000" eaLnBrk="1" hangingPunct="1">
              <a:buFontTx/>
              <a:buNone/>
            </a:pPr>
            <a:endParaRPr lang="cs-CZ" altLang="cs-CZ" sz="2000" b="1" smtClean="0"/>
          </a:p>
          <a:p>
            <a:pPr marL="381000" indent="-381000" eaLnBrk="1" hangingPunct="1">
              <a:buFontTx/>
              <a:buNone/>
            </a:pPr>
            <a:r>
              <a:rPr lang="cs-CZ" altLang="cs-CZ" sz="2400" b="1" smtClean="0"/>
              <a:t>Size Exclusion Chromatography (SEC) </a:t>
            </a:r>
          </a:p>
          <a:p>
            <a:pPr marL="1219200" lvl="2" indent="-304800" eaLnBrk="1" hangingPunct="1">
              <a:buFontTx/>
              <a:buNone/>
            </a:pPr>
            <a:r>
              <a:rPr lang="cs-CZ" altLang="cs-CZ" sz="1800" smtClean="0"/>
              <a:t> </a:t>
            </a:r>
          </a:p>
          <a:p>
            <a:pPr marL="800100" lvl="1" indent="-342900" eaLnBrk="1" hangingPunct="1">
              <a:lnSpc>
                <a:spcPct val="110000"/>
              </a:lnSpc>
            </a:pPr>
            <a:r>
              <a:rPr lang="cs-CZ" altLang="cs-CZ" sz="1800" b="1" smtClean="0"/>
              <a:t>Gel Permeation Chromatography (GPC) 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None/>
            </a:pPr>
            <a:r>
              <a:rPr lang="cs-CZ" altLang="cs-CZ" sz="1800" smtClean="0"/>
              <a:t>      Mobilní fáze: organická rozpouštědla   </a:t>
            </a:r>
          </a:p>
          <a:p>
            <a:pPr marL="1219200" lvl="2" indent="-304800" eaLnBrk="1" hangingPunct="1">
              <a:lnSpc>
                <a:spcPct val="110000"/>
              </a:lnSpc>
              <a:buFontTx/>
              <a:buNone/>
            </a:pPr>
            <a:r>
              <a:rPr lang="cs-CZ" altLang="cs-CZ" sz="1600" smtClean="0"/>
              <a:t>Distribuce organických polymerů  </a:t>
            </a:r>
          </a:p>
          <a:p>
            <a:pPr marL="1219200" lvl="2" indent="-304800" eaLnBrk="1" hangingPunct="1">
              <a:buFontTx/>
              <a:buNone/>
            </a:pPr>
            <a:endParaRPr lang="cs-CZ" altLang="cs-CZ" sz="1600" smtClean="0"/>
          </a:p>
          <a:p>
            <a:pPr marL="800100" lvl="1" indent="-342900" eaLnBrk="1" hangingPunct="1">
              <a:lnSpc>
                <a:spcPct val="110000"/>
              </a:lnSpc>
            </a:pPr>
            <a:r>
              <a:rPr lang="cs-CZ" altLang="cs-CZ" sz="1800" b="1" smtClean="0"/>
              <a:t>Gel Filtration Chromatography (GFC) </a:t>
            </a:r>
          </a:p>
          <a:p>
            <a:pPr marL="1219200" lvl="2" indent="-304800" eaLnBrk="1" hangingPunct="1">
              <a:lnSpc>
                <a:spcPct val="110000"/>
              </a:lnSpc>
              <a:buFontTx/>
              <a:buNone/>
            </a:pPr>
            <a:r>
              <a:rPr lang="cs-CZ" altLang="cs-CZ" sz="1800" smtClean="0"/>
              <a:t>Mobilní fáze: vodné roztoky  </a:t>
            </a:r>
            <a:r>
              <a:rPr lang="cs-CZ" altLang="cs-CZ" sz="1600" smtClean="0"/>
              <a:t>   </a:t>
            </a:r>
          </a:p>
          <a:p>
            <a:pPr marL="1219200" lvl="2" indent="-304800" eaLnBrk="1" hangingPunct="1">
              <a:lnSpc>
                <a:spcPct val="110000"/>
              </a:lnSpc>
              <a:buFontTx/>
              <a:buNone/>
            </a:pPr>
            <a:r>
              <a:rPr lang="cs-CZ" altLang="cs-CZ" sz="1600" smtClean="0"/>
              <a:t>Frakcionace proteinů a dalších ve vodě rozpustných polymerů   </a:t>
            </a:r>
          </a:p>
          <a:p>
            <a:pPr marL="1219200" lvl="2" indent="-304800" eaLnBrk="1" hangingPunct="1">
              <a:lnSpc>
                <a:spcPct val="110000"/>
              </a:lnSpc>
              <a:buFontTx/>
              <a:buNone/>
            </a:pPr>
            <a:r>
              <a:rPr lang="cs-CZ" altLang="cs-CZ" sz="1800" smtClean="0"/>
              <a:t>Dělení koloidních částic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 smtClean="0"/>
              <a:t>Stacionární fáze: Dextranový gel </a:t>
            </a:r>
          </a:p>
          <a:p>
            <a:pPr eaLnBrk="1" hangingPunct="1">
              <a:buFontTx/>
              <a:buNone/>
            </a:pPr>
            <a:r>
              <a:rPr lang="cs-CZ" altLang="cs-CZ" sz="2000" b="1" smtClean="0"/>
              <a:t>Dextran</a:t>
            </a:r>
          </a:p>
          <a:p>
            <a:pPr lvl="1" eaLnBrk="1" hangingPunct="1">
              <a:buFontTx/>
              <a:buNone/>
            </a:pPr>
            <a:r>
              <a:rPr lang="cs-CZ" altLang="cs-CZ" sz="1800" smtClean="0"/>
              <a:t>polysacharid – molekuly glukózy spojených do řetězců různé délky</a:t>
            </a:r>
          </a:p>
          <a:p>
            <a:pPr eaLnBrk="1" hangingPunct="1">
              <a:buFontTx/>
              <a:buNone/>
            </a:pPr>
            <a:r>
              <a:rPr lang="cs-CZ" altLang="cs-CZ" sz="2000" b="1" smtClean="0"/>
              <a:t>Sephadex</a:t>
            </a:r>
            <a:r>
              <a:rPr lang="cs-CZ" altLang="cs-CZ" sz="2000" smtClean="0"/>
              <a:t> </a:t>
            </a:r>
          </a:p>
          <a:p>
            <a:pPr lvl="1" eaLnBrk="1" hangingPunct="1">
              <a:buFontTx/>
              <a:buNone/>
            </a:pPr>
            <a:r>
              <a:rPr lang="cs-CZ" altLang="cs-CZ" sz="1800" smtClean="0"/>
              <a:t>obchodní název pro „cross-linked“ dextranový gel</a:t>
            </a:r>
          </a:p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>
              <a:buFontTx/>
              <a:buNone/>
            </a:pPr>
            <a:endParaRPr lang="cs-CZ" altLang="cs-CZ" sz="200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8768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5562600"/>
            <a:ext cx="8153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Křížem pospojované řetězce polymeru.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Polymerace do 3-rozměrné sítě -  labyrint pórů</a:t>
            </a: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5052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graphicFrame>
        <p:nvGraphicFramePr>
          <p:cNvPr id="18562" name="Group 130"/>
          <p:cNvGraphicFramePr>
            <a:graphicFrameLocks noGrp="1"/>
          </p:cNvGraphicFramePr>
          <p:nvPr>
            <p:ph idx="1"/>
          </p:nvPr>
        </p:nvGraphicFramePr>
        <p:xfrm>
          <a:off x="1143000" y="1295400"/>
          <a:ext cx="6934200" cy="5102225"/>
        </p:xfrm>
        <a:graphic>
          <a:graphicData uri="http://schemas.openxmlformats.org/drawingml/2006/table">
            <a:tbl>
              <a:tblPr/>
              <a:tblGrid>
                <a:gridCol w="2481263">
                  <a:extLst>
                    <a:ext uri="{9D8B030D-6E8A-4147-A177-3AD203B41FA5}">
                      <a16:colId xmlns:a16="http://schemas.microsoft.com/office/drawing/2014/main" val="3117553405"/>
                    </a:ext>
                  </a:extLst>
                </a:gridCol>
                <a:gridCol w="2435225">
                  <a:extLst>
                    <a:ext uri="{9D8B030D-6E8A-4147-A177-3AD203B41FA5}">
                      <a16:colId xmlns:a16="http://schemas.microsoft.com/office/drawing/2014/main" val="476160048"/>
                    </a:ext>
                  </a:extLst>
                </a:gridCol>
                <a:gridCol w="2017712">
                  <a:extLst>
                    <a:ext uri="{9D8B030D-6E8A-4147-A177-3AD203B41FA5}">
                      <a16:colId xmlns:a16="http://schemas.microsoft.com/office/drawing/2014/main" val="714182751"/>
                    </a:ext>
                  </a:extLst>
                </a:gridCol>
              </a:tblGrid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Catalog Number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Bead size (µ)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350993"/>
                  </a:ext>
                </a:extLst>
              </a:tr>
              <a:tr h="283457"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Gel-Filtration Resins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295700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27,103-9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G-10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40-120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224273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27,104-7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G-15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40-120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824521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27,106-3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G-25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20-50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003851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27,107-1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G-25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20-80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197267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27,109-8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G-25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50-150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431985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27,110-1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G-25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100-300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06819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27,112-8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G-50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20-50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539578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27,113-6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G-50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20-80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882715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27,114-4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G-50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50-150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782933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27,115-2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G-50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100-300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89435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27,116-0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G-75 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20-50 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13061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27,117-9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G-75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40-120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695743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27,118-7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G-100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20-50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60939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27,119-5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G-100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40-120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374711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  <a:t>27,121-7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G-150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40-120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571572"/>
                  </a:ext>
                </a:extLst>
              </a:tr>
              <a:tr h="2834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7"/>
                        </a:rPr>
                        <a:t>27,123-3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 G-200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40-120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23722"/>
                  </a:ext>
                </a:extLst>
              </a:tr>
            </a:tbl>
          </a:graphicData>
        </a:graphic>
      </p:graphicFrame>
      <p:sp>
        <p:nvSpPr>
          <p:cNvPr id="14392" name="Text Box 129"/>
          <p:cNvSpPr txBox="1">
            <a:spLocks noChangeArrowheads="1"/>
          </p:cNvSpPr>
          <p:nvPr/>
        </p:nvSpPr>
        <p:spPr bwMode="auto">
          <a:xfrm>
            <a:off x="685800" y="762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Sigma-Aldrich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/>
              <a:t>Sephadex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různý stupeň porozity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průměr perel 20 až 300µ.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Sephadex® G-100 </a:t>
            </a:r>
            <a:endParaRPr lang="cs-CZ" altLang="cs-CZ" sz="200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cs-CZ" altLang="cs-CZ" sz="1800" b="1" smtClean="0"/>
              <a:t>for gel filtration, 20-50 μm  </a:t>
            </a:r>
            <a:endParaRPr lang="cs-CZ" altLang="cs-CZ" sz="180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cs-CZ" altLang="cs-CZ" sz="1800" smtClean="0"/>
              <a:t>Replaced by </a:t>
            </a:r>
            <a:r>
              <a:rPr lang="cs-CZ" altLang="cs-CZ" sz="1800" smtClean="0">
                <a:solidFill>
                  <a:srgbClr val="000000"/>
                </a:solidFill>
              </a:rPr>
              <a:t>G10050, Sephadex® G-100</a:t>
            </a:r>
            <a:endParaRPr lang="cs-CZ" altLang="cs-CZ" sz="180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cs-CZ" altLang="cs-CZ" sz="1800" smtClean="0"/>
              <a:t>®Pharmacia Biotech AB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cs-CZ" altLang="cs-CZ" sz="1800" smtClean="0">
                <a:solidFill>
                  <a:srgbClr val="3333FF"/>
                </a:solidFill>
              </a:rPr>
              <a:t>Properties:    </a:t>
            </a:r>
            <a:r>
              <a:rPr lang="cs-CZ" altLang="cs-CZ" sz="1800" b="1" smtClean="0">
                <a:solidFill>
                  <a:srgbClr val="3333FF"/>
                </a:solidFill>
              </a:rPr>
              <a:t>for gel filtration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cs-CZ" altLang="cs-CZ" sz="1800" smtClean="0">
                <a:solidFill>
                  <a:srgbClr val="3333FF"/>
                </a:solidFill>
              </a:rPr>
              <a:t>bead size:      </a:t>
            </a:r>
            <a:r>
              <a:rPr lang="cs-CZ" altLang="cs-CZ" sz="1800" b="1" smtClean="0">
                <a:solidFill>
                  <a:srgbClr val="3333FF"/>
                </a:solidFill>
              </a:rPr>
              <a:t>20-50 μm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cs-CZ" altLang="cs-CZ" sz="1800" smtClean="0">
                <a:solidFill>
                  <a:srgbClr val="3333FF"/>
                </a:solidFill>
              </a:rPr>
              <a:t>pore size:      </a:t>
            </a:r>
            <a:r>
              <a:rPr lang="cs-CZ" altLang="cs-CZ" sz="1800" b="1" smtClean="0">
                <a:solidFill>
                  <a:srgbClr val="3333FF"/>
                </a:solidFill>
              </a:rPr>
              <a:t>1,000-100,000 fractionation range: M.W.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cs-CZ" altLang="cs-CZ" sz="1800" smtClean="0"/>
              <a:t>Sephadex is a registered trademark of Amersham Biosciences, Inc.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cs-CZ" altLang="cs-CZ" sz="1800" smtClean="0"/>
              <a:t>WGK Germany 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Průchod mobilní fáze kolonou: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800" smtClean="0"/>
              <a:t>malé molekuly difundují do pórů gelu, jsou zadržovány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800" smtClean="0"/>
              <a:t>velké částice se tam nevejdou a prochází přímo. Výsledek: velké částice jsou rychleji eluovány!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graphicFrame>
        <p:nvGraphicFramePr>
          <p:cNvPr id="11279" name="Group 15"/>
          <p:cNvGraphicFramePr>
            <a:graphicFrameLocks noGrp="1"/>
          </p:cNvGraphicFramePr>
          <p:nvPr/>
        </p:nvGraphicFramePr>
        <p:xfrm>
          <a:off x="-2898775" y="-15505113"/>
          <a:ext cx="1217612" cy="9753600"/>
        </p:xfrm>
        <a:graphic>
          <a:graphicData uri="http://schemas.openxmlformats.org/drawingml/2006/table">
            <a:tbl>
              <a:tblPr/>
              <a:tblGrid>
                <a:gridCol w="1009381">
                  <a:extLst>
                    <a:ext uri="{9D8B030D-6E8A-4147-A177-3AD203B41FA5}">
                      <a16:colId xmlns:a16="http://schemas.microsoft.com/office/drawing/2014/main" val="947738540"/>
                    </a:ext>
                  </a:extLst>
                </a:gridCol>
                <a:gridCol w="208232">
                  <a:extLst>
                    <a:ext uri="{9D8B030D-6E8A-4147-A177-3AD203B41FA5}">
                      <a16:colId xmlns:a16="http://schemas.microsoft.com/office/drawing/2014/main" val="3525348210"/>
                    </a:ext>
                  </a:extLst>
                </a:gridCol>
              </a:tblGrid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271187 </a:t>
                      </a:r>
                      <a:b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Aldrich </a:t>
                      </a:r>
                    </a:p>
                  </a:txBody>
                  <a:tcPr marL="91416" marR="9141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</a:t>
                      </a:r>
                      <a:r>
                        <a:rPr kumimoji="0" lang="cs-CZ" altLang="cs-CZ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®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G-100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 gel filtration, 20-50 μm  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864613"/>
                  </a:ext>
                </a:extLst>
              </a:tr>
            </a:tbl>
          </a:graphicData>
        </a:graphic>
      </p:graphicFrame>
      <p:sp>
        <p:nvSpPr>
          <p:cNvPr id="16390" name="Rectangle 16"/>
          <p:cNvSpPr>
            <a:spLocks noChangeArrowheads="1"/>
          </p:cNvSpPr>
          <p:nvPr/>
        </p:nvSpPr>
        <p:spPr bwMode="auto">
          <a:xfrm>
            <a:off x="-2898775" y="-4960938"/>
            <a:ext cx="1494155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/>
              <a:t>This product number has been discontinued but a similar product may be available. Please select the recommended replacement product below (if a direct replacement is available) or use the links to "similar products" or "related product categories" to see other possible replacement products.</a:t>
            </a:r>
            <a:br>
              <a:rPr lang="cs-CZ" altLang="cs-CZ" sz="9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Recommended Products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Replaced by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7"/>
              </a:rPr>
              <a:t>G10050</a:t>
            </a:r>
            <a:r>
              <a:rPr lang="cs-CZ" altLang="cs-CZ" sz="1800"/>
              <a:t>, Sephadex</a:t>
            </a:r>
            <a:r>
              <a:rPr lang="cs-CZ" altLang="cs-CZ" sz="1800" baseline="30000"/>
              <a:t>®</a:t>
            </a:r>
            <a:r>
              <a:rPr lang="cs-CZ" altLang="cs-CZ" sz="1800"/>
              <a:t> G-100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Price and Availability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11294" name="Group 30"/>
          <p:cNvGraphicFramePr>
            <a:graphicFrameLocks noGrp="1"/>
          </p:cNvGraphicFramePr>
          <p:nvPr/>
        </p:nvGraphicFramePr>
        <p:xfrm>
          <a:off x="-2898775" y="-2260600"/>
          <a:ext cx="207962" cy="8321675"/>
        </p:xfrm>
        <a:graphic>
          <a:graphicData uri="http://schemas.openxmlformats.org/drawingml/2006/table">
            <a:tbl>
              <a:tblPr/>
              <a:tblGrid>
                <a:gridCol w="207966">
                  <a:extLst>
                    <a:ext uri="{9D8B030D-6E8A-4147-A177-3AD203B41FA5}">
                      <a16:colId xmlns:a16="http://schemas.microsoft.com/office/drawing/2014/main" val="2382710492"/>
                    </a:ext>
                  </a:extLst>
                </a:gridCol>
              </a:tblGrid>
              <a:tr h="832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Click For Pricing and Availability 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83" marR="91283" marT="45723" marB="4572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441370"/>
                  </a:ext>
                </a:extLst>
              </a:tr>
            </a:tbl>
          </a:graphicData>
        </a:graphic>
      </p:graphicFrame>
      <p:sp>
        <p:nvSpPr>
          <p:cNvPr id="16395" name="Rectangle 31"/>
          <p:cNvSpPr>
            <a:spLocks noChangeArrowheads="1"/>
          </p:cNvSpPr>
          <p:nvPr/>
        </p:nvSpPr>
        <p:spPr bwMode="auto">
          <a:xfrm>
            <a:off x="-2898775" y="7442200"/>
            <a:ext cx="7004050" cy="149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CAS Number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9"/>
              </a:rPr>
              <a:t>9050-94-6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EG/EC Number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EINECS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/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MDL number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10"/>
              </a:rPr>
              <a:t>MFCD00132235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/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Expand/Collapse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Descriptions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Legal Information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®Pharmacia Biotech AB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Sephadex is a registered trademark of GE Healthcare.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Properties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grade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for gel filtration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particle size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20-50 μm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pore size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1,000-100,000 fractionation range: M.W.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trademark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Sephadex is a registered trademark of Amersham Biosciences, Inc.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References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reference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/>
              <a:t>RegBook</a:t>
            </a:r>
            <a:r>
              <a:rPr lang="cs-CZ" altLang="cs-CZ" sz="1800"/>
              <a:t> </a:t>
            </a:r>
            <a:r>
              <a:rPr lang="cs-CZ" altLang="cs-CZ" sz="1800" b="1"/>
              <a:t>1</a:t>
            </a:r>
            <a:r>
              <a:rPr lang="cs-CZ" altLang="cs-CZ" sz="1800"/>
              <a:t> (3), 3565:J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Safety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Safety Statements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22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WGK Germany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3</a:t>
            </a:r>
          </a:p>
        </p:txBody>
      </p:sp>
      <p:graphicFrame>
        <p:nvGraphicFramePr>
          <p:cNvPr id="11307" name="Group 43"/>
          <p:cNvGraphicFramePr>
            <a:graphicFrameLocks noGrp="1"/>
          </p:cNvGraphicFramePr>
          <p:nvPr/>
        </p:nvGraphicFramePr>
        <p:xfrm>
          <a:off x="-2898775" y="-15505113"/>
          <a:ext cx="1217612" cy="9753600"/>
        </p:xfrm>
        <a:graphic>
          <a:graphicData uri="http://schemas.openxmlformats.org/drawingml/2006/table">
            <a:tbl>
              <a:tblPr/>
              <a:tblGrid>
                <a:gridCol w="1009381">
                  <a:extLst>
                    <a:ext uri="{9D8B030D-6E8A-4147-A177-3AD203B41FA5}">
                      <a16:colId xmlns:a16="http://schemas.microsoft.com/office/drawing/2014/main" val="394734076"/>
                    </a:ext>
                  </a:extLst>
                </a:gridCol>
                <a:gridCol w="208232">
                  <a:extLst>
                    <a:ext uri="{9D8B030D-6E8A-4147-A177-3AD203B41FA5}">
                      <a16:colId xmlns:a16="http://schemas.microsoft.com/office/drawing/2014/main" val="112775816"/>
                    </a:ext>
                  </a:extLst>
                </a:gridCol>
              </a:tblGrid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271187 </a:t>
                      </a:r>
                      <a:b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Aldrich </a:t>
                      </a:r>
                    </a:p>
                  </a:txBody>
                  <a:tcPr marL="91416" marR="9141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Sephadex</a:t>
                      </a:r>
                      <a:r>
                        <a:rPr kumimoji="0" lang="cs-CZ" altLang="cs-CZ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®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G-100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 gel filtration, 20-50 μm  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877195"/>
                  </a:ext>
                </a:extLst>
              </a:tr>
            </a:tbl>
          </a:graphicData>
        </a:graphic>
      </p:graphicFrame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-2898775" y="-4960938"/>
            <a:ext cx="1494155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/>
              <a:t>This product number has been discontinued but a similar product may be available. Please select the recommended replacement product below (if a direct replacement is available) or use the links to "similar products" or "related product categories" to see other possible replacement products.</a:t>
            </a:r>
            <a:br>
              <a:rPr lang="cs-CZ" altLang="cs-CZ" sz="9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Recommended Products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Replaced by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7"/>
              </a:rPr>
              <a:t>G10050</a:t>
            </a:r>
            <a:r>
              <a:rPr lang="cs-CZ" altLang="cs-CZ" sz="1800"/>
              <a:t>, Sephadex</a:t>
            </a:r>
            <a:r>
              <a:rPr lang="cs-CZ" altLang="cs-CZ" sz="1800" baseline="30000"/>
              <a:t>®</a:t>
            </a:r>
            <a:r>
              <a:rPr lang="cs-CZ" altLang="cs-CZ" sz="1800"/>
              <a:t> G-100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Price and Availability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11322" name="Group 58"/>
          <p:cNvGraphicFramePr>
            <a:graphicFrameLocks noGrp="1"/>
          </p:cNvGraphicFramePr>
          <p:nvPr/>
        </p:nvGraphicFramePr>
        <p:xfrm>
          <a:off x="-2898775" y="-2260600"/>
          <a:ext cx="207962" cy="8321675"/>
        </p:xfrm>
        <a:graphic>
          <a:graphicData uri="http://schemas.openxmlformats.org/drawingml/2006/table">
            <a:tbl>
              <a:tblPr/>
              <a:tblGrid>
                <a:gridCol w="207966">
                  <a:extLst>
                    <a:ext uri="{9D8B030D-6E8A-4147-A177-3AD203B41FA5}">
                      <a16:colId xmlns:a16="http://schemas.microsoft.com/office/drawing/2014/main" val="1158711444"/>
                    </a:ext>
                  </a:extLst>
                </a:gridCol>
              </a:tblGrid>
              <a:tr h="832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Click For Pricing and Availability 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83" marR="91283" marT="45723" marB="4572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000581"/>
                  </a:ext>
                </a:extLst>
              </a:tr>
            </a:tbl>
          </a:graphicData>
        </a:graphic>
      </p:graphicFrame>
      <p:sp>
        <p:nvSpPr>
          <p:cNvPr id="16404" name="Rectangle 59"/>
          <p:cNvSpPr>
            <a:spLocks noChangeArrowheads="1"/>
          </p:cNvSpPr>
          <p:nvPr/>
        </p:nvSpPr>
        <p:spPr bwMode="auto">
          <a:xfrm>
            <a:off x="-2898775" y="7442200"/>
            <a:ext cx="7004050" cy="149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CAS Number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9"/>
              </a:rPr>
              <a:t>9050-94-6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EG/EC Number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EINECS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/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MDL number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10"/>
              </a:rPr>
              <a:t>MFCD00132235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/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Expand/Collapse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Descriptions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Legal Information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®Pharmacia Biotech AB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Sephadex is a registered trademark of GE Healthcare.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Properties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grade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for gel filtration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particle size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20-50 μm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pore size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1,000-100,000 fractionation range: M.W.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trademark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Sephadex is a registered trademark of Amersham Biosciences, Inc.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References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reference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/>
              <a:t>RegBook</a:t>
            </a:r>
            <a:r>
              <a:rPr lang="cs-CZ" altLang="cs-CZ" sz="1800"/>
              <a:t> </a:t>
            </a:r>
            <a:r>
              <a:rPr lang="cs-CZ" altLang="cs-CZ" sz="1800" b="1"/>
              <a:t>1</a:t>
            </a:r>
            <a:r>
              <a:rPr lang="cs-CZ" altLang="cs-CZ" sz="1800"/>
              <a:t> (3), 3565:J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Safety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Safety Statements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22</a:t>
            </a: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WGK Germany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3</a:t>
            </a:r>
          </a:p>
        </p:txBody>
      </p:sp>
      <p:pic>
        <p:nvPicPr>
          <p:cNvPr id="16405" name="Picture 8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4075"/>
            <a:ext cx="8686800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6" name="Rectangle 83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SEM images of air dried LH-20 resin beads coated with AuPd. (Magnifications: Top row: Left 878X, middle 7000×, right 28100×. Bottom row: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Left 37500×, middle 75000×, right 120000×)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407" r:id="rId2" imgW="914400" imgH="228600"/>
        </mc:Choice>
        <mc:Fallback>
          <p:control r:id="rId2" imgW="914400" imgH="228600">
            <p:pic>
              <p:nvPicPr>
                <p:cNvPr id="16391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8775" y="-15505113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408" r:id="rId3" imgW="914400" imgH="228600"/>
        </mc:Choice>
        <mc:Fallback>
          <p:control r:id="rId3" imgW="914400" imgH="228600">
            <p:pic>
              <p:nvPicPr>
                <p:cNvPr id="16392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8775" y="-15505113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409" r:id="rId4" imgW="914400" imgH="228600"/>
        </mc:Choice>
        <mc:Fallback>
          <p:control r:id="rId4" imgW="914400" imgH="228600">
            <p:pic>
              <p:nvPicPr>
                <p:cNvPr id="16400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8775" y="-15505113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410" r:id="rId5" imgW="914400" imgH="228600"/>
        </mc:Choice>
        <mc:Fallback>
          <p:control r:id="rId5" imgW="914400" imgH="228600">
            <p:pic>
              <p:nvPicPr>
                <p:cNvPr id="16401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8775" y="-15505113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1163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5450"/>
            <a:ext cx="6553200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28600" y="6019800"/>
            <a:ext cx="8763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(a) SEM images of the SP-30 resin coated with AuPd at different magnifications (10000×on the left and 40000×on the right). (b) AFM images of SP-30 resin with different scan sizes (2 μm on the left and 10 μm on the right).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2286000" y="5791200"/>
            <a:ext cx="422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Princip gelové permeční chromatografie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235075"/>
            <a:ext cx="6950075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418306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105400" y="1701800"/>
            <a:ext cx="36576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1800"/>
              <a:t>Zařízení pro </a:t>
            </a:r>
            <a:r>
              <a:rPr lang="cs-CZ" altLang="cs-CZ" sz="1800" b="1"/>
              <a:t>gelovou permeační chromatografii</a:t>
            </a:r>
            <a:r>
              <a:rPr lang="cs-CZ" altLang="cs-CZ" sz="1800"/>
              <a:t>.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1800"/>
              <a:t>Analyzovaný roztok je tlačen přes kolonu naplněnou gelem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558088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524000" y="58674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Eluční křivka: látky z nejvyšší MW jsou vylučovány nejdříve – v nejmenším elučním objemu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KOLOIDY V ŽIVOTNÍM PROSTŘEDÍ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117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smtClean="0"/>
              <a:t>Metody studia koloidních systémů: </a:t>
            </a:r>
            <a:endParaRPr lang="cs-CZ" altLang="cs-CZ" sz="2400" i="1" smtClean="0"/>
          </a:p>
          <a:p>
            <a:pPr eaLnBrk="1" hangingPunct="1">
              <a:spcBef>
                <a:spcPct val="50000"/>
              </a:spcBef>
            </a:pPr>
            <a:r>
              <a:rPr lang="cs-CZ" altLang="cs-CZ" sz="2000" i="1" smtClean="0"/>
              <a:t>Metody izolace koloidních částic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cs-CZ" altLang="cs-CZ" sz="2000" smtClean="0"/>
              <a:t>ultrafiltrace, ultrafiltry, membrány,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cs-CZ" altLang="cs-CZ" sz="2000" smtClean="0"/>
              <a:t>chromatografické gely, kolonová chromatografie, gelová filtrace, gelová chromatografie </a:t>
            </a:r>
            <a:endParaRPr lang="cs-CZ" altLang="cs-CZ" sz="2000" i="1" smtClean="0"/>
          </a:p>
          <a:p>
            <a:pPr eaLnBrk="1" hangingPunct="1">
              <a:spcBef>
                <a:spcPct val="50000"/>
              </a:spcBef>
            </a:pPr>
            <a:r>
              <a:rPr lang="cs-CZ" altLang="cs-CZ" sz="2000" i="1" smtClean="0"/>
              <a:t>Studium koloidů po jejich separaci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cs-CZ" altLang="cs-CZ" sz="1800" smtClean="0"/>
              <a:t>elektronová mikroskopie,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cs-CZ" altLang="cs-CZ" sz="1800" smtClean="0"/>
              <a:t>neutronová aktivační analýza,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cs-CZ" altLang="cs-CZ" sz="1800" smtClean="0"/>
              <a:t>plynová chromatografie </a:t>
            </a:r>
            <a:endParaRPr lang="cs-CZ" altLang="cs-CZ" sz="1800" i="1" smtClean="0"/>
          </a:p>
          <a:p>
            <a:pPr eaLnBrk="1" hangingPunct="1">
              <a:spcBef>
                <a:spcPct val="50000"/>
              </a:spcBef>
            </a:pPr>
            <a:r>
              <a:rPr lang="cs-CZ" altLang="cs-CZ" sz="2000" i="1" smtClean="0"/>
              <a:t>Studium koloidů bez separace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cs-CZ" altLang="cs-CZ" sz="1800" smtClean="0"/>
              <a:t>Thyndalův jev, optické metody, spektrofotometrie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1800" smtClean="0"/>
              <a:t>KOLOIDY V ŽIVOTNÍM PROSTŘEDÍ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marL="381000" indent="-381000" eaLnBrk="1" hangingPunct="1">
              <a:lnSpc>
                <a:spcPct val="150000"/>
              </a:lnSpc>
              <a:spcBef>
                <a:spcPct val="65000"/>
              </a:spcBef>
              <a:buFontTx/>
              <a:buNone/>
            </a:pPr>
            <a:r>
              <a:rPr lang="cs-CZ" altLang="cs-CZ" sz="2400" b="1" smtClean="0"/>
              <a:t>Gelová filtrace</a:t>
            </a:r>
            <a:r>
              <a:rPr lang="cs-CZ" altLang="cs-CZ" sz="1800" b="1" smtClean="0"/>
              <a:t> </a:t>
            </a:r>
          </a:p>
          <a:p>
            <a:pPr marL="381000" indent="-381000" eaLnBrk="1" hangingPunct="1">
              <a:lnSpc>
                <a:spcPct val="150000"/>
              </a:lnSpc>
              <a:spcBef>
                <a:spcPct val="65000"/>
              </a:spcBef>
              <a:buFontTx/>
              <a:buNone/>
            </a:pPr>
            <a:r>
              <a:rPr lang="cs-CZ" altLang="cs-CZ" sz="1800" smtClean="0"/>
              <a:t>Koloidní fáze lze z roztoku separovat </a:t>
            </a:r>
            <a:r>
              <a:rPr lang="cs-CZ" altLang="cs-CZ" sz="1800" b="1" smtClean="0"/>
              <a:t>gelovou filtrací </a:t>
            </a:r>
            <a:r>
              <a:rPr lang="cs-CZ" altLang="cs-CZ" sz="1800" smtClean="0"/>
              <a:t>(dále jen</a:t>
            </a:r>
            <a:r>
              <a:rPr lang="cs-CZ" altLang="cs-CZ" sz="1800" b="1" smtClean="0"/>
              <a:t> GF</a:t>
            </a:r>
            <a:r>
              <a:rPr lang="cs-CZ" altLang="cs-CZ" sz="1800" smtClean="0"/>
              <a:t>), - specielní varianta </a:t>
            </a:r>
            <a:r>
              <a:rPr lang="cs-CZ" altLang="cs-CZ" sz="1800" b="1" smtClean="0"/>
              <a:t>gelové filtrační/permeační chromatografie </a:t>
            </a:r>
            <a:r>
              <a:rPr lang="cs-CZ" altLang="cs-CZ" sz="1800" smtClean="0"/>
              <a:t>(dále jen</a:t>
            </a:r>
            <a:r>
              <a:rPr lang="cs-CZ" altLang="cs-CZ" sz="1800" b="1" smtClean="0"/>
              <a:t> GFC</a:t>
            </a:r>
            <a:r>
              <a:rPr lang="cs-CZ" altLang="cs-CZ" sz="1800" smtClean="0"/>
              <a:t>), (podrobně viz. např. Determann 1967, Kirkland 1979, Yau et al. 1979, Ragel a Janson 1992, Faimon a Ondracek 1993). </a:t>
            </a:r>
          </a:p>
          <a:p>
            <a:pPr marL="381000" indent="-381000" eaLnBrk="1" hangingPunct="1">
              <a:lnSpc>
                <a:spcPct val="150000"/>
              </a:lnSpc>
              <a:spcBef>
                <a:spcPct val="65000"/>
              </a:spcBef>
              <a:buFontTx/>
              <a:buNone/>
            </a:pPr>
            <a:r>
              <a:rPr lang="cs-CZ" altLang="cs-CZ" sz="1800" smtClean="0"/>
              <a:t>Na rozdíl od běžné </a:t>
            </a:r>
            <a:r>
              <a:rPr lang="cs-CZ" altLang="cs-CZ" sz="1800" b="1" smtClean="0"/>
              <a:t>GFC</a:t>
            </a:r>
            <a:r>
              <a:rPr lang="cs-CZ" altLang="cs-CZ" sz="1800" smtClean="0"/>
              <a:t>, při které dochází k rozdělení makromolekul s rozdílnou molekulovou hmotnosti (MW) do řady objemových frakcí (např. Crerar a Axtmann 1981), se v </a:t>
            </a:r>
            <a:r>
              <a:rPr lang="cs-CZ" altLang="cs-CZ" sz="1800" b="1" smtClean="0"/>
              <a:t>GF</a:t>
            </a:r>
            <a:r>
              <a:rPr lang="cs-CZ" altLang="cs-CZ" sz="1800" smtClean="0"/>
              <a:t> rozděluje vzorek pouze na dvě frakce: </a:t>
            </a:r>
          </a:p>
          <a:p>
            <a:pPr marL="381000" indent="-381000" eaLnBrk="1" hangingPunct="1">
              <a:lnSpc>
                <a:spcPct val="150000"/>
              </a:lnSpc>
              <a:spcBef>
                <a:spcPct val="65000"/>
              </a:spcBef>
              <a:buFontTx/>
              <a:buAutoNum type="arabicParenBoth"/>
            </a:pPr>
            <a:r>
              <a:rPr lang="cs-CZ" altLang="cs-CZ" sz="1800" i="1" smtClean="0"/>
              <a:t>makromolekularní (koloidní,obsahující </a:t>
            </a:r>
            <a:r>
              <a:rPr lang="cs-CZ" altLang="cs-CZ" sz="1800" smtClean="0"/>
              <a:t>vyšší polymery, resp. koloidy </a:t>
            </a:r>
          </a:p>
          <a:p>
            <a:pPr marL="381000" indent="-381000" eaLnBrk="1" hangingPunct="1">
              <a:lnSpc>
                <a:spcPct val="150000"/>
              </a:lnSpc>
              <a:spcBef>
                <a:spcPct val="65000"/>
              </a:spcBef>
              <a:buFontTx/>
              <a:buAutoNum type="arabicParenBoth"/>
            </a:pPr>
            <a:r>
              <a:rPr lang="cs-CZ" altLang="cs-CZ" sz="1800" i="1" smtClean="0"/>
              <a:t>nízkomolekularní (monomerní, </a:t>
            </a:r>
            <a:r>
              <a:rPr lang="cs-CZ" altLang="cs-CZ" sz="1800" smtClean="0"/>
              <a:t>obsahující jednoduché molekuly, ionty, popř. polymery s nízkou MW.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5486400" cy="411163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266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590800" y="609600"/>
            <a:ext cx="3733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Kolona pro gelovou filtraci</a:t>
            </a:r>
          </a:p>
        </p:txBody>
      </p:sp>
      <p:sp>
        <p:nvSpPr>
          <p:cNvPr id="22533" name="Rectangle 21"/>
          <p:cNvSpPr>
            <a:spLocks noChangeArrowheads="1"/>
          </p:cNvSpPr>
          <p:nvPr/>
        </p:nvSpPr>
        <p:spPr bwMode="auto">
          <a:xfrm>
            <a:off x="3581400" y="1447800"/>
            <a:ext cx="5259388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cs-CZ" altLang="cs-CZ" sz="2000" b="1"/>
              <a:t>Kalibrace kolony: </a:t>
            </a:r>
            <a:r>
              <a:rPr lang="cs-CZ" altLang="cs-CZ" b="1"/>
              <a:t> 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b="1"/>
              <a:t>(1) Vysokomolekulární látka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Blue dextran: Vysokomolekulární dextran obsahující modré barvivo chlorotriazin (Cibacron Blue)</a:t>
            </a:r>
          </a:p>
          <a:p>
            <a:pPr eaLnBrk="1" hangingPunct="1"/>
            <a:r>
              <a:rPr lang="cs-CZ" altLang="cs-CZ"/>
              <a:t>Blue Dextran: Void volume marker for gel filtration columns   </a:t>
            </a:r>
          </a:p>
          <a:p>
            <a:r>
              <a:rPr lang="cs-CZ" altLang="cs-CZ">
                <a:cs typeface="Times New Roman" panose="02020603050405020304" pitchFamily="18" charset="0"/>
              </a:rPr>
              <a:t>Descriptions: </a:t>
            </a:r>
            <a:endParaRPr lang="cs-CZ" altLang="cs-CZ"/>
          </a:p>
          <a:p>
            <a:r>
              <a:rPr lang="cs-CZ" altLang="cs-CZ" b="1">
                <a:solidFill>
                  <a:srgbClr val="3333FF"/>
                </a:solidFill>
              </a:rPr>
              <a:t>A</a:t>
            </a:r>
            <a:r>
              <a:rPr lang="cs-CZ" altLang="cs-CZ" b="1">
                <a:solidFill>
                  <a:srgbClr val="3333FF"/>
                </a:solidFill>
                <a:cs typeface="Times New Roman" panose="02020603050405020304" pitchFamily="18" charset="0"/>
              </a:rPr>
              <a:t>verage mol. wt. of 2,000,000</a:t>
            </a:r>
            <a:r>
              <a:rPr lang="cs-CZ" altLang="cs-CZ" b="1">
                <a:solidFill>
                  <a:srgbClr val="3333FF"/>
                </a:solidFill>
              </a:rPr>
              <a:t> D</a:t>
            </a:r>
          </a:p>
          <a:p>
            <a:r>
              <a:rPr lang="cs-CZ" altLang="cs-CZ"/>
              <a:t>E</a:t>
            </a:r>
            <a:r>
              <a:rPr lang="cs-CZ" altLang="cs-CZ">
                <a:cs typeface="Times New Roman" panose="02020603050405020304" pitchFamily="18" charset="0"/>
              </a:rPr>
              <a:t>xtent of labeling</a:t>
            </a:r>
            <a:r>
              <a:rPr lang="cs-CZ" altLang="cs-CZ"/>
              <a:t>:</a:t>
            </a:r>
            <a:r>
              <a:rPr lang="cs-CZ" altLang="cs-CZ">
                <a:cs typeface="Times New Roman" panose="02020603050405020304" pitchFamily="18" charset="0"/>
              </a:rPr>
              <a:t> </a:t>
            </a:r>
            <a:endParaRPr lang="cs-CZ" altLang="cs-CZ"/>
          </a:p>
          <a:p>
            <a:r>
              <a:rPr lang="cs-CZ" altLang="cs-CZ"/>
              <a:t>            </a:t>
            </a:r>
            <a:r>
              <a:rPr lang="cs-CZ" altLang="cs-CZ">
                <a:cs typeface="Times New Roman" panose="02020603050405020304" pitchFamily="18" charset="0"/>
              </a:rPr>
              <a:t>~</a:t>
            </a:r>
            <a:r>
              <a:rPr lang="cs-CZ" altLang="cs-CZ"/>
              <a:t> </a:t>
            </a:r>
            <a:r>
              <a:rPr lang="cs-CZ" altLang="cs-CZ">
                <a:cs typeface="Times New Roman" panose="02020603050405020304" pitchFamily="18" charset="0"/>
              </a:rPr>
              <a:t>0.1 mmol Reactive Blue 2 per g dextran</a:t>
            </a:r>
            <a:endParaRPr lang="cs-CZ" altLang="cs-CZ"/>
          </a:p>
          <a:p>
            <a:r>
              <a:rPr lang="cs-CZ" altLang="cs-CZ">
                <a:cs typeface="Times New Roman" panose="02020603050405020304" pitchFamily="18" charset="0"/>
              </a:rPr>
              <a:t>WGK Germany </a:t>
            </a:r>
            <a:endParaRPr lang="cs-CZ" altLang="cs-CZ"/>
          </a:p>
          <a:p>
            <a:r>
              <a:rPr lang="cs-CZ" altLang="cs-CZ"/>
              <a:t> </a:t>
            </a:r>
          </a:p>
          <a:p>
            <a:pPr>
              <a:lnSpc>
                <a:spcPct val="110000"/>
              </a:lnSpc>
            </a:pPr>
            <a:r>
              <a:rPr lang="cs-CZ" altLang="cs-CZ" sz="2000" b="1"/>
              <a:t>(2) Nízkomolekulární látka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cs-CZ" altLang="cs-CZ" sz="1600"/>
              <a:t>rhodanid železa 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cs-CZ" altLang="cs-CZ" sz="1600"/>
              <a:t>metyloranž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274638"/>
            <a:ext cx="3657600" cy="7159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82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334000" y="15240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Zařízení pro gelovou chromatografii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74638"/>
            <a:ext cx="3810000" cy="5635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802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410200" y="49530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Dělení koloidních částic gelovu filtrací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581400" cy="334963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FF0000"/>
                </a:solidFill>
              </a:rPr>
              <a:t>Koloidy v životním prostředí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6172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cs-CZ" sz="2800" b="1" smtClean="0">
                <a:cs typeface="Arial" panose="020B0604020202020204" pitchFamily="34" charset="0"/>
              </a:rPr>
              <a:t>(Asymmetric) Field-Flow Fractionation, FFF </a:t>
            </a:r>
            <a:endParaRPr lang="cs-CZ" altLang="cs-CZ" sz="2800" b="1" smtClean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cs-CZ" sz="2800" b="1" smtClean="0">
                <a:cs typeface="Arial" panose="020B0604020202020204" pitchFamily="34" charset="0"/>
              </a:rPr>
              <a:t>(Dělení v systému pole-tok)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cs-CZ" altLang="cs-CZ" sz="2000" b="1" smtClean="0">
                <a:solidFill>
                  <a:srgbClr val="3333FF"/>
                </a:solidFill>
                <a:cs typeface="Arial" panose="020B0604020202020204" pitchFamily="34" charset="0"/>
              </a:rPr>
              <a:t>Princip:</a:t>
            </a:r>
            <a:r>
              <a:rPr lang="en-US" altLang="cs-CZ" sz="2000" b="1" smtClean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smtClean="0">
                <a:solidFill>
                  <a:srgbClr val="3333FF"/>
                </a:solidFill>
                <a:cs typeface="Arial" panose="020B0604020202020204" pitchFamily="34" charset="0"/>
              </a:rPr>
              <a:t>rychlost laminárního proudění</a:t>
            </a:r>
            <a:r>
              <a:rPr lang="en-US" altLang="cs-CZ" sz="2000" b="1" smtClean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smtClean="0">
                <a:solidFill>
                  <a:srgbClr val="3333FF"/>
                </a:solidFill>
                <a:cs typeface="Arial" panose="020B0604020202020204" pitchFamily="34" charset="0"/>
              </a:rPr>
              <a:t>u stěny kanálu se blíží nule! </a:t>
            </a:r>
            <a:r>
              <a:rPr lang="en-US" altLang="cs-CZ" sz="2000" b="1" smtClean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endParaRPr lang="cs-CZ" altLang="cs-CZ" sz="2000" b="1" smtClean="0">
              <a:solidFill>
                <a:srgbClr val="3333FF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cs-CZ" altLang="cs-CZ" sz="2000" smtClean="0">
                <a:cs typeface="Arial" panose="020B0604020202020204" pitchFamily="34" charset="0"/>
              </a:rPr>
              <a:t>Pohyb rozpuštěných molekul/koloidních částic je v tomto regionu</a:t>
            </a:r>
            <a:r>
              <a:rPr lang="en-US" altLang="cs-CZ" sz="2000" smtClean="0">
                <a:cs typeface="Arial" panose="020B0604020202020204" pitchFamily="34" charset="0"/>
              </a:rPr>
              <a:t> </a:t>
            </a:r>
            <a:r>
              <a:rPr lang="cs-CZ" altLang="cs-CZ" sz="2000" smtClean="0">
                <a:cs typeface="Arial" panose="020B0604020202020204" pitchFamily="34" charset="0"/>
              </a:rPr>
              <a:t>zpomalován ve srovnání se středem kanálu</a:t>
            </a:r>
            <a:r>
              <a:rPr lang="en-US" altLang="cs-CZ" sz="2000" smtClean="0"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cs-CZ" altLang="cs-CZ" sz="2000" b="1" smtClean="0">
                <a:solidFill>
                  <a:srgbClr val="3333FF"/>
                </a:solidFill>
                <a:cs typeface="Arial" panose="020B0604020202020204" pitchFamily="34" charset="0"/>
              </a:rPr>
              <a:t>Molekuly/částice jsou tlačeny ke stěně kanálu externím polem aplikovaným kolmo k ose toku v kanálu</a:t>
            </a:r>
            <a:r>
              <a:rPr lang="en-US" altLang="cs-CZ" sz="2000" smtClean="0">
                <a:solidFill>
                  <a:srgbClr val="3333FF"/>
                </a:solidFill>
                <a:cs typeface="Arial" panose="020B0604020202020204" pitchFamily="34" charset="0"/>
              </a:rPr>
              <a:t>. </a:t>
            </a:r>
            <a:r>
              <a:rPr lang="cs-CZ" altLang="cs-CZ" sz="2000" b="1" smtClean="0">
                <a:solidFill>
                  <a:srgbClr val="3333FF"/>
                </a:solidFill>
                <a:cs typeface="Arial" panose="020B0604020202020204" pitchFamily="34" charset="0"/>
              </a:rPr>
              <a:t>Různé částice/molekuly jsou zadržovány různou silou, podle intenzity interakce s polem</a:t>
            </a:r>
            <a:r>
              <a:rPr lang="en-US" altLang="cs-CZ" sz="2000" b="1" smtClean="0">
                <a:cs typeface="Arial" panose="020B0604020202020204" pitchFamily="34" charset="0"/>
              </a:rPr>
              <a:t>. </a:t>
            </a:r>
            <a:endParaRPr lang="cs-CZ" altLang="cs-CZ" sz="2000" smtClean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cs-CZ" altLang="cs-CZ" sz="2000" b="1" smtClean="0">
                <a:cs typeface="Arial" panose="020B0604020202020204" pitchFamily="34" charset="0"/>
              </a:rPr>
              <a:t>Aplikovaná pole</a:t>
            </a:r>
            <a:endParaRPr lang="en-US" altLang="cs-CZ" sz="2000" b="1" smtClean="0"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cs-CZ" altLang="cs-CZ" sz="2000" smtClean="0">
                <a:cs typeface="Arial" panose="020B0604020202020204" pitchFamily="34" charset="0"/>
              </a:rPr>
              <a:t>Teplotní gradient</a:t>
            </a:r>
            <a:r>
              <a:rPr lang="en-US" altLang="cs-CZ" sz="2000" smtClean="0">
                <a:cs typeface="Arial" panose="020B0604020202020204" pitchFamily="34" charset="0"/>
              </a:rPr>
              <a:t>  (thermal FFF)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cs-CZ" altLang="cs-CZ" sz="2000" smtClean="0">
                <a:cs typeface="Arial" panose="020B0604020202020204" pitchFamily="34" charset="0"/>
              </a:rPr>
              <a:t>Elektrické pole</a:t>
            </a:r>
            <a:r>
              <a:rPr lang="en-US" altLang="cs-CZ" sz="2000" smtClean="0">
                <a:cs typeface="Arial" panose="020B0604020202020204" pitchFamily="34" charset="0"/>
              </a:rPr>
              <a:t>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cs-CZ" altLang="cs-CZ" sz="2000" smtClean="0">
                <a:cs typeface="Arial" panose="020B0604020202020204" pitchFamily="34" charset="0"/>
              </a:rPr>
              <a:t>Sedimentační/gravitační pole</a:t>
            </a:r>
            <a:r>
              <a:rPr lang="en-US" altLang="cs-CZ" sz="2000" smtClean="0">
                <a:cs typeface="Arial" panose="020B0604020202020204" pitchFamily="34" charset="0"/>
              </a:rPr>
              <a:t> (SFFF)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cs-CZ" sz="2000" smtClean="0">
                <a:cs typeface="Arial" panose="020B0604020202020204" pitchFamily="34" charset="0"/>
              </a:rPr>
              <a:t>Flow</a:t>
            </a:r>
            <a:r>
              <a:rPr lang="cs-CZ" altLang="cs-CZ" sz="2000" smtClean="0">
                <a:cs typeface="Arial" panose="020B0604020202020204" pitchFamily="34" charset="0"/>
              </a:rPr>
              <a:t>/průtokový</a:t>
            </a:r>
            <a:r>
              <a:rPr lang="en-US" altLang="cs-CZ" sz="2000" smtClean="0">
                <a:cs typeface="Arial" panose="020B0604020202020204" pitchFamily="34" charset="0"/>
              </a:rPr>
              <a:t> gradient (FFFF)</a:t>
            </a:r>
            <a:endParaRPr lang="el-GR" altLang="cs-CZ" sz="20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cs-CZ" altLang="cs-CZ" sz="2000" b="1" smtClean="0"/>
              <a:t>Výhody oproti ostatním konvenčním metodám separace částic: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Vysoké rozlišení srovnatelné s ultracentrifugací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Flexibilní separace nehomogenních/polydisperzních vzorků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Velký rozsah od několika nanometrů k několika mikrometrům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05765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876800" y="12954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Směs velkých a malých částic na počátku dělení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800600" y="32766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Aplikace „příčného“ pole tlačí částice ke stěně kanálu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4800600" y="5257800"/>
            <a:ext cx="396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Velké částice jsou přitlačeny větší silou – jsou blíže stěny, menší rychlost transportu, zpomalení průchodu kanálem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81400" cy="334962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FF0000"/>
                </a:solidFill>
              </a:rPr>
              <a:t>Koloidy v životním prostředí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477000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371600" y="5746750"/>
            <a:ext cx="6588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Field-flow fractionation channel</a:t>
            </a:r>
            <a:r>
              <a:rPr lang="cs-CZ" altLang="cs-CZ" sz="1800"/>
              <a:t> showing laminar flow profile and field perpendicular to flow (Chittleborough et al.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3581400" cy="334963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FF0000"/>
                </a:solidFill>
              </a:rPr>
              <a:t>Koloidy v životním prostředí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cs-CZ" altLang="cs-CZ" sz="2400" b="1" smtClean="0"/>
              <a:t>Flow </a:t>
            </a:r>
            <a:r>
              <a:rPr lang="en-US" altLang="cs-CZ" sz="2400" b="1" smtClean="0"/>
              <a:t>Field-</a:t>
            </a:r>
            <a:r>
              <a:rPr lang="cs-CZ" altLang="cs-CZ" sz="2400" b="1" smtClean="0"/>
              <a:t>F</a:t>
            </a:r>
            <a:r>
              <a:rPr lang="en-US" altLang="cs-CZ" sz="2400" b="1" smtClean="0"/>
              <a:t>low </a:t>
            </a:r>
            <a:r>
              <a:rPr lang="cs-CZ" altLang="cs-CZ" sz="2400" b="1" smtClean="0"/>
              <a:t>F</a:t>
            </a:r>
            <a:r>
              <a:rPr lang="en-US" altLang="cs-CZ" sz="2400" b="1" smtClean="0"/>
              <a:t>ractionation (</a:t>
            </a:r>
            <a:r>
              <a:rPr lang="cs-CZ" altLang="cs-CZ" sz="2400" b="1" smtClean="0"/>
              <a:t>F</a:t>
            </a:r>
            <a:r>
              <a:rPr lang="en-US" altLang="cs-CZ" sz="2400" b="1" smtClean="0"/>
              <a:t>FFF</a:t>
            </a:r>
            <a:r>
              <a:rPr lang="cs-CZ" altLang="cs-CZ" sz="2400" b="1" smtClean="0"/>
              <a:t> /</a:t>
            </a:r>
            <a:r>
              <a:rPr lang="cs-CZ" altLang="cs-CZ" sz="2400" smtClean="0"/>
              <a:t> </a:t>
            </a:r>
            <a:r>
              <a:rPr lang="cs-CZ" altLang="cs-CZ" sz="2400" b="1" smtClean="0"/>
              <a:t>4 F</a:t>
            </a:r>
            <a:r>
              <a:rPr lang="en-US" altLang="cs-CZ" sz="2400" b="1" smtClean="0"/>
              <a:t>) </a:t>
            </a:r>
            <a:endParaRPr lang="cs-CZ" altLang="cs-CZ" sz="2400" b="1" smtClean="0"/>
          </a:p>
          <a:p>
            <a:pPr algn="just" eaLnBrk="1" hangingPunct="1">
              <a:lnSpc>
                <a:spcPct val="110000"/>
              </a:lnSpc>
              <a:buFontTx/>
              <a:buNone/>
            </a:pPr>
            <a:r>
              <a:rPr lang="cs-CZ" altLang="cs-CZ" sz="2400" b="1" smtClean="0"/>
              <a:t>(dělení v systému „tokové pole“ - tok)</a:t>
            </a:r>
          </a:p>
          <a:p>
            <a:pPr algn="just" eaLnBrk="1" hangingPunct="1">
              <a:lnSpc>
                <a:spcPct val="140000"/>
              </a:lnSpc>
              <a:buFontTx/>
              <a:buNone/>
            </a:pPr>
            <a:r>
              <a:rPr lang="cs-CZ" altLang="cs-CZ" sz="1800" smtClean="0"/>
              <a:t>Metoda byla vyvinuta pro separaci makromolukul a koloidních částic</a:t>
            </a:r>
            <a:r>
              <a:rPr lang="en-US" altLang="cs-CZ" sz="1800" smtClean="0"/>
              <a:t>.  </a:t>
            </a:r>
            <a:endParaRPr lang="cs-CZ" altLang="cs-CZ" sz="1800" smtClean="0"/>
          </a:p>
          <a:p>
            <a:pPr algn="just" eaLnBrk="1" hangingPunct="1">
              <a:lnSpc>
                <a:spcPct val="140000"/>
              </a:lnSpc>
              <a:buFontTx/>
              <a:buNone/>
            </a:pPr>
            <a:r>
              <a:rPr lang="cs-CZ" altLang="cs-CZ" sz="1800" b="1" smtClean="0">
                <a:solidFill>
                  <a:srgbClr val="3333FF"/>
                </a:solidFill>
              </a:rPr>
              <a:t>Roli příčného pole přebírá příčné proudění média/rozpouštědla.  Příčné proudění prochází semipropustnou membránou (nepropustná pro dělené molekuly/částice) </a:t>
            </a:r>
            <a:endParaRPr lang="en-US" altLang="cs-CZ" sz="1800" b="1" smtClean="0">
              <a:solidFill>
                <a:srgbClr val="3333FF"/>
              </a:solidFill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543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1163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graphicFrame>
        <p:nvGraphicFramePr>
          <p:cNvPr id="13568" name="Group 256"/>
          <p:cNvGraphicFramePr>
            <a:graphicFrameLocks noGrp="1"/>
          </p:cNvGraphicFramePr>
          <p:nvPr>
            <p:ph idx="1"/>
          </p:nvPr>
        </p:nvGraphicFramePr>
        <p:xfrm>
          <a:off x="1752600" y="762000"/>
          <a:ext cx="6019800" cy="596265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152361261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7515483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1074524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52204118"/>
                    </a:ext>
                  </a:extLst>
                </a:gridCol>
              </a:tblGrid>
              <a:tr h="36669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Order-No:.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Type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Cut off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141591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01 Y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Reg. Cellulose 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806568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01 Y A4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Reg. Cellulose 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DIN A4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338460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02Y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Reg. Cellulose 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8352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02 Y A4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Reg. Cellulose 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DIN A4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40391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03Y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Reg. Cellulose 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969426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03Y A4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Reg. Cellulose 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DIN A4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951396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04C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Reg. Cellulose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366385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04C A4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Reg. Cellulose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DIN A4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058709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05C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Reg. Cellulose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202274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05C A4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Reg. Cellulose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DIN A4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679378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06C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PES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414638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06C A4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PES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DIN A4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441237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07C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PES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347506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07C A4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PES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DIN A4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480976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08S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Polysulfon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810915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08 S A4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Polysulfon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DIN A4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1029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09S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Polysulfon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851312"/>
                  </a:ext>
                </a:extLst>
              </a:tr>
              <a:tr h="31088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CM 09S A4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Polysulfon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DIN A4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185234"/>
                  </a:ext>
                </a:extLst>
              </a:tr>
            </a:tbl>
          </a:graphicData>
        </a:graphic>
      </p:graphicFrame>
      <p:sp>
        <p:nvSpPr>
          <p:cNvPr id="29776" name="Rectangle 257"/>
          <p:cNvSpPr>
            <a:spLocks noChangeArrowheads="1"/>
          </p:cNvSpPr>
          <p:nvPr/>
        </p:nvSpPr>
        <p:spPr bwMode="auto">
          <a:xfrm>
            <a:off x="152400" y="381000"/>
            <a:ext cx="400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List of Membranes (ConSenxus):   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1600200" y="4724400"/>
            <a:ext cx="669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Schematic diagram of AFFFF system.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Song et al., 1999. (Bull. Korean Chem. Soc., </a:t>
            </a:r>
            <a:r>
              <a:rPr lang="cs-CZ" altLang="cs-CZ" sz="1800"/>
              <a:t>20(10), 1159-1164)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95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60000"/>
              </a:spcBef>
              <a:buFontTx/>
              <a:buNone/>
            </a:pPr>
            <a:r>
              <a:rPr lang="cs-CZ" altLang="cs-CZ" sz="1800" b="1" smtClean="0"/>
              <a:t>STUDlUM KOLOIDNÍ FÁZE </a:t>
            </a:r>
            <a:r>
              <a:rPr lang="cs-CZ" altLang="cs-CZ" sz="1800" b="1" i="1" smtClean="0"/>
              <a:t>bez separace koloidní fáze</a:t>
            </a:r>
            <a:r>
              <a:rPr lang="cs-CZ" altLang="cs-CZ" sz="1800" i="1" smtClean="0"/>
              <a:t>, </a:t>
            </a:r>
          </a:p>
          <a:p>
            <a:pPr eaLnBrk="1" hangingPunct="1">
              <a:lnSpc>
                <a:spcPct val="150000"/>
              </a:lnSpc>
              <a:spcBef>
                <a:spcPct val="60000"/>
              </a:spcBef>
              <a:buFontTx/>
              <a:buNone/>
            </a:pPr>
            <a:r>
              <a:rPr lang="cs-CZ" altLang="cs-CZ" sz="1800" smtClean="0"/>
              <a:t>využívajicích různych jevů - např. </a:t>
            </a:r>
          </a:p>
          <a:p>
            <a:pPr lvl="1" eaLnBrk="1" hangingPunct="1">
              <a:lnSpc>
                <a:spcPct val="150000"/>
              </a:lnSpc>
              <a:spcBef>
                <a:spcPct val="60000"/>
              </a:spcBef>
            </a:pPr>
            <a:r>
              <a:rPr lang="cs-CZ" altLang="cs-CZ" sz="1800" b="1" i="1" smtClean="0"/>
              <a:t>rozptylu </a:t>
            </a:r>
            <a:r>
              <a:rPr lang="cs-CZ" altLang="cs-CZ" sz="1800" smtClean="0"/>
              <a:t>resp. </a:t>
            </a:r>
            <a:r>
              <a:rPr lang="cs-CZ" altLang="cs-CZ" sz="1800" b="1" i="1" smtClean="0"/>
              <a:t>difrakce světla</a:t>
            </a:r>
            <a:r>
              <a:rPr lang="cs-CZ" altLang="cs-CZ" sz="1800" i="1" smtClean="0"/>
              <a:t> </a:t>
            </a:r>
            <a:r>
              <a:rPr lang="cs-CZ" altLang="cs-CZ" sz="1800" smtClean="0"/>
              <a:t>na částicích (např. Fitch a Watson 1979, Zollars 1980, Fedin 1983, Melik a Fogler 1983, Bowen et al. 1985, Gee et a1.1990, Penders et al. 1991, Schnablegger a Glatter 1993), </a:t>
            </a:r>
          </a:p>
          <a:p>
            <a:pPr lvl="1" eaLnBrk="1" hangingPunct="1">
              <a:lnSpc>
                <a:spcPct val="150000"/>
              </a:lnSpc>
              <a:spcBef>
                <a:spcPct val="60000"/>
              </a:spcBef>
            </a:pPr>
            <a:r>
              <a:rPr lang="cs-CZ" altLang="cs-CZ" sz="1800" b="1" i="1" smtClean="0"/>
              <a:t>spekter</a:t>
            </a:r>
            <a:r>
              <a:rPr lang="cs-CZ" altLang="cs-CZ" sz="1800" i="1" smtClean="0"/>
              <a:t> </a:t>
            </a:r>
            <a:r>
              <a:rPr lang="cs-CZ" altLang="cs-CZ" sz="1800" smtClean="0"/>
              <a:t>(Bottero et al. 1980, Cary et al. 1982, Browne a Driscoll 1992), nebo </a:t>
            </a:r>
          </a:p>
          <a:p>
            <a:pPr lvl="1" eaLnBrk="1" hangingPunct="1">
              <a:lnSpc>
                <a:spcPct val="150000"/>
              </a:lnSpc>
              <a:spcBef>
                <a:spcPct val="60000"/>
              </a:spcBef>
            </a:pPr>
            <a:r>
              <a:rPr lang="cs-CZ" altLang="cs-CZ" sz="1800" b="1" i="1" smtClean="0"/>
              <a:t>pohyblivosti částic</a:t>
            </a:r>
            <a:r>
              <a:rPr lang="cs-CZ" altLang="cs-CZ" sz="1800" i="1" smtClean="0"/>
              <a:t> </a:t>
            </a:r>
            <a:r>
              <a:rPr lang="cs-CZ" altLang="cs-CZ" sz="1800" smtClean="0"/>
              <a:t>(např. Asakava et al. 1992, Mangelsdorf a White 1992).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81400" cy="334962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FF0000"/>
                </a:solidFill>
              </a:rPr>
              <a:t>Koloidy v životním prostředí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6294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19200" y="5840413"/>
            <a:ext cx="67151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cs-CZ" altLang="cs-CZ" sz="1800"/>
              <a:t>General setup of the Flow FFF channel for elemental analysis by ICP-AES and ICP-MS (Chittleborough et al.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81400" cy="334962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FF0000"/>
                </a:solidFill>
              </a:rPr>
              <a:t>Koloidy v životním prostředí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6292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62000" y="1050925"/>
            <a:ext cx="7867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cs-CZ" altLang="cs-CZ" sz="2000"/>
              <a:t>The Eclipse is a state-of-the-art separation system using the Asymmetric Flow Field Flow Fractionation (</a:t>
            </a:r>
            <a:r>
              <a:rPr lang="cs-CZ" altLang="cs-CZ" sz="2000" b="1" i="1"/>
              <a:t>AFFFF</a:t>
            </a:r>
            <a:r>
              <a:rPr lang="cs-CZ" altLang="cs-CZ" sz="2000"/>
              <a:t>) technique.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81400" cy="334962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FF0000"/>
                </a:solidFill>
              </a:rPr>
              <a:t>Koloidy v životním prostředí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4533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04800" y="1981200"/>
            <a:ext cx="3505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cs-CZ" altLang="cs-CZ" sz="2000"/>
              <a:t>The Eclipse is a state-of-the-art separation system using the Asymmetric Flow Field Flow Fractionation (</a:t>
            </a:r>
            <a:r>
              <a:rPr lang="cs-CZ" altLang="cs-CZ" sz="2000" b="1" i="1"/>
              <a:t>AFFFF</a:t>
            </a:r>
            <a:r>
              <a:rPr lang="cs-CZ" altLang="cs-CZ" sz="2000"/>
              <a:t>) technique.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81400" cy="334962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FF0000"/>
                </a:solidFill>
              </a:rPr>
              <a:t>Koloidy v životním prostředí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20000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0" y="609600"/>
            <a:ext cx="7867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cs-CZ" altLang="cs-CZ" sz="2000"/>
              <a:t>The Eclipse is a state-of-the-art separation system using the Asymmetric Flow Field Flow Fractionation (</a:t>
            </a:r>
            <a:r>
              <a:rPr lang="cs-CZ" altLang="cs-CZ" sz="2000" b="1" i="1"/>
              <a:t>AFFFF</a:t>
            </a:r>
            <a:r>
              <a:rPr lang="cs-CZ" altLang="cs-CZ" sz="2000"/>
              <a:t>) technique.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152400"/>
            <a:ext cx="3581400" cy="334963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FF0000"/>
                </a:solidFill>
              </a:rPr>
              <a:t>Koloidy v životním prostředí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629150" cy="592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5410200" y="685800"/>
            <a:ext cx="33528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30000"/>
              </a:spcBef>
              <a:buFontTx/>
              <a:buNone/>
            </a:pPr>
            <a:r>
              <a:rPr lang="cs-CZ" altLang="cs-CZ" sz="1800" b="1"/>
              <a:t>Fractograms of three protein standards </a:t>
            </a:r>
            <a:r>
              <a:rPr lang="cs-CZ" altLang="cs-CZ" sz="1800"/>
              <a:t>with </a:t>
            </a:r>
          </a:p>
          <a:p>
            <a:pPr lvl="1" algn="just" eaLnBrk="1" hangingPunct="1">
              <a:spcBef>
                <a:spcPct val="30000"/>
              </a:spcBef>
              <a:buFontTx/>
              <a:buNone/>
            </a:pPr>
            <a:r>
              <a:rPr lang="cs-CZ" altLang="cs-CZ" sz="1800"/>
              <a:t>(a) UV  detection  </a:t>
            </a:r>
          </a:p>
          <a:p>
            <a:pPr lvl="1" algn="just" eaLnBrk="1" hangingPunct="1">
              <a:spcBef>
                <a:spcPct val="30000"/>
              </a:spcBef>
              <a:buFontTx/>
              <a:buNone/>
            </a:pPr>
            <a:r>
              <a:rPr lang="cs-CZ" altLang="cs-CZ" sz="1800"/>
              <a:t>(b) ICP-MS detection  </a:t>
            </a:r>
          </a:p>
          <a:p>
            <a:pPr algn="just" eaLnBrk="1" hangingPunct="1">
              <a:lnSpc>
                <a:spcPct val="140000"/>
              </a:lnSpc>
              <a:spcBef>
                <a:spcPct val="30000"/>
              </a:spcBef>
              <a:buFontTx/>
              <a:buNone/>
            </a:pPr>
            <a:r>
              <a:rPr lang="cs-CZ" altLang="cs-CZ" sz="1800"/>
              <a:t>Channel flow and cross flow rates were 1.0 and 2.0 ml min</a:t>
            </a:r>
            <a:r>
              <a:rPr lang="cs-CZ" altLang="cs-CZ" sz="1800" baseline="30000"/>
              <a:t>−1</a:t>
            </a:r>
            <a:r>
              <a:rPr lang="cs-CZ" altLang="cs-CZ" sz="1800"/>
              <a:t>, respectively. </a:t>
            </a:r>
          </a:p>
          <a:p>
            <a:pPr algn="just" eaLnBrk="1" hangingPunct="1">
              <a:lnSpc>
                <a:spcPct val="140000"/>
              </a:lnSpc>
              <a:spcBef>
                <a:spcPct val="30000"/>
              </a:spcBef>
              <a:buFontTx/>
              <a:buNone/>
            </a:pPr>
            <a:r>
              <a:rPr lang="cs-CZ" altLang="cs-CZ" sz="1800"/>
              <a:t>The ICP-MS fractogram shows </a:t>
            </a:r>
            <a:r>
              <a:rPr lang="cs-CZ" altLang="cs-CZ" sz="1800" baseline="30000"/>
              <a:t>64</a:t>
            </a:r>
            <a:r>
              <a:rPr lang="cs-CZ" altLang="cs-CZ" sz="1800"/>
              <a:t>Zn and </a:t>
            </a:r>
            <a:r>
              <a:rPr lang="cs-CZ" altLang="cs-CZ" sz="1800" baseline="30000"/>
              <a:t>127</a:t>
            </a:r>
            <a:r>
              <a:rPr lang="cs-CZ" altLang="cs-CZ" sz="1800"/>
              <a:t>I signals obtained.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cs-CZ" altLang="cs-CZ" sz="1800"/>
              <a:t>Siripinyanond and Barnes, 1999. (</a:t>
            </a:r>
            <a:r>
              <a:rPr lang="cs-CZ" altLang="cs-CZ" sz="1800" i="1"/>
              <a:t>J. Anal. Atom. Spectrom., </a:t>
            </a:r>
            <a:r>
              <a:rPr lang="cs-CZ" altLang="cs-CZ" sz="1800"/>
              <a:t>1999, 14, 1527–1531)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7053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5486400" y="1752600"/>
            <a:ext cx="35052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altLang="cs-CZ" sz="2000" b="1"/>
              <a:t>Fractograms of a mixture of carbonic anhydrase and alcohol dehydrogenase 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000"/>
              <a:t>  cross flow rates of 2.0 (first curve) and 3.0 (secon curve) ml min</a:t>
            </a:r>
            <a:r>
              <a:rPr lang="cs-CZ" altLang="cs-CZ" sz="2000" baseline="30000"/>
              <a:t>−1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altLang="cs-CZ" sz="2000"/>
              <a:t>(a) UV </a:t>
            </a:r>
            <a:r>
              <a:rPr lang="cs-CZ" altLang="cs-CZ" sz="1800"/>
              <a:t>detection </a:t>
            </a:r>
            <a:endParaRPr lang="cs-CZ" altLang="cs-CZ" sz="2000"/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altLang="cs-CZ" sz="2000"/>
              <a:t>(b) ICP-MS detection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cs-CZ" altLang="cs-CZ" sz="1800"/>
              <a:t>Siripinyanond and Barnes, 1999. (</a:t>
            </a:r>
            <a:r>
              <a:rPr lang="cs-CZ" altLang="cs-CZ" sz="1800" i="1"/>
              <a:t>J. Anal. Atom. Spectrom., </a:t>
            </a:r>
            <a:r>
              <a:rPr lang="cs-CZ" altLang="cs-CZ" sz="1800"/>
              <a:t>1999, 14, 1527–1531)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9624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7338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962400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4800600" y="3200400"/>
            <a:ext cx="40386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AFFFF fractograms of proteins</a:t>
            </a:r>
            <a:r>
              <a:rPr lang="cs-CZ" altLang="cs-CZ"/>
              <a:t> </a:t>
            </a:r>
          </a:p>
          <a:p>
            <a:pPr lvl="1" eaLnBrk="1" hangingPunct="1">
              <a:buFontTx/>
              <a:buAutoNum type="alphaLcParenBoth"/>
            </a:pPr>
            <a:r>
              <a:rPr lang="cs-CZ" altLang="cs-CZ"/>
              <a:t>at pH = 3  </a:t>
            </a:r>
          </a:p>
          <a:p>
            <a:pPr lvl="1" eaLnBrk="1" hangingPunct="1">
              <a:buFontTx/>
              <a:buAutoNum type="alphaLcParenBoth"/>
            </a:pPr>
            <a:r>
              <a:rPr lang="cs-CZ" altLang="cs-CZ"/>
              <a:t>at pH = 7 </a:t>
            </a:r>
          </a:p>
          <a:p>
            <a:pPr lvl="1" eaLnBrk="1" hangingPunct="1"/>
            <a:r>
              <a:rPr lang="cs-CZ" altLang="cs-CZ"/>
              <a:t>(c) at pH =13  </a:t>
            </a:r>
          </a:p>
          <a:p>
            <a:pPr eaLnBrk="1" hangingPunct="1"/>
            <a:r>
              <a:rPr lang="cs-CZ" altLang="cs-CZ"/>
              <a:t>Flow conditions are V</a:t>
            </a:r>
            <a:r>
              <a:rPr lang="cs-CZ" altLang="cs-CZ" baseline="-25000"/>
              <a:t>dot</a:t>
            </a:r>
            <a:r>
              <a:rPr lang="cs-CZ" altLang="cs-CZ"/>
              <a:t> = 1.01 mL/min and V</a:t>
            </a:r>
            <a:r>
              <a:rPr lang="cs-CZ" altLang="cs-CZ" baseline="-25000"/>
              <a:t>c</a:t>
            </a:r>
            <a:r>
              <a:rPr lang="cs-CZ" altLang="cs-CZ"/>
              <a:t> = 3.41 mL/min (±0.05 mL). </a:t>
            </a:r>
          </a:p>
          <a:p>
            <a:pPr eaLnBrk="1" hangingPunct="1"/>
            <a:r>
              <a:rPr lang="cs-CZ" altLang="cs-CZ"/>
              <a:t>Carrier is tris buffer solution of I = 0.053 M. </a:t>
            </a:r>
          </a:p>
          <a:p>
            <a:pPr eaLnBrk="1" hangingPunct="1"/>
            <a:r>
              <a:rPr lang="cs-CZ" altLang="cs-CZ"/>
              <a:t>Song et al., 1999 (</a:t>
            </a:r>
            <a:r>
              <a:rPr lang="cs-CZ" altLang="cs-CZ" i="1"/>
              <a:t>Bull. Korean Chem. Soc.</a:t>
            </a:r>
            <a:r>
              <a:rPr lang="cs-CZ" altLang="cs-CZ"/>
              <a:t>, Vol. 20, No. 10, 1159-1164).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2484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685800" y="4724400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A sample fractogram showing the size distributions for suspensions of three different size beads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Eluted with a power-programmed cross-flow field.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Vaillancourt  and Balch, 2000. (</a:t>
            </a:r>
            <a:r>
              <a:rPr lang="cs-CZ" altLang="cs-CZ" sz="1800" i="1"/>
              <a:t>Limnol. Oceanogr., </a:t>
            </a:r>
            <a:r>
              <a:rPr lang="cs-CZ" altLang="cs-CZ" sz="1800"/>
              <a:t>45(2), 485–492.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591050" cy="61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029200" y="1219200"/>
            <a:ext cx="37338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40000"/>
              </a:spcBef>
              <a:buFontTx/>
              <a:buNone/>
            </a:pPr>
            <a:r>
              <a:rPr lang="cs-CZ" altLang="cs-CZ" sz="1800" b="1"/>
              <a:t>Element based size distribution of the 0.06-0.08 μm and &lt;0.06 μm fractions of the Willalooka illite. 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Tx/>
              <a:buNone/>
            </a:pPr>
            <a:r>
              <a:rPr lang="cs-CZ" altLang="cs-CZ" sz="1800"/>
              <a:t>Separation in a FFFF channel and on-line analysis by ICP-MS and ICP-AES (Chittleborough et al. 2004)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1800" smtClean="0"/>
              <a:t>KOLOIDY V ŽIVOTNÍM PROSTŘEDÍ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077200" cy="5364163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spcBef>
                <a:spcPct val="60000"/>
              </a:spcBef>
              <a:buFontTx/>
              <a:buNone/>
            </a:pPr>
            <a:r>
              <a:rPr lang="cs-CZ" altLang="cs-CZ" sz="1800" smtClean="0"/>
              <a:t>DaIší používanou metodou je rozlišení jednoduchých látek od polymerních (koloidních) za pomoci </a:t>
            </a:r>
            <a:r>
              <a:rPr lang="cs-CZ" altLang="cs-CZ" sz="1800" b="1" i="1" smtClean="0"/>
              <a:t>spektrofotometrických metod:</a:t>
            </a:r>
            <a:r>
              <a:rPr lang="cs-CZ" altLang="cs-CZ" sz="1800" i="1" smtClean="0"/>
              <a:t> </a:t>
            </a:r>
          </a:p>
          <a:p>
            <a:pPr algn="just" eaLnBrk="1" hangingPunct="1">
              <a:lnSpc>
                <a:spcPct val="160000"/>
              </a:lnSpc>
              <a:spcBef>
                <a:spcPct val="60000"/>
              </a:spcBef>
              <a:buFontTx/>
              <a:buNone/>
            </a:pPr>
            <a:r>
              <a:rPr lang="cs-CZ" altLang="cs-CZ" sz="1800" b="1" i="1" smtClean="0"/>
              <a:t>Jednoduché iony</a:t>
            </a:r>
            <a:r>
              <a:rPr lang="cs-CZ" altLang="cs-CZ" sz="1800" smtClean="0"/>
              <a:t> jsou stanoveny spektrofotometricky (křemík - viz. napr. Truesdale a Smith 1976, TIer 1979, Otterstedt et al. 1986; hlinik - viz. Hydes a Liss 1976, Yokoyama et al. 1987, 1991) a </a:t>
            </a:r>
            <a:r>
              <a:rPr lang="cs-CZ" altLang="cs-CZ" sz="1800" b="1" i="1" smtClean="0"/>
              <a:t>celkový obsah</a:t>
            </a:r>
            <a:r>
              <a:rPr lang="cs-CZ" altLang="cs-CZ" sz="1800" smtClean="0"/>
              <a:t> sledovaného prvku se stanoví některou instrumentální metodou (AAS, ICP). </a:t>
            </a:r>
            <a:r>
              <a:rPr lang="cs-CZ" altLang="cs-CZ" sz="1800" b="1" i="1" smtClean="0"/>
              <a:t>Obsah vyšších polymerů a koloidů lze určit z rozdílu</a:t>
            </a:r>
            <a:r>
              <a:rPr lang="cs-CZ" altLang="cs-CZ" sz="1800" smtClean="0"/>
              <a:t>. </a:t>
            </a:r>
          </a:p>
          <a:p>
            <a:pPr algn="just" eaLnBrk="1" hangingPunct="1">
              <a:lnSpc>
                <a:spcPct val="160000"/>
              </a:lnSpc>
              <a:spcBef>
                <a:spcPct val="60000"/>
              </a:spcBef>
              <a:buFontTx/>
              <a:buNone/>
            </a:pPr>
            <a:r>
              <a:rPr lang="cs-CZ" altLang="cs-CZ" sz="1800" smtClean="0"/>
              <a:t>Tato metoda je však vhodná spíše pro modelové experimenty s jedinou, jasně definovanou složkou. Při analýze složitých směsí, např. produktů zvětrávání, popř. přírodních vod, muže docházet k chybám, protože reakce spektrofotometrických činidel jsou jen zřídka dostatečně selektivní.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cs-CZ" altLang="cs-CZ" sz="1800" smtClean="0"/>
              <a:t>KOLOIDY V ŽIVOTNÍM PROSTŘEDÍ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60000"/>
              </a:spcBef>
              <a:buFontTx/>
              <a:buNone/>
            </a:pPr>
            <a:r>
              <a:rPr lang="cs-CZ" altLang="cs-CZ" sz="1600" smtClean="0"/>
              <a:t>Druhou možností, je </a:t>
            </a:r>
            <a:r>
              <a:rPr lang="cs-CZ" altLang="cs-CZ" sz="1600" b="1" i="1" smtClean="0"/>
              <a:t>separace koloidni faze</a:t>
            </a:r>
            <a:r>
              <a:rPr lang="cs-CZ" altLang="cs-CZ" sz="1600" i="1" smtClean="0"/>
              <a:t> </a:t>
            </a:r>
            <a:r>
              <a:rPr lang="cs-CZ" altLang="cs-CZ" sz="1600" smtClean="0"/>
              <a:t>(bud' izolací koloidních částic nebo naopak odstraněním jednoduchých nízko­molekulárních látek z koloidních roztoků) a její zkoumáni běžnými instrumentálními metodami – </a:t>
            </a:r>
          </a:p>
          <a:p>
            <a:pPr lvl="2" eaLnBrk="1" hangingPunct="1">
              <a:lnSpc>
                <a:spcPct val="140000"/>
              </a:lnSpc>
              <a:spcBef>
                <a:spcPct val="60000"/>
              </a:spcBef>
            </a:pPr>
            <a:r>
              <a:rPr lang="cs-CZ" altLang="cs-CZ" sz="1600" smtClean="0"/>
              <a:t>v roztoku (ICP, AAS)   </a:t>
            </a:r>
          </a:p>
          <a:p>
            <a:pPr lvl="2" eaLnBrk="1" hangingPunct="1">
              <a:lnSpc>
                <a:spcPct val="140000"/>
              </a:lnSpc>
              <a:spcBef>
                <a:spcPct val="60000"/>
              </a:spcBef>
            </a:pPr>
            <a:r>
              <a:rPr lang="cs-CZ" altLang="cs-CZ" sz="1600" smtClean="0"/>
              <a:t>v tuhé formě (SEM, EDXR) </a:t>
            </a:r>
          </a:p>
          <a:p>
            <a:pPr eaLnBrk="1" hangingPunct="1">
              <a:lnSpc>
                <a:spcPct val="140000"/>
              </a:lnSpc>
              <a:spcBef>
                <a:spcPct val="60000"/>
              </a:spcBef>
              <a:buFontTx/>
              <a:buNone/>
            </a:pPr>
            <a:r>
              <a:rPr lang="cs-CZ" altLang="cs-CZ" sz="1600" smtClean="0"/>
              <a:t>Kromě speciálních separačních metod, jako jsou </a:t>
            </a:r>
            <a:r>
              <a:rPr lang="cs-CZ" altLang="cs-CZ" sz="1600" b="1" i="1" smtClean="0"/>
              <a:t>isotachoforéza,</a:t>
            </a:r>
            <a:r>
              <a:rPr lang="cs-CZ" altLang="cs-CZ" sz="1600" i="1" smtClean="0"/>
              <a:t> </a:t>
            </a:r>
            <a:r>
              <a:rPr lang="cs-CZ" altLang="cs-CZ" sz="1600" b="1" i="1" smtClean="0"/>
              <a:t>elektroforéza</a:t>
            </a:r>
            <a:r>
              <a:rPr lang="cs-CZ" altLang="cs-CZ" sz="1600" i="1" smtClean="0"/>
              <a:t> </a:t>
            </a:r>
            <a:r>
              <a:rPr lang="cs-CZ" altLang="cs-CZ" sz="1600" smtClean="0"/>
              <a:t>(PuIs et al. 1990, 1991, PuIs a Powell 1992) a různých variant </a:t>
            </a:r>
            <a:r>
              <a:rPr lang="cs-CZ" altLang="cs-CZ" sz="1600" b="1" i="1" smtClean="0"/>
              <a:t>ultracentrifugace </a:t>
            </a:r>
            <a:r>
              <a:rPr lang="cs-CZ" altLang="cs-CZ" sz="1600" smtClean="0"/>
              <a:t>(Beckett et al. 1988, Li a Caldwell 1990, Hoffman 1991) se nejběžněji používá </a:t>
            </a:r>
          </a:p>
          <a:p>
            <a:pPr lvl="1" eaLnBrk="1" hangingPunct="1">
              <a:lnSpc>
                <a:spcPct val="140000"/>
              </a:lnSpc>
              <a:spcBef>
                <a:spcPct val="60000"/>
              </a:spcBef>
            </a:pPr>
            <a:r>
              <a:rPr lang="cs-CZ" altLang="cs-CZ" sz="1600" b="1" i="1" smtClean="0"/>
              <a:t>ultrafiltrace  </a:t>
            </a:r>
          </a:p>
          <a:p>
            <a:pPr lvl="1" eaLnBrk="1" hangingPunct="1">
              <a:lnSpc>
                <a:spcPct val="140000"/>
              </a:lnSpc>
              <a:spcBef>
                <a:spcPct val="60000"/>
              </a:spcBef>
            </a:pPr>
            <a:r>
              <a:rPr lang="cs-CZ" altLang="cs-CZ" sz="1600" b="1" i="1" smtClean="0"/>
              <a:t>různé formy vylučovací chromatografie </a:t>
            </a:r>
          </a:p>
          <a:p>
            <a:pPr lvl="1" eaLnBrk="1" hangingPunct="1">
              <a:lnSpc>
                <a:spcPct val="140000"/>
              </a:lnSpc>
              <a:spcBef>
                <a:spcPct val="60000"/>
              </a:spcBef>
            </a:pPr>
            <a:r>
              <a:rPr lang="cs-CZ" altLang="cs-CZ" sz="1600" b="1" i="1" smtClean="0"/>
              <a:t>„cross flow“ separace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1800" smtClean="0"/>
              <a:t>KOLOIDY V ŽIVOTNÍM PROSTŘEDÍ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lnSpc>
                <a:spcPct val="170000"/>
              </a:lnSpc>
              <a:spcBef>
                <a:spcPct val="60000"/>
              </a:spcBef>
              <a:buFontTx/>
              <a:buNone/>
            </a:pPr>
            <a:r>
              <a:rPr lang="cs-CZ" altLang="cs-CZ" sz="2800" b="1" smtClean="0"/>
              <a:t>Ultrafiltrace </a:t>
            </a:r>
          </a:p>
          <a:p>
            <a:pPr eaLnBrk="1" hangingPunct="1">
              <a:lnSpc>
                <a:spcPct val="170000"/>
              </a:lnSpc>
              <a:spcBef>
                <a:spcPct val="60000"/>
              </a:spcBef>
              <a:buFontTx/>
              <a:buNone/>
            </a:pPr>
            <a:r>
              <a:rPr lang="cs-CZ" altLang="cs-CZ" sz="1600" smtClean="0"/>
              <a:t>K definování horní hranice rozměru koloidních částic bývá aplikována ultrafiltrace. </a:t>
            </a:r>
          </a:p>
          <a:p>
            <a:pPr eaLnBrk="1" hangingPunct="1">
              <a:lnSpc>
                <a:spcPct val="170000"/>
              </a:lnSpc>
              <a:spcBef>
                <a:spcPct val="60000"/>
              </a:spcBef>
              <a:buFontTx/>
              <a:buNone/>
            </a:pPr>
            <a:r>
              <a:rPr lang="cs-CZ" altLang="cs-CZ" sz="1600" smtClean="0"/>
              <a:t>Tato metoda (napr. Sigleo a Helz 1981, Hunter 1982, Sigleo et al. 1982, Means a Wijayaratni 1982, VonGunten et al. 1987, Degueldre et al. 1988, PuIs et al. 1990, 1991, Waber et al. 1990, PuIs a Powell 1992) využívá k separaci </a:t>
            </a:r>
            <a:r>
              <a:rPr lang="cs-CZ" altLang="cs-CZ" sz="1600" b="1" smtClean="0"/>
              <a:t>membránové filtry</a:t>
            </a:r>
            <a:r>
              <a:rPr lang="cs-CZ" altLang="cs-CZ" sz="1600" smtClean="0"/>
              <a:t> s přesně </a:t>
            </a:r>
            <a:r>
              <a:rPr lang="cs-CZ" altLang="cs-CZ" sz="1600" b="1" smtClean="0"/>
              <a:t>definovaným rozměrem póru</a:t>
            </a:r>
            <a:r>
              <a:rPr lang="cs-CZ" altLang="cs-CZ" sz="1600" smtClean="0"/>
              <a:t>, kterými mohou procházet jen částice do určitého rozměru (oblast dělení, dělící hrana), resp. molekulových hmotností (dále jen MW). </a:t>
            </a:r>
          </a:p>
          <a:p>
            <a:pPr eaLnBrk="1" hangingPunct="1">
              <a:lnSpc>
                <a:spcPct val="170000"/>
              </a:lnSpc>
              <a:spcBef>
                <a:spcPct val="60000"/>
              </a:spcBef>
              <a:buFontTx/>
              <a:buNone/>
            </a:pPr>
            <a:r>
              <a:rPr lang="cs-CZ" altLang="cs-CZ" sz="1600" smtClean="0"/>
              <a:t>Podrobný rozbor procesu a zdrojů chyb při ultrafiltraci lze nalézt v práci Danielsona (1982).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cs-CZ" altLang="cs-CZ" sz="1800" smtClean="0"/>
              <a:t>KOLOIDY V ŽIVOTNÍM PROSTŘEDÍ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 eaLnBrk="1" hangingPunct="1">
              <a:lnSpc>
                <a:spcPct val="170000"/>
              </a:lnSpc>
              <a:spcBef>
                <a:spcPct val="60000"/>
              </a:spcBef>
              <a:buFontTx/>
              <a:buNone/>
            </a:pPr>
            <a:r>
              <a:rPr lang="cs-CZ" altLang="cs-CZ" sz="1800" b="1" smtClean="0"/>
              <a:t>Zařízení pro ultrafiltraci</a:t>
            </a:r>
            <a:r>
              <a:rPr lang="cs-CZ" altLang="cs-CZ" sz="1800" smtClean="0"/>
              <a:t> </a:t>
            </a:r>
          </a:p>
          <a:p>
            <a:pPr eaLnBrk="1" hangingPunct="1">
              <a:lnSpc>
                <a:spcPct val="170000"/>
              </a:lnSpc>
              <a:spcBef>
                <a:spcPct val="60000"/>
              </a:spcBef>
              <a:buFontTx/>
              <a:buNone/>
            </a:pPr>
            <a:r>
              <a:rPr lang="cs-CZ" altLang="cs-CZ" sz="1800" smtClean="0"/>
              <a:t> Přípravek se skládá ze dvou skleněných protikusů se zabroušenými čely. V čele jednoho z nich je přitmelená frita, na niž je vkládána filtrační membrána. Obě části zařízení jsou spojeny přes pryžové podložky aluminiovou přírubou a čtyřmi šrouby. </a:t>
            </a:r>
          </a:p>
          <a:p>
            <a:pPr eaLnBrk="1" hangingPunct="1">
              <a:lnSpc>
                <a:spcPct val="170000"/>
              </a:lnSpc>
              <a:spcBef>
                <a:spcPct val="70000"/>
              </a:spcBef>
              <a:buFontTx/>
              <a:buNone/>
            </a:pPr>
            <a:r>
              <a:rPr lang="cs-CZ" altLang="cs-CZ" sz="1800" smtClean="0"/>
              <a:t>Roztoky vzorku byly vpravovány do horní části zařízení injekční stříkačkou a pak, po připojení přívodu z tlakové lahve, filtrovány pod přetlakem 30kPa dusíku.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2639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191000" y="129540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Ultrafiltrace – membránové filtry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2106613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90800"/>
            <a:ext cx="1355725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2098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Separace částic aerosolu</a:t>
            </a:r>
          </a:p>
        </p:txBody>
      </p:sp>
      <p:pic>
        <p:nvPicPr>
          <p:cNvPr id="10244" name="Picture 5" descr="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16859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676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Atmogeochemická aparatura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096000" y="1981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Filtrační koláč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2069</Words>
  <Application>Microsoft Office PowerPoint</Application>
  <PresentationFormat>Předvádění na obrazovce (4:3)</PresentationFormat>
  <Paragraphs>429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Výchozí návrh</vt:lpstr>
      <vt:lpstr>KOLOIDY V ŽIVOTNÍM PROSTŘEDÍ Metody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Prezentace aplikace PowerPoint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Prezentace aplikace PowerPoint</vt:lpstr>
      <vt:lpstr>Prezentace aplikace PowerPoint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KOLIDY V ŽIVOTNÍM PROSTŘEDÍ</dc:title>
  <dc:creator>FAIMON</dc:creator>
  <cp:lastModifiedBy>JF</cp:lastModifiedBy>
  <cp:revision>48</cp:revision>
  <dcterms:created xsi:type="dcterms:W3CDTF">2006-10-16T08:58:26Z</dcterms:created>
  <dcterms:modified xsi:type="dcterms:W3CDTF">2019-12-12T13:58:24Z</dcterms:modified>
</cp:coreProperties>
</file>