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99"/>
    <a:srgbClr val="99FF66"/>
    <a:srgbClr val="66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7" autoAdjust="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1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7E4288D-8D0F-42F6-843D-4D724E3569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CD31D8-B835-4CEF-958D-7E32C5BCE3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205248-1092-489F-AB33-4FA8B1374FAD}" type="datetimeFigureOut">
              <a:rPr lang="cs-CZ"/>
              <a:pPr>
                <a:defRPr/>
              </a:pPr>
              <a:t>24.09.2019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4CB99AC9-4E77-4B9A-91A1-D7F20FE34A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D6BB6D3D-6B24-4B0D-87C2-107490882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65588-5022-4C9D-B743-F1C936F4CD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17E1EC-F1D5-430D-A963-60B9006BF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6ADE0C9-E1F2-4854-9374-A46FC1C285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C4B6E8FE-C918-44CF-90DD-973298FFB6E7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88864D-6D95-4241-A2D7-6B3FAB6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DA5149-17F6-486D-8C2E-6FCD8DA0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70284A-1D92-47A6-81DB-2E29C64D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6BD3-7738-482D-993D-A6D7B4AA0B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762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F449A-4C1B-44E2-9389-B0A583EB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473CA-BAC7-43D6-83D6-E4D6B433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59DC-4180-4C20-8D2F-23F47167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24BFB-72ED-4109-886A-E6DBBE06DB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967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02CAB-FC64-4F72-8D4D-77950187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58EC1-3BD6-4A5A-BD51-BBD550BF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95DAA-5DCC-4C3B-97A6-20B39953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0A6BB-9471-4B79-9570-EB061BB5F5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506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618FB36-85AF-4F09-A65D-D8995161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CEF7E-75E0-41FE-B533-2D83DA89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3F424AF-5605-4B33-BFA4-0B110C80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D4FD7-AB04-4A99-9106-9319CB9528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5823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08AA5D-3333-4E64-9BF2-49A5B03C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FCCE55-11A2-432C-B76F-7D3D57E6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EE2BC6-7D09-426A-BC68-C488C6D2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20C03-A5DC-4E2F-8878-A5B36D3A80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92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6604D-73B6-4BC2-9431-B0A77E41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AC7DC-EE2D-4F38-BAEF-02312331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C67B-0E88-4637-BCE7-DF1754ACF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33E-44DF-4CDE-BBF7-94FDEB1064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44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0C545EA9-06A0-4389-B27A-650A940D61A3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796610-7BF1-45A3-B81E-50AE294E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657F35-F569-4414-A638-BC3E1943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38F7F1-CA83-4B0A-99EA-7D7F37EE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58EF-762C-413E-A319-1AA917834D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437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92C88A-0BF1-45C3-91D7-A66F4496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9C2DD1-9853-48A7-8AE3-AB2EAFC4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A3DFA64-0D80-431A-989B-942D74AE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BD9F0-6B12-4C96-8D29-5448BCCAA6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391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2D5C88B6-7A8D-46E4-83CC-EFF07B3BC45B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47EAD474-0B35-4B69-96F9-5BBCBD1D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C85E7F88-C82B-4E4C-B0A4-1465067A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AE30AF81-6CCD-410D-8B3F-FC7320FF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0FBD-264B-4EBB-9D8E-3D264FECFD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628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EEB66A-3329-44E7-8FB8-198BDD22A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ADB7C5D-6E6D-448E-B651-F6D897A38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402732-214D-44BE-85E1-7B1B210C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6B0C5-7855-40ED-869F-5A2F981AE2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521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20ACA3-4C46-496B-ACD3-82B0331DE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BEF107-935B-431E-B997-6467296E0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A93487-A675-43A0-8BCF-CFACF41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F12F-5A17-45E6-B71A-506B36C178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906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86879AA9-0E42-4EA8-90AF-E5D532CD4FA9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85259A0-1844-4DB3-8C05-CB3E494B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D434ECB-AD24-4F10-8065-B8BBE1F52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11B0822-DFC6-4AFB-A189-A950C7B9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4AE5-147A-437C-9E11-E8B598A2A9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301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ABC085-3621-4D37-B6E5-EBF91F0D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D1AF68-02F0-4FE0-BB76-0B6554CA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F86CAD-65F9-46C6-AB15-09133407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41BC-5B5E-4107-A79C-105917636F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12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685A77B-B6E8-4C47-A725-56DDF24D2E44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27A1E1-5723-4656-ADE4-3E26A919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3EA9043-91CA-4D75-BF12-FA65C74112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FAC01-A526-4E9B-B73C-7B7602C6DACC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2050E-0678-4C04-86E6-B9A9F6F5D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4FE03-B286-436C-9B15-8D84D5D97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378F8-0CA8-4B3E-9238-D73E03A29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17BBFD-4CCD-402C-A7A3-A04241ADC7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9" r:id="rId5"/>
    <p:sldLayoutId id="2147483820" r:id="rId6"/>
    <p:sldLayoutId id="2147483821" r:id="rId7"/>
    <p:sldLayoutId id="2147483830" r:id="rId8"/>
    <p:sldLayoutId id="2147483822" r:id="rId9"/>
    <p:sldLayoutId id="2147483823" r:id="rId10"/>
    <p:sldLayoutId id="2147483824" r:id="rId11"/>
    <p:sldLayoutId id="2147483825" r:id="rId12"/>
    <p:sldLayoutId id="2147483826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973EF0B6-1559-4007-BB1E-7229E32441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03338" y="1989138"/>
            <a:ext cx="6400800" cy="2930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/>
              <a:t>Klimatologické indexy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40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Zadání cvičení 1</a:t>
            </a:r>
          </a:p>
        </p:txBody>
      </p:sp>
      <p:sp>
        <p:nvSpPr>
          <p:cNvPr id="10243" name="Zástupný symbol pro datum 1">
            <a:extLst>
              <a:ext uri="{FF2B5EF4-FFF2-40B4-BE49-F238E27FC236}">
                <a16:creationId xmlns:a16="http://schemas.microsoft.com/office/drawing/2014/main" id="{CCF3AB68-8698-43E2-93A3-18639E96975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2019</a:t>
            </a:r>
          </a:p>
        </p:txBody>
      </p:sp>
      <p:sp>
        <p:nvSpPr>
          <p:cNvPr id="10244" name="Zástupný symbol pro zápatí 2">
            <a:extLst>
              <a:ext uri="{FF2B5EF4-FFF2-40B4-BE49-F238E27FC236}">
                <a16:creationId xmlns:a16="http://schemas.microsoft.com/office/drawing/2014/main" id="{EB2B54DC-1764-4C7F-B3E5-A48580950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173" name="Zástupný symbol pro číslo snímku 3">
            <a:extLst>
              <a:ext uri="{FF2B5EF4-FFF2-40B4-BE49-F238E27FC236}">
                <a16:creationId xmlns:a16="http://schemas.microsoft.com/office/drawing/2014/main" id="{8448E247-DFBF-4083-A524-941EFC756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BF3C39-3F21-4D8E-8FB1-B9935D31814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88729855-6355-4B88-B392-0129DC0EB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354638"/>
            <a:ext cx="67847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noProof="1">
                <a:solidFill>
                  <a:srgbClr val="FF0000"/>
                </a:solidFill>
              </a:rPr>
              <a:t>Termín odevzdání: do </a:t>
            </a:r>
            <a:r>
              <a:rPr lang="cs-CZ" altLang="cs-CZ" sz="1800" b="1" u="sng" dirty="0">
                <a:solidFill>
                  <a:srgbClr val="FF0000"/>
                </a:solidFill>
              </a:rPr>
              <a:t>27.10.2019</a:t>
            </a:r>
            <a:r>
              <a:rPr lang="cs-CZ" altLang="cs-CZ" sz="1800" b="1" dirty="0">
                <a:solidFill>
                  <a:srgbClr val="FF0000"/>
                </a:solidFill>
              </a:rPr>
              <a:t> včetně - </a:t>
            </a:r>
            <a:r>
              <a:rPr lang="cs-CZ" altLang="cs-CZ" sz="1800" b="1" noProof="1">
                <a:solidFill>
                  <a:srgbClr val="FF0000"/>
                </a:solidFill>
              </a:rPr>
              <a:t>odevzdávárna v 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7C761DD-0AC5-4A27-8BE8-FAFA7D9C0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Klimatologické indexy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B99FFC-3CBC-463F-88AD-608702135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8964613" cy="5459412"/>
          </a:xfrm>
        </p:spPr>
        <p:txBody>
          <a:bodyPr rtlCol="0">
            <a:normAutofit/>
          </a:bodyPr>
          <a:lstStyle/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noProof="1"/>
              <a:t>Popsat polohu </a:t>
            </a:r>
            <a:r>
              <a:rPr lang="cs-CZ" sz="1800" b="1" noProof="1"/>
              <a:t>zadaných 3 stanic </a:t>
            </a:r>
            <a:r>
              <a:rPr lang="cs-CZ" sz="1800" noProof="1"/>
              <a:t>(studijní materiály – Cvičení 1 –  seznam_stanic.xlsx) a vypsat roční chod teploty vzduchu a srážek </a:t>
            </a:r>
            <a:r>
              <a:rPr lang="cs-CZ" sz="1800" noProof="1">
                <a:solidFill>
                  <a:srgbClr val="FF0000"/>
                </a:solidFill>
              </a:rPr>
              <a:t>(2 tabulky) </a:t>
            </a:r>
            <a:r>
              <a:rPr lang="cs-CZ" sz="1800" noProof="1"/>
              <a:t>a početně či graficky zpracovat následující charakteristiky </a:t>
            </a:r>
            <a:r>
              <a:rPr lang="cs-CZ" sz="1800" noProof="1">
                <a:solidFill>
                  <a:srgbClr val="FF0000"/>
                </a:solidFill>
              </a:rPr>
              <a:t>(slovně zhodnotit):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800" noProof="1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cs-CZ" sz="1800" b="1" noProof="1"/>
              <a:t>Pluviometrický koeficient</a:t>
            </a:r>
            <a:r>
              <a:rPr lang="cs-CZ" sz="1800" noProof="1"/>
              <a:t> – hodnocení ročního rozdělení srážek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cs-CZ" sz="1800" b="1" noProof="1"/>
              <a:t>Hodnocení kontinentality/oceanity klimatu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Index termické kontinentality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Index ombrické kontinentality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Doba polovičních srážek (srážkový poločas)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Poloha těžiště srážek</a:t>
            </a:r>
            <a:endParaRPr lang="cs-CZ" sz="1800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800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b="1" dirty="0"/>
              <a:t>Z oskenovaných tabulek ze studijních materiálů:</a:t>
            </a:r>
            <a:endParaRPr lang="cs-CZ" sz="1200" b="1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800" dirty="0"/>
              <a:t>opsat </a:t>
            </a:r>
            <a:r>
              <a:rPr lang="cs-CZ" sz="1800" i="1" dirty="0"/>
              <a:t>roční chod teploty a srážek </a:t>
            </a:r>
            <a:r>
              <a:rPr lang="cs-CZ" sz="1800" dirty="0"/>
              <a:t>pro každou stanici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800" dirty="0"/>
              <a:t>opsat </a:t>
            </a:r>
            <a:r>
              <a:rPr lang="cs-CZ" sz="1800" i="1" dirty="0"/>
              <a:t>roční průměrnou teplotu a roční sumu srážek </a:t>
            </a:r>
            <a:r>
              <a:rPr lang="cs-CZ" sz="1800" dirty="0"/>
              <a:t>pro každou stanici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 b="1" i="1" dirty="0"/>
              <a:t>(</a:t>
            </a:r>
            <a:r>
              <a:rPr lang="en-US" sz="1400" b="1" i="1" dirty="0" err="1"/>
              <a:t>Zdroj</a:t>
            </a:r>
            <a:r>
              <a:rPr lang="en-US" sz="1400" b="1" i="1" dirty="0"/>
              <a:t>:  Climatological </a:t>
            </a:r>
            <a:r>
              <a:rPr lang="en-US" sz="1400" b="1" i="1" dirty="0" err="1"/>
              <a:t>normals</a:t>
            </a:r>
            <a:r>
              <a:rPr lang="en-US" sz="1400" b="1" i="1" dirty="0"/>
              <a:t> (CLINO) for the period 1961-1990. WMO, Geneva, 1996, 768 s.</a:t>
            </a:r>
            <a:r>
              <a:rPr lang="cs-CZ" sz="1400" b="1" i="1" dirty="0"/>
              <a:t>)</a:t>
            </a:r>
            <a:endParaRPr lang="cs-CZ" sz="1400" i="1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noProof="1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noProof="1"/>
              <a:t> - </a:t>
            </a:r>
            <a:r>
              <a:rPr lang="cs-CZ" sz="1600" b="1" noProof="1"/>
              <a:t>V popisu tabulek vždy uvést popisovanou veličinu, názvy stanic, jednotky a období.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800" noProof="1">
              <a:latin typeface="Times New Roman" pitchFamily="18" charset="0"/>
            </a:endParaRPr>
          </a:p>
        </p:txBody>
      </p:sp>
      <p:sp>
        <p:nvSpPr>
          <p:cNvPr id="11268" name="Zástupný symbol pro datum 1">
            <a:extLst>
              <a:ext uri="{FF2B5EF4-FFF2-40B4-BE49-F238E27FC236}">
                <a16:creationId xmlns:a16="http://schemas.microsoft.com/office/drawing/2014/main" id="{59785933-DDE6-4AC3-9A34-BAB8CF96A28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2019</a:t>
            </a:r>
          </a:p>
        </p:txBody>
      </p:sp>
      <p:sp>
        <p:nvSpPr>
          <p:cNvPr id="11269" name="Zástupný symbol pro zápatí 2">
            <a:extLst>
              <a:ext uri="{FF2B5EF4-FFF2-40B4-BE49-F238E27FC236}">
                <a16:creationId xmlns:a16="http://schemas.microsoft.com/office/drawing/2014/main" id="{FAB0884E-9360-40E6-B5D8-E410F017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198" name="Zástupný symbol pro číslo snímku 3">
            <a:extLst>
              <a:ext uri="{FF2B5EF4-FFF2-40B4-BE49-F238E27FC236}">
                <a16:creationId xmlns:a16="http://schemas.microsoft.com/office/drawing/2014/main" id="{D12482C1-5005-4674-89DB-DB7391BB8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4E9BD5-0495-4780-ADC9-75CBB877102D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81E72B0C-DAFD-46D2-856F-DFB919F39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b="1" noProof="1"/>
              <a:t>1) Pluviometrický koeficient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52A64D-4A10-4247-9623-049B097D272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9388" y="1052513"/>
            <a:ext cx="8785225" cy="5073650"/>
          </a:xfrm>
        </p:spPr>
        <p:txBody>
          <a:bodyPr/>
          <a:lstStyle/>
          <a:p>
            <a:pPr eaLnBrk="1" hangingPunct="1"/>
            <a:r>
              <a:rPr lang="cs-CZ" altLang="cs-CZ" sz="1800"/>
              <a:t>Vyjadřuje podíl skutečného úhrnu srážek za určitý měsíc a úhrnu, který by tento měsíc měl při rovnoměrném rozložení srážek během roku (1/12 ročního úhrnu)</a:t>
            </a:r>
          </a:p>
          <a:p>
            <a:pPr eaLnBrk="1" hangingPunct="1"/>
            <a:r>
              <a:rPr lang="cs-CZ" altLang="cs-CZ" sz="1800"/>
              <a:t>Slouží k posouzení srážkové vydatnosti jednotlivých měsíců při hodnocení ročního rozdělení srážek</a:t>
            </a:r>
          </a:p>
        </p:txBody>
      </p:sp>
      <p:graphicFrame>
        <p:nvGraphicFramePr>
          <p:cNvPr id="9220" name="Object 117">
            <a:extLst>
              <a:ext uri="{FF2B5EF4-FFF2-40B4-BE49-F238E27FC236}">
                <a16:creationId xmlns:a16="http://schemas.microsoft.com/office/drawing/2014/main" id="{C81EB4D2-56CF-4998-8FE5-D723A865115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19700" y="4360863"/>
          <a:ext cx="3403600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Graf" r:id="rId3" imgW="4657764" imgH="2990745" progId="Excel.Chart.8">
                  <p:embed/>
                </p:oleObj>
              </mc:Choice>
              <mc:Fallback>
                <p:oleObj name="Graf" r:id="rId3" imgW="4657764" imgH="2990745" progId="Excel.Chart.8">
                  <p:embed/>
                  <p:pic>
                    <p:nvPicPr>
                      <p:cNvPr id="0" name="Object 1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360863"/>
                        <a:ext cx="3403600" cy="218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1" name="Picture 386" descr="Vzorec2">
            <a:extLst>
              <a:ext uri="{FF2B5EF4-FFF2-40B4-BE49-F238E27FC236}">
                <a16:creationId xmlns:a16="http://schemas.microsoft.com/office/drawing/2014/main" id="{4DFF2661-A9B7-494E-98E6-5C917FE23FF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149725"/>
            <a:ext cx="863600" cy="571500"/>
          </a:xfrm>
        </p:spPr>
      </p:pic>
      <p:sp>
        <p:nvSpPr>
          <p:cNvPr id="1030" name="Zástupný symbol pro datum 1">
            <a:extLst>
              <a:ext uri="{FF2B5EF4-FFF2-40B4-BE49-F238E27FC236}">
                <a16:creationId xmlns:a16="http://schemas.microsoft.com/office/drawing/2014/main" id="{CAB0E28C-9638-4A10-8325-CBD8747F16B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2019</a:t>
            </a:r>
          </a:p>
        </p:txBody>
      </p:sp>
      <p:sp>
        <p:nvSpPr>
          <p:cNvPr id="1031" name="Zástupný symbol pro zápatí 2">
            <a:extLst>
              <a:ext uri="{FF2B5EF4-FFF2-40B4-BE49-F238E27FC236}">
                <a16:creationId xmlns:a16="http://schemas.microsoft.com/office/drawing/2014/main" id="{8A607658-59D8-4666-88F6-E8DEECB0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9224" name="Zástupný symbol pro číslo snímku 3">
            <a:extLst>
              <a:ext uri="{FF2B5EF4-FFF2-40B4-BE49-F238E27FC236}">
                <a16:creationId xmlns:a16="http://schemas.microsoft.com/office/drawing/2014/main" id="{8FCC8344-1930-46C6-9089-166A93E84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351853-9C40-40AF-8D75-67346FAD8B9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9225" name="Rectangle 6">
            <a:extLst>
              <a:ext uri="{FF2B5EF4-FFF2-40B4-BE49-F238E27FC236}">
                <a16:creationId xmlns:a16="http://schemas.microsoft.com/office/drawing/2014/main" id="{6DB481CD-921F-487D-9BA0-B9B682BB5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9725"/>
            <a:ext cx="91440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4492" name="Group 396">
            <a:extLst>
              <a:ext uri="{FF2B5EF4-FFF2-40B4-BE49-F238E27FC236}">
                <a16:creationId xmlns:a16="http://schemas.microsoft.com/office/drawing/2014/main" id="{DD662CA3-0CFD-4BCC-AEA2-3B2D7C383195}"/>
              </a:ext>
            </a:extLst>
          </p:cNvPr>
          <p:cNvGraphicFramePr>
            <a:graphicFrameLocks noGrp="1"/>
          </p:cNvGraphicFramePr>
          <p:nvPr/>
        </p:nvGraphicFramePr>
        <p:xfrm>
          <a:off x="612775" y="2879725"/>
          <a:ext cx="7956550" cy="1098552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1,7</a:t>
                      </a: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1,02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0,62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0,33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,0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1,27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,8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81" name="Text Box 385">
            <a:extLst>
              <a:ext uri="{FF2B5EF4-FFF2-40B4-BE49-F238E27FC236}">
                <a16:creationId xmlns:a16="http://schemas.microsoft.com/office/drawing/2014/main" id="{1BEA08CE-FFF2-40CC-89D2-C0ACA30AD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98713"/>
            <a:ext cx="35671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b="1" i="1" dirty="0">
                <a:latin typeface="+mn-lt"/>
                <a:cs typeface="+mn-cs"/>
              </a:rPr>
              <a:t>Tab. </a:t>
            </a:r>
            <a:r>
              <a:rPr lang="cs-CZ" sz="1600" b="1" i="1" noProof="1">
                <a:latin typeface="+mn-lt"/>
                <a:cs typeface="+mn-cs"/>
              </a:rPr>
              <a:t>1 Pluviometrický koeficient …</a:t>
            </a:r>
          </a:p>
        </p:txBody>
      </p:sp>
      <p:sp>
        <p:nvSpPr>
          <p:cNvPr id="4484" name="Text Box 388">
            <a:extLst>
              <a:ext uri="{FF2B5EF4-FFF2-40B4-BE49-F238E27FC236}">
                <a16:creationId xmlns:a16="http://schemas.microsoft.com/office/drawing/2014/main" id="{B9359046-95A3-4867-8F2C-A8A6E74A5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868863"/>
            <a:ext cx="4892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i="1" noProof="1">
                <a:latin typeface="+mn-lt"/>
                <a:cs typeface="+mn-cs"/>
              </a:rPr>
              <a:t>ri … měsíční úhrn srážek i-tého měsíce v roce </a:t>
            </a:r>
            <a:r>
              <a:rPr lang="en-US" sz="1600" i="1" noProof="1">
                <a:latin typeface="Arial" charset="0"/>
                <a:cs typeface="+mn-cs"/>
              </a:rPr>
              <a:t>[mm]</a:t>
            </a:r>
            <a:endParaRPr lang="cs-CZ" sz="1600" i="1" noProof="1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sz="1600" i="1" noProof="1">
                <a:latin typeface="+mn-lt"/>
                <a:cs typeface="+mn-cs"/>
              </a:rPr>
              <a:t>R … roční úhrn srážek </a:t>
            </a:r>
            <a:r>
              <a:rPr lang="en-US" sz="1600" i="1" noProof="1">
                <a:latin typeface="+mn-lt"/>
                <a:cs typeface="+mn-cs"/>
              </a:rPr>
              <a:t>[mm]</a:t>
            </a:r>
            <a:endParaRPr lang="cs-CZ" sz="1600" i="1" noProof="1">
              <a:latin typeface="+mn-lt"/>
              <a:cs typeface="+mn-cs"/>
            </a:endParaRPr>
          </a:p>
        </p:txBody>
      </p:sp>
      <p:sp>
        <p:nvSpPr>
          <p:cNvPr id="4493" name="Text Box 397">
            <a:extLst>
              <a:ext uri="{FF2B5EF4-FFF2-40B4-BE49-F238E27FC236}">
                <a16:creationId xmlns:a16="http://schemas.microsoft.com/office/drawing/2014/main" id="{5B412573-5F3E-4B01-A712-7DE7854A4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3150"/>
            <a:ext cx="536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400" b="1" i="1" dirty="0">
                <a:solidFill>
                  <a:srgbClr val="FF0000"/>
                </a:solidFill>
                <a:latin typeface="+mn-lt"/>
                <a:cs typeface="+mn-cs"/>
              </a:rPr>
              <a:t>Výstup: vzorec, tabulka s výpočty, graf, slovní popis</a:t>
            </a:r>
          </a:p>
        </p:txBody>
      </p:sp>
      <p:sp>
        <p:nvSpPr>
          <p:cNvPr id="4494" name="Text Box 398">
            <a:extLst>
              <a:ext uri="{FF2B5EF4-FFF2-40B4-BE49-F238E27FC236}">
                <a16:creationId xmlns:a16="http://schemas.microsoft.com/office/drawing/2014/main" id="{F705B59D-5648-4D83-97C9-36FC96605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453063"/>
            <a:ext cx="446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Kp </a:t>
            </a:r>
            <a:r>
              <a:rPr lang="cs-CZ" sz="1600" noProof="1">
                <a:latin typeface="+mn-lt"/>
                <a:cs typeface="Times New Roman" pitchFamily="18" charset="0"/>
              </a:rPr>
              <a:t>&gt; 1</a:t>
            </a:r>
            <a:r>
              <a:rPr lang="cs-CZ" sz="1600" dirty="0">
                <a:latin typeface="+mn-lt"/>
                <a:cs typeface="Times New Roman" pitchFamily="18" charset="0"/>
              </a:rPr>
              <a:t> nadprůměrně srážkově vydatný měsíc</a:t>
            </a:r>
          </a:p>
          <a:p>
            <a:pPr eaLnBrk="1" hangingPunct="1">
              <a:defRPr/>
            </a:pPr>
            <a:r>
              <a:rPr lang="cs-CZ" sz="1600" dirty="0" err="1">
                <a:latin typeface="+mn-lt"/>
                <a:cs typeface="Times New Roman" pitchFamily="18" charset="0"/>
              </a:rPr>
              <a:t>Kp</a:t>
            </a:r>
            <a:r>
              <a:rPr lang="cs-CZ" sz="1600" dirty="0">
                <a:latin typeface="+mn-lt"/>
                <a:cs typeface="Times New Roman" pitchFamily="18" charset="0"/>
              </a:rPr>
              <a:t> &lt; 1 podprůměrně srážkově vydatný měsíc</a:t>
            </a:r>
            <a:endParaRPr lang="en-US" sz="16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>
            <a:extLst>
              <a:ext uri="{FF2B5EF4-FFF2-40B4-BE49-F238E27FC236}">
                <a16:creationId xmlns:a16="http://schemas.microsoft.com/office/drawing/2014/main" id="{B651D29A-F72E-4403-9142-BE96AA9B9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95000"/>
              </a:lnSpc>
              <a:spcAft>
                <a:spcPts val="0"/>
              </a:spcAft>
              <a:defRPr/>
            </a:pPr>
            <a:r>
              <a:rPr lang="cs-CZ" sz="3200" b="1" dirty="0"/>
              <a:t>2) </a:t>
            </a:r>
            <a:r>
              <a:rPr lang="cs-CZ" sz="3200" b="1" noProof="1"/>
              <a:t>Hodnocení kontinentality/oceanity klimatu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FEF95A0-1594-474C-820D-6CD1DD47C4B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98463" y="981075"/>
            <a:ext cx="8291512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noProof="1">
                <a:solidFill>
                  <a:schemeClr val="tx2"/>
                </a:solidFill>
              </a:rPr>
              <a:t>a) Index termické kontinentality (vzorec Gorczyńského)</a:t>
            </a:r>
          </a:p>
          <a:p>
            <a:pPr eaLnBrk="1" hangingPunct="1">
              <a:buFontTx/>
              <a:buNone/>
            </a:pPr>
            <a:endParaRPr lang="cs-CZ" altLang="cs-CZ" sz="2000" i="1" noProof="1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44" name="Picture 4" descr="Vzorec3">
            <a:extLst>
              <a:ext uri="{FF2B5EF4-FFF2-40B4-BE49-F238E27FC236}">
                <a16:creationId xmlns:a16="http://schemas.microsoft.com/office/drawing/2014/main" id="{AD845231-F8EC-4584-AF8E-BCCEB874374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1484313"/>
            <a:ext cx="2016125" cy="560387"/>
          </a:xfrm>
        </p:spPr>
      </p:pic>
      <p:pic>
        <p:nvPicPr>
          <p:cNvPr id="10245" name="Picture 8" descr="Vzorec4">
            <a:extLst>
              <a:ext uri="{FF2B5EF4-FFF2-40B4-BE49-F238E27FC236}">
                <a16:creationId xmlns:a16="http://schemas.microsoft.com/office/drawing/2014/main" id="{2665D604-C026-47F0-B17B-E6643867F27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9263" y="3698875"/>
            <a:ext cx="1728787" cy="385763"/>
          </a:xfrm>
        </p:spPr>
      </p:pic>
      <p:sp>
        <p:nvSpPr>
          <p:cNvPr id="2056" name="Zástupný symbol pro datum 1">
            <a:extLst>
              <a:ext uri="{FF2B5EF4-FFF2-40B4-BE49-F238E27FC236}">
                <a16:creationId xmlns:a16="http://schemas.microsoft.com/office/drawing/2014/main" id="{429B450B-E9FB-47B3-B439-C47C8A6EC7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2019</a:t>
            </a:r>
          </a:p>
        </p:txBody>
      </p:sp>
      <p:sp>
        <p:nvSpPr>
          <p:cNvPr id="2057" name="Zástupný symbol pro zápatí 2">
            <a:extLst>
              <a:ext uri="{FF2B5EF4-FFF2-40B4-BE49-F238E27FC236}">
                <a16:creationId xmlns:a16="http://schemas.microsoft.com/office/drawing/2014/main" id="{7CDA3489-5472-4136-B16A-7398270C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248" name="Zástupný symbol pro číslo snímku 3">
            <a:extLst>
              <a:ext uri="{FF2B5EF4-FFF2-40B4-BE49-F238E27FC236}">
                <a16:creationId xmlns:a16="http://schemas.microsoft.com/office/drawing/2014/main" id="{2D2F753C-1B6A-4B5D-A4D3-5F40CA59E9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464DC4-C116-42C6-8EA5-763021E8B341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DD4B3F19-61A1-4AD5-8DE5-A3CD11693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0575"/>
            <a:ext cx="90884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dirty="0">
                <a:latin typeface="Arial" charset="0"/>
                <a:cs typeface="+mn-cs"/>
              </a:rPr>
              <a:t>K … termická kontinentalita </a:t>
            </a:r>
            <a:r>
              <a:rPr lang="en-US" sz="1600" dirty="0">
                <a:latin typeface="Arial" charset="0"/>
                <a:cs typeface="+mn-cs"/>
              </a:rPr>
              <a:t>[</a:t>
            </a:r>
            <a:r>
              <a:rPr lang="cs-CZ" sz="1600" dirty="0">
                <a:latin typeface="Arial" charset="0"/>
                <a:cs typeface="+mn-cs"/>
              </a:rPr>
              <a:t>%</a:t>
            </a:r>
            <a:r>
              <a:rPr lang="en-US" sz="1600" dirty="0">
                <a:latin typeface="Arial" charset="0"/>
                <a:cs typeface="+mn-cs"/>
              </a:rPr>
              <a:t>]</a:t>
            </a:r>
            <a:endParaRPr lang="cs-CZ" sz="1600" dirty="0">
              <a:latin typeface="Arial" charset="0"/>
              <a:cs typeface="+mn-cs"/>
            </a:endParaRPr>
          </a:p>
          <a:p>
            <a:pPr eaLnBrk="1" hangingPunct="1">
              <a:defRPr/>
            </a:pPr>
            <a:r>
              <a:rPr lang="cs-CZ" sz="1600" i="1" dirty="0">
                <a:latin typeface="Arial" charset="0"/>
                <a:cs typeface="+mn-cs"/>
              </a:rPr>
              <a:t>φ</a:t>
            </a:r>
            <a:r>
              <a:rPr lang="cs-CZ" sz="1600" dirty="0">
                <a:latin typeface="Arial" charset="0"/>
                <a:cs typeface="+mn-cs"/>
              </a:rPr>
              <a:t> … zeměpisná šířka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A … průměrná roční amplituda teploty </a:t>
            </a:r>
            <a:r>
              <a:rPr lang="en-US" sz="1600" dirty="0">
                <a:latin typeface="+mn-lt"/>
                <a:cs typeface="+mn-cs"/>
              </a:rPr>
              <a:t>[</a:t>
            </a:r>
            <a:r>
              <a:rPr lang="cs-CZ" sz="1600" dirty="0">
                <a:latin typeface="+mn-lt"/>
                <a:cs typeface="+mn-cs"/>
              </a:rPr>
              <a:t>°C</a:t>
            </a:r>
            <a:r>
              <a:rPr lang="en-US" sz="1600" dirty="0">
                <a:latin typeface="+mn-lt"/>
                <a:cs typeface="+mn-cs"/>
              </a:rPr>
              <a:t>]</a:t>
            </a:r>
            <a:r>
              <a:rPr lang="cs-CZ" sz="1600" dirty="0">
                <a:latin typeface="+mn-lt"/>
                <a:cs typeface="+mn-cs"/>
              </a:rPr>
              <a:t> (absolutní rozdíl nejvyšší a nejnižší průměrné měsíční 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        teploty)</a:t>
            </a:r>
            <a:endParaRPr lang="cs-CZ" sz="1600" i="1" dirty="0">
              <a:latin typeface="+mn-lt"/>
              <a:cs typeface="+mn-cs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73F1A3B0-80C8-40BD-96B2-A5F280985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3136900"/>
            <a:ext cx="7920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2"/>
                </a:solidFill>
                <a:latin typeface="+mn-lt"/>
                <a:cs typeface="+mn-cs"/>
              </a:rPr>
              <a:t>b) </a:t>
            </a:r>
            <a:r>
              <a:rPr lang="cs-CZ" sz="2400" b="1" noProof="1">
                <a:solidFill>
                  <a:schemeClr val="tx2"/>
                </a:solidFill>
                <a:latin typeface="+mn-lt"/>
                <a:cs typeface="+mn-cs"/>
              </a:rPr>
              <a:t>Index ombrické kontinentality</a:t>
            </a:r>
            <a:r>
              <a:rPr lang="cs-CZ" sz="2400" noProof="1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cs-CZ" sz="2400" i="1" noProof="1">
                <a:solidFill>
                  <a:schemeClr val="tx2"/>
                </a:solidFill>
                <a:latin typeface="+mn-lt"/>
                <a:cs typeface="+mn-cs"/>
              </a:rPr>
              <a:t>(vzorec Hrudičky)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1A33BB11-9073-40A0-93CF-EE2F3684A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4318000"/>
            <a:ext cx="637063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noProof="1">
                <a:latin typeface="Arial" charset="0"/>
                <a:cs typeface="+mn-cs"/>
              </a:rPr>
              <a:t>k … ombrická kontinentalita </a:t>
            </a:r>
            <a:r>
              <a:rPr lang="en-US" sz="1600" noProof="1">
                <a:latin typeface="Arial" charset="0"/>
                <a:cs typeface="+mn-cs"/>
              </a:rPr>
              <a:t>[</a:t>
            </a:r>
            <a:r>
              <a:rPr lang="cs-CZ" sz="1600" noProof="1">
                <a:latin typeface="Arial" charset="0"/>
                <a:cs typeface="+mn-cs"/>
              </a:rPr>
              <a:t>%</a:t>
            </a:r>
            <a:r>
              <a:rPr lang="en-US" sz="1600" noProof="1">
                <a:latin typeface="Arial" charset="0"/>
                <a:cs typeface="+mn-cs"/>
              </a:rPr>
              <a:t>]</a:t>
            </a:r>
            <a:endParaRPr lang="cs-CZ" sz="1600" noProof="1">
              <a:latin typeface="Arial" charset="0"/>
              <a:cs typeface="+mn-cs"/>
            </a:endParaRPr>
          </a:p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l … srážky letního půlroku (IV-IX) v % ročního úhrnu</a:t>
            </a:r>
          </a:p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s</a:t>
            </a:r>
            <a:r>
              <a:rPr lang="cs-CZ" sz="1600" baseline="-25000" noProof="1">
                <a:latin typeface="+mn-lt"/>
                <a:cs typeface="+mn-cs"/>
              </a:rPr>
              <a:t>z</a:t>
            </a:r>
            <a:r>
              <a:rPr lang="cs-CZ" sz="1600" noProof="1">
                <a:latin typeface="+mn-lt"/>
                <a:cs typeface="+mn-cs"/>
              </a:rPr>
              <a:t> … absolutní množství srážek zimního půlroku (X-III) </a:t>
            </a:r>
            <a:r>
              <a:rPr lang="en-US" sz="1600" noProof="1">
                <a:latin typeface="Arial" charset="0"/>
                <a:cs typeface="+mn-cs"/>
              </a:rPr>
              <a:t>[</a:t>
            </a:r>
            <a:r>
              <a:rPr lang="cs-CZ" sz="1600" noProof="1">
                <a:latin typeface="Arial" charset="0"/>
                <a:cs typeface="+mn-cs"/>
              </a:rPr>
              <a:t>mm</a:t>
            </a:r>
            <a:r>
              <a:rPr lang="en-US" sz="1600" noProof="1">
                <a:latin typeface="Arial" charset="0"/>
                <a:cs typeface="+mn-cs"/>
              </a:rPr>
              <a:t>]</a:t>
            </a:r>
            <a:r>
              <a:rPr lang="cs-CZ" sz="1600" noProof="1">
                <a:latin typeface="Arial" charset="0"/>
                <a:cs typeface="+mn-cs"/>
              </a:rPr>
              <a:t> </a:t>
            </a:r>
            <a:endParaRPr lang="en-US" sz="1600" noProof="1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en-US" sz="1600" noProof="1">
                <a:latin typeface="+mn-lt"/>
                <a:cs typeface="+mn-cs"/>
              </a:rPr>
              <a:t>s</a:t>
            </a:r>
            <a:r>
              <a:rPr lang="en-US" sz="1600" baseline="-25000" noProof="1">
                <a:latin typeface="+mn-lt"/>
                <a:cs typeface="+mn-cs"/>
              </a:rPr>
              <a:t>r</a:t>
            </a:r>
            <a:r>
              <a:rPr lang="en-US" sz="1600" noProof="1">
                <a:latin typeface="+mn-lt"/>
                <a:cs typeface="+mn-cs"/>
              </a:rPr>
              <a:t> …</a:t>
            </a:r>
            <a:r>
              <a:rPr lang="cs-CZ" sz="1600" noProof="1">
                <a:latin typeface="+mn-lt"/>
                <a:cs typeface="+mn-cs"/>
              </a:rPr>
              <a:t> roční úhrn srážek </a:t>
            </a:r>
            <a:r>
              <a:rPr lang="en-US" sz="1600" noProof="1">
                <a:latin typeface="+mn-lt"/>
                <a:cs typeface="+mn-cs"/>
              </a:rPr>
              <a:t>[</a:t>
            </a:r>
            <a:r>
              <a:rPr lang="cs-CZ" sz="1600" noProof="1">
                <a:latin typeface="+mn-lt"/>
                <a:cs typeface="+mn-cs"/>
              </a:rPr>
              <a:t>mm</a:t>
            </a:r>
            <a:r>
              <a:rPr lang="en-US" sz="1600" noProof="1">
                <a:latin typeface="+mn-lt"/>
                <a:cs typeface="+mn-cs"/>
              </a:rPr>
              <a:t>]</a:t>
            </a:r>
            <a:endParaRPr lang="cs-CZ" sz="1600" noProof="1">
              <a:latin typeface="+mn-lt"/>
              <a:cs typeface="+mn-cs"/>
            </a:endParaRP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9398D881-7DF5-48AF-9FCB-7D95B0A25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5445125"/>
            <a:ext cx="84582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i="1" dirty="0">
                <a:solidFill>
                  <a:srgbClr val="FF0000"/>
                </a:solidFill>
                <a:latin typeface="+mn-lt"/>
                <a:cs typeface="+mn-cs"/>
              </a:rPr>
              <a:t>Pozn.: čím vyšší / nižší je hodnota indexů, tím více je charakter </a:t>
            </a:r>
            <a:r>
              <a:rPr lang="cs-CZ" sz="1600" i="1" noProof="1">
                <a:solidFill>
                  <a:srgbClr val="FF0000"/>
                </a:solidFill>
                <a:latin typeface="+mn-lt"/>
                <a:cs typeface="+mn-cs"/>
              </a:rPr>
              <a:t>kontinentální / oceanický; hodnota ITK dosahuje maxima kolem 40% = silná kontinentalita; hodnoty některých indexů mohou vyjít i záporně (= extrémní oceanita)</a:t>
            </a:r>
          </a:p>
          <a:p>
            <a:pPr eaLnBrk="1" hangingPunct="1">
              <a:defRPr/>
            </a:pPr>
            <a:endParaRPr lang="cs-CZ" sz="1600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sz="1400" b="1" dirty="0">
                <a:solidFill>
                  <a:srgbClr val="FF0000"/>
                </a:solidFill>
                <a:latin typeface="+mn-lt"/>
                <a:cs typeface="+mn-cs"/>
              </a:rPr>
              <a:t>Výstup: u každého indexu: vzorec, dosazení, výsledek, popis symbolů, slovní popis výsledků</a:t>
            </a:r>
            <a:endParaRPr lang="cs-CZ" sz="1400" b="1" noProof="1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0253" name="Rectangle 14">
            <a:extLst>
              <a:ext uri="{FF2B5EF4-FFF2-40B4-BE49-F238E27FC236}">
                <a16:creationId xmlns:a16="http://schemas.microsoft.com/office/drawing/2014/main" id="{A6296DFF-3F5D-40F7-9656-A179B21EB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0254" name="Object 86">
            <a:extLst>
              <a:ext uri="{FF2B5EF4-FFF2-40B4-BE49-F238E27FC236}">
                <a16:creationId xmlns:a16="http://schemas.microsoft.com/office/drawing/2014/main" id="{59A75B7E-26B5-488C-8626-B0C6991A1F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67475" y="3744913"/>
          <a:ext cx="17621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Rovnice" r:id="rId5" imgW="1218671" imgH="431613" progId="Equation.3">
                  <p:embed/>
                </p:oleObj>
              </mc:Choice>
              <mc:Fallback>
                <p:oleObj name="Rovnice" r:id="rId5" imgW="1218671" imgH="431613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475" y="3744913"/>
                        <a:ext cx="17621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Text Box 15">
            <a:extLst>
              <a:ext uri="{FF2B5EF4-FFF2-40B4-BE49-F238E27FC236}">
                <a16:creationId xmlns:a16="http://schemas.microsoft.com/office/drawing/2014/main" id="{F01B2747-4FEB-4440-9E6D-81765995D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888" y="3890963"/>
            <a:ext cx="479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/>
              <a:t>[</a:t>
            </a:r>
            <a:r>
              <a:rPr lang="cs-CZ" altLang="cs-CZ" sz="1600"/>
              <a:t>%</a:t>
            </a:r>
            <a:r>
              <a:rPr lang="en-US" altLang="cs-CZ" sz="1600"/>
              <a:t>]</a:t>
            </a:r>
            <a:endParaRPr lang="cs-CZ" altLang="cs-CZ" sz="1600"/>
          </a:p>
        </p:txBody>
      </p:sp>
      <p:sp>
        <p:nvSpPr>
          <p:cNvPr id="10256" name="Rectangle 17">
            <a:extLst>
              <a:ext uri="{FF2B5EF4-FFF2-40B4-BE49-F238E27FC236}">
                <a16:creationId xmlns:a16="http://schemas.microsoft.com/office/drawing/2014/main" id="{1102BD95-3300-4033-8ED8-1D0446C17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0257" name="Object 87">
            <a:extLst>
              <a:ext uri="{FF2B5EF4-FFF2-40B4-BE49-F238E27FC236}">
                <a16:creationId xmlns:a16="http://schemas.microsoft.com/office/drawing/2014/main" id="{58E12845-E1D3-4915-8C30-2DEBF005B8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3338" y="4400550"/>
          <a:ext cx="14192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Rovnice" r:id="rId7" imgW="926698" imgH="253890" progId="Equation.3">
                  <p:embed/>
                </p:oleObj>
              </mc:Choice>
              <mc:Fallback>
                <p:oleObj name="Rovnice" r:id="rId7" imgW="926698" imgH="25389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4400550"/>
                        <a:ext cx="141922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3ED4C5C-BF91-4577-835F-E4818BCD2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619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c) Doba polovičních srážek </a:t>
            </a:r>
            <a:r>
              <a:rPr lang="cs-CZ" sz="2400" b="1" i="1" dirty="0"/>
              <a:t>(srážkový poločas)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4AE5966-F45E-4704-8807-E7D01950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649913"/>
          </a:xfrm>
        </p:spPr>
        <p:txBody>
          <a:bodyPr/>
          <a:lstStyle/>
          <a:p>
            <a:pPr eaLnBrk="1" hangingPunct="1"/>
            <a:r>
              <a:rPr lang="cs-CZ" altLang="cs-CZ" sz="1800" noProof="1"/>
              <a:t>doba v měsících, za kterou spadne polovina ročního úhrnu srážek, počítáno od 1. 4.</a:t>
            </a:r>
          </a:p>
          <a:p>
            <a:pPr eaLnBrk="1" hangingPunct="1"/>
            <a:r>
              <a:rPr lang="cs-CZ" altLang="cs-CZ" sz="1800" noProof="1"/>
              <a:t>lze ji využít k charakteristice ombrické kontinentality – s rostoucí kontinentalitou se doba polovičních srážek zkracuje </a:t>
            </a:r>
            <a:r>
              <a:rPr lang="cs-CZ" altLang="cs-CZ" sz="1800" i="1" noProof="1"/>
              <a:t>(v kontinentálních oblastech se zkracuje asi na 3 měsíce, v oblastech silně oceanických přesahuje 7,0)</a:t>
            </a:r>
          </a:p>
          <a:p>
            <a:pPr eaLnBrk="1" hangingPunct="1"/>
            <a:r>
              <a:rPr lang="cs-CZ" altLang="cs-CZ" sz="1800" u="sng" noProof="1"/>
              <a:t>příklad výpočtu:</a:t>
            </a:r>
          </a:p>
        </p:txBody>
      </p:sp>
      <p:sp>
        <p:nvSpPr>
          <p:cNvPr id="12292" name="Zástupný symbol pro datum 1">
            <a:extLst>
              <a:ext uri="{FF2B5EF4-FFF2-40B4-BE49-F238E27FC236}">
                <a16:creationId xmlns:a16="http://schemas.microsoft.com/office/drawing/2014/main" id="{CEAB3C3C-5CE5-4585-8F27-1992FCD9687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2019</a:t>
            </a:r>
          </a:p>
        </p:txBody>
      </p:sp>
      <p:sp>
        <p:nvSpPr>
          <p:cNvPr id="12293" name="Zástupný symbol pro zápatí 2">
            <a:extLst>
              <a:ext uri="{FF2B5EF4-FFF2-40B4-BE49-F238E27FC236}">
                <a16:creationId xmlns:a16="http://schemas.microsoft.com/office/drawing/2014/main" id="{6A2F883D-26D8-4B9B-91C0-71FF7CCE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1270" name="Zástupný symbol pro číslo snímku 3">
            <a:extLst>
              <a:ext uri="{FF2B5EF4-FFF2-40B4-BE49-F238E27FC236}">
                <a16:creationId xmlns:a16="http://schemas.microsoft.com/office/drawing/2014/main" id="{C76B6495-4ABC-4A71-ACE5-BEA9B362BE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40ACA8-1F67-4F79-A61F-53AA08AECEB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1271" name="Rectangle 4">
            <a:extLst>
              <a:ext uri="{FF2B5EF4-FFF2-40B4-BE49-F238E27FC236}">
                <a16:creationId xmlns:a16="http://schemas.microsoft.com/office/drawing/2014/main" id="{F223F475-B6B0-4019-96F4-95696EEF1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2879725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8558" name="Group 366">
            <a:extLst>
              <a:ext uri="{FF2B5EF4-FFF2-40B4-BE49-F238E27FC236}">
                <a16:creationId xmlns:a16="http://schemas.microsoft.com/office/drawing/2014/main" id="{FC22E291-FB04-47D5-AEB9-B54D4EECAC0A}"/>
              </a:ext>
            </a:extLst>
          </p:cNvPr>
          <p:cNvGraphicFramePr>
            <a:graphicFrameLocks noGrp="1"/>
          </p:cNvGraphicFramePr>
          <p:nvPr/>
        </p:nvGraphicFramePr>
        <p:xfrm>
          <a:off x="417513" y="2954338"/>
          <a:ext cx="8237538" cy="1098552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Rok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1109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559" name="Text Box 367">
            <a:extLst>
              <a:ext uri="{FF2B5EF4-FFF2-40B4-BE49-F238E27FC236}">
                <a16:creationId xmlns:a16="http://schemas.microsoft.com/office/drawing/2014/main" id="{385C0F42-9E7D-4789-A8F9-D4828B9A0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9144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b="1" dirty="0">
                <a:latin typeface="+mn-lt"/>
                <a:cs typeface="+mn-cs"/>
              </a:rPr>
              <a:t>stanice I</a:t>
            </a:r>
            <a:r>
              <a:rPr lang="cs-CZ" dirty="0">
                <a:latin typeface="+mn-lt"/>
                <a:cs typeface="+mn-cs"/>
              </a:rPr>
              <a:t>: </a:t>
            </a:r>
            <a:r>
              <a:rPr lang="cs-CZ" dirty="0">
                <a:latin typeface="Arial" charset="0"/>
                <a:cs typeface="+mn-cs"/>
              </a:rPr>
              <a:t>roční úhrn je 468 mm, polovina z něj 234 mm</a:t>
            </a:r>
            <a:r>
              <a:rPr lang="cs-CZ" dirty="0">
                <a:latin typeface="+mn-lt"/>
                <a:cs typeface="+mn-cs"/>
              </a:rPr>
              <a:t>, načítají se měsíční srážkové úhrny počínajíc dubnem: 19 + 33 + 62 + 120 = 234 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  </a:t>
            </a:r>
            <a:r>
              <a:rPr lang="cs-CZ" u="sng" dirty="0">
                <a:latin typeface="+mn-lt"/>
                <a:cs typeface="+mn-cs"/>
              </a:rPr>
              <a:t>doba polovičních srážek je </a:t>
            </a:r>
            <a:r>
              <a:rPr lang="cs-CZ" b="1" u="sng" dirty="0">
                <a:latin typeface="+mn-lt"/>
                <a:cs typeface="+mn-cs"/>
              </a:rPr>
              <a:t>4,0</a:t>
            </a:r>
            <a:r>
              <a:rPr lang="cs-CZ" u="sng" dirty="0">
                <a:latin typeface="+mn-lt"/>
                <a:cs typeface="+mn-cs"/>
              </a:rPr>
              <a:t> měsíce</a:t>
            </a:r>
            <a:endParaRPr lang="cs-CZ" dirty="0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b="1" dirty="0">
                <a:latin typeface="+mn-lt"/>
                <a:cs typeface="+mn-cs"/>
              </a:rPr>
              <a:t>stanice II</a:t>
            </a:r>
            <a:r>
              <a:rPr lang="cs-CZ" dirty="0">
                <a:latin typeface="+mn-lt"/>
                <a:cs typeface="+mn-cs"/>
              </a:rPr>
              <a:t>: roční úhrn je 1109 mm, polovina je 554,5 mm: 72 + 76 + 54 + 46 + 59 + 80 + 110 = 497 mm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 7 celých měsíců, do dosažení poloviny srážek zbývá 57,5 mm, což představuje 0,64 měsíčního úhrnu dalšího měsíce (předpokládá se rovnoměrné rozložení srážek během měsíce) 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  </a:t>
            </a:r>
            <a:r>
              <a:rPr lang="cs-CZ" u="sng" dirty="0">
                <a:latin typeface="+mn-lt"/>
                <a:cs typeface="+mn-cs"/>
              </a:rPr>
              <a:t>doba polovičních srážek je </a:t>
            </a:r>
            <a:r>
              <a:rPr lang="cs-CZ" b="1" u="sng" dirty="0">
                <a:latin typeface="+mn-lt"/>
                <a:cs typeface="+mn-cs"/>
              </a:rPr>
              <a:t>7,64</a:t>
            </a:r>
            <a:r>
              <a:rPr lang="cs-CZ" u="sng" dirty="0">
                <a:latin typeface="+mn-lt"/>
                <a:cs typeface="+mn-cs"/>
              </a:rPr>
              <a:t> měsíce</a:t>
            </a:r>
          </a:p>
        </p:txBody>
      </p:sp>
      <p:sp>
        <p:nvSpPr>
          <p:cNvPr id="8560" name="Text Box 368">
            <a:extLst>
              <a:ext uri="{FF2B5EF4-FFF2-40B4-BE49-F238E27FC236}">
                <a16:creationId xmlns:a16="http://schemas.microsoft.com/office/drawing/2014/main" id="{F0DD22FA-95EE-4B4D-8F82-ED92D258E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541588"/>
            <a:ext cx="5040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b="1" i="1" dirty="0">
                <a:latin typeface="+mn-lt"/>
                <a:cs typeface="+mn-cs"/>
              </a:rPr>
              <a:t>Tab. 2 Roční chod srážek pro jednotlivé stanice …</a:t>
            </a:r>
          </a:p>
        </p:txBody>
      </p:sp>
      <p:sp>
        <p:nvSpPr>
          <p:cNvPr id="11351" name="Text Box 11">
            <a:extLst>
              <a:ext uri="{FF2B5EF4-FFF2-40B4-BE49-F238E27FC236}">
                <a16:creationId xmlns:a16="http://schemas.microsoft.com/office/drawing/2014/main" id="{556C57F1-0A72-4F0E-BDD2-65D50D3EB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361113"/>
            <a:ext cx="8928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>
                <a:solidFill>
                  <a:srgbClr val="FF0000"/>
                </a:solidFill>
              </a:rPr>
              <a:t>Pozn.: uvést výpočty všech tří srážkových poločasů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1A7F98D-681C-458A-90B2-63D4C9BA2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/>
              <a:t>d) Poloha těžiště srážek </a:t>
            </a:r>
            <a:r>
              <a:rPr lang="cs-CZ" sz="2400" b="1" i="1">
                <a:solidFill>
                  <a:srgbClr val="FF0000"/>
                </a:solidFill>
              </a:rPr>
              <a:t>(2 obrázky)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9EEF6E8-B3E9-43E3-8777-C9E2A88246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8435975" cy="485775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800" dirty="0"/>
              <a:t>vychází se z toho, že měsíční srážkové úhrny jsou rozloženy souměrně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800" dirty="0"/>
              <a:t>po obvodu kružnice o jednotkovém poloměru (osy prochází průměry leden-</a:t>
            </a:r>
          </a:p>
          <a:p>
            <a:pPr marL="182880" indent="-18288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1800" dirty="0"/>
              <a:t>červenec a duben-říjen) (viz rozložení ročního chodu srážek v paprskovém grafu)</a:t>
            </a:r>
            <a:endParaRPr lang="en-US" sz="1800" dirty="0"/>
          </a:p>
          <a:p>
            <a:pPr marL="182880" indent="-182880" eaLnBrk="1" fontAlgn="auto" hangingPunct="1">
              <a:spcAft>
                <a:spcPts val="0"/>
              </a:spcAft>
              <a:buFontTx/>
              <a:buNone/>
              <a:defRPr/>
            </a:pPr>
            <a:endParaRPr lang="cs-CZ" sz="1800" dirty="0">
              <a:latin typeface="Times New Roman" pitchFamily="18" charset="0"/>
            </a:endParaRPr>
          </a:p>
        </p:txBody>
      </p:sp>
      <p:pic>
        <p:nvPicPr>
          <p:cNvPr id="12292" name="Picture 4" descr="image010-novy">
            <a:extLst>
              <a:ext uri="{FF2B5EF4-FFF2-40B4-BE49-F238E27FC236}">
                <a16:creationId xmlns:a16="http://schemas.microsoft.com/office/drawing/2014/main" id="{B630C871-04CE-4294-B1BA-B03ADC69758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276475"/>
            <a:ext cx="3643312" cy="3671888"/>
          </a:xfrm>
        </p:spPr>
      </p:pic>
      <p:pic>
        <p:nvPicPr>
          <p:cNvPr id="12293" name="Picture 7" descr="Vzorec5">
            <a:extLst>
              <a:ext uri="{FF2B5EF4-FFF2-40B4-BE49-F238E27FC236}">
                <a16:creationId xmlns:a16="http://schemas.microsoft.com/office/drawing/2014/main" id="{824149A5-D367-46CF-A398-B21E51027D23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573463"/>
            <a:ext cx="3917950" cy="895350"/>
          </a:xfrm>
        </p:spPr>
      </p:pic>
      <p:sp>
        <p:nvSpPr>
          <p:cNvPr id="13318" name="Zástupný symbol pro datum 1">
            <a:extLst>
              <a:ext uri="{FF2B5EF4-FFF2-40B4-BE49-F238E27FC236}">
                <a16:creationId xmlns:a16="http://schemas.microsoft.com/office/drawing/2014/main" id="{B60AC3CA-D1BE-4191-923A-7A744721A8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2019</a:t>
            </a:r>
          </a:p>
        </p:txBody>
      </p:sp>
      <p:sp>
        <p:nvSpPr>
          <p:cNvPr id="13319" name="Zástupný symbol pro zápatí 2">
            <a:extLst>
              <a:ext uri="{FF2B5EF4-FFF2-40B4-BE49-F238E27FC236}">
                <a16:creationId xmlns:a16="http://schemas.microsoft.com/office/drawing/2014/main" id="{5383A46C-7EF2-4341-9B79-C7EFAA4D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2296" name="Zástupný symbol pro číslo snímku 3">
            <a:extLst>
              <a:ext uri="{FF2B5EF4-FFF2-40B4-BE49-F238E27FC236}">
                <a16:creationId xmlns:a16="http://schemas.microsoft.com/office/drawing/2014/main" id="{868A400E-283A-4D65-A7C9-2B9D21B48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1D8616-544E-4FE9-A8F5-3D85B77D95F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82D1683B-BC57-4E7B-9701-D0306988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636838"/>
            <a:ext cx="4537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+mn-cs"/>
              </a:rPr>
              <a:t>    - souřadnice těžiště srážek se vypočtou </a:t>
            </a:r>
          </a:p>
          <a:p>
            <a:pPr eaLnBrk="1" hangingPunct="1">
              <a:defRPr/>
            </a:pPr>
            <a:r>
              <a:rPr lang="cs-CZ" dirty="0">
                <a:latin typeface="+mn-lt"/>
                <a:cs typeface="+mn-cs"/>
              </a:rPr>
              <a:t>      podle vztahů:</a:t>
            </a: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6C8ACEDD-4992-4DFD-9C72-5614D2FE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724400"/>
            <a:ext cx="4503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I, II, …, XII … úhrny srážek jednotlivých měsíců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S … roční úhrn srážek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FD7CEE9D-36F5-4000-B6C8-E7465036A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5516563"/>
            <a:ext cx="4211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i="1">
                <a:solidFill>
                  <a:srgbClr val="FF0000"/>
                </a:solidFill>
              </a:rPr>
              <a:t>Jeden v</a:t>
            </a:r>
            <a:r>
              <a:rPr lang="cs-CZ" altLang="cs-CZ" sz="1600" i="1">
                <a:solidFill>
                  <a:srgbClr val="FF0000"/>
                </a:solidFill>
              </a:rPr>
              <a:t>z</a:t>
            </a:r>
            <a:r>
              <a:rPr lang="en-US" altLang="cs-CZ" sz="1600" i="1">
                <a:solidFill>
                  <a:srgbClr val="FF0000"/>
                </a:solidFill>
              </a:rPr>
              <a:t>oro</a:t>
            </a:r>
            <a:r>
              <a:rPr lang="cs-CZ" altLang="cs-CZ" sz="1600" i="1">
                <a:solidFill>
                  <a:srgbClr val="FF0000"/>
                </a:solidFill>
              </a:rPr>
              <a:t>vý výpočet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>
                <a:solidFill>
                  <a:srgbClr val="FF0000"/>
                </a:solidFill>
              </a:rPr>
              <a:t>(vzorec, dosazení, výsledek, popis symbolů)</a:t>
            </a:r>
          </a:p>
        </p:txBody>
      </p:sp>
      <p:sp>
        <p:nvSpPr>
          <p:cNvPr id="12300" name="Text Box 11">
            <a:extLst>
              <a:ext uri="{FF2B5EF4-FFF2-40B4-BE49-F238E27FC236}">
                <a16:creationId xmlns:a16="http://schemas.microsoft.com/office/drawing/2014/main" id="{39F7CBEC-B387-4E93-B30A-49189AD87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6100763"/>
            <a:ext cx="3067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 u="sng">
                <a:solidFill>
                  <a:srgbClr val="FF0000"/>
                </a:solidFill>
              </a:rPr>
              <a:t>Vypsat výsledky všech 3 stanic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E06BE14-3529-445C-B6C0-A714989D35E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50825" y="400050"/>
            <a:ext cx="4968875" cy="3455988"/>
          </a:xfrm>
        </p:spPr>
        <p:txBody>
          <a:bodyPr/>
          <a:lstStyle/>
          <a:p>
            <a:pPr eaLnBrk="1" hangingPunct="1"/>
            <a:r>
              <a:rPr lang="cs-CZ" altLang="cs-CZ" sz="2000" b="1" i="1" dirty="0"/>
              <a:t>Vyhodnocení výsledků je následující</a:t>
            </a:r>
            <a:r>
              <a:rPr lang="cs-CZ" altLang="cs-CZ" sz="1800" dirty="0"/>
              <a:t> (viz obrázek):</a:t>
            </a:r>
          </a:p>
          <a:p>
            <a:pPr eaLnBrk="1" hangingPunct="1">
              <a:buFontTx/>
              <a:buChar char="-"/>
            </a:pPr>
            <a:r>
              <a:rPr lang="cs-CZ" altLang="cs-CZ" sz="1800" dirty="0"/>
              <a:t>těžiště srážek ve II. kvadrantu mají stanice s </a:t>
            </a:r>
            <a:r>
              <a:rPr lang="cs-CZ" altLang="cs-CZ" sz="1800" noProof="1"/>
              <a:t>oceanickým typem</a:t>
            </a:r>
            <a:r>
              <a:rPr lang="cs-CZ" altLang="cs-CZ" sz="1800" dirty="0"/>
              <a:t> ročního chodu;</a:t>
            </a:r>
          </a:p>
          <a:p>
            <a:pPr eaLnBrk="1" hangingPunct="1">
              <a:buFontTx/>
              <a:buChar char="-"/>
            </a:pPr>
            <a:r>
              <a:rPr lang="cs-CZ" altLang="cs-CZ" sz="1800" dirty="0"/>
              <a:t>ve III. kvadrantu stanice s kontinentálním a přechodným typem; </a:t>
            </a:r>
          </a:p>
          <a:p>
            <a:pPr eaLnBrk="1" hangingPunct="1">
              <a:buFontTx/>
              <a:buChar char="-"/>
            </a:pPr>
            <a:r>
              <a:rPr lang="cs-CZ" altLang="cs-CZ" sz="1800" dirty="0"/>
              <a:t>ve IV. kvadrantu stanice s teplým kontinentálním typem; </a:t>
            </a:r>
          </a:p>
          <a:p>
            <a:pPr eaLnBrk="1" hangingPunct="1">
              <a:buFontTx/>
              <a:buChar char="-"/>
            </a:pPr>
            <a:r>
              <a:rPr lang="cs-CZ" altLang="cs-CZ" sz="1800" dirty="0"/>
              <a:t>poloha těžiště v I. kvadrantu není častá, objevuje se místy ve vysokých horách a v oblastech středomořského klimatu</a:t>
            </a:r>
          </a:p>
        </p:txBody>
      </p:sp>
      <p:pic>
        <p:nvPicPr>
          <p:cNvPr id="13315" name="Picture 4" descr="TezSrazek">
            <a:extLst>
              <a:ext uri="{FF2B5EF4-FFF2-40B4-BE49-F238E27FC236}">
                <a16:creationId xmlns:a16="http://schemas.microsoft.com/office/drawing/2014/main" id="{B66B3548-8F5F-452A-8CA4-3E81BD700C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981075"/>
            <a:ext cx="3313113" cy="2503488"/>
          </a:xfrm>
        </p:spPr>
      </p:pic>
      <p:sp>
        <p:nvSpPr>
          <p:cNvPr id="14340" name="Zástupný symbol pro datum 1">
            <a:extLst>
              <a:ext uri="{FF2B5EF4-FFF2-40B4-BE49-F238E27FC236}">
                <a16:creationId xmlns:a16="http://schemas.microsoft.com/office/drawing/2014/main" id="{FA732098-C02B-49DC-931C-9E5118BD16C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2019</a:t>
            </a:r>
          </a:p>
        </p:txBody>
      </p:sp>
      <p:sp>
        <p:nvSpPr>
          <p:cNvPr id="14341" name="Zástupný symbol pro zápatí 2">
            <a:extLst>
              <a:ext uri="{FF2B5EF4-FFF2-40B4-BE49-F238E27FC236}">
                <a16:creationId xmlns:a16="http://schemas.microsoft.com/office/drawing/2014/main" id="{E04389E0-2550-4E06-9A82-074BED4B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3318" name="Zástupný symbol pro číslo snímku 3">
            <a:extLst>
              <a:ext uri="{FF2B5EF4-FFF2-40B4-BE49-F238E27FC236}">
                <a16:creationId xmlns:a16="http://schemas.microsoft.com/office/drawing/2014/main" id="{F983A436-F2CB-4F10-A396-EB8F15FA6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2179A0-E0E0-4509-BD21-F864799BF86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98B623DB-3376-4688-9DD2-26974D023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5443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   </a:t>
            </a:r>
            <a:r>
              <a:rPr lang="cs-CZ" b="1" i="1" dirty="0">
                <a:latin typeface="+mn-lt"/>
                <a:cs typeface="+mn-cs"/>
              </a:rPr>
              <a:t>Shrnutí výsledků hodnocení kontinentality klimatu </a:t>
            </a:r>
            <a:r>
              <a:rPr lang="cs-CZ" b="1" i="1" dirty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+mn-lt"/>
                <a:cs typeface="+mn-cs"/>
              </a:rPr>
              <a:t>tabulka</a:t>
            </a:r>
            <a:r>
              <a:rPr lang="en-US" b="1" i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cs-CZ" b="1" i="1" dirty="0">
                <a:solidFill>
                  <a:srgbClr val="FF0000"/>
                </a:solidFill>
                <a:latin typeface="+mn-lt"/>
                <a:cs typeface="+mn-cs"/>
              </a:rPr>
              <a:t>+ slovní komentář)</a:t>
            </a:r>
            <a:endParaRPr lang="cs-CZ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F1E38E0E-B785-4DD5-B6CD-EA546F9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789238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4518" name="Group 182">
            <a:extLst>
              <a:ext uri="{FF2B5EF4-FFF2-40B4-BE49-F238E27FC236}">
                <a16:creationId xmlns:a16="http://schemas.microsoft.com/office/drawing/2014/main" id="{1664E310-C0A3-4EF1-8BF6-2FEA23736411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4437063"/>
          <a:ext cx="7956551" cy="1281114"/>
        </p:xfrm>
        <a:graphic>
          <a:graphicData uri="http://schemas.openxmlformats.org/drawingml/2006/table">
            <a:tbl>
              <a:tblPr/>
              <a:tblGrid>
                <a:gridCol w="874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5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termické kontinentality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ombrické kontinentality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Doba polovičních srážek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Poloha těžiště srážek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Klima kontinentální / oceánské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57,6 %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51,8 %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4,0 měsíce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III. kvadrant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kontinentální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519" name="Text Box 183">
            <a:extLst>
              <a:ext uri="{FF2B5EF4-FFF2-40B4-BE49-F238E27FC236}">
                <a16:creationId xmlns:a16="http://schemas.microsoft.com/office/drawing/2014/main" id="{E65472A3-E353-4AC0-AAA5-443DC618D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8" y="5876925"/>
            <a:ext cx="9085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i="1" dirty="0">
                <a:solidFill>
                  <a:srgbClr val="FF0000"/>
                </a:solidFill>
                <a:latin typeface="+mn-lt"/>
                <a:cs typeface="+mn-cs"/>
              </a:rPr>
              <a:t>pozn.: u </a:t>
            </a:r>
            <a:r>
              <a:rPr lang="cs-CZ" i="1" noProof="1">
                <a:solidFill>
                  <a:srgbClr val="FF0000"/>
                </a:solidFill>
                <a:latin typeface="+mn-lt"/>
                <a:cs typeface="+mn-cs"/>
              </a:rPr>
              <a:t>horské stanice nemusí být určení kontinentality / oceanity klimatu jednoznačné</a:t>
            </a:r>
          </a:p>
        </p:txBody>
      </p:sp>
      <p:sp>
        <p:nvSpPr>
          <p:cNvPr id="14520" name="Text Box 184">
            <a:extLst>
              <a:ext uri="{FF2B5EF4-FFF2-40B4-BE49-F238E27FC236}">
                <a16:creationId xmlns:a16="http://schemas.microsoft.com/office/drawing/2014/main" id="{D3BD787C-D069-4781-A089-D9EEF050A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149725"/>
            <a:ext cx="43608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i="1" dirty="0">
                <a:latin typeface="+mn-lt"/>
                <a:cs typeface="+mn-cs"/>
              </a:rPr>
              <a:t>Tab. 3  Výsledky výpočtu indexů kontinentality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5431</TotalTime>
  <Words>708</Words>
  <Application>Microsoft Office PowerPoint</Application>
  <PresentationFormat>Předvádění na obrazovce (4:3)</PresentationFormat>
  <Paragraphs>224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Přehlednost</vt:lpstr>
      <vt:lpstr>Graf</vt:lpstr>
      <vt:lpstr>Rovnice</vt:lpstr>
      <vt:lpstr>Prezentace aplikace PowerPoint</vt:lpstr>
      <vt:lpstr>Klimatologické indexy</vt:lpstr>
      <vt:lpstr>1) Pluviometrický koeficient</vt:lpstr>
      <vt:lpstr>2) Hodnocení kontinentality/oceanity klimatu</vt:lpstr>
      <vt:lpstr>c) Doba polovičních srážek (srážkový poločas)</vt:lpstr>
      <vt:lpstr>d) Poloha těžiště srážek (2 obrázky)</vt:lpstr>
      <vt:lpstr>Prezentace aplikace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meteorologie a klimatologie podzim 2008</dc:title>
  <dc:creator>NTB</dc:creator>
  <cp:lastModifiedBy>Jan Řehoř</cp:lastModifiedBy>
  <cp:revision>74</cp:revision>
  <dcterms:created xsi:type="dcterms:W3CDTF">2008-09-20T20:09:07Z</dcterms:created>
  <dcterms:modified xsi:type="dcterms:W3CDTF">2019-09-24T14:34:10Z</dcterms:modified>
</cp:coreProperties>
</file>