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56" r:id="rId3"/>
    <p:sldId id="275" r:id="rId4"/>
    <p:sldId id="278" r:id="rId5"/>
    <p:sldId id="289" r:id="rId6"/>
    <p:sldId id="276" r:id="rId7"/>
    <p:sldId id="291" r:id="rId8"/>
    <p:sldId id="280" r:id="rId9"/>
    <p:sldId id="282" r:id="rId10"/>
    <p:sldId id="285" r:id="rId11"/>
    <p:sldId id="288" r:id="rId12"/>
    <p:sldId id="287" r:id="rId13"/>
    <p:sldId id="286" r:id="rId14"/>
    <p:sldId id="284" r:id="rId15"/>
    <p:sldId id="283" r:id="rId16"/>
    <p:sldId id="290" r:id="rId17"/>
    <p:sldId id="277" r:id="rId18"/>
    <p:sldId id="274" r:id="rId19"/>
    <p:sldId id="279" r:id="rId2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414" y="102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24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cs-CZ" smtClean="0"/>
              <a:pPr/>
              <a:t>15.09.2019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cs-CZ" smtClean="0"/>
              <a:pPr/>
              <a:t>15.09.2019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15.09.2019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15.09.2019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15.09.2019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15.09.2019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15.09.2019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15.09.2019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15.09.2019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15.09.2019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15.09.2019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15.09.2019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cs-CZ" smtClean="0"/>
              <a:pPr/>
              <a:t>15.09.2019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mestobrno.maps.arcgis.com/apps/Cascade/index.html?appid=ce90bcf3045e470f970d7032f0bbbce7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vJh0_1vQHZtEB8IsQR-2HIvInrWCoaxw_SI69v6glHc/edit?usp=sharin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arek.lichter@mail.muni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el/1431/jaro2017/Z6004/Pokyny_BPDP_v2017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cs-CZ" sz="5400" b="1" i="0" dirty="0">
                <a:solidFill>
                  <a:srgbClr val="00AEEF"/>
                </a:solidFill>
                <a:latin typeface="Franklin Gothic Medium"/>
                <a:ea typeface="+mj-ea"/>
                <a:cs typeface="+mj-cs"/>
              </a:rPr>
              <a:t>Cvičení č. 1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74548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"/>
              </a:spcBef>
            </a:pPr>
            <a:r>
              <a:rPr lang="pt-BR" dirty="0"/>
              <a:t>Z0136</a:t>
            </a:r>
            <a:endParaRPr lang="cs-CZ" dirty="0"/>
          </a:p>
          <a:p>
            <a:pPr>
              <a:spcBef>
                <a:spcPts val="6"/>
              </a:spcBef>
            </a:pPr>
            <a:endParaRPr lang="cs-CZ" dirty="0"/>
          </a:p>
          <a:p>
            <a:pPr>
              <a:spcBef>
                <a:spcPts val="6"/>
              </a:spcBef>
            </a:pPr>
            <a:r>
              <a:rPr lang="pt-BR" dirty="0"/>
              <a:t>Územní plánování a urbanismu</a:t>
            </a:r>
            <a:r>
              <a:rPr lang="cs-CZ" dirty="0"/>
              <a:t>s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6C37501C-F628-4FA8-871B-88EA0EF62CAB}"/>
              </a:ext>
            </a:extLst>
          </p:cNvPr>
          <p:cNvSpPr txBox="1">
            <a:spLocks/>
          </p:cNvSpPr>
          <p:nvPr/>
        </p:nvSpPr>
        <p:spPr>
          <a:xfrm>
            <a:off x="-121548" y="6475409"/>
            <a:ext cx="858459" cy="403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1800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800" dirty="0">
                <a:solidFill>
                  <a:schemeClr val="bg1">
                    <a:lumMod val="50000"/>
                  </a:schemeClr>
                </a:solidFill>
              </a:rPr>
              <a:t>FG3V</a:t>
            </a:r>
            <a:endParaRPr lang="cs-CZ" sz="800" cap="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3D0FD3E-0E8E-4E35-A9AA-AE5C370FD6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6442727"/>
            <a:ext cx="235853" cy="2342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DFDE221-BF3F-4DD2-9990-626FF3EE06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1810" y="4231630"/>
            <a:ext cx="1512168" cy="273049"/>
          </a:xfrm>
        </p:spPr>
        <p:txBody>
          <a:bodyPr/>
          <a:lstStyle/>
          <a:p>
            <a:fld id="{66C220FC-CA78-47BC-B843-64234BF6A24B}" type="datetime1">
              <a:rPr lang="cs-CZ" sz="2000" smtClean="0"/>
              <a:t>15.09.2019</a:t>
            </a:fld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9BC89B-59C7-4D90-BF8E-56E2CBE21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zakládaných měst III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13BE2B-91D0-4D28-8EE5-6170B295D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3" y="1828800"/>
            <a:ext cx="3301008" cy="4191000"/>
          </a:xfrm>
        </p:spPr>
        <p:txBody>
          <a:bodyPr/>
          <a:lstStyle/>
          <a:p>
            <a:r>
              <a:rPr lang="cs-CZ" dirty="0"/>
              <a:t>Hrazená města pravoúhlého půdorysu s ulicovým tržištěm</a:t>
            </a:r>
          </a:p>
          <a:p>
            <a:r>
              <a:rPr lang="cs-CZ" dirty="0"/>
              <a:t>Zejména 13. a 14. století</a:t>
            </a:r>
          </a:p>
          <a:p>
            <a:r>
              <a:rPr lang="cs-CZ" b="1" dirty="0"/>
              <a:t>Brušperk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15B2690-7031-4F01-B294-499D9C53E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244" y="1700808"/>
            <a:ext cx="6480720" cy="475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1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9BC89B-59C7-4D90-BF8E-56E2CBE21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zakládaných měst IV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13BE2B-91D0-4D28-8EE5-6170B295D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3" y="1828800"/>
            <a:ext cx="2652936" cy="4191000"/>
          </a:xfrm>
        </p:spPr>
        <p:txBody>
          <a:bodyPr/>
          <a:lstStyle/>
          <a:p>
            <a:r>
              <a:rPr lang="cs-CZ" dirty="0"/>
              <a:t>města s porušeným pravoúhlým půdorysem, ovlivněným terénem nebo průběhem komunikací</a:t>
            </a:r>
          </a:p>
          <a:p>
            <a:r>
              <a:rPr lang="cs-CZ" b="1" dirty="0"/>
              <a:t>Hulín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F193676-6045-4CB9-9E39-CD08B3C8C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334" y="1988840"/>
            <a:ext cx="6465105" cy="446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6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9BC89B-59C7-4D90-BF8E-56E2CBE21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zakládaných měst V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13BE2B-91D0-4D28-8EE5-6170B295D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3" y="1828800"/>
            <a:ext cx="3373016" cy="4191000"/>
          </a:xfrm>
        </p:spPr>
        <p:txBody>
          <a:bodyPr/>
          <a:lstStyle/>
          <a:p>
            <a:r>
              <a:rPr lang="cs-CZ" dirty="0"/>
              <a:t>Hrazená města s tržištěm jiného tvaru než čtyřúhelníkového</a:t>
            </a:r>
          </a:p>
          <a:p>
            <a:r>
              <a:rPr lang="cs-CZ" dirty="0"/>
              <a:t>Např. klínový tvar</a:t>
            </a:r>
          </a:p>
          <a:p>
            <a:r>
              <a:rPr lang="cs-CZ" b="1" dirty="0"/>
              <a:t>Slavonice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1E15B22-CB94-47F2-9575-1ACD71FCE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747" y="1988840"/>
            <a:ext cx="6633629" cy="449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75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9BC89B-59C7-4D90-BF8E-56E2CBE21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zakládaných měst VI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13BE2B-91D0-4D28-8EE5-6170B295D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3" y="1828800"/>
            <a:ext cx="3084984" cy="4191000"/>
          </a:xfrm>
        </p:spPr>
        <p:txBody>
          <a:bodyPr/>
          <a:lstStyle/>
          <a:p>
            <a:r>
              <a:rPr lang="cs-CZ" dirty="0"/>
              <a:t>Ostrovní</a:t>
            </a:r>
          </a:p>
          <a:p>
            <a:r>
              <a:rPr lang="cs-CZ" dirty="0"/>
              <a:t>Stísněná, nepravidelný půdorys</a:t>
            </a:r>
          </a:p>
          <a:p>
            <a:r>
              <a:rPr lang="cs-CZ" b="1" dirty="0"/>
              <a:t>Veselí nad Moravou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09351D5-24BA-4352-9C0F-DF2F3FD26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20" y="1484784"/>
            <a:ext cx="4581824" cy="514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1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9BC89B-59C7-4D90-BF8E-56E2CBE21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zakládaných měst VII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13BE2B-91D0-4D28-8EE5-6170B295D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3" y="1828800"/>
            <a:ext cx="3084983" cy="4191000"/>
          </a:xfrm>
        </p:spPr>
        <p:txBody>
          <a:bodyPr/>
          <a:lstStyle/>
          <a:p>
            <a:r>
              <a:rPr lang="cs-CZ" dirty="0"/>
              <a:t>Města s dominantní ulicí</a:t>
            </a:r>
          </a:p>
          <a:p>
            <a:r>
              <a:rPr lang="cs-CZ" dirty="0"/>
              <a:t>Žebrového, žebříkovitého, duálního podtypu</a:t>
            </a:r>
          </a:p>
          <a:p>
            <a:r>
              <a:rPr lang="cs-CZ" dirty="0"/>
              <a:t>Poměrně rozšířená, vliv dopravy</a:t>
            </a:r>
          </a:p>
          <a:p>
            <a:r>
              <a:rPr lang="cs-CZ" b="1" dirty="0"/>
              <a:t>Letovice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32DD527-057B-4236-9B39-D5E199D8C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180" y="2132856"/>
            <a:ext cx="7902104" cy="379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2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26DDD-3C44-4621-9287-AC3258DFD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Brno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531333-3688-4F46-AED2-61C9F612D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KUČA, K. (2000): Brno vývoj města, předměstí a připojených vesnic. Baset.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>
                <a:hlinkClick r:id="rId2"/>
              </a:rPr>
              <a:t>https://mestobrno.maps.arcgis.com/apps/Cascade/index.html?appid=ce90bcf3045e470f970d7032f0bbbce7</a:t>
            </a:r>
            <a:r>
              <a:rPr lang="cs-CZ" dirty="0"/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6FCF1D8-A467-480F-8037-E1530A9BC8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316" y="2204864"/>
            <a:ext cx="3796191" cy="303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4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6760EC-77B8-4982-B457-4BC5EC922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Zadání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4CDDB6-F256-4FFC-AC0C-1115FDAFA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Na základě podkladů (např. Láznička – práce Moravská města z roku 1948) si vyberte </a:t>
            </a:r>
            <a:r>
              <a:rPr lang="cs-CZ" b="1" dirty="0"/>
              <a:t>dvě</a:t>
            </a:r>
            <a:r>
              <a:rPr lang="cs-CZ" dirty="0"/>
              <a:t> moravská zakládaná města a velice stručně popište jejich </a:t>
            </a:r>
            <a:r>
              <a:rPr lang="cs-CZ" dirty="0" err="1"/>
              <a:t>morfostrukturu</a:t>
            </a:r>
            <a:r>
              <a:rPr lang="cs-CZ" dirty="0"/>
              <a:t>, typ, popř. historické podmínky založení</a:t>
            </a:r>
          </a:p>
          <a:p>
            <a:r>
              <a:rPr lang="cs-CZ" dirty="0"/>
              <a:t>Původní strukturu města doložte snímkem z II./III. vojenského mapování (či jiných historických map)</a:t>
            </a:r>
          </a:p>
          <a:p>
            <a:r>
              <a:rPr lang="cs-CZ" dirty="0"/>
              <a:t>Aktuální strukturu městského plánu (kompozice) se pokuste doložit současným leteckým snímkem</a:t>
            </a:r>
          </a:p>
          <a:p>
            <a:r>
              <a:rPr lang="cs-CZ" dirty="0"/>
              <a:t>Stručně zhodnoťte nejvýraznější změny, které modifikovaly středověkou formu města.</a:t>
            </a:r>
          </a:p>
          <a:p>
            <a:pPr lvl="1"/>
            <a:r>
              <a:rPr lang="cs-CZ" dirty="0"/>
              <a:t>Nemusíte se věnovat jen čistě středověku, ale i rozpínání města vzhledem k funkcím (využití ploch)</a:t>
            </a:r>
          </a:p>
          <a:p>
            <a:r>
              <a:rPr lang="cs-CZ" dirty="0"/>
              <a:t>Lze čerpat i z Kuča (1996): Města a městečka v Čechách na Moravě a ve Slezsku</a:t>
            </a:r>
          </a:p>
        </p:txBody>
      </p:sp>
    </p:spTree>
    <p:extLst>
      <p:ext uri="{BB962C8B-B14F-4D97-AF65-F5344CB8AC3E}">
        <p14:creationId xmlns:p14="http://schemas.microsoft.com/office/powerpoint/2010/main" val="333080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12A0836D-4E52-46BB-8F35-AE465B69E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měst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1F775B2-D928-4C04-B847-5D128CD03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https://docs.google.com/spreadsheets/d/1vJh0_1vQHZtEB8IsQR-2HIvInrWCoaxw_SI69v6glHc/edit?usp=sharing</a:t>
            </a:r>
            <a:r>
              <a:rPr lang="cs-CZ" dirty="0"/>
              <a:t> </a:t>
            </a:r>
          </a:p>
          <a:p>
            <a:r>
              <a:rPr lang="cs-CZ" dirty="0"/>
              <a:t>Příště představí 2 studenti</a:t>
            </a:r>
          </a:p>
          <a:p>
            <a:r>
              <a:rPr lang="cs-CZ" dirty="0"/>
              <a:t>Prezentace stačí na 5-7 min., neodevzdávat.</a:t>
            </a:r>
          </a:p>
          <a:p>
            <a:endParaRPr lang="cs-CZ" dirty="0"/>
          </a:p>
          <a:p>
            <a:r>
              <a:rPr lang="cs-CZ" dirty="0"/>
              <a:t>Cvičení odevzdat do odevzdávárny do 1. 10. 2019 vč.</a:t>
            </a:r>
          </a:p>
          <a:p>
            <a:r>
              <a:rPr lang="cs-CZ" dirty="0"/>
              <a:t>Rozsah 1-2 A4</a:t>
            </a:r>
          </a:p>
        </p:txBody>
      </p:sp>
    </p:spTree>
    <p:extLst>
      <p:ext uri="{BB962C8B-B14F-4D97-AF65-F5344CB8AC3E}">
        <p14:creationId xmlns:p14="http://schemas.microsoft.com/office/powerpoint/2010/main" val="260055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3F8600-3CFB-4EAD-88C6-EC4E986FF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Díky za pozornost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97F87FE-EEC7-428D-B123-88F020937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1988840"/>
            <a:ext cx="5692080" cy="413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1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7427F1-2A66-4F34-9ACB-E85E8B4FE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cvičení/seminářů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A2FAA7-C165-4DEE-8787-F6FA0BA6A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Kontakt - </a:t>
            </a:r>
            <a:r>
              <a:rPr lang="cs-CZ" dirty="0">
                <a:hlinkClick r:id="rId2"/>
              </a:rPr>
              <a:t>marek.lichter@mail.muni.cz</a:t>
            </a:r>
            <a:endParaRPr lang="cs-CZ" dirty="0"/>
          </a:p>
          <a:p>
            <a:r>
              <a:rPr lang="cs-CZ" dirty="0"/>
              <a:t>Konzultace po hodině nebo po předchozí domluvě</a:t>
            </a:r>
          </a:p>
          <a:p>
            <a:r>
              <a:rPr lang="cs-CZ" dirty="0"/>
              <a:t>0 absencí za semestr</a:t>
            </a:r>
          </a:p>
          <a:p>
            <a:pPr lvl="1"/>
            <a:r>
              <a:rPr lang="cs-CZ" dirty="0"/>
              <a:t>Pouze omluvenky v </a:t>
            </a:r>
            <a:r>
              <a:rPr lang="cs-CZ" dirty="0" err="1"/>
              <a:t>ISu</a:t>
            </a:r>
            <a:endParaRPr lang="cs-CZ" dirty="0"/>
          </a:p>
          <a:p>
            <a:pPr lvl="1"/>
            <a:r>
              <a:rPr lang="cs-CZ" dirty="0"/>
              <a:t>Práce navíc, ale…</a:t>
            </a:r>
          </a:p>
          <a:p>
            <a:pPr lvl="1"/>
            <a:r>
              <a:rPr lang="cs-CZ" dirty="0"/>
              <a:t>30. 9., 28. 10.</a:t>
            </a:r>
          </a:p>
          <a:p>
            <a:r>
              <a:rPr lang="cs-CZ" dirty="0"/>
              <a:t>I při absenci nutnost odevzdání všech cvičení</a:t>
            </a:r>
          </a:p>
          <a:p>
            <a:pPr lvl="1"/>
            <a:r>
              <a:rPr lang="cs-CZ" dirty="0"/>
              <a:t>+ příprava na některé hodiny</a:t>
            </a:r>
          </a:p>
          <a:p>
            <a:r>
              <a:rPr lang="cs-CZ" dirty="0"/>
              <a:t>Odevzdávat do příslušné </a:t>
            </a:r>
            <a:r>
              <a:rPr lang="cs-CZ" dirty="0" err="1"/>
              <a:t>odevzdávárny</a:t>
            </a:r>
            <a:endParaRPr lang="cs-CZ" dirty="0"/>
          </a:p>
          <a:p>
            <a:r>
              <a:rPr lang="cs-CZ" dirty="0" err="1"/>
              <a:t>Deadline</a:t>
            </a:r>
            <a:r>
              <a:rPr lang="cs-CZ" dirty="0"/>
              <a:t> většinou týden, nebo případně 14 dní, tj. dle konkrétního cvičení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882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95DBC3-2BE6-4FB8-A34E-24FE85BC0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BE0910-516C-4283-B9D3-3D65CE6A6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OK (i s komentářem) znamená uznáno</a:t>
            </a:r>
          </a:p>
          <a:p>
            <a:r>
              <a:rPr lang="cs-CZ" dirty="0"/>
              <a:t>Neuznáno = oprava, vždy do týdne</a:t>
            </a:r>
          </a:p>
          <a:p>
            <a:r>
              <a:rPr lang="cs-CZ" dirty="0"/>
              <a:t>Pozdní odevzdání, něco navíc</a:t>
            </a:r>
          </a:p>
          <a:p>
            <a:pPr lvl="1"/>
            <a:r>
              <a:rPr lang="cs-CZ" dirty="0"/>
              <a:t>Nedělejte to!</a:t>
            </a:r>
          </a:p>
          <a:p>
            <a:endParaRPr lang="cs-CZ" dirty="0"/>
          </a:p>
          <a:p>
            <a:r>
              <a:rPr lang="cs-CZ" dirty="0"/>
              <a:t>Protokol – TIP</a:t>
            </a:r>
          </a:p>
          <a:p>
            <a:r>
              <a:rPr lang="cs-CZ" dirty="0">
                <a:hlinkClick r:id="rId2"/>
              </a:rPr>
              <a:t>https://is.muni.cz/auth/el/1431/jaro2017/Z6004/Pokyny_BPDP_v2017.pdf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619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95DBC3-2BE6-4FB8-A34E-24FE85BC0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Předmět?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D5778A-94FC-4DF7-8A75-8991293F9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Vaše dotazy?</a:t>
            </a:r>
          </a:p>
        </p:txBody>
      </p:sp>
      <p:pic>
        <p:nvPicPr>
          <p:cNvPr id="5" name="Obrázek 4" descr="Obsah obrázku text, mapa&#10;&#10;Popis byl vytvořen automaticky">
            <a:extLst>
              <a:ext uri="{FF2B5EF4-FFF2-40B4-BE49-F238E27FC236}">
                <a16:creationId xmlns:a16="http://schemas.microsoft.com/office/drawing/2014/main" id="{F53010C2-5E47-42EC-9DE2-CBC2954CB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112"/>
            <a:ext cx="12188825" cy="443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1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1FA4FA-6124-4EE3-A0FA-243AF829E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Historický vývoj měst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6A7629-9DC0-435D-A39C-AC70557B7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 průběhu středověku 13. – 15. století, kromě nejstarších hradisek (měst)</a:t>
            </a:r>
          </a:p>
          <a:p>
            <a:r>
              <a:rPr lang="cs-CZ" dirty="0"/>
              <a:t>Předtím síť sídel velmi řídká</a:t>
            </a:r>
          </a:p>
          <a:p>
            <a:r>
              <a:rPr lang="cs-CZ" dirty="0"/>
              <a:t>Kolonizace</a:t>
            </a:r>
          </a:p>
          <a:p>
            <a:pPr lvl="1"/>
            <a:r>
              <a:rPr lang="cs-CZ" dirty="0"/>
              <a:t>Vnější – německá</a:t>
            </a:r>
          </a:p>
          <a:p>
            <a:pPr lvl="1"/>
            <a:r>
              <a:rPr lang="cs-CZ" dirty="0"/>
              <a:t>Komplexní proces – politika, </a:t>
            </a:r>
            <a:r>
              <a:rPr lang="cs-CZ" dirty="0" err="1"/>
              <a:t>ekon</a:t>
            </a:r>
            <a:r>
              <a:rPr lang="cs-CZ" dirty="0"/>
              <a:t>. otázky, právo </a:t>
            </a:r>
          </a:p>
          <a:p>
            <a:r>
              <a:rPr lang="cs-CZ" dirty="0"/>
              <a:t>Nemusel rozhodnout jen panovník, ale i šlechta, nebo církev</a:t>
            </a:r>
          </a:p>
          <a:p>
            <a:r>
              <a:rPr lang="cs-CZ" dirty="0"/>
              <a:t>Významná pozice </a:t>
            </a:r>
            <a:r>
              <a:rPr lang="cs-CZ" b="1" dirty="0"/>
              <a:t>lokátora – </a:t>
            </a:r>
            <a:r>
              <a:rPr lang="cs-CZ" dirty="0"/>
              <a:t>rozhodující činitel, </a:t>
            </a:r>
            <a:r>
              <a:rPr lang="cs-CZ" dirty="0" err="1"/>
              <a:t>pravomoce</a:t>
            </a:r>
            <a:r>
              <a:rPr lang="cs-CZ" dirty="0"/>
              <a:t> (stavební, plánovací)</a:t>
            </a:r>
          </a:p>
          <a:p>
            <a:r>
              <a:rPr lang="cs-CZ" dirty="0"/>
              <a:t>Často přináší i zvyklosti</a:t>
            </a:r>
          </a:p>
          <a:p>
            <a:r>
              <a:rPr lang="cs-CZ" dirty="0"/>
              <a:t>Úlevy pro nové obyvatele (daně)</a:t>
            </a:r>
          </a:p>
          <a:p>
            <a:r>
              <a:rPr lang="cs-CZ" dirty="0"/>
              <a:t>Bližší zájem, např. Žemlička (2014), Štefánik (2017)</a:t>
            </a:r>
          </a:p>
        </p:txBody>
      </p:sp>
    </p:spTree>
    <p:extLst>
      <p:ext uri="{BB962C8B-B14F-4D97-AF65-F5344CB8AC3E}">
        <p14:creationId xmlns:p14="http://schemas.microsoft.com/office/powerpoint/2010/main" val="367001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1FA4FA-6124-4EE3-A0FA-243AF829E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Historický vývoj měst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6A7629-9DC0-435D-A39C-AC70557B7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„</a:t>
            </a:r>
            <a:r>
              <a:rPr lang="cs-CZ" dirty="0" err="1"/>
              <a:t>Dvanáste</a:t>
            </a:r>
            <a:r>
              <a:rPr lang="cs-CZ" dirty="0"/>
              <a:t> </a:t>
            </a:r>
            <a:r>
              <a:rPr lang="cs-CZ" dirty="0" err="1"/>
              <a:t>storočie</a:t>
            </a:r>
            <a:r>
              <a:rPr lang="cs-CZ" dirty="0"/>
              <a:t> je „</a:t>
            </a:r>
            <a:r>
              <a:rPr lang="cs-CZ" dirty="0" err="1"/>
              <a:t>storočím</a:t>
            </a:r>
            <a:r>
              <a:rPr lang="cs-CZ" dirty="0"/>
              <a:t> zrodu“ </a:t>
            </a:r>
            <a:r>
              <a:rPr lang="cs-CZ" dirty="0" err="1"/>
              <a:t>nemeckých</a:t>
            </a:r>
            <a:r>
              <a:rPr lang="cs-CZ" dirty="0"/>
              <a:t> </a:t>
            </a:r>
            <a:r>
              <a:rPr lang="cs-CZ" dirty="0" err="1"/>
              <a:t>miest</a:t>
            </a:r>
            <a:r>
              <a:rPr lang="cs-CZ" dirty="0"/>
              <a:t>. </a:t>
            </a:r>
            <a:r>
              <a:rPr lang="cs-CZ" dirty="0" err="1"/>
              <a:t>Pri</a:t>
            </a:r>
            <a:r>
              <a:rPr lang="cs-CZ" dirty="0"/>
              <a:t> </a:t>
            </a:r>
            <a:r>
              <a:rPr lang="cs-CZ" dirty="0" err="1"/>
              <a:t>ich</a:t>
            </a:r>
            <a:r>
              <a:rPr lang="cs-CZ" dirty="0"/>
              <a:t> budovaní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presadil</a:t>
            </a:r>
            <a:r>
              <a:rPr lang="cs-CZ" dirty="0"/>
              <a:t> </a:t>
            </a:r>
            <a:r>
              <a:rPr lang="cs-CZ" dirty="0" err="1"/>
              <a:t>akýsi</a:t>
            </a:r>
            <a:r>
              <a:rPr lang="cs-CZ" dirty="0"/>
              <a:t> „stavebný kánon“, jednotný model </a:t>
            </a:r>
            <a:r>
              <a:rPr lang="cs-CZ" dirty="0" err="1"/>
              <a:t>priestorovej</a:t>
            </a:r>
            <a:r>
              <a:rPr lang="cs-CZ" dirty="0"/>
              <a:t> </a:t>
            </a:r>
            <a:r>
              <a:rPr lang="cs-CZ" dirty="0" err="1"/>
              <a:t>štruktúry</a:t>
            </a:r>
            <a:r>
              <a:rPr lang="cs-CZ" dirty="0"/>
              <a:t> (</a:t>
            </a:r>
            <a:r>
              <a:rPr lang="cs-CZ" dirty="0" err="1"/>
              <a:t>vymeranie</a:t>
            </a:r>
            <a:r>
              <a:rPr lang="cs-CZ" dirty="0"/>
              <a:t> </a:t>
            </a:r>
            <a:r>
              <a:rPr lang="cs-CZ" dirty="0" err="1"/>
              <a:t>parciel</a:t>
            </a:r>
            <a:r>
              <a:rPr lang="cs-CZ" dirty="0"/>
              <a:t> </a:t>
            </a:r>
            <a:r>
              <a:rPr lang="cs-CZ" dirty="0" err="1"/>
              <a:t>rovnakej</a:t>
            </a:r>
            <a:r>
              <a:rPr lang="cs-CZ" dirty="0"/>
              <a:t> </a:t>
            </a:r>
            <a:r>
              <a:rPr lang="cs-CZ" dirty="0" err="1"/>
              <a:t>veľkosti</a:t>
            </a:r>
            <a:r>
              <a:rPr lang="cs-CZ" dirty="0"/>
              <a:t> </a:t>
            </a:r>
            <a:r>
              <a:rPr lang="cs-CZ" dirty="0" err="1"/>
              <a:t>pozdĺž</a:t>
            </a:r>
            <a:r>
              <a:rPr lang="cs-CZ" dirty="0"/>
              <a:t> systematicky položených </a:t>
            </a:r>
            <a:r>
              <a:rPr lang="cs-CZ" dirty="0" err="1"/>
              <a:t>uličných</a:t>
            </a:r>
            <a:r>
              <a:rPr lang="cs-CZ" dirty="0"/>
              <a:t> </a:t>
            </a:r>
            <a:r>
              <a:rPr lang="cs-CZ" dirty="0" err="1"/>
              <a:t>línií</a:t>
            </a:r>
            <a:r>
              <a:rPr lang="cs-CZ" dirty="0"/>
              <a:t>), </a:t>
            </a:r>
            <a:r>
              <a:rPr lang="cs-CZ" dirty="0" err="1"/>
              <a:t>ktoré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bleskovo</a:t>
            </a:r>
            <a:r>
              <a:rPr lang="cs-CZ" dirty="0"/>
              <a:t> </a:t>
            </a:r>
            <a:r>
              <a:rPr lang="cs-CZ" dirty="0" err="1"/>
              <a:t>rozšírili</a:t>
            </a:r>
            <a:r>
              <a:rPr lang="cs-CZ" dirty="0"/>
              <a:t> a </a:t>
            </a:r>
            <a:r>
              <a:rPr lang="cs-CZ" dirty="0" err="1"/>
              <a:t>viedli</a:t>
            </a:r>
            <a:r>
              <a:rPr lang="cs-CZ" dirty="0"/>
              <a:t> k </a:t>
            </a:r>
            <a:r>
              <a:rPr lang="cs-CZ" dirty="0" err="1"/>
              <a:t>zakladaniu</a:t>
            </a:r>
            <a:r>
              <a:rPr lang="cs-CZ" dirty="0"/>
              <a:t> </a:t>
            </a:r>
            <a:r>
              <a:rPr lang="cs-CZ" dirty="0" err="1"/>
              <a:t>alebo</a:t>
            </a:r>
            <a:r>
              <a:rPr lang="cs-CZ" dirty="0"/>
              <a:t> </a:t>
            </a:r>
            <a:r>
              <a:rPr lang="cs-CZ" dirty="0" err="1"/>
              <a:t>prebudovaniu</a:t>
            </a:r>
            <a:r>
              <a:rPr lang="cs-CZ" dirty="0"/>
              <a:t> </a:t>
            </a:r>
            <a:r>
              <a:rPr lang="cs-CZ" dirty="0" err="1"/>
              <a:t>miest</a:t>
            </a:r>
            <a:r>
              <a:rPr lang="cs-CZ" dirty="0"/>
              <a:t> v </a:t>
            </a:r>
            <a:r>
              <a:rPr lang="cs-CZ" dirty="0" err="1"/>
              <a:t>celej</a:t>
            </a:r>
            <a:r>
              <a:rPr lang="cs-CZ" dirty="0"/>
              <a:t> </a:t>
            </a:r>
            <a:r>
              <a:rPr lang="cs-CZ" dirty="0" err="1"/>
              <a:t>strednej</a:t>
            </a:r>
            <a:r>
              <a:rPr lang="cs-CZ" dirty="0"/>
              <a:t> </a:t>
            </a:r>
            <a:r>
              <a:rPr lang="cs-CZ" dirty="0" err="1"/>
              <a:t>Európe</a:t>
            </a:r>
            <a:r>
              <a:rPr lang="cs-CZ" dirty="0"/>
              <a:t>. Vznikla </a:t>
            </a:r>
            <a:r>
              <a:rPr lang="cs-CZ" dirty="0" err="1"/>
              <a:t>pomerne</a:t>
            </a:r>
            <a:r>
              <a:rPr lang="cs-CZ" dirty="0"/>
              <a:t> pevná </a:t>
            </a:r>
            <a:r>
              <a:rPr lang="cs-CZ" dirty="0" err="1"/>
              <a:t>predstava</a:t>
            </a:r>
            <a:r>
              <a:rPr lang="cs-CZ" dirty="0"/>
              <a:t> o tom, </a:t>
            </a:r>
            <a:r>
              <a:rPr lang="cs-CZ" dirty="0" err="1"/>
              <a:t>ako</a:t>
            </a:r>
            <a:r>
              <a:rPr lang="cs-CZ" dirty="0"/>
              <a:t> má </a:t>
            </a:r>
            <a:r>
              <a:rPr lang="cs-CZ" dirty="0" err="1"/>
              <a:t>mesto</a:t>
            </a:r>
            <a:r>
              <a:rPr lang="cs-CZ" dirty="0"/>
              <a:t> </a:t>
            </a:r>
            <a:r>
              <a:rPr lang="cs-CZ" dirty="0" err="1"/>
              <a:t>vyzerať</a:t>
            </a:r>
            <a:r>
              <a:rPr lang="cs-CZ" dirty="0"/>
              <a:t>. </a:t>
            </a:r>
          </a:p>
          <a:p>
            <a:endParaRPr lang="cs-CZ" dirty="0"/>
          </a:p>
          <a:p>
            <a:r>
              <a:rPr lang="cs-CZ" dirty="0"/>
              <a:t>„</a:t>
            </a:r>
            <a:r>
              <a:rPr lang="cs-CZ" dirty="0" err="1"/>
              <a:t>Stredoveké</a:t>
            </a:r>
            <a:r>
              <a:rPr lang="cs-CZ" dirty="0"/>
              <a:t> </a:t>
            </a:r>
            <a:r>
              <a:rPr lang="cs-CZ" dirty="0" err="1"/>
              <a:t>mestá</a:t>
            </a:r>
            <a:r>
              <a:rPr lang="cs-CZ" dirty="0"/>
              <a:t> na </a:t>
            </a:r>
            <a:r>
              <a:rPr lang="cs-CZ" dirty="0" err="1"/>
              <a:t>našom</a:t>
            </a:r>
            <a:r>
              <a:rPr lang="cs-CZ" dirty="0"/>
              <a:t> území sú v </a:t>
            </a:r>
            <a:r>
              <a:rPr lang="cs-CZ" dirty="0" err="1"/>
              <a:t>zásade</a:t>
            </a:r>
            <a:r>
              <a:rPr lang="cs-CZ" dirty="0"/>
              <a:t> gotickými </a:t>
            </a:r>
            <a:r>
              <a:rPr lang="cs-CZ" dirty="0" err="1"/>
              <a:t>mestami</a:t>
            </a:r>
            <a:r>
              <a:rPr lang="cs-CZ" dirty="0"/>
              <a:t>, vznikli a </a:t>
            </a:r>
            <a:r>
              <a:rPr lang="cs-CZ" dirty="0" err="1"/>
              <a:t>rástli</a:t>
            </a:r>
            <a:r>
              <a:rPr lang="cs-CZ" dirty="0"/>
              <a:t> v </a:t>
            </a:r>
            <a:r>
              <a:rPr lang="cs-CZ" dirty="0" err="1"/>
              <a:t>gotickom</a:t>
            </a:r>
            <a:r>
              <a:rPr lang="cs-CZ" dirty="0"/>
              <a:t> období a </a:t>
            </a:r>
            <a:r>
              <a:rPr lang="cs-CZ" dirty="0" err="1"/>
              <a:t>ich</a:t>
            </a:r>
            <a:r>
              <a:rPr lang="cs-CZ" dirty="0"/>
              <a:t> stavebný ráz tomu </a:t>
            </a:r>
            <a:r>
              <a:rPr lang="cs-CZ" dirty="0" err="1"/>
              <a:t>zodpovedal</a:t>
            </a:r>
            <a:r>
              <a:rPr lang="cs-CZ" dirty="0"/>
              <a:t>.“</a:t>
            </a:r>
          </a:p>
          <a:p>
            <a:endParaRPr lang="cs-CZ" dirty="0"/>
          </a:p>
          <a:p>
            <a:r>
              <a:rPr lang="cs-CZ" dirty="0"/>
              <a:t>Štefánik (2017, s. 16, 54)</a:t>
            </a:r>
          </a:p>
        </p:txBody>
      </p:sp>
    </p:spTree>
    <p:extLst>
      <p:ext uri="{BB962C8B-B14F-4D97-AF65-F5344CB8AC3E}">
        <p14:creationId xmlns:p14="http://schemas.microsoft.com/office/powerpoint/2010/main" val="91998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D34493-6BB6-4FD6-9E08-0000A6298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181EB5-A059-46DC-B106-3C0045F28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Jedno z možných vymezení – město je to, co má městská práva</a:t>
            </a:r>
          </a:p>
          <a:p>
            <a:pPr lvl="1"/>
            <a:r>
              <a:rPr lang="cs-CZ" dirty="0"/>
              <a:t>Hradební (možnost opevnit se), vyloučení řemesel k hradbám</a:t>
            </a:r>
          </a:p>
          <a:p>
            <a:pPr lvl="1"/>
            <a:r>
              <a:rPr lang="cs-CZ" dirty="0"/>
              <a:t>Mílové (hierarchie)</a:t>
            </a:r>
          </a:p>
          <a:p>
            <a:pPr lvl="1"/>
            <a:r>
              <a:rPr lang="cs-CZ" dirty="0"/>
              <a:t>Várečné</a:t>
            </a:r>
          </a:p>
          <a:p>
            <a:pPr lvl="1"/>
            <a:r>
              <a:rPr lang="cs-CZ" dirty="0"/>
              <a:t>Trhové</a:t>
            </a:r>
          </a:p>
          <a:p>
            <a:pPr lvl="1"/>
            <a:r>
              <a:rPr lang="cs-CZ" dirty="0"/>
              <a:t>Atd.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Funkce města jiná než vesnice</a:t>
            </a:r>
          </a:p>
          <a:p>
            <a:pPr lvl="1"/>
            <a:r>
              <a:rPr lang="cs-CZ" dirty="0"/>
              <a:t>Výroba, trh x zemědělství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290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9BC89B-59C7-4D90-BF8E-56E2CBE21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zakládaných měst 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13BE2B-91D0-4D28-8EE5-6170B295D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3" y="1828800"/>
            <a:ext cx="3301008" cy="4191000"/>
          </a:xfrm>
        </p:spPr>
        <p:txBody>
          <a:bodyPr/>
          <a:lstStyle/>
          <a:p>
            <a:r>
              <a:rPr lang="cs-CZ" dirty="0"/>
              <a:t>hrazená města pravoúhlého půdorysu s ústředním čtvercovým nebo obdélníkovým tržištěm a s ulicemi vybíhajícími z něho v pravém úhlu</a:t>
            </a:r>
          </a:p>
          <a:p>
            <a:r>
              <a:rPr lang="cs-CZ" b="1" dirty="0"/>
              <a:t>Šumperk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CC872A4-2023-433A-B767-97476948A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04" y="1700808"/>
            <a:ext cx="6994798" cy="493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0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9BC89B-59C7-4D90-BF8E-56E2CBE21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zakládaných měst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13BE2B-91D0-4D28-8EE5-6170B295D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1828800"/>
            <a:ext cx="2868959" cy="4191000"/>
          </a:xfrm>
        </p:spPr>
        <p:txBody>
          <a:bodyPr/>
          <a:lstStyle/>
          <a:p>
            <a:r>
              <a:rPr lang="cs-CZ" dirty="0"/>
              <a:t>velikostně menší, vesměs nehrazená města, která se skládají z pravoúhlého tržiště, popř. ulic z něho vybíhajících, aniž lze však u nich mluvit o ulicové síti</a:t>
            </a:r>
          </a:p>
          <a:p>
            <a:r>
              <a:rPr lang="cs-CZ" b="1" dirty="0"/>
              <a:t>Příbor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6578C26-D184-45E1-B143-3F310B0EF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212" y="1828800"/>
            <a:ext cx="6164692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5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_Contrast_16x9_TP102895241.potx" id="{7CCACF51-7E93-4CDB-9CB3-109ACBD2E5B1}" vid="{C9E003EA-4B5C-4669-8AB7-F19B062ABD27}"/>
    </a:ext>
  </a:extLst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D182A0E-7F17-4A86-A7C5-8846F54E43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Kontrastní obchodní prezentace (širokoúhlá)</Template>
  <TotalTime>0</TotalTime>
  <Words>724</Words>
  <Application>Microsoft Office PowerPoint</Application>
  <PresentationFormat>Vlastní</PresentationFormat>
  <Paragraphs>104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Arial</vt:lpstr>
      <vt:lpstr>Franklin Gothic Medium</vt:lpstr>
      <vt:lpstr>Business Contrast 16x9</vt:lpstr>
      <vt:lpstr>Cvičení č. 1</vt:lpstr>
      <vt:lpstr>Podmínky cvičení/seminářů</vt:lpstr>
      <vt:lpstr>Podmínky cvičení</vt:lpstr>
      <vt:lpstr>Předmět?</vt:lpstr>
      <vt:lpstr>Historický vývoj měst</vt:lpstr>
      <vt:lpstr>Historický vývoj měst</vt:lpstr>
      <vt:lpstr>Právo</vt:lpstr>
      <vt:lpstr>Typy zakládaných měst I</vt:lpstr>
      <vt:lpstr>Typy zakládaných měst II</vt:lpstr>
      <vt:lpstr>Typy zakládaných měst III</vt:lpstr>
      <vt:lpstr>Typy zakládaných měst IV</vt:lpstr>
      <vt:lpstr>Typy zakládaných měst V</vt:lpstr>
      <vt:lpstr>Typy zakládaných měst VI</vt:lpstr>
      <vt:lpstr>Typy zakládaných měst VII</vt:lpstr>
      <vt:lpstr>Brno</vt:lpstr>
      <vt:lpstr>Zadání cvičení</vt:lpstr>
      <vt:lpstr>Výběr měst</vt:lpstr>
      <vt:lpstr>Díky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2017-10-04T16:11:53Z</dcterms:created>
  <dcterms:modified xsi:type="dcterms:W3CDTF">2019-09-15T19:30:43Z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