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1"/>
  </p:notesMasterIdLst>
  <p:handoutMasterIdLst>
    <p:handoutMasterId r:id="rId22"/>
  </p:handoutMasterIdLst>
  <p:sldIdLst>
    <p:sldId id="256" r:id="rId3"/>
    <p:sldId id="324" r:id="rId4"/>
    <p:sldId id="325" r:id="rId5"/>
    <p:sldId id="328" r:id="rId6"/>
    <p:sldId id="326" r:id="rId7"/>
    <p:sldId id="327" r:id="rId8"/>
    <p:sldId id="312" r:id="rId9"/>
    <p:sldId id="318" r:id="rId10"/>
    <p:sldId id="319" r:id="rId11"/>
    <p:sldId id="320" r:id="rId12"/>
    <p:sldId id="313" r:id="rId13"/>
    <p:sldId id="315" r:id="rId14"/>
    <p:sldId id="316" r:id="rId15"/>
    <p:sldId id="317" r:id="rId16"/>
    <p:sldId id="323" r:id="rId17"/>
    <p:sldId id="279" r:id="rId18"/>
    <p:sldId id="295" r:id="rId19"/>
    <p:sldId id="322" r:id="rId20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792">
          <p15:clr>
            <a:srgbClr val="A4A3A4"/>
          </p15:clr>
        </p15:guide>
        <p15:guide id="4" orient="horz" pos="336">
          <p15:clr>
            <a:srgbClr val="A4A3A4"/>
          </p15:clr>
        </p15:guide>
        <p15:guide id="5" orient="horz" pos="1920">
          <p15:clr>
            <a:srgbClr val="A4A3A4"/>
          </p15:clr>
        </p15:guide>
        <p15:guide id="6" orient="horz" pos="3984">
          <p15:clr>
            <a:srgbClr val="A4A3A4"/>
          </p15:clr>
        </p15:guide>
        <p15:guide id="7" orient="horz" pos="1152">
          <p15:clr>
            <a:srgbClr val="A4A3A4"/>
          </p15:clr>
        </p15:guide>
        <p15:guide id="8" pos="3839">
          <p15:clr>
            <a:srgbClr val="A4A3A4"/>
          </p15:clr>
        </p15:guide>
        <p15:guide id="9" pos="671">
          <p15:clr>
            <a:srgbClr val="A4A3A4"/>
          </p15:clr>
        </p15:guide>
        <p15:guide id="10" pos="7007">
          <p15:clr>
            <a:srgbClr val="A4A3A4"/>
          </p15:clr>
        </p15:guide>
        <p15:guide id="11" pos="6143">
          <p15:clr>
            <a:srgbClr val="A4A3A4"/>
          </p15:clr>
        </p15:guide>
        <p15:guide id="12" pos="3263">
          <p15:clr>
            <a:srgbClr val="A4A3A4"/>
          </p15:clr>
        </p15:guide>
        <p15:guide id="13" pos="7391">
          <p15:clr>
            <a:srgbClr val="A4A3A4"/>
          </p15:clr>
        </p15:guide>
        <p15:guide id="14" pos="369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howGuides="1">
      <p:cViewPr varScale="1">
        <p:scale>
          <a:sx n="114" d="100"/>
          <a:sy n="114" d="100"/>
        </p:scale>
        <p:origin x="414" y="102"/>
      </p:cViewPr>
      <p:guideLst>
        <p:guide orient="horz" pos="2160"/>
        <p:guide orient="horz" pos="1008"/>
        <p:guide orient="horz" pos="3792"/>
        <p:guide orient="horz" pos="336"/>
        <p:guide orient="horz" pos="1920"/>
        <p:guide orient="horz" pos="3984"/>
        <p:guide orient="horz" pos="1152"/>
        <p:guide pos="3839"/>
        <p:guide pos="671"/>
        <p:guide pos="7007"/>
        <p:guide pos="6143"/>
        <p:guide pos="3263"/>
        <p:guide pos="7391"/>
        <p:guide pos="369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3" d="100"/>
          <a:sy n="83" d="100"/>
        </p:scale>
        <p:origin x="1242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CE221E-83ED-4F6C-BA5F-3F9E6FDB6953}" type="datetimeFigureOut">
              <a:rPr lang="cs-CZ" smtClean="0"/>
              <a:pPr/>
              <a:t>20.10.2019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4CBEF8-5CDE-472B-839B-B8BB0C881006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632892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853E5F-CE67-483C-A264-F17AC70E9CA2}" type="datetimeFigureOut">
              <a:rPr lang="cs-CZ" smtClean="0"/>
              <a:pPr/>
              <a:t>20.10.2019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B98AFB-CB0D-4DFE-87B9-B4B0D0DE73C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12805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65214" y="533400"/>
            <a:ext cx="5029200" cy="2514601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65212" y="3403600"/>
            <a:ext cx="5029201" cy="1397000"/>
          </a:xfrm>
        </p:spPr>
        <p:txBody>
          <a:bodyPr>
            <a:normAutofit/>
          </a:bodyPr>
          <a:lstStyle>
            <a:lvl1pPr marL="0" indent="0" algn="l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cs-CZ" smtClean="0"/>
              <a:pPr/>
              <a:t>20.10.2019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6475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cs-CZ" smtClean="0"/>
              <a:pPr/>
              <a:t>20.10.2019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6809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61412" y="533400"/>
            <a:ext cx="2362201" cy="54864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065213" y="533400"/>
            <a:ext cx="7467599" cy="5486400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cs-CZ" smtClean="0"/>
              <a:pPr/>
              <a:t>20.10.2019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824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cs-CZ" smtClean="0"/>
              <a:pPr/>
              <a:t>20.10.2019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2915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5214" y="533400"/>
            <a:ext cx="8686800" cy="2286000"/>
          </a:xfrm>
        </p:spPr>
        <p:txBody>
          <a:bodyPr anchor="b">
            <a:normAutofit/>
          </a:bodyPr>
          <a:lstStyle>
            <a:lvl1pPr algn="l">
              <a:defRPr sz="5400" b="1" cap="none" baseline="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5214" y="3124200"/>
            <a:ext cx="8686800" cy="1371600"/>
          </a:xfrm>
        </p:spPr>
        <p:txBody>
          <a:bodyPr anchor="t">
            <a:normAutofit/>
          </a:bodyPr>
          <a:lstStyle>
            <a:lvl1pPr marL="0" indent="0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cs-CZ" smtClean="0"/>
              <a:pPr/>
              <a:t>20.10.2019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01331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65212" y="1828800"/>
            <a:ext cx="4251960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464598" y="1828800"/>
            <a:ext cx="4251960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cs-CZ" smtClean="0"/>
              <a:pPr/>
              <a:t>20.10.2019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1370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5211" y="533400"/>
            <a:ext cx="8686802" cy="10668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5213" y="1828799"/>
            <a:ext cx="4251960" cy="6858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065213" y="2590800"/>
            <a:ext cx="4251960" cy="3429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500053" y="1828799"/>
            <a:ext cx="4251960" cy="6858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500053" y="2590800"/>
            <a:ext cx="4251960" cy="3429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cs-CZ" smtClean="0"/>
              <a:pPr/>
              <a:t>20.10.2019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00784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cs-CZ" smtClean="0"/>
              <a:pPr/>
              <a:t>20.10.2019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0715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cs-CZ" smtClean="0"/>
              <a:pPr/>
              <a:t>20.10.2019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4153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5213" y="533400"/>
            <a:ext cx="4114800" cy="1524000"/>
          </a:xfrm>
        </p:spPr>
        <p:txBody>
          <a:bodyPr anchor="b">
            <a:normAutofit/>
          </a:bodyPr>
          <a:lstStyle>
            <a:lvl1pPr algn="l">
              <a:defRPr sz="3600" b="1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865813" y="533400"/>
            <a:ext cx="586740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065213" y="2209800"/>
            <a:ext cx="4114800" cy="38100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cs-CZ" smtClean="0"/>
              <a:pPr/>
              <a:t>20.10.2019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01711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5213" y="533400"/>
            <a:ext cx="4114800" cy="1524000"/>
          </a:xfrm>
        </p:spPr>
        <p:txBody>
          <a:bodyPr anchor="b">
            <a:noAutofit/>
          </a:bodyPr>
          <a:lstStyle>
            <a:lvl1pPr algn="l">
              <a:defRPr sz="3600" b="1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iál 1Zástupný symbol pro obrázek 2"/>
          <p:cNvSpPr>
            <a:spLocks noGrp="1"/>
          </p:cNvSpPr>
          <p:nvPr>
            <p:ph type="pic" idx="1"/>
          </p:nvPr>
        </p:nvSpPr>
        <p:spPr>
          <a:xfrm>
            <a:off x="5865812" y="533400"/>
            <a:ext cx="5780173" cy="5791200"/>
          </a:xfrm>
          <a:ln w="50800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065213" y="2209800"/>
            <a:ext cx="4114800" cy="38100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419608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065212" y="533400"/>
            <a:ext cx="8686801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5212" y="1828800"/>
            <a:ext cx="8686801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932612" y="6155267"/>
            <a:ext cx="1371600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E0FA9E5-6744-4841-888F-9E7CC0C2B7EC}" type="datetimeFigureOut">
              <a:rPr lang="cs-CZ" smtClean="0"/>
              <a:pPr/>
              <a:t>20.10.2019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065213" y="6155267"/>
            <a:ext cx="5653087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532812" y="6155267"/>
            <a:ext cx="1219201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AEAE4A8-A6E5-453E-B946-FB774B73F48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97054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7724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601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0972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23444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37160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50876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64592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UVqVHAswXFg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i.pinimg.com/736x/12/90/ce/1290ce5ced5155334ffdc0024270954d--greater-london-plan.jpg" TargetMode="External"/><Relationship Id="rId2" Type="http://schemas.openxmlformats.org/officeDocument/2006/relationships/hyperlink" Target="https://img.blesk.cz/img/1/full/2460557_.jpg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cdn.i0.cz/public-data/f0/0e/190a06c33721b1411ca661b99d02_w986_h630_gi:photo:525492.jpg?hash=190b45475ded7d951efe1e6e75a8f182" TargetMode="External"/><Relationship Id="rId7" Type="http://schemas.openxmlformats.org/officeDocument/2006/relationships/hyperlink" Target="http://ludovicmaillard.com/2013/wp-content/uploads/2013/10/LM_banlieue-a-pied_008.jpg" TargetMode="External"/><Relationship Id="rId2" Type="http://schemas.openxmlformats.org/officeDocument/2006/relationships/hyperlink" Target="https://www.tyden.cz/obrazek/201501/54ad5ef114b06/crop-738088-chuze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bs.twimg.com/media/C1iPQtAWIAA1awy.jpg" TargetMode="External"/><Relationship Id="rId5" Type="http://schemas.openxmlformats.org/officeDocument/2006/relationships/hyperlink" Target="https://img.csfd.cz/files/images/film/photos/159/166/159166604_57ef55.jpg?w700" TargetMode="External"/><Relationship Id="rId4" Type="http://schemas.openxmlformats.org/officeDocument/2006/relationships/hyperlink" Target="http://www.bellomag.com/wp-content/uploads/2014/12/domiane-des-dieux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YnHmqdQ6UQY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 defTabSz="914400">
              <a:lnSpc>
                <a:spcPct val="80000"/>
              </a:lnSpc>
              <a:spcBef>
                <a:spcPts val="0"/>
              </a:spcBef>
              <a:buNone/>
            </a:pPr>
            <a:r>
              <a:rPr lang="cs-CZ" sz="5400" b="1" i="0" dirty="0">
                <a:solidFill>
                  <a:srgbClr val="00AEEF"/>
                </a:solidFill>
                <a:latin typeface="Franklin Gothic Medium"/>
                <a:ea typeface="+mj-ea"/>
                <a:cs typeface="+mj-cs"/>
              </a:rPr>
              <a:t>Cvičení č. 4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6"/>
              </a:spcBef>
            </a:pPr>
            <a:r>
              <a:rPr lang="pt-BR" dirty="0"/>
              <a:t>Z0136 </a:t>
            </a:r>
            <a:endParaRPr lang="cs-CZ" dirty="0"/>
          </a:p>
          <a:p>
            <a:pPr>
              <a:spcBef>
                <a:spcPts val="6"/>
              </a:spcBef>
            </a:pPr>
            <a:r>
              <a:rPr lang="pt-BR" dirty="0"/>
              <a:t>Územní plánování a urbanismus</a:t>
            </a:r>
            <a:endParaRPr lang="cs-CZ" dirty="0"/>
          </a:p>
          <a:p>
            <a:pPr>
              <a:spcBef>
                <a:spcPts val="6"/>
              </a:spcBef>
            </a:pPr>
            <a:endParaRPr lang="cs-CZ" dirty="0"/>
          </a:p>
          <a:p>
            <a:pPr>
              <a:spcBef>
                <a:spcPts val="6"/>
              </a:spcBef>
            </a:pPr>
            <a:r>
              <a:rPr lang="cs-CZ" dirty="0"/>
              <a:t>21. 10. 2019</a:t>
            </a:r>
          </a:p>
        </p:txBody>
      </p:sp>
      <p:sp>
        <p:nvSpPr>
          <p:cNvPr id="4" name="Podnadpis 2">
            <a:extLst>
              <a:ext uri="{FF2B5EF4-FFF2-40B4-BE49-F238E27FC236}">
                <a16:creationId xmlns:a16="http://schemas.microsoft.com/office/drawing/2014/main" id="{6C37501C-F628-4FA8-871B-88EA0EF62CAB}"/>
              </a:ext>
            </a:extLst>
          </p:cNvPr>
          <p:cNvSpPr txBox="1">
            <a:spLocks/>
          </p:cNvSpPr>
          <p:nvPr/>
        </p:nvSpPr>
        <p:spPr>
          <a:xfrm>
            <a:off x="11333541" y="6559827"/>
            <a:ext cx="858459" cy="4030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buSzPct val="100000"/>
              <a:buFont typeface="Arial" pitchFamily="34" charset="0"/>
              <a:buNone/>
              <a:defRPr sz="1800" kern="1200" cap="all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00000"/>
              <a:buFont typeface="Arial" pitchFamily="34" charset="0"/>
              <a:buNone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sz="800" dirty="0">
                <a:solidFill>
                  <a:schemeClr val="bg1"/>
                </a:solidFill>
              </a:rPr>
              <a:t>FG3V</a:t>
            </a:r>
            <a:endParaRPr lang="cs-CZ" sz="800" cap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25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9CFDF205-ECC6-4E29-81B1-F76EFF96E8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88" y="0"/>
            <a:ext cx="10287000" cy="685800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2C4F3CB5-B774-4B2E-9565-7CB835388A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2644" y="951970"/>
            <a:ext cx="3302706" cy="4954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935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Kořeny funkcionalismu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5212" y="1828800"/>
            <a:ext cx="9565704" cy="4552528"/>
          </a:xfrm>
        </p:spPr>
        <p:txBody>
          <a:bodyPr>
            <a:normAutofit/>
          </a:bodyPr>
          <a:lstStyle/>
          <a:p>
            <a:r>
              <a:rPr lang="cs-CZ" sz="2400" dirty="0"/>
              <a:t>Už z 19. století, masivní nárůst počtu obyvatel ve městě</a:t>
            </a:r>
          </a:p>
          <a:p>
            <a:r>
              <a:rPr lang="cs-CZ" sz="2400" dirty="0"/>
              <a:t>Pavlačové domy – jeden splachovací klidně pro i 30 lidí, na patře</a:t>
            </a:r>
          </a:p>
          <a:p>
            <a:r>
              <a:rPr lang="cs-CZ" sz="2400" dirty="0"/>
              <a:t>Situace sklepních bytů – plísně, vlhkost, prach, téměř bez světla</a:t>
            </a:r>
          </a:p>
          <a:p>
            <a:r>
              <a:rPr lang="cs-CZ" sz="2400" dirty="0"/>
              <a:t>Bídný standard v počátcích ČSR – např. vodovod</a:t>
            </a:r>
          </a:p>
          <a:p>
            <a:endParaRPr lang="cs-CZ" sz="2400" dirty="0"/>
          </a:p>
          <a:p>
            <a:r>
              <a:rPr lang="cs-CZ" sz="2400" dirty="0"/>
              <a:t>V západním světě také problém, hledání řešení</a:t>
            </a:r>
          </a:p>
          <a:p>
            <a:r>
              <a:rPr lang="cs-CZ" sz="2400" dirty="0"/>
              <a:t>Pronikání moderny – funkcionalismu</a:t>
            </a:r>
          </a:p>
          <a:p>
            <a:r>
              <a:rPr lang="cs-CZ" sz="2400" dirty="0"/>
              <a:t>„Stavíme domy pro majitele, ne pro kolemjdoucí“, reakce na secesi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DAC734-A6EA-4DAC-B0CD-3BBF13B8E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Müllerova vila od architektů Adolfa </a:t>
            </a:r>
            <a:r>
              <a:rPr lang="cs-CZ" dirty="0" err="1"/>
              <a:t>Loose</a:t>
            </a:r>
            <a:r>
              <a:rPr lang="cs-CZ" dirty="0"/>
              <a:t> a Karla Lhoty na Ořechovce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BC00BD02-7854-43B6-A66C-87BACC077E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924" y="1772816"/>
            <a:ext cx="7272808" cy="4830357"/>
          </a:xfrm>
        </p:spPr>
      </p:pic>
    </p:spTree>
    <p:extLst>
      <p:ext uri="{BB962C8B-B14F-4D97-AF65-F5344CB8AC3E}">
        <p14:creationId xmlns:p14="http://schemas.microsoft.com/office/powerpoint/2010/main" val="75383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99396A-88DD-4457-BAD8-9A68F19C1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Vila </a:t>
            </a:r>
            <a:r>
              <a:rPr lang="cs-CZ" dirty="0" err="1"/>
              <a:t>Tugendhat</a:t>
            </a:r>
            <a:endParaRPr lang="cs-CZ" dirty="0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8F43236C-AB5B-41E3-AAF6-230FC2DB62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358" y="1828800"/>
            <a:ext cx="6474509" cy="4191000"/>
          </a:xfrm>
        </p:spPr>
      </p:pic>
    </p:spTree>
    <p:extLst>
      <p:ext uri="{BB962C8B-B14F-4D97-AF65-F5344CB8AC3E}">
        <p14:creationId xmlns:p14="http://schemas.microsoft.com/office/powerpoint/2010/main" val="2313702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9EA8AA-86BE-4458-AB7B-F1FDBB2F2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Funkcionalistické stavby v Brně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034409A-6575-4FDD-9347-D53AA1C963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2400" dirty="0"/>
              <a:t>Např.:</a:t>
            </a:r>
          </a:p>
          <a:p>
            <a:r>
              <a:rPr lang="cs-CZ" sz="2400" dirty="0"/>
              <a:t>Brněnské výstaviště</a:t>
            </a:r>
          </a:p>
          <a:p>
            <a:r>
              <a:rPr lang="cs-CZ" sz="2400" dirty="0"/>
              <a:t>Zemanova kavárna</a:t>
            </a:r>
          </a:p>
          <a:p>
            <a:r>
              <a:rPr lang="cs-CZ" sz="2400" dirty="0" err="1"/>
              <a:t>Hassova</a:t>
            </a:r>
            <a:r>
              <a:rPr lang="cs-CZ" sz="2400" dirty="0"/>
              <a:t> vila</a:t>
            </a:r>
          </a:p>
          <a:p>
            <a:r>
              <a:rPr lang="cs-CZ" sz="2400" dirty="0"/>
              <a:t>Dětská nemocnice</a:t>
            </a:r>
          </a:p>
          <a:p>
            <a:r>
              <a:rPr lang="cs-CZ" sz="2400" dirty="0"/>
              <a:t>A mnohé další</a:t>
            </a:r>
          </a:p>
          <a:p>
            <a:pPr marL="45720" indent="0">
              <a:buNone/>
            </a:pPr>
            <a:endParaRPr lang="cs-CZ" sz="2400" dirty="0"/>
          </a:p>
          <a:p>
            <a:r>
              <a:rPr lang="cs-CZ" sz="2400" dirty="0"/>
              <a:t>Bohuslav Fuchs, Jindřich </a:t>
            </a:r>
            <a:r>
              <a:rPr lang="cs-CZ" sz="2400" dirty="0" err="1"/>
              <a:t>Kumpošt</a:t>
            </a:r>
            <a:r>
              <a:rPr lang="cs-CZ" sz="2400" dirty="0"/>
              <a:t>…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892DB94-DB93-4439-8426-2ECE444403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412" y="2062741"/>
            <a:ext cx="5935588" cy="3957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199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60E4E6-6A95-4DBF-8DCE-3118BB549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MUNI?</a:t>
            </a:r>
          </a:p>
        </p:txBody>
      </p:sp>
      <p:pic>
        <p:nvPicPr>
          <p:cNvPr id="4" name="Online médium 3" title="Jednotný vizuální styl Masarykovy univerzity">
            <a:hlinkClick r:id="" action="ppaction://media"/>
            <a:extLst>
              <a:ext uri="{FF2B5EF4-FFF2-40B4-BE49-F238E27FC236}">
                <a16:creationId xmlns:a16="http://schemas.microsoft.com/office/drawing/2014/main" id="{95FCACD6-DA4F-4F3C-AED4-BD80A40D182D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25904" y="1584101"/>
            <a:ext cx="9137015" cy="5139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964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39B45A0F-19AC-4A48-958C-159FFCFCC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Díky za pozornost!</a:t>
            </a:r>
          </a:p>
        </p:txBody>
      </p:sp>
    </p:spTree>
    <p:extLst>
      <p:ext uri="{BB962C8B-B14F-4D97-AF65-F5344CB8AC3E}">
        <p14:creationId xmlns:p14="http://schemas.microsoft.com/office/powerpoint/2010/main" val="429814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C57E44-C380-4830-8C41-1C5B1F136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 obrázků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E281888-DD46-493B-98EC-488F17EF33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>
                <a:hlinkClick r:id="rId2"/>
              </a:rPr>
              <a:t>https://img.blesk.cz/img/1/full/2460557_.jpg</a:t>
            </a:r>
            <a:endParaRPr lang="cs-CZ" dirty="0"/>
          </a:p>
          <a:p>
            <a:r>
              <a:rPr lang="cs-CZ" dirty="0">
                <a:hlinkClick r:id="rId3"/>
              </a:rPr>
              <a:t>https://i.pinimg.com/736x/12/90/ce/1290ce5ced5155334ffdc0024270954d--greater-london-plan.jpg</a:t>
            </a:r>
            <a:endParaRPr lang="cs-CZ" dirty="0"/>
          </a:p>
          <a:p>
            <a:r>
              <a:rPr lang="cs-CZ" dirty="0"/>
              <a:t>https://upload.wikimedia.org/wikipedia/commons/0/07/Villa-Mueller-Prag-2.jpg</a:t>
            </a:r>
          </a:p>
          <a:p>
            <a:r>
              <a:rPr lang="cs-CZ" dirty="0"/>
              <a:t>https://upload.wikimedia.org/wikipedia/commons/c/c9/Vila_Tugendhat_Brno_2016_5.jpg</a:t>
            </a:r>
          </a:p>
          <a:p>
            <a:r>
              <a:rPr lang="cs-CZ" dirty="0"/>
              <a:t>https://upload.wikimedia.org/wikipedia/commons/f/f9/Haasova_vila%2C_Brno_Lipov%C3%A1_2.jpg</a:t>
            </a:r>
          </a:p>
          <a:p>
            <a:r>
              <a:rPr lang="cs-CZ" dirty="0"/>
              <a:t>http://www.wallpaperup.com/421887/aerial_view_Brasilia_Brazil_Capital_City_Landscape_Distrito_Federal_President.html</a:t>
            </a:r>
          </a:p>
          <a:p>
            <a:r>
              <a:rPr lang="cs-CZ" dirty="0"/>
              <a:t>http://brazilianexperience.com/wp-content/uploads/2015/06/683382a483e9e1d76ebdb98f93699b99.jpg</a:t>
            </a:r>
          </a:p>
          <a:p>
            <a:r>
              <a:rPr lang="cs-CZ" dirty="0"/>
              <a:t>https://upload.wikimedia.org/wikipedia/commons/thumb/e/ee/Catedral_metropol.jpg/1200px-Catedral_metropol.jpg</a:t>
            </a:r>
          </a:p>
          <a:p>
            <a:r>
              <a:rPr lang="cs-CZ" dirty="0"/>
              <a:t>http://www.krhovsky-fotografie.cz/wp-content/gallery/jizni-mesto/panelakovacityscape.jpg</a:t>
            </a:r>
          </a:p>
          <a:p>
            <a:r>
              <a:rPr lang="cs-CZ" dirty="0"/>
              <a:t>https://upload.wikimedia.org/wikipedia/commons/7/7a/Brno_-_Vinohrady_-_High-rise_flat_houses.jpg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61378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C57E44-C380-4830-8C41-1C5B1F136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 obrázků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E281888-DD46-493B-98EC-488F17EF33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>
                <a:hlinkClick r:id="rId2"/>
              </a:rPr>
              <a:t>https://www.tyden.cz/obrazek/201501/54ad5ef114b06/crop-738088-chuze.jpg</a:t>
            </a:r>
            <a:endParaRPr lang="cs-CZ" dirty="0"/>
          </a:p>
          <a:p>
            <a:r>
              <a:rPr lang="cs-CZ" dirty="0">
                <a:hlinkClick r:id="rId3"/>
              </a:rPr>
              <a:t>https://cdn.i0.cz/public-data/f0/0e/190a06c33721b1411ca661b99d02_w986_h630_gi:photo:525492.jpg?hash=190b45475ded7d951efe1e6e75a8f182</a:t>
            </a:r>
            <a:endParaRPr lang="cs-CZ" dirty="0"/>
          </a:p>
          <a:p>
            <a:r>
              <a:rPr lang="cs-CZ" dirty="0">
                <a:hlinkClick r:id="rId4"/>
              </a:rPr>
              <a:t>http://www.bellomag.com/wp-content/uploads/2014/12/domiane-des-dieux.jpg</a:t>
            </a:r>
            <a:endParaRPr lang="cs-CZ" dirty="0"/>
          </a:p>
          <a:p>
            <a:r>
              <a:rPr lang="cs-CZ" dirty="0">
                <a:hlinkClick r:id="rId5"/>
              </a:rPr>
              <a:t>https://img.csfd.cz/files/images/film/photos/159/166/159166604_57ef55.jpg?w700</a:t>
            </a:r>
            <a:endParaRPr lang="cs-CZ" dirty="0"/>
          </a:p>
          <a:p>
            <a:r>
              <a:rPr lang="cs-CZ" dirty="0">
                <a:hlinkClick r:id="rId6"/>
              </a:rPr>
              <a:t>https://pbs.twimg.com/media/C1iPQtAWIAA1awy.jpg</a:t>
            </a:r>
            <a:endParaRPr lang="cs-CZ" dirty="0"/>
          </a:p>
          <a:p>
            <a:r>
              <a:rPr lang="cs-CZ" dirty="0">
                <a:hlinkClick r:id="rId7"/>
              </a:rPr>
              <a:t>http://ludovicmaillard.com/2013/wp-content/uploads/2013/10/LM_banlieue-a-pied_008.jpg</a:t>
            </a:r>
            <a:endParaRPr lang="cs-CZ" dirty="0"/>
          </a:p>
          <a:p>
            <a:r>
              <a:rPr lang="cs-CZ" dirty="0"/>
              <a:t>http://www.lefigaro.fr/medias/2014/04/28/PHOb312c9f0-cea8-11e3-b727-bcaa2b7381e1-805x453.jpg</a:t>
            </a:r>
          </a:p>
        </p:txBody>
      </p:sp>
    </p:spTree>
    <p:extLst>
      <p:ext uri="{BB962C8B-B14F-4D97-AF65-F5344CB8AC3E}">
        <p14:creationId xmlns:p14="http://schemas.microsoft.com/office/powerpoint/2010/main" val="3293590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5212" y="533400"/>
            <a:ext cx="4669159" cy="1066800"/>
          </a:xfrm>
        </p:spPr>
        <p:txBody>
          <a:bodyPr/>
          <a:lstStyle/>
          <a:p>
            <a:r>
              <a:rPr lang="cs-CZ" dirty="0"/>
              <a:t>Text od </a:t>
            </a:r>
            <a:r>
              <a:rPr lang="cs-CZ" dirty="0" err="1"/>
              <a:t>Le</a:t>
            </a:r>
            <a:r>
              <a:rPr lang="cs-CZ" dirty="0"/>
              <a:t> </a:t>
            </a:r>
            <a:r>
              <a:rPr lang="cs-CZ" dirty="0" err="1"/>
              <a:t>Corbusiera</a:t>
            </a:r>
            <a:r>
              <a:rPr lang="cs-CZ" dirty="0"/>
              <a:t>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Argumenty? Text?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3C445C1-E6C7-445E-8839-AF8FB619B7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860" y="2393194"/>
            <a:ext cx="5651907" cy="305203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3B6E1A45-FF63-4181-996F-74EFEA4EF4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8588" y="692696"/>
            <a:ext cx="2974246" cy="4847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600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26D61D-BDAF-408B-8D15-C331B06DA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Asterix</a:t>
            </a:r>
            <a:r>
              <a:rPr lang="cs-CZ" dirty="0"/>
              <a:t>: Sídliště bohů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A14A9DD-94AF-4BB9-B413-1D5DDDDFBA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Francouzsky: </a:t>
            </a:r>
            <a:r>
              <a:rPr lang="cs-CZ" dirty="0" err="1"/>
              <a:t>Anglaigus</a:t>
            </a:r>
            <a:endParaRPr lang="cs-CZ" dirty="0"/>
          </a:p>
          <a:p>
            <a:r>
              <a:rPr lang="cs-CZ" dirty="0"/>
              <a:t>Holandsky: </a:t>
            </a:r>
            <a:r>
              <a:rPr lang="cs-CZ" dirty="0" err="1"/>
              <a:t>Campus</a:t>
            </a:r>
            <a:endParaRPr lang="cs-CZ" dirty="0"/>
          </a:p>
          <a:p>
            <a:r>
              <a:rPr lang="cs-CZ" dirty="0"/>
              <a:t>Anglicky: </a:t>
            </a:r>
            <a:r>
              <a:rPr lang="cs-CZ" dirty="0" err="1"/>
              <a:t>Anglaigus</a:t>
            </a:r>
            <a:r>
              <a:rPr lang="cs-CZ" dirty="0"/>
              <a:t> </a:t>
            </a:r>
          </a:p>
          <a:p>
            <a:pPr lvl="1"/>
            <a:r>
              <a:rPr lang="cs-CZ" dirty="0"/>
              <a:t>nebo </a:t>
            </a:r>
            <a:r>
              <a:rPr lang="cs-CZ" dirty="0" err="1"/>
              <a:t>Squareonthehypothenus</a:t>
            </a:r>
            <a:r>
              <a:rPr lang="cs-CZ" dirty="0"/>
              <a:t> („čtverec nad přeponou“)</a:t>
            </a:r>
          </a:p>
          <a:p>
            <a:r>
              <a:rPr lang="cs-CZ" dirty="0"/>
              <a:t>Česky: ? 1:00</a:t>
            </a:r>
          </a:p>
          <a:p>
            <a:endParaRPr lang="cs-CZ" dirty="0"/>
          </a:p>
          <a:p>
            <a:r>
              <a:rPr lang="cs-CZ" dirty="0"/>
              <a:t>Mladý, perspektivní, ambiciózní architekt…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8502CA1-0221-4904-8DDB-760B319D6F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001"/>
          <a:stretch/>
        </p:blipFill>
        <p:spPr>
          <a:xfrm>
            <a:off x="7606580" y="1268760"/>
            <a:ext cx="3369569" cy="4576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573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édium 3" title="asterix a sídlo bohov">
            <a:hlinkClick r:id="" action="ppaction://media"/>
            <a:extLst>
              <a:ext uri="{FF2B5EF4-FFF2-40B4-BE49-F238E27FC236}">
                <a16:creationId xmlns:a16="http://schemas.microsoft.com/office/drawing/2014/main" id="{CB983945-BCA0-4FDF-9A88-718BA5727E72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1785"/>
            <a:ext cx="12188825" cy="6856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390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ECC899-7639-4A9A-B7EB-250F81889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828" y="404664"/>
            <a:ext cx="10141768" cy="621740"/>
          </a:xfrm>
        </p:spPr>
        <p:txBody>
          <a:bodyPr>
            <a:normAutofit fontScale="90000"/>
          </a:bodyPr>
          <a:lstStyle/>
          <a:p>
            <a:r>
              <a:rPr lang="cs-CZ" dirty="0" err="1"/>
              <a:t>Asterix</a:t>
            </a:r>
            <a:r>
              <a:rPr lang="cs-CZ" dirty="0"/>
              <a:t>: Sídliště bohů (1971, 2014); Francie 50. – 80. let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CC233A1-F42F-434C-ACB9-193271DB70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04" y="1244438"/>
            <a:ext cx="4074469" cy="5089203"/>
          </a:xfrm>
          <a:prstGeom prst="rect">
            <a:avLst/>
          </a:prstGeom>
        </p:spPr>
      </p:pic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18A39466-9C3C-481D-BA21-5E5D18F8FD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3428" y="1124743"/>
            <a:ext cx="5832648" cy="2664296"/>
          </a:xfrm>
        </p:spPr>
        <p:txBody>
          <a:bodyPr>
            <a:normAutofit lnSpcReduction="10000"/>
          </a:bodyPr>
          <a:lstStyle/>
          <a:p>
            <a:r>
              <a:rPr lang="cs-CZ" sz="2400" b="1" dirty="0" err="1"/>
              <a:t>Banlieue</a:t>
            </a:r>
            <a:endParaRPr lang="cs-CZ" sz="2400" b="1" dirty="0"/>
          </a:p>
          <a:p>
            <a:r>
              <a:rPr lang="cs-CZ" sz="2400" dirty="0"/>
              <a:t>Okrajové sídliště velkého francouzského města (vyloučená lokalita)</a:t>
            </a:r>
          </a:p>
          <a:p>
            <a:r>
              <a:rPr lang="cs-CZ" sz="2400" dirty="0"/>
              <a:t>Kritika zahušťování v </a:t>
            </a:r>
            <a:r>
              <a:rPr lang="cs-CZ" sz="2400" dirty="0" err="1"/>
              <a:t>corbusierovském</a:t>
            </a:r>
            <a:r>
              <a:rPr lang="cs-CZ" sz="2400" dirty="0"/>
              <a:t> duchu</a:t>
            </a:r>
          </a:p>
          <a:p>
            <a:r>
              <a:rPr lang="cs-CZ" sz="2400" dirty="0"/>
              <a:t>Kritika od Jane </a:t>
            </a:r>
            <a:r>
              <a:rPr lang="cs-CZ" sz="2400" dirty="0" err="1"/>
              <a:t>Jacobs</a:t>
            </a:r>
            <a:r>
              <a:rPr lang="cs-CZ" sz="2400" dirty="0"/>
              <a:t> v USA</a:t>
            </a:r>
          </a:p>
          <a:p>
            <a:endParaRPr lang="cs-CZ" sz="2400" dirty="0"/>
          </a:p>
          <a:p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7E25E926-C7E5-42DD-9DBC-8EC90715FD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4332" y="3779974"/>
            <a:ext cx="4537962" cy="2553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819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67A2BB9D-407C-41BC-A5BB-32D1D42F26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096" y="-819472"/>
            <a:ext cx="12210679" cy="8140453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D5B7F071-1710-4A65-A303-6101BDD1E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7908" y="0"/>
            <a:ext cx="8686801" cy="1066800"/>
          </a:xfrm>
        </p:spPr>
        <p:txBody>
          <a:bodyPr/>
          <a:lstStyle/>
          <a:p>
            <a:r>
              <a:rPr lang="cs-CZ" dirty="0" err="1">
                <a:solidFill>
                  <a:schemeClr val="tx1"/>
                </a:solidFill>
              </a:rPr>
              <a:t>Banlieue</a:t>
            </a: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88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Opakování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O co šlo (v krátkosti) u zprávy </a:t>
            </a:r>
            <a:r>
              <a:rPr lang="cs-CZ" sz="2400" dirty="0" err="1"/>
              <a:t>Barlowovy</a:t>
            </a:r>
            <a:r>
              <a:rPr lang="cs-CZ" sz="2400" dirty="0"/>
              <a:t> komise?</a:t>
            </a:r>
          </a:p>
          <a:p>
            <a:endParaRPr lang="cs-CZ" sz="2400" dirty="0"/>
          </a:p>
          <a:p>
            <a:r>
              <a:rPr lang="cs-CZ" sz="2400" dirty="0"/>
              <a:t>Jaká byla situace Londýna?</a:t>
            </a:r>
          </a:p>
          <a:p>
            <a:endParaRPr lang="cs-CZ" sz="2400" dirty="0"/>
          </a:p>
          <a:p>
            <a:endParaRPr lang="cs-CZ" dirty="0"/>
          </a:p>
        </p:txBody>
      </p:sp>
      <p:pic>
        <p:nvPicPr>
          <p:cNvPr id="4" name="Obrázek 3" descr="1290ce5ced5155334ffdc0024270954d--greater-london-pla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4676" y="2071678"/>
            <a:ext cx="3086106" cy="461597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29423F-2B70-4346-ACE8-6C53FB43B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Moderna - </a:t>
            </a:r>
            <a:r>
              <a:rPr lang="cs-CZ" dirty="0" err="1"/>
              <a:t>Brasília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B3D4C92-8BC5-4E98-83EC-25437E2CC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Vystavěno na konci 50. let v Brazílii, od 1960 hlavní město</a:t>
            </a:r>
          </a:p>
          <a:p>
            <a:r>
              <a:rPr lang="cs-CZ" sz="2400" dirty="0"/>
              <a:t>Na zelené louce</a:t>
            </a:r>
          </a:p>
          <a:p>
            <a:r>
              <a:rPr lang="cs-CZ" sz="2400" dirty="0"/>
              <a:t>Snaha o rozvoj vnitřní Brazílie</a:t>
            </a:r>
          </a:p>
          <a:p>
            <a:r>
              <a:rPr lang="cs-CZ" sz="2400" dirty="0"/>
              <a:t>Futuristická metropole</a:t>
            </a:r>
          </a:p>
          <a:p>
            <a:endParaRPr lang="cs-CZ" sz="2400" dirty="0"/>
          </a:p>
          <a:p>
            <a:r>
              <a:rPr lang="cs-CZ" sz="2400" dirty="0"/>
              <a:t>Problém růstu města 0,8 – 2 mil.</a:t>
            </a:r>
          </a:p>
          <a:p>
            <a:r>
              <a:rPr lang="cs-CZ" sz="2400" dirty="0"/>
              <a:t>Katastrofa pro chodce…</a:t>
            </a:r>
          </a:p>
        </p:txBody>
      </p:sp>
    </p:spTree>
    <p:extLst>
      <p:ext uri="{BB962C8B-B14F-4D97-AF65-F5344CB8AC3E}">
        <p14:creationId xmlns:p14="http://schemas.microsoft.com/office/powerpoint/2010/main" val="4138419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B7E85FA1-30D3-443E-9F86-34F781DC68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87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613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usiness Contrast 16x9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usiness_Contrast_16x9_TP102895241.potx" id="{7CCACF51-7E93-4CDB-9CB3-109ACBD2E5B1}" vid="{C9E003EA-4B5C-4669-8AB7-F19B062ABD27}"/>
    </a:ext>
  </a:extLst>
</a:theme>
</file>

<file path=ppt/theme/theme2.xml><?xml version="1.0" encoding="utf-8"?>
<a:theme xmlns:a="http://schemas.openxmlformats.org/drawingml/2006/main" name="Office Theme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D182A0E-7F17-4A86-A7C5-8846F54E438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Kontrastní obchodní prezentace (širokoúhlá)</Template>
  <TotalTime>0</TotalTime>
  <Words>624</Words>
  <Application>Microsoft Office PowerPoint</Application>
  <PresentationFormat>Vlastní</PresentationFormat>
  <Paragraphs>75</Paragraphs>
  <Slides>18</Slides>
  <Notes>0</Notes>
  <HiddenSlides>0</HiddenSlides>
  <MMClips>2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1" baseType="lpstr">
      <vt:lpstr>Arial</vt:lpstr>
      <vt:lpstr>Franklin Gothic Medium</vt:lpstr>
      <vt:lpstr>Business Contrast 16x9</vt:lpstr>
      <vt:lpstr>Cvičení č. 4</vt:lpstr>
      <vt:lpstr>Text od Le Corbusiera?</vt:lpstr>
      <vt:lpstr>Asterix: Sídliště bohů</vt:lpstr>
      <vt:lpstr>Prezentace aplikace PowerPoint</vt:lpstr>
      <vt:lpstr>Asterix: Sídliště bohů (1971, 2014); Francie 50. – 80. let</vt:lpstr>
      <vt:lpstr>Banlieue</vt:lpstr>
      <vt:lpstr>Opakování</vt:lpstr>
      <vt:lpstr>Moderna - Brasília</vt:lpstr>
      <vt:lpstr>Prezentace aplikace PowerPoint</vt:lpstr>
      <vt:lpstr>Prezentace aplikace PowerPoint</vt:lpstr>
      <vt:lpstr>Kořeny funkcionalismu</vt:lpstr>
      <vt:lpstr>Müllerova vila od architektů Adolfa Loose a Karla Lhoty na Ořechovce</vt:lpstr>
      <vt:lpstr>Vila Tugendhat</vt:lpstr>
      <vt:lpstr>Funkcionalistické stavby v Brně</vt:lpstr>
      <vt:lpstr>MUNI?</vt:lpstr>
      <vt:lpstr>Díky za pozornost!</vt:lpstr>
      <vt:lpstr>Zdroje obrázků</vt:lpstr>
      <vt:lpstr>Zdroje obrázků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2017-10-04T16:11:53Z</dcterms:created>
  <dcterms:modified xsi:type="dcterms:W3CDTF">2019-10-20T19:42:00Z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TC028952669991</vt:lpwstr>
  </property>
</Properties>
</file>