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9" r:id="rId2"/>
    <p:sldId id="272" r:id="rId3"/>
    <p:sldId id="280" r:id="rId4"/>
    <p:sldId id="273" r:id="rId5"/>
    <p:sldId id="270" r:id="rId6"/>
    <p:sldId id="262" r:id="rId7"/>
    <p:sldId id="263" r:id="rId8"/>
    <p:sldId id="308" r:id="rId9"/>
    <p:sldId id="264" r:id="rId10"/>
    <p:sldId id="309" r:id="rId11"/>
    <p:sldId id="311" r:id="rId12"/>
    <p:sldId id="307" r:id="rId13"/>
    <p:sldId id="256" r:id="rId14"/>
    <p:sldId id="257" r:id="rId15"/>
    <p:sldId id="258" r:id="rId16"/>
    <p:sldId id="259" r:id="rId17"/>
    <p:sldId id="260" r:id="rId18"/>
    <p:sldId id="261" r:id="rId19"/>
    <p:sldId id="281" r:id="rId20"/>
    <p:sldId id="282" r:id="rId21"/>
    <p:sldId id="278" r:id="rId22"/>
    <p:sldId id="304" r:id="rId23"/>
    <p:sldId id="302" r:id="rId24"/>
    <p:sldId id="277" r:id="rId25"/>
    <p:sldId id="306" r:id="rId26"/>
    <p:sldId id="283" r:id="rId27"/>
    <p:sldId id="279" r:id="rId28"/>
    <p:sldId id="285" r:id="rId29"/>
    <p:sldId id="286" r:id="rId30"/>
    <p:sldId id="299" r:id="rId31"/>
    <p:sldId id="291" r:id="rId32"/>
    <p:sldId id="292" r:id="rId33"/>
    <p:sldId id="305" r:id="rId34"/>
    <p:sldId id="298" r:id="rId35"/>
    <p:sldId id="296" r:id="rId36"/>
    <p:sldId id="300" r:id="rId37"/>
    <p:sldId id="297" r:id="rId38"/>
    <p:sldId id="267" r:id="rId39"/>
    <p:sldId id="290" r:id="rId40"/>
    <p:sldId id="287" r:id="rId41"/>
    <p:sldId id="295" r:id="rId42"/>
    <p:sldId id="294" r:id="rId43"/>
    <p:sldId id="293" r:id="rId44"/>
    <p:sldId id="312" r:id="rId45"/>
    <p:sldId id="313" r:id="rId46"/>
    <p:sldId id="315" r:id="rId47"/>
    <p:sldId id="316" r:id="rId48"/>
    <p:sldId id="317" r:id="rId49"/>
    <p:sldId id="321" r:id="rId50"/>
    <p:sldId id="31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4" autoAdjust="0"/>
    <p:restoredTop sz="94660"/>
  </p:normalViewPr>
  <p:slideViewPr>
    <p:cSldViewPr snapToGrid="0">
      <p:cViewPr varScale="1">
        <p:scale>
          <a:sx n="88" d="100"/>
          <a:sy n="88" d="100"/>
        </p:scale>
        <p:origin x="426" y="84"/>
      </p:cViewPr>
      <p:guideLst/>
    </p:cSldViewPr>
  </p:slid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E1483-610B-480D-9D6C-2EFE63FAE7C0}" type="datetimeFigureOut">
              <a:rPr lang="en-US" smtClean="0"/>
              <a:t>11/6/2019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20305-6850-4D8E-AD57-07AC66BDD002}" type="slidenum">
              <a:rPr lang="en-US" smtClean="0"/>
              <a:t>‹#›</a:t>
            </a:fld>
            <a:endParaRPr lang="en-US"/>
          </a:p>
        </p:txBody>
      </p:sp>
    </p:spTree>
    <p:extLst>
      <p:ext uri="{BB962C8B-B14F-4D97-AF65-F5344CB8AC3E}">
        <p14:creationId xmlns:p14="http://schemas.microsoft.com/office/powerpoint/2010/main" val="341682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96CD7D-E6F6-4605-BD2B-66536F536A67}" type="slidenum">
              <a:rPr lang="en-US" smtClean="0"/>
              <a:t>21</a:t>
            </a:fld>
            <a:endParaRPr lang="en-US"/>
          </a:p>
        </p:txBody>
      </p:sp>
    </p:spTree>
    <p:extLst>
      <p:ext uri="{BB962C8B-B14F-4D97-AF65-F5344CB8AC3E}">
        <p14:creationId xmlns:p14="http://schemas.microsoft.com/office/powerpoint/2010/main" val="424493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30BE79-A21C-4CB6-9085-C37888C4BA74}"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392512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0BE79-A21C-4CB6-9085-C37888C4BA74}"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413424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0BE79-A21C-4CB6-9085-C37888C4BA74}"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246262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0BE79-A21C-4CB6-9085-C37888C4BA74}"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185256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0BE79-A21C-4CB6-9085-C37888C4BA74}"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3542959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30BE79-A21C-4CB6-9085-C37888C4BA74}"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13039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30BE79-A21C-4CB6-9085-C37888C4BA74}"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1814763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30BE79-A21C-4CB6-9085-C37888C4BA74}"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260175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0BE79-A21C-4CB6-9085-C37888C4BA74}"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9503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0BE79-A21C-4CB6-9085-C37888C4BA74}"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27354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0BE79-A21C-4CB6-9085-C37888C4BA74}"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D2BAF-FFB9-4816-82D0-28936E31DA41}" type="slidenum">
              <a:rPr lang="en-US" smtClean="0"/>
              <a:t>‹#›</a:t>
            </a:fld>
            <a:endParaRPr lang="en-US"/>
          </a:p>
        </p:txBody>
      </p:sp>
    </p:spTree>
    <p:extLst>
      <p:ext uri="{BB962C8B-B14F-4D97-AF65-F5344CB8AC3E}">
        <p14:creationId xmlns:p14="http://schemas.microsoft.com/office/powerpoint/2010/main" val="161118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0BE79-A21C-4CB6-9085-C37888C4BA74}" type="datetimeFigureOut">
              <a:rPr lang="en-US" smtClean="0"/>
              <a:t>11/6/2019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D2BAF-FFB9-4816-82D0-28936E31DA41}" type="slidenum">
              <a:rPr lang="en-US" smtClean="0"/>
              <a:t>‹#›</a:t>
            </a:fld>
            <a:endParaRPr lang="en-US"/>
          </a:p>
        </p:txBody>
      </p:sp>
    </p:spTree>
    <p:extLst>
      <p:ext uri="{BB962C8B-B14F-4D97-AF65-F5344CB8AC3E}">
        <p14:creationId xmlns:p14="http://schemas.microsoft.com/office/powerpoint/2010/main" val="1702546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rct=j&amp;q=primary+succession&amp;source=images&amp;cd=&amp;cad=rja&amp;docid=o5L4OadlqupXJM&amp;tbnid=e7-Ejz9WEunTjM:&amp;ved=0CAUQjRw&amp;url=http://www.countrysideinfo.co.uk/successn/&amp;ei=ab4sUaXbMIy40gG4w4CAAQ&amp;bvm=bv.42965579,d.dmQ&amp;psig=AFQjCNFdRNJxoVY9cqz_g9fkQkXPlXoO8w&amp;ust=1361973218487580" TargetMode="Externa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n.wikipedia.org/wiki/File:Systems_thinking_about_the_society.sv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worldometers.info/world-populatio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globaia.org/portfolio/cartography-of-the-anthropocen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globaia.org/portfolio/cartography-of-the-anthropocen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26290" y="211014"/>
            <a:ext cx="9964745" cy="2235592"/>
          </a:xfrm>
        </p:spPr>
        <p:txBody>
          <a:bodyPr>
            <a:noAutofit/>
          </a:bodyPr>
          <a:lstStyle/>
          <a:p>
            <a:pPr algn="r"/>
            <a:r>
              <a:rPr lang="en-US" sz="4800" b="1" dirty="0"/>
              <a:t>Foundations </a:t>
            </a:r>
            <a:r>
              <a:rPr lang="en-US" sz="4800" b="1" i="1" dirty="0"/>
              <a:t>for</a:t>
            </a:r>
            <a:r>
              <a:rPr lang="en-US" sz="4800" b="1" dirty="0"/>
              <a:t> Sustainability</a:t>
            </a:r>
            <a:endParaRPr lang="en-US" sz="3200" b="1" dirty="0"/>
          </a:p>
        </p:txBody>
      </p:sp>
      <p:sp>
        <p:nvSpPr>
          <p:cNvPr id="2051" name="Rectangle 3"/>
          <p:cNvSpPr>
            <a:spLocks noGrp="1" noChangeArrowheads="1"/>
          </p:cNvSpPr>
          <p:nvPr>
            <p:ph type="subTitle" idx="1"/>
          </p:nvPr>
        </p:nvSpPr>
        <p:spPr>
          <a:xfrm>
            <a:off x="558800" y="4236922"/>
            <a:ext cx="10793828" cy="1752600"/>
          </a:xfrm>
        </p:spPr>
        <p:txBody>
          <a:bodyPr>
            <a:normAutofit lnSpcReduction="10000"/>
          </a:bodyPr>
          <a:lstStyle/>
          <a:p>
            <a:pPr algn="r"/>
            <a:r>
              <a:rPr lang="en-US" sz="3200" dirty="0">
                <a:cs typeface="Times New Roman" panose="02020603050405020304" pitchFamily="18" charset="0"/>
              </a:rPr>
              <a:t>Brian D. Fath, Ph.D.</a:t>
            </a:r>
            <a:endParaRPr lang="en-US" sz="2800" dirty="0">
              <a:cs typeface="Times New Roman" panose="02020603050405020304" pitchFamily="18" charset="0"/>
            </a:endParaRPr>
          </a:p>
          <a:p>
            <a:pPr algn="r"/>
            <a:r>
              <a:rPr lang="en-US" dirty="0">
                <a:cs typeface="Times New Roman" panose="02020603050405020304" pitchFamily="18" charset="0"/>
              </a:rPr>
              <a:t>Fulbright Distinguished Chair, Masaryk University, Brno, Czech Republic</a:t>
            </a:r>
          </a:p>
          <a:p>
            <a:pPr algn="r"/>
            <a:r>
              <a:rPr lang="en-US" dirty="0" smtClean="0">
                <a:cs typeface="Times New Roman" panose="02020603050405020304" pitchFamily="18" charset="0"/>
              </a:rPr>
              <a:t>Professor</a:t>
            </a:r>
            <a:r>
              <a:rPr lang="en-US" dirty="0">
                <a:cs typeface="Times New Roman" panose="02020603050405020304" pitchFamily="18" charset="0"/>
              </a:rPr>
              <a:t>, Towson University, Maryland, USA</a:t>
            </a:r>
          </a:p>
          <a:p>
            <a:pPr algn="r"/>
            <a:r>
              <a:rPr lang="en-US" dirty="0">
                <a:cs typeface="Times New Roman" panose="02020603050405020304" pitchFamily="18" charset="0"/>
              </a:rPr>
              <a:t>Senior Research Scholar, International Institute for Applied Systems Analysis, Austria</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644" y="53786"/>
            <a:ext cx="3608222" cy="4446496"/>
          </a:xfrm>
          <a:prstGeom prst="rect">
            <a:avLst/>
          </a:prstGeom>
        </p:spPr>
      </p:pic>
    </p:spTree>
    <p:extLst>
      <p:ext uri="{BB962C8B-B14F-4D97-AF65-F5344CB8AC3E}">
        <p14:creationId xmlns:p14="http://schemas.microsoft.com/office/powerpoint/2010/main" val="28881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0"/>
            <a:ext cx="9009529" cy="6858000"/>
          </a:xfrm>
          <a:prstGeom prst="rect">
            <a:avLst/>
          </a:prstGeom>
        </p:spPr>
      </p:pic>
      <p:sp>
        <p:nvSpPr>
          <p:cNvPr id="5" name="TextBox 4"/>
          <p:cNvSpPr txBox="1"/>
          <p:nvPr/>
        </p:nvSpPr>
        <p:spPr>
          <a:xfrm>
            <a:off x="2362200" y="6248400"/>
            <a:ext cx="5083764" cy="369332"/>
          </a:xfrm>
          <a:prstGeom prst="rect">
            <a:avLst/>
          </a:prstGeom>
          <a:noFill/>
        </p:spPr>
        <p:txBody>
          <a:bodyPr wrap="none" rtlCol="0">
            <a:spAutoFit/>
          </a:bodyPr>
          <a:lstStyle/>
          <a:p>
            <a:r>
              <a:rPr lang="en-US" dirty="0"/>
              <a:t>Adopted September 2015 – also called Agenda 2030</a:t>
            </a:r>
          </a:p>
        </p:txBody>
      </p:sp>
    </p:spTree>
    <p:extLst>
      <p:ext uri="{BB962C8B-B14F-4D97-AF65-F5344CB8AC3E}">
        <p14:creationId xmlns:p14="http://schemas.microsoft.com/office/powerpoint/2010/main" val="2287015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tockholmresilience.org/images/18.36c25848153d54bdba33eda2/1465905983520/sdgs-food-azote-web.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98173" y="65933"/>
            <a:ext cx="8973457" cy="678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81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Sustainable Development </a:t>
            </a:r>
            <a:r>
              <a:rPr lang="en-US" sz="4000" dirty="0" err="1"/>
              <a:t>vs</a:t>
            </a:r>
            <a:r>
              <a:rPr lang="en-US" sz="4000" dirty="0"/>
              <a:t> Sustainability</a:t>
            </a:r>
          </a:p>
        </p:txBody>
      </p:sp>
      <p:sp>
        <p:nvSpPr>
          <p:cNvPr id="3" name="Content Placeholder 2"/>
          <p:cNvSpPr>
            <a:spLocks noGrp="1"/>
          </p:cNvSpPr>
          <p:nvPr>
            <p:ph idx="1"/>
          </p:nvPr>
        </p:nvSpPr>
        <p:spPr/>
        <p:txBody>
          <a:bodyPr/>
          <a:lstStyle/>
          <a:p>
            <a:r>
              <a:rPr lang="en-US" dirty="0"/>
              <a:t>Sustainable Development: “development that meets the needs of the present generation without compromising the ability of future generations to meet their own needs” </a:t>
            </a:r>
            <a:r>
              <a:rPr lang="en-US" sz="2400" dirty="0"/>
              <a:t>– </a:t>
            </a:r>
            <a:r>
              <a:rPr lang="en-US" sz="2400" i="1" dirty="0"/>
              <a:t>Our Common Future</a:t>
            </a:r>
            <a:r>
              <a:rPr lang="en-US" sz="2400" dirty="0"/>
              <a:t>/ </a:t>
            </a:r>
            <a:r>
              <a:rPr lang="en-US" sz="2400" dirty="0" err="1"/>
              <a:t>Brundtland</a:t>
            </a:r>
            <a:r>
              <a:rPr lang="en-US" sz="2400" dirty="0"/>
              <a:t> Report, 1987</a:t>
            </a:r>
          </a:p>
          <a:p>
            <a:endParaRPr lang="en-US" sz="2400" dirty="0"/>
          </a:p>
          <a:p>
            <a:endParaRPr lang="en-US" sz="2400" dirty="0"/>
          </a:p>
          <a:p>
            <a:r>
              <a:rPr lang="en-US" dirty="0"/>
              <a:t>Sustainability: “the capacity to endure; how systems remain diverse and productive over time” – </a:t>
            </a:r>
            <a:r>
              <a:rPr lang="en-US" sz="2400" dirty="0" err="1"/>
              <a:t>wikipedia</a:t>
            </a:r>
            <a:endParaRPr lang="en-US" dirty="0"/>
          </a:p>
        </p:txBody>
      </p:sp>
      <p:sp>
        <p:nvSpPr>
          <p:cNvPr id="6" name="TextBox 5"/>
          <p:cNvSpPr txBox="1"/>
          <p:nvPr/>
        </p:nvSpPr>
        <p:spPr>
          <a:xfrm rot="20788839">
            <a:off x="3701412" y="2724042"/>
            <a:ext cx="4584397" cy="646331"/>
          </a:xfrm>
          <a:prstGeom prst="rect">
            <a:avLst/>
          </a:prstGeom>
          <a:solidFill>
            <a:schemeClr val="bg2">
              <a:lumMod val="60000"/>
              <a:lumOff val="40000"/>
              <a:alpha val="75000"/>
            </a:schemeClr>
          </a:solidFill>
        </p:spPr>
        <p:txBody>
          <a:bodyPr wrap="none">
            <a:spAutoFit/>
          </a:bodyPr>
          <a:lstStyle/>
          <a:p>
            <a:pPr>
              <a:defRPr/>
            </a:pPr>
            <a:r>
              <a:rPr lang="en-US" sz="3600" dirty="0">
                <a:solidFill>
                  <a:srgbClr val="C00000"/>
                </a:solidFill>
              </a:rPr>
              <a:t>What are “our needs”? </a:t>
            </a:r>
            <a:endParaRPr lang="en-US" sz="2000" dirty="0">
              <a:solidFill>
                <a:srgbClr val="C00000"/>
              </a:solidFill>
            </a:endParaRPr>
          </a:p>
        </p:txBody>
      </p:sp>
    </p:spTree>
    <p:extLst>
      <p:ext uri="{BB962C8B-B14F-4D97-AF65-F5344CB8AC3E}">
        <p14:creationId xmlns:p14="http://schemas.microsoft.com/office/powerpoint/2010/main" val="406241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8693834" cy="5781400"/>
          </a:xfrm>
          <a:prstGeom prst="rect">
            <a:avLst/>
          </a:prstGeom>
        </p:spPr>
      </p:pic>
      <p:sp>
        <p:nvSpPr>
          <p:cNvPr id="6" name="TextBox 5"/>
          <p:cNvSpPr txBox="1"/>
          <p:nvPr/>
        </p:nvSpPr>
        <p:spPr>
          <a:xfrm>
            <a:off x="7695028" y="5852160"/>
            <a:ext cx="2438616" cy="769441"/>
          </a:xfrm>
          <a:prstGeom prst="rect">
            <a:avLst/>
          </a:prstGeom>
          <a:noFill/>
        </p:spPr>
        <p:txBody>
          <a:bodyPr wrap="none" rtlCol="0">
            <a:spAutoFit/>
          </a:bodyPr>
          <a:lstStyle/>
          <a:p>
            <a:r>
              <a:rPr lang="en-US" sz="4400" dirty="0">
                <a:solidFill>
                  <a:schemeClr val="accent5">
                    <a:lumMod val="50000"/>
                  </a:schemeClr>
                </a:solidFill>
              </a:rPr>
              <a:t>Hurricane</a:t>
            </a:r>
          </a:p>
        </p:txBody>
      </p:sp>
      <p:sp>
        <p:nvSpPr>
          <p:cNvPr id="2" name="Rectangle 1"/>
          <p:cNvSpPr/>
          <p:nvPr/>
        </p:nvSpPr>
        <p:spPr>
          <a:xfrm>
            <a:off x="1" y="6488668"/>
            <a:ext cx="3534301" cy="307777"/>
          </a:xfrm>
          <a:prstGeom prst="rect">
            <a:avLst/>
          </a:prstGeom>
        </p:spPr>
        <p:txBody>
          <a:bodyPr wrap="none">
            <a:spAutoFit/>
          </a:bodyPr>
          <a:lstStyle/>
          <a:p>
            <a:r>
              <a:rPr lang="en-US" sz="1400" dirty="0"/>
              <a:t>https://en.wikipedia.org/wiki/Hurricane_Irma</a:t>
            </a:r>
          </a:p>
        </p:txBody>
      </p:sp>
    </p:spTree>
    <p:extLst>
      <p:ext uri="{BB962C8B-B14F-4D97-AF65-F5344CB8AC3E}">
        <p14:creationId xmlns:p14="http://schemas.microsoft.com/office/powerpoint/2010/main" val="2698411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385449" cy="5414682"/>
          </a:xfrm>
          <a:prstGeom prst="rect">
            <a:avLst/>
          </a:prstGeom>
        </p:spPr>
      </p:pic>
      <p:sp>
        <p:nvSpPr>
          <p:cNvPr id="3" name="Rectangle 2"/>
          <p:cNvSpPr/>
          <p:nvPr/>
        </p:nvSpPr>
        <p:spPr>
          <a:xfrm>
            <a:off x="0" y="6488668"/>
            <a:ext cx="3216265" cy="307777"/>
          </a:xfrm>
          <a:prstGeom prst="rect">
            <a:avLst/>
          </a:prstGeom>
        </p:spPr>
        <p:txBody>
          <a:bodyPr wrap="none">
            <a:spAutoFit/>
          </a:bodyPr>
          <a:lstStyle/>
          <a:p>
            <a:r>
              <a:rPr lang="en-US" sz="1400" dirty="0"/>
              <a:t>https://www.weather.gov/safety/tornado</a:t>
            </a:r>
          </a:p>
        </p:txBody>
      </p:sp>
      <p:sp>
        <p:nvSpPr>
          <p:cNvPr id="4" name="TextBox 3"/>
          <p:cNvSpPr txBox="1"/>
          <p:nvPr/>
        </p:nvSpPr>
        <p:spPr>
          <a:xfrm>
            <a:off x="7695028" y="5852160"/>
            <a:ext cx="2067746" cy="769441"/>
          </a:xfrm>
          <a:prstGeom prst="rect">
            <a:avLst/>
          </a:prstGeom>
          <a:noFill/>
        </p:spPr>
        <p:txBody>
          <a:bodyPr wrap="none" rtlCol="0">
            <a:spAutoFit/>
          </a:bodyPr>
          <a:lstStyle/>
          <a:p>
            <a:r>
              <a:rPr lang="en-US" sz="4400" dirty="0">
                <a:solidFill>
                  <a:schemeClr val="accent5">
                    <a:lumMod val="50000"/>
                  </a:schemeClr>
                </a:solidFill>
              </a:rPr>
              <a:t>Tornado</a:t>
            </a:r>
          </a:p>
        </p:txBody>
      </p:sp>
    </p:spTree>
    <p:extLst>
      <p:ext uri="{BB962C8B-B14F-4D97-AF65-F5344CB8AC3E}">
        <p14:creationId xmlns:p14="http://schemas.microsoft.com/office/powerpoint/2010/main" val="2152269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95028" y="5852160"/>
            <a:ext cx="2574551" cy="769441"/>
          </a:xfrm>
          <a:prstGeom prst="rect">
            <a:avLst/>
          </a:prstGeom>
          <a:noFill/>
        </p:spPr>
        <p:txBody>
          <a:bodyPr wrap="none" rtlCol="0">
            <a:spAutoFit/>
          </a:bodyPr>
          <a:lstStyle/>
          <a:p>
            <a:r>
              <a:rPr lang="en-US" sz="4400" dirty="0">
                <a:solidFill>
                  <a:schemeClr val="accent5">
                    <a:lumMod val="50000"/>
                  </a:schemeClr>
                </a:solidFill>
              </a:rPr>
              <a:t>Ecosystem</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695028" cy="5771271"/>
          </a:xfrm>
          <a:prstGeom prst="rect">
            <a:avLst/>
          </a:prstGeom>
        </p:spPr>
      </p:pic>
    </p:spTree>
    <p:extLst>
      <p:ext uri="{BB962C8B-B14F-4D97-AF65-F5344CB8AC3E}">
        <p14:creationId xmlns:p14="http://schemas.microsoft.com/office/powerpoint/2010/main" val="222966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95028" y="5852160"/>
            <a:ext cx="1059906" cy="769441"/>
          </a:xfrm>
          <a:prstGeom prst="rect">
            <a:avLst/>
          </a:prstGeom>
          <a:noFill/>
        </p:spPr>
        <p:txBody>
          <a:bodyPr wrap="none" rtlCol="0">
            <a:spAutoFit/>
          </a:bodyPr>
          <a:lstStyle/>
          <a:p>
            <a:r>
              <a:rPr lang="en-US" sz="4400" dirty="0">
                <a:solidFill>
                  <a:schemeClr val="accent5">
                    <a:lumMod val="50000"/>
                  </a:schemeClr>
                </a:solidFill>
              </a:rPr>
              <a:t>City</a:t>
            </a:r>
          </a:p>
        </p:txBody>
      </p:sp>
      <p:pic>
        <p:nvPicPr>
          <p:cNvPr id="1026" name="Picture 2" descr="Výsledek obrázku pro brn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054505" cy="550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3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95028" y="5852160"/>
            <a:ext cx="2021707" cy="769441"/>
          </a:xfrm>
          <a:prstGeom prst="rect">
            <a:avLst/>
          </a:prstGeom>
          <a:noFill/>
        </p:spPr>
        <p:txBody>
          <a:bodyPr wrap="none" rtlCol="0">
            <a:spAutoFit/>
          </a:bodyPr>
          <a:lstStyle/>
          <a:p>
            <a:r>
              <a:rPr lang="en-US" sz="4400" dirty="0">
                <a:solidFill>
                  <a:schemeClr val="accent5">
                    <a:lumMod val="50000"/>
                  </a:schemeClr>
                </a:solidFill>
              </a:rPr>
              <a:t>Campus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006044" cy="5789527"/>
          </a:xfrm>
          <a:prstGeom prst="rect">
            <a:avLst/>
          </a:prstGeom>
        </p:spPr>
      </p:pic>
    </p:spTree>
    <p:extLst>
      <p:ext uri="{BB962C8B-B14F-4D97-AF65-F5344CB8AC3E}">
        <p14:creationId xmlns:p14="http://schemas.microsoft.com/office/powerpoint/2010/main" val="1689236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6312" y="837718"/>
            <a:ext cx="9213625" cy="3539430"/>
          </a:xfrm>
          <a:prstGeom prst="rect">
            <a:avLst/>
          </a:prstGeom>
          <a:noFill/>
        </p:spPr>
        <p:txBody>
          <a:bodyPr wrap="square" rtlCol="0">
            <a:spAutoFit/>
          </a:bodyPr>
          <a:lstStyle/>
          <a:p>
            <a:r>
              <a:rPr lang="en-US" sz="2800" dirty="0"/>
              <a:t>All are open systems with energy driving and maintaining the processes</a:t>
            </a:r>
          </a:p>
          <a:p>
            <a:endParaRPr lang="en-US" sz="2800" dirty="0"/>
          </a:p>
          <a:p>
            <a:endParaRPr lang="en-US" sz="2800" dirty="0"/>
          </a:p>
          <a:p>
            <a:r>
              <a:rPr lang="en-US" sz="2800" dirty="0"/>
              <a:t>All import, reuse, and export resources (water, wood, waste, minerals, metals, materials, etc.)</a:t>
            </a:r>
          </a:p>
          <a:p>
            <a:endParaRPr lang="en-US" sz="2800" dirty="0"/>
          </a:p>
          <a:p>
            <a:endParaRPr lang="en-US" sz="2800" dirty="0"/>
          </a:p>
        </p:txBody>
      </p:sp>
      <p:pic>
        <p:nvPicPr>
          <p:cNvPr id="5" name="Picture 4"/>
          <p:cNvPicPr>
            <a:picLocks noChangeAspect="1"/>
          </p:cNvPicPr>
          <p:nvPr/>
        </p:nvPicPr>
        <p:blipFill>
          <a:blip r:embed="rId2"/>
          <a:stretch>
            <a:fillRect/>
          </a:stretch>
        </p:blipFill>
        <p:spPr>
          <a:xfrm>
            <a:off x="4721074" y="3427756"/>
            <a:ext cx="6858000" cy="2952750"/>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73289" b="44027"/>
          <a:stretch/>
        </p:blipFill>
        <p:spPr>
          <a:xfrm>
            <a:off x="8747678" y="4572000"/>
            <a:ext cx="808130" cy="931372"/>
          </a:xfrm>
          <a:prstGeom prst="rect">
            <a:avLst/>
          </a:prstGeom>
        </p:spPr>
      </p:pic>
    </p:spTree>
    <p:extLst>
      <p:ext uri="{BB962C8B-B14F-4D97-AF65-F5344CB8AC3E}">
        <p14:creationId xmlns:p14="http://schemas.microsoft.com/office/powerpoint/2010/main" val="4111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utocww.colorado.edu/%7Etoldy3/E64ContentFiles/VirusesMoneransAndProtists/Protist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4200" y="2057400"/>
            <a:ext cx="48196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p:cNvSpPr txBox="1">
            <a:spLocks noChangeArrowheads="1"/>
          </p:cNvSpPr>
          <p:nvPr/>
        </p:nvSpPr>
        <p:spPr bwMode="auto">
          <a:xfrm>
            <a:off x="1600201" y="5486401"/>
            <a:ext cx="7408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a:latin typeface="+mn-lt"/>
              </a:rPr>
              <a:t>A single cell possesses all the necessary aspects to be alive</a:t>
            </a:r>
          </a:p>
        </p:txBody>
      </p:sp>
      <p:sp>
        <p:nvSpPr>
          <p:cNvPr id="2" name="TextBox 1"/>
          <p:cNvSpPr txBox="1"/>
          <p:nvPr/>
        </p:nvSpPr>
        <p:spPr>
          <a:xfrm>
            <a:off x="2971801" y="762001"/>
            <a:ext cx="2282997" cy="584775"/>
          </a:xfrm>
          <a:prstGeom prst="rect">
            <a:avLst/>
          </a:prstGeom>
          <a:noFill/>
        </p:spPr>
        <p:txBody>
          <a:bodyPr wrap="none" rtlCol="0">
            <a:spAutoFit/>
          </a:bodyPr>
          <a:lstStyle/>
          <a:p>
            <a:r>
              <a:rPr lang="en-US" sz="3200" dirty="0"/>
              <a:t>What is life?</a:t>
            </a:r>
          </a:p>
        </p:txBody>
      </p:sp>
    </p:spTree>
    <p:extLst>
      <p:ext uri="{BB962C8B-B14F-4D97-AF65-F5344CB8AC3E}">
        <p14:creationId xmlns:p14="http://schemas.microsoft.com/office/powerpoint/2010/main" val="480476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735107" y="457201"/>
            <a:ext cx="11241740" cy="4216539"/>
          </a:xfrm>
          <a:prstGeom prst="rect">
            <a:avLst/>
          </a:prstGeom>
          <a:noFill/>
          <a:ln w="9525">
            <a:noFill/>
            <a:miter lim="800000"/>
            <a:headEnd/>
            <a:tailEnd/>
          </a:ln>
        </p:spPr>
        <p:txBody>
          <a:bodyPr wrap="square">
            <a:spAutoFit/>
          </a:bodyPr>
          <a:lstStyle/>
          <a:p>
            <a:r>
              <a:rPr lang="en-US" sz="4400" b="1" dirty="0"/>
              <a:t>a new paradigm</a:t>
            </a:r>
          </a:p>
          <a:p>
            <a:endParaRPr lang="en-US" sz="2800" dirty="0"/>
          </a:p>
          <a:p>
            <a:r>
              <a:rPr lang="en-US" sz="2800" dirty="0"/>
              <a:t>Environmental concerns have become of paramount importance.</a:t>
            </a:r>
          </a:p>
          <a:p>
            <a:endParaRPr lang="en-US" sz="2800" dirty="0"/>
          </a:p>
          <a:p>
            <a:r>
              <a:rPr lang="en-US" sz="2800" dirty="0">
                <a:cs typeface="Times New Roman" pitchFamily="18" charset="0"/>
              </a:rPr>
              <a:t>Certain global problems may soon be </a:t>
            </a:r>
            <a:r>
              <a:rPr lang="en-US" sz="2800" i="1" dirty="0">
                <a:cs typeface="Times New Roman" pitchFamily="18" charset="0"/>
              </a:rPr>
              <a:t>irreversible</a:t>
            </a:r>
            <a:r>
              <a:rPr lang="en-US" sz="2800" dirty="0">
                <a:cs typeface="Times New Roman" pitchFamily="18" charset="0"/>
              </a:rPr>
              <a:t> (e.g., deforestation, extinction, soil loss, climate change). </a:t>
            </a:r>
          </a:p>
          <a:p>
            <a:endParaRPr lang="en-US" sz="2800" dirty="0">
              <a:cs typeface="Times New Roman" pitchFamily="18" charset="0"/>
            </a:endParaRPr>
          </a:p>
          <a:p>
            <a:r>
              <a:rPr lang="en-US" sz="2800" dirty="0">
                <a:cs typeface="Times New Roman" pitchFamily="18" charset="0"/>
              </a:rPr>
              <a:t>These are </a:t>
            </a:r>
            <a:r>
              <a:rPr lang="en-US" sz="2800" i="1" dirty="0">
                <a:cs typeface="Times New Roman" pitchFamily="18" charset="0"/>
              </a:rPr>
              <a:t>systemic problems</a:t>
            </a:r>
            <a:r>
              <a:rPr lang="en-US" sz="2800" dirty="0">
                <a:cs typeface="Times New Roman" pitchFamily="18" charset="0"/>
              </a:rPr>
              <a:t> that cannot be understood in isolation but rather are interconnected and interdependent.</a:t>
            </a:r>
          </a:p>
        </p:txBody>
      </p:sp>
      <p:sp>
        <p:nvSpPr>
          <p:cNvPr id="3" name="Rectangle 2"/>
          <p:cNvSpPr>
            <a:spLocks noChangeArrowheads="1"/>
          </p:cNvSpPr>
          <p:nvPr/>
        </p:nvSpPr>
        <p:spPr bwMode="auto">
          <a:xfrm>
            <a:off x="2415988" y="5100919"/>
            <a:ext cx="9560859" cy="954107"/>
          </a:xfrm>
          <a:prstGeom prst="rect">
            <a:avLst/>
          </a:prstGeom>
          <a:noFill/>
          <a:ln w="9525">
            <a:noFill/>
            <a:miter lim="800000"/>
            <a:headEnd/>
            <a:tailEnd/>
          </a:ln>
        </p:spPr>
        <p:txBody>
          <a:bodyPr wrap="square">
            <a:spAutoFit/>
          </a:bodyPr>
          <a:lstStyle/>
          <a:p>
            <a:pPr>
              <a:spcBef>
                <a:spcPct val="50000"/>
              </a:spcBef>
            </a:pPr>
            <a:r>
              <a:rPr lang="en-US" sz="2800" dirty="0">
                <a:ea typeface="Arial Unicode MS" pitchFamily="34" charset="-128"/>
                <a:cs typeface="Arial Unicode MS" pitchFamily="34" charset="-128"/>
              </a:rPr>
              <a:t>Our actions intended to solve the problem actually makes it worse because </a:t>
            </a:r>
            <a:r>
              <a:rPr lang="en-US" sz="2800" i="1" dirty="0">
                <a:ea typeface="Arial Unicode MS" pitchFamily="34" charset="-128"/>
                <a:cs typeface="Arial Unicode MS" pitchFamily="34" charset="-128"/>
              </a:rPr>
              <a:t>unintended side effects</a:t>
            </a:r>
            <a:r>
              <a:rPr lang="en-US" sz="2800" dirty="0">
                <a:ea typeface="Arial Unicode MS" pitchFamily="34" charset="-128"/>
                <a:cs typeface="Arial Unicode MS" pitchFamily="34" charset="-128"/>
              </a:rPr>
              <a:t> make the problem worse</a:t>
            </a:r>
          </a:p>
        </p:txBody>
      </p:sp>
    </p:spTree>
    <p:extLst>
      <p:ext uri="{BB962C8B-B14F-4D97-AF65-F5344CB8AC3E}">
        <p14:creationId xmlns:p14="http://schemas.microsoft.com/office/powerpoint/2010/main" val="2166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f/f9/Loxodonta_africana_-_old_bull_%28Ngorongoro,_2009%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80018" y="2143762"/>
            <a:ext cx="4973383" cy="33133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rot="-1110613">
            <a:off x="3534455" y="2927519"/>
            <a:ext cx="4088042" cy="1015663"/>
          </a:xfrm>
          <a:prstGeom prst="rect">
            <a:avLst/>
          </a:prstGeom>
          <a:solidFill>
            <a:schemeClr val="accent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6000" b="1" dirty="0">
                <a:latin typeface="+mn-lt"/>
              </a:rPr>
              <a:t>Discrete Life</a:t>
            </a:r>
            <a:endParaRPr lang="en-US" altLang="en-US" sz="2800" b="1" dirty="0">
              <a:latin typeface="+mn-lt"/>
            </a:endParaRPr>
          </a:p>
        </p:txBody>
      </p:sp>
      <p:sp>
        <p:nvSpPr>
          <p:cNvPr id="9" name="TextBox 4">
            <a:extLst>
              <a:ext uri="{FF2B5EF4-FFF2-40B4-BE49-F238E27FC236}">
                <a16:creationId xmlns:a16="http://schemas.microsoft.com/office/drawing/2014/main" id="{791564DC-EE02-4817-BABE-8C36DDFC911E}"/>
              </a:ext>
            </a:extLst>
          </p:cNvPr>
          <p:cNvSpPr txBox="1">
            <a:spLocks noChangeArrowheads="1"/>
          </p:cNvSpPr>
          <p:nvPr/>
        </p:nvSpPr>
        <p:spPr bwMode="auto">
          <a:xfrm>
            <a:off x="1600201" y="5486401"/>
            <a:ext cx="8189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dirty="0">
                <a:latin typeface="+mn-lt"/>
              </a:rPr>
              <a:t>A single organism possesses all the necessary aspects to be alive</a:t>
            </a:r>
          </a:p>
        </p:txBody>
      </p:sp>
      <p:sp>
        <p:nvSpPr>
          <p:cNvPr id="10" name="TextBox 9">
            <a:extLst>
              <a:ext uri="{FF2B5EF4-FFF2-40B4-BE49-F238E27FC236}">
                <a16:creationId xmlns:a16="http://schemas.microsoft.com/office/drawing/2014/main" id="{D43FE51C-9BF9-4A4E-AD8B-7AA47C29C927}"/>
              </a:ext>
            </a:extLst>
          </p:cNvPr>
          <p:cNvSpPr txBox="1"/>
          <p:nvPr/>
        </p:nvSpPr>
        <p:spPr>
          <a:xfrm>
            <a:off x="2971801" y="762001"/>
            <a:ext cx="2282997" cy="584775"/>
          </a:xfrm>
          <a:prstGeom prst="rect">
            <a:avLst/>
          </a:prstGeom>
          <a:noFill/>
        </p:spPr>
        <p:txBody>
          <a:bodyPr wrap="none" rtlCol="0">
            <a:spAutoFit/>
          </a:bodyPr>
          <a:lstStyle/>
          <a:p>
            <a:r>
              <a:rPr lang="en-US" sz="3200" dirty="0"/>
              <a:t>What is life?</a:t>
            </a:r>
          </a:p>
        </p:txBody>
      </p:sp>
    </p:spTree>
    <p:extLst>
      <p:ext uri="{BB962C8B-B14F-4D97-AF65-F5344CB8AC3E}">
        <p14:creationId xmlns:p14="http://schemas.microsoft.com/office/powerpoint/2010/main" val="3283397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57200"/>
            <a:ext cx="8229600" cy="1143000"/>
          </a:xfrm>
        </p:spPr>
        <p:txBody>
          <a:bodyPr>
            <a:normAutofit/>
          </a:bodyPr>
          <a:lstStyle/>
          <a:p>
            <a:r>
              <a:rPr lang="en-US" dirty="0"/>
              <a:t>Mental models and outcomes</a:t>
            </a:r>
            <a:br>
              <a:rPr lang="en-US" dirty="0"/>
            </a:br>
            <a:r>
              <a:rPr lang="en-US" sz="3100" dirty="0"/>
              <a:t>Real impacts of choice of system boundaries</a:t>
            </a:r>
          </a:p>
        </p:txBody>
      </p:sp>
      <p:sp>
        <p:nvSpPr>
          <p:cNvPr id="7" name="TextBox 6"/>
          <p:cNvSpPr txBox="1"/>
          <p:nvPr/>
        </p:nvSpPr>
        <p:spPr>
          <a:xfrm>
            <a:off x="1981200" y="4038601"/>
            <a:ext cx="770788" cy="584775"/>
          </a:xfrm>
          <a:prstGeom prst="rect">
            <a:avLst/>
          </a:prstGeom>
          <a:noFill/>
        </p:spPr>
        <p:txBody>
          <a:bodyPr wrap="none" rtlCol="0">
            <a:spAutoFit/>
          </a:bodyPr>
          <a:lstStyle/>
          <a:p>
            <a:r>
              <a:rPr lang="en-US" sz="3200" dirty="0"/>
              <a:t>Life</a:t>
            </a:r>
          </a:p>
        </p:txBody>
      </p:sp>
      <p:sp>
        <p:nvSpPr>
          <p:cNvPr id="8" name="TextBox 7"/>
          <p:cNvSpPr txBox="1"/>
          <p:nvPr/>
        </p:nvSpPr>
        <p:spPr>
          <a:xfrm>
            <a:off x="3852951" y="4191000"/>
            <a:ext cx="1388457" cy="369332"/>
          </a:xfrm>
          <a:prstGeom prst="rect">
            <a:avLst/>
          </a:prstGeom>
          <a:noFill/>
        </p:spPr>
        <p:txBody>
          <a:bodyPr wrap="none" rtlCol="0">
            <a:spAutoFit/>
          </a:bodyPr>
          <a:lstStyle/>
          <a:p>
            <a:r>
              <a:rPr lang="en-US" dirty="0"/>
              <a:t>Environment</a:t>
            </a:r>
          </a:p>
        </p:txBody>
      </p:sp>
      <p:sp>
        <p:nvSpPr>
          <p:cNvPr id="10" name="Freeform 9"/>
          <p:cNvSpPr/>
          <p:nvPr/>
        </p:nvSpPr>
        <p:spPr>
          <a:xfrm>
            <a:off x="3429000" y="4267200"/>
            <a:ext cx="257366" cy="2133600"/>
          </a:xfrm>
          <a:custGeom>
            <a:avLst/>
            <a:gdLst>
              <a:gd name="connsiteX0" fmla="*/ 85725 w 257366"/>
              <a:gd name="connsiteY0" fmla="*/ 0 h 2743200"/>
              <a:gd name="connsiteX1" fmla="*/ 28575 w 257366"/>
              <a:gd name="connsiteY1" fmla="*/ 157162 h 2743200"/>
              <a:gd name="connsiteX2" fmla="*/ 14287 w 257366"/>
              <a:gd name="connsiteY2" fmla="*/ 200025 h 2743200"/>
              <a:gd name="connsiteX3" fmla="*/ 71437 w 257366"/>
              <a:gd name="connsiteY3" fmla="*/ 257175 h 2743200"/>
              <a:gd name="connsiteX4" fmla="*/ 142875 w 257366"/>
              <a:gd name="connsiteY4" fmla="*/ 314325 h 2743200"/>
              <a:gd name="connsiteX5" fmla="*/ 171450 w 257366"/>
              <a:gd name="connsiteY5" fmla="*/ 357187 h 2743200"/>
              <a:gd name="connsiteX6" fmla="*/ 114300 w 257366"/>
              <a:gd name="connsiteY6" fmla="*/ 442912 h 2743200"/>
              <a:gd name="connsiteX7" fmla="*/ 85725 w 257366"/>
              <a:gd name="connsiteY7" fmla="*/ 485775 h 2743200"/>
              <a:gd name="connsiteX8" fmla="*/ 42862 w 257366"/>
              <a:gd name="connsiteY8" fmla="*/ 528637 h 2743200"/>
              <a:gd name="connsiteX9" fmla="*/ 0 w 257366"/>
              <a:gd name="connsiteY9" fmla="*/ 585787 h 2743200"/>
              <a:gd name="connsiteX10" fmla="*/ 42862 w 257366"/>
              <a:gd name="connsiteY10" fmla="*/ 614362 h 2743200"/>
              <a:gd name="connsiteX11" fmla="*/ 100012 w 257366"/>
              <a:gd name="connsiteY11" fmla="*/ 628650 h 2743200"/>
              <a:gd name="connsiteX12" fmla="*/ 142875 w 257366"/>
              <a:gd name="connsiteY12" fmla="*/ 642937 h 2743200"/>
              <a:gd name="connsiteX13" fmla="*/ 185737 w 257366"/>
              <a:gd name="connsiteY13" fmla="*/ 671512 h 2743200"/>
              <a:gd name="connsiteX14" fmla="*/ 171450 w 257366"/>
              <a:gd name="connsiteY14" fmla="*/ 742950 h 2743200"/>
              <a:gd name="connsiteX15" fmla="*/ 114300 w 257366"/>
              <a:gd name="connsiteY15" fmla="*/ 842962 h 2743200"/>
              <a:gd name="connsiteX16" fmla="*/ 100012 w 257366"/>
              <a:gd name="connsiteY16" fmla="*/ 885825 h 2743200"/>
              <a:gd name="connsiteX17" fmla="*/ 128587 w 257366"/>
              <a:gd name="connsiteY17" fmla="*/ 942975 h 2743200"/>
              <a:gd name="connsiteX18" fmla="*/ 114300 w 257366"/>
              <a:gd name="connsiteY18" fmla="*/ 1014412 h 2743200"/>
              <a:gd name="connsiteX19" fmla="*/ 71437 w 257366"/>
              <a:gd name="connsiteY19" fmla="*/ 1114425 h 2743200"/>
              <a:gd name="connsiteX20" fmla="*/ 185737 w 257366"/>
              <a:gd name="connsiteY20" fmla="*/ 1143000 h 2743200"/>
              <a:gd name="connsiteX21" fmla="*/ 228600 w 257366"/>
              <a:gd name="connsiteY21" fmla="*/ 1171575 h 2743200"/>
              <a:gd name="connsiteX22" fmla="*/ 257175 w 257366"/>
              <a:gd name="connsiteY22" fmla="*/ 1214437 h 2743200"/>
              <a:gd name="connsiteX23" fmla="*/ 214312 w 257366"/>
              <a:gd name="connsiteY23" fmla="*/ 1328737 h 2743200"/>
              <a:gd name="connsiteX24" fmla="*/ 157162 w 257366"/>
              <a:gd name="connsiteY24" fmla="*/ 1357312 h 2743200"/>
              <a:gd name="connsiteX25" fmla="*/ 128587 w 257366"/>
              <a:gd name="connsiteY25" fmla="*/ 1400175 h 2743200"/>
              <a:gd name="connsiteX26" fmla="*/ 100012 w 257366"/>
              <a:gd name="connsiteY26" fmla="*/ 1485900 h 2743200"/>
              <a:gd name="connsiteX27" fmla="*/ 128587 w 257366"/>
              <a:gd name="connsiteY27" fmla="*/ 1528762 h 2743200"/>
              <a:gd name="connsiteX28" fmla="*/ 185737 w 257366"/>
              <a:gd name="connsiteY28" fmla="*/ 1571625 h 2743200"/>
              <a:gd name="connsiteX29" fmla="*/ 228600 w 257366"/>
              <a:gd name="connsiteY29" fmla="*/ 1614487 h 2743200"/>
              <a:gd name="connsiteX30" fmla="*/ 214312 w 257366"/>
              <a:gd name="connsiteY30" fmla="*/ 1671637 h 2743200"/>
              <a:gd name="connsiteX31" fmla="*/ 157162 w 257366"/>
              <a:gd name="connsiteY31" fmla="*/ 1714500 h 2743200"/>
              <a:gd name="connsiteX32" fmla="*/ 128587 w 257366"/>
              <a:gd name="connsiteY32" fmla="*/ 1757362 h 2743200"/>
              <a:gd name="connsiteX33" fmla="*/ 142875 w 257366"/>
              <a:gd name="connsiteY33" fmla="*/ 2014537 h 2743200"/>
              <a:gd name="connsiteX34" fmla="*/ 185737 w 257366"/>
              <a:gd name="connsiteY34" fmla="*/ 2028825 h 2743200"/>
              <a:gd name="connsiteX35" fmla="*/ 214312 w 257366"/>
              <a:gd name="connsiteY35" fmla="*/ 2071687 h 2743200"/>
              <a:gd name="connsiteX36" fmla="*/ 200025 w 257366"/>
              <a:gd name="connsiteY36" fmla="*/ 2114550 h 2743200"/>
              <a:gd name="connsiteX37" fmla="*/ 157162 w 257366"/>
              <a:gd name="connsiteY37" fmla="*/ 2128837 h 2743200"/>
              <a:gd name="connsiteX38" fmla="*/ 214312 w 257366"/>
              <a:gd name="connsiteY38" fmla="*/ 2200275 h 2743200"/>
              <a:gd name="connsiteX39" fmla="*/ 228600 w 257366"/>
              <a:gd name="connsiteY39" fmla="*/ 2243137 h 2743200"/>
              <a:gd name="connsiteX40" fmla="*/ 185737 w 257366"/>
              <a:gd name="connsiteY40" fmla="*/ 2400300 h 2743200"/>
              <a:gd name="connsiteX41" fmla="*/ 185737 w 257366"/>
              <a:gd name="connsiteY41" fmla="*/ 2500312 h 2743200"/>
              <a:gd name="connsiteX42" fmla="*/ 228600 w 257366"/>
              <a:gd name="connsiteY42" fmla="*/ 2514600 h 2743200"/>
              <a:gd name="connsiteX43" fmla="*/ 200025 w 257366"/>
              <a:gd name="connsiteY43" fmla="*/ 2571750 h 2743200"/>
              <a:gd name="connsiteX44" fmla="*/ 128587 w 257366"/>
              <a:gd name="connsiteY44" fmla="*/ 2700337 h 2743200"/>
              <a:gd name="connsiteX45" fmla="*/ 128587 w 257366"/>
              <a:gd name="connsiteY45"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7366" h="2743200">
                <a:moveTo>
                  <a:pt x="85725" y="0"/>
                </a:moveTo>
                <a:cubicBezTo>
                  <a:pt x="45962" y="99407"/>
                  <a:pt x="65262" y="47102"/>
                  <a:pt x="28575" y="157162"/>
                </a:cubicBezTo>
                <a:lnTo>
                  <a:pt x="14287" y="200025"/>
                </a:lnTo>
                <a:cubicBezTo>
                  <a:pt x="45461" y="293542"/>
                  <a:pt x="2165" y="201757"/>
                  <a:pt x="71437" y="257175"/>
                </a:cubicBezTo>
                <a:cubicBezTo>
                  <a:pt x="163758" y="331033"/>
                  <a:pt x="35139" y="278412"/>
                  <a:pt x="142875" y="314325"/>
                </a:cubicBezTo>
                <a:cubicBezTo>
                  <a:pt x="152400" y="328612"/>
                  <a:pt x="168627" y="340249"/>
                  <a:pt x="171450" y="357187"/>
                </a:cubicBezTo>
                <a:cubicBezTo>
                  <a:pt x="177727" y="394850"/>
                  <a:pt x="131649" y="422093"/>
                  <a:pt x="114300" y="442912"/>
                </a:cubicBezTo>
                <a:cubicBezTo>
                  <a:pt x="103307" y="456104"/>
                  <a:pt x="96718" y="472583"/>
                  <a:pt x="85725" y="485775"/>
                </a:cubicBezTo>
                <a:cubicBezTo>
                  <a:pt x="72790" y="501297"/>
                  <a:pt x="56012" y="513296"/>
                  <a:pt x="42862" y="528637"/>
                </a:cubicBezTo>
                <a:cubicBezTo>
                  <a:pt x="27365" y="546717"/>
                  <a:pt x="14287" y="566737"/>
                  <a:pt x="0" y="585787"/>
                </a:cubicBezTo>
                <a:cubicBezTo>
                  <a:pt x="14287" y="595312"/>
                  <a:pt x="27079" y="607598"/>
                  <a:pt x="42862" y="614362"/>
                </a:cubicBezTo>
                <a:cubicBezTo>
                  <a:pt x="60911" y="622097"/>
                  <a:pt x="81131" y="623256"/>
                  <a:pt x="100012" y="628650"/>
                </a:cubicBezTo>
                <a:cubicBezTo>
                  <a:pt x="114493" y="632787"/>
                  <a:pt x="128587" y="638175"/>
                  <a:pt x="142875" y="642937"/>
                </a:cubicBezTo>
                <a:cubicBezTo>
                  <a:pt x="157162" y="652462"/>
                  <a:pt x="181020" y="655001"/>
                  <a:pt x="185737" y="671512"/>
                </a:cubicBezTo>
                <a:cubicBezTo>
                  <a:pt x="192408" y="694862"/>
                  <a:pt x="179129" y="719912"/>
                  <a:pt x="171450" y="742950"/>
                </a:cubicBezTo>
                <a:cubicBezTo>
                  <a:pt x="146403" y="818094"/>
                  <a:pt x="145654" y="780254"/>
                  <a:pt x="114300" y="842962"/>
                </a:cubicBezTo>
                <a:cubicBezTo>
                  <a:pt x="107565" y="856433"/>
                  <a:pt x="104775" y="871537"/>
                  <a:pt x="100012" y="885825"/>
                </a:cubicBezTo>
                <a:cubicBezTo>
                  <a:pt x="109537" y="904875"/>
                  <a:pt x="126235" y="921807"/>
                  <a:pt x="128587" y="942975"/>
                </a:cubicBezTo>
                <a:cubicBezTo>
                  <a:pt x="131269" y="967110"/>
                  <a:pt x="119568" y="990706"/>
                  <a:pt x="114300" y="1014412"/>
                </a:cubicBezTo>
                <a:cubicBezTo>
                  <a:pt x="98923" y="1083606"/>
                  <a:pt x="108214" y="1059259"/>
                  <a:pt x="71437" y="1114425"/>
                </a:cubicBezTo>
                <a:cubicBezTo>
                  <a:pt x="98615" y="1119860"/>
                  <a:pt x="156444" y="1128353"/>
                  <a:pt x="185737" y="1143000"/>
                </a:cubicBezTo>
                <a:cubicBezTo>
                  <a:pt x="201096" y="1150679"/>
                  <a:pt x="214312" y="1162050"/>
                  <a:pt x="228600" y="1171575"/>
                </a:cubicBezTo>
                <a:cubicBezTo>
                  <a:pt x="238125" y="1185862"/>
                  <a:pt x="254747" y="1197438"/>
                  <a:pt x="257175" y="1214437"/>
                </a:cubicBezTo>
                <a:cubicBezTo>
                  <a:pt x="260165" y="1235365"/>
                  <a:pt x="227325" y="1315724"/>
                  <a:pt x="214312" y="1328737"/>
                </a:cubicBezTo>
                <a:cubicBezTo>
                  <a:pt x="199252" y="1343797"/>
                  <a:pt x="176212" y="1347787"/>
                  <a:pt x="157162" y="1357312"/>
                </a:cubicBezTo>
                <a:cubicBezTo>
                  <a:pt x="147637" y="1371600"/>
                  <a:pt x="135561" y="1384483"/>
                  <a:pt x="128587" y="1400175"/>
                </a:cubicBezTo>
                <a:cubicBezTo>
                  <a:pt x="116354" y="1427700"/>
                  <a:pt x="100012" y="1485900"/>
                  <a:pt x="100012" y="1485900"/>
                </a:cubicBezTo>
                <a:cubicBezTo>
                  <a:pt x="109537" y="1500187"/>
                  <a:pt x="116445" y="1516620"/>
                  <a:pt x="128587" y="1528762"/>
                </a:cubicBezTo>
                <a:cubicBezTo>
                  <a:pt x="145425" y="1545600"/>
                  <a:pt x="167657" y="1556128"/>
                  <a:pt x="185737" y="1571625"/>
                </a:cubicBezTo>
                <a:cubicBezTo>
                  <a:pt x="201078" y="1584775"/>
                  <a:pt x="214312" y="1600200"/>
                  <a:pt x="228600" y="1614487"/>
                </a:cubicBezTo>
                <a:cubicBezTo>
                  <a:pt x="223837" y="1633537"/>
                  <a:pt x="225725" y="1655658"/>
                  <a:pt x="214312" y="1671637"/>
                </a:cubicBezTo>
                <a:cubicBezTo>
                  <a:pt x="200471" y="1691014"/>
                  <a:pt x="174000" y="1697662"/>
                  <a:pt x="157162" y="1714500"/>
                </a:cubicBezTo>
                <a:cubicBezTo>
                  <a:pt x="145020" y="1726642"/>
                  <a:pt x="138112" y="1743075"/>
                  <a:pt x="128587" y="1757362"/>
                </a:cubicBezTo>
                <a:cubicBezTo>
                  <a:pt x="133350" y="1843087"/>
                  <a:pt x="125188" y="1930521"/>
                  <a:pt x="142875" y="2014537"/>
                </a:cubicBezTo>
                <a:cubicBezTo>
                  <a:pt x="145978" y="2029274"/>
                  <a:pt x="173977" y="2019417"/>
                  <a:pt x="185737" y="2028825"/>
                </a:cubicBezTo>
                <a:cubicBezTo>
                  <a:pt x="199145" y="2039552"/>
                  <a:pt x="204787" y="2057400"/>
                  <a:pt x="214312" y="2071687"/>
                </a:cubicBezTo>
                <a:cubicBezTo>
                  <a:pt x="209550" y="2085975"/>
                  <a:pt x="210674" y="2103901"/>
                  <a:pt x="200025" y="2114550"/>
                </a:cubicBezTo>
                <a:cubicBezTo>
                  <a:pt x="189376" y="2125199"/>
                  <a:pt x="163897" y="2115367"/>
                  <a:pt x="157162" y="2128837"/>
                </a:cubicBezTo>
                <a:cubicBezTo>
                  <a:pt x="139909" y="2163343"/>
                  <a:pt x="201071" y="2191448"/>
                  <a:pt x="214312" y="2200275"/>
                </a:cubicBezTo>
                <a:cubicBezTo>
                  <a:pt x="219075" y="2214562"/>
                  <a:pt x="228600" y="2228077"/>
                  <a:pt x="228600" y="2243137"/>
                </a:cubicBezTo>
                <a:cubicBezTo>
                  <a:pt x="228600" y="2329634"/>
                  <a:pt x="218431" y="2334912"/>
                  <a:pt x="185737" y="2400300"/>
                </a:cubicBezTo>
                <a:cubicBezTo>
                  <a:pt x="178487" y="2429300"/>
                  <a:pt x="157042" y="2471617"/>
                  <a:pt x="185737" y="2500312"/>
                </a:cubicBezTo>
                <a:cubicBezTo>
                  <a:pt x="196386" y="2510961"/>
                  <a:pt x="214312" y="2509837"/>
                  <a:pt x="228600" y="2514600"/>
                </a:cubicBezTo>
                <a:cubicBezTo>
                  <a:pt x="219075" y="2533650"/>
                  <a:pt x="210983" y="2553487"/>
                  <a:pt x="200025" y="2571750"/>
                </a:cubicBezTo>
                <a:cubicBezTo>
                  <a:pt x="171705" y="2618950"/>
                  <a:pt x="137429" y="2647284"/>
                  <a:pt x="128587" y="2700337"/>
                </a:cubicBezTo>
                <a:cubicBezTo>
                  <a:pt x="126238" y="2714430"/>
                  <a:pt x="128587" y="2728912"/>
                  <a:pt x="128587" y="27432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flipH="1">
            <a:off x="3093720" y="3124200"/>
            <a:ext cx="792481" cy="914400"/>
          </a:xfrm>
          <a:prstGeom prst="upArrow">
            <a:avLst/>
          </a:prstGeom>
          <a:ln w="2540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56552" y="2096870"/>
            <a:ext cx="4701929" cy="830997"/>
          </a:xfrm>
          <a:prstGeom prst="rect">
            <a:avLst/>
          </a:prstGeom>
          <a:noFill/>
        </p:spPr>
        <p:txBody>
          <a:bodyPr wrap="none" rtlCol="0">
            <a:spAutoFit/>
          </a:bodyPr>
          <a:lstStyle/>
          <a:p>
            <a:pPr algn="ctr"/>
            <a:r>
              <a:rPr lang="en-US" sz="2400" dirty="0"/>
              <a:t>Tragedy of the Commons</a:t>
            </a:r>
          </a:p>
          <a:p>
            <a:pPr algn="ctr"/>
            <a:r>
              <a:rPr lang="en-US" sz="2400" dirty="0"/>
              <a:t>Humans win, environment degrades</a:t>
            </a:r>
          </a:p>
        </p:txBody>
      </p:sp>
      <p:pic>
        <p:nvPicPr>
          <p:cNvPr id="17" name="Picture 7" descr="davinci-man-sep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4648200"/>
            <a:ext cx="1219200" cy="12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earth 0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19538" y="4747602"/>
            <a:ext cx="1062037" cy="106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a:off x="2971800" y="4953000"/>
            <a:ext cx="1219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71800" y="5537775"/>
            <a:ext cx="1219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32796" y="6405426"/>
            <a:ext cx="1947456" cy="338554"/>
          </a:xfrm>
          <a:prstGeom prst="rect">
            <a:avLst/>
          </a:prstGeom>
          <a:noFill/>
        </p:spPr>
        <p:txBody>
          <a:bodyPr wrap="none" rtlCol="0">
            <a:spAutoFit/>
          </a:bodyPr>
          <a:lstStyle/>
          <a:p>
            <a:r>
              <a:rPr lang="en-US" sz="1600" dirty="0"/>
              <a:t>Figures by Dan Fiscus</a:t>
            </a:r>
          </a:p>
        </p:txBody>
      </p:sp>
      <p:sp>
        <p:nvSpPr>
          <p:cNvPr id="2" name="Rectangle 1"/>
          <p:cNvSpPr/>
          <p:nvPr/>
        </p:nvSpPr>
        <p:spPr>
          <a:xfrm>
            <a:off x="6096000" y="1837997"/>
            <a:ext cx="5665694" cy="3785652"/>
          </a:xfrm>
          <a:prstGeom prst="rect">
            <a:avLst/>
          </a:prstGeom>
        </p:spPr>
        <p:txBody>
          <a:bodyPr wrap="square">
            <a:spAutoFit/>
          </a:bodyPr>
          <a:lstStyle/>
          <a:p>
            <a:pPr marL="285750" indent="-285750">
              <a:buFont typeface="Arial" panose="020B0604020202020204" pitchFamily="34" charset="0"/>
              <a:buChar char="•"/>
            </a:pPr>
            <a:r>
              <a:rPr lang="en-US" sz="2400" dirty="0"/>
              <a:t>Inherent in this paradigm, life is separate from environment in mind and action</a:t>
            </a:r>
          </a:p>
          <a:p>
            <a:endParaRPr lang="en-US" sz="2400" dirty="0"/>
          </a:p>
          <a:p>
            <a:pPr marL="285750" indent="-285750">
              <a:buFont typeface="Arial" panose="020B0604020202020204" pitchFamily="34" charset="0"/>
              <a:buChar char="•"/>
            </a:pPr>
            <a:r>
              <a:rPr lang="en-US" sz="2400" dirty="0"/>
              <a:t>Once fragmented, it is possible and likely that the value of environment is seen and treated as less than the value of life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Environment is consumed and degraded as manifest in many symptoms of ecological crisis</a:t>
            </a:r>
          </a:p>
        </p:txBody>
      </p:sp>
    </p:spTree>
    <p:extLst>
      <p:ext uri="{BB962C8B-B14F-4D97-AF65-F5344CB8AC3E}">
        <p14:creationId xmlns:p14="http://schemas.microsoft.com/office/powerpoint/2010/main" val="9034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35" y="956604"/>
            <a:ext cx="8610042" cy="4839286"/>
          </a:xfrm>
          <a:prstGeom prst="rect">
            <a:avLst/>
          </a:prstGeom>
        </p:spPr>
      </p:pic>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37593" t="46560" r="24991"/>
          <a:stretch/>
        </p:blipFill>
        <p:spPr>
          <a:xfrm>
            <a:off x="3629462" y="3209780"/>
            <a:ext cx="3221501" cy="258611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1262" y="1631852"/>
            <a:ext cx="4402142" cy="3691277"/>
          </a:xfrm>
          <a:prstGeom prst="rect">
            <a:avLst/>
          </a:prstGeom>
        </p:spPr>
      </p:pic>
    </p:spTree>
    <p:extLst>
      <p:ext uri="{BB962C8B-B14F-4D97-AF65-F5344CB8AC3E}">
        <p14:creationId xmlns:p14="http://schemas.microsoft.com/office/powerpoint/2010/main" val="275344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0794" y="6339226"/>
            <a:ext cx="4403834" cy="369332"/>
          </a:xfrm>
          <a:prstGeom prst="rect">
            <a:avLst/>
          </a:prstGeom>
        </p:spPr>
        <p:txBody>
          <a:bodyPr wrap="none">
            <a:spAutoFit/>
          </a:bodyPr>
          <a:lstStyle/>
          <a:p>
            <a:r>
              <a:rPr lang="en-US" dirty="0">
                <a:ea typeface="Calibri" panose="020F0502020204030204" pitchFamily="34" charset="0"/>
              </a:rPr>
              <a:t>Art work of Jan Heath, entitled “food chain”</a:t>
            </a:r>
            <a:endParaRPr lang="en-US" dirty="0"/>
          </a:p>
        </p:txBody>
      </p:sp>
      <p:pic>
        <p:nvPicPr>
          <p:cNvPr id="3" name="Picture 2"/>
          <p:cNvPicPr/>
          <p:nvPr/>
        </p:nvPicPr>
        <p:blipFill>
          <a:blip r:embed="rId2" cstate="email">
            <a:extLst>
              <a:ext uri="{28A0092B-C50C-407E-A947-70E740481C1C}">
                <a14:useLocalDpi xmlns:a14="http://schemas.microsoft.com/office/drawing/2010/main"/>
              </a:ext>
            </a:extLst>
          </a:blip>
          <a:stretch>
            <a:fillRect/>
          </a:stretch>
        </p:blipFill>
        <p:spPr>
          <a:xfrm>
            <a:off x="1182858" y="243547"/>
            <a:ext cx="7693856" cy="5664884"/>
          </a:xfrm>
          <a:prstGeom prst="rect">
            <a:avLst/>
          </a:prstGeom>
        </p:spPr>
      </p:pic>
      <p:sp>
        <p:nvSpPr>
          <p:cNvPr id="4" name="TextBox 3"/>
          <p:cNvSpPr txBox="1"/>
          <p:nvPr/>
        </p:nvSpPr>
        <p:spPr>
          <a:xfrm>
            <a:off x="9144000" y="1041009"/>
            <a:ext cx="2580628" cy="1938992"/>
          </a:xfrm>
          <a:prstGeom prst="rect">
            <a:avLst/>
          </a:prstGeom>
          <a:noFill/>
        </p:spPr>
        <p:txBody>
          <a:bodyPr wrap="square" rtlCol="0">
            <a:spAutoFit/>
          </a:bodyPr>
          <a:lstStyle/>
          <a:p>
            <a:r>
              <a:rPr lang="en-US" sz="2400" dirty="0"/>
              <a:t>Ecosystem is full of </a:t>
            </a:r>
          </a:p>
          <a:p>
            <a:endParaRPr lang="en-US" sz="2400" dirty="0"/>
          </a:p>
          <a:p>
            <a:r>
              <a:rPr lang="en-US" sz="2400" dirty="0"/>
              <a:t>Interconnections and Interdependencies</a:t>
            </a:r>
          </a:p>
        </p:txBody>
      </p:sp>
    </p:spTree>
    <p:extLst>
      <p:ext uri="{BB962C8B-B14F-4D97-AF65-F5344CB8AC3E}">
        <p14:creationId xmlns:p14="http://schemas.microsoft.com/office/powerpoint/2010/main" val="292901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6941" y="2027238"/>
            <a:ext cx="10086535" cy="4525963"/>
          </a:xfrm>
        </p:spPr>
        <p:txBody>
          <a:bodyPr>
            <a:normAutofit/>
          </a:bodyPr>
          <a:lstStyle/>
          <a:p>
            <a:r>
              <a:rPr lang="en-US" sz="2400" dirty="0">
                <a:cs typeface="Times New Roman" panose="02020603050405020304" pitchFamily="18" charset="0"/>
              </a:rPr>
              <a:t>Contrary to the dominant mainstream view, the basis of all current biology and life science education, it now is becoming clear that </a:t>
            </a:r>
            <a:r>
              <a:rPr lang="en-US" sz="2400" b="1" i="1" dirty="0">
                <a:cs typeface="Times New Roman" panose="02020603050405020304" pitchFamily="18" charset="0"/>
              </a:rPr>
              <a:t>life is not only </a:t>
            </a:r>
            <a:r>
              <a:rPr lang="en-US" sz="2400" b="1" i="1" dirty="0" smtClean="0">
                <a:cs typeface="Times New Roman" panose="02020603050405020304" pitchFamily="18" charset="0"/>
              </a:rPr>
              <a:t>or even primarily </a:t>
            </a:r>
            <a:r>
              <a:rPr lang="en-US" sz="2400" b="1" i="1" dirty="0">
                <a:cs typeface="Times New Roman" panose="02020603050405020304" pitchFamily="18" charset="0"/>
              </a:rPr>
              <a:t>an organismal property.</a:t>
            </a:r>
          </a:p>
          <a:p>
            <a:endParaRPr lang="en-US" sz="2400" b="1" i="1" dirty="0">
              <a:cs typeface="Times New Roman" panose="02020603050405020304" pitchFamily="18" charset="0"/>
            </a:endParaRPr>
          </a:p>
          <a:p>
            <a:r>
              <a:rPr lang="en-US" sz="2400" dirty="0">
                <a:cs typeface="Times New Roman" panose="02020603050405020304" pitchFamily="18" charset="0"/>
              </a:rPr>
              <a:t>In the view actively emerging, life is not centered on </a:t>
            </a:r>
            <a:r>
              <a:rPr lang="en-US" sz="2400" dirty="0" smtClean="0">
                <a:cs typeface="Times New Roman" panose="02020603050405020304" pitchFamily="18" charset="0"/>
              </a:rPr>
              <a:t>organisms</a:t>
            </a:r>
            <a:r>
              <a:rPr lang="en-US" sz="2400" dirty="0">
                <a:cs typeface="Times New Roman" panose="02020603050405020304" pitchFamily="18" charset="0"/>
              </a:rPr>
              <a:t>, nor is it primarily a localized, objectified or material phenomenon.</a:t>
            </a:r>
          </a:p>
          <a:p>
            <a:endParaRPr lang="en-US" sz="2400" dirty="0">
              <a:cs typeface="Times New Roman" panose="02020603050405020304" pitchFamily="18" charset="0"/>
            </a:endParaRPr>
          </a:p>
          <a:p>
            <a:r>
              <a:rPr lang="en-US" sz="2400" b="1" i="1" dirty="0">
                <a:cs typeface="Times New Roman" panose="02020603050405020304" pitchFamily="18" charset="0"/>
              </a:rPr>
              <a:t>Life is inherently relational, distributed, and non-localized</a:t>
            </a:r>
            <a:endParaRPr lang="en-US" sz="2400" dirty="0">
              <a:cs typeface="Times New Roman" panose="02020603050405020304" pitchFamily="18" charset="0"/>
            </a:endParaRPr>
          </a:p>
        </p:txBody>
      </p:sp>
      <p:sp>
        <p:nvSpPr>
          <p:cNvPr id="3" name="Title 2"/>
          <p:cNvSpPr>
            <a:spLocks noGrp="1"/>
          </p:cNvSpPr>
          <p:nvPr>
            <p:ph type="title"/>
          </p:nvPr>
        </p:nvSpPr>
        <p:spPr>
          <a:xfrm>
            <a:off x="1981200" y="228601"/>
            <a:ext cx="8229600" cy="1798636"/>
          </a:xfrm>
        </p:spPr>
        <p:txBody>
          <a:bodyPr>
            <a:normAutofit/>
          </a:bodyPr>
          <a:lstStyle/>
          <a:p>
            <a:r>
              <a:rPr lang="en-US" dirty="0">
                <a:effectLst/>
                <a:latin typeface="+mn-lt"/>
                <a:cs typeface="Times New Roman" panose="02020603050405020304" pitchFamily="18" charset="0"/>
              </a:rPr>
              <a:t>A bottom up re-visioning is vital:</a:t>
            </a:r>
            <a:br>
              <a:rPr lang="en-US" dirty="0">
                <a:effectLst/>
                <a:latin typeface="+mn-lt"/>
                <a:cs typeface="Times New Roman" panose="02020603050405020304" pitchFamily="18" charset="0"/>
              </a:rPr>
            </a:br>
            <a:r>
              <a:rPr lang="en-US" dirty="0">
                <a:effectLst/>
                <a:latin typeface="+mn-lt"/>
                <a:cs typeface="Times New Roman" panose="02020603050405020304" pitchFamily="18" charset="0"/>
              </a:rPr>
              <a:t>A new holistic paradigm for life</a:t>
            </a:r>
          </a:p>
        </p:txBody>
      </p:sp>
    </p:spTree>
    <p:extLst>
      <p:ext uri="{BB962C8B-B14F-4D97-AF65-F5344CB8AC3E}">
        <p14:creationId xmlns:p14="http://schemas.microsoft.com/office/powerpoint/2010/main" val="63472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f/f9/Loxodonta_africana_-_old_bull_%28Ngorongoro,_2009%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80018" y="2143762"/>
            <a:ext cx="4973383" cy="3313330"/>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Box 4"/>
          <p:cNvSpPr txBox="1">
            <a:spLocks noChangeArrowheads="1"/>
          </p:cNvSpPr>
          <p:nvPr/>
        </p:nvSpPr>
        <p:spPr bwMode="auto">
          <a:xfrm>
            <a:off x="1600200" y="5486401"/>
            <a:ext cx="8189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dirty="0">
                <a:latin typeface="+mn-lt"/>
              </a:rPr>
              <a:t>A single organism possesses all the necessary aspects to be alive</a:t>
            </a:r>
          </a:p>
        </p:txBody>
      </p:sp>
      <p:sp>
        <p:nvSpPr>
          <p:cNvPr id="6" name="TextBox 5"/>
          <p:cNvSpPr txBox="1">
            <a:spLocks noChangeArrowheads="1"/>
          </p:cNvSpPr>
          <p:nvPr/>
        </p:nvSpPr>
        <p:spPr bwMode="auto">
          <a:xfrm rot="-1110613">
            <a:off x="3534455" y="2927519"/>
            <a:ext cx="4088042" cy="1015663"/>
          </a:xfrm>
          <a:prstGeom prst="rect">
            <a:avLst/>
          </a:prstGeom>
          <a:solidFill>
            <a:schemeClr val="accent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6000" b="1" dirty="0">
                <a:latin typeface="+mn-lt"/>
              </a:rPr>
              <a:t>Discrete Life</a:t>
            </a:r>
            <a:endParaRPr lang="en-US" altLang="en-US" sz="2800" b="1" dirty="0">
              <a:latin typeface="+mn-lt"/>
            </a:endParaRPr>
          </a:p>
        </p:txBody>
      </p:sp>
      <p:pic>
        <p:nvPicPr>
          <p:cNvPr id="283652" name="Picture 4" descr="http://www.bostonbakesforbreastcancer.org/wp-content/uploads/2012/03/su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609600"/>
            <a:ext cx="18288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4" name="Picture 6" descr="Rain Cloud Clip Ar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53400" y="838201"/>
            <a:ext cx="14859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8" name="Picture 10" descr="http://www.cityfarmer.info/wp-content/uploads/2008/08/soi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05800" y="3505200"/>
            <a:ext cx="21097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649663" y="1447800"/>
            <a:ext cx="4444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000" b="1" dirty="0" smtClean="0">
                <a:latin typeface="+mn-lt"/>
              </a:rPr>
              <a:t>Environment and </a:t>
            </a:r>
            <a:r>
              <a:rPr lang="en-US" altLang="en-US" sz="2000" b="1" dirty="0">
                <a:latin typeface="+mn-lt"/>
              </a:rPr>
              <a:t>ecological interactions</a:t>
            </a:r>
          </a:p>
        </p:txBody>
      </p:sp>
    </p:spTree>
    <p:extLst>
      <p:ext uri="{BB962C8B-B14F-4D97-AF65-F5344CB8AC3E}">
        <p14:creationId xmlns:p14="http://schemas.microsoft.com/office/powerpoint/2010/main" val="2575892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83652"/>
                                        </p:tgtEl>
                                        <p:attrNameLst>
                                          <p:attrName>style.visibility</p:attrName>
                                        </p:attrNameLst>
                                      </p:cBhvr>
                                      <p:to>
                                        <p:strVal val="visible"/>
                                      </p:to>
                                    </p:set>
                                    <p:anim calcmode="lin" valueType="num">
                                      <p:cBhvr>
                                        <p:cTn id="7" dur="500" fill="hold"/>
                                        <p:tgtEl>
                                          <p:spTgt spid="283652"/>
                                        </p:tgtEl>
                                        <p:attrNameLst>
                                          <p:attrName>ppt_w</p:attrName>
                                        </p:attrNameLst>
                                      </p:cBhvr>
                                      <p:tavLst>
                                        <p:tav tm="0">
                                          <p:val>
                                            <p:strVal val="#ppt_w*0.05"/>
                                          </p:val>
                                        </p:tav>
                                        <p:tav tm="100000">
                                          <p:val>
                                            <p:strVal val="#ppt_w"/>
                                          </p:val>
                                        </p:tav>
                                      </p:tavLst>
                                    </p:anim>
                                    <p:anim calcmode="lin" valueType="num">
                                      <p:cBhvr>
                                        <p:cTn id="8" dur="500" fill="hold"/>
                                        <p:tgtEl>
                                          <p:spTgt spid="283652"/>
                                        </p:tgtEl>
                                        <p:attrNameLst>
                                          <p:attrName>ppt_h</p:attrName>
                                        </p:attrNameLst>
                                      </p:cBhvr>
                                      <p:tavLst>
                                        <p:tav tm="0">
                                          <p:val>
                                            <p:strVal val="#ppt_h"/>
                                          </p:val>
                                        </p:tav>
                                        <p:tav tm="100000">
                                          <p:val>
                                            <p:strVal val="#ppt_h"/>
                                          </p:val>
                                        </p:tav>
                                      </p:tavLst>
                                    </p:anim>
                                    <p:anim calcmode="lin" valueType="num">
                                      <p:cBhvr>
                                        <p:cTn id="9" dur="500" fill="hold"/>
                                        <p:tgtEl>
                                          <p:spTgt spid="283652"/>
                                        </p:tgtEl>
                                        <p:attrNameLst>
                                          <p:attrName>ppt_x</p:attrName>
                                        </p:attrNameLst>
                                      </p:cBhvr>
                                      <p:tavLst>
                                        <p:tav tm="0">
                                          <p:val>
                                            <p:strVal val="#ppt_x-.2"/>
                                          </p:val>
                                        </p:tav>
                                        <p:tav tm="100000">
                                          <p:val>
                                            <p:strVal val="#ppt_x"/>
                                          </p:val>
                                        </p:tav>
                                      </p:tavLst>
                                    </p:anim>
                                    <p:anim calcmode="lin" valueType="num">
                                      <p:cBhvr>
                                        <p:cTn id="10" dur="500" fill="hold"/>
                                        <p:tgtEl>
                                          <p:spTgt spid="283652"/>
                                        </p:tgtEl>
                                        <p:attrNameLst>
                                          <p:attrName>ppt_y</p:attrName>
                                        </p:attrNameLst>
                                      </p:cBhvr>
                                      <p:tavLst>
                                        <p:tav tm="0">
                                          <p:val>
                                            <p:strVal val="#ppt_y"/>
                                          </p:val>
                                        </p:tav>
                                        <p:tav tm="100000">
                                          <p:val>
                                            <p:strVal val="#ppt_y"/>
                                          </p:val>
                                        </p:tav>
                                      </p:tavLst>
                                    </p:anim>
                                    <p:animEffect transition="in" filter="fade">
                                      <p:cBhvr>
                                        <p:cTn id="11" dur="500"/>
                                        <p:tgtEl>
                                          <p:spTgt spid="283652"/>
                                        </p:tgtEl>
                                      </p:cBhvr>
                                    </p:animEffect>
                                  </p:childTnLst>
                                </p:cTn>
                              </p:par>
                              <p:par>
                                <p:cTn id="12" presetID="54" presetClass="entr" presetSubtype="0" accel="100000" fill="hold" nodeType="withEffect">
                                  <p:stCondLst>
                                    <p:cond delay="500"/>
                                  </p:stCondLst>
                                  <p:childTnLst>
                                    <p:set>
                                      <p:cBhvr>
                                        <p:cTn id="13" dur="1" fill="hold">
                                          <p:stCondLst>
                                            <p:cond delay="0"/>
                                          </p:stCondLst>
                                        </p:cTn>
                                        <p:tgtEl>
                                          <p:spTgt spid="283654"/>
                                        </p:tgtEl>
                                        <p:attrNameLst>
                                          <p:attrName>style.visibility</p:attrName>
                                        </p:attrNameLst>
                                      </p:cBhvr>
                                      <p:to>
                                        <p:strVal val="visible"/>
                                      </p:to>
                                    </p:set>
                                    <p:anim calcmode="lin" valueType="num">
                                      <p:cBhvr>
                                        <p:cTn id="14" dur="500" fill="hold"/>
                                        <p:tgtEl>
                                          <p:spTgt spid="283654"/>
                                        </p:tgtEl>
                                        <p:attrNameLst>
                                          <p:attrName>ppt_w</p:attrName>
                                        </p:attrNameLst>
                                      </p:cBhvr>
                                      <p:tavLst>
                                        <p:tav tm="0">
                                          <p:val>
                                            <p:strVal val="#ppt_w*0.05"/>
                                          </p:val>
                                        </p:tav>
                                        <p:tav tm="100000">
                                          <p:val>
                                            <p:strVal val="#ppt_w"/>
                                          </p:val>
                                        </p:tav>
                                      </p:tavLst>
                                    </p:anim>
                                    <p:anim calcmode="lin" valueType="num">
                                      <p:cBhvr>
                                        <p:cTn id="15" dur="500" fill="hold"/>
                                        <p:tgtEl>
                                          <p:spTgt spid="283654"/>
                                        </p:tgtEl>
                                        <p:attrNameLst>
                                          <p:attrName>ppt_h</p:attrName>
                                        </p:attrNameLst>
                                      </p:cBhvr>
                                      <p:tavLst>
                                        <p:tav tm="0">
                                          <p:val>
                                            <p:strVal val="#ppt_h"/>
                                          </p:val>
                                        </p:tav>
                                        <p:tav tm="100000">
                                          <p:val>
                                            <p:strVal val="#ppt_h"/>
                                          </p:val>
                                        </p:tav>
                                      </p:tavLst>
                                    </p:anim>
                                    <p:anim calcmode="lin" valueType="num">
                                      <p:cBhvr>
                                        <p:cTn id="16" dur="500" fill="hold"/>
                                        <p:tgtEl>
                                          <p:spTgt spid="283654"/>
                                        </p:tgtEl>
                                        <p:attrNameLst>
                                          <p:attrName>ppt_x</p:attrName>
                                        </p:attrNameLst>
                                      </p:cBhvr>
                                      <p:tavLst>
                                        <p:tav tm="0">
                                          <p:val>
                                            <p:strVal val="#ppt_x-.2"/>
                                          </p:val>
                                        </p:tav>
                                        <p:tav tm="100000">
                                          <p:val>
                                            <p:strVal val="#ppt_x"/>
                                          </p:val>
                                        </p:tav>
                                      </p:tavLst>
                                    </p:anim>
                                    <p:anim calcmode="lin" valueType="num">
                                      <p:cBhvr>
                                        <p:cTn id="17" dur="500" fill="hold"/>
                                        <p:tgtEl>
                                          <p:spTgt spid="283654"/>
                                        </p:tgtEl>
                                        <p:attrNameLst>
                                          <p:attrName>ppt_y</p:attrName>
                                        </p:attrNameLst>
                                      </p:cBhvr>
                                      <p:tavLst>
                                        <p:tav tm="0">
                                          <p:val>
                                            <p:strVal val="#ppt_y"/>
                                          </p:val>
                                        </p:tav>
                                        <p:tav tm="100000">
                                          <p:val>
                                            <p:strVal val="#ppt_y"/>
                                          </p:val>
                                        </p:tav>
                                      </p:tavLst>
                                    </p:anim>
                                    <p:animEffect transition="in" filter="fade">
                                      <p:cBhvr>
                                        <p:cTn id="18" dur="500"/>
                                        <p:tgtEl>
                                          <p:spTgt spid="283654"/>
                                        </p:tgtEl>
                                      </p:cBhvr>
                                    </p:animEffect>
                                  </p:childTnLst>
                                </p:cTn>
                              </p:par>
                              <p:par>
                                <p:cTn id="19" presetID="54" presetClass="entr" presetSubtype="0" accel="100000" fill="hold" nodeType="withEffect">
                                  <p:stCondLst>
                                    <p:cond delay="1000"/>
                                  </p:stCondLst>
                                  <p:childTnLst>
                                    <p:set>
                                      <p:cBhvr>
                                        <p:cTn id="20" dur="1" fill="hold">
                                          <p:stCondLst>
                                            <p:cond delay="0"/>
                                          </p:stCondLst>
                                        </p:cTn>
                                        <p:tgtEl>
                                          <p:spTgt spid="283658"/>
                                        </p:tgtEl>
                                        <p:attrNameLst>
                                          <p:attrName>style.visibility</p:attrName>
                                        </p:attrNameLst>
                                      </p:cBhvr>
                                      <p:to>
                                        <p:strVal val="visible"/>
                                      </p:to>
                                    </p:set>
                                    <p:anim calcmode="lin" valueType="num">
                                      <p:cBhvr>
                                        <p:cTn id="21" dur="500" fill="hold"/>
                                        <p:tgtEl>
                                          <p:spTgt spid="283658"/>
                                        </p:tgtEl>
                                        <p:attrNameLst>
                                          <p:attrName>ppt_w</p:attrName>
                                        </p:attrNameLst>
                                      </p:cBhvr>
                                      <p:tavLst>
                                        <p:tav tm="0">
                                          <p:val>
                                            <p:strVal val="#ppt_w*0.05"/>
                                          </p:val>
                                        </p:tav>
                                        <p:tav tm="100000">
                                          <p:val>
                                            <p:strVal val="#ppt_w"/>
                                          </p:val>
                                        </p:tav>
                                      </p:tavLst>
                                    </p:anim>
                                    <p:anim calcmode="lin" valueType="num">
                                      <p:cBhvr>
                                        <p:cTn id="22" dur="500" fill="hold"/>
                                        <p:tgtEl>
                                          <p:spTgt spid="283658"/>
                                        </p:tgtEl>
                                        <p:attrNameLst>
                                          <p:attrName>ppt_h</p:attrName>
                                        </p:attrNameLst>
                                      </p:cBhvr>
                                      <p:tavLst>
                                        <p:tav tm="0">
                                          <p:val>
                                            <p:strVal val="#ppt_h"/>
                                          </p:val>
                                        </p:tav>
                                        <p:tav tm="100000">
                                          <p:val>
                                            <p:strVal val="#ppt_h"/>
                                          </p:val>
                                        </p:tav>
                                      </p:tavLst>
                                    </p:anim>
                                    <p:anim calcmode="lin" valueType="num">
                                      <p:cBhvr>
                                        <p:cTn id="23" dur="500" fill="hold"/>
                                        <p:tgtEl>
                                          <p:spTgt spid="283658"/>
                                        </p:tgtEl>
                                        <p:attrNameLst>
                                          <p:attrName>ppt_x</p:attrName>
                                        </p:attrNameLst>
                                      </p:cBhvr>
                                      <p:tavLst>
                                        <p:tav tm="0">
                                          <p:val>
                                            <p:strVal val="#ppt_x-.2"/>
                                          </p:val>
                                        </p:tav>
                                        <p:tav tm="100000">
                                          <p:val>
                                            <p:strVal val="#ppt_x"/>
                                          </p:val>
                                        </p:tav>
                                      </p:tavLst>
                                    </p:anim>
                                    <p:anim calcmode="lin" valueType="num">
                                      <p:cBhvr>
                                        <p:cTn id="24" dur="500" fill="hold"/>
                                        <p:tgtEl>
                                          <p:spTgt spid="283658"/>
                                        </p:tgtEl>
                                        <p:attrNameLst>
                                          <p:attrName>ppt_y</p:attrName>
                                        </p:attrNameLst>
                                      </p:cBhvr>
                                      <p:tavLst>
                                        <p:tav tm="0">
                                          <p:val>
                                            <p:strVal val="#ppt_y"/>
                                          </p:val>
                                        </p:tav>
                                        <p:tav tm="100000">
                                          <p:val>
                                            <p:strVal val="#ppt_y"/>
                                          </p:val>
                                        </p:tav>
                                      </p:tavLst>
                                    </p:anim>
                                    <p:animEffect transition="in" filter="fade">
                                      <p:cBhvr>
                                        <p:cTn id="25" dur="500"/>
                                        <p:tgtEl>
                                          <p:spTgt spid="283658"/>
                                        </p:tgtEl>
                                      </p:cBhvr>
                                    </p:animEffect>
                                  </p:childTnLst>
                                </p:cTn>
                              </p:par>
                              <p:par>
                                <p:cTn id="26" presetID="54" presetClass="entr" presetSubtype="0" accel="100000" fill="hold" grpId="0" nodeType="withEffect">
                                  <p:stCondLst>
                                    <p:cond delay="15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ppt_w*0.05"/>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anim calcmode="lin" valueType="num">
                                      <p:cBhvr>
                                        <p:cTn id="30" dur="500" fill="hold"/>
                                        <p:tgtEl>
                                          <p:spTgt spid="13"/>
                                        </p:tgtEl>
                                        <p:attrNameLst>
                                          <p:attrName>ppt_x</p:attrName>
                                        </p:attrNameLst>
                                      </p:cBhvr>
                                      <p:tavLst>
                                        <p:tav tm="0">
                                          <p:val>
                                            <p:strVal val="#ppt_x-.2"/>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descr="http://t0.gstatic.com/images?q=tbn:ANd9GcRJjKUkHB6gIOngBao_fcpDbgu_RIESE5qVbRcAMNPToWb6yep-bRiTohCAj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1" y="1752601"/>
            <a:ext cx="5700713"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p:cNvSpPr txBox="1">
            <a:spLocks noChangeArrowheads="1"/>
          </p:cNvSpPr>
          <p:nvPr/>
        </p:nvSpPr>
        <p:spPr bwMode="auto">
          <a:xfrm>
            <a:off x="2514600" y="685801"/>
            <a:ext cx="7189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latin typeface="+mn-lt"/>
              </a:rPr>
              <a:t>Interacting ecological community and its </a:t>
            </a:r>
            <a:r>
              <a:rPr lang="en-US" dirty="0" smtClean="0">
                <a:latin typeface="+mn-lt"/>
              </a:rPr>
              <a:t>environment </a:t>
            </a:r>
            <a:r>
              <a:rPr lang="en-US" dirty="0">
                <a:latin typeface="+mn-lt"/>
              </a:rPr>
              <a:t>is an ecosystem</a:t>
            </a:r>
          </a:p>
        </p:txBody>
      </p:sp>
      <p:sp>
        <p:nvSpPr>
          <p:cNvPr id="7" name="TextBox 6"/>
          <p:cNvSpPr txBox="1">
            <a:spLocks noChangeArrowheads="1"/>
          </p:cNvSpPr>
          <p:nvPr/>
        </p:nvSpPr>
        <p:spPr bwMode="auto">
          <a:xfrm rot="-1110613">
            <a:off x="3273613" y="2927519"/>
            <a:ext cx="4609723" cy="1015663"/>
          </a:xfrm>
          <a:prstGeom prst="rect">
            <a:avLst/>
          </a:prstGeom>
          <a:solidFill>
            <a:schemeClr val="accent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0" b="1" dirty="0">
                <a:latin typeface="+mn-lt"/>
              </a:rPr>
              <a:t>Sustained Life</a:t>
            </a:r>
            <a:endParaRPr lang="en-US" sz="2800" b="1" dirty="0">
              <a:latin typeface="+mn-lt"/>
            </a:endParaRPr>
          </a:p>
        </p:txBody>
      </p:sp>
      <p:sp>
        <p:nvSpPr>
          <p:cNvPr id="8" name="TextBox 7"/>
          <p:cNvSpPr txBox="1">
            <a:spLocks noChangeArrowheads="1"/>
          </p:cNvSpPr>
          <p:nvPr/>
        </p:nvSpPr>
        <p:spPr bwMode="auto">
          <a:xfrm>
            <a:off x="1600200" y="5486401"/>
            <a:ext cx="80868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mn-lt"/>
              </a:rPr>
              <a:t>An ecosystem possesses all the necessary aspects to sustain life</a:t>
            </a:r>
          </a:p>
        </p:txBody>
      </p:sp>
    </p:spTree>
    <p:extLst>
      <p:ext uri="{BB962C8B-B14F-4D97-AF65-F5344CB8AC3E}">
        <p14:creationId xmlns:p14="http://schemas.microsoft.com/office/powerpoint/2010/main" val="691096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par>
                          <p:cTn id="12" fill="hold" nodeType="afterGroup">
                            <p:stCondLst>
                              <p:cond delay="500"/>
                            </p:stCondLst>
                            <p:childTnLst>
                              <p:par>
                                <p:cTn id="13" presetID="54" presetClass="entr" presetSubtype="0" accel="10000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05"/>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 calcmode="lin" valueType="num">
                                      <p:cBhvr>
                                        <p:cTn id="17" dur="500" fill="hold"/>
                                        <p:tgtEl>
                                          <p:spTgt spid="7"/>
                                        </p:tgtEl>
                                        <p:attrNameLst>
                                          <p:attrName>ppt_x</p:attrName>
                                        </p:attrNameLst>
                                      </p:cBhvr>
                                      <p:tavLst>
                                        <p:tav tm="0">
                                          <p:val>
                                            <p:strVal val="#ppt_x-.2"/>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cs typeface="Times New Roman" panose="02020603050405020304" pitchFamily="18" charset="0"/>
              </a:rPr>
              <a:t>Life and environment are best understood and modeled as unified as a single “life–environment” system</a:t>
            </a:r>
            <a:r>
              <a:rPr lang="en-US" sz="3600" dirty="0" smtClean="0">
                <a:cs typeface="Times New Roman" panose="02020603050405020304" pitchFamily="18" charset="0"/>
              </a:rPr>
              <a:t>.</a:t>
            </a:r>
            <a:endParaRPr lang="en-US" sz="3600" dirty="0">
              <a:latin typeface="+mn-lt"/>
              <a:cs typeface="Times New Roman" panose="02020603050405020304" pitchFamily="18" charset="0"/>
            </a:endParaRPr>
          </a:p>
        </p:txBody>
      </p:sp>
      <p:sp>
        <p:nvSpPr>
          <p:cNvPr id="5" name="Rectangle 4"/>
          <p:cNvSpPr/>
          <p:nvPr/>
        </p:nvSpPr>
        <p:spPr>
          <a:xfrm>
            <a:off x="5257801" y="6443246"/>
            <a:ext cx="5333999" cy="338554"/>
          </a:xfrm>
          <a:prstGeom prst="rect">
            <a:avLst/>
          </a:prstGeom>
        </p:spPr>
        <p:txBody>
          <a:bodyPr wrap="square">
            <a:spAutoFit/>
          </a:bodyPr>
          <a:lstStyle/>
          <a:p>
            <a:r>
              <a:rPr lang="en-US" sz="1600" dirty="0"/>
              <a:t>Fiscus D, Fath BD, Goerner S. 2012. E:CO 14(3), 44–88.</a:t>
            </a:r>
          </a:p>
        </p:txBody>
      </p:sp>
      <p:grpSp>
        <p:nvGrpSpPr>
          <p:cNvPr id="7" name="Group 6"/>
          <p:cNvGrpSpPr/>
          <p:nvPr/>
        </p:nvGrpSpPr>
        <p:grpSpPr>
          <a:xfrm>
            <a:off x="3487882" y="1915390"/>
            <a:ext cx="4755776" cy="4029635"/>
            <a:chOff x="228600" y="1905000"/>
            <a:chExt cx="3962400" cy="3227168"/>
          </a:xfrm>
        </p:grpSpPr>
        <p:sp>
          <p:nvSpPr>
            <p:cNvPr id="4" name="Rectangle 3"/>
            <p:cNvSpPr/>
            <p:nvPr/>
          </p:nvSpPr>
          <p:spPr>
            <a:xfrm>
              <a:off x="228600" y="1905000"/>
              <a:ext cx="3962400" cy="665511"/>
            </a:xfrm>
            <a:prstGeom prst="rect">
              <a:avLst/>
            </a:prstGeom>
          </p:spPr>
          <p:txBody>
            <a:bodyPr wrap="square">
              <a:spAutoFit/>
            </a:bodyPr>
            <a:lstStyle/>
            <a:p>
              <a:r>
                <a:rPr lang="en-US" sz="2400" dirty="0"/>
                <a:t>Bounty of the Commons</a:t>
              </a:r>
            </a:p>
            <a:p>
              <a:r>
                <a:rPr lang="en-US" sz="2400" dirty="0"/>
                <a:t>Humans win, environment improves</a:t>
              </a:r>
            </a:p>
          </p:txBody>
        </p:sp>
        <p:pic>
          <p:nvPicPr>
            <p:cNvPr id="9" name="Picture 8" descr="earth 0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7346" y="3276600"/>
              <a:ext cx="1852054" cy="185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davinci-man-sep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9431" y="3735653"/>
              <a:ext cx="653941" cy="67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p:cNvSpPr/>
            <p:nvPr/>
          </p:nvSpPr>
          <p:spPr>
            <a:xfrm flipH="1">
              <a:off x="1746732" y="2667819"/>
              <a:ext cx="398052" cy="456381"/>
            </a:xfrm>
            <a:prstGeom prst="upArrow">
              <a:avLst/>
            </a:prstGeom>
            <a:ln w="2540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06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4527" y="1121678"/>
            <a:ext cx="6448192" cy="2550502"/>
          </a:xfrm>
          <a:prstGeom prst="rect">
            <a:avLst/>
          </a:prstGeom>
        </p:spPr>
      </p:pic>
      <p:pic>
        <p:nvPicPr>
          <p:cNvPr id="3" name="Picture 2"/>
          <p:cNvPicPr>
            <a:picLocks noChangeAspect="1"/>
          </p:cNvPicPr>
          <p:nvPr/>
        </p:nvPicPr>
        <p:blipFill>
          <a:blip r:embed="rId3"/>
          <a:stretch>
            <a:fillRect/>
          </a:stretch>
        </p:blipFill>
        <p:spPr>
          <a:xfrm>
            <a:off x="1169348" y="4147625"/>
            <a:ext cx="5734050" cy="2524125"/>
          </a:xfrm>
          <a:prstGeom prst="rect">
            <a:avLst/>
          </a:prstGeom>
        </p:spPr>
      </p:pic>
      <p:sp>
        <p:nvSpPr>
          <p:cNvPr id="4" name="TextBox 3"/>
          <p:cNvSpPr txBox="1"/>
          <p:nvPr/>
        </p:nvSpPr>
        <p:spPr>
          <a:xfrm>
            <a:off x="924527" y="230434"/>
            <a:ext cx="5614037" cy="461665"/>
          </a:xfrm>
          <a:prstGeom prst="rect">
            <a:avLst/>
          </a:prstGeom>
          <a:noFill/>
        </p:spPr>
        <p:txBody>
          <a:bodyPr wrap="none" rtlCol="0">
            <a:spAutoFit/>
          </a:bodyPr>
          <a:lstStyle/>
          <a:p>
            <a:r>
              <a:rPr lang="en-US" sz="2400" dirty="0"/>
              <a:t>Joseph Priestley discovered oxygen in 1774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4307" y="397519"/>
            <a:ext cx="2177466" cy="2767197"/>
          </a:xfrm>
          <a:prstGeom prst="rect">
            <a:avLst/>
          </a:prstGeom>
        </p:spPr>
      </p:pic>
      <p:sp>
        <p:nvSpPr>
          <p:cNvPr id="6" name="Rectangle 5"/>
          <p:cNvSpPr/>
          <p:nvPr/>
        </p:nvSpPr>
        <p:spPr>
          <a:xfrm>
            <a:off x="9574307" y="3164716"/>
            <a:ext cx="2284759" cy="600164"/>
          </a:xfrm>
          <a:prstGeom prst="rect">
            <a:avLst/>
          </a:prstGeom>
        </p:spPr>
        <p:txBody>
          <a:bodyPr wrap="square">
            <a:spAutoFit/>
          </a:bodyPr>
          <a:lstStyle/>
          <a:p>
            <a:r>
              <a:rPr lang="en-US" sz="1100" dirty="0" smtClean="0"/>
              <a:t>www.acs.org/content/acs/en/education/whatischemistry/landmarks/josephpriestleyoxygen.html</a:t>
            </a:r>
            <a:endParaRPr lang="en-US" sz="1100" dirty="0"/>
          </a:p>
        </p:txBody>
      </p:sp>
      <p:sp>
        <p:nvSpPr>
          <p:cNvPr id="7" name="Rectangle 6"/>
          <p:cNvSpPr/>
          <p:nvPr/>
        </p:nvSpPr>
        <p:spPr>
          <a:xfrm>
            <a:off x="3818965" y="1121678"/>
            <a:ext cx="3553754" cy="2043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2619" y="4101759"/>
            <a:ext cx="3553754" cy="249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36373" y="4088432"/>
            <a:ext cx="3553754" cy="249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3398" y="2143197"/>
            <a:ext cx="5261189" cy="2240115"/>
          </a:xfrm>
          <a:prstGeom prst="rect">
            <a:avLst/>
          </a:prstGeom>
        </p:spPr>
      </p:pic>
    </p:spTree>
    <p:extLst>
      <p:ext uri="{BB962C8B-B14F-4D97-AF65-F5344CB8AC3E}">
        <p14:creationId xmlns:p14="http://schemas.microsoft.com/office/powerpoint/2010/main" val="410598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985" y="1139974"/>
            <a:ext cx="7355057" cy="4137219"/>
          </a:xfrm>
          <a:prstGeom prst="rect">
            <a:avLst/>
          </a:prstGeom>
        </p:spPr>
      </p:pic>
      <p:sp>
        <p:nvSpPr>
          <p:cNvPr id="4" name="TextBox 3"/>
          <p:cNvSpPr txBox="1"/>
          <p:nvPr/>
        </p:nvSpPr>
        <p:spPr>
          <a:xfrm>
            <a:off x="3178204" y="334547"/>
            <a:ext cx="7258397" cy="523220"/>
          </a:xfrm>
          <a:prstGeom prst="rect">
            <a:avLst/>
          </a:prstGeom>
          <a:noFill/>
        </p:spPr>
        <p:txBody>
          <a:bodyPr wrap="none" rtlCol="0">
            <a:spAutoFit/>
          </a:bodyPr>
          <a:lstStyle/>
          <a:p>
            <a:r>
              <a:rPr lang="en-US" sz="2800" dirty="0"/>
              <a:t>Rene Descartes </a:t>
            </a:r>
            <a:r>
              <a:rPr lang="en-US" sz="2800" i="1" dirty="0"/>
              <a:t>Discourse on the Method </a:t>
            </a:r>
            <a:r>
              <a:rPr lang="en-US" sz="2800" dirty="0"/>
              <a:t>(1637).</a:t>
            </a:r>
          </a:p>
        </p:txBody>
      </p:sp>
      <p:sp>
        <p:nvSpPr>
          <p:cNvPr id="6" name="TextBox 5"/>
          <p:cNvSpPr txBox="1"/>
          <p:nvPr/>
        </p:nvSpPr>
        <p:spPr>
          <a:xfrm>
            <a:off x="6158056" y="5936565"/>
            <a:ext cx="5691558" cy="523220"/>
          </a:xfrm>
          <a:prstGeom prst="rect">
            <a:avLst/>
          </a:prstGeom>
          <a:noFill/>
        </p:spPr>
        <p:txBody>
          <a:bodyPr wrap="none" rtlCol="0">
            <a:spAutoFit/>
          </a:bodyPr>
          <a:lstStyle/>
          <a:p>
            <a:r>
              <a:rPr lang="en-US" sz="2800" dirty="0"/>
              <a:t>Founder of the “Cartesian” worldview</a:t>
            </a:r>
          </a:p>
        </p:txBody>
      </p:sp>
      <p:sp>
        <p:nvSpPr>
          <p:cNvPr id="8" name="TextBox 7"/>
          <p:cNvSpPr txBox="1"/>
          <p:nvPr/>
        </p:nvSpPr>
        <p:spPr>
          <a:xfrm>
            <a:off x="8876713" y="2146754"/>
            <a:ext cx="2644727" cy="2123658"/>
          </a:xfrm>
          <a:prstGeom prst="rect">
            <a:avLst/>
          </a:prstGeom>
          <a:noFill/>
        </p:spPr>
        <p:txBody>
          <a:bodyPr wrap="square" rtlCol="0">
            <a:spAutoFit/>
          </a:bodyPr>
          <a:lstStyle/>
          <a:p>
            <a:r>
              <a:rPr lang="en-US" sz="4400" dirty="0"/>
              <a:t>I think, therefore, I am</a:t>
            </a:r>
          </a:p>
        </p:txBody>
      </p:sp>
    </p:spTree>
    <p:extLst>
      <p:ext uri="{BB962C8B-B14F-4D97-AF65-F5344CB8AC3E}">
        <p14:creationId xmlns:p14="http://schemas.microsoft.com/office/powerpoint/2010/main" val="35885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5486400" y="676275"/>
            <a:ext cx="6400800" cy="5048250"/>
          </a:xfrm>
          <a:prstGeom prst="rect">
            <a:avLst/>
          </a:prstGeom>
          <a:ln>
            <a:noFill/>
          </a:ln>
          <a:extLst>
            <a:ext uri="{53640926-AAD7-44D8-BBD7-CCE9431645EC}">
              <a14:shadowObscured xmlns:a14="http://schemas.microsoft.com/office/drawing/2010/main"/>
            </a:ext>
          </a:extLst>
        </p:spPr>
      </p:pic>
      <p:sp>
        <p:nvSpPr>
          <p:cNvPr id="18" name="Rectangle 17"/>
          <p:cNvSpPr/>
          <p:nvPr/>
        </p:nvSpPr>
        <p:spPr>
          <a:xfrm>
            <a:off x="5420230" y="3334633"/>
            <a:ext cx="765031" cy="65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3323" y="484632"/>
            <a:ext cx="4283550" cy="1609344"/>
          </a:xfrm>
        </p:spPr>
        <p:txBody>
          <a:bodyPr>
            <a:normAutofit/>
          </a:bodyPr>
          <a:lstStyle/>
          <a:p>
            <a:r>
              <a:rPr lang="en-US" b="1" dirty="0"/>
              <a:t>Environmental Challenges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5433" y="5087389"/>
            <a:ext cx="2656564" cy="177061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864" y="2051929"/>
            <a:ext cx="1921093" cy="1440819"/>
          </a:xfrm>
          <a:prstGeom prst="rect">
            <a:avLst/>
          </a:prstGeom>
        </p:spPr>
      </p:pic>
      <p:sp>
        <p:nvSpPr>
          <p:cNvPr id="10" name="TextBox 9"/>
          <p:cNvSpPr txBox="1"/>
          <p:nvPr/>
        </p:nvSpPr>
        <p:spPr>
          <a:xfrm>
            <a:off x="8129847" y="6461328"/>
            <a:ext cx="1595630" cy="369332"/>
          </a:xfrm>
          <a:prstGeom prst="rect">
            <a:avLst/>
          </a:prstGeom>
          <a:noFill/>
        </p:spPr>
        <p:txBody>
          <a:bodyPr wrap="none" rtlCol="0">
            <a:spAutoFit/>
          </a:bodyPr>
          <a:lstStyle/>
          <a:p>
            <a:r>
              <a:rPr lang="en-US" dirty="0">
                <a:solidFill>
                  <a:schemeClr val="bg1"/>
                </a:solidFill>
              </a:rPr>
              <a:t>Sea level rise</a:t>
            </a:r>
          </a:p>
        </p:txBody>
      </p:sp>
      <p:sp>
        <p:nvSpPr>
          <p:cNvPr id="12" name="Rectangle 11"/>
          <p:cNvSpPr/>
          <p:nvPr/>
        </p:nvSpPr>
        <p:spPr>
          <a:xfrm>
            <a:off x="6016390" y="3416303"/>
            <a:ext cx="534039" cy="573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308030" y="676275"/>
            <a:ext cx="3172270" cy="1438275"/>
            <a:chOff x="4308030" y="676275"/>
            <a:chExt cx="3172270" cy="1438275"/>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8030" y="676275"/>
              <a:ext cx="3172270" cy="1438275"/>
            </a:xfrm>
            <a:prstGeom prst="rect">
              <a:avLst/>
            </a:prstGeom>
          </p:spPr>
        </p:pic>
        <p:sp>
          <p:nvSpPr>
            <p:cNvPr id="13" name="TextBox 12"/>
            <p:cNvSpPr txBox="1"/>
            <p:nvPr/>
          </p:nvSpPr>
          <p:spPr>
            <a:xfrm>
              <a:off x="4692998" y="714895"/>
              <a:ext cx="1424172" cy="369332"/>
            </a:xfrm>
            <a:prstGeom prst="rect">
              <a:avLst/>
            </a:prstGeom>
            <a:noFill/>
          </p:spPr>
          <p:txBody>
            <a:bodyPr wrap="none" rtlCol="0">
              <a:spAutoFit/>
            </a:bodyPr>
            <a:lstStyle/>
            <a:p>
              <a:r>
                <a:rPr lang="en-US" dirty="0"/>
                <a:t>Soil erosion</a:t>
              </a:r>
            </a:p>
          </p:txBody>
        </p:sp>
      </p:grpSp>
      <p:grpSp>
        <p:nvGrpSpPr>
          <p:cNvPr id="16" name="Group 15"/>
          <p:cNvGrpSpPr/>
          <p:nvPr/>
        </p:nvGrpSpPr>
        <p:grpSpPr>
          <a:xfrm>
            <a:off x="9932122" y="4291194"/>
            <a:ext cx="2275349" cy="1592390"/>
            <a:chOff x="9932122" y="4291194"/>
            <a:chExt cx="2275349" cy="1592390"/>
          </a:xfrm>
        </p:grpSpPr>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32122" y="4291194"/>
              <a:ext cx="2275349" cy="1592390"/>
            </a:xfrm>
            <a:prstGeom prst="rect">
              <a:avLst/>
            </a:prstGeom>
          </p:spPr>
        </p:pic>
        <p:sp>
          <p:nvSpPr>
            <p:cNvPr id="14" name="TextBox 13"/>
            <p:cNvSpPr txBox="1"/>
            <p:nvPr/>
          </p:nvSpPr>
          <p:spPr>
            <a:xfrm>
              <a:off x="10253239" y="5509800"/>
              <a:ext cx="1816651" cy="369332"/>
            </a:xfrm>
            <a:prstGeom prst="rect">
              <a:avLst/>
            </a:prstGeom>
            <a:noFill/>
          </p:spPr>
          <p:txBody>
            <a:bodyPr wrap="none" rtlCol="0">
              <a:spAutoFit/>
            </a:bodyPr>
            <a:lstStyle/>
            <a:p>
              <a:r>
                <a:rPr lang="en-US" dirty="0">
                  <a:solidFill>
                    <a:srgbClr val="FFC000"/>
                  </a:solidFill>
                </a:rPr>
                <a:t>Water pollution</a:t>
              </a:r>
            </a:p>
          </p:txBody>
        </p:sp>
      </p:grpSp>
      <p:sp>
        <p:nvSpPr>
          <p:cNvPr id="15" name="TextBox 14"/>
          <p:cNvSpPr txBox="1"/>
          <p:nvPr/>
        </p:nvSpPr>
        <p:spPr>
          <a:xfrm>
            <a:off x="193323" y="2303582"/>
            <a:ext cx="2420157" cy="1569660"/>
          </a:xfrm>
          <a:prstGeom prst="rect">
            <a:avLst/>
          </a:prstGeom>
          <a:noFill/>
        </p:spPr>
        <p:txBody>
          <a:bodyPr wrap="square" rtlCol="0">
            <a:spAutoFit/>
          </a:bodyPr>
          <a:lstStyle/>
          <a:p>
            <a:pPr defTabSz="342900"/>
            <a:r>
              <a:rPr lang="en-US" sz="2400" dirty="0">
                <a:solidFill>
                  <a:prstClr val="black"/>
                </a:solidFill>
                <a:latin typeface="Rockwell" panose="02060603020205020403"/>
              </a:rPr>
              <a:t>Yesterday’s solutions become </a:t>
            </a:r>
            <a:r>
              <a:rPr lang="en-US" sz="2400">
                <a:solidFill>
                  <a:prstClr val="black"/>
                </a:solidFill>
                <a:latin typeface="Rockwell" panose="02060603020205020403"/>
              </a:rPr>
              <a:t>today’s </a:t>
            </a:r>
            <a:r>
              <a:rPr lang="en-US" sz="2400" smtClean="0">
                <a:solidFill>
                  <a:prstClr val="black"/>
                </a:solidFill>
                <a:latin typeface="Rockwell" panose="02060603020205020403"/>
              </a:rPr>
              <a:t>problems</a:t>
            </a:r>
            <a:endParaRPr lang="en-US" sz="2400" i="1" dirty="0">
              <a:solidFill>
                <a:prstClr val="black"/>
              </a:solidFill>
              <a:latin typeface="Rockwell" panose="02060603020205020403"/>
            </a:endParaRPr>
          </a:p>
        </p:txBody>
      </p:sp>
      <p:grpSp>
        <p:nvGrpSpPr>
          <p:cNvPr id="17" name="Group 16"/>
          <p:cNvGrpSpPr/>
          <p:nvPr/>
        </p:nvGrpSpPr>
        <p:grpSpPr>
          <a:xfrm>
            <a:off x="2976714" y="3301805"/>
            <a:ext cx="3048000" cy="2286000"/>
            <a:chOff x="2968390" y="3356800"/>
            <a:chExt cx="3048000" cy="2286000"/>
          </a:xfrm>
        </p:grpSpPr>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68390" y="3356800"/>
              <a:ext cx="3048000" cy="2286000"/>
            </a:xfrm>
            <a:prstGeom prst="rect">
              <a:avLst/>
            </a:prstGeom>
          </p:spPr>
        </p:pic>
        <p:sp>
          <p:nvSpPr>
            <p:cNvPr id="11" name="TextBox 10"/>
            <p:cNvSpPr txBox="1"/>
            <p:nvPr/>
          </p:nvSpPr>
          <p:spPr>
            <a:xfrm>
              <a:off x="3632200" y="3376373"/>
              <a:ext cx="1979132" cy="369332"/>
            </a:xfrm>
            <a:prstGeom prst="rect">
              <a:avLst/>
            </a:prstGeom>
            <a:noFill/>
          </p:spPr>
          <p:txBody>
            <a:bodyPr wrap="none" rtlCol="0">
              <a:spAutoFit/>
            </a:bodyPr>
            <a:lstStyle/>
            <a:p>
              <a:r>
                <a:rPr lang="en-US" dirty="0"/>
                <a:t>Toxins and waste</a:t>
              </a:r>
            </a:p>
          </p:txBody>
        </p:sp>
      </p:grpSp>
    </p:spTree>
    <p:extLst>
      <p:ext uri="{BB962C8B-B14F-4D97-AF65-F5344CB8AC3E}">
        <p14:creationId xmlns:p14="http://schemas.microsoft.com/office/powerpoint/2010/main" val="38302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1" y="227404"/>
            <a:ext cx="10697014" cy="3785652"/>
          </a:xfrm>
          <a:prstGeom prst="rect">
            <a:avLst/>
          </a:prstGeom>
        </p:spPr>
        <p:txBody>
          <a:bodyPr wrap="square">
            <a:spAutoFit/>
          </a:bodyPr>
          <a:lstStyle/>
          <a:p>
            <a:r>
              <a:rPr lang="en-US" sz="2000" dirty="0"/>
              <a:t>“To Descartes the material universe was a machine and nothing but a machine... This mechanical picture of nature became the dominant paradigm of science in the period following Descartes.</a:t>
            </a:r>
          </a:p>
          <a:p>
            <a:endParaRPr lang="en-US" sz="2000" dirty="0"/>
          </a:p>
          <a:p>
            <a:r>
              <a:rPr lang="en-US" sz="2000" dirty="0"/>
              <a:t>The Cartesian view of the universe as a mechanical system provided a “scientific” sanction for the manipulation and exploitation of nature that became typical of modern civilization.</a:t>
            </a:r>
          </a:p>
          <a:p>
            <a:endParaRPr lang="en-US" sz="2000" dirty="0"/>
          </a:p>
          <a:p>
            <a:r>
              <a:rPr lang="en-US" sz="2000" dirty="0"/>
              <a:t>The Cartesian approach has been very successful, especially in biology, but it has also limited the directions of scientific research. The problem has been that many scientists, encouraged by their success in treating living organisms as machines, tended to believe that they are </a:t>
            </a:r>
            <a:r>
              <a:rPr lang="en-US" sz="2000" i="1" dirty="0"/>
              <a:t>nothing but</a:t>
            </a:r>
            <a:r>
              <a:rPr lang="en-US" sz="2000" dirty="0"/>
              <a:t> machines.” (p. 25-26)</a:t>
            </a:r>
          </a:p>
          <a:p>
            <a:r>
              <a:rPr lang="en-US" sz="2000" dirty="0"/>
              <a:t>						Capra and </a:t>
            </a:r>
            <a:r>
              <a:rPr lang="en-US" sz="2000" dirty="0" err="1"/>
              <a:t>Luisi</a:t>
            </a:r>
            <a:r>
              <a:rPr lang="en-US" sz="2000" dirty="0"/>
              <a:t> (2015). </a:t>
            </a:r>
            <a:r>
              <a:rPr lang="en-US" sz="2000" i="1" dirty="0"/>
              <a:t>Systems View of Life</a:t>
            </a:r>
          </a:p>
          <a:p>
            <a:endParaRPr lang="en-US" sz="2000" dirty="0"/>
          </a:p>
        </p:txBody>
      </p:sp>
      <p:grpSp>
        <p:nvGrpSpPr>
          <p:cNvPr id="7" name="Group 6"/>
          <p:cNvGrpSpPr/>
          <p:nvPr/>
        </p:nvGrpSpPr>
        <p:grpSpPr>
          <a:xfrm>
            <a:off x="4416999" y="3891116"/>
            <a:ext cx="3086100" cy="3005377"/>
            <a:chOff x="2324100" y="3891116"/>
            <a:chExt cx="3086100" cy="3005377"/>
          </a:xfrm>
        </p:grpSpPr>
        <p:pic>
          <p:nvPicPr>
            <p:cNvPr id="4" name="Picture 3"/>
            <p:cNvPicPr>
              <a:picLocks noChangeAspect="1"/>
            </p:cNvPicPr>
            <p:nvPr/>
          </p:nvPicPr>
          <p:blipFill>
            <a:blip r:embed="rId2"/>
            <a:stretch>
              <a:fillRect/>
            </a:stretch>
          </p:blipFill>
          <p:spPr>
            <a:xfrm>
              <a:off x="2340953" y="3891116"/>
              <a:ext cx="3069247" cy="2948490"/>
            </a:xfrm>
            <a:prstGeom prst="rect">
              <a:avLst/>
            </a:prstGeom>
          </p:spPr>
        </p:pic>
        <p:sp>
          <p:nvSpPr>
            <p:cNvPr id="5" name="Rectangle 4"/>
            <p:cNvSpPr/>
            <p:nvPr/>
          </p:nvSpPr>
          <p:spPr>
            <a:xfrm>
              <a:off x="2324100" y="6065496"/>
              <a:ext cx="2905125" cy="830997"/>
            </a:xfrm>
            <a:prstGeom prst="rect">
              <a:avLst/>
            </a:prstGeom>
          </p:spPr>
          <p:txBody>
            <a:bodyPr wrap="square">
              <a:spAutoFit/>
            </a:bodyPr>
            <a:lstStyle/>
            <a:p>
              <a:r>
                <a:rPr lang="en-US" sz="1200" dirty="0">
                  <a:solidFill>
                    <a:schemeClr val="bg1"/>
                  </a:solidFill>
                </a:rPr>
                <a:t>www.fda.gov/radiation-emittingproducts/radiationemittingproductsandprocedures/medicalimaging/medicalx-rays/ucm115317.htm</a:t>
              </a:r>
            </a:p>
          </p:txBody>
        </p:sp>
      </p:grpSp>
      <p:grpSp>
        <p:nvGrpSpPr>
          <p:cNvPr id="8" name="Group 7"/>
          <p:cNvGrpSpPr/>
          <p:nvPr/>
        </p:nvGrpSpPr>
        <p:grpSpPr>
          <a:xfrm>
            <a:off x="7791449" y="4066930"/>
            <a:ext cx="4186605" cy="2811890"/>
            <a:chOff x="7791449" y="4066930"/>
            <a:chExt cx="4186605" cy="281189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1449" y="4066930"/>
              <a:ext cx="4186605" cy="2791070"/>
            </a:xfrm>
            <a:prstGeom prst="rect">
              <a:avLst/>
            </a:prstGeom>
          </p:spPr>
        </p:pic>
        <p:sp>
          <p:nvSpPr>
            <p:cNvPr id="6" name="Rectangle 5"/>
            <p:cNvSpPr/>
            <p:nvPr/>
          </p:nvSpPr>
          <p:spPr>
            <a:xfrm>
              <a:off x="7808301" y="6232489"/>
              <a:ext cx="4152900" cy="646331"/>
            </a:xfrm>
            <a:prstGeom prst="rect">
              <a:avLst/>
            </a:prstGeom>
          </p:spPr>
          <p:txBody>
            <a:bodyPr wrap="square">
              <a:spAutoFit/>
            </a:bodyPr>
            <a:lstStyle/>
            <a:p>
              <a:r>
                <a:rPr lang="en-US" sz="1200" dirty="0">
                  <a:solidFill>
                    <a:schemeClr val="bg1"/>
                  </a:solidFill>
                </a:rPr>
                <a:t>www.tinker.af.mil/News/Article-Display/Article/ 845655/grinding-it-out-no-job-is-too-big-or-small-for-548th-pmxs-machine-shop/</a:t>
              </a:r>
            </a:p>
          </p:txBody>
        </p:sp>
      </p:grpSp>
      <p:grpSp>
        <p:nvGrpSpPr>
          <p:cNvPr id="12" name="Group 11"/>
          <p:cNvGrpSpPr/>
          <p:nvPr/>
        </p:nvGrpSpPr>
        <p:grpSpPr>
          <a:xfrm>
            <a:off x="201710" y="3801134"/>
            <a:ext cx="4290977" cy="2804146"/>
            <a:chOff x="201710" y="3801134"/>
            <a:chExt cx="4290977" cy="2804146"/>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710" y="3801134"/>
              <a:ext cx="3859824" cy="2804146"/>
            </a:xfrm>
            <a:prstGeom prst="rect">
              <a:avLst/>
            </a:prstGeom>
          </p:spPr>
        </p:pic>
        <p:sp>
          <p:nvSpPr>
            <p:cNvPr id="11" name="Rectangle 10"/>
            <p:cNvSpPr/>
            <p:nvPr/>
          </p:nvSpPr>
          <p:spPr>
            <a:xfrm>
              <a:off x="201710" y="6132758"/>
              <a:ext cx="4290977" cy="461665"/>
            </a:xfrm>
            <a:prstGeom prst="rect">
              <a:avLst/>
            </a:prstGeom>
          </p:spPr>
          <p:txBody>
            <a:bodyPr wrap="square">
              <a:spAutoFit/>
            </a:bodyPr>
            <a:lstStyle/>
            <a:p>
              <a:r>
                <a:rPr lang="en-US" sz="1200" dirty="0">
                  <a:solidFill>
                    <a:schemeClr val="bg1"/>
                  </a:solidFill>
                </a:rPr>
                <a:t>https://www.mmtimes.com/news/growth-mining-industry-expected-investments-rise.html</a:t>
              </a:r>
            </a:p>
          </p:txBody>
        </p:sp>
      </p:grpSp>
    </p:spTree>
    <p:extLst>
      <p:ext uri="{BB962C8B-B14F-4D97-AF65-F5344CB8AC3E}">
        <p14:creationId xmlns:p14="http://schemas.microsoft.com/office/powerpoint/2010/main" val="18763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par>
                          <p:cTn id="25" fill="hold">
                            <p:stCondLst>
                              <p:cond delay="500"/>
                            </p:stCondLst>
                            <p:childTnLst>
                              <p:par>
                                <p:cTn id="26" presetID="10"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799" y="248414"/>
            <a:ext cx="10064460" cy="2677656"/>
          </a:xfrm>
          <a:prstGeom prst="rect">
            <a:avLst/>
          </a:prstGeom>
        </p:spPr>
        <p:txBody>
          <a:bodyPr wrap="square">
            <a:spAutoFit/>
          </a:bodyPr>
          <a:lstStyle/>
          <a:p>
            <a:r>
              <a:rPr lang="en-US" sz="2400" dirty="0">
                <a:cs typeface="Times New Roman" panose="02020603050405020304" pitchFamily="18" charset="0"/>
              </a:rPr>
              <a:t>One major barrier is the dominant idea in mainstream science now – to treat the fundamental working unit of Nature as a “mechanism” – we have turned the world into the machine we have pictured it to be. </a:t>
            </a:r>
          </a:p>
          <a:p>
            <a:endParaRPr lang="en-US" sz="2400" dirty="0">
              <a:cs typeface="Times New Roman" panose="02020603050405020304" pitchFamily="18" charset="0"/>
            </a:endParaRPr>
          </a:p>
          <a:p>
            <a:r>
              <a:rPr lang="en-US" sz="2400" dirty="0">
                <a:cs typeface="Times New Roman" panose="02020603050405020304" pitchFamily="18" charset="0"/>
              </a:rPr>
              <a:t>The suite of systemic problems listed above – showing a world and natural life support ecosystems literally “running out of gas” and “breaking down” in myriad ways – is not typical behavior of natural living systems.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430" y="3295402"/>
            <a:ext cx="4267570" cy="3420152"/>
          </a:xfrm>
          <a:prstGeom prst="rect">
            <a:avLst/>
          </a:prstGeom>
        </p:spPr>
      </p:pic>
    </p:spTree>
    <p:extLst>
      <p:ext uri="{BB962C8B-B14F-4D97-AF65-F5344CB8AC3E}">
        <p14:creationId xmlns:p14="http://schemas.microsoft.com/office/powerpoint/2010/main" val="2740971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316" y="396331"/>
            <a:ext cx="10185484" cy="2308324"/>
          </a:xfrm>
          <a:prstGeom prst="rect">
            <a:avLst/>
          </a:prstGeom>
        </p:spPr>
        <p:txBody>
          <a:bodyPr wrap="square">
            <a:spAutoFit/>
          </a:bodyPr>
          <a:lstStyle/>
          <a:p>
            <a:r>
              <a:rPr lang="en-US" sz="2400" dirty="0">
                <a:cs typeface="Times New Roman" panose="02020603050405020304" pitchFamily="18" charset="0"/>
              </a:rPr>
              <a:t>On the contrary, natural living systems normally self–organize continually and self–repair after disturbance. They grow, develop and improve in environmental quality over time (O</a:t>
            </a:r>
            <a:r>
              <a:rPr lang="en-US" sz="2400" baseline="-25000" dirty="0">
                <a:cs typeface="Times New Roman" panose="02020603050405020304" pitchFamily="18" charset="0"/>
              </a:rPr>
              <a:t>2</a:t>
            </a:r>
            <a:r>
              <a:rPr lang="en-US" sz="2400" dirty="0">
                <a:cs typeface="Times New Roman" panose="02020603050405020304" pitchFamily="18" charset="0"/>
              </a:rPr>
              <a:t> atmosphere, O</a:t>
            </a:r>
            <a:r>
              <a:rPr lang="en-US" sz="2400" baseline="-25000" dirty="0">
                <a:cs typeface="Times New Roman" panose="02020603050405020304" pitchFamily="18" charset="0"/>
              </a:rPr>
              <a:t>3</a:t>
            </a:r>
            <a:r>
              <a:rPr lang="en-US" sz="2400" dirty="0">
                <a:cs typeface="Times New Roman" panose="02020603050405020304" pitchFamily="18" charset="0"/>
              </a:rPr>
              <a:t> layer, soils, water purification, etc.)</a:t>
            </a:r>
          </a:p>
          <a:p>
            <a:endParaRPr lang="en-US" sz="2400" dirty="0">
              <a:cs typeface="Times New Roman" panose="02020603050405020304" pitchFamily="18" charset="0"/>
            </a:endParaRPr>
          </a:p>
          <a:p>
            <a:r>
              <a:rPr lang="en-US" sz="2400" dirty="0">
                <a:cs typeface="Times New Roman" panose="02020603050405020304" pitchFamily="18" charset="0"/>
              </a:rPr>
              <a:t>These demonstrate the normal behavior of healthy Life systems is a win–win where life and environment both improve over time.</a:t>
            </a:r>
          </a:p>
        </p:txBody>
      </p:sp>
      <p:pic>
        <p:nvPicPr>
          <p:cNvPr id="5" name="Picture 6" descr="http://www.countrysideinfo.co.uk/successn/images/index1a.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2702" y="3938955"/>
            <a:ext cx="3673123" cy="2754842"/>
          </a:xfrm>
          <a:prstGeom prst="rect">
            <a:avLst/>
          </a:prstGeom>
          <a:noFill/>
          <a:ln w="9525">
            <a:noFill/>
            <a:miter lim="800000"/>
            <a:headEnd/>
            <a:tailEnd/>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6053" y="3401926"/>
            <a:ext cx="3983209" cy="298740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533" y="2760398"/>
            <a:ext cx="3830069" cy="2556501"/>
          </a:xfrm>
          <a:prstGeom prst="rect">
            <a:avLst/>
          </a:prstGeom>
        </p:spPr>
      </p:pic>
    </p:spTree>
    <p:extLst>
      <p:ext uri="{BB962C8B-B14F-4D97-AF65-F5344CB8AC3E}">
        <p14:creationId xmlns:p14="http://schemas.microsoft.com/office/powerpoint/2010/main" val="38278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3379" y="1237957"/>
            <a:ext cx="6977038" cy="707886"/>
          </a:xfrm>
          <a:prstGeom prst="rect">
            <a:avLst/>
          </a:prstGeom>
          <a:noFill/>
        </p:spPr>
        <p:txBody>
          <a:bodyPr wrap="none" rtlCol="0">
            <a:spAutoFit/>
          </a:bodyPr>
          <a:lstStyle/>
          <a:p>
            <a:r>
              <a:rPr lang="en-US" sz="4000" dirty="0"/>
              <a:t>What can we learn from Nature?</a:t>
            </a:r>
          </a:p>
        </p:txBody>
      </p:sp>
    </p:spTree>
    <p:extLst>
      <p:ext uri="{BB962C8B-B14F-4D97-AF65-F5344CB8AC3E}">
        <p14:creationId xmlns:p14="http://schemas.microsoft.com/office/powerpoint/2010/main" val="3738620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133601" y="885826"/>
            <a:ext cx="7940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i="1" dirty="0">
                <a:solidFill>
                  <a:srgbClr val="000000"/>
                </a:solidFill>
                <a:latin typeface="+mn-lt"/>
                <a:ea typeface="SimSun" pitchFamily="2" charset="-122"/>
              </a:rPr>
              <a:t>There are no trash cans in nature</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1843859"/>
            <a:ext cx="2743200" cy="413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descr="https://www.msu.edu/course/lbs/144/s03/graphics/ecosystem_carbon_cy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1775" y="2819400"/>
            <a:ext cx="4762500" cy="2914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11776" y="1981201"/>
            <a:ext cx="4762500" cy="830997"/>
          </a:xfrm>
          <a:prstGeom prst="rect">
            <a:avLst/>
          </a:prstGeom>
          <a:noFill/>
        </p:spPr>
        <p:txBody>
          <a:bodyPr wrap="square" rtlCol="0">
            <a:spAutoFit/>
          </a:bodyPr>
          <a:lstStyle/>
          <a:p>
            <a:r>
              <a:rPr lang="en-US" sz="2400" dirty="0">
                <a:cs typeface="Times New Roman" panose="02020603050405020304" pitchFamily="18" charset="0"/>
              </a:rPr>
              <a:t>Material is reused again and again through functional couplings</a:t>
            </a:r>
          </a:p>
        </p:txBody>
      </p:sp>
    </p:spTree>
    <p:extLst>
      <p:ext uri="{BB962C8B-B14F-4D97-AF65-F5344CB8AC3E}">
        <p14:creationId xmlns:p14="http://schemas.microsoft.com/office/powerpoint/2010/main" val="2727267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167618" y="914400"/>
            <a:ext cx="97923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zh-CN" sz="2400" i="1" dirty="0">
                <a:solidFill>
                  <a:srgbClr val="000000"/>
                </a:solidFill>
                <a:latin typeface="+mn-lt"/>
                <a:ea typeface="SimSun" pitchFamily="2" charset="-122"/>
              </a:rPr>
              <a:t>An ecosystem uses surplus energy to move further from thermodynamic equilibrium (physically driven biological aspect). </a:t>
            </a:r>
          </a:p>
          <a:p>
            <a:pPr eaLnBrk="1" hangingPunct="1">
              <a:spcBef>
                <a:spcPct val="0"/>
              </a:spcBef>
              <a:buClrTx/>
              <a:buSzTx/>
              <a:buFontTx/>
              <a:buNone/>
            </a:pPr>
            <a:endParaRPr lang="en-US" altLang="zh-CN" sz="2400" i="1" dirty="0">
              <a:solidFill>
                <a:srgbClr val="000000"/>
              </a:solidFill>
              <a:latin typeface="+mn-lt"/>
              <a:ea typeface="SimSun" pitchFamily="2" charset="-122"/>
            </a:endParaRPr>
          </a:p>
          <a:p>
            <a:pPr eaLnBrk="1" hangingPunct="1">
              <a:spcBef>
                <a:spcPct val="0"/>
              </a:spcBef>
              <a:buClrTx/>
              <a:buSzTx/>
              <a:buFontTx/>
              <a:buNone/>
            </a:pPr>
            <a:r>
              <a:rPr lang="en-US" altLang="zh-CN" sz="2400" dirty="0">
                <a:solidFill>
                  <a:srgbClr val="000000"/>
                </a:solidFill>
                <a:latin typeface="+mn-lt"/>
                <a:ea typeface="SimSun" pitchFamily="2" charset="-122"/>
              </a:rPr>
              <a:t>Another way of expressing that ecosystems can grow</a:t>
            </a:r>
            <a:endParaRPr lang="en-US" altLang="en-US" sz="2400" dirty="0">
              <a:solidFill>
                <a:srgbClr val="000000"/>
              </a:solidFill>
              <a:latin typeface="+mn-lt"/>
              <a:cs typeface="Times New Roman" pitchFamily="18" charset="0"/>
            </a:endParaRPr>
          </a:p>
        </p:txBody>
      </p:sp>
      <p:pic>
        <p:nvPicPr>
          <p:cNvPr id="22531" name="Picture 5" descr="http://www.tomatosphere.org/teacher-resources/teachers-guide/grades-8-10/images/dynamic-equilibrium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2349" y="3875033"/>
            <a:ext cx="2898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5893794" y="2655833"/>
            <a:ext cx="5715000" cy="4038600"/>
          </a:xfrm>
          <a:prstGeom prst="rect">
            <a:avLst/>
          </a:prstGeom>
        </p:spPr>
      </p:pic>
      <p:sp>
        <p:nvSpPr>
          <p:cNvPr id="6" name="Rectangle 5"/>
          <p:cNvSpPr/>
          <p:nvPr/>
        </p:nvSpPr>
        <p:spPr>
          <a:xfrm>
            <a:off x="5893794" y="6241553"/>
            <a:ext cx="5360360" cy="461665"/>
          </a:xfrm>
          <a:prstGeom prst="rect">
            <a:avLst/>
          </a:prstGeom>
        </p:spPr>
        <p:txBody>
          <a:bodyPr wrap="square">
            <a:spAutoFit/>
          </a:bodyPr>
          <a:lstStyle/>
          <a:p>
            <a:r>
              <a:rPr lang="en-US" sz="1200" dirty="0">
                <a:solidFill>
                  <a:schemeClr val="bg1"/>
                </a:solidFill>
              </a:rPr>
              <a:t>http://tomatosphere.letstalkscience.ca/Resources/library/ArticleId/4791/seed-germination.aspx</a:t>
            </a:r>
          </a:p>
        </p:txBody>
      </p:sp>
    </p:spTree>
    <p:extLst>
      <p:ext uri="{BB962C8B-B14F-4D97-AF65-F5344CB8AC3E}">
        <p14:creationId xmlns:p14="http://schemas.microsoft.com/office/powerpoint/2010/main" val="17005570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7403" y="536077"/>
            <a:ext cx="8639175" cy="5762625"/>
          </a:xfrm>
          <a:prstGeom prst="rect">
            <a:avLst/>
          </a:prstGeom>
        </p:spPr>
      </p:pic>
      <p:sp>
        <p:nvSpPr>
          <p:cNvPr id="3" name="TextBox 2"/>
          <p:cNvSpPr txBox="1"/>
          <p:nvPr/>
        </p:nvSpPr>
        <p:spPr>
          <a:xfrm>
            <a:off x="196944" y="1448973"/>
            <a:ext cx="3376247" cy="3416320"/>
          </a:xfrm>
          <a:prstGeom prst="rect">
            <a:avLst/>
          </a:prstGeom>
          <a:noFill/>
        </p:spPr>
        <p:txBody>
          <a:bodyPr wrap="square" rtlCol="0">
            <a:spAutoFit/>
          </a:bodyPr>
          <a:lstStyle/>
          <a:p>
            <a:r>
              <a:rPr lang="en-US" sz="2400" dirty="0"/>
              <a:t>Newton’s Apple</a:t>
            </a:r>
          </a:p>
          <a:p>
            <a:endParaRPr lang="en-US" sz="2400" dirty="0"/>
          </a:p>
          <a:p>
            <a:endParaRPr lang="en-US" sz="2400" dirty="0"/>
          </a:p>
          <a:p>
            <a:r>
              <a:rPr lang="en-US" sz="2400" dirty="0"/>
              <a:t>He didn’t answer the corollary question:</a:t>
            </a:r>
          </a:p>
          <a:p>
            <a:endParaRPr lang="en-US" sz="2400" dirty="0"/>
          </a:p>
          <a:p>
            <a:r>
              <a:rPr lang="en-US" sz="2400" dirty="0"/>
              <a:t>How did the apple get above the ground in the first place?</a:t>
            </a:r>
          </a:p>
        </p:txBody>
      </p:sp>
      <p:sp>
        <p:nvSpPr>
          <p:cNvPr id="4" name="Rectangle 3"/>
          <p:cNvSpPr/>
          <p:nvPr/>
        </p:nvSpPr>
        <p:spPr>
          <a:xfrm>
            <a:off x="4693920" y="6298702"/>
            <a:ext cx="6096000" cy="307777"/>
          </a:xfrm>
          <a:prstGeom prst="rect">
            <a:avLst/>
          </a:prstGeom>
        </p:spPr>
        <p:txBody>
          <a:bodyPr>
            <a:spAutoFit/>
          </a:bodyPr>
          <a:lstStyle/>
          <a:p>
            <a:r>
              <a:rPr lang="en-US" sz="1400" dirty="0"/>
              <a:t>https://history.howstuffworks.com/history-vs-myth/10-false-history-facts10.htm</a:t>
            </a:r>
          </a:p>
        </p:txBody>
      </p:sp>
    </p:spTree>
    <p:extLst>
      <p:ext uri="{BB962C8B-B14F-4D97-AF65-F5344CB8AC3E}">
        <p14:creationId xmlns:p14="http://schemas.microsoft.com/office/powerpoint/2010/main" val="13104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2117726" y="914401"/>
            <a:ext cx="7864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zh-CN" sz="2400" i="1" dirty="0">
                <a:solidFill>
                  <a:srgbClr val="000000"/>
                </a:solidFill>
                <a:latin typeface="Times New Roman" pitchFamily="18" charset="0"/>
                <a:ea typeface="SimSun" pitchFamily="2" charset="-122"/>
              </a:rPr>
              <a:t>An ecosystem co-evolves by adapting to and modifying its environment (biologically driven biological aspect).</a:t>
            </a:r>
          </a:p>
        </p:txBody>
      </p:sp>
      <p:pic>
        <p:nvPicPr>
          <p:cNvPr id="4" name="Picture 3"/>
          <p:cNvPicPr>
            <a:picLocks noChangeAspect="1"/>
          </p:cNvPicPr>
          <p:nvPr/>
        </p:nvPicPr>
        <p:blipFill>
          <a:blip r:embed="rId2"/>
          <a:stretch>
            <a:fillRect/>
          </a:stretch>
        </p:blipFill>
        <p:spPr>
          <a:xfrm>
            <a:off x="2117725" y="2208923"/>
            <a:ext cx="4762500" cy="4067175"/>
          </a:xfrm>
          <a:prstGeom prst="rect">
            <a:avLst/>
          </a:prstGeom>
        </p:spPr>
      </p:pic>
      <p:pic>
        <p:nvPicPr>
          <p:cNvPr id="3" name="Picture 2"/>
          <p:cNvPicPr>
            <a:picLocks noChangeAspect="1"/>
          </p:cNvPicPr>
          <p:nvPr/>
        </p:nvPicPr>
        <p:blipFill>
          <a:blip r:embed="rId3"/>
          <a:stretch>
            <a:fillRect/>
          </a:stretch>
        </p:blipFill>
        <p:spPr>
          <a:xfrm>
            <a:off x="5427544" y="2704223"/>
            <a:ext cx="4953000" cy="3571875"/>
          </a:xfrm>
          <a:prstGeom prst="rect">
            <a:avLst/>
          </a:prstGeom>
        </p:spPr>
      </p:pic>
      <p:pic>
        <p:nvPicPr>
          <p:cNvPr id="2" name="Picture 1"/>
          <p:cNvPicPr>
            <a:picLocks noChangeAspect="1"/>
          </p:cNvPicPr>
          <p:nvPr/>
        </p:nvPicPr>
        <p:blipFill>
          <a:blip r:embed="rId4"/>
          <a:stretch>
            <a:fillRect/>
          </a:stretch>
        </p:blipFill>
        <p:spPr>
          <a:xfrm>
            <a:off x="2125686" y="1694572"/>
            <a:ext cx="8254858" cy="5095875"/>
          </a:xfrm>
          <a:prstGeom prst="rect">
            <a:avLst/>
          </a:prstGeom>
        </p:spPr>
      </p:pic>
    </p:spTree>
    <p:extLst>
      <p:ext uri="{BB962C8B-B14F-4D97-AF65-F5344CB8AC3E}">
        <p14:creationId xmlns:p14="http://schemas.microsoft.com/office/powerpoint/2010/main" val="42655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cdn.theatlantic.com/static/mt/assets/science/cool-space-pictur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71189" y="0"/>
            <a:ext cx="95208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745" y="492369"/>
            <a:ext cx="2377440" cy="830997"/>
          </a:xfrm>
          <a:prstGeom prst="rect">
            <a:avLst/>
          </a:prstGeom>
          <a:noFill/>
        </p:spPr>
        <p:txBody>
          <a:bodyPr wrap="square" rtlCol="0">
            <a:spAutoFit/>
          </a:bodyPr>
          <a:lstStyle/>
          <a:p>
            <a:r>
              <a:rPr lang="en-US" sz="2400" dirty="0"/>
              <a:t>We live in a world full of life.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4021" y="3044808"/>
            <a:ext cx="4986960" cy="332870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1205" y="228323"/>
            <a:ext cx="4267570" cy="3200677"/>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7779" y="224910"/>
            <a:ext cx="4572397" cy="2575783"/>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2516" y="3657323"/>
            <a:ext cx="4267493" cy="2802099"/>
          </a:xfrm>
          <a:prstGeom prst="rect">
            <a:avLst/>
          </a:prstGeom>
        </p:spPr>
      </p:pic>
      <p:sp>
        <p:nvSpPr>
          <p:cNvPr id="7" name="Rectangle 6"/>
          <p:cNvSpPr/>
          <p:nvPr/>
        </p:nvSpPr>
        <p:spPr>
          <a:xfrm>
            <a:off x="154745" y="2267512"/>
            <a:ext cx="2224620" cy="4524315"/>
          </a:xfrm>
          <a:prstGeom prst="rect">
            <a:avLst/>
          </a:prstGeom>
        </p:spPr>
        <p:txBody>
          <a:bodyPr wrap="square">
            <a:spAutoFit/>
          </a:bodyPr>
          <a:lstStyle/>
          <a:p>
            <a:r>
              <a:rPr lang="en-US" sz="3200" dirty="0"/>
              <a:t>Nothing on Earth is entirely abiotic </a:t>
            </a:r>
          </a:p>
          <a:p>
            <a:endParaRPr lang="en-US" sz="3200" dirty="0"/>
          </a:p>
          <a:p>
            <a:r>
              <a:rPr lang="en-US" sz="3200" dirty="0"/>
              <a:t>Rather it is </a:t>
            </a:r>
          </a:p>
          <a:p>
            <a:endParaRPr lang="en-US" sz="3200" dirty="0"/>
          </a:p>
          <a:p>
            <a:r>
              <a:rPr lang="en-US" sz="3200" i="1" dirty="0"/>
              <a:t>With Life</a:t>
            </a:r>
            <a:r>
              <a:rPr lang="en-US" sz="3200" dirty="0"/>
              <a:t> – </a:t>
            </a:r>
            <a:r>
              <a:rPr lang="en-US" sz="3200" b="1" dirty="0" err="1"/>
              <a:t>conbiotic</a:t>
            </a:r>
            <a:r>
              <a:rPr lang="en-US" sz="3200" b="1" dirty="0"/>
              <a:t> </a:t>
            </a:r>
          </a:p>
        </p:txBody>
      </p:sp>
    </p:spTree>
    <p:extLst>
      <p:ext uri="{BB962C8B-B14F-4D97-AF65-F5344CB8AC3E}">
        <p14:creationId xmlns:p14="http://schemas.microsoft.com/office/powerpoint/2010/main" val="239848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3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350"/>
                            </p:stCondLst>
                            <p:childTnLst>
                              <p:par>
                                <p:cTn id="13" presetID="10" presetClass="entr" presetSubtype="0" fill="hold" nodeType="afterEffect">
                                  <p:stCondLst>
                                    <p:cond delay="3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200"/>
                            </p:stCondLst>
                            <p:childTnLst>
                              <p:par>
                                <p:cTn id="17" presetID="10" presetClass="entr" presetSubtype="0" fill="hold" nodeType="afterEffect">
                                  <p:stCondLst>
                                    <p:cond delay="3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985" y="1139974"/>
            <a:ext cx="7355057" cy="4137219"/>
          </a:xfrm>
          <a:prstGeom prst="rect">
            <a:avLst/>
          </a:prstGeom>
        </p:spPr>
      </p:pic>
      <p:sp>
        <p:nvSpPr>
          <p:cNvPr id="4" name="TextBox 3"/>
          <p:cNvSpPr txBox="1"/>
          <p:nvPr/>
        </p:nvSpPr>
        <p:spPr>
          <a:xfrm>
            <a:off x="3178204" y="334547"/>
            <a:ext cx="7258397" cy="523220"/>
          </a:xfrm>
          <a:prstGeom prst="rect">
            <a:avLst/>
          </a:prstGeom>
          <a:noFill/>
        </p:spPr>
        <p:txBody>
          <a:bodyPr wrap="none" rtlCol="0">
            <a:spAutoFit/>
          </a:bodyPr>
          <a:lstStyle/>
          <a:p>
            <a:r>
              <a:rPr lang="en-US" sz="2800" dirty="0"/>
              <a:t>Rene Descartes </a:t>
            </a:r>
            <a:r>
              <a:rPr lang="en-US" sz="2800" i="1" dirty="0"/>
              <a:t>Discourse on the Method </a:t>
            </a:r>
            <a:r>
              <a:rPr lang="en-US" sz="2800" dirty="0"/>
              <a:t>(1637).</a:t>
            </a:r>
          </a:p>
        </p:txBody>
      </p:sp>
      <p:sp>
        <p:nvSpPr>
          <p:cNvPr id="6" name="TextBox 5"/>
          <p:cNvSpPr txBox="1"/>
          <p:nvPr/>
        </p:nvSpPr>
        <p:spPr>
          <a:xfrm>
            <a:off x="6158056" y="5936565"/>
            <a:ext cx="5691558" cy="523220"/>
          </a:xfrm>
          <a:prstGeom prst="rect">
            <a:avLst/>
          </a:prstGeom>
          <a:noFill/>
        </p:spPr>
        <p:txBody>
          <a:bodyPr wrap="none" rtlCol="0">
            <a:spAutoFit/>
          </a:bodyPr>
          <a:lstStyle/>
          <a:p>
            <a:r>
              <a:rPr lang="en-US" sz="2800" dirty="0"/>
              <a:t>Founder of the “Cartesian” worldview</a:t>
            </a:r>
          </a:p>
        </p:txBody>
      </p:sp>
      <p:sp>
        <p:nvSpPr>
          <p:cNvPr id="5" name="TextBox 4"/>
          <p:cNvSpPr txBox="1">
            <a:spLocks noChangeArrowheads="1"/>
          </p:cNvSpPr>
          <p:nvPr/>
        </p:nvSpPr>
        <p:spPr bwMode="auto">
          <a:xfrm rot="-1110613">
            <a:off x="2646715" y="2927519"/>
            <a:ext cx="5863528" cy="1015663"/>
          </a:xfrm>
          <a:prstGeom prst="rect">
            <a:avLst/>
          </a:prstGeom>
          <a:solidFill>
            <a:schemeClr val="accent1">
              <a:alpha val="85000"/>
            </a:schemeClr>
          </a:solid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6000" b="1" dirty="0">
                <a:latin typeface="Times New Roman" pitchFamily="18" charset="0"/>
              </a:rPr>
              <a:t>Discrete Thought</a:t>
            </a:r>
            <a:endParaRPr lang="en-US" altLang="en-US" sz="2800" b="1" dirty="0">
              <a:latin typeface="Times New Roman" pitchFamily="18" charset="0"/>
            </a:endParaRPr>
          </a:p>
        </p:txBody>
      </p:sp>
    </p:spTree>
    <p:extLst>
      <p:ext uri="{BB962C8B-B14F-4D97-AF65-F5344CB8AC3E}">
        <p14:creationId xmlns:p14="http://schemas.microsoft.com/office/powerpoint/2010/main" val="34663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upload.wikimedia.org/wikipedia/commons/thumb/9/90/Systems_thinking_about_the_society.svg/280px-Systems_thinking_about_the_society.svg.png">
            <a:hlinkClick r:id="rId2" tooltip="Impression of systems thinking about society [1]"/>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05800" y="3361766"/>
            <a:ext cx="3420034" cy="3420034"/>
          </a:xfrm>
          <a:prstGeom prst="rect">
            <a:avLst/>
          </a:prstGeom>
          <a:noFill/>
          <a:ln w="9525">
            <a:noFill/>
            <a:miter lim="800000"/>
            <a:headEnd/>
            <a:tailEnd/>
          </a:ln>
        </p:spPr>
      </p:pic>
      <p:sp>
        <p:nvSpPr>
          <p:cNvPr id="45059" name="Rectangle 3"/>
          <p:cNvSpPr>
            <a:spLocks noChangeArrowheads="1"/>
          </p:cNvSpPr>
          <p:nvPr/>
        </p:nvSpPr>
        <p:spPr bwMode="auto">
          <a:xfrm>
            <a:off x="251011" y="152400"/>
            <a:ext cx="11474823" cy="4462760"/>
          </a:xfrm>
          <a:prstGeom prst="rect">
            <a:avLst/>
          </a:prstGeom>
          <a:noFill/>
          <a:ln w="9525">
            <a:noFill/>
            <a:miter lim="800000"/>
            <a:headEnd/>
            <a:tailEnd/>
          </a:ln>
        </p:spPr>
        <p:txBody>
          <a:bodyPr wrap="square">
            <a:spAutoFit/>
          </a:bodyPr>
          <a:lstStyle/>
          <a:p>
            <a:r>
              <a:rPr lang="en-US" sz="4400" b="1" dirty="0">
                <a:cs typeface="Times New Roman" pitchFamily="18" charset="0"/>
              </a:rPr>
              <a:t>rise of systems thinking – </a:t>
            </a:r>
            <a:r>
              <a:rPr lang="en-US" sz="4400" dirty="0">
                <a:cs typeface="Times New Roman" pitchFamily="18" charset="0"/>
              </a:rPr>
              <a:t>from parts to wholes: </a:t>
            </a:r>
            <a:endParaRPr lang="en-US" sz="4400" b="1" dirty="0">
              <a:cs typeface="Times New Roman" pitchFamily="18" charset="0"/>
            </a:endParaRPr>
          </a:p>
          <a:p>
            <a:endParaRPr lang="en-US" sz="4400" dirty="0">
              <a:cs typeface="Times New Roman" pitchFamily="18" charset="0"/>
            </a:endParaRPr>
          </a:p>
          <a:p>
            <a:r>
              <a:rPr lang="en-US" sz="2800" i="1" dirty="0">
                <a:cs typeface="Times New Roman" pitchFamily="18" charset="0"/>
              </a:rPr>
              <a:t>system</a:t>
            </a:r>
            <a:r>
              <a:rPr lang="en-US" sz="2800" dirty="0">
                <a:cs typeface="Times New Roman" pitchFamily="18" charset="0"/>
              </a:rPr>
              <a:t> – integrated whole whose essential properties arise from the </a:t>
            </a:r>
            <a:r>
              <a:rPr lang="en-US" sz="2800" b="1" dirty="0">
                <a:solidFill>
                  <a:schemeClr val="accent5"/>
                </a:solidFill>
                <a:cs typeface="Times New Roman" pitchFamily="18" charset="0"/>
              </a:rPr>
              <a:t>relationships</a:t>
            </a:r>
            <a:r>
              <a:rPr lang="en-US" sz="2800" dirty="0">
                <a:cs typeface="Times New Roman" pitchFamily="18" charset="0"/>
              </a:rPr>
              <a:t> between its parts</a:t>
            </a:r>
          </a:p>
          <a:p>
            <a:endParaRPr lang="en-US" sz="2800" dirty="0">
              <a:cs typeface="Times New Roman" pitchFamily="18" charset="0"/>
            </a:endParaRPr>
          </a:p>
          <a:p>
            <a:r>
              <a:rPr lang="en-US" sz="2800" i="1" dirty="0">
                <a:cs typeface="Times New Roman" pitchFamily="18" charset="0"/>
              </a:rPr>
              <a:t>systems thinking</a:t>
            </a:r>
            <a:r>
              <a:rPr lang="en-US" sz="2800" dirty="0">
                <a:cs typeface="Times New Roman" pitchFamily="18" charset="0"/>
              </a:rPr>
              <a:t> – the understanding of a phenomenon within the </a:t>
            </a:r>
            <a:r>
              <a:rPr lang="en-US" sz="2800" b="1" dirty="0">
                <a:solidFill>
                  <a:schemeClr val="accent5"/>
                </a:solidFill>
                <a:cs typeface="Times New Roman" pitchFamily="18" charset="0"/>
              </a:rPr>
              <a:t>context </a:t>
            </a:r>
            <a:r>
              <a:rPr lang="en-US" sz="2800" dirty="0">
                <a:cs typeface="Times New Roman" pitchFamily="18" charset="0"/>
              </a:rPr>
              <a:t>of a larger whole </a:t>
            </a:r>
          </a:p>
          <a:p>
            <a:r>
              <a:rPr lang="en-US" sz="2800" dirty="0">
                <a:cs typeface="Times New Roman" pitchFamily="18" charset="0"/>
              </a:rPr>
              <a:t> </a:t>
            </a:r>
          </a:p>
          <a:p>
            <a:r>
              <a:rPr lang="en-US" sz="2800" dirty="0">
                <a:cs typeface="Times New Roman" pitchFamily="18" charset="0"/>
              </a:rPr>
              <a:t>systems thinking is </a:t>
            </a:r>
            <a:r>
              <a:rPr lang="en-US" sz="2800" b="1" dirty="0">
                <a:solidFill>
                  <a:schemeClr val="accent5"/>
                </a:solidFill>
                <a:cs typeface="Times New Roman" pitchFamily="18" charset="0"/>
              </a:rPr>
              <a:t>complementary</a:t>
            </a:r>
            <a:r>
              <a:rPr lang="en-US" sz="2800" dirty="0">
                <a:cs typeface="Times New Roman" pitchFamily="18" charset="0"/>
              </a:rPr>
              <a:t> to analytical thinking</a:t>
            </a:r>
          </a:p>
        </p:txBody>
      </p:sp>
    </p:spTree>
    <p:extLst>
      <p:ext uri="{BB962C8B-B14F-4D97-AF65-F5344CB8AC3E}">
        <p14:creationId xmlns:p14="http://schemas.microsoft.com/office/powerpoint/2010/main" val="3202348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349" y="140066"/>
            <a:ext cx="11383106" cy="2677656"/>
          </a:xfrm>
          <a:prstGeom prst="rect">
            <a:avLst/>
          </a:prstGeom>
          <a:noFill/>
        </p:spPr>
        <p:txBody>
          <a:bodyPr wrap="square" rtlCol="0">
            <a:spAutoFit/>
          </a:bodyPr>
          <a:lstStyle/>
          <a:p>
            <a:r>
              <a:rPr lang="en-US" sz="2400" dirty="0"/>
              <a:t>“I think, therefore I exist. </a:t>
            </a:r>
          </a:p>
          <a:p>
            <a:r>
              <a:rPr lang="en-US" sz="2400" dirty="0"/>
              <a:t>That is, I think now, therefore I exist now. But I think </a:t>
            </a:r>
            <a:r>
              <a:rPr lang="en-US" sz="2400" i="1" dirty="0"/>
              <a:t>only as long as</a:t>
            </a:r>
            <a:r>
              <a:rPr lang="en-US" sz="2400" dirty="0"/>
              <a:t> I have a steady input of oxygen, water, and food to sustain my thinking via my life. And, after I am done thinking with aid of these vital materials, they are transformed and expelled not so much as waste but as food for the plants and other living beings that in turn create and supply my material needs.”</a:t>
            </a:r>
          </a:p>
          <a:p>
            <a:endParaRPr lang="en-US"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7615" y="2118450"/>
            <a:ext cx="7109325" cy="4739550"/>
          </a:xfrm>
          <a:prstGeom prst="rect">
            <a:avLst/>
          </a:prstGeom>
        </p:spPr>
      </p:pic>
      <p:sp>
        <p:nvSpPr>
          <p:cNvPr id="6" name="TextBox 5"/>
          <p:cNvSpPr txBox="1">
            <a:spLocks noChangeArrowheads="1"/>
          </p:cNvSpPr>
          <p:nvPr/>
        </p:nvSpPr>
        <p:spPr bwMode="auto">
          <a:xfrm rot="20489387">
            <a:off x="4435553" y="2588283"/>
            <a:ext cx="6393610" cy="1015663"/>
          </a:xfrm>
          <a:prstGeom prst="rect">
            <a:avLst/>
          </a:prstGeom>
          <a:solidFill>
            <a:schemeClr val="accent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0" b="1" dirty="0"/>
              <a:t>Sustained Thought</a:t>
            </a:r>
            <a:endParaRPr lang="en-US" sz="2800" b="1" dirty="0"/>
          </a:p>
        </p:txBody>
      </p:sp>
      <p:sp>
        <p:nvSpPr>
          <p:cNvPr id="7" name="Rectangle 6"/>
          <p:cNvSpPr/>
          <p:nvPr/>
        </p:nvSpPr>
        <p:spPr>
          <a:xfrm>
            <a:off x="174189" y="3098726"/>
            <a:ext cx="3905442" cy="1384995"/>
          </a:xfrm>
          <a:prstGeom prst="rect">
            <a:avLst/>
          </a:prstGeom>
        </p:spPr>
        <p:txBody>
          <a:bodyPr wrap="square">
            <a:spAutoFit/>
          </a:bodyPr>
          <a:lstStyle/>
          <a:p>
            <a:r>
              <a:rPr lang="en-US" sz="2800" dirty="0"/>
              <a:t>“I think, therefore, I am... we are... an ecosystem” Fiscus &amp; Fath 2019</a:t>
            </a:r>
          </a:p>
        </p:txBody>
      </p:sp>
      <p:sp>
        <p:nvSpPr>
          <p:cNvPr id="8" name="Rectangle 7"/>
          <p:cNvSpPr/>
          <p:nvPr/>
        </p:nvSpPr>
        <p:spPr>
          <a:xfrm>
            <a:off x="5067615" y="6570961"/>
            <a:ext cx="6752492" cy="276999"/>
          </a:xfrm>
          <a:prstGeom prst="rect">
            <a:avLst/>
          </a:prstGeom>
        </p:spPr>
        <p:txBody>
          <a:bodyPr wrap="square">
            <a:spAutoFit/>
          </a:bodyPr>
          <a:lstStyle/>
          <a:p>
            <a:r>
              <a:rPr lang="en-US" sz="1200" dirty="0">
                <a:solidFill>
                  <a:schemeClr val="bg1"/>
                </a:solidFill>
              </a:rPr>
              <a:t>https://wmtllp.com/tax-advisory/trusts/woman-sitting-on-bench-by-the-lake-contemplating-nature/</a:t>
            </a:r>
          </a:p>
        </p:txBody>
      </p:sp>
    </p:spTree>
    <p:extLst>
      <p:ext uri="{BB962C8B-B14F-4D97-AF65-F5344CB8AC3E}">
        <p14:creationId xmlns:p14="http://schemas.microsoft.com/office/powerpoint/2010/main" val="17968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par>
                          <p:cTn id="13" fill="hold">
                            <p:stCondLst>
                              <p:cond delay="5600"/>
                            </p:stCondLst>
                            <p:childTnLst>
                              <p:par>
                                <p:cTn id="14" presetID="10" presetClass="entr" presetSubtype="0" fill="hold" grpId="0" nodeType="after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63" y="226479"/>
            <a:ext cx="11191740" cy="4308872"/>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Foundations for Sustainability - principles of Holistic Life Science:</a:t>
            </a:r>
          </a:p>
          <a:p>
            <a:endParaRPr lang="en-US" sz="2000" dirty="0">
              <a:latin typeface="Times New Roman" panose="02020603050405020304" pitchFamily="18" charset="0"/>
              <a:cs typeface="Times New Roman" panose="02020603050405020304" pitchFamily="18" charset="0"/>
            </a:endParaRPr>
          </a:p>
          <a:p>
            <a:pPr marL="228600" indent="-228600">
              <a:spcAft>
                <a:spcPts val="1200"/>
              </a:spcAft>
              <a:tabLst>
                <a:tab pos="511175" algn="l"/>
              </a:tabLst>
            </a:pPr>
            <a:r>
              <a:rPr lang="en-US" sz="2000" dirty="0">
                <a:latin typeface="Times New Roman" panose="02020603050405020304" pitchFamily="18" charset="0"/>
                <a:cs typeface="Times New Roman" panose="02020603050405020304" pitchFamily="18" charset="0"/>
              </a:rPr>
              <a:t>1) Founded on Life as the basis of value, where Life is the Life–environment system as a unified whole</a:t>
            </a:r>
          </a:p>
          <a:p>
            <a:pPr marL="228600" indent="-228600">
              <a:spcAft>
                <a:spcPts val="1200"/>
              </a:spcAft>
              <a:tabLst>
                <a:tab pos="511175" algn="l"/>
              </a:tabLst>
            </a:pPr>
            <a:r>
              <a:rPr lang="en-US" sz="2000" dirty="0">
                <a:latin typeface="Times New Roman" panose="02020603050405020304" pitchFamily="18" charset="0"/>
                <a:cs typeface="Times New Roman" panose="02020603050405020304" pitchFamily="18" charset="0"/>
              </a:rPr>
              <a:t>2) Anticipatory and accelerates scientific change toward the ultimate goal of a sustainable human environment relation and Life–environment relation</a:t>
            </a:r>
          </a:p>
          <a:p>
            <a:pPr marL="228600" indent="-228600">
              <a:spcAft>
                <a:spcPts val="1200"/>
              </a:spcAft>
              <a:tabLst>
                <a:tab pos="511175" algn="l"/>
              </a:tabLst>
            </a:pPr>
            <a:r>
              <a:rPr lang="en-US" sz="2000" dirty="0">
                <a:latin typeface="Times New Roman" panose="02020603050405020304" pitchFamily="18" charset="0"/>
                <a:cs typeface="Times New Roman" panose="02020603050405020304" pitchFamily="18" charset="0"/>
              </a:rPr>
              <a:t>3) Balances holism with reductionism and synthesis with analysis</a:t>
            </a:r>
          </a:p>
          <a:p>
            <a:pPr marL="228600" indent="-228600">
              <a:spcAft>
                <a:spcPts val="1200"/>
              </a:spcAft>
              <a:tabLst>
                <a:tab pos="511175" algn="l"/>
              </a:tabLst>
            </a:pPr>
            <a:r>
              <a:rPr lang="en-US" sz="2000" dirty="0">
                <a:latin typeface="Times New Roman" panose="02020603050405020304" pitchFamily="18" charset="0"/>
                <a:cs typeface="Times New Roman" panose="02020603050405020304" pitchFamily="18" charset="0"/>
              </a:rPr>
              <a:t>4) Equally emphasizes </a:t>
            </a:r>
            <a:r>
              <a:rPr lang="en-US" sz="2000" dirty="0" err="1">
                <a:latin typeface="Times New Roman" panose="02020603050405020304" pitchFamily="18" charset="0"/>
                <a:cs typeface="Times New Roman" panose="02020603050405020304" pitchFamily="18" charset="0"/>
              </a:rPr>
              <a:t>internalist</a:t>
            </a:r>
            <a:r>
              <a:rPr lang="en-US" sz="2000" dirty="0">
                <a:latin typeface="Times New Roman" panose="02020603050405020304" pitchFamily="18" charset="0"/>
                <a:cs typeface="Times New Roman" panose="02020603050405020304" pitchFamily="18" charset="0"/>
              </a:rPr>
              <a:t> and self–referential as well as objectivist perspectives</a:t>
            </a:r>
          </a:p>
          <a:p>
            <a:pPr marL="228600" indent="-228600">
              <a:spcAft>
                <a:spcPts val="1200"/>
              </a:spcAft>
              <a:tabLst>
                <a:tab pos="511175" algn="l"/>
              </a:tabLst>
            </a:pPr>
            <a:r>
              <a:rPr lang="en-US" sz="2000" dirty="0">
                <a:latin typeface="Times New Roman" panose="02020603050405020304" pitchFamily="18" charset="0"/>
                <a:cs typeface="Times New Roman" panose="02020603050405020304" pitchFamily="18" charset="0"/>
              </a:rPr>
              <a:t>5) Is complex itself (employs </a:t>
            </a:r>
            <a:r>
              <a:rPr lang="en-US" sz="2000" dirty="0" err="1">
                <a:latin typeface="Times New Roman" panose="02020603050405020304" pitchFamily="18" charset="0"/>
                <a:cs typeface="Times New Roman" panose="02020603050405020304" pitchFamily="18" charset="0"/>
              </a:rPr>
              <a:t>impredicative</a:t>
            </a:r>
            <a:r>
              <a:rPr lang="en-US" sz="2000" dirty="0">
                <a:latin typeface="Times New Roman" panose="02020603050405020304" pitchFamily="18" charset="0"/>
                <a:cs typeface="Times New Roman" panose="02020603050405020304" pitchFamily="18" charset="0"/>
              </a:rPr>
              <a:t> logic, complexity theory, etc.) and able to help understand and guide complex human–natural systems</a:t>
            </a:r>
          </a:p>
          <a:p>
            <a:pPr marL="228600" indent="-228600">
              <a:spcAft>
                <a:spcPts val="1200"/>
              </a:spcAft>
              <a:tabLst>
                <a:tab pos="511175" algn="l"/>
              </a:tabLst>
            </a:pPr>
            <a:r>
              <a:rPr lang="en-US" sz="2000" dirty="0">
                <a:latin typeface="Times New Roman" panose="02020603050405020304" pitchFamily="18" charset="0"/>
                <a:cs typeface="Times New Roman" panose="02020603050405020304" pitchFamily="18" charset="0"/>
              </a:rPr>
              <a:t>6) Is radically empirical, continually questioning, challenging, and transforming science assumptions and structures, especially when these distract from topics of greatest benefit to humanity and Life.</a:t>
            </a:r>
          </a:p>
        </p:txBody>
      </p:sp>
      <p:pic>
        <p:nvPicPr>
          <p:cNvPr id="3" name="Picture 2"/>
          <p:cNvPicPr>
            <a:picLocks noChangeAspect="1"/>
          </p:cNvPicPr>
          <p:nvPr/>
        </p:nvPicPr>
        <p:blipFill>
          <a:blip r:embed="rId2"/>
          <a:stretch>
            <a:fillRect/>
          </a:stretch>
        </p:blipFill>
        <p:spPr>
          <a:xfrm>
            <a:off x="6176627" y="2122715"/>
            <a:ext cx="6015373" cy="4735285"/>
          </a:xfrm>
          <a:prstGeom prst="rect">
            <a:avLst/>
          </a:prstGeom>
        </p:spPr>
      </p:pic>
    </p:spTree>
    <p:extLst>
      <p:ext uri="{BB962C8B-B14F-4D97-AF65-F5344CB8AC3E}">
        <p14:creationId xmlns:p14="http://schemas.microsoft.com/office/powerpoint/2010/main" val="16974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2733" y="1944970"/>
            <a:ext cx="11204620" cy="2895972"/>
          </a:xfrm>
        </p:spPr>
        <p:txBody>
          <a:bodyPr>
            <a:normAutofit fontScale="85000" lnSpcReduction="20000"/>
          </a:bodyPr>
          <a:lstStyle/>
          <a:p>
            <a:pPr marL="452628" indent="-342900">
              <a:buFont typeface="Wingdings" panose="05000000000000000000" pitchFamily="2" charset="2"/>
              <a:buChar char="q"/>
            </a:pPr>
            <a:r>
              <a:rPr lang="en-US" sz="2400" dirty="0">
                <a:cs typeface="Times New Roman" panose="02020603050405020304" pitchFamily="18" charset="0"/>
              </a:rPr>
              <a:t>Change our dominant paradigm </a:t>
            </a:r>
          </a:p>
          <a:p>
            <a:pPr marL="452628" indent="-342900">
              <a:buFont typeface="Wingdings" panose="05000000000000000000" pitchFamily="2" charset="2"/>
              <a:buChar char="q"/>
            </a:pPr>
            <a:r>
              <a:rPr lang="en-US" sz="2400" dirty="0">
                <a:cs typeface="Times New Roman" panose="02020603050405020304" pitchFamily="18" charset="0"/>
              </a:rPr>
              <a:t>Use systems thinking and ecosystem thinking</a:t>
            </a:r>
          </a:p>
          <a:p>
            <a:pPr marL="452628" indent="-342900">
              <a:buFont typeface="Wingdings" panose="05000000000000000000" pitchFamily="2" charset="2"/>
              <a:buChar char="q"/>
            </a:pPr>
            <a:r>
              <a:rPr lang="en-US" sz="2400" dirty="0">
                <a:cs typeface="Times New Roman" panose="02020603050405020304" pitchFamily="18" charset="0"/>
              </a:rPr>
              <a:t>Find solutions that address the root causes of environmental problems</a:t>
            </a:r>
          </a:p>
          <a:p>
            <a:pPr lvl="1"/>
            <a:r>
              <a:rPr lang="en-US" dirty="0"/>
              <a:t>Ask yourself where does stuff come from: Food, clothes, electronics, water, energy</a:t>
            </a:r>
          </a:p>
          <a:p>
            <a:pPr lvl="1"/>
            <a:r>
              <a:rPr lang="en-US" dirty="0"/>
              <a:t>Where does it go when I flush it or throw it “away”?</a:t>
            </a:r>
          </a:p>
          <a:p>
            <a:pPr marL="452628" indent="-342900">
              <a:buFont typeface="Wingdings" panose="05000000000000000000" pitchFamily="2" charset="2"/>
              <a:buChar char="q"/>
            </a:pPr>
            <a:r>
              <a:rPr lang="en-US" sz="2400" dirty="0"/>
              <a:t>See connections, make connections</a:t>
            </a:r>
          </a:p>
          <a:p>
            <a:pPr marL="452628" indent="-342900">
              <a:buFont typeface="Wingdings" panose="05000000000000000000" pitchFamily="2" charset="2"/>
              <a:buChar char="q"/>
            </a:pPr>
            <a:r>
              <a:rPr lang="en-US" sz="2400" dirty="0"/>
              <a:t>Care about yourself, care about place</a:t>
            </a:r>
            <a:endParaRPr lang="en-US" sz="2400" dirty="0">
              <a:cs typeface="Times New Roman" panose="02020603050405020304" pitchFamily="18" charset="0"/>
            </a:endParaRPr>
          </a:p>
          <a:p>
            <a:pPr marL="452628" indent="-342900">
              <a:buFont typeface="Wingdings" panose="05000000000000000000" pitchFamily="2" charset="2"/>
              <a:buChar char="q"/>
            </a:pPr>
            <a:r>
              <a:rPr lang="en-US" sz="2400" dirty="0">
                <a:cs typeface="Times New Roman" panose="02020603050405020304" pitchFamily="18" charset="0"/>
              </a:rPr>
              <a:t>Enlist a cadre of excited, eager, and enthusiastic colleagues to explore, discuss, improve, spread, and implement these ideas!</a:t>
            </a:r>
          </a:p>
        </p:txBody>
      </p:sp>
      <p:sp>
        <p:nvSpPr>
          <p:cNvPr id="3" name="Title 2"/>
          <p:cNvSpPr>
            <a:spLocks noGrp="1"/>
          </p:cNvSpPr>
          <p:nvPr>
            <p:ph type="title"/>
          </p:nvPr>
        </p:nvSpPr>
        <p:spPr/>
        <p:txBody>
          <a:bodyPr/>
          <a:lstStyle/>
          <a:p>
            <a:r>
              <a:rPr lang="en-US" dirty="0">
                <a:effectLst/>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41546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822" y="138"/>
            <a:ext cx="9144000" cy="6858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9894450">
            <a:off x="6446927" y="2050927"/>
            <a:ext cx="1203550" cy="1380294"/>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67263">
            <a:off x="4351115" y="2630694"/>
            <a:ext cx="1176898" cy="1381698"/>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265917">
            <a:off x="2712718" y="4147139"/>
            <a:ext cx="1223890" cy="1363463"/>
          </a:xfrm>
          <a:prstGeom prst="rect">
            <a:avLst/>
          </a:prstGeom>
        </p:spPr>
      </p:pic>
      <p:sp>
        <p:nvSpPr>
          <p:cNvPr id="8" name="Arc 7"/>
          <p:cNvSpPr/>
          <p:nvPr/>
        </p:nvSpPr>
        <p:spPr>
          <a:xfrm rot="16581709">
            <a:off x="3010779" y="3336048"/>
            <a:ext cx="2046849" cy="1622181"/>
          </a:xfrm>
          <a:prstGeom prst="arc">
            <a:avLst/>
          </a:prstGeom>
          <a:ln w="825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6581709">
            <a:off x="3235992" y="3556210"/>
            <a:ext cx="1926871" cy="1421762"/>
          </a:xfrm>
          <a:prstGeom prst="arc">
            <a:avLst/>
          </a:prstGeom>
          <a:ln w="825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19221020">
            <a:off x="4522726" y="2296657"/>
            <a:ext cx="2046849" cy="1622181"/>
          </a:xfrm>
          <a:prstGeom prst="arc">
            <a:avLst/>
          </a:prstGeom>
          <a:ln w="825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9221020">
            <a:off x="4821506" y="2458588"/>
            <a:ext cx="1728887" cy="1593175"/>
          </a:xfrm>
          <a:prstGeom prst="arc">
            <a:avLst>
              <a:gd name="adj1" fmla="val 16200000"/>
              <a:gd name="adj2" fmla="val 309638"/>
            </a:avLst>
          </a:prstGeom>
          <a:ln w="825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6499554">
            <a:off x="4862870" y="2365066"/>
            <a:ext cx="2046849" cy="1622181"/>
          </a:xfrm>
          <a:prstGeom prst="arc">
            <a:avLst/>
          </a:prstGeom>
          <a:ln w="825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6499554">
            <a:off x="3392485" y="3139090"/>
            <a:ext cx="2046849" cy="1622181"/>
          </a:xfrm>
          <a:prstGeom prst="arc">
            <a:avLst/>
          </a:prstGeom>
          <a:ln w="825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6"/>
          <p:cNvSpPr txBox="1">
            <a:spLocks noChangeArrowheads="1"/>
          </p:cNvSpPr>
          <p:nvPr/>
        </p:nvSpPr>
        <p:spPr bwMode="auto">
          <a:xfrm>
            <a:off x="32822" y="5780920"/>
            <a:ext cx="9144000" cy="107721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pPr>
            <a:r>
              <a:rPr lang="en-US" altLang="en-US" sz="3200" b="1" dirty="0">
                <a:latin typeface="Gill Sans MT" panose="020B0502020104020203" pitchFamily="34" charset="0"/>
                <a:ea typeface="+mj-ea"/>
                <a:cs typeface="+mj-cs"/>
              </a:rPr>
              <a:t>THANK  YOU  FOR  YOUR  ATTENTION</a:t>
            </a:r>
          </a:p>
          <a:p>
            <a:pPr algn="ctr" eaLnBrk="1" hangingPunct="1">
              <a:spcBef>
                <a:spcPct val="0"/>
              </a:spcBef>
              <a:buClrTx/>
              <a:buSzTx/>
              <a:buFontTx/>
              <a:buNone/>
            </a:pPr>
            <a:r>
              <a:rPr lang="en-US" altLang="en-US" sz="3200" b="1" dirty="0">
                <a:latin typeface="Gill Sans MT" panose="020B0502020104020203" pitchFamily="34" charset="0"/>
                <a:ea typeface="+mj-ea"/>
                <a:cs typeface="+mj-cs"/>
              </a:rPr>
              <a:t>bfath@towson.edu</a:t>
            </a: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95096" y="1874504"/>
            <a:ext cx="2742487" cy="3379631"/>
          </a:xfrm>
          <a:prstGeom prst="rect">
            <a:avLst/>
          </a:prstGeom>
        </p:spPr>
      </p:pic>
    </p:spTree>
    <p:extLst>
      <p:ext uri="{BB962C8B-B14F-4D97-AF65-F5344CB8AC3E}">
        <p14:creationId xmlns:p14="http://schemas.microsoft.com/office/powerpoint/2010/main" val="17031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498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sustainability still possible?</a:t>
            </a:r>
          </a:p>
        </p:txBody>
      </p:sp>
      <p:sp>
        <p:nvSpPr>
          <p:cNvPr id="3" name="Content Placeholder 2"/>
          <p:cNvSpPr>
            <a:spLocks noGrp="1"/>
          </p:cNvSpPr>
          <p:nvPr>
            <p:ph idx="1"/>
          </p:nvPr>
        </p:nvSpPr>
        <p:spPr>
          <a:xfrm>
            <a:off x="838200" y="1600201"/>
            <a:ext cx="7543800" cy="4525963"/>
          </a:xfrm>
        </p:spPr>
        <p:txBody>
          <a:bodyPr>
            <a:normAutofit/>
          </a:bodyPr>
          <a:lstStyle/>
          <a:p>
            <a:r>
              <a:rPr lang="en-US" dirty="0"/>
              <a:t>“Growing human populations are eating more meat, using more carbon-based energy, shouldering aside more natural resources, and tapping into more renewable and nonrenewable commodities than ever before</a:t>
            </a:r>
            <a:r>
              <a:rPr lang="en-US" dirty="0" smtClean="0"/>
              <a:t>.”</a:t>
            </a:r>
          </a:p>
          <a:p>
            <a:endParaRPr lang="en-US" dirty="0"/>
          </a:p>
          <a:p>
            <a:r>
              <a:rPr lang="en-US" dirty="0"/>
              <a:t>“If humanity fails to achieve sustainability, when, and how, will unsustainable trends end?”</a:t>
            </a:r>
          </a:p>
          <a:p>
            <a:endParaRPr lang="en-US" dirty="0"/>
          </a:p>
          <a:p>
            <a:endParaRPr lang="en-US"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0" y="3886201"/>
            <a:ext cx="1962150" cy="280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364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a:t>
            </a:r>
            <a:r>
              <a:rPr lang="en-US" dirty="0"/>
              <a:t>Population</a:t>
            </a:r>
          </a:p>
        </p:txBody>
      </p:sp>
      <p:sp>
        <p:nvSpPr>
          <p:cNvPr id="3" name="Content Placeholder 2"/>
          <p:cNvSpPr>
            <a:spLocks noGrp="1"/>
          </p:cNvSpPr>
          <p:nvPr>
            <p:ph idx="1"/>
          </p:nvPr>
        </p:nvSpPr>
        <p:spPr/>
        <p:txBody>
          <a:bodyPr/>
          <a:lstStyle/>
          <a:p>
            <a:r>
              <a:rPr lang="en-US" dirty="0">
                <a:hlinkClick r:id="rId2"/>
              </a:rPr>
              <a:t>World </a:t>
            </a:r>
            <a:r>
              <a:rPr lang="en-US" dirty="0" smtClean="0">
                <a:hlinkClick r:id="rId2"/>
              </a:rPr>
              <a:t>7,732,909,210</a:t>
            </a:r>
            <a:r>
              <a:rPr lang="en-US" dirty="0"/>
              <a:t/>
            </a:r>
            <a:br>
              <a:rPr lang="en-US" dirty="0"/>
            </a:br>
            <a:endParaRPr lang="en-US" dirty="0"/>
          </a:p>
        </p:txBody>
      </p:sp>
      <p:pic>
        <p:nvPicPr>
          <p:cNvPr id="8196" name="Picture 4" descr="http://www.paulchefurka.ca/World%20Population.JPG"/>
          <p:cNvPicPr>
            <a:picLocks noChangeAspect="1" noChangeArrowheads="1"/>
          </p:cNvPicPr>
          <p:nvPr/>
        </p:nvPicPr>
        <p:blipFill>
          <a:blip r:embed="rId3" cstate="print"/>
          <a:srcRect/>
          <a:stretch>
            <a:fillRect/>
          </a:stretch>
        </p:blipFill>
        <p:spPr bwMode="auto">
          <a:xfrm>
            <a:off x="3505201" y="2362200"/>
            <a:ext cx="6067425" cy="4362450"/>
          </a:xfrm>
          <a:prstGeom prst="rect">
            <a:avLst/>
          </a:prstGeom>
          <a:noFill/>
        </p:spPr>
      </p:pic>
    </p:spTree>
    <p:extLst>
      <p:ext uri="{BB962C8B-B14F-4D97-AF65-F5344CB8AC3E}">
        <p14:creationId xmlns:p14="http://schemas.microsoft.com/office/powerpoint/2010/main" val="4053252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Great Acceleration</a:t>
            </a:r>
          </a:p>
        </p:txBody>
      </p:sp>
      <p:pic>
        <p:nvPicPr>
          <p:cNvPr id="1026" name="Picture 2" descr="http://globaia.org/wp-content/uploads/2013/09/the_anthropocene_igbp_globaia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0" y="1828800"/>
            <a:ext cx="9144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685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76200"/>
            <a:ext cx="8273484" cy="1676400"/>
          </a:xfrm>
        </p:spPr>
        <p:txBody>
          <a:bodyPr>
            <a:noAutofit/>
          </a:bodyPr>
          <a:lstStyle/>
          <a:p>
            <a:r>
              <a:rPr lang="en-US" sz="2800" dirty="0">
                <a:hlinkClick r:id="rId2"/>
              </a:rPr>
              <a:t>Anthropocene</a:t>
            </a:r>
            <a:r>
              <a:rPr lang="en-US" sz="2800" dirty="0"/>
              <a:t> - </a:t>
            </a:r>
            <a:r>
              <a:rPr lang="en-US" sz="2400" dirty="0"/>
              <a:t>term to denote the present time interval, in which human activities profoundly impact geology and ecosystems.</a:t>
            </a:r>
          </a:p>
        </p:txBody>
      </p:sp>
      <p:pic>
        <p:nvPicPr>
          <p:cNvPr id="2050" name="Picture 2" descr="http://globaia.org/wp-content/uploads/2013/09/gts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1116" y="1828800"/>
            <a:ext cx="8425884"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036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hlinkClick r:id="rId2"/>
              </a:rPr>
              <a:t>Anthropocene</a:t>
            </a:r>
            <a:r>
              <a:rPr lang="en-US" dirty="0" smtClean="0"/>
              <a:t> – urban perspective</a:t>
            </a:r>
            <a:endParaRPr lang="en-US" dirty="0"/>
          </a:p>
        </p:txBody>
      </p:sp>
      <p:pic>
        <p:nvPicPr>
          <p:cNvPr id="3076" name="Picture 4" descr="https://upload.wikimedia.org/wikipedia/commons/e/ea/Earthlights_dmsp_1994%E2%80%93199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2100" y="1524001"/>
            <a:ext cx="9067800" cy="453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05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Sustainability</a:t>
            </a:r>
          </a:p>
        </p:txBody>
      </p:sp>
      <p:sp>
        <p:nvSpPr>
          <p:cNvPr id="3" name="Content Placeholder 2"/>
          <p:cNvSpPr>
            <a:spLocks noGrp="1"/>
          </p:cNvSpPr>
          <p:nvPr>
            <p:ph idx="1"/>
          </p:nvPr>
        </p:nvSpPr>
        <p:spPr/>
        <p:txBody>
          <a:bodyPr/>
          <a:lstStyle/>
          <a:p>
            <a:r>
              <a:rPr lang="en-US" dirty="0"/>
              <a:t>What does it mean for a system to be sustainable?</a:t>
            </a:r>
          </a:p>
          <a:p>
            <a:r>
              <a:rPr lang="en-US" dirty="0"/>
              <a:t>What makes a system sustainable?</a:t>
            </a:r>
          </a:p>
          <a:p>
            <a:endParaRPr lang="en-US" dirty="0"/>
          </a:p>
          <a:p>
            <a:r>
              <a:rPr lang="en-US" dirty="0"/>
              <a:t>What role do humans play in sustainability?</a:t>
            </a:r>
          </a:p>
          <a:p>
            <a:r>
              <a:rPr lang="en-US" dirty="0"/>
              <a:t>Can we be sustainable given our current population and resource use level?</a:t>
            </a:r>
          </a:p>
          <a:p>
            <a:endParaRPr lang="en-US" dirty="0"/>
          </a:p>
        </p:txBody>
      </p:sp>
    </p:spTree>
    <p:extLst>
      <p:ext uri="{BB962C8B-B14F-4D97-AF65-F5344CB8AC3E}">
        <p14:creationId xmlns:p14="http://schemas.microsoft.com/office/powerpoint/2010/main" val="34921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sustainability still possible?</a:t>
            </a:r>
          </a:p>
        </p:txBody>
      </p:sp>
      <p:sp>
        <p:nvSpPr>
          <p:cNvPr id="3" name="Content Placeholder 2"/>
          <p:cNvSpPr>
            <a:spLocks noGrp="1"/>
          </p:cNvSpPr>
          <p:nvPr>
            <p:ph idx="1"/>
          </p:nvPr>
        </p:nvSpPr>
        <p:spPr>
          <a:xfrm>
            <a:off x="838200" y="1825625"/>
            <a:ext cx="8436429" cy="4351338"/>
          </a:xfrm>
        </p:spPr>
        <p:txBody>
          <a:bodyPr>
            <a:normAutofit/>
          </a:bodyPr>
          <a:lstStyle/>
          <a:p>
            <a:r>
              <a:rPr lang="en-US" dirty="0"/>
              <a:t>Why has it proved so hard to conform human behavior to the needs of a life-supporting future</a:t>
            </a:r>
            <a:r>
              <a:rPr lang="en-US" dirty="0" smtClean="0"/>
              <a:t>?</a:t>
            </a:r>
          </a:p>
          <a:p>
            <a:endParaRPr lang="en-US" dirty="0"/>
          </a:p>
          <a:p>
            <a:r>
              <a:rPr lang="en-US" dirty="0"/>
              <a:t>Our political and economic institutions evolved before anyone imagined the need to restrain human behavior out of concern for the future.</a:t>
            </a:r>
          </a:p>
          <a:p>
            <a:endParaRPr lang="en-US" dirty="0"/>
          </a:p>
        </p:txBody>
      </p:sp>
    </p:spTree>
    <p:extLst>
      <p:ext uri="{BB962C8B-B14F-4D97-AF65-F5344CB8AC3E}">
        <p14:creationId xmlns:p14="http://schemas.microsoft.com/office/powerpoint/2010/main" val="32493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Sustainable </a:t>
            </a:r>
            <a:r>
              <a:rPr lang="en-US" sz="4000" dirty="0" smtClean="0"/>
              <a:t>Development</a:t>
            </a:r>
            <a:endParaRPr lang="en-US" sz="4000" dirty="0"/>
          </a:p>
        </p:txBody>
      </p:sp>
      <p:sp>
        <p:nvSpPr>
          <p:cNvPr id="3" name="Content Placeholder 2"/>
          <p:cNvSpPr>
            <a:spLocks noGrp="1"/>
          </p:cNvSpPr>
          <p:nvPr>
            <p:ph idx="1"/>
          </p:nvPr>
        </p:nvSpPr>
        <p:spPr/>
        <p:txBody>
          <a:bodyPr/>
          <a:lstStyle/>
          <a:p>
            <a:r>
              <a:rPr lang="en-US" dirty="0"/>
              <a:t>Sustainable Development: “development that meets the needs of the present generation without compromising the ability of future generations to meet their own needs” </a:t>
            </a:r>
            <a:r>
              <a:rPr lang="en-US" sz="2400" dirty="0"/>
              <a:t>– </a:t>
            </a:r>
            <a:r>
              <a:rPr lang="en-US" sz="2400" i="1" dirty="0"/>
              <a:t>Our Common Future</a:t>
            </a:r>
            <a:r>
              <a:rPr lang="en-US" sz="2400" dirty="0"/>
              <a:t>/ </a:t>
            </a:r>
            <a:r>
              <a:rPr lang="en-US" sz="2400" dirty="0" err="1"/>
              <a:t>Brundtland</a:t>
            </a:r>
            <a:r>
              <a:rPr lang="en-US" sz="2400" dirty="0"/>
              <a:t> Report, </a:t>
            </a:r>
            <a:r>
              <a:rPr lang="en-US" sz="2400" dirty="0" smtClean="0"/>
              <a:t>1987</a:t>
            </a:r>
            <a:endParaRPr lang="en-US" sz="2400" dirty="0"/>
          </a:p>
        </p:txBody>
      </p:sp>
    </p:spTree>
    <p:extLst>
      <p:ext uri="{BB962C8B-B14F-4D97-AF65-F5344CB8AC3E}">
        <p14:creationId xmlns:p14="http://schemas.microsoft.com/office/powerpoint/2010/main" val="205970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ustainable developme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76650" y="304800"/>
            <a:ext cx="6153150" cy="5915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609" y="304801"/>
            <a:ext cx="3528391" cy="1754326"/>
          </a:xfrm>
          <a:prstGeom prst="rect">
            <a:avLst/>
          </a:prstGeom>
          <a:noFill/>
        </p:spPr>
        <p:txBody>
          <a:bodyPr wrap="square" rtlCol="0">
            <a:spAutoFit/>
          </a:bodyPr>
          <a:lstStyle/>
          <a:p>
            <a:r>
              <a:rPr lang="en-US" sz="3600" dirty="0"/>
              <a:t>Three pillars of Sustainable Development</a:t>
            </a:r>
          </a:p>
        </p:txBody>
      </p:sp>
    </p:spTree>
    <p:extLst>
      <p:ext uri="{BB962C8B-B14F-4D97-AF65-F5344CB8AC3E}">
        <p14:creationId xmlns:p14="http://schemas.microsoft.com/office/powerpoint/2010/main" val="3408682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Sustainable development.sv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228601"/>
            <a:ext cx="7620000" cy="485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4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vironment economy socie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0270" y="1278177"/>
            <a:ext cx="5562600" cy="55798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1" y="152400"/>
            <a:ext cx="8590722" cy="954107"/>
          </a:xfrm>
          <a:prstGeom prst="rect">
            <a:avLst/>
          </a:prstGeom>
          <a:noFill/>
        </p:spPr>
        <p:txBody>
          <a:bodyPr wrap="square" rtlCol="0">
            <a:spAutoFit/>
          </a:bodyPr>
          <a:lstStyle/>
          <a:p>
            <a:r>
              <a:rPr lang="en-US" sz="2800" dirty="0"/>
              <a:t>Environment is foundation for all aspects of sustainability, others are subsets</a:t>
            </a:r>
          </a:p>
        </p:txBody>
      </p:sp>
    </p:spTree>
    <p:extLst>
      <p:ext uri="{BB962C8B-B14F-4D97-AF65-F5344CB8AC3E}">
        <p14:creationId xmlns:p14="http://schemas.microsoft.com/office/powerpoint/2010/main" val="2556995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1555</Words>
  <Application>Microsoft Office PowerPoint</Application>
  <PresentationFormat>Widescreen</PresentationFormat>
  <Paragraphs>172</Paragraphs>
  <Slides>50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SimSun</vt:lpstr>
      <vt:lpstr>Arial</vt:lpstr>
      <vt:lpstr>Arial Unicode MS</vt:lpstr>
      <vt:lpstr>Calibri</vt:lpstr>
      <vt:lpstr>Calibri Light</vt:lpstr>
      <vt:lpstr>Gill Sans MT</vt:lpstr>
      <vt:lpstr>Rockwell</vt:lpstr>
      <vt:lpstr>Times New Roman</vt:lpstr>
      <vt:lpstr>Wingdings</vt:lpstr>
      <vt:lpstr>Office Theme</vt:lpstr>
      <vt:lpstr>Foundations for Sustainability</vt:lpstr>
      <vt:lpstr>PowerPoint Presentation</vt:lpstr>
      <vt:lpstr>Environmental Challenges</vt:lpstr>
      <vt:lpstr>PowerPoint Presentation</vt:lpstr>
      <vt:lpstr>Sustainability</vt:lpstr>
      <vt:lpstr>Sustainable Development</vt:lpstr>
      <vt:lpstr>PowerPoint Presentation</vt:lpstr>
      <vt:lpstr>PowerPoint Presentation</vt:lpstr>
      <vt:lpstr>PowerPoint Presentation</vt:lpstr>
      <vt:lpstr>PowerPoint Presentation</vt:lpstr>
      <vt:lpstr>PowerPoint Presentation</vt:lpstr>
      <vt:lpstr>Sustainable Development vs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models and outcomes Real impacts of choice of system boundaries</vt:lpstr>
      <vt:lpstr>PowerPoint Presentation</vt:lpstr>
      <vt:lpstr>PowerPoint Presentation</vt:lpstr>
      <vt:lpstr>A bottom up re-visioning is vital: A new holistic paradigm for life</vt:lpstr>
      <vt:lpstr>PowerPoint Presentation</vt:lpstr>
      <vt:lpstr>PowerPoint Presentation</vt:lpstr>
      <vt:lpstr>Life and environment are best understood and modeled as unified as a single “life–environment”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Is sustainability still possible?</vt:lpstr>
      <vt:lpstr>Human Population</vt:lpstr>
      <vt:lpstr>Great Acceleration</vt:lpstr>
      <vt:lpstr>Anthropocene - term to denote the present time interval, in which human activities profoundly impact geology and ecosystems.</vt:lpstr>
      <vt:lpstr>Anthropocene – urban perspective</vt:lpstr>
      <vt:lpstr>Is sustainability still possible?</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Fath, Brian</dc:creator>
  <cp:lastModifiedBy>Brian D. Fath</cp:lastModifiedBy>
  <cp:revision>38</cp:revision>
  <dcterms:created xsi:type="dcterms:W3CDTF">2019-03-29T17:36:59Z</dcterms:created>
  <dcterms:modified xsi:type="dcterms:W3CDTF">2019-11-06T14:01:15Z</dcterms:modified>
</cp:coreProperties>
</file>