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sldIdLst>
    <p:sldId id="256" r:id="rId5"/>
    <p:sldId id="257" r:id="rId6"/>
    <p:sldId id="258" r:id="rId7"/>
    <p:sldId id="27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8285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198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527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751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3164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587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936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321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3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194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6511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460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954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442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982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105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9/30/2019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823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9/30/2019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20502472"/>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20" r:id="rId6"/>
    <p:sldLayoutId id="2147483721" r:id="rId7"/>
    <p:sldLayoutId id="2147483722" r:id="rId8"/>
    <p:sldLayoutId id="2147483723" r:id="rId9"/>
    <p:sldLayoutId id="2147483724" r:id="rId10"/>
    <p:sldLayoutId id="2147483731"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ohranicnik.blogspot.cz/2016/1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81002-BB06-4351-8976-454876571C23}"/>
              </a:ext>
            </a:extLst>
          </p:cNvPr>
          <p:cNvPicPr>
            <a:picLocks noChangeAspect="1"/>
          </p:cNvPicPr>
          <p:nvPr/>
        </p:nvPicPr>
        <p:blipFill rotWithShape="1">
          <a:blip r:embed="rId3"/>
          <a:srcRect/>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Nadpis 1">
            <a:extLst>
              <a:ext uri="{FF2B5EF4-FFF2-40B4-BE49-F238E27FC236}">
                <a16:creationId xmlns:a16="http://schemas.microsoft.com/office/drawing/2014/main" id="{FC2AE618-D2B7-4066-BAA0-1581D9C2B3FB}"/>
              </a:ext>
            </a:extLst>
          </p:cNvPr>
          <p:cNvSpPr>
            <a:spLocks noGrp="1"/>
          </p:cNvSpPr>
          <p:nvPr>
            <p:ph type="ctrTitle"/>
          </p:nvPr>
        </p:nvSpPr>
        <p:spPr>
          <a:xfrm>
            <a:off x="2480733" y="2074339"/>
            <a:ext cx="7219954" cy="1828801"/>
          </a:xfrm>
        </p:spPr>
        <p:txBody>
          <a:bodyPr>
            <a:normAutofit fontScale="90000"/>
          </a:bodyPr>
          <a:lstStyle/>
          <a:p>
            <a:r>
              <a:rPr lang="cs-CZ" sz="4800" dirty="0"/>
              <a:t>POHRANIČÍ A PŘESHRANIČNÍ SPOLUPRÁCE</a:t>
            </a:r>
            <a:endParaRPr lang="en-GB" sz="4800" dirty="0"/>
          </a:p>
        </p:txBody>
      </p:sp>
      <p:sp>
        <p:nvSpPr>
          <p:cNvPr id="3" name="Podnadpis 2">
            <a:extLst>
              <a:ext uri="{FF2B5EF4-FFF2-40B4-BE49-F238E27FC236}">
                <a16:creationId xmlns:a16="http://schemas.microsoft.com/office/drawing/2014/main" id="{11C298FC-A973-4293-8D89-3D7F938CCDFE}"/>
              </a:ext>
            </a:extLst>
          </p:cNvPr>
          <p:cNvSpPr>
            <a:spLocks noGrp="1"/>
          </p:cNvSpPr>
          <p:nvPr>
            <p:ph type="subTitle" idx="1"/>
          </p:nvPr>
        </p:nvSpPr>
        <p:spPr>
          <a:xfrm>
            <a:off x="2480733" y="3903138"/>
            <a:ext cx="7219954" cy="1049867"/>
          </a:xfrm>
        </p:spPr>
        <p:txBody>
          <a:bodyPr>
            <a:normAutofit/>
          </a:bodyPr>
          <a:lstStyle/>
          <a:p>
            <a:r>
              <a:rPr lang="cs-CZ" dirty="0">
                <a:solidFill>
                  <a:srgbClr val="D6B072"/>
                </a:solidFill>
              </a:rPr>
              <a:t>PODZIM 2019</a:t>
            </a:r>
          </a:p>
          <a:p>
            <a:r>
              <a:rPr lang="cs-CZ" dirty="0">
                <a:solidFill>
                  <a:srgbClr val="D6B072"/>
                </a:solidFill>
              </a:rPr>
              <a:t>Mgr. Mirjana Stanojević</a:t>
            </a:r>
            <a:endParaRPr lang="en-GB" dirty="0">
              <a:solidFill>
                <a:srgbClr val="D6B072"/>
              </a:solidFill>
            </a:endParaRPr>
          </a:p>
        </p:txBody>
      </p:sp>
    </p:spTree>
    <p:extLst>
      <p:ext uri="{BB962C8B-B14F-4D97-AF65-F5344CB8AC3E}">
        <p14:creationId xmlns:p14="http://schemas.microsoft.com/office/powerpoint/2010/main" val="58265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A17692-A2FA-4615-8476-4E175ABEAA2B}"/>
              </a:ext>
            </a:extLst>
          </p:cNvPr>
          <p:cNvSpPr>
            <a:spLocks noGrp="1"/>
          </p:cNvSpPr>
          <p:nvPr>
            <p:ph type="title"/>
          </p:nvPr>
        </p:nvSpPr>
        <p:spPr/>
        <p:txBody>
          <a:bodyPr/>
          <a:lstStyle/>
          <a:p>
            <a:r>
              <a:rPr lang="cs-CZ" dirty="0"/>
              <a:t>Po roce 1989</a:t>
            </a:r>
          </a:p>
        </p:txBody>
      </p:sp>
      <p:sp>
        <p:nvSpPr>
          <p:cNvPr id="3" name="Zástupný symbol pro obsah 2">
            <a:extLst>
              <a:ext uri="{FF2B5EF4-FFF2-40B4-BE49-F238E27FC236}">
                <a16:creationId xmlns:a16="http://schemas.microsoft.com/office/drawing/2014/main" id="{4469FF45-D09D-4527-A726-238301AA96AD}"/>
              </a:ext>
            </a:extLst>
          </p:cNvPr>
          <p:cNvSpPr>
            <a:spLocks noGrp="1"/>
          </p:cNvSpPr>
          <p:nvPr>
            <p:ph idx="1"/>
          </p:nvPr>
        </p:nvSpPr>
        <p:spPr/>
        <p:txBody>
          <a:bodyPr/>
          <a:lstStyle/>
          <a:p>
            <a:r>
              <a:rPr lang="cs-CZ" dirty="0"/>
              <a:t>Vendelín, 48, Chebsko:</a:t>
            </a:r>
          </a:p>
          <a:p>
            <a:r>
              <a:rPr lang="cs-CZ" dirty="0"/>
              <a:t>„Tady nebyla jazyková bariéra. Ta tu teď je, jsme tu my a musíme ty kontakty navázat a kooperovat jinak než před válkou, protože tady už </a:t>
            </a:r>
            <a:r>
              <a:rPr lang="cs-CZ" dirty="0" err="1"/>
              <a:t>žádnej</a:t>
            </a:r>
            <a:r>
              <a:rPr lang="cs-CZ" dirty="0"/>
              <a:t> </a:t>
            </a:r>
            <a:r>
              <a:rPr lang="cs-CZ" dirty="0" err="1"/>
              <a:t>Egerland</a:t>
            </a:r>
            <a:r>
              <a:rPr lang="cs-CZ" dirty="0"/>
              <a:t> (něm. Chebsko) není a nebude.“</a:t>
            </a:r>
          </a:p>
          <a:p>
            <a:endParaRPr lang="cs-CZ" dirty="0"/>
          </a:p>
          <a:p>
            <a:r>
              <a:rPr lang="cs-CZ" dirty="0"/>
              <a:t>Daniel, 41, Chebsko: </a:t>
            </a:r>
          </a:p>
          <a:p>
            <a:r>
              <a:rPr lang="cs-CZ" dirty="0"/>
              <a:t>„My tady za těch posledních 40 let byli vždycky otočený na Východ, takže mi to přijde přirozený, že tady ta hranice je. Zase teď už je to přeci jen něco jiného. Když tady ve městě jdu třeba nakoupit, tak tu hranici nevnímám.“ </a:t>
            </a:r>
          </a:p>
          <a:p>
            <a:endParaRPr lang="cs-CZ" dirty="0"/>
          </a:p>
        </p:txBody>
      </p:sp>
    </p:spTree>
    <p:extLst>
      <p:ext uri="{BB962C8B-B14F-4D97-AF65-F5344CB8AC3E}">
        <p14:creationId xmlns:p14="http://schemas.microsoft.com/office/powerpoint/2010/main" val="336270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05242E-42F0-44D2-A07F-2C2C8086972D}"/>
              </a:ext>
            </a:extLst>
          </p:cNvPr>
          <p:cNvSpPr>
            <a:spLocks noGrp="1"/>
          </p:cNvSpPr>
          <p:nvPr>
            <p:ph type="title"/>
          </p:nvPr>
        </p:nvSpPr>
        <p:spPr/>
        <p:txBody>
          <a:bodyPr/>
          <a:lstStyle/>
          <a:p>
            <a:r>
              <a:rPr lang="cs-CZ" dirty="0"/>
              <a:t>Otázky?</a:t>
            </a:r>
          </a:p>
        </p:txBody>
      </p:sp>
      <p:sp>
        <p:nvSpPr>
          <p:cNvPr id="3" name="Zástupný symbol pro obsah 2">
            <a:extLst>
              <a:ext uri="{FF2B5EF4-FFF2-40B4-BE49-F238E27FC236}">
                <a16:creationId xmlns:a16="http://schemas.microsoft.com/office/drawing/2014/main" id="{6E7CB267-9A4B-4F57-8BA8-3105096445C6}"/>
              </a:ext>
            </a:extLst>
          </p:cNvPr>
          <p:cNvSpPr>
            <a:spLocks noGrp="1"/>
          </p:cNvSpPr>
          <p:nvPr>
            <p:ph idx="1"/>
          </p:nvPr>
        </p:nvSpPr>
        <p:spPr>
          <a:xfrm>
            <a:off x="1024128" y="1789043"/>
            <a:ext cx="9720073" cy="4520317"/>
          </a:xfrm>
        </p:spPr>
        <p:txBody>
          <a:bodyPr/>
          <a:lstStyle/>
          <a:p>
            <a:r>
              <a:rPr lang="cs-CZ" dirty="0"/>
              <a:t>Jak se změnil pohled na hranice od středověku – poloha ČR – okolo hory – propustnost x nepropustnost</a:t>
            </a:r>
          </a:p>
          <a:p>
            <a:r>
              <a:rPr lang="cs-CZ" dirty="0"/>
              <a:t>Když se jede na Slovensko – vnímáte hranici?</a:t>
            </a:r>
          </a:p>
          <a:p>
            <a:r>
              <a:rPr lang="cs-CZ" dirty="0"/>
              <a:t>Označil by obyvatel žijící v pohraničí místo svého bydliště jako pohraničí? Není to označení teoretiků z centra?</a:t>
            </a:r>
          </a:p>
          <a:p>
            <a:r>
              <a:rPr lang="cs-CZ" dirty="0"/>
              <a:t>Jak moc vnímají obyvatelé hranice ve své blízkosti v současné době?</a:t>
            </a:r>
          </a:p>
          <a:p>
            <a:r>
              <a:rPr lang="cs-CZ" dirty="0"/>
              <a:t>Jak moc důležité je umět určitý jev pojmenovat? Dát mu nálepku? </a:t>
            </a:r>
          </a:p>
          <a:p>
            <a:r>
              <a:rPr lang="cs-CZ" dirty="0"/>
              <a:t>Jaký vliv má hranice na vnímání „žitého prostoru“? </a:t>
            </a:r>
          </a:p>
          <a:p>
            <a:pPr marL="0" indent="0">
              <a:buNone/>
            </a:pPr>
            <a:r>
              <a:rPr lang="cs-CZ" dirty="0"/>
              <a:t> …? </a:t>
            </a:r>
          </a:p>
          <a:p>
            <a:endParaRPr lang="cs-CZ" dirty="0"/>
          </a:p>
        </p:txBody>
      </p:sp>
    </p:spTree>
    <p:extLst>
      <p:ext uri="{BB962C8B-B14F-4D97-AF65-F5344CB8AC3E}">
        <p14:creationId xmlns:p14="http://schemas.microsoft.com/office/powerpoint/2010/main" val="12789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0BC317-9207-4C20-B85F-30AD43466BB6}"/>
              </a:ext>
            </a:extLst>
          </p:cNvPr>
          <p:cNvSpPr>
            <a:spLocks noGrp="1"/>
          </p:cNvSpPr>
          <p:nvPr>
            <p:ph type="title"/>
          </p:nvPr>
        </p:nvSpPr>
        <p:spPr/>
        <p:txBody>
          <a:bodyPr/>
          <a:lstStyle/>
          <a:p>
            <a:r>
              <a:rPr lang="cs-CZ" dirty="0" err="1"/>
              <a:t>Cv</a:t>
            </a:r>
            <a:r>
              <a:rPr lang="cs-CZ" dirty="0"/>
              <a:t>. 1 – vnímání hranic</a:t>
            </a:r>
          </a:p>
        </p:txBody>
      </p:sp>
      <p:sp>
        <p:nvSpPr>
          <p:cNvPr id="3" name="Zástupný symbol pro obsah 2">
            <a:extLst>
              <a:ext uri="{FF2B5EF4-FFF2-40B4-BE49-F238E27FC236}">
                <a16:creationId xmlns:a16="http://schemas.microsoft.com/office/drawing/2014/main" id="{90776AD5-CB9E-4A77-A110-84434D781874}"/>
              </a:ext>
            </a:extLst>
          </p:cNvPr>
          <p:cNvSpPr>
            <a:spLocks noGrp="1"/>
          </p:cNvSpPr>
          <p:nvPr>
            <p:ph idx="1"/>
          </p:nvPr>
        </p:nvSpPr>
        <p:spPr/>
        <p:txBody>
          <a:bodyPr>
            <a:normAutofit lnSpcReduction="10000"/>
          </a:bodyPr>
          <a:lstStyle/>
          <a:p>
            <a:pPr>
              <a:buFont typeface="Wingdings" panose="05000000000000000000" pitchFamily="2" charset="2"/>
              <a:buChar char="v"/>
            </a:pPr>
            <a:r>
              <a:rPr lang="cs-CZ" dirty="0"/>
              <a:t> Jak vnímáte státní hranice vy? Co pro vás znamená termín „hranice“?</a:t>
            </a:r>
          </a:p>
          <a:p>
            <a:pPr>
              <a:buFont typeface="Wingdings" panose="05000000000000000000" pitchFamily="2" charset="2"/>
              <a:buChar char="v"/>
            </a:pPr>
            <a:r>
              <a:rPr lang="cs-CZ" dirty="0"/>
              <a:t>Co pro vás znamená termín „pohraničí“?</a:t>
            </a:r>
          </a:p>
          <a:p>
            <a:pPr>
              <a:buFont typeface="Wingdings" panose="05000000000000000000" pitchFamily="2" charset="2"/>
              <a:buChar char="v"/>
            </a:pPr>
            <a:r>
              <a:rPr lang="cs-CZ" dirty="0"/>
              <a:t>Změnilo se vaše vnímání hranic a čím to bylo ovlivněno? </a:t>
            </a:r>
          </a:p>
          <a:p>
            <a:pPr>
              <a:buFont typeface="Wingdings" panose="05000000000000000000" pitchFamily="2" charset="2"/>
              <a:buChar char="v"/>
            </a:pPr>
            <a:r>
              <a:rPr lang="cs-CZ" dirty="0"/>
              <a:t>Na kterých hranicích vnímáte větší bariéry a proč?</a:t>
            </a:r>
          </a:p>
          <a:p>
            <a:pPr>
              <a:buFont typeface="Wingdings" panose="05000000000000000000" pitchFamily="2" charset="2"/>
              <a:buChar char="v"/>
            </a:pPr>
            <a:r>
              <a:rPr lang="cs-CZ" dirty="0"/>
              <a:t>Jaké vidíte příležitosti a případné bariéry v přeshraniční spolupráci?</a:t>
            </a:r>
          </a:p>
          <a:p>
            <a:pPr>
              <a:buFont typeface="Wingdings" panose="05000000000000000000" pitchFamily="2" charset="2"/>
              <a:buChar char="v"/>
            </a:pPr>
            <a:r>
              <a:rPr lang="cs-CZ" dirty="0"/>
              <a:t>Popište vlastní zkušenost a vnímání! Pokud máte zajímavou zkušenost ze zahraničí, taky je vítána. Pokud bydlíte v pohraničí, můžete i o tom psát.</a:t>
            </a:r>
          </a:p>
          <a:p>
            <a:pPr>
              <a:buFont typeface="Wingdings" panose="05000000000000000000" pitchFamily="2" charset="2"/>
              <a:buChar char="v"/>
            </a:pPr>
            <a:endParaRPr lang="cs-CZ" dirty="0"/>
          </a:p>
          <a:p>
            <a:pPr>
              <a:buFont typeface="Wingdings" panose="05000000000000000000" pitchFamily="2" charset="2"/>
              <a:buChar char="v"/>
            </a:pPr>
            <a:r>
              <a:rPr lang="cs-CZ" dirty="0"/>
              <a:t>Maximálně 1A4 do soboty?</a:t>
            </a:r>
          </a:p>
        </p:txBody>
      </p:sp>
    </p:spTree>
    <p:extLst>
      <p:ext uri="{BB962C8B-B14F-4D97-AF65-F5344CB8AC3E}">
        <p14:creationId xmlns:p14="http://schemas.microsoft.com/office/powerpoint/2010/main" val="76490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F9A00D-4AAD-492E-A42B-3785A2C5ECD6}"/>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34D01CE7-3C4E-42C9-B721-0AFA6CDB36B9}"/>
              </a:ext>
            </a:extLst>
          </p:cNvPr>
          <p:cNvSpPr>
            <a:spLocks noGrp="1"/>
          </p:cNvSpPr>
          <p:nvPr>
            <p:ph idx="1"/>
          </p:nvPr>
        </p:nvSpPr>
        <p:spPr>
          <a:xfrm>
            <a:off x="1024128" y="2286000"/>
            <a:ext cx="10743802" cy="4023360"/>
          </a:xfrm>
        </p:spPr>
        <p:txBody>
          <a:bodyPr/>
          <a:lstStyle/>
          <a:p>
            <a:r>
              <a:rPr lang="cs-CZ" dirty="0"/>
              <a:t>Národní park Podyjí [online]. [Cit. 24.9.2017]. Dostupné z: http://www.nppodyji.cz/projedte-se-kolem-zelezne-opony-prvni-kilometry-celoevropske</a:t>
            </a:r>
          </a:p>
          <a:p>
            <a:r>
              <a:rPr lang="cs-CZ" dirty="0"/>
              <a:t>Pohraničník [online]. [Cit. 24.9.2017]. Dostupné z: </a:t>
            </a:r>
            <a:r>
              <a:rPr lang="cs-CZ" dirty="0">
                <a:hlinkClick r:id="rId2"/>
              </a:rPr>
              <a:t>http://pohranicnik.blogspot.cz/2016/11/</a:t>
            </a:r>
            <a:endParaRPr lang="cs-CZ" dirty="0"/>
          </a:p>
          <a:p>
            <a:r>
              <a:rPr lang="cs-CZ" dirty="0"/>
              <a:t>Úryvky vzaty z: Houžvička V., L. Novotný, 2007. Otisky historie v regionálních identitách obyvatel pohraničí. Sebedefinice a vzájemné vnímání Čechů a Němců v přímém sousedství. Praha: Sociologický ústav Akademie věd ČR, </a:t>
            </a:r>
            <a:r>
              <a:rPr lang="cs-CZ" dirty="0" err="1"/>
              <a:t>v.v.i</a:t>
            </a:r>
            <a:r>
              <a:rPr lang="cs-CZ" dirty="0"/>
              <a:t>. ISBN 978-80-7330-109-5.</a:t>
            </a:r>
          </a:p>
          <a:p>
            <a:r>
              <a:rPr lang="cs-CZ" dirty="0"/>
              <a:t>Zich, F. (2007). Přeshraniční vlivy v českém pohraničí. Přeshraniční spolupráce v pohraničí jako evropeizace zdola?. Ústí nad Labem: Univerzita Jana Evangelisty Purkyně v Ústí nad Labem. ISBN 978-80-7044-931-8. </a:t>
            </a:r>
          </a:p>
          <a:p>
            <a:endParaRPr lang="cs-CZ" dirty="0"/>
          </a:p>
        </p:txBody>
      </p:sp>
    </p:spTree>
    <p:extLst>
      <p:ext uri="{BB962C8B-B14F-4D97-AF65-F5344CB8AC3E}">
        <p14:creationId xmlns:p14="http://schemas.microsoft.com/office/powerpoint/2010/main" val="86606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6F47A0-C8E6-4C28-A269-C4E5B104B625}"/>
              </a:ext>
            </a:extLst>
          </p:cNvPr>
          <p:cNvSpPr>
            <a:spLocks noGrp="1"/>
          </p:cNvSpPr>
          <p:nvPr>
            <p:ph type="title"/>
          </p:nvPr>
        </p:nvSpPr>
        <p:spPr/>
        <p:txBody>
          <a:bodyPr/>
          <a:lstStyle/>
          <a:p>
            <a:r>
              <a:rPr lang="cs-CZ" dirty="0"/>
              <a:t>ÚVODNÍ INFORMACE</a:t>
            </a:r>
            <a:endParaRPr lang="en-GB" dirty="0"/>
          </a:p>
        </p:txBody>
      </p:sp>
      <p:sp>
        <p:nvSpPr>
          <p:cNvPr id="3" name="Zástupný obsah 2">
            <a:extLst>
              <a:ext uri="{FF2B5EF4-FFF2-40B4-BE49-F238E27FC236}">
                <a16:creationId xmlns:a16="http://schemas.microsoft.com/office/drawing/2014/main" id="{38010E86-F751-46E1-B3FE-315435926F21}"/>
              </a:ext>
            </a:extLst>
          </p:cNvPr>
          <p:cNvSpPr>
            <a:spLocks noGrp="1"/>
          </p:cNvSpPr>
          <p:nvPr>
            <p:ph idx="1"/>
          </p:nvPr>
        </p:nvSpPr>
        <p:spPr/>
        <p:txBody>
          <a:bodyPr/>
          <a:lstStyle/>
          <a:p>
            <a:r>
              <a:rPr lang="cs-CZ" dirty="0"/>
              <a:t>2 povolené absence </a:t>
            </a:r>
          </a:p>
          <a:p>
            <a:r>
              <a:rPr lang="cs-CZ" dirty="0"/>
              <a:t>Vypracování všech cvičení, aktivita na hodině </a:t>
            </a:r>
          </a:p>
          <a:p>
            <a:r>
              <a:rPr lang="cs-CZ" dirty="0"/>
              <a:t>Termín cvičení</a:t>
            </a:r>
            <a:endParaRPr lang="en-GB" dirty="0"/>
          </a:p>
        </p:txBody>
      </p:sp>
    </p:spTree>
    <p:extLst>
      <p:ext uri="{BB962C8B-B14F-4D97-AF65-F5344CB8AC3E}">
        <p14:creationId xmlns:p14="http://schemas.microsoft.com/office/powerpoint/2010/main" val="118987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5A5C4E-F4CF-4A8C-8952-173BEF4E2A80}"/>
              </a:ext>
            </a:extLst>
          </p:cNvPr>
          <p:cNvSpPr>
            <a:spLocks noGrp="1"/>
          </p:cNvSpPr>
          <p:nvPr>
            <p:ph type="title"/>
          </p:nvPr>
        </p:nvSpPr>
        <p:spPr>
          <a:xfrm>
            <a:off x="913795" y="609600"/>
            <a:ext cx="10353762" cy="1257300"/>
          </a:xfrm>
        </p:spPr>
        <p:txBody>
          <a:bodyPr>
            <a:normAutofit/>
          </a:bodyPr>
          <a:lstStyle/>
          <a:p>
            <a:endParaRPr lang="en-GB"/>
          </a:p>
        </p:txBody>
      </p:sp>
      <p:graphicFrame>
        <p:nvGraphicFramePr>
          <p:cNvPr id="4" name="Zástupný obsah 3">
            <a:extLst>
              <a:ext uri="{FF2B5EF4-FFF2-40B4-BE49-F238E27FC236}">
                <a16:creationId xmlns:a16="http://schemas.microsoft.com/office/drawing/2014/main" id="{D2513F80-61F7-414D-9124-C052C74E0F2A}"/>
              </a:ext>
            </a:extLst>
          </p:cNvPr>
          <p:cNvGraphicFramePr>
            <a:graphicFrameLocks noGrp="1"/>
          </p:cNvGraphicFramePr>
          <p:nvPr>
            <p:ph idx="1"/>
            <p:extLst>
              <p:ext uri="{D42A27DB-BD31-4B8C-83A1-F6EECF244321}">
                <p14:modId xmlns:p14="http://schemas.microsoft.com/office/powerpoint/2010/main" val="592745942"/>
              </p:ext>
            </p:extLst>
          </p:nvPr>
        </p:nvGraphicFramePr>
        <p:xfrm>
          <a:off x="-5323" y="339941"/>
          <a:ext cx="12191997" cy="4623370"/>
        </p:xfrm>
        <a:graphic>
          <a:graphicData uri="http://schemas.openxmlformats.org/drawingml/2006/table">
            <a:tbl>
              <a:tblPr/>
              <a:tblGrid>
                <a:gridCol w="1040103">
                  <a:extLst>
                    <a:ext uri="{9D8B030D-6E8A-4147-A177-3AD203B41FA5}">
                      <a16:colId xmlns:a16="http://schemas.microsoft.com/office/drawing/2014/main" val="3060773174"/>
                    </a:ext>
                  </a:extLst>
                </a:gridCol>
                <a:gridCol w="991132">
                  <a:extLst>
                    <a:ext uri="{9D8B030D-6E8A-4147-A177-3AD203B41FA5}">
                      <a16:colId xmlns:a16="http://schemas.microsoft.com/office/drawing/2014/main" val="3505810778"/>
                    </a:ext>
                  </a:extLst>
                </a:gridCol>
                <a:gridCol w="991132">
                  <a:extLst>
                    <a:ext uri="{9D8B030D-6E8A-4147-A177-3AD203B41FA5}">
                      <a16:colId xmlns:a16="http://schemas.microsoft.com/office/drawing/2014/main" val="1868264517"/>
                    </a:ext>
                  </a:extLst>
                </a:gridCol>
                <a:gridCol w="718016">
                  <a:extLst>
                    <a:ext uri="{9D8B030D-6E8A-4147-A177-3AD203B41FA5}">
                      <a16:colId xmlns:a16="http://schemas.microsoft.com/office/drawing/2014/main" val="2203813793"/>
                    </a:ext>
                  </a:extLst>
                </a:gridCol>
                <a:gridCol w="718016">
                  <a:extLst>
                    <a:ext uri="{9D8B030D-6E8A-4147-A177-3AD203B41FA5}">
                      <a16:colId xmlns:a16="http://schemas.microsoft.com/office/drawing/2014/main" val="985986005"/>
                    </a:ext>
                  </a:extLst>
                </a:gridCol>
                <a:gridCol w="991132">
                  <a:extLst>
                    <a:ext uri="{9D8B030D-6E8A-4147-A177-3AD203B41FA5}">
                      <a16:colId xmlns:a16="http://schemas.microsoft.com/office/drawing/2014/main" val="3434807537"/>
                    </a:ext>
                  </a:extLst>
                </a:gridCol>
                <a:gridCol w="991132">
                  <a:extLst>
                    <a:ext uri="{9D8B030D-6E8A-4147-A177-3AD203B41FA5}">
                      <a16:colId xmlns:a16="http://schemas.microsoft.com/office/drawing/2014/main" val="3004089054"/>
                    </a:ext>
                  </a:extLst>
                </a:gridCol>
                <a:gridCol w="718016">
                  <a:extLst>
                    <a:ext uri="{9D8B030D-6E8A-4147-A177-3AD203B41FA5}">
                      <a16:colId xmlns:a16="http://schemas.microsoft.com/office/drawing/2014/main" val="2049432035"/>
                    </a:ext>
                  </a:extLst>
                </a:gridCol>
                <a:gridCol w="718016">
                  <a:extLst>
                    <a:ext uri="{9D8B030D-6E8A-4147-A177-3AD203B41FA5}">
                      <a16:colId xmlns:a16="http://schemas.microsoft.com/office/drawing/2014/main" val="2331412784"/>
                    </a:ext>
                  </a:extLst>
                </a:gridCol>
                <a:gridCol w="1286852">
                  <a:extLst>
                    <a:ext uri="{9D8B030D-6E8A-4147-A177-3AD203B41FA5}">
                      <a16:colId xmlns:a16="http://schemas.microsoft.com/office/drawing/2014/main" val="3925284180"/>
                    </a:ext>
                  </a:extLst>
                </a:gridCol>
                <a:gridCol w="991132">
                  <a:extLst>
                    <a:ext uri="{9D8B030D-6E8A-4147-A177-3AD203B41FA5}">
                      <a16:colId xmlns:a16="http://schemas.microsoft.com/office/drawing/2014/main" val="728518323"/>
                    </a:ext>
                  </a:extLst>
                </a:gridCol>
                <a:gridCol w="991132">
                  <a:extLst>
                    <a:ext uri="{9D8B030D-6E8A-4147-A177-3AD203B41FA5}">
                      <a16:colId xmlns:a16="http://schemas.microsoft.com/office/drawing/2014/main" val="418263663"/>
                    </a:ext>
                  </a:extLst>
                </a:gridCol>
                <a:gridCol w="1046186">
                  <a:extLst>
                    <a:ext uri="{9D8B030D-6E8A-4147-A177-3AD203B41FA5}">
                      <a16:colId xmlns:a16="http://schemas.microsoft.com/office/drawing/2014/main" val="234176741"/>
                    </a:ext>
                  </a:extLst>
                </a:gridCol>
              </a:tblGrid>
              <a:tr h="1462258">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08-08:50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09-09:50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10-10:50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11-11:50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12-12:50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13-13:50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14-14:50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15-15:50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16-16:50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17-17:50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18-18:50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19-19:50</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58434242"/>
                  </a:ext>
                </a:extLst>
              </a:tr>
              <a:tr h="790278">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PONDĚLÍ</a:t>
                      </a:r>
                      <a:endParaRPr lang="en-GB" sz="1800" b="0" i="0" u="none" strike="noStrike">
                        <a:effectLst/>
                        <a:latin typeface="Arial" panose="020B0604020202020204" pitchFamily="34" charset="0"/>
                      </a:endParaRPr>
                    </a:p>
                  </a:txBody>
                  <a:tcPr marL="6274" marR="6274" marT="62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Z3,Z5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Z2,Z3,Z5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Z3,Z5,Z6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Z4,Z6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Z2,Z4,Z6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Z4,Z6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Z3,Z6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dirty="0">
                          <a:solidFill>
                            <a:srgbClr val="000000"/>
                          </a:solidFill>
                          <a:effectLst/>
                          <a:latin typeface="Calibri" panose="020F0502020204030204" pitchFamily="34" charset="0"/>
                        </a:rPr>
                        <a:t>Z2,Z5,Z6</a:t>
                      </a:r>
                      <a:endParaRPr lang="en-GB" sz="1800" b="0" i="0" u="none" strike="noStrike" dirty="0">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17095540"/>
                  </a:ext>
                </a:extLst>
              </a:tr>
              <a:tr h="790278">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ÚTERÝ </a:t>
                      </a:r>
                      <a:endParaRPr lang="en-GB" sz="1800" b="0" i="0" u="none" strike="noStrike">
                        <a:effectLst/>
                        <a:latin typeface="Arial" panose="020B0604020202020204" pitchFamily="34" charset="0"/>
                      </a:endParaRPr>
                    </a:p>
                  </a:txBody>
                  <a:tcPr marL="6274" marR="6274" marT="62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Z4</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Z4</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Z2,Z5,Z6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Z2,Z4,Z5,Z6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32423236"/>
                  </a:ext>
                </a:extLst>
              </a:tr>
              <a:tr h="790278">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STŘEDA </a:t>
                      </a:r>
                      <a:endParaRPr lang="en-GB" sz="1800" b="0" i="0" u="none" strike="noStrike">
                        <a:effectLst/>
                        <a:latin typeface="Arial" panose="020B0604020202020204" pitchFamily="34" charset="0"/>
                      </a:endParaRPr>
                    </a:p>
                  </a:txBody>
                  <a:tcPr marL="6274" marR="6274" marT="62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Z2,Z3,Z5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Z2,Z3,Z5,Z6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Z2,Z5,Z6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35717926"/>
                  </a:ext>
                </a:extLst>
              </a:tr>
              <a:tr h="790278">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ČTVRTEK</a:t>
                      </a:r>
                      <a:endParaRPr lang="en-GB" sz="1800" b="0" i="0" u="none" strike="noStrike">
                        <a:effectLst/>
                        <a:latin typeface="Arial" panose="020B0604020202020204" pitchFamily="34" charset="0"/>
                      </a:endParaRPr>
                    </a:p>
                  </a:txBody>
                  <a:tcPr marL="6274" marR="6274" marT="62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Z3,</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 </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Z5,Z6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Z2,Z3,Z5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Z2,Z3,Z5</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a:solidFill>
                            <a:srgbClr val="000000"/>
                          </a:solidFill>
                          <a:effectLst/>
                          <a:latin typeface="Calibri" panose="020F0502020204030204" pitchFamily="34" charset="0"/>
                        </a:rPr>
                        <a:t>Z4,Z5,Z6</a:t>
                      </a:r>
                      <a:endParaRPr lang="en-GB" sz="1800" b="0" i="0" u="none" strike="noStrike">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spcBef>
                          <a:spcPts val="0"/>
                        </a:spcBef>
                        <a:spcAft>
                          <a:spcPts val="0"/>
                        </a:spcAft>
                      </a:pPr>
                      <a:r>
                        <a:rPr lang="en-GB" sz="1600" b="0" i="0" u="none" strike="noStrike" dirty="0">
                          <a:solidFill>
                            <a:srgbClr val="000000"/>
                          </a:solidFill>
                          <a:effectLst/>
                          <a:latin typeface="Calibri" panose="020F0502020204030204" pitchFamily="34" charset="0"/>
                        </a:rPr>
                        <a:t>Z2,Z4,Z5,Z6</a:t>
                      </a:r>
                      <a:endParaRPr lang="en-GB" sz="1800" b="0" i="0" u="none" strike="noStrike" dirty="0">
                        <a:effectLst/>
                        <a:latin typeface="Arial" panose="020B0604020202020204" pitchFamily="34" charset="0"/>
                      </a:endParaRPr>
                    </a:p>
                  </a:txBody>
                  <a:tcPr marL="6274" marR="6274" marT="62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10797557"/>
                  </a:ext>
                </a:extLst>
              </a:tr>
            </a:tbl>
          </a:graphicData>
        </a:graphic>
      </p:graphicFrame>
    </p:spTree>
    <p:extLst>
      <p:ext uri="{BB962C8B-B14F-4D97-AF65-F5344CB8AC3E}">
        <p14:creationId xmlns:p14="http://schemas.microsoft.com/office/powerpoint/2010/main" val="174287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82312-E7AF-4794-8F7A-F78022567633}"/>
              </a:ext>
            </a:extLst>
          </p:cNvPr>
          <p:cNvSpPr>
            <a:spLocks noGrp="1"/>
          </p:cNvSpPr>
          <p:nvPr>
            <p:ph type="title"/>
          </p:nvPr>
        </p:nvSpPr>
        <p:spPr/>
        <p:txBody>
          <a:bodyPr/>
          <a:lstStyle/>
          <a:p>
            <a:r>
              <a:rPr lang="cs-CZ" dirty="0"/>
              <a:t>Terminologie</a:t>
            </a:r>
            <a:endParaRPr lang="en-GB" dirty="0"/>
          </a:p>
        </p:txBody>
      </p:sp>
      <p:sp>
        <p:nvSpPr>
          <p:cNvPr id="3" name="Zástupný obsah 2">
            <a:extLst>
              <a:ext uri="{FF2B5EF4-FFF2-40B4-BE49-F238E27FC236}">
                <a16:creationId xmlns:a16="http://schemas.microsoft.com/office/drawing/2014/main" id="{7994C755-3FE8-4372-9406-7882FDD1C8EB}"/>
              </a:ext>
            </a:extLst>
          </p:cNvPr>
          <p:cNvSpPr>
            <a:spLocks noGrp="1"/>
          </p:cNvSpPr>
          <p:nvPr>
            <p:ph idx="1"/>
          </p:nvPr>
        </p:nvSpPr>
        <p:spPr>
          <a:xfrm>
            <a:off x="913795" y="1866900"/>
            <a:ext cx="10353762" cy="4381500"/>
          </a:xfrm>
        </p:spPr>
        <p:txBody>
          <a:bodyPr>
            <a:normAutofit/>
          </a:bodyPr>
          <a:lstStyle/>
          <a:p>
            <a:r>
              <a:rPr lang="cs-CZ" dirty="0"/>
              <a:t>Hranice (nejen administrativní) </a:t>
            </a:r>
          </a:p>
          <a:p>
            <a:r>
              <a:rPr lang="cs-CZ" dirty="0"/>
              <a:t>Hraniční linie</a:t>
            </a:r>
          </a:p>
          <a:p>
            <a:r>
              <a:rPr lang="cs-CZ" dirty="0"/>
              <a:t>Pohraničí (před a po revolucí)</a:t>
            </a:r>
          </a:p>
          <a:p>
            <a:r>
              <a:rPr lang="cs-CZ" dirty="0"/>
              <a:t>Příhraničí </a:t>
            </a:r>
          </a:p>
          <a:p>
            <a:r>
              <a:rPr lang="cs-CZ" dirty="0"/>
              <a:t>Multikulturní prostor, hranice národního státu</a:t>
            </a:r>
          </a:p>
          <a:p>
            <a:r>
              <a:rPr lang="cs-CZ" dirty="0"/>
              <a:t>Přeshraniční identita</a:t>
            </a:r>
          </a:p>
          <a:p>
            <a:r>
              <a:rPr lang="cs-CZ" dirty="0"/>
              <a:t>Každý pohraniční prostor unikátní </a:t>
            </a:r>
          </a:p>
          <a:p>
            <a:r>
              <a:rPr lang="cs-CZ" dirty="0"/>
              <a:t>Zóna tlaku</a:t>
            </a:r>
          </a:p>
          <a:p>
            <a:r>
              <a:rPr lang="cs-CZ" dirty="0">
                <a:effectLst/>
              </a:rPr>
              <a:t>Pohraničí jako periferie? </a:t>
            </a:r>
            <a:endParaRPr lang="cs-CZ" dirty="0"/>
          </a:p>
        </p:txBody>
      </p:sp>
    </p:spTree>
    <p:extLst>
      <p:ext uri="{BB962C8B-B14F-4D97-AF65-F5344CB8AC3E}">
        <p14:creationId xmlns:p14="http://schemas.microsoft.com/office/powerpoint/2010/main" val="299079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DA58E-E920-4FAA-AC3A-D7B018111954}"/>
              </a:ext>
            </a:extLst>
          </p:cNvPr>
          <p:cNvSpPr>
            <a:spLocks noGrp="1"/>
          </p:cNvSpPr>
          <p:nvPr>
            <p:ph type="title"/>
          </p:nvPr>
        </p:nvSpPr>
        <p:spPr/>
        <p:txBody>
          <a:bodyPr/>
          <a:lstStyle/>
          <a:p>
            <a:r>
              <a:rPr lang="cs-CZ" dirty="0"/>
              <a:t>Hranice a pohraniční prostor</a:t>
            </a:r>
          </a:p>
        </p:txBody>
      </p:sp>
      <p:sp>
        <p:nvSpPr>
          <p:cNvPr id="3" name="Zástupný symbol pro obsah 2">
            <a:extLst>
              <a:ext uri="{FF2B5EF4-FFF2-40B4-BE49-F238E27FC236}">
                <a16:creationId xmlns:a16="http://schemas.microsoft.com/office/drawing/2014/main" id="{66ADC1DA-7E3C-4555-A5E5-90137C9900E4}"/>
              </a:ext>
            </a:extLst>
          </p:cNvPr>
          <p:cNvSpPr>
            <a:spLocks noGrp="1"/>
          </p:cNvSpPr>
          <p:nvPr>
            <p:ph idx="1"/>
          </p:nvPr>
        </p:nvSpPr>
        <p:spPr>
          <a:xfrm>
            <a:off x="1024128" y="2286000"/>
            <a:ext cx="9720073" cy="4300330"/>
          </a:xfrm>
        </p:spPr>
        <p:txBody>
          <a:bodyPr>
            <a:normAutofit/>
          </a:bodyPr>
          <a:lstStyle/>
          <a:p>
            <a:pPr>
              <a:buFont typeface="Wingdings" panose="05000000000000000000" pitchFamily="2" charset="2"/>
              <a:buChar char="v"/>
            </a:pPr>
            <a:r>
              <a:rPr lang="cs-CZ" dirty="0"/>
              <a:t>Milníky: 1938, 1939, 1945, 1948, 1968, 1989, 2004</a:t>
            </a:r>
          </a:p>
          <a:p>
            <a:pPr>
              <a:buFont typeface="Wingdings" panose="05000000000000000000" pitchFamily="2" charset="2"/>
              <a:buChar char="v"/>
            </a:pPr>
            <a:r>
              <a:rPr lang="cs-CZ" dirty="0"/>
              <a:t> rozdílné státy + rozdílné politické, společenské a hospodářské systémy</a:t>
            </a:r>
          </a:p>
          <a:p>
            <a:pPr>
              <a:buFont typeface="Wingdings" panose="05000000000000000000" pitchFamily="2" charset="2"/>
              <a:buChar char="v"/>
            </a:pPr>
            <a:r>
              <a:rPr lang="cs-CZ" dirty="0"/>
              <a:t>„hranice není v žádném případě konstantní, nýbrž výrazně variabilní historicky determinovaná kategorie, a že napomáhá spoluutvářet a ukotvovat vlastní regionální, národní , kulturní i etnickou identitu a je významným prostředkem k rozlišování mezi „my“ (resp. já) a „oni“ (Novotný, 2007).</a:t>
            </a:r>
          </a:p>
          <a:p>
            <a:pPr>
              <a:buFont typeface="Wingdings" panose="05000000000000000000" pitchFamily="2" charset="2"/>
              <a:buChar char="v"/>
            </a:pPr>
            <a:r>
              <a:rPr lang="cs-CZ" dirty="0"/>
              <a:t> Hranice – důsledky hranice – fascinace něčím, co není vidět jako předmět zkoumání, vidíme pouze důsledky</a:t>
            </a:r>
          </a:p>
          <a:p>
            <a:pPr>
              <a:buFont typeface="Wingdings" panose="05000000000000000000" pitchFamily="2" charset="2"/>
              <a:buChar char="v"/>
            </a:pPr>
            <a:r>
              <a:rPr lang="cs-CZ" dirty="0"/>
              <a:t> Hranice – ČR-Bavorsko; ČR-Rakousko, ČR-Polsko, ČR-Slovensko</a:t>
            </a:r>
          </a:p>
          <a:p>
            <a:pPr>
              <a:buFont typeface="Wingdings" panose="05000000000000000000" pitchFamily="2" charset="2"/>
              <a:buChar char="v"/>
            </a:pPr>
            <a:r>
              <a:rPr lang="cs-CZ" dirty="0"/>
              <a:t> Hranice jako čára (státotvorný proces raného novověku), hranice jako teritorium (16. a 17. století) </a:t>
            </a:r>
          </a:p>
          <a:p>
            <a:endParaRPr lang="cs-CZ" dirty="0"/>
          </a:p>
        </p:txBody>
      </p:sp>
    </p:spTree>
    <p:extLst>
      <p:ext uri="{BB962C8B-B14F-4D97-AF65-F5344CB8AC3E}">
        <p14:creationId xmlns:p14="http://schemas.microsoft.com/office/powerpoint/2010/main" val="22741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0FF2B3-8FF7-4A3F-ACF1-6E49A2970701}"/>
              </a:ext>
            </a:extLst>
          </p:cNvPr>
          <p:cNvSpPr>
            <a:spLocks noGrp="1"/>
          </p:cNvSpPr>
          <p:nvPr>
            <p:ph type="title"/>
          </p:nvPr>
        </p:nvSpPr>
        <p:spPr/>
        <p:txBody>
          <a:bodyPr/>
          <a:lstStyle/>
          <a:p>
            <a:r>
              <a:rPr lang="cs-CZ" dirty="0"/>
              <a:t>Do roku 1945</a:t>
            </a:r>
          </a:p>
        </p:txBody>
      </p:sp>
      <p:sp>
        <p:nvSpPr>
          <p:cNvPr id="3" name="Zástupný symbol pro obsah 2">
            <a:extLst>
              <a:ext uri="{FF2B5EF4-FFF2-40B4-BE49-F238E27FC236}">
                <a16:creationId xmlns:a16="http://schemas.microsoft.com/office/drawing/2014/main" id="{0552DF2D-5999-4734-A0E9-ED5FFCC5A9C1}"/>
              </a:ext>
            </a:extLst>
          </p:cNvPr>
          <p:cNvSpPr>
            <a:spLocks noGrp="1"/>
          </p:cNvSpPr>
          <p:nvPr>
            <p:ph idx="1"/>
          </p:nvPr>
        </p:nvSpPr>
        <p:spPr/>
        <p:txBody>
          <a:bodyPr/>
          <a:lstStyle/>
          <a:p>
            <a:r>
              <a:rPr lang="cs-CZ" dirty="0"/>
              <a:t>Jarmila, 71, Tachovsko:</a:t>
            </a:r>
          </a:p>
          <a:p>
            <a:r>
              <a:rPr lang="cs-CZ" dirty="0"/>
              <a:t>„… tady ta hranice historicky před válkou víceméně byla taková uvolněná, protože tady byli Němci a tam byli Němci“</a:t>
            </a:r>
          </a:p>
          <a:p>
            <a:endParaRPr lang="cs-CZ" dirty="0"/>
          </a:p>
          <a:p>
            <a:r>
              <a:rPr lang="cs-CZ" dirty="0"/>
              <a:t>Ferdinand, 85, Tachovsko: </a:t>
            </a:r>
          </a:p>
          <a:p>
            <a:r>
              <a:rPr lang="cs-CZ" dirty="0"/>
              <a:t>„No a teď ve třiatřicátém, čtyřiatřicátém roce začal Hitler stavět dálnice. A to víte, to bylo akorát sousto. To byla naše chyba, že jsme pustili ty naše lidi k nim do práce. To víte, tak se dělalo za marky, docela si dobře vydělali a tady dostali deset korun na týden. V sobotu v poledne přišli všichni zpátky z rajchu.“  </a:t>
            </a:r>
          </a:p>
        </p:txBody>
      </p:sp>
    </p:spTree>
    <p:extLst>
      <p:ext uri="{BB962C8B-B14F-4D97-AF65-F5344CB8AC3E}">
        <p14:creationId xmlns:p14="http://schemas.microsoft.com/office/powerpoint/2010/main" val="336492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C18F7-0DCA-4045-A877-6CA60306D1E2}"/>
              </a:ext>
            </a:extLst>
          </p:cNvPr>
          <p:cNvSpPr>
            <a:spLocks noGrp="1"/>
          </p:cNvSpPr>
          <p:nvPr>
            <p:ph type="title"/>
          </p:nvPr>
        </p:nvSpPr>
        <p:spPr/>
        <p:txBody>
          <a:bodyPr/>
          <a:lstStyle/>
          <a:p>
            <a:r>
              <a:rPr lang="cs-CZ" dirty="0"/>
              <a:t>1945-1989</a:t>
            </a:r>
          </a:p>
        </p:txBody>
      </p:sp>
      <p:sp>
        <p:nvSpPr>
          <p:cNvPr id="3" name="Zástupný symbol pro obsah 2">
            <a:extLst>
              <a:ext uri="{FF2B5EF4-FFF2-40B4-BE49-F238E27FC236}">
                <a16:creationId xmlns:a16="http://schemas.microsoft.com/office/drawing/2014/main" id="{BFCC6AB2-6473-45E0-8670-CB12F9ABD890}"/>
              </a:ext>
            </a:extLst>
          </p:cNvPr>
          <p:cNvSpPr>
            <a:spLocks noGrp="1"/>
          </p:cNvSpPr>
          <p:nvPr>
            <p:ph idx="1"/>
          </p:nvPr>
        </p:nvSpPr>
        <p:spPr/>
        <p:txBody>
          <a:bodyPr>
            <a:normAutofit lnSpcReduction="10000"/>
          </a:bodyPr>
          <a:lstStyle/>
          <a:p>
            <a:r>
              <a:rPr lang="cs-CZ" dirty="0"/>
              <a:t>„za drátem“, „za plotem“, „uzavřený a protkaný“, „bavorský s prominutím podělaný příhraničí, kde chcípnul pes a kde 40 let nebylo vůbec nic“</a:t>
            </a:r>
          </a:p>
          <a:p>
            <a:r>
              <a:rPr lang="cs-CZ" dirty="0"/>
              <a:t>Kamil, 68, Klatovsko: </a:t>
            </a:r>
          </a:p>
          <a:p>
            <a:r>
              <a:rPr lang="cs-CZ" dirty="0"/>
              <a:t>„… dostali jsme čtyři kilometry hranic na krk, byly tam dráty, </a:t>
            </a:r>
            <a:r>
              <a:rPr lang="cs-CZ" dirty="0" err="1"/>
              <a:t>drátěnej</a:t>
            </a:r>
            <a:r>
              <a:rPr lang="cs-CZ" dirty="0"/>
              <a:t> zátaras, elektrika, miny v tom, šedesát vojáků záklaďáků a byli jsme tam tři z povolání, … a deset let jsem takhle strávil na čáře…, ale malérů bylo hodně, </a:t>
            </a:r>
            <a:r>
              <a:rPr lang="cs-CZ" dirty="0" err="1"/>
              <a:t>různejch</a:t>
            </a:r>
            <a:r>
              <a:rPr lang="cs-CZ" dirty="0"/>
              <a:t>, zejména, protože tam bylo vysoký napětí v těch drátech a řada lidí, dneska to člověk vidí jasně, prostě zbytečně přišla o život, péesáků i civilů.“</a:t>
            </a:r>
          </a:p>
          <a:p>
            <a:r>
              <a:rPr lang="cs-CZ" dirty="0"/>
              <a:t>Linda, 38, Klatovsko: „Řekla bych, že nemůžu posoudit, dneska už asi ne, určitě to byl rozdíl před tím rokem 89, když tu bylo hraniční pásmo a na spoustu míst se nemohlo, ale dneska už si myslím, že to nemá vliv.“ </a:t>
            </a:r>
          </a:p>
        </p:txBody>
      </p:sp>
    </p:spTree>
    <p:extLst>
      <p:ext uri="{BB962C8B-B14F-4D97-AF65-F5344CB8AC3E}">
        <p14:creationId xmlns:p14="http://schemas.microsoft.com/office/powerpoint/2010/main" val="198364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20FECA-CF4F-49FB-86C7-C60774617C99}"/>
              </a:ext>
            </a:extLst>
          </p:cNvPr>
          <p:cNvSpPr>
            <a:spLocks noGrp="1"/>
          </p:cNvSpPr>
          <p:nvPr>
            <p:ph type="title"/>
          </p:nvPr>
        </p:nvSpPr>
        <p:spPr/>
        <p:txBody>
          <a:bodyPr/>
          <a:lstStyle/>
          <a:p>
            <a:r>
              <a:rPr lang="cs-CZ" dirty="0"/>
              <a:t>1945-1989</a:t>
            </a:r>
          </a:p>
        </p:txBody>
      </p:sp>
      <p:sp>
        <p:nvSpPr>
          <p:cNvPr id="3" name="Zástupný symbol pro obsah 2">
            <a:extLst>
              <a:ext uri="{FF2B5EF4-FFF2-40B4-BE49-F238E27FC236}">
                <a16:creationId xmlns:a16="http://schemas.microsoft.com/office/drawing/2014/main" id="{1AF01377-8DFF-4226-A3AC-1DC8711469D4}"/>
              </a:ext>
            </a:extLst>
          </p:cNvPr>
          <p:cNvSpPr>
            <a:spLocks noGrp="1"/>
          </p:cNvSpPr>
          <p:nvPr>
            <p:ph idx="1"/>
          </p:nvPr>
        </p:nvSpPr>
        <p:spPr>
          <a:xfrm>
            <a:off x="913795" y="2076450"/>
            <a:ext cx="10353762" cy="3714749"/>
          </a:xfrm>
        </p:spPr>
        <p:txBody>
          <a:bodyPr>
            <a:normAutofit lnSpcReduction="10000"/>
          </a:bodyPr>
          <a:lstStyle/>
          <a:p>
            <a:r>
              <a:rPr lang="cs-CZ" dirty="0"/>
              <a:t>Nová pohraniční identita – posilování prostřednictvím nových jmen obcí (českých)</a:t>
            </a:r>
          </a:p>
          <a:p>
            <a:r>
              <a:rPr lang="cs-CZ" dirty="0"/>
              <a:t>Likvidace sídel v pohraničí – kritérium – hraniční poloha (osídlené i neosídlené</a:t>
            </a:r>
          </a:p>
          <a:p>
            <a:r>
              <a:rPr lang="cs-CZ" dirty="0"/>
              <a:t>Historické, sakrální stavby</a:t>
            </a:r>
          </a:p>
          <a:p>
            <a:pPr indent="-342900">
              <a:buFont typeface="Wingdings" panose="05000000000000000000" pitchFamily="2" charset="2"/>
              <a:buChar char="v"/>
            </a:pPr>
            <a:r>
              <a:rPr lang="cs-CZ" dirty="0"/>
              <a:t> budování železné opony – cílem i druhé strany, kde se vyskytovala ideologicky    zabarvená konfrontace vůči Východu </a:t>
            </a:r>
          </a:p>
          <a:p>
            <a:pPr indent="-342900">
              <a:buFont typeface="Wingdings" panose="05000000000000000000" pitchFamily="2" charset="2"/>
              <a:buChar char="v"/>
            </a:pPr>
            <a:r>
              <a:rPr lang="cs-CZ" dirty="0"/>
              <a:t> noví příchozí – nové zvyky, odlišný styl života (Rumuni, Bulhaři, Slováci, …)</a:t>
            </a:r>
          </a:p>
          <a:p>
            <a:pPr indent="-342900">
              <a:buFont typeface="Wingdings" panose="05000000000000000000" pitchFamily="2" charset="2"/>
              <a:buChar char="v"/>
            </a:pPr>
            <a:r>
              <a:rPr lang="cs-CZ" dirty="0"/>
              <a:t> poválečná výměna obyvatelstva – zanikl efekt dvojjazyčnosti</a:t>
            </a:r>
          </a:p>
          <a:p>
            <a:pPr indent="-342900">
              <a:buFont typeface="Wingdings" panose="05000000000000000000" pitchFamily="2" charset="2"/>
              <a:buChar char="v"/>
            </a:pPr>
            <a:r>
              <a:rPr lang="cs-CZ" dirty="0"/>
              <a:t> vnímání velkých historickým mezníků – chápání v lokáních souvislostech: těžba uranu, vytvoření zemědělského statku, založení továrny, funkční období oblíbeného starosty, nová škola, sídliště X drama studené války</a:t>
            </a:r>
          </a:p>
        </p:txBody>
      </p:sp>
    </p:spTree>
    <p:extLst>
      <p:ext uri="{BB962C8B-B14F-4D97-AF65-F5344CB8AC3E}">
        <p14:creationId xmlns:p14="http://schemas.microsoft.com/office/powerpoint/2010/main" val="88165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09C8D-AD67-4956-8815-3742F6C6E4B3}"/>
              </a:ext>
            </a:extLst>
          </p:cNvPr>
          <p:cNvSpPr>
            <a:spLocks noGrp="1"/>
          </p:cNvSpPr>
          <p:nvPr>
            <p:ph type="title"/>
          </p:nvPr>
        </p:nvSpPr>
        <p:spPr/>
        <p:txBody>
          <a:bodyPr/>
          <a:lstStyle/>
          <a:p>
            <a:r>
              <a:rPr lang="cs-CZ" dirty="0"/>
              <a:t>1968</a:t>
            </a:r>
          </a:p>
        </p:txBody>
      </p:sp>
      <p:sp>
        <p:nvSpPr>
          <p:cNvPr id="3" name="Zástupný symbol pro obsah 2">
            <a:extLst>
              <a:ext uri="{FF2B5EF4-FFF2-40B4-BE49-F238E27FC236}">
                <a16:creationId xmlns:a16="http://schemas.microsoft.com/office/drawing/2014/main" id="{0E6CED8C-C0DD-4029-B8F0-FF58F523CE39}"/>
              </a:ext>
            </a:extLst>
          </p:cNvPr>
          <p:cNvSpPr>
            <a:spLocks noGrp="1"/>
          </p:cNvSpPr>
          <p:nvPr>
            <p:ph idx="1"/>
          </p:nvPr>
        </p:nvSpPr>
        <p:spPr/>
        <p:txBody>
          <a:bodyPr>
            <a:normAutofit lnSpcReduction="10000"/>
          </a:bodyPr>
          <a:lstStyle/>
          <a:p>
            <a:r>
              <a:rPr lang="cs-CZ" dirty="0"/>
              <a:t>60. léta – uvolnění</a:t>
            </a:r>
          </a:p>
          <a:p>
            <a:r>
              <a:rPr lang="cs-CZ" dirty="0"/>
              <a:t>Nová Ústava</a:t>
            </a:r>
          </a:p>
          <a:p>
            <a:r>
              <a:rPr lang="cs-CZ" dirty="0"/>
              <a:t>Chalupaření </a:t>
            </a:r>
          </a:p>
          <a:p>
            <a:r>
              <a:rPr lang="cs-CZ" dirty="0"/>
              <a:t>Studie územního rozvoje – Aš</a:t>
            </a:r>
          </a:p>
          <a:p>
            <a:r>
              <a:rPr lang="cs-CZ" dirty="0"/>
              <a:t>Hana, 72, Tachovsko: </a:t>
            </a:r>
          </a:p>
          <a:p>
            <a:r>
              <a:rPr lang="cs-CZ" dirty="0"/>
              <a:t>„68 nás přijeli v noci okupovat vojáci z NDR, ale museli vycouvat, protože je lidi vnímali špatně. Potom tu byli Rusové a všichni říkali, že je to blbost, že sem lezou. Když pak začal vládnout Husák, tak to začalo být krutý. Začaly prověrky, všichni se vás ptali, leckdo byl z funkce odstraněn. Dokonce to odskákal i místní tajemník KSČ. Šel pak do sklepa dělat železáře.“ </a:t>
            </a:r>
          </a:p>
        </p:txBody>
      </p:sp>
    </p:spTree>
    <p:extLst>
      <p:ext uri="{BB962C8B-B14F-4D97-AF65-F5344CB8AC3E}">
        <p14:creationId xmlns:p14="http://schemas.microsoft.com/office/powerpoint/2010/main" val="2739253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3381F"/>
      </a:dk2>
      <a:lt2>
        <a:srgbClr val="E2E4E8"/>
      </a:lt2>
      <a:accent1>
        <a:srgbClr val="C49956"/>
      </a:accent1>
      <a:accent2>
        <a:srgbClr val="A5A752"/>
      </a:accent2>
      <a:accent3>
        <a:srgbClr val="8DAC67"/>
      </a:accent3>
      <a:accent4>
        <a:srgbClr val="65B258"/>
      </a:accent4>
      <a:accent5>
        <a:srgbClr val="5FB176"/>
      </a:accent5>
      <a:accent6>
        <a:srgbClr val="57B095"/>
      </a:accent6>
      <a:hlink>
        <a:srgbClr val="6682AD"/>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2D561E7B9DA9644944C23CF2389E723" ma:contentTypeVersion="2" ma:contentTypeDescription="Vytvoří nový dokument" ma:contentTypeScope="" ma:versionID="7ca598519c756dee88a26d3e5fbff5d5">
  <xsd:schema xmlns:xsd="http://www.w3.org/2001/XMLSchema" xmlns:xs="http://www.w3.org/2001/XMLSchema" xmlns:p="http://schemas.microsoft.com/office/2006/metadata/properties" xmlns:ns3="31ab8ff6-299e-4728-bf62-23ac81b44ccc" targetNamespace="http://schemas.microsoft.com/office/2006/metadata/properties" ma:root="true" ma:fieldsID="7b30e521ad1b6eee1c21a2c7b9d02806" ns3:_="">
    <xsd:import namespace="31ab8ff6-299e-4728-bf62-23ac81b44cc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b8ff6-299e-4728-bf62-23ac81b44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E176A-DDF2-4A8F-92DC-89DBCEFFF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b8ff6-299e-4728-bf62-23ac81b44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77E46A-6DF9-44F3-8944-BF2EAC410C7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1ab8ff6-299e-4728-bf62-23ac81b44ccc"/>
    <ds:schemaRef ds:uri="http://www.w3.org/XML/1998/namespace"/>
    <ds:schemaRef ds:uri="http://purl.org/dc/dcmitype/"/>
  </ds:schemaRefs>
</ds:datastoreItem>
</file>

<file path=customXml/itemProps3.xml><?xml version="1.0" encoding="utf-8"?>
<ds:datastoreItem xmlns:ds="http://schemas.openxmlformats.org/officeDocument/2006/customXml" ds:itemID="{8D30E0D0-082D-4061-B139-7413B9D30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TotalTime>
  <Words>1219</Words>
  <Application>Microsoft Office PowerPoint</Application>
  <PresentationFormat>Širokoúhlá obrazovka</PresentationFormat>
  <Paragraphs>143</Paragraphs>
  <Slides>13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Arial</vt:lpstr>
      <vt:lpstr>Calibri</vt:lpstr>
      <vt:lpstr>Calisto MT</vt:lpstr>
      <vt:lpstr>Wingdings</vt:lpstr>
      <vt:lpstr>Wingdings 2</vt:lpstr>
      <vt:lpstr>SlateVTI</vt:lpstr>
      <vt:lpstr>POHRANIČÍ A PŘESHRANIČNÍ SPOLUPRÁCE</vt:lpstr>
      <vt:lpstr>ÚVODNÍ INFORMACE</vt:lpstr>
      <vt:lpstr>Prezentace aplikace PowerPoint</vt:lpstr>
      <vt:lpstr>Terminologie</vt:lpstr>
      <vt:lpstr>Hranice a pohraniční prostor</vt:lpstr>
      <vt:lpstr>Do roku 1945</vt:lpstr>
      <vt:lpstr>1945-1989</vt:lpstr>
      <vt:lpstr>1945-1989</vt:lpstr>
      <vt:lpstr>1968</vt:lpstr>
      <vt:lpstr>Po roce 1989</vt:lpstr>
      <vt:lpstr>Otázky?</vt:lpstr>
      <vt:lpstr>Cv. 1 – vnímání hranic</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POHRANIČÍ A PŘESHRANIČNÍ SPOLUPRÁCE</dc:title>
  <dc:creator>Mirjana Stanojevic</dc:creator>
  <cp:lastModifiedBy>Mirjana Stanojevic</cp:lastModifiedBy>
  <cp:revision>8</cp:revision>
  <dcterms:created xsi:type="dcterms:W3CDTF">2019-09-29T20:39:08Z</dcterms:created>
  <dcterms:modified xsi:type="dcterms:W3CDTF">2019-09-30T16:16:55Z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0x010100B2D561E7B9DA9644944C23CF2389E723</vt:lpwstr>
  </property>
</Properties>
</file>