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5" r:id="rId2"/>
    <p:sldId id="293" r:id="rId3"/>
    <p:sldId id="284" r:id="rId4"/>
    <p:sldId id="258" r:id="rId5"/>
    <p:sldId id="294" r:id="rId6"/>
    <p:sldId id="285" r:id="rId7"/>
    <p:sldId id="286" r:id="rId8"/>
    <p:sldId id="287" r:id="rId9"/>
    <p:sldId id="288" r:id="rId10"/>
    <p:sldId id="296" r:id="rId11"/>
    <p:sldId id="290" r:id="rId12"/>
    <p:sldId id="291" r:id="rId13"/>
    <p:sldId id="289" r:id="rId14"/>
    <p:sldId id="292" r:id="rId15"/>
    <p:sldId id="261" r:id="rId16"/>
    <p:sldId id="260" r:id="rId17"/>
    <p:sldId id="257" r:id="rId18"/>
    <p:sldId id="282" r:id="rId19"/>
    <p:sldId id="262" r:id="rId20"/>
    <p:sldId id="283" r:id="rId21"/>
    <p:sldId id="263" r:id="rId22"/>
    <p:sldId id="264" r:id="rId23"/>
    <p:sldId id="297" r:id="rId24"/>
    <p:sldId id="29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00750-FF7D-4C9B-9603-A71AE62AFE2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4A26A-F235-4133-8397-B81D88E026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0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32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18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04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21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11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17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9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2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19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0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C618A-5D40-4E07-A78A-2EB859824DE2}" type="datetimeFigureOut">
              <a:rPr lang="cs-CZ" smtClean="0"/>
              <a:t>10.10.2019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7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3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5.png"/><Relationship Id="rId7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1.jpe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938725" y="2186608"/>
            <a:ext cx="6314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Vnitřní stavba planety Země</a:t>
            </a:r>
          </a:p>
        </p:txBody>
      </p:sp>
    </p:spTree>
    <p:extLst>
      <p:ext uri="{BB962C8B-B14F-4D97-AF65-F5344CB8AC3E}">
        <p14:creationId xmlns:p14="http://schemas.microsoft.com/office/powerpoint/2010/main" val="20959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861781" y="2811244"/>
            <a:ext cx="6468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Geologický vývoj kontinentů</a:t>
            </a:r>
          </a:p>
        </p:txBody>
      </p:sp>
    </p:spTree>
    <p:extLst>
      <p:ext uri="{BB962C8B-B14F-4D97-AF65-F5344CB8AC3E}">
        <p14:creationId xmlns:p14="http://schemas.microsoft.com/office/powerpoint/2010/main" val="140898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4" y="324647"/>
            <a:ext cx="6975282" cy="37755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6" y="3281550"/>
            <a:ext cx="6542940" cy="347321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12955" y="4247535"/>
            <a:ext cx="468910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Prekambrické štíty a platformy – jádra kontinentů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Štít (kraton)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prekambrické horniny vystupují na povrch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prekambrické horniny skryty pod mladšími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Staré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orogény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(kaledonský, variský) – morfologicky se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neprojevují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Mladé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orogény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paleogén-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morfologická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pásemná pohoří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Štíty: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laurentský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(kanadský), baltský, angarský, čínský,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indický, africký, australský, antarktický, jihoamerický.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Orogeneze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proces vzniku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orogénu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při kolizi kontinentů.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655602" y="369075"/>
            <a:ext cx="2408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Stavba kontinentů</a:t>
            </a:r>
          </a:p>
        </p:txBody>
      </p:sp>
    </p:spTree>
    <p:extLst>
      <p:ext uri="{BB962C8B-B14F-4D97-AF65-F5344CB8AC3E}">
        <p14:creationId xmlns:p14="http://schemas.microsoft.com/office/powerpoint/2010/main" val="327851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Martin\Documents\Geologické lokality\Špicberky\Výuka\Teoretická příprava\obrázky pro přednášky\proterozoikum, kambrium, ordovik, silur\aca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17" y="637132"/>
            <a:ext cx="3261028" cy="193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330217" y="2768575"/>
            <a:ext cx="568245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cs-CZ" altLang="cs-CZ" sz="1400" b="1" dirty="0">
                <a:latin typeface="Arial" panose="020B0604020202020204" pitchFamily="34" charset="0"/>
              </a:rPr>
              <a:t>Nejstarší známá hornina na Zemi - Kanada, </a:t>
            </a:r>
            <a:r>
              <a:rPr lang="cs-CZ" altLang="cs-CZ" sz="1400" b="1" dirty="0" err="1">
                <a:latin typeface="Arial" panose="020B0604020202020204" pitchFamily="34" charset="0"/>
              </a:rPr>
              <a:t>Northwest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</a:rPr>
              <a:t>Territories</a:t>
            </a:r>
            <a:endParaRPr lang="cs-CZ" altLang="cs-CZ" sz="1400" b="1" dirty="0">
              <a:latin typeface="Arial" panose="020B0604020202020204" pitchFamily="34" charset="0"/>
            </a:endParaRPr>
          </a:p>
          <a:p>
            <a:r>
              <a:rPr lang="cs-CZ" altLang="cs-CZ" sz="1400" b="1" dirty="0">
                <a:latin typeface="Arial" panose="020B0604020202020204" pitchFamily="34" charset="0"/>
              </a:rPr>
              <a:t>Rula </a:t>
            </a:r>
            <a:r>
              <a:rPr lang="cs-CZ" altLang="cs-CZ" sz="1400" b="1" dirty="0" err="1">
                <a:latin typeface="Arial" panose="020B0604020202020204" pitchFamily="34" charset="0"/>
              </a:rPr>
              <a:t>Acasta</a:t>
            </a:r>
            <a:r>
              <a:rPr lang="cs-CZ" altLang="cs-CZ" sz="1400" b="1" dirty="0">
                <a:latin typeface="Arial" panose="020B0604020202020204" pitchFamily="34" charset="0"/>
              </a:rPr>
              <a:t>, stáří 3,96 </a:t>
            </a:r>
            <a:r>
              <a:rPr lang="cs-CZ" altLang="cs-CZ" sz="1400" b="1" dirty="0" err="1">
                <a:latin typeface="Arial" panose="020B0604020202020204" pitchFamily="34" charset="0"/>
              </a:rPr>
              <a:t>Ga</a:t>
            </a:r>
            <a:r>
              <a:rPr lang="cs-CZ" altLang="cs-CZ" sz="1400" b="1" dirty="0">
                <a:latin typeface="Arial" panose="020B0604020202020204" pitchFamily="34" charset="0"/>
              </a:rPr>
              <a:t> let (</a:t>
            </a:r>
            <a:r>
              <a:rPr lang="cs-CZ" altLang="cs-CZ" sz="1400" b="1" dirty="0" err="1">
                <a:latin typeface="Arial" panose="020B0604020202020204" pitchFamily="34" charset="0"/>
              </a:rPr>
              <a:t>laurentský</a:t>
            </a:r>
            <a:r>
              <a:rPr lang="cs-CZ" altLang="cs-CZ" sz="1400" b="1" dirty="0">
                <a:latin typeface="Arial" panose="020B0604020202020204" pitchFamily="34" charset="0"/>
              </a:rPr>
              <a:t> štít)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Nejstarší sedimenty a projevy života - </a:t>
            </a:r>
            <a:r>
              <a:rPr lang="cs-CZ" altLang="cs-CZ" sz="1400" b="1" dirty="0" err="1">
                <a:latin typeface="Arial" panose="020B0604020202020204" pitchFamily="34" charset="0"/>
              </a:rPr>
              <a:t>Isua</a:t>
            </a:r>
            <a:r>
              <a:rPr lang="cs-CZ" altLang="cs-CZ" sz="1400" b="1" dirty="0">
                <a:latin typeface="Arial" panose="020B0604020202020204" pitchFamily="34" charset="0"/>
              </a:rPr>
              <a:t> v Grónsku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Rula </a:t>
            </a:r>
            <a:r>
              <a:rPr lang="cs-CZ" altLang="cs-CZ" sz="1400" dirty="0" err="1">
                <a:latin typeface="Arial" panose="020B0604020202020204" pitchFamily="34" charset="0"/>
              </a:rPr>
              <a:t>Amitsog</a:t>
            </a:r>
            <a:r>
              <a:rPr lang="cs-CZ" altLang="cs-CZ" sz="1400" dirty="0">
                <a:latin typeface="Arial" panose="020B0604020202020204" pitchFamily="34" charset="0"/>
              </a:rPr>
              <a:t> uzavírající kru metamorfovaných sedimentů (slepenců,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jílovců, páskovaných </a:t>
            </a:r>
            <a:r>
              <a:rPr lang="cs-CZ" altLang="cs-CZ" sz="1400" dirty="0" err="1">
                <a:latin typeface="Arial" panose="020B0604020202020204" pitchFamily="34" charset="0"/>
              </a:rPr>
              <a:t>Fe</a:t>
            </a:r>
            <a:r>
              <a:rPr lang="cs-CZ" altLang="cs-CZ" sz="1400" dirty="0">
                <a:latin typeface="Arial" panose="020B0604020202020204" pitchFamily="34" charset="0"/>
              </a:rPr>
              <a:t>-rud). Molekulární organická hmota v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sedimentech (</a:t>
            </a:r>
            <a:r>
              <a:rPr lang="cs-CZ" altLang="cs-CZ" sz="1400" dirty="0" err="1">
                <a:latin typeface="Arial" panose="020B0604020202020204" pitchFamily="34" charset="0"/>
              </a:rPr>
              <a:t>chemofosilie</a:t>
            </a:r>
            <a:r>
              <a:rPr lang="cs-CZ" altLang="cs-CZ" sz="1400" dirty="0">
                <a:latin typeface="Arial" panose="020B0604020202020204" pitchFamily="34" charset="0"/>
              </a:rPr>
              <a:t>). Stáří: </a:t>
            </a:r>
            <a:r>
              <a:rPr lang="cs-CZ" altLang="cs-CZ" sz="1400" b="1" dirty="0">
                <a:latin typeface="Arial" panose="020B0604020202020204" pitchFamily="34" charset="0"/>
              </a:rPr>
              <a:t>3,8 </a:t>
            </a:r>
            <a:r>
              <a:rPr lang="cs-CZ" altLang="cs-CZ" sz="1400" b="1" dirty="0" err="1">
                <a:latin typeface="Arial" panose="020B0604020202020204" pitchFamily="34" charset="0"/>
              </a:rPr>
              <a:t>Ga</a:t>
            </a:r>
            <a:r>
              <a:rPr lang="cs-CZ" altLang="cs-CZ" sz="1400" b="1" dirty="0">
                <a:latin typeface="Arial" panose="020B0604020202020204" pitchFamily="34" charset="0"/>
              </a:rPr>
              <a:t> let.</a:t>
            </a:r>
          </a:p>
          <a:p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0159" y="4442804"/>
            <a:ext cx="693811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Subdukce oceánské litosféry pokryté sedimenty – tavení – </a:t>
            </a:r>
            <a:r>
              <a:rPr lang="cs-CZ" altLang="cs-CZ" sz="1400" b="1" dirty="0">
                <a:latin typeface="Arial" panose="020B0604020202020204" pitchFamily="34" charset="0"/>
              </a:rPr>
              <a:t>gravitační diferenciace </a:t>
            </a:r>
            <a:r>
              <a:rPr lang="cs-CZ" altLang="cs-CZ" sz="1400" dirty="0">
                <a:latin typeface="Arial" panose="020B0604020202020204" pitchFamily="34" charset="0"/>
              </a:rPr>
              <a:t>–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tmavé (</a:t>
            </a:r>
            <a:r>
              <a:rPr lang="cs-CZ" altLang="cs-CZ" sz="1400" b="1" dirty="0" err="1">
                <a:latin typeface="Arial" panose="020B0604020202020204" pitchFamily="34" charset="0"/>
              </a:rPr>
              <a:t>mafické</a:t>
            </a:r>
            <a:r>
              <a:rPr lang="cs-CZ" altLang="cs-CZ" sz="1400" b="1" dirty="0">
                <a:latin typeface="Arial" panose="020B0604020202020204" pitchFamily="34" charset="0"/>
              </a:rPr>
              <a:t>) minerály </a:t>
            </a:r>
            <a:r>
              <a:rPr lang="cs-CZ" altLang="cs-CZ" sz="1400" dirty="0">
                <a:latin typeface="Arial" panose="020B0604020202020204" pitchFamily="34" charset="0"/>
              </a:rPr>
              <a:t>(pyroxeny, amfiboly) zůstávaly v hloubce – </a:t>
            </a:r>
            <a:r>
              <a:rPr lang="cs-CZ" altLang="cs-CZ" sz="1400" b="1" dirty="0">
                <a:latin typeface="Arial" panose="020B0604020202020204" pitchFamily="34" charset="0"/>
              </a:rPr>
              <a:t>vyšší hustota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Světlé (</a:t>
            </a:r>
            <a:r>
              <a:rPr lang="cs-CZ" altLang="cs-CZ" sz="1400" b="1" dirty="0" err="1">
                <a:latin typeface="Arial" panose="020B0604020202020204" pitchFamily="34" charset="0"/>
              </a:rPr>
              <a:t>felzické</a:t>
            </a:r>
            <a:r>
              <a:rPr lang="cs-CZ" altLang="cs-CZ" sz="1400" b="1" dirty="0">
                <a:latin typeface="Arial" panose="020B0604020202020204" pitchFamily="34" charset="0"/>
              </a:rPr>
              <a:t>) minerály</a:t>
            </a:r>
            <a:r>
              <a:rPr lang="cs-CZ" altLang="cs-CZ" sz="1400" dirty="0">
                <a:latin typeface="Arial" panose="020B0604020202020204" pitchFamily="34" charset="0"/>
              </a:rPr>
              <a:t> (živce, světlá slída aj.) stoupaly v tavenině vzhůru – </a:t>
            </a:r>
            <a:r>
              <a:rPr lang="cs-CZ" altLang="cs-CZ" sz="1400" b="1" dirty="0">
                <a:latin typeface="Arial" panose="020B0604020202020204" pitchFamily="34" charset="0"/>
              </a:rPr>
              <a:t>nižší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hustota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b="1" dirty="0">
                <a:latin typeface="Arial" panose="020B0604020202020204" pitchFamily="34" charset="0"/>
              </a:rPr>
              <a:t>neustálý růst objemu kontinentální kůry </a:t>
            </a:r>
            <a:r>
              <a:rPr lang="cs-CZ" altLang="cs-CZ" sz="1400" dirty="0">
                <a:latin typeface="Arial" panose="020B0604020202020204" pitchFamily="34" charset="0"/>
              </a:rPr>
              <a:t>(proces pokračuje dodnes).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bloky kontinentální kůry – velikost X00 km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Rozrůznění prostředí – eroze, sedimentace, vulkanizmus.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Pásma </a:t>
            </a:r>
            <a:r>
              <a:rPr lang="cs-CZ" altLang="cs-CZ" sz="1400" dirty="0" err="1">
                <a:latin typeface="Arial" panose="020B0604020202020204" pitchFamily="34" charset="0"/>
              </a:rPr>
              <a:t>zelenokamenů</a:t>
            </a:r>
            <a:r>
              <a:rPr lang="cs-CZ" altLang="cs-CZ" sz="1400" dirty="0">
                <a:latin typeface="Arial" panose="020B0604020202020204" pitchFamily="34" charset="0"/>
              </a:rPr>
              <a:t> – tělesa ultrabazických a bazických vyvřelin + sedimentů –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</a:t>
            </a:r>
            <a:r>
              <a:rPr lang="cs-CZ" altLang="cs-CZ" sz="1400" dirty="0" err="1">
                <a:latin typeface="Arial" panose="020B0604020202020204" pitchFamily="34" charset="0"/>
              </a:rPr>
              <a:t>zaobloukové</a:t>
            </a:r>
            <a:r>
              <a:rPr lang="cs-CZ" altLang="cs-CZ" sz="1400" dirty="0">
                <a:latin typeface="Arial" panose="020B0604020202020204" pitchFamily="34" charset="0"/>
              </a:rPr>
              <a:t> pánve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Malé kontinenty + ostrovní vulkanické oblouky.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Postupně růst objemu a rozlohy kontinentů – stále častější kolize.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</a:t>
            </a:r>
            <a:r>
              <a:rPr lang="cs-CZ" altLang="cs-CZ" sz="1400" dirty="0" err="1">
                <a:latin typeface="Arial" panose="020B0604020202020204" pitchFamily="34" charset="0"/>
              </a:rPr>
              <a:t>superkontinent</a:t>
            </a:r>
            <a:r>
              <a:rPr lang="cs-CZ" altLang="cs-CZ" sz="1400" dirty="0">
                <a:latin typeface="Arial" panose="020B0604020202020204" pitchFamily="34" charset="0"/>
              </a:rPr>
              <a:t> okolo 2,7 </a:t>
            </a:r>
            <a:r>
              <a:rPr lang="cs-CZ" altLang="cs-CZ" sz="1400" dirty="0" err="1">
                <a:latin typeface="Arial" panose="020B0604020202020204" pitchFamily="34" charset="0"/>
              </a:rPr>
              <a:t>Ga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10" name="Picture 6" descr="C:\Users\Martin\Documents\Geologické lokality\Špicberky\Výuka\Teoretická příprava\obrázky pro přednášky\proterozoikum, kambrium, ordovik, silur\isua metakonglomerát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r="21132" b="8081"/>
          <a:stretch/>
        </p:blipFill>
        <p:spPr bwMode="auto">
          <a:xfrm>
            <a:off x="9738683" y="637132"/>
            <a:ext cx="2305878" cy="21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20_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36" y="4213014"/>
            <a:ext cx="4920787" cy="24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4" y="623315"/>
            <a:ext cx="6109252" cy="3730899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301330" y="40150"/>
            <a:ext cx="50674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Nejstarší kontinentální kůra (archaikum)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91362" y="6404940"/>
            <a:ext cx="198644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dirty="0">
                <a:latin typeface="Arial" panose="020B0604020202020204" pitchFamily="34" charset="0"/>
              </a:rPr>
              <a:t>Pásma </a:t>
            </a:r>
            <a:r>
              <a:rPr lang="cs-CZ" altLang="cs-CZ" sz="1300" dirty="0" err="1">
                <a:latin typeface="Arial" panose="020B0604020202020204" pitchFamily="34" charset="0"/>
              </a:rPr>
              <a:t>zelenokamenů</a:t>
            </a:r>
            <a:r>
              <a:rPr lang="cs-CZ" altLang="cs-CZ" sz="1300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390204" y="2233647"/>
            <a:ext cx="120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Rula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Acasta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871418" y="663645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Slepence - </a:t>
            </a:r>
            <a:r>
              <a:rPr lang="cs-CZ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Isua</a:t>
            </a:r>
            <a:endParaRPr lang="cs-CZ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9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66" y="582217"/>
            <a:ext cx="5867807" cy="34290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93" y="2895932"/>
            <a:ext cx="3859293" cy="38554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2" y="582217"/>
            <a:ext cx="5473268" cy="33425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4639" r="3207" b="4541"/>
          <a:stretch/>
        </p:blipFill>
        <p:spPr>
          <a:xfrm>
            <a:off x="5815953" y="3770782"/>
            <a:ext cx="2164113" cy="1692401"/>
          </a:xfrm>
          <a:prstGeom prst="rect">
            <a:avLst/>
          </a:prstGeom>
        </p:spPr>
      </p:pic>
      <p:pic>
        <p:nvPicPr>
          <p:cNvPr id="13" name="Picture 8" descr="C:\Users\Martin\Documents\Geologické lokality\Špicberky\Výuka\Teoretická příprava\obrázky pro přednášky\proterozoikum, kambrium, ordovik, silur\lake huron, huron supergroup. early proterozoic tilli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92" y="5055700"/>
            <a:ext cx="2502508" cy="16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183343" y="108365"/>
            <a:ext cx="48990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První </a:t>
            </a:r>
            <a:r>
              <a:rPr lang="cs-CZ" altLang="cs-CZ" sz="2000" b="1" dirty="0" err="1">
                <a:latin typeface="Arial" panose="020B0604020202020204" pitchFamily="34" charset="0"/>
              </a:rPr>
              <a:t>superkontinenty</a:t>
            </a:r>
            <a:r>
              <a:rPr lang="cs-CZ" altLang="cs-CZ" sz="2000" b="1" dirty="0">
                <a:latin typeface="Arial" panose="020B0604020202020204" pitchFamily="34" charset="0"/>
              </a:rPr>
              <a:t> - proterozoikum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59459" y="3924723"/>
            <a:ext cx="52229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Pokračování archaického vývoje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 ohromného nárůstu kontinentální kůry – okolo 2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Četné kolize – orogeneze -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superkontinent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Široké šelfy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klastickou a karbonátovou sedimentací, rozvoj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jednobuněčných a později i mnohobuněčných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První rozsáhlé (pevninské) 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zalednění (2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ledovcové sedimenty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jako lubrikant subdukce – urychlení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růstu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superkontinentů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První pouště (kolem 1,2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526788" y="5450502"/>
            <a:ext cx="1537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Nejstarší pustinné </a:t>
            </a:r>
          </a:p>
          <a:p>
            <a:r>
              <a:rPr lang="cs-CZ" sz="1400" dirty="0"/>
              <a:t>sedimenty</a:t>
            </a:r>
          </a:p>
          <a:p>
            <a:r>
              <a:rPr lang="cs-CZ" sz="1400" dirty="0"/>
              <a:t>Baltský štít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205947" y="6009437"/>
            <a:ext cx="1295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Ledovcové </a:t>
            </a:r>
          </a:p>
          <a:p>
            <a:r>
              <a:rPr lang="cs-CZ" sz="1400" dirty="0"/>
              <a:t>sedimenty</a:t>
            </a:r>
          </a:p>
          <a:p>
            <a:r>
              <a:rPr lang="cs-CZ" sz="1400" dirty="0" err="1"/>
              <a:t>Laurentský</a:t>
            </a:r>
            <a:r>
              <a:rPr lang="cs-CZ" sz="1400" dirty="0"/>
              <a:t> štít</a:t>
            </a:r>
          </a:p>
        </p:txBody>
      </p:sp>
    </p:spTree>
    <p:extLst>
      <p:ext uri="{BB962C8B-B14F-4D97-AF65-F5344CB8AC3E}">
        <p14:creationId xmlns:p14="http://schemas.microsoft.com/office/powerpoint/2010/main" val="105280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" y="196127"/>
            <a:ext cx="3657600" cy="34320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2" y="512262"/>
            <a:ext cx="5867807" cy="34290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8" y="2262053"/>
            <a:ext cx="3859293" cy="3855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30" y="3996817"/>
            <a:ext cx="4270515" cy="2135258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183343" y="108365"/>
            <a:ext cx="55130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Rodinia</a:t>
            </a:r>
            <a:r>
              <a:rPr lang="cs-CZ" altLang="cs-CZ" sz="2000" b="1" dirty="0">
                <a:latin typeface="Arial" panose="020B0604020202020204" pitchFamily="34" charset="0"/>
              </a:rPr>
              <a:t>- závěr proterozoika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217378" y="5138876"/>
            <a:ext cx="26196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Rozpad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v kambriu</a:t>
            </a:r>
          </a:p>
          <a:p>
            <a:r>
              <a:rPr lang="cs-CZ" altLang="cs-CZ" sz="1400" b="1" dirty="0" err="1">
                <a:latin typeface="Arial" panose="020B0604020202020204" pitchFamily="34" charset="0"/>
              </a:rPr>
              <a:t>Lt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Laurentie</a:t>
            </a:r>
            <a:r>
              <a:rPr lang="cs-CZ" altLang="cs-CZ" sz="1400" dirty="0">
                <a:latin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</a:rPr>
              <a:t>laurentský</a:t>
            </a:r>
            <a:r>
              <a:rPr lang="cs-CZ" altLang="cs-CZ" sz="1400" dirty="0">
                <a:latin typeface="Arial" panose="020B0604020202020204" pitchFamily="34" charset="0"/>
              </a:rPr>
              <a:t> štít)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B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Baltika</a:t>
            </a:r>
            <a:r>
              <a:rPr lang="cs-CZ" altLang="cs-CZ" sz="1400" dirty="0">
                <a:latin typeface="Arial" panose="020B0604020202020204" pitchFamily="34" charset="0"/>
              </a:rPr>
              <a:t> (baltský štít)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Siberie</a:t>
            </a:r>
            <a:r>
              <a:rPr lang="cs-CZ" altLang="cs-CZ" sz="1400" dirty="0">
                <a:latin typeface="Arial" panose="020B0604020202020204" pitchFamily="34" charset="0"/>
              </a:rPr>
              <a:t> (angarský štít)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G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lang="cs-CZ" altLang="cs-CZ" sz="1400" dirty="0" err="1">
                <a:latin typeface="Arial" panose="020B0604020202020204" pitchFamily="34" charset="0"/>
              </a:rPr>
              <a:t>Gondwana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056923" y="5214605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Lt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5729990" y="5663099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820120" y="520618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7226531" y="5494824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49618" y="3735207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Grenvilská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orogeneze (1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superkontinentu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4054487-02C2-49E3-896B-ABF640335AF8}"/>
              </a:ext>
            </a:extLst>
          </p:cNvPr>
          <p:cNvSpPr txBox="1"/>
          <p:nvPr/>
        </p:nvSpPr>
        <p:spPr>
          <a:xfrm>
            <a:off x="62505" y="4323069"/>
            <a:ext cx="3845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růstem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spojeno i další velké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zalednění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Snowboll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závěr proterozoika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kryogén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8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765235"/>
            <a:ext cx="5387008" cy="26935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54" y="765235"/>
            <a:ext cx="5387008" cy="26935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54" y="3905999"/>
            <a:ext cx="5387008" cy="26935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3904342"/>
            <a:ext cx="5390322" cy="26951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7029" y="766892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ordovik,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58654" y="765235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silur,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7029" y="3904342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258654" y="3882161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95764" y="2166605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Lt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049765" y="2543074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299031" y="176092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654058" y="2879624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078536" y="2135325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Lt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789391" y="2165401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8800503" y="138159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10802842" y="2607829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440417" y="5251922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8730745" y="4335634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9631267" y="5980401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761528" y="5461234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139487" y="4503909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839984" y="6262953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618119" y="153151"/>
            <a:ext cx="5796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Laurusie</a:t>
            </a:r>
            <a:r>
              <a:rPr lang="cs-CZ" altLang="cs-CZ" sz="2000" b="1" dirty="0">
                <a:latin typeface="Arial" panose="020B0604020202020204" pitchFamily="34" charset="0"/>
              </a:rPr>
              <a:t> – starší paleozoikum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7029" y="3389814"/>
            <a:ext cx="4770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b="1" dirty="0" err="1">
                <a:latin typeface="Arial" panose="020B0604020202020204" pitchFamily="34" charset="0"/>
              </a:rPr>
              <a:t>Lt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Laurentie</a:t>
            </a:r>
            <a:r>
              <a:rPr lang="cs-CZ" altLang="cs-CZ" sz="1400" dirty="0">
                <a:latin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</a:rPr>
              <a:t>laurentský</a:t>
            </a:r>
            <a:r>
              <a:rPr lang="cs-CZ" altLang="cs-CZ" sz="1400" dirty="0">
                <a:latin typeface="Arial" panose="020B0604020202020204" pitchFamily="34" charset="0"/>
              </a:rPr>
              <a:t> štít) </a:t>
            </a:r>
            <a:r>
              <a:rPr lang="cs-CZ" altLang="cs-CZ" sz="1400" b="1" dirty="0">
                <a:latin typeface="Arial" panose="020B0604020202020204" pitchFamily="34" charset="0"/>
              </a:rPr>
              <a:t>B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Baltika</a:t>
            </a:r>
            <a:r>
              <a:rPr lang="cs-CZ" altLang="cs-CZ" sz="1400" dirty="0">
                <a:latin typeface="Arial" panose="020B0604020202020204" pitchFamily="34" charset="0"/>
              </a:rPr>
              <a:t> (baltský štít)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Siberie</a:t>
            </a:r>
            <a:r>
              <a:rPr lang="cs-CZ" altLang="cs-CZ" sz="1400" dirty="0">
                <a:latin typeface="Arial" panose="020B0604020202020204" pitchFamily="34" charset="0"/>
              </a:rPr>
              <a:t> (angarský štít), </a:t>
            </a:r>
            <a:r>
              <a:rPr lang="cs-CZ" altLang="cs-CZ" sz="1400" b="1" dirty="0">
                <a:latin typeface="Arial" panose="020B0604020202020204" pitchFamily="34" charset="0"/>
              </a:rPr>
              <a:t>G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Gondwana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Ls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lang="cs-CZ" altLang="cs-CZ" sz="1400" dirty="0" err="1">
                <a:latin typeface="Arial" panose="020B0604020202020204" pitchFamily="34" charset="0"/>
              </a:rPr>
              <a:t>Laurusie</a:t>
            </a:r>
            <a:endParaRPr lang="cs-CZ" altLang="cs-CZ" sz="1400" dirty="0">
              <a:latin typeface="Arial" panose="020B0604020202020204" pitchFamily="34" charset="0"/>
            </a:endParaRPr>
          </a:p>
          <a:p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307887" y="3513240"/>
            <a:ext cx="6409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 linii kolize </a:t>
            </a:r>
            <a:r>
              <a:rPr lang="cs-CZ" altLang="cs-CZ" sz="1400" dirty="0" err="1">
                <a:latin typeface="Arial" panose="020B0604020202020204" pitchFamily="34" charset="0"/>
              </a:rPr>
              <a:t>Laurentie</a:t>
            </a:r>
            <a:r>
              <a:rPr lang="cs-CZ" altLang="cs-CZ" sz="1400" dirty="0">
                <a:latin typeface="Arial" panose="020B0604020202020204" pitchFamily="34" charset="0"/>
              </a:rPr>
              <a:t> a Baltiky </a:t>
            </a:r>
            <a:r>
              <a:rPr lang="cs-CZ" altLang="cs-CZ" sz="1400" b="1" dirty="0">
                <a:latin typeface="Arial" panose="020B0604020202020204" pitchFamily="34" charset="0"/>
              </a:rPr>
              <a:t>kaledonský </a:t>
            </a:r>
            <a:r>
              <a:rPr lang="cs-CZ" altLang="cs-CZ" sz="1400" b="1" dirty="0" err="1">
                <a:latin typeface="Arial" panose="020B0604020202020204" pitchFamily="34" charset="0"/>
              </a:rPr>
              <a:t>orogén</a:t>
            </a:r>
            <a:r>
              <a:rPr lang="cs-CZ" altLang="cs-CZ" sz="1400" b="1" dirty="0">
                <a:latin typeface="Arial" panose="020B0604020202020204" pitchFamily="34" charset="0"/>
              </a:rPr>
              <a:t> (kaledonská orogeneze)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70995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24" y="624304"/>
            <a:ext cx="4207624" cy="2939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19711" b="470"/>
          <a:stretch/>
        </p:blipFill>
        <p:spPr>
          <a:xfrm>
            <a:off x="5651303" y="618491"/>
            <a:ext cx="1679714" cy="29395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98" y="318048"/>
            <a:ext cx="2224070" cy="29649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452" y="318047"/>
            <a:ext cx="1454462" cy="2964920"/>
          </a:xfrm>
          <a:prstGeom prst="rect">
            <a:avLst/>
          </a:prstGeom>
        </p:spPr>
      </p:pic>
      <p:pic>
        <p:nvPicPr>
          <p:cNvPr id="6" name="Picture 3" descr="C:\Users\Martin\Documents\Geologické lokality\Špicberky\Výuka\Teoretická příprava\obrázky pro přednášky\devon\ichthyostega, acanthostega, john sibbi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086"/>
          <a:stretch>
            <a:fillRect/>
          </a:stretch>
        </p:blipFill>
        <p:spPr bwMode="auto">
          <a:xfrm>
            <a:off x="8482557" y="3794320"/>
            <a:ext cx="3352800" cy="28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Martin\Documents\Geologické lokality\Špicberky\Výuka\Teoretická příprava\obrázky pro přednášky\devon\Ichtyostega lebk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94" y="4346718"/>
            <a:ext cx="1719227" cy="19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07494" y="6317414"/>
            <a:ext cx="1501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 dirty="0" err="1">
                <a:latin typeface="Arial" panose="020B0604020202020204" pitchFamily="34" charset="0"/>
              </a:rPr>
              <a:t>Ichthyostega</a:t>
            </a:r>
            <a:r>
              <a:rPr lang="cs-CZ" altLang="cs-CZ" sz="1200" dirty="0">
                <a:latin typeface="Arial" panose="020B0604020202020204" pitchFamily="34" charset="0"/>
              </a:rPr>
              <a:t> -lebka</a:t>
            </a:r>
          </a:p>
        </p:txBody>
      </p:sp>
      <p:pic>
        <p:nvPicPr>
          <p:cNvPr id="11" name="Picture 12" descr="C:\Users\Martin\Documents\Geologické lokality\Špicberky\Výuka\Teoretická příprava\obrázky pro přednášky\devon\Ichthyostega noh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72" y="4490749"/>
            <a:ext cx="2666586" cy="182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661669" y="6317414"/>
            <a:ext cx="257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 dirty="0" err="1">
                <a:latin typeface="Arial" panose="020B0604020202020204" pitchFamily="34" charset="0"/>
              </a:rPr>
              <a:t>Ichthyostega</a:t>
            </a:r>
            <a:r>
              <a:rPr lang="cs-CZ" altLang="cs-CZ" sz="1400" dirty="0">
                <a:latin typeface="Arial" panose="020B0604020202020204" pitchFamily="34" charset="0"/>
              </a:rPr>
              <a:t> –zadní končetina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00843" y="101358"/>
            <a:ext cx="4915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Rovníkové kontinenty – osídlení souše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9657" y="4306695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okraje </a:t>
            </a:r>
            <a:r>
              <a:rPr lang="cs-CZ" altLang="cs-CZ" sz="1400" dirty="0" err="1">
                <a:latin typeface="Arial" panose="020B0604020202020204" pitchFamily="34" charset="0"/>
              </a:rPr>
              <a:t>Laurussie</a:t>
            </a:r>
            <a:r>
              <a:rPr lang="cs-CZ" altLang="cs-CZ" sz="1400" dirty="0">
                <a:latin typeface="Arial" panose="020B0604020202020204" pitchFamily="34" charset="0"/>
              </a:rPr>
              <a:t> a severní okraj </a:t>
            </a:r>
            <a:r>
              <a:rPr lang="cs-CZ" altLang="cs-CZ" sz="1400" dirty="0" err="1">
                <a:latin typeface="Arial" panose="020B0604020202020204" pitchFamily="34" charset="0"/>
              </a:rPr>
              <a:t>Gondwany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v tropickém pásmu.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Široké zóny </a:t>
            </a:r>
            <a:r>
              <a:rPr lang="cs-CZ" altLang="cs-CZ" sz="1400" b="1" dirty="0">
                <a:latin typeface="Arial" panose="020B0604020202020204" pitchFamily="34" charset="0"/>
              </a:rPr>
              <a:t>pobřežních brakických lagun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</a:t>
            </a:r>
            <a:r>
              <a:rPr lang="cs-CZ" altLang="cs-CZ" sz="1400" b="1" dirty="0">
                <a:latin typeface="Arial" panose="020B0604020202020204" pitchFamily="34" charset="0"/>
              </a:rPr>
              <a:t>přechod rostlin z vody na souš</a:t>
            </a:r>
            <a:r>
              <a:rPr lang="cs-CZ" altLang="cs-CZ" sz="14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Psilophyta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plavuňovité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kapradinovité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prvosemenné</a:t>
            </a:r>
            <a:r>
              <a:rPr lang="cs-CZ" altLang="cs-CZ" sz="1400" dirty="0">
                <a:latin typeface="Arial" panose="020B0604020202020204" pitchFamily="34" charset="0"/>
              </a:rPr>
              <a:t>, přesličkovité, kapraďosemenné.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Svrchní devon – v </a:t>
            </a:r>
            <a:r>
              <a:rPr lang="cs-CZ" altLang="cs-CZ" sz="1400" dirty="0" err="1">
                <a:latin typeface="Arial" panose="020B0604020202020204" pitchFamily="34" charset="0"/>
              </a:rPr>
              <a:t>Laurusii</a:t>
            </a:r>
            <a:r>
              <a:rPr lang="cs-CZ" altLang="cs-CZ" sz="1400" dirty="0">
                <a:latin typeface="Arial" panose="020B0604020202020204" pitchFamily="34" charset="0"/>
              </a:rPr>
              <a:t> první lesy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se stromy až několik m vysokými.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suchozemští obojživelníci.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91859" y="3562705"/>
            <a:ext cx="329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Spodnodevonská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flóra českého masivu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911998" y="3269625"/>
            <a:ext cx="351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Svrchnodevonský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les stromových plavuní,</a:t>
            </a: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Laurussie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2" y="631411"/>
            <a:ext cx="5360504" cy="26802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33" y="631411"/>
            <a:ext cx="5360504" cy="26802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2" y="4102004"/>
            <a:ext cx="5360504" cy="2680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33" y="4102004"/>
            <a:ext cx="5360504" cy="268025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4202" y="631411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26133" y="6314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4201" y="4102004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16478" y="4084287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758216" y="1728873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862494" y="2806236"/>
            <a:ext cx="3449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207460" y="118696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553027" y="1560598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657305" y="2637961"/>
            <a:ext cx="3449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9002271" y="1018686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2789488" y="5468469"/>
            <a:ext cx="320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657176" y="4356889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8392566" y="5468469"/>
            <a:ext cx="320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618119" y="153151"/>
            <a:ext cx="5769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2000" b="1" dirty="0">
                <a:latin typeface="Arial" panose="020B0604020202020204" pitchFamily="34" charset="0"/>
              </a:rPr>
              <a:t> Pangea – mladší paleozoikum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37029" y="3389814"/>
            <a:ext cx="34868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b="1" dirty="0" err="1">
                <a:latin typeface="Arial" panose="020B0604020202020204" pitchFamily="34" charset="0"/>
              </a:rPr>
              <a:t>Ls</a:t>
            </a:r>
            <a:r>
              <a:rPr lang="cs-CZ" altLang="cs-CZ" sz="1400" dirty="0">
                <a:latin typeface="Arial" panose="020B0604020202020204" pitchFamily="34" charset="0"/>
              </a:rPr>
              <a:t>– </a:t>
            </a:r>
            <a:r>
              <a:rPr lang="cs-CZ" altLang="cs-CZ" sz="1400" dirty="0" err="1">
                <a:latin typeface="Arial" panose="020B0604020202020204" pitchFamily="34" charset="0"/>
              </a:rPr>
              <a:t>Laurusie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b="1" dirty="0">
                <a:latin typeface="Arial" panose="020B0604020202020204" pitchFamily="34" charset="0"/>
              </a:rPr>
              <a:t>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Siberie</a:t>
            </a:r>
            <a:r>
              <a:rPr lang="cs-CZ" altLang="cs-CZ" sz="1400" dirty="0">
                <a:latin typeface="Arial" panose="020B0604020202020204" pitchFamily="34" charset="0"/>
              </a:rPr>
              <a:t> (angarský štít),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G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Gondwana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b="1" dirty="0">
                <a:latin typeface="Arial" panose="020B0604020202020204" pitchFamily="34" charset="0"/>
              </a:rPr>
              <a:t>P </a:t>
            </a:r>
            <a:r>
              <a:rPr lang="cs-CZ" altLang="cs-CZ" sz="1400" dirty="0">
                <a:latin typeface="Arial" panose="020B0604020202020204" pitchFamily="34" charset="0"/>
              </a:rPr>
              <a:t>- Pangea</a:t>
            </a:r>
          </a:p>
          <a:p>
            <a:endParaRPr lang="cs-CZ" sz="1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4468369" y="3360763"/>
            <a:ext cx="7018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 linii kolize </a:t>
            </a:r>
            <a:r>
              <a:rPr lang="cs-CZ" altLang="cs-CZ" sz="1400" dirty="0" err="1">
                <a:latin typeface="Arial" panose="020B0604020202020204" pitchFamily="34" charset="0"/>
              </a:rPr>
              <a:t>Laurusie</a:t>
            </a:r>
            <a:r>
              <a:rPr lang="cs-CZ" altLang="cs-CZ" sz="1400" dirty="0">
                <a:latin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</a:rPr>
              <a:t>Gondwany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</a:rPr>
              <a:t>variský (hercynský) </a:t>
            </a:r>
            <a:r>
              <a:rPr lang="cs-CZ" altLang="cs-CZ" sz="1400" b="1" dirty="0" err="1">
                <a:latin typeface="Arial" panose="020B0604020202020204" pitchFamily="34" charset="0"/>
              </a:rPr>
              <a:t>orogén</a:t>
            </a:r>
            <a:r>
              <a:rPr lang="cs-CZ" altLang="cs-CZ" sz="1400" b="1" dirty="0">
                <a:latin typeface="Arial" panose="020B0604020202020204" pitchFamily="34" charset="0"/>
              </a:rPr>
              <a:t> (variská orogeneze)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Rozpad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kambrium – zformování Pangey v permu – jeden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Wilsonův cyklus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754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8543" r="33605" b="4774"/>
          <a:stretch/>
        </p:blipFill>
        <p:spPr>
          <a:xfrm>
            <a:off x="4206299" y="4602271"/>
            <a:ext cx="3384672" cy="1776485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45856" y="110770"/>
            <a:ext cx="4052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Klimatická zonace – „</a:t>
            </a:r>
            <a:r>
              <a:rPr lang="cs-CZ" altLang="cs-CZ" sz="2000" b="1" dirty="0" err="1">
                <a:latin typeface="Arial" panose="020B0604020202020204" pitchFamily="34" charset="0"/>
              </a:rPr>
              <a:t>icehouse</a:t>
            </a:r>
            <a:r>
              <a:rPr lang="cs-CZ" altLang="cs-CZ" sz="2000" b="1" dirty="0">
                <a:latin typeface="Arial" panose="020B0604020202020204" pitchFamily="34" charset="0"/>
              </a:rPr>
              <a:t>“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95" y="510880"/>
            <a:ext cx="6958302" cy="34791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" y="510880"/>
            <a:ext cx="5178313" cy="30552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6897" r="4231" b="712"/>
          <a:stretch/>
        </p:blipFill>
        <p:spPr>
          <a:xfrm>
            <a:off x="9385404" y="508862"/>
            <a:ext cx="2316632" cy="3455315"/>
          </a:xfrm>
          <a:prstGeom prst="rect">
            <a:avLst/>
          </a:prstGeom>
        </p:spPr>
      </p:pic>
      <p:cxnSp>
        <p:nvCxnSpPr>
          <p:cNvPr id="3" name="Přímá spojnice se šipkou 2"/>
          <p:cNvCxnSpPr/>
          <p:nvPr/>
        </p:nvCxnSpPr>
        <p:spPr>
          <a:xfrm>
            <a:off x="5007429" y="2038482"/>
            <a:ext cx="2368717" cy="4144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cxnSpLocks/>
          </p:cNvCxnSpPr>
          <p:nvPr/>
        </p:nvCxnSpPr>
        <p:spPr>
          <a:xfrm flipH="1">
            <a:off x="7590971" y="2245698"/>
            <a:ext cx="2002973" cy="93293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6" y="4581746"/>
            <a:ext cx="3594020" cy="179701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62" y="4612664"/>
            <a:ext cx="2549802" cy="176609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87861" y="6447251"/>
            <a:ext cx="965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Perm – maximální plocha souše – </a:t>
            </a:r>
            <a:r>
              <a:rPr lang="cs-CZ" altLang="cs-CZ" sz="1400" b="1" dirty="0" err="1">
                <a:latin typeface="Arial" panose="020B0604020202020204" pitchFamily="34" charset="0"/>
              </a:rPr>
              <a:t>aridizace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b="1" dirty="0">
                <a:latin typeface="Arial" panose="020B0604020202020204" pitchFamily="34" charset="0"/>
              </a:rPr>
              <a:t>globální rozšíření nahosemenných rostlin </a:t>
            </a:r>
            <a:r>
              <a:rPr lang="cs-CZ" altLang="cs-CZ" sz="1400" dirty="0">
                <a:latin typeface="Arial" panose="020B0604020202020204" pitchFamily="34" charset="0"/>
              </a:rPr>
              <a:t>méně náročných na vláhu.</a:t>
            </a:r>
            <a:endParaRPr lang="cs-CZ" altLang="cs-CZ" sz="1400" b="1" dirty="0">
              <a:latin typeface="Arial" panose="020B0604020202020204" pitchFamily="34" charset="0"/>
            </a:endParaRPr>
          </a:p>
          <a:p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22495" y="4012349"/>
            <a:ext cx="11412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Karbon – 3 </a:t>
            </a:r>
            <a:r>
              <a:rPr lang="cs-CZ" altLang="cs-CZ" sz="1400" dirty="0" err="1">
                <a:latin typeface="Arial" panose="020B0604020202020204" pitchFamily="34" charset="0"/>
              </a:rPr>
              <a:t>bioprovincie</a:t>
            </a:r>
            <a:r>
              <a:rPr lang="cs-CZ" altLang="cs-CZ" sz="1400" dirty="0">
                <a:latin typeface="Arial" panose="020B0604020202020204" pitchFamily="34" charset="0"/>
              </a:rPr>
              <a:t> : 1) </a:t>
            </a:r>
            <a:r>
              <a:rPr lang="cs-CZ" altLang="cs-CZ" sz="1400" b="1" dirty="0">
                <a:latin typeface="Arial" panose="020B0604020202020204" pitchFamily="34" charset="0"/>
              </a:rPr>
              <a:t>tropická </a:t>
            </a:r>
            <a:r>
              <a:rPr lang="cs-CZ" altLang="cs-CZ" sz="1400" dirty="0">
                <a:latin typeface="Arial" panose="020B0604020202020204" pitchFamily="34" charset="0"/>
              </a:rPr>
              <a:t>– flóra stromových kapraďorostů; 2) </a:t>
            </a:r>
            <a:r>
              <a:rPr lang="cs-CZ" altLang="cs-CZ" sz="1400" b="1" dirty="0" err="1">
                <a:latin typeface="Arial" panose="020B0604020202020204" pitchFamily="34" charset="0"/>
              </a:rPr>
              <a:t>gondwanská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– mírné klima jižní polokoule - </a:t>
            </a:r>
            <a:r>
              <a:rPr lang="cs-CZ" altLang="cs-CZ" sz="1400" dirty="0" err="1">
                <a:latin typeface="Arial" panose="020B0604020202020204" pitchFamily="34" charset="0"/>
              </a:rPr>
              <a:t>glossopterisová</a:t>
            </a:r>
            <a:r>
              <a:rPr lang="cs-CZ" altLang="cs-CZ" sz="1400" dirty="0">
                <a:latin typeface="Arial" panose="020B0604020202020204" pitchFamily="34" charset="0"/>
              </a:rPr>
              <a:t> flóra s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letokruhy (vliv zalednění); 3) </a:t>
            </a:r>
            <a:r>
              <a:rPr lang="cs-CZ" altLang="cs-CZ" sz="1400" b="1" dirty="0">
                <a:latin typeface="Arial" panose="020B0604020202020204" pitchFamily="34" charset="0"/>
              </a:rPr>
              <a:t>angarská</a:t>
            </a:r>
            <a:r>
              <a:rPr lang="cs-CZ" altLang="cs-CZ" sz="1400" dirty="0">
                <a:latin typeface="Arial" panose="020B0604020202020204" pitchFamily="34" charset="0"/>
              </a:rPr>
              <a:t> (Sibiř) – střední šířky severní polokoule, nahosemenné, </a:t>
            </a:r>
            <a:r>
              <a:rPr lang="cs-CZ" altLang="cs-CZ" sz="1400" dirty="0" err="1">
                <a:latin typeface="Arial" panose="020B0604020202020204" pitchFamily="34" charset="0"/>
              </a:rPr>
              <a:t>prvosemenné</a:t>
            </a:r>
            <a:r>
              <a:rPr lang="cs-CZ" altLang="cs-CZ" sz="1400" dirty="0">
                <a:latin typeface="Arial" panose="020B0604020202020204" pitchFamily="34" charset="0"/>
              </a:rPr>
              <a:t>, kapraďorosty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4535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661902"/>
            <a:ext cx="5360504" cy="26802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2" y="661902"/>
            <a:ext cx="5360504" cy="26802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4106662"/>
            <a:ext cx="5360504" cy="2680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2" y="4106662"/>
            <a:ext cx="5360504" cy="268025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6774" y="66190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04722" y="66190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3868" y="4106663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04722" y="4106662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křída/paleogén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30328" y="130890"/>
            <a:ext cx="9148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Rozpad Pangei, vznik Atlantiku a dnešního vzhledu planety - mezozoikum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03868" y="3367998"/>
            <a:ext cx="11416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Trias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: příkopové propadliny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linii variského pohoří.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Trias – začátek křídy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otevírání centrálního Atlantiku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Severní Amerikou a Afrikou,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této době maximální vzdálení Afriky od Eurasie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Křída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severní větev Atlantiku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Evropou a Severní Amerikou,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oddělění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Jižní Ameriky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od Evropy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Pohyp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Afriky proti Eurasii – alpinská orogeneze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12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Martin\Documents\Geologické lokality\Špicberky\Výuka\obrázky pro přednášky\vývoj Země\earth_structure 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71" y="551606"/>
            <a:ext cx="3733377" cy="25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728478" y="75748"/>
            <a:ext cx="2735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Stavba planety Země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80871" y="677285"/>
            <a:ext cx="41021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Jádro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Od pláště odděleno Gutenbergovou diskontinuitou. </a:t>
            </a:r>
            <a:r>
              <a:rPr lang="cs-CZ" altLang="cs-CZ" sz="1400" dirty="0" err="1">
                <a:latin typeface="Arial" panose="020B0604020202020204" pitchFamily="34" charset="0"/>
              </a:rPr>
              <a:t>Fe</a:t>
            </a:r>
            <a:r>
              <a:rPr lang="cs-CZ" altLang="cs-CZ" sz="1400" dirty="0">
                <a:latin typeface="Arial" panose="020B0604020202020204" pitchFamily="34" charset="0"/>
              </a:rPr>
              <a:t>, Ni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Vnější jádro – kapalné (hloubka 2900–5150 km)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Vnitřní jádro – pevné (hloubka  5150–6378 km)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17 % objemu, ale 34 % hmotnosti planety.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Plášť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80 % objemu planety Země. Zasahuje do hloubky </a:t>
            </a:r>
            <a:r>
              <a:rPr lang="en-US" altLang="cs-CZ" sz="1400" dirty="0">
                <a:latin typeface="Arial" panose="020B0604020202020204" pitchFamily="34" charset="0"/>
              </a:rPr>
              <a:t>~</a:t>
            </a:r>
            <a:r>
              <a:rPr lang="cs-CZ" altLang="cs-CZ" sz="1400" dirty="0">
                <a:latin typeface="Arial" panose="020B0604020202020204" pitchFamily="34" charset="0"/>
              </a:rPr>
              <a:t>2900 km.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Olivín, pyroxeny, granáty, spinelidy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Konvekce (Vertikální pohyb hmoty a tím i tepla) – hnací síla deskové tektoniky v litosféře.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Přímo pod litosférou - vrstva plastické plášťové hmoty – </a:t>
            </a:r>
            <a:r>
              <a:rPr lang="cs-CZ" altLang="cs-CZ" sz="1400" b="1" dirty="0">
                <a:latin typeface="Arial" panose="020B0604020202020204" pitchFamily="34" charset="0"/>
              </a:rPr>
              <a:t>astenosféra</a:t>
            </a:r>
            <a:r>
              <a:rPr lang="cs-CZ" altLang="cs-CZ" sz="1400" dirty="0">
                <a:latin typeface="Arial" panose="020B0604020202020204" pitchFamily="34" charset="0"/>
              </a:rPr>
              <a:t>, po které se litosférické desky pohybují.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Zemská kůra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Nejtenčí (5-80 km), nejvíce mineralogicky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a horninově diferencovaná.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Zemská </a:t>
            </a:r>
            <a:r>
              <a:rPr lang="cs-CZ" altLang="cs-CZ" sz="1400" dirty="0" err="1">
                <a:latin typeface="Arial" panose="020B0604020202020204" pitchFamily="34" charset="0"/>
              </a:rPr>
              <a:t>kůra+nejsvrchnější</a:t>
            </a:r>
            <a:r>
              <a:rPr lang="cs-CZ" altLang="cs-CZ" sz="1400" dirty="0">
                <a:latin typeface="Arial" panose="020B0604020202020204" pitchFamily="34" charset="0"/>
              </a:rPr>
              <a:t> plášť = </a:t>
            </a:r>
            <a:r>
              <a:rPr lang="cs-CZ" altLang="cs-CZ" sz="1400" b="1" dirty="0">
                <a:latin typeface="Arial" panose="020B0604020202020204" pitchFamily="34" charset="0"/>
              </a:rPr>
              <a:t>litosféra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20" name="Picture 6" descr="C:\Users\Martin\Documents\MU\Všeobecná geologie\geotektonika\08_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06" y="551606"/>
            <a:ext cx="3733377" cy="187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338234D5-5681-4E52-85C7-BFC657EB9EAE}"/>
              </a:ext>
            </a:extLst>
          </p:cNvPr>
          <p:cNvGrpSpPr/>
          <p:nvPr/>
        </p:nvGrpSpPr>
        <p:grpSpPr>
          <a:xfrm>
            <a:off x="4489068" y="3258000"/>
            <a:ext cx="6439925" cy="3495271"/>
            <a:chOff x="2104572" y="1067027"/>
            <a:chExt cx="9144000" cy="4968875"/>
          </a:xfrm>
        </p:grpSpPr>
        <p:sp>
          <p:nvSpPr>
            <p:cNvPr id="8" name="Obdélník 12">
              <a:extLst>
                <a:ext uri="{FF2B5EF4-FFF2-40B4-BE49-F238E27FC236}">
                  <a16:creationId xmlns:a16="http://schemas.microsoft.com/office/drawing/2014/main" id="{7F554281-BFFB-4BEE-84FA-A4EE54EFD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572" y="1067027"/>
              <a:ext cx="9144000" cy="49688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pic>
          <p:nvPicPr>
            <p:cNvPr id="9" name="Picture 7" descr="Cutaway Diagram of the Earth">
              <a:extLst>
                <a:ext uri="{FF2B5EF4-FFF2-40B4-BE49-F238E27FC236}">
                  <a16:creationId xmlns:a16="http://schemas.microsoft.com/office/drawing/2014/main" id="{4AE705F6-0D20-4C81-BA66-81306713A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55397" y="1074964"/>
              <a:ext cx="6164263" cy="4811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DEAB8A74-D877-4C39-908B-4F6BAFA3E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6572" y="3824514"/>
              <a:ext cx="36718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Gutenbergova diskontinuita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67E4ACDE-CD6A-469D-91A3-350C3CEBD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6573" y="1995714"/>
              <a:ext cx="2808288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Mohorovičičova</a:t>
              </a:r>
              <a:r>
                <a:rPr lang="cs-CZ" alt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diskontinuita (MOHO)</a:t>
              </a: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E60DF0B2-D514-44C7-A540-BA0B8DA8D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572" y="3595914"/>
              <a:ext cx="91440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D58145D8-D3CB-4453-8475-CEBEE0DD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7972" y="3976914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FD3DE37B-3344-4A9E-B377-876777CB5C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19372" y="2148114"/>
              <a:ext cx="22860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9138D6F4-9ECE-4869-9A4B-CB7DD295E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7972" y="2148114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8B0CFC46-01BC-47DE-B173-4AB33711B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2772" y="1330552"/>
              <a:ext cx="2209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(max. 80 km)</a:t>
              </a:r>
              <a:endParaRPr lang="en-GB" alt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133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Martin\Documents\Geologické lokality\Špicberky\Výuka\Teoretická příprava\obrázky pro přednášky\mesozoikum\benet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24" y="761598"/>
            <a:ext cx="2693988" cy="28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artin\Documents\Geologické lokality\Špicberky\Výuka\Teoretická příprava\obrázky pro přednášky\mesozoikum\Podozamites, sp. jura, Astartekloft, vych gronsko.jpg 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11" y="761598"/>
            <a:ext cx="2328863" cy="15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716311" y="2391167"/>
            <a:ext cx="22526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i="1" dirty="0" err="1">
                <a:latin typeface="Arial" panose="020B0604020202020204" pitchFamily="34" charset="0"/>
              </a:rPr>
              <a:t>Podozamites</a:t>
            </a:r>
            <a:r>
              <a:rPr lang="cs-CZ" altLang="cs-CZ" sz="1300" dirty="0">
                <a:latin typeface="Arial" panose="020B0604020202020204" pitchFamily="34" charset="0"/>
              </a:rPr>
              <a:t>, svrchní trias, </a:t>
            </a:r>
          </a:p>
          <a:p>
            <a:r>
              <a:rPr lang="cs-CZ" altLang="cs-CZ" sz="1300" dirty="0" err="1">
                <a:latin typeface="Arial" panose="020B0604020202020204" pitchFamily="34" charset="0"/>
              </a:rPr>
              <a:t>cykasovitá</a:t>
            </a:r>
            <a:r>
              <a:rPr lang="cs-CZ" altLang="cs-CZ" sz="1300" dirty="0">
                <a:latin typeface="Arial" panose="020B0604020202020204" pitchFamily="34" charset="0"/>
              </a:rPr>
              <a:t> rostlina, Grónsko</a:t>
            </a:r>
            <a:endParaRPr lang="cs-CZ" altLang="cs-CZ" sz="1300" i="1" dirty="0">
              <a:latin typeface="Arial" panose="020B0604020202020204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9187171" y="3855698"/>
            <a:ext cx="2730500" cy="2263776"/>
            <a:chOff x="5678487" y="1287462"/>
            <a:chExt cx="2730500" cy="2263776"/>
          </a:xfrm>
        </p:grpSpPr>
        <p:pic>
          <p:nvPicPr>
            <p:cNvPr id="11" name="Picture 13" descr="C:\Users\Martin\Documents\Geologické lokality\Špicberky\Výuka\obrázky pro přednášky\mesozoikum\Ginkgoites, trias-rhaet, Astartekloft, vých. gronsk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" t="2499" r="8582" b="3749"/>
            <a:stretch>
              <a:fillRect/>
            </a:stretch>
          </p:blipFill>
          <p:spPr bwMode="auto">
            <a:xfrm>
              <a:off x="5748337" y="1287462"/>
              <a:ext cx="2590800" cy="197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678487" y="3260725"/>
              <a:ext cx="2730500" cy="29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300" dirty="0" err="1">
                  <a:latin typeface="Arial" panose="020B0604020202020204" pitchFamily="34" charset="0"/>
                </a:rPr>
                <a:t>Gingkovité</a:t>
              </a:r>
              <a:r>
                <a:rPr lang="cs-CZ" altLang="cs-CZ" sz="1300" dirty="0">
                  <a:latin typeface="Arial" panose="020B0604020202020204" pitchFamily="34" charset="0"/>
                </a:rPr>
                <a:t> rostliny, </a:t>
              </a:r>
              <a:r>
                <a:rPr lang="cs-CZ" altLang="cs-CZ" sz="1300" dirty="0" err="1">
                  <a:latin typeface="Arial" panose="020B0604020202020204" pitchFamily="34" charset="0"/>
                </a:rPr>
                <a:t>vých</a:t>
              </a:r>
              <a:r>
                <a:rPr lang="cs-CZ" altLang="cs-CZ" sz="1300" dirty="0">
                  <a:latin typeface="Arial" panose="020B0604020202020204" pitchFamily="34" charset="0"/>
                </a:rPr>
                <a:t>. Grónsko.</a:t>
              </a:r>
            </a:p>
          </p:txBody>
        </p:sp>
      </p:grp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5" y="800785"/>
            <a:ext cx="5357786" cy="2678893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71826" y="81128"/>
            <a:ext cx="52132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Rozpad Pangei - </a:t>
            </a:r>
            <a:r>
              <a:rPr lang="cs-CZ" altLang="cs-CZ" sz="2000" b="1" dirty="0" err="1">
                <a:latin typeface="Arial" panose="020B0604020202020204" pitchFamily="34" charset="0"/>
              </a:rPr>
              <a:t>greenhouse</a:t>
            </a:r>
            <a:r>
              <a:rPr lang="cs-CZ" altLang="cs-CZ" sz="2000" b="1" dirty="0">
                <a:latin typeface="Arial" panose="020B0604020202020204" pitchFamily="34" charset="0"/>
              </a:rPr>
              <a:t> – jura, křída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5002" y="3666877"/>
            <a:ext cx="50081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Globálně velmi teplé klima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Pevniny v nižších šířkách.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Nová moře (Atlantik),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Značná plocha nových šelfových moří, průlivy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až do vysokých zeměpisných šířek obou polokoulí.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Subtropická vegetace a kapraďorosty hojné až k 70° z. š.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Bez polárního zalednění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5289942" y="3149833"/>
            <a:ext cx="3697288" cy="3660774"/>
            <a:chOff x="0" y="2475707"/>
            <a:chExt cx="3697288" cy="3660774"/>
          </a:xfrm>
        </p:grpSpPr>
        <p:pic>
          <p:nvPicPr>
            <p:cNvPr id="2" name="Picture 2" descr="C:\Users\Martin\Documents\Geologické lokality\Špicberky\Výuka\Teoretická příprava\obrázky pro přednášky\mesozoikum\vých. Gronsko. nahoře sv. trias, dole sv. kříd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" t="1265" r="2299" b="51892"/>
            <a:stretch>
              <a:fillRect/>
            </a:stretch>
          </p:blipFill>
          <p:spPr bwMode="auto">
            <a:xfrm>
              <a:off x="79375" y="2475707"/>
              <a:ext cx="3538537" cy="319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0" y="5647531"/>
              <a:ext cx="3697288" cy="48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300" dirty="0">
                  <a:latin typeface="Arial" panose="020B0604020202020204" pitchFamily="34" charset="0"/>
                </a:rPr>
                <a:t>Rekonstrukce pralesní vegetace </a:t>
              </a:r>
              <a:r>
                <a:rPr lang="cs-CZ" altLang="cs-CZ" sz="1300" dirty="0" err="1">
                  <a:latin typeface="Arial" panose="020B0604020202020204" pitchFamily="34" charset="0"/>
                </a:rPr>
                <a:t>vých</a:t>
              </a:r>
              <a:r>
                <a:rPr lang="cs-CZ" altLang="cs-CZ" sz="1300" dirty="0">
                  <a:latin typeface="Arial" panose="020B0604020202020204" pitchFamily="34" charset="0"/>
                </a:rPr>
                <a:t>. Grónska </a:t>
              </a:r>
            </a:p>
            <a:p>
              <a:r>
                <a:rPr lang="cs-CZ" altLang="cs-CZ" sz="1300" dirty="0">
                  <a:latin typeface="Arial" panose="020B0604020202020204" pitchFamily="34" charset="0"/>
                </a:rPr>
                <a:t>ve svrchním triasu.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331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0" y="467186"/>
            <a:ext cx="5360504" cy="26802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78" y="467186"/>
            <a:ext cx="5360506" cy="26802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0" y="4025901"/>
            <a:ext cx="5360504" cy="2680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78" y="4025901"/>
            <a:ext cx="5360506" cy="268025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12260" y="467186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paleogén,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09478" y="467185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paleogén,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2260" y="4025901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neogén,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409478" y="4025901"/>
            <a:ext cx="772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kvartér, </a:t>
            </a:r>
          </a:p>
          <a:p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89356" y="33537"/>
            <a:ext cx="4418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Rozpad Pangey – vývoj do </a:t>
            </a:r>
            <a:r>
              <a:rPr lang="cs-CZ" altLang="cs-CZ" sz="2000" b="1" dirty="0" err="1">
                <a:latin typeface="Arial" panose="020B0604020202020204" pitchFamily="34" charset="0"/>
              </a:rPr>
              <a:t>recentu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42684" y="3132700"/>
            <a:ext cx="11306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200" dirty="0">
                <a:latin typeface="Arial" panose="020B0604020202020204" pitchFamily="34" charset="0"/>
              </a:rPr>
              <a:t>Rozdělení Pangey – nový Wilsonův cyklus. Oddělení </a:t>
            </a:r>
            <a:r>
              <a:rPr lang="cs-CZ" altLang="cs-CZ" sz="1200" b="1" dirty="0">
                <a:latin typeface="Arial" panose="020B0604020202020204" pitchFamily="34" charset="0"/>
              </a:rPr>
              <a:t>bloku Indie-Austrálie-Antarktida</a:t>
            </a:r>
            <a:r>
              <a:rPr lang="cs-CZ" altLang="cs-CZ" sz="1200" dirty="0">
                <a:latin typeface="Arial" panose="020B0604020202020204" pitchFamily="34" charset="0"/>
              </a:rPr>
              <a:t> uprostřed jury. </a:t>
            </a:r>
            <a:r>
              <a:rPr lang="cs-CZ" altLang="cs-CZ" sz="1200" b="1" dirty="0">
                <a:latin typeface="Arial" panose="020B0604020202020204" pitchFamily="34" charset="0"/>
              </a:rPr>
              <a:t>V paleogénu naposledy globální rozšíření teplomilné flóry</a:t>
            </a:r>
            <a:r>
              <a:rPr lang="cs-CZ" altLang="cs-CZ" sz="1200" dirty="0">
                <a:latin typeface="Arial" panose="020B0604020202020204" pitchFamily="34" charset="0"/>
              </a:rPr>
              <a:t>. Rozpad bloku I-A-A a postupný </a:t>
            </a:r>
            <a:r>
              <a:rPr lang="cs-CZ" altLang="cs-CZ" sz="1200" b="1" dirty="0">
                <a:latin typeface="Arial" panose="020B0604020202020204" pitchFamily="34" charset="0"/>
              </a:rPr>
              <a:t>přesun Antarktidy do jihopolární pozice</a:t>
            </a:r>
            <a:r>
              <a:rPr lang="cs-CZ" altLang="cs-CZ" sz="1200" dirty="0">
                <a:latin typeface="Arial" panose="020B0604020202020204" pitchFamily="34" charset="0"/>
              </a:rPr>
              <a:t> během křídy a paleogénu. Současně pokračující </a:t>
            </a:r>
            <a:r>
              <a:rPr lang="cs-CZ" altLang="cs-CZ" sz="1200" b="1" dirty="0">
                <a:latin typeface="Arial" panose="020B0604020202020204" pitchFamily="34" charset="0"/>
              </a:rPr>
              <a:t>posun Severní Ameriky a Eurasie blíže k severnímu pólu</a:t>
            </a:r>
            <a:r>
              <a:rPr lang="cs-CZ" altLang="cs-CZ" sz="1200" dirty="0">
                <a:latin typeface="Arial" panose="020B0604020202020204" pitchFamily="34" charset="0"/>
              </a:rPr>
              <a:t>. </a:t>
            </a:r>
            <a:r>
              <a:rPr lang="cs-CZ" altLang="cs-CZ" sz="1200" b="1" dirty="0">
                <a:latin typeface="Arial" panose="020B0604020202020204" pitchFamily="34" charset="0"/>
              </a:rPr>
              <a:t>Alpinská orogeneze </a:t>
            </a:r>
            <a:r>
              <a:rPr lang="cs-CZ" altLang="cs-CZ" sz="1200" dirty="0">
                <a:latin typeface="Arial" panose="020B0604020202020204" pitchFamily="34" charset="0"/>
              </a:rPr>
              <a:t>- kolize Indie s </a:t>
            </a:r>
            <a:r>
              <a:rPr lang="cs-CZ" altLang="cs-CZ" sz="1200" dirty="0" err="1">
                <a:latin typeface="Arial" panose="020B0604020202020204" pitchFamily="34" charset="0"/>
              </a:rPr>
              <a:t>Eurasiií</a:t>
            </a:r>
            <a:r>
              <a:rPr lang="cs-CZ" altLang="cs-CZ" sz="1200" dirty="0">
                <a:latin typeface="Arial" panose="020B0604020202020204" pitchFamily="34" charset="0"/>
              </a:rPr>
              <a:t> v paleogénu (Himálaj), kolize Arabské desky s Eurasií, kolize Afriky s Eurasií (Alpy) zvětšení plochy souše ve vyšších nadmořských výškách – </a:t>
            </a:r>
            <a:r>
              <a:rPr lang="cs-CZ" altLang="cs-CZ" sz="1200" b="1" dirty="0">
                <a:latin typeface="Arial" panose="020B0604020202020204" pitchFamily="34" charset="0"/>
              </a:rPr>
              <a:t>nový </a:t>
            </a:r>
            <a:r>
              <a:rPr lang="cs-CZ" altLang="cs-CZ" sz="12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1200" dirty="0">
                <a:latin typeface="Arial" panose="020B0604020202020204" pitchFamily="34" charset="0"/>
              </a:rPr>
              <a:t>. </a:t>
            </a:r>
            <a:r>
              <a:rPr lang="cs-CZ" altLang="cs-CZ" sz="1200" b="1" dirty="0">
                <a:latin typeface="Arial" panose="020B0604020202020204" pitchFamily="34" charset="0"/>
              </a:rPr>
              <a:t>Panamská šíje</a:t>
            </a:r>
            <a:r>
              <a:rPr lang="cs-CZ" altLang="cs-CZ" sz="1200" dirty="0">
                <a:latin typeface="Arial" panose="020B0604020202020204" pitchFamily="34" charset="0"/>
              </a:rPr>
              <a:t>. </a:t>
            </a:r>
            <a:r>
              <a:rPr lang="cs-CZ" altLang="cs-CZ" sz="1200" b="1" dirty="0">
                <a:latin typeface="Arial" panose="020B0604020202020204" pitchFamily="34" charset="0"/>
              </a:rPr>
              <a:t>Podmínky pro nástup </a:t>
            </a:r>
            <a:r>
              <a:rPr lang="cs-CZ" altLang="cs-CZ" sz="1200" b="1" dirty="0" err="1">
                <a:latin typeface="Arial" panose="020B0604020202020204" pitchFamily="34" charset="0"/>
              </a:rPr>
              <a:t>icehouse</a:t>
            </a:r>
            <a:r>
              <a:rPr lang="cs-CZ" altLang="cs-CZ" sz="12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72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71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5" y="324606"/>
            <a:ext cx="3133272" cy="2349954"/>
          </a:xfrm>
          <a:prstGeom prst="rect">
            <a:avLst/>
          </a:prstGeom>
        </p:spPr>
      </p:pic>
      <p:pic>
        <p:nvPicPr>
          <p:cNvPr id="4" name="Picture 5" descr="C:\Users\Martin\Documents\Geologické lokality\Špicberky\Výuka\Teoretická příprava\obrázky pro přednášky\paleogén\Vysoká Arktida v eocénu (Coryphodon)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49" y="369367"/>
            <a:ext cx="3429000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04049" y="2579167"/>
            <a:ext cx="29432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i="1">
                <a:latin typeface="Arial" panose="020B0604020202020204" pitchFamily="34" charset="0"/>
              </a:rPr>
              <a:t>Coryphyton</a:t>
            </a:r>
            <a:r>
              <a:rPr lang="cs-CZ" altLang="cs-CZ" sz="1300">
                <a:latin typeface="Arial" panose="020B0604020202020204" pitchFamily="34" charset="0"/>
              </a:rPr>
              <a:t> v arktické eocenní krajině</a:t>
            </a:r>
          </a:p>
        </p:txBody>
      </p:sp>
      <p:pic>
        <p:nvPicPr>
          <p:cNvPr id="7" name="Picture 3" descr="C:\Users\Martin\Documents\Geologické lokality\Špicberky\Výuka\Teoretická příprava\obrázky pro přednášky\paleogén\Metasequoia, paleocén, Longyearbyen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31" y="3076344"/>
            <a:ext cx="22764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19793" y="5866493"/>
            <a:ext cx="23510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 dirty="0" err="1">
                <a:latin typeface="Arial" panose="020B0604020202020204" pitchFamily="34" charset="0"/>
              </a:rPr>
              <a:t>Metasequoia</a:t>
            </a:r>
            <a:r>
              <a:rPr lang="cs-CZ" altLang="cs-CZ" sz="1400" dirty="0">
                <a:latin typeface="Arial" panose="020B0604020202020204" pitchFamily="34" charset="0"/>
              </a:rPr>
              <a:t>, paleocén,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Longyearbyen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Spitsbergen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9" name="Picture 7" descr="C:\Users\Martin\Documents\Geologické lokality\Špicberky\Výuka\Teoretická příprava\obrázky pro přednášky\paleogén\Metasequoia glyptostroboides (metasekvoj čínská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7" y="3502506"/>
            <a:ext cx="281940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9725" y="5331306"/>
            <a:ext cx="3058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Ve volné přírodě roste </a:t>
            </a:r>
            <a:r>
              <a:rPr lang="cs-CZ" altLang="cs-CZ" sz="1400" i="1" dirty="0" err="1">
                <a:latin typeface="Arial" panose="020B0604020202020204" pitchFamily="34" charset="0"/>
              </a:rPr>
              <a:t>Metasequoia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glyptostroboides</a:t>
            </a:r>
            <a:r>
              <a:rPr lang="cs-CZ" altLang="cs-CZ" sz="1400" dirty="0">
                <a:latin typeface="Arial" panose="020B0604020202020204" pitchFamily="34" charset="0"/>
              </a:rPr>
              <a:t>  už jen v Číně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88725" y="2656262"/>
            <a:ext cx="24219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Buky s 25 cm dlouhými listy,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 eocén, </a:t>
            </a:r>
            <a:r>
              <a:rPr lang="cs-CZ" altLang="cs-CZ" sz="1400" dirty="0" err="1">
                <a:latin typeface="Arial" panose="020B0604020202020204" pitchFamily="34" charset="0"/>
              </a:rPr>
              <a:t>Spitsbergen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616503"/>
            <a:ext cx="4876800" cy="3657600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16139" y="-122453"/>
            <a:ext cx="115291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Formování nového </a:t>
            </a:r>
            <a:r>
              <a:rPr lang="cs-CZ" altLang="cs-CZ" sz="2000" b="1" dirty="0" err="1">
                <a:latin typeface="Arial" panose="020B0604020202020204" pitchFamily="34" charset="0"/>
              </a:rPr>
              <a:t>superkontinentu</a:t>
            </a:r>
            <a:r>
              <a:rPr lang="cs-CZ" altLang="cs-CZ" sz="2000" b="1" dirty="0">
                <a:latin typeface="Arial" panose="020B0604020202020204" pitchFamily="34" charset="0"/>
              </a:rPr>
              <a:t>, pevniny na pólech – přechod z </a:t>
            </a:r>
            <a:r>
              <a:rPr lang="cs-CZ" altLang="cs-CZ" sz="2000" b="1" dirty="0" err="1">
                <a:latin typeface="Arial" panose="020B0604020202020204" pitchFamily="34" charset="0"/>
              </a:rPr>
              <a:t>greenhouse</a:t>
            </a:r>
            <a:r>
              <a:rPr lang="cs-CZ" altLang="cs-CZ" sz="2000" b="1" dirty="0">
                <a:latin typeface="Arial" panose="020B0604020202020204" pitchFamily="34" charset="0"/>
              </a:rPr>
              <a:t> do </a:t>
            </a:r>
            <a:r>
              <a:rPr lang="cs-CZ" altLang="cs-CZ" sz="2000" b="1" dirty="0" err="1">
                <a:latin typeface="Arial" panose="020B0604020202020204" pitchFamily="34" charset="0"/>
              </a:rPr>
              <a:t>icehouse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068457" y="6274103"/>
            <a:ext cx="48633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Dnešní Arktida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068457" y="507449"/>
            <a:ext cx="465980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Eocén – pralesy opadavých smíšených lesů mírného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podnebí až na 78° s. z. š.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Metasekvoje, </a:t>
            </a:r>
            <a:r>
              <a:rPr lang="cs-CZ" altLang="cs-CZ" sz="1400" dirty="0" err="1">
                <a:latin typeface="Arial" panose="020B0604020202020204" pitchFamily="34" charset="0"/>
              </a:rPr>
              <a:t>zmarličníky</a:t>
            </a:r>
            <a:r>
              <a:rPr lang="cs-CZ" altLang="cs-CZ" sz="1400" dirty="0">
                <a:latin typeface="Arial" panose="020B0604020202020204" pitchFamily="34" charset="0"/>
              </a:rPr>
              <a:t>, buky, jilmy, jírovce, břízy, olše,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kapradiny, přesličky.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2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71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9D2866-20A3-440E-BE22-B7F9D36EB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9" y="249921"/>
            <a:ext cx="3559513" cy="296507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838F35F-FFD5-41EA-8745-D3E839BA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02" y="249921"/>
            <a:ext cx="3559514" cy="296507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7DFA62F-D47F-43C4-9499-A232CEE99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86" y="249920"/>
            <a:ext cx="3559514" cy="296507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DF20BCF-9C3C-48E1-B2AF-34239D922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9" y="3429000"/>
            <a:ext cx="3559513" cy="2957955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689C3-2752-4DE1-B5E7-C493D6348267}"/>
              </a:ext>
            </a:extLst>
          </p:cNvPr>
          <p:cNvSpPr txBox="1"/>
          <p:nvPr/>
        </p:nvSpPr>
        <p:spPr>
          <a:xfrm>
            <a:off x="310119" y="2937996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silur 425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6D1F924-677A-435E-9484-A409576352AF}"/>
              </a:ext>
            </a:extLst>
          </p:cNvPr>
          <p:cNvSpPr txBox="1"/>
          <p:nvPr/>
        </p:nvSpPr>
        <p:spPr>
          <a:xfrm>
            <a:off x="4279513" y="2944647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 400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1D0E236-CD86-4974-9094-36AC137B716D}"/>
              </a:ext>
            </a:extLst>
          </p:cNvPr>
          <p:cNvSpPr txBox="1"/>
          <p:nvPr/>
        </p:nvSpPr>
        <p:spPr>
          <a:xfrm>
            <a:off x="8212172" y="2944646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350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111A100-C528-4BDC-9733-DC0463347D41}"/>
              </a:ext>
            </a:extLst>
          </p:cNvPr>
          <p:cNvSpPr txBox="1"/>
          <p:nvPr/>
        </p:nvSpPr>
        <p:spPr>
          <a:xfrm>
            <a:off x="216343" y="6391569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300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1FBCABE0-B95B-4802-9867-04B85C60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76" y="3645737"/>
            <a:ext cx="8093882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Po rozpadu </a:t>
            </a:r>
            <a:r>
              <a:rPr lang="cs-CZ" altLang="cs-CZ" sz="1400" dirty="0" err="1">
                <a:latin typeface="Arial" panose="020B0604020202020204" pitchFamily="34" charset="0"/>
              </a:rPr>
              <a:t>Rodinie</a:t>
            </a:r>
            <a:r>
              <a:rPr lang="cs-CZ" altLang="cs-CZ" sz="1400" dirty="0">
                <a:latin typeface="Arial" panose="020B0604020202020204" pitchFamily="34" charset="0"/>
              </a:rPr>
              <a:t> (kambrium) – základy českého masivu tvořily geotektonicky a geograficky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samostatné drobné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(můžeme si představovat jako malé ostrovy nebo i zaplavenou kůru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pevninského typu) budované prekambrickými vyvřelinami a metamorfity. Největším celkem bylo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brunovistulikum</a:t>
            </a:r>
            <a:r>
              <a:rPr lang="cs-CZ" altLang="cs-CZ" sz="1400" dirty="0">
                <a:latin typeface="Arial" panose="020B0604020202020204" pitchFamily="34" charset="0"/>
              </a:rPr>
              <a:t> (podklad </a:t>
            </a:r>
            <a:r>
              <a:rPr lang="cs-CZ" altLang="cs-CZ" sz="1400" dirty="0" err="1">
                <a:latin typeface="Arial" panose="020B0604020202020204" pitchFamily="34" charset="0"/>
              </a:rPr>
              <a:t>Moravy+jižního</a:t>
            </a:r>
            <a:r>
              <a:rPr lang="cs-CZ" altLang="cs-CZ" sz="1400" dirty="0">
                <a:latin typeface="Arial" panose="020B0604020202020204" pitchFamily="34" charset="0"/>
              </a:rPr>
              <a:t> Polska 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dnes vystupuje hlavně v brněnském masivu, jinak kryto mladšími horninami). Tyto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tvořily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skupinu geotektonicky </a:t>
            </a:r>
            <a:r>
              <a:rPr lang="cs-CZ" altLang="cs-CZ" sz="1400" dirty="0" err="1">
                <a:latin typeface="Arial" panose="020B0604020202020204" pitchFamily="34" charset="0"/>
              </a:rPr>
              <a:t>spojednou</a:t>
            </a:r>
            <a:r>
              <a:rPr lang="cs-CZ" altLang="cs-CZ" sz="1400" dirty="0">
                <a:latin typeface="Arial" panose="020B0604020202020204" pitchFamily="34" charset="0"/>
              </a:rPr>
              <a:t> s </a:t>
            </a:r>
            <a:r>
              <a:rPr lang="cs-CZ" altLang="cs-CZ" sz="1400" dirty="0" err="1">
                <a:latin typeface="Arial" panose="020B0604020202020204" pitchFamily="34" charset="0"/>
              </a:rPr>
              <a:t>Gondwanou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Kambrium – devon –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českého masivu driftují spolu s </a:t>
            </a:r>
            <a:r>
              <a:rPr lang="cs-CZ" altLang="cs-CZ" sz="1400" dirty="0" err="1">
                <a:latin typeface="Arial" panose="020B0604020202020204" pitchFamily="34" charset="0"/>
              </a:rPr>
              <a:t>Gonwanou</a:t>
            </a:r>
            <a:r>
              <a:rPr lang="cs-CZ" altLang="cs-CZ" sz="1400" dirty="0">
                <a:latin typeface="Arial" panose="020B0604020202020204" pitchFamily="34" charset="0"/>
              </a:rPr>
              <a:t> směrem k </a:t>
            </a:r>
            <a:r>
              <a:rPr lang="cs-CZ" altLang="cs-CZ" sz="1400" dirty="0" err="1">
                <a:latin typeface="Arial" panose="020B0604020202020204" pitchFamily="34" charset="0"/>
              </a:rPr>
              <a:t>Laurentii</a:t>
            </a:r>
            <a:r>
              <a:rPr lang="cs-CZ" altLang="cs-CZ" sz="1400" dirty="0">
                <a:latin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</a:rPr>
              <a:t>Baltice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 (od začátku devonu </a:t>
            </a:r>
            <a:r>
              <a:rPr lang="cs-CZ" altLang="cs-CZ" sz="1400" dirty="0" err="1">
                <a:latin typeface="Arial" panose="020B0604020202020204" pitchFamily="34" charset="0"/>
              </a:rPr>
              <a:t>Laurussii</a:t>
            </a:r>
            <a:r>
              <a:rPr lang="cs-CZ" altLang="cs-CZ" sz="1400" dirty="0">
                <a:latin typeface="Arial" panose="020B0604020202020204" pitchFamily="34" charset="0"/>
              </a:rPr>
              <a:t>). Zánik oceánské litosféry </a:t>
            </a:r>
            <a:r>
              <a:rPr lang="cs-CZ" altLang="cs-CZ" sz="1400" dirty="0" err="1">
                <a:latin typeface="Arial" panose="020B0604020202020204" pitchFamily="34" charset="0"/>
              </a:rPr>
              <a:t>praoceánu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Paleotethys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Karbon  (resp. sv. devon – perm) : kolize severního okraje </a:t>
            </a:r>
            <a:r>
              <a:rPr lang="cs-CZ" altLang="cs-CZ" sz="1400" dirty="0" err="1">
                <a:latin typeface="Arial" panose="020B0604020202020204" pitchFamily="34" charset="0"/>
              </a:rPr>
              <a:t>Gondwany</a:t>
            </a:r>
            <a:r>
              <a:rPr lang="cs-CZ" altLang="cs-CZ" sz="1400" dirty="0">
                <a:latin typeface="Arial" panose="020B0604020202020204" pitchFamily="34" charset="0"/>
              </a:rPr>
              <a:t> a jižního okraje </a:t>
            </a:r>
            <a:r>
              <a:rPr lang="cs-CZ" altLang="cs-CZ" sz="1400" dirty="0" err="1">
                <a:latin typeface="Arial" panose="020B0604020202020204" pitchFamily="34" charset="0"/>
              </a:rPr>
              <a:t>Laurussie</a:t>
            </a:r>
            <a:r>
              <a:rPr lang="cs-CZ" altLang="cs-CZ" sz="1400" dirty="0">
                <a:latin typeface="Arial" panose="020B0604020202020204" pitchFamily="34" charset="0"/>
              </a:rPr>
              <a:t> –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variská (hercynská orogeneze). V kolizní zóně spojení dosud samostatných </a:t>
            </a:r>
            <a:r>
              <a:rPr lang="cs-CZ" altLang="cs-CZ" sz="1400" dirty="0" err="1">
                <a:latin typeface="Arial" panose="020B0604020202020204" pitchFamily="34" charset="0"/>
              </a:rPr>
              <a:t>teránů</a:t>
            </a:r>
            <a:r>
              <a:rPr lang="cs-CZ" altLang="cs-CZ" sz="1400" dirty="0">
                <a:latin typeface="Arial" panose="020B0604020202020204" pitchFamily="34" charset="0"/>
              </a:rPr>
              <a:t> českého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masivu do jednoho celku – na </a:t>
            </a:r>
            <a:r>
              <a:rPr lang="cs-CZ" altLang="cs-CZ" sz="1400" dirty="0" err="1">
                <a:latin typeface="Arial" panose="020B0604020202020204" pitchFamily="34" charset="0"/>
              </a:rPr>
              <a:t>brunovistulikum</a:t>
            </a:r>
            <a:r>
              <a:rPr lang="cs-CZ" altLang="cs-CZ" sz="1400" dirty="0">
                <a:latin typeface="Arial" panose="020B0604020202020204" pitchFamily="34" charset="0"/>
              </a:rPr>
              <a:t> se nasunuly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moldanubický+saskodurynský</a:t>
            </a:r>
            <a:r>
              <a:rPr lang="cs-CZ" altLang="cs-CZ" sz="1400" dirty="0">
                <a:latin typeface="Arial" panose="020B0604020202020204" pitchFamily="34" charset="0"/>
              </a:rPr>
              <a:t>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které dnes budují Čechy. Uzavření oceánu </a:t>
            </a:r>
            <a:r>
              <a:rPr lang="cs-CZ" altLang="cs-CZ" sz="1400" dirty="0" err="1">
                <a:latin typeface="Arial" panose="020B0604020202020204" pitchFamily="34" charset="0"/>
              </a:rPr>
              <a:t>Paleotethys</a:t>
            </a:r>
            <a:r>
              <a:rPr lang="cs-CZ" altLang="cs-CZ" sz="1400" dirty="0">
                <a:latin typeface="Arial" panose="020B0604020202020204" pitchFamily="34" charset="0"/>
              </a:rPr>
              <a:t> a drobných dílčích oceánských pánví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mezi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. Český masiv utvořil homogenní geologický i geografický celek.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51E3D545-744C-4F4F-8E9C-3AE5B6A2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513" y="-132712"/>
            <a:ext cx="2634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</a:rPr>
              <a:t>Vznik českého masivu</a:t>
            </a:r>
          </a:p>
        </p:txBody>
      </p:sp>
    </p:spTree>
    <p:extLst>
      <p:ext uri="{BB962C8B-B14F-4D97-AF65-F5344CB8AC3E}">
        <p14:creationId xmlns:p14="http://schemas.microsoft.com/office/powerpoint/2010/main" val="64553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" y="-170918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A2992E-779F-4DDA-A0B1-479A3514F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9" y="269301"/>
            <a:ext cx="3460164" cy="28788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26F1AD-24AE-4D74-A817-7097EF66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37" y="269301"/>
            <a:ext cx="3460164" cy="28788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21AECB-2CF0-47FA-AAE3-6E592C716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04" y="269301"/>
            <a:ext cx="3536037" cy="29419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010B55F-A360-4BC4-B433-FAF74CA22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3" y="3526388"/>
            <a:ext cx="3365520" cy="280011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680201F-A0FF-4C34-9187-BA062A73C187}"/>
              </a:ext>
            </a:extLst>
          </p:cNvPr>
          <p:cNvSpPr txBox="1"/>
          <p:nvPr/>
        </p:nvSpPr>
        <p:spPr>
          <a:xfrm>
            <a:off x="276449" y="3148158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125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CC4919-95B6-451C-BEF3-A4AEFC432CD2}"/>
              </a:ext>
            </a:extLst>
          </p:cNvPr>
          <p:cNvSpPr txBox="1"/>
          <p:nvPr/>
        </p:nvSpPr>
        <p:spPr>
          <a:xfrm>
            <a:off x="4130000" y="3138353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75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2DAC33F-841D-4647-A2AC-6FAC8CA48AD9}"/>
              </a:ext>
            </a:extLst>
          </p:cNvPr>
          <p:cNvSpPr txBox="1"/>
          <p:nvPr/>
        </p:nvSpPr>
        <p:spPr>
          <a:xfrm>
            <a:off x="7787135" y="315200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oligocén, 25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79EB9CF-8343-479D-A4EA-C55160767DD9}"/>
              </a:ext>
            </a:extLst>
          </p:cNvPr>
          <p:cNvSpPr txBox="1"/>
          <p:nvPr/>
        </p:nvSpPr>
        <p:spPr>
          <a:xfrm>
            <a:off x="371093" y="635704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miocén, 13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6508F8BE-D672-4CCA-A0F6-F20BD35D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75" y="3657864"/>
            <a:ext cx="828438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Perm – jura/křída – český masiv součástí pasivního okraje </a:t>
            </a:r>
            <a:r>
              <a:rPr lang="cs-CZ" altLang="cs-CZ" sz="1400" dirty="0" err="1">
                <a:latin typeface="Arial" panose="020B0604020202020204" pitchFamily="34" charset="0"/>
              </a:rPr>
              <a:t>laurussijské</a:t>
            </a:r>
            <a:r>
              <a:rPr lang="cs-CZ" altLang="cs-CZ" sz="1400" dirty="0">
                <a:latin typeface="Arial" panose="020B0604020202020204" pitchFamily="34" charset="0"/>
              </a:rPr>
              <a:t> části Pangei, i během jejího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počínajícího rozpadu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Přelom jura-křída – v souvislosti s otevíráním centrálního Atlantiku maximální vzdalování africké desky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od Evropy. Otevírání oceánu </a:t>
            </a:r>
            <a:r>
              <a:rPr lang="cs-CZ" altLang="cs-CZ" sz="1400" dirty="0" err="1">
                <a:latin typeface="Arial" panose="020B0604020202020204" pitchFamily="34" charset="0"/>
              </a:rPr>
              <a:t>Tethys</a:t>
            </a:r>
            <a:r>
              <a:rPr lang="cs-CZ" altLang="cs-CZ" sz="1400" dirty="0">
                <a:latin typeface="Arial" panose="020B0604020202020204" pitchFamily="34" charset="0"/>
              </a:rPr>
              <a:t>. Oblast, kde ležel český masiv – diferenciace dna, zahlubování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dna oceánu vůči šelfům a pasivnímu okraji, rozpad celistvé desky Pangei na různé drobné desky.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Křída – oddělení Jižní Ameriky od Afriky – přirůstající litosféra jižní větve Atlantiku začíná posunovat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Afriku zpět k Evropě. Oceán </a:t>
            </a:r>
            <a:r>
              <a:rPr lang="cs-CZ" altLang="cs-CZ" sz="1400" dirty="0" err="1">
                <a:latin typeface="Arial" panose="020B0604020202020204" pitchFamily="34" charset="0"/>
              </a:rPr>
              <a:t>Tethys</a:t>
            </a:r>
            <a:r>
              <a:rPr lang="cs-CZ" altLang="cs-CZ" sz="1400" dirty="0">
                <a:latin typeface="Arial" panose="020B0604020202020204" pitchFamily="34" charset="0"/>
              </a:rPr>
              <a:t> se začíná uzavírat. Kolize různých menších desek s Evropou –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alpinská </a:t>
            </a:r>
            <a:r>
              <a:rPr lang="cs-CZ" altLang="cs-CZ" sz="1400" dirty="0" err="1">
                <a:latin typeface="Arial" panose="020B0604020202020204" pitchFamily="34" charset="0"/>
              </a:rPr>
              <a:t>orogenze</a:t>
            </a:r>
            <a:r>
              <a:rPr lang="cs-CZ" altLang="cs-CZ" sz="1400" dirty="0">
                <a:latin typeface="Arial" panose="020B0604020202020204" pitchFamily="34" charset="0"/>
              </a:rPr>
              <a:t>. Různé její fáze pokračují dodnes. Alpy a Karpaty vznikly kolizí malé desky </a:t>
            </a:r>
            <a:r>
              <a:rPr lang="cs-CZ" altLang="cs-CZ" sz="1400" dirty="0" err="1">
                <a:latin typeface="Arial" panose="020B0604020202020204" pitchFamily="34" charset="0"/>
              </a:rPr>
              <a:t>Apulia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s evropskou deskou. </a:t>
            </a:r>
            <a:r>
              <a:rPr lang="cs-CZ" altLang="cs-CZ" sz="1400" dirty="0" err="1">
                <a:latin typeface="Arial" panose="020B0604020202020204" pitchFamily="34" charset="0"/>
              </a:rPr>
              <a:t>Apulská</a:t>
            </a:r>
            <a:r>
              <a:rPr lang="cs-CZ" altLang="cs-CZ" sz="1400" dirty="0">
                <a:latin typeface="Arial" panose="020B0604020202020204" pitchFamily="34" charset="0"/>
              </a:rPr>
              <a:t> deska je dnes zcela pohlcena v subdukční zóně pod evropskou deskou.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6BCEB494-D5A5-496E-AE2D-3872BC2B6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509" y="-100031"/>
            <a:ext cx="50706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</a:rPr>
              <a:t>Spojení českého masivu a Západních Karpat</a:t>
            </a:r>
          </a:p>
        </p:txBody>
      </p:sp>
    </p:spTree>
    <p:extLst>
      <p:ext uri="{BB962C8B-B14F-4D97-AF65-F5344CB8AC3E}">
        <p14:creationId xmlns:p14="http://schemas.microsoft.com/office/powerpoint/2010/main" val="288315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728478" y="142177"/>
            <a:ext cx="2735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Stavba planety Země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97492" y="355296"/>
            <a:ext cx="4684296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Oceánská litosféra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Nejsvrchnější plášť + tenká kůra.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Vyvřeliny chudé na Si02 –gabro, bazalt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(vyvřeliny bohaté na bazický plagioklas a pyroxeny),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tenká vrstva sedimentů).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Mocnost 5–12 km, hustota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2,9–3,0 g/cm3.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Tvoří dno oceánů.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Neustále zaniká a vzniká,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nejstarší z jury (mezozoikum).</a:t>
            </a:r>
          </a:p>
          <a:p>
            <a:endParaRPr lang="cs-CZ" altLang="cs-CZ" sz="1600" b="1" dirty="0">
              <a:latin typeface="Arial" panose="020B0604020202020204" pitchFamily="34" charset="0"/>
            </a:endParaRPr>
          </a:p>
          <a:p>
            <a:endParaRPr lang="cs-CZ" altLang="cs-CZ" sz="1600" dirty="0">
              <a:latin typeface="Arial" panose="020B0604020202020204" pitchFamily="34" charset="0"/>
            </a:endParaRPr>
          </a:p>
          <a:p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4" y="887790"/>
            <a:ext cx="5921738" cy="5608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29" y="1354521"/>
            <a:ext cx="1901850" cy="203332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4811769"/>
            <a:ext cx="2790323" cy="168444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1" y="2675335"/>
            <a:ext cx="2815378" cy="203332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-418" r="49999" b="8458"/>
          <a:stretch/>
        </p:blipFill>
        <p:spPr>
          <a:xfrm>
            <a:off x="4728478" y="3536478"/>
            <a:ext cx="2149762" cy="3169202"/>
          </a:xfrm>
          <a:prstGeom prst="rect">
            <a:avLst/>
          </a:prstGeom>
        </p:spPr>
      </p:pic>
      <p:cxnSp>
        <p:nvCxnSpPr>
          <p:cNvPr id="5" name="Přímá spojnice se šipkou 4"/>
          <p:cNvCxnSpPr>
            <a:cxnSpLocks/>
          </p:cNvCxnSpPr>
          <p:nvPr/>
        </p:nvCxnSpPr>
        <p:spPr>
          <a:xfrm flipH="1" flipV="1">
            <a:off x="8839200" y="1855304"/>
            <a:ext cx="85862" cy="296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235178" y="3387849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bazalt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středooc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hřbetů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159384" y="421872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gabro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88320" y="5966763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polštářová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láva</a:t>
            </a:r>
          </a:p>
        </p:txBody>
      </p:sp>
    </p:spTree>
    <p:extLst>
      <p:ext uri="{BB962C8B-B14F-4D97-AF65-F5344CB8AC3E}">
        <p14:creationId xmlns:p14="http://schemas.microsoft.com/office/powerpoint/2010/main" val="242780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2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40082" y="268687"/>
            <a:ext cx="5281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Kontinentální litosféra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Nejsvrchnější plášť + silná kůra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Vyvřeliny bohaté na SiO2 – granitoidy,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mocné pokryvy </a:t>
            </a:r>
            <a:r>
              <a:rPr lang="cs-CZ" altLang="cs-CZ" sz="1400" dirty="0">
                <a:latin typeface="Arial" panose="020B0604020202020204" pitchFamily="34" charset="0"/>
              </a:rPr>
              <a:t>sedimentů, metamorfity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horniny bohaté na křemen, živce).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Mocnost 25–80 km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b="1" dirty="0">
                <a:latin typeface="Arial" panose="020B0604020202020204" pitchFamily="34" charset="0"/>
              </a:rPr>
              <a:t>hustota 2,7 g/cm3</a:t>
            </a:r>
            <a:r>
              <a:rPr lang="cs-CZ" altLang="cs-CZ" sz="14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Buduje pevniny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Kontinuálně vzniká, ale je </a:t>
            </a:r>
            <a:r>
              <a:rPr lang="cs-CZ" altLang="cs-CZ" sz="1400" dirty="0" err="1">
                <a:latin typeface="Arial" panose="020B0604020202020204" pitchFamily="34" charset="0"/>
              </a:rPr>
              <a:t>dlouhodbě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stabilní, nezaniká, stáří 0 až 4 </a:t>
            </a:r>
            <a:r>
              <a:rPr lang="cs-CZ" altLang="cs-CZ" sz="1400" dirty="0" err="1">
                <a:latin typeface="Arial" panose="020B0604020202020204" pitchFamily="34" charset="0"/>
              </a:rPr>
              <a:t>Ga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8" b="9592"/>
          <a:stretch/>
        </p:blipFill>
        <p:spPr>
          <a:xfrm>
            <a:off x="4091482" y="337327"/>
            <a:ext cx="2101554" cy="33756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r="3670" b="13534"/>
          <a:stretch/>
        </p:blipFill>
        <p:spPr>
          <a:xfrm>
            <a:off x="6224997" y="337327"/>
            <a:ext cx="5826921" cy="33893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21883" r="177" b="7668"/>
          <a:stretch/>
        </p:blipFill>
        <p:spPr>
          <a:xfrm>
            <a:off x="7912065" y="3781627"/>
            <a:ext cx="4139853" cy="21873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8889" b="10918"/>
          <a:stretch/>
        </p:blipFill>
        <p:spPr>
          <a:xfrm>
            <a:off x="354198" y="3781627"/>
            <a:ext cx="3644348" cy="24315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5" y="3781627"/>
            <a:ext cx="3558961" cy="240823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92784" y="-38229"/>
            <a:ext cx="2735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Stavba planety Země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4198" y="6251374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granitoidy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091482" y="6244726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mocné sedimenty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814019" y="6007226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metamorfity</a:t>
            </a:r>
          </a:p>
        </p:txBody>
      </p:sp>
    </p:spTree>
    <p:extLst>
      <p:ext uri="{BB962C8B-B14F-4D97-AF65-F5344CB8AC3E}">
        <p14:creationId xmlns:p14="http://schemas.microsoft.com/office/powerpoint/2010/main" val="136579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78878" y="2811244"/>
            <a:ext cx="92384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Vznik, zánik a pohyb litosférických desek</a:t>
            </a:r>
          </a:p>
        </p:txBody>
      </p:sp>
    </p:spTree>
    <p:extLst>
      <p:ext uri="{BB962C8B-B14F-4D97-AF65-F5344CB8AC3E}">
        <p14:creationId xmlns:p14="http://schemas.microsoft.com/office/powerpoint/2010/main" val="137697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\Documents\MU\Všeobecná geologie\geotektonika\Benioff_Z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5916514" y="228600"/>
            <a:ext cx="2514600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\Documents\MU\Všeobecná geologie\geotektonika\continent - ocean colli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907" r="2290" b="2180"/>
          <a:stretch>
            <a:fillRect/>
          </a:stretch>
        </p:blipFill>
        <p:spPr bwMode="auto">
          <a:xfrm>
            <a:off x="8784128" y="152400"/>
            <a:ext cx="2914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rtin\Documents\MU\Všeobecná geologie\geotektonika\Conv_Ocean_Oce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"/>
          <a:stretch>
            <a:fillRect/>
          </a:stretch>
        </p:blipFill>
        <p:spPr bwMode="auto">
          <a:xfrm>
            <a:off x="5916514" y="4348222"/>
            <a:ext cx="2767781" cy="22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artin\Documents\MU\Všeobecná geologie\geotektonika\island ar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050" b="3392"/>
          <a:stretch>
            <a:fillRect/>
          </a:stretch>
        </p:blipFill>
        <p:spPr bwMode="auto">
          <a:xfrm>
            <a:off x="8927003" y="3668251"/>
            <a:ext cx="277177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4314" y="64988"/>
            <a:ext cx="51155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Konvergentní rozhraní - subdukční zóna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43214" y="577085"/>
            <a:ext cx="7367723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dirty="0">
                <a:latin typeface="Arial" panose="020B0604020202020204" pitchFamily="34" charset="0"/>
              </a:rPr>
              <a:t>Jedna deska se podsunuje pod druhou desku a zanořuje se hluboko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do pláště - </a:t>
            </a:r>
            <a:r>
              <a:rPr lang="cs-CZ" altLang="cs-CZ" sz="1300" b="1" dirty="0">
                <a:latin typeface="Arial" panose="020B0604020202020204" pitchFamily="34" charset="0"/>
              </a:rPr>
              <a:t>subdukce</a:t>
            </a:r>
            <a:r>
              <a:rPr lang="cs-CZ" altLang="cs-CZ" sz="1300" dirty="0">
                <a:latin typeface="Arial" panose="020B0604020202020204" pitchFamily="34" charset="0"/>
              </a:rPr>
              <a:t>. </a:t>
            </a:r>
            <a:r>
              <a:rPr lang="cs-CZ" altLang="cs-CZ" sz="1300" u="sng" dirty="0">
                <a:latin typeface="Arial" panose="020B0604020202020204" pitchFamily="34" charset="0"/>
              </a:rPr>
              <a:t>Kompresní napětí.</a:t>
            </a:r>
          </a:p>
          <a:p>
            <a:r>
              <a:rPr lang="cs-CZ" altLang="cs-CZ" sz="1300" b="1" dirty="0">
                <a:latin typeface="Arial" panose="020B0604020202020204" pitchFamily="34" charset="0"/>
              </a:rPr>
              <a:t>Subdukce neprobíhá plynule</a:t>
            </a:r>
            <a:r>
              <a:rPr lang="cs-CZ" altLang="cs-CZ" sz="1300" dirty="0">
                <a:latin typeface="Arial" panose="020B0604020202020204" pitchFamily="34" charset="0"/>
              </a:rPr>
              <a:t> – desky na sebe tlačí v protisměru.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Překročena kritická hranice - </a:t>
            </a:r>
            <a:r>
              <a:rPr lang="cs-CZ" altLang="cs-CZ" sz="1300" dirty="0" err="1">
                <a:latin typeface="Arial" panose="020B0604020202020204" pitchFamily="34" charset="0"/>
              </a:rPr>
              <a:t>subdukovaná</a:t>
            </a:r>
            <a:r>
              <a:rPr lang="cs-CZ" altLang="cs-CZ" sz="1300" dirty="0">
                <a:latin typeface="Arial" panose="020B0604020202020204" pitchFamily="34" charset="0"/>
              </a:rPr>
              <a:t> deska se náhle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o kus posune do větší hloubky. Po zastavení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pohybu se celý proces opakuje. </a:t>
            </a:r>
            <a:r>
              <a:rPr lang="cs-CZ" altLang="cs-CZ" sz="1300" b="1" dirty="0">
                <a:latin typeface="Arial" panose="020B0604020202020204" pitchFamily="34" charset="0"/>
              </a:rPr>
              <a:t>Subdukce tedy probíhá skokově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– epizodický pohyb vyvolává </a:t>
            </a:r>
            <a:r>
              <a:rPr lang="cs-CZ" altLang="cs-CZ" sz="1300" b="1" dirty="0">
                <a:latin typeface="Arial" panose="020B0604020202020204" pitchFamily="34" charset="0"/>
              </a:rPr>
              <a:t>silná zemětřesení</a:t>
            </a:r>
            <a:r>
              <a:rPr lang="cs-CZ" altLang="cs-CZ" sz="13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Lubrikant subdukce: sedimenty na oceánské desce nebo transportované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z kontinentu.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Mělké úseky: </a:t>
            </a:r>
            <a:r>
              <a:rPr lang="cs-CZ" altLang="cs-CZ" sz="1300" b="1" dirty="0">
                <a:latin typeface="Arial" panose="020B0604020202020204" pitchFamily="34" charset="0"/>
              </a:rPr>
              <a:t>vysokotlaká a nízkoteplotní metamorfóza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Hluboké úseky: </a:t>
            </a:r>
            <a:r>
              <a:rPr lang="cs-CZ" altLang="cs-CZ" sz="1300" b="1" dirty="0">
                <a:latin typeface="Arial" panose="020B0604020202020204" pitchFamily="34" charset="0"/>
              </a:rPr>
              <a:t>vysokotlaká a vysokoteplotní metamorfóza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Nejhlouběji – tavení desky i nadložní desky – </a:t>
            </a:r>
            <a:r>
              <a:rPr lang="cs-CZ" altLang="cs-CZ" sz="1300" b="1" dirty="0">
                <a:latin typeface="Arial" panose="020B0604020202020204" pitchFamily="34" charset="0"/>
              </a:rPr>
              <a:t>zánik oceánské litosféry</a:t>
            </a:r>
            <a:r>
              <a:rPr lang="cs-CZ" altLang="cs-CZ" sz="1300" dirty="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300" b="1" dirty="0">
                <a:latin typeface="Arial" panose="020B0604020202020204" pitchFamily="34" charset="0"/>
              </a:rPr>
              <a:t>Hlubokomořský příkop – vulkanický oblouk (aktivní ostrovní oblouk) – </a:t>
            </a:r>
            <a:r>
              <a:rPr lang="cs-CZ" altLang="cs-CZ" sz="1300" b="1" dirty="0" err="1">
                <a:latin typeface="Arial" panose="020B0604020202020204" pitchFamily="34" charset="0"/>
              </a:rPr>
              <a:t>zaoblouková</a:t>
            </a:r>
            <a:r>
              <a:rPr lang="cs-CZ" altLang="cs-CZ" sz="1300" b="1" dirty="0">
                <a:latin typeface="Arial" panose="020B0604020202020204" pitchFamily="34" charset="0"/>
              </a:rPr>
              <a:t> pánev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Vulkanický oblouk na oceánské litosféře – řetězec sopečných ostrovů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Vulkanický oblouk na kontinentální kůře – Japonsko, Andy</a:t>
            </a:r>
          </a:p>
          <a:p>
            <a:r>
              <a:rPr lang="cs-CZ" altLang="cs-CZ" sz="1300" b="1" dirty="0">
                <a:latin typeface="Arial" panose="020B0604020202020204" pitchFamily="34" charset="0"/>
              </a:rPr>
              <a:t>Intermediální magmatismus (52-65 % SiO2) – diorit a andezit – </a:t>
            </a:r>
            <a:r>
              <a:rPr lang="cs-CZ" altLang="cs-CZ" sz="1300" b="1" dirty="0" err="1">
                <a:latin typeface="Arial" panose="020B0604020202020204" pitchFamily="34" charset="0"/>
              </a:rPr>
              <a:t>přírustek</a:t>
            </a:r>
            <a:r>
              <a:rPr lang="cs-CZ" altLang="cs-CZ" sz="1300" b="1" dirty="0">
                <a:latin typeface="Arial" panose="020B0604020202020204" pitchFamily="34" charset="0"/>
              </a:rPr>
              <a:t> kontinentální kůry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r="77352" b="45608"/>
          <a:stretch/>
        </p:blipFill>
        <p:spPr>
          <a:xfrm>
            <a:off x="3012681" y="3863552"/>
            <a:ext cx="1516562" cy="20725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3863553"/>
            <a:ext cx="2763454" cy="207259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43214" y="5864444"/>
            <a:ext cx="49577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Intermediální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diorit </a:t>
            </a:r>
            <a:r>
              <a:rPr lang="cs-CZ" sz="1400" dirty="0"/>
              <a:t>(intermediální plagioklas, křemen, biotit, amfibol)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andezit.</a:t>
            </a:r>
          </a:p>
        </p:txBody>
      </p:sp>
    </p:spTree>
    <p:extLst>
      <p:ext uri="{BB962C8B-B14F-4D97-AF65-F5344CB8AC3E}">
        <p14:creationId xmlns:p14="http://schemas.microsoft.com/office/powerpoint/2010/main" val="385477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\Documents\MU\Všeobecná geologie\geotektonika\08_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35" y="4013576"/>
            <a:ext cx="3558427" cy="26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artin\Documents\MU\Všeobecná geologie\geotektonika\08_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7" y="4013576"/>
            <a:ext cx="5377464" cy="26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766026" y="29324"/>
            <a:ext cx="32431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Divergentní rozhraní - rift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05630" y="429434"/>
            <a:ext cx="8458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 dirty="0">
                <a:latin typeface="Arial" panose="020B0604020202020204" pitchFamily="34" charset="0"/>
              </a:rPr>
              <a:t>Rifty </a:t>
            </a:r>
            <a:r>
              <a:rPr lang="cs-CZ" altLang="cs-CZ" sz="1400" dirty="0">
                <a:latin typeface="Arial" panose="020B0604020202020204" pitchFamily="34" charset="0"/>
              </a:rPr>
              <a:t>– až tisíce km dlouhé praskliny mezi deskami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Výstupu plášťového magmatu- ultrabazické a bazické vyvřeliny (pod 52 % SiO2)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- peridotit, gabro, bazalt - přirůstání </a:t>
            </a:r>
            <a:r>
              <a:rPr lang="cs-CZ" altLang="cs-CZ" sz="1400" b="1" dirty="0" err="1">
                <a:latin typeface="Arial" panose="020B0604020202020204" pitchFamily="34" charset="0"/>
              </a:rPr>
              <a:t>ocenáské</a:t>
            </a:r>
            <a:r>
              <a:rPr lang="cs-CZ" altLang="cs-CZ" sz="1400" b="1" dirty="0">
                <a:latin typeface="Arial" panose="020B0604020202020204" pitchFamily="34" charset="0"/>
              </a:rPr>
              <a:t> litosféry.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Starší hornina je odtlačována do stran a v obou směrech se vzdaluje od riftové zóny.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Vznik a rozšiřování oceánů. </a:t>
            </a:r>
          </a:p>
          <a:p>
            <a:r>
              <a:rPr lang="cs-CZ" altLang="cs-CZ" sz="1400" u="sng" dirty="0">
                <a:latin typeface="Arial" panose="020B0604020202020204" pitchFamily="34" charset="0"/>
              </a:rPr>
              <a:t>Tahové napětí.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Oceánské rifty – </a:t>
            </a:r>
            <a:r>
              <a:rPr lang="cs-CZ" altLang="cs-CZ" sz="1400" dirty="0">
                <a:latin typeface="Arial" panose="020B0604020202020204" pitchFamily="34" charset="0"/>
              </a:rPr>
              <a:t>rift v oceánské litosféře. Př. – četné rifty v Tichém oceánu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Kontinentální rifty</a:t>
            </a:r>
            <a:r>
              <a:rPr lang="cs-CZ" altLang="cs-CZ" sz="1400" dirty="0">
                <a:latin typeface="Arial" panose="020B0604020202020204" pitchFamily="34" charset="0"/>
              </a:rPr>
              <a:t> - rozdělení kontinentu a otevření oceánu mezi oddělenými bloky kontinentální litosféry. </a:t>
            </a:r>
            <a:r>
              <a:rPr lang="cs-CZ" altLang="cs-CZ" sz="1400" dirty="0" err="1">
                <a:latin typeface="Arial" panose="020B0604020202020204" pitchFamily="34" charset="0"/>
              </a:rPr>
              <a:t>Př.,rift</a:t>
            </a:r>
            <a:r>
              <a:rPr lang="cs-CZ" altLang="cs-CZ" sz="1400" dirty="0">
                <a:latin typeface="Arial" panose="020B0604020202020204" pitchFamily="34" charset="0"/>
              </a:rPr>
              <a:t> mezi arabskou deskou a africkou deskou – </a:t>
            </a:r>
            <a:r>
              <a:rPr lang="cs-CZ" altLang="cs-CZ" sz="1400" b="1" dirty="0">
                <a:latin typeface="Arial" panose="020B0604020202020204" pitchFamily="34" charset="0"/>
              </a:rPr>
              <a:t>Rudé moře je otevírajícím se oceánem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 mesozoiku rifty mezi Jižní Amerikou a Afrikou a Evropou a Severní Amerikou – </a:t>
            </a:r>
            <a:r>
              <a:rPr lang="cs-CZ" altLang="cs-CZ" sz="1400" b="1" dirty="0">
                <a:latin typeface="Arial" panose="020B0604020202020204" pitchFamily="34" charset="0"/>
              </a:rPr>
              <a:t>počátek Atlantského oceánu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Úzká vazba mezi riftem a subdukcí: Nová litosféra by neměla kam expandovat, kdyby stará litosféra nezanikala v subdukčních zónách. Subdukce vyvolává tahové napětí v ostatních deskách a tím </a:t>
            </a:r>
            <a:r>
              <a:rPr lang="cs-CZ" altLang="cs-CZ" sz="1400" b="1" dirty="0" err="1">
                <a:latin typeface="Arial" panose="020B0604020202020204" pitchFamily="34" charset="0"/>
              </a:rPr>
              <a:t>rifting</a:t>
            </a:r>
            <a:r>
              <a:rPr lang="cs-CZ" altLang="cs-CZ" sz="1400" b="1" dirty="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Nízkotlaká a nízkoteplotní (hydrotermální) metamorfóza.</a:t>
            </a:r>
          </a:p>
          <a:p>
            <a:endParaRPr lang="cs-CZ" altLang="cs-CZ" sz="1400" b="1" dirty="0">
              <a:latin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012" y="400110"/>
            <a:ext cx="1901850" cy="20333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14" y="3046694"/>
            <a:ext cx="2815378" cy="20333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9407012" y="2478456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bazalt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středooc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hřbetů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1340721" y="5075189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gabro</a:t>
            </a:r>
          </a:p>
        </p:txBody>
      </p:sp>
    </p:spTree>
    <p:extLst>
      <p:ext uri="{BB962C8B-B14F-4D97-AF65-F5344CB8AC3E}">
        <p14:creationId xmlns:p14="http://schemas.microsoft.com/office/powerpoint/2010/main" val="67218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rtin\Documents\Geologické lokality\Špicberky\Výuka\obrázky pro přednášky\vývoj Země\Svrchní karbon 310 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61" y="468227"/>
            <a:ext cx="2088461" cy="22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artin\Documents\Geologické lokality\Špicberky\Výuka\obrázky pro přednášky\paleozoikum Baltiky\cotinent continent colli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2362" b="3769"/>
          <a:stretch>
            <a:fillRect/>
          </a:stretch>
        </p:blipFill>
        <p:spPr bwMode="auto">
          <a:xfrm>
            <a:off x="8438117" y="580469"/>
            <a:ext cx="3508489" cy="44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Martin\Documents\MU\Všeobecná geologie\geotektonika\obj57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 r="18373" b="8716"/>
          <a:stretch>
            <a:fillRect/>
          </a:stretch>
        </p:blipFill>
        <p:spPr bwMode="auto">
          <a:xfrm>
            <a:off x="5546082" y="3283468"/>
            <a:ext cx="2597958" cy="18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58840" y="60450"/>
            <a:ext cx="4657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Konvergentní rozhraní – kolizní zóna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27735" y="460560"/>
            <a:ext cx="595066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Zánik oceánů subdukcí jejich litosféry - přiblížení a </a:t>
            </a:r>
            <a:r>
              <a:rPr lang="cs-CZ" altLang="cs-CZ" sz="1400" b="1" dirty="0">
                <a:latin typeface="Arial" panose="020B0604020202020204" pitchFamily="34" charset="0"/>
              </a:rPr>
              <a:t>kolize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dvou bloků kontinentální litosféry.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Kontinentální litosféra nemůže být kvůli své mocnosti a lehkosti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pohlcena do subdukční zóny </a:t>
            </a:r>
            <a:r>
              <a:rPr lang="cs-CZ" altLang="cs-CZ" sz="1400" dirty="0">
                <a:latin typeface="Arial" panose="020B0604020202020204" pitchFamily="34" charset="0"/>
              </a:rPr>
              <a:t>– přetrvání kont. litosféry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 geologickém čase.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Subdukuje</a:t>
            </a:r>
            <a:r>
              <a:rPr lang="cs-CZ" altLang="cs-CZ" sz="1400" dirty="0">
                <a:latin typeface="Arial" panose="020B0604020202020204" pitchFamily="34" charset="0"/>
              </a:rPr>
              <a:t> pouze okraj pevniny na straně </a:t>
            </a:r>
            <a:r>
              <a:rPr lang="cs-CZ" altLang="cs-CZ" sz="1400" dirty="0" err="1">
                <a:latin typeface="Arial" panose="020B0604020202020204" pitchFamily="34" charset="0"/>
              </a:rPr>
              <a:t>subdukované</a:t>
            </a:r>
            <a:r>
              <a:rPr lang="cs-CZ" altLang="cs-CZ" sz="1400" dirty="0">
                <a:latin typeface="Arial" panose="020B0604020202020204" pitchFamily="34" charset="0"/>
              </a:rPr>
              <a:t> desky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naduření a nárůst mocnosti kontinentální litosféry v kolizní zóně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velká mocnost kontinentální litosféry  – </a:t>
            </a:r>
            <a:r>
              <a:rPr lang="cs-CZ" altLang="cs-CZ" sz="1400" b="1" dirty="0">
                <a:latin typeface="Arial" panose="020B0604020202020204" pitchFamily="34" charset="0"/>
              </a:rPr>
              <a:t>pásemné pohoří </a:t>
            </a:r>
            <a:r>
              <a:rPr lang="cs-CZ" altLang="cs-CZ" sz="1400" dirty="0">
                <a:latin typeface="Arial" panose="020B0604020202020204" pitchFamily="34" charset="0"/>
              </a:rPr>
              <a:t>- </a:t>
            </a:r>
            <a:r>
              <a:rPr lang="cs-CZ" altLang="cs-CZ" sz="1400" b="1" dirty="0" err="1">
                <a:latin typeface="Arial" panose="020B0604020202020204" pitchFamily="34" charset="0"/>
              </a:rPr>
              <a:t>orogén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Vrásnění, příkrovy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Střednětlaká a zároveň </a:t>
            </a:r>
            <a:r>
              <a:rPr lang="cs-CZ" altLang="cs-CZ" sz="1400" dirty="0" err="1">
                <a:latin typeface="Arial" panose="020B0604020202020204" pitchFamily="34" charset="0"/>
              </a:rPr>
              <a:t>středněteplotní</a:t>
            </a:r>
            <a:r>
              <a:rPr lang="cs-CZ" altLang="cs-CZ" sz="1400" dirty="0">
                <a:latin typeface="Arial" panose="020B0604020202020204" pitchFamily="34" charset="0"/>
              </a:rPr>
              <a:t> (regionální) metamorfóza hornin.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Tavení kontinentální kůry – </a:t>
            </a:r>
            <a:r>
              <a:rPr lang="cs-CZ" altLang="cs-CZ" sz="1400" b="1" dirty="0">
                <a:latin typeface="Arial" panose="020B0604020202020204" pitchFamily="34" charset="0"/>
              </a:rPr>
              <a:t>kyselý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</a:rPr>
              <a:t>magmatizmus</a:t>
            </a:r>
            <a:r>
              <a:rPr lang="cs-CZ" altLang="cs-CZ" sz="1400" b="1" dirty="0">
                <a:latin typeface="Arial" panose="020B0604020202020204" pitchFamily="34" charset="0"/>
              </a:rPr>
              <a:t> (nad 65 % SiO2)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granitoidy a ryolity – nárůst objemu kontinentální kůry</a:t>
            </a:r>
          </a:p>
          <a:p>
            <a:r>
              <a:rPr lang="cs-CZ" altLang="cs-CZ" sz="1400" b="1" dirty="0" err="1">
                <a:latin typeface="Arial" panose="020B0604020202020204" pitchFamily="34" charset="0"/>
              </a:rPr>
              <a:t>Superkontinenty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096000" y="2627545"/>
            <a:ext cx="16754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>
                <a:latin typeface="Arial" panose="020B0604020202020204" pitchFamily="34" charset="0"/>
              </a:rPr>
              <a:t>Superkontinent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200" dirty="0">
                <a:latin typeface="Arial" panose="020B0604020202020204" pitchFamily="34" charset="0"/>
              </a:rPr>
              <a:t>Pangea (karbon-jura).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7735" y="5968671"/>
            <a:ext cx="315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>
                <a:latin typeface="Arial" panose="020B0604020202020204" pitchFamily="34" charset="0"/>
              </a:rPr>
              <a:t>Zkrácení prostoru – přesouvání šupin kůry –</a:t>
            </a:r>
          </a:p>
          <a:p>
            <a:r>
              <a:rPr lang="cs-CZ" altLang="cs-CZ" sz="1200" dirty="0">
                <a:latin typeface="Arial" panose="020B0604020202020204" pitchFamily="34" charset="0"/>
              </a:rPr>
              <a:t>vznik příkrovů.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20986"/>
          <a:stretch/>
        </p:blipFill>
        <p:spPr>
          <a:xfrm>
            <a:off x="307010" y="3357398"/>
            <a:ext cx="5159797" cy="255842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21883" r="177" b="7668"/>
          <a:stretch/>
        </p:blipFill>
        <p:spPr>
          <a:xfrm>
            <a:off x="8908026" y="5139828"/>
            <a:ext cx="3053764" cy="16135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8889" b="10918"/>
          <a:stretch/>
        </p:blipFill>
        <p:spPr>
          <a:xfrm>
            <a:off x="6340728" y="5220353"/>
            <a:ext cx="2243151" cy="1496636"/>
          </a:xfrm>
          <a:prstGeom prst="rect">
            <a:avLst/>
          </a:prstGeom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787677" y="6436450"/>
            <a:ext cx="8483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>
                <a:latin typeface="Arial" panose="020B0604020202020204" pitchFamily="34" charset="0"/>
              </a:rPr>
              <a:t>granitoidy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768206" y="6551286"/>
            <a:ext cx="17027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>
                <a:latin typeface="Arial" panose="020B0604020202020204" pitchFamily="34" charset="0"/>
              </a:rPr>
              <a:t>regionální metamorfity</a:t>
            </a:r>
          </a:p>
        </p:txBody>
      </p:sp>
    </p:spTree>
    <p:extLst>
      <p:ext uri="{BB962C8B-B14F-4D97-AF65-F5344CB8AC3E}">
        <p14:creationId xmlns:p14="http://schemas.microsoft.com/office/powerpoint/2010/main" val="3031543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tin\Documents\MU\Všeobecná geologie\geotektonika\tectonics-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3" y="3782959"/>
            <a:ext cx="3759978" cy="22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562629" y="200169"/>
            <a:ext cx="24627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Transformní</a:t>
            </a:r>
            <a:r>
              <a:rPr lang="cs-CZ" altLang="cs-CZ" sz="2000" b="1" dirty="0">
                <a:latin typeface="Arial" panose="020B0604020202020204" pitchFamily="34" charset="0"/>
              </a:rPr>
              <a:t> zlomy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5953" y="660373"/>
            <a:ext cx="53300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dirty="0">
                <a:latin typeface="Arial" panose="020B0604020202020204" pitchFamily="34" charset="0"/>
              </a:rPr>
              <a:t>Desky se posunují laterálně podél kolmého zlomu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nedochází ani k subdukci ani ke kolizi</a:t>
            </a:r>
            <a:r>
              <a:rPr lang="cs-CZ" altLang="cs-CZ" sz="14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b="1" dirty="0" err="1">
                <a:latin typeface="Arial" panose="020B0604020202020204" pitchFamily="34" charset="0"/>
              </a:rPr>
              <a:t>Transformní</a:t>
            </a:r>
            <a:r>
              <a:rPr lang="cs-CZ" altLang="cs-CZ" sz="1400" b="1" dirty="0">
                <a:latin typeface="Arial" panose="020B0604020202020204" pitchFamily="34" charset="0"/>
              </a:rPr>
              <a:t> zlomy vznikají současně se subdukčními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a riftovými zónami.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Př. Rift mezi Grónskem a Skandinávským poloostrovem (</a:t>
            </a:r>
            <a:r>
              <a:rPr lang="cs-CZ" altLang="cs-CZ" sz="1400" b="1" dirty="0">
                <a:solidFill>
                  <a:srgbClr val="FFFF00"/>
                </a:solidFill>
                <a:latin typeface="Arial" panose="020B0604020202020204" pitchFamily="34" charset="0"/>
              </a:rPr>
              <a:t>R</a:t>
            </a:r>
            <a:r>
              <a:rPr lang="cs-CZ" altLang="cs-CZ" sz="1400" dirty="0">
                <a:latin typeface="Arial" panose="020B0604020202020204" pitchFamily="34" charset="0"/>
              </a:rPr>
              <a:t>)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rozšiřuje oceánskou litosféru severního Atlantiku – vzájemné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vzdalování Severní Ameriky a Eurasie (</a:t>
            </a:r>
            <a:r>
              <a:rPr lang="cs-CZ" altLang="cs-CZ" sz="1400" dirty="0">
                <a:solidFill>
                  <a:srgbClr val="FFFF00"/>
                </a:solidFill>
                <a:latin typeface="Arial" panose="020B0604020202020204" pitchFamily="34" charset="0"/>
              </a:rPr>
              <a:t>žluté šipky</a:t>
            </a:r>
            <a:r>
              <a:rPr lang="cs-CZ" altLang="cs-CZ" sz="1400" dirty="0">
                <a:latin typeface="Arial" panose="020B0604020202020204" pitchFamily="34" charset="0"/>
              </a:rPr>
              <a:t>) –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jz</a:t>
            </a:r>
            <a:r>
              <a:rPr lang="cs-CZ" altLang="cs-CZ" sz="1400" dirty="0">
                <a:latin typeface="Arial" panose="020B0604020202020204" pitchFamily="34" charset="0"/>
              </a:rPr>
              <a:t>. okraj šelfu </a:t>
            </a:r>
            <a:r>
              <a:rPr lang="cs-CZ" altLang="cs-CZ" sz="1400" dirty="0" err="1">
                <a:latin typeface="Arial" panose="020B0604020202020204" pitchFamily="34" charset="0"/>
              </a:rPr>
              <a:t>Barentsova</a:t>
            </a:r>
            <a:r>
              <a:rPr lang="cs-CZ" altLang="cs-CZ" sz="1400" dirty="0">
                <a:latin typeface="Arial" panose="020B0604020202020204" pitchFamily="34" charset="0"/>
              </a:rPr>
              <a:t> moře oddělen od severního Grónska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posun Eurasie podél </a:t>
            </a:r>
            <a:r>
              <a:rPr lang="cs-CZ" altLang="cs-CZ" sz="1400" dirty="0" err="1">
                <a:latin typeface="Arial" panose="020B0604020202020204" pitchFamily="34" charset="0"/>
              </a:rPr>
              <a:t>transformního</a:t>
            </a:r>
            <a:r>
              <a:rPr lang="cs-CZ" altLang="cs-CZ" sz="1400" dirty="0">
                <a:latin typeface="Arial" panose="020B0604020202020204" pitchFamily="34" charset="0"/>
              </a:rPr>
              <a:t> zlomu (</a:t>
            </a: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400" dirty="0">
                <a:latin typeface="Arial" panose="020B0604020202020204" pitchFamily="34" charset="0"/>
              </a:rPr>
              <a:t>) podél severního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okraje Grónska na JV a současný posun Severní Ameriky na SZ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(</a:t>
            </a: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červené šipky</a:t>
            </a:r>
            <a:r>
              <a:rPr lang="cs-CZ" altLang="cs-CZ" sz="1400" dirty="0">
                <a:latin typeface="Arial" panose="020B0604020202020204" pitchFamily="34" charset="0"/>
              </a:rPr>
              <a:t>). Současné otevírání pánve Arktického oceánu. 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5486002" y="674605"/>
            <a:ext cx="4533902" cy="4225817"/>
            <a:chOff x="3168" y="192"/>
            <a:chExt cx="2280" cy="2352"/>
          </a:xfrm>
        </p:grpSpPr>
        <p:pic>
          <p:nvPicPr>
            <p:cNvPr id="8197" name="Picture 5" descr="C:\Users\Martin\Documents\Geologické lokality\Špicberky\Výuka\obrázky pro přednášky\vývoj Země\barrents sea shel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" t="6947" r="848" b="772"/>
            <a:stretch>
              <a:fillRect/>
            </a:stretch>
          </p:blipFill>
          <p:spPr bwMode="auto">
            <a:xfrm>
              <a:off x="3168" y="192"/>
              <a:ext cx="2280" cy="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0" name="Line 8"/>
            <p:cNvSpPr>
              <a:spLocks noChangeShapeType="1"/>
            </p:cNvSpPr>
            <p:nvPr/>
          </p:nvSpPr>
          <p:spPr bwMode="auto">
            <a:xfrm>
              <a:off x="3984" y="1488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1" name="Line 9"/>
            <p:cNvSpPr>
              <a:spLocks noChangeShapeType="1"/>
            </p:cNvSpPr>
            <p:nvPr/>
          </p:nvSpPr>
          <p:spPr bwMode="auto">
            <a:xfrm flipH="1" flipV="1">
              <a:off x="3648" y="1152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 flipH="1" flipV="1">
              <a:off x="3504" y="720"/>
              <a:ext cx="24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4320" y="1104"/>
              <a:ext cx="19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5" name="Rectangle 13"/>
            <p:cNvSpPr>
              <a:spLocks noChangeArrowheads="1"/>
            </p:cNvSpPr>
            <p:nvPr/>
          </p:nvSpPr>
          <p:spPr bwMode="auto">
            <a:xfrm>
              <a:off x="3792" y="1344"/>
              <a:ext cx="1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>
                  <a:solidFill>
                    <a:srgbClr val="FFFF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206" name="Rectangle 14"/>
            <p:cNvSpPr>
              <a:spLocks noChangeArrowheads="1"/>
            </p:cNvSpPr>
            <p:nvPr/>
          </p:nvSpPr>
          <p:spPr bwMode="auto">
            <a:xfrm>
              <a:off x="3840" y="768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>
                  <a:solidFill>
                    <a:srgbClr val="FF00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38" y="2313186"/>
            <a:ext cx="3218491" cy="44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9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2150</TotalTime>
  <Words>2235</Words>
  <Application>Microsoft Office PowerPoint</Application>
  <PresentationFormat>Širokoúhlá obrazovka</PresentationFormat>
  <Paragraphs>340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116</cp:revision>
  <dcterms:created xsi:type="dcterms:W3CDTF">2017-02-12T12:56:21Z</dcterms:created>
  <dcterms:modified xsi:type="dcterms:W3CDTF">2019-10-10T11:25:00Z</dcterms:modified>
</cp:coreProperties>
</file>