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936" r:id="rId2"/>
  </p:sldMasterIdLst>
  <p:notesMasterIdLst>
    <p:notesMasterId r:id="rId114"/>
  </p:notesMasterIdLst>
  <p:sldIdLst>
    <p:sldId id="463" r:id="rId3"/>
    <p:sldId id="408" r:id="rId4"/>
    <p:sldId id="509" r:id="rId5"/>
    <p:sldId id="510" r:id="rId6"/>
    <p:sldId id="511" r:id="rId7"/>
    <p:sldId id="410" r:id="rId8"/>
    <p:sldId id="411" r:id="rId9"/>
    <p:sldId id="540" r:id="rId10"/>
    <p:sldId id="541" r:id="rId11"/>
    <p:sldId id="412" r:id="rId12"/>
    <p:sldId id="515" r:id="rId13"/>
    <p:sldId id="521" r:id="rId14"/>
    <p:sldId id="522" r:id="rId15"/>
    <p:sldId id="523" r:id="rId16"/>
    <p:sldId id="514" r:id="rId17"/>
    <p:sldId id="524" r:id="rId18"/>
    <p:sldId id="416" r:id="rId19"/>
    <p:sldId id="534" r:id="rId20"/>
    <p:sldId id="381" r:id="rId21"/>
    <p:sldId id="382" r:id="rId22"/>
    <p:sldId id="386" r:id="rId23"/>
    <p:sldId id="535" r:id="rId24"/>
    <p:sldId id="418" r:id="rId25"/>
    <p:sldId id="536" r:id="rId26"/>
    <p:sldId id="537" r:id="rId27"/>
    <p:sldId id="538" r:id="rId28"/>
    <p:sldId id="539" r:id="rId29"/>
    <p:sldId id="525" r:id="rId30"/>
    <p:sldId id="526" r:id="rId31"/>
    <p:sldId id="388" r:id="rId32"/>
    <p:sldId id="472" r:id="rId33"/>
    <p:sldId id="473" r:id="rId34"/>
    <p:sldId id="474" r:id="rId35"/>
    <p:sldId id="476" r:id="rId36"/>
    <p:sldId id="477" r:id="rId37"/>
    <p:sldId id="508" r:id="rId38"/>
    <p:sldId id="507" r:id="rId39"/>
    <p:sldId id="414" r:id="rId40"/>
    <p:sldId id="479" r:id="rId41"/>
    <p:sldId id="464" r:id="rId42"/>
    <p:sldId id="516" r:id="rId43"/>
    <p:sldId id="420"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 id="502" r:id="rId65"/>
    <p:sldId id="503" r:id="rId66"/>
    <p:sldId id="504" r:id="rId67"/>
    <p:sldId id="527" r:id="rId68"/>
    <p:sldId id="421" r:id="rId69"/>
    <p:sldId id="517" r:id="rId70"/>
    <p:sldId id="529" r:id="rId71"/>
    <p:sldId id="314" r:id="rId72"/>
    <p:sldId id="425" r:id="rId73"/>
    <p:sldId id="466" r:id="rId74"/>
    <p:sldId id="423" r:id="rId75"/>
    <p:sldId id="467" r:id="rId76"/>
    <p:sldId id="468" r:id="rId77"/>
    <p:sldId id="469" r:id="rId78"/>
    <p:sldId id="470" r:id="rId79"/>
    <p:sldId id="436" r:id="rId80"/>
    <p:sldId id="427" r:id="rId81"/>
    <p:sldId id="428" r:id="rId82"/>
    <p:sldId id="429" r:id="rId83"/>
    <p:sldId id="438" r:id="rId84"/>
    <p:sldId id="431" r:id="rId85"/>
    <p:sldId id="432" r:id="rId86"/>
    <p:sldId id="437" r:id="rId87"/>
    <p:sldId id="434" r:id="rId88"/>
    <p:sldId id="435" r:id="rId89"/>
    <p:sldId id="349" r:id="rId90"/>
    <p:sldId id="439" r:id="rId91"/>
    <p:sldId id="440" r:id="rId92"/>
    <p:sldId id="441" r:id="rId93"/>
    <p:sldId id="442" r:id="rId94"/>
    <p:sldId id="443" r:id="rId95"/>
    <p:sldId id="444" r:id="rId96"/>
    <p:sldId id="446" r:id="rId97"/>
    <p:sldId id="447" r:id="rId98"/>
    <p:sldId id="448" r:id="rId99"/>
    <p:sldId id="449" r:id="rId100"/>
    <p:sldId id="450" r:id="rId101"/>
    <p:sldId id="451" r:id="rId102"/>
    <p:sldId id="445" r:id="rId103"/>
    <p:sldId id="364" r:id="rId104"/>
    <p:sldId id="452" r:id="rId105"/>
    <p:sldId id="363" r:id="rId106"/>
    <p:sldId id="453" r:id="rId107"/>
    <p:sldId id="454" r:id="rId108"/>
    <p:sldId id="455" r:id="rId109"/>
    <p:sldId id="471" r:id="rId110"/>
    <p:sldId id="376" r:id="rId111"/>
    <p:sldId id="367" r:id="rId112"/>
    <p:sldId id="542" r:id="rId113"/>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6600"/>
    <a:srgbClr val="663300"/>
    <a:srgbClr val="66FF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3" autoAdjust="0"/>
    <p:restoredTop sz="94660"/>
  </p:normalViewPr>
  <p:slideViewPr>
    <p:cSldViewPr>
      <p:cViewPr varScale="1">
        <p:scale>
          <a:sx n="83" d="100"/>
          <a:sy n="83" d="100"/>
        </p:scale>
        <p:origin x="125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image" Target="../media/image58.png"/><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image" Target="../media/image2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B78692-38A6-45BB-8529-53806B0A3F3B}"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1143000" y="685800"/>
            <a:ext cx="4570413" cy="3427413"/>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mtClean="0">
                <a:latin typeface="Times New Roman" panose="02020603050405020304" pitchFamily="18" charset="0"/>
                <a:ea typeface="ＭＳ Ｐゴシック" panose="020B0600070205080204" pitchFamily="34" charset="-128"/>
              </a:rPr>
              <a:t>The Convention on Biological Diversity (CBD) is founded on the principle that biological diversity is comprised of ―</a:t>
            </a:r>
            <a:r>
              <a:rPr lang="en-US" altLang="cs-CZ" i="1" smtClean="0">
                <a:latin typeface="Times New Roman" panose="02020603050405020304" pitchFamily="18" charset="0"/>
                <a:ea typeface="ＭＳ Ｐゴシック" panose="020B0600070205080204" pitchFamily="34" charset="-128"/>
              </a:rPr>
              <a:t>genetic differences within species, the diversity of species and the variety of ecosystems</a:t>
            </a:r>
            <a:r>
              <a:rPr lang="en-US" altLang="cs-CZ" smtClean="0">
                <a:latin typeface="Times New Roman" panose="02020603050405020304" pitchFamily="18" charset="0"/>
                <a:ea typeface="ＭＳ Ｐゴシック" panose="020B0600070205080204" pitchFamily="34" charset="-128"/>
              </a:rPr>
              <a:t>. </a:t>
            </a:r>
          </a:p>
          <a:p>
            <a:endParaRPr lang="en-US" altLang="cs-CZ" smtClean="0">
              <a:latin typeface="Times New Roman" panose="02020603050405020304" pitchFamily="18" charset="0"/>
              <a:ea typeface="ＭＳ Ｐゴシック" panose="020B0600070205080204" pitchFamily="34" charset="-128"/>
            </a:endParaRPr>
          </a:p>
          <a:p>
            <a:r>
              <a:rPr lang="en-US" altLang="cs-CZ" smtClean="0">
                <a:latin typeface="Calibri" panose="020F0502020204030204" pitchFamily="34" charset="0"/>
                <a:ea typeface="ＭＳ Ｐゴシック" panose="020B0600070205080204" pitchFamily="34" charset="-128"/>
              </a:rPr>
              <a:t>In other words, genetic diversity is seen as one of the three levels that make up biodiversity, the other levels being diversity between species and ecosystems.</a:t>
            </a:r>
            <a:endParaRPr lang="en-US" altLang="cs-CZ" smtClean="0">
              <a:latin typeface="Times New Roman" panose="02020603050405020304" pitchFamily="18" charset="0"/>
              <a:ea typeface="ＭＳ Ｐゴシック" panose="020B0600070205080204" pitchFamily="34" charset="-128"/>
            </a:endParaRPr>
          </a:p>
          <a:p>
            <a:endParaRPr lang="fi-FI" altLang="cs-CZ" smtClean="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B7A567-6DDD-4FC9-BFC4-5233BCA867C0}" type="slidenum">
              <a:rPr lang="en-US" altLang="cs-CZ" smtClean="0"/>
              <a:pPr>
                <a:spcBef>
                  <a:spcPct val="0"/>
                </a:spcBef>
              </a:pPr>
              <a:t>4</a:t>
            </a:fld>
            <a:endParaRPr lang="en-US" alt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5D88E9-93C5-4482-B71B-443A04C9E3EC}" type="slidenum">
              <a:rPr lang="cs-CZ" altLang="cs-CZ" smtClean="0"/>
              <a:pPr>
                <a:spcBef>
                  <a:spcPct val="0"/>
                </a:spcBef>
              </a:pPr>
              <a:t>77</a:t>
            </a:fld>
            <a:endParaRPr lang="cs-CZ" altLang="cs-CZ"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a:ln/>
        </p:spPr>
      </p:sp>
      <p:sp>
        <p:nvSpPr>
          <p:cNvPr id="184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Arial" panose="020B0604020202020204" pitchFamily="34" charset="0"/>
            </a:endParaRPr>
          </a:p>
        </p:txBody>
      </p:sp>
      <p:sp>
        <p:nvSpPr>
          <p:cNvPr id="184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F7A5FE-013D-493C-A050-860849B9F46A}" type="slidenum">
              <a:rPr lang="cs-CZ" altLang="cs-CZ" smtClean="0"/>
              <a:pPr>
                <a:spcBef>
                  <a:spcPct val="0"/>
                </a:spcBef>
              </a:pPr>
              <a:t>10</a:t>
            </a:fld>
            <a:endParaRPr lang="cs-CZ" alt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143000" y="685800"/>
            <a:ext cx="4570413" cy="34274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smtClean="0">
                <a:latin typeface="Calibri" panose="020F0502020204030204" pitchFamily="34" charset="0"/>
                <a:ea typeface="ＭＳ Ｐゴシック" panose="020B0600070205080204" pitchFamily="34" charset="-128"/>
              </a:rPr>
              <a:t>Low genetic diversity is also a problem for the future, because genetic variation can help populations adapt to new conditions. Currently, climate change is forcing species to adapt to new conditions, or else move away. Higher genetic diversity means there are more genetic alternatives that might be suited to the new conditions. In a way, possessing higher genetic diversity provides a population with more 'tickets in the lottery’ so that by chance, one of the gene variants will be suited to the new conditions.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DA2427-5121-4D6A-A651-D5D1A0B6876B}" type="slidenum">
              <a:rPr lang="en-US" altLang="cs-CZ" smtClean="0">
                <a:solidFill>
                  <a:srgbClr val="000000"/>
                </a:solidFill>
              </a:rPr>
              <a:pPr>
                <a:spcBef>
                  <a:spcPct val="0"/>
                </a:spcBef>
              </a:pPr>
              <a:t>11</a:t>
            </a:fld>
            <a:endParaRPr lang="en-US" altLang="cs-CZ"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9BD8E3-5C13-48A1-A1B6-A8EFEA720861}" type="slidenum">
              <a:rPr lang="fr-CH" altLang="cs-CZ" smtClean="0"/>
              <a:pPr>
                <a:spcBef>
                  <a:spcPct val="0"/>
                </a:spcBef>
              </a:pPr>
              <a:t>12</a:t>
            </a:fld>
            <a:endParaRPr lang="fr-CH" altLang="cs-CZ"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de-CH" altLang="cs-CZ" smtClean="0">
                <a:latin typeface="Arial" panose="020B0604020202020204" pitchFamily="34" charset="0"/>
              </a:rPr>
              <a:t>40 years ago proposed that following duplication genes my face one of 3 alternative fates</a:t>
            </a:r>
          </a:p>
          <a:p>
            <a:pPr eaLnBrk="1" hangingPunct="1">
              <a:buFont typeface="Wingdings" panose="05000000000000000000" pitchFamily="2" charset="2"/>
              <a:buChar char="à"/>
            </a:pPr>
            <a:r>
              <a:rPr lang="de-CH" altLang="cs-CZ" smtClean="0">
                <a:latin typeface="Arial" panose="020B0604020202020204" pitchFamily="34" charset="0"/>
              </a:rPr>
              <a:t>...</a:t>
            </a:r>
          </a:p>
          <a:p>
            <a:pPr eaLnBrk="1" hangingPunct="1">
              <a:buFont typeface="Wingdings" panose="05000000000000000000" pitchFamily="2" charset="2"/>
              <a:buChar char="à"/>
            </a:pPr>
            <a:r>
              <a:rPr lang="de-CH" altLang="cs-CZ" smtClean="0">
                <a:latin typeface="Arial" panose="020B0604020202020204" pitchFamily="34" charset="0"/>
              </a:rPr>
              <a:t>Thereby DUPLICATION PROVIDES THE RAW MATERIAL FOR THE EVOLUTION OF complex genic systems and networks</a:t>
            </a:r>
          </a:p>
          <a:p>
            <a:pPr eaLnBrk="1" hangingPunct="1">
              <a:buFont typeface="Wingdings" panose="05000000000000000000" pitchFamily="2" charset="2"/>
              <a:buChar char="à"/>
            </a:pPr>
            <a:r>
              <a:rPr lang="de-CH" altLang="cs-CZ" smtClean="0">
                <a:latin typeface="Arial" panose="020B0604020202020204" pitchFamily="34" charset="0"/>
              </a:rPr>
              <a:t>Good example AIS: DUPLICATION OF ONE SINGLE GENE ALLOWED FOR THE EVOLUTION OF SPECIALIZED COMPONENTS THAT REPRESENT THE IMMUNE SYSTEM OF MODERN VERTEBRATES</a:t>
            </a:r>
            <a:endParaRPr lang="en-US" altLang="cs-CZ"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0413" cy="34274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smtClean="0">
                <a:latin typeface="Calibri" panose="020F0502020204030204" pitchFamily="34" charset="0"/>
                <a:ea typeface="ＭＳ Ｐゴシック" panose="020B0600070205080204" pitchFamily="34" charset="-128"/>
              </a:rPr>
              <a:t>Conservation genetics can also identify populations that show distinct genetic patterns. As I mentioned before, this can be a sign that it has adapted to the local environment. Such populations can be important to conserve, as they represent a unique part of the biodiversity of the species. If you have only one of these </a:t>
            </a:r>
            <a:r>
              <a:rPr lang="en-US" altLang="en-US" smtClean="0">
                <a:latin typeface="Calibri" panose="020F0502020204030204" pitchFamily="34" charset="0"/>
                <a:ea typeface="ＭＳ Ｐゴシック" panose="020B0600070205080204" pitchFamily="34" charset="-128"/>
              </a:rPr>
              <a:t>“</a:t>
            </a:r>
            <a:r>
              <a:rPr lang="en-US" altLang="cs-CZ" smtClean="0">
                <a:latin typeface="Calibri" panose="020F0502020204030204" pitchFamily="34" charset="0"/>
                <a:ea typeface="ＭＳ Ｐゴシック" panose="020B0600070205080204" pitchFamily="34" charset="-128"/>
              </a:rPr>
              <a:t>red</a:t>
            </a:r>
            <a:r>
              <a:rPr lang="en-US" altLang="en-US" smtClean="0">
                <a:latin typeface="Calibri" panose="020F0502020204030204" pitchFamily="34" charset="0"/>
                <a:ea typeface="ＭＳ Ｐゴシック" panose="020B0600070205080204" pitchFamily="34" charset="-128"/>
              </a:rPr>
              <a:t>”</a:t>
            </a:r>
            <a:r>
              <a:rPr lang="en-US" altLang="cs-CZ" smtClean="0">
                <a:latin typeface="Calibri" panose="020F0502020204030204" pitchFamily="34" charset="0"/>
                <a:ea typeface="ＭＳ Ｐゴシック" panose="020B0600070205080204" pitchFamily="34" charset="-128"/>
              </a:rPr>
              <a:t> populations and you lose it, you lose a great deal.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C0C9D-8E77-4C9E-B75C-63BD10093642}" type="slidenum">
              <a:rPr lang="en-US" altLang="cs-CZ" smtClean="0"/>
              <a:pPr>
                <a:spcBef>
                  <a:spcPct val="0"/>
                </a:spcBef>
              </a:pPr>
              <a:t>22</a:t>
            </a:fld>
            <a:endParaRPr lang="en-US" alt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0413" cy="342741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smtClean="0">
                <a:latin typeface="Calibri" panose="020F0502020204030204" pitchFamily="34" charset="0"/>
                <a:ea typeface="ＭＳ Ｐゴシック" panose="020B0600070205080204" pitchFamily="34" charset="-128"/>
              </a:rPr>
              <a:t>Distinct populations and their management can be further explained by study of salmons in northern Finland and Norway. </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smtClean="0">
              <a:latin typeface="Calibri" panose="020F0502020204030204" pitchFamily="34" charset="0"/>
              <a:ea typeface="ＭＳ Ｐゴシック" panose="020B0600070205080204" pitchFamily="34" charset="-128"/>
            </a:endParaRP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smtClean="0">
                <a:latin typeface="Calibri" panose="020F0502020204030204" pitchFamily="34" charset="0"/>
                <a:ea typeface="ＭＳ Ｐゴシック" panose="020B0600070205080204" pitchFamily="34" charset="-128"/>
              </a:rPr>
              <a:t>The Teno river harbours one of the largest salmon populations in the world. Like most salmon rivers, it has been managed as a single </a:t>
            </a:r>
            <a:r>
              <a:rPr lang="en-US" altLang="en-US" smtClean="0">
                <a:latin typeface="Calibri" panose="020F0502020204030204" pitchFamily="34" charset="0"/>
                <a:ea typeface="ＭＳ Ｐゴシック" panose="020B0600070205080204" pitchFamily="34" charset="-128"/>
              </a:rPr>
              <a:t>‘</a:t>
            </a:r>
            <a:r>
              <a:rPr lang="en-US" altLang="cs-CZ" smtClean="0">
                <a:latin typeface="Calibri" panose="020F0502020204030204" pitchFamily="34" charset="0"/>
                <a:ea typeface="ＭＳ Ｐゴシック" panose="020B0600070205080204" pitchFamily="34" charset="-128"/>
              </a:rPr>
              <a:t>management unit</a:t>
            </a:r>
            <a:r>
              <a:rPr lang="en-US" altLang="en-US" smtClean="0">
                <a:latin typeface="Calibri" panose="020F0502020204030204" pitchFamily="34" charset="0"/>
                <a:ea typeface="ＭＳ Ｐゴシック" panose="020B0600070205080204" pitchFamily="34" charset="-128"/>
              </a:rPr>
              <a:t>’</a:t>
            </a:r>
            <a:r>
              <a:rPr lang="en-US" altLang="cs-CZ" smtClean="0">
                <a:latin typeface="Calibri" panose="020F0502020204030204" pitchFamily="34" charset="0"/>
                <a:ea typeface="ＭＳ Ｐゴシック" panose="020B0600070205080204" pitchFamily="34" charset="-128"/>
              </a:rPr>
              <a:t> and decisions about fishing quotas are based on the overall stock size. However genetic research showed that there are a number of clearly separate populations that represent different sections of the river.</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smtClean="0">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Times New Roman" panose="02020603050405020304" pitchFamily="18" charset="0"/>
                <a:ea typeface="ＭＳ Ｐゴシック" panose="020B0600070205080204" pitchFamily="34" charset="-128"/>
              </a:rPr>
              <a:t>Vähä, J.-P. K., Erkinaro, J., Niemelä, E., Primmer, C.R. (2007) </a:t>
            </a:r>
            <a:r>
              <a:rPr lang="en-US" altLang="cs-CZ" smtClean="0">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smtClean="0">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smtClean="0">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5C581-6FBE-46EE-95DC-AFCF98C7C55E}" type="slidenum">
              <a:rPr lang="en-US" altLang="cs-CZ" smtClean="0"/>
              <a:pPr>
                <a:spcBef>
                  <a:spcPct val="0"/>
                </a:spcBef>
              </a:pPr>
              <a:t>24</a:t>
            </a:fld>
            <a:endParaRPr lang="en-US" alt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43000" y="685800"/>
            <a:ext cx="4570413" cy="3427413"/>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smtClean="0">
                <a:latin typeface="Calibri" panose="020F0502020204030204" pitchFamily="34" charset="0"/>
                <a:ea typeface="ＭＳ Ｐゴシック" panose="020B0600070205080204" pitchFamily="34" charset="-128"/>
              </a:rPr>
              <a:t>This means there is an opportunity to </a:t>
            </a:r>
            <a:r>
              <a:rPr lang="en-US" altLang="en-US" smtClean="0">
                <a:latin typeface="Calibri" panose="020F0502020204030204" pitchFamily="34" charset="0"/>
                <a:ea typeface="ＭＳ Ｐゴシック" panose="020B0600070205080204" pitchFamily="34" charset="-128"/>
              </a:rPr>
              <a:t>‘</a:t>
            </a:r>
            <a:r>
              <a:rPr lang="en-US" altLang="cs-CZ" smtClean="0">
                <a:latin typeface="Calibri" panose="020F0502020204030204" pitchFamily="34" charset="0"/>
                <a:ea typeface="ＭＳ Ｐゴシック" panose="020B0600070205080204" pitchFamily="34" charset="-128"/>
              </a:rPr>
              <a:t>fine tune</a:t>
            </a:r>
            <a:r>
              <a:rPr lang="en-US" altLang="en-US" smtClean="0">
                <a:latin typeface="Calibri" panose="020F0502020204030204" pitchFamily="34" charset="0"/>
                <a:ea typeface="ＭＳ Ｐゴシック" panose="020B0600070205080204" pitchFamily="34" charset="-128"/>
              </a:rPr>
              <a:t>’</a:t>
            </a:r>
            <a:r>
              <a:rPr lang="en-US" altLang="cs-CZ" smtClean="0">
                <a:latin typeface="Calibri" panose="020F0502020204030204" pitchFamily="34" charset="0"/>
                <a:ea typeface="ＭＳ Ｐゴシック" panose="020B0600070205080204" pitchFamily="34" charset="-128"/>
              </a:rPr>
              <a:t> management strategies and fishing regulations so they are optimal for each river section.</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Calibri" panose="020F0502020204030204" pitchFamily="34" charset="0"/>
                <a:ea typeface="ＭＳ Ｐゴシック" panose="020B0600070205080204" pitchFamily="34" charset="-128"/>
              </a:rPr>
              <a:t>Further research has also suggested that these genetic differences may in part be because individuals have adapted to the specific conditions they experience in a particular river section.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Times New Roman" panose="02020603050405020304" pitchFamily="18" charset="0"/>
                <a:ea typeface="ＭＳ Ｐゴシック" panose="020B0600070205080204" pitchFamily="34" charset="-128"/>
              </a:rPr>
              <a:t>Vähä, J.-P. K., Erkinaro, J., Niemelä, E., Primmer, C.R. (2007) </a:t>
            </a:r>
            <a:r>
              <a:rPr lang="en-US" altLang="cs-CZ" smtClean="0">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smtClean="0">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smtClean="0">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smtClean="0">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smtClean="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AE0163-575E-44AB-B326-159E9D5179B8}" type="slidenum">
              <a:rPr lang="en-US" altLang="cs-CZ" smtClean="0"/>
              <a:pPr>
                <a:spcBef>
                  <a:spcPct val="0"/>
                </a:spcBef>
              </a:pPr>
              <a:t>25</a:t>
            </a:fld>
            <a:endParaRPr lang="en-US" alt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Arial" panose="020B0604020202020204" pitchFamily="34" charset="0"/>
            </a:endParaRPr>
          </a:p>
        </p:txBody>
      </p:sp>
      <p:sp>
        <p:nvSpPr>
          <p:cNvPr id="440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BEF1A1-DBB6-450E-8E79-5E59A6A0976C}" type="slidenum">
              <a:rPr lang="cs-CZ" altLang="cs-CZ" smtClean="0"/>
              <a:pPr>
                <a:spcBef>
                  <a:spcPct val="0"/>
                </a:spcBef>
              </a:pPr>
              <a:t>29</a:t>
            </a:fld>
            <a:endParaRPr lang="cs-CZ" alt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Arial" panose="020B0604020202020204" pitchFamily="34" charset="0"/>
            </a:endParaRPr>
          </a:p>
        </p:txBody>
      </p:sp>
      <p:sp>
        <p:nvSpPr>
          <p:cNvPr id="788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0C0330-C05D-4223-AA56-118B573BEE2C}" type="slidenum">
              <a:rPr lang="cs-CZ" altLang="cs-CZ" smtClean="0"/>
              <a:pPr>
                <a:spcBef>
                  <a:spcPct val="0"/>
                </a:spcBef>
              </a:pPr>
              <a:t>61</a:t>
            </a:fld>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EAD64A09-390E-48B6-A207-2DE429DF7C6A}" type="slidenum">
              <a:rPr lang="cs-CZ" altLang="en-US"/>
              <a:pPr>
                <a:defRPr/>
              </a:pPr>
              <a:t>‹#›</a:t>
            </a:fld>
            <a:endParaRPr lang="cs-CZ" altLang="en-US"/>
          </a:p>
        </p:txBody>
      </p:sp>
    </p:spTree>
    <p:extLst>
      <p:ext uri="{BB962C8B-B14F-4D97-AF65-F5344CB8AC3E}">
        <p14:creationId xmlns:p14="http://schemas.microsoft.com/office/powerpoint/2010/main" val="133016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51B47C-7DF1-4217-9914-D3A345A2C364}" type="slidenum">
              <a:rPr lang="cs-CZ" altLang="en-US"/>
              <a:pPr>
                <a:defRPr/>
              </a:pPr>
              <a:t>‹#›</a:t>
            </a:fld>
            <a:endParaRPr lang="cs-CZ" altLang="en-US"/>
          </a:p>
        </p:txBody>
      </p:sp>
    </p:spTree>
    <p:extLst>
      <p:ext uri="{BB962C8B-B14F-4D97-AF65-F5344CB8AC3E}">
        <p14:creationId xmlns:p14="http://schemas.microsoft.com/office/powerpoint/2010/main" val="39727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99A36D-BE5B-4195-8C6E-FD733B247BC1}" type="slidenum">
              <a:rPr lang="cs-CZ" altLang="en-US"/>
              <a:pPr>
                <a:defRPr/>
              </a:pPr>
              <a:t>‹#›</a:t>
            </a:fld>
            <a:endParaRPr lang="cs-CZ" altLang="en-US"/>
          </a:p>
        </p:txBody>
      </p:sp>
    </p:spTree>
    <p:extLst>
      <p:ext uri="{BB962C8B-B14F-4D97-AF65-F5344CB8AC3E}">
        <p14:creationId xmlns:p14="http://schemas.microsoft.com/office/powerpoint/2010/main" val="292085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E291D9-C7B9-48D5-BE2D-FA983A6BEDEE}" type="slidenum">
              <a:rPr lang="cs-CZ" altLang="en-US"/>
              <a:pPr>
                <a:defRPr/>
              </a:pPr>
              <a:t>‹#›</a:t>
            </a:fld>
            <a:endParaRPr lang="cs-CZ" altLang="en-US"/>
          </a:p>
        </p:txBody>
      </p:sp>
    </p:spTree>
    <p:extLst>
      <p:ext uri="{BB962C8B-B14F-4D97-AF65-F5344CB8AC3E}">
        <p14:creationId xmlns:p14="http://schemas.microsoft.com/office/powerpoint/2010/main" val="3518135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57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37E6B4B2-CBD3-4B48-A7F2-0A57A3CCDA9F}" type="slidenum">
              <a:rPr lang="cs-CZ" altLang="en-US"/>
              <a:pPr>
                <a:defRPr/>
              </a:pPr>
              <a:t>‹#›</a:t>
            </a:fld>
            <a:endParaRPr lang="cs-CZ" altLang="en-US"/>
          </a:p>
        </p:txBody>
      </p:sp>
    </p:spTree>
    <p:extLst>
      <p:ext uri="{BB962C8B-B14F-4D97-AF65-F5344CB8AC3E}">
        <p14:creationId xmlns:p14="http://schemas.microsoft.com/office/powerpoint/2010/main" val="226586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5B4E74E3-42EA-4692-9009-CFDEDF228277}" type="slidenum">
              <a:rPr lang="cs-CZ" altLang="en-US"/>
              <a:pPr>
                <a:defRPr/>
              </a:pPr>
              <a:t>‹#›</a:t>
            </a:fld>
            <a:endParaRPr lang="cs-CZ" altLang="en-US"/>
          </a:p>
        </p:txBody>
      </p:sp>
    </p:spTree>
    <p:extLst>
      <p:ext uri="{BB962C8B-B14F-4D97-AF65-F5344CB8AC3E}">
        <p14:creationId xmlns:p14="http://schemas.microsoft.com/office/powerpoint/2010/main" val="169669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457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half" idx="3"/>
          </p:nvPr>
        </p:nvSpPr>
        <p:spPr>
          <a:xfrm>
            <a:off x="457200" y="3938588"/>
            <a:ext cx="8229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7416DB60-D824-472E-A2C3-118B0B378492}" type="slidenum">
              <a:rPr lang="cs-CZ" altLang="en-US"/>
              <a:pPr>
                <a:defRPr/>
              </a:pPr>
              <a:t>‹#›</a:t>
            </a:fld>
            <a:endParaRPr lang="cs-CZ" altLang="en-US"/>
          </a:p>
        </p:txBody>
      </p:sp>
    </p:spTree>
    <p:extLst>
      <p:ext uri="{BB962C8B-B14F-4D97-AF65-F5344CB8AC3E}">
        <p14:creationId xmlns:p14="http://schemas.microsoft.com/office/powerpoint/2010/main" val="412447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69041848-97AE-4B96-B4B3-F90A0EDBE34F}" type="slidenum">
              <a:rPr lang="cs-CZ" altLang="en-US"/>
              <a:pPr>
                <a:defRPr/>
              </a:pPr>
              <a:t>‹#›</a:t>
            </a:fld>
            <a:endParaRPr lang="cs-CZ" altLang="en-US"/>
          </a:p>
        </p:txBody>
      </p:sp>
    </p:spTree>
    <p:extLst>
      <p:ext uri="{BB962C8B-B14F-4D97-AF65-F5344CB8AC3E}">
        <p14:creationId xmlns:p14="http://schemas.microsoft.com/office/powerpoint/2010/main" val="774973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A297BD-754F-4CE1-A1D7-9D40276E2AFD}" type="slidenum">
              <a:rPr lang="cs-CZ" altLang="en-US"/>
              <a:pPr>
                <a:defRPr/>
              </a:pPr>
              <a:t>‹#›</a:t>
            </a:fld>
            <a:endParaRPr lang="cs-CZ" altLang="en-US"/>
          </a:p>
        </p:txBody>
      </p:sp>
    </p:spTree>
    <p:extLst>
      <p:ext uri="{BB962C8B-B14F-4D97-AF65-F5344CB8AC3E}">
        <p14:creationId xmlns:p14="http://schemas.microsoft.com/office/powerpoint/2010/main" val="2812942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69A87F-BD01-4127-BE65-C95F810CA20F}" type="slidenum">
              <a:rPr lang="cs-CZ" altLang="en-US"/>
              <a:pPr>
                <a:defRPr/>
              </a:pPr>
              <a:t>‹#›</a:t>
            </a:fld>
            <a:endParaRPr lang="cs-CZ" altLang="en-US"/>
          </a:p>
        </p:txBody>
      </p:sp>
    </p:spTree>
    <p:extLst>
      <p:ext uri="{BB962C8B-B14F-4D97-AF65-F5344CB8AC3E}">
        <p14:creationId xmlns:p14="http://schemas.microsoft.com/office/powerpoint/2010/main" val="2025210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97C442B-0272-4F98-B0D2-CAD11DBDCECE}" type="slidenum">
              <a:rPr lang="cs-CZ" altLang="en-US"/>
              <a:pPr>
                <a:defRPr/>
              </a:pPr>
              <a:t>‹#›</a:t>
            </a:fld>
            <a:endParaRPr lang="cs-CZ" altLang="en-US"/>
          </a:p>
        </p:txBody>
      </p:sp>
    </p:spTree>
    <p:extLst>
      <p:ext uri="{BB962C8B-B14F-4D97-AF65-F5344CB8AC3E}">
        <p14:creationId xmlns:p14="http://schemas.microsoft.com/office/powerpoint/2010/main" val="405421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1F4E7B-881C-4DCD-8A5A-24BD331176BC}" type="slidenum">
              <a:rPr lang="cs-CZ" altLang="en-US"/>
              <a:pPr>
                <a:defRPr/>
              </a:pPr>
              <a:t>‹#›</a:t>
            </a:fld>
            <a:endParaRPr lang="cs-CZ" altLang="en-US"/>
          </a:p>
        </p:txBody>
      </p:sp>
    </p:spTree>
    <p:extLst>
      <p:ext uri="{BB962C8B-B14F-4D97-AF65-F5344CB8AC3E}">
        <p14:creationId xmlns:p14="http://schemas.microsoft.com/office/powerpoint/2010/main" val="185808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2ED843E8-E0F8-4D93-9999-ADFB9F08A3EF}" type="slidenum">
              <a:rPr lang="cs-CZ" altLang="en-US"/>
              <a:pPr>
                <a:defRPr/>
              </a:pPr>
              <a:t>‹#›</a:t>
            </a:fld>
            <a:endParaRPr lang="cs-CZ" altLang="en-US"/>
          </a:p>
        </p:txBody>
      </p:sp>
    </p:spTree>
    <p:extLst>
      <p:ext uri="{BB962C8B-B14F-4D97-AF65-F5344CB8AC3E}">
        <p14:creationId xmlns:p14="http://schemas.microsoft.com/office/powerpoint/2010/main" val="86118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CA789A3A-0782-4191-B13C-0058B9B96622}" type="slidenum">
              <a:rPr lang="cs-CZ" altLang="en-US"/>
              <a:pPr>
                <a:defRPr/>
              </a:pPr>
              <a:t>‹#›</a:t>
            </a:fld>
            <a:endParaRPr lang="cs-CZ" altLang="en-US"/>
          </a:p>
        </p:txBody>
      </p:sp>
    </p:spTree>
    <p:extLst>
      <p:ext uri="{BB962C8B-B14F-4D97-AF65-F5344CB8AC3E}">
        <p14:creationId xmlns:p14="http://schemas.microsoft.com/office/powerpoint/2010/main" val="215119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E8650B72-0B45-4974-B16B-911C875AC6B3}" type="slidenum">
              <a:rPr lang="cs-CZ" altLang="en-US"/>
              <a:pPr>
                <a:defRPr/>
              </a:pPr>
              <a:t>‹#›</a:t>
            </a:fld>
            <a:endParaRPr lang="cs-CZ" altLang="en-US"/>
          </a:p>
        </p:txBody>
      </p:sp>
    </p:spTree>
    <p:extLst>
      <p:ext uri="{BB962C8B-B14F-4D97-AF65-F5344CB8AC3E}">
        <p14:creationId xmlns:p14="http://schemas.microsoft.com/office/powerpoint/2010/main" val="12370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A1EA6651-6CBD-471B-944D-4CB8290A283C}" type="slidenum">
              <a:rPr lang="cs-CZ" altLang="en-US"/>
              <a:pPr>
                <a:defRPr/>
              </a:pPr>
              <a:t>‹#›</a:t>
            </a:fld>
            <a:endParaRPr lang="cs-CZ" altLang="en-US"/>
          </a:p>
        </p:txBody>
      </p:sp>
    </p:spTree>
    <p:extLst>
      <p:ext uri="{BB962C8B-B14F-4D97-AF65-F5344CB8AC3E}">
        <p14:creationId xmlns:p14="http://schemas.microsoft.com/office/powerpoint/2010/main" val="134941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4487772-4823-4709-97B1-27F508866BD1}" type="slidenum">
              <a:rPr lang="cs-CZ" altLang="en-US"/>
              <a:pPr>
                <a:defRPr/>
              </a:pPr>
              <a:t>‹#›</a:t>
            </a:fld>
            <a:endParaRPr lang="cs-CZ" altLang="en-US"/>
          </a:p>
        </p:txBody>
      </p:sp>
    </p:spTree>
    <p:extLst>
      <p:ext uri="{BB962C8B-B14F-4D97-AF65-F5344CB8AC3E}">
        <p14:creationId xmlns:p14="http://schemas.microsoft.com/office/powerpoint/2010/main" val="11283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0B4A91-749D-4AE1-ACE6-7FFF6A83598C}" type="slidenum">
              <a:rPr lang="cs-CZ" altLang="en-US"/>
              <a:pPr>
                <a:defRPr/>
              </a:pPr>
              <a:t>‹#›</a:t>
            </a:fld>
            <a:endParaRPr lang="cs-CZ" altLang="en-US"/>
          </a:p>
        </p:txBody>
      </p:sp>
    </p:spTree>
    <p:extLst>
      <p:ext uri="{BB962C8B-B14F-4D97-AF65-F5344CB8AC3E}">
        <p14:creationId xmlns:p14="http://schemas.microsoft.com/office/powerpoint/2010/main" val="419764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9BE134-1C26-424E-9C9E-B08996583EA2}" type="slidenum">
              <a:rPr lang="cs-CZ" altLang="en-US"/>
              <a:pPr>
                <a:defRPr/>
              </a:pPr>
              <a:t>‹#›</a:t>
            </a:fld>
            <a:endParaRPr lang="cs-CZ" altLang="en-US"/>
          </a:p>
        </p:txBody>
      </p:sp>
    </p:spTree>
    <p:extLst>
      <p:ext uri="{BB962C8B-B14F-4D97-AF65-F5344CB8AC3E}">
        <p14:creationId xmlns:p14="http://schemas.microsoft.com/office/powerpoint/2010/main" val="4213296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91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41763"/>
            <a:ext cx="4038600" cy="218916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FF834BCB-712F-472D-BDE5-A75C53DE918A}" type="slidenum">
              <a:rPr lang="cs-CZ" altLang="en-US"/>
              <a:pPr>
                <a:defRPr/>
              </a:pPr>
              <a:t>‹#›</a:t>
            </a:fld>
            <a:endParaRPr lang="cs-CZ" altLang="en-US"/>
          </a:p>
        </p:txBody>
      </p:sp>
    </p:spTree>
    <p:extLst>
      <p:ext uri="{BB962C8B-B14F-4D97-AF65-F5344CB8AC3E}">
        <p14:creationId xmlns:p14="http://schemas.microsoft.com/office/powerpoint/2010/main" val="425139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28B0F5-A490-4027-B354-9FEAE14BF4D3}" type="slidenum">
              <a:rPr lang="cs-CZ" altLang="en-US"/>
              <a:pPr>
                <a:defRPr/>
              </a:pPr>
              <a:t>‹#›</a:t>
            </a:fld>
            <a:endParaRPr lang="cs-CZ" altLang="en-US"/>
          </a:p>
        </p:txBody>
      </p:sp>
    </p:spTree>
    <p:extLst>
      <p:ext uri="{BB962C8B-B14F-4D97-AF65-F5344CB8AC3E}">
        <p14:creationId xmlns:p14="http://schemas.microsoft.com/office/powerpoint/2010/main" val="4074805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E70EFF3A-175F-40CD-86A6-5BD8F3824A94}" type="slidenum">
              <a:rPr lang="cs-CZ" altLang="en-US"/>
              <a:pPr>
                <a:defRPr/>
              </a:pPr>
              <a:t>‹#›</a:t>
            </a:fld>
            <a:endParaRPr lang="cs-CZ" altLang="en-US"/>
          </a:p>
        </p:txBody>
      </p:sp>
    </p:spTree>
    <p:extLst>
      <p:ext uri="{BB962C8B-B14F-4D97-AF65-F5344CB8AC3E}">
        <p14:creationId xmlns:p14="http://schemas.microsoft.com/office/powerpoint/2010/main" val="163587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4AF833-3F1E-450C-B34F-AD6A5772DA78}" type="slidenum">
              <a:rPr lang="cs-CZ" altLang="en-US"/>
              <a:pPr>
                <a:defRPr/>
              </a:pPr>
              <a:t>‹#›</a:t>
            </a:fld>
            <a:endParaRPr lang="cs-CZ" altLang="en-US"/>
          </a:p>
        </p:txBody>
      </p:sp>
    </p:spTree>
    <p:extLst>
      <p:ext uri="{BB962C8B-B14F-4D97-AF65-F5344CB8AC3E}">
        <p14:creationId xmlns:p14="http://schemas.microsoft.com/office/powerpoint/2010/main" val="412868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08050"/>
            <a:ext cx="3962400" cy="5218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fr-CH"/>
          </a:p>
        </p:txBody>
      </p:sp>
      <p:sp>
        <p:nvSpPr>
          <p:cNvPr id="6" name="Rectangle 7"/>
          <p:cNvSpPr>
            <a:spLocks noGrp="1" noChangeArrowheads="1"/>
          </p:cNvSpPr>
          <p:nvPr>
            <p:ph type="ftr" sz="quarter" idx="11"/>
          </p:nvPr>
        </p:nvSpPr>
        <p:spPr/>
        <p:txBody>
          <a:bodyPr/>
          <a:lstStyle>
            <a:lvl1pPr>
              <a:defRPr/>
            </a:lvl1pPr>
          </a:lstStyle>
          <a:p>
            <a:pPr>
              <a:defRPr/>
            </a:pPr>
            <a:endParaRPr lang="fr-CH"/>
          </a:p>
        </p:txBody>
      </p:sp>
      <p:sp>
        <p:nvSpPr>
          <p:cNvPr id="7" name="Rectangle 8"/>
          <p:cNvSpPr>
            <a:spLocks noGrp="1" noChangeArrowheads="1"/>
          </p:cNvSpPr>
          <p:nvPr>
            <p:ph type="sldNum" sz="quarter" idx="12"/>
          </p:nvPr>
        </p:nvSpPr>
        <p:spPr/>
        <p:txBody>
          <a:bodyPr/>
          <a:lstStyle>
            <a:lvl1pPr>
              <a:defRPr/>
            </a:lvl1pPr>
          </a:lstStyle>
          <a:p>
            <a:pPr>
              <a:defRPr/>
            </a:pPr>
            <a:fld id="{B9E66502-D11F-4723-8AEB-6A8CB1028390}" type="slidenum">
              <a:rPr lang="fr-CH" altLang="cs-CZ"/>
              <a:pPr>
                <a:defRPr/>
              </a:pPr>
              <a:t>‹#›</a:t>
            </a:fld>
            <a:endParaRPr lang="fr-CH" altLang="cs-CZ"/>
          </a:p>
        </p:txBody>
      </p:sp>
    </p:spTree>
    <p:extLst>
      <p:ext uri="{BB962C8B-B14F-4D97-AF65-F5344CB8AC3E}">
        <p14:creationId xmlns:p14="http://schemas.microsoft.com/office/powerpoint/2010/main" val="31593693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DFDBB2-6D41-4811-A861-D8D5FA3680C2}" type="slidenum">
              <a:rPr lang="cs-CZ" altLang="en-US"/>
              <a:pPr>
                <a:defRPr/>
              </a:pPr>
              <a:t>‹#›</a:t>
            </a:fld>
            <a:endParaRPr lang="cs-CZ" altLang="en-US"/>
          </a:p>
        </p:txBody>
      </p:sp>
    </p:spTree>
    <p:extLst>
      <p:ext uri="{BB962C8B-B14F-4D97-AF65-F5344CB8AC3E}">
        <p14:creationId xmlns:p14="http://schemas.microsoft.com/office/powerpoint/2010/main" val="274958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9103C530-24B1-4E65-8EF9-296EB34CF50E}" type="slidenum">
              <a:rPr lang="cs-CZ" altLang="en-US"/>
              <a:pPr>
                <a:defRPr/>
              </a:pPr>
              <a:t>‹#›</a:t>
            </a:fld>
            <a:endParaRPr lang="cs-CZ" altLang="en-US"/>
          </a:p>
        </p:txBody>
      </p:sp>
    </p:spTree>
    <p:extLst>
      <p:ext uri="{BB962C8B-B14F-4D97-AF65-F5344CB8AC3E}">
        <p14:creationId xmlns:p14="http://schemas.microsoft.com/office/powerpoint/2010/main" val="421128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0D8A4F1B-2E9E-401B-B461-7CE56E579951}" type="slidenum">
              <a:rPr lang="cs-CZ" altLang="en-US"/>
              <a:pPr>
                <a:defRPr/>
              </a:pPr>
              <a:t>‹#›</a:t>
            </a:fld>
            <a:endParaRPr lang="cs-CZ" altLang="en-US"/>
          </a:p>
        </p:txBody>
      </p:sp>
    </p:spTree>
    <p:extLst>
      <p:ext uri="{BB962C8B-B14F-4D97-AF65-F5344CB8AC3E}">
        <p14:creationId xmlns:p14="http://schemas.microsoft.com/office/powerpoint/2010/main" val="2197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B6C0F54E-8A8C-4967-9AEC-28E1AFC3E007}" type="slidenum">
              <a:rPr lang="cs-CZ" altLang="en-US"/>
              <a:pPr>
                <a:defRPr/>
              </a:pPr>
              <a:t>‹#›</a:t>
            </a:fld>
            <a:endParaRPr lang="cs-CZ" altLang="en-US"/>
          </a:p>
        </p:txBody>
      </p:sp>
    </p:spTree>
    <p:extLst>
      <p:ext uri="{BB962C8B-B14F-4D97-AF65-F5344CB8AC3E}">
        <p14:creationId xmlns:p14="http://schemas.microsoft.com/office/powerpoint/2010/main" val="148564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B8D354-3781-4714-9C9B-7F7A42028E19}" type="slidenum">
              <a:rPr lang="cs-CZ" altLang="en-US"/>
              <a:pPr>
                <a:defRPr/>
              </a:pPr>
              <a:t>‹#›</a:t>
            </a:fld>
            <a:endParaRPr lang="cs-CZ" altLang="en-US"/>
          </a:p>
        </p:txBody>
      </p:sp>
    </p:spTree>
    <p:extLst>
      <p:ext uri="{BB962C8B-B14F-4D97-AF65-F5344CB8AC3E}">
        <p14:creationId xmlns:p14="http://schemas.microsoft.com/office/powerpoint/2010/main" val="113244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EFD081-C17C-4915-ADBD-E6DB63A99FD9}" type="slidenum">
              <a:rPr lang="cs-CZ" altLang="en-US"/>
              <a:pPr>
                <a:defRPr/>
              </a:pPr>
              <a:t>‹#›</a:t>
            </a:fld>
            <a:endParaRPr lang="cs-CZ" altLang="en-US"/>
          </a:p>
        </p:txBody>
      </p:sp>
    </p:spTree>
    <p:extLst>
      <p:ext uri="{BB962C8B-B14F-4D97-AF65-F5344CB8AC3E}">
        <p14:creationId xmlns:p14="http://schemas.microsoft.com/office/powerpoint/2010/main" val="17242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7CBB6E7A-3A19-4F61-85A2-638D2C4ECCB4}" type="slidenum">
              <a:rPr lang="cs-CZ" altLang="en-US"/>
              <a:pPr>
                <a:defRPr/>
              </a:pPr>
              <a:t>‹#›</a:t>
            </a:fld>
            <a:endParaRPr lang="cs-CZ" alt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5"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 předlohy nadpisů.</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smtClean="0"/>
              <a:t>Klepnutím lze upravit styly předlohy textu.</a:t>
            </a:r>
          </a:p>
          <a:p>
            <a:pPr lvl="1"/>
            <a:r>
              <a:rPr lang="cs-CZ" altLang="en-US" smtClean="0"/>
              <a:t>Druhá úroveň</a:t>
            </a:r>
          </a:p>
          <a:p>
            <a:pPr lvl="2"/>
            <a:r>
              <a:rPr lang="cs-CZ" altLang="en-US" smtClean="0"/>
              <a:t>Třetí úroveň</a:t>
            </a:r>
          </a:p>
          <a:p>
            <a:pPr lvl="3"/>
            <a:r>
              <a:rPr lang="cs-CZ" altLang="en-US" smtClean="0"/>
              <a:t>Čtvrtá úroveň</a:t>
            </a:r>
          </a:p>
          <a:p>
            <a:pPr lvl="4"/>
            <a:r>
              <a:rPr lang="cs-CZ" altLang="en-US" smtClean="0"/>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pPr>
              <a:defRPr/>
            </a:pPr>
            <a:fld id="{7E0A58A3-F1A2-4419-95DD-AB4BA57698AA}" type="slidenum">
              <a:rPr lang="cs-CZ" altLang="en-US"/>
              <a:pPr>
                <a:defRPr/>
              </a:pPr>
              <a:t>‹#›</a:t>
            </a:fld>
            <a:endParaRPr lang="cs-CZ" altLang="en-US"/>
          </a:p>
        </p:txBody>
      </p:sp>
      <p:sp>
        <p:nvSpPr>
          <p:cNvPr id="2055"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6"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7" r:id="rId15"/>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206.wmf"/><Relationship Id="rId3" Type="http://schemas.openxmlformats.org/officeDocument/2006/relationships/oleObject" Target="../embeddings/oleObject28.bin"/><Relationship Id="rId7" Type="http://schemas.openxmlformats.org/officeDocument/2006/relationships/image" Target="../media/image205.jpeg"/><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image" Target="../media/image204.wmf"/><Relationship Id="rId5" Type="http://schemas.openxmlformats.org/officeDocument/2006/relationships/oleObject" Target="../embeddings/oleObject29.bin"/><Relationship Id="rId4" Type="http://schemas.openxmlformats.org/officeDocument/2006/relationships/image" Target="../media/image203.wmf"/><Relationship Id="rId9" Type="http://schemas.openxmlformats.org/officeDocument/2006/relationships/image" Target="../media/image207.jpeg"/></Relationships>
</file>

<file path=ppt/slides/_rels/slide10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oleObject" Target="../embeddings/oleObject5.bin"/><Relationship Id="rId18" Type="http://schemas.openxmlformats.org/officeDocument/2006/relationships/image" Target="../media/image64.png"/><Relationship Id="rId26" Type="http://schemas.openxmlformats.org/officeDocument/2006/relationships/image" Target="../media/image68.png"/><Relationship Id="rId39" Type="http://schemas.openxmlformats.org/officeDocument/2006/relationships/oleObject" Target="../embeddings/oleObject18.bin"/><Relationship Id="rId3" Type="http://schemas.openxmlformats.org/officeDocument/2006/relationships/notesSlide" Target="../notesSlides/notesSlide8.xml"/><Relationship Id="rId21" Type="http://schemas.openxmlformats.org/officeDocument/2006/relationships/oleObject" Target="../embeddings/oleObject9.bin"/><Relationship Id="rId34" Type="http://schemas.openxmlformats.org/officeDocument/2006/relationships/image" Target="../media/image72.png"/><Relationship Id="rId42" Type="http://schemas.openxmlformats.org/officeDocument/2006/relationships/image" Target="../media/image76.png"/><Relationship Id="rId7" Type="http://schemas.openxmlformats.org/officeDocument/2006/relationships/oleObject" Target="../embeddings/oleObject2.bin"/><Relationship Id="rId12" Type="http://schemas.openxmlformats.org/officeDocument/2006/relationships/image" Target="../media/image61.png"/><Relationship Id="rId17" Type="http://schemas.openxmlformats.org/officeDocument/2006/relationships/oleObject" Target="../embeddings/oleObject7.bin"/><Relationship Id="rId25" Type="http://schemas.openxmlformats.org/officeDocument/2006/relationships/oleObject" Target="../embeddings/oleObject11.bin"/><Relationship Id="rId33" Type="http://schemas.openxmlformats.org/officeDocument/2006/relationships/oleObject" Target="../embeddings/oleObject15.bin"/><Relationship Id="rId38" Type="http://schemas.openxmlformats.org/officeDocument/2006/relationships/image" Target="../media/image74.png"/><Relationship Id="rId46" Type="http://schemas.openxmlformats.org/officeDocument/2006/relationships/image" Target="../media/image80.png"/><Relationship Id="rId2" Type="http://schemas.openxmlformats.org/officeDocument/2006/relationships/slideLayout" Target="../slideLayouts/slideLayout2.xml"/><Relationship Id="rId16" Type="http://schemas.openxmlformats.org/officeDocument/2006/relationships/image" Target="../media/image63.png"/><Relationship Id="rId20" Type="http://schemas.openxmlformats.org/officeDocument/2006/relationships/image" Target="../media/image65.png"/><Relationship Id="rId29" Type="http://schemas.openxmlformats.org/officeDocument/2006/relationships/oleObject" Target="../embeddings/oleObject13.bin"/><Relationship Id="rId41" Type="http://schemas.openxmlformats.org/officeDocument/2006/relationships/oleObject" Target="../embeddings/oleObject19.bin"/><Relationship Id="rId1" Type="http://schemas.openxmlformats.org/officeDocument/2006/relationships/vmlDrawing" Target="../drawings/vmlDrawing1.vml"/><Relationship Id="rId6" Type="http://schemas.openxmlformats.org/officeDocument/2006/relationships/image" Target="../media/image58.png"/><Relationship Id="rId11" Type="http://schemas.openxmlformats.org/officeDocument/2006/relationships/oleObject" Target="../embeddings/oleObject4.bin"/><Relationship Id="rId24" Type="http://schemas.openxmlformats.org/officeDocument/2006/relationships/image" Target="../media/image67.png"/><Relationship Id="rId32" Type="http://schemas.openxmlformats.org/officeDocument/2006/relationships/image" Target="../media/image71.png"/><Relationship Id="rId37" Type="http://schemas.openxmlformats.org/officeDocument/2006/relationships/oleObject" Target="../embeddings/oleObject17.bin"/><Relationship Id="rId40" Type="http://schemas.openxmlformats.org/officeDocument/2006/relationships/image" Target="../media/image75.png"/><Relationship Id="rId45" Type="http://schemas.openxmlformats.org/officeDocument/2006/relationships/image" Target="../media/image79.jpeg"/><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image" Target="../media/image69.png"/><Relationship Id="rId36"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oleObject" Target="../embeddings/oleObject8.bin"/><Relationship Id="rId31" Type="http://schemas.openxmlformats.org/officeDocument/2006/relationships/oleObject" Target="../embeddings/oleObject14.bin"/><Relationship Id="rId44" Type="http://schemas.openxmlformats.org/officeDocument/2006/relationships/image" Target="../media/image77.png"/><Relationship Id="rId4" Type="http://schemas.openxmlformats.org/officeDocument/2006/relationships/image" Target="../media/image78.png"/><Relationship Id="rId9" Type="http://schemas.openxmlformats.org/officeDocument/2006/relationships/oleObject" Target="../embeddings/oleObject3.bin"/><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oleObject" Target="../embeddings/oleObject12.bin"/><Relationship Id="rId30" Type="http://schemas.openxmlformats.org/officeDocument/2006/relationships/image" Target="../media/image70.png"/><Relationship Id="rId35" Type="http://schemas.openxmlformats.org/officeDocument/2006/relationships/oleObject" Target="../embeddings/oleObject16.bin"/><Relationship Id="rId43"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2.bin"/><Relationship Id="rId5" Type="http://schemas.openxmlformats.org/officeDocument/2006/relationships/image" Target="../media/image97.png"/><Relationship Id="rId4" Type="http://schemas.openxmlformats.org/officeDocument/2006/relationships/image" Target="../media/image98.wmf"/></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5.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png"/><Relationship Id="rId1" Type="http://schemas.openxmlformats.org/officeDocument/2006/relationships/slideLayout" Target="../slideLayouts/slideLayout14.xml"/><Relationship Id="rId4" Type="http://schemas.openxmlformats.org/officeDocument/2006/relationships/image" Target="../media/image11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18.png"/><Relationship Id="rId4" Type="http://schemas.openxmlformats.org/officeDocument/2006/relationships/oleObject" Target="../embeddings/oleObject24.bin"/></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slideLayout" Target="../slideLayouts/slideLayout2.xml"/><Relationship Id="rId4" Type="http://schemas.openxmlformats.org/officeDocument/2006/relationships/image" Target="../media/image150.wmf"/></Relationships>
</file>

<file path=ppt/slides/_rels/slide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jpeg"/></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8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6.wmf"/><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hyperlink" Target="http://upload.wikimedia.org/wikipedia/commons/6/60/Ilder.jp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furgetmenot.org.uk/images/Hairy-nosed_otter_skin_and_traps.jpg" TargetMode="External"/><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9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earch.stores.ebay.com.sg/SG-FairPrice_tiger-balm_W0QQfcdZ2QQfciZQ2d1QQfclZ4QQfromZR10QQfsnZSGQ20FairPriceQQfsooZ1QQfsopZ1QQsaselZ97024365QQsofpZ0" TargetMode="External"/><Relationship Id="rId3" Type="http://schemas.openxmlformats.org/officeDocument/2006/relationships/hyperlink" Target="http://www.pnbeverages.com.au/images/products/5d.jpg" TargetMode="External"/><Relationship Id="rId7" Type="http://schemas.openxmlformats.org/officeDocument/2006/relationships/image" Target="../media/image187.jpeg"/><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hyperlink" Target="http://picasaweb.google.com/mjbmeister/Miscellaneous3/photo#5218269355773028338" TargetMode="External"/><Relationship Id="rId4" Type="http://schemas.openxmlformats.org/officeDocument/2006/relationships/image" Target="../media/image185.jpeg"/><Relationship Id="rId9" Type="http://schemas.openxmlformats.org/officeDocument/2006/relationships/image" Target="../media/image188.png"/></Relationships>
</file>

<file path=ppt/slides/_rels/slide94.xml.rels><?xml version="1.0" encoding="UTF-8" standalone="yes"?>
<Relationships xmlns="http://schemas.openxmlformats.org/package/2006/relationships"><Relationship Id="rId8" Type="http://schemas.openxmlformats.org/officeDocument/2006/relationships/hyperlink" Target="http://images.google.com/imgres?imgurl=http://www.wildlifeextra.com/resources/listimg/misc/Ivory_trade_seized%40large.JPG&amp;imgrefurl=http://www.wildlifeextra.com/go/news/ivory-trade656.html%26template%3Dnews_archive_item&amp;h=450&amp;w=600&amp;sz=43&amp;hl=cs&amp;start=47&amp;um=1&amp;usg=__OQ6Q8q4V9Ol4fa3txvSlM_BHPaE=&amp;tbnid=kklmvdT823b6fM:&amp;tbnh=101&amp;tbnw=135&amp;prev=/images%3Fq%3Divory%2Btrade%26start%3D40%26ndsp%3D20%26um%3D1%26hl%3Dcs%26rls%3Dcom.microsoft:cs:IE-SearchBox%26rlz%3D1I7GGLG%26sa%3DN" TargetMode="External"/><Relationship Id="rId3" Type="http://schemas.openxmlformats.org/officeDocument/2006/relationships/hyperlink" Target="http://www.independent.co.uk/environment/nature/britain-poised-to-approve-china-ivory-licence-867621.html" TargetMode="External"/><Relationship Id="rId7" Type="http://schemas.openxmlformats.org/officeDocument/2006/relationships/image" Target="../media/image192.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hyperlink" Target="http://www.newscientist.com/blog/environment/uploaded_images/tusks-722224.JPG" TargetMode="External"/><Relationship Id="rId5" Type="http://schemas.openxmlformats.org/officeDocument/2006/relationships/image" Target="../media/image191.jpeg"/><Relationship Id="rId4" Type="http://schemas.openxmlformats.org/officeDocument/2006/relationships/image" Target="../media/image190.jpeg"/><Relationship Id="rId9" Type="http://schemas.openxmlformats.org/officeDocument/2006/relationships/image" Target="../media/image19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7.jpe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94.png"/><Relationship Id="rId5" Type="http://schemas.openxmlformats.org/officeDocument/2006/relationships/oleObject" Target="../embeddings/oleObject25.bin"/><Relationship Id="rId4" Type="http://schemas.openxmlformats.org/officeDocument/2006/relationships/image" Target="../media/image196.jpeg"/></Relationships>
</file>

<file path=ppt/slides/_rels/slide97.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7.jpe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194.png"/><Relationship Id="rId5" Type="http://schemas.openxmlformats.org/officeDocument/2006/relationships/oleObject" Target="../embeddings/oleObject26.bin"/><Relationship Id="rId4" Type="http://schemas.openxmlformats.org/officeDocument/2006/relationships/image" Target="../media/image196.jpeg"/></Relationships>
</file>

<file path=ppt/slides/_rels/slide98.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7.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194.png"/><Relationship Id="rId5" Type="http://schemas.openxmlformats.org/officeDocument/2006/relationships/oleObject" Target="../embeddings/oleObject27.bin"/><Relationship Id="rId4" Type="http://schemas.openxmlformats.org/officeDocument/2006/relationships/image" Target="../media/image196.jpeg"/></Relationships>
</file>

<file path=ppt/slides/_rels/slide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55650" y="404813"/>
            <a:ext cx="8174038" cy="1152525"/>
          </a:xfrm>
          <a:noFill/>
        </p:spPr>
        <p:txBody>
          <a:bodyPr/>
          <a:lstStyle/>
          <a:p>
            <a:pPr eaLnBrk="1" hangingPunct="1"/>
            <a:r>
              <a:rPr lang="sk-SK" altLang="cs-CZ" sz="4000" smtClean="0">
                <a:latin typeface="Comic Sans MS" panose="030F0702030302020204" pitchFamily="66" charset="0"/>
              </a:rPr>
              <a:t>Ochranářská genetika </a:t>
            </a:r>
            <a:br>
              <a:rPr lang="sk-SK" altLang="cs-CZ" sz="4000" smtClean="0">
                <a:latin typeface="Comic Sans MS" panose="030F0702030302020204" pitchFamily="66" charset="0"/>
              </a:rPr>
            </a:br>
            <a:r>
              <a:rPr lang="sk-SK" altLang="cs-CZ" sz="2000" smtClean="0">
                <a:latin typeface="Comic Sans MS" panose="030F0702030302020204" pitchFamily="66" charset="0"/>
              </a:rPr>
              <a:t/>
            </a:r>
            <a:br>
              <a:rPr lang="sk-SK" altLang="cs-CZ" sz="2000" smtClean="0">
                <a:latin typeface="Comic Sans MS" panose="030F0702030302020204" pitchFamily="66" charset="0"/>
              </a:rPr>
            </a:br>
            <a:r>
              <a:rPr lang="sk-SK" altLang="cs-CZ" sz="2000" smtClean="0">
                <a:latin typeface="Comic Sans MS" panose="030F0702030302020204" pitchFamily="66" charset="0"/>
              </a:rPr>
              <a:t>Význam genetické variability pro efektivní druhovou ochranu</a:t>
            </a:r>
            <a:endParaRPr lang="en-GB" altLang="cs-CZ" sz="2000" smtClean="0">
              <a:latin typeface="Comic Sans MS" panose="030F0702030302020204" pitchFamily="66" charset="0"/>
            </a:endParaRPr>
          </a:p>
        </p:txBody>
      </p:sp>
      <p:pic>
        <p:nvPicPr>
          <p:cNvPr id="7171" name="Picture 3" descr="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0767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Msat paternita - bar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149725"/>
            <a:ext cx="1512887" cy="1479550"/>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3" y="4149725"/>
            <a:ext cx="2503487" cy="1655763"/>
          </a:xfrm>
          <a:prstGeom prst="rect">
            <a:avLst/>
          </a:prstGeom>
          <a:noFill/>
          <a:ln w="2857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15" descr="CRW_0001 kopi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143125"/>
            <a:ext cx="1071562" cy="160813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14" descr="DSCN4561"/>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6858000" y="2143125"/>
            <a:ext cx="1231900" cy="164306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7176" name="Text Box 15"/>
          <p:cNvSpPr txBox="1">
            <a:spLocks noChangeArrowheads="1"/>
          </p:cNvSpPr>
          <p:nvPr/>
        </p:nvSpPr>
        <p:spPr bwMode="auto">
          <a:xfrm>
            <a:off x="7358063" y="3643313"/>
            <a:ext cx="7207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500">
                <a:solidFill>
                  <a:srgbClr val="333333"/>
                </a:solidFill>
              </a:rPr>
              <a:t>foto Jan Roleček</a:t>
            </a: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t="5000" b="49998"/>
          <a:stretch>
            <a:fillRect/>
          </a:stretch>
        </p:blipFill>
        <p:spPr bwMode="auto">
          <a:xfrm>
            <a:off x="900113" y="3213100"/>
            <a:ext cx="40005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688" y="2071688"/>
            <a:ext cx="20494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2143125"/>
            <a:ext cx="181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2786063"/>
            <a:ext cx="20907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altLang="cs-CZ" smtClean="0">
                <a:latin typeface="Comic Sans MS" panose="030F0702030302020204" pitchFamily="66" charset="0"/>
              </a:rPr>
              <a:t>Důsledky poklesu N</a:t>
            </a:r>
            <a:r>
              <a:rPr lang="cs-CZ" altLang="cs-CZ" baseline="-25000" smtClean="0">
                <a:latin typeface="Comic Sans MS" panose="030F0702030302020204" pitchFamily="66" charset="0"/>
              </a:rPr>
              <a:t>e</a:t>
            </a:r>
          </a:p>
        </p:txBody>
      </p:sp>
      <p:sp>
        <p:nvSpPr>
          <p:cNvPr id="17411" name="Obdélník 2"/>
          <p:cNvSpPr>
            <a:spLocks noChangeArrowheads="1"/>
          </p:cNvSpPr>
          <p:nvPr/>
        </p:nvSpPr>
        <p:spPr bwMode="auto">
          <a:xfrm>
            <a:off x="4643438" y="3071813"/>
            <a:ext cx="351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200"/>
              <a:t>H</a:t>
            </a:r>
            <a:r>
              <a:rPr lang="cs-CZ" altLang="cs-CZ" sz="3200" baseline="-25000"/>
              <a:t>e</a:t>
            </a:r>
            <a:r>
              <a:rPr lang="cs-CZ" altLang="cs-CZ" sz="3200"/>
              <a:t>=4N</a:t>
            </a:r>
            <a:r>
              <a:rPr lang="cs-CZ" altLang="cs-CZ" sz="3200" baseline="-25000"/>
              <a:t>e</a:t>
            </a:r>
            <a:r>
              <a:rPr lang="en-US" altLang="cs-CZ" sz="3200">
                <a:cs typeface="Arial" panose="020B0604020202020204" pitchFamily="34" charset="0"/>
              </a:rPr>
              <a:t>µ</a:t>
            </a:r>
            <a:r>
              <a:rPr lang="cs-CZ" altLang="cs-CZ" sz="3200">
                <a:cs typeface="Arial" panose="020B0604020202020204" pitchFamily="34" charset="0"/>
              </a:rPr>
              <a:t>/</a:t>
            </a:r>
            <a:r>
              <a:rPr lang="en-US" altLang="cs-CZ" sz="3200">
                <a:cs typeface="Arial" panose="020B0604020202020204" pitchFamily="34" charset="0"/>
              </a:rPr>
              <a:t>[4N</a:t>
            </a:r>
            <a:r>
              <a:rPr lang="en-US" altLang="cs-CZ" sz="3200" baseline="-25000">
                <a:cs typeface="Arial" panose="020B0604020202020204" pitchFamily="34" charset="0"/>
              </a:rPr>
              <a:t>e</a:t>
            </a:r>
            <a:r>
              <a:rPr lang="en-US" altLang="cs-CZ" sz="3200">
                <a:cs typeface="Arial" panose="020B0604020202020204" pitchFamily="34" charset="0"/>
              </a:rPr>
              <a:t>µ</a:t>
            </a:r>
            <a:r>
              <a:rPr lang="cs-CZ" altLang="cs-CZ" sz="3200">
                <a:cs typeface="Arial" panose="020B0604020202020204" pitchFamily="34" charset="0"/>
              </a:rPr>
              <a:t>+1</a:t>
            </a:r>
            <a:r>
              <a:rPr lang="en-US" altLang="cs-CZ" sz="3200">
                <a:cs typeface="Arial" panose="020B0604020202020204" pitchFamily="34" charset="0"/>
              </a:rPr>
              <a:t>]</a:t>
            </a:r>
            <a:endParaRPr lang="cs-CZ" altLang="cs-CZ" sz="3200"/>
          </a:p>
        </p:txBody>
      </p:sp>
      <p:sp>
        <p:nvSpPr>
          <p:cNvPr id="4" name="Rectangle 3"/>
          <p:cNvSpPr txBox="1">
            <a:spLocks noChangeArrowheads="1"/>
          </p:cNvSpPr>
          <p:nvPr/>
        </p:nvSpPr>
        <p:spPr>
          <a:xfrm>
            <a:off x="357188" y="1428750"/>
            <a:ext cx="8072437" cy="1285875"/>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3000" kern="0" dirty="0">
                <a:latin typeface="+mn-lt"/>
              </a:rPr>
              <a:t>Snížení pozorované variability (H</a:t>
            </a:r>
            <a:r>
              <a:rPr lang="cs-CZ" sz="3000" kern="0" baseline="-25000" dirty="0">
                <a:latin typeface="+mn-lt"/>
              </a:rPr>
              <a:t>e</a:t>
            </a:r>
            <a:r>
              <a:rPr lang="cs-CZ" sz="3000" kern="0" dirty="0">
                <a:latin typeface="+mn-lt"/>
              </a:rPr>
              <a:t>) – nejčastěji neutrální </a:t>
            </a:r>
            <a:r>
              <a:rPr lang="cs-CZ" sz="3000" kern="0" dirty="0" err="1">
                <a:latin typeface="+mn-lt"/>
              </a:rPr>
              <a:t>markery</a:t>
            </a:r>
            <a:r>
              <a:rPr lang="cs-CZ" sz="3000" kern="0" dirty="0">
                <a:latin typeface="+mn-lt"/>
              </a:rPr>
              <a:t> </a:t>
            </a:r>
            <a:r>
              <a:rPr lang="cs-CZ" kern="0" dirty="0">
                <a:latin typeface="+mn-lt"/>
              </a:rPr>
              <a:t>(mtDNA, </a:t>
            </a:r>
            <a:r>
              <a:rPr lang="cs-CZ" kern="0" dirty="0" err="1">
                <a:latin typeface="+mn-lt"/>
              </a:rPr>
              <a:t>mikrosatelity</a:t>
            </a:r>
            <a:r>
              <a:rPr lang="cs-CZ" kern="0" dirty="0">
                <a:latin typeface="+mn-lt"/>
              </a:rPr>
              <a:t> atd.)</a:t>
            </a:r>
            <a:endParaRPr lang="cs-CZ" sz="3000" kern="0" baseline="-25000" dirty="0">
              <a:latin typeface="+mn-lt"/>
            </a:endParaRPr>
          </a:p>
        </p:txBody>
      </p:sp>
      <p:sp>
        <p:nvSpPr>
          <p:cNvPr id="5" name="Šipka dolů 4"/>
          <p:cNvSpPr/>
          <p:nvPr/>
        </p:nvSpPr>
        <p:spPr bwMode="auto">
          <a:xfrm flipH="1">
            <a:off x="3500438" y="3000375"/>
            <a:ext cx="714375" cy="928688"/>
          </a:xfrm>
          <a:prstGeom prst="downArrow">
            <a:avLst/>
          </a:prstGeom>
          <a:solidFill>
            <a:schemeClr val="accent6"/>
          </a:solidFill>
          <a:ln w="9525" cap="flat" cmpd="sng" algn="ctr">
            <a:noFill/>
            <a:prstDash val="solid"/>
            <a:round/>
            <a:headEnd type="none" w="med" len="med"/>
            <a:tailEnd type="none" w="med" len="med"/>
          </a:ln>
          <a:effectLst/>
        </p:spPr>
        <p:txBody>
          <a:bodyPr/>
          <a:lstStyle/>
          <a:p>
            <a:pPr eaLnBrk="1" hangingPunct="1">
              <a:defRPr/>
            </a:pPr>
            <a:endParaRPr lang="cs-CZ"/>
          </a:p>
        </p:txBody>
      </p:sp>
      <p:sp>
        <p:nvSpPr>
          <p:cNvPr id="7" name="Rectangle 3"/>
          <p:cNvSpPr txBox="1">
            <a:spLocks noChangeArrowheads="1"/>
          </p:cNvSpPr>
          <p:nvPr/>
        </p:nvSpPr>
        <p:spPr>
          <a:xfrm>
            <a:off x="357188" y="4286250"/>
            <a:ext cx="8358187" cy="1500188"/>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2800" kern="0" dirty="0">
                <a:latin typeface="+mn-lt"/>
              </a:rPr>
              <a:t>Pokles adaptivní variability – snížení adaptivního potenciálu (tj. schopnosti přizpůsobovat se změně prostředí)</a:t>
            </a:r>
            <a:endParaRPr lang="cs-CZ" sz="2800" kern="0" baseline="-25000" dirty="0">
              <a:latin typeface="+mn-lt"/>
            </a:endParaRPr>
          </a:p>
        </p:txBody>
      </p:sp>
      <p:sp>
        <p:nvSpPr>
          <p:cNvPr id="17415" name="Obdélník 7"/>
          <p:cNvSpPr>
            <a:spLocks noChangeArrowheads="1"/>
          </p:cNvSpPr>
          <p:nvPr/>
        </p:nvSpPr>
        <p:spPr bwMode="auto">
          <a:xfrm>
            <a:off x="357188" y="5786438"/>
            <a:ext cx="6143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cs-CZ" altLang="cs-CZ" sz="1800"/>
              <a:t>N</a:t>
            </a:r>
            <a:r>
              <a:rPr lang="cs-CZ" altLang="cs-CZ" sz="1800" baseline="-25000"/>
              <a:t>e</a:t>
            </a:r>
            <a:r>
              <a:rPr lang="cs-CZ" altLang="cs-CZ" sz="1800"/>
              <a:t> </a:t>
            </a:r>
            <a:r>
              <a:rPr lang="cs-CZ" altLang="cs-CZ" sz="1800">
                <a:sym typeface="Symbol" panose="05050102010706020507" pitchFamily="18" charset="2"/>
              </a:rPr>
              <a:t> 500-1000 = zajištění adaptivního potenciálu</a:t>
            </a:r>
          </a:p>
        </p:txBody>
      </p:sp>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1" name="Picture 15"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507206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6" descr="convert"/>
          <p:cNvPicPr>
            <a:picLocks noChangeAspect="1" noChangeArrowheads="1"/>
          </p:cNvPicPr>
          <p:nvPr/>
        </p:nvPicPr>
        <p:blipFill>
          <a:blip r:embed="rId3">
            <a:extLst>
              <a:ext uri="{28A0092B-C50C-407E-A947-70E740481C1C}">
                <a14:useLocalDpi xmlns:a14="http://schemas.microsoft.com/office/drawing/2010/main" val="0"/>
              </a:ext>
            </a:extLst>
          </a:blip>
          <a:srcRect l="4002" t="65891" r="6528" b="29561"/>
          <a:stretch>
            <a:fillRect/>
          </a:stretch>
        </p:blipFill>
        <p:spPr bwMode="auto">
          <a:xfrm>
            <a:off x="0" y="192881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7" descr="convert"/>
          <p:cNvPicPr>
            <a:picLocks noChangeArrowheads="1"/>
          </p:cNvPicPr>
          <p:nvPr/>
        </p:nvPicPr>
        <p:blipFill>
          <a:blip r:embed="rId4">
            <a:extLst>
              <a:ext uri="{28A0092B-C50C-407E-A947-70E740481C1C}">
                <a14:useLocalDpi xmlns:a14="http://schemas.microsoft.com/office/drawing/2010/main" val="0"/>
              </a:ext>
            </a:extLst>
          </a:blip>
          <a:srcRect l="4002" t="65857" r="6479" b="29527"/>
          <a:stretch>
            <a:fillRect/>
          </a:stretch>
        </p:blipFill>
        <p:spPr bwMode="auto">
          <a:xfrm>
            <a:off x="0" y="35004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19"/>
          <p:cNvSpPr txBox="1">
            <a:spLocks noChangeArrowheads="1"/>
          </p:cNvSpPr>
          <p:nvPr/>
        </p:nvSpPr>
        <p:spPr bwMode="auto">
          <a:xfrm>
            <a:off x="1928813" y="1000125"/>
            <a:ext cx="570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t>R. r. tatrica		   	  R. r. rupicapra</a:t>
            </a:r>
          </a:p>
        </p:txBody>
      </p:sp>
      <p:sp>
        <p:nvSpPr>
          <p:cNvPr id="122886" name="Text Box 22"/>
          <p:cNvSpPr txBox="1">
            <a:spLocks noChangeArrowheads="1"/>
          </p:cNvSpPr>
          <p:nvPr/>
        </p:nvSpPr>
        <p:spPr bwMode="auto">
          <a:xfrm>
            <a:off x="1116013" y="15287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Tatry</a:t>
            </a:r>
          </a:p>
        </p:txBody>
      </p:sp>
      <p:sp>
        <p:nvSpPr>
          <p:cNvPr id="122887" name="Text Box 24"/>
          <p:cNvSpPr txBox="1">
            <a:spLocks noChangeArrowheads="1"/>
          </p:cNvSpPr>
          <p:nvPr/>
        </p:nvSpPr>
        <p:spPr bwMode="auto">
          <a:xfrm>
            <a:off x="3059113" y="1528763"/>
            <a:ext cx="1208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Nízké Tatry</a:t>
            </a:r>
          </a:p>
        </p:txBody>
      </p:sp>
      <p:sp>
        <p:nvSpPr>
          <p:cNvPr id="122888" name="Text Box 25"/>
          <p:cNvSpPr txBox="1">
            <a:spLocks noChangeArrowheads="1"/>
          </p:cNvSpPr>
          <p:nvPr/>
        </p:nvSpPr>
        <p:spPr bwMode="auto">
          <a:xfrm>
            <a:off x="4929188" y="15001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Vel. Fatra</a:t>
            </a:r>
          </a:p>
        </p:txBody>
      </p:sp>
      <p:sp>
        <p:nvSpPr>
          <p:cNvPr id="122889" name="Text Box 26"/>
          <p:cNvSpPr txBox="1">
            <a:spLocks noChangeArrowheads="1"/>
          </p:cNvSpPr>
          <p:nvPr/>
        </p:nvSpPr>
        <p:spPr bwMode="auto">
          <a:xfrm>
            <a:off x="6786563" y="1500188"/>
            <a:ext cx="1403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Slovenský ráj</a:t>
            </a:r>
          </a:p>
        </p:txBody>
      </p:sp>
      <p:sp>
        <p:nvSpPr>
          <p:cNvPr id="122890" name="Text Box 27"/>
          <p:cNvSpPr txBox="1">
            <a:spLocks noChangeArrowheads="1"/>
          </p:cNvSpPr>
          <p:nvPr/>
        </p:nvSpPr>
        <p:spPr bwMode="auto">
          <a:xfrm>
            <a:off x="80963" y="2846388"/>
            <a:ext cx="187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2</a:t>
            </a:r>
          </a:p>
        </p:txBody>
      </p:sp>
      <p:sp>
        <p:nvSpPr>
          <p:cNvPr id="50204" name="Text Box 28"/>
          <p:cNvSpPr txBox="1">
            <a:spLocks noChangeArrowheads="1"/>
          </p:cNvSpPr>
          <p:nvPr/>
        </p:nvSpPr>
        <p:spPr bwMode="auto">
          <a:xfrm>
            <a:off x="80963" y="45307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3</a:t>
            </a:r>
          </a:p>
        </p:txBody>
      </p:sp>
      <p:sp>
        <p:nvSpPr>
          <p:cNvPr id="50205" name="Text Box 29"/>
          <p:cNvSpPr txBox="1">
            <a:spLocks noChangeArrowheads="1"/>
          </p:cNvSpPr>
          <p:nvPr/>
        </p:nvSpPr>
        <p:spPr bwMode="auto">
          <a:xfrm>
            <a:off x="142875" y="6143625"/>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BAPS, </a:t>
            </a:r>
            <a:r>
              <a:rPr lang="cs-CZ" altLang="cs-CZ" sz="1800" i="1"/>
              <a:t>K</a:t>
            </a:r>
            <a:r>
              <a:rPr lang="cs-CZ" altLang="cs-CZ" sz="1800"/>
              <a:t> = 3</a:t>
            </a:r>
          </a:p>
        </p:txBody>
      </p:sp>
      <p:sp>
        <p:nvSpPr>
          <p:cNvPr id="14" name="Nadpis 1"/>
          <p:cNvSpPr txBox="1">
            <a:spLocks/>
          </p:cNvSpPr>
          <p:nvPr/>
        </p:nvSpPr>
        <p:spPr>
          <a:xfrm>
            <a:off x="428625" y="357188"/>
            <a:ext cx="8229600" cy="722312"/>
          </a:xfrm>
          <a:prstGeom prst="rect">
            <a:avLst/>
          </a:prstGeom>
        </p:spPr>
        <p:txBody>
          <a:bodyPr/>
          <a:lstStyle/>
          <a:p>
            <a:pPr eaLnBrk="1" hangingPunct="1">
              <a:defRPr/>
            </a:pPr>
            <a:r>
              <a:rPr lang="cs-CZ" sz="2800" kern="0">
                <a:solidFill>
                  <a:schemeClr val="tx2"/>
                </a:solidFill>
                <a:latin typeface="Comic Sans MS" pitchFamily="66" charset="0"/>
                <a:ea typeface="+mj-ea"/>
                <a:cs typeface="+mj-cs"/>
              </a:rPr>
              <a:t>Hybridizace – sekundární kontakt dvou populací</a:t>
            </a:r>
            <a:endParaRPr lang="cs-CZ" sz="2800" kern="0" dirty="0">
              <a:solidFill>
                <a:schemeClr val="tx2"/>
              </a:solidFill>
              <a:latin typeface="Comic Sans MS" pitchFamily="66" charset="0"/>
              <a:ea typeface="+mj-ea"/>
              <a:cs typeface="+mj-cs"/>
            </a:endParaRPr>
          </a:p>
        </p:txBody>
      </p:sp>
      <p:sp>
        <p:nvSpPr>
          <p:cNvPr id="122894" name="TextovéPole 1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3"/>
                                        </p:tgtEl>
                                        <p:attrNameLst>
                                          <p:attrName>style.visibility</p:attrName>
                                        </p:attrNameLst>
                                      </p:cBhvr>
                                      <p:to>
                                        <p:strVal val="visible"/>
                                      </p:to>
                                    </p:set>
                                    <p:anim calcmode="lin" valueType="num">
                                      <p:cBhvr additive="base">
                                        <p:cTn id="7" dur="500" fill="hold"/>
                                        <p:tgtEl>
                                          <p:spTgt spid="50193"/>
                                        </p:tgtEl>
                                        <p:attrNameLst>
                                          <p:attrName>ppt_x</p:attrName>
                                        </p:attrNameLst>
                                      </p:cBhvr>
                                      <p:tavLst>
                                        <p:tav tm="0">
                                          <p:val>
                                            <p:strVal val="#ppt_x"/>
                                          </p:val>
                                        </p:tav>
                                        <p:tav tm="100000">
                                          <p:val>
                                            <p:strVal val="#ppt_x"/>
                                          </p:val>
                                        </p:tav>
                                      </p:tavLst>
                                    </p:anim>
                                    <p:anim calcmode="lin" valueType="num">
                                      <p:cBhvr additive="base">
                                        <p:cTn id="8" dur="500" fill="hold"/>
                                        <p:tgtEl>
                                          <p:spTgt spid="501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204"/>
                                        </p:tgtEl>
                                        <p:attrNameLst>
                                          <p:attrName>style.visibility</p:attrName>
                                        </p:attrNameLst>
                                      </p:cBhvr>
                                      <p:to>
                                        <p:strVal val="visible"/>
                                      </p:to>
                                    </p:set>
                                    <p:anim calcmode="lin" valueType="num">
                                      <p:cBhvr additive="base">
                                        <p:cTn id="11" dur="500" fill="hold"/>
                                        <p:tgtEl>
                                          <p:spTgt spid="50204"/>
                                        </p:tgtEl>
                                        <p:attrNameLst>
                                          <p:attrName>ppt_x</p:attrName>
                                        </p:attrNameLst>
                                      </p:cBhvr>
                                      <p:tavLst>
                                        <p:tav tm="0">
                                          <p:val>
                                            <p:strVal val="#ppt_x"/>
                                          </p:val>
                                        </p:tav>
                                        <p:tav tm="100000">
                                          <p:val>
                                            <p:strVal val="#ppt_x"/>
                                          </p:val>
                                        </p:tav>
                                      </p:tavLst>
                                    </p:anim>
                                    <p:anim calcmode="lin" valueType="num">
                                      <p:cBhvr additive="base">
                                        <p:cTn id="12" dur="500" fill="hold"/>
                                        <p:tgtEl>
                                          <p:spTgt spid="502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1"/>
                                        </p:tgtEl>
                                        <p:attrNameLst>
                                          <p:attrName>style.visibility</p:attrName>
                                        </p:attrNameLst>
                                      </p:cBhvr>
                                      <p:to>
                                        <p:strVal val="visible"/>
                                      </p:to>
                                    </p:set>
                                    <p:anim calcmode="lin" valueType="num">
                                      <p:cBhvr additive="base">
                                        <p:cTn id="17" dur="500" fill="hold"/>
                                        <p:tgtEl>
                                          <p:spTgt spid="50191"/>
                                        </p:tgtEl>
                                        <p:attrNameLst>
                                          <p:attrName>ppt_x</p:attrName>
                                        </p:attrNameLst>
                                      </p:cBhvr>
                                      <p:tavLst>
                                        <p:tav tm="0">
                                          <p:val>
                                            <p:strVal val="#ppt_x"/>
                                          </p:val>
                                        </p:tav>
                                        <p:tav tm="100000">
                                          <p:val>
                                            <p:strVal val="#ppt_x"/>
                                          </p:val>
                                        </p:tav>
                                      </p:tavLst>
                                    </p:anim>
                                    <p:anim calcmode="lin" valueType="num">
                                      <p:cBhvr additive="base">
                                        <p:cTn id="18" dur="500" fill="hold"/>
                                        <p:tgtEl>
                                          <p:spTgt spid="5019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205"/>
                                        </p:tgtEl>
                                        <p:attrNameLst>
                                          <p:attrName>style.visibility</p:attrName>
                                        </p:attrNameLst>
                                      </p:cBhvr>
                                      <p:to>
                                        <p:strVal val="visible"/>
                                      </p:to>
                                    </p:set>
                                    <p:anim calcmode="lin" valueType="num">
                                      <p:cBhvr additive="base">
                                        <p:cTn id="21" dur="500" fill="hold"/>
                                        <p:tgtEl>
                                          <p:spTgt spid="50205"/>
                                        </p:tgtEl>
                                        <p:attrNameLst>
                                          <p:attrName>ppt_x</p:attrName>
                                        </p:attrNameLst>
                                      </p:cBhvr>
                                      <p:tavLst>
                                        <p:tav tm="0">
                                          <p:val>
                                            <p:strVal val="#ppt_x"/>
                                          </p:val>
                                        </p:tav>
                                        <p:tav tm="100000">
                                          <p:val>
                                            <p:strVal val="#ppt_x"/>
                                          </p:val>
                                        </p:tav>
                                      </p:tavLst>
                                    </p:anim>
                                    <p:anim calcmode="lin" valueType="num">
                                      <p:cBhvr additive="base">
                                        <p:cTn id="22" dur="500" fill="hold"/>
                                        <p:tgtEl>
                                          <p:spTgt spid="50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4" grpId="0"/>
      <p:bldP spid="5020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2565400"/>
            <a:ext cx="8229600" cy="1139825"/>
          </a:xfrm>
        </p:spPr>
        <p:txBody>
          <a:bodyPr/>
          <a:lstStyle/>
          <a:p>
            <a:pPr algn="ctr" eaLnBrk="1" hangingPunct="1"/>
            <a:r>
              <a:rPr lang="cs-CZ" altLang="cs-CZ" smtClean="0"/>
              <a:t>Příklady: </a:t>
            </a:r>
            <a:br>
              <a:rPr lang="cs-CZ" altLang="cs-CZ" smtClean="0"/>
            </a:br>
            <a:r>
              <a:rPr lang="cs-CZ" altLang="cs-CZ" smtClean="0"/>
              <a:t>IDENTIFIKACE POHLAVÍ</a:t>
            </a:r>
          </a:p>
        </p:txBody>
      </p:sp>
    </p:spTree>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Identification of sex</a:t>
            </a:r>
          </a:p>
        </p:txBody>
      </p:sp>
      <p:sp>
        <p:nvSpPr>
          <p:cNvPr id="290819" name="Rectangle 3"/>
          <p:cNvSpPr>
            <a:spLocks noGrp="1" noChangeArrowheads="1"/>
          </p:cNvSpPr>
          <p:nvPr>
            <p:ph type="body" idx="1"/>
          </p:nvPr>
        </p:nvSpPr>
        <p:spPr>
          <a:xfrm>
            <a:off x="468313" y="1700213"/>
            <a:ext cx="8229600" cy="4530725"/>
          </a:xfrm>
        </p:spPr>
        <p:txBody>
          <a:bodyPr/>
          <a:lstStyle/>
          <a:p>
            <a:pPr eaLnBrk="1" hangingPunct="1"/>
            <a:r>
              <a:rPr lang="cs-CZ" altLang="cs-CZ" sz="2600" smtClean="0"/>
              <a:t>sexual structure of population </a:t>
            </a:r>
          </a:p>
          <a:p>
            <a:pPr eaLnBrk="1" hangingPunct="1"/>
            <a:r>
              <a:rPr lang="cs-CZ" altLang="cs-CZ" sz="2600" smtClean="0"/>
              <a:t>genetically determined sex</a:t>
            </a:r>
          </a:p>
          <a:p>
            <a:pPr eaLnBrk="1" hangingPunct="1"/>
            <a:r>
              <a:rPr lang="cs-CZ" altLang="cs-CZ" sz="2600" smtClean="0"/>
              <a:t>markers: mammals – </a:t>
            </a:r>
            <a:r>
              <a:rPr lang="cs-CZ" altLang="cs-CZ" sz="2600" i="1" smtClean="0"/>
              <a:t>SRY</a:t>
            </a:r>
            <a:r>
              <a:rPr lang="cs-CZ" altLang="cs-CZ" sz="2600" smtClean="0"/>
              <a:t>, amelogenin; birds – CHD</a:t>
            </a:r>
          </a:p>
          <a:p>
            <a:pPr eaLnBrk="1" hangingPunct="1"/>
            <a:r>
              <a:rPr lang="cs-CZ" altLang="cs-CZ" sz="2600" smtClean="0"/>
              <a:t>species-specific markers must be used (otherwise cross-amplification with species in the diet)</a:t>
            </a:r>
          </a:p>
        </p:txBody>
      </p:sp>
      <p:pic>
        <p:nvPicPr>
          <p:cNvPr id="290821" name="Picture 5" descr="goril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3375"/>
            <a:ext cx="2025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6" descr="be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581525"/>
            <a:ext cx="19462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3" name="Picture 7" descr="odocoi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437063"/>
            <a:ext cx="1106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4" name="Text Box 8"/>
          <p:cNvSpPr txBox="1">
            <a:spLocks noChangeArrowheads="1"/>
          </p:cNvSpPr>
          <p:nvPr/>
        </p:nvSpPr>
        <p:spPr bwMode="auto">
          <a:xfrm>
            <a:off x="3492500" y="4868863"/>
            <a:ext cx="49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4400" b="1"/>
              <a:t>x</a:t>
            </a:r>
          </a:p>
        </p:txBody>
      </p:sp>
      <p:sp>
        <p:nvSpPr>
          <p:cNvPr id="290825" name="Text Box 9"/>
          <p:cNvSpPr txBox="1">
            <a:spLocks noChangeArrowheads="1"/>
          </p:cNvSpPr>
          <p:nvPr/>
        </p:nvSpPr>
        <p:spPr bwMode="auto">
          <a:xfrm>
            <a:off x="5992813" y="5176838"/>
            <a:ext cx="2076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Murphy et al. 2003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0819">
                                            <p:txEl>
                                              <p:pRg st="2" end="2"/>
                                            </p:txEl>
                                          </p:spTgt>
                                        </p:tgtEl>
                                        <p:attrNameLst>
                                          <p:attrName>style.visibility</p:attrName>
                                        </p:attrNameLst>
                                      </p:cBhvr>
                                      <p:to>
                                        <p:strVal val="visible"/>
                                      </p:to>
                                    </p:set>
                                    <p:anim calcmode="lin" valueType="num">
                                      <p:cBhvr additive="base">
                                        <p:cTn id="7"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19">
                                            <p:txEl>
                                              <p:pRg st="2" end="2"/>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290821"/>
                                        </p:tgtEl>
                                        <p:attrNameLst>
                                          <p:attrName>style.visibility</p:attrName>
                                        </p:attrNameLst>
                                      </p:cBhvr>
                                      <p:to>
                                        <p:strVal val="visible"/>
                                      </p:to>
                                    </p:set>
                                    <p:animEffect transition="in" filter="diamond(in)">
                                      <p:cBhvr>
                                        <p:cTn id="11" dur="1000"/>
                                        <p:tgtEl>
                                          <p:spTgt spid="290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90819">
                                            <p:txEl>
                                              <p:pRg st="3" end="3"/>
                                            </p:txEl>
                                          </p:spTgt>
                                        </p:tgtEl>
                                        <p:attrNameLst>
                                          <p:attrName>style.visibility</p:attrName>
                                        </p:attrNameLst>
                                      </p:cBhvr>
                                      <p:to>
                                        <p:strVal val="visible"/>
                                      </p:to>
                                    </p:set>
                                    <p:anim calcmode="lin" valueType="num">
                                      <p:cBhvr additive="base">
                                        <p:cTn id="16"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0819">
                                            <p:txEl>
                                              <p:pRg st="3" end="3"/>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290822"/>
                                        </p:tgtEl>
                                        <p:attrNameLst>
                                          <p:attrName>style.visibility</p:attrName>
                                        </p:attrNameLst>
                                      </p:cBhvr>
                                      <p:to>
                                        <p:strVal val="visible"/>
                                      </p:to>
                                    </p:set>
                                    <p:animEffect transition="in" filter="diamond(in)">
                                      <p:cBhvr>
                                        <p:cTn id="20" dur="1000"/>
                                        <p:tgtEl>
                                          <p:spTgt spid="290822"/>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90824"/>
                                        </p:tgtEl>
                                        <p:attrNameLst>
                                          <p:attrName>style.visibility</p:attrName>
                                        </p:attrNameLst>
                                      </p:cBhvr>
                                      <p:to>
                                        <p:strVal val="visible"/>
                                      </p:to>
                                    </p:set>
                                    <p:animEffect transition="in" filter="diamond(in)">
                                      <p:cBhvr>
                                        <p:cTn id="23" dur="1000"/>
                                        <p:tgtEl>
                                          <p:spTgt spid="290824"/>
                                        </p:tgtEl>
                                      </p:cBhvr>
                                    </p:animEffect>
                                  </p:childTnLst>
                                </p:cTn>
                              </p:par>
                              <p:par>
                                <p:cTn id="24" presetID="8" presetClass="entr" presetSubtype="16" fill="hold" nodeType="withEffect">
                                  <p:stCondLst>
                                    <p:cond delay="0"/>
                                  </p:stCondLst>
                                  <p:childTnLst>
                                    <p:set>
                                      <p:cBhvr>
                                        <p:cTn id="25" dur="1" fill="hold">
                                          <p:stCondLst>
                                            <p:cond delay="0"/>
                                          </p:stCondLst>
                                        </p:cTn>
                                        <p:tgtEl>
                                          <p:spTgt spid="290823"/>
                                        </p:tgtEl>
                                        <p:attrNameLst>
                                          <p:attrName>style.visibility</p:attrName>
                                        </p:attrNameLst>
                                      </p:cBhvr>
                                      <p:to>
                                        <p:strVal val="visible"/>
                                      </p:to>
                                    </p:set>
                                    <p:animEffect transition="in" filter="diamond(in)">
                                      <p:cBhvr>
                                        <p:cTn id="26" dur="1000"/>
                                        <p:tgtEl>
                                          <p:spTgt spid="2908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90825"/>
                                        </p:tgtEl>
                                        <p:attrNameLst>
                                          <p:attrName>style.visibility</p:attrName>
                                        </p:attrNameLst>
                                      </p:cBhvr>
                                      <p:to>
                                        <p:strVal val="visible"/>
                                      </p:to>
                                    </p:set>
                                    <p:animEffect transition="in" filter="diamond(in)">
                                      <p:cBhvr>
                                        <p:cTn id="29" dur="1000"/>
                                        <p:tgtEl>
                                          <p:spTgt spid="29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p:bldP spid="29082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313" y="2565400"/>
            <a:ext cx="8229600" cy="1139825"/>
          </a:xfrm>
        </p:spPr>
        <p:txBody>
          <a:bodyPr/>
          <a:lstStyle/>
          <a:p>
            <a:pPr algn="ctr" eaLnBrk="1" hangingPunct="1"/>
            <a:r>
              <a:rPr lang="cs-CZ" altLang="cs-CZ" smtClean="0"/>
              <a:t>Příklady: </a:t>
            </a:r>
            <a:br>
              <a:rPr lang="cs-CZ" altLang="cs-CZ" smtClean="0"/>
            </a:br>
            <a:r>
              <a:rPr lang="cs-CZ" altLang="cs-CZ" smtClean="0"/>
              <a:t>IDENTIFIKACE JEDINCŮ</a:t>
            </a:r>
          </a:p>
        </p:txBody>
      </p:sp>
    </p:spTree>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Identification of individuals</a:t>
            </a:r>
          </a:p>
        </p:txBody>
      </p:sp>
      <p:sp>
        <p:nvSpPr>
          <p:cNvPr id="126979" name="Rectangle 3"/>
          <p:cNvSpPr>
            <a:spLocks noGrp="1" noChangeArrowheads="1"/>
          </p:cNvSpPr>
          <p:nvPr>
            <p:ph type="body" sz="half" idx="1"/>
          </p:nvPr>
        </p:nvSpPr>
        <p:spPr>
          <a:xfrm>
            <a:off x="457200" y="1268413"/>
            <a:ext cx="3898900" cy="1081087"/>
          </a:xfrm>
        </p:spPr>
        <p:txBody>
          <a:bodyPr/>
          <a:lstStyle/>
          <a:p>
            <a:pPr eaLnBrk="1" hangingPunct="1"/>
            <a:r>
              <a:rPr lang="cs-CZ" altLang="cs-CZ" sz="1800" smtClean="0"/>
              <a:t>multilocus microsatellite fingerprinting – power estimated as „probability of identity“ (P</a:t>
            </a:r>
            <a:r>
              <a:rPr lang="cs-CZ" altLang="cs-CZ" sz="1800" baseline="-25000" smtClean="0"/>
              <a:t>(ID)</a:t>
            </a:r>
            <a:r>
              <a:rPr lang="cs-CZ" altLang="cs-CZ" sz="1800" smtClean="0"/>
              <a:t>) (Waits et al. 2001)</a:t>
            </a:r>
          </a:p>
          <a:p>
            <a:pPr eaLnBrk="1" hangingPunct="1"/>
            <a:endParaRPr lang="cs-CZ" altLang="cs-CZ" sz="1800" smtClean="0"/>
          </a:p>
        </p:txBody>
      </p:sp>
      <p:graphicFrame>
        <p:nvGraphicFramePr>
          <p:cNvPr id="126980" name="Object 14"/>
          <p:cNvGraphicFramePr>
            <a:graphicFrameLocks noGrp="1" noChangeAspect="1"/>
          </p:cNvGraphicFramePr>
          <p:nvPr>
            <p:ph sz="quarter" idx="2"/>
          </p:nvPr>
        </p:nvGraphicFramePr>
        <p:xfrm>
          <a:off x="4787900" y="1452563"/>
          <a:ext cx="2952750" cy="404812"/>
        </p:xfrm>
        <a:graphic>
          <a:graphicData uri="http://schemas.openxmlformats.org/presentationml/2006/ole">
            <mc:AlternateContent xmlns:mc="http://schemas.openxmlformats.org/markup-compatibility/2006">
              <mc:Choice xmlns:v="urn:schemas-microsoft-com:vml" Requires="v">
                <p:oleObj spid="_x0000_s127000" name="Rovnice" r:id="rId3" imgW="1854200" imgH="254000" progId="Equation.3">
                  <p:embed/>
                </p:oleObj>
              </mc:Choice>
              <mc:Fallback>
                <p:oleObj name="Rovnice" r:id="rId3" imgW="1854200" imgH="254000" progId="Equation.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52563"/>
                        <a:ext cx="2952750" cy="40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31"/>
          <p:cNvGrpSpPr>
            <a:grpSpLocks/>
          </p:cNvGrpSpPr>
          <p:nvPr/>
        </p:nvGrpSpPr>
        <p:grpSpPr bwMode="auto">
          <a:xfrm>
            <a:off x="395288" y="2420938"/>
            <a:ext cx="8423275" cy="2065337"/>
            <a:chOff x="249" y="1525"/>
            <a:chExt cx="5306" cy="1301"/>
          </a:xfrm>
        </p:grpSpPr>
        <p:graphicFrame>
          <p:nvGraphicFramePr>
            <p:cNvPr id="126986" name="Object 16"/>
            <p:cNvGraphicFramePr>
              <a:graphicFrameLocks noChangeAspect="1"/>
            </p:cNvGraphicFramePr>
            <p:nvPr/>
          </p:nvGraphicFramePr>
          <p:xfrm>
            <a:off x="2426" y="1661"/>
            <a:ext cx="3129" cy="235"/>
          </p:xfrm>
          <a:graphic>
            <a:graphicData uri="http://schemas.openxmlformats.org/presentationml/2006/ole">
              <mc:AlternateContent xmlns:mc="http://schemas.openxmlformats.org/markup-compatibility/2006">
                <mc:Choice xmlns:v="urn:schemas-microsoft-com:vml" Requires="v">
                  <p:oleObj spid="_x0000_s127001" name="Rovnice" r:id="rId5" imgW="3378200" imgH="254000" progId="Equation.3">
                    <p:embed/>
                  </p:oleObj>
                </mc:Choice>
                <mc:Fallback>
                  <p:oleObj name="Rovnice" r:id="rId5" imgW="3378200" imgH="2540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1661"/>
                          <a:ext cx="3129"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6987" name="Picture 19" descr="PIsi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1525"/>
              <a:ext cx="204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Text Box 20"/>
            <p:cNvSpPr txBox="1">
              <a:spLocks noChangeArrowheads="1"/>
            </p:cNvSpPr>
            <p:nvPr/>
          </p:nvSpPr>
          <p:spPr bwMode="auto">
            <a:xfrm>
              <a:off x="703" y="2614"/>
              <a:ext cx="1408"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Number of loci (H=0.6)</a:t>
              </a:r>
            </a:p>
          </p:txBody>
        </p:sp>
        <p:sp>
          <p:nvSpPr>
            <p:cNvPr id="126989" name="Text Box 22"/>
            <p:cNvSpPr txBox="1">
              <a:spLocks noChangeArrowheads="1"/>
            </p:cNvSpPr>
            <p:nvPr/>
          </p:nvSpPr>
          <p:spPr bwMode="auto">
            <a:xfrm rot="-5400000">
              <a:off x="-66" y="1976"/>
              <a:ext cx="86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P</a:t>
              </a:r>
              <a:r>
                <a:rPr lang="cs-CZ" altLang="cs-CZ" sz="1800" baseline="-25000"/>
                <a:t>(ID)</a:t>
              </a:r>
            </a:p>
          </p:txBody>
        </p:sp>
        <p:sp>
          <p:nvSpPr>
            <p:cNvPr id="126990" name="Text Box 25"/>
            <p:cNvSpPr txBox="1">
              <a:spLocks noChangeArrowheads="1"/>
            </p:cNvSpPr>
            <p:nvPr/>
          </p:nvSpPr>
          <p:spPr bwMode="auto">
            <a:xfrm>
              <a:off x="1020" y="1842"/>
              <a:ext cx="43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rgbClr val="FF0000"/>
                  </a:solidFill>
                </a:rPr>
                <a:t>Random</a:t>
              </a:r>
            </a:p>
          </p:txBody>
        </p:sp>
        <p:sp>
          <p:nvSpPr>
            <p:cNvPr id="126991" name="Freeform 24"/>
            <p:cNvSpPr>
              <a:spLocks/>
            </p:cNvSpPr>
            <p:nvPr/>
          </p:nvSpPr>
          <p:spPr bwMode="auto">
            <a:xfrm>
              <a:off x="1020" y="1570"/>
              <a:ext cx="318" cy="953"/>
            </a:xfrm>
            <a:custGeom>
              <a:avLst/>
              <a:gdLst>
                <a:gd name="T0" fmla="*/ 0 w 318"/>
                <a:gd name="T1" fmla="*/ 0 h 953"/>
                <a:gd name="T2" fmla="*/ 0 w 318"/>
                <a:gd name="T3" fmla="*/ 318 h 953"/>
                <a:gd name="T4" fmla="*/ 91 w 318"/>
                <a:gd name="T5" fmla="*/ 817 h 953"/>
                <a:gd name="T6" fmla="*/ 227 w 318"/>
                <a:gd name="T7" fmla="*/ 953 h 953"/>
                <a:gd name="T8" fmla="*/ 318 w 318"/>
                <a:gd name="T9" fmla="*/ 953 h 953"/>
                <a:gd name="T10" fmla="*/ 0 60000 65536"/>
                <a:gd name="T11" fmla="*/ 0 60000 65536"/>
                <a:gd name="T12" fmla="*/ 0 60000 65536"/>
                <a:gd name="T13" fmla="*/ 0 60000 65536"/>
                <a:gd name="T14" fmla="*/ 0 60000 65536"/>
                <a:gd name="T15" fmla="*/ 0 w 318"/>
                <a:gd name="T16" fmla="*/ 0 h 953"/>
                <a:gd name="T17" fmla="*/ 318 w 318"/>
                <a:gd name="T18" fmla="*/ 953 h 953"/>
              </a:gdLst>
              <a:ahLst/>
              <a:cxnLst>
                <a:cxn ang="T10">
                  <a:pos x="T0" y="T1"/>
                </a:cxn>
                <a:cxn ang="T11">
                  <a:pos x="T2" y="T3"/>
                </a:cxn>
                <a:cxn ang="T12">
                  <a:pos x="T4" y="T5"/>
                </a:cxn>
                <a:cxn ang="T13">
                  <a:pos x="T6" y="T7"/>
                </a:cxn>
                <a:cxn ang="T14">
                  <a:pos x="T8" y="T9"/>
                </a:cxn>
              </a:cxnLst>
              <a:rect l="T15" t="T16" r="T17" b="T18"/>
              <a:pathLst>
                <a:path w="318" h="953">
                  <a:moveTo>
                    <a:pt x="0" y="0"/>
                  </a:moveTo>
                  <a:lnTo>
                    <a:pt x="0" y="318"/>
                  </a:lnTo>
                  <a:lnTo>
                    <a:pt x="91" y="817"/>
                  </a:lnTo>
                  <a:lnTo>
                    <a:pt x="227" y="953"/>
                  </a:lnTo>
                  <a:lnTo>
                    <a:pt x="318" y="953"/>
                  </a:lnTo>
                </a:path>
              </a:pathLst>
            </a:cu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92" name="Text Box 26"/>
            <p:cNvSpPr txBox="1">
              <a:spLocks noChangeArrowheads="1"/>
            </p:cNvSpPr>
            <p:nvPr/>
          </p:nvSpPr>
          <p:spPr bwMode="auto">
            <a:xfrm>
              <a:off x="1655" y="1842"/>
              <a:ext cx="284"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chemeClr val="accent2"/>
                  </a:solidFill>
                </a:rPr>
                <a:t>Sibs</a:t>
              </a:r>
            </a:p>
          </p:txBody>
        </p:sp>
        <p:sp>
          <p:nvSpPr>
            <p:cNvPr id="126993" name="Freeform 27"/>
            <p:cNvSpPr>
              <a:spLocks/>
            </p:cNvSpPr>
            <p:nvPr/>
          </p:nvSpPr>
          <p:spPr bwMode="auto">
            <a:xfrm>
              <a:off x="1610" y="1616"/>
              <a:ext cx="454" cy="907"/>
            </a:xfrm>
            <a:custGeom>
              <a:avLst/>
              <a:gdLst>
                <a:gd name="T0" fmla="*/ 0 w 454"/>
                <a:gd name="T1" fmla="*/ 0 h 907"/>
                <a:gd name="T2" fmla="*/ 0 w 454"/>
                <a:gd name="T3" fmla="*/ 90 h 907"/>
                <a:gd name="T4" fmla="*/ 91 w 454"/>
                <a:gd name="T5" fmla="*/ 499 h 907"/>
                <a:gd name="T6" fmla="*/ 181 w 454"/>
                <a:gd name="T7" fmla="*/ 725 h 907"/>
                <a:gd name="T8" fmla="*/ 317 w 454"/>
                <a:gd name="T9" fmla="*/ 862 h 907"/>
                <a:gd name="T10" fmla="*/ 408 w 454"/>
                <a:gd name="T11" fmla="*/ 907 h 907"/>
                <a:gd name="T12" fmla="*/ 454 w 454"/>
                <a:gd name="T13" fmla="*/ 907 h 907"/>
                <a:gd name="T14" fmla="*/ 0 60000 65536"/>
                <a:gd name="T15" fmla="*/ 0 60000 65536"/>
                <a:gd name="T16" fmla="*/ 0 60000 65536"/>
                <a:gd name="T17" fmla="*/ 0 60000 65536"/>
                <a:gd name="T18" fmla="*/ 0 60000 65536"/>
                <a:gd name="T19" fmla="*/ 0 60000 65536"/>
                <a:gd name="T20" fmla="*/ 0 60000 65536"/>
                <a:gd name="T21" fmla="*/ 0 w 454"/>
                <a:gd name="T22" fmla="*/ 0 h 907"/>
                <a:gd name="T23" fmla="*/ 454 w 454"/>
                <a:gd name="T24" fmla="*/ 907 h 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4" h="907">
                  <a:moveTo>
                    <a:pt x="0" y="0"/>
                  </a:moveTo>
                  <a:lnTo>
                    <a:pt x="0" y="90"/>
                  </a:lnTo>
                  <a:lnTo>
                    <a:pt x="91" y="499"/>
                  </a:lnTo>
                  <a:lnTo>
                    <a:pt x="181" y="725"/>
                  </a:lnTo>
                  <a:lnTo>
                    <a:pt x="317" y="862"/>
                  </a:lnTo>
                  <a:lnTo>
                    <a:pt x="408" y="907"/>
                  </a:lnTo>
                  <a:lnTo>
                    <a:pt x="454" y="907"/>
                  </a:lnTo>
                </a:path>
              </a:pathLst>
            </a:cu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30"/>
          <p:cNvGrpSpPr>
            <a:grpSpLocks/>
          </p:cNvGrpSpPr>
          <p:nvPr/>
        </p:nvGrpSpPr>
        <p:grpSpPr bwMode="auto">
          <a:xfrm>
            <a:off x="323850" y="3427413"/>
            <a:ext cx="8569325" cy="2698750"/>
            <a:chOff x="204" y="2159"/>
            <a:chExt cx="5398" cy="1700"/>
          </a:xfrm>
        </p:grpSpPr>
        <p:sp>
          <p:nvSpPr>
            <p:cNvPr id="126983" name="Rectangle 9"/>
            <p:cNvSpPr>
              <a:spLocks noChangeArrowheads="1"/>
            </p:cNvSpPr>
            <p:nvPr/>
          </p:nvSpPr>
          <p:spPr bwMode="auto">
            <a:xfrm>
              <a:off x="204" y="3022"/>
              <a:ext cx="240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800"/>
                <a:t>pilot studies with tissue samples are required to identify </a:t>
              </a:r>
              <a:r>
                <a:rPr lang="cs-CZ" altLang="cs-CZ" sz="2000"/>
                <a:t>P</a:t>
              </a:r>
              <a:r>
                <a:rPr lang="cs-CZ" altLang="cs-CZ" sz="2000" baseline="-25000"/>
                <a:t>(ID)</a:t>
              </a:r>
              <a:r>
                <a:rPr lang="cs-CZ" altLang="cs-CZ" sz="1800"/>
                <a:t> in a studied population</a:t>
              </a:r>
            </a:p>
          </p:txBody>
        </p:sp>
        <p:pic>
          <p:nvPicPr>
            <p:cNvPr id="12698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 y="2159"/>
              <a:ext cx="2903"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28" descr="vomb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7" y="2840"/>
              <a:ext cx="54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Identifikace jedinců</a:t>
            </a:r>
          </a:p>
        </p:txBody>
      </p:sp>
      <p:sp>
        <p:nvSpPr>
          <p:cNvPr id="128003" name="Rectangle 3"/>
          <p:cNvSpPr>
            <a:spLocks noGrp="1" noChangeArrowheads="1"/>
          </p:cNvSpPr>
          <p:nvPr>
            <p:ph type="body" idx="1"/>
          </p:nvPr>
        </p:nvSpPr>
        <p:spPr>
          <a:xfrm>
            <a:off x="468313" y="1268413"/>
            <a:ext cx="4248150" cy="604837"/>
          </a:xfrm>
        </p:spPr>
        <p:txBody>
          <a:bodyPr/>
          <a:lstStyle/>
          <a:p>
            <a:pPr eaLnBrk="1" hangingPunct="1"/>
            <a:r>
              <a:rPr lang="cs-CZ" altLang="cs-CZ" sz="2600" b="1" smtClean="0"/>
              <a:t>prostorová aktivita</a:t>
            </a:r>
          </a:p>
          <a:p>
            <a:pPr eaLnBrk="1" hangingPunct="1"/>
            <a:endParaRPr lang="cs-CZ" altLang="cs-CZ" sz="2600" smtClean="0"/>
          </a:p>
        </p:txBody>
      </p:sp>
      <p:pic>
        <p:nvPicPr>
          <p:cNvPr id="128004" name="Picture 11" descr="vydra_snez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5538"/>
            <a:ext cx="1655763" cy="1173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85750" y="285750"/>
            <a:ext cx="8604250" cy="882650"/>
          </a:xfrm>
          <a:noFill/>
        </p:spPr>
        <p:txBody>
          <a:bodyPr/>
          <a:lstStyle/>
          <a:p>
            <a:pPr eaLnBrk="1" hangingPunct="1"/>
            <a:r>
              <a:rPr lang="cs-CZ" altLang="cs-CZ" sz="2600" smtClean="0">
                <a:latin typeface="Comic Sans MS" panose="030F0702030302020204" pitchFamily="66" charset="0"/>
              </a:rPr>
              <a:t>Identifikovaní jedinci - Hornád, NP Slovenský Raj</a:t>
            </a:r>
          </a:p>
        </p:txBody>
      </p:sp>
      <p:pic>
        <p:nvPicPr>
          <p:cNvPr id="129027" name="Picture 3" descr="mapa_komplet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135938" cy="566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8" name="AutoShape 4"/>
          <p:cNvSpPr>
            <a:spLocks noChangeArrowheads="1"/>
          </p:cNvSpPr>
          <p:nvPr/>
        </p:nvSpPr>
        <p:spPr bwMode="auto">
          <a:xfrm>
            <a:off x="8027988" y="45561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29" name="AutoShape 5"/>
          <p:cNvSpPr>
            <a:spLocks noChangeArrowheads="1"/>
          </p:cNvSpPr>
          <p:nvPr/>
        </p:nvSpPr>
        <p:spPr bwMode="auto">
          <a:xfrm>
            <a:off x="7920038" y="45815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0" name="AutoShape 6"/>
          <p:cNvSpPr>
            <a:spLocks noChangeArrowheads="1"/>
          </p:cNvSpPr>
          <p:nvPr/>
        </p:nvSpPr>
        <p:spPr bwMode="auto">
          <a:xfrm>
            <a:off x="7848600" y="4508500"/>
            <a:ext cx="100013"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1" name="AutoShape 7"/>
          <p:cNvSpPr>
            <a:spLocks noChangeArrowheads="1"/>
          </p:cNvSpPr>
          <p:nvPr/>
        </p:nvSpPr>
        <p:spPr bwMode="auto">
          <a:xfrm>
            <a:off x="80279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2" name="AutoShape 8"/>
          <p:cNvSpPr>
            <a:spLocks noChangeArrowheads="1"/>
          </p:cNvSpPr>
          <p:nvPr/>
        </p:nvSpPr>
        <p:spPr bwMode="auto">
          <a:xfrm>
            <a:off x="7920038" y="43291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3" name="AutoShape 9"/>
          <p:cNvSpPr>
            <a:spLocks noChangeArrowheads="1"/>
          </p:cNvSpPr>
          <p:nvPr/>
        </p:nvSpPr>
        <p:spPr bwMode="auto">
          <a:xfrm>
            <a:off x="781208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4" name="AutoShape 10"/>
          <p:cNvSpPr>
            <a:spLocks noChangeArrowheads="1"/>
          </p:cNvSpPr>
          <p:nvPr/>
        </p:nvSpPr>
        <p:spPr bwMode="auto">
          <a:xfrm>
            <a:off x="7596188" y="45450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5" name="AutoShape 11"/>
          <p:cNvSpPr>
            <a:spLocks noChangeArrowheads="1"/>
          </p:cNvSpPr>
          <p:nvPr/>
        </p:nvSpPr>
        <p:spPr bwMode="auto">
          <a:xfrm>
            <a:off x="7488238" y="4400550"/>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6" name="AutoShape 12"/>
          <p:cNvSpPr>
            <a:spLocks noChangeArrowheads="1"/>
          </p:cNvSpPr>
          <p:nvPr/>
        </p:nvSpPr>
        <p:spPr bwMode="auto">
          <a:xfrm>
            <a:off x="73802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7" name="AutoShape 13"/>
          <p:cNvSpPr>
            <a:spLocks noChangeArrowheads="1"/>
          </p:cNvSpPr>
          <p:nvPr/>
        </p:nvSpPr>
        <p:spPr bwMode="auto">
          <a:xfrm>
            <a:off x="7639050" y="42560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8" name="AutoShape 14"/>
          <p:cNvSpPr>
            <a:spLocks noChangeArrowheads="1"/>
          </p:cNvSpPr>
          <p:nvPr/>
        </p:nvSpPr>
        <p:spPr bwMode="auto">
          <a:xfrm>
            <a:off x="753903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9" name="AutoShape 15"/>
          <p:cNvSpPr>
            <a:spLocks noChangeArrowheads="1"/>
          </p:cNvSpPr>
          <p:nvPr/>
        </p:nvSpPr>
        <p:spPr bwMode="auto">
          <a:xfrm>
            <a:off x="7667625" y="4365625"/>
            <a:ext cx="100013"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0" name="AutoShape 16"/>
          <p:cNvSpPr>
            <a:spLocks noChangeArrowheads="1"/>
          </p:cNvSpPr>
          <p:nvPr/>
        </p:nvSpPr>
        <p:spPr bwMode="auto">
          <a:xfrm>
            <a:off x="7740650" y="46529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1" name="AutoShape 17"/>
          <p:cNvSpPr>
            <a:spLocks noChangeArrowheads="1"/>
          </p:cNvSpPr>
          <p:nvPr/>
        </p:nvSpPr>
        <p:spPr bwMode="auto">
          <a:xfrm>
            <a:off x="6858000" y="389731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2" name="AutoShape 18"/>
          <p:cNvSpPr>
            <a:spLocks noChangeArrowheads="1"/>
          </p:cNvSpPr>
          <p:nvPr/>
        </p:nvSpPr>
        <p:spPr bwMode="auto">
          <a:xfrm>
            <a:off x="6948488" y="3738563"/>
            <a:ext cx="100012"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3" name="AutoShape 19"/>
          <p:cNvSpPr>
            <a:spLocks noChangeArrowheads="1"/>
          </p:cNvSpPr>
          <p:nvPr/>
        </p:nvSpPr>
        <p:spPr bwMode="auto">
          <a:xfrm>
            <a:off x="7218363" y="3752850"/>
            <a:ext cx="100012"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4" name="AutoShape 20"/>
          <p:cNvSpPr>
            <a:spLocks noChangeArrowheads="1"/>
          </p:cNvSpPr>
          <p:nvPr/>
        </p:nvSpPr>
        <p:spPr bwMode="auto">
          <a:xfrm>
            <a:off x="7164388" y="386080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5" name="AutoShape 21"/>
          <p:cNvSpPr>
            <a:spLocks noChangeArrowheads="1"/>
          </p:cNvSpPr>
          <p:nvPr/>
        </p:nvSpPr>
        <p:spPr bwMode="auto">
          <a:xfrm>
            <a:off x="7056438" y="3933825"/>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6" name="AutoShape 22"/>
          <p:cNvSpPr>
            <a:spLocks noChangeArrowheads="1"/>
          </p:cNvSpPr>
          <p:nvPr/>
        </p:nvSpPr>
        <p:spPr bwMode="auto">
          <a:xfrm>
            <a:off x="6840538" y="4005263"/>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7" name="AutoShape 23"/>
          <p:cNvSpPr>
            <a:spLocks noChangeArrowheads="1"/>
          </p:cNvSpPr>
          <p:nvPr/>
        </p:nvSpPr>
        <p:spPr bwMode="auto">
          <a:xfrm>
            <a:off x="6804025" y="3644900"/>
            <a:ext cx="100013"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8" name="AutoShape 24"/>
          <p:cNvSpPr>
            <a:spLocks noChangeArrowheads="1"/>
          </p:cNvSpPr>
          <p:nvPr/>
        </p:nvSpPr>
        <p:spPr bwMode="auto">
          <a:xfrm>
            <a:off x="6659563" y="382428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9" name="AutoShape 25"/>
          <p:cNvSpPr>
            <a:spLocks noChangeArrowheads="1"/>
          </p:cNvSpPr>
          <p:nvPr/>
        </p:nvSpPr>
        <p:spPr bwMode="auto">
          <a:xfrm>
            <a:off x="6588125" y="35480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0" name="AutoShape 26"/>
          <p:cNvSpPr>
            <a:spLocks noChangeArrowheads="1"/>
          </p:cNvSpPr>
          <p:nvPr/>
        </p:nvSpPr>
        <p:spPr bwMode="auto">
          <a:xfrm>
            <a:off x="6443663" y="371633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1" name="AutoShape 27"/>
          <p:cNvSpPr>
            <a:spLocks noChangeArrowheads="1"/>
          </p:cNvSpPr>
          <p:nvPr/>
        </p:nvSpPr>
        <p:spPr bwMode="auto">
          <a:xfrm>
            <a:off x="6372225" y="3500438"/>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2" name="AutoShape 28"/>
          <p:cNvSpPr>
            <a:spLocks noChangeArrowheads="1"/>
          </p:cNvSpPr>
          <p:nvPr/>
        </p:nvSpPr>
        <p:spPr bwMode="auto">
          <a:xfrm>
            <a:off x="6300788" y="375285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3" name="AutoShape 29"/>
          <p:cNvSpPr>
            <a:spLocks noChangeArrowheads="1"/>
          </p:cNvSpPr>
          <p:nvPr/>
        </p:nvSpPr>
        <p:spPr bwMode="auto">
          <a:xfrm>
            <a:off x="6156325" y="35734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4" name="AutoShape 30"/>
          <p:cNvSpPr>
            <a:spLocks noChangeArrowheads="1"/>
          </p:cNvSpPr>
          <p:nvPr/>
        </p:nvSpPr>
        <p:spPr bwMode="auto">
          <a:xfrm>
            <a:off x="7729538" y="4530725"/>
            <a:ext cx="100012"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5" name="AutoShape 31"/>
          <p:cNvSpPr>
            <a:spLocks noChangeArrowheads="1"/>
          </p:cNvSpPr>
          <p:nvPr/>
        </p:nvSpPr>
        <p:spPr bwMode="auto">
          <a:xfrm>
            <a:off x="7794625" y="43291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6" name="AutoShape 32"/>
          <p:cNvSpPr>
            <a:spLocks noChangeArrowheads="1"/>
          </p:cNvSpPr>
          <p:nvPr/>
        </p:nvSpPr>
        <p:spPr bwMode="auto">
          <a:xfrm>
            <a:off x="7451725" y="45450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7" name="AutoShape 33"/>
          <p:cNvSpPr>
            <a:spLocks noChangeArrowheads="1"/>
          </p:cNvSpPr>
          <p:nvPr/>
        </p:nvSpPr>
        <p:spPr bwMode="auto">
          <a:xfrm>
            <a:off x="5667375" y="1863725"/>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8" name="AutoShape 34"/>
          <p:cNvSpPr>
            <a:spLocks noChangeArrowheads="1"/>
          </p:cNvSpPr>
          <p:nvPr/>
        </p:nvSpPr>
        <p:spPr bwMode="auto">
          <a:xfrm>
            <a:off x="5795963" y="19161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9" name="AutoShape 35"/>
          <p:cNvSpPr>
            <a:spLocks noChangeArrowheads="1"/>
          </p:cNvSpPr>
          <p:nvPr/>
        </p:nvSpPr>
        <p:spPr bwMode="auto">
          <a:xfrm>
            <a:off x="6411913" y="24749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0" name="AutoShape 36"/>
          <p:cNvSpPr>
            <a:spLocks noChangeArrowheads="1"/>
          </p:cNvSpPr>
          <p:nvPr/>
        </p:nvSpPr>
        <p:spPr bwMode="auto">
          <a:xfrm>
            <a:off x="6372225" y="234950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1" name="AutoShape 37"/>
          <p:cNvSpPr>
            <a:spLocks noChangeArrowheads="1"/>
          </p:cNvSpPr>
          <p:nvPr/>
        </p:nvSpPr>
        <p:spPr bwMode="auto">
          <a:xfrm>
            <a:off x="6227763" y="2636838"/>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2" name="AutoShape 38"/>
          <p:cNvSpPr>
            <a:spLocks noChangeArrowheads="1"/>
          </p:cNvSpPr>
          <p:nvPr/>
        </p:nvSpPr>
        <p:spPr bwMode="auto">
          <a:xfrm>
            <a:off x="6372225" y="2744788"/>
            <a:ext cx="100013"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3" name="AutoShape 39"/>
          <p:cNvSpPr>
            <a:spLocks noChangeArrowheads="1"/>
          </p:cNvSpPr>
          <p:nvPr/>
        </p:nvSpPr>
        <p:spPr bwMode="auto">
          <a:xfrm>
            <a:off x="4321175" y="1366838"/>
            <a:ext cx="100013"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4" name="AutoShape 40"/>
          <p:cNvSpPr>
            <a:spLocks noChangeArrowheads="1"/>
          </p:cNvSpPr>
          <p:nvPr/>
        </p:nvSpPr>
        <p:spPr bwMode="auto">
          <a:xfrm>
            <a:off x="6227763" y="2781300"/>
            <a:ext cx="100012" cy="100013"/>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5" name="AutoShape 41"/>
          <p:cNvSpPr>
            <a:spLocks noChangeArrowheads="1"/>
          </p:cNvSpPr>
          <p:nvPr/>
        </p:nvSpPr>
        <p:spPr bwMode="auto">
          <a:xfrm>
            <a:off x="2611438" y="40052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6" name="AutoShape 42"/>
          <p:cNvSpPr>
            <a:spLocks noChangeArrowheads="1"/>
          </p:cNvSpPr>
          <p:nvPr/>
        </p:nvSpPr>
        <p:spPr bwMode="auto">
          <a:xfrm>
            <a:off x="2627313" y="38608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7" name="AutoShape 43"/>
          <p:cNvSpPr>
            <a:spLocks noChangeArrowheads="1"/>
          </p:cNvSpPr>
          <p:nvPr/>
        </p:nvSpPr>
        <p:spPr bwMode="auto">
          <a:xfrm>
            <a:off x="2841625" y="396875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8" name="AutoShape 44"/>
          <p:cNvSpPr>
            <a:spLocks noChangeArrowheads="1"/>
          </p:cNvSpPr>
          <p:nvPr/>
        </p:nvSpPr>
        <p:spPr bwMode="auto">
          <a:xfrm>
            <a:off x="2820988" y="37893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9" name="AutoShape 45"/>
          <p:cNvSpPr>
            <a:spLocks noChangeArrowheads="1"/>
          </p:cNvSpPr>
          <p:nvPr/>
        </p:nvSpPr>
        <p:spPr bwMode="auto">
          <a:xfrm>
            <a:off x="2843213" y="33575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0" name="AutoShape 46"/>
          <p:cNvSpPr>
            <a:spLocks noChangeArrowheads="1"/>
          </p:cNvSpPr>
          <p:nvPr/>
        </p:nvSpPr>
        <p:spPr bwMode="auto">
          <a:xfrm>
            <a:off x="2555875" y="3500438"/>
            <a:ext cx="100013"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1" name="AutoShape 47"/>
          <p:cNvSpPr>
            <a:spLocks noChangeArrowheads="1"/>
          </p:cNvSpPr>
          <p:nvPr/>
        </p:nvSpPr>
        <p:spPr bwMode="auto">
          <a:xfrm>
            <a:off x="2627313" y="32131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2" name="AutoShape 48"/>
          <p:cNvSpPr>
            <a:spLocks noChangeArrowheads="1"/>
          </p:cNvSpPr>
          <p:nvPr/>
        </p:nvSpPr>
        <p:spPr bwMode="auto">
          <a:xfrm>
            <a:off x="2733675" y="29972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3" name="AutoShape 49"/>
          <p:cNvSpPr>
            <a:spLocks noChangeArrowheads="1"/>
          </p:cNvSpPr>
          <p:nvPr/>
        </p:nvSpPr>
        <p:spPr bwMode="auto">
          <a:xfrm>
            <a:off x="2914650" y="32131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4" name="AutoShape 50"/>
          <p:cNvSpPr>
            <a:spLocks noChangeArrowheads="1"/>
          </p:cNvSpPr>
          <p:nvPr/>
        </p:nvSpPr>
        <p:spPr bwMode="auto">
          <a:xfrm>
            <a:off x="2792413" y="32559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5" name="AutoShape 51"/>
          <p:cNvSpPr>
            <a:spLocks noChangeArrowheads="1"/>
          </p:cNvSpPr>
          <p:nvPr/>
        </p:nvSpPr>
        <p:spPr bwMode="auto">
          <a:xfrm>
            <a:off x="2627313" y="33575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6" name="AutoShape 52"/>
          <p:cNvSpPr>
            <a:spLocks noChangeArrowheads="1"/>
          </p:cNvSpPr>
          <p:nvPr/>
        </p:nvSpPr>
        <p:spPr bwMode="auto">
          <a:xfrm>
            <a:off x="2627313"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7" name="AutoShape 53"/>
          <p:cNvSpPr>
            <a:spLocks noChangeArrowheads="1"/>
          </p:cNvSpPr>
          <p:nvPr/>
        </p:nvSpPr>
        <p:spPr bwMode="auto">
          <a:xfrm>
            <a:off x="2916238"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8" name="AutoShape 54"/>
          <p:cNvSpPr>
            <a:spLocks noChangeArrowheads="1"/>
          </p:cNvSpPr>
          <p:nvPr/>
        </p:nvSpPr>
        <p:spPr bwMode="auto">
          <a:xfrm>
            <a:off x="2971800" y="33464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9" name="AutoShape 55"/>
          <p:cNvSpPr>
            <a:spLocks noChangeArrowheads="1"/>
          </p:cNvSpPr>
          <p:nvPr/>
        </p:nvSpPr>
        <p:spPr bwMode="auto">
          <a:xfrm>
            <a:off x="2771775" y="28527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0" name="AutoShape 56"/>
          <p:cNvSpPr>
            <a:spLocks noChangeArrowheads="1"/>
          </p:cNvSpPr>
          <p:nvPr/>
        </p:nvSpPr>
        <p:spPr bwMode="auto">
          <a:xfrm>
            <a:off x="2949575" y="2924175"/>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1" name="AutoShape 57"/>
          <p:cNvSpPr>
            <a:spLocks noChangeArrowheads="1"/>
          </p:cNvSpPr>
          <p:nvPr/>
        </p:nvSpPr>
        <p:spPr bwMode="auto">
          <a:xfrm>
            <a:off x="2863850" y="26368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2" name="AutoShape 58"/>
          <p:cNvSpPr>
            <a:spLocks noChangeArrowheads="1"/>
          </p:cNvSpPr>
          <p:nvPr/>
        </p:nvSpPr>
        <p:spPr bwMode="auto">
          <a:xfrm>
            <a:off x="3051175" y="26987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3" name="AutoShape 59"/>
          <p:cNvSpPr>
            <a:spLocks noChangeArrowheads="1"/>
          </p:cNvSpPr>
          <p:nvPr/>
        </p:nvSpPr>
        <p:spPr bwMode="auto">
          <a:xfrm>
            <a:off x="3059113" y="1412875"/>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4" name="AutoShape 60"/>
          <p:cNvSpPr>
            <a:spLocks noChangeArrowheads="1"/>
          </p:cNvSpPr>
          <p:nvPr/>
        </p:nvSpPr>
        <p:spPr bwMode="auto">
          <a:xfrm>
            <a:off x="3181350" y="1485900"/>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5" name="AutoShape 61"/>
          <p:cNvSpPr>
            <a:spLocks noChangeArrowheads="1"/>
          </p:cNvSpPr>
          <p:nvPr/>
        </p:nvSpPr>
        <p:spPr bwMode="auto">
          <a:xfrm>
            <a:off x="3309938" y="14716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6" name="AutoShape 62"/>
          <p:cNvSpPr>
            <a:spLocks noChangeArrowheads="1"/>
          </p:cNvSpPr>
          <p:nvPr/>
        </p:nvSpPr>
        <p:spPr bwMode="auto">
          <a:xfrm>
            <a:off x="3132138" y="11795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7" name="AutoShape 63"/>
          <p:cNvSpPr>
            <a:spLocks noChangeArrowheads="1"/>
          </p:cNvSpPr>
          <p:nvPr/>
        </p:nvSpPr>
        <p:spPr bwMode="auto">
          <a:xfrm>
            <a:off x="3276600" y="12223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8" name="AutoShape 64"/>
          <p:cNvSpPr>
            <a:spLocks noChangeArrowheads="1"/>
          </p:cNvSpPr>
          <p:nvPr/>
        </p:nvSpPr>
        <p:spPr bwMode="auto">
          <a:xfrm>
            <a:off x="3419475" y="1233488"/>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9" name="AutoShape 65"/>
          <p:cNvSpPr>
            <a:spLocks noChangeArrowheads="1"/>
          </p:cNvSpPr>
          <p:nvPr/>
        </p:nvSpPr>
        <p:spPr bwMode="auto">
          <a:xfrm>
            <a:off x="4173538" y="1341438"/>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0" name="AutoShape 66"/>
          <p:cNvSpPr>
            <a:spLocks noChangeArrowheads="1"/>
          </p:cNvSpPr>
          <p:nvPr/>
        </p:nvSpPr>
        <p:spPr bwMode="auto">
          <a:xfrm>
            <a:off x="5076825" y="14128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1" name="AutoShape 67"/>
          <p:cNvSpPr>
            <a:spLocks noChangeArrowheads="1"/>
          </p:cNvSpPr>
          <p:nvPr/>
        </p:nvSpPr>
        <p:spPr bwMode="auto">
          <a:xfrm>
            <a:off x="5022850" y="1700213"/>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2" name="AutoShape 68"/>
          <p:cNvSpPr>
            <a:spLocks noChangeArrowheads="1"/>
          </p:cNvSpPr>
          <p:nvPr/>
        </p:nvSpPr>
        <p:spPr bwMode="auto">
          <a:xfrm>
            <a:off x="7218363" y="3633788"/>
            <a:ext cx="100012"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3" name="AutoShape 69"/>
          <p:cNvSpPr>
            <a:spLocks noChangeArrowheads="1"/>
          </p:cNvSpPr>
          <p:nvPr/>
        </p:nvSpPr>
        <p:spPr bwMode="auto">
          <a:xfrm>
            <a:off x="7110413" y="3511550"/>
            <a:ext cx="100012" cy="100013"/>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4" name="AutoShape 70"/>
          <p:cNvSpPr>
            <a:spLocks noChangeArrowheads="1"/>
          </p:cNvSpPr>
          <p:nvPr/>
        </p:nvSpPr>
        <p:spPr bwMode="auto">
          <a:xfrm>
            <a:off x="7019925" y="3392488"/>
            <a:ext cx="100013"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5" name="AutoShape 71"/>
          <p:cNvSpPr>
            <a:spLocks noChangeArrowheads="1"/>
          </p:cNvSpPr>
          <p:nvPr/>
        </p:nvSpPr>
        <p:spPr bwMode="auto">
          <a:xfrm>
            <a:off x="5292725" y="48688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6" name="Text Box 72"/>
          <p:cNvSpPr txBox="1">
            <a:spLocks noChangeArrowheads="1"/>
          </p:cNvSpPr>
          <p:nvPr/>
        </p:nvSpPr>
        <p:spPr bwMode="auto">
          <a:xfrm>
            <a:off x="5435600" y="4724400"/>
            <a:ext cx="71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SR 1</a:t>
            </a:r>
          </a:p>
        </p:txBody>
      </p:sp>
      <p:sp>
        <p:nvSpPr>
          <p:cNvPr id="129097" name="AutoShape 73"/>
          <p:cNvSpPr>
            <a:spLocks noChangeArrowheads="1"/>
          </p:cNvSpPr>
          <p:nvPr/>
        </p:nvSpPr>
        <p:spPr bwMode="auto">
          <a:xfrm>
            <a:off x="5292725" y="5229225"/>
            <a:ext cx="100013" cy="100013"/>
          </a:xfrm>
          <a:prstGeom prst="octagon">
            <a:avLst>
              <a:gd name="adj" fmla="val 285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8" name="Text Box 74"/>
          <p:cNvSpPr txBox="1">
            <a:spLocks noChangeArrowheads="1"/>
          </p:cNvSpPr>
          <p:nvPr/>
        </p:nvSpPr>
        <p:spPr bwMode="auto">
          <a:xfrm>
            <a:off x="5435600" y="5084763"/>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SR 2</a:t>
            </a:r>
          </a:p>
        </p:txBody>
      </p:sp>
      <p:sp>
        <p:nvSpPr>
          <p:cNvPr id="129099" name="AutoShape 75"/>
          <p:cNvSpPr>
            <a:spLocks noChangeArrowheads="1"/>
          </p:cNvSpPr>
          <p:nvPr/>
        </p:nvSpPr>
        <p:spPr bwMode="auto">
          <a:xfrm>
            <a:off x="5292725" y="55895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0" name="Text Box 76"/>
          <p:cNvSpPr txBox="1">
            <a:spLocks noChangeArrowheads="1"/>
          </p:cNvSpPr>
          <p:nvPr/>
        </p:nvSpPr>
        <p:spPr bwMode="auto">
          <a:xfrm>
            <a:off x="543560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993300"/>
                </a:solidFill>
                <a:latin typeface="Comic Sans MS" panose="030F0702030302020204" pitchFamily="66" charset="0"/>
              </a:rPr>
              <a:t>SR 3</a:t>
            </a:r>
          </a:p>
        </p:txBody>
      </p:sp>
      <p:sp>
        <p:nvSpPr>
          <p:cNvPr id="129101" name="AutoShape 77"/>
          <p:cNvSpPr>
            <a:spLocks noChangeArrowheads="1"/>
          </p:cNvSpPr>
          <p:nvPr/>
        </p:nvSpPr>
        <p:spPr bwMode="auto">
          <a:xfrm>
            <a:off x="5292725" y="594995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2" name="Text Box 78"/>
          <p:cNvSpPr txBox="1">
            <a:spLocks noChangeArrowheads="1"/>
          </p:cNvSpPr>
          <p:nvPr/>
        </p:nvSpPr>
        <p:spPr bwMode="auto">
          <a:xfrm>
            <a:off x="543560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00FF"/>
                </a:solidFill>
                <a:latin typeface="Comic Sans MS" panose="030F0702030302020204" pitchFamily="66" charset="0"/>
              </a:rPr>
              <a:t>SR 4</a:t>
            </a:r>
          </a:p>
        </p:txBody>
      </p:sp>
      <p:sp>
        <p:nvSpPr>
          <p:cNvPr id="129103" name="AutoShape 79"/>
          <p:cNvSpPr>
            <a:spLocks noChangeArrowheads="1"/>
          </p:cNvSpPr>
          <p:nvPr/>
        </p:nvSpPr>
        <p:spPr bwMode="auto">
          <a:xfrm>
            <a:off x="5292725" y="6308725"/>
            <a:ext cx="100013"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4" name="Text Box 80"/>
          <p:cNvSpPr txBox="1">
            <a:spLocks noChangeArrowheads="1"/>
          </p:cNvSpPr>
          <p:nvPr/>
        </p:nvSpPr>
        <p:spPr bwMode="auto">
          <a:xfrm>
            <a:off x="5435600" y="616585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FF00"/>
                </a:solidFill>
                <a:latin typeface="Comic Sans MS" panose="030F0702030302020204" pitchFamily="66" charset="0"/>
              </a:rPr>
              <a:t>SR 5</a:t>
            </a:r>
          </a:p>
        </p:txBody>
      </p:sp>
      <p:sp>
        <p:nvSpPr>
          <p:cNvPr id="129105" name="AutoShape 81"/>
          <p:cNvSpPr>
            <a:spLocks noChangeArrowheads="1"/>
          </p:cNvSpPr>
          <p:nvPr/>
        </p:nvSpPr>
        <p:spPr bwMode="auto">
          <a:xfrm>
            <a:off x="6732588" y="4868863"/>
            <a:ext cx="100012"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6" name="Text Box 82"/>
          <p:cNvSpPr txBox="1">
            <a:spLocks noChangeArrowheads="1"/>
          </p:cNvSpPr>
          <p:nvPr/>
        </p:nvSpPr>
        <p:spPr bwMode="auto">
          <a:xfrm>
            <a:off x="6877050" y="472440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CC0099"/>
                </a:solidFill>
                <a:latin typeface="Comic Sans MS" panose="030F0702030302020204" pitchFamily="66" charset="0"/>
              </a:rPr>
              <a:t>SR 6</a:t>
            </a:r>
          </a:p>
        </p:txBody>
      </p:sp>
      <p:sp>
        <p:nvSpPr>
          <p:cNvPr id="129107" name="AutoShape 83"/>
          <p:cNvSpPr>
            <a:spLocks noChangeArrowheads="1"/>
          </p:cNvSpPr>
          <p:nvPr/>
        </p:nvSpPr>
        <p:spPr bwMode="auto">
          <a:xfrm>
            <a:off x="6732588" y="5229225"/>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8" name="Text Box 84"/>
          <p:cNvSpPr txBox="1">
            <a:spLocks noChangeArrowheads="1"/>
          </p:cNvSpPr>
          <p:nvPr/>
        </p:nvSpPr>
        <p:spPr bwMode="auto">
          <a:xfrm>
            <a:off x="6877050" y="5084763"/>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FF"/>
                </a:solidFill>
                <a:latin typeface="Comic Sans MS" panose="030F0702030302020204" pitchFamily="66" charset="0"/>
              </a:rPr>
              <a:t>SR 7</a:t>
            </a:r>
          </a:p>
        </p:txBody>
      </p:sp>
      <p:sp>
        <p:nvSpPr>
          <p:cNvPr id="129109" name="AutoShape 85"/>
          <p:cNvSpPr>
            <a:spLocks noChangeArrowheads="1"/>
          </p:cNvSpPr>
          <p:nvPr/>
        </p:nvSpPr>
        <p:spPr bwMode="auto">
          <a:xfrm>
            <a:off x="6732588" y="558958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0" name="Text Box 86"/>
          <p:cNvSpPr txBox="1">
            <a:spLocks noChangeArrowheads="1"/>
          </p:cNvSpPr>
          <p:nvPr/>
        </p:nvSpPr>
        <p:spPr bwMode="auto">
          <a:xfrm>
            <a:off x="687705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9900"/>
                </a:solidFill>
                <a:latin typeface="Comic Sans MS" panose="030F0702030302020204" pitchFamily="66" charset="0"/>
              </a:rPr>
              <a:t>SR 8</a:t>
            </a:r>
          </a:p>
        </p:txBody>
      </p:sp>
      <p:sp>
        <p:nvSpPr>
          <p:cNvPr id="129111" name="AutoShape 87"/>
          <p:cNvSpPr>
            <a:spLocks noChangeArrowheads="1"/>
          </p:cNvSpPr>
          <p:nvPr/>
        </p:nvSpPr>
        <p:spPr bwMode="auto">
          <a:xfrm>
            <a:off x="6732588" y="5949950"/>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2" name="Text Box 88"/>
          <p:cNvSpPr txBox="1">
            <a:spLocks noChangeArrowheads="1"/>
          </p:cNvSpPr>
          <p:nvPr/>
        </p:nvSpPr>
        <p:spPr bwMode="auto">
          <a:xfrm>
            <a:off x="687705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99"/>
                </a:solidFill>
                <a:latin typeface="Comic Sans MS" panose="030F0702030302020204" pitchFamily="66" charset="0"/>
              </a:rPr>
              <a:t>SR 9</a:t>
            </a:r>
          </a:p>
        </p:txBody>
      </p:sp>
      <p:sp>
        <p:nvSpPr>
          <p:cNvPr id="129113" name="AutoShape 89"/>
          <p:cNvSpPr>
            <a:spLocks noChangeArrowheads="1"/>
          </p:cNvSpPr>
          <p:nvPr/>
        </p:nvSpPr>
        <p:spPr bwMode="auto">
          <a:xfrm>
            <a:off x="6732588" y="6308725"/>
            <a:ext cx="100012" cy="100013"/>
          </a:xfrm>
          <a:prstGeom prst="octagon">
            <a:avLst>
              <a:gd name="adj" fmla="val 29287"/>
            </a:avLst>
          </a:prstGeom>
          <a:solidFill>
            <a:srgbClr val="99FF66"/>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0858" name="Text Box 90"/>
          <p:cNvSpPr txBox="1">
            <a:spLocks noChangeArrowheads="1"/>
          </p:cNvSpPr>
          <p:nvPr/>
        </p:nvSpPr>
        <p:spPr bwMode="auto">
          <a:xfrm>
            <a:off x="6877050" y="6165850"/>
            <a:ext cx="866775" cy="396875"/>
          </a:xfrm>
          <a:prstGeom prst="rect">
            <a:avLst/>
          </a:prstGeom>
          <a:noFill/>
          <a:ln w="9525" algn="ctr">
            <a:noFill/>
            <a:miter lim="800000"/>
            <a:headEnd/>
            <a:tailEnd/>
          </a:ln>
          <a:effectLst/>
        </p:spPr>
        <p:txBody>
          <a:bodyPr wrap="none">
            <a:spAutoFit/>
          </a:bodyPr>
          <a:lstStyle/>
          <a:p>
            <a:pPr>
              <a:defRPr/>
            </a:pPr>
            <a:r>
              <a:rPr lang="cs-CZ" sz="2000">
                <a:solidFill>
                  <a:srgbClr val="99FF66"/>
                </a:solidFill>
                <a:effectLst>
                  <a:outerShdw blurRad="38100" dist="38100" dir="2700000" algn="tl">
                    <a:srgbClr val="C0C0C0"/>
                  </a:outerShdw>
                </a:effectLst>
                <a:latin typeface="Comic Sans MS" pitchFamily="66" charset="0"/>
              </a:rPr>
              <a:t>SR 10</a:t>
            </a:r>
          </a:p>
        </p:txBody>
      </p:sp>
      <p:sp>
        <p:nvSpPr>
          <p:cNvPr id="129115" name="Text Box 91"/>
          <p:cNvSpPr txBox="1">
            <a:spLocks noChangeArrowheads="1"/>
          </p:cNvSpPr>
          <p:nvPr/>
        </p:nvSpPr>
        <p:spPr bwMode="auto">
          <a:xfrm>
            <a:off x="3635375" y="6092825"/>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1 km</a:t>
            </a:r>
          </a:p>
        </p:txBody>
      </p:sp>
      <p:sp>
        <p:nvSpPr>
          <p:cNvPr id="129116" name="Text Box 92"/>
          <p:cNvSpPr txBox="1">
            <a:spLocks noChangeArrowheads="1"/>
          </p:cNvSpPr>
          <p:nvPr/>
        </p:nvSpPr>
        <p:spPr bwMode="auto">
          <a:xfrm>
            <a:off x="3184525" y="496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29117" name="Line 93"/>
          <p:cNvSpPr>
            <a:spLocks noChangeShapeType="1"/>
          </p:cNvSpPr>
          <p:nvPr/>
        </p:nvSpPr>
        <p:spPr bwMode="auto">
          <a:xfrm>
            <a:off x="3708400" y="6453188"/>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9118" name="Picture 94" descr="vyd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23050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vysek02 kopie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8216900" cy="599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563938" y="620713"/>
            <a:ext cx="2176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3200" b="1">
                <a:latin typeface="Comic Sans MS" panose="030F0702030302020204" pitchFamily="66" charset="0"/>
              </a:rPr>
              <a:t>Ind. SR 3</a:t>
            </a:r>
          </a:p>
        </p:txBody>
      </p:sp>
      <p:pic>
        <p:nvPicPr>
          <p:cNvPr id="130052" name="Picture 4" descr="otter_otocena_hne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981075"/>
            <a:ext cx="1892300" cy="1422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559425" y="4816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798" name="AutoShape 6"/>
          <p:cNvSpPr>
            <a:spLocks noChangeArrowheads="1"/>
          </p:cNvSpPr>
          <p:nvPr/>
        </p:nvSpPr>
        <p:spPr bwMode="auto">
          <a:xfrm>
            <a:off x="5219700" y="56959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799" name="AutoShape 7"/>
          <p:cNvSpPr>
            <a:spLocks noChangeArrowheads="1"/>
          </p:cNvSpPr>
          <p:nvPr/>
        </p:nvSpPr>
        <p:spPr bwMode="auto">
          <a:xfrm>
            <a:off x="5076825" y="59118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0" name="AutoShape 8"/>
          <p:cNvSpPr>
            <a:spLocks noChangeArrowheads="1"/>
          </p:cNvSpPr>
          <p:nvPr/>
        </p:nvSpPr>
        <p:spPr bwMode="auto">
          <a:xfrm>
            <a:off x="4787900" y="566102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1" name="AutoShape 9"/>
          <p:cNvSpPr>
            <a:spLocks noChangeArrowheads="1"/>
          </p:cNvSpPr>
          <p:nvPr/>
        </p:nvSpPr>
        <p:spPr bwMode="auto">
          <a:xfrm>
            <a:off x="3635375" y="141287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2" name="Text Box 10"/>
          <p:cNvSpPr txBox="1">
            <a:spLocks noChangeArrowheads="1"/>
          </p:cNvSpPr>
          <p:nvPr/>
        </p:nvSpPr>
        <p:spPr bwMode="auto">
          <a:xfrm>
            <a:off x="3851275" y="12684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5. 4. 2003</a:t>
            </a:r>
          </a:p>
        </p:txBody>
      </p:sp>
      <p:sp>
        <p:nvSpPr>
          <p:cNvPr id="161803" name="AutoShape 11"/>
          <p:cNvSpPr>
            <a:spLocks noChangeArrowheads="1"/>
          </p:cNvSpPr>
          <p:nvPr/>
        </p:nvSpPr>
        <p:spPr bwMode="auto">
          <a:xfrm>
            <a:off x="6351588" y="584041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4" name="AutoShape 12"/>
          <p:cNvSpPr>
            <a:spLocks noChangeArrowheads="1"/>
          </p:cNvSpPr>
          <p:nvPr/>
        </p:nvSpPr>
        <p:spPr bwMode="auto">
          <a:xfrm>
            <a:off x="6480175" y="5734050"/>
            <a:ext cx="122238"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5" name="AutoShape 13"/>
          <p:cNvSpPr>
            <a:spLocks noChangeArrowheads="1"/>
          </p:cNvSpPr>
          <p:nvPr/>
        </p:nvSpPr>
        <p:spPr bwMode="auto">
          <a:xfrm>
            <a:off x="6659563" y="56959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6" name="AutoShape 14"/>
          <p:cNvSpPr>
            <a:spLocks noChangeArrowheads="1"/>
          </p:cNvSpPr>
          <p:nvPr/>
        </p:nvSpPr>
        <p:spPr bwMode="auto">
          <a:xfrm>
            <a:off x="6815138" y="57340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7" name="AutoShape 15"/>
          <p:cNvSpPr>
            <a:spLocks noChangeArrowheads="1"/>
          </p:cNvSpPr>
          <p:nvPr/>
        </p:nvSpPr>
        <p:spPr bwMode="auto">
          <a:xfrm>
            <a:off x="6732588" y="594836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8" name="AutoShape 16"/>
          <p:cNvSpPr>
            <a:spLocks noChangeArrowheads="1"/>
          </p:cNvSpPr>
          <p:nvPr/>
        </p:nvSpPr>
        <p:spPr bwMode="auto">
          <a:xfrm>
            <a:off x="6516688" y="6002338"/>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9" name="AutoShape 17"/>
          <p:cNvSpPr>
            <a:spLocks noChangeArrowheads="1"/>
          </p:cNvSpPr>
          <p:nvPr/>
        </p:nvSpPr>
        <p:spPr bwMode="auto">
          <a:xfrm>
            <a:off x="3635375" y="1773238"/>
            <a:ext cx="122238"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0066" name="Text Box 18"/>
          <p:cNvSpPr txBox="1">
            <a:spLocks noChangeArrowheads="1"/>
          </p:cNvSpPr>
          <p:nvPr/>
        </p:nvSpPr>
        <p:spPr bwMode="auto">
          <a:xfrm>
            <a:off x="4119563"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811" name="Text Box 19"/>
          <p:cNvSpPr txBox="1">
            <a:spLocks noChangeArrowheads="1"/>
          </p:cNvSpPr>
          <p:nvPr/>
        </p:nvSpPr>
        <p:spPr bwMode="auto">
          <a:xfrm>
            <a:off x="3851275" y="1628775"/>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4. 11. 2003</a:t>
            </a:r>
          </a:p>
        </p:txBody>
      </p:sp>
      <p:sp>
        <p:nvSpPr>
          <p:cNvPr id="161812" name="AutoShape 20"/>
          <p:cNvSpPr>
            <a:spLocks noChangeArrowheads="1"/>
          </p:cNvSpPr>
          <p:nvPr/>
        </p:nvSpPr>
        <p:spPr bwMode="auto">
          <a:xfrm>
            <a:off x="6372225" y="60928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3" name="AutoShape 21"/>
          <p:cNvSpPr>
            <a:spLocks noChangeArrowheads="1"/>
          </p:cNvSpPr>
          <p:nvPr/>
        </p:nvSpPr>
        <p:spPr bwMode="auto">
          <a:xfrm>
            <a:off x="6300788" y="5661025"/>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4" name="AutoShape 22"/>
          <p:cNvSpPr>
            <a:spLocks noChangeArrowheads="1"/>
          </p:cNvSpPr>
          <p:nvPr/>
        </p:nvSpPr>
        <p:spPr bwMode="auto">
          <a:xfrm>
            <a:off x="6189663" y="6056313"/>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5" name="AutoShape 23"/>
          <p:cNvSpPr>
            <a:spLocks noChangeArrowheads="1"/>
          </p:cNvSpPr>
          <p:nvPr/>
        </p:nvSpPr>
        <p:spPr bwMode="auto">
          <a:xfrm>
            <a:off x="6084888" y="59499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6" name="AutoShape 24"/>
          <p:cNvSpPr>
            <a:spLocks noChangeArrowheads="1"/>
          </p:cNvSpPr>
          <p:nvPr/>
        </p:nvSpPr>
        <p:spPr bwMode="auto">
          <a:xfrm>
            <a:off x="6048375" y="5551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7" name="AutoShape 25"/>
          <p:cNvSpPr>
            <a:spLocks noChangeArrowheads="1"/>
          </p:cNvSpPr>
          <p:nvPr/>
        </p:nvSpPr>
        <p:spPr bwMode="auto">
          <a:xfrm>
            <a:off x="6084888" y="5805488"/>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8" name="AutoShape 26"/>
          <p:cNvSpPr>
            <a:spLocks noChangeArrowheads="1"/>
          </p:cNvSpPr>
          <p:nvPr/>
        </p:nvSpPr>
        <p:spPr bwMode="auto">
          <a:xfrm>
            <a:off x="5940425" y="5805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9" name="AutoShape 27"/>
          <p:cNvSpPr>
            <a:spLocks noChangeArrowheads="1"/>
          </p:cNvSpPr>
          <p:nvPr/>
        </p:nvSpPr>
        <p:spPr bwMode="auto">
          <a:xfrm>
            <a:off x="5724525" y="55880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0" name="AutoShape 28"/>
          <p:cNvSpPr>
            <a:spLocks noChangeArrowheads="1"/>
          </p:cNvSpPr>
          <p:nvPr/>
        </p:nvSpPr>
        <p:spPr bwMode="auto">
          <a:xfrm>
            <a:off x="5651500" y="58769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1" name="AutoShape 29"/>
          <p:cNvSpPr>
            <a:spLocks noChangeArrowheads="1"/>
          </p:cNvSpPr>
          <p:nvPr/>
        </p:nvSpPr>
        <p:spPr bwMode="auto">
          <a:xfrm>
            <a:off x="3635375" y="21336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2" name="Text Box 30"/>
          <p:cNvSpPr txBox="1">
            <a:spLocks noChangeArrowheads="1"/>
          </p:cNvSpPr>
          <p:nvPr/>
        </p:nvSpPr>
        <p:spPr bwMode="auto">
          <a:xfrm>
            <a:off x="3851275" y="19891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3366FF"/>
                </a:solidFill>
                <a:latin typeface="Comic Sans MS" panose="030F0702030302020204" pitchFamily="66" charset="0"/>
              </a:rPr>
              <a:t>10. 11. 2003</a:t>
            </a:r>
          </a:p>
        </p:txBody>
      </p:sp>
      <p:sp>
        <p:nvSpPr>
          <p:cNvPr id="161823" name="AutoShape 31"/>
          <p:cNvSpPr>
            <a:spLocks noChangeArrowheads="1"/>
          </p:cNvSpPr>
          <p:nvPr/>
        </p:nvSpPr>
        <p:spPr bwMode="auto">
          <a:xfrm>
            <a:off x="4859338" y="59118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4" name="AutoShape 32"/>
          <p:cNvSpPr>
            <a:spLocks noChangeArrowheads="1"/>
          </p:cNvSpPr>
          <p:nvPr/>
        </p:nvSpPr>
        <p:spPr bwMode="auto">
          <a:xfrm>
            <a:off x="5003800" y="5661025"/>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5" name="AutoShape 33"/>
          <p:cNvSpPr>
            <a:spLocks noChangeArrowheads="1"/>
          </p:cNvSpPr>
          <p:nvPr/>
        </p:nvSpPr>
        <p:spPr bwMode="auto">
          <a:xfrm>
            <a:off x="4572000" y="5949950"/>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6" name="AutoShape 34"/>
          <p:cNvSpPr>
            <a:spLocks noChangeArrowheads="1"/>
          </p:cNvSpPr>
          <p:nvPr/>
        </p:nvSpPr>
        <p:spPr bwMode="auto">
          <a:xfrm>
            <a:off x="4389438" y="5707063"/>
            <a:ext cx="122237" cy="122237"/>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7" name="AutoShape 35"/>
          <p:cNvSpPr>
            <a:spLocks noChangeArrowheads="1"/>
          </p:cNvSpPr>
          <p:nvPr/>
        </p:nvSpPr>
        <p:spPr bwMode="auto">
          <a:xfrm>
            <a:off x="3635375" y="2492375"/>
            <a:ext cx="122238" cy="122238"/>
          </a:xfrm>
          <a:prstGeom prst="octagon">
            <a:avLst>
              <a:gd name="adj" fmla="val 29287"/>
            </a:avLst>
          </a:prstGeom>
          <a:solidFill>
            <a:srgbClr val="FFFF00"/>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8" name="Text Box 36"/>
          <p:cNvSpPr txBox="1">
            <a:spLocks noChangeArrowheads="1"/>
          </p:cNvSpPr>
          <p:nvPr/>
        </p:nvSpPr>
        <p:spPr bwMode="auto">
          <a:xfrm>
            <a:off x="3851275" y="2349500"/>
            <a:ext cx="1543050" cy="396875"/>
          </a:xfrm>
          <a:prstGeom prst="rect">
            <a:avLst/>
          </a:prstGeom>
          <a:noFill/>
          <a:ln w="9525" algn="ctr">
            <a:noFill/>
            <a:miter lim="800000"/>
            <a:headEnd/>
            <a:tailEnd/>
          </a:ln>
          <a:effectLst/>
        </p:spPr>
        <p:txBody>
          <a:bodyPr wrap="none">
            <a:spAutoFit/>
          </a:bodyPr>
          <a:lstStyle/>
          <a:p>
            <a:pPr>
              <a:defRPr/>
            </a:pPr>
            <a:r>
              <a:rPr lang="cs-CZ" sz="2000">
                <a:solidFill>
                  <a:srgbClr val="FFFF00"/>
                </a:solidFill>
                <a:effectLst>
                  <a:outerShdw blurRad="38100" dist="38100" dir="2700000" algn="tl">
                    <a:srgbClr val="C0C0C0"/>
                  </a:outerShdw>
                </a:effectLst>
                <a:latin typeface="Comic Sans MS" pitchFamily="66" charset="0"/>
              </a:rPr>
              <a:t>11. 11. 2003</a:t>
            </a:r>
          </a:p>
        </p:txBody>
      </p:sp>
      <p:sp>
        <p:nvSpPr>
          <p:cNvPr id="161829" name="AutoShape 37"/>
          <p:cNvSpPr>
            <a:spLocks noChangeArrowheads="1"/>
          </p:cNvSpPr>
          <p:nvPr/>
        </p:nvSpPr>
        <p:spPr bwMode="auto">
          <a:xfrm>
            <a:off x="4140200" y="5661025"/>
            <a:ext cx="122238" cy="122238"/>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0" name="AutoShape 38"/>
          <p:cNvSpPr>
            <a:spLocks noChangeArrowheads="1"/>
          </p:cNvSpPr>
          <p:nvPr/>
        </p:nvSpPr>
        <p:spPr bwMode="auto">
          <a:xfrm>
            <a:off x="3635375" y="2852738"/>
            <a:ext cx="122238" cy="122237"/>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1" name="Text Box 39"/>
          <p:cNvSpPr txBox="1">
            <a:spLocks noChangeArrowheads="1"/>
          </p:cNvSpPr>
          <p:nvPr/>
        </p:nvSpPr>
        <p:spPr bwMode="auto">
          <a:xfrm>
            <a:off x="3851275" y="2708275"/>
            <a:ext cx="166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800000"/>
                </a:solidFill>
                <a:latin typeface="Comic Sans MS" panose="030F0702030302020204" pitchFamily="66" charset="0"/>
              </a:rPr>
              <a:t>30. </a:t>
            </a:r>
            <a:r>
              <a:rPr lang="cs-CZ" altLang="cs-CZ" sz="2000">
                <a:solidFill>
                  <a:srgbClr val="993300"/>
                </a:solidFill>
                <a:latin typeface="Comic Sans MS" panose="030F0702030302020204" pitchFamily="66" charset="0"/>
              </a:rPr>
              <a:t>12</a:t>
            </a:r>
            <a:r>
              <a:rPr lang="cs-CZ" altLang="cs-CZ" sz="2000">
                <a:solidFill>
                  <a:srgbClr val="800000"/>
                </a:solidFill>
                <a:latin typeface="Comic Sans MS" panose="030F0702030302020204" pitchFamily="66" charset="0"/>
              </a:rPr>
              <a:t>. 2003</a:t>
            </a:r>
          </a:p>
        </p:txBody>
      </p:sp>
      <p:sp>
        <p:nvSpPr>
          <p:cNvPr id="130088" name="Rectangle 40"/>
          <p:cNvSpPr>
            <a:spLocks noChangeArrowheads="1"/>
          </p:cNvSpPr>
          <p:nvPr/>
        </p:nvSpPr>
        <p:spPr bwMode="auto">
          <a:xfrm>
            <a:off x="1116013" y="56610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500 m</a:t>
            </a:r>
          </a:p>
        </p:txBody>
      </p:sp>
      <p:sp>
        <p:nvSpPr>
          <p:cNvPr id="130089" name="Line 41"/>
          <p:cNvSpPr>
            <a:spLocks noChangeShapeType="1"/>
          </p:cNvSpPr>
          <p:nvPr/>
        </p:nvSpPr>
        <p:spPr bwMode="auto">
          <a:xfrm>
            <a:off x="971550" y="602138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90" name="Text Box 42"/>
          <p:cNvSpPr txBox="1">
            <a:spLocks noChangeArrowheads="1"/>
          </p:cNvSpPr>
          <p:nvPr/>
        </p:nvSpPr>
        <p:spPr bwMode="auto">
          <a:xfrm>
            <a:off x="2627313" y="45815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b="1">
                <a:solidFill>
                  <a:srgbClr val="333399"/>
                </a:solidFill>
              </a:rPr>
              <a:t>Hornad</a:t>
            </a:r>
          </a:p>
        </p:txBody>
      </p:sp>
      <p:sp>
        <p:nvSpPr>
          <p:cNvPr id="130091" name="Rectangle 45"/>
          <p:cNvSpPr>
            <a:spLocks noChangeArrowheads="1"/>
          </p:cNvSpPr>
          <p:nvPr/>
        </p:nvSpPr>
        <p:spPr bwMode="auto">
          <a:xfrm>
            <a:off x="4716463" y="4437063"/>
            <a:ext cx="331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600">
                <a:latin typeface="Comic Sans MS" panose="030F0702030302020204" pitchFamily="66" charset="0"/>
              </a:rPr>
              <a:t>Prostorová aktivita v horském prostředí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1798"/>
                                        </p:tgtEl>
                                        <p:attrNameLst>
                                          <p:attrName>style.visibility</p:attrName>
                                        </p:attrNameLst>
                                      </p:cBhvr>
                                      <p:to>
                                        <p:strVal val="visible"/>
                                      </p:to>
                                    </p:set>
                                    <p:animEffect transition="in" filter="wipe(down)">
                                      <p:cBhvr>
                                        <p:cTn id="7" dur="500"/>
                                        <p:tgtEl>
                                          <p:spTgt spid="1617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1799"/>
                                        </p:tgtEl>
                                        <p:attrNameLst>
                                          <p:attrName>style.visibility</p:attrName>
                                        </p:attrNameLst>
                                      </p:cBhvr>
                                      <p:to>
                                        <p:strVal val="visible"/>
                                      </p:to>
                                    </p:set>
                                    <p:animEffect transition="in" filter="wipe(down)">
                                      <p:cBhvr>
                                        <p:cTn id="10" dur="500"/>
                                        <p:tgtEl>
                                          <p:spTgt spid="1617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1800"/>
                                        </p:tgtEl>
                                        <p:attrNameLst>
                                          <p:attrName>style.visibility</p:attrName>
                                        </p:attrNameLst>
                                      </p:cBhvr>
                                      <p:to>
                                        <p:strVal val="visible"/>
                                      </p:to>
                                    </p:set>
                                    <p:animEffect transition="in" filter="wipe(down)">
                                      <p:cBhvr>
                                        <p:cTn id="13" dur="500"/>
                                        <p:tgtEl>
                                          <p:spTgt spid="1618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1801"/>
                                        </p:tgtEl>
                                        <p:attrNameLst>
                                          <p:attrName>style.visibility</p:attrName>
                                        </p:attrNameLst>
                                      </p:cBhvr>
                                      <p:to>
                                        <p:strVal val="visible"/>
                                      </p:to>
                                    </p:set>
                                    <p:animEffect transition="in" filter="wipe(down)">
                                      <p:cBhvr>
                                        <p:cTn id="16" dur="500"/>
                                        <p:tgtEl>
                                          <p:spTgt spid="16180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animEffect transition="in" filter="wipe(down)">
                                      <p:cBhvr>
                                        <p:cTn id="19" dur="500"/>
                                        <p:tgtEl>
                                          <p:spTgt spid="1618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1803"/>
                                        </p:tgtEl>
                                        <p:attrNameLst>
                                          <p:attrName>style.visibility</p:attrName>
                                        </p:attrNameLst>
                                      </p:cBhvr>
                                      <p:to>
                                        <p:strVal val="visible"/>
                                      </p:to>
                                    </p:set>
                                    <p:animEffect transition="in" filter="wipe(down)">
                                      <p:cBhvr>
                                        <p:cTn id="24" dur="500"/>
                                        <p:tgtEl>
                                          <p:spTgt spid="16180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1804"/>
                                        </p:tgtEl>
                                        <p:attrNameLst>
                                          <p:attrName>style.visibility</p:attrName>
                                        </p:attrNameLst>
                                      </p:cBhvr>
                                      <p:to>
                                        <p:strVal val="visible"/>
                                      </p:to>
                                    </p:set>
                                    <p:animEffect transition="in" filter="wipe(down)">
                                      <p:cBhvr>
                                        <p:cTn id="27" dur="500"/>
                                        <p:tgtEl>
                                          <p:spTgt spid="16180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1805"/>
                                        </p:tgtEl>
                                        <p:attrNameLst>
                                          <p:attrName>style.visibility</p:attrName>
                                        </p:attrNameLst>
                                      </p:cBhvr>
                                      <p:to>
                                        <p:strVal val="visible"/>
                                      </p:to>
                                    </p:set>
                                    <p:animEffect transition="in" filter="wipe(down)">
                                      <p:cBhvr>
                                        <p:cTn id="30" dur="500"/>
                                        <p:tgtEl>
                                          <p:spTgt spid="16180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1806"/>
                                        </p:tgtEl>
                                        <p:attrNameLst>
                                          <p:attrName>style.visibility</p:attrName>
                                        </p:attrNameLst>
                                      </p:cBhvr>
                                      <p:to>
                                        <p:strVal val="visible"/>
                                      </p:to>
                                    </p:set>
                                    <p:animEffect transition="in" filter="wipe(down)">
                                      <p:cBhvr>
                                        <p:cTn id="33" dur="500"/>
                                        <p:tgtEl>
                                          <p:spTgt spid="16180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1807"/>
                                        </p:tgtEl>
                                        <p:attrNameLst>
                                          <p:attrName>style.visibility</p:attrName>
                                        </p:attrNameLst>
                                      </p:cBhvr>
                                      <p:to>
                                        <p:strVal val="visible"/>
                                      </p:to>
                                    </p:set>
                                    <p:animEffect transition="in" filter="wipe(down)">
                                      <p:cBhvr>
                                        <p:cTn id="36" dur="500"/>
                                        <p:tgtEl>
                                          <p:spTgt spid="1618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1808"/>
                                        </p:tgtEl>
                                        <p:attrNameLst>
                                          <p:attrName>style.visibility</p:attrName>
                                        </p:attrNameLst>
                                      </p:cBhvr>
                                      <p:to>
                                        <p:strVal val="visible"/>
                                      </p:to>
                                    </p:set>
                                    <p:animEffect transition="in" filter="wipe(down)">
                                      <p:cBhvr>
                                        <p:cTn id="39" dur="500"/>
                                        <p:tgtEl>
                                          <p:spTgt spid="1618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1809"/>
                                        </p:tgtEl>
                                        <p:attrNameLst>
                                          <p:attrName>style.visibility</p:attrName>
                                        </p:attrNameLst>
                                      </p:cBhvr>
                                      <p:to>
                                        <p:strVal val="visible"/>
                                      </p:to>
                                    </p:set>
                                    <p:animEffect transition="in" filter="wipe(down)">
                                      <p:cBhvr>
                                        <p:cTn id="42" dur="500"/>
                                        <p:tgtEl>
                                          <p:spTgt spid="1618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1811"/>
                                        </p:tgtEl>
                                        <p:attrNameLst>
                                          <p:attrName>style.visibility</p:attrName>
                                        </p:attrNameLst>
                                      </p:cBhvr>
                                      <p:to>
                                        <p:strVal val="visible"/>
                                      </p:to>
                                    </p:set>
                                    <p:animEffect transition="in" filter="wipe(down)">
                                      <p:cBhvr>
                                        <p:cTn id="45" dur="500"/>
                                        <p:tgtEl>
                                          <p:spTgt spid="1618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1812"/>
                                        </p:tgtEl>
                                        <p:attrNameLst>
                                          <p:attrName>style.visibility</p:attrName>
                                        </p:attrNameLst>
                                      </p:cBhvr>
                                      <p:to>
                                        <p:strVal val="visible"/>
                                      </p:to>
                                    </p:set>
                                    <p:animEffect transition="in" filter="wipe(down)">
                                      <p:cBhvr>
                                        <p:cTn id="50" dur="500"/>
                                        <p:tgtEl>
                                          <p:spTgt spid="1618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1813"/>
                                        </p:tgtEl>
                                        <p:attrNameLst>
                                          <p:attrName>style.visibility</p:attrName>
                                        </p:attrNameLst>
                                      </p:cBhvr>
                                      <p:to>
                                        <p:strVal val="visible"/>
                                      </p:to>
                                    </p:set>
                                    <p:animEffect transition="in" filter="wipe(down)">
                                      <p:cBhvr>
                                        <p:cTn id="53" dur="500"/>
                                        <p:tgtEl>
                                          <p:spTgt spid="1618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61814"/>
                                        </p:tgtEl>
                                        <p:attrNameLst>
                                          <p:attrName>style.visibility</p:attrName>
                                        </p:attrNameLst>
                                      </p:cBhvr>
                                      <p:to>
                                        <p:strVal val="visible"/>
                                      </p:to>
                                    </p:set>
                                    <p:animEffect transition="in" filter="wipe(down)">
                                      <p:cBhvr>
                                        <p:cTn id="56" dur="500"/>
                                        <p:tgtEl>
                                          <p:spTgt spid="1618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1815"/>
                                        </p:tgtEl>
                                        <p:attrNameLst>
                                          <p:attrName>style.visibility</p:attrName>
                                        </p:attrNameLst>
                                      </p:cBhvr>
                                      <p:to>
                                        <p:strVal val="visible"/>
                                      </p:to>
                                    </p:set>
                                    <p:animEffect transition="in" filter="wipe(down)">
                                      <p:cBhvr>
                                        <p:cTn id="59" dur="500"/>
                                        <p:tgtEl>
                                          <p:spTgt spid="1618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61816"/>
                                        </p:tgtEl>
                                        <p:attrNameLst>
                                          <p:attrName>style.visibility</p:attrName>
                                        </p:attrNameLst>
                                      </p:cBhvr>
                                      <p:to>
                                        <p:strVal val="visible"/>
                                      </p:to>
                                    </p:set>
                                    <p:animEffect transition="in" filter="wipe(down)">
                                      <p:cBhvr>
                                        <p:cTn id="62" dur="500"/>
                                        <p:tgtEl>
                                          <p:spTgt spid="1618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61817"/>
                                        </p:tgtEl>
                                        <p:attrNameLst>
                                          <p:attrName>style.visibility</p:attrName>
                                        </p:attrNameLst>
                                      </p:cBhvr>
                                      <p:to>
                                        <p:strVal val="visible"/>
                                      </p:to>
                                    </p:set>
                                    <p:animEffect transition="in" filter="wipe(down)">
                                      <p:cBhvr>
                                        <p:cTn id="65" dur="500"/>
                                        <p:tgtEl>
                                          <p:spTgt spid="1618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61818"/>
                                        </p:tgtEl>
                                        <p:attrNameLst>
                                          <p:attrName>style.visibility</p:attrName>
                                        </p:attrNameLst>
                                      </p:cBhvr>
                                      <p:to>
                                        <p:strVal val="visible"/>
                                      </p:to>
                                    </p:set>
                                    <p:animEffect transition="in" filter="wipe(down)">
                                      <p:cBhvr>
                                        <p:cTn id="68" dur="500"/>
                                        <p:tgtEl>
                                          <p:spTgt spid="1618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61819"/>
                                        </p:tgtEl>
                                        <p:attrNameLst>
                                          <p:attrName>style.visibility</p:attrName>
                                        </p:attrNameLst>
                                      </p:cBhvr>
                                      <p:to>
                                        <p:strVal val="visible"/>
                                      </p:to>
                                    </p:set>
                                    <p:animEffect transition="in" filter="wipe(down)">
                                      <p:cBhvr>
                                        <p:cTn id="71" dur="500"/>
                                        <p:tgtEl>
                                          <p:spTgt spid="16181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1820"/>
                                        </p:tgtEl>
                                        <p:attrNameLst>
                                          <p:attrName>style.visibility</p:attrName>
                                        </p:attrNameLst>
                                      </p:cBhvr>
                                      <p:to>
                                        <p:strVal val="visible"/>
                                      </p:to>
                                    </p:set>
                                    <p:animEffect transition="in" filter="wipe(down)">
                                      <p:cBhvr>
                                        <p:cTn id="74" dur="500"/>
                                        <p:tgtEl>
                                          <p:spTgt spid="16182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1821"/>
                                        </p:tgtEl>
                                        <p:attrNameLst>
                                          <p:attrName>style.visibility</p:attrName>
                                        </p:attrNameLst>
                                      </p:cBhvr>
                                      <p:to>
                                        <p:strVal val="visible"/>
                                      </p:to>
                                    </p:set>
                                    <p:animEffect transition="in" filter="wipe(down)">
                                      <p:cBhvr>
                                        <p:cTn id="77" dur="500"/>
                                        <p:tgtEl>
                                          <p:spTgt spid="1618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61823"/>
                                        </p:tgtEl>
                                        <p:attrNameLst>
                                          <p:attrName>style.visibility</p:attrName>
                                        </p:attrNameLst>
                                      </p:cBhvr>
                                      <p:to>
                                        <p:strVal val="visible"/>
                                      </p:to>
                                    </p:set>
                                    <p:animEffect transition="in" filter="wipe(down)">
                                      <p:cBhvr>
                                        <p:cTn id="80" dur="500"/>
                                        <p:tgtEl>
                                          <p:spTgt spid="16182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61822"/>
                                        </p:tgtEl>
                                        <p:attrNameLst>
                                          <p:attrName>style.visibility</p:attrName>
                                        </p:attrNameLst>
                                      </p:cBhvr>
                                      <p:to>
                                        <p:strVal val="visible"/>
                                      </p:to>
                                    </p:set>
                                    <p:animEffect transition="in" filter="wipe(down)">
                                      <p:cBhvr>
                                        <p:cTn id="83" dur="500"/>
                                        <p:tgtEl>
                                          <p:spTgt spid="1618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61824"/>
                                        </p:tgtEl>
                                        <p:attrNameLst>
                                          <p:attrName>style.visibility</p:attrName>
                                        </p:attrNameLst>
                                      </p:cBhvr>
                                      <p:to>
                                        <p:strVal val="visible"/>
                                      </p:to>
                                    </p:set>
                                    <p:animEffect transition="in" filter="wipe(down)">
                                      <p:cBhvr>
                                        <p:cTn id="88" dur="500"/>
                                        <p:tgtEl>
                                          <p:spTgt spid="16182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61825"/>
                                        </p:tgtEl>
                                        <p:attrNameLst>
                                          <p:attrName>style.visibility</p:attrName>
                                        </p:attrNameLst>
                                      </p:cBhvr>
                                      <p:to>
                                        <p:strVal val="visible"/>
                                      </p:to>
                                    </p:set>
                                    <p:animEffect transition="in" filter="wipe(down)">
                                      <p:cBhvr>
                                        <p:cTn id="91" dur="500"/>
                                        <p:tgtEl>
                                          <p:spTgt spid="16182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1826"/>
                                        </p:tgtEl>
                                        <p:attrNameLst>
                                          <p:attrName>style.visibility</p:attrName>
                                        </p:attrNameLst>
                                      </p:cBhvr>
                                      <p:to>
                                        <p:strVal val="visible"/>
                                      </p:to>
                                    </p:set>
                                    <p:animEffect transition="in" filter="wipe(down)">
                                      <p:cBhvr>
                                        <p:cTn id="94" dur="500"/>
                                        <p:tgtEl>
                                          <p:spTgt spid="16182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61827"/>
                                        </p:tgtEl>
                                        <p:attrNameLst>
                                          <p:attrName>style.visibility</p:attrName>
                                        </p:attrNameLst>
                                      </p:cBhvr>
                                      <p:to>
                                        <p:strVal val="visible"/>
                                      </p:to>
                                    </p:set>
                                    <p:animEffect transition="in" filter="wipe(down)">
                                      <p:cBhvr>
                                        <p:cTn id="97" dur="500"/>
                                        <p:tgtEl>
                                          <p:spTgt spid="16182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61828"/>
                                        </p:tgtEl>
                                        <p:attrNameLst>
                                          <p:attrName>style.visibility</p:attrName>
                                        </p:attrNameLst>
                                      </p:cBhvr>
                                      <p:to>
                                        <p:strVal val="visible"/>
                                      </p:to>
                                    </p:set>
                                    <p:animEffect transition="in" filter="wipe(down)">
                                      <p:cBhvr>
                                        <p:cTn id="100" dur="500"/>
                                        <p:tgtEl>
                                          <p:spTgt spid="16182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61829"/>
                                        </p:tgtEl>
                                        <p:attrNameLst>
                                          <p:attrName>style.visibility</p:attrName>
                                        </p:attrNameLst>
                                      </p:cBhvr>
                                      <p:to>
                                        <p:strVal val="visible"/>
                                      </p:to>
                                    </p:set>
                                    <p:animEffect transition="in" filter="wipe(down)">
                                      <p:cBhvr>
                                        <p:cTn id="105" dur="500"/>
                                        <p:tgtEl>
                                          <p:spTgt spid="1618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61830"/>
                                        </p:tgtEl>
                                        <p:attrNameLst>
                                          <p:attrName>style.visibility</p:attrName>
                                        </p:attrNameLst>
                                      </p:cBhvr>
                                      <p:to>
                                        <p:strVal val="visible"/>
                                      </p:to>
                                    </p:set>
                                    <p:animEffect transition="in" filter="wipe(down)">
                                      <p:cBhvr>
                                        <p:cTn id="108" dur="500"/>
                                        <p:tgtEl>
                                          <p:spTgt spid="1618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61831"/>
                                        </p:tgtEl>
                                        <p:attrNameLst>
                                          <p:attrName>style.visibility</p:attrName>
                                        </p:attrNameLst>
                                      </p:cBhvr>
                                      <p:to>
                                        <p:strVal val="visible"/>
                                      </p:to>
                                    </p:set>
                                    <p:animEffect transition="in" filter="wipe(down)">
                                      <p:cBhvr>
                                        <p:cTn id="111" dur="500"/>
                                        <p:tgtEl>
                                          <p:spTgt spid="1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nimBg="1"/>
      <p:bldP spid="161800" grpId="0" animBg="1"/>
      <p:bldP spid="161801" grpId="0" animBg="1"/>
      <p:bldP spid="161802" grpId="0"/>
      <p:bldP spid="161803" grpId="0" animBg="1"/>
      <p:bldP spid="161804" grpId="0" animBg="1"/>
      <p:bldP spid="161805" grpId="0" animBg="1"/>
      <p:bldP spid="161806" grpId="0" animBg="1"/>
      <p:bldP spid="161807" grpId="0" animBg="1"/>
      <p:bldP spid="161808" grpId="0" animBg="1"/>
      <p:bldP spid="161809" grpId="0" animBg="1"/>
      <p:bldP spid="161811" grpId="0"/>
      <p:bldP spid="161812" grpId="0" animBg="1"/>
      <p:bldP spid="161813" grpId="0" animBg="1"/>
      <p:bldP spid="161814" grpId="0" animBg="1"/>
      <p:bldP spid="161815" grpId="0" animBg="1"/>
      <p:bldP spid="161816" grpId="0" animBg="1"/>
      <p:bldP spid="161817" grpId="0" animBg="1"/>
      <p:bldP spid="161818" grpId="0" animBg="1"/>
      <p:bldP spid="161819" grpId="0" animBg="1"/>
      <p:bldP spid="161820" grpId="0" animBg="1"/>
      <p:bldP spid="161821" grpId="0" animBg="1"/>
      <p:bldP spid="161822" grpId="0"/>
      <p:bldP spid="161823" grpId="0" animBg="1"/>
      <p:bldP spid="161824" grpId="0" animBg="1"/>
      <p:bldP spid="161825" grpId="0" animBg="1"/>
      <p:bldP spid="161826" grpId="0" animBg="1"/>
      <p:bldP spid="161827" grpId="0" animBg="1"/>
      <p:bldP spid="161828" grpId="0"/>
      <p:bldP spid="161829" grpId="0" animBg="1"/>
      <p:bldP spid="161830" grpId="0" animBg="1"/>
      <p:bldP spid="16183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Non-invasive CMR studies</a:t>
            </a:r>
          </a:p>
        </p:txBody>
      </p:sp>
      <p:sp>
        <p:nvSpPr>
          <p:cNvPr id="288771" name="Rectangle 3"/>
          <p:cNvSpPr>
            <a:spLocks noGrp="1" noChangeArrowheads="1"/>
          </p:cNvSpPr>
          <p:nvPr>
            <p:ph type="body" idx="1"/>
          </p:nvPr>
        </p:nvSpPr>
        <p:spPr>
          <a:xfrm>
            <a:off x="468313" y="1196975"/>
            <a:ext cx="5616575" cy="4537075"/>
          </a:xfrm>
        </p:spPr>
        <p:txBody>
          <a:bodyPr/>
          <a:lstStyle/>
          <a:p>
            <a:pPr eaLnBrk="1" hangingPunct="1">
              <a:lnSpc>
                <a:spcPct val="90000"/>
              </a:lnSpc>
              <a:spcBef>
                <a:spcPct val="55000"/>
              </a:spcBef>
            </a:pPr>
            <a:r>
              <a:rPr lang="cs-CZ" altLang="cs-CZ" sz="2200" b="1" smtClean="0"/>
              <a:t>Velikost populace</a:t>
            </a:r>
          </a:p>
          <a:p>
            <a:pPr eaLnBrk="1" hangingPunct="1">
              <a:lnSpc>
                <a:spcPct val="90000"/>
              </a:lnSpc>
              <a:spcBef>
                <a:spcPct val="55000"/>
              </a:spcBef>
            </a:pPr>
            <a:r>
              <a:rPr lang="cs-CZ" altLang="cs-CZ" sz="2200" smtClean="0"/>
              <a:t>„Capture-Mark-Recapture“ </a:t>
            </a:r>
            <a:r>
              <a:rPr lang="cs-CZ" altLang="cs-CZ" sz="2000" smtClean="0"/>
              <a:t>(review in Lukacs </a:t>
            </a:r>
            <a:r>
              <a:rPr lang="en-US" altLang="cs-CZ" sz="2000" smtClean="0"/>
              <a:t>&amp;</a:t>
            </a:r>
            <a:r>
              <a:rPr lang="cs-CZ" altLang="cs-CZ" sz="2000" smtClean="0"/>
              <a:t> Burnham 2005)</a:t>
            </a:r>
            <a:endParaRPr lang="cs-CZ" altLang="cs-CZ" sz="2200" smtClean="0"/>
          </a:p>
          <a:p>
            <a:pPr eaLnBrk="1" hangingPunct="1">
              <a:lnSpc>
                <a:spcPct val="90000"/>
              </a:lnSpc>
              <a:spcBef>
                <a:spcPct val="55000"/>
              </a:spcBef>
            </a:pPr>
            <a:r>
              <a:rPr lang="cs-CZ" altLang="cs-CZ" sz="2200" smtClean="0"/>
              <a:t>Opakované vzorkování stejného zvířete</a:t>
            </a:r>
          </a:p>
          <a:p>
            <a:pPr eaLnBrk="1" hangingPunct="1">
              <a:lnSpc>
                <a:spcPct val="90000"/>
              </a:lnSpc>
              <a:spcBef>
                <a:spcPct val="55000"/>
              </a:spcBef>
            </a:pPr>
            <a:r>
              <a:rPr lang="cs-CZ" altLang="cs-CZ" sz="2200" smtClean="0"/>
              <a:t>Přežívání, populační dynamika atd.</a:t>
            </a:r>
          </a:p>
          <a:p>
            <a:pPr eaLnBrk="1" hangingPunct="1">
              <a:lnSpc>
                <a:spcPct val="90000"/>
              </a:lnSpc>
              <a:spcBef>
                <a:spcPct val="55000"/>
              </a:spcBef>
            </a:pPr>
            <a:r>
              <a:rPr lang="cs-CZ" altLang="cs-CZ" sz="2200" smtClean="0"/>
              <a:t>Closed population models, open population models, Robust design models</a:t>
            </a:r>
          </a:p>
          <a:p>
            <a:pPr eaLnBrk="1" hangingPunct="1">
              <a:lnSpc>
                <a:spcPct val="90000"/>
              </a:lnSpc>
              <a:spcBef>
                <a:spcPct val="55000"/>
              </a:spcBef>
            </a:pPr>
            <a:r>
              <a:rPr lang="cs-CZ" altLang="cs-CZ" sz="2200" smtClean="0"/>
              <a:t>Korekce na genotypizační chyby</a:t>
            </a:r>
          </a:p>
          <a:p>
            <a:pPr eaLnBrk="1" hangingPunct="1">
              <a:lnSpc>
                <a:spcPct val="90000"/>
              </a:lnSpc>
              <a:spcBef>
                <a:spcPct val="55000"/>
              </a:spcBef>
            </a:pPr>
            <a:r>
              <a:rPr lang="cs-CZ" altLang="cs-CZ" sz="2200" smtClean="0"/>
              <a:t>Trus – analýza </a:t>
            </a:r>
            <a:r>
              <a:rPr lang="cs-CZ" altLang="cs-CZ" sz="2200" b="1" smtClean="0"/>
              <a:t>individuální variability </a:t>
            </a:r>
            <a:r>
              <a:rPr lang="cs-CZ" altLang="cs-CZ" sz="2200" smtClean="0"/>
              <a:t>v potravě </a:t>
            </a:r>
            <a:r>
              <a:rPr lang="cs-CZ" altLang="cs-CZ" sz="2000" smtClean="0"/>
              <a:t>(př. kojoti - Fedriani </a:t>
            </a:r>
            <a:r>
              <a:rPr lang="en-US" altLang="cs-CZ" sz="2000" smtClean="0"/>
              <a:t>&amp;</a:t>
            </a:r>
            <a:r>
              <a:rPr lang="cs-CZ" altLang="cs-CZ" sz="2000" smtClean="0"/>
              <a:t> Kohn 2001)</a:t>
            </a:r>
            <a:endParaRPr lang="cs-CZ" altLang="cs-CZ" sz="2400" smtClean="0"/>
          </a:p>
          <a:p>
            <a:pPr eaLnBrk="1" hangingPunct="1">
              <a:lnSpc>
                <a:spcPct val="90000"/>
              </a:lnSpc>
              <a:spcBef>
                <a:spcPct val="55000"/>
              </a:spcBef>
            </a:pPr>
            <a:endParaRPr lang="cs-CZ" altLang="cs-CZ" sz="2200" smtClean="0"/>
          </a:p>
        </p:txBody>
      </p:sp>
      <p:pic>
        <p:nvPicPr>
          <p:cNvPr id="288774" name="Picture 6" descr="koj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628775"/>
            <a:ext cx="1933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7"/>
          <p:cNvSpPr txBox="1">
            <a:spLocks noChangeArrowheads="1"/>
          </p:cNvSpPr>
          <p:nvPr/>
        </p:nvSpPr>
        <p:spPr bwMode="auto">
          <a:xfrm>
            <a:off x="6372225" y="4437063"/>
            <a:ext cx="232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Populační dynamika kojotů (Prugh et al. 2005)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anim calcmode="lin" valueType="num">
                                      <p:cBhvr additive="base">
                                        <p:cTn id="11"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88771">
                                            <p:txEl>
                                              <p:pRg st="3" end="3"/>
                                            </p:txEl>
                                          </p:spTgt>
                                        </p:tgtEl>
                                        <p:attrNameLst>
                                          <p:attrName>style.visibility</p:attrName>
                                        </p:attrNameLst>
                                      </p:cBhvr>
                                      <p:to>
                                        <p:strVal val="visible"/>
                                      </p:to>
                                    </p:set>
                                    <p:anim calcmode="lin" valueType="num">
                                      <p:cBhvr additive="base">
                                        <p:cTn id="17" dur="500" fill="hold"/>
                                        <p:tgtEl>
                                          <p:spTgt spid="288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87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8771">
                                            <p:txEl>
                                              <p:pRg st="4" end="4"/>
                                            </p:txEl>
                                          </p:spTgt>
                                        </p:tgtEl>
                                        <p:attrNameLst>
                                          <p:attrName>style.visibility</p:attrName>
                                        </p:attrNameLst>
                                      </p:cBhvr>
                                      <p:to>
                                        <p:strVal val="visible"/>
                                      </p:to>
                                    </p:set>
                                    <p:anim calcmode="lin" valueType="num">
                                      <p:cBhvr additive="base">
                                        <p:cTn id="21"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877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8771">
                                            <p:txEl>
                                              <p:pRg st="5" end="5"/>
                                            </p:txEl>
                                          </p:spTgt>
                                        </p:tgtEl>
                                        <p:attrNameLst>
                                          <p:attrName>style.visibility</p:attrName>
                                        </p:attrNameLst>
                                      </p:cBhvr>
                                      <p:to>
                                        <p:strVal val="visible"/>
                                      </p:to>
                                    </p:set>
                                    <p:anim calcmode="lin" valueType="num">
                                      <p:cBhvr additive="base">
                                        <p:cTn id="25" dur="500" fill="hold"/>
                                        <p:tgtEl>
                                          <p:spTgt spid="28877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8774"/>
                                        </p:tgtEl>
                                        <p:attrNameLst>
                                          <p:attrName>style.visibility</p:attrName>
                                        </p:attrNameLst>
                                      </p:cBhvr>
                                      <p:to>
                                        <p:strVal val="visible"/>
                                      </p:to>
                                    </p:set>
                                    <p:anim calcmode="lin" valueType="num">
                                      <p:cBhvr additive="base">
                                        <p:cTn id="29" dur="500" fill="hold"/>
                                        <p:tgtEl>
                                          <p:spTgt spid="288774"/>
                                        </p:tgtEl>
                                        <p:attrNameLst>
                                          <p:attrName>ppt_x</p:attrName>
                                        </p:attrNameLst>
                                      </p:cBhvr>
                                      <p:tavLst>
                                        <p:tav tm="0">
                                          <p:val>
                                            <p:strVal val="#ppt_x"/>
                                          </p:val>
                                        </p:tav>
                                        <p:tav tm="100000">
                                          <p:val>
                                            <p:strVal val="#ppt_x"/>
                                          </p:val>
                                        </p:tav>
                                      </p:tavLst>
                                    </p:anim>
                                    <p:anim calcmode="lin" valueType="num">
                                      <p:cBhvr additive="base">
                                        <p:cTn id="30" dur="500" fill="hold"/>
                                        <p:tgtEl>
                                          <p:spTgt spid="2887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8775"/>
                                        </p:tgtEl>
                                        <p:attrNameLst>
                                          <p:attrName>style.visibility</p:attrName>
                                        </p:attrNameLst>
                                      </p:cBhvr>
                                      <p:to>
                                        <p:strVal val="visible"/>
                                      </p:to>
                                    </p:set>
                                    <p:anim calcmode="lin" valueType="num">
                                      <p:cBhvr additive="base">
                                        <p:cTn id="33" dur="500" fill="hold"/>
                                        <p:tgtEl>
                                          <p:spTgt spid="288775"/>
                                        </p:tgtEl>
                                        <p:attrNameLst>
                                          <p:attrName>ppt_x</p:attrName>
                                        </p:attrNameLst>
                                      </p:cBhvr>
                                      <p:tavLst>
                                        <p:tav tm="0">
                                          <p:val>
                                            <p:strVal val="#ppt_x"/>
                                          </p:val>
                                        </p:tav>
                                        <p:tav tm="100000">
                                          <p:val>
                                            <p:strVal val="#ppt_x"/>
                                          </p:val>
                                        </p:tav>
                                      </p:tavLst>
                                    </p:anim>
                                    <p:anim calcmode="lin" valueType="num">
                                      <p:cBhvr additive="base">
                                        <p:cTn id="34" dur="500" fill="hold"/>
                                        <p:tgtEl>
                                          <p:spTgt spid="28877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88771">
                                            <p:txEl>
                                              <p:pRg st="6" end="6"/>
                                            </p:txEl>
                                          </p:spTgt>
                                        </p:tgtEl>
                                        <p:attrNameLst>
                                          <p:attrName>style.visibility</p:attrName>
                                        </p:attrNameLst>
                                      </p:cBhvr>
                                      <p:to>
                                        <p:strVal val="visible"/>
                                      </p:to>
                                    </p:set>
                                    <p:anim calcmode="lin" valueType="num">
                                      <p:cBhvr additive="base">
                                        <p:cTn id="39" dur="500" fill="hold"/>
                                        <p:tgtEl>
                                          <p:spTgt spid="28877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88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cs-CZ" altLang="cs-CZ" sz="3000" smtClean="0">
                <a:latin typeface="Comic Sans MS" panose="030F0702030302020204" pitchFamily="66" charset="0"/>
              </a:rPr>
              <a:t>Brown bears (</a:t>
            </a:r>
            <a:r>
              <a:rPr lang="cs-CZ" altLang="cs-CZ" sz="3000" i="1" smtClean="0">
                <a:latin typeface="Comic Sans MS" panose="030F0702030302020204" pitchFamily="66" charset="0"/>
              </a:rPr>
              <a:t>Ursus arctos</a:t>
            </a:r>
            <a:r>
              <a:rPr lang="cs-CZ" altLang="cs-CZ" sz="3000" smtClean="0">
                <a:latin typeface="Comic Sans MS" panose="030F0702030302020204" pitchFamily="66" charset="0"/>
              </a:rPr>
              <a:t>) in Scandinavia</a:t>
            </a:r>
            <a:br>
              <a:rPr lang="cs-CZ" altLang="cs-CZ" sz="3000" smtClean="0">
                <a:latin typeface="Comic Sans MS" panose="030F0702030302020204" pitchFamily="66" charset="0"/>
              </a:rPr>
            </a:br>
            <a:r>
              <a:rPr lang="cs-CZ" altLang="cs-CZ" sz="2000" smtClean="0">
                <a:latin typeface="Comic Sans MS" panose="030F0702030302020204" pitchFamily="66" charset="0"/>
              </a:rPr>
              <a:t>(Hakon Solberg et al. 2006, Biological Conservation)</a:t>
            </a:r>
          </a:p>
        </p:txBody>
      </p:sp>
      <p:pic>
        <p:nvPicPr>
          <p:cNvPr id="13209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557338"/>
            <a:ext cx="5184775" cy="4376737"/>
          </a:xfrm>
          <a:noFill/>
        </p:spPr>
      </p:pic>
      <p:pic>
        <p:nvPicPr>
          <p:cNvPr id="132100" name="Picture 5" descr="grizz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00213"/>
            <a:ext cx="25908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6"/>
          <p:cNvSpPr txBox="1">
            <a:spLocks noChangeArrowheads="1"/>
          </p:cNvSpPr>
          <p:nvPr/>
        </p:nvSpPr>
        <p:spPr bwMode="auto">
          <a:xfrm>
            <a:off x="6496050" y="4240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2" name="Rectangle 7"/>
          <p:cNvSpPr>
            <a:spLocks noChangeArrowheads="1"/>
          </p:cNvSpPr>
          <p:nvPr/>
        </p:nvSpPr>
        <p:spPr bwMode="auto">
          <a:xfrm>
            <a:off x="5795963" y="3573463"/>
            <a:ext cx="30972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pPr>
            <a:r>
              <a:rPr lang="cs-CZ" altLang="cs-CZ" sz="2200"/>
              <a:t>observations – underestimate numbers</a:t>
            </a:r>
          </a:p>
          <a:p>
            <a:pPr eaLnBrk="1" hangingPunct="1">
              <a:spcBef>
                <a:spcPct val="30000"/>
              </a:spcBef>
            </a:pPr>
            <a:r>
              <a:rPr lang="cs-CZ" altLang="cs-CZ" sz="2200"/>
              <a:t>non-invasive CMR is cheaper and more precise than helicoptere census</a:t>
            </a:r>
            <a:endParaRPr lang="en-GB" altLang="cs-CZ" sz="2200"/>
          </a:p>
        </p:txBody>
      </p:sp>
      <p:sp>
        <p:nvSpPr>
          <p:cNvPr id="132103" name="AutoShape 8"/>
          <p:cNvSpPr>
            <a:spLocks noChangeArrowheads="1"/>
          </p:cNvSpPr>
          <p:nvPr/>
        </p:nvSpPr>
        <p:spPr bwMode="auto">
          <a:xfrm>
            <a:off x="27003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4" name="AutoShape 9"/>
          <p:cNvSpPr>
            <a:spLocks noChangeArrowheads="1"/>
          </p:cNvSpPr>
          <p:nvPr/>
        </p:nvSpPr>
        <p:spPr bwMode="auto">
          <a:xfrm>
            <a:off x="46434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5" name="Text Box 10"/>
          <p:cNvSpPr txBox="1">
            <a:spLocks noChangeArrowheads="1"/>
          </p:cNvSpPr>
          <p:nvPr/>
        </p:nvSpPr>
        <p:spPr bwMode="auto">
          <a:xfrm>
            <a:off x="2484438"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
        <p:nvSpPr>
          <p:cNvPr id="132106" name="Text Box 11"/>
          <p:cNvSpPr txBox="1">
            <a:spLocks noChangeArrowheads="1"/>
          </p:cNvSpPr>
          <p:nvPr/>
        </p:nvSpPr>
        <p:spPr bwMode="auto">
          <a:xfrm>
            <a:off x="4356100"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Otsikko 1"/>
          <p:cNvSpPr>
            <a:spLocks noGrp="1"/>
          </p:cNvSpPr>
          <p:nvPr>
            <p:ph type="title"/>
          </p:nvPr>
        </p:nvSpPr>
        <p:spPr>
          <a:xfrm>
            <a:off x="611188" y="260350"/>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smtClean="0">
                <a:latin typeface="Calibri" panose="020F0502020204030204" pitchFamily="34" charset="0"/>
              </a:rPr>
              <a:t>„Budoucnost je v genech ...“</a:t>
            </a:r>
            <a:endParaRPr lang="en-US" altLang="cs-CZ" sz="3600" smtClean="0">
              <a:latin typeface="Calibri" panose="020F0502020204030204" pitchFamily="34" charset="0"/>
            </a:endParaRPr>
          </a:p>
        </p:txBody>
      </p:sp>
      <p:sp>
        <p:nvSpPr>
          <p:cNvPr id="3" name="Sisällön paikkamerkki 2"/>
          <p:cNvSpPr>
            <a:spLocks noGrp="1"/>
          </p:cNvSpPr>
          <p:nvPr>
            <p:ph idx="1"/>
          </p:nvPr>
        </p:nvSpPr>
        <p:spPr>
          <a:xfrm>
            <a:off x="468313" y="1052513"/>
            <a:ext cx="8229600" cy="4886325"/>
          </a:xfrm>
        </p:spPr>
        <p:txBody>
          <a:bodyPr/>
          <a:lstStyle/>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smtClean="0"/>
              <a:t>Změny prostředí (např. klima, patogeny, aj.) → přizpůsob se nebo zmiz!</a:t>
            </a:r>
          </a:p>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smtClean="0"/>
              <a:t>Vysoká genetická variabilita znamená, že je zde více genetických variant, z nichž některé mohou být vhodné pro nové podmínky</a:t>
            </a:r>
            <a:endParaRPr lang="en-US" sz="2000" dirty="0" smtClean="0"/>
          </a:p>
          <a:p>
            <a:pPr>
              <a:spcBef>
                <a:spcPts val="1800"/>
              </a:spcBef>
              <a:defRPr/>
            </a:pPr>
            <a:r>
              <a:rPr lang="cs-CZ" sz="2000" dirty="0" smtClean="0">
                <a:cs typeface="Arial" charset="0"/>
              </a:rPr>
              <a:t>Populace s vyšší genetickou variabilitou mají „více losů v loterii“ (= </a:t>
            </a:r>
            <a:r>
              <a:rPr lang="cs-CZ" sz="2000" b="1" dirty="0" smtClean="0">
                <a:cs typeface="Arial" charset="0"/>
              </a:rPr>
              <a:t>adaptivní potenciál</a:t>
            </a:r>
            <a:r>
              <a:rPr lang="cs-CZ" sz="2000" dirty="0" smtClean="0">
                <a:cs typeface="Arial" charset="0"/>
              </a:rPr>
              <a:t>)</a:t>
            </a:r>
            <a:endParaRPr lang="en-US" sz="2000" dirty="0" smtClean="0">
              <a:cs typeface="Arial" charset="0"/>
            </a:endParaRPr>
          </a:p>
          <a:p>
            <a:pPr>
              <a:defRPr/>
            </a:pPr>
            <a:endParaRPr lang="fi-FI" sz="2000" dirty="0" smtClean="0">
              <a:cs typeface="Arial"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smtClean="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smtClean="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fi-FI" sz="2000" dirty="0" smtClean="0">
              <a:solidFill>
                <a:schemeClr val="tx1">
                  <a:lumMod val="95000"/>
                  <a:lumOff val="5000"/>
                </a:schemeClr>
              </a:solidFill>
              <a:latin typeface="Calibri" pitchFamily="34"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smtClean="0">
              <a:cs typeface="Arial" charset="0"/>
            </a:endParaRPr>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smtClean="0">
              <a:cs typeface="Arial"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dirty="0">
              <a:cs typeface="Arial" charset="0"/>
            </a:endParaRPr>
          </a:p>
        </p:txBody>
      </p:sp>
      <p:sp>
        <p:nvSpPr>
          <p:cNvPr id="19460" name="Suorakulmio 5"/>
          <p:cNvSpPr>
            <a:spLocks noChangeArrowheads="1"/>
          </p:cNvSpPr>
          <p:nvPr/>
        </p:nvSpPr>
        <p:spPr bwMode="auto">
          <a:xfrm>
            <a:off x="-228600" y="6188075"/>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i-FI" altLang="cs-CZ" sz="1400" i="1">
                <a:solidFill>
                  <a:srgbClr val="000000"/>
                </a:solidFill>
                <a:cs typeface="Arial" panose="020B0604020202020204" pitchFamily="34" charset="0"/>
              </a:rPr>
              <a:t>Dryas octopetala </a:t>
            </a:r>
            <a:r>
              <a:rPr lang="cs-CZ" altLang="cs-CZ" sz="1400">
                <a:solidFill>
                  <a:srgbClr val="000000"/>
                </a:solidFill>
                <a:cs typeface="Arial" panose="020B0604020202020204" pitchFamily="34" charset="0"/>
              </a:rPr>
              <a:t>v Alpách</a:t>
            </a:r>
            <a:r>
              <a:rPr lang="fi-FI" altLang="cs-CZ" sz="1400">
                <a:solidFill>
                  <a:srgbClr val="000000"/>
                </a:solidFill>
                <a:cs typeface="Arial" panose="020B0604020202020204" pitchFamily="34" charset="0"/>
              </a:rPr>
              <a:t>, </a:t>
            </a:r>
            <a:r>
              <a:rPr lang="cs-CZ" altLang="cs-CZ" sz="1400">
                <a:solidFill>
                  <a:srgbClr val="000000"/>
                </a:solidFill>
                <a:cs typeface="Arial" panose="020B0604020202020204" pitchFamily="34" charset="0"/>
              </a:rPr>
              <a:t>Německo</a:t>
            </a:r>
            <a:r>
              <a:rPr lang="fi-FI" altLang="cs-CZ" sz="1400">
                <a:solidFill>
                  <a:srgbClr val="000000"/>
                </a:solidFill>
                <a:cs typeface="Arial" panose="020B0604020202020204" pitchFamily="34" charset="0"/>
              </a:rPr>
              <a:t>. </a:t>
            </a:r>
            <a:r>
              <a:rPr lang="fi-FI" altLang="cs-CZ" sz="1400" i="1">
                <a:solidFill>
                  <a:srgbClr val="000000"/>
                </a:solidFill>
                <a:cs typeface="Arial" panose="020B0604020202020204" pitchFamily="34" charset="0"/>
              </a:rPr>
              <a:t>Photo: Steve Smith </a:t>
            </a:r>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Diet of the extinct Ground Sloth (</a:t>
            </a:r>
            <a:r>
              <a:rPr lang="cs-CZ" altLang="cs-CZ" sz="3400" i="1" smtClean="0">
                <a:latin typeface="Comic Sans MS" panose="030F0702030302020204" pitchFamily="66" charset="0"/>
              </a:rPr>
              <a:t>Nothrotheriops shastensis</a:t>
            </a:r>
            <a:r>
              <a:rPr lang="cs-CZ" altLang="cs-CZ" sz="3400" smtClean="0">
                <a:latin typeface="Comic Sans MS" panose="030F0702030302020204" pitchFamily="66" charset="0"/>
              </a:rPr>
              <a:t>)</a:t>
            </a:r>
          </a:p>
        </p:txBody>
      </p:sp>
      <p:sp>
        <p:nvSpPr>
          <p:cNvPr id="293891" name="Rectangle 3"/>
          <p:cNvSpPr>
            <a:spLocks noGrp="1" noChangeArrowheads="1"/>
          </p:cNvSpPr>
          <p:nvPr>
            <p:ph type="body" idx="1"/>
          </p:nvPr>
        </p:nvSpPr>
        <p:spPr>
          <a:xfrm>
            <a:off x="457200" y="1600200"/>
            <a:ext cx="4762500" cy="4530725"/>
          </a:xfrm>
        </p:spPr>
        <p:txBody>
          <a:bodyPr/>
          <a:lstStyle/>
          <a:p>
            <a:pPr eaLnBrk="1" hangingPunct="1">
              <a:lnSpc>
                <a:spcPct val="90000"/>
              </a:lnSpc>
            </a:pPr>
            <a:r>
              <a:rPr lang="cs-CZ" altLang="cs-CZ" sz="2600" smtClean="0"/>
              <a:t>Poinar et al. (1998) – Science</a:t>
            </a:r>
          </a:p>
          <a:p>
            <a:pPr eaLnBrk="1" hangingPunct="1">
              <a:lnSpc>
                <a:spcPct val="90000"/>
              </a:lnSpc>
            </a:pPr>
            <a:r>
              <a:rPr lang="cs-CZ" altLang="cs-CZ" sz="2600" smtClean="0"/>
              <a:t>20 000 years ago</a:t>
            </a:r>
          </a:p>
          <a:p>
            <a:pPr eaLnBrk="1" hangingPunct="1">
              <a:lnSpc>
                <a:spcPct val="90000"/>
              </a:lnSpc>
            </a:pPr>
            <a:r>
              <a:rPr lang="cs-CZ" altLang="cs-CZ" sz="2600" smtClean="0"/>
              <a:t>chemical modification of DNA in ancient faeces before PCR</a:t>
            </a:r>
          </a:p>
          <a:p>
            <a:pPr eaLnBrk="1" hangingPunct="1">
              <a:lnSpc>
                <a:spcPct val="90000"/>
              </a:lnSpc>
            </a:pPr>
            <a:r>
              <a:rPr lang="cs-CZ" altLang="cs-CZ" sz="2600" smtClean="0"/>
              <a:t>identification of species and phylogeny to modern mammals</a:t>
            </a:r>
          </a:p>
          <a:p>
            <a:pPr eaLnBrk="1" hangingPunct="1">
              <a:lnSpc>
                <a:spcPct val="90000"/>
              </a:lnSpc>
            </a:pPr>
            <a:r>
              <a:rPr lang="cs-CZ" altLang="cs-CZ" sz="2600" smtClean="0"/>
              <a:t>cpDNA – diet of the Ground Sloth</a:t>
            </a:r>
          </a:p>
        </p:txBody>
      </p:sp>
      <p:pic>
        <p:nvPicPr>
          <p:cNvPr id="133124" name="Picture 7"/>
          <p:cNvPicPr>
            <a:picLocks noChangeAspect="1" noChangeArrowheads="1"/>
          </p:cNvPicPr>
          <p:nvPr/>
        </p:nvPicPr>
        <p:blipFill>
          <a:blip r:embed="rId2">
            <a:extLst>
              <a:ext uri="{28A0092B-C50C-407E-A947-70E740481C1C}">
                <a14:useLocalDpi xmlns:a14="http://schemas.microsoft.com/office/drawing/2010/main" val="0"/>
              </a:ext>
            </a:extLst>
          </a:blip>
          <a:srcRect l="14030" t="31511" r="39095" b="32074"/>
          <a:stretch>
            <a:fillRect/>
          </a:stretch>
        </p:blipFill>
        <p:spPr bwMode="auto">
          <a:xfrm>
            <a:off x="4572000" y="1557338"/>
            <a:ext cx="42846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891">
                                            <p:txEl>
                                              <p:pRg st="2" end="2"/>
                                            </p:txEl>
                                          </p:spTgt>
                                        </p:tgtEl>
                                        <p:attrNameLst>
                                          <p:attrName>style.visibility</p:attrName>
                                        </p:attrNameLst>
                                      </p:cBhvr>
                                      <p:to>
                                        <p:strVal val="visible"/>
                                      </p:to>
                                    </p:set>
                                    <p:anim calcmode="lin" valueType="num">
                                      <p:cBhvr additive="base">
                                        <p:cTn id="7"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anim calcmode="lin" valueType="num">
                                      <p:cBhvr additive="base">
                                        <p:cTn id="13" dur="500" fill="hold"/>
                                        <p:tgtEl>
                                          <p:spTgt spid="29389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3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3891">
                                            <p:txEl>
                                              <p:pRg st="4" end="4"/>
                                            </p:txEl>
                                          </p:spTgt>
                                        </p:tgtEl>
                                        <p:attrNameLst>
                                          <p:attrName>style.visibility</p:attrName>
                                        </p:attrNameLst>
                                      </p:cBhvr>
                                      <p:to>
                                        <p:strVal val="visible"/>
                                      </p:to>
                                    </p:set>
                                    <p:anim calcmode="lin" valueType="num">
                                      <p:cBhvr additive="base">
                                        <p:cTn id="19"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639763"/>
            <a:ext cx="73152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343775" y="4552950"/>
            <a:ext cx="612775" cy="865188"/>
            <a:chOff x="1295634" y="1340767"/>
            <a:chExt cx="270022" cy="504025"/>
          </a:xfrm>
        </p:grpSpPr>
        <p:sp>
          <p:nvSpPr>
            <p:cNvPr id="29" name="Block Arc 28"/>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2" name="Rectangle 29"/>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7" name="Oval 49"/>
          <p:cNvSpPr>
            <a:spLocks noChangeArrowheads="1"/>
          </p:cNvSpPr>
          <p:nvPr/>
        </p:nvSpPr>
        <p:spPr bwMode="auto">
          <a:xfrm>
            <a:off x="7380288" y="2825750"/>
            <a:ext cx="539750"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3" name="Group 50"/>
          <p:cNvGrpSpPr>
            <a:grpSpLocks/>
          </p:cNvGrpSpPr>
          <p:nvPr/>
        </p:nvGrpSpPr>
        <p:grpSpPr bwMode="auto">
          <a:xfrm>
            <a:off x="5724525" y="5200650"/>
            <a:ext cx="611188" cy="865188"/>
            <a:chOff x="1295634" y="1340767"/>
            <a:chExt cx="270022" cy="504025"/>
          </a:xfrm>
        </p:grpSpPr>
        <p:sp>
          <p:nvSpPr>
            <p:cNvPr id="52" name="Block Arc 51"/>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0" name="Rectangle 52"/>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9" name="Oval 53"/>
          <p:cNvSpPr>
            <a:spLocks noChangeArrowheads="1"/>
          </p:cNvSpPr>
          <p:nvPr/>
        </p:nvSpPr>
        <p:spPr bwMode="auto">
          <a:xfrm>
            <a:off x="5759450" y="3473450"/>
            <a:ext cx="541338"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4" name="Group 54"/>
          <p:cNvGrpSpPr>
            <a:grpSpLocks/>
          </p:cNvGrpSpPr>
          <p:nvPr/>
        </p:nvGrpSpPr>
        <p:grpSpPr bwMode="auto">
          <a:xfrm>
            <a:off x="1042988" y="5057775"/>
            <a:ext cx="612775" cy="863600"/>
            <a:chOff x="1295634" y="1340767"/>
            <a:chExt cx="270022" cy="504025"/>
          </a:xfrm>
        </p:grpSpPr>
        <p:sp>
          <p:nvSpPr>
            <p:cNvPr id="56" name="Block Arc 55"/>
            <p:cNvSpPr/>
            <p:nvPr/>
          </p:nvSpPr>
          <p:spPr bwMode="auto">
            <a:xfrm rot="10800000">
              <a:off x="1295634" y="1340767"/>
              <a:ext cx="270022" cy="215879"/>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8" name="Rectangle 56"/>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1" name="Oval 57"/>
          <p:cNvSpPr>
            <a:spLocks noChangeArrowheads="1"/>
          </p:cNvSpPr>
          <p:nvPr/>
        </p:nvSpPr>
        <p:spPr bwMode="auto">
          <a:xfrm>
            <a:off x="1079500" y="33289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5" name="Group 58"/>
          <p:cNvGrpSpPr>
            <a:grpSpLocks/>
          </p:cNvGrpSpPr>
          <p:nvPr/>
        </p:nvGrpSpPr>
        <p:grpSpPr bwMode="auto">
          <a:xfrm>
            <a:off x="3132138" y="4192588"/>
            <a:ext cx="611187" cy="865187"/>
            <a:chOff x="1295634" y="1340767"/>
            <a:chExt cx="270022" cy="504025"/>
          </a:xfrm>
        </p:grpSpPr>
        <p:sp>
          <p:nvSpPr>
            <p:cNvPr id="60" name="Block Arc 59"/>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6" name="Rectangle 60"/>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3" name="Oval 61"/>
          <p:cNvSpPr>
            <a:spLocks noChangeArrowheads="1"/>
          </p:cNvSpPr>
          <p:nvPr/>
        </p:nvSpPr>
        <p:spPr bwMode="auto">
          <a:xfrm>
            <a:off x="3168650" y="24653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6" name="Group 62"/>
          <p:cNvGrpSpPr/>
          <p:nvPr/>
        </p:nvGrpSpPr>
        <p:grpSpPr>
          <a:xfrm>
            <a:off x="1835299" y="3401616"/>
            <a:ext cx="612070" cy="864096"/>
            <a:chOff x="1295634" y="1340767"/>
            <a:chExt cx="270022" cy="504025"/>
          </a:xfrm>
          <a:solidFill>
            <a:srgbClr val="00B050"/>
          </a:solidFill>
        </p:grpSpPr>
        <p:sp>
          <p:nvSpPr>
            <p:cNvPr id="64" name="Block Arc 63"/>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5" name="Rectangle 64"/>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66" name="Oval 65"/>
          <p:cNvSpPr>
            <a:spLocks noChangeArrowheads="1"/>
          </p:cNvSpPr>
          <p:nvPr/>
        </p:nvSpPr>
        <p:spPr bwMode="auto">
          <a:xfrm>
            <a:off x="1871663" y="1817688"/>
            <a:ext cx="539750" cy="31750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7" name="Group 66"/>
          <p:cNvGrpSpPr/>
          <p:nvPr/>
        </p:nvGrpSpPr>
        <p:grpSpPr>
          <a:xfrm>
            <a:off x="6515819" y="3113584"/>
            <a:ext cx="612070" cy="864096"/>
            <a:chOff x="1295634" y="1340767"/>
            <a:chExt cx="270022" cy="504025"/>
          </a:xfrm>
          <a:solidFill>
            <a:srgbClr val="00B050"/>
          </a:solidFill>
        </p:grpSpPr>
        <p:sp>
          <p:nvSpPr>
            <p:cNvPr id="68" name="Block Arc 67"/>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9" name="Rectangle 68"/>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0" name="Oval 69"/>
          <p:cNvSpPr>
            <a:spLocks noChangeArrowheads="1"/>
          </p:cNvSpPr>
          <p:nvPr/>
        </p:nvSpPr>
        <p:spPr bwMode="auto">
          <a:xfrm>
            <a:off x="6551613" y="1528763"/>
            <a:ext cx="541337" cy="31908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8" name="Group 70"/>
          <p:cNvGrpSpPr/>
          <p:nvPr/>
        </p:nvGrpSpPr>
        <p:grpSpPr>
          <a:xfrm>
            <a:off x="2483371" y="5993904"/>
            <a:ext cx="612070" cy="864096"/>
            <a:chOff x="1295634" y="1340767"/>
            <a:chExt cx="270022" cy="504025"/>
          </a:xfrm>
          <a:solidFill>
            <a:srgbClr val="FFC000"/>
          </a:solidFill>
        </p:grpSpPr>
        <p:sp>
          <p:nvSpPr>
            <p:cNvPr id="72" name="Block Arc 71"/>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3" name="Rectangle 72"/>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4" name="Oval 73"/>
          <p:cNvSpPr>
            <a:spLocks noChangeArrowheads="1"/>
          </p:cNvSpPr>
          <p:nvPr/>
        </p:nvSpPr>
        <p:spPr bwMode="auto">
          <a:xfrm>
            <a:off x="2519363" y="4410075"/>
            <a:ext cx="539750" cy="317500"/>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9" name="Group 74"/>
          <p:cNvGrpSpPr/>
          <p:nvPr/>
        </p:nvGrpSpPr>
        <p:grpSpPr>
          <a:xfrm>
            <a:off x="4031541" y="3329608"/>
            <a:ext cx="612070" cy="864096"/>
            <a:chOff x="1295634" y="1340767"/>
            <a:chExt cx="270022" cy="504025"/>
          </a:xfrm>
          <a:solidFill>
            <a:srgbClr val="FFC000"/>
          </a:solidFill>
        </p:grpSpPr>
        <p:sp>
          <p:nvSpPr>
            <p:cNvPr id="76" name="Block Arc 75"/>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7" name="Rectangle 76"/>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8" name="Oval 77"/>
          <p:cNvSpPr>
            <a:spLocks noChangeArrowheads="1"/>
          </p:cNvSpPr>
          <p:nvPr/>
        </p:nvSpPr>
        <p:spPr bwMode="auto">
          <a:xfrm>
            <a:off x="4068763" y="1744663"/>
            <a:ext cx="539750" cy="319087"/>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10" name="Group 78"/>
          <p:cNvGrpSpPr/>
          <p:nvPr/>
        </p:nvGrpSpPr>
        <p:grpSpPr>
          <a:xfrm>
            <a:off x="4679613" y="5633864"/>
            <a:ext cx="612070" cy="864096"/>
            <a:chOff x="1295634" y="1340767"/>
            <a:chExt cx="270022" cy="504025"/>
          </a:xfrm>
          <a:solidFill>
            <a:srgbClr val="FF0000"/>
          </a:solidFill>
        </p:grpSpPr>
        <p:sp>
          <p:nvSpPr>
            <p:cNvPr id="80" name="Block Arc 79"/>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81" name="Rectangle 80"/>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82" name="Oval 81"/>
          <p:cNvSpPr>
            <a:spLocks noChangeArrowheads="1"/>
          </p:cNvSpPr>
          <p:nvPr/>
        </p:nvSpPr>
        <p:spPr bwMode="auto">
          <a:xfrm>
            <a:off x="4716463" y="4049713"/>
            <a:ext cx="539750" cy="3190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sp>
        <p:nvSpPr>
          <p:cNvPr id="24596" name="Rectangle 2"/>
          <p:cNvSpPr>
            <a:spLocks noGrp="1" noChangeArrowheads="1"/>
          </p:cNvSpPr>
          <p:nvPr>
            <p:ph type="title"/>
          </p:nvPr>
        </p:nvSpPr>
        <p:spPr>
          <a:xfrm>
            <a:off x="395288" y="188913"/>
            <a:ext cx="8424862" cy="830262"/>
          </a:xfrm>
        </p:spPr>
        <p:txBody>
          <a:bodyPr>
            <a:spAutoFit/>
          </a:bodyPr>
          <a:lstStyle/>
          <a:p>
            <a:pPr eaLnBrk="1" hangingPunct="1">
              <a:defRPr/>
            </a:pPr>
            <a:r>
              <a:rPr lang="cs-CZ" sz="2800" kern="1200" smtClean="0">
                <a:latin typeface="Bookman Old Style" pitchFamily="18" charset="0"/>
              </a:rPr>
              <a:t>Př.: MHC = hlavní histokompatibilní komplex</a:t>
            </a:r>
            <a:br>
              <a:rPr lang="cs-CZ" sz="2800" kern="1200" smtClean="0">
                <a:latin typeface="Bookman Old Style" pitchFamily="18" charset="0"/>
              </a:rPr>
            </a:br>
            <a:r>
              <a:rPr lang="cs-CZ" sz="2000" kern="1200" smtClean="0">
                <a:latin typeface="Bookman Old Style" pitchFamily="18" charset="0"/>
              </a:rPr>
              <a:t>Vysoce </a:t>
            </a:r>
            <a:r>
              <a:rPr lang="cs-CZ" sz="2000" kern="1200" dirty="0" smtClean="0">
                <a:latin typeface="Bookman Old Style" pitchFamily="18" charset="0"/>
              </a:rPr>
              <a:t>specifické rozpoznávání patogenů</a:t>
            </a:r>
            <a:endParaRPr lang="en-GB" sz="2000" kern="1200" dirty="0" smtClean="0">
              <a:latin typeface="Bookman Old Style"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64" presetClass="path" presetSubtype="0" accel="50000" decel="50000" fill="hold" nodeType="withEffect">
                                  <p:stCondLst>
                                    <p:cond delay="0"/>
                                  </p:stCondLst>
                                  <p:childTnLst>
                                    <p:animMotion origin="layout" path="M 2.5E-6 -0.00208 L 2.5E-6 -0.25208 " pathEditMode="relative" rAng="0" ptsTypes="AA">
                                      <p:cBhvr>
                                        <p:cTn id="18" dur="2000" fill="hold"/>
                                        <p:tgtEl>
                                          <p:spTgt spid="2"/>
                                        </p:tgtEl>
                                        <p:attrNameLst>
                                          <p:attrName>ppt_x</p:attrName>
                                          <p:attrName>ppt_y</p:attrName>
                                        </p:attrNameLst>
                                      </p:cBhvr>
                                      <p:rCtr x="0" y="-12500"/>
                                    </p:animMotion>
                                  </p:childTnLst>
                                </p:cTn>
                              </p:par>
                              <p:par>
                                <p:cTn id="19" presetID="64" presetClass="path" presetSubtype="0" accel="50000" decel="50000" fill="hold" nodeType="withEffect">
                                  <p:stCondLst>
                                    <p:cond delay="0"/>
                                  </p:stCondLst>
                                  <p:childTnLst>
                                    <p:animMotion origin="layout" path="M 5.55556E-7 -0.00209 L 5.55556E-7 -0.25209 " pathEditMode="relative" rAng="0" ptsTypes="AA">
                                      <p:cBhvr>
                                        <p:cTn id="20" dur="2000" fill="hold"/>
                                        <p:tgtEl>
                                          <p:spTgt spid="3"/>
                                        </p:tgtEl>
                                        <p:attrNameLst>
                                          <p:attrName>ppt_x</p:attrName>
                                          <p:attrName>ppt_y</p:attrName>
                                        </p:attrNameLst>
                                      </p:cBhvr>
                                      <p:rCtr x="0" y="-12500"/>
                                    </p:animMotion>
                                  </p:childTnLst>
                                </p:cTn>
                              </p:par>
                              <p:par>
                                <p:cTn id="21" presetID="64" presetClass="path" presetSubtype="0" accel="50000" decel="50000" fill="hold" nodeType="withEffect">
                                  <p:stCondLst>
                                    <p:cond delay="0"/>
                                  </p:stCondLst>
                                  <p:childTnLst>
                                    <p:animMotion origin="layout" path="M 5.55556E-7 -0.00185 L 5.55556E-7 -0.25185 " pathEditMode="relative" rAng="0" ptsTypes="AA">
                                      <p:cBhvr>
                                        <p:cTn id="22" dur="2000" fill="hold"/>
                                        <p:tgtEl>
                                          <p:spTgt spid="4"/>
                                        </p:tgtEl>
                                        <p:attrNameLst>
                                          <p:attrName>ppt_x</p:attrName>
                                          <p:attrName>ppt_y</p:attrName>
                                        </p:attrNameLst>
                                      </p:cBhvr>
                                      <p:rCtr x="0" y="-12500"/>
                                    </p:animMotion>
                                  </p:childTnLst>
                                </p:cTn>
                              </p:par>
                              <p:par>
                                <p:cTn id="23" presetID="64" presetClass="path" presetSubtype="0" accel="50000" decel="50000" fill="hold" nodeType="withEffect">
                                  <p:stCondLst>
                                    <p:cond delay="0"/>
                                  </p:stCondLst>
                                  <p:childTnLst>
                                    <p:animMotion origin="layout" path="M 1.94444E-6 -0.00185 L 1.94444E-6 -0.25185 " pathEditMode="relative" rAng="0" ptsTypes="AA">
                                      <p:cBhvr>
                                        <p:cTn id="24" dur="2000" fill="hold"/>
                                        <p:tgtEl>
                                          <p:spTgt spid="5"/>
                                        </p:tgtEl>
                                        <p:attrNameLst>
                                          <p:attrName>ppt_x</p:attrName>
                                          <p:attrName>ppt_y</p:attrName>
                                        </p:attrNameLst>
                                      </p:cBhvr>
                                      <p:rCtr x="0" y="-1250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64" presetClass="path" presetSubtype="0" accel="50000" decel="50000" fill="hold" nodeType="withEffect">
                                  <p:stCondLst>
                                    <p:cond delay="0"/>
                                  </p:stCondLst>
                                  <p:childTnLst>
                                    <p:animMotion origin="layout" path="M -5.55556E-7 0.02083 L -5.55556E-7 -0.22917 " pathEditMode="relative" rAng="0" ptsTypes="AA">
                                      <p:cBhvr>
                                        <p:cTn id="60" dur="2000" fill="hold"/>
                                        <p:tgtEl>
                                          <p:spTgt spid="6"/>
                                        </p:tgtEl>
                                        <p:attrNameLst>
                                          <p:attrName>ppt_x</p:attrName>
                                          <p:attrName>ppt_y</p:attrName>
                                        </p:attrNameLst>
                                      </p:cBhvr>
                                      <p:rCtr x="0" y="-12500"/>
                                    </p:animMotion>
                                  </p:childTnLst>
                                </p:cTn>
                              </p:par>
                              <p:par>
                                <p:cTn id="61" presetID="64" presetClass="path" presetSubtype="0" accel="50000" decel="50000" fill="hold" nodeType="withEffect">
                                  <p:stCondLst>
                                    <p:cond delay="0"/>
                                  </p:stCondLst>
                                  <p:childTnLst>
                                    <p:animMotion origin="layout" path="M -5.55556E-7 0.02083 L -5.55556E-7 -0.22917 " pathEditMode="relative" rAng="0" ptsTypes="AA">
                                      <p:cBhvr>
                                        <p:cTn id="62" dur="2000" fill="hold"/>
                                        <p:tgtEl>
                                          <p:spTgt spid="7"/>
                                        </p:tgtEl>
                                        <p:attrNameLst>
                                          <p:attrName>ppt_x</p:attrName>
                                          <p:attrName>ppt_y</p:attrName>
                                        </p:attrNameLst>
                                      </p:cBhvr>
                                      <p:rCtr x="0" y="-12500"/>
                                    </p:animMotion>
                                  </p:childTnLst>
                                </p:cTn>
                              </p:par>
                              <p:par>
                                <p:cTn id="63" presetID="64" presetClass="path" presetSubtype="0" accel="50000" decel="50000" fill="hold" nodeType="withEffect">
                                  <p:stCondLst>
                                    <p:cond delay="0"/>
                                  </p:stCondLst>
                                  <p:childTnLst>
                                    <p:animMotion origin="layout" path="M -5.55556E-7 0.02083 L -5.55556E-7 -0.22917 " pathEditMode="relative" rAng="0" ptsTypes="AA">
                                      <p:cBhvr>
                                        <p:cTn id="64" dur="2000" fill="hold"/>
                                        <p:tgtEl>
                                          <p:spTgt spid="8"/>
                                        </p:tgtEl>
                                        <p:attrNameLst>
                                          <p:attrName>ppt_x</p:attrName>
                                          <p:attrName>ppt_y</p:attrName>
                                        </p:attrNameLst>
                                      </p:cBhvr>
                                      <p:rCtr x="0" y="-12500"/>
                                    </p:animMotion>
                                  </p:childTnLst>
                                </p:cTn>
                              </p:par>
                              <p:par>
                                <p:cTn id="65" presetID="64" presetClass="path" presetSubtype="0" accel="50000" decel="50000" fill="hold" nodeType="withEffect">
                                  <p:stCondLst>
                                    <p:cond delay="0"/>
                                  </p:stCondLst>
                                  <p:childTnLst>
                                    <p:animMotion origin="layout" path="M -5.55556E-7 0.02083 L -5.55556E-7 -0.22917 " pathEditMode="relative" rAng="0" ptsTypes="AA">
                                      <p:cBhvr>
                                        <p:cTn id="66" dur="2000" fill="hold"/>
                                        <p:tgtEl>
                                          <p:spTgt spid="9"/>
                                        </p:tgtEl>
                                        <p:attrNameLst>
                                          <p:attrName>ppt_x</p:attrName>
                                          <p:attrName>ppt_y</p:attrName>
                                        </p:attrNameLst>
                                      </p:cBhvr>
                                      <p:rCtr x="0" y="-12500"/>
                                    </p:animMotion>
                                  </p:childTnLst>
                                </p:cTn>
                              </p:par>
                              <p:par>
                                <p:cTn id="67" presetID="64" presetClass="path" presetSubtype="0" accel="50000" decel="50000" fill="hold" nodeType="withEffect">
                                  <p:stCondLst>
                                    <p:cond delay="0"/>
                                  </p:stCondLst>
                                  <p:childTnLst>
                                    <p:animMotion origin="layout" path="M -5.55556E-7 0.02083 L -5.55556E-7 -0.22917 " pathEditMode="relative" rAng="0" ptsTypes="AA">
                                      <p:cBhvr>
                                        <p:cTn id="68" dur="2000" fill="hold"/>
                                        <p:tgtEl>
                                          <p:spTgt spid="1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0" grpId="0" animBg="1"/>
      <p:bldP spid="74" grpId="0" animBg="1"/>
      <p:bldP spid="78"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Nadpis 1"/>
          <p:cNvSpPr>
            <a:spLocks noGrp="1"/>
          </p:cNvSpPr>
          <p:nvPr>
            <p:ph type="title"/>
          </p:nvPr>
        </p:nvSpPr>
        <p:spPr>
          <a:xfrm>
            <a:off x="250825" y="214313"/>
            <a:ext cx="8713788" cy="1143000"/>
          </a:xfrm>
        </p:spPr>
        <p:txBody>
          <a:bodyPr/>
          <a:lstStyle/>
          <a:p>
            <a:pPr eaLnBrk="1" hangingPunct="1"/>
            <a:r>
              <a:rPr lang="cs-CZ" altLang="cs-CZ" sz="3200" smtClean="0">
                <a:latin typeface="Bookman Old Style" panose="02050604050505020204" pitchFamily="18" charset="0"/>
              </a:rPr>
              <a:t>Vyšší MHC variabilita =  vyšší adaptivní potenciál</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7238" y="1600200"/>
            <a:ext cx="7629525" cy="4525963"/>
          </a:xfrm>
          <a:noFill/>
        </p:spPr>
      </p:pic>
      <p:sp>
        <p:nvSpPr>
          <p:cNvPr id="4" name="Pěticípá hvězda 3"/>
          <p:cNvSpPr/>
          <p:nvPr/>
        </p:nvSpPr>
        <p:spPr>
          <a:xfrm>
            <a:off x="4284663" y="566102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0725" name="TextovéPole 4"/>
          <p:cNvSpPr txBox="1">
            <a:spLocks noChangeArrowheads="1"/>
          </p:cNvSpPr>
          <p:nvPr/>
        </p:nvSpPr>
        <p:spPr bwMode="auto">
          <a:xfrm>
            <a:off x="3419475" y="6237288"/>
            <a:ext cx="274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nový </a:t>
            </a:r>
            <a:r>
              <a:rPr lang="cs-CZ" altLang="cs-CZ" sz="1800">
                <a:solidFill>
                  <a:srgbClr val="FF0000"/>
                </a:solidFill>
              </a:rPr>
              <a:t>ČERVENÝ </a:t>
            </a:r>
            <a:r>
              <a:rPr lang="cs-CZ" altLang="cs-CZ" sz="1800"/>
              <a:t>patogen</a:t>
            </a:r>
          </a:p>
        </p:txBody>
      </p:sp>
      <p:sp>
        <p:nvSpPr>
          <p:cNvPr id="6" name="Šipka doprava 5"/>
          <p:cNvSpPr/>
          <p:nvPr/>
        </p:nvSpPr>
        <p:spPr>
          <a:xfrm rot="18079905">
            <a:off x="4583906" y="5337970"/>
            <a:ext cx="504825" cy="1444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Šipka doprava 6"/>
          <p:cNvSpPr/>
          <p:nvPr/>
        </p:nvSpPr>
        <p:spPr>
          <a:xfrm rot="13974071">
            <a:off x="4097338" y="5329237"/>
            <a:ext cx="503238" cy="1444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altLang="cs-CZ" sz="2800" smtClean="0">
                <a:latin typeface="Bookman Old Style" panose="02050604050505020204" pitchFamily="18" charset="0"/>
              </a:rPr>
              <a:t>Vyšší genetická variabilita = vyšší dlouhodobá životaschopnost populací</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1600200"/>
            <a:ext cx="7635875" cy="4525963"/>
          </a:xfrm>
          <a:noFill/>
        </p:spPr>
      </p:pic>
      <p:sp>
        <p:nvSpPr>
          <p:cNvPr id="4" name="Pěticípá hvězda 3"/>
          <p:cNvSpPr/>
          <p:nvPr/>
        </p:nvSpPr>
        <p:spPr>
          <a:xfrm>
            <a:off x="1763713" y="249237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Pěticípá hvězda 4"/>
          <p:cNvSpPr/>
          <p:nvPr/>
        </p:nvSpPr>
        <p:spPr>
          <a:xfrm>
            <a:off x="3132138" y="242093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 name="Pěticípá hvězda 5"/>
          <p:cNvSpPr/>
          <p:nvPr/>
        </p:nvSpPr>
        <p:spPr>
          <a:xfrm>
            <a:off x="2987675" y="2997200"/>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Pěticípá hvězda 6"/>
          <p:cNvSpPr/>
          <p:nvPr/>
        </p:nvSpPr>
        <p:spPr>
          <a:xfrm>
            <a:off x="1547813" y="36449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Pěticípá hvězda 7"/>
          <p:cNvSpPr/>
          <p:nvPr/>
        </p:nvSpPr>
        <p:spPr>
          <a:xfrm>
            <a:off x="3203575" y="37893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Pěticípá hvězda 8"/>
          <p:cNvSpPr/>
          <p:nvPr/>
        </p:nvSpPr>
        <p:spPr>
          <a:xfrm>
            <a:off x="154781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0" name="Pěticípá hvězda 9"/>
          <p:cNvSpPr/>
          <p:nvPr/>
        </p:nvSpPr>
        <p:spPr>
          <a:xfrm>
            <a:off x="3132138" y="45085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Pěticípá hvězda 10"/>
          <p:cNvSpPr/>
          <p:nvPr/>
        </p:nvSpPr>
        <p:spPr>
          <a:xfrm>
            <a:off x="2339975" y="5229225"/>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Pěticípá hvězda 11"/>
          <p:cNvSpPr/>
          <p:nvPr/>
        </p:nvSpPr>
        <p:spPr>
          <a:xfrm>
            <a:off x="5651500" y="2492375"/>
            <a:ext cx="649288"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Pěticípá hvězda 12"/>
          <p:cNvSpPr/>
          <p:nvPr/>
        </p:nvSpPr>
        <p:spPr>
          <a:xfrm>
            <a:off x="5724525" y="35734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Pěticípá hvězda 13"/>
          <p:cNvSpPr/>
          <p:nvPr/>
        </p:nvSpPr>
        <p:spPr>
          <a:xfrm>
            <a:off x="6875463" y="3141663"/>
            <a:ext cx="649287"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Pěticípá hvězda 14"/>
          <p:cNvSpPr/>
          <p:nvPr/>
        </p:nvSpPr>
        <p:spPr>
          <a:xfrm>
            <a:off x="558006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Pěticípá hvězda 15"/>
          <p:cNvSpPr/>
          <p:nvPr/>
        </p:nvSpPr>
        <p:spPr>
          <a:xfrm>
            <a:off x="7164388" y="38608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6516688" y="515778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Elipsa 17"/>
          <p:cNvSpPr/>
          <p:nvPr/>
        </p:nvSpPr>
        <p:spPr>
          <a:xfrm>
            <a:off x="6732588" y="2133600"/>
            <a:ext cx="1871662"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Elipsa 18"/>
          <p:cNvSpPr/>
          <p:nvPr/>
        </p:nvSpPr>
        <p:spPr>
          <a:xfrm>
            <a:off x="6516688" y="4221163"/>
            <a:ext cx="1800225"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276475"/>
            <a:ext cx="8229600" cy="1139825"/>
          </a:xfrm>
        </p:spPr>
        <p:txBody>
          <a:bodyPr/>
          <a:lstStyle/>
          <a:p>
            <a:pPr algn="ctr" eaLnBrk="1" hangingPunct="1"/>
            <a:r>
              <a:rPr lang="cs-CZ" altLang="cs-CZ" sz="3800" b="1" smtClean="0"/>
              <a:t>KTERÉ EVOLUČNÍ PROCESY VEDOU KE SNÍŽENÍ EFEKTIVNÍ VELIKOSTI POPULACE?</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cs-CZ" sz="3600" smtClean="0">
                <a:latin typeface="Comic Sans MS" panose="030F0702030302020204" pitchFamily="66" charset="0"/>
              </a:rPr>
              <a:t>Náhodný genetický drift </a:t>
            </a:r>
            <a:r>
              <a:rPr lang="cs-CZ" altLang="cs-CZ" sz="2400" smtClean="0">
                <a:latin typeface="Comic Sans MS" panose="030F0702030302020204" pitchFamily="66" charset="0"/>
              </a:rPr>
              <a:t>(„random drift“</a:t>
            </a:r>
            <a:r>
              <a:rPr lang="cs-CZ" altLang="cs-CZ" sz="3600" smtClean="0">
                <a:latin typeface="Comic Sans MS" panose="030F0702030302020204" pitchFamily="66" charset="0"/>
              </a:rPr>
              <a:t>)</a:t>
            </a:r>
          </a:p>
        </p:txBody>
      </p:sp>
      <p:pic>
        <p:nvPicPr>
          <p:cNvPr id="26627" name="Zástupný symbol pro obsah 3" descr="Random_sampling_genetic_drift.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500188"/>
            <a:ext cx="5357812" cy="1687512"/>
          </a:xfrm>
        </p:spPr>
      </p:pic>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1214438"/>
            <a:ext cx="30718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Zástupný symbol pro obsah 2"/>
          <p:cNvSpPr txBox="1">
            <a:spLocks/>
          </p:cNvSpPr>
          <p:nvPr/>
        </p:nvSpPr>
        <p:spPr bwMode="auto">
          <a:xfrm>
            <a:off x="323850" y="3500438"/>
            <a:ext cx="5429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en-US" sz="2400">
                <a:latin typeface="Calibri" panose="020F0502020204030204" pitchFamily="34" charset="0"/>
              </a:rPr>
              <a:t>Náhodné změny ve frekvencích alel</a:t>
            </a:r>
          </a:p>
          <a:p>
            <a:pPr eaLnBrk="1" hangingPunct="1">
              <a:spcBef>
                <a:spcPct val="20000"/>
              </a:spcBef>
              <a:buFontTx/>
              <a:buChar char="•"/>
            </a:pPr>
            <a:r>
              <a:rPr lang="cs-CZ" altLang="en-US" sz="2400">
                <a:latin typeface="Calibri" panose="020F0502020204030204" pitchFamily="34" charset="0"/>
              </a:rPr>
              <a:t>Intenzita driftu (tj. rychlost ztráty genetických variant) závisí na velikosti populace</a:t>
            </a:r>
          </a:p>
          <a:p>
            <a:pPr eaLnBrk="1" hangingPunct="1">
              <a:spcBef>
                <a:spcPct val="20000"/>
              </a:spcBef>
              <a:buFontTx/>
              <a:buChar char="•"/>
            </a:pPr>
            <a:r>
              <a:rPr lang="cs-CZ" altLang="en-US" sz="2400">
                <a:latin typeface="Calibri" panose="020F0502020204030204" pitchFamily="34" charset="0"/>
              </a:rPr>
              <a:t>VELKÝ VÝZNAM V MALÝCH POPULACÍCH – ohrožené druhy</a:t>
            </a:r>
          </a:p>
          <a:p>
            <a:pPr eaLnBrk="1" hangingPunct="1">
              <a:spcBef>
                <a:spcPct val="20000"/>
              </a:spcBef>
              <a:buFontTx/>
              <a:buChar char="•"/>
            </a:pPr>
            <a:r>
              <a:rPr lang="cs-CZ" altLang="en-US" sz="2400">
                <a:latin typeface="Calibri" panose="020F0502020204030204" pitchFamily="34" charset="0"/>
              </a:rPr>
              <a:t>může být i silnější než selekce → fixace nevýhodných alel</a:t>
            </a:r>
          </a:p>
          <a:p>
            <a:pPr eaLnBrk="1" hangingPunct="1">
              <a:spcBef>
                <a:spcPct val="20000"/>
              </a:spcBef>
            </a:pPr>
            <a:endParaRPr lang="cs-CZ" altLang="en-US" sz="2400">
              <a:latin typeface="Calibri" panose="020F0502020204030204" pitchFamily="34" charset="0"/>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cs-CZ" altLang="cs-CZ" sz="3200" smtClean="0">
                <a:latin typeface="Comic Sans MS" panose="030F0702030302020204" pitchFamily="66" charset="0"/>
              </a:rPr>
              <a:t>Fragmentace</a:t>
            </a:r>
          </a:p>
        </p:txBody>
      </p:sp>
      <p:grpSp>
        <p:nvGrpSpPr>
          <p:cNvPr id="27651" name="Group 66"/>
          <p:cNvGrpSpPr>
            <a:grpSpLocks/>
          </p:cNvGrpSpPr>
          <p:nvPr/>
        </p:nvGrpSpPr>
        <p:grpSpPr bwMode="auto">
          <a:xfrm>
            <a:off x="611188" y="1341438"/>
            <a:ext cx="3671887" cy="3240087"/>
            <a:chOff x="385" y="845"/>
            <a:chExt cx="2313" cy="2041"/>
          </a:xfrm>
        </p:grpSpPr>
        <p:sp>
          <p:nvSpPr>
            <p:cNvPr id="27689" name="Oval 14"/>
            <p:cNvSpPr>
              <a:spLocks noChangeArrowheads="1"/>
            </p:cNvSpPr>
            <p:nvPr/>
          </p:nvSpPr>
          <p:spPr bwMode="auto">
            <a:xfrm>
              <a:off x="385" y="845"/>
              <a:ext cx="2313" cy="2041"/>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90" name="Text Box 15"/>
            <p:cNvSpPr txBox="1">
              <a:spLocks noChangeArrowheads="1"/>
            </p:cNvSpPr>
            <p:nvPr/>
          </p:nvSpPr>
          <p:spPr bwMode="auto">
            <a:xfrm>
              <a:off x="1292" y="98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1" name="Text Box 16"/>
            <p:cNvSpPr txBox="1">
              <a:spLocks noChangeArrowheads="1"/>
            </p:cNvSpPr>
            <p:nvPr/>
          </p:nvSpPr>
          <p:spPr bwMode="auto">
            <a:xfrm>
              <a:off x="1429"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2" name="Text Box 17"/>
            <p:cNvSpPr txBox="1">
              <a:spLocks noChangeArrowheads="1"/>
            </p:cNvSpPr>
            <p:nvPr/>
          </p:nvSpPr>
          <p:spPr bwMode="auto">
            <a:xfrm>
              <a:off x="1156" y="120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3" name="Text Box 18"/>
            <p:cNvSpPr txBox="1">
              <a:spLocks noChangeArrowheads="1"/>
            </p:cNvSpPr>
            <p:nvPr/>
          </p:nvSpPr>
          <p:spPr bwMode="auto">
            <a:xfrm>
              <a:off x="1519" y="207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4" name="Text Box 19"/>
            <p:cNvSpPr txBox="1">
              <a:spLocks noChangeArrowheads="1"/>
            </p:cNvSpPr>
            <p:nvPr/>
          </p:nvSpPr>
          <p:spPr bwMode="auto">
            <a:xfrm>
              <a:off x="1111" y="229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5" name="Text Box 20"/>
            <p:cNvSpPr txBox="1">
              <a:spLocks noChangeArrowheads="1"/>
            </p:cNvSpPr>
            <p:nvPr/>
          </p:nvSpPr>
          <p:spPr bwMode="auto">
            <a:xfrm>
              <a:off x="657" y="216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6" name="Text Box 21"/>
            <p:cNvSpPr txBox="1">
              <a:spLocks noChangeArrowheads="1"/>
            </p:cNvSpPr>
            <p:nvPr/>
          </p:nvSpPr>
          <p:spPr bwMode="auto">
            <a:xfrm>
              <a:off x="1700" y="238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7" name="Text Box 22"/>
            <p:cNvSpPr txBox="1">
              <a:spLocks noChangeArrowheads="1"/>
            </p:cNvSpPr>
            <p:nvPr/>
          </p:nvSpPr>
          <p:spPr bwMode="auto">
            <a:xfrm>
              <a:off x="1429" y="179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8" name="Text Box 23"/>
            <p:cNvSpPr txBox="1">
              <a:spLocks noChangeArrowheads="1"/>
            </p:cNvSpPr>
            <p:nvPr/>
          </p:nvSpPr>
          <p:spPr bwMode="auto">
            <a:xfrm>
              <a:off x="1065"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9" name="Text Box 24"/>
            <p:cNvSpPr txBox="1">
              <a:spLocks noChangeArrowheads="1"/>
            </p:cNvSpPr>
            <p:nvPr/>
          </p:nvSpPr>
          <p:spPr bwMode="auto">
            <a:xfrm>
              <a:off x="748" y="125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0" name="Text Box 25"/>
            <p:cNvSpPr txBox="1">
              <a:spLocks noChangeArrowheads="1"/>
            </p:cNvSpPr>
            <p:nvPr/>
          </p:nvSpPr>
          <p:spPr bwMode="auto">
            <a:xfrm>
              <a:off x="1383" y="252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1" name="Text Box 26"/>
            <p:cNvSpPr txBox="1">
              <a:spLocks noChangeArrowheads="1"/>
            </p:cNvSpPr>
            <p:nvPr/>
          </p:nvSpPr>
          <p:spPr bwMode="auto">
            <a:xfrm>
              <a:off x="975" y="107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2" name="Text Box 27"/>
            <p:cNvSpPr txBox="1">
              <a:spLocks noChangeArrowheads="1"/>
            </p:cNvSpPr>
            <p:nvPr/>
          </p:nvSpPr>
          <p:spPr bwMode="auto">
            <a:xfrm>
              <a:off x="2290" y="1979"/>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3" name="Text Box 28"/>
            <p:cNvSpPr txBox="1">
              <a:spLocks noChangeArrowheads="1"/>
            </p:cNvSpPr>
            <p:nvPr/>
          </p:nvSpPr>
          <p:spPr bwMode="auto">
            <a:xfrm>
              <a:off x="431" y="1933"/>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4" name="Text Box 29"/>
            <p:cNvSpPr txBox="1">
              <a:spLocks noChangeArrowheads="1"/>
            </p:cNvSpPr>
            <p:nvPr/>
          </p:nvSpPr>
          <p:spPr bwMode="auto">
            <a:xfrm>
              <a:off x="1973" y="184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5" name="Text Box 30"/>
            <p:cNvSpPr txBox="1">
              <a:spLocks noChangeArrowheads="1"/>
            </p:cNvSpPr>
            <p:nvPr/>
          </p:nvSpPr>
          <p:spPr bwMode="auto">
            <a:xfrm>
              <a:off x="2290" y="170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6" name="Text Box 31"/>
            <p:cNvSpPr txBox="1">
              <a:spLocks noChangeArrowheads="1"/>
            </p:cNvSpPr>
            <p:nvPr/>
          </p:nvSpPr>
          <p:spPr bwMode="auto">
            <a:xfrm>
              <a:off x="2018" y="216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7" name="Text Box 32"/>
            <p:cNvSpPr txBox="1">
              <a:spLocks noChangeArrowheads="1"/>
            </p:cNvSpPr>
            <p:nvPr/>
          </p:nvSpPr>
          <p:spPr bwMode="auto">
            <a:xfrm>
              <a:off x="475" y="148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8" name="Text Box 33"/>
            <p:cNvSpPr txBox="1">
              <a:spLocks noChangeArrowheads="1"/>
            </p:cNvSpPr>
            <p:nvPr/>
          </p:nvSpPr>
          <p:spPr bwMode="auto">
            <a:xfrm>
              <a:off x="1247" y="206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9" name="Text Box 34"/>
            <p:cNvSpPr txBox="1">
              <a:spLocks noChangeArrowheads="1"/>
            </p:cNvSpPr>
            <p:nvPr/>
          </p:nvSpPr>
          <p:spPr bwMode="auto">
            <a:xfrm>
              <a:off x="1746" y="134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0" name="Text Box 35"/>
            <p:cNvSpPr txBox="1">
              <a:spLocks noChangeArrowheads="1"/>
            </p:cNvSpPr>
            <p:nvPr/>
          </p:nvSpPr>
          <p:spPr bwMode="auto">
            <a:xfrm>
              <a:off x="2064" y="14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1" name="Text Box 36"/>
            <p:cNvSpPr txBox="1">
              <a:spLocks noChangeArrowheads="1"/>
            </p:cNvSpPr>
            <p:nvPr/>
          </p:nvSpPr>
          <p:spPr bwMode="auto">
            <a:xfrm>
              <a:off x="2018" y="111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2" name="Text Box 37"/>
            <p:cNvSpPr txBox="1">
              <a:spLocks noChangeArrowheads="1"/>
            </p:cNvSpPr>
            <p:nvPr/>
          </p:nvSpPr>
          <p:spPr bwMode="auto">
            <a:xfrm>
              <a:off x="884" y="19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3" name="Text Box 38"/>
            <p:cNvSpPr txBox="1">
              <a:spLocks noChangeArrowheads="1"/>
            </p:cNvSpPr>
            <p:nvPr/>
          </p:nvSpPr>
          <p:spPr bwMode="auto">
            <a:xfrm>
              <a:off x="1746" y="1026"/>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grpSp>
      <p:grpSp>
        <p:nvGrpSpPr>
          <p:cNvPr id="3" name="Group 96"/>
          <p:cNvGrpSpPr>
            <a:grpSpLocks/>
          </p:cNvGrpSpPr>
          <p:nvPr/>
        </p:nvGrpSpPr>
        <p:grpSpPr bwMode="auto">
          <a:xfrm>
            <a:off x="7308850" y="1196975"/>
            <a:ext cx="1223963" cy="1152525"/>
            <a:chOff x="4377" y="1026"/>
            <a:chExt cx="771" cy="726"/>
          </a:xfrm>
        </p:grpSpPr>
        <p:sp>
          <p:nvSpPr>
            <p:cNvPr id="27684" name="Oval 68"/>
            <p:cNvSpPr>
              <a:spLocks noChangeArrowheads="1"/>
            </p:cNvSpPr>
            <p:nvPr/>
          </p:nvSpPr>
          <p:spPr bwMode="auto">
            <a:xfrm>
              <a:off x="4377" y="1026"/>
              <a:ext cx="771" cy="726"/>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85" name="Text Box 88"/>
            <p:cNvSpPr txBox="1">
              <a:spLocks noChangeArrowheads="1"/>
            </p:cNvSpPr>
            <p:nvPr/>
          </p:nvSpPr>
          <p:spPr bwMode="auto">
            <a:xfrm>
              <a:off x="4513" y="138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6" name="Text Box 89"/>
            <p:cNvSpPr txBox="1">
              <a:spLocks noChangeArrowheads="1"/>
            </p:cNvSpPr>
            <p:nvPr/>
          </p:nvSpPr>
          <p:spPr bwMode="auto">
            <a:xfrm>
              <a:off x="4831" y="14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7" name="Text Box 90"/>
            <p:cNvSpPr txBox="1">
              <a:spLocks noChangeArrowheads="1"/>
            </p:cNvSpPr>
            <p:nvPr/>
          </p:nvSpPr>
          <p:spPr bwMode="auto">
            <a:xfrm>
              <a:off x="4785" y="1162"/>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8" name="Text Box 92"/>
            <p:cNvSpPr txBox="1">
              <a:spLocks noChangeArrowheads="1"/>
            </p:cNvSpPr>
            <p:nvPr/>
          </p:nvSpPr>
          <p:spPr bwMode="auto">
            <a:xfrm>
              <a:off x="4513" y="10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grpSp>
      <p:sp>
        <p:nvSpPr>
          <p:cNvPr id="385117" name="Line 93"/>
          <p:cNvSpPr>
            <a:spLocks noChangeShapeType="1"/>
          </p:cNvSpPr>
          <p:nvPr/>
        </p:nvSpPr>
        <p:spPr bwMode="auto">
          <a:xfrm>
            <a:off x="2268538" y="981075"/>
            <a:ext cx="1295400" cy="40322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8" name="Line 94"/>
          <p:cNvSpPr>
            <a:spLocks noChangeShapeType="1"/>
          </p:cNvSpPr>
          <p:nvPr/>
        </p:nvSpPr>
        <p:spPr bwMode="auto">
          <a:xfrm flipV="1">
            <a:off x="179388" y="2492375"/>
            <a:ext cx="4464050"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9" name="Text Box 95"/>
          <p:cNvSpPr txBox="1">
            <a:spLocks noChangeArrowheads="1"/>
          </p:cNvSpPr>
          <p:nvPr/>
        </p:nvSpPr>
        <p:spPr bwMode="auto">
          <a:xfrm>
            <a:off x="179388" y="5084763"/>
            <a:ext cx="4791075" cy="376237"/>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Bariéra toku genů, např. fragmentace biotopů</a:t>
            </a:r>
          </a:p>
        </p:txBody>
      </p:sp>
      <p:grpSp>
        <p:nvGrpSpPr>
          <p:cNvPr id="4" name="Group 98"/>
          <p:cNvGrpSpPr>
            <a:grpSpLocks/>
          </p:cNvGrpSpPr>
          <p:nvPr/>
        </p:nvGrpSpPr>
        <p:grpSpPr bwMode="auto">
          <a:xfrm>
            <a:off x="7704138" y="2924175"/>
            <a:ext cx="1439862" cy="1439863"/>
            <a:chOff x="4649" y="1616"/>
            <a:chExt cx="907" cy="907"/>
          </a:xfrm>
        </p:grpSpPr>
        <p:sp>
          <p:nvSpPr>
            <p:cNvPr id="27679" name="Text Box 81"/>
            <p:cNvSpPr txBox="1">
              <a:spLocks noChangeArrowheads="1"/>
            </p:cNvSpPr>
            <p:nvPr/>
          </p:nvSpPr>
          <p:spPr bwMode="auto">
            <a:xfrm>
              <a:off x="5057" y="2024"/>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0" name="Text Box 83"/>
            <p:cNvSpPr txBox="1">
              <a:spLocks noChangeArrowheads="1"/>
            </p:cNvSpPr>
            <p:nvPr/>
          </p:nvSpPr>
          <p:spPr bwMode="auto">
            <a:xfrm>
              <a:off x="4740" y="188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1" name="Text Box 84"/>
            <p:cNvSpPr txBox="1">
              <a:spLocks noChangeArrowheads="1"/>
            </p:cNvSpPr>
            <p:nvPr/>
          </p:nvSpPr>
          <p:spPr bwMode="auto">
            <a:xfrm>
              <a:off x="5057" y="175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2" name="Text Box 85"/>
            <p:cNvSpPr txBox="1">
              <a:spLocks noChangeArrowheads="1"/>
            </p:cNvSpPr>
            <p:nvPr/>
          </p:nvSpPr>
          <p:spPr bwMode="auto">
            <a:xfrm>
              <a:off x="4785" y="220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3" name="Oval 97"/>
            <p:cNvSpPr>
              <a:spLocks noChangeArrowheads="1"/>
            </p:cNvSpPr>
            <p:nvPr/>
          </p:nvSpPr>
          <p:spPr bwMode="auto">
            <a:xfrm>
              <a:off x="4649" y="1616"/>
              <a:ext cx="907" cy="907"/>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5" name="Group 101"/>
          <p:cNvGrpSpPr>
            <a:grpSpLocks/>
          </p:cNvGrpSpPr>
          <p:nvPr/>
        </p:nvGrpSpPr>
        <p:grpSpPr bwMode="auto">
          <a:xfrm>
            <a:off x="4932363" y="1268413"/>
            <a:ext cx="2232025" cy="1511300"/>
            <a:chOff x="3107" y="799"/>
            <a:chExt cx="1406" cy="952"/>
          </a:xfrm>
        </p:grpSpPr>
        <p:grpSp>
          <p:nvGrpSpPr>
            <p:cNvPr id="27670" name="Group 100"/>
            <p:cNvGrpSpPr>
              <a:grpSpLocks/>
            </p:cNvGrpSpPr>
            <p:nvPr/>
          </p:nvGrpSpPr>
          <p:grpSpPr bwMode="auto">
            <a:xfrm>
              <a:off x="3152" y="799"/>
              <a:ext cx="1246" cy="730"/>
              <a:chOff x="3242" y="1026"/>
              <a:chExt cx="1246" cy="730"/>
            </a:xfrm>
          </p:grpSpPr>
          <p:sp>
            <p:nvSpPr>
              <p:cNvPr id="27672" name="Text Box 69"/>
              <p:cNvSpPr txBox="1">
                <a:spLocks noChangeArrowheads="1"/>
              </p:cNvSpPr>
              <p:nvPr/>
            </p:nvSpPr>
            <p:spPr bwMode="auto">
              <a:xfrm>
                <a:off x="4059" y="102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3" name="Text Box 70"/>
              <p:cNvSpPr txBox="1">
                <a:spLocks noChangeArrowheads="1"/>
              </p:cNvSpPr>
              <p:nvPr/>
            </p:nvSpPr>
            <p:spPr bwMode="auto">
              <a:xfrm>
                <a:off x="4196"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4" name="Text Box 71"/>
              <p:cNvSpPr txBox="1">
                <a:spLocks noChangeArrowheads="1"/>
              </p:cNvSpPr>
              <p:nvPr/>
            </p:nvSpPr>
            <p:spPr bwMode="auto">
              <a:xfrm>
                <a:off x="3923" y="125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5" name="Text Box 77"/>
              <p:cNvSpPr txBox="1">
                <a:spLocks noChangeArrowheads="1"/>
              </p:cNvSpPr>
              <p:nvPr/>
            </p:nvSpPr>
            <p:spPr bwMode="auto">
              <a:xfrm>
                <a:off x="3832"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6" name="Text Box 78"/>
              <p:cNvSpPr txBox="1">
                <a:spLocks noChangeArrowheads="1"/>
              </p:cNvSpPr>
              <p:nvPr/>
            </p:nvSpPr>
            <p:spPr bwMode="auto">
              <a:xfrm>
                <a:off x="3515" y="129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7" name="Text Box 80"/>
              <p:cNvSpPr txBox="1">
                <a:spLocks noChangeArrowheads="1"/>
              </p:cNvSpPr>
              <p:nvPr/>
            </p:nvSpPr>
            <p:spPr bwMode="auto">
              <a:xfrm>
                <a:off x="3742" y="111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8" name="Text Box 86"/>
              <p:cNvSpPr txBox="1">
                <a:spLocks noChangeArrowheads="1"/>
              </p:cNvSpPr>
              <p:nvPr/>
            </p:nvSpPr>
            <p:spPr bwMode="auto">
              <a:xfrm>
                <a:off x="3242" y="152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grpSp>
        <p:sp>
          <p:nvSpPr>
            <p:cNvPr id="27671" name="Oval 99"/>
            <p:cNvSpPr>
              <a:spLocks noChangeArrowheads="1"/>
            </p:cNvSpPr>
            <p:nvPr/>
          </p:nvSpPr>
          <p:spPr bwMode="auto">
            <a:xfrm>
              <a:off x="3107" y="799"/>
              <a:ext cx="1406" cy="952"/>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7" name="Group 103"/>
          <p:cNvGrpSpPr>
            <a:grpSpLocks/>
          </p:cNvGrpSpPr>
          <p:nvPr/>
        </p:nvGrpSpPr>
        <p:grpSpPr bwMode="auto">
          <a:xfrm>
            <a:off x="4787900" y="3213100"/>
            <a:ext cx="2622550" cy="1944688"/>
            <a:chOff x="3107" y="1797"/>
            <a:chExt cx="1652" cy="1225"/>
          </a:xfrm>
        </p:grpSpPr>
        <p:sp>
          <p:nvSpPr>
            <p:cNvPr id="27660" name="Text Box 72"/>
            <p:cNvSpPr txBox="1">
              <a:spLocks noChangeArrowheads="1"/>
            </p:cNvSpPr>
            <p:nvPr/>
          </p:nvSpPr>
          <p:spPr bwMode="auto">
            <a:xfrm>
              <a:off x="4286" y="211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1" name="Text Box 73"/>
            <p:cNvSpPr txBox="1">
              <a:spLocks noChangeArrowheads="1"/>
            </p:cNvSpPr>
            <p:nvPr/>
          </p:nvSpPr>
          <p:spPr bwMode="auto">
            <a:xfrm>
              <a:off x="3878" y="234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2" name="Text Box 74"/>
            <p:cNvSpPr txBox="1">
              <a:spLocks noChangeArrowheads="1"/>
            </p:cNvSpPr>
            <p:nvPr/>
          </p:nvSpPr>
          <p:spPr bwMode="auto">
            <a:xfrm>
              <a:off x="3424" y="220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3" name="Text Box 75"/>
            <p:cNvSpPr txBox="1">
              <a:spLocks noChangeArrowheads="1"/>
            </p:cNvSpPr>
            <p:nvPr/>
          </p:nvSpPr>
          <p:spPr bwMode="auto">
            <a:xfrm>
              <a:off x="4467" y="243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4" name="Text Box 76"/>
            <p:cNvSpPr txBox="1">
              <a:spLocks noChangeArrowheads="1"/>
            </p:cNvSpPr>
            <p:nvPr/>
          </p:nvSpPr>
          <p:spPr bwMode="auto">
            <a:xfrm>
              <a:off x="4196" y="184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5" name="Text Box 79"/>
            <p:cNvSpPr txBox="1">
              <a:spLocks noChangeArrowheads="1"/>
            </p:cNvSpPr>
            <p:nvPr/>
          </p:nvSpPr>
          <p:spPr bwMode="auto">
            <a:xfrm>
              <a:off x="4150" y="256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6" name="Text Box 82"/>
            <p:cNvSpPr txBox="1">
              <a:spLocks noChangeArrowheads="1"/>
            </p:cNvSpPr>
            <p:nvPr/>
          </p:nvSpPr>
          <p:spPr bwMode="auto">
            <a:xfrm>
              <a:off x="3198" y="1978"/>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67" name="Text Box 87"/>
            <p:cNvSpPr txBox="1">
              <a:spLocks noChangeArrowheads="1"/>
            </p:cNvSpPr>
            <p:nvPr/>
          </p:nvSpPr>
          <p:spPr bwMode="auto">
            <a:xfrm>
              <a:off x="4014" y="211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8" name="Text Box 91"/>
            <p:cNvSpPr txBox="1">
              <a:spLocks noChangeArrowheads="1"/>
            </p:cNvSpPr>
            <p:nvPr/>
          </p:nvSpPr>
          <p:spPr bwMode="auto">
            <a:xfrm>
              <a:off x="3651" y="19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9" name="Oval 102"/>
            <p:cNvSpPr>
              <a:spLocks noChangeArrowheads="1"/>
            </p:cNvSpPr>
            <p:nvPr/>
          </p:nvSpPr>
          <p:spPr bwMode="auto">
            <a:xfrm>
              <a:off x="3107" y="1797"/>
              <a:ext cx="1633" cy="1225"/>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385128" name="Text Box 104"/>
          <p:cNvSpPr txBox="1">
            <a:spLocks noChangeArrowheads="1"/>
          </p:cNvSpPr>
          <p:nvPr/>
        </p:nvSpPr>
        <p:spPr bwMode="auto">
          <a:xfrm>
            <a:off x="5724525" y="5445125"/>
            <a:ext cx="3171825" cy="646113"/>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5118"/>
                                        </p:tgtEl>
                                        <p:attrNameLst>
                                          <p:attrName>style.visibility</p:attrName>
                                        </p:attrNameLst>
                                      </p:cBhvr>
                                      <p:to>
                                        <p:strVal val="visible"/>
                                      </p:to>
                                    </p:set>
                                    <p:animEffect transition="in" filter="blinds(horizontal)">
                                      <p:cBhvr>
                                        <p:cTn id="7" dur="500"/>
                                        <p:tgtEl>
                                          <p:spTgt spid="385118"/>
                                        </p:tgtEl>
                                      </p:cBhvr>
                                    </p:animEffect>
                                  </p:childTnLst>
                                </p:cTn>
                              </p:par>
                              <p:par>
                                <p:cTn id="8" presetID="3" presetClass="entr" presetSubtype="10" fill="hold" nodeType="withEffect">
                                  <p:stCondLst>
                                    <p:cond delay="0"/>
                                  </p:stCondLst>
                                  <p:childTnLst>
                                    <p:set>
                                      <p:cBhvr>
                                        <p:cTn id="9" dur="1" fill="hold">
                                          <p:stCondLst>
                                            <p:cond delay="0"/>
                                          </p:stCondLst>
                                        </p:cTn>
                                        <p:tgtEl>
                                          <p:spTgt spid="385117"/>
                                        </p:tgtEl>
                                        <p:attrNameLst>
                                          <p:attrName>style.visibility</p:attrName>
                                        </p:attrNameLst>
                                      </p:cBhvr>
                                      <p:to>
                                        <p:strVal val="visible"/>
                                      </p:to>
                                    </p:set>
                                    <p:animEffect transition="in" filter="blinds(horizontal)">
                                      <p:cBhvr>
                                        <p:cTn id="10" dur="500"/>
                                        <p:tgtEl>
                                          <p:spTgt spid="3851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5119"/>
                                        </p:tgtEl>
                                        <p:attrNameLst>
                                          <p:attrName>style.visibility</p:attrName>
                                        </p:attrNameLst>
                                      </p:cBhvr>
                                      <p:to>
                                        <p:strVal val="visible"/>
                                      </p:to>
                                    </p:set>
                                    <p:animEffect transition="in" filter="blinds(horizontal)">
                                      <p:cBhvr>
                                        <p:cTn id="13" dur="500"/>
                                        <p:tgtEl>
                                          <p:spTgt spid="3851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5128"/>
                                        </p:tgtEl>
                                        <p:attrNameLst>
                                          <p:attrName>style.visibility</p:attrName>
                                        </p:attrNameLst>
                                      </p:cBhvr>
                                      <p:to>
                                        <p:strVal val="visible"/>
                                      </p:to>
                                    </p:set>
                                    <p:animEffect transition="in" filter="blinds(horizontal)">
                                      <p:cBhvr>
                                        <p:cTn id="30" dur="500"/>
                                        <p:tgtEl>
                                          <p:spTgt spid="38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119" grpId="0" animBg="1"/>
      <p:bldP spid="3851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cs-CZ" altLang="cs-CZ" sz="4400" smtClean="0">
                <a:latin typeface="Comic Sans MS" panose="030F0702030302020204" pitchFamily="66" charset="0"/>
              </a:rPr>
              <a:t>Bottleneck</a:t>
            </a:r>
            <a:endParaRPr lang="it-IT" altLang="cs-CZ" smtClean="0"/>
          </a:p>
        </p:txBody>
      </p:sp>
      <p:pic>
        <p:nvPicPr>
          <p:cNvPr id="28675" name="Picture 6" descr="http://bio1151.nicerweb.com/Locked/media/ch23/23_08BottleneckEffec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268413"/>
            <a:ext cx="7620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http://www.yalescientific.org/wp-content/uploads/2013/05/Image-D-Bottlen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549275"/>
            <a:ext cx="38957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104"/>
          <p:cNvSpPr txBox="1">
            <a:spLocks noChangeArrowheads="1"/>
          </p:cNvSpPr>
          <p:nvPr/>
        </p:nvSpPr>
        <p:spPr bwMode="auto">
          <a:xfrm>
            <a:off x="5799138" y="3506788"/>
            <a:ext cx="3173412" cy="6477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a:lstStyle/>
          <a:p>
            <a:pPr eaLnBrk="1" hangingPunct="1"/>
            <a:r>
              <a:rPr lang="cs-CZ" altLang="cs-CZ" sz="3200" smtClean="0">
                <a:latin typeface="Comic Sans MS" panose="030F0702030302020204" pitchFamily="66" charset="0"/>
              </a:rPr>
              <a:t>Metodické přístupy ochranářské genetiky</a:t>
            </a:r>
          </a:p>
        </p:txBody>
      </p:sp>
      <p:sp>
        <p:nvSpPr>
          <p:cNvPr id="29699" name="Rectangle 3"/>
          <p:cNvSpPr>
            <a:spLocks noGrp="1" noChangeArrowheads="1"/>
          </p:cNvSpPr>
          <p:nvPr>
            <p:ph type="body" idx="1"/>
          </p:nvPr>
        </p:nvSpPr>
        <p:spPr/>
        <p:txBody>
          <a:bodyPr/>
          <a:lstStyle/>
          <a:p>
            <a:pPr eaLnBrk="1" hangingPunct="1"/>
            <a:endParaRPr lang="cs-CZ" altLang="cs-CZ" sz="2100" smtClean="0"/>
          </a:p>
          <a:p>
            <a:pPr eaLnBrk="1" hangingPunct="1"/>
            <a:endParaRPr lang="cs-CZ" altLang="cs-CZ" sz="2100" smtClean="0"/>
          </a:p>
        </p:txBody>
      </p:sp>
      <p:sp>
        <p:nvSpPr>
          <p:cNvPr id="315396" name="Rectangle 4"/>
          <p:cNvSpPr>
            <a:spLocks noChangeArrowheads="1"/>
          </p:cNvSpPr>
          <p:nvPr/>
        </p:nvSpPr>
        <p:spPr bwMode="auto">
          <a:xfrm>
            <a:off x="684213" y="1196975"/>
            <a:ext cx="7416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CC3300"/>
                </a:solidFill>
                <a:latin typeface="Tahoma" panose="020B0604030504040204" pitchFamily="34" charset="0"/>
              </a:rPr>
              <a:t>1) Populační genetika</a:t>
            </a:r>
            <a:r>
              <a:rPr lang="cs-CZ" altLang="cs-CZ" sz="2400">
                <a:latin typeface="Tahoma" panose="020B0604030504040204" pitchFamily="34" charset="0"/>
              </a:rPr>
              <a:t> – efektivní velikost populace, tok genů, „bottleneck“, příbuznost, atd. ... neutrální variabilita (např. mikrosatelity)</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2) Fylogeografie</a:t>
            </a:r>
            <a:r>
              <a:rPr lang="cs-CZ" altLang="cs-CZ" sz="2400">
                <a:latin typeface="Tahoma" panose="020B0604030504040204" pitchFamily="34" charset="0"/>
              </a:rPr>
              <a:t> – historický původ populací a jejich fylogenetické vztahy, ESU ... většinou neutrální variabilita</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3) Speciální přístupy</a:t>
            </a:r>
            <a:r>
              <a:rPr lang="cs-CZ" altLang="cs-CZ" sz="2400">
                <a:latin typeface="Tahoma" panose="020B0604030504040204" pitchFamily="34" charset="0"/>
              </a:rPr>
              <a:t> – neinvazivní genetické metody, vztah genetické diverzity a životaschopnosti populací,  experimentální „conservation genetics“, selektované znaky (adaptivní i škodlivé)</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5396">
                                            <p:txEl>
                                              <p:pRg st="2" end="2"/>
                                            </p:txEl>
                                          </p:spTgt>
                                        </p:tgtEl>
                                        <p:attrNameLst>
                                          <p:attrName>style.visibility</p:attrName>
                                        </p:attrNameLst>
                                      </p:cBhvr>
                                      <p:to>
                                        <p:strVal val="visible"/>
                                      </p:to>
                                    </p:set>
                                    <p:anim calcmode="lin" valueType="num">
                                      <p:cBhvr additive="base">
                                        <p:cTn id="7" dur="500" fill="hold"/>
                                        <p:tgtEl>
                                          <p:spTgt spid="31539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3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5396">
                                            <p:txEl>
                                              <p:pRg st="4" end="4"/>
                                            </p:txEl>
                                          </p:spTgt>
                                        </p:tgtEl>
                                        <p:attrNameLst>
                                          <p:attrName>style.visibility</p:attrName>
                                        </p:attrNameLst>
                                      </p:cBhvr>
                                      <p:to>
                                        <p:strVal val="visible"/>
                                      </p:to>
                                    </p:set>
                                    <p:anim calcmode="lin" valueType="num">
                                      <p:cBhvr additive="base">
                                        <p:cTn id="13" dur="500" fill="hold"/>
                                        <p:tgtEl>
                                          <p:spTgt spid="31539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5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6994525" cy="1139825"/>
          </a:xfrm>
          <a:noFill/>
        </p:spPr>
        <p:txBody>
          <a:bodyPr/>
          <a:lstStyle/>
          <a:p>
            <a:pPr eaLnBrk="1" hangingPunct="1"/>
            <a:r>
              <a:rPr lang="cs-CZ" altLang="cs-CZ" smtClean="0">
                <a:latin typeface="Comic Sans MS" panose="030F0702030302020204" pitchFamily="66" charset="0"/>
              </a:rPr>
              <a:t>Ochranářská genetika („conservation genetics“)</a:t>
            </a:r>
          </a:p>
        </p:txBody>
      </p:sp>
      <p:sp>
        <p:nvSpPr>
          <p:cNvPr id="313347" name="Rectangle 3"/>
          <p:cNvSpPr>
            <a:spLocks noGrp="1" noChangeArrowheads="1"/>
          </p:cNvSpPr>
          <p:nvPr>
            <p:ph type="body" idx="1"/>
          </p:nvPr>
        </p:nvSpPr>
        <p:spPr>
          <a:xfrm>
            <a:off x="395288" y="1700213"/>
            <a:ext cx="8229600" cy="4530725"/>
          </a:xfrm>
          <a:noFill/>
        </p:spPr>
        <p:txBody>
          <a:bodyPr/>
          <a:lstStyle/>
          <a:p>
            <a:pPr eaLnBrk="1" hangingPunct="1">
              <a:lnSpc>
                <a:spcPct val="80000"/>
              </a:lnSpc>
              <a:spcAft>
                <a:spcPct val="40000"/>
              </a:spcAft>
            </a:pPr>
            <a:endParaRPr lang="cs-CZ" altLang="cs-CZ" sz="1900" smtClean="0"/>
          </a:p>
          <a:p>
            <a:pPr eaLnBrk="1" hangingPunct="1">
              <a:lnSpc>
                <a:spcPct val="80000"/>
              </a:lnSpc>
              <a:spcAft>
                <a:spcPct val="40000"/>
              </a:spcAft>
            </a:pPr>
            <a:r>
              <a:rPr lang="cs-CZ" altLang="cs-CZ" sz="2000" b="1" smtClean="0"/>
              <a:t>Využití genetických metod v ekologii</a:t>
            </a:r>
            <a:r>
              <a:rPr lang="cs-CZ" altLang="cs-CZ" sz="2000" smtClean="0"/>
              <a:t> = </a:t>
            </a:r>
            <a:r>
              <a:rPr lang="cs-CZ" altLang="cs-CZ" sz="2000" b="1" smtClean="0">
                <a:solidFill>
                  <a:srgbClr val="FF0000"/>
                </a:solidFill>
              </a:rPr>
              <a:t>molekulární ekologie</a:t>
            </a:r>
            <a:r>
              <a:rPr lang="cs-CZ" altLang="cs-CZ" sz="2000" smtClean="0"/>
              <a:t> </a:t>
            </a:r>
          </a:p>
          <a:p>
            <a:pPr eaLnBrk="1" hangingPunct="1">
              <a:lnSpc>
                <a:spcPct val="80000"/>
              </a:lnSpc>
              <a:spcAft>
                <a:spcPct val="40000"/>
              </a:spcAft>
            </a:pPr>
            <a:r>
              <a:rPr lang="cs-CZ" altLang="cs-CZ" sz="1700" smtClean="0"/>
              <a:t>studium genetické variability přírodních populací a faktorů, které ji ovlivňují</a:t>
            </a:r>
          </a:p>
          <a:p>
            <a:pPr eaLnBrk="1" hangingPunct="1">
              <a:lnSpc>
                <a:spcPct val="80000"/>
              </a:lnSpc>
              <a:spcAft>
                <a:spcPct val="40000"/>
              </a:spcAft>
            </a:pPr>
            <a:r>
              <a:rPr lang="cs-CZ" altLang="cs-CZ" sz="2000" b="1" smtClean="0"/>
              <a:t>Využití genetických metod v ochranářské biologii</a:t>
            </a:r>
            <a:r>
              <a:rPr lang="cs-CZ" altLang="cs-CZ" sz="2000" smtClean="0"/>
              <a:t> </a:t>
            </a:r>
            <a:r>
              <a:rPr lang="cs-CZ" altLang="cs-CZ" sz="2000" b="1" smtClean="0"/>
              <a:t>= </a:t>
            </a:r>
            <a:r>
              <a:rPr lang="cs-CZ" altLang="cs-CZ" sz="2800" b="1" smtClean="0">
                <a:solidFill>
                  <a:srgbClr val="FF0000"/>
                </a:solidFill>
              </a:rPr>
              <a:t>ochranářská genetika</a:t>
            </a:r>
          </a:p>
          <a:p>
            <a:pPr eaLnBrk="1" hangingPunct="1">
              <a:lnSpc>
                <a:spcPct val="80000"/>
              </a:lnSpc>
              <a:spcAft>
                <a:spcPct val="40000"/>
              </a:spcAft>
            </a:pPr>
            <a:r>
              <a:rPr lang="cs-CZ" altLang="cs-CZ" sz="1900" smtClean="0"/>
              <a:t>PCR (90. léta) – počátek skutečné ochranářské genetiky (neinvazivní metody - již není potřeba destruktivního vzorkování)</a:t>
            </a:r>
          </a:p>
          <a:p>
            <a:pPr eaLnBrk="1" hangingPunct="1">
              <a:lnSpc>
                <a:spcPct val="80000"/>
              </a:lnSpc>
              <a:spcAft>
                <a:spcPct val="40000"/>
              </a:spcAft>
            </a:pPr>
            <a:r>
              <a:rPr lang="cs-CZ" altLang="cs-CZ" sz="1900" smtClean="0"/>
              <a:t>od r. 2000 - Conservation Genetics</a:t>
            </a:r>
          </a:p>
          <a:p>
            <a:pPr eaLnBrk="1" hangingPunct="1">
              <a:lnSpc>
                <a:spcPct val="80000"/>
              </a:lnSpc>
              <a:spcAft>
                <a:spcPct val="40000"/>
              </a:spcAft>
            </a:pPr>
            <a:r>
              <a:rPr lang="cs-CZ" altLang="cs-CZ" sz="1900" smtClean="0"/>
              <a:t>recentní review a knihy</a:t>
            </a:r>
          </a:p>
          <a:p>
            <a:pPr eaLnBrk="1" hangingPunct="1">
              <a:lnSpc>
                <a:spcPct val="80000"/>
              </a:lnSpc>
              <a:spcAft>
                <a:spcPct val="40000"/>
              </a:spcAft>
            </a:pPr>
            <a:endParaRPr lang="cs-CZ" altLang="cs-CZ" sz="1900" smtClean="0"/>
          </a:p>
        </p:txBody>
      </p:sp>
      <p:pic>
        <p:nvPicPr>
          <p:cNvPr id="313348" name="Picture 4" descr="ConsGen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7175"/>
            <a:ext cx="1143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5" descr="congen_kni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5143500"/>
            <a:ext cx="14208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primer ConGen Frank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5143500"/>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p:cNvPicPr>
            <a:picLocks noChangeAspect="1" noChangeArrowheads="1"/>
          </p:cNvPicPr>
          <p:nvPr/>
        </p:nvPicPr>
        <p:blipFill>
          <a:blip r:embed="rId5">
            <a:extLst>
              <a:ext uri="{28A0092B-C50C-407E-A947-70E740481C1C}">
                <a14:useLocalDpi xmlns:a14="http://schemas.microsoft.com/office/drawing/2010/main" val="0"/>
              </a:ext>
            </a:extLst>
          </a:blip>
          <a:srcRect l="15764" t="9862" r="24374"/>
          <a:stretch>
            <a:fillRect/>
          </a:stretch>
        </p:blipFill>
        <p:spPr bwMode="auto">
          <a:xfrm>
            <a:off x="8205788" y="0"/>
            <a:ext cx="9382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188913"/>
            <a:ext cx="106521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0538" y="1341438"/>
            <a:ext cx="10334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8">
            <a:extLst>
              <a:ext uri="{28A0092B-C50C-407E-A947-70E740481C1C}">
                <a14:useLocalDpi xmlns:a14="http://schemas.microsoft.com/office/drawing/2010/main" val="0"/>
              </a:ext>
            </a:extLst>
          </a:blip>
          <a:srcRect l="17500" t="14999" r="25000" b="2499"/>
          <a:stretch>
            <a:fillRect/>
          </a:stretch>
        </p:blipFill>
        <p:spPr bwMode="auto">
          <a:xfrm>
            <a:off x="2428875" y="5143500"/>
            <a:ext cx="11445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30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813" y="4071938"/>
            <a:ext cx="23701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3347">
                                            <p:txEl>
                                              <p:pRg st="3" end="3"/>
                                            </p:txEl>
                                          </p:spTgt>
                                        </p:tgtEl>
                                        <p:attrNameLst>
                                          <p:attrName>style.visibility</p:attrName>
                                        </p:attrNameLst>
                                      </p:cBhvr>
                                      <p:to>
                                        <p:strVal val="visible"/>
                                      </p:to>
                                    </p:set>
                                    <p:anim calcmode="lin" valueType="num">
                                      <p:cBhvr additive="base">
                                        <p:cTn id="7" dur="500" fill="hold"/>
                                        <p:tgtEl>
                                          <p:spTgt spid="31334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4" end="4"/>
                                            </p:txEl>
                                          </p:spTgt>
                                        </p:tgtEl>
                                        <p:attrNameLst>
                                          <p:attrName>style.visibility</p:attrName>
                                        </p:attrNameLst>
                                      </p:cBhvr>
                                      <p:to>
                                        <p:strVal val="visible"/>
                                      </p:to>
                                    </p:set>
                                    <p:anim calcmode="lin" valueType="num">
                                      <p:cBhvr additive="base">
                                        <p:cTn id="13" dur="500" fill="hold"/>
                                        <p:tgtEl>
                                          <p:spTgt spid="31334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4" end="4"/>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12300"/>
                                        </p:tgtEl>
                                        <p:attrNameLst>
                                          <p:attrName>style.visibility</p:attrName>
                                        </p:attrNameLst>
                                      </p:cBhvr>
                                      <p:to>
                                        <p:strVal val="visible"/>
                                      </p:to>
                                    </p:set>
                                    <p:animEffect transition="in" filter="blinds(horizontal)">
                                      <p:cBhvr>
                                        <p:cTn id="17" dur="500"/>
                                        <p:tgtEl>
                                          <p:spTgt spid="123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13347">
                                            <p:txEl>
                                              <p:pRg st="5" end="5"/>
                                            </p:txEl>
                                          </p:spTgt>
                                        </p:tgtEl>
                                        <p:attrNameLst>
                                          <p:attrName>style.visibility</p:attrName>
                                        </p:attrNameLst>
                                      </p:cBhvr>
                                      <p:to>
                                        <p:strVal val="visible"/>
                                      </p:to>
                                    </p:set>
                                    <p:anim calcmode="lin" valueType="num">
                                      <p:cBhvr additive="base">
                                        <p:cTn id="22" dur="500" fill="hold"/>
                                        <p:tgtEl>
                                          <p:spTgt spid="31334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13347">
                                            <p:txEl>
                                              <p:pRg st="5" end="5"/>
                                            </p:txEl>
                                          </p:spTgt>
                                        </p:tgtEl>
                                        <p:attrNameLst>
                                          <p:attrName>ppt_y</p:attrName>
                                        </p:attrNameLst>
                                      </p:cBhvr>
                                      <p:tavLst>
                                        <p:tav tm="0">
                                          <p:val>
                                            <p:strVal val="1+#ppt_h/2"/>
                                          </p:val>
                                        </p:tav>
                                        <p:tav tm="100000">
                                          <p:val>
                                            <p:strVal val="#ppt_y"/>
                                          </p:val>
                                        </p:tav>
                                      </p:tavLst>
                                    </p:anim>
                                  </p:childTnLst>
                                </p:cTn>
                              </p:par>
                              <p:par>
                                <p:cTn id="24" presetID="4" presetClass="entr" presetSubtype="16" fill="hold" nodeType="withEffect">
                                  <p:stCondLst>
                                    <p:cond delay="0"/>
                                  </p:stCondLst>
                                  <p:childTnLst>
                                    <p:set>
                                      <p:cBhvr>
                                        <p:cTn id="25" dur="1" fill="hold">
                                          <p:stCondLst>
                                            <p:cond delay="0"/>
                                          </p:stCondLst>
                                        </p:cTn>
                                        <p:tgtEl>
                                          <p:spTgt spid="313348"/>
                                        </p:tgtEl>
                                        <p:attrNameLst>
                                          <p:attrName>style.visibility</p:attrName>
                                        </p:attrNameLst>
                                      </p:cBhvr>
                                      <p:to>
                                        <p:strVal val="visible"/>
                                      </p:to>
                                    </p:set>
                                    <p:animEffect transition="in" filter="box(in)">
                                      <p:cBhvr>
                                        <p:cTn id="26" dur="500"/>
                                        <p:tgtEl>
                                          <p:spTgt spid="313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3347">
                                            <p:txEl>
                                              <p:pRg st="6" end="6"/>
                                            </p:txEl>
                                          </p:spTgt>
                                        </p:tgtEl>
                                        <p:attrNameLst>
                                          <p:attrName>style.visibility</p:attrName>
                                        </p:attrNameLst>
                                      </p:cBhvr>
                                      <p:to>
                                        <p:strVal val="visible"/>
                                      </p:to>
                                    </p:set>
                                    <p:anim calcmode="lin" valueType="num">
                                      <p:cBhvr additive="base">
                                        <p:cTn id="31" dur="500" fill="hold"/>
                                        <p:tgtEl>
                                          <p:spTgt spid="3133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3347">
                                            <p:txEl>
                                              <p:pRg st="6" end="6"/>
                                            </p:txEl>
                                          </p:spTgt>
                                        </p:tgtEl>
                                        <p:attrNameLst>
                                          <p:attrName>ppt_y</p:attrName>
                                        </p:attrNameLst>
                                      </p:cBhvr>
                                      <p:tavLst>
                                        <p:tav tm="0">
                                          <p:val>
                                            <p:strVal val="1+#ppt_h/2"/>
                                          </p:val>
                                        </p:tav>
                                        <p:tav tm="100000">
                                          <p:val>
                                            <p:strVal val="#ppt_y"/>
                                          </p:val>
                                        </p:tav>
                                      </p:tavLst>
                                    </p:anim>
                                  </p:childTnLst>
                                </p:cTn>
                              </p:par>
                              <p:par>
                                <p:cTn id="33" presetID="4" presetClass="entr" presetSubtype="16" fill="hold" nodeType="withEffect">
                                  <p:stCondLst>
                                    <p:cond delay="0"/>
                                  </p:stCondLst>
                                  <p:childTnLst>
                                    <p:set>
                                      <p:cBhvr>
                                        <p:cTn id="34" dur="1" fill="hold">
                                          <p:stCondLst>
                                            <p:cond delay="0"/>
                                          </p:stCondLst>
                                        </p:cTn>
                                        <p:tgtEl>
                                          <p:spTgt spid="313349"/>
                                        </p:tgtEl>
                                        <p:attrNameLst>
                                          <p:attrName>style.visibility</p:attrName>
                                        </p:attrNameLst>
                                      </p:cBhvr>
                                      <p:to>
                                        <p:strVal val="visible"/>
                                      </p:to>
                                    </p:set>
                                    <p:animEffect transition="in" filter="box(in)">
                                      <p:cBhvr>
                                        <p:cTn id="35" dur="500"/>
                                        <p:tgtEl>
                                          <p:spTgt spid="313349"/>
                                        </p:tgtEl>
                                      </p:cBhvr>
                                    </p:animEffect>
                                  </p:childTnLst>
                                </p:cTn>
                              </p:par>
                              <p:par>
                                <p:cTn id="36" presetID="8" presetClass="entr" presetSubtype="16" fill="hold" nodeType="withEffect">
                                  <p:stCondLst>
                                    <p:cond delay="0"/>
                                  </p:stCondLst>
                                  <p:childTnLst>
                                    <p:set>
                                      <p:cBhvr>
                                        <p:cTn id="37" dur="1" fill="hold">
                                          <p:stCondLst>
                                            <p:cond delay="0"/>
                                          </p:stCondLst>
                                        </p:cTn>
                                        <p:tgtEl>
                                          <p:spTgt spid="313350"/>
                                        </p:tgtEl>
                                        <p:attrNameLst>
                                          <p:attrName>style.visibility</p:attrName>
                                        </p:attrNameLst>
                                      </p:cBhvr>
                                      <p:to>
                                        <p:strVal val="visible"/>
                                      </p:to>
                                    </p:set>
                                    <p:animEffect transition="in" filter="diamond(in)">
                                      <p:cBhvr>
                                        <p:cTn id="38" dur="1000"/>
                                        <p:tgtEl>
                                          <p:spTgt spid="313350"/>
                                        </p:tgtEl>
                                      </p:cBhvr>
                                    </p:animEffect>
                                  </p:childTnLst>
                                </p:cTn>
                              </p:par>
                              <p:par>
                                <p:cTn id="39" presetID="3" presetClass="entr" presetSubtype="10" fill="hold" nodeType="withEffect">
                                  <p:stCondLst>
                                    <p:cond delay="0"/>
                                  </p:stCondLst>
                                  <p:childTnLst>
                                    <p:set>
                                      <p:cBhvr>
                                        <p:cTn id="40" dur="1" fill="hold">
                                          <p:stCondLst>
                                            <p:cond delay="0"/>
                                          </p:stCondLst>
                                        </p:cTn>
                                        <p:tgtEl>
                                          <p:spTgt spid="12298"/>
                                        </p:tgtEl>
                                        <p:attrNameLst>
                                          <p:attrName>style.visibility</p:attrName>
                                        </p:attrNameLst>
                                      </p:cBhvr>
                                      <p:to>
                                        <p:strVal val="visible"/>
                                      </p:to>
                                    </p:set>
                                    <p:animEffect transition="in" filter="blinds(horizontal)">
                                      <p:cBhvr>
                                        <p:cTn id="41"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pPr eaLnBrk="1" hangingPunct="1"/>
            <a:r>
              <a:rPr lang="cs-CZ" altLang="cs-CZ" smtClean="0">
                <a:latin typeface="Comic Sans MS" panose="030F0702030302020204" pitchFamily="66" charset="0"/>
              </a:rPr>
              <a:t>1) Populační genetika </a:t>
            </a:r>
            <a:endParaRPr lang="en-GB" altLang="cs-CZ" smtClean="0">
              <a:latin typeface="Comic Sans MS" panose="030F0702030302020204" pitchFamily="66" charset="0"/>
            </a:endParaRPr>
          </a:p>
        </p:txBody>
      </p:sp>
      <p:sp>
        <p:nvSpPr>
          <p:cNvPr id="316419" name="Rectangle 3"/>
          <p:cNvSpPr>
            <a:spLocks noGrp="1" noChangeArrowheads="1"/>
          </p:cNvSpPr>
          <p:nvPr>
            <p:ph type="body" idx="1"/>
          </p:nvPr>
        </p:nvSpPr>
        <p:spPr>
          <a:xfrm>
            <a:off x="611188" y="1412875"/>
            <a:ext cx="7543800" cy="4248150"/>
          </a:xfrm>
        </p:spPr>
        <p:txBody>
          <a:bodyPr/>
          <a:lstStyle/>
          <a:p>
            <a:pPr eaLnBrk="1" hangingPunct="1">
              <a:lnSpc>
                <a:spcPct val="80000"/>
              </a:lnSpc>
              <a:spcBef>
                <a:spcPct val="35000"/>
              </a:spcBef>
              <a:spcAft>
                <a:spcPct val="35000"/>
              </a:spcAft>
            </a:pPr>
            <a:r>
              <a:rPr lang="cs-CZ" altLang="cs-CZ" sz="1900" smtClean="0"/>
              <a:t>studium struktury populací</a:t>
            </a:r>
          </a:p>
          <a:p>
            <a:pPr eaLnBrk="1" hangingPunct="1">
              <a:lnSpc>
                <a:spcPct val="80000"/>
              </a:lnSpc>
              <a:spcBef>
                <a:spcPct val="35000"/>
              </a:spcBef>
              <a:spcAft>
                <a:spcPct val="35000"/>
              </a:spcAft>
            </a:pPr>
            <a:r>
              <a:rPr lang="cs-CZ" altLang="cs-CZ" sz="1900" smtClean="0"/>
              <a:t>nejčastěji neutrální znaky - mikrosatelity</a:t>
            </a:r>
          </a:p>
          <a:p>
            <a:pPr eaLnBrk="1" hangingPunct="1">
              <a:spcBef>
                <a:spcPct val="0"/>
              </a:spcBef>
            </a:pPr>
            <a:r>
              <a:rPr lang="cs-CZ" altLang="cs-CZ" sz="1700" smtClean="0">
                <a:solidFill>
                  <a:srgbClr val="CC3300"/>
                </a:solidFill>
              </a:rPr>
              <a:t>efektivní velikost populace N</a:t>
            </a:r>
            <a:r>
              <a:rPr lang="cs-CZ" altLang="cs-CZ" sz="1700" baseline="-25000" smtClean="0">
                <a:solidFill>
                  <a:srgbClr val="CC3300"/>
                </a:solidFill>
              </a:rPr>
              <a:t>e</a:t>
            </a:r>
          </a:p>
          <a:p>
            <a:pPr eaLnBrk="1" hangingPunct="1">
              <a:spcBef>
                <a:spcPct val="0"/>
              </a:spcBef>
            </a:pPr>
            <a:r>
              <a:rPr lang="cs-CZ" altLang="cs-CZ" sz="1700" smtClean="0">
                <a:solidFill>
                  <a:srgbClr val="CC3300"/>
                </a:solidFill>
              </a:rPr>
              <a:t>tok genů (sex-specific)</a:t>
            </a:r>
          </a:p>
          <a:p>
            <a:pPr eaLnBrk="1" hangingPunct="1">
              <a:spcBef>
                <a:spcPct val="0"/>
              </a:spcBef>
            </a:pPr>
            <a:r>
              <a:rPr lang="cs-CZ" altLang="cs-CZ" sz="1700" smtClean="0">
                <a:solidFill>
                  <a:srgbClr val="CC3300"/>
                </a:solidFill>
              </a:rPr>
              <a:t>„past bottleneck“</a:t>
            </a:r>
          </a:p>
          <a:p>
            <a:pPr eaLnBrk="1" hangingPunct="1">
              <a:spcBef>
                <a:spcPct val="0"/>
              </a:spcBef>
            </a:pPr>
            <a:r>
              <a:rPr lang="cs-CZ" altLang="cs-CZ" sz="1700" smtClean="0">
                <a:solidFill>
                  <a:srgbClr val="CC3300"/>
                </a:solidFill>
              </a:rPr>
              <a:t>původ jedinců („assignment tests“) </a:t>
            </a:r>
          </a:p>
          <a:p>
            <a:pPr eaLnBrk="1" hangingPunct="1">
              <a:spcBef>
                <a:spcPct val="0"/>
              </a:spcBef>
            </a:pPr>
            <a:r>
              <a:rPr lang="cs-CZ" altLang="cs-CZ" sz="1700" smtClean="0">
                <a:solidFill>
                  <a:srgbClr val="CC3300"/>
                </a:solidFill>
              </a:rPr>
              <a:t>příbuzenské křížení (inbreeding), atd.</a:t>
            </a:r>
          </a:p>
          <a:p>
            <a:pPr eaLnBrk="1" hangingPunct="1">
              <a:spcBef>
                <a:spcPct val="0"/>
              </a:spcBef>
            </a:pPr>
            <a:r>
              <a:rPr lang="cs-CZ" altLang="cs-CZ" sz="1700" smtClean="0">
                <a:solidFill>
                  <a:srgbClr val="CC3300"/>
                </a:solidFill>
              </a:rPr>
              <a:t>„founder contribution“</a:t>
            </a:r>
          </a:p>
          <a:p>
            <a:pPr eaLnBrk="1" hangingPunct="1">
              <a:lnSpc>
                <a:spcPct val="80000"/>
              </a:lnSpc>
              <a:spcBef>
                <a:spcPct val="35000"/>
              </a:spcBef>
              <a:spcAft>
                <a:spcPct val="35000"/>
              </a:spcAft>
              <a:buFont typeface="Wingdings" panose="05000000000000000000" pitchFamily="2" charset="2"/>
              <a:buNone/>
            </a:pPr>
            <a:endParaRPr lang="cs-CZ" altLang="cs-CZ" sz="1900" smtClean="0">
              <a:solidFill>
                <a:srgbClr val="CC3300"/>
              </a:solidFill>
            </a:endParaRPr>
          </a:p>
          <a:p>
            <a:pPr eaLnBrk="1" hangingPunct="1">
              <a:spcBef>
                <a:spcPct val="0"/>
              </a:spcBef>
              <a:buFont typeface="Wingdings" panose="05000000000000000000" pitchFamily="2" charset="2"/>
              <a:buNone/>
            </a:pPr>
            <a:r>
              <a:rPr lang="cs-CZ" altLang="cs-CZ" sz="1900" smtClean="0"/>
              <a:t>Bayesiánské analýzy (např. program </a:t>
            </a:r>
          </a:p>
          <a:p>
            <a:pPr eaLnBrk="1" hangingPunct="1">
              <a:spcBef>
                <a:spcPct val="0"/>
              </a:spcBef>
              <a:buFont typeface="Wingdings" panose="05000000000000000000" pitchFamily="2" charset="2"/>
              <a:buNone/>
            </a:pPr>
            <a:r>
              <a:rPr lang="cs-CZ" altLang="cs-CZ" sz="1900" smtClean="0"/>
              <a:t>STRUCTURE, GENELAND aj.)</a:t>
            </a:r>
          </a:p>
          <a:p>
            <a:pPr eaLnBrk="1" hangingPunct="1">
              <a:spcBef>
                <a:spcPct val="0"/>
              </a:spcBef>
              <a:buFont typeface="Wingdings" panose="05000000000000000000" pitchFamily="2" charset="2"/>
              <a:buNone/>
            </a:pPr>
            <a:r>
              <a:rPr lang="cs-CZ" altLang="cs-CZ" sz="1900" smtClean="0"/>
              <a:t>- identifikace subpopulací („management units“),</a:t>
            </a:r>
          </a:p>
          <a:p>
            <a:pPr eaLnBrk="1" hangingPunct="1">
              <a:spcBef>
                <a:spcPct val="0"/>
              </a:spcBef>
              <a:buFontTx/>
              <a:buNone/>
            </a:pPr>
            <a:r>
              <a:rPr lang="cs-CZ" altLang="cs-CZ" sz="1900" smtClean="0"/>
              <a:t>- identifikace hybridů</a:t>
            </a:r>
          </a:p>
          <a:p>
            <a:pPr eaLnBrk="1" hangingPunct="1">
              <a:spcBef>
                <a:spcPct val="0"/>
              </a:spcBef>
              <a:buFontTx/>
              <a:buNone/>
            </a:pPr>
            <a:r>
              <a:rPr lang="cs-CZ" altLang="cs-CZ" sz="1900" smtClean="0"/>
              <a:t>- identifikace geografických bariér toku genů</a:t>
            </a:r>
          </a:p>
          <a:p>
            <a:pPr eaLnBrk="1" hangingPunct="1">
              <a:spcBef>
                <a:spcPct val="0"/>
              </a:spcBef>
              <a:buFont typeface="Wingdings" panose="05000000000000000000" pitchFamily="2" charset="2"/>
              <a:buNone/>
            </a:pPr>
            <a:endParaRPr lang="en-GB" altLang="cs-CZ" sz="1900" smtClean="0"/>
          </a:p>
        </p:txBody>
      </p:sp>
      <p:grpSp>
        <p:nvGrpSpPr>
          <p:cNvPr id="30724" name="Group 4"/>
          <p:cNvGrpSpPr>
            <a:grpSpLocks/>
          </p:cNvGrpSpPr>
          <p:nvPr/>
        </p:nvGrpSpPr>
        <p:grpSpPr bwMode="auto">
          <a:xfrm>
            <a:off x="5940425" y="3644900"/>
            <a:ext cx="2879725" cy="1728788"/>
            <a:chOff x="720" y="1152"/>
            <a:chExt cx="2208" cy="1654"/>
          </a:xfrm>
        </p:grpSpPr>
        <p:sp>
          <p:nvSpPr>
            <p:cNvPr id="30727" name="Oval 5"/>
            <p:cNvSpPr>
              <a:spLocks noChangeArrowheads="1"/>
            </p:cNvSpPr>
            <p:nvPr/>
          </p:nvSpPr>
          <p:spPr bwMode="auto">
            <a:xfrm>
              <a:off x="720" y="2011"/>
              <a:ext cx="569" cy="442"/>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A</a:t>
              </a:r>
              <a:endParaRPr lang="en-GB" altLang="cs-CZ" sz="2400">
                <a:solidFill>
                  <a:schemeClr val="bg2"/>
                </a:solidFill>
                <a:latin typeface="Times New Roman" panose="02020603050405020304" pitchFamily="18" charset="0"/>
              </a:endParaRPr>
            </a:p>
          </p:txBody>
        </p:sp>
        <p:sp>
          <p:nvSpPr>
            <p:cNvPr id="30728" name="Oval 6"/>
            <p:cNvSpPr>
              <a:spLocks noChangeArrowheads="1"/>
            </p:cNvSpPr>
            <p:nvPr/>
          </p:nvSpPr>
          <p:spPr bwMode="auto">
            <a:xfrm>
              <a:off x="1556" y="1702"/>
              <a:ext cx="569" cy="397"/>
            </a:xfrm>
            <a:prstGeom prst="ellipse">
              <a:avLst/>
            </a:prstGeom>
            <a:solidFill>
              <a:srgbClr val="00808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B</a:t>
              </a:r>
              <a:endParaRPr lang="en-GB" altLang="cs-CZ" sz="2400">
                <a:solidFill>
                  <a:schemeClr val="bg2"/>
                </a:solidFill>
                <a:latin typeface="Times New Roman" panose="02020603050405020304" pitchFamily="18" charset="0"/>
              </a:endParaRPr>
            </a:p>
          </p:txBody>
        </p:sp>
        <p:sp>
          <p:nvSpPr>
            <p:cNvPr id="30729" name="Oval 7"/>
            <p:cNvSpPr>
              <a:spLocks noChangeArrowheads="1"/>
            </p:cNvSpPr>
            <p:nvPr/>
          </p:nvSpPr>
          <p:spPr bwMode="auto">
            <a:xfrm>
              <a:off x="1556" y="2585"/>
              <a:ext cx="335" cy="22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C</a:t>
              </a:r>
              <a:endParaRPr lang="en-GB" altLang="cs-CZ" sz="2400">
                <a:solidFill>
                  <a:schemeClr val="bg2"/>
                </a:solidFill>
                <a:latin typeface="Times New Roman" panose="02020603050405020304" pitchFamily="18" charset="0"/>
              </a:endParaRPr>
            </a:p>
          </p:txBody>
        </p:sp>
        <p:sp>
          <p:nvSpPr>
            <p:cNvPr id="30730" name="Oval 8"/>
            <p:cNvSpPr>
              <a:spLocks noChangeArrowheads="1"/>
            </p:cNvSpPr>
            <p:nvPr/>
          </p:nvSpPr>
          <p:spPr bwMode="auto">
            <a:xfrm>
              <a:off x="2192" y="2188"/>
              <a:ext cx="736" cy="618"/>
            </a:xfrm>
            <a:prstGeom prst="ellipse">
              <a:avLst/>
            </a:prstGeom>
            <a:solidFill>
              <a:srgbClr val="0033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latin typeface="Times New Roman" panose="02020603050405020304" pitchFamily="18" charset="0"/>
                </a:rPr>
                <a:t>D</a:t>
              </a:r>
              <a:endParaRPr lang="en-GB" altLang="cs-CZ" sz="2400">
                <a:latin typeface="Times New Roman" panose="02020603050405020304" pitchFamily="18" charset="0"/>
              </a:endParaRPr>
            </a:p>
          </p:txBody>
        </p:sp>
        <p:sp>
          <p:nvSpPr>
            <p:cNvPr id="30731" name="Line 9"/>
            <p:cNvSpPr>
              <a:spLocks noChangeShapeType="1"/>
            </p:cNvSpPr>
            <p:nvPr/>
          </p:nvSpPr>
          <p:spPr bwMode="auto">
            <a:xfrm flipV="1">
              <a:off x="1322" y="2011"/>
              <a:ext cx="201" cy="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2" name="Line 10"/>
            <p:cNvSpPr>
              <a:spLocks noChangeShapeType="1"/>
            </p:cNvSpPr>
            <p:nvPr/>
          </p:nvSpPr>
          <p:spPr bwMode="auto">
            <a:xfrm>
              <a:off x="1289" y="2453"/>
              <a:ext cx="267" cy="132"/>
            </a:xfrm>
            <a:prstGeom prst="line">
              <a:avLst/>
            </a:prstGeom>
            <a:noFill/>
            <a:ln w="444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3" name="Line 11"/>
            <p:cNvSpPr>
              <a:spLocks noChangeShapeType="1"/>
            </p:cNvSpPr>
            <p:nvPr/>
          </p:nvSpPr>
          <p:spPr bwMode="auto">
            <a:xfrm>
              <a:off x="2092" y="2055"/>
              <a:ext cx="133" cy="17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4" name="Line 12"/>
            <p:cNvSpPr>
              <a:spLocks noChangeShapeType="1"/>
            </p:cNvSpPr>
            <p:nvPr/>
          </p:nvSpPr>
          <p:spPr bwMode="auto">
            <a:xfrm flipV="1">
              <a:off x="1958" y="2629"/>
              <a:ext cx="20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5" name="Line 13"/>
            <p:cNvSpPr>
              <a:spLocks noChangeShapeType="1"/>
            </p:cNvSpPr>
            <p:nvPr/>
          </p:nvSpPr>
          <p:spPr bwMode="auto">
            <a:xfrm>
              <a:off x="2025" y="2629"/>
              <a:ext cx="67"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6" name="Line 14"/>
            <p:cNvSpPr>
              <a:spLocks noChangeShapeType="1"/>
            </p:cNvSpPr>
            <p:nvPr/>
          </p:nvSpPr>
          <p:spPr bwMode="auto">
            <a:xfrm flipH="1">
              <a:off x="2025" y="2585"/>
              <a:ext cx="67" cy="1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7" name="Text Box 15"/>
            <p:cNvSpPr txBox="1">
              <a:spLocks noChangeArrowheads="1"/>
            </p:cNvSpPr>
            <p:nvPr/>
          </p:nvSpPr>
          <p:spPr bwMode="auto">
            <a:xfrm>
              <a:off x="875" y="1152"/>
              <a:ext cx="14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400">
                <a:latin typeface="Times New Roman" panose="02020603050405020304" pitchFamily="18" charset="0"/>
              </a:endParaRPr>
            </a:p>
          </p:txBody>
        </p:sp>
        <p:sp>
          <p:nvSpPr>
            <p:cNvPr id="30738" name="Text Box 16"/>
            <p:cNvSpPr txBox="1">
              <a:spLocks noChangeArrowheads="1"/>
            </p:cNvSpPr>
            <p:nvPr/>
          </p:nvSpPr>
          <p:spPr bwMode="auto">
            <a:xfrm>
              <a:off x="911" y="1175"/>
              <a:ext cx="171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000" b="1">
                <a:solidFill>
                  <a:srgbClr val="FFCC66"/>
                </a:solidFill>
                <a:latin typeface="Times New Roman" panose="02020603050405020304" pitchFamily="18" charset="0"/>
              </a:endParaRPr>
            </a:p>
          </p:txBody>
        </p:sp>
      </p:grpSp>
      <p:pic>
        <p:nvPicPr>
          <p:cNvPr id="30725" name="Picture 18" descr="Rhinolophus ferumequin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620713"/>
            <a:ext cx="2808288" cy="2632075"/>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164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29000"/>
            <a:ext cx="30241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6419">
                                            <p:txEl>
                                              <p:pRg st="2" end="2"/>
                                            </p:txEl>
                                          </p:spTgt>
                                        </p:tgtEl>
                                        <p:attrNameLst>
                                          <p:attrName>style.visibility</p:attrName>
                                        </p:attrNameLst>
                                      </p:cBhvr>
                                      <p:to>
                                        <p:strVal val="visible"/>
                                      </p:to>
                                    </p:set>
                                    <p:animEffect transition="in" filter="checkerboard(across)">
                                      <p:cBhvr>
                                        <p:cTn id="7" dur="500"/>
                                        <p:tgtEl>
                                          <p:spTgt spid="316419">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6419">
                                            <p:txEl>
                                              <p:pRg st="3" end="3"/>
                                            </p:txEl>
                                          </p:spTgt>
                                        </p:tgtEl>
                                        <p:attrNameLst>
                                          <p:attrName>style.visibility</p:attrName>
                                        </p:attrNameLst>
                                      </p:cBhvr>
                                      <p:to>
                                        <p:strVal val="visible"/>
                                      </p:to>
                                    </p:set>
                                    <p:animEffect transition="in" filter="checkerboard(across)">
                                      <p:cBhvr>
                                        <p:cTn id="10" dur="500"/>
                                        <p:tgtEl>
                                          <p:spTgt spid="316419">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16419">
                                            <p:txEl>
                                              <p:pRg st="4" end="4"/>
                                            </p:txEl>
                                          </p:spTgt>
                                        </p:tgtEl>
                                        <p:attrNameLst>
                                          <p:attrName>style.visibility</p:attrName>
                                        </p:attrNameLst>
                                      </p:cBhvr>
                                      <p:to>
                                        <p:strVal val="visible"/>
                                      </p:to>
                                    </p:set>
                                    <p:animEffect transition="in" filter="checkerboard(across)">
                                      <p:cBhvr>
                                        <p:cTn id="13" dur="500"/>
                                        <p:tgtEl>
                                          <p:spTgt spid="316419">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16419">
                                            <p:txEl>
                                              <p:pRg st="5" end="5"/>
                                            </p:txEl>
                                          </p:spTgt>
                                        </p:tgtEl>
                                        <p:attrNameLst>
                                          <p:attrName>style.visibility</p:attrName>
                                        </p:attrNameLst>
                                      </p:cBhvr>
                                      <p:to>
                                        <p:strVal val="visible"/>
                                      </p:to>
                                    </p:set>
                                    <p:animEffect transition="in" filter="checkerboard(across)">
                                      <p:cBhvr>
                                        <p:cTn id="16" dur="500"/>
                                        <p:tgtEl>
                                          <p:spTgt spid="316419">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16419">
                                            <p:txEl>
                                              <p:pRg st="6" end="6"/>
                                            </p:txEl>
                                          </p:spTgt>
                                        </p:tgtEl>
                                        <p:attrNameLst>
                                          <p:attrName>style.visibility</p:attrName>
                                        </p:attrNameLst>
                                      </p:cBhvr>
                                      <p:to>
                                        <p:strVal val="visible"/>
                                      </p:to>
                                    </p:set>
                                    <p:animEffect transition="in" filter="checkerboard(across)">
                                      <p:cBhvr>
                                        <p:cTn id="19" dur="500"/>
                                        <p:tgtEl>
                                          <p:spTgt spid="316419">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6419">
                                            <p:txEl>
                                              <p:pRg st="7" end="7"/>
                                            </p:txEl>
                                          </p:spTgt>
                                        </p:tgtEl>
                                        <p:attrNameLst>
                                          <p:attrName>style.visibility</p:attrName>
                                        </p:attrNameLst>
                                      </p:cBhvr>
                                      <p:to>
                                        <p:strVal val="visible"/>
                                      </p:to>
                                    </p:set>
                                    <p:animEffect transition="in" filter="checkerboard(across)">
                                      <p:cBhvr>
                                        <p:cTn id="22" dur="500"/>
                                        <p:tgtEl>
                                          <p:spTgt spid="31641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16419">
                                            <p:txEl>
                                              <p:pRg st="9" end="9"/>
                                            </p:txEl>
                                          </p:spTgt>
                                        </p:tgtEl>
                                        <p:attrNameLst>
                                          <p:attrName>style.visibility</p:attrName>
                                        </p:attrNameLst>
                                      </p:cBhvr>
                                      <p:to>
                                        <p:strVal val="visible"/>
                                      </p:to>
                                    </p:set>
                                    <p:anim calcmode="lin" valueType="num">
                                      <p:cBhvr additive="base">
                                        <p:cTn id="27" dur="500" fill="hold"/>
                                        <p:tgtEl>
                                          <p:spTgt spid="316419">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6419">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419">
                                            <p:txEl>
                                              <p:pRg st="10" end="10"/>
                                            </p:txEl>
                                          </p:spTgt>
                                        </p:tgtEl>
                                        <p:attrNameLst>
                                          <p:attrName>style.visibility</p:attrName>
                                        </p:attrNameLst>
                                      </p:cBhvr>
                                      <p:to>
                                        <p:strVal val="visible"/>
                                      </p:to>
                                    </p:set>
                                    <p:anim calcmode="lin" valueType="num">
                                      <p:cBhvr additive="base">
                                        <p:cTn id="31" dur="500" fill="hold"/>
                                        <p:tgtEl>
                                          <p:spTgt spid="31641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6419">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6419">
                                            <p:txEl>
                                              <p:pRg st="11" end="11"/>
                                            </p:txEl>
                                          </p:spTgt>
                                        </p:tgtEl>
                                        <p:attrNameLst>
                                          <p:attrName>style.visibility</p:attrName>
                                        </p:attrNameLst>
                                      </p:cBhvr>
                                      <p:to>
                                        <p:strVal val="visible"/>
                                      </p:to>
                                    </p:set>
                                    <p:anim calcmode="lin" valueType="num">
                                      <p:cBhvr additive="base">
                                        <p:cTn id="35" dur="500" fill="hold"/>
                                        <p:tgtEl>
                                          <p:spTgt spid="316419">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6419">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6419">
                                            <p:txEl>
                                              <p:pRg st="12" end="12"/>
                                            </p:txEl>
                                          </p:spTgt>
                                        </p:tgtEl>
                                        <p:attrNameLst>
                                          <p:attrName>style.visibility</p:attrName>
                                        </p:attrNameLst>
                                      </p:cBhvr>
                                      <p:to>
                                        <p:strVal val="visible"/>
                                      </p:to>
                                    </p:set>
                                    <p:anim calcmode="lin" valueType="num">
                                      <p:cBhvr additive="base">
                                        <p:cTn id="39" dur="500" fill="hold"/>
                                        <p:tgtEl>
                                          <p:spTgt spid="316419">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6419">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6419">
                                            <p:txEl>
                                              <p:pRg st="13" end="13"/>
                                            </p:txEl>
                                          </p:spTgt>
                                        </p:tgtEl>
                                        <p:attrNameLst>
                                          <p:attrName>style.visibility</p:attrName>
                                        </p:attrNameLst>
                                      </p:cBhvr>
                                      <p:to>
                                        <p:strVal val="visible"/>
                                      </p:to>
                                    </p:set>
                                    <p:anim calcmode="lin" valueType="num">
                                      <p:cBhvr additive="base">
                                        <p:cTn id="43" dur="500" fill="hold"/>
                                        <p:tgtEl>
                                          <p:spTgt spid="316419">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6419">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6435"/>
                                        </p:tgtEl>
                                        <p:attrNameLst>
                                          <p:attrName>style.visibility</p:attrName>
                                        </p:attrNameLst>
                                      </p:cBhvr>
                                      <p:to>
                                        <p:strVal val="visible"/>
                                      </p:to>
                                    </p:set>
                                    <p:anim calcmode="lin" valueType="num">
                                      <p:cBhvr additive="base">
                                        <p:cTn id="47" dur="500" fill="hold"/>
                                        <p:tgtEl>
                                          <p:spTgt spid="316435"/>
                                        </p:tgtEl>
                                        <p:attrNameLst>
                                          <p:attrName>ppt_x</p:attrName>
                                        </p:attrNameLst>
                                      </p:cBhvr>
                                      <p:tavLst>
                                        <p:tav tm="0">
                                          <p:val>
                                            <p:strVal val="#ppt_x"/>
                                          </p:val>
                                        </p:tav>
                                        <p:tav tm="100000">
                                          <p:val>
                                            <p:strVal val="#ppt_x"/>
                                          </p:val>
                                        </p:tav>
                                      </p:tavLst>
                                    </p:anim>
                                    <p:anim calcmode="lin" valueType="num">
                                      <p:cBhvr additive="base">
                                        <p:cTn id="48" dur="500" fill="hold"/>
                                        <p:tgtEl>
                                          <p:spTgt spid="316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lstStyle/>
          <a:p>
            <a:pPr eaLnBrk="1" hangingPunct="1"/>
            <a:r>
              <a:rPr lang="cs-CZ" altLang="cs-CZ" smtClean="0">
                <a:latin typeface="Comic Sans MS" panose="030F0702030302020204" pitchFamily="66" charset="0"/>
              </a:rPr>
              <a:t>2) Fylogeografie</a:t>
            </a:r>
            <a:endParaRPr lang="en-GB" altLang="cs-CZ" smtClean="0">
              <a:latin typeface="Comic Sans MS" panose="030F0702030302020204" pitchFamily="66" charset="0"/>
            </a:endParaRPr>
          </a:p>
        </p:txBody>
      </p:sp>
      <p:sp>
        <p:nvSpPr>
          <p:cNvPr id="31747" name="Rectangle 3"/>
          <p:cNvSpPr>
            <a:spLocks noGrp="1" noChangeArrowheads="1"/>
          </p:cNvSpPr>
          <p:nvPr>
            <p:ph type="body" sz="half" idx="1"/>
          </p:nvPr>
        </p:nvSpPr>
        <p:spPr>
          <a:xfrm>
            <a:off x="457200" y="1268413"/>
            <a:ext cx="4922838" cy="4862512"/>
          </a:xfrm>
        </p:spPr>
        <p:txBody>
          <a:bodyPr/>
          <a:lstStyle/>
          <a:p>
            <a:pPr eaLnBrk="1" hangingPunct="1">
              <a:lnSpc>
                <a:spcPct val="90000"/>
              </a:lnSpc>
              <a:spcBef>
                <a:spcPct val="30000"/>
              </a:spcBef>
              <a:spcAft>
                <a:spcPct val="35000"/>
              </a:spcAft>
            </a:pPr>
            <a:r>
              <a:rPr lang="cs-CZ" altLang="cs-CZ" sz="2200" smtClean="0"/>
              <a:t>použití fylogenetických metod na úrovni populací (nejčastěji sekvence mtDNA, jaderné markery jsou málo polymorfní)</a:t>
            </a:r>
          </a:p>
          <a:p>
            <a:pPr eaLnBrk="1" hangingPunct="1">
              <a:lnSpc>
                <a:spcPct val="90000"/>
              </a:lnSpc>
              <a:spcBef>
                <a:spcPct val="30000"/>
              </a:spcBef>
              <a:spcAft>
                <a:spcPct val="35000"/>
              </a:spcAft>
            </a:pPr>
            <a:r>
              <a:rPr lang="cs-CZ" altLang="cs-CZ" sz="2200" smtClean="0"/>
              <a:t>původ populací, jejich stáří a historické vazby</a:t>
            </a:r>
          </a:p>
          <a:p>
            <a:pPr eaLnBrk="1" hangingPunct="1">
              <a:lnSpc>
                <a:spcPct val="90000"/>
              </a:lnSpc>
              <a:spcBef>
                <a:spcPct val="30000"/>
              </a:spcBef>
              <a:spcAft>
                <a:spcPct val="35000"/>
              </a:spcAft>
            </a:pPr>
            <a:r>
              <a:rPr lang="cs-CZ" altLang="cs-CZ" sz="2200" smtClean="0"/>
              <a:t>detekce ESU („evolutionary significant units“; Moritz 1995) – lokální adaptace (mohou, ale nemusí)</a:t>
            </a:r>
          </a:p>
          <a:p>
            <a:pPr eaLnBrk="1" hangingPunct="1">
              <a:lnSpc>
                <a:spcPct val="90000"/>
              </a:lnSpc>
              <a:spcBef>
                <a:spcPct val="30000"/>
              </a:spcBef>
              <a:spcAft>
                <a:spcPct val="35000"/>
              </a:spcAft>
            </a:pPr>
            <a:r>
              <a:rPr lang="cs-CZ" altLang="cs-CZ" sz="2200" smtClean="0"/>
              <a:t>ESU mohou odpovídat „poddruhům“</a:t>
            </a:r>
          </a:p>
          <a:p>
            <a:pPr eaLnBrk="1" hangingPunct="1">
              <a:lnSpc>
                <a:spcPct val="90000"/>
              </a:lnSpc>
              <a:spcBef>
                <a:spcPct val="30000"/>
              </a:spcBef>
              <a:spcAft>
                <a:spcPct val="35000"/>
              </a:spcAft>
            </a:pPr>
            <a:r>
              <a:rPr lang="cs-CZ" altLang="cs-CZ" sz="2200" smtClean="0"/>
              <a:t>důležité pro reintrodukce</a:t>
            </a:r>
            <a:endParaRPr lang="en-GB" altLang="cs-CZ" sz="2200" smtClean="0"/>
          </a:p>
        </p:txBody>
      </p:sp>
      <p:pic>
        <p:nvPicPr>
          <p:cNvPr id="31748" name="Picture 4" descr="br07f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78463" y="1196975"/>
            <a:ext cx="3135312" cy="3455988"/>
          </a:xfrm>
          <a:noFill/>
        </p:spPr>
      </p:pic>
      <p:sp>
        <p:nvSpPr>
          <p:cNvPr id="31749" name="Text Box 5"/>
          <p:cNvSpPr txBox="1">
            <a:spLocks noChangeArrowheads="1"/>
          </p:cNvSpPr>
          <p:nvPr/>
        </p:nvSpPr>
        <p:spPr bwMode="auto">
          <a:xfrm>
            <a:off x="5364163" y="4868863"/>
            <a:ext cx="3363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latin typeface="Tahoma" panose="020B0604030504040204" pitchFamily="34" charset="0"/>
              </a:rPr>
              <a:t>Př. Směry šíření z glaciálních refugií</a:t>
            </a:r>
            <a:endParaRPr lang="en-GB" altLang="cs-CZ" sz="1600">
              <a:latin typeface="Tahoma" panose="020B0604030504040204" pitchFamily="34"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tsikko 1"/>
          <p:cNvSpPr>
            <a:spLocks noGrp="1"/>
          </p:cNvSpPr>
          <p:nvPr>
            <p:ph type="title"/>
          </p:nvPr>
        </p:nvSpPr>
        <p:spPr>
          <a:xfrm>
            <a:off x="590550" y="692150"/>
            <a:ext cx="81581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smtClean="0">
                <a:latin typeface="Comic Sans MS" panose="030F0702030302020204" pitchFamily="66" charset="0"/>
              </a:rPr>
              <a:t>Identifikace rozdílů mezi populacemi</a:t>
            </a:r>
            <a:endParaRPr lang="en-US" altLang="cs-CZ" sz="3600" smtClean="0">
              <a:latin typeface="Comic Sans MS" panose="030F0702030302020204" pitchFamily="66" charset="0"/>
            </a:endParaRPr>
          </a:p>
        </p:txBody>
      </p:sp>
      <p:sp>
        <p:nvSpPr>
          <p:cNvPr id="3" name="Sisällön paikkamerkki 2"/>
          <p:cNvSpPr>
            <a:spLocks noGrp="1"/>
          </p:cNvSpPr>
          <p:nvPr>
            <p:ph idx="1"/>
          </p:nvPr>
        </p:nvSpPr>
        <p:spPr>
          <a:xfrm>
            <a:off x="457200" y="1600200"/>
            <a:ext cx="8229600" cy="2686050"/>
          </a:xfrm>
        </p:spPr>
        <p:txBody>
          <a:bodyPr/>
          <a:lstStyle/>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smtClean="0"/>
              <a:t>Je důležité chránit geneticky odlišné populace, tj. MU („management </a:t>
            </a:r>
            <a:r>
              <a:rPr lang="cs-CZ" sz="2400" dirty="0" err="1" smtClean="0"/>
              <a:t>units</a:t>
            </a:r>
            <a:r>
              <a:rPr lang="cs-CZ" sz="2400" dirty="0" smtClean="0"/>
              <a:t>“ uvnitř ESU) </a:t>
            </a:r>
            <a:r>
              <a:rPr lang="en-US" sz="2400" dirty="0" smtClean="0"/>
              <a:t>– </a:t>
            </a:r>
            <a:r>
              <a:rPr lang="cs-CZ" sz="2400" dirty="0" smtClean="0"/>
              <a:t>jednotky ochranářského managementu; založeny na „</a:t>
            </a:r>
            <a:r>
              <a:rPr lang="cs-CZ" sz="2400" dirty="0" err="1" smtClean="0"/>
              <a:t>genetic</a:t>
            </a:r>
            <a:r>
              <a:rPr lang="cs-CZ" sz="2400" dirty="0" smtClean="0"/>
              <a:t> and </a:t>
            </a:r>
            <a:r>
              <a:rPr lang="cs-CZ" sz="2400" dirty="0" err="1" smtClean="0"/>
              <a:t>ecological</a:t>
            </a:r>
            <a:r>
              <a:rPr lang="cs-CZ" sz="2400" dirty="0" smtClean="0"/>
              <a:t> </a:t>
            </a:r>
            <a:r>
              <a:rPr lang="cs-CZ" sz="2400" dirty="0" err="1" smtClean="0"/>
              <a:t>exchangeability</a:t>
            </a:r>
            <a:r>
              <a:rPr lang="cs-CZ" sz="2400" dirty="0" smtClean="0"/>
              <a:t>“</a:t>
            </a:r>
            <a:endParaRPr lang="en-US" sz="2400" dirty="0" smtClean="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smtClean="0">
                <a:latin typeface="Calibri" pitchFamily="34" charset="0"/>
              </a:rPr>
              <a:t>Analýza genetické (</a:t>
            </a:r>
            <a:r>
              <a:rPr lang="cs-CZ" sz="2400" dirty="0" err="1" smtClean="0">
                <a:latin typeface="Calibri" pitchFamily="34" charset="0"/>
              </a:rPr>
              <a:t>fylogeografické</a:t>
            </a:r>
            <a:r>
              <a:rPr lang="cs-CZ" sz="2400" dirty="0" smtClean="0">
                <a:latin typeface="Calibri" pitchFamily="34" charset="0"/>
              </a:rPr>
              <a:t>) struktury</a:t>
            </a:r>
            <a:endParaRPr lang="en-US" sz="2400" dirty="0" smtClean="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smtClean="0">
                <a:latin typeface="Calibri" pitchFamily="34" charset="0"/>
              </a:rPr>
              <a:t>Nalezení prioritních populací pro ochranu</a:t>
            </a:r>
            <a:endParaRPr lang="en-US" sz="2400" dirty="0" smtClean="0"/>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smtClean="0"/>
          </a:p>
          <a:p>
            <a:pPr>
              <a:defRPr/>
            </a:pPr>
            <a:endParaRPr lang="en-US" dirty="0" smtClean="0"/>
          </a:p>
          <a:p>
            <a:pPr>
              <a:defRPr/>
            </a:pPr>
            <a:endParaRPr lang="en-US" dirty="0" smtClean="0"/>
          </a:p>
          <a:p>
            <a:pPr>
              <a:defRPr/>
            </a:pPr>
            <a:endParaRPr lang="en-US" dirty="0" smtClean="0">
              <a:cs typeface="ＭＳ Ｐゴシック" charset="0"/>
            </a:endParaRPr>
          </a:p>
        </p:txBody>
      </p:sp>
      <p:grpSp>
        <p:nvGrpSpPr>
          <p:cNvPr id="2" name="Group 20"/>
          <p:cNvGrpSpPr>
            <a:grpSpLocks/>
          </p:cNvGrpSpPr>
          <p:nvPr/>
        </p:nvGrpSpPr>
        <p:grpSpPr bwMode="auto">
          <a:xfrm>
            <a:off x="1203325" y="4195763"/>
            <a:ext cx="6551613" cy="1079500"/>
            <a:chOff x="795" y="2478"/>
            <a:chExt cx="4127" cy="680"/>
          </a:xfrm>
        </p:grpSpPr>
        <p:sp>
          <p:nvSpPr>
            <p:cNvPr id="32781" name="AutoShape 21"/>
            <p:cNvSpPr>
              <a:spLocks/>
            </p:cNvSpPr>
            <p:nvPr/>
          </p:nvSpPr>
          <p:spPr bwMode="auto">
            <a:xfrm rot="5400000">
              <a:off x="2133" y="1458"/>
              <a:ext cx="362" cy="3038"/>
            </a:xfrm>
            <a:prstGeom prst="leftBrace">
              <a:avLst>
                <a:gd name="adj1" fmla="val 8353"/>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32782" name="AutoShape 22"/>
            <p:cNvSpPr>
              <a:spLocks/>
            </p:cNvSpPr>
            <p:nvPr/>
          </p:nvSpPr>
          <p:spPr bwMode="auto">
            <a:xfrm rot="5400000">
              <a:off x="4333" y="2569"/>
              <a:ext cx="362" cy="816"/>
            </a:xfrm>
            <a:prstGeom prst="leftBrace">
              <a:avLst>
                <a:gd name="adj1" fmla="val 8349"/>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12" name="Text Box 23"/>
            <p:cNvSpPr txBox="1">
              <a:spLocks noChangeArrowheads="1"/>
            </p:cNvSpPr>
            <p:nvPr/>
          </p:nvSpPr>
          <p:spPr bwMode="auto">
            <a:xfrm>
              <a:off x="1511" y="2478"/>
              <a:ext cx="1701"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Management unit 1</a:t>
              </a:r>
            </a:p>
          </p:txBody>
        </p:sp>
        <p:sp>
          <p:nvSpPr>
            <p:cNvPr id="13" name="Text Box 24"/>
            <p:cNvSpPr txBox="1">
              <a:spLocks noChangeArrowheads="1"/>
            </p:cNvSpPr>
            <p:nvPr/>
          </p:nvSpPr>
          <p:spPr bwMode="auto">
            <a:xfrm>
              <a:off x="4300" y="2478"/>
              <a:ext cx="552"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MU 2</a:t>
              </a:r>
            </a:p>
          </p:txBody>
        </p:sp>
      </p:grpSp>
      <p:pic>
        <p:nvPicPr>
          <p:cNvPr id="32773" name="Picture 22" descr="hirsi_v.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5013325"/>
            <a:ext cx="587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5777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0" descr="hirsi_p.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5270500"/>
            <a:ext cx="5857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5850" y="546417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8229600" cy="1508125"/>
          </a:xfrm>
        </p:spPr>
        <p:txBody>
          <a:bodyPr/>
          <a:lstStyle/>
          <a:p>
            <a:pPr eaLnBrk="1" hangingPunct="1"/>
            <a:r>
              <a:rPr lang="cs-CZ" altLang="cs-CZ" sz="3200" smtClean="0">
                <a:latin typeface="Comic Sans MS" panose="030F0702030302020204" pitchFamily="66" charset="0"/>
              </a:rPr>
              <a:t>Stanovení ESU („evolutionary significant units“) a MU („management units“)</a:t>
            </a:r>
            <a:endParaRPr lang="en-US" altLang="cs-CZ" sz="3200" smtClean="0">
              <a:latin typeface="Comic Sans MS" panose="030F0702030302020204" pitchFamily="66"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2000250"/>
            <a:ext cx="149383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63" y="2000250"/>
            <a:ext cx="1447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63" y="3357563"/>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13" y="3357563"/>
            <a:ext cx="1500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1785938"/>
            <a:ext cx="32861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8475" r="11015"/>
          <a:stretch>
            <a:fillRect/>
          </a:stretch>
        </p:blipFill>
        <p:spPr bwMode="auto">
          <a:xfrm>
            <a:off x="1714500" y="1500188"/>
            <a:ext cx="5715000" cy="4437062"/>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Obrázek 11" descr="Supplementary Fig2_100809.jpg"/>
          <p:cNvPicPr>
            <a:picLocks noChangeAspect="1"/>
          </p:cNvPicPr>
          <p:nvPr/>
        </p:nvPicPr>
        <p:blipFill>
          <a:blip r:embed="rId8">
            <a:extLst>
              <a:ext uri="{28A0092B-C50C-407E-A947-70E740481C1C}">
                <a14:useLocalDpi xmlns:a14="http://schemas.microsoft.com/office/drawing/2010/main" val="0"/>
              </a:ext>
            </a:extLst>
          </a:blip>
          <a:srcRect r="42477" b="11458"/>
          <a:stretch>
            <a:fillRect/>
          </a:stretch>
        </p:blipFill>
        <p:spPr bwMode="auto">
          <a:xfrm>
            <a:off x="642938" y="1285875"/>
            <a:ext cx="216058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4"/>
          <p:cNvGrpSpPr>
            <a:grpSpLocks/>
          </p:cNvGrpSpPr>
          <p:nvPr/>
        </p:nvGrpSpPr>
        <p:grpSpPr bwMode="auto">
          <a:xfrm>
            <a:off x="3071813" y="1428750"/>
            <a:ext cx="4714875" cy="4467225"/>
            <a:chOff x="3071802" y="1428736"/>
            <a:chExt cx="4714908" cy="4466756"/>
          </a:xfrm>
        </p:grpSpPr>
        <p:pic>
          <p:nvPicPr>
            <p:cNvPr id="34827" name="Picture 3"/>
            <p:cNvPicPr>
              <a:picLocks noChangeAspect="1" noChangeArrowheads="1"/>
            </p:cNvPicPr>
            <p:nvPr/>
          </p:nvPicPr>
          <p:blipFill>
            <a:blip r:embed="rId9">
              <a:extLst>
                <a:ext uri="{28A0092B-C50C-407E-A947-70E740481C1C}">
                  <a14:useLocalDpi xmlns:a14="http://schemas.microsoft.com/office/drawing/2010/main" val="0"/>
                </a:ext>
              </a:extLst>
            </a:blip>
            <a:srcRect l="38701" t="15385" r="15625" b="15382"/>
            <a:stretch>
              <a:fillRect/>
            </a:stretch>
          </p:blipFill>
          <p:spPr bwMode="auto">
            <a:xfrm>
              <a:off x="3071802" y="1428736"/>
              <a:ext cx="4714908" cy="446675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143635" y="1571596"/>
              <a:ext cx="730255" cy="369849"/>
            </a:xfrm>
            <a:prstGeom prst="rect">
              <a:avLst/>
            </a:prstGeom>
            <a:solidFill>
              <a:schemeClr val="accent6">
                <a:lumMod val="40000"/>
                <a:lumOff val="60000"/>
              </a:schemeClr>
            </a:solidFill>
          </p:spPr>
          <p:txBody>
            <a:bodyPr wrap="none">
              <a:spAutoFit/>
            </a:bodyPr>
            <a:lstStyle/>
            <a:p>
              <a:pPr eaLnBrk="1" hangingPunct="1">
                <a:defRPr/>
              </a:pPr>
              <a:r>
                <a:rPr lang="cs-CZ" dirty="0"/>
                <a:t>K = 3</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blinds(horizontal)">
                                      <p:cBhvr>
                                        <p:cTn id="7" dur="500"/>
                                        <p:tgtEl>
                                          <p:spTgt spid="413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413698"/>
                                        </p:tgtEl>
                                        <p:attrNameLst>
                                          <p:attrName>ppt_x</p:attrName>
                                        </p:attrNameLst>
                                      </p:cBhvr>
                                      <p:tavLst>
                                        <p:tav tm="0">
                                          <p:val>
                                            <p:strVal val="ppt_x"/>
                                          </p:val>
                                        </p:tav>
                                        <p:tav tm="100000">
                                          <p:val>
                                            <p:strVal val="ppt_x"/>
                                          </p:val>
                                        </p:tav>
                                      </p:tavLst>
                                    </p:anim>
                                    <p:anim calcmode="lin" valueType="num">
                                      <p:cBhvr additive="base">
                                        <p:cTn id="12" dur="500"/>
                                        <p:tgtEl>
                                          <p:spTgt spid="413698"/>
                                        </p:tgtEl>
                                        <p:attrNameLst>
                                          <p:attrName>ppt_y</p:attrName>
                                        </p:attrNameLst>
                                      </p:cBhvr>
                                      <p:tavLst>
                                        <p:tav tm="0">
                                          <p:val>
                                            <p:strVal val="ppt_y"/>
                                          </p:val>
                                        </p:tav>
                                        <p:tav tm="100000">
                                          <p:val>
                                            <p:strVal val="1+ppt_h/2"/>
                                          </p:val>
                                        </p:tav>
                                      </p:tavLst>
                                    </p:anim>
                                    <p:set>
                                      <p:cBhvr>
                                        <p:cTn id="13" dur="1" fill="hold">
                                          <p:stCondLst>
                                            <p:cond delay="499"/>
                                          </p:stCondLst>
                                        </p:cTn>
                                        <p:tgtEl>
                                          <p:spTgt spid="41369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par>
                                <p:cTn id="42" presetID="3" presetClass="entr" presetSubtype="1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par>
                                <p:cTn id="45" presetID="3" presetClass="entr" presetSubtype="1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99687"/>
                                        </p:tgtEl>
                                        <p:attrNameLst>
                                          <p:attrName>style.visibility</p:attrName>
                                        </p:attrNameLst>
                                      </p:cBhvr>
                                      <p:to>
                                        <p:strVal val="visible"/>
                                      </p:to>
                                    </p:set>
                                    <p:animEffect transition="in" filter="diamond(in)">
                                      <p:cBhvr>
                                        <p:cTn id="52" dur="500"/>
                                        <p:tgtEl>
                                          <p:spTgt spid="19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1"/>
          <p:cNvSpPr>
            <a:spLocks noGrp="1"/>
          </p:cNvSpPr>
          <p:nvPr>
            <p:ph type="title"/>
          </p:nvPr>
        </p:nvSpPr>
        <p:spPr>
          <a:xfrm>
            <a:off x="590550" y="692150"/>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smtClean="0">
                <a:latin typeface="Comic Sans MS" panose="030F0702030302020204" pitchFamily="66" charset="0"/>
              </a:rPr>
              <a:t>Identifikace rozdílů mezi populacemi</a:t>
            </a:r>
            <a:endParaRPr lang="en-US" altLang="cs-CZ" sz="3200" smtClean="0">
              <a:latin typeface="Comic Sans MS" panose="030F0702030302020204" pitchFamily="66" charset="0"/>
            </a:endParaRPr>
          </a:p>
        </p:txBody>
      </p:sp>
      <p:sp>
        <p:nvSpPr>
          <p:cNvPr id="3" name="Sisällön paikkamerkki 2"/>
          <p:cNvSpPr>
            <a:spLocks noGrp="1"/>
          </p:cNvSpPr>
          <p:nvPr>
            <p:ph idx="1"/>
          </p:nvPr>
        </p:nvSpPr>
        <p:spPr>
          <a:xfrm>
            <a:off x="581025" y="1800225"/>
            <a:ext cx="3648075" cy="4276725"/>
          </a:xfrm>
        </p:spPr>
        <p:txBody>
          <a:bodyPr/>
          <a:lstStyle/>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smtClean="0"/>
              <a:t>lososi v řece </a:t>
            </a:r>
            <a:r>
              <a:rPr lang="en-US" sz="2400" dirty="0" err="1" smtClean="0"/>
              <a:t>Teno</a:t>
            </a:r>
            <a:r>
              <a:rPr lang="en-US" sz="2400" dirty="0" smtClean="0"/>
              <a:t> </a:t>
            </a:r>
            <a:r>
              <a:rPr lang="cs-CZ" sz="2400" dirty="0" smtClean="0"/>
              <a:t>(</a:t>
            </a:r>
            <a:r>
              <a:rPr lang="en-US" sz="2400" dirty="0" smtClean="0"/>
              <a:t>northern Finland and Norway</a:t>
            </a:r>
            <a:r>
              <a:rPr lang="cs-CZ" sz="2400" dirty="0" smtClean="0"/>
              <a:t>)</a:t>
            </a:r>
            <a:endParaRPr lang="en-US" sz="2400" dirty="0" smtClean="0"/>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smtClean="0"/>
              <a:t>Dříve považováni za jedinou kontinuální populaci</a:t>
            </a:r>
            <a:endParaRPr lang="en-US" sz="2400" dirty="0" smtClean="0">
              <a:cs typeface="Arial" charset="0"/>
            </a:endParaRPr>
          </a:p>
          <a:p>
            <a:pPr marL="741363" lvl="1" indent="-341313">
              <a:lnSpc>
                <a:spcPct val="90000"/>
              </a:lnSpc>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smtClean="0">
                <a:cs typeface="Arial" charset="0"/>
              </a:rPr>
              <a:t>genetický výzkum prokázal výraznou strukturovanost a řadu lokálních adaptací</a:t>
            </a:r>
            <a:endParaRPr lang="en-US" sz="2000" dirty="0" smtClean="0">
              <a:cs typeface="Arial" charset="0"/>
            </a:endParaRPr>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smtClean="0"/>
          </a:p>
          <a:p>
            <a:pPr marL="341313" indent="-341313">
              <a:spcBef>
                <a:spcPts val="700"/>
              </a:spcBef>
              <a:buClr>
                <a:srgbClr val="000000"/>
              </a:buClr>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smtClean="0"/>
          </a:p>
          <a:p>
            <a:pPr>
              <a:defRPr/>
            </a:pPr>
            <a:endParaRPr lang="en-US" sz="2400" dirty="0" smtClean="0"/>
          </a:p>
          <a:p>
            <a:pPr>
              <a:defRPr/>
            </a:pPr>
            <a:endParaRPr lang="en-US" sz="2400" dirty="0" smtClean="0"/>
          </a:p>
          <a:p>
            <a:pPr>
              <a:defRPr/>
            </a:pPr>
            <a:endParaRPr lang="en-US" sz="2400" dirty="0" smtClean="0">
              <a:cs typeface="ＭＳ Ｐゴシック" charset="0"/>
            </a:endParaRPr>
          </a:p>
        </p:txBody>
      </p:sp>
      <p:sp>
        <p:nvSpPr>
          <p:cNvPr id="20" name="Suorakulmio 19"/>
          <p:cNvSpPr/>
          <p:nvPr/>
        </p:nvSpPr>
        <p:spPr>
          <a:xfrm>
            <a:off x="4448175" y="628967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pic>
        <p:nvPicPr>
          <p:cNvPr id="35845" name="Picture 7"/>
          <p:cNvPicPr>
            <a:picLocks noChangeAspect="1" noChangeArrowheads="1"/>
          </p:cNvPicPr>
          <p:nvPr/>
        </p:nvPicPr>
        <p:blipFill>
          <a:blip r:embed="rId3">
            <a:lum contrast="32000"/>
            <a:extLst>
              <a:ext uri="{28A0092B-C50C-407E-A947-70E740481C1C}">
                <a14:useLocalDpi xmlns:a14="http://schemas.microsoft.com/office/drawing/2010/main" val="0"/>
              </a:ext>
            </a:extLst>
          </a:blip>
          <a:srcRect l="41522" t="13368" b="8911"/>
          <a:stretch>
            <a:fillRect/>
          </a:stretch>
        </p:blipFill>
        <p:spPr bwMode="auto">
          <a:xfrm>
            <a:off x="4230688" y="1831975"/>
            <a:ext cx="49704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p:cNvSpPr>
          <p:nvPr>
            <p:ph type="title"/>
          </p:nvPr>
        </p:nvSpPr>
        <p:spPr>
          <a:xfrm>
            <a:off x="590550" y="404813"/>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mtClean="0">
                <a:latin typeface="Comic Sans MS" panose="030F0702030302020204" pitchFamily="66" charset="0"/>
              </a:rPr>
              <a:t>Co tyto rozdíly znamenají</a:t>
            </a:r>
            <a:r>
              <a:rPr lang="en-US" altLang="cs-CZ" smtClean="0">
                <a:latin typeface="Comic Sans MS" panose="030F0702030302020204" pitchFamily="66" charset="0"/>
              </a:rPr>
              <a:t>?</a:t>
            </a:r>
          </a:p>
        </p:txBody>
      </p:sp>
      <p:sp>
        <p:nvSpPr>
          <p:cNvPr id="37891" name="Sisällön paikkamerkki 2"/>
          <p:cNvSpPr>
            <a:spLocks noGrp="1"/>
          </p:cNvSpPr>
          <p:nvPr>
            <p:ph idx="1"/>
          </p:nvPr>
        </p:nvSpPr>
        <p:spPr>
          <a:xfrm>
            <a:off x="323850" y="1541463"/>
            <a:ext cx="3984625" cy="5316537"/>
          </a:xfrm>
        </p:spPr>
        <p:txBody>
          <a:bodyPr/>
          <a:lstStyle/>
          <a:p>
            <a:pPr marL="341313" indent="-341313">
              <a:lnSpc>
                <a:spcPct val="90000"/>
              </a:lnSpc>
              <a:spcBef>
                <a:spcPts val="700"/>
              </a:spcBef>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400" smtClean="0"/>
              <a:t>Byly navrženy změny v managementu populací</a:t>
            </a:r>
            <a:endParaRPr lang="en-US" altLang="cs-CZ" sz="2400" smtClean="0">
              <a:cs typeface="Arial" panose="020B0604020202020204" pitchFamily="34" charset="0"/>
            </a:endParaRPr>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smtClean="0"/>
              <a:t>např. stanovení rybářských limitů</a:t>
            </a:r>
            <a:endParaRPr lang="en-US" altLang="cs-CZ" sz="2000" smtClean="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smtClean="0"/>
              <a:t>V každé části řeky mohou být lokálně adaptované populace</a:t>
            </a:r>
            <a:endParaRPr lang="en-US" altLang="cs-CZ" sz="2000" smtClean="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smtClean="0"/>
              <a:t>Toto je potvrzeno také ekologickým a parazitologickým výzkumem</a:t>
            </a:r>
            <a:endParaRPr lang="en-US" altLang="cs-CZ" sz="2000" smtClean="0"/>
          </a:p>
        </p:txBody>
      </p:sp>
      <p:sp>
        <p:nvSpPr>
          <p:cNvPr id="20" name="Suorakulmio 19"/>
          <p:cNvSpPr/>
          <p:nvPr/>
        </p:nvSpPr>
        <p:spPr>
          <a:xfrm>
            <a:off x="4448175" y="613092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sp>
        <p:nvSpPr>
          <p:cNvPr id="6" name="Suorakulmio 5"/>
          <p:cNvSpPr/>
          <p:nvPr/>
        </p:nvSpPr>
        <p:spPr>
          <a:xfrm>
            <a:off x="195263" y="6361113"/>
            <a:ext cx="4572000" cy="307975"/>
          </a:xfrm>
          <a:prstGeom prst="rect">
            <a:avLst/>
          </a:prstGeom>
        </p:spPr>
        <p:txBody>
          <a:bodyPr>
            <a:spAutoFit/>
          </a:bodyPr>
          <a:lstStyle/>
          <a:p>
            <a:pPr eaLnBrk="1" hangingPunct="1">
              <a:defRPr/>
            </a:pPr>
            <a:r>
              <a:rPr lang="fi-FI" sz="1400" dirty="0">
                <a:latin typeface="+mn-lt"/>
                <a:cs typeface="Arial" charset="0"/>
              </a:rPr>
              <a:t>Teno salmons. </a:t>
            </a:r>
            <a:r>
              <a:rPr lang="fi-FI" sz="1400" i="1" dirty="0">
                <a:latin typeface="+mn-lt"/>
                <a:cs typeface="Arial" charset="0"/>
              </a:rPr>
              <a:t>Photo: Panu Orell</a:t>
            </a:r>
          </a:p>
        </p:txBody>
      </p:sp>
      <p:pic>
        <p:nvPicPr>
          <p:cNvPr id="37894" name="Picture 7" descr="Nilijoki1_mod2_sharpen.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4565650" y="1812925"/>
            <a:ext cx="61864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28625" y="357188"/>
            <a:ext cx="8229600" cy="722312"/>
          </a:xfrm>
        </p:spPr>
        <p:txBody>
          <a:bodyPr/>
          <a:lstStyle/>
          <a:p>
            <a:pPr eaLnBrk="1" hangingPunct="1"/>
            <a:r>
              <a:rPr lang="cs-CZ" altLang="cs-CZ" sz="2800" smtClean="0">
                <a:latin typeface="Comic Sans MS" panose="030F0702030302020204" pitchFamily="66" charset="0"/>
              </a:rPr>
              <a:t>Př.: Kamzíci na Slovensku</a:t>
            </a:r>
          </a:p>
        </p:txBody>
      </p:sp>
      <p:grpSp>
        <p:nvGrpSpPr>
          <p:cNvPr id="39939" name="Group 10"/>
          <p:cNvGrpSpPr>
            <a:grpSpLocks/>
          </p:cNvGrpSpPr>
          <p:nvPr/>
        </p:nvGrpSpPr>
        <p:grpSpPr bwMode="auto">
          <a:xfrm>
            <a:off x="785813" y="1357313"/>
            <a:ext cx="7286625" cy="4308475"/>
            <a:chOff x="0" y="378"/>
            <a:chExt cx="5760" cy="3551"/>
          </a:xfrm>
        </p:grpSpPr>
        <p:pic>
          <p:nvPicPr>
            <p:cNvPr id="39942"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39940"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27511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2008188" y="1557338"/>
            <a:ext cx="679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i="1"/>
              <a:t>R. r. tatrica </a:t>
            </a:r>
            <a:r>
              <a:rPr lang="cs-CZ" altLang="cs-CZ" sz="2000" b="1"/>
              <a:t>(ESU 1)	</a:t>
            </a:r>
            <a:r>
              <a:rPr lang="cs-CZ" altLang="cs-CZ" sz="2000" b="1" i="1"/>
              <a:t>	   R. r. rupicapra </a:t>
            </a:r>
            <a:r>
              <a:rPr lang="cs-CZ" altLang="cs-CZ" sz="2000" b="1"/>
              <a:t>(ESU 2)</a:t>
            </a:r>
          </a:p>
        </p:txBody>
      </p:sp>
      <p:sp>
        <p:nvSpPr>
          <p:cNvPr id="40964" name="Text Box 7"/>
          <p:cNvSpPr txBox="1">
            <a:spLocks noChangeArrowheads="1"/>
          </p:cNvSpPr>
          <p:nvPr/>
        </p:nvSpPr>
        <p:spPr bwMode="auto">
          <a:xfrm>
            <a:off x="1144588" y="2106613"/>
            <a:ext cx="80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Tatry</a:t>
            </a:r>
          </a:p>
        </p:txBody>
      </p:sp>
      <p:sp>
        <p:nvSpPr>
          <p:cNvPr id="40965" name="Text Box 8"/>
          <p:cNvSpPr txBox="1">
            <a:spLocks noChangeArrowheads="1"/>
          </p:cNvSpPr>
          <p:nvPr/>
        </p:nvSpPr>
        <p:spPr bwMode="auto">
          <a:xfrm>
            <a:off x="3087688" y="2106613"/>
            <a:ext cx="153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Nízké Tatry</a:t>
            </a:r>
          </a:p>
        </p:txBody>
      </p:sp>
      <p:sp>
        <p:nvSpPr>
          <p:cNvPr id="40966" name="Text Box 9"/>
          <p:cNvSpPr txBox="1">
            <a:spLocks noChangeArrowheads="1"/>
          </p:cNvSpPr>
          <p:nvPr/>
        </p:nvSpPr>
        <p:spPr bwMode="auto">
          <a:xfrm>
            <a:off x="4859338" y="2103438"/>
            <a:ext cx="1325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Vel. Fatra</a:t>
            </a:r>
          </a:p>
        </p:txBody>
      </p:sp>
      <p:sp>
        <p:nvSpPr>
          <p:cNvPr id="40967" name="Text Box 10"/>
          <p:cNvSpPr txBox="1">
            <a:spLocks noChangeArrowheads="1"/>
          </p:cNvSpPr>
          <p:nvPr/>
        </p:nvSpPr>
        <p:spPr bwMode="auto">
          <a:xfrm>
            <a:off x="6616700" y="2103438"/>
            <a:ext cx="182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Slovenský ráj</a:t>
            </a:r>
          </a:p>
        </p:txBody>
      </p:sp>
      <p:sp>
        <p:nvSpPr>
          <p:cNvPr id="40968" name="Text Box 12"/>
          <p:cNvSpPr txBox="1">
            <a:spLocks noChangeArrowheads="1"/>
          </p:cNvSpPr>
          <p:nvPr/>
        </p:nvSpPr>
        <p:spPr bwMode="auto">
          <a:xfrm>
            <a:off x="80963" y="37814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8000"/>
                </a:solidFill>
              </a:rPr>
              <a:t>Structure, </a:t>
            </a:r>
            <a:r>
              <a:rPr lang="cs-CZ" altLang="cs-CZ" sz="1800" b="1" i="1">
                <a:solidFill>
                  <a:srgbClr val="008000"/>
                </a:solidFill>
              </a:rPr>
              <a:t>K</a:t>
            </a:r>
            <a:r>
              <a:rPr lang="cs-CZ" altLang="cs-CZ" sz="1800" b="1">
                <a:solidFill>
                  <a:srgbClr val="008000"/>
                </a:solidFill>
              </a:rPr>
              <a:t> = 3</a:t>
            </a:r>
          </a:p>
        </p:txBody>
      </p:sp>
      <p:sp>
        <p:nvSpPr>
          <p:cNvPr id="40969" name="TextovéPole 13"/>
          <p:cNvSpPr txBox="1">
            <a:spLocks noChangeArrowheads="1"/>
          </p:cNvSpPr>
          <p:nvPr/>
        </p:nvSpPr>
        <p:spPr bwMode="auto">
          <a:xfrm>
            <a:off x="1116013" y="1052513"/>
            <a:ext cx="715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omic Sans MS" panose="030F0702030302020204" pitchFamily="66" charset="0"/>
              </a:rPr>
              <a:t>- disperze samců i přes údolí (nebyla zjištěna introgrese mtDNA)</a:t>
            </a:r>
          </a:p>
        </p:txBody>
      </p:sp>
      <p:sp>
        <p:nvSpPr>
          <p:cNvPr id="40970" name="TextovéPole 14"/>
          <p:cNvSpPr txBox="1">
            <a:spLocks noChangeArrowheads="1"/>
          </p:cNvSpPr>
          <p:nvPr/>
        </p:nvSpPr>
        <p:spPr bwMode="auto">
          <a:xfrm>
            <a:off x="6084888" y="6596063"/>
            <a:ext cx="312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solidFill>
                  <a:srgbClr val="008000"/>
                </a:solidFill>
                <a:cs typeface="Arial" panose="020B0604020202020204" pitchFamily="34" charset="0"/>
              </a:rPr>
              <a:t>Zemanová et al., 2015, Conservation Genetics.</a:t>
            </a:r>
          </a:p>
        </p:txBody>
      </p:sp>
      <p:sp>
        <p:nvSpPr>
          <p:cNvPr id="15" name="Nadpis 1"/>
          <p:cNvSpPr txBox="1">
            <a:spLocks/>
          </p:cNvSpPr>
          <p:nvPr/>
        </p:nvSpPr>
        <p:spPr>
          <a:xfrm>
            <a:off x="428625" y="357188"/>
            <a:ext cx="8229600" cy="722312"/>
          </a:xfrm>
          <a:prstGeom prst="rect">
            <a:avLst/>
          </a:prstGeom>
        </p:spPr>
        <p:txBody>
          <a:bodyPr/>
          <a:lstStyle/>
          <a:p>
            <a:pPr eaLnBrk="1" hangingPunct="1">
              <a:defRPr/>
            </a:pPr>
            <a:r>
              <a:rPr lang="cs-CZ" sz="2800" kern="0" dirty="0">
                <a:solidFill>
                  <a:schemeClr val="tx2"/>
                </a:solidFill>
                <a:latin typeface="Comic Sans MS" pitchFamily="66" charset="0"/>
                <a:ea typeface="+mj-ea"/>
                <a:cs typeface="+mj-cs"/>
              </a:rPr>
              <a:t>Hybridizace – sekundární kontakt dvou populací</a:t>
            </a:r>
          </a:p>
        </p:txBody>
      </p:sp>
      <p:sp>
        <p:nvSpPr>
          <p:cNvPr id="2" name="Pravá složená závorka 1"/>
          <p:cNvSpPr>
            <a:spLocks/>
          </p:cNvSpPr>
          <p:nvPr/>
        </p:nvSpPr>
        <p:spPr bwMode="auto">
          <a:xfrm rot="5400000">
            <a:off x="1308100" y="3111501"/>
            <a:ext cx="384175" cy="2832100"/>
          </a:xfrm>
          <a:prstGeom prst="rightBrace">
            <a:avLst>
              <a:gd name="adj1" fmla="val 1590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 name="Pravá složená závorka 15"/>
          <p:cNvSpPr>
            <a:spLocks/>
          </p:cNvSpPr>
          <p:nvPr/>
        </p:nvSpPr>
        <p:spPr bwMode="auto">
          <a:xfrm rot="5400000">
            <a:off x="3719512" y="3611563"/>
            <a:ext cx="384175" cy="1892300"/>
          </a:xfrm>
          <a:prstGeom prst="rightBrace">
            <a:avLst>
              <a:gd name="adj1" fmla="val 1589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7" name="Pravá složená závorka 16"/>
          <p:cNvSpPr>
            <a:spLocks/>
          </p:cNvSpPr>
          <p:nvPr/>
        </p:nvSpPr>
        <p:spPr bwMode="auto">
          <a:xfrm rot="5400000">
            <a:off x="6792119" y="2480469"/>
            <a:ext cx="384175" cy="4103687"/>
          </a:xfrm>
          <a:prstGeom prst="rightBrace">
            <a:avLst>
              <a:gd name="adj1" fmla="val 1587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 name="TextovéPole 2"/>
          <p:cNvSpPr txBox="1">
            <a:spLocks noChangeArrowheads="1"/>
          </p:cNvSpPr>
          <p:nvPr/>
        </p:nvSpPr>
        <p:spPr bwMode="auto">
          <a:xfrm>
            <a:off x="1187450" y="4941888"/>
            <a:ext cx="67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MU1</a:t>
            </a:r>
          </a:p>
        </p:txBody>
      </p:sp>
      <p:sp>
        <p:nvSpPr>
          <p:cNvPr id="19" name="TextovéPole 18"/>
          <p:cNvSpPr txBox="1">
            <a:spLocks noChangeArrowheads="1"/>
          </p:cNvSpPr>
          <p:nvPr/>
        </p:nvSpPr>
        <p:spPr bwMode="auto">
          <a:xfrm>
            <a:off x="3203575" y="49323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MU2 (introgrese)</a:t>
            </a:r>
          </a:p>
        </p:txBody>
      </p:sp>
      <p:sp>
        <p:nvSpPr>
          <p:cNvPr id="20" name="TextovéPole 19"/>
          <p:cNvSpPr txBox="1">
            <a:spLocks noChangeArrowheads="1"/>
          </p:cNvSpPr>
          <p:nvPr/>
        </p:nvSpPr>
        <p:spPr bwMode="auto">
          <a:xfrm>
            <a:off x="6300788" y="4941888"/>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MU3 (introdukovaní)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down)">
                                      <p:cBhvr>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P spid="2" grpId="0" animBg="1"/>
      <p:bldP spid="16" grpId="0" animBg="1"/>
      <p:bldP spid="17" grpId="0" animBg="1"/>
      <p:bldP spid="3"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643063"/>
            <a:ext cx="319881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Nadpis 1"/>
          <p:cNvSpPr>
            <a:spLocks noGrp="1"/>
          </p:cNvSpPr>
          <p:nvPr>
            <p:ph type="title"/>
          </p:nvPr>
        </p:nvSpPr>
        <p:spPr>
          <a:xfrm>
            <a:off x="457200" y="274638"/>
            <a:ext cx="8229600" cy="706437"/>
          </a:xfrm>
        </p:spPr>
        <p:txBody>
          <a:bodyPr/>
          <a:lstStyle/>
          <a:p>
            <a:r>
              <a:rPr lang="cs-CZ" altLang="cs-CZ" sz="3200" smtClean="0">
                <a:latin typeface="Comic Sans MS" panose="030F0702030302020204" pitchFamily="66" charset="0"/>
              </a:rPr>
              <a:t>Example: „continental islands“</a:t>
            </a:r>
          </a:p>
        </p:txBody>
      </p:sp>
      <p:sp>
        <p:nvSpPr>
          <p:cNvPr id="41988" name="Zástupný symbol pro obsah 2"/>
          <p:cNvSpPr>
            <a:spLocks noGrp="1"/>
          </p:cNvSpPr>
          <p:nvPr>
            <p:ph idx="1"/>
          </p:nvPr>
        </p:nvSpPr>
        <p:spPr>
          <a:xfrm>
            <a:off x="249238" y="981075"/>
            <a:ext cx="8786812" cy="863600"/>
          </a:xfrm>
        </p:spPr>
        <p:txBody>
          <a:bodyPr/>
          <a:lstStyle/>
          <a:p>
            <a:pPr>
              <a:spcAft>
                <a:spcPts val="1200"/>
              </a:spcAft>
            </a:pPr>
            <a:r>
              <a:rPr lang="en-US" altLang="cs-CZ" sz="2000" smtClean="0"/>
              <a:t>mountain forests</a:t>
            </a:r>
            <a:r>
              <a:rPr lang="cs-CZ" altLang="cs-CZ" sz="2000" smtClean="0"/>
              <a:t> </a:t>
            </a:r>
            <a:r>
              <a:rPr lang="en-US" altLang="cs-CZ" sz="2000" smtClean="0"/>
              <a:t>– identification of areas of conservation priority</a:t>
            </a:r>
          </a:p>
        </p:txBody>
      </p:sp>
      <p:sp>
        <p:nvSpPr>
          <p:cNvPr id="41989" name="TextovéPole 4"/>
          <p:cNvSpPr txBox="1">
            <a:spLocks noChangeArrowheads="1"/>
          </p:cNvSpPr>
          <p:nvPr/>
        </p:nvSpPr>
        <p:spPr bwMode="auto">
          <a:xfrm>
            <a:off x="846138" y="6477000"/>
            <a:ext cx="3471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alibri" panose="020F0502020204030204" pitchFamily="34" charset="0"/>
              </a:rPr>
              <a:t>Mt. Kilimanjaro (northernTanzania)</a:t>
            </a:r>
          </a:p>
        </p:txBody>
      </p:sp>
      <p:pic>
        <p:nvPicPr>
          <p:cNvPr id="41990" name="Picture 2" descr="18114"/>
          <p:cNvPicPr>
            <a:picLocks noChangeAspect="1" noChangeArrowheads="1"/>
          </p:cNvPicPr>
          <p:nvPr/>
        </p:nvPicPr>
        <p:blipFill>
          <a:blip r:embed="rId3" cstate="print">
            <a:extLst>
              <a:ext uri="{28A0092B-C50C-407E-A947-70E740481C1C}">
                <a14:useLocalDpi xmlns:a14="http://schemas.microsoft.com/office/drawing/2010/main" val="0"/>
              </a:ext>
            </a:extLst>
          </a:blip>
          <a:srcRect l="7384" t="3894" r="17468" b="34065"/>
          <a:stretch>
            <a:fillRect/>
          </a:stretch>
        </p:blipFill>
        <p:spPr bwMode="auto">
          <a:xfrm>
            <a:off x="4716463" y="1916113"/>
            <a:ext cx="352742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1" name="Skupina 6"/>
          <p:cNvGrpSpPr>
            <a:grpSpLocks/>
          </p:cNvGrpSpPr>
          <p:nvPr/>
        </p:nvGrpSpPr>
        <p:grpSpPr bwMode="auto">
          <a:xfrm>
            <a:off x="7235825" y="5126038"/>
            <a:ext cx="1679575" cy="911225"/>
            <a:chOff x="1043608" y="1412776"/>
            <a:chExt cx="6840760" cy="4271675"/>
          </a:xfrm>
        </p:grpSpPr>
        <p:pic>
          <p:nvPicPr>
            <p:cNvPr id="41998" name="Picture 4" descr="http://www.fmnh.org/tanzania/species_images/Results_P_delectorum_562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412776"/>
              <a:ext cx="6840760" cy="42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TextovéPole 4"/>
            <p:cNvSpPr txBox="1">
              <a:spLocks noChangeArrowheads="1"/>
            </p:cNvSpPr>
            <p:nvPr/>
          </p:nvSpPr>
          <p:spPr bwMode="auto">
            <a:xfrm>
              <a:off x="1043608" y="1412776"/>
              <a:ext cx="5584451" cy="11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i="1">
                  <a:solidFill>
                    <a:schemeClr val="bg1"/>
                  </a:solidFill>
                  <a:latin typeface="Calibri" panose="020F0502020204030204" pitchFamily="34" charset="0"/>
                </a:rPr>
                <a:t>Photo: B. Stanley</a:t>
              </a:r>
            </a:p>
          </p:txBody>
        </p:sp>
      </p:grpSp>
      <p:sp>
        <p:nvSpPr>
          <p:cNvPr id="41992" name="TextovéPole 11"/>
          <p:cNvSpPr txBox="1">
            <a:spLocks noChangeArrowheads="1"/>
          </p:cNvSpPr>
          <p:nvPr/>
        </p:nvSpPr>
        <p:spPr bwMode="auto">
          <a:xfrm>
            <a:off x="5219700" y="5954713"/>
            <a:ext cx="23764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latin typeface="Calibri" panose="020F0502020204030204" pitchFamily="34" charset="0"/>
              </a:rPr>
              <a:t>Praomys delectorum</a:t>
            </a:r>
          </a:p>
          <a:p>
            <a:pPr eaLnBrk="1" hangingPunct="1">
              <a:spcBef>
                <a:spcPct val="0"/>
              </a:spcBef>
              <a:buClrTx/>
              <a:buSzTx/>
              <a:buFontTx/>
              <a:buNone/>
            </a:pPr>
            <a:r>
              <a:rPr lang="cs-CZ" altLang="cs-CZ" sz="1400">
                <a:latin typeface="Calibri" panose="020F0502020204030204" pitchFamily="34" charset="0"/>
              </a:rPr>
              <a:t>IUCN Redlist Distribution Map</a:t>
            </a:r>
          </a:p>
        </p:txBody>
      </p:sp>
      <p:pic>
        <p:nvPicPr>
          <p:cNvPr id="4199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713" y="2827338"/>
            <a:ext cx="1412875" cy="102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4" name="Obdélník 6"/>
          <p:cNvSpPr>
            <a:spLocks noChangeArrowheads="1"/>
          </p:cNvSpPr>
          <p:nvPr/>
        </p:nvSpPr>
        <p:spPr bwMode="auto">
          <a:xfrm>
            <a:off x="7402513" y="3856038"/>
            <a:ext cx="1757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400" b="1" i="1">
                <a:latin typeface="Calibri" panose="020F0502020204030204" pitchFamily="34" charset="0"/>
              </a:rPr>
              <a:t>Rungwecebus kipunji</a:t>
            </a:r>
            <a:endParaRPr lang="cs-CZ" altLang="cs-CZ" sz="1400" b="1">
              <a:latin typeface="Calibri" panose="020F0502020204030204" pitchFamily="34" charset="0"/>
            </a:endParaRPr>
          </a:p>
          <a:p>
            <a:pPr algn="ctr" eaLnBrk="1" hangingPunct="1">
              <a:spcBef>
                <a:spcPct val="0"/>
              </a:spcBef>
              <a:buClrTx/>
              <a:buSzTx/>
              <a:buFontTx/>
              <a:buNone/>
            </a:pPr>
            <a:r>
              <a:rPr lang="cs-CZ" altLang="cs-CZ" sz="1400" b="1">
                <a:latin typeface="Calibri" panose="020F0502020204030204" pitchFamily="34" charset="0"/>
              </a:rPr>
              <a:t>2003</a:t>
            </a:r>
            <a:endParaRPr lang="cs-CZ" altLang="cs-CZ" sz="1600" b="1">
              <a:latin typeface="Calibri" panose="020F0502020204030204" pitchFamily="34" charset="0"/>
            </a:endParaRPr>
          </a:p>
        </p:txBody>
      </p:sp>
      <p:sp>
        <p:nvSpPr>
          <p:cNvPr id="15" name="Šipka dolů 14"/>
          <p:cNvSpPr/>
          <p:nvPr/>
        </p:nvSpPr>
        <p:spPr>
          <a:xfrm rot="4200204">
            <a:off x="6938963" y="3022600"/>
            <a:ext cx="209550" cy="1276350"/>
          </a:xfrm>
          <a:prstGeom prst="downArrow">
            <a:avLst/>
          </a:prstGeom>
          <a:solidFill>
            <a:srgbClr val="C0504D">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pic>
        <p:nvPicPr>
          <p:cNvPr id="41996" name="Picture 2" descr="http://images.fineartamerica.com/images-medium-large/1-mount-kilimanjaro-michele-burge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188" y="3575050"/>
            <a:ext cx="43561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Šipka dolů 16"/>
          <p:cNvSpPr/>
          <p:nvPr/>
        </p:nvSpPr>
        <p:spPr>
          <a:xfrm rot="10800000">
            <a:off x="1711325" y="3213100"/>
            <a:ext cx="387350" cy="1165225"/>
          </a:xfrm>
          <a:prstGeom prst="downArrow">
            <a:avLst/>
          </a:prstGeom>
          <a:solidFill>
            <a:srgbClr val="C050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0"/>
            <a:ext cx="6069013" cy="6858000"/>
          </a:xfrm>
        </p:spPr>
      </p:pic>
      <p:graphicFrame>
        <p:nvGraphicFramePr>
          <p:cNvPr id="43011" name="Graf 4"/>
          <p:cNvGraphicFramePr>
            <a:graphicFrameLocks/>
          </p:cNvGraphicFramePr>
          <p:nvPr/>
        </p:nvGraphicFramePr>
        <p:xfrm>
          <a:off x="3244850" y="5322888"/>
          <a:ext cx="388938" cy="388937"/>
        </p:xfrm>
        <a:graphic>
          <a:graphicData uri="http://schemas.openxmlformats.org/presentationml/2006/ole">
            <mc:AlternateContent xmlns:mc="http://schemas.openxmlformats.org/markup-compatibility/2006">
              <mc:Choice xmlns:v="urn:schemas-microsoft-com:vml" Requires="v">
                <p:oleObj spid="_x0000_s43135" r:id="rId5" imgW="390178" imgH="390178" progId="Excel.Sheet.8">
                  <p:embed/>
                </p:oleObj>
              </mc:Choice>
              <mc:Fallback>
                <p:oleObj r:id="rId5" imgW="390178" imgH="390178" progId="Excel.Sheet.8">
                  <p:embed/>
                  <p:pic>
                    <p:nvPicPr>
                      <p:cNvPr id="0" name="Graf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850" y="532288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2" name="Graf 10"/>
          <p:cNvGraphicFramePr>
            <a:graphicFrameLocks/>
          </p:cNvGraphicFramePr>
          <p:nvPr/>
        </p:nvGraphicFramePr>
        <p:xfrm>
          <a:off x="2719388" y="3860800"/>
          <a:ext cx="388937" cy="388938"/>
        </p:xfrm>
        <a:graphic>
          <a:graphicData uri="http://schemas.openxmlformats.org/presentationml/2006/ole">
            <mc:AlternateContent xmlns:mc="http://schemas.openxmlformats.org/markup-compatibility/2006">
              <mc:Choice xmlns:v="urn:schemas-microsoft-com:vml" Requires="v">
                <p:oleObj spid="_x0000_s43136" r:id="rId7" imgW="390178" imgH="390178" progId="Excel.Sheet.8">
                  <p:embed/>
                </p:oleObj>
              </mc:Choice>
              <mc:Fallback>
                <p:oleObj r:id="rId7" imgW="390178" imgH="390178" progId="Excel.Sheet.8">
                  <p:embed/>
                  <p:pic>
                    <p:nvPicPr>
                      <p:cNvPr id="0" name="Graf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9388" y="3860800"/>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3" name="Graf 11"/>
          <p:cNvGraphicFramePr>
            <a:graphicFrameLocks/>
          </p:cNvGraphicFramePr>
          <p:nvPr/>
        </p:nvGraphicFramePr>
        <p:xfrm>
          <a:off x="2668588" y="3522663"/>
          <a:ext cx="388937" cy="388937"/>
        </p:xfrm>
        <a:graphic>
          <a:graphicData uri="http://schemas.openxmlformats.org/presentationml/2006/ole">
            <mc:AlternateContent xmlns:mc="http://schemas.openxmlformats.org/markup-compatibility/2006">
              <mc:Choice xmlns:v="urn:schemas-microsoft-com:vml" Requires="v">
                <p:oleObj spid="_x0000_s43137" r:id="rId9" imgW="390178" imgH="390178" progId="Excel.Sheet.8">
                  <p:embed/>
                </p:oleObj>
              </mc:Choice>
              <mc:Fallback>
                <p:oleObj r:id="rId9" imgW="390178" imgH="390178" progId="Excel.Sheet.8">
                  <p:embed/>
                  <p:pic>
                    <p:nvPicPr>
                      <p:cNvPr id="0" name="Graf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8588" y="3522663"/>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4" name="Graf 12"/>
          <p:cNvGraphicFramePr>
            <a:graphicFrameLocks/>
          </p:cNvGraphicFramePr>
          <p:nvPr/>
        </p:nvGraphicFramePr>
        <p:xfrm>
          <a:off x="2668588" y="3090863"/>
          <a:ext cx="388937" cy="388937"/>
        </p:xfrm>
        <a:graphic>
          <a:graphicData uri="http://schemas.openxmlformats.org/presentationml/2006/ole">
            <mc:AlternateContent xmlns:mc="http://schemas.openxmlformats.org/markup-compatibility/2006">
              <mc:Choice xmlns:v="urn:schemas-microsoft-com:vml" Requires="v">
                <p:oleObj spid="_x0000_s43138" r:id="rId11" imgW="390178" imgH="390178" progId="Excel.Sheet.8">
                  <p:embed/>
                </p:oleObj>
              </mc:Choice>
              <mc:Fallback>
                <p:oleObj r:id="rId11" imgW="390178" imgH="390178" progId="Excel.Sheet.8">
                  <p:embed/>
                  <p:pic>
                    <p:nvPicPr>
                      <p:cNvPr id="0" name="Graf 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8588" y="3090863"/>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5" name="Graf 13"/>
          <p:cNvGraphicFramePr>
            <a:graphicFrameLocks/>
          </p:cNvGraphicFramePr>
          <p:nvPr/>
        </p:nvGraphicFramePr>
        <p:xfrm>
          <a:off x="3244850" y="2873375"/>
          <a:ext cx="388938" cy="390525"/>
        </p:xfrm>
        <a:graphic>
          <a:graphicData uri="http://schemas.openxmlformats.org/presentationml/2006/ole">
            <mc:AlternateContent xmlns:mc="http://schemas.openxmlformats.org/markup-compatibility/2006">
              <mc:Choice xmlns:v="urn:schemas-microsoft-com:vml" Requires="v">
                <p:oleObj spid="_x0000_s43139" r:id="rId13" imgW="390178" imgH="390178" progId="Excel.Sheet.8">
                  <p:embed/>
                </p:oleObj>
              </mc:Choice>
              <mc:Fallback>
                <p:oleObj r:id="rId13" imgW="390178" imgH="390178" progId="Excel.Sheet.8">
                  <p:embed/>
                  <p:pic>
                    <p:nvPicPr>
                      <p:cNvPr id="0" name="Graf 1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4850" y="2873375"/>
                        <a:ext cx="3889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6" name="Graf 14"/>
          <p:cNvGraphicFramePr>
            <a:graphicFrameLocks/>
          </p:cNvGraphicFramePr>
          <p:nvPr/>
        </p:nvGraphicFramePr>
        <p:xfrm>
          <a:off x="3387725" y="2657475"/>
          <a:ext cx="390525" cy="390525"/>
        </p:xfrm>
        <a:graphic>
          <a:graphicData uri="http://schemas.openxmlformats.org/presentationml/2006/ole">
            <mc:AlternateContent xmlns:mc="http://schemas.openxmlformats.org/markup-compatibility/2006">
              <mc:Choice xmlns:v="urn:schemas-microsoft-com:vml" Requires="v">
                <p:oleObj spid="_x0000_s43140" r:id="rId15" imgW="390178" imgH="390178" progId="Excel.Sheet.8">
                  <p:embed/>
                </p:oleObj>
              </mc:Choice>
              <mc:Fallback>
                <p:oleObj r:id="rId15" imgW="390178" imgH="390178" progId="Excel.Sheet.8">
                  <p:embed/>
                  <p:pic>
                    <p:nvPicPr>
                      <p:cNvPr id="0" name="Graf 1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7725" y="26574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7" name="Graf 15"/>
          <p:cNvGraphicFramePr>
            <a:graphicFrameLocks/>
          </p:cNvGraphicFramePr>
          <p:nvPr/>
        </p:nvGraphicFramePr>
        <p:xfrm>
          <a:off x="3819525" y="2225675"/>
          <a:ext cx="390525" cy="390525"/>
        </p:xfrm>
        <a:graphic>
          <a:graphicData uri="http://schemas.openxmlformats.org/presentationml/2006/ole">
            <mc:AlternateContent xmlns:mc="http://schemas.openxmlformats.org/markup-compatibility/2006">
              <mc:Choice xmlns:v="urn:schemas-microsoft-com:vml" Requires="v">
                <p:oleObj spid="_x0000_s43141" r:id="rId17" imgW="390178" imgH="390178" progId="Excel.Sheet.8">
                  <p:embed/>
                </p:oleObj>
              </mc:Choice>
              <mc:Fallback>
                <p:oleObj r:id="rId17" imgW="390178" imgH="390178" progId="Excel.Sheet.8">
                  <p:embed/>
                  <p:pic>
                    <p:nvPicPr>
                      <p:cNvPr id="0" name="Graf 1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9525" y="22256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8" name="Graf 16"/>
          <p:cNvGraphicFramePr>
            <a:graphicFrameLocks/>
          </p:cNvGraphicFramePr>
          <p:nvPr/>
        </p:nvGraphicFramePr>
        <p:xfrm>
          <a:off x="4037013" y="2225675"/>
          <a:ext cx="388937" cy="390525"/>
        </p:xfrm>
        <a:graphic>
          <a:graphicData uri="http://schemas.openxmlformats.org/presentationml/2006/ole">
            <mc:AlternateContent xmlns:mc="http://schemas.openxmlformats.org/markup-compatibility/2006">
              <mc:Choice xmlns:v="urn:schemas-microsoft-com:vml" Requires="v">
                <p:oleObj spid="_x0000_s43142" r:id="rId19" imgW="390178" imgH="390178" progId="Excel.Sheet.8">
                  <p:embed/>
                </p:oleObj>
              </mc:Choice>
              <mc:Fallback>
                <p:oleObj r:id="rId19" imgW="390178" imgH="390178" progId="Excel.Sheet.8">
                  <p:embed/>
                  <p:pic>
                    <p:nvPicPr>
                      <p:cNvPr id="0" name="Graf 16"/>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37013" y="2225675"/>
                        <a:ext cx="3889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9" name="Graf 17"/>
          <p:cNvGraphicFramePr>
            <a:graphicFrameLocks/>
          </p:cNvGraphicFramePr>
          <p:nvPr/>
        </p:nvGraphicFramePr>
        <p:xfrm>
          <a:off x="4108450" y="2298700"/>
          <a:ext cx="388938" cy="388938"/>
        </p:xfrm>
        <a:graphic>
          <a:graphicData uri="http://schemas.openxmlformats.org/presentationml/2006/ole">
            <mc:AlternateContent xmlns:mc="http://schemas.openxmlformats.org/markup-compatibility/2006">
              <mc:Choice xmlns:v="urn:schemas-microsoft-com:vml" Requires="v">
                <p:oleObj spid="_x0000_s43143" r:id="rId21" imgW="390178" imgH="390178" progId="Excel.Sheet.8">
                  <p:embed/>
                </p:oleObj>
              </mc:Choice>
              <mc:Fallback>
                <p:oleObj r:id="rId21" imgW="390178" imgH="390178" progId="Excel.Sheet.8">
                  <p:embed/>
                  <p:pic>
                    <p:nvPicPr>
                      <p:cNvPr id="0" name="Graf 17"/>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08450" y="2298700"/>
                        <a:ext cx="388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0" name="Graf 18"/>
          <p:cNvGraphicFramePr>
            <a:graphicFrameLocks/>
          </p:cNvGraphicFramePr>
          <p:nvPr/>
        </p:nvGraphicFramePr>
        <p:xfrm>
          <a:off x="3819525" y="2441575"/>
          <a:ext cx="390525" cy="390525"/>
        </p:xfrm>
        <a:graphic>
          <a:graphicData uri="http://schemas.openxmlformats.org/presentationml/2006/ole">
            <mc:AlternateContent xmlns:mc="http://schemas.openxmlformats.org/markup-compatibility/2006">
              <mc:Choice xmlns:v="urn:schemas-microsoft-com:vml" Requires="v">
                <p:oleObj spid="_x0000_s43144" r:id="rId23" imgW="390178" imgH="390178" progId="Excel.Sheet.8">
                  <p:embed/>
                </p:oleObj>
              </mc:Choice>
              <mc:Fallback>
                <p:oleObj r:id="rId23" imgW="390178" imgH="390178" progId="Excel.Sheet.8">
                  <p:embed/>
                  <p:pic>
                    <p:nvPicPr>
                      <p:cNvPr id="0" name="Graf 18"/>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19525" y="24415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1" name="Graf 19"/>
          <p:cNvGraphicFramePr>
            <a:graphicFrameLocks/>
          </p:cNvGraphicFramePr>
          <p:nvPr/>
        </p:nvGraphicFramePr>
        <p:xfrm>
          <a:off x="3963988" y="2441575"/>
          <a:ext cx="390525" cy="390525"/>
        </p:xfrm>
        <a:graphic>
          <a:graphicData uri="http://schemas.openxmlformats.org/presentationml/2006/ole">
            <mc:AlternateContent xmlns:mc="http://schemas.openxmlformats.org/markup-compatibility/2006">
              <mc:Choice xmlns:v="urn:schemas-microsoft-com:vml" Requires="v">
                <p:oleObj spid="_x0000_s43145" r:id="rId25" imgW="384081" imgH="390178" progId="Excel.Sheet.8">
                  <p:embed/>
                </p:oleObj>
              </mc:Choice>
              <mc:Fallback>
                <p:oleObj r:id="rId25" imgW="384081" imgH="390178" progId="Excel.Sheet.8">
                  <p:embed/>
                  <p:pic>
                    <p:nvPicPr>
                      <p:cNvPr id="0" name="Graf 19"/>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63988" y="24415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2" name="Graf 20"/>
          <p:cNvGraphicFramePr>
            <a:graphicFrameLocks/>
          </p:cNvGraphicFramePr>
          <p:nvPr/>
        </p:nvGraphicFramePr>
        <p:xfrm>
          <a:off x="3676650" y="1074738"/>
          <a:ext cx="388938" cy="388937"/>
        </p:xfrm>
        <a:graphic>
          <a:graphicData uri="http://schemas.openxmlformats.org/presentationml/2006/ole">
            <mc:AlternateContent xmlns:mc="http://schemas.openxmlformats.org/markup-compatibility/2006">
              <mc:Choice xmlns:v="urn:schemas-microsoft-com:vml" Requires="v">
                <p:oleObj spid="_x0000_s43146" r:id="rId27" imgW="390178" imgH="390178" progId="Excel.Sheet.8">
                  <p:embed/>
                </p:oleObj>
              </mc:Choice>
              <mc:Fallback>
                <p:oleObj r:id="rId27" imgW="390178" imgH="390178" progId="Excel.Sheet.8">
                  <p:embed/>
                  <p:pic>
                    <p:nvPicPr>
                      <p:cNvPr id="0" name="Graf 20"/>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76650" y="107473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3" name="Graf 21"/>
          <p:cNvGraphicFramePr>
            <a:graphicFrameLocks/>
          </p:cNvGraphicFramePr>
          <p:nvPr/>
        </p:nvGraphicFramePr>
        <p:xfrm>
          <a:off x="3819525" y="1001713"/>
          <a:ext cx="390525" cy="390525"/>
        </p:xfrm>
        <a:graphic>
          <a:graphicData uri="http://schemas.openxmlformats.org/presentationml/2006/ole">
            <mc:AlternateContent xmlns:mc="http://schemas.openxmlformats.org/markup-compatibility/2006">
              <mc:Choice xmlns:v="urn:schemas-microsoft-com:vml" Requires="v">
                <p:oleObj spid="_x0000_s43147" r:id="rId29" imgW="390178" imgH="390178" progId="Excel.Sheet.8">
                  <p:embed/>
                </p:oleObj>
              </mc:Choice>
              <mc:Fallback>
                <p:oleObj r:id="rId29" imgW="390178" imgH="390178" progId="Excel.Sheet.8">
                  <p:embed/>
                  <p:pic>
                    <p:nvPicPr>
                      <p:cNvPr id="0" name="Graf 21"/>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19525" y="100171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4" name="Graf 22"/>
          <p:cNvGraphicFramePr>
            <a:graphicFrameLocks/>
          </p:cNvGraphicFramePr>
          <p:nvPr/>
        </p:nvGraphicFramePr>
        <p:xfrm>
          <a:off x="3892550" y="1146175"/>
          <a:ext cx="388938" cy="388938"/>
        </p:xfrm>
        <a:graphic>
          <a:graphicData uri="http://schemas.openxmlformats.org/presentationml/2006/ole">
            <mc:AlternateContent xmlns:mc="http://schemas.openxmlformats.org/markup-compatibility/2006">
              <mc:Choice xmlns:v="urn:schemas-microsoft-com:vml" Requires="v">
                <p:oleObj spid="_x0000_s43148" r:id="rId31" imgW="390178" imgH="390178" progId="Excel.Sheet.8">
                  <p:embed/>
                </p:oleObj>
              </mc:Choice>
              <mc:Fallback>
                <p:oleObj r:id="rId31" imgW="390178" imgH="390178" progId="Excel.Sheet.8">
                  <p:embed/>
                  <p:pic>
                    <p:nvPicPr>
                      <p:cNvPr id="0" name="Graf 22"/>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92550" y="1146175"/>
                        <a:ext cx="388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5" name="Graf 23"/>
          <p:cNvGraphicFramePr>
            <a:graphicFrameLocks/>
          </p:cNvGraphicFramePr>
          <p:nvPr/>
        </p:nvGraphicFramePr>
        <p:xfrm>
          <a:off x="3963988" y="1001713"/>
          <a:ext cx="390525" cy="390525"/>
        </p:xfrm>
        <a:graphic>
          <a:graphicData uri="http://schemas.openxmlformats.org/presentationml/2006/ole">
            <mc:AlternateContent xmlns:mc="http://schemas.openxmlformats.org/markup-compatibility/2006">
              <mc:Choice xmlns:v="urn:schemas-microsoft-com:vml" Requires="v">
                <p:oleObj spid="_x0000_s43149" r:id="rId33" imgW="384081" imgH="390178" progId="Excel.Sheet.8">
                  <p:embed/>
                </p:oleObj>
              </mc:Choice>
              <mc:Fallback>
                <p:oleObj r:id="rId33" imgW="384081" imgH="390178" progId="Excel.Sheet.8">
                  <p:embed/>
                  <p:pic>
                    <p:nvPicPr>
                      <p:cNvPr id="0" name="Graf 23"/>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63988" y="100171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6" name="Graf 24"/>
          <p:cNvGraphicFramePr>
            <a:graphicFrameLocks/>
          </p:cNvGraphicFramePr>
          <p:nvPr/>
        </p:nvGraphicFramePr>
        <p:xfrm>
          <a:off x="4252913" y="1146175"/>
          <a:ext cx="388937" cy="388938"/>
        </p:xfrm>
        <a:graphic>
          <a:graphicData uri="http://schemas.openxmlformats.org/presentationml/2006/ole">
            <mc:AlternateContent xmlns:mc="http://schemas.openxmlformats.org/markup-compatibility/2006">
              <mc:Choice xmlns:v="urn:schemas-microsoft-com:vml" Requires="v">
                <p:oleObj spid="_x0000_s43150" r:id="rId35" imgW="390178" imgH="390178" progId="Excel.Sheet.8">
                  <p:embed/>
                </p:oleObj>
              </mc:Choice>
              <mc:Fallback>
                <p:oleObj r:id="rId35" imgW="390178" imgH="390178" progId="Excel.Sheet.8">
                  <p:embed/>
                  <p:pic>
                    <p:nvPicPr>
                      <p:cNvPr id="0" name="Graf 24"/>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52913" y="1146175"/>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7" name="Graf 25"/>
          <p:cNvGraphicFramePr>
            <a:graphicFrameLocks/>
          </p:cNvGraphicFramePr>
          <p:nvPr/>
        </p:nvGraphicFramePr>
        <p:xfrm>
          <a:off x="4108450" y="1433513"/>
          <a:ext cx="388938" cy="390525"/>
        </p:xfrm>
        <a:graphic>
          <a:graphicData uri="http://schemas.openxmlformats.org/presentationml/2006/ole">
            <mc:AlternateContent xmlns:mc="http://schemas.openxmlformats.org/markup-compatibility/2006">
              <mc:Choice xmlns:v="urn:schemas-microsoft-com:vml" Requires="v">
                <p:oleObj spid="_x0000_s43151" r:id="rId37" imgW="390178" imgH="390178" progId="Excel.Sheet.8">
                  <p:embed/>
                </p:oleObj>
              </mc:Choice>
              <mc:Fallback>
                <p:oleObj r:id="rId37" imgW="390178" imgH="390178" progId="Excel.Sheet.8">
                  <p:embed/>
                  <p:pic>
                    <p:nvPicPr>
                      <p:cNvPr id="0" name="Graf 25"/>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108450" y="1433513"/>
                        <a:ext cx="3889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8" name="Graf 26"/>
          <p:cNvGraphicFramePr>
            <a:graphicFrameLocks/>
          </p:cNvGraphicFramePr>
          <p:nvPr/>
        </p:nvGraphicFramePr>
        <p:xfrm>
          <a:off x="4179888" y="1577975"/>
          <a:ext cx="390525" cy="388938"/>
        </p:xfrm>
        <a:graphic>
          <a:graphicData uri="http://schemas.openxmlformats.org/presentationml/2006/ole">
            <mc:AlternateContent xmlns:mc="http://schemas.openxmlformats.org/markup-compatibility/2006">
              <mc:Choice xmlns:v="urn:schemas-microsoft-com:vml" Requires="v">
                <p:oleObj spid="_x0000_s43152" r:id="rId39" imgW="390178" imgH="390178" progId="Excel.Sheet.8">
                  <p:embed/>
                </p:oleObj>
              </mc:Choice>
              <mc:Fallback>
                <p:oleObj r:id="rId39" imgW="390178" imgH="390178" progId="Excel.Sheet.8">
                  <p:embed/>
                  <p:pic>
                    <p:nvPicPr>
                      <p:cNvPr id="0" name="Graf 26"/>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179888" y="1577975"/>
                        <a:ext cx="3905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9" name="Graf 27"/>
          <p:cNvGraphicFramePr>
            <a:graphicFrameLocks/>
          </p:cNvGraphicFramePr>
          <p:nvPr/>
        </p:nvGraphicFramePr>
        <p:xfrm>
          <a:off x="4324350" y="1722438"/>
          <a:ext cx="388938" cy="388937"/>
        </p:xfrm>
        <a:graphic>
          <a:graphicData uri="http://schemas.openxmlformats.org/presentationml/2006/ole">
            <mc:AlternateContent xmlns:mc="http://schemas.openxmlformats.org/markup-compatibility/2006">
              <mc:Choice xmlns:v="urn:schemas-microsoft-com:vml" Requires="v">
                <p:oleObj spid="_x0000_s43153" r:id="rId41" imgW="390178" imgH="390178" progId="Excel.Sheet.8">
                  <p:embed/>
                </p:oleObj>
              </mc:Choice>
              <mc:Fallback>
                <p:oleObj r:id="rId41" imgW="390178" imgH="390178" progId="Excel.Sheet.8">
                  <p:embed/>
                  <p:pic>
                    <p:nvPicPr>
                      <p:cNvPr id="0" name="Graf 27"/>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324350" y="172243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30" name="TextovéPole 28"/>
          <p:cNvSpPr txBox="1">
            <a:spLocks noChangeArrowheads="1"/>
          </p:cNvSpPr>
          <p:nvPr/>
        </p:nvSpPr>
        <p:spPr bwMode="auto">
          <a:xfrm>
            <a:off x="3440113" y="5805488"/>
            <a:ext cx="419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SOM</a:t>
            </a:r>
          </a:p>
        </p:txBody>
      </p:sp>
      <p:sp>
        <p:nvSpPr>
          <p:cNvPr id="43031" name="TextovéPole 29"/>
          <p:cNvSpPr txBox="1">
            <a:spLocks noChangeArrowheads="1"/>
          </p:cNvSpPr>
          <p:nvPr/>
        </p:nvSpPr>
        <p:spPr bwMode="auto">
          <a:xfrm>
            <a:off x="2790825" y="4149725"/>
            <a:ext cx="3730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KAS</a:t>
            </a:r>
          </a:p>
        </p:txBody>
      </p:sp>
      <p:sp>
        <p:nvSpPr>
          <p:cNvPr id="43032" name="TextovéPole 30"/>
          <p:cNvSpPr txBox="1">
            <a:spLocks noChangeArrowheads="1"/>
          </p:cNvSpPr>
          <p:nvPr/>
        </p:nvSpPr>
        <p:spPr bwMode="auto">
          <a:xfrm>
            <a:off x="2790825" y="3429000"/>
            <a:ext cx="349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NYI</a:t>
            </a:r>
          </a:p>
        </p:txBody>
      </p:sp>
      <p:sp>
        <p:nvSpPr>
          <p:cNvPr id="43033" name="TextovéPole 31"/>
          <p:cNvSpPr txBox="1">
            <a:spLocks noChangeArrowheads="1"/>
          </p:cNvSpPr>
          <p:nvPr/>
        </p:nvSpPr>
        <p:spPr bwMode="auto">
          <a:xfrm>
            <a:off x="2646363" y="2997200"/>
            <a:ext cx="401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RUN</a:t>
            </a:r>
          </a:p>
        </p:txBody>
      </p:sp>
      <p:sp>
        <p:nvSpPr>
          <p:cNvPr id="43034" name="TextovéPole 32"/>
          <p:cNvSpPr txBox="1">
            <a:spLocks noChangeArrowheads="1"/>
          </p:cNvSpPr>
          <p:nvPr/>
        </p:nvSpPr>
        <p:spPr bwMode="auto">
          <a:xfrm>
            <a:off x="3367088" y="3141663"/>
            <a:ext cx="4143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MUF</a:t>
            </a:r>
          </a:p>
        </p:txBody>
      </p:sp>
      <p:sp>
        <p:nvSpPr>
          <p:cNvPr id="43035" name="TextovéPole 33"/>
          <p:cNvSpPr txBox="1">
            <a:spLocks noChangeArrowheads="1"/>
          </p:cNvSpPr>
          <p:nvPr/>
        </p:nvSpPr>
        <p:spPr bwMode="auto">
          <a:xfrm>
            <a:off x="3222625" y="2565400"/>
            <a:ext cx="3571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LUL</a:t>
            </a:r>
          </a:p>
        </p:txBody>
      </p:sp>
      <p:sp>
        <p:nvSpPr>
          <p:cNvPr id="43036" name="TextovéPole 34"/>
          <p:cNvSpPr txBox="1">
            <a:spLocks noChangeArrowheads="1"/>
          </p:cNvSpPr>
          <p:nvPr/>
        </p:nvSpPr>
        <p:spPr bwMode="auto">
          <a:xfrm>
            <a:off x="3798888" y="2708275"/>
            <a:ext cx="349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KID</a:t>
            </a:r>
          </a:p>
        </p:txBody>
      </p:sp>
      <p:sp>
        <p:nvSpPr>
          <p:cNvPr id="43037" name="TextovéPole 35"/>
          <p:cNvSpPr txBox="1">
            <a:spLocks noChangeArrowheads="1"/>
          </p:cNvSpPr>
          <p:nvPr/>
        </p:nvSpPr>
        <p:spPr bwMode="auto">
          <a:xfrm>
            <a:off x="4016375" y="2708275"/>
            <a:ext cx="342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KIR</a:t>
            </a:r>
          </a:p>
        </p:txBody>
      </p:sp>
      <p:sp>
        <p:nvSpPr>
          <p:cNvPr id="43038" name="TextovéPole 36"/>
          <p:cNvSpPr txBox="1">
            <a:spLocks noChangeArrowheads="1"/>
          </p:cNvSpPr>
          <p:nvPr/>
        </p:nvSpPr>
        <p:spPr bwMode="auto">
          <a:xfrm>
            <a:off x="3654425" y="2133600"/>
            <a:ext cx="40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MBE</a:t>
            </a:r>
          </a:p>
        </p:txBody>
      </p:sp>
      <p:sp>
        <p:nvSpPr>
          <p:cNvPr id="43039" name="TextovéPole 37"/>
          <p:cNvSpPr txBox="1">
            <a:spLocks noChangeArrowheads="1"/>
          </p:cNvSpPr>
          <p:nvPr/>
        </p:nvSpPr>
        <p:spPr bwMode="auto">
          <a:xfrm>
            <a:off x="4375150" y="2420938"/>
            <a:ext cx="4302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MOR</a:t>
            </a:r>
          </a:p>
        </p:txBody>
      </p:sp>
      <p:sp>
        <p:nvSpPr>
          <p:cNvPr id="43040" name="TextovéPole 38"/>
          <p:cNvSpPr txBox="1">
            <a:spLocks noChangeArrowheads="1"/>
          </p:cNvSpPr>
          <p:nvPr/>
        </p:nvSpPr>
        <p:spPr bwMode="auto">
          <a:xfrm>
            <a:off x="4159250" y="2133600"/>
            <a:ext cx="4032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BON</a:t>
            </a:r>
          </a:p>
        </p:txBody>
      </p:sp>
      <p:sp>
        <p:nvSpPr>
          <p:cNvPr id="43041" name="TextovéPole 39"/>
          <p:cNvSpPr txBox="1">
            <a:spLocks noChangeArrowheads="1"/>
          </p:cNvSpPr>
          <p:nvPr/>
        </p:nvSpPr>
        <p:spPr bwMode="auto">
          <a:xfrm>
            <a:off x="4122738" y="1916113"/>
            <a:ext cx="4032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HAN</a:t>
            </a:r>
          </a:p>
        </p:txBody>
      </p:sp>
      <p:sp>
        <p:nvSpPr>
          <p:cNvPr id="43042" name="TextovéPole 40"/>
          <p:cNvSpPr txBox="1">
            <a:spLocks noChangeArrowheads="1"/>
          </p:cNvSpPr>
          <p:nvPr/>
        </p:nvSpPr>
        <p:spPr bwMode="auto">
          <a:xfrm>
            <a:off x="3870325" y="1700213"/>
            <a:ext cx="4302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MAG</a:t>
            </a:r>
          </a:p>
        </p:txBody>
      </p:sp>
      <p:sp>
        <p:nvSpPr>
          <p:cNvPr id="43043" name="TextovéPole 41"/>
          <p:cNvSpPr txBox="1">
            <a:spLocks noChangeArrowheads="1"/>
          </p:cNvSpPr>
          <p:nvPr/>
        </p:nvSpPr>
        <p:spPr bwMode="auto">
          <a:xfrm>
            <a:off x="4375150" y="1484313"/>
            <a:ext cx="415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MYA</a:t>
            </a:r>
          </a:p>
        </p:txBody>
      </p:sp>
      <p:sp>
        <p:nvSpPr>
          <p:cNvPr id="43044" name="TextovéPole 42"/>
          <p:cNvSpPr txBox="1">
            <a:spLocks noChangeArrowheads="1"/>
          </p:cNvSpPr>
          <p:nvPr/>
        </p:nvSpPr>
        <p:spPr bwMode="auto">
          <a:xfrm>
            <a:off x="4502150" y="1268413"/>
            <a:ext cx="3429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TAI</a:t>
            </a:r>
          </a:p>
        </p:txBody>
      </p:sp>
      <p:sp>
        <p:nvSpPr>
          <p:cNvPr id="43045" name="TextovéPole 43"/>
          <p:cNvSpPr txBox="1">
            <a:spLocks noChangeArrowheads="1"/>
          </p:cNvSpPr>
          <p:nvPr/>
        </p:nvSpPr>
        <p:spPr bwMode="auto">
          <a:xfrm>
            <a:off x="4159250" y="908050"/>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KIL</a:t>
            </a:r>
          </a:p>
        </p:txBody>
      </p:sp>
      <p:sp>
        <p:nvSpPr>
          <p:cNvPr id="43046" name="TextovéPole 44"/>
          <p:cNvSpPr txBox="1">
            <a:spLocks noChangeArrowheads="1"/>
          </p:cNvSpPr>
          <p:nvPr/>
        </p:nvSpPr>
        <p:spPr bwMode="auto">
          <a:xfrm>
            <a:off x="3367088" y="1125538"/>
            <a:ext cx="4079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MER</a:t>
            </a:r>
          </a:p>
        </p:txBody>
      </p:sp>
      <p:sp>
        <p:nvSpPr>
          <p:cNvPr id="43047" name="TextovéPole 45"/>
          <p:cNvSpPr txBox="1">
            <a:spLocks noChangeArrowheads="1"/>
          </p:cNvSpPr>
          <p:nvPr/>
        </p:nvSpPr>
        <p:spPr bwMode="auto">
          <a:xfrm>
            <a:off x="3798888" y="908050"/>
            <a:ext cx="446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MWE</a:t>
            </a:r>
          </a:p>
        </p:txBody>
      </p:sp>
      <p:sp>
        <p:nvSpPr>
          <p:cNvPr id="43048" name="TextovéPole 46"/>
          <p:cNvSpPr txBox="1">
            <a:spLocks noChangeArrowheads="1"/>
          </p:cNvSpPr>
          <p:nvPr/>
        </p:nvSpPr>
        <p:spPr bwMode="auto">
          <a:xfrm>
            <a:off x="3727450" y="1368425"/>
            <a:ext cx="4175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MOS</a:t>
            </a:r>
          </a:p>
        </p:txBody>
      </p:sp>
      <p:graphicFrame>
        <p:nvGraphicFramePr>
          <p:cNvPr id="43049" name="Graf 48"/>
          <p:cNvGraphicFramePr>
            <a:graphicFrameLocks/>
          </p:cNvGraphicFramePr>
          <p:nvPr/>
        </p:nvGraphicFramePr>
        <p:xfrm>
          <a:off x="3316288" y="5538788"/>
          <a:ext cx="388937" cy="388937"/>
        </p:xfrm>
        <a:graphic>
          <a:graphicData uri="http://schemas.openxmlformats.org/presentationml/2006/ole">
            <mc:AlternateContent xmlns:mc="http://schemas.openxmlformats.org/markup-compatibility/2006">
              <mc:Choice xmlns:v="urn:schemas-microsoft-com:vml" Requires="v">
                <p:oleObj spid="_x0000_s43154" r:id="rId43" imgW="390178" imgH="384081" progId="Excel.Sheet.8">
                  <p:embed/>
                </p:oleObj>
              </mc:Choice>
              <mc:Fallback>
                <p:oleObj r:id="rId43" imgW="390178" imgH="384081" progId="Excel.Sheet.8">
                  <p:embed/>
                  <p:pic>
                    <p:nvPicPr>
                      <p:cNvPr id="0" name="Graf 48"/>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16288" y="5538788"/>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50" name="TextovéPole 49"/>
          <p:cNvSpPr txBox="1">
            <a:spLocks noChangeArrowheads="1"/>
          </p:cNvSpPr>
          <p:nvPr/>
        </p:nvSpPr>
        <p:spPr bwMode="auto">
          <a:xfrm>
            <a:off x="3222625" y="5229225"/>
            <a:ext cx="3825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FOR</a:t>
            </a:r>
          </a:p>
        </p:txBody>
      </p:sp>
      <p:sp>
        <p:nvSpPr>
          <p:cNvPr id="45" name="Elipsa 44"/>
          <p:cNvSpPr/>
          <p:nvPr/>
        </p:nvSpPr>
        <p:spPr>
          <a:xfrm rot="20910195">
            <a:off x="2592388" y="2974975"/>
            <a:ext cx="593725" cy="942975"/>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6" name="Elipsa 45"/>
          <p:cNvSpPr/>
          <p:nvPr/>
        </p:nvSpPr>
        <p:spPr>
          <a:xfrm rot="20513878">
            <a:off x="2632075" y="3856038"/>
            <a:ext cx="593725" cy="64611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7" name="Elipsa 46"/>
          <p:cNvSpPr/>
          <p:nvPr/>
        </p:nvSpPr>
        <p:spPr>
          <a:xfrm rot="19233581">
            <a:off x="2967038" y="2252663"/>
            <a:ext cx="1654175" cy="9207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8" name="Elipsa 47"/>
          <p:cNvSpPr/>
          <p:nvPr/>
        </p:nvSpPr>
        <p:spPr>
          <a:xfrm rot="19122300">
            <a:off x="3849688" y="790575"/>
            <a:ext cx="974725" cy="152558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9" name="Elipsa 48"/>
          <p:cNvSpPr/>
          <p:nvPr/>
        </p:nvSpPr>
        <p:spPr>
          <a:xfrm rot="20314424">
            <a:off x="3236913" y="5159375"/>
            <a:ext cx="593725" cy="97313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cxnSp>
        <p:nvCxnSpPr>
          <p:cNvPr id="52" name="Přímá spojovací čára 51"/>
          <p:cNvCxnSpPr>
            <a:stCxn id="45" idx="1"/>
          </p:cNvCxnSpPr>
          <p:nvPr/>
        </p:nvCxnSpPr>
        <p:spPr>
          <a:xfrm flipH="1">
            <a:off x="2071688" y="3160713"/>
            <a:ext cx="544512" cy="52387"/>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a:stCxn id="46" idx="1"/>
          </p:cNvCxnSpPr>
          <p:nvPr/>
        </p:nvCxnSpPr>
        <p:spPr>
          <a:xfrm flipH="1" flipV="1">
            <a:off x="2071688" y="3213100"/>
            <a:ext cx="587375" cy="814388"/>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2" name="Přímá spojovací čára 61"/>
          <p:cNvCxnSpPr/>
          <p:nvPr/>
        </p:nvCxnSpPr>
        <p:spPr>
          <a:xfrm flipH="1">
            <a:off x="1711325" y="2492375"/>
            <a:ext cx="1655763" cy="360363"/>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flipH="1" flipV="1">
            <a:off x="1711325" y="2852738"/>
            <a:ext cx="360363" cy="360362"/>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flipH="1">
            <a:off x="1135063" y="1484313"/>
            <a:ext cx="2592387" cy="936625"/>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71" name="Přímá spojovací čára 70"/>
          <p:cNvCxnSpPr/>
          <p:nvPr/>
        </p:nvCxnSpPr>
        <p:spPr>
          <a:xfrm flipH="1" flipV="1">
            <a:off x="1135063" y="2420938"/>
            <a:ext cx="576262" cy="43180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74" name="Přímá spojovací čára 73"/>
          <p:cNvCxnSpPr/>
          <p:nvPr/>
        </p:nvCxnSpPr>
        <p:spPr>
          <a:xfrm>
            <a:off x="1135063" y="2420938"/>
            <a:ext cx="2089150" cy="3311525"/>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
        <p:nvSpPr>
          <p:cNvPr id="43063" name="TextovéPole 78"/>
          <p:cNvSpPr txBox="1">
            <a:spLocks noChangeArrowheads="1"/>
          </p:cNvSpPr>
          <p:nvPr/>
        </p:nvSpPr>
        <p:spPr bwMode="auto">
          <a:xfrm rot="-1151970">
            <a:off x="1452563" y="1903413"/>
            <a:ext cx="736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C</a:t>
            </a:r>
          </a:p>
        </p:txBody>
      </p:sp>
      <p:sp>
        <p:nvSpPr>
          <p:cNvPr id="43064" name="TextovéPole 79"/>
          <p:cNvSpPr txBox="1">
            <a:spLocks noChangeArrowheads="1"/>
          </p:cNvSpPr>
          <p:nvPr/>
        </p:nvSpPr>
        <p:spPr bwMode="auto">
          <a:xfrm rot="2255643">
            <a:off x="1211263" y="2473325"/>
            <a:ext cx="73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a:t>
            </a:r>
          </a:p>
        </p:txBody>
      </p:sp>
      <p:sp>
        <p:nvSpPr>
          <p:cNvPr id="43065" name="TextovéPole 80"/>
          <p:cNvSpPr txBox="1">
            <a:spLocks noChangeArrowheads="1"/>
          </p:cNvSpPr>
          <p:nvPr/>
        </p:nvSpPr>
        <p:spPr bwMode="auto">
          <a:xfrm rot="3434958">
            <a:off x="1522413" y="3243263"/>
            <a:ext cx="722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A</a:t>
            </a:r>
          </a:p>
        </p:txBody>
      </p:sp>
      <p:sp>
        <p:nvSpPr>
          <p:cNvPr id="43066" name="TextovéPole 58"/>
          <p:cNvSpPr txBox="1">
            <a:spLocks noChangeArrowheads="1"/>
          </p:cNvSpPr>
          <p:nvPr/>
        </p:nvSpPr>
        <p:spPr bwMode="auto">
          <a:xfrm rot="-730949">
            <a:off x="2325688" y="2327275"/>
            <a:ext cx="814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B2</a:t>
            </a:r>
          </a:p>
        </p:txBody>
      </p:sp>
      <p:sp>
        <p:nvSpPr>
          <p:cNvPr id="43067" name="TextovéPole 59"/>
          <p:cNvSpPr txBox="1">
            <a:spLocks noChangeArrowheads="1"/>
          </p:cNvSpPr>
          <p:nvPr/>
        </p:nvSpPr>
        <p:spPr bwMode="auto">
          <a:xfrm rot="3184080">
            <a:off x="2003425" y="3373438"/>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B1b</a:t>
            </a:r>
          </a:p>
        </p:txBody>
      </p:sp>
      <p:sp>
        <p:nvSpPr>
          <p:cNvPr id="43068" name="TextovéPole 60"/>
          <p:cNvSpPr txBox="1">
            <a:spLocks noChangeArrowheads="1"/>
          </p:cNvSpPr>
          <p:nvPr/>
        </p:nvSpPr>
        <p:spPr bwMode="auto">
          <a:xfrm rot="-393275">
            <a:off x="1892300" y="2894013"/>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B1a</a:t>
            </a:r>
          </a:p>
        </p:txBody>
      </p:sp>
      <p:sp>
        <p:nvSpPr>
          <p:cNvPr id="63" name="Zástupný symbol pro obsah 2"/>
          <p:cNvSpPr txBox="1">
            <a:spLocks/>
          </p:cNvSpPr>
          <p:nvPr/>
        </p:nvSpPr>
        <p:spPr>
          <a:xfrm>
            <a:off x="6443663" y="692150"/>
            <a:ext cx="2520950" cy="3744913"/>
          </a:xfrm>
          <a:prstGeom prst="rect">
            <a:avLst/>
          </a:prstGeom>
        </p:spPr>
        <p:txBody>
          <a:bodyPr>
            <a:normAutofit fontScale="70000" lnSpcReduction="20000"/>
          </a:bodyPr>
          <a:lstStyle/>
          <a:p>
            <a:pPr marL="342900" indent="-342900" eaLnBrk="1" fontAlgn="auto" hangingPunct="1">
              <a:spcBef>
                <a:spcPct val="20000"/>
              </a:spcBef>
              <a:spcAft>
                <a:spcPts val="1200"/>
              </a:spcAft>
              <a:buFont typeface="Arial" pitchFamily="34" charset="0"/>
              <a:buChar char="•"/>
              <a:defRPr/>
            </a:pPr>
            <a:r>
              <a:rPr lang="cs-CZ" sz="2800" err="1">
                <a:latin typeface="+mn-lt"/>
              </a:rPr>
              <a:t>sampling</a:t>
            </a:r>
            <a:r>
              <a:rPr lang="cs-CZ" sz="2800">
                <a:latin typeface="+mn-lt"/>
              </a:rPr>
              <a:t> in </a:t>
            </a:r>
            <a:r>
              <a:rPr lang="cs-CZ" sz="2800" err="1">
                <a:latin typeface="+mn-lt"/>
              </a:rPr>
              <a:t>complete</a:t>
            </a:r>
            <a:r>
              <a:rPr lang="cs-CZ" sz="2800">
                <a:latin typeface="+mn-lt"/>
              </a:rPr>
              <a:t> </a:t>
            </a:r>
            <a:r>
              <a:rPr lang="cs-CZ" sz="2800" err="1">
                <a:latin typeface="+mn-lt"/>
              </a:rPr>
              <a:t>distribution</a:t>
            </a:r>
            <a:r>
              <a:rPr lang="cs-CZ" sz="2800">
                <a:latin typeface="+mn-lt"/>
              </a:rPr>
              <a:t> area</a:t>
            </a:r>
          </a:p>
          <a:p>
            <a:pPr marL="342900" indent="-342900" eaLnBrk="1" fontAlgn="auto" hangingPunct="1">
              <a:spcBef>
                <a:spcPct val="20000"/>
              </a:spcBef>
              <a:spcAft>
                <a:spcPts val="1200"/>
              </a:spcAft>
              <a:buFont typeface="Arial" pitchFamily="34" charset="0"/>
              <a:buChar char="•"/>
              <a:defRPr/>
            </a:pPr>
            <a:r>
              <a:rPr lang="cs-CZ" sz="2800" err="1">
                <a:latin typeface="Arial" charset="0"/>
              </a:rPr>
              <a:t>combination</a:t>
            </a:r>
            <a:r>
              <a:rPr lang="cs-CZ" sz="2800">
                <a:latin typeface="Arial" charset="0"/>
              </a:rPr>
              <a:t> </a:t>
            </a:r>
            <a:r>
              <a:rPr lang="cs-CZ" sz="2800" err="1">
                <a:latin typeface="Arial" charset="0"/>
              </a:rPr>
              <a:t>of</a:t>
            </a:r>
            <a:r>
              <a:rPr lang="cs-CZ" sz="2800">
                <a:latin typeface="Arial" charset="0"/>
              </a:rPr>
              <a:t> mtDNA </a:t>
            </a:r>
            <a:r>
              <a:rPr lang="cs-CZ" sz="2800" err="1">
                <a:latin typeface="Arial" charset="0"/>
              </a:rPr>
              <a:t>and</a:t>
            </a:r>
            <a:r>
              <a:rPr lang="cs-CZ" sz="2800">
                <a:latin typeface="Arial" charset="0"/>
              </a:rPr>
              <a:t> </a:t>
            </a:r>
            <a:r>
              <a:rPr lang="cs-CZ" sz="2800" err="1">
                <a:latin typeface="Arial" charset="0"/>
              </a:rPr>
              <a:t>nDNA</a:t>
            </a:r>
            <a:r>
              <a:rPr lang="cs-CZ" sz="2800">
                <a:latin typeface="Arial" charset="0"/>
              </a:rPr>
              <a:t> markers</a:t>
            </a:r>
          </a:p>
          <a:p>
            <a:pPr marL="342900" indent="-342900" eaLnBrk="1" fontAlgn="auto" hangingPunct="1">
              <a:spcBef>
                <a:spcPct val="20000"/>
              </a:spcBef>
              <a:spcAft>
                <a:spcPts val="1200"/>
              </a:spcAft>
              <a:buFont typeface="Arial" pitchFamily="34" charset="0"/>
              <a:buChar char="•"/>
              <a:defRPr/>
            </a:pPr>
            <a:r>
              <a:rPr lang="cs-CZ" sz="2800">
                <a:latin typeface="Arial" charset="0"/>
              </a:rPr>
              <a:t>Pleistocene divergences (max. 2 Mya)</a:t>
            </a:r>
          </a:p>
          <a:p>
            <a:pPr marL="342900" indent="-342900" eaLnBrk="1" fontAlgn="auto" hangingPunct="1">
              <a:spcBef>
                <a:spcPct val="20000"/>
              </a:spcBef>
              <a:spcAft>
                <a:spcPts val="1200"/>
              </a:spcAft>
              <a:buFont typeface="Arial" pitchFamily="34" charset="0"/>
              <a:buChar char="•"/>
              <a:defRPr/>
            </a:pPr>
            <a:r>
              <a:rPr lang="cs-CZ" sz="2800" b="1" err="1">
                <a:solidFill>
                  <a:schemeClr val="accent6">
                    <a:lumMod val="75000"/>
                  </a:schemeClr>
                </a:solidFill>
                <a:latin typeface="+mn-lt"/>
              </a:rPr>
              <a:t>priorities</a:t>
            </a:r>
            <a:r>
              <a:rPr lang="cs-CZ" sz="2800" b="1">
                <a:solidFill>
                  <a:schemeClr val="accent6">
                    <a:lumMod val="75000"/>
                  </a:schemeClr>
                </a:solidFill>
                <a:latin typeface="+mn-lt"/>
              </a:rPr>
              <a:t> </a:t>
            </a:r>
            <a:r>
              <a:rPr lang="cs-CZ" sz="2800" b="1" err="1">
                <a:solidFill>
                  <a:schemeClr val="accent6">
                    <a:lumMod val="75000"/>
                  </a:schemeClr>
                </a:solidFill>
                <a:latin typeface="+mn-lt"/>
              </a:rPr>
              <a:t>for</a:t>
            </a:r>
            <a:r>
              <a:rPr lang="cs-CZ" sz="2800" b="1">
                <a:solidFill>
                  <a:schemeClr val="accent6">
                    <a:lumMod val="75000"/>
                  </a:schemeClr>
                </a:solidFill>
                <a:latin typeface="+mn-lt"/>
              </a:rPr>
              <a:t> </a:t>
            </a:r>
            <a:r>
              <a:rPr lang="cs-CZ" sz="2800" b="1" err="1">
                <a:solidFill>
                  <a:schemeClr val="accent6">
                    <a:lumMod val="75000"/>
                  </a:schemeClr>
                </a:solidFill>
                <a:latin typeface="+mn-lt"/>
              </a:rPr>
              <a:t>biodiversity</a:t>
            </a:r>
            <a:r>
              <a:rPr lang="cs-CZ" sz="2800" b="1">
                <a:solidFill>
                  <a:schemeClr val="accent6">
                    <a:lumMod val="75000"/>
                  </a:schemeClr>
                </a:solidFill>
                <a:latin typeface="+mn-lt"/>
              </a:rPr>
              <a:t> </a:t>
            </a:r>
            <a:r>
              <a:rPr lang="cs-CZ" sz="2800" b="1" err="1">
                <a:solidFill>
                  <a:schemeClr val="accent6">
                    <a:lumMod val="75000"/>
                  </a:schemeClr>
                </a:solidFill>
                <a:latin typeface="+mn-lt"/>
              </a:rPr>
              <a:t>conservation</a:t>
            </a:r>
            <a:endParaRPr lang="cs-CZ" sz="2800" b="1">
              <a:solidFill>
                <a:schemeClr val="accent6">
                  <a:lumMod val="75000"/>
                </a:schemeClr>
              </a:solidFill>
              <a:latin typeface="+mn-lt"/>
            </a:endParaRPr>
          </a:p>
        </p:txBody>
      </p:sp>
      <p:sp>
        <p:nvSpPr>
          <p:cNvPr id="64" name="TextovéPole 63"/>
          <p:cNvSpPr txBox="1"/>
          <p:nvPr/>
        </p:nvSpPr>
        <p:spPr>
          <a:xfrm>
            <a:off x="3779838" y="4700588"/>
            <a:ext cx="4478337" cy="338137"/>
          </a:xfrm>
          <a:prstGeom prst="rect">
            <a:avLst/>
          </a:prstGeom>
          <a:solidFill>
            <a:srgbClr val="E46C0A"/>
          </a:solidFill>
          <a:ln>
            <a:solidFill>
              <a:schemeClr val="accent6">
                <a:lumMod val="75000"/>
              </a:schemeClr>
            </a:solidFill>
          </a:ln>
        </p:spPr>
        <p:txBody>
          <a:bodyPr wrap="none">
            <a:spAutoFit/>
          </a:bodyPr>
          <a:lstStyle/>
          <a:p>
            <a:pPr eaLnBrk="1" hangingPunct="1">
              <a:defRPr/>
            </a:pPr>
            <a:r>
              <a:rPr lang="cs-CZ" sz="1600" err="1">
                <a:latin typeface="Arial" charset="0"/>
              </a:rPr>
              <a:t>Old</a:t>
            </a:r>
            <a:r>
              <a:rPr lang="cs-CZ" sz="1600">
                <a:latin typeface="Arial" charset="0"/>
              </a:rPr>
              <a:t> </a:t>
            </a:r>
            <a:r>
              <a:rPr lang="cs-CZ" sz="1600" err="1">
                <a:latin typeface="Arial" charset="0"/>
              </a:rPr>
              <a:t>unique</a:t>
            </a:r>
            <a:r>
              <a:rPr lang="cs-CZ" sz="1600">
                <a:latin typeface="Arial" charset="0"/>
              </a:rPr>
              <a:t> </a:t>
            </a:r>
            <a:r>
              <a:rPr lang="cs-CZ" sz="1600" err="1">
                <a:latin typeface="Arial" charset="0"/>
              </a:rPr>
              <a:t>genetic</a:t>
            </a:r>
            <a:r>
              <a:rPr lang="cs-CZ" sz="1600">
                <a:latin typeface="Arial" charset="0"/>
              </a:rPr>
              <a:t> </a:t>
            </a:r>
            <a:r>
              <a:rPr lang="cs-CZ" sz="1600" err="1">
                <a:latin typeface="Arial" charset="0"/>
              </a:rPr>
              <a:t>lineage</a:t>
            </a:r>
            <a:r>
              <a:rPr lang="cs-CZ" sz="1600">
                <a:latin typeface="Arial" charset="0"/>
              </a:rPr>
              <a:t> in </a:t>
            </a:r>
            <a:r>
              <a:rPr lang="cs-CZ" sz="1600" err="1">
                <a:latin typeface="Arial" charset="0"/>
              </a:rPr>
              <a:t>southern</a:t>
            </a:r>
            <a:r>
              <a:rPr lang="cs-CZ" sz="1600">
                <a:latin typeface="Arial" charset="0"/>
              </a:rPr>
              <a:t> Malawi </a:t>
            </a:r>
            <a:r>
              <a:rPr lang="cs-CZ" sz="1600" err="1">
                <a:latin typeface="Arial" charset="0"/>
              </a:rPr>
              <a:t>Mts</a:t>
            </a:r>
            <a:r>
              <a:rPr lang="cs-CZ" sz="1600">
                <a:latin typeface="Arial" charset="0"/>
              </a:rPr>
              <a:t>.</a:t>
            </a:r>
          </a:p>
        </p:txBody>
      </p:sp>
      <p:sp>
        <p:nvSpPr>
          <p:cNvPr id="66" name="TextovéPole 65"/>
          <p:cNvSpPr txBox="1"/>
          <p:nvPr/>
        </p:nvSpPr>
        <p:spPr>
          <a:xfrm>
            <a:off x="1042988" y="333375"/>
            <a:ext cx="4814887" cy="338138"/>
          </a:xfrm>
          <a:prstGeom prst="rect">
            <a:avLst/>
          </a:prstGeom>
          <a:solidFill>
            <a:srgbClr val="E46C0A"/>
          </a:solidFill>
          <a:ln>
            <a:solidFill>
              <a:schemeClr val="accent6">
                <a:lumMod val="75000"/>
              </a:schemeClr>
            </a:solidFill>
          </a:ln>
        </p:spPr>
        <p:txBody>
          <a:bodyPr wrap="none">
            <a:spAutoFit/>
          </a:bodyPr>
          <a:lstStyle/>
          <a:p>
            <a:pPr eaLnBrk="1" hangingPunct="1">
              <a:defRPr/>
            </a:pPr>
            <a:r>
              <a:rPr lang="cs-CZ" sz="1600" err="1">
                <a:latin typeface="Arial" charset="0"/>
              </a:rPr>
              <a:t>Low</a:t>
            </a:r>
            <a:r>
              <a:rPr lang="cs-CZ" sz="1600">
                <a:latin typeface="Arial" charset="0"/>
              </a:rPr>
              <a:t> </a:t>
            </a:r>
            <a:r>
              <a:rPr lang="cs-CZ" sz="1600" err="1">
                <a:latin typeface="Arial" charset="0"/>
              </a:rPr>
              <a:t>diversity</a:t>
            </a:r>
            <a:r>
              <a:rPr lang="cs-CZ" sz="1600">
                <a:latin typeface="Arial" charset="0"/>
              </a:rPr>
              <a:t> </a:t>
            </a:r>
            <a:r>
              <a:rPr lang="cs-CZ" sz="1600" err="1">
                <a:latin typeface="Arial" charset="0"/>
              </a:rPr>
              <a:t>and</a:t>
            </a:r>
            <a:r>
              <a:rPr lang="cs-CZ" sz="1600">
                <a:latin typeface="Arial" charset="0"/>
              </a:rPr>
              <a:t> </a:t>
            </a:r>
            <a:r>
              <a:rPr lang="cs-CZ" sz="1600" err="1">
                <a:latin typeface="Arial" charset="0"/>
              </a:rPr>
              <a:t>recent</a:t>
            </a:r>
            <a:r>
              <a:rPr lang="cs-CZ" sz="1600">
                <a:latin typeface="Arial" charset="0"/>
              </a:rPr>
              <a:t> </a:t>
            </a:r>
            <a:r>
              <a:rPr lang="cs-CZ" sz="1600" err="1">
                <a:latin typeface="Arial" charset="0"/>
              </a:rPr>
              <a:t>colonization</a:t>
            </a:r>
            <a:r>
              <a:rPr lang="cs-CZ" sz="1600">
                <a:latin typeface="Arial" charset="0"/>
              </a:rPr>
              <a:t> </a:t>
            </a:r>
            <a:r>
              <a:rPr lang="cs-CZ" sz="1600" err="1">
                <a:latin typeface="Arial" charset="0"/>
              </a:rPr>
              <a:t>at</a:t>
            </a:r>
            <a:r>
              <a:rPr lang="cs-CZ" sz="1600">
                <a:latin typeface="Arial" charset="0"/>
              </a:rPr>
              <a:t> </a:t>
            </a:r>
            <a:r>
              <a:rPr lang="cs-CZ" sz="1600" err="1">
                <a:latin typeface="Arial" charset="0"/>
              </a:rPr>
              <a:t>Kilimanjaro</a:t>
            </a:r>
            <a:r>
              <a:rPr lang="cs-CZ" sz="1600">
                <a:latin typeface="Arial" charset="0"/>
              </a:rPr>
              <a:t> </a:t>
            </a:r>
            <a:r>
              <a:rPr lang="cs-CZ" sz="1600" err="1">
                <a:latin typeface="Arial" charset="0"/>
              </a:rPr>
              <a:t>Mt</a:t>
            </a:r>
            <a:r>
              <a:rPr lang="cs-CZ" sz="1600">
                <a:latin typeface="Arial" charset="0"/>
              </a:rPr>
              <a:t>.</a:t>
            </a:r>
          </a:p>
        </p:txBody>
      </p:sp>
      <p:sp>
        <p:nvSpPr>
          <p:cNvPr id="43072" name="TextovéPole 68"/>
          <p:cNvSpPr txBox="1">
            <a:spLocks noChangeArrowheads="1"/>
          </p:cNvSpPr>
          <p:nvPr/>
        </p:nvSpPr>
        <p:spPr bwMode="auto">
          <a:xfrm>
            <a:off x="6443663" y="6519863"/>
            <a:ext cx="270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Bryja et al., J. Biogeogr. 2014</a:t>
            </a:r>
          </a:p>
        </p:txBody>
      </p:sp>
      <p:pic>
        <p:nvPicPr>
          <p:cNvPr id="2351" name="Picture 303" descr="http://www.kili-tanzanitesafaris.com/Mount%20Kilimanjaro.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42988" y="717550"/>
            <a:ext cx="134778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3" name="Picture 305" descr="http://www.maravipost.com/images/Misc/mount-mulanje-2.pn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973513" y="5106988"/>
            <a:ext cx="28575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linds(horizontal)">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351"/>
                                        </p:tgtEl>
                                        <p:attrNameLst>
                                          <p:attrName>style.visibility</p:attrName>
                                        </p:attrNameLst>
                                      </p:cBhvr>
                                      <p:to>
                                        <p:strVal val="visible"/>
                                      </p:to>
                                    </p:set>
                                    <p:animEffect transition="in" filter="fade">
                                      <p:cBhvr>
                                        <p:cTn id="10" dur="500"/>
                                        <p:tgtEl>
                                          <p:spTgt spid="23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linds(horizontal)">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2353"/>
                                        </p:tgtEl>
                                        <p:attrNameLst>
                                          <p:attrName>style.visibility</p:attrName>
                                        </p:attrNameLst>
                                      </p:cBhvr>
                                      <p:to>
                                        <p:strVal val="visible"/>
                                      </p:to>
                                    </p:set>
                                    <p:animEffect transition="in" filter="fade">
                                      <p:cBhvr>
                                        <p:cTn id="18" dur="500"/>
                                        <p:tgtEl>
                                          <p:spTgt spid="2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395288" y="2636838"/>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Úmluva o biologické rozmanitosti (CBD)</a:t>
            </a:r>
            <a:r>
              <a:rPr lang="cs-CZ" altLang="cs-CZ" sz="2200" b="1">
                <a:solidFill>
                  <a:schemeClr val="bg1"/>
                </a:solidFill>
              </a:rPr>
              <a:t>,</a:t>
            </a:r>
            <a:r>
              <a:rPr lang="cs-CZ" altLang="cs-CZ" sz="2200" b="1">
                <a:solidFill>
                  <a:srgbClr val="FF9933"/>
                </a:solidFill>
              </a:rPr>
              <a:t> </a:t>
            </a:r>
            <a:r>
              <a:rPr lang="cs-CZ" altLang="cs-CZ" sz="2000">
                <a:solidFill>
                  <a:schemeClr val="bg1"/>
                </a:solidFill>
              </a:rPr>
              <a:t>Rio de Janeiro 1992</a:t>
            </a:r>
          </a:p>
          <a:p>
            <a:pPr eaLnBrk="1" hangingPunct="1">
              <a:spcBef>
                <a:spcPct val="0"/>
              </a:spcBef>
              <a:buClrTx/>
              <a:buSzTx/>
              <a:buFontTx/>
              <a:buNone/>
            </a:pPr>
            <a:endParaRPr lang="cs-CZ" altLang="cs-CZ" sz="400">
              <a:solidFill>
                <a:schemeClr val="bg1"/>
              </a:solidFill>
            </a:endParaRPr>
          </a:p>
          <a:p>
            <a:pPr eaLnBrk="1" hangingPunct="1">
              <a:spcBef>
                <a:spcPct val="0"/>
              </a:spcBef>
              <a:buClrTx/>
              <a:buSzTx/>
              <a:buFontTx/>
              <a:buNone/>
            </a:pPr>
            <a:r>
              <a:rPr lang="cs-CZ" altLang="cs-CZ" sz="2800">
                <a:solidFill>
                  <a:schemeClr val="bg1"/>
                </a:solidFill>
                <a:cs typeface="Arial" panose="020B0604020202020204" pitchFamily="34" charset="0"/>
              </a:rPr>
              <a:t>→</a:t>
            </a:r>
            <a:r>
              <a:rPr lang="cs-CZ" altLang="cs-CZ" sz="2000">
                <a:solidFill>
                  <a:schemeClr val="bg1"/>
                </a:solidFill>
                <a:cs typeface="Arial" panose="020B0604020202020204" pitchFamily="34" charset="0"/>
              </a:rPr>
              <a:t> </a:t>
            </a:r>
            <a:r>
              <a:rPr lang="cs-CZ" altLang="cs-CZ" sz="2000">
                <a:solidFill>
                  <a:schemeClr val="bg1"/>
                </a:solidFill>
              </a:rPr>
              <a:t>ochrana biodiverzity na úrovni </a:t>
            </a:r>
            <a:r>
              <a:rPr lang="cs-CZ" altLang="cs-CZ" sz="2000" b="1" u="sng">
                <a:solidFill>
                  <a:srgbClr val="FF9933"/>
                </a:solidFill>
              </a:rPr>
              <a:t>genů</a:t>
            </a:r>
            <a:r>
              <a:rPr lang="cs-CZ" altLang="cs-CZ" sz="2000">
                <a:solidFill>
                  <a:schemeClr val="bg1"/>
                </a:solidFill>
              </a:rPr>
              <a:t>, </a:t>
            </a:r>
            <a:r>
              <a:rPr lang="cs-CZ" altLang="cs-CZ" sz="2000" b="1">
                <a:solidFill>
                  <a:srgbClr val="FF9933"/>
                </a:solidFill>
              </a:rPr>
              <a:t>druhů</a:t>
            </a:r>
            <a:r>
              <a:rPr lang="cs-CZ" altLang="cs-CZ" sz="2000">
                <a:solidFill>
                  <a:schemeClr val="bg1"/>
                </a:solidFill>
              </a:rPr>
              <a:t> a </a:t>
            </a:r>
            <a:r>
              <a:rPr lang="cs-CZ" altLang="cs-CZ" sz="2000" b="1">
                <a:solidFill>
                  <a:srgbClr val="FF9933"/>
                </a:solidFill>
              </a:rPr>
              <a:t>ekosystémů</a:t>
            </a:r>
            <a:r>
              <a:rPr lang="cs-CZ" altLang="cs-CZ" sz="1800">
                <a:solidFill>
                  <a:schemeClr val="bg1"/>
                </a:solidFill>
              </a:rPr>
              <a:t>  </a:t>
            </a: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l="10303" t="12231" b="8601"/>
          <a:stretch>
            <a:fillRect/>
          </a:stretch>
        </p:blipFill>
        <p:spPr bwMode="auto">
          <a:xfrm>
            <a:off x="900113" y="4508500"/>
            <a:ext cx="18065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860800"/>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ovéPole 6"/>
          <p:cNvSpPr txBox="1">
            <a:spLocks noChangeArrowheads="1"/>
          </p:cNvSpPr>
          <p:nvPr/>
        </p:nvSpPr>
        <p:spPr bwMode="auto">
          <a:xfrm>
            <a:off x="323850" y="333375"/>
            <a:ext cx="8351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3200">
                <a:solidFill>
                  <a:srgbClr val="FFFF00"/>
                </a:solidFill>
                <a:latin typeface="Comic Sans MS" panose="030F0702030302020204" pitchFamily="66" charset="0"/>
              </a:rPr>
              <a:t>Genetická diverzita je důležitou složkou biodiverzity </a:t>
            </a:r>
            <a:r>
              <a:rPr lang="cs-CZ" altLang="cs-CZ" sz="3200">
                <a:solidFill>
                  <a:srgbClr val="CC0000"/>
                </a:solidFill>
                <a:latin typeface="Comic Sans MS" panose="030F0702030302020204" pitchFamily="66" charset="0"/>
              </a:rPr>
              <a:t> </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p:spPr>
        <p:txBody>
          <a:bodyPr/>
          <a:lstStyle/>
          <a:p>
            <a:pPr eaLnBrk="1" hangingPunct="1"/>
            <a:r>
              <a:rPr lang="cs-CZ" altLang="cs-CZ" smtClean="0">
                <a:latin typeface="Comic Sans MS" panose="030F0702030302020204" pitchFamily="66" charset="0"/>
              </a:rPr>
              <a:t>3) Speciální přístupy</a:t>
            </a:r>
            <a:endParaRPr lang="en-GB" altLang="cs-CZ" smtClean="0">
              <a:latin typeface="Comic Sans MS" panose="030F0702030302020204" pitchFamily="66" charset="0"/>
            </a:endParaRPr>
          </a:p>
        </p:txBody>
      </p:sp>
      <p:sp>
        <p:nvSpPr>
          <p:cNvPr id="323587" name="Rectangle 3"/>
          <p:cNvSpPr>
            <a:spLocks noGrp="1" noChangeArrowheads="1"/>
          </p:cNvSpPr>
          <p:nvPr>
            <p:ph type="body" idx="1"/>
          </p:nvPr>
        </p:nvSpPr>
        <p:spPr/>
        <p:txBody>
          <a:bodyPr/>
          <a:lstStyle/>
          <a:p>
            <a:pPr eaLnBrk="1" hangingPunct="1">
              <a:spcBef>
                <a:spcPct val="45000"/>
              </a:spcBef>
              <a:spcAft>
                <a:spcPct val="40000"/>
              </a:spcAft>
            </a:pPr>
            <a:r>
              <a:rPr lang="cs-CZ" altLang="cs-CZ" sz="2600" dirty="0" smtClean="0"/>
              <a:t>škodlivá (detrimental) variabilita – detekce </a:t>
            </a:r>
            <a:r>
              <a:rPr lang="cs-CZ" altLang="cs-CZ" sz="2600" b="1" dirty="0" smtClean="0"/>
              <a:t>inbrední deprese</a:t>
            </a:r>
            <a:r>
              <a:rPr lang="cs-CZ" altLang="cs-CZ" sz="2600" dirty="0" smtClean="0"/>
              <a:t> </a:t>
            </a:r>
          </a:p>
          <a:p>
            <a:pPr eaLnBrk="1" hangingPunct="1">
              <a:spcBef>
                <a:spcPct val="45000"/>
              </a:spcBef>
              <a:spcAft>
                <a:spcPct val="40000"/>
              </a:spcAft>
            </a:pPr>
            <a:r>
              <a:rPr lang="cs-CZ" altLang="cs-CZ" sz="2600" dirty="0" smtClean="0"/>
              <a:t>identifikace adaptivní variability – </a:t>
            </a:r>
            <a:r>
              <a:rPr lang="cs-CZ" altLang="cs-CZ" sz="2600" b="1" dirty="0" smtClean="0"/>
              <a:t>lokální </a:t>
            </a:r>
            <a:r>
              <a:rPr lang="cs-CZ" altLang="cs-CZ" sz="2600" b="1" dirty="0" smtClean="0"/>
              <a:t>adaptace</a:t>
            </a:r>
          </a:p>
          <a:p>
            <a:pPr eaLnBrk="1" hangingPunct="1">
              <a:spcBef>
                <a:spcPct val="45000"/>
              </a:spcBef>
              <a:spcAft>
                <a:spcPct val="40000"/>
              </a:spcAft>
            </a:pPr>
            <a:endParaRPr lang="cs-CZ" altLang="cs-CZ" sz="2600" b="1" dirty="0"/>
          </a:p>
          <a:p>
            <a:pPr eaLnBrk="1" hangingPunct="1">
              <a:spcBef>
                <a:spcPct val="45000"/>
              </a:spcBef>
              <a:spcAft>
                <a:spcPct val="40000"/>
              </a:spcAft>
            </a:pPr>
            <a:r>
              <a:rPr lang="cs-CZ" altLang="cs-CZ" sz="2600" b="1" dirty="0" smtClean="0"/>
              <a:t>neinvazivní </a:t>
            </a:r>
            <a:r>
              <a:rPr lang="cs-CZ" altLang="cs-CZ" sz="2600" b="1" dirty="0" smtClean="0"/>
              <a:t>genetické metody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anim calcmode="lin" valueType="num">
                                      <p:cBhvr additive="base">
                                        <p:cTn id="19"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971550" y="1557338"/>
            <a:ext cx="7772400" cy="1470025"/>
          </a:xfrm>
        </p:spPr>
        <p:txBody>
          <a:bodyPr/>
          <a:lstStyle/>
          <a:p>
            <a:pPr eaLnBrk="1" hangingPunct="1"/>
            <a:r>
              <a:rPr lang="cs-CZ" altLang="cs-CZ" sz="6000" smtClean="0">
                <a:solidFill>
                  <a:srgbClr val="FF3300"/>
                </a:solidFill>
              </a:rPr>
              <a:t>Inbreeding a fitness</a:t>
            </a:r>
          </a:p>
        </p:txBody>
      </p:sp>
      <p:sp>
        <p:nvSpPr>
          <p:cNvPr id="46083" name="Rectangle 12"/>
          <p:cNvSpPr>
            <a:spLocks noGrp="1" noChangeArrowheads="1"/>
          </p:cNvSpPr>
          <p:nvPr>
            <p:ph type="subTitle" idx="1"/>
          </p:nvPr>
        </p:nvSpPr>
        <p:spPr/>
        <p:txBody>
          <a:bodyPr/>
          <a:lstStyle/>
          <a:p>
            <a:pPr eaLnBrk="1" hangingPunct="1"/>
            <a:r>
              <a:rPr lang="cs-CZ" altLang="cs-CZ" smtClean="0"/>
              <a:t>Stanovení výskytu příbuzenského křížení a jeho vliv na individuální fitness</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ltLang="cs-CZ" sz="4000" smtClean="0">
                <a:solidFill>
                  <a:srgbClr val="FF0000"/>
                </a:solidFill>
              </a:rPr>
              <a:t>Příbuzenské křížení - inbreeding</a:t>
            </a:r>
          </a:p>
        </p:txBody>
      </p:sp>
      <p:pic>
        <p:nvPicPr>
          <p:cNvPr id="47107" name="Picture 8" descr="(Left) Absence of inbreeding: horizontal lines connect mates, vertical lines connect parents with …&#10;[Credits : Encyclopædia Britannica,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268413"/>
            <a:ext cx="41036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9"/>
          <p:cNvSpPr txBox="1">
            <a:spLocks noChangeArrowheads="1"/>
          </p:cNvSpPr>
          <p:nvPr/>
        </p:nvSpPr>
        <p:spPr bwMode="auto">
          <a:xfrm>
            <a:off x="611188" y="19891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a:t>
            </a:r>
          </a:p>
        </p:txBody>
      </p:sp>
      <p:sp>
        <p:nvSpPr>
          <p:cNvPr id="47109" name="Text Box 10"/>
          <p:cNvSpPr txBox="1">
            <a:spLocks noChangeArrowheads="1"/>
          </p:cNvSpPr>
          <p:nvPr/>
        </p:nvSpPr>
        <p:spPr bwMode="auto">
          <a:xfrm>
            <a:off x="6948488" y="19161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a:t>
            </a:r>
          </a:p>
        </p:txBody>
      </p:sp>
      <p:pic>
        <p:nvPicPr>
          <p:cNvPr id="471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3536950"/>
            <a:ext cx="19288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571875"/>
            <a:ext cx="311943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4000500"/>
            <a:ext cx="29527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smtClean="0">
                <a:solidFill>
                  <a:srgbClr val="FF0000"/>
                </a:solidFill>
              </a:rPr>
              <a:t>What does „inbreeding“ mean?</a:t>
            </a:r>
          </a:p>
        </p:txBody>
      </p:sp>
      <p:sp>
        <p:nvSpPr>
          <p:cNvPr id="48131" name="Rectangle 3"/>
          <p:cNvSpPr>
            <a:spLocks noGrp="1" noChangeArrowheads="1"/>
          </p:cNvSpPr>
          <p:nvPr>
            <p:ph type="body" idx="1"/>
          </p:nvPr>
        </p:nvSpPr>
        <p:spPr/>
        <p:txBody>
          <a:bodyPr/>
          <a:lstStyle/>
          <a:p>
            <a:pPr marL="609600" indent="-609600" eaLnBrk="1" hangingPunct="1">
              <a:buFontTx/>
              <a:buNone/>
            </a:pPr>
            <a:r>
              <a:rPr lang="cs-CZ" altLang="cs-CZ" dirty="0" smtClean="0">
                <a:solidFill>
                  <a:srgbClr val="FF0000"/>
                </a:solidFill>
              </a:rPr>
              <a:t>F – coefficients of inbreeding</a:t>
            </a:r>
          </a:p>
          <a:p>
            <a:pPr marL="609600" indent="-609600" eaLnBrk="1" hangingPunct="1"/>
            <a:endParaRPr lang="cs-CZ" altLang="cs-CZ" dirty="0" smtClean="0"/>
          </a:p>
          <a:p>
            <a:pPr marL="609600" indent="-609600" eaLnBrk="1" hangingPunct="1"/>
            <a:r>
              <a:rPr lang="cs-CZ" altLang="cs-CZ" dirty="0" smtClean="0"/>
              <a:t>Inbreeding </a:t>
            </a:r>
            <a:r>
              <a:rPr lang="cs-CZ" altLang="cs-CZ" dirty="0" smtClean="0"/>
              <a:t>as nonrandom mating (F</a:t>
            </a:r>
            <a:r>
              <a:rPr lang="cs-CZ" altLang="cs-CZ" baseline="-25000" dirty="0" smtClean="0"/>
              <a:t>IS</a:t>
            </a:r>
            <a:r>
              <a:rPr lang="cs-CZ" altLang="cs-CZ" dirty="0" smtClean="0"/>
              <a:t>)</a:t>
            </a:r>
          </a:p>
          <a:p>
            <a:pPr marL="609600" indent="-609600" eaLnBrk="1" hangingPunct="1"/>
            <a:r>
              <a:rPr lang="cs-CZ" altLang="cs-CZ" dirty="0" smtClean="0"/>
              <a:t>Pedigree inbreeding (F)</a:t>
            </a:r>
          </a:p>
          <a:p>
            <a:pPr marL="609600" indent="-609600" eaLnBrk="1" hangingPunct="1"/>
            <a:endParaRPr lang="cs-CZ" altLang="cs-CZ" dirty="0" smtClean="0"/>
          </a:p>
          <a:p>
            <a:pPr marL="609600" indent="-609600" eaLnBrk="1" hangingPunct="1"/>
            <a:endParaRPr lang="cs-CZ" altLang="cs-CZ" dirty="0" smtClean="0"/>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cs-CZ" altLang="cs-CZ" smtClean="0">
                <a:solidFill>
                  <a:srgbClr val="FF0000"/>
                </a:solidFill>
              </a:rPr>
              <a:t>What does „inbreeding“ mean?</a:t>
            </a:r>
          </a:p>
        </p:txBody>
      </p:sp>
      <p:sp>
        <p:nvSpPr>
          <p:cNvPr id="50179" name="Rectangle 3"/>
          <p:cNvSpPr>
            <a:spLocks noGrp="1" noChangeArrowheads="1"/>
          </p:cNvSpPr>
          <p:nvPr>
            <p:ph type="body" sz="half" idx="1"/>
          </p:nvPr>
        </p:nvSpPr>
        <p:spPr>
          <a:xfrm>
            <a:off x="457200" y="1600200"/>
            <a:ext cx="8075613" cy="4525963"/>
          </a:xfrm>
        </p:spPr>
        <p:txBody>
          <a:bodyPr/>
          <a:lstStyle/>
          <a:p>
            <a:pPr marL="609600" indent="-609600" eaLnBrk="1" hangingPunct="1">
              <a:lnSpc>
                <a:spcPct val="90000"/>
              </a:lnSpc>
              <a:spcBef>
                <a:spcPct val="55000"/>
              </a:spcBef>
            </a:pPr>
            <a:r>
              <a:rPr lang="cs-CZ" altLang="cs-CZ" sz="2400" b="1" smtClean="0">
                <a:solidFill>
                  <a:srgbClr val="FF0000"/>
                </a:solidFill>
              </a:rPr>
              <a:t>Inbreeding as nonrandom mating</a:t>
            </a:r>
          </a:p>
          <a:p>
            <a:pPr marL="609600" indent="-609600" eaLnBrk="1" hangingPunct="1">
              <a:lnSpc>
                <a:spcPct val="90000"/>
              </a:lnSpc>
              <a:spcBef>
                <a:spcPct val="55000"/>
              </a:spcBef>
            </a:pPr>
            <a:r>
              <a:rPr lang="cs-CZ" altLang="cs-CZ" sz="2400" smtClean="0"/>
              <a:t>jedinec je považován za inbredního pokud jeho rodiče byli více příbuzní než dva náhodně vybrají jedinci </a:t>
            </a:r>
          </a:p>
          <a:p>
            <a:pPr marL="609600" indent="-609600" eaLnBrk="1" hangingPunct="1">
              <a:lnSpc>
                <a:spcPct val="90000"/>
              </a:lnSpc>
              <a:spcBef>
                <a:spcPct val="55000"/>
              </a:spcBef>
            </a:pPr>
            <a:r>
              <a:rPr lang="cs-CZ" altLang="cs-CZ" sz="2400" smtClean="0"/>
              <a:t>F</a:t>
            </a:r>
            <a:r>
              <a:rPr lang="cs-CZ" altLang="cs-CZ" sz="2400" baseline="-25000" smtClean="0"/>
              <a:t>is</a:t>
            </a:r>
            <a:r>
              <a:rPr lang="cs-CZ" altLang="cs-CZ" sz="2400" smtClean="0"/>
              <a:t> = 1-H</a:t>
            </a:r>
            <a:r>
              <a:rPr lang="cs-CZ" altLang="cs-CZ" sz="2400" baseline="-25000" smtClean="0"/>
              <a:t>o</a:t>
            </a:r>
            <a:r>
              <a:rPr lang="cs-CZ" altLang="cs-CZ" sz="2400" smtClean="0"/>
              <a:t>/H</a:t>
            </a:r>
            <a:r>
              <a:rPr lang="cs-CZ" altLang="cs-CZ" sz="2400" baseline="-25000" smtClean="0"/>
              <a:t>e </a:t>
            </a:r>
            <a:r>
              <a:rPr lang="cs-CZ" altLang="cs-CZ" sz="2400" smtClean="0"/>
              <a:t>(odchylky z HWE)</a:t>
            </a:r>
            <a:endParaRPr lang="cs-CZ" altLang="cs-CZ" sz="2400" baseline="-25000" smtClean="0"/>
          </a:p>
          <a:p>
            <a:pPr marL="609600" indent="-609600" eaLnBrk="1" hangingPunct="1">
              <a:lnSpc>
                <a:spcPct val="90000"/>
              </a:lnSpc>
              <a:spcBef>
                <a:spcPct val="55000"/>
              </a:spcBef>
            </a:pPr>
            <a:r>
              <a:rPr lang="cs-CZ" altLang="cs-CZ" sz="2400" smtClean="0"/>
              <a:t>malé populace – i náhodné párování je mezi příbuznými</a:t>
            </a:r>
          </a:p>
          <a:p>
            <a:pPr marL="609600" indent="-609600" eaLnBrk="1" hangingPunct="1">
              <a:lnSpc>
                <a:spcPct val="90000"/>
              </a:lnSpc>
              <a:spcBef>
                <a:spcPct val="55000"/>
              </a:spcBef>
            </a:pPr>
            <a:r>
              <a:rPr lang="cs-CZ" altLang="cs-CZ" sz="2400" smtClean="0"/>
              <a:t>i jedna generace náhodného páření vrátí F</a:t>
            </a:r>
            <a:r>
              <a:rPr lang="cs-CZ" altLang="cs-CZ" sz="2400" baseline="-25000" smtClean="0"/>
              <a:t>is</a:t>
            </a:r>
            <a:r>
              <a:rPr lang="cs-CZ" altLang="cs-CZ" sz="2400" smtClean="0"/>
              <a:t> na nulu</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115888"/>
            <a:ext cx="8229600" cy="1143000"/>
          </a:xfrm>
        </p:spPr>
        <p:txBody>
          <a:bodyPr/>
          <a:lstStyle/>
          <a:p>
            <a:pPr eaLnBrk="1" hangingPunct="1"/>
            <a:r>
              <a:rPr lang="cs-CZ" altLang="cs-CZ" smtClean="0">
                <a:solidFill>
                  <a:srgbClr val="FF0000"/>
                </a:solidFill>
              </a:rPr>
              <a:t>What does „inbreeding“ mean?</a:t>
            </a:r>
          </a:p>
        </p:txBody>
      </p:sp>
      <p:sp>
        <p:nvSpPr>
          <p:cNvPr id="51203" name="Rectangle 3"/>
          <p:cNvSpPr>
            <a:spLocks noGrp="1" noChangeArrowheads="1"/>
          </p:cNvSpPr>
          <p:nvPr>
            <p:ph type="body" sz="half" idx="1"/>
          </p:nvPr>
        </p:nvSpPr>
        <p:spPr>
          <a:xfrm>
            <a:off x="250825" y="1052513"/>
            <a:ext cx="3754438" cy="4525962"/>
          </a:xfrm>
        </p:spPr>
        <p:txBody>
          <a:bodyPr/>
          <a:lstStyle/>
          <a:p>
            <a:pPr marL="609600" indent="-609600" eaLnBrk="1" hangingPunct="1"/>
            <a:r>
              <a:rPr lang="cs-CZ" altLang="cs-CZ" sz="2000" b="1" smtClean="0">
                <a:solidFill>
                  <a:srgbClr val="FF0000"/>
                </a:solidFill>
              </a:rPr>
              <a:t>Pedigree inbreeding</a:t>
            </a:r>
          </a:p>
          <a:p>
            <a:pPr marL="609600" indent="-609600" eaLnBrk="1" hangingPunct="1"/>
            <a:r>
              <a:rPr lang="cs-CZ" altLang="cs-CZ" sz="2000" smtClean="0"/>
              <a:t>F = pravděpodobnost že dva homologní geny jednoho jedince jsou „identical by descent“</a:t>
            </a:r>
          </a:p>
          <a:p>
            <a:pPr marL="609600" indent="-609600" eaLnBrk="1" hangingPunct="1"/>
            <a:endParaRPr lang="cs-CZ" altLang="cs-CZ" sz="2000" smtClean="0"/>
          </a:p>
          <a:p>
            <a:pPr marL="609600" indent="-609600" eaLnBrk="1" hangingPunct="1"/>
            <a:r>
              <a:rPr lang="cs-CZ" altLang="cs-CZ" sz="2000" smtClean="0"/>
              <a:t>pokles heterozygotnosti v důsledku "identity by descent"</a:t>
            </a:r>
          </a:p>
          <a:p>
            <a:pPr marL="609600" indent="-609600" eaLnBrk="1" hangingPunct="1"/>
            <a:endParaRPr lang="cs-CZ" altLang="cs-CZ" sz="2000" smtClean="0"/>
          </a:p>
        </p:txBody>
      </p:sp>
      <p:pic>
        <p:nvPicPr>
          <p:cNvPr id="5120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7088" y="4437063"/>
            <a:ext cx="2449512" cy="2033587"/>
          </a:xfrm>
          <a:noFill/>
        </p:spPr>
      </p:pic>
      <p:sp>
        <p:nvSpPr>
          <p:cNvPr id="51205" name="Rectangle 7"/>
          <p:cNvSpPr>
            <a:spLocks noChangeArrowheads="1"/>
          </p:cNvSpPr>
          <p:nvPr/>
        </p:nvSpPr>
        <p:spPr bwMode="auto">
          <a:xfrm>
            <a:off x="4427538" y="1628775"/>
            <a:ext cx="1800225" cy="424815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1206" name="Rectangle 8"/>
          <p:cNvSpPr>
            <a:spLocks noChangeArrowheads="1"/>
          </p:cNvSpPr>
          <p:nvPr/>
        </p:nvSpPr>
        <p:spPr bwMode="auto">
          <a:xfrm>
            <a:off x="4643438" y="20605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7" name="Rectangle 9"/>
          <p:cNvSpPr>
            <a:spLocks noChangeArrowheads="1"/>
          </p:cNvSpPr>
          <p:nvPr/>
        </p:nvSpPr>
        <p:spPr bwMode="auto">
          <a:xfrm>
            <a:off x="5219700" y="25654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08" name="Rectangle 10"/>
          <p:cNvSpPr>
            <a:spLocks noChangeArrowheads="1"/>
          </p:cNvSpPr>
          <p:nvPr/>
        </p:nvSpPr>
        <p:spPr bwMode="auto">
          <a:xfrm>
            <a:off x="5148263" y="32845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9" name="Rectangle 11"/>
          <p:cNvSpPr>
            <a:spLocks noChangeArrowheads="1"/>
          </p:cNvSpPr>
          <p:nvPr/>
        </p:nvSpPr>
        <p:spPr bwMode="auto">
          <a:xfrm>
            <a:off x="5724525" y="29241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0" name="Rectangle 12"/>
          <p:cNvSpPr>
            <a:spLocks noChangeArrowheads="1"/>
          </p:cNvSpPr>
          <p:nvPr/>
        </p:nvSpPr>
        <p:spPr bwMode="auto">
          <a:xfrm>
            <a:off x="5435600" y="18446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1" name="Rectangle 13"/>
          <p:cNvSpPr>
            <a:spLocks noChangeArrowheads="1"/>
          </p:cNvSpPr>
          <p:nvPr/>
        </p:nvSpPr>
        <p:spPr bwMode="auto">
          <a:xfrm>
            <a:off x="5867400" y="3500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2" name="Rectangle 14"/>
          <p:cNvSpPr>
            <a:spLocks noChangeArrowheads="1"/>
          </p:cNvSpPr>
          <p:nvPr/>
        </p:nvSpPr>
        <p:spPr bwMode="auto">
          <a:xfrm>
            <a:off x="5580063" y="40052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3" name="Rectangle 15"/>
          <p:cNvSpPr>
            <a:spLocks noChangeArrowheads="1"/>
          </p:cNvSpPr>
          <p:nvPr/>
        </p:nvSpPr>
        <p:spPr bwMode="auto">
          <a:xfrm>
            <a:off x="5580063" y="537368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4" name="Rectangle 16"/>
          <p:cNvSpPr>
            <a:spLocks noChangeArrowheads="1"/>
          </p:cNvSpPr>
          <p:nvPr/>
        </p:nvSpPr>
        <p:spPr bwMode="auto">
          <a:xfrm>
            <a:off x="5003800" y="46529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5" name="Rectangle 17"/>
          <p:cNvSpPr>
            <a:spLocks noChangeArrowheads="1"/>
          </p:cNvSpPr>
          <p:nvPr/>
        </p:nvSpPr>
        <p:spPr bwMode="auto">
          <a:xfrm>
            <a:off x="4643438" y="37163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6" name="Freeform 18"/>
          <p:cNvSpPr>
            <a:spLocks/>
          </p:cNvSpPr>
          <p:nvPr/>
        </p:nvSpPr>
        <p:spPr bwMode="auto">
          <a:xfrm>
            <a:off x="4787900" y="1160463"/>
            <a:ext cx="2305050" cy="900112"/>
          </a:xfrm>
          <a:custGeom>
            <a:avLst/>
            <a:gdLst>
              <a:gd name="T0" fmla="*/ 0 w 1452"/>
              <a:gd name="T1" fmla="*/ 2147483646 h 567"/>
              <a:gd name="T2" fmla="*/ 2147483646 w 1452"/>
              <a:gd name="T3" fmla="*/ 2147483646 h 567"/>
              <a:gd name="T4" fmla="*/ 2147483646 w 1452"/>
              <a:gd name="T5" fmla="*/ 2147483646 h 567"/>
              <a:gd name="T6" fmla="*/ 0 60000 65536"/>
              <a:gd name="T7" fmla="*/ 0 60000 65536"/>
              <a:gd name="T8" fmla="*/ 0 60000 65536"/>
              <a:gd name="T9" fmla="*/ 0 w 1452"/>
              <a:gd name="T10" fmla="*/ 0 h 567"/>
              <a:gd name="T11" fmla="*/ 1452 w 1452"/>
              <a:gd name="T12" fmla="*/ 567 h 567"/>
            </a:gdLst>
            <a:ahLst/>
            <a:cxnLst>
              <a:cxn ang="T6">
                <a:pos x="T0" y="T1"/>
              </a:cxn>
              <a:cxn ang="T7">
                <a:pos x="T2" y="T3"/>
              </a:cxn>
              <a:cxn ang="T8">
                <a:pos x="T4" y="T5"/>
              </a:cxn>
            </a:cxnLst>
            <a:rect l="T9" t="T10" r="T11" b="T12"/>
            <a:pathLst>
              <a:path w="1452" h="567">
                <a:moveTo>
                  <a:pt x="0" y="567"/>
                </a:moveTo>
                <a:cubicBezTo>
                  <a:pt x="83" y="351"/>
                  <a:pt x="166" y="136"/>
                  <a:pt x="408" y="68"/>
                </a:cubicBezTo>
                <a:cubicBezTo>
                  <a:pt x="650" y="0"/>
                  <a:pt x="1278" y="144"/>
                  <a:pt x="1452" y="15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7" name="Freeform 20"/>
          <p:cNvSpPr>
            <a:spLocks/>
          </p:cNvSpPr>
          <p:nvPr/>
        </p:nvSpPr>
        <p:spPr bwMode="auto">
          <a:xfrm>
            <a:off x="4932363" y="1317625"/>
            <a:ext cx="2160587" cy="742950"/>
          </a:xfrm>
          <a:custGeom>
            <a:avLst/>
            <a:gdLst>
              <a:gd name="T0" fmla="*/ 0 w 1361"/>
              <a:gd name="T1" fmla="*/ 2147483646 h 468"/>
              <a:gd name="T2" fmla="*/ 2147483646 w 1361"/>
              <a:gd name="T3" fmla="*/ 2147483646 h 468"/>
              <a:gd name="T4" fmla="*/ 2147483646 w 1361"/>
              <a:gd name="T5" fmla="*/ 2147483646 h 468"/>
              <a:gd name="T6" fmla="*/ 0 60000 65536"/>
              <a:gd name="T7" fmla="*/ 0 60000 65536"/>
              <a:gd name="T8" fmla="*/ 0 60000 65536"/>
              <a:gd name="T9" fmla="*/ 0 w 1361"/>
              <a:gd name="T10" fmla="*/ 0 h 468"/>
              <a:gd name="T11" fmla="*/ 1361 w 1361"/>
              <a:gd name="T12" fmla="*/ 468 h 468"/>
            </a:gdLst>
            <a:ahLst/>
            <a:cxnLst>
              <a:cxn ang="T6">
                <a:pos x="T0" y="T1"/>
              </a:cxn>
              <a:cxn ang="T7">
                <a:pos x="T2" y="T3"/>
              </a:cxn>
              <a:cxn ang="T8">
                <a:pos x="T4" y="T5"/>
              </a:cxn>
            </a:cxnLst>
            <a:rect l="T9" t="T10" r="T11" b="T12"/>
            <a:pathLst>
              <a:path w="1361" h="468">
                <a:moveTo>
                  <a:pt x="0" y="468"/>
                </a:moveTo>
                <a:cubicBezTo>
                  <a:pt x="204" y="294"/>
                  <a:pt x="408" y="120"/>
                  <a:pt x="635" y="60"/>
                </a:cubicBezTo>
                <a:cubicBezTo>
                  <a:pt x="862" y="0"/>
                  <a:pt x="1111" y="52"/>
                  <a:pt x="1361" y="105"/>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8" name="Rectangle 21"/>
          <p:cNvSpPr>
            <a:spLocks noChangeArrowheads="1"/>
          </p:cNvSpPr>
          <p:nvPr/>
        </p:nvSpPr>
        <p:spPr bwMode="auto">
          <a:xfrm>
            <a:off x="7164388"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9" name="Rectangle 22"/>
          <p:cNvSpPr>
            <a:spLocks noChangeArrowheads="1"/>
          </p:cNvSpPr>
          <p:nvPr/>
        </p:nvSpPr>
        <p:spPr bwMode="auto">
          <a:xfrm>
            <a:off x="7524750"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20" name="Text Box 23"/>
          <p:cNvSpPr txBox="1">
            <a:spLocks noChangeArrowheads="1"/>
          </p:cNvSpPr>
          <p:nvPr/>
        </p:nvSpPr>
        <p:spPr bwMode="auto">
          <a:xfrm>
            <a:off x="7092950" y="2349500"/>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autozygous</a:t>
            </a:r>
          </a:p>
          <a:p>
            <a:pPr eaLnBrk="1" hangingPunct="1">
              <a:spcBef>
                <a:spcPct val="0"/>
              </a:spcBef>
              <a:buClrTx/>
              <a:buSzTx/>
              <a:buFontTx/>
              <a:buNone/>
            </a:pPr>
            <a:r>
              <a:rPr lang="cs-CZ" altLang="cs-CZ" sz="1800"/>
              <a:t>homozygous</a:t>
            </a:r>
          </a:p>
        </p:txBody>
      </p:sp>
      <p:sp>
        <p:nvSpPr>
          <p:cNvPr id="51221" name="Rectangle 25"/>
          <p:cNvSpPr>
            <a:spLocks noChangeArrowheads="1"/>
          </p:cNvSpPr>
          <p:nvPr/>
        </p:nvSpPr>
        <p:spPr bwMode="auto">
          <a:xfrm>
            <a:off x="7164388"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2" name="Rectangle 26"/>
          <p:cNvSpPr>
            <a:spLocks noChangeArrowheads="1"/>
          </p:cNvSpPr>
          <p:nvPr/>
        </p:nvSpPr>
        <p:spPr bwMode="auto">
          <a:xfrm>
            <a:off x="7524750"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3" name="Freeform 28"/>
          <p:cNvSpPr>
            <a:spLocks/>
          </p:cNvSpPr>
          <p:nvPr/>
        </p:nvSpPr>
        <p:spPr bwMode="auto">
          <a:xfrm>
            <a:off x="5508625" y="2133600"/>
            <a:ext cx="1511300" cy="431800"/>
          </a:xfrm>
          <a:custGeom>
            <a:avLst/>
            <a:gdLst>
              <a:gd name="T0" fmla="*/ 0 w 952"/>
              <a:gd name="T1" fmla="*/ 2147483646 h 272"/>
              <a:gd name="T2" fmla="*/ 2147483646 w 952"/>
              <a:gd name="T3" fmla="*/ 0 h 272"/>
              <a:gd name="T4" fmla="*/ 0 60000 65536"/>
              <a:gd name="T5" fmla="*/ 0 60000 65536"/>
              <a:gd name="T6" fmla="*/ 0 w 952"/>
              <a:gd name="T7" fmla="*/ 0 h 272"/>
              <a:gd name="T8" fmla="*/ 952 w 952"/>
              <a:gd name="T9" fmla="*/ 272 h 272"/>
            </a:gdLst>
            <a:ahLst/>
            <a:cxnLst>
              <a:cxn ang="T4">
                <a:pos x="T0" y="T1"/>
              </a:cxn>
              <a:cxn ang="T5">
                <a:pos x="T2" y="T3"/>
              </a:cxn>
            </a:cxnLst>
            <a:rect l="T6" t="T7" r="T8" b="T9"/>
            <a:pathLst>
              <a:path w="952" h="272">
                <a:moveTo>
                  <a:pt x="0" y="272"/>
                </a:moveTo>
                <a:cubicBezTo>
                  <a:pt x="396" y="158"/>
                  <a:pt x="793" y="45"/>
                  <a:pt x="952"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4" name="Freeform 29"/>
          <p:cNvSpPr>
            <a:spLocks/>
          </p:cNvSpPr>
          <p:nvPr/>
        </p:nvSpPr>
        <p:spPr bwMode="auto">
          <a:xfrm>
            <a:off x="5508625" y="2349500"/>
            <a:ext cx="2016125" cy="358775"/>
          </a:xfrm>
          <a:custGeom>
            <a:avLst/>
            <a:gdLst>
              <a:gd name="T0" fmla="*/ 0 w 1270"/>
              <a:gd name="T1" fmla="*/ 2147483646 h 226"/>
              <a:gd name="T2" fmla="*/ 2147483646 w 1270"/>
              <a:gd name="T3" fmla="*/ 0 h 226"/>
              <a:gd name="T4" fmla="*/ 0 60000 65536"/>
              <a:gd name="T5" fmla="*/ 0 60000 65536"/>
              <a:gd name="T6" fmla="*/ 0 w 1270"/>
              <a:gd name="T7" fmla="*/ 0 h 226"/>
              <a:gd name="T8" fmla="*/ 1270 w 1270"/>
              <a:gd name="T9" fmla="*/ 226 h 226"/>
            </a:gdLst>
            <a:ahLst/>
            <a:cxnLst>
              <a:cxn ang="T4">
                <a:pos x="T0" y="T1"/>
              </a:cxn>
              <a:cxn ang="T5">
                <a:pos x="T2" y="T3"/>
              </a:cxn>
            </a:cxnLst>
            <a:rect l="T6" t="T7" r="T8" b="T9"/>
            <a:pathLst>
              <a:path w="1270" h="226">
                <a:moveTo>
                  <a:pt x="0" y="226"/>
                </a:moveTo>
                <a:cubicBezTo>
                  <a:pt x="0" y="226"/>
                  <a:pt x="635" y="113"/>
                  <a:pt x="1270"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5" name="Text Box 30"/>
          <p:cNvSpPr txBox="1">
            <a:spLocks noChangeArrowheads="1"/>
          </p:cNvSpPr>
          <p:nvPr/>
        </p:nvSpPr>
        <p:spPr bwMode="auto">
          <a:xfrm>
            <a:off x="7092950" y="3789363"/>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homozygous</a:t>
            </a:r>
          </a:p>
        </p:txBody>
      </p:sp>
      <p:sp>
        <p:nvSpPr>
          <p:cNvPr id="51226" name="Rectangle 31"/>
          <p:cNvSpPr>
            <a:spLocks noChangeArrowheads="1"/>
          </p:cNvSpPr>
          <p:nvPr/>
        </p:nvSpPr>
        <p:spPr bwMode="auto">
          <a:xfrm>
            <a:off x="7164388"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7" name="Rectangle 32"/>
          <p:cNvSpPr>
            <a:spLocks noChangeArrowheads="1"/>
          </p:cNvSpPr>
          <p:nvPr/>
        </p:nvSpPr>
        <p:spPr bwMode="auto">
          <a:xfrm>
            <a:off x="7524750"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8" name="Freeform 33"/>
          <p:cNvSpPr>
            <a:spLocks/>
          </p:cNvSpPr>
          <p:nvPr/>
        </p:nvSpPr>
        <p:spPr bwMode="auto">
          <a:xfrm>
            <a:off x="6084888" y="2997200"/>
            <a:ext cx="1787525" cy="360363"/>
          </a:xfrm>
          <a:custGeom>
            <a:avLst/>
            <a:gdLst>
              <a:gd name="T0" fmla="*/ 0 w 1126"/>
              <a:gd name="T1" fmla="*/ 0 h 227"/>
              <a:gd name="T2" fmla="*/ 2147483646 w 1126"/>
              <a:gd name="T3" fmla="*/ 2147483646 h 227"/>
              <a:gd name="T4" fmla="*/ 2147483646 w 1126"/>
              <a:gd name="T5" fmla="*/ 2147483646 h 227"/>
              <a:gd name="T6" fmla="*/ 0 60000 65536"/>
              <a:gd name="T7" fmla="*/ 0 60000 65536"/>
              <a:gd name="T8" fmla="*/ 0 60000 65536"/>
              <a:gd name="T9" fmla="*/ 0 w 1126"/>
              <a:gd name="T10" fmla="*/ 0 h 227"/>
              <a:gd name="T11" fmla="*/ 1126 w 1126"/>
              <a:gd name="T12" fmla="*/ 227 h 227"/>
            </a:gdLst>
            <a:ahLst/>
            <a:cxnLst>
              <a:cxn ang="T6">
                <a:pos x="T0" y="T1"/>
              </a:cxn>
              <a:cxn ang="T7">
                <a:pos x="T2" y="T3"/>
              </a:cxn>
              <a:cxn ang="T8">
                <a:pos x="T4" y="T5"/>
              </a:cxn>
            </a:cxnLst>
            <a:rect l="T9" t="T10" r="T11" b="T12"/>
            <a:pathLst>
              <a:path w="1126" h="227">
                <a:moveTo>
                  <a:pt x="0" y="0"/>
                </a:moveTo>
                <a:cubicBezTo>
                  <a:pt x="389" y="26"/>
                  <a:pt x="778" y="53"/>
                  <a:pt x="952" y="91"/>
                </a:cubicBezTo>
                <a:cubicBezTo>
                  <a:pt x="1126" y="129"/>
                  <a:pt x="1084" y="178"/>
                  <a:pt x="1043" y="227"/>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9" name="Freeform 34"/>
          <p:cNvSpPr>
            <a:spLocks/>
          </p:cNvSpPr>
          <p:nvPr/>
        </p:nvSpPr>
        <p:spPr bwMode="auto">
          <a:xfrm>
            <a:off x="6156325" y="3248025"/>
            <a:ext cx="1079500" cy="325438"/>
          </a:xfrm>
          <a:custGeom>
            <a:avLst/>
            <a:gdLst>
              <a:gd name="T0" fmla="*/ 0 w 680"/>
              <a:gd name="T1" fmla="*/ 2147483646 h 205"/>
              <a:gd name="T2" fmla="*/ 2147483646 w 680"/>
              <a:gd name="T3" fmla="*/ 2147483646 h 205"/>
              <a:gd name="T4" fmla="*/ 2147483646 w 680"/>
              <a:gd name="T5" fmla="*/ 2147483646 h 205"/>
              <a:gd name="T6" fmla="*/ 0 60000 65536"/>
              <a:gd name="T7" fmla="*/ 0 60000 65536"/>
              <a:gd name="T8" fmla="*/ 0 60000 65536"/>
              <a:gd name="T9" fmla="*/ 0 w 680"/>
              <a:gd name="T10" fmla="*/ 0 h 205"/>
              <a:gd name="T11" fmla="*/ 680 w 680"/>
              <a:gd name="T12" fmla="*/ 205 h 205"/>
            </a:gdLst>
            <a:ahLst/>
            <a:cxnLst>
              <a:cxn ang="T6">
                <a:pos x="T0" y="T1"/>
              </a:cxn>
              <a:cxn ang="T7">
                <a:pos x="T2" y="T3"/>
              </a:cxn>
              <a:cxn ang="T8">
                <a:pos x="T4" y="T5"/>
              </a:cxn>
            </a:cxnLst>
            <a:rect l="T9" t="T10" r="T11" b="T12"/>
            <a:pathLst>
              <a:path w="680" h="205">
                <a:moveTo>
                  <a:pt x="0" y="205"/>
                </a:moveTo>
                <a:cubicBezTo>
                  <a:pt x="215" y="125"/>
                  <a:pt x="431" y="46"/>
                  <a:pt x="544" y="23"/>
                </a:cubicBezTo>
                <a:cubicBezTo>
                  <a:pt x="657" y="0"/>
                  <a:pt x="668" y="34"/>
                  <a:pt x="680" y="6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0" name="Text Box 35"/>
          <p:cNvSpPr txBox="1">
            <a:spLocks noChangeArrowheads="1"/>
          </p:cNvSpPr>
          <p:nvPr/>
        </p:nvSpPr>
        <p:spPr bwMode="auto">
          <a:xfrm>
            <a:off x="7092950" y="5300663"/>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heterozygous</a:t>
            </a:r>
          </a:p>
        </p:txBody>
      </p:sp>
      <p:sp>
        <p:nvSpPr>
          <p:cNvPr id="51231" name="Rectangle 36"/>
          <p:cNvSpPr>
            <a:spLocks noChangeArrowheads="1"/>
          </p:cNvSpPr>
          <p:nvPr/>
        </p:nvSpPr>
        <p:spPr bwMode="auto">
          <a:xfrm>
            <a:off x="7164388"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2" name="Rectangle 37"/>
          <p:cNvSpPr>
            <a:spLocks noChangeArrowheads="1"/>
          </p:cNvSpPr>
          <p:nvPr/>
        </p:nvSpPr>
        <p:spPr bwMode="auto">
          <a:xfrm>
            <a:off x="7524750"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33" name="Text Box 38"/>
          <p:cNvSpPr txBox="1">
            <a:spLocks noChangeArrowheads="1"/>
          </p:cNvSpPr>
          <p:nvPr/>
        </p:nvSpPr>
        <p:spPr bwMode="auto">
          <a:xfrm>
            <a:off x="3924300" y="5949950"/>
            <a:ext cx="2808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shodné alely v původní populaci jsou "</a:t>
            </a:r>
            <a:r>
              <a:rPr lang="cs-CZ" altLang="cs-CZ" sz="1400" b="1"/>
              <a:t>identical by state</a:t>
            </a:r>
            <a:r>
              <a:rPr lang="cs-CZ" altLang="cs-CZ" sz="1400"/>
              <a:t>", ale ne</a:t>
            </a:r>
          </a:p>
          <a:p>
            <a:pPr eaLnBrk="1" hangingPunct="1">
              <a:spcBef>
                <a:spcPct val="0"/>
              </a:spcBef>
              <a:buClrTx/>
              <a:buSzTx/>
              <a:buFontTx/>
              <a:buNone/>
            </a:pPr>
            <a:r>
              <a:rPr lang="cs-CZ" altLang="cs-CZ" sz="1400"/>
              <a:t>"</a:t>
            </a:r>
            <a:r>
              <a:rPr lang="cs-CZ" altLang="cs-CZ" sz="1400" b="1"/>
              <a:t>identical by descent</a:t>
            </a:r>
            <a:r>
              <a:rPr lang="cs-CZ" altLang="cs-CZ" sz="1400"/>
              <a:t>"</a:t>
            </a:r>
          </a:p>
        </p:txBody>
      </p:sp>
      <p:sp>
        <p:nvSpPr>
          <p:cNvPr id="51234" name="Rectangle 39"/>
          <p:cNvSpPr>
            <a:spLocks noChangeArrowheads="1"/>
          </p:cNvSpPr>
          <p:nvPr/>
        </p:nvSpPr>
        <p:spPr bwMode="auto">
          <a:xfrm>
            <a:off x="5795963" y="479742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5" name="Freeform 40"/>
          <p:cNvSpPr>
            <a:spLocks/>
          </p:cNvSpPr>
          <p:nvPr/>
        </p:nvSpPr>
        <p:spPr bwMode="auto">
          <a:xfrm>
            <a:off x="6011863" y="4149725"/>
            <a:ext cx="1655762" cy="719138"/>
          </a:xfrm>
          <a:custGeom>
            <a:avLst/>
            <a:gdLst>
              <a:gd name="T0" fmla="*/ 0 w 1043"/>
              <a:gd name="T1" fmla="*/ 0 h 453"/>
              <a:gd name="T2" fmla="*/ 2147483646 w 1043"/>
              <a:gd name="T3" fmla="*/ 2147483646 h 453"/>
              <a:gd name="T4" fmla="*/ 0 60000 65536"/>
              <a:gd name="T5" fmla="*/ 0 60000 65536"/>
              <a:gd name="T6" fmla="*/ 0 w 1043"/>
              <a:gd name="T7" fmla="*/ 0 h 453"/>
              <a:gd name="T8" fmla="*/ 1043 w 1043"/>
              <a:gd name="T9" fmla="*/ 453 h 453"/>
            </a:gdLst>
            <a:ahLst/>
            <a:cxnLst>
              <a:cxn ang="T4">
                <a:pos x="T0" y="T1"/>
              </a:cxn>
              <a:cxn ang="T5">
                <a:pos x="T2" y="T3"/>
              </a:cxn>
            </a:cxnLst>
            <a:rect l="T6" t="T7" r="T8" b="T9"/>
            <a:pathLst>
              <a:path w="1043" h="453">
                <a:moveTo>
                  <a:pt x="0" y="0"/>
                </a:moveTo>
                <a:cubicBezTo>
                  <a:pt x="0" y="0"/>
                  <a:pt x="521" y="226"/>
                  <a:pt x="1043" y="453"/>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6" name="Line 41"/>
          <p:cNvSpPr>
            <a:spLocks noChangeShapeType="1"/>
          </p:cNvSpPr>
          <p:nvPr/>
        </p:nvSpPr>
        <p:spPr bwMode="auto">
          <a:xfrm>
            <a:off x="6156325" y="4941888"/>
            <a:ext cx="863600" cy="71437"/>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37" name="Obdélník 36"/>
          <p:cNvSpPr>
            <a:spLocks noChangeArrowheads="1"/>
          </p:cNvSpPr>
          <p:nvPr/>
        </p:nvSpPr>
        <p:spPr bwMode="auto">
          <a:xfrm>
            <a:off x="6732588" y="908050"/>
            <a:ext cx="1943100" cy="223361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4"/>
          <p:cNvSpPr>
            <a:spLocks noGrp="1"/>
          </p:cNvSpPr>
          <p:nvPr>
            <p:ph type="title"/>
          </p:nvPr>
        </p:nvSpPr>
        <p:spPr>
          <a:xfrm>
            <a:off x="457200" y="277813"/>
            <a:ext cx="8435975" cy="1139825"/>
          </a:xfrm>
        </p:spPr>
        <p:txBody>
          <a:bodyPr/>
          <a:lstStyle/>
          <a:p>
            <a:pPr eaLnBrk="1" hangingPunct="1"/>
            <a:r>
              <a:rPr lang="cs-CZ" altLang="cs-CZ" sz="4400" smtClean="0">
                <a:solidFill>
                  <a:srgbClr val="FF0000"/>
                </a:solidFill>
              </a:rPr>
              <a:t>Výpočet koeficientu inbreedingu z rodokmenu</a:t>
            </a:r>
          </a:p>
        </p:txBody>
      </p:sp>
      <p:sp>
        <p:nvSpPr>
          <p:cNvPr id="52227"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2228"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2229"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2232"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cxnSp>
        <p:nvCxnSpPr>
          <p:cNvPr id="52233" name="Přímá spojovací šipka 17"/>
          <p:cNvCxnSpPr>
            <a:cxnSpLocks noChangeShapeType="1"/>
            <a:stCxn id="11" idx="2"/>
            <a:endCxn id="52228"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4" name="Přímá spojovací šipka 18"/>
          <p:cNvCxnSpPr>
            <a:cxnSpLocks noChangeShapeType="1"/>
            <a:stCxn id="52227" idx="3"/>
            <a:endCxn id="52228" idx="0"/>
          </p:cNvCxnSpPr>
          <p:nvPr/>
        </p:nvCxnSpPr>
        <p:spPr bwMode="auto">
          <a:xfrm flipH="1">
            <a:off x="5327650" y="1781175"/>
            <a:ext cx="41910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5"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6"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7" name="Přímá spojovací šipka 27"/>
          <p:cNvCxnSpPr>
            <a:cxnSpLocks noChangeShapeType="1"/>
            <a:endCxn id="52229"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8" name="Přímá spojovací šipka 28"/>
          <p:cNvCxnSpPr>
            <a:cxnSpLocks noChangeShapeType="1"/>
            <a:endCxn id="52229"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9" name="TextovéPole 44"/>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2240" name="TextovéPole 26"/>
          <p:cNvSpPr txBox="1">
            <a:spLocks noChangeArrowheads="1"/>
          </p:cNvSpPr>
          <p:nvPr/>
        </p:nvSpPr>
        <p:spPr bwMode="auto">
          <a:xfrm>
            <a:off x="539750" y="32845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31" name="TextovéPole 30"/>
          <p:cNvSpPr txBox="1"/>
          <p:nvPr/>
        </p:nvSpPr>
        <p:spPr>
          <a:xfrm>
            <a:off x="0" y="4581525"/>
            <a:ext cx="8891588" cy="1200150"/>
          </a:xfrm>
          <a:prstGeom prst="rect">
            <a:avLst/>
          </a:prstGeom>
          <a:noFill/>
        </p:spPr>
        <p:txBody>
          <a:bodyPr wrap="none">
            <a:spAutoFit/>
          </a:bodyPr>
          <a:lstStyle/>
          <a:p>
            <a:pPr marL="342900" indent="-342900" eaLnBrk="1" hangingPunct="1">
              <a:buFontTx/>
              <a:buAutoNum type="arabicParenR"/>
              <a:defRPr/>
            </a:pPr>
            <a:r>
              <a:rPr lang="cs-CZ">
                <a:latin typeface="Arial" charset="0"/>
              </a:rPr>
              <a:t>Jedinec G je identický svým původem (identical-by-descent) na 12.5 % genomu</a:t>
            </a:r>
          </a:p>
          <a:p>
            <a:pPr marL="342900" indent="-342900" eaLnBrk="1" hangingPunct="1">
              <a:buFontTx/>
              <a:buAutoNum type="arabicParenR"/>
              <a:defRPr/>
            </a:pPr>
            <a:endParaRPr lang="cs-CZ">
              <a:latin typeface="Arial" charset="0"/>
            </a:endParaRPr>
          </a:p>
          <a:p>
            <a:pPr eaLnBrk="1" hangingPunct="1">
              <a:defRPr/>
            </a:pPr>
            <a:r>
              <a:rPr lang="cs-CZ">
                <a:latin typeface="Arial" charset="0"/>
              </a:rPr>
              <a:t>2) Očekávaná heterozygotnost jedince G je snížena v důsledku inbreedingu o 12.5 %</a:t>
            </a:r>
          </a:p>
          <a:p>
            <a:pPr eaLnBrk="1" hangingPunct="1">
              <a:defRPr/>
            </a:pPr>
            <a:endParaRPr lang="cs-CZ">
              <a:latin typeface="Arial" charset="0"/>
            </a:endParaRPr>
          </a:p>
        </p:txBody>
      </p:sp>
      <p:sp>
        <p:nvSpPr>
          <p:cNvPr id="52242" name="TextovéPole 31"/>
          <p:cNvSpPr txBox="1">
            <a:spLocks noChangeArrowheads="1"/>
          </p:cNvSpPr>
          <p:nvPr/>
        </p:nvSpPr>
        <p:spPr bwMode="auto">
          <a:xfrm>
            <a:off x="4362450" y="3644900"/>
            <a:ext cx="4743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 = počet jedinců ve smyčce</a:t>
            </a:r>
          </a:p>
          <a:p>
            <a:pPr eaLnBrk="1" hangingPunct="1">
              <a:spcBef>
                <a:spcPct val="0"/>
              </a:spcBef>
              <a:buClrTx/>
              <a:buSzTx/>
              <a:buFontTx/>
              <a:buNone/>
            </a:pPr>
            <a:r>
              <a:rPr lang="cs-CZ" altLang="cs-CZ" sz="1800"/>
              <a:t>F</a:t>
            </a:r>
            <a:r>
              <a:rPr lang="cs-CZ" altLang="cs-CZ" sz="1800" baseline="-25000"/>
              <a:t>CA</a:t>
            </a:r>
            <a:r>
              <a:rPr lang="cs-CZ" altLang="cs-CZ" sz="1800"/>
              <a:t> = inbrední koeficient společného předka </a:t>
            </a:r>
          </a:p>
          <a:p>
            <a:pPr eaLnBrk="1" hangingPunct="1">
              <a:spcBef>
                <a:spcPct val="0"/>
              </a:spcBef>
              <a:buClrTx/>
              <a:buSzTx/>
              <a:buFontTx/>
              <a:buNone/>
            </a:pPr>
            <a:r>
              <a:rPr lang="cs-CZ" altLang="cs-CZ" sz="1400"/>
              <a:t>(CA = „common ancestor“)</a:t>
            </a: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4"/>
          <p:cNvSpPr>
            <a:spLocks noGrp="1"/>
          </p:cNvSpPr>
          <p:nvPr>
            <p:ph type="title"/>
          </p:nvPr>
        </p:nvSpPr>
        <p:spPr>
          <a:xfrm>
            <a:off x="457200" y="277813"/>
            <a:ext cx="8435975" cy="1139825"/>
          </a:xfrm>
        </p:spPr>
        <p:txBody>
          <a:bodyPr/>
          <a:lstStyle/>
          <a:p>
            <a:pPr eaLnBrk="1" hangingPunct="1"/>
            <a:r>
              <a:rPr lang="cs-CZ" altLang="cs-CZ" sz="4400" smtClean="0">
                <a:solidFill>
                  <a:srgbClr val="FF0000"/>
                </a:solidFill>
              </a:rPr>
              <a:t>Výpočet koeficientu inbreedingu z rodokmenu</a:t>
            </a:r>
          </a:p>
        </p:txBody>
      </p:sp>
      <p:sp>
        <p:nvSpPr>
          <p:cNvPr id="53251"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3252"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3253"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53254" name="Elipsa 8"/>
          <p:cNvSpPr>
            <a:spLocks noChangeArrowheads="1"/>
          </p:cNvSpPr>
          <p:nvPr/>
        </p:nvSpPr>
        <p:spPr bwMode="auto">
          <a:xfrm>
            <a:off x="4932363" y="4005263"/>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I</a:t>
            </a:r>
          </a:p>
        </p:txBody>
      </p:sp>
      <p:sp>
        <p:nvSpPr>
          <p:cNvPr id="53255" name="Elipsa 9"/>
          <p:cNvSpPr>
            <a:spLocks noChangeArrowheads="1"/>
          </p:cNvSpPr>
          <p:nvPr/>
        </p:nvSpPr>
        <p:spPr bwMode="auto">
          <a:xfrm>
            <a:off x="5795963" y="4797425"/>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K</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3258"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sp>
        <p:nvSpPr>
          <p:cNvPr id="53259" name="Obdélník 13"/>
          <p:cNvSpPr>
            <a:spLocks noChangeArrowheads="1"/>
          </p:cNvSpPr>
          <p:nvPr/>
        </p:nvSpPr>
        <p:spPr bwMode="auto">
          <a:xfrm>
            <a:off x="6516688" y="4005263"/>
            <a:ext cx="576262"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J</a:t>
            </a:r>
          </a:p>
        </p:txBody>
      </p:sp>
      <p:sp>
        <p:nvSpPr>
          <p:cNvPr id="15" name="Obdélník 14"/>
          <p:cNvSpPr/>
          <p:nvPr/>
        </p:nvSpPr>
        <p:spPr bwMode="auto">
          <a:xfrm>
            <a:off x="4356100" y="2997200"/>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F</a:t>
            </a:r>
          </a:p>
        </p:txBody>
      </p:sp>
      <p:sp>
        <p:nvSpPr>
          <p:cNvPr id="16" name="Obdélník 15"/>
          <p:cNvSpPr/>
          <p:nvPr/>
        </p:nvSpPr>
        <p:spPr bwMode="auto">
          <a:xfrm>
            <a:off x="6948488" y="3068638"/>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H</a:t>
            </a:r>
          </a:p>
        </p:txBody>
      </p:sp>
      <p:cxnSp>
        <p:nvCxnSpPr>
          <p:cNvPr id="53262" name="Přímá spojovací šipka 17"/>
          <p:cNvCxnSpPr>
            <a:cxnSpLocks noChangeShapeType="1"/>
            <a:stCxn id="11" idx="2"/>
            <a:endCxn id="53252"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3" name="Přímá spojovací šipka 18"/>
          <p:cNvCxnSpPr>
            <a:cxnSpLocks noChangeShapeType="1"/>
            <a:stCxn id="53251" idx="3"/>
          </p:cNvCxnSpPr>
          <p:nvPr/>
        </p:nvCxnSpPr>
        <p:spPr bwMode="auto">
          <a:xfrm flipH="1">
            <a:off x="5435600" y="1781175"/>
            <a:ext cx="31115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4"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5" name="Přímá spojovací šipka 22"/>
          <p:cNvCxnSpPr>
            <a:cxnSpLocks noChangeShapeType="1"/>
            <a:endCxn id="53254" idx="0"/>
          </p:cNvCxnSpPr>
          <p:nvPr/>
        </p:nvCxnSpPr>
        <p:spPr bwMode="auto">
          <a:xfrm>
            <a:off x="4716463" y="3429000"/>
            <a:ext cx="539750"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6" name="Přímá spojovací šipka 24"/>
          <p:cNvCxnSpPr>
            <a:cxnSpLocks noChangeShapeType="1"/>
            <a:endCxn id="53255" idx="1"/>
          </p:cNvCxnSpPr>
          <p:nvPr/>
        </p:nvCxnSpPr>
        <p:spPr bwMode="auto">
          <a:xfrm>
            <a:off x="5435600" y="4365625"/>
            <a:ext cx="455613"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7"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8" name="Přímá spojovací šipka 27"/>
          <p:cNvCxnSpPr>
            <a:cxnSpLocks noChangeShapeType="1"/>
            <a:endCxn id="53253"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9" name="Přímá spojovací šipka 28"/>
          <p:cNvCxnSpPr>
            <a:cxnSpLocks noChangeShapeType="1"/>
            <a:endCxn id="53253"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0" name="Přímá spojovací šipka 32"/>
          <p:cNvCxnSpPr>
            <a:cxnSpLocks noChangeShapeType="1"/>
          </p:cNvCxnSpPr>
          <p:nvPr/>
        </p:nvCxnSpPr>
        <p:spPr bwMode="auto">
          <a:xfrm>
            <a:off x="6156325" y="3429000"/>
            <a:ext cx="503238"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1" name="Přímá spojovací šipka 34"/>
          <p:cNvCxnSpPr>
            <a:cxnSpLocks noChangeShapeType="1"/>
            <a:endCxn id="53259" idx="0"/>
          </p:cNvCxnSpPr>
          <p:nvPr/>
        </p:nvCxnSpPr>
        <p:spPr bwMode="auto">
          <a:xfrm flipH="1">
            <a:off x="6804025" y="3500438"/>
            <a:ext cx="431800" cy="5048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2" name="Přímá spojovací šipka 36"/>
          <p:cNvCxnSpPr>
            <a:cxnSpLocks noChangeShapeType="1"/>
            <a:endCxn id="53254" idx="7"/>
          </p:cNvCxnSpPr>
          <p:nvPr/>
        </p:nvCxnSpPr>
        <p:spPr bwMode="auto">
          <a:xfrm flipH="1">
            <a:off x="5484813" y="3429000"/>
            <a:ext cx="455612" cy="639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3" name="Přímá spojovací šipka 40"/>
          <p:cNvCxnSpPr>
            <a:cxnSpLocks noChangeShapeType="1"/>
            <a:endCxn id="53255" idx="7"/>
          </p:cNvCxnSpPr>
          <p:nvPr/>
        </p:nvCxnSpPr>
        <p:spPr bwMode="auto">
          <a:xfrm flipH="1">
            <a:off x="6350000" y="4437063"/>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274" name="TextovéPole 45"/>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3275" name="TextovéPole 46"/>
          <p:cNvSpPr txBox="1">
            <a:spLocks noChangeArrowheads="1"/>
          </p:cNvSpPr>
          <p:nvPr/>
        </p:nvSpPr>
        <p:spPr bwMode="auto">
          <a:xfrm>
            <a:off x="539750" y="37163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53276" name="TextovéPole 47"/>
          <p:cNvSpPr txBox="1">
            <a:spLocks noChangeArrowheads="1"/>
          </p:cNvSpPr>
          <p:nvPr/>
        </p:nvSpPr>
        <p:spPr bwMode="auto">
          <a:xfrm>
            <a:off x="539750" y="32131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K</a:t>
            </a:r>
            <a:r>
              <a:rPr lang="cs-CZ" altLang="cs-CZ" sz="1800"/>
              <a:t> = (1/2)</a:t>
            </a:r>
            <a:r>
              <a:rPr lang="cs-CZ" altLang="cs-CZ" sz="1800" baseline="30000"/>
              <a:t>3</a:t>
            </a:r>
            <a:r>
              <a:rPr lang="cs-CZ" altLang="cs-CZ" sz="1800"/>
              <a:t>(1 + F</a:t>
            </a:r>
            <a:r>
              <a:rPr lang="cs-CZ" altLang="cs-CZ" sz="1800" baseline="-25000"/>
              <a:t>G</a:t>
            </a:r>
            <a:r>
              <a:rPr lang="cs-CZ" altLang="cs-CZ" sz="1800"/>
              <a:t>)</a:t>
            </a:r>
          </a:p>
        </p:txBody>
      </p:sp>
      <p:sp>
        <p:nvSpPr>
          <p:cNvPr id="53277" name="TextovéPole 48"/>
          <p:cNvSpPr txBox="1">
            <a:spLocks noChangeArrowheads="1"/>
          </p:cNvSpPr>
          <p:nvPr/>
        </p:nvSpPr>
        <p:spPr bwMode="auto">
          <a:xfrm>
            <a:off x="539750" y="4437063"/>
            <a:ext cx="321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a:t>
            </a:r>
            <a:r>
              <a:rPr lang="cs-CZ" altLang="cs-CZ" sz="1800" b="1" baseline="-25000"/>
              <a:t>K</a:t>
            </a:r>
            <a:r>
              <a:rPr lang="cs-CZ" altLang="cs-CZ" sz="1800" b="1"/>
              <a:t> = (1/2)</a:t>
            </a:r>
            <a:r>
              <a:rPr lang="cs-CZ" altLang="cs-CZ" sz="1800" b="1" baseline="30000"/>
              <a:t>3</a:t>
            </a:r>
            <a:r>
              <a:rPr lang="cs-CZ" altLang="cs-CZ" sz="1800" b="1"/>
              <a:t>(1 + 0.125) = 0.141</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smtClean="0">
                <a:solidFill>
                  <a:srgbClr val="FF0000"/>
                </a:solidFill>
              </a:rPr>
              <a:t>Příbuzenské křížení - inbreeding</a:t>
            </a:r>
          </a:p>
        </p:txBody>
      </p:sp>
      <p:sp>
        <p:nvSpPr>
          <p:cNvPr id="406531" name="Rectangle 3"/>
          <p:cNvSpPr>
            <a:spLocks noGrp="1" noChangeArrowheads="1"/>
          </p:cNvSpPr>
          <p:nvPr>
            <p:ph type="body" sz="half" idx="1"/>
          </p:nvPr>
        </p:nvSpPr>
        <p:spPr>
          <a:xfrm>
            <a:off x="250825" y="3213100"/>
            <a:ext cx="2952750" cy="1368425"/>
          </a:xfrm>
        </p:spPr>
        <p:txBody>
          <a:bodyPr/>
          <a:lstStyle/>
          <a:p>
            <a:pPr eaLnBrk="1" hangingPunct="1"/>
            <a:r>
              <a:rPr lang="cs-CZ" altLang="cs-CZ" sz="1900" smtClean="0"/>
              <a:t>Nárůst proporce homozygotů je výrazný v malých populacích</a:t>
            </a:r>
          </a:p>
        </p:txBody>
      </p:sp>
      <p:pic>
        <p:nvPicPr>
          <p:cNvPr id="406532"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294063" y="3500438"/>
            <a:ext cx="3313112" cy="2419350"/>
          </a:xfrm>
          <a:noFill/>
          <a:ln w="38100" cmpd="dbl">
            <a:solidFill>
              <a:srgbClr val="CC3300"/>
            </a:solidFill>
            <a:miter lim="800000"/>
            <a:headEnd/>
            <a:tailEnd/>
          </a:ln>
        </p:spPr>
      </p:pic>
      <p:sp>
        <p:nvSpPr>
          <p:cNvPr id="406536" name="Text Box 8"/>
          <p:cNvSpPr txBox="1">
            <a:spLocks noChangeArrowheads="1"/>
          </p:cNvSpPr>
          <p:nvPr/>
        </p:nvSpPr>
        <p:spPr bwMode="auto">
          <a:xfrm>
            <a:off x="6823075" y="3452813"/>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samooplození</a:t>
            </a:r>
          </a:p>
        </p:txBody>
      </p:sp>
      <p:sp>
        <p:nvSpPr>
          <p:cNvPr id="406537" name="Text Box 9"/>
          <p:cNvSpPr txBox="1">
            <a:spLocks noChangeArrowheads="1"/>
          </p:cNvSpPr>
          <p:nvPr/>
        </p:nvSpPr>
        <p:spPr bwMode="auto">
          <a:xfrm>
            <a:off x="6843713" y="3721100"/>
            <a:ext cx="1509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 a sestra</a:t>
            </a:r>
          </a:p>
        </p:txBody>
      </p:sp>
      <p:sp>
        <p:nvSpPr>
          <p:cNvPr id="406538" name="Text Box 10"/>
          <p:cNvSpPr txBox="1">
            <a:spLocks noChangeArrowheads="1"/>
          </p:cNvSpPr>
          <p:nvPr/>
        </p:nvSpPr>
        <p:spPr bwMode="auto">
          <a:xfrm>
            <a:off x="6823075" y="4748213"/>
            <a:ext cx="2320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bratranec a sestřenice</a:t>
            </a:r>
          </a:p>
        </p:txBody>
      </p:sp>
      <p:sp>
        <p:nvSpPr>
          <p:cNvPr id="54280" name="Text Box 12"/>
          <p:cNvSpPr txBox="1">
            <a:spLocks noChangeArrowheads="1"/>
          </p:cNvSpPr>
          <p:nvPr/>
        </p:nvSpPr>
        <p:spPr bwMode="auto">
          <a:xfrm>
            <a:off x="2051050" y="1125538"/>
            <a:ext cx="5292725" cy="925512"/>
          </a:xfrm>
          <a:prstGeom prst="rect">
            <a:avLst/>
          </a:prstGeom>
          <a:solidFill>
            <a:schemeClr val="accent1">
              <a:alpha val="41960"/>
            </a:schemeClr>
          </a:solidFill>
          <a:ln w="9525" algn="ctr">
            <a:solidFill>
              <a:schemeClr val="accent1"/>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 zdravá forma genu</a:t>
            </a:r>
          </a:p>
          <a:p>
            <a:pPr eaLnBrk="1" hangingPunct="1">
              <a:spcBef>
                <a:spcPct val="0"/>
              </a:spcBef>
              <a:buClrTx/>
              <a:buSzTx/>
              <a:buFontTx/>
              <a:buNone/>
            </a:pPr>
            <a:r>
              <a:rPr lang="cs-CZ" altLang="cs-CZ" sz="1800">
                <a:solidFill>
                  <a:srgbClr val="FF0000"/>
                </a:solidFill>
              </a:rPr>
              <a:t>a</a:t>
            </a:r>
            <a:r>
              <a:rPr lang="cs-CZ" altLang="cs-CZ" sz="1800"/>
              <a:t>: forma genu způsobující nemoc</a:t>
            </a:r>
          </a:p>
          <a:p>
            <a:pPr eaLnBrk="1" hangingPunct="1">
              <a:spcBef>
                <a:spcPct val="0"/>
              </a:spcBef>
              <a:buClrTx/>
              <a:buSzTx/>
              <a:buFontTx/>
              <a:buNone/>
            </a:pPr>
            <a:r>
              <a:rPr lang="cs-CZ" altLang="cs-CZ" sz="1800"/>
              <a:t>Možné genotypy: AA   Aa   </a:t>
            </a:r>
            <a:r>
              <a:rPr lang="cs-CZ" altLang="cs-CZ" sz="1800">
                <a:solidFill>
                  <a:srgbClr val="FF0000"/>
                </a:solidFill>
              </a:rPr>
              <a:t>aa</a:t>
            </a:r>
          </a:p>
        </p:txBody>
      </p:sp>
      <p:grpSp>
        <p:nvGrpSpPr>
          <p:cNvPr id="2" name="Group 17"/>
          <p:cNvGrpSpPr>
            <a:grpSpLocks/>
          </p:cNvGrpSpPr>
          <p:nvPr/>
        </p:nvGrpSpPr>
        <p:grpSpPr bwMode="auto">
          <a:xfrm>
            <a:off x="285750" y="2143125"/>
            <a:ext cx="8455025" cy="931863"/>
            <a:chOff x="180" y="1350"/>
            <a:chExt cx="5326" cy="587"/>
          </a:xfrm>
        </p:grpSpPr>
        <p:sp>
          <p:nvSpPr>
            <p:cNvPr id="54283" name="Text Box 13"/>
            <p:cNvSpPr txBox="1">
              <a:spLocks noChangeArrowheads="1"/>
            </p:cNvSpPr>
            <p:nvPr/>
          </p:nvSpPr>
          <p:spPr bwMode="auto">
            <a:xfrm>
              <a:off x="3107" y="1389"/>
              <a:ext cx="2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 (= HWE): AA Aa Aa </a:t>
              </a:r>
              <a:r>
                <a:rPr lang="cs-CZ" altLang="cs-CZ" sz="1800">
                  <a:solidFill>
                    <a:srgbClr val="FF0000"/>
                  </a:solidFill>
                </a:rPr>
                <a:t>aa</a:t>
              </a:r>
            </a:p>
          </p:txBody>
        </p:sp>
        <p:sp>
          <p:nvSpPr>
            <p:cNvPr id="54284" name="Text Box 14"/>
            <p:cNvSpPr txBox="1">
              <a:spLocks noChangeArrowheads="1"/>
            </p:cNvSpPr>
            <p:nvPr/>
          </p:nvSpPr>
          <p:spPr bwMode="auto">
            <a:xfrm>
              <a:off x="3152" y="1706"/>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 AA AA </a:t>
              </a:r>
              <a:r>
                <a:rPr lang="cs-CZ" altLang="cs-CZ" sz="1800">
                  <a:solidFill>
                    <a:srgbClr val="FF0000"/>
                  </a:solidFill>
                </a:rPr>
                <a:t>aa aa</a:t>
              </a:r>
            </a:p>
          </p:txBody>
        </p:sp>
        <p:sp>
          <p:nvSpPr>
            <p:cNvPr id="54285" name="AutoShape 15"/>
            <p:cNvSpPr>
              <a:spLocks noChangeArrowheads="1"/>
            </p:cNvSpPr>
            <p:nvPr/>
          </p:nvSpPr>
          <p:spPr bwMode="auto">
            <a:xfrm>
              <a:off x="2699" y="1570"/>
              <a:ext cx="363" cy="306"/>
            </a:xfrm>
            <a:prstGeom prst="rightArrow">
              <a:avLst>
                <a:gd name="adj1" fmla="val 50000"/>
                <a:gd name="adj2" fmla="val 29657"/>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4286" name="Rectangle 16"/>
            <p:cNvSpPr>
              <a:spLocks noChangeArrowheads="1"/>
            </p:cNvSpPr>
            <p:nvPr/>
          </p:nvSpPr>
          <p:spPr bwMode="auto">
            <a:xfrm>
              <a:off x="180" y="1350"/>
              <a:ext cx="23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900"/>
                <a:t>Nárůst proporce homozygotů (odchylky od HWE) - efekt škodlivých recesivních alel</a:t>
              </a:r>
            </a:p>
            <a:p>
              <a:pPr eaLnBrk="1" hangingPunct="1"/>
              <a:endParaRPr lang="cs-CZ" altLang="cs-CZ" sz="1900"/>
            </a:p>
          </p:txBody>
        </p:sp>
      </p:grpSp>
      <p:sp>
        <p:nvSpPr>
          <p:cNvPr id="35850" name="Text Box 6"/>
          <p:cNvSpPr txBox="1">
            <a:spLocks noChangeArrowheads="1"/>
          </p:cNvSpPr>
          <p:nvPr/>
        </p:nvSpPr>
        <p:spPr bwMode="auto">
          <a:xfrm>
            <a:off x="107950" y="4581525"/>
            <a:ext cx="2951163" cy="13843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např. self-fertilization</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Potomstvo Aa = 1 AA + 2 Aa + 1 aa</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50% ztráta heterozygotnosti během jedné generace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6531">
                                            <p:txEl>
                                              <p:pRg st="0" end="0"/>
                                            </p:txEl>
                                          </p:spTgt>
                                        </p:tgtEl>
                                        <p:attrNameLst>
                                          <p:attrName>style.visibility</p:attrName>
                                        </p:attrNameLst>
                                      </p:cBhvr>
                                      <p:to>
                                        <p:strVal val="visible"/>
                                      </p:to>
                                    </p:set>
                                    <p:anim calcmode="lin" valueType="num">
                                      <p:cBhvr additive="base">
                                        <p:cTn id="12"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6532"/>
                                        </p:tgtEl>
                                        <p:attrNameLst>
                                          <p:attrName>style.visibility</p:attrName>
                                        </p:attrNameLst>
                                      </p:cBhvr>
                                      <p:to>
                                        <p:strVal val="visible"/>
                                      </p:to>
                                    </p:set>
                                    <p:anim calcmode="lin" valueType="num">
                                      <p:cBhvr additive="base">
                                        <p:cTn id="16" dur="500" fill="hold"/>
                                        <p:tgtEl>
                                          <p:spTgt spid="406532"/>
                                        </p:tgtEl>
                                        <p:attrNameLst>
                                          <p:attrName>ppt_x</p:attrName>
                                        </p:attrNameLst>
                                      </p:cBhvr>
                                      <p:tavLst>
                                        <p:tav tm="0">
                                          <p:val>
                                            <p:strVal val="#ppt_x"/>
                                          </p:val>
                                        </p:tav>
                                        <p:tav tm="100000">
                                          <p:val>
                                            <p:strVal val="#ppt_x"/>
                                          </p:val>
                                        </p:tav>
                                      </p:tavLst>
                                    </p:anim>
                                    <p:anim calcmode="lin" valueType="num">
                                      <p:cBhvr additive="base">
                                        <p:cTn id="17" dur="500" fill="hold"/>
                                        <p:tgtEl>
                                          <p:spTgt spid="40653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06538"/>
                                        </p:tgtEl>
                                        <p:attrNameLst>
                                          <p:attrName>style.visibility</p:attrName>
                                        </p:attrNameLst>
                                      </p:cBhvr>
                                      <p:to>
                                        <p:strVal val="visible"/>
                                      </p:to>
                                    </p:set>
                                    <p:anim calcmode="lin" valueType="num">
                                      <p:cBhvr additive="base">
                                        <p:cTn id="20" dur="500" fill="hold"/>
                                        <p:tgtEl>
                                          <p:spTgt spid="406538"/>
                                        </p:tgtEl>
                                        <p:attrNameLst>
                                          <p:attrName>ppt_x</p:attrName>
                                        </p:attrNameLst>
                                      </p:cBhvr>
                                      <p:tavLst>
                                        <p:tav tm="0">
                                          <p:val>
                                            <p:strVal val="#ppt_x"/>
                                          </p:val>
                                        </p:tav>
                                        <p:tav tm="100000">
                                          <p:val>
                                            <p:strVal val="#ppt_x"/>
                                          </p:val>
                                        </p:tav>
                                      </p:tavLst>
                                    </p:anim>
                                    <p:anim calcmode="lin" valueType="num">
                                      <p:cBhvr additive="base">
                                        <p:cTn id="21" dur="500" fill="hold"/>
                                        <p:tgtEl>
                                          <p:spTgt spid="40653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6537"/>
                                        </p:tgtEl>
                                        <p:attrNameLst>
                                          <p:attrName>style.visibility</p:attrName>
                                        </p:attrNameLst>
                                      </p:cBhvr>
                                      <p:to>
                                        <p:strVal val="visible"/>
                                      </p:to>
                                    </p:set>
                                    <p:anim calcmode="lin" valueType="num">
                                      <p:cBhvr additive="base">
                                        <p:cTn id="24" dur="500" fill="hold"/>
                                        <p:tgtEl>
                                          <p:spTgt spid="406537"/>
                                        </p:tgtEl>
                                        <p:attrNameLst>
                                          <p:attrName>ppt_x</p:attrName>
                                        </p:attrNameLst>
                                      </p:cBhvr>
                                      <p:tavLst>
                                        <p:tav tm="0">
                                          <p:val>
                                            <p:strVal val="#ppt_x"/>
                                          </p:val>
                                        </p:tav>
                                        <p:tav tm="100000">
                                          <p:val>
                                            <p:strVal val="#ppt_x"/>
                                          </p:val>
                                        </p:tav>
                                      </p:tavLst>
                                    </p:anim>
                                    <p:anim calcmode="lin" valueType="num">
                                      <p:cBhvr additive="base">
                                        <p:cTn id="25" dur="500" fill="hold"/>
                                        <p:tgtEl>
                                          <p:spTgt spid="4065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6536"/>
                                        </p:tgtEl>
                                        <p:attrNameLst>
                                          <p:attrName>style.visibility</p:attrName>
                                        </p:attrNameLst>
                                      </p:cBhvr>
                                      <p:to>
                                        <p:strVal val="visible"/>
                                      </p:to>
                                    </p:set>
                                    <p:anim calcmode="lin" valueType="num">
                                      <p:cBhvr additive="base">
                                        <p:cTn id="28" dur="500" fill="hold"/>
                                        <p:tgtEl>
                                          <p:spTgt spid="406536"/>
                                        </p:tgtEl>
                                        <p:attrNameLst>
                                          <p:attrName>ppt_x</p:attrName>
                                        </p:attrNameLst>
                                      </p:cBhvr>
                                      <p:tavLst>
                                        <p:tav tm="0">
                                          <p:val>
                                            <p:strVal val="#ppt_x"/>
                                          </p:val>
                                        </p:tav>
                                        <p:tav tm="100000">
                                          <p:val>
                                            <p:strVal val="#ppt_x"/>
                                          </p:val>
                                        </p:tav>
                                      </p:tavLst>
                                    </p:anim>
                                    <p:anim calcmode="lin" valueType="num">
                                      <p:cBhvr additive="base">
                                        <p:cTn id="29" dur="500" fill="hold"/>
                                        <p:tgtEl>
                                          <p:spTgt spid="4065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5850"/>
                                        </p:tgtEl>
                                        <p:attrNameLst>
                                          <p:attrName>style.visibility</p:attrName>
                                        </p:attrNameLst>
                                      </p:cBhvr>
                                      <p:to>
                                        <p:strVal val="visible"/>
                                      </p:to>
                                    </p:set>
                                    <p:animEffect transition="in" filter="blinds(horizontal)">
                                      <p:cBhvr>
                                        <p:cTn id="34"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P spid="406536" grpId="0"/>
      <p:bldP spid="406537" grpId="0"/>
      <p:bldP spid="406538" grpId="0"/>
      <p:bldP spid="358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8313" y="260350"/>
            <a:ext cx="8229600" cy="720725"/>
          </a:xfrm>
        </p:spPr>
        <p:txBody>
          <a:bodyPr/>
          <a:lstStyle/>
          <a:p>
            <a:pPr eaLnBrk="1" hangingPunct="1"/>
            <a:r>
              <a:rPr lang="cs-CZ" altLang="cs-CZ" smtClean="0">
                <a:solidFill>
                  <a:srgbClr val="FF3300"/>
                </a:solidFill>
              </a:rPr>
              <a:t>Inbrední deprese</a:t>
            </a:r>
          </a:p>
        </p:txBody>
      </p:sp>
      <p:sp>
        <p:nvSpPr>
          <p:cNvPr id="55299" name="Rectangle 3"/>
          <p:cNvSpPr>
            <a:spLocks noGrp="1" noChangeArrowheads="1"/>
          </p:cNvSpPr>
          <p:nvPr>
            <p:ph type="body" sz="half" idx="1"/>
          </p:nvPr>
        </p:nvSpPr>
        <p:spPr>
          <a:xfrm>
            <a:off x="539750" y="981075"/>
            <a:ext cx="4537075" cy="4525963"/>
          </a:xfrm>
        </p:spPr>
        <p:txBody>
          <a:bodyPr/>
          <a:lstStyle/>
          <a:p>
            <a:pPr eaLnBrk="1" hangingPunct="1"/>
            <a:r>
              <a:rPr lang="cs-CZ" altLang="cs-CZ" sz="2000" smtClean="0"/>
              <a:t>Inbrední jedinci by měli mít nižší fitness </a:t>
            </a:r>
            <a:r>
              <a:rPr lang="cs-CZ" altLang="cs-CZ" sz="1800" smtClean="0"/>
              <a:t>(reprodukční úspěch nebo schopnost přežívat)</a:t>
            </a:r>
          </a:p>
          <a:p>
            <a:pPr eaLnBrk="1" hangingPunct="1"/>
            <a:endParaRPr lang="cs-CZ" altLang="cs-CZ" sz="700" smtClean="0"/>
          </a:p>
          <a:p>
            <a:pPr eaLnBrk="1" hangingPunct="1"/>
            <a:r>
              <a:rPr lang="cs-CZ" altLang="cs-CZ" sz="2000" smtClean="0"/>
              <a:t>Efekt škodlivých recesivních alel (nárůst homozygotnosti) nebo pokles adaptivní variability (pokles heterozygotnosti, např. MHC)</a:t>
            </a:r>
          </a:p>
          <a:p>
            <a:pPr eaLnBrk="1" hangingPunct="1"/>
            <a:endParaRPr lang="cs-CZ" altLang="cs-CZ" sz="700" smtClean="0"/>
          </a:p>
          <a:p>
            <a:pPr eaLnBrk="1" hangingPunct="1"/>
            <a:r>
              <a:rPr lang="cs-CZ" altLang="cs-CZ" sz="2000" smtClean="0"/>
              <a:t>Známo většinou jen z laboratorního křížení (extrémní příklady)</a:t>
            </a:r>
          </a:p>
          <a:p>
            <a:pPr eaLnBrk="1" hangingPunct="1"/>
            <a:endParaRPr lang="cs-CZ" altLang="cs-CZ" sz="400" smtClean="0"/>
          </a:p>
          <a:p>
            <a:pPr eaLnBrk="1" hangingPunct="1"/>
            <a:r>
              <a:rPr lang="cs-CZ" altLang="cs-CZ" sz="2000" smtClean="0"/>
              <a:t>Studium v přírodě je obtížné</a:t>
            </a:r>
          </a:p>
          <a:p>
            <a:pPr eaLnBrk="1" hangingPunct="1"/>
            <a:endParaRPr lang="cs-CZ" altLang="cs-CZ" sz="900" smtClean="0"/>
          </a:p>
          <a:p>
            <a:pPr eaLnBrk="1" hangingPunct="1"/>
            <a:r>
              <a:rPr lang="cs-CZ" altLang="cs-CZ" sz="2000" smtClean="0"/>
              <a:t>„Inbreeding load“ – odpovídá množství škodlivých mutací v genomu</a:t>
            </a:r>
          </a:p>
          <a:p>
            <a:pPr eaLnBrk="1" hangingPunct="1"/>
            <a:endParaRPr lang="cs-CZ" altLang="cs-CZ" sz="1800" smtClean="0"/>
          </a:p>
        </p:txBody>
      </p:sp>
      <p:pic>
        <p:nvPicPr>
          <p:cNvPr id="55300"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9700" y="1600200"/>
            <a:ext cx="3752850" cy="4060825"/>
          </a:xfrm>
          <a:ln>
            <a:solidFill>
              <a:srgbClr val="FF0000"/>
            </a:solidFill>
            <a:miter lim="800000"/>
            <a:headEnd/>
            <a:tailEnd/>
          </a:ln>
        </p:spPr>
      </p:pic>
      <p:sp>
        <p:nvSpPr>
          <p:cNvPr id="55301" name="Text Box 12"/>
          <p:cNvSpPr txBox="1">
            <a:spLocks noChangeArrowheads="1"/>
          </p:cNvSpPr>
          <p:nvPr/>
        </p:nvSpPr>
        <p:spPr bwMode="auto">
          <a:xfrm>
            <a:off x="6011863" y="170021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INBREDNÍ DEPRESE</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Otsikko 1"/>
          <p:cNvSpPr>
            <a:spLocks noGrp="1"/>
          </p:cNvSpPr>
          <p:nvPr>
            <p:ph type="title"/>
          </p:nvPr>
        </p:nvSpPr>
        <p:spPr>
          <a:xfrm>
            <a:off x="611188" y="333375"/>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z="2400" smtClean="0">
                <a:latin typeface="Comic Sans MS" panose="030F0702030302020204" pitchFamily="66" charset="0"/>
              </a:rPr>
              <a:t>Genetic</a:t>
            </a:r>
            <a:r>
              <a:rPr lang="cs-CZ" altLang="cs-CZ" sz="2400" smtClean="0">
                <a:latin typeface="Comic Sans MS" panose="030F0702030302020204" pitchFamily="66" charset="0"/>
              </a:rPr>
              <a:t>ká</a:t>
            </a:r>
            <a:r>
              <a:rPr lang="en-US" altLang="cs-CZ" sz="2400" smtClean="0">
                <a:latin typeface="Comic Sans MS" panose="030F0702030302020204" pitchFamily="66" charset="0"/>
              </a:rPr>
              <a:t> </a:t>
            </a:r>
            <a:r>
              <a:rPr lang="cs-CZ" altLang="cs-CZ" sz="2400" smtClean="0">
                <a:latin typeface="Comic Sans MS" panose="030F0702030302020204" pitchFamily="66" charset="0"/>
              </a:rPr>
              <a:t>rozmanitost </a:t>
            </a:r>
            <a:r>
              <a:rPr lang="en-US" altLang="cs-CZ" sz="2400" smtClean="0">
                <a:latin typeface="Comic Sans MS" panose="030F0702030302020204" pitchFamily="66" charset="0"/>
              </a:rPr>
              <a:t>– </a:t>
            </a:r>
            <a:r>
              <a:rPr lang="cs-CZ" altLang="cs-CZ" sz="2400" smtClean="0">
                <a:latin typeface="Comic Sans MS" panose="030F0702030302020204" pitchFamily="66" charset="0"/>
              </a:rPr>
              <a:t>politicky důležitá </a:t>
            </a:r>
            <a:r>
              <a:rPr lang="cs-CZ" altLang="cs-CZ" sz="2000" smtClean="0">
                <a:latin typeface="Comic Sans MS" panose="030F0702030302020204" pitchFamily="66" charset="0"/>
              </a:rPr>
              <a:t>(měla by být)</a:t>
            </a:r>
            <a:r>
              <a:rPr lang="en-US" altLang="cs-CZ" sz="2000" smtClean="0">
                <a:latin typeface="Comic Sans MS" panose="030F0702030302020204" pitchFamily="66" charset="0"/>
              </a:rPr>
              <a:t> </a:t>
            </a:r>
            <a:r>
              <a:rPr lang="en-US" altLang="cs-CZ" sz="2800" smtClean="0">
                <a:latin typeface="Calibri" panose="020F0502020204030204" pitchFamily="34" charset="0"/>
              </a:rPr>
              <a:t/>
            </a:r>
            <a:br>
              <a:rPr lang="en-US" altLang="cs-CZ" sz="2800" smtClean="0">
                <a:latin typeface="Calibri" panose="020F0502020204030204" pitchFamily="34" charset="0"/>
              </a:rPr>
            </a:br>
            <a:endParaRPr lang="en-US" altLang="cs-CZ" sz="2800" smtClean="0"/>
          </a:p>
        </p:txBody>
      </p:sp>
      <p:sp>
        <p:nvSpPr>
          <p:cNvPr id="10243" name="Sisällön paikkamerkki 2"/>
          <p:cNvSpPr>
            <a:spLocks noGrp="1"/>
          </p:cNvSpPr>
          <p:nvPr>
            <p:ph idx="1"/>
          </p:nvPr>
        </p:nvSpPr>
        <p:spPr>
          <a:xfrm>
            <a:off x="539750" y="1125538"/>
            <a:ext cx="8229600" cy="4962525"/>
          </a:xfrm>
        </p:spPr>
        <p:txBody>
          <a:bodyPr/>
          <a:lstStyle/>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smtClean="0">
                <a:ea typeface="ＭＳ Ｐゴシック" panose="020B0600070205080204" pitchFamily="34" charset="-128"/>
                <a:cs typeface="Arial" panose="020B0604020202020204" pitchFamily="34" charset="0"/>
              </a:rPr>
              <a:t>„</a:t>
            </a:r>
            <a:r>
              <a:rPr lang="en-US" altLang="cs-CZ" sz="2000" smtClean="0">
                <a:ea typeface="ＭＳ Ｐゴシック" panose="020B0600070205080204" pitchFamily="34" charset="-128"/>
                <a:cs typeface="Arial" panose="020B0604020202020204" pitchFamily="34" charset="0"/>
              </a:rPr>
              <a:t>Biological diversity is comprised of </a:t>
            </a:r>
            <a:r>
              <a:rPr lang="en-US" altLang="cs-CZ" sz="2000" b="1" i="1" smtClean="0">
                <a:solidFill>
                  <a:srgbClr val="FF0000"/>
                </a:solidFill>
                <a:ea typeface="ＭＳ Ｐゴシック" panose="020B0600070205080204" pitchFamily="34" charset="-128"/>
                <a:cs typeface="Arial" panose="020B0604020202020204" pitchFamily="34" charset="0"/>
              </a:rPr>
              <a:t>genetic differences within species</a:t>
            </a:r>
            <a:r>
              <a:rPr lang="en-US" altLang="cs-CZ" sz="2000" i="1" smtClean="0">
                <a:ea typeface="ＭＳ Ｐゴシック" panose="020B0600070205080204" pitchFamily="34" charset="-128"/>
                <a:cs typeface="Arial" panose="020B0604020202020204" pitchFamily="34" charset="0"/>
              </a:rPr>
              <a:t>, the diversity of species and the variety of ecosystems</a:t>
            </a:r>
            <a:r>
              <a:rPr lang="en-US" altLang="cs-CZ" sz="2000" smtClean="0">
                <a:ea typeface="ＭＳ Ｐゴシック" panose="020B0600070205080204" pitchFamily="34" charset="-128"/>
                <a:cs typeface="Arial" panose="020B0604020202020204" pitchFamily="34" charset="0"/>
              </a:rPr>
              <a:t> </a:t>
            </a:r>
            <a:r>
              <a:rPr lang="cs-CZ" altLang="cs-CZ" sz="2000" smtClean="0">
                <a:ea typeface="ＭＳ Ｐゴシック" panose="020B0600070205080204" pitchFamily="34" charset="-128"/>
                <a:cs typeface="Arial" panose="020B0604020202020204" pitchFamily="34" charset="0"/>
              </a:rPr>
              <a:t>„</a:t>
            </a:r>
            <a:r>
              <a:rPr lang="en-US" altLang="cs-CZ" sz="2000" smtClean="0">
                <a:ea typeface="ＭＳ Ｐゴシック" panose="020B0600070205080204" pitchFamily="34" charset="-128"/>
                <a:cs typeface="Arial" panose="020B0604020202020204" pitchFamily="34" charset="0"/>
              </a:rPr>
              <a:t/>
            </a:r>
            <a:br>
              <a:rPr lang="en-US" altLang="cs-CZ" sz="2000" smtClean="0">
                <a:ea typeface="ＭＳ Ｐゴシック" panose="020B0600070205080204" pitchFamily="34" charset="-128"/>
                <a:cs typeface="Arial" panose="020B0604020202020204" pitchFamily="34" charset="0"/>
              </a:rPr>
            </a:br>
            <a:r>
              <a:rPr lang="en-US" altLang="cs-CZ" sz="2000" smtClean="0">
                <a:ea typeface="ＭＳ Ｐゴシック" panose="020B0600070205080204" pitchFamily="34" charset="-128"/>
                <a:cs typeface="Arial" panose="020B0604020202020204" pitchFamily="34" charset="0"/>
              </a:rPr>
              <a:t>(The Convention on Biological Diversity, CBD)</a:t>
            </a:r>
            <a:endParaRPr lang="cs-CZ" altLang="cs-CZ" sz="2000" smtClean="0">
              <a:ea typeface="ＭＳ Ｐゴシック" panose="020B0600070205080204" pitchFamily="34" charset="-128"/>
              <a:cs typeface="Arial" panose="020B0604020202020204" pitchFamily="34" charset="0"/>
            </a:endParaRPr>
          </a:p>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cs-CZ" altLang="cs-CZ" sz="2000" smtClean="0">
              <a:ea typeface="ＭＳ Ｐゴシック" panose="020B0600070205080204" pitchFamily="34" charset="-128"/>
              <a:cs typeface="Arial" panose="020B0604020202020204" pitchFamily="34" charset="0"/>
            </a:endParaRPr>
          </a:p>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cs-CZ" sz="2000" smtClean="0">
              <a:ea typeface="ＭＳ Ｐゴシック" panose="020B0600070205080204" pitchFamily="34" charset="-128"/>
              <a:cs typeface="Arial" panose="020B0604020202020204" pitchFamily="34" charset="0"/>
            </a:endParaRPr>
          </a:p>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smtClean="0">
                <a:ea typeface="ＭＳ Ｐゴシック" panose="020B0600070205080204" pitchFamily="34" charset="-128"/>
                <a:cs typeface="Arial" panose="020B0604020202020204" pitchFamily="34" charset="0"/>
              </a:rPr>
              <a:t>Tři úrovně biodiverzity</a:t>
            </a:r>
            <a:r>
              <a:rPr lang="en-US" altLang="cs-CZ" sz="2000" smtClean="0">
                <a:ea typeface="ＭＳ Ｐゴシック" panose="020B0600070205080204" pitchFamily="34" charset="-128"/>
                <a:cs typeface="Arial" panose="020B0604020202020204" pitchFamily="34" charset="0"/>
              </a:rPr>
              <a:t>:</a:t>
            </a:r>
          </a:p>
          <a:p>
            <a:pPr marL="1484313" lvl="2"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cs-CZ" sz="1800" b="1" smtClean="0">
                <a:solidFill>
                  <a:srgbClr val="CC3300"/>
                </a:solidFill>
                <a:ea typeface="ＭＳ Ｐゴシック" panose="020B0600070205080204" pitchFamily="34" charset="-128"/>
                <a:cs typeface="Arial" panose="020B0604020202020204" pitchFamily="34" charset="0"/>
              </a:rPr>
              <a:t>Genetic diversity: between individuals and populations</a:t>
            </a:r>
          </a:p>
          <a:p>
            <a:pPr marL="1484313" lvl="2"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cs-CZ" sz="1800" smtClean="0">
                <a:ea typeface="ＭＳ Ｐゴシック" panose="020B0600070205080204" pitchFamily="34" charset="-128"/>
                <a:cs typeface="Arial" panose="020B0604020202020204" pitchFamily="34" charset="0"/>
              </a:rPr>
              <a:t>Species diversity</a:t>
            </a:r>
          </a:p>
          <a:p>
            <a:pPr marL="1484313" lvl="2"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cs-CZ" sz="1800" smtClean="0">
                <a:ea typeface="ＭＳ Ｐゴシック" panose="020B0600070205080204" pitchFamily="34" charset="-128"/>
                <a:cs typeface="Arial" panose="020B0604020202020204" pitchFamily="34" charset="0"/>
              </a:rPr>
              <a:t>Ecosystem diversity</a:t>
            </a:r>
          </a:p>
          <a:p>
            <a:pPr marL="1084263" lvl="1" indent="-341313">
              <a:spcBef>
                <a:spcPts val="800"/>
              </a:spcBef>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cs-CZ" sz="2000" i="1" smtClean="0">
              <a:ea typeface="ＭＳ Ｐゴシック" panose="020B0600070205080204" pitchFamily="34" charset="-128"/>
              <a:cs typeface="Arial" panose="020B0604020202020204" pitchFamily="34" charset="0"/>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cs-CZ" sz="2400" smtClean="0">
              <a:ea typeface="ＭＳ Ｐゴシック" panose="020B0600070205080204" pitchFamily="34" charset="-128"/>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01613"/>
            <a:ext cx="8229600" cy="1139825"/>
          </a:xfrm>
        </p:spPr>
        <p:txBody>
          <a:bodyPr/>
          <a:lstStyle/>
          <a:p>
            <a:pPr eaLnBrk="1" hangingPunct="1"/>
            <a:r>
              <a:rPr lang="cs-CZ" altLang="cs-CZ" sz="3200" smtClean="0">
                <a:solidFill>
                  <a:srgbClr val="FF3300"/>
                </a:solidFill>
              </a:rPr>
              <a:t>Florida panther – fixace škodlivých alel </a:t>
            </a:r>
            <a:br>
              <a:rPr lang="cs-CZ" altLang="cs-CZ" sz="3200" smtClean="0">
                <a:solidFill>
                  <a:srgbClr val="FF3300"/>
                </a:solidFill>
              </a:rPr>
            </a:br>
            <a:r>
              <a:rPr lang="cs-CZ" altLang="cs-CZ" sz="3200" smtClean="0">
                <a:solidFill>
                  <a:srgbClr val="FF3300"/>
                </a:solidFill>
              </a:rPr>
              <a:t>(drift + inbreeding)</a:t>
            </a:r>
          </a:p>
        </p:txBody>
      </p:sp>
      <p:sp>
        <p:nvSpPr>
          <p:cNvPr id="376835" name="Rectangle 3"/>
          <p:cNvSpPr>
            <a:spLocks noGrp="1" noChangeArrowheads="1"/>
          </p:cNvSpPr>
          <p:nvPr>
            <p:ph type="body" idx="1"/>
          </p:nvPr>
        </p:nvSpPr>
        <p:spPr>
          <a:xfrm>
            <a:off x="457200" y="1341438"/>
            <a:ext cx="5473700" cy="4789487"/>
          </a:xfrm>
        </p:spPr>
        <p:txBody>
          <a:bodyPr/>
          <a:lstStyle/>
          <a:p>
            <a:pPr eaLnBrk="1" hangingPunct="1">
              <a:lnSpc>
                <a:spcPct val="80000"/>
              </a:lnSpc>
              <a:spcBef>
                <a:spcPct val="50000"/>
              </a:spcBef>
            </a:pPr>
            <a:r>
              <a:rPr lang="cs-CZ" altLang="cs-CZ" sz="2100" smtClean="0"/>
              <a:t>cryptochordismus, poruchy vývoje ocasních obratlů, srsti a spermií – téměř fixovány genetickým driftem</a:t>
            </a:r>
          </a:p>
          <a:p>
            <a:pPr eaLnBrk="1" hangingPunct="1">
              <a:lnSpc>
                <a:spcPct val="80000"/>
              </a:lnSpc>
              <a:spcBef>
                <a:spcPct val="50000"/>
              </a:spcBef>
            </a:pPr>
            <a:r>
              <a:rPr lang="cs-CZ" altLang="cs-CZ" sz="2100" smtClean="0"/>
              <a:t>pozitivní i negativní dopady introdukce teoreticky testovány (Hedrick 1995)</a:t>
            </a:r>
          </a:p>
          <a:p>
            <a:pPr eaLnBrk="1" hangingPunct="1">
              <a:lnSpc>
                <a:spcPct val="80000"/>
              </a:lnSpc>
              <a:spcBef>
                <a:spcPct val="50000"/>
              </a:spcBef>
            </a:pPr>
            <a:r>
              <a:rPr lang="cs-CZ" altLang="cs-CZ" sz="2100" smtClean="0"/>
              <a:t>introdukce osmi pum z Texasu („</a:t>
            </a:r>
            <a:r>
              <a:rPr lang="cs-CZ" altLang="cs-CZ" sz="2100" i="1" smtClean="0"/>
              <a:t>genetic</a:t>
            </a:r>
            <a:r>
              <a:rPr lang="cs-CZ" altLang="cs-CZ" sz="2100" smtClean="0"/>
              <a:t> </a:t>
            </a:r>
            <a:r>
              <a:rPr lang="cs-CZ" altLang="cs-CZ" sz="2100" i="1" smtClean="0"/>
              <a:t>rescue</a:t>
            </a:r>
            <a:r>
              <a:rPr lang="cs-CZ" altLang="cs-CZ" sz="2100" smtClean="0"/>
              <a:t>“) – v následující generaci bylo 20 % genetické informace z Texasu</a:t>
            </a:r>
          </a:p>
          <a:p>
            <a:pPr eaLnBrk="1" hangingPunct="1">
              <a:spcBef>
                <a:spcPct val="50000"/>
              </a:spcBef>
            </a:pPr>
            <a:r>
              <a:rPr lang="cs-CZ" altLang="cs-CZ" sz="1900" smtClean="0">
                <a:solidFill>
                  <a:srgbClr val="CC3300"/>
                </a:solidFill>
              </a:rPr>
              <a:t>ocas – 7 % vs. 88 %</a:t>
            </a:r>
          </a:p>
          <a:p>
            <a:pPr eaLnBrk="1" hangingPunct="1">
              <a:spcBef>
                <a:spcPct val="50000"/>
              </a:spcBef>
            </a:pPr>
            <a:r>
              <a:rPr lang="cs-CZ" altLang="cs-CZ" sz="1900" smtClean="0">
                <a:solidFill>
                  <a:srgbClr val="CC3300"/>
                </a:solidFill>
              </a:rPr>
              <a:t>srst – 24 % vs. 93 %</a:t>
            </a:r>
          </a:p>
          <a:p>
            <a:pPr eaLnBrk="1" hangingPunct="1">
              <a:spcBef>
                <a:spcPct val="50000"/>
              </a:spcBef>
            </a:pPr>
            <a:r>
              <a:rPr lang="cs-CZ" altLang="cs-CZ" sz="1900" smtClean="0">
                <a:solidFill>
                  <a:srgbClr val="CC3300"/>
                </a:solidFill>
              </a:rPr>
              <a:t>cryptochordism – 0 % vs. 68 %</a:t>
            </a:r>
          </a:p>
          <a:p>
            <a:pPr eaLnBrk="1" hangingPunct="1">
              <a:lnSpc>
                <a:spcPct val="80000"/>
              </a:lnSpc>
              <a:spcBef>
                <a:spcPct val="50000"/>
              </a:spcBef>
            </a:pPr>
            <a:endParaRPr lang="cs-CZ" altLang="cs-CZ" sz="1900" smtClean="0">
              <a:solidFill>
                <a:srgbClr val="CC3300"/>
              </a:solidFill>
            </a:endParaRPr>
          </a:p>
          <a:p>
            <a:pPr eaLnBrk="1" hangingPunct="1">
              <a:lnSpc>
                <a:spcPct val="80000"/>
              </a:lnSpc>
              <a:spcBef>
                <a:spcPct val="50000"/>
              </a:spcBef>
            </a:pPr>
            <a:r>
              <a:rPr lang="cs-CZ" altLang="cs-CZ" sz="2100" smtClean="0"/>
              <a:t>Hybrid superiority (heterosis) – rychlé šíření introdukovaných alel</a:t>
            </a:r>
          </a:p>
        </p:txBody>
      </p:sp>
      <p:pic>
        <p:nvPicPr>
          <p:cNvPr id="56324" name="Picture 5" descr="Floridapan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836613"/>
            <a:ext cx="2000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6516688" y="3500438"/>
            <a:ext cx="1992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coryi</a:t>
            </a:r>
          </a:p>
        </p:txBody>
      </p:sp>
      <p:grpSp>
        <p:nvGrpSpPr>
          <p:cNvPr id="2" name="Group 7"/>
          <p:cNvGrpSpPr>
            <a:grpSpLocks/>
          </p:cNvGrpSpPr>
          <p:nvPr/>
        </p:nvGrpSpPr>
        <p:grpSpPr bwMode="auto">
          <a:xfrm>
            <a:off x="6300788" y="3933825"/>
            <a:ext cx="2413000" cy="2103438"/>
            <a:chOff x="4014" y="2568"/>
            <a:chExt cx="1520" cy="1325"/>
          </a:xfrm>
        </p:grpSpPr>
        <p:pic>
          <p:nvPicPr>
            <p:cNvPr id="56327" name="Picture 8" descr="Texas co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 y="2568"/>
              <a:ext cx="1497"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9"/>
            <p:cNvSpPr txBox="1">
              <a:spLocks noChangeArrowheads="1"/>
            </p:cNvSpPr>
            <p:nvPr/>
          </p:nvSpPr>
          <p:spPr bwMode="auto">
            <a:xfrm>
              <a:off x="4092" y="3681"/>
              <a:ext cx="14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couguar</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6835">
                                            <p:txEl>
                                              <p:pRg st="1" end="1"/>
                                            </p:txEl>
                                          </p:spTgt>
                                        </p:tgtEl>
                                        <p:attrNameLst>
                                          <p:attrName>style.visibility</p:attrName>
                                        </p:attrNameLst>
                                      </p:cBhvr>
                                      <p:to>
                                        <p:strVal val="visible"/>
                                      </p:to>
                                    </p:set>
                                    <p:anim calcmode="lin" valueType="num">
                                      <p:cBhvr additive="base">
                                        <p:cTn id="7" dur="500" fill="hold"/>
                                        <p:tgtEl>
                                          <p:spTgt spid="3768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6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6835">
                                            <p:txEl>
                                              <p:pRg st="2" end="2"/>
                                            </p:txEl>
                                          </p:spTgt>
                                        </p:tgtEl>
                                        <p:attrNameLst>
                                          <p:attrName>style.visibility</p:attrName>
                                        </p:attrNameLst>
                                      </p:cBhvr>
                                      <p:to>
                                        <p:strVal val="visible"/>
                                      </p:to>
                                    </p:set>
                                    <p:anim calcmode="lin" valueType="num">
                                      <p:cBhvr additive="base">
                                        <p:cTn id="13" dur="500" fill="hold"/>
                                        <p:tgtEl>
                                          <p:spTgt spid="3768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6835">
                                            <p:txEl>
                                              <p:pRg st="2" end="2"/>
                                            </p:txEl>
                                          </p:spTgt>
                                        </p:tgtEl>
                                        <p:attrNameLst>
                                          <p:attrName>ppt_y</p:attrName>
                                        </p:attrNameLst>
                                      </p:cBhvr>
                                      <p:tavLst>
                                        <p:tav tm="0">
                                          <p:val>
                                            <p:strVal val="1+#ppt_h/2"/>
                                          </p:val>
                                        </p:tav>
                                        <p:tav tm="100000">
                                          <p:val>
                                            <p:strVal val="#ppt_y"/>
                                          </p:val>
                                        </p:tav>
                                      </p:tavLst>
                                    </p:anim>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76835">
                                            <p:txEl>
                                              <p:pRg st="3" end="3"/>
                                            </p:txEl>
                                          </p:spTgt>
                                        </p:tgtEl>
                                        <p:attrNameLst>
                                          <p:attrName>style.visibility</p:attrName>
                                        </p:attrNameLst>
                                      </p:cBhvr>
                                      <p:to>
                                        <p:strVal val="visible"/>
                                      </p:to>
                                    </p:set>
                                    <p:anim calcmode="lin" valueType="num">
                                      <p:cBhvr additive="base">
                                        <p:cTn id="22" dur="500" fill="hold"/>
                                        <p:tgtEl>
                                          <p:spTgt spid="3768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683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6835">
                                            <p:txEl>
                                              <p:pRg st="4" end="4"/>
                                            </p:txEl>
                                          </p:spTgt>
                                        </p:tgtEl>
                                        <p:attrNameLst>
                                          <p:attrName>style.visibility</p:attrName>
                                        </p:attrNameLst>
                                      </p:cBhvr>
                                      <p:to>
                                        <p:strVal val="visible"/>
                                      </p:to>
                                    </p:set>
                                    <p:anim calcmode="lin" valueType="num">
                                      <p:cBhvr additive="base">
                                        <p:cTn id="26" dur="500" fill="hold"/>
                                        <p:tgtEl>
                                          <p:spTgt spid="37683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7683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76835">
                                            <p:txEl>
                                              <p:pRg st="5" end="5"/>
                                            </p:txEl>
                                          </p:spTgt>
                                        </p:tgtEl>
                                        <p:attrNameLst>
                                          <p:attrName>style.visibility</p:attrName>
                                        </p:attrNameLst>
                                      </p:cBhvr>
                                      <p:to>
                                        <p:strVal val="visible"/>
                                      </p:to>
                                    </p:set>
                                    <p:anim calcmode="lin" valueType="num">
                                      <p:cBhvr additive="base">
                                        <p:cTn id="30" dur="500" fill="hold"/>
                                        <p:tgtEl>
                                          <p:spTgt spid="37683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6835">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76835">
                                            <p:txEl>
                                              <p:pRg st="7" end="7"/>
                                            </p:txEl>
                                          </p:spTgt>
                                        </p:tgtEl>
                                        <p:attrNameLst>
                                          <p:attrName>style.visibility</p:attrName>
                                        </p:attrNameLst>
                                      </p:cBhvr>
                                      <p:to>
                                        <p:strVal val="visible"/>
                                      </p:to>
                                    </p:set>
                                    <p:anim calcmode="lin" valueType="num">
                                      <p:cBhvr additive="base">
                                        <p:cTn id="34" dur="500" fill="hold"/>
                                        <p:tgtEl>
                                          <p:spTgt spid="37683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768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pPr eaLnBrk="1" hangingPunct="1"/>
            <a:r>
              <a:rPr lang="cs-CZ" altLang="cs-CZ" sz="3600" smtClean="0">
                <a:solidFill>
                  <a:srgbClr val="FF3300"/>
                </a:solidFill>
              </a:rPr>
              <a:t>Genetická záchrana („genetic rescue“)</a:t>
            </a:r>
          </a:p>
        </p:txBody>
      </p:sp>
      <p:pic>
        <p:nvPicPr>
          <p:cNvPr id="57347" name="Picture 2" descr="http://rstb.royalsocietypublishing.org/content/368/1610/2012009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52513"/>
            <a:ext cx="46085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descr="http://upload.wikimedia.org/wikipedia/commons/d/dc/Benny_Trapp_Vipera_be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926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ovéPole 7"/>
          <p:cNvSpPr txBox="1">
            <a:spLocks noChangeArrowheads="1"/>
          </p:cNvSpPr>
          <p:nvPr/>
        </p:nvSpPr>
        <p:spPr bwMode="auto">
          <a:xfrm>
            <a:off x="7194550" y="6577013"/>
            <a:ext cx="198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Vander Wal et al. 2012</a:t>
            </a:r>
          </a:p>
        </p:txBody>
      </p:sp>
      <p:pic>
        <p:nvPicPr>
          <p:cNvPr id="57350" name="Picture 10" descr="http://www.bighorn.org/images/Suza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65400"/>
            <a:ext cx="23399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http://upload.wikimedia.org/wikipedia/commons/d/de/Mountain_l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81075"/>
            <a:ext cx="22447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5288" y="285750"/>
            <a:ext cx="7543800" cy="857250"/>
          </a:xfrm>
        </p:spPr>
        <p:txBody>
          <a:bodyPr/>
          <a:lstStyle/>
          <a:p>
            <a:pPr eaLnBrk="1" hangingPunct="1"/>
            <a:r>
              <a:rPr lang="cs-CZ" altLang="cs-CZ" sz="3600" smtClean="0">
                <a:solidFill>
                  <a:srgbClr val="FF3300"/>
                </a:solidFill>
              </a:rPr>
              <a:t>„Purging“</a:t>
            </a:r>
          </a:p>
        </p:txBody>
      </p:sp>
      <p:sp>
        <p:nvSpPr>
          <p:cNvPr id="375811" name="Rectangle 3"/>
          <p:cNvSpPr>
            <a:spLocks noGrp="1" noChangeArrowheads="1"/>
          </p:cNvSpPr>
          <p:nvPr>
            <p:ph type="body" sz="half" idx="1"/>
          </p:nvPr>
        </p:nvSpPr>
        <p:spPr>
          <a:xfrm>
            <a:off x="611188" y="1268413"/>
            <a:ext cx="4464050" cy="2881312"/>
          </a:xfrm>
        </p:spPr>
        <p:txBody>
          <a:bodyPr/>
          <a:lstStyle/>
          <a:p>
            <a:pPr eaLnBrk="1" hangingPunct="1">
              <a:lnSpc>
                <a:spcPct val="80000"/>
              </a:lnSpc>
              <a:spcBef>
                <a:spcPct val="45000"/>
              </a:spcBef>
            </a:pPr>
            <a:r>
              <a:rPr lang="cs-CZ" altLang="cs-CZ" sz="2000" smtClean="0"/>
              <a:t>Druhy s výrazným snížením genetické variability - p</a:t>
            </a:r>
            <a:r>
              <a:rPr lang="en-US" altLang="cs-CZ" sz="2000" smtClean="0"/>
              <a:t>ro</a:t>
            </a:r>
            <a:r>
              <a:rPr lang="cs-CZ" altLang="cs-CZ" sz="2000" smtClean="0"/>
              <a:t>šly „hrdlem lahve“</a:t>
            </a:r>
          </a:p>
          <a:p>
            <a:pPr eaLnBrk="1" hangingPunct="1">
              <a:lnSpc>
                <a:spcPct val="80000"/>
              </a:lnSpc>
              <a:spcBef>
                <a:spcPct val="45000"/>
              </a:spcBef>
            </a:pPr>
            <a:r>
              <a:rPr lang="cs-CZ" altLang="cs-CZ" sz="2000" smtClean="0"/>
              <a:t>gepardi - snížení genetické variability o více než 90 </a:t>
            </a:r>
            <a:r>
              <a:rPr lang="en-US" altLang="cs-CZ" sz="2000" smtClean="0"/>
              <a:t>%</a:t>
            </a:r>
            <a:endParaRPr lang="cs-CZ" altLang="cs-CZ" sz="2000" smtClean="0"/>
          </a:p>
          <a:p>
            <a:pPr eaLnBrk="1" hangingPunct="1">
              <a:lnSpc>
                <a:spcPct val="80000"/>
              </a:lnSpc>
              <a:spcBef>
                <a:spcPct val="45000"/>
              </a:spcBef>
            </a:pPr>
            <a:r>
              <a:rPr lang="cs-CZ" altLang="cs-CZ" sz="2000" smtClean="0"/>
              <a:t>přesto se počty výrazně zvedly</a:t>
            </a:r>
          </a:p>
          <a:p>
            <a:pPr eaLnBrk="1" hangingPunct="1">
              <a:lnSpc>
                <a:spcPct val="80000"/>
              </a:lnSpc>
              <a:spcBef>
                <a:spcPct val="45000"/>
              </a:spcBef>
            </a:pPr>
            <a:r>
              <a:rPr lang="cs-CZ" altLang="cs-CZ" sz="2000" smtClean="0"/>
              <a:t>„</a:t>
            </a:r>
            <a:r>
              <a:rPr lang="cs-CZ" altLang="cs-CZ" sz="2000" b="1" smtClean="0"/>
              <a:t>purging</a:t>
            </a:r>
            <a:r>
              <a:rPr lang="cs-CZ" altLang="cs-CZ" sz="2000" smtClean="0"/>
              <a:t>“ – odstranění škodlivých alel v důsledku zvýšené selekce na homozygoty</a:t>
            </a:r>
          </a:p>
        </p:txBody>
      </p:sp>
      <p:pic>
        <p:nvPicPr>
          <p:cNvPr id="583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88125" y="1341438"/>
            <a:ext cx="1997075" cy="1528762"/>
          </a:xfrm>
          <a:noFill/>
        </p:spPr>
      </p:pic>
      <p:pic>
        <p:nvPicPr>
          <p:cNvPr id="37581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19700" y="3429000"/>
            <a:ext cx="3281363" cy="2190750"/>
          </a:xfrm>
          <a:noFill/>
        </p:spPr>
      </p:pic>
      <p:sp>
        <p:nvSpPr>
          <p:cNvPr id="375814" name="Text Box 6"/>
          <p:cNvSpPr txBox="1">
            <a:spLocks noChangeArrowheads="1"/>
          </p:cNvSpPr>
          <p:nvPr/>
        </p:nvSpPr>
        <p:spPr bwMode="auto">
          <a:xfrm>
            <a:off x="5580063" y="5589588"/>
            <a:ext cx="255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Mirounga angustirostris</a:t>
            </a:r>
            <a:br>
              <a:rPr lang="cs-CZ" altLang="cs-CZ" sz="1800" i="1"/>
            </a:br>
            <a:endParaRPr lang="cs-CZ" altLang="cs-CZ" sz="1800" i="1"/>
          </a:p>
        </p:txBody>
      </p:sp>
      <p:sp>
        <p:nvSpPr>
          <p:cNvPr id="58375" name="Text Box 7"/>
          <p:cNvSpPr txBox="1">
            <a:spLocks noChangeArrowheads="1"/>
          </p:cNvSpPr>
          <p:nvPr/>
        </p:nvSpPr>
        <p:spPr bwMode="auto">
          <a:xfrm>
            <a:off x="6588125" y="90805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Acinonyx jubatus</a:t>
            </a:r>
          </a:p>
        </p:txBody>
      </p:sp>
      <p:sp>
        <p:nvSpPr>
          <p:cNvPr id="375817" name="Text Box 9"/>
          <p:cNvSpPr txBox="1">
            <a:spLocks noChangeArrowheads="1"/>
          </p:cNvSpPr>
          <p:nvPr/>
        </p:nvSpPr>
        <p:spPr bwMode="auto">
          <a:xfrm>
            <a:off x="971550" y="4149725"/>
            <a:ext cx="388778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1. Inbreeding: AA AA </a:t>
            </a:r>
            <a:r>
              <a:rPr lang="cs-CZ" altLang="cs-CZ" sz="2400">
                <a:solidFill>
                  <a:srgbClr val="FF0000"/>
                </a:solidFill>
              </a:rPr>
              <a:t>aa aa</a:t>
            </a:r>
          </a:p>
        </p:txBody>
      </p:sp>
      <p:sp>
        <p:nvSpPr>
          <p:cNvPr id="375818" name="Text Box 10"/>
          <p:cNvSpPr txBox="1">
            <a:spLocks noChangeArrowheads="1"/>
          </p:cNvSpPr>
          <p:nvPr/>
        </p:nvSpPr>
        <p:spPr bwMode="auto">
          <a:xfrm>
            <a:off x="971550" y="4652963"/>
            <a:ext cx="3530600"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2. Selekce: AA AA </a:t>
            </a:r>
            <a:r>
              <a:rPr lang="cs-CZ" altLang="cs-CZ" sz="2400">
                <a:solidFill>
                  <a:srgbClr val="FF0000"/>
                </a:solidFill>
              </a:rPr>
              <a:t>aa aa</a:t>
            </a:r>
          </a:p>
        </p:txBody>
      </p:sp>
      <p:sp>
        <p:nvSpPr>
          <p:cNvPr id="375819" name="Text Box 11"/>
          <p:cNvSpPr txBox="1">
            <a:spLocks noChangeArrowheads="1"/>
          </p:cNvSpPr>
          <p:nvPr/>
        </p:nvSpPr>
        <p:spPr bwMode="auto">
          <a:xfrm>
            <a:off x="971550" y="5157788"/>
            <a:ext cx="285273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3. „Purging“: AA AA</a:t>
            </a:r>
            <a:endParaRPr lang="cs-CZ" altLang="cs-CZ" sz="2400">
              <a:solidFill>
                <a:srgbClr val="FF0000"/>
              </a:solidFill>
            </a:endParaRPr>
          </a:p>
        </p:txBody>
      </p:sp>
      <p:sp>
        <p:nvSpPr>
          <p:cNvPr id="375820" name="Line 12"/>
          <p:cNvSpPr>
            <a:spLocks noChangeShapeType="1"/>
          </p:cNvSpPr>
          <p:nvPr/>
        </p:nvSpPr>
        <p:spPr bwMode="auto">
          <a:xfrm flipH="1">
            <a:off x="3995738"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1" name="Line 13"/>
          <p:cNvSpPr>
            <a:spLocks noChangeShapeType="1"/>
          </p:cNvSpPr>
          <p:nvPr/>
        </p:nvSpPr>
        <p:spPr bwMode="auto">
          <a:xfrm flipH="1">
            <a:off x="3635375"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2" name="Text Box 14"/>
          <p:cNvSpPr txBox="1">
            <a:spLocks noChangeArrowheads="1"/>
          </p:cNvSpPr>
          <p:nvPr/>
        </p:nvSpPr>
        <p:spPr bwMode="auto">
          <a:xfrm>
            <a:off x="971550" y="57340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Extrémně výjimečné případy</a:t>
            </a:r>
          </a:p>
        </p:txBody>
      </p:sp>
      <p:grpSp>
        <p:nvGrpSpPr>
          <p:cNvPr id="58382" name="Group 19"/>
          <p:cNvGrpSpPr>
            <a:grpSpLocks/>
          </p:cNvGrpSpPr>
          <p:nvPr/>
        </p:nvGrpSpPr>
        <p:grpSpPr bwMode="auto">
          <a:xfrm>
            <a:off x="5364163" y="1268413"/>
            <a:ext cx="720725" cy="1657350"/>
            <a:chOff x="3243" y="935"/>
            <a:chExt cx="454" cy="1044"/>
          </a:xfrm>
        </p:grpSpPr>
        <p:sp>
          <p:nvSpPr>
            <p:cNvPr id="58388" name="Freeform 16"/>
            <p:cNvSpPr>
              <a:spLocks/>
            </p:cNvSpPr>
            <p:nvPr/>
          </p:nvSpPr>
          <p:spPr bwMode="auto">
            <a:xfrm>
              <a:off x="3243" y="935"/>
              <a:ext cx="317" cy="1044"/>
            </a:xfrm>
            <a:custGeom>
              <a:avLst/>
              <a:gdLst>
                <a:gd name="T0" fmla="*/ 136 w 317"/>
                <a:gd name="T1" fmla="*/ 0 h 1044"/>
                <a:gd name="T2" fmla="*/ 136 w 317"/>
                <a:gd name="T3" fmla="*/ 363 h 1044"/>
                <a:gd name="T4" fmla="*/ 0 w 317"/>
                <a:gd name="T5" fmla="*/ 681 h 1044"/>
                <a:gd name="T6" fmla="*/ 0 w 317"/>
                <a:gd name="T7" fmla="*/ 1044 h 1044"/>
                <a:gd name="T8" fmla="*/ 317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17"/>
            <p:cNvSpPr>
              <a:spLocks/>
            </p:cNvSpPr>
            <p:nvPr/>
          </p:nvSpPr>
          <p:spPr bwMode="auto">
            <a:xfrm flipH="1">
              <a:off x="3334" y="935"/>
              <a:ext cx="363" cy="1044"/>
            </a:xfrm>
            <a:custGeom>
              <a:avLst/>
              <a:gdLst>
                <a:gd name="T0" fmla="*/ 1368 w 317"/>
                <a:gd name="T1" fmla="*/ 0 h 1044"/>
                <a:gd name="T2" fmla="*/ 1368 w 317"/>
                <a:gd name="T3" fmla="*/ 363 h 1044"/>
                <a:gd name="T4" fmla="*/ 0 w 317"/>
                <a:gd name="T5" fmla="*/ 681 h 1044"/>
                <a:gd name="T6" fmla="*/ 0 w 317"/>
                <a:gd name="T7" fmla="*/ 1044 h 1044"/>
                <a:gd name="T8" fmla="*/ 3174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Line 18"/>
            <p:cNvSpPr>
              <a:spLocks noChangeShapeType="1"/>
            </p:cNvSpPr>
            <p:nvPr/>
          </p:nvSpPr>
          <p:spPr bwMode="auto">
            <a:xfrm>
              <a:off x="3379" y="935"/>
              <a:ext cx="181"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83" name="Line 20"/>
          <p:cNvSpPr>
            <a:spLocks noChangeShapeType="1"/>
          </p:cNvSpPr>
          <p:nvPr/>
        </p:nvSpPr>
        <p:spPr bwMode="auto">
          <a:xfrm flipV="1">
            <a:off x="5508625"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4" name="Line 21"/>
          <p:cNvSpPr>
            <a:spLocks noChangeShapeType="1"/>
          </p:cNvSpPr>
          <p:nvPr/>
        </p:nvSpPr>
        <p:spPr bwMode="auto">
          <a:xfrm flipV="1">
            <a:off x="5580063" y="1916113"/>
            <a:ext cx="0" cy="936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5" name="Line 22"/>
          <p:cNvSpPr>
            <a:spLocks noChangeShapeType="1"/>
          </p:cNvSpPr>
          <p:nvPr/>
        </p:nvSpPr>
        <p:spPr bwMode="auto">
          <a:xfrm flipV="1">
            <a:off x="5724525" y="981075"/>
            <a:ext cx="0" cy="1871663"/>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6" name="Line 23"/>
          <p:cNvSpPr>
            <a:spLocks noChangeShapeType="1"/>
          </p:cNvSpPr>
          <p:nvPr/>
        </p:nvSpPr>
        <p:spPr bwMode="auto">
          <a:xfrm flipV="1">
            <a:off x="5867400" y="1989138"/>
            <a:ext cx="0"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7" name="Line 24"/>
          <p:cNvSpPr>
            <a:spLocks noChangeShapeType="1"/>
          </p:cNvSpPr>
          <p:nvPr/>
        </p:nvSpPr>
        <p:spPr bwMode="auto">
          <a:xfrm flipV="1">
            <a:off x="6011863"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5811">
                                            <p:txEl>
                                              <p:pRg st="3" end="3"/>
                                            </p:txEl>
                                          </p:spTgt>
                                        </p:tgtEl>
                                        <p:attrNameLst>
                                          <p:attrName>style.visibility</p:attrName>
                                        </p:attrNameLst>
                                      </p:cBhvr>
                                      <p:to>
                                        <p:strVal val="visible"/>
                                      </p:to>
                                    </p:set>
                                    <p:anim calcmode="lin" valueType="num">
                                      <p:cBhvr additive="base">
                                        <p:cTn id="7" dur="500" fill="hold"/>
                                        <p:tgtEl>
                                          <p:spTgt spid="3758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5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75817"/>
                                        </p:tgtEl>
                                        <p:attrNameLst>
                                          <p:attrName>style.visibility</p:attrName>
                                        </p:attrNameLst>
                                      </p:cBhvr>
                                      <p:to>
                                        <p:strVal val="visible"/>
                                      </p:to>
                                    </p:set>
                                    <p:animEffect transition="in" filter="box(in)">
                                      <p:cBhvr>
                                        <p:cTn id="13" dur="500"/>
                                        <p:tgtEl>
                                          <p:spTgt spid="3758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75818"/>
                                        </p:tgtEl>
                                        <p:attrNameLst>
                                          <p:attrName>style.visibility</p:attrName>
                                        </p:attrNameLst>
                                      </p:cBhvr>
                                      <p:to>
                                        <p:strVal val="visible"/>
                                      </p:to>
                                    </p:set>
                                    <p:animEffect transition="in" filter="box(in)">
                                      <p:cBhvr>
                                        <p:cTn id="18" dur="500"/>
                                        <p:tgtEl>
                                          <p:spTgt spid="375818"/>
                                        </p:tgtEl>
                                      </p:cBhvr>
                                    </p:animEffect>
                                  </p:childTnLst>
                                </p:cTn>
                              </p:par>
                              <p:par>
                                <p:cTn id="19" presetID="4" presetClass="entr" presetSubtype="16" fill="hold" nodeType="withEffect">
                                  <p:stCondLst>
                                    <p:cond delay="0"/>
                                  </p:stCondLst>
                                  <p:childTnLst>
                                    <p:set>
                                      <p:cBhvr>
                                        <p:cTn id="20" dur="1" fill="hold">
                                          <p:stCondLst>
                                            <p:cond delay="0"/>
                                          </p:stCondLst>
                                        </p:cTn>
                                        <p:tgtEl>
                                          <p:spTgt spid="375820"/>
                                        </p:tgtEl>
                                        <p:attrNameLst>
                                          <p:attrName>style.visibility</p:attrName>
                                        </p:attrNameLst>
                                      </p:cBhvr>
                                      <p:to>
                                        <p:strVal val="visible"/>
                                      </p:to>
                                    </p:set>
                                    <p:animEffect transition="in" filter="box(in)">
                                      <p:cBhvr>
                                        <p:cTn id="21" dur="500"/>
                                        <p:tgtEl>
                                          <p:spTgt spid="375820"/>
                                        </p:tgtEl>
                                      </p:cBhvr>
                                    </p:animEffect>
                                  </p:childTnLst>
                                </p:cTn>
                              </p:par>
                              <p:par>
                                <p:cTn id="22" presetID="4" presetClass="entr" presetSubtype="16" fill="hold" nodeType="withEffect">
                                  <p:stCondLst>
                                    <p:cond delay="0"/>
                                  </p:stCondLst>
                                  <p:childTnLst>
                                    <p:set>
                                      <p:cBhvr>
                                        <p:cTn id="23" dur="1" fill="hold">
                                          <p:stCondLst>
                                            <p:cond delay="0"/>
                                          </p:stCondLst>
                                        </p:cTn>
                                        <p:tgtEl>
                                          <p:spTgt spid="375821"/>
                                        </p:tgtEl>
                                        <p:attrNameLst>
                                          <p:attrName>style.visibility</p:attrName>
                                        </p:attrNameLst>
                                      </p:cBhvr>
                                      <p:to>
                                        <p:strVal val="visible"/>
                                      </p:to>
                                    </p:set>
                                    <p:animEffect transition="in" filter="box(in)">
                                      <p:cBhvr>
                                        <p:cTn id="24" dur="500"/>
                                        <p:tgtEl>
                                          <p:spTgt spid="375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75819"/>
                                        </p:tgtEl>
                                        <p:attrNameLst>
                                          <p:attrName>style.visibility</p:attrName>
                                        </p:attrNameLst>
                                      </p:cBhvr>
                                      <p:to>
                                        <p:strVal val="visible"/>
                                      </p:to>
                                    </p:set>
                                    <p:animEffect transition="in" filter="box(in)">
                                      <p:cBhvr>
                                        <p:cTn id="29" dur="500"/>
                                        <p:tgtEl>
                                          <p:spTgt spid="375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5822"/>
                                        </p:tgtEl>
                                        <p:attrNameLst>
                                          <p:attrName>style.visibility</p:attrName>
                                        </p:attrNameLst>
                                      </p:cBhvr>
                                      <p:to>
                                        <p:strVal val="visible"/>
                                      </p:to>
                                    </p:set>
                                    <p:anim calcmode="lin" valueType="num">
                                      <p:cBhvr additive="base">
                                        <p:cTn id="34" dur="500" fill="hold"/>
                                        <p:tgtEl>
                                          <p:spTgt spid="375822"/>
                                        </p:tgtEl>
                                        <p:attrNameLst>
                                          <p:attrName>ppt_x</p:attrName>
                                        </p:attrNameLst>
                                      </p:cBhvr>
                                      <p:tavLst>
                                        <p:tav tm="0">
                                          <p:val>
                                            <p:strVal val="#ppt_x"/>
                                          </p:val>
                                        </p:tav>
                                        <p:tav tm="100000">
                                          <p:val>
                                            <p:strVal val="#ppt_x"/>
                                          </p:val>
                                        </p:tav>
                                      </p:tavLst>
                                    </p:anim>
                                    <p:anim calcmode="lin" valueType="num">
                                      <p:cBhvr additive="base">
                                        <p:cTn id="35" dur="500" fill="hold"/>
                                        <p:tgtEl>
                                          <p:spTgt spid="3758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5813"/>
                                        </p:tgtEl>
                                        <p:attrNameLst>
                                          <p:attrName>style.visibility</p:attrName>
                                        </p:attrNameLst>
                                      </p:cBhvr>
                                      <p:to>
                                        <p:strVal val="visible"/>
                                      </p:to>
                                    </p:set>
                                    <p:anim calcmode="lin" valueType="num">
                                      <p:cBhvr additive="base">
                                        <p:cTn id="38" dur="500" fill="hold"/>
                                        <p:tgtEl>
                                          <p:spTgt spid="375813"/>
                                        </p:tgtEl>
                                        <p:attrNameLst>
                                          <p:attrName>ppt_x</p:attrName>
                                        </p:attrNameLst>
                                      </p:cBhvr>
                                      <p:tavLst>
                                        <p:tav tm="0">
                                          <p:val>
                                            <p:strVal val="#ppt_x"/>
                                          </p:val>
                                        </p:tav>
                                        <p:tav tm="100000">
                                          <p:val>
                                            <p:strVal val="#ppt_x"/>
                                          </p:val>
                                        </p:tav>
                                      </p:tavLst>
                                    </p:anim>
                                    <p:anim calcmode="lin" valueType="num">
                                      <p:cBhvr additive="base">
                                        <p:cTn id="39" dur="500" fill="hold"/>
                                        <p:tgtEl>
                                          <p:spTgt spid="3758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5814"/>
                                        </p:tgtEl>
                                        <p:attrNameLst>
                                          <p:attrName>style.visibility</p:attrName>
                                        </p:attrNameLst>
                                      </p:cBhvr>
                                      <p:to>
                                        <p:strVal val="visible"/>
                                      </p:to>
                                    </p:set>
                                    <p:anim calcmode="lin" valueType="num">
                                      <p:cBhvr additive="base">
                                        <p:cTn id="42" dur="500" fill="hold"/>
                                        <p:tgtEl>
                                          <p:spTgt spid="375814"/>
                                        </p:tgtEl>
                                        <p:attrNameLst>
                                          <p:attrName>ppt_x</p:attrName>
                                        </p:attrNameLst>
                                      </p:cBhvr>
                                      <p:tavLst>
                                        <p:tav tm="0">
                                          <p:val>
                                            <p:strVal val="#ppt_x"/>
                                          </p:val>
                                        </p:tav>
                                        <p:tav tm="100000">
                                          <p:val>
                                            <p:strVal val="#ppt_x"/>
                                          </p:val>
                                        </p:tav>
                                      </p:tavLst>
                                    </p:anim>
                                    <p:anim calcmode="lin" valueType="num">
                                      <p:cBhvr additive="base">
                                        <p:cTn id="43" dur="500" fill="hold"/>
                                        <p:tgtEl>
                                          <p:spTgt spid="375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p:bldP spid="375817" grpId="0" animBg="1"/>
      <p:bldP spid="375818" grpId="0" animBg="1"/>
      <p:bldP spid="375819" grpId="0" animBg="1"/>
      <p:bldP spid="3758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altLang="cs-CZ" smtClean="0">
                <a:solidFill>
                  <a:srgbClr val="FF3300"/>
                </a:solidFill>
              </a:rPr>
              <a:t>Stanovení inbrední deprese</a:t>
            </a:r>
          </a:p>
        </p:txBody>
      </p:sp>
      <p:sp>
        <p:nvSpPr>
          <p:cNvPr id="59395" name="Rectangle 4"/>
          <p:cNvSpPr>
            <a:spLocks noGrp="1" noChangeArrowheads="1"/>
          </p:cNvSpPr>
          <p:nvPr>
            <p:ph type="body" idx="1"/>
          </p:nvPr>
        </p:nvSpPr>
        <p:spPr>
          <a:xfrm>
            <a:off x="457200" y="1600200"/>
            <a:ext cx="4186238" cy="4525963"/>
          </a:xfrm>
        </p:spPr>
        <p:txBody>
          <a:bodyPr/>
          <a:lstStyle/>
          <a:p>
            <a:pPr eaLnBrk="1" hangingPunct="1">
              <a:lnSpc>
                <a:spcPct val="80000"/>
              </a:lnSpc>
            </a:pPr>
            <a:r>
              <a:rPr lang="cs-CZ" altLang="cs-CZ" sz="2000" smtClean="0"/>
              <a:t>Pomocí analýzy paternity známe reprodukční úspěch jedinců (= fitness)</a:t>
            </a:r>
          </a:p>
          <a:p>
            <a:pPr eaLnBrk="1" hangingPunct="1">
              <a:lnSpc>
                <a:spcPct val="80000"/>
              </a:lnSpc>
            </a:pPr>
            <a:endParaRPr lang="cs-CZ" altLang="cs-CZ" sz="2000" smtClean="0"/>
          </a:p>
          <a:p>
            <a:pPr eaLnBrk="1" hangingPunct="1">
              <a:lnSpc>
                <a:spcPct val="80000"/>
              </a:lnSpc>
            </a:pPr>
            <a:r>
              <a:rPr lang="cs-CZ" altLang="cs-CZ" sz="2000" smtClean="0"/>
              <a:t>Lze tento úspěch vztáhnout k míře inbreedingu?</a:t>
            </a:r>
          </a:p>
          <a:p>
            <a:pPr eaLnBrk="1" hangingPunct="1">
              <a:lnSpc>
                <a:spcPct val="80000"/>
              </a:lnSpc>
            </a:pPr>
            <a:endParaRPr lang="cs-CZ" altLang="cs-CZ" sz="2000" smtClean="0"/>
          </a:p>
          <a:p>
            <a:pPr eaLnBrk="1" hangingPunct="1">
              <a:lnSpc>
                <a:spcPct val="80000"/>
              </a:lnSpc>
            </a:pPr>
            <a:r>
              <a:rPr lang="cs-CZ" altLang="cs-CZ" sz="2000" smtClean="0"/>
              <a:t>Jsou více inbrední jedinci málo úspěšní?</a:t>
            </a:r>
          </a:p>
          <a:p>
            <a:pPr eaLnBrk="1" hangingPunct="1">
              <a:lnSpc>
                <a:spcPct val="80000"/>
              </a:lnSpc>
            </a:pPr>
            <a:endParaRPr lang="cs-CZ" altLang="cs-CZ" sz="2000" smtClean="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0" y="1600200"/>
            <a:ext cx="3752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eaLnBrk="1" hangingPunct="1"/>
            <a:r>
              <a:rPr lang="cs-CZ" altLang="cs-CZ" smtClean="0">
                <a:solidFill>
                  <a:srgbClr val="FF0000"/>
                </a:solidFill>
              </a:rPr>
              <a:t>Stanovení inbrední deprese</a:t>
            </a:r>
          </a:p>
        </p:txBody>
      </p:sp>
      <p:sp>
        <p:nvSpPr>
          <p:cNvPr id="60419" name="Rectangle 3"/>
          <p:cNvSpPr>
            <a:spLocks noGrp="1" noChangeArrowheads="1"/>
          </p:cNvSpPr>
          <p:nvPr>
            <p:ph type="body" idx="1"/>
          </p:nvPr>
        </p:nvSpPr>
        <p:spPr>
          <a:xfrm>
            <a:off x="468313" y="1628775"/>
            <a:ext cx="2808287" cy="4537075"/>
          </a:xfrm>
        </p:spPr>
        <p:txBody>
          <a:bodyPr/>
          <a:lstStyle/>
          <a:p>
            <a:pPr eaLnBrk="1" hangingPunct="1"/>
            <a:r>
              <a:rPr lang="cs-CZ" altLang="cs-CZ" sz="1400" smtClean="0"/>
              <a:t>proporční redukce fitness inbredního a outbredního potomstva</a:t>
            </a:r>
          </a:p>
        </p:txBody>
      </p:sp>
      <p:graphicFrame>
        <p:nvGraphicFramePr>
          <p:cNvPr id="60420" name="Object 4"/>
          <p:cNvGraphicFramePr>
            <a:graphicFrameLocks noChangeAspect="1"/>
          </p:cNvGraphicFramePr>
          <p:nvPr/>
        </p:nvGraphicFramePr>
        <p:xfrm>
          <a:off x="3851275" y="1628775"/>
          <a:ext cx="1704975" cy="1106488"/>
        </p:xfrm>
        <a:graphic>
          <a:graphicData uri="http://schemas.openxmlformats.org/presentationml/2006/ole">
            <mc:AlternateContent xmlns:mc="http://schemas.openxmlformats.org/markup-compatibility/2006">
              <mc:Choice xmlns:v="urn:schemas-microsoft-com:vml" Requires="v">
                <p:oleObj spid="_x0000_s60438" name="Rovnice" r:id="rId3" imgW="660113" imgH="431613" progId="Equation.3">
                  <p:embed/>
                </p:oleObj>
              </mc:Choice>
              <mc:Fallback>
                <p:oleObj name="Rovnice" r:id="rId3" imgW="660113" imgH="431613"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628775"/>
                        <a:ext cx="17049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1" name="Text Box 5"/>
          <p:cNvSpPr txBox="1">
            <a:spLocks noChangeArrowheads="1"/>
          </p:cNvSpPr>
          <p:nvPr/>
        </p:nvSpPr>
        <p:spPr bwMode="auto">
          <a:xfrm>
            <a:off x="5580063" y="1484313"/>
            <a:ext cx="280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"selfed" progeny</a:t>
            </a:r>
          </a:p>
        </p:txBody>
      </p:sp>
      <p:sp>
        <p:nvSpPr>
          <p:cNvPr id="60422" name="Text Box 6"/>
          <p:cNvSpPr txBox="1">
            <a:spLocks noChangeArrowheads="1"/>
          </p:cNvSpPr>
          <p:nvPr/>
        </p:nvSpPr>
        <p:spPr bwMode="auto">
          <a:xfrm>
            <a:off x="5651500" y="242093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"outcrossed" progeny</a:t>
            </a:r>
          </a:p>
        </p:txBody>
      </p:sp>
      <p:pic>
        <p:nvPicPr>
          <p:cNvPr id="60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20938"/>
            <a:ext cx="22891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p:cNvSpPr txBox="1">
            <a:spLocks noChangeArrowheads="1"/>
          </p:cNvSpPr>
          <p:nvPr/>
        </p:nvSpPr>
        <p:spPr bwMode="auto">
          <a:xfrm>
            <a:off x="3348038" y="3068638"/>
            <a:ext cx="5616575" cy="3048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Př.: Srovnání inbredních (F = 0.25) a outbredních domácích myší</a:t>
            </a:r>
          </a:p>
        </p:txBody>
      </p:sp>
      <p:sp>
        <p:nvSpPr>
          <p:cNvPr id="133129" name="Text Box 9"/>
          <p:cNvSpPr txBox="1">
            <a:spLocks noChangeArrowheads="1"/>
          </p:cNvSpPr>
          <p:nvPr/>
        </p:nvSpPr>
        <p:spPr bwMode="auto">
          <a:xfrm>
            <a:off x="3400425" y="3448050"/>
            <a:ext cx="53482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 - inbrední mají 11% redukci velikosti vrhu, ale přežívání do dospělosti je v laboratoři je srovnatelné</a:t>
            </a:r>
          </a:p>
          <a:p>
            <a:pPr eaLnBrk="1" hangingPunct="1">
              <a:spcBef>
                <a:spcPct val="0"/>
              </a:spcBef>
              <a:buClrTx/>
              <a:buSzTx/>
              <a:buFontTx/>
              <a:buNone/>
            </a:pPr>
            <a:r>
              <a:rPr lang="cs-CZ" altLang="cs-CZ" sz="1400"/>
              <a:t>- ve venkovních oplocenkách je nicméně sníženo přežívání inbredních myší o 81% u samců a 22% u samic </a:t>
            </a:r>
          </a:p>
        </p:txBody>
      </p:sp>
      <p:graphicFrame>
        <p:nvGraphicFramePr>
          <p:cNvPr id="133130" name="Object 10"/>
          <p:cNvGraphicFramePr>
            <a:graphicFrameLocks noChangeAspect="1"/>
          </p:cNvGraphicFramePr>
          <p:nvPr/>
        </p:nvGraphicFramePr>
        <p:xfrm>
          <a:off x="3492500" y="4652963"/>
          <a:ext cx="4521200" cy="928687"/>
        </p:xfrm>
        <a:graphic>
          <a:graphicData uri="http://schemas.openxmlformats.org/presentationml/2006/ole">
            <mc:AlternateContent xmlns:mc="http://schemas.openxmlformats.org/markup-compatibility/2006">
              <mc:Choice xmlns:v="urn:schemas-microsoft-com:vml" Requires="v">
                <p:oleObj spid="_x0000_s60439" name="Rovnice" r:id="rId6" imgW="2209800" imgH="457200" progId="Equation.3">
                  <p:embed/>
                </p:oleObj>
              </mc:Choice>
              <mc:Fallback>
                <p:oleObj name="Rovnice" r:id="rId6" imgW="22098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652963"/>
                        <a:ext cx="452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31" name="Oval 11"/>
          <p:cNvSpPr>
            <a:spLocks noChangeArrowheads="1"/>
          </p:cNvSpPr>
          <p:nvPr/>
        </p:nvSpPr>
        <p:spPr bwMode="auto">
          <a:xfrm>
            <a:off x="4500563" y="4797425"/>
            <a:ext cx="863600" cy="6477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2" name="Text Box 12"/>
          <p:cNvSpPr txBox="1">
            <a:spLocks noChangeArrowheads="1"/>
          </p:cNvSpPr>
          <p:nvPr/>
        </p:nvSpPr>
        <p:spPr bwMode="auto">
          <a:xfrm>
            <a:off x="2987675" y="566102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velikosti vrhu</a:t>
            </a:r>
          </a:p>
        </p:txBody>
      </p:sp>
      <p:sp>
        <p:nvSpPr>
          <p:cNvPr id="133133" name="Oval 13"/>
          <p:cNvSpPr>
            <a:spLocks noChangeArrowheads="1"/>
          </p:cNvSpPr>
          <p:nvPr/>
        </p:nvSpPr>
        <p:spPr bwMode="auto">
          <a:xfrm>
            <a:off x="5292725" y="4652963"/>
            <a:ext cx="1727200" cy="936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4" name="Text Box 14"/>
          <p:cNvSpPr txBox="1">
            <a:spLocks noChangeArrowheads="1"/>
          </p:cNvSpPr>
          <p:nvPr/>
        </p:nvSpPr>
        <p:spPr bwMode="auto">
          <a:xfrm>
            <a:off x="5651500" y="566102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venkovního přežívání</a:t>
            </a:r>
          </a:p>
        </p:txBody>
      </p:sp>
      <p:sp>
        <p:nvSpPr>
          <p:cNvPr id="133135" name="Text Box 15"/>
          <p:cNvSpPr txBox="1">
            <a:spLocks noChangeArrowheads="1"/>
          </p:cNvSpPr>
          <p:nvPr/>
        </p:nvSpPr>
        <p:spPr bwMode="auto">
          <a:xfrm>
            <a:off x="3521075" y="6381750"/>
            <a:ext cx="5622925" cy="3365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Inbreeding o intenzitě F=0.25 způsobuje 57% snížení fitness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blinds(horizontal)">
                                      <p:cBhvr>
                                        <p:cTn id="7" dur="500"/>
                                        <p:tgtEl>
                                          <p:spTgt spid="1331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3129"/>
                                        </p:tgtEl>
                                        <p:attrNameLst>
                                          <p:attrName>style.visibility</p:attrName>
                                        </p:attrNameLst>
                                      </p:cBhvr>
                                      <p:to>
                                        <p:strVal val="visible"/>
                                      </p:to>
                                    </p:set>
                                    <p:animEffect transition="in" filter="blinds(horizontal)">
                                      <p:cBhvr>
                                        <p:cTn id="10" dur="500"/>
                                        <p:tgtEl>
                                          <p:spTgt spid="133129"/>
                                        </p:tgtEl>
                                      </p:cBhvr>
                                    </p:animEffect>
                                  </p:childTnLst>
                                </p:cTn>
                              </p:par>
                              <p:par>
                                <p:cTn id="11" presetID="3" presetClass="entr" presetSubtype="10" fill="hold" nodeType="withEffect">
                                  <p:stCondLst>
                                    <p:cond delay="0"/>
                                  </p:stCondLst>
                                  <p:childTnLst>
                                    <p:set>
                                      <p:cBhvr>
                                        <p:cTn id="12" dur="1" fill="hold">
                                          <p:stCondLst>
                                            <p:cond delay="0"/>
                                          </p:stCondLst>
                                        </p:cTn>
                                        <p:tgtEl>
                                          <p:spTgt spid="133130"/>
                                        </p:tgtEl>
                                        <p:attrNameLst>
                                          <p:attrName>style.visibility</p:attrName>
                                        </p:attrNameLst>
                                      </p:cBhvr>
                                      <p:to>
                                        <p:strVal val="visible"/>
                                      </p:to>
                                    </p:set>
                                    <p:animEffect transition="in" filter="blinds(horizontal)">
                                      <p:cBhvr>
                                        <p:cTn id="13" dur="500"/>
                                        <p:tgtEl>
                                          <p:spTgt spid="1331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3131"/>
                                        </p:tgtEl>
                                        <p:attrNameLst>
                                          <p:attrName>style.visibility</p:attrName>
                                        </p:attrNameLst>
                                      </p:cBhvr>
                                      <p:to>
                                        <p:strVal val="visible"/>
                                      </p:to>
                                    </p:set>
                                    <p:animEffect transition="in" filter="blinds(horizontal)">
                                      <p:cBhvr>
                                        <p:cTn id="16" dur="500"/>
                                        <p:tgtEl>
                                          <p:spTgt spid="1331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3132"/>
                                        </p:tgtEl>
                                        <p:attrNameLst>
                                          <p:attrName>style.visibility</p:attrName>
                                        </p:attrNameLst>
                                      </p:cBhvr>
                                      <p:to>
                                        <p:strVal val="visible"/>
                                      </p:to>
                                    </p:set>
                                    <p:animEffect transition="in" filter="blinds(horizontal)">
                                      <p:cBhvr>
                                        <p:cTn id="19" dur="500"/>
                                        <p:tgtEl>
                                          <p:spTgt spid="1331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3133"/>
                                        </p:tgtEl>
                                        <p:attrNameLst>
                                          <p:attrName>style.visibility</p:attrName>
                                        </p:attrNameLst>
                                      </p:cBhvr>
                                      <p:to>
                                        <p:strVal val="visible"/>
                                      </p:to>
                                    </p:set>
                                    <p:animEffect transition="in" filter="blinds(horizontal)">
                                      <p:cBhvr>
                                        <p:cTn id="22" dur="500"/>
                                        <p:tgtEl>
                                          <p:spTgt spid="1331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3134"/>
                                        </p:tgtEl>
                                        <p:attrNameLst>
                                          <p:attrName>style.visibility</p:attrName>
                                        </p:attrNameLst>
                                      </p:cBhvr>
                                      <p:to>
                                        <p:strVal val="visible"/>
                                      </p:to>
                                    </p:set>
                                    <p:animEffect transition="in" filter="blinds(horizontal)">
                                      <p:cBhvr>
                                        <p:cTn id="25" dur="500"/>
                                        <p:tgtEl>
                                          <p:spTgt spid="1331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Effect transition="in" filter="blinds(horizontal)">
                                      <p:cBhvr>
                                        <p:cTn id="28" dur="500"/>
                                        <p:tgtEl>
                                          <p:spTgt spid="133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8" grpId="0" animBg="1"/>
      <p:bldP spid="133129" grpId="0"/>
      <p:bldP spid="133131" grpId="0" animBg="1"/>
      <p:bldP spid="133132" grpId="0"/>
      <p:bldP spid="133133" grpId="0" animBg="1"/>
      <p:bldP spid="133134" grpId="0"/>
      <p:bldP spid="13313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23850" y="0"/>
            <a:ext cx="8569325" cy="1143000"/>
          </a:xfrm>
        </p:spPr>
        <p:txBody>
          <a:bodyPr/>
          <a:lstStyle/>
          <a:p>
            <a:pPr eaLnBrk="1" hangingPunct="1"/>
            <a:r>
              <a:rPr lang="cs-CZ" altLang="cs-CZ" sz="2800" smtClean="0">
                <a:solidFill>
                  <a:srgbClr val="FF3300"/>
                </a:solidFill>
              </a:rPr>
              <a:t>Jak měřit nakolik je jedinec inbrední?</a:t>
            </a:r>
            <a:br>
              <a:rPr lang="cs-CZ" altLang="cs-CZ" sz="2800" smtClean="0">
                <a:solidFill>
                  <a:srgbClr val="FF3300"/>
                </a:solidFill>
              </a:rPr>
            </a:br>
            <a:r>
              <a:rPr lang="cs-CZ" altLang="cs-CZ" sz="2800" smtClean="0">
                <a:solidFill>
                  <a:srgbClr val="FF3300"/>
                </a:solidFill>
              </a:rPr>
              <a:t>Tedy jak příbuzní byli rodiče</a:t>
            </a:r>
          </a:p>
        </p:txBody>
      </p:sp>
      <p:sp>
        <p:nvSpPr>
          <p:cNvPr id="14339" name="Rectangle 3"/>
          <p:cNvSpPr>
            <a:spLocks noGrp="1" noChangeArrowheads="1"/>
          </p:cNvSpPr>
          <p:nvPr>
            <p:ph type="body" sz="half" idx="1"/>
          </p:nvPr>
        </p:nvSpPr>
        <p:spPr>
          <a:xfrm>
            <a:off x="285750" y="4508500"/>
            <a:ext cx="8858250" cy="2636838"/>
          </a:xfrm>
        </p:spPr>
        <p:txBody>
          <a:bodyPr/>
          <a:lstStyle/>
          <a:p>
            <a:pPr eaLnBrk="1" hangingPunct="1"/>
            <a:r>
              <a:rPr lang="cs-CZ" altLang="cs-CZ" sz="2400" b="1" smtClean="0">
                <a:solidFill>
                  <a:schemeClr val="accent2"/>
                </a:solidFill>
              </a:rPr>
              <a:t>Rodokmeny </a:t>
            </a:r>
            <a:r>
              <a:rPr lang="cs-CZ" altLang="cs-CZ" sz="1800" smtClean="0"/>
              <a:t>– z rodokmenů se usoudí, zda se kříží příbuzní</a:t>
            </a:r>
          </a:p>
          <a:p>
            <a:pPr eaLnBrk="1" hangingPunct="1"/>
            <a:endParaRPr lang="cs-CZ" altLang="cs-CZ" sz="900" smtClean="0"/>
          </a:p>
          <a:p>
            <a:pPr eaLnBrk="1" hangingPunct="1"/>
            <a:endParaRPr lang="cs-CZ" altLang="cs-CZ" sz="2400" b="1" smtClean="0">
              <a:solidFill>
                <a:schemeClr val="accent2"/>
              </a:solidFill>
            </a:endParaRPr>
          </a:p>
          <a:p>
            <a:pPr eaLnBrk="1" hangingPunct="1"/>
            <a:r>
              <a:rPr lang="cs-CZ" altLang="cs-CZ" sz="2400" b="1" smtClean="0">
                <a:solidFill>
                  <a:schemeClr val="accent2"/>
                </a:solidFill>
              </a:rPr>
              <a:t>Heterozygotnost („heterozygosity-fitness correlations“)</a:t>
            </a:r>
            <a:r>
              <a:rPr lang="cs-CZ" altLang="cs-CZ" sz="2400" smtClean="0"/>
              <a:t/>
            </a:r>
            <a:br>
              <a:rPr lang="cs-CZ" altLang="cs-CZ" sz="2400" smtClean="0"/>
            </a:br>
            <a:r>
              <a:rPr lang="cs-CZ" altLang="cs-CZ" sz="1800" smtClean="0"/>
              <a:t>(průměrná heterozygotnost přes více lokusů)</a:t>
            </a:r>
          </a:p>
          <a:p>
            <a:pPr eaLnBrk="1" hangingPunct="1"/>
            <a:endParaRPr lang="cs-CZ" altLang="cs-CZ" sz="900" smtClean="0"/>
          </a:p>
        </p:txBody>
      </p:sp>
      <p:sp>
        <p:nvSpPr>
          <p:cNvPr id="614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125538"/>
            <a:ext cx="22304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2558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052513"/>
            <a:ext cx="33845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852738"/>
            <a:ext cx="18716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9"/>
          <p:cNvSpPr txBox="1">
            <a:spLocks noChangeArrowheads="1"/>
          </p:cNvSpPr>
          <p:nvPr/>
        </p:nvSpPr>
        <p:spPr bwMode="auto">
          <a:xfrm>
            <a:off x="4932363" y="321468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Hedrick et al.</a:t>
            </a:r>
          </a:p>
          <a:p>
            <a:pPr eaLnBrk="1" hangingPunct="1">
              <a:spcBef>
                <a:spcPct val="0"/>
              </a:spcBef>
              <a:buClrTx/>
              <a:buSzTx/>
              <a:buFontTx/>
              <a:buNone/>
            </a:pPr>
            <a:r>
              <a:rPr lang="cs-CZ" altLang="cs-CZ" sz="1200" i="1"/>
              <a:t>Evolution 2001</a:t>
            </a:r>
          </a:p>
        </p:txBody>
      </p:sp>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708275"/>
            <a:ext cx="1873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2"/>
          <p:cNvSpPr txBox="1">
            <a:spLocks noChangeArrowheads="1"/>
          </p:cNvSpPr>
          <p:nvPr/>
        </p:nvSpPr>
        <p:spPr bwMode="auto">
          <a:xfrm>
            <a:off x="7308850" y="836613"/>
            <a:ext cx="166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Hitchings and Beebee</a:t>
            </a:r>
          </a:p>
          <a:p>
            <a:pPr eaLnBrk="1" hangingPunct="1">
              <a:spcBef>
                <a:spcPct val="0"/>
              </a:spcBef>
              <a:buClrTx/>
              <a:buSzTx/>
              <a:buFontTx/>
              <a:buNone/>
            </a:pPr>
            <a:r>
              <a:rPr lang="cs-CZ" altLang="cs-CZ" sz="1200" i="1"/>
              <a:t>J. Evol. Biol. 1998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anim calcmode="lin" valueType="num">
                                      <p:cBhvr additive="base">
                                        <p:cTn id="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Effect transition="in" filter="box(in)">
                                      <p:cBhvr>
                                        <p:cTn id="11" dur="500"/>
                                        <p:tgtEl>
                                          <p:spTgt spid="143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4341"/>
                                        </p:tgtEl>
                                        <p:attrNameLst>
                                          <p:attrName>style.visibility</p:attrName>
                                        </p:attrNameLst>
                                      </p:cBhvr>
                                      <p:to>
                                        <p:strVal val="visible"/>
                                      </p:to>
                                    </p:set>
                                    <p:animEffect transition="in" filter="blinds(horizontal)">
                                      <p:cBhvr>
                                        <p:cTn id="16" dur="500"/>
                                        <p:tgtEl>
                                          <p:spTgt spid="1434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blinds(horizontal)">
                                      <p:cBhvr>
                                        <p:cTn id="19" dur="500"/>
                                        <p:tgtEl>
                                          <p:spTgt spid="14348"/>
                                        </p:tgtEl>
                                      </p:cBhvr>
                                    </p:animEffect>
                                  </p:childTnLst>
                                </p:cTn>
                              </p:par>
                              <p:par>
                                <p:cTn id="20" presetID="3" presetClass="entr" presetSubtype="10" fill="hold" nodeType="with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blinds(horizontal)">
                                      <p:cBhvr>
                                        <p:cTn id="22"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4213" y="333375"/>
            <a:ext cx="8208962" cy="1143000"/>
          </a:xfrm>
        </p:spPr>
        <p:txBody>
          <a:bodyPr/>
          <a:lstStyle/>
          <a:p>
            <a:pPr eaLnBrk="1" hangingPunct="1"/>
            <a:r>
              <a:rPr lang="cs-CZ" altLang="cs-CZ" sz="2800" smtClean="0">
                <a:solidFill>
                  <a:srgbClr val="FF3300"/>
                </a:solidFill>
              </a:rPr>
              <a:t>Jak měřit nakolik je jedinec postižen inbreedingem?</a:t>
            </a:r>
            <a:br>
              <a:rPr lang="cs-CZ" altLang="cs-CZ" sz="2800" smtClean="0">
                <a:solidFill>
                  <a:srgbClr val="FF3300"/>
                </a:solidFill>
              </a:rPr>
            </a:br>
            <a:r>
              <a:rPr lang="cs-CZ" altLang="cs-CZ" sz="2800" smtClean="0">
                <a:solidFill>
                  <a:srgbClr val="FF3300"/>
                </a:solidFill>
              </a:rPr>
              <a:t>Tedy jak příbuzní byli rodiče.</a:t>
            </a:r>
          </a:p>
        </p:txBody>
      </p:sp>
      <p:sp>
        <p:nvSpPr>
          <p:cNvPr id="62467" name="Rectangle 3"/>
          <p:cNvSpPr>
            <a:spLocks noGrp="1" noChangeArrowheads="1"/>
          </p:cNvSpPr>
          <p:nvPr>
            <p:ph type="body" sz="half" idx="1"/>
          </p:nvPr>
        </p:nvSpPr>
        <p:spPr>
          <a:xfrm>
            <a:off x="285750" y="1141413"/>
            <a:ext cx="8858250" cy="5716587"/>
          </a:xfrm>
        </p:spPr>
        <p:txBody>
          <a:bodyPr/>
          <a:lstStyle/>
          <a:p>
            <a:pPr eaLnBrk="1" hangingPunct="1"/>
            <a:endParaRPr lang="cs-CZ" altLang="cs-CZ" sz="900" smtClean="0"/>
          </a:p>
          <a:p>
            <a:pPr eaLnBrk="1" hangingPunct="1"/>
            <a:endParaRPr lang="cs-CZ" altLang="cs-CZ" sz="2400" b="1" smtClean="0">
              <a:solidFill>
                <a:schemeClr val="accent2"/>
              </a:solidFill>
            </a:endParaRPr>
          </a:p>
          <a:p>
            <a:pPr eaLnBrk="1" hangingPunct="1"/>
            <a:r>
              <a:rPr lang="cs-CZ" altLang="cs-CZ" sz="2400" b="1" smtClean="0">
                <a:solidFill>
                  <a:schemeClr val="accent2"/>
                </a:solidFill>
              </a:rPr>
              <a:t>SH - standardizovaná heterozygotnost</a:t>
            </a:r>
            <a:br>
              <a:rPr lang="cs-CZ" altLang="cs-CZ" sz="2400" b="1" smtClean="0">
                <a:solidFill>
                  <a:schemeClr val="accent2"/>
                </a:solidFill>
              </a:rPr>
            </a:br>
            <a:r>
              <a:rPr lang="cs-CZ" altLang="cs-CZ" sz="1800" smtClean="0"/>
              <a:t>vážení přes průměrnou heterozygotnost na lokusu</a:t>
            </a:r>
          </a:p>
          <a:p>
            <a:pPr eaLnBrk="1" hangingPunct="1"/>
            <a:endParaRPr lang="cs-CZ" altLang="cs-CZ" sz="900" b="1" smtClean="0">
              <a:solidFill>
                <a:schemeClr val="accent2"/>
              </a:solidFill>
            </a:endParaRPr>
          </a:p>
        </p:txBody>
      </p:sp>
      <p:sp>
        <p:nvSpPr>
          <p:cNvPr id="6246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11275"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1" name="Text Box 3"/>
          <p:cNvSpPr txBox="1">
            <a:spLocks noChangeArrowheads="1"/>
          </p:cNvSpPr>
          <p:nvPr/>
        </p:nvSpPr>
        <p:spPr bwMode="auto">
          <a:xfrm>
            <a:off x="827088"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2" name="Text Box 4"/>
          <p:cNvSpPr txBox="1">
            <a:spLocks noChangeArrowheads="1"/>
          </p:cNvSpPr>
          <p:nvPr/>
        </p:nvSpPr>
        <p:spPr bwMode="auto">
          <a:xfrm>
            <a:off x="4683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3" name="Text Box 5"/>
          <p:cNvSpPr txBox="1">
            <a:spLocks noChangeArrowheads="1"/>
          </p:cNvSpPr>
          <p:nvPr/>
        </p:nvSpPr>
        <p:spPr bwMode="auto">
          <a:xfrm>
            <a:off x="1258888"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4" name="Text Box 6"/>
          <p:cNvSpPr txBox="1">
            <a:spLocks noChangeArrowheads="1"/>
          </p:cNvSpPr>
          <p:nvPr/>
        </p:nvSpPr>
        <p:spPr bwMode="auto">
          <a:xfrm>
            <a:off x="19796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5" name="Text Box 7"/>
          <p:cNvSpPr txBox="1">
            <a:spLocks noChangeArrowheads="1"/>
          </p:cNvSpPr>
          <p:nvPr/>
        </p:nvSpPr>
        <p:spPr bwMode="auto">
          <a:xfrm>
            <a:off x="2051050"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6" name="Text Box 8"/>
          <p:cNvSpPr txBox="1">
            <a:spLocks noChangeArrowheads="1"/>
          </p:cNvSpPr>
          <p:nvPr/>
        </p:nvSpPr>
        <p:spPr bwMode="auto">
          <a:xfrm>
            <a:off x="1187450"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7" name="Text Box 9"/>
          <p:cNvSpPr txBox="1">
            <a:spLocks noChangeArrowheads="1"/>
          </p:cNvSpPr>
          <p:nvPr/>
        </p:nvSpPr>
        <p:spPr bwMode="auto">
          <a:xfrm>
            <a:off x="28432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8" name="Text Box 10"/>
          <p:cNvSpPr txBox="1">
            <a:spLocks noChangeArrowheads="1"/>
          </p:cNvSpPr>
          <p:nvPr/>
        </p:nvSpPr>
        <p:spPr bwMode="auto">
          <a:xfrm>
            <a:off x="2484438"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9" name="Text Box 11"/>
          <p:cNvSpPr txBox="1">
            <a:spLocks noChangeArrowheads="1"/>
          </p:cNvSpPr>
          <p:nvPr/>
        </p:nvSpPr>
        <p:spPr bwMode="auto">
          <a:xfrm>
            <a:off x="2246313"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0" name="Text Box 12"/>
          <p:cNvSpPr txBox="1">
            <a:spLocks noChangeArrowheads="1"/>
          </p:cNvSpPr>
          <p:nvPr/>
        </p:nvSpPr>
        <p:spPr bwMode="auto">
          <a:xfrm>
            <a:off x="2843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1" name="Text Box 13"/>
          <p:cNvSpPr txBox="1">
            <a:spLocks noChangeArrowheads="1"/>
          </p:cNvSpPr>
          <p:nvPr/>
        </p:nvSpPr>
        <p:spPr bwMode="auto">
          <a:xfrm>
            <a:off x="1403350"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2" name="Text Box 14"/>
          <p:cNvSpPr txBox="1">
            <a:spLocks noChangeArrowheads="1"/>
          </p:cNvSpPr>
          <p:nvPr/>
        </p:nvSpPr>
        <p:spPr bwMode="auto">
          <a:xfrm>
            <a:off x="2268538"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3" name="Text Box 15"/>
          <p:cNvSpPr txBox="1">
            <a:spLocks noChangeArrowheads="1"/>
          </p:cNvSpPr>
          <p:nvPr/>
        </p:nvSpPr>
        <p:spPr bwMode="auto">
          <a:xfrm>
            <a:off x="2466975"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4" name="Text Box 16"/>
          <p:cNvSpPr txBox="1">
            <a:spLocks noChangeArrowheads="1"/>
          </p:cNvSpPr>
          <p:nvPr/>
        </p:nvSpPr>
        <p:spPr bwMode="auto">
          <a:xfrm>
            <a:off x="125888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BB</a:t>
            </a:r>
          </a:p>
        </p:txBody>
      </p:sp>
      <p:sp>
        <p:nvSpPr>
          <p:cNvPr id="63505" name="Text Box 17"/>
          <p:cNvSpPr txBox="1">
            <a:spLocks noChangeArrowheads="1"/>
          </p:cNvSpPr>
          <p:nvPr/>
        </p:nvSpPr>
        <p:spPr bwMode="auto">
          <a:xfrm>
            <a:off x="5713413"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6" name="Text Box 18"/>
          <p:cNvSpPr txBox="1">
            <a:spLocks noChangeArrowheads="1"/>
          </p:cNvSpPr>
          <p:nvPr/>
        </p:nvSpPr>
        <p:spPr bwMode="auto">
          <a:xfrm>
            <a:off x="6865938" y="36449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7" name="Text Box 19"/>
          <p:cNvSpPr txBox="1">
            <a:spLocks noChangeArrowheads="1"/>
          </p:cNvSpPr>
          <p:nvPr/>
        </p:nvSpPr>
        <p:spPr bwMode="auto">
          <a:xfrm>
            <a:off x="6073775"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8" name="Text Box 20"/>
          <p:cNvSpPr txBox="1">
            <a:spLocks noChangeArrowheads="1"/>
          </p:cNvSpPr>
          <p:nvPr/>
        </p:nvSpPr>
        <p:spPr bwMode="auto">
          <a:xfrm>
            <a:off x="5497513" y="29972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09" name="Text Box 21"/>
          <p:cNvSpPr txBox="1">
            <a:spLocks noChangeArrowheads="1"/>
          </p:cNvSpPr>
          <p:nvPr/>
        </p:nvSpPr>
        <p:spPr bwMode="auto">
          <a:xfrm>
            <a:off x="6721475" y="24209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0" name="Text Box 22"/>
          <p:cNvSpPr txBox="1">
            <a:spLocks noChangeArrowheads="1"/>
          </p:cNvSpPr>
          <p:nvPr/>
        </p:nvSpPr>
        <p:spPr bwMode="auto">
          <a:xfrm>
            <a:off x="7442200" y="2133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1" name="Text Box 23"/>
          <p:cNvSpPr txBox="1">
            <a:spLocks noChangeArrowheads="1"/>
          </p:cNvSpPr>
          <p:nvPr/>
        </p:nvSpPr>
        <p:spPr bwMode="auto">
          <a:xfrm>
            <a:off x="6145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2" name="Text Box 24"/>
          <p:cNvSpPr txBox="1">
            <a:spLocks noChangeArrowheads="1"/>
          </p:cNvSpPr>
          <p:nvPr/>
        </p:nvSpPr>
        <p:spPr bwMode="auto">
          <a:xfrm>
            <a:off x="7800975"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3" name="Text Box 25"/>
          <p:cNvSpPr txBox="1">
            <a:spLocks noChangeArrowheads="1"/>
          </p:cNvSpPr>
          <p:nvPr/>
        </p:nvSpPr>
        <p:spPr bwMode="auto">
          <a:xfrm>
            <a:off x="7297738" y="40767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4" name="Text Box 26"/>
          <p:cNvSpPr txBox="1">
            <a:spLocks noChangeArrowheads="1"/>
          </p:cNvSpPr>
          <p:nvPr/>
        </p:nvSpPr>
        <p:spPr bwMode="auto">
          <a:xfrm>
            <a:off x="7226300"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5" name="Text Box 27"/>
          <p:cNvSpPr txBox="1">
            <a:spLocks noChangeArrowheads="1"/>
          </p:cNvSpPr>
          <p:nvPr/>
        </p:nvSpPr>
        <p:spPr bwMode="auto">
          <a:xfrm>
            <a:off x="8018463" y="37893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6" name="Text Box 28"/>
          <p:cNvSpPr txBox="1">
            <a:spLocks noChangeArrowheads="1"/>
          </p:cNvSpPr>
          <p:nvPr/>
        </p:nvSpPr>
        <p:spPr bwMode="auto">
          <a:xfrm>
            <a:off x="7513638"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7" name="Text Box 29"/>
          <p:cNvSpPr txBox="1">
            <a:spLocks noChangeArrowheads="1"/>
          </p:cNvSpPr>
          <p:nvPr/>
        </p:nvSpPr>
        <p:spPr bwMode="auto">
          <a:xfrm>
            <a:off x="5497513"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8" name="Text Box 30"/>
          <p:cNvSpPr txBox="1">
            <a:spLocks noChangeArrowheads="1"/>
          </p:cNvSpPr>
          <p:nvPr/>
        </p:nvSpPr>
        <p:spPr bwMode="auto">
          <a:xfrm>
            <a:off x="5641975"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9900"/>
                </a:solidFill>
              </a:rPr>
              <a:t>DD</a:t>
            </a:r>
          </a:p>
        </p:txBody>
      </p:sp>
      <p:sp>
        <p:nvSpPr>
          <p:cNvPr id="63519" name="Text Box 31"/>
          <p:cNvSpPr txBox="1">
            <a:spLocks noChangeArrowheads="1"/>
          </p:cNvSpPr>
          <p:nvPr/>
        </p:nvSpPr>
        <p:spPr bwMode="auto">
          <a:xfrm>
            <a:off x="8089900" y="24923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0" name="Text Box 32"/>
          <p:cNvSpPr txBox="1">
            <a:spLocks noChangeArrowheads="1"/>
          </p:cNvSpPr>
          <p:nvPr/>
        </p:nvSpPr>
        <p:spPr bwMode="auto">
          <a:xfrm>
            <a:off x="6434138" y="40052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1" name="Text Box 33"/>
          <p:cNvSpPr txBox="1">
            <a:spLocks noChangeArrowheads="1"/>
          </p:cNvSpPr>
          <p:nvPr/>
        </p:nvSpPr>
        <p:spPr bwMode="auto">
          <a:xfrm>
            <a:off x="5426075" y="35004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2" name="Text Box 34"/>
          <p:cNvSpPr txBox="1">
            <a:spLocks noChangeArrowheads="1"/>
          </p:cNvSpPr>
          <p:nvPr/>
        </p:nvSpPr>
        <p:spPr bwMode="auto">
          <a:xfrm>
            <a:off x="6650038"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3" name="Text Box 35"/>
          <p:cNvSpPr txBox="1">
            <a:spLocks noChangeArrowheads="1"/>
          </p:cNvSpPr>
          <p:nvPr/>
        </p:nvSpPr>
        <p:spPr bwMode="auto">
          <a:xfrm>
            <a:off x="6434138"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CC</a:t>
            </a:r>
          </a:p>
        </p:txBody>
      </p:sp>
      <p:sp>
        <p:nvSpPr>
          <p:cNvPr id="116772" name="Oval 36"/>
          <p:cNvSpPr>
            <a:spLocks noChangeArrowheads="1"/>
          </p:cNvSpPr>
          <p:nvPr/>
        </p:nvSpPr>
        <p:spPr bwMode="auto">
          <a:xfrm>
            <a:off x="2195513" y="1844675"/>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73" name="Oval 37"/>
          <p:cNvSpPr>
            <a:spLocks noChangeArrowheads="1"/>
          </p:cNvSpPr>
          <p:nvPr/>
        </p:nvSpPr>
        <p:spPr bwMode="auto">
          <a:xfrm>
            <a:off x="2411413" y="2852738"/>
            <a:ext cx="576262" cy="5762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26" name="Text Box 38"/>
          <p:cNvSpPr txBox="1">
            <a:spLocks noChangeArrowheads="1"/>
          </p:cNvSpPr>
          <p:nvPr/>
        </p:nvSpPr>
        <p:spPr bwMode="auto">
          <a:xfrm>
            <a:off x="395288"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7" name="Text Box 39"/>
          <p:cNvSpPr txBox="1">
            <a:spLocks noChangeArrowheads="1"/>
          </p:cNvSpPr>
          <p:nvPr/>
        </p:nvSpPr>
        <p:spPr bwMode="auto">
          <a:xfrm>
            <a:off x="539750"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8" name="Text Box 40"/>
          <p:cNvSpPr txBox="1">
            <a:spLocks noChangeArrowheads="1"/>
          </p:cNvSpPr>
          <p:nvPr/>
        </p:nvSpPr>
        <p:spPr bwMode="auto">
          <a:xfrm>
            <a:off x="1908175"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9" name="Text Box 41"/>
          <p:cNvSpPr txBox="1">
            <a:spLocks noChangeArrowheads="1"/>
          </p:cNvSpPr>
          <p:nvPr/>
        </p:nvSpPr>
        <p:spPr bwMode="auto">
          <a:xfrm>
            <a:off x="1042988"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30" name="Text Box 42"/>
          <p:cNvSpPr txBox="1">
            <a:spLocks noChangeArrowheads="1"/>
          </p:cNvSpPr>
          <p:nvPr/>
        </p:nvSpPr>
        <p:spPr bwMode="auto">
          <a:xfrm>
            <a:off x="6073775" y="44370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116779" name="Oval 43"/>
          <p:cNvSpPr>
            <a:spLocks noChangeArrowheads="1"/>
          </p:cNvSpPr>
          <p:nvPr/>
        </p:nvSpPr>
        <p:spPr bwMode="auto">
          <a:xfrm>
            <a:off x="5664200" y="1893888"/>
            <a:ext cx="576263"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0" name="Oval 44"/>
          <p:cNvSpPr>
            <a:spLocks noChangeArrowheads="1"/>
          </p:cNvSpPr>
          <p:nvPr/>
        </p:nvSpPr>
        <p:spPr bwMode="auto">
          <a:xfrm>
            <a:off x="6411913" y="1866900"/>
            <a:ext cx="576262" cy="576263"/>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1" name="Oval 45"/>
          <p:cNvSpPr>
            <a:spLocks noChangeArrowheads="1"/>
          </p:cNvSpPr>
          <p:nvPr/>
        </p:nvSpPr>
        <p:spPr bwMode="auto">
          <a:xfrm>
            <a:off x="5630863" y="3827463"/>
            <a:ext cx="576262"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4" name="Text Box 46"/>
          <p:cNvSpPr txBox="1">
            <a:spLocks noChangeArrowheads="1"/>
          </p:cNvSpPr>
          <p:nvPr/>
        </p:nvSpPr>
        <p:spPr bwMode="auto">
          <a:xfrm>
            <a:off x="684213" y="4292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116783" name="Oval 47"/>
          <p:cNvSpPr>
            <a:spLocks noChangeArrowheads="1"/>
          </p:cNvSpPr>
          <p:nvPr/>
        </p:nvSpPr>
        <p:spPr bwMode="auto">
          <a:xfrm>
            <a:off x="639763" y="4210050"/>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6" name="Line 48"/>
          <p:cNvSpPr>
            <a:spLocks noChangeShapeType="1"/>
          </p:cNvSpPr>
          <p:nvPr/>
        </p:nvSpPr>
        <p:spPr bwMode="auto">
          <a:xfrm>
            <a:off x="4284663" y="1557338"/>
            <a:ext cx="0" cy="3671887"/>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7" name="Text Box 49"/>
          <p:cNvSpPr txBox="1">
            <a:spLocks noChangeArrowheads="1"/>
          </p:cNvSpPr>
          <p:nvPr/>
        </p:nvSpPr>
        <p:spPr bwMode="auto">
          <a:xfrm>
            <a:off x="3114675" y="1517650"/>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1 </a:t>
            </a:r>
            <a:br>
              <a:rPr lang="cs-CZ" altLang="cs-CZ" sz="1800"/>
            </a:br>
            <a:r>
              <a:rPr lang="cs-CZ" altLang="cs-CZ" sz="1800"/>
              <a:t>H</a:t>
            </a:r>
            <a:r>
              <a:rPr lang="cs-CZ" altLang="cs-CZ" sz="1800" baseline="-25000"/>
              <a:t>O</a:t>
            </a:r>
            <a:r>
              <a:rPr lang="cs-CZ" altLang="cs-CZ" sz="1800"/>
              <a:t> 0.15</a:t>
            </a:r>
          </a:p>
        </p:txBody>
      </p:sp>
      <p:sp>
        <p:nvSpPr>
          <p:cNvPr id="63538" name="Text Box 50"/>
          <p:cNvSpPr txBox="1">
            <a:spLocks noChangeArrowheads="1"/>
          </p:cNvSpPr>
          <p:nvPr/>
        </p:nvSpPr>
        <p:spPr bwMode="auto">
          <a:xfrm>
            <a:off x="4356100" y="1506538"/>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2 </a:t>
            </a:r>
            <a:br>
              <a:rPr lang="cs-CZ" altLang="cs-CZ" sz="1800"/>
            </a:br>
            <a:r>
              <a:rPr lang="cs-CZ" altLang="cs-CZ" sz="1800"/>
              <a:t>H</a:t>
            </a:r>
            <a:r>
              <a:rPr lang="cs-CZ" altLang="cs-CZ" sz="1800" baseline="-25000"/>
              <a:t>O</a:t>
            </a:r>
            <a:r>
              <a:rPr lang="cs-CZ" altLang="cs-CZ" sz="1800"/>
              <a:t> 0.85</a:t>
            </a:r>
          </a:p>
        </p:txBody>
      </p:sp>
      <p:sp>
        <p:nvSpPr>
          <p:cNvPr id="63539" name="Text Box 51"/>
          <p:cNvSpPr txBox="1">
            <a:spLocks noChangeArrowheads="1"/>
          </p:cNvSpPr>
          <p:nvPr/>
        </p:nvSpPr>
        <p:spPr bwMode="auto">
          <a:xfrm>
            <a:off x="684213" y="523875"/>
            <a:ext cx="545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Korekce přes frekvenci heterozygotů na lokusu</a:t>
            </a:r>
          </a:p>
        </p:txBody>
      </p:sp>
      <p:sp>
        <p:nvSpPr>
          <p:cNvPr id="63540" name="Text Box 52"/>
          <p:cNvSpPr txBox="1">
            <a:spLocks noChangeArrowheads="1"/>
          </p:cNvSpPr>
          <p:nvPr/>
        </p:nvSpPr>
        <p:spPr bwMode="auto">
          <a:xfrm>
            <a:off x="1527175" y="5608638"/>
            <a:ext cx="485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cs typeface="Arial" panose="020B0604020202020204" pitchFamily="34" charset="0"/>
              </a:rPr>
              <a:t>→ standardizovaná (vážená) heterozygotnost </a:t>
            </a:r>
          </a:p>
        </p:txBody>
      </p:sp>
      <p:sp>
        <p:nvSpPr>
          <p:cNvPr id="116789" name="Rectangle 53"/>
          <p:cNvSpPr>
            <a:spLocks noChangeArrowheads="1"/>
          </p:cNvSpPr>
          <p:nvPr/>
        </p:nvSpPr>
        <p:spPr bwMode="auto">
          <a:xfrm>
            <a:off x="4427538" y="1484313"/>
            <a:ext cx="4248150" cy="3673475"/>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73"/>
                                        </p:tgtEl>
                                        <p:attrNameLst>
                                          <p:attrName>style.visibility</p:attrName>
                                        </p:attrNameLst>
                                      </p:cBhvr>
                                      <p:to>
                                        <p:strVal val="visible"/>
                                      </p:to>
                                    </p:set>
                                    <p:animEffect transition="in" filter="blinds(horizontal)">
                                      <p:cBhvr>
                                        <p:cTn id="7" dur="500"/>
                                        <p:tgtEl>
                                          <p:spTgt spid="1167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772"/>
                                        </p:tgtEl>
                                        <p:attrNameLst>
                                          <p:attrName>style.visibility</p:attrName>
                                        </p:attrNameLst>
                                      </p:cBhvr>
                                      <p:to>
                                        <p:strVal val="visible"/>
                                      </p:to>
                                    </p:set>
                                    <p:animEffect transition="in" filter="blinds(horizontal)">
                                      <p:cBhvr>
                                        <p:cTn id="10" dur="500"/>
                                        <p:tgtEl>
                                          <p:spTgt spid="1167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83"/>
                                        </p:tgtEl>
                                        <p:attrNameLst>
                                          <p:attrName>style.visibility</p:attrName>
                                        </p:attrNameLst>
                                      </p:cBhvr>
                                      <p:to>
                                        <p:strVal val="visible"/>
                                      </p:to>
                                    </p:set>
                                    <p:animEffect transition="in" filter="blinds(horizontal)">
                                      <p:cBhvr>
                                        <p:cTn id="13" dur="500"/>
                                        <p:tgtEl>
                                          <p:spTgt spid="1167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16789"/>
                                        </p:tgtEl>
                                      </p:cBhvr>
                                    </p:animEffect>
                                    <p:set>
                                      <p:cBhvr>
                                        <p:cTn id="18" dur="1" fill="hold">
                                          <p:stCondLst>
                                            <p:cond delay="499"/>
                                          </p:stCondLst>
                                        </p:cTn>
                                        <p:tgtEl>
                                          <p:spTgt spid="11678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6779"/>
                                        </p:tgtEl>
                                        <p:attrNameLst>
                                          <p:attrName>style.visibility</p:attrName>
                                        </p:attrNameLst>
                                      </p:cBhvr>
                                      <p:to>
                                        <p:strVal val="visible"/>
                                      </p:to>
                                    </p:set>
                                    <p:animEffect transition="in" filter="blinds(horizontal)">
                                      <p:cBhvr>
                                        <p:cTn id="23" dur="500"/>
                                        <p:tgtEl>
                                          <p:spTgt spid="11677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6780"/>
                                        </p:tgtEl>
                                        <p:attrNameLst>
                                          <p:attrName>style.visibility</p:attrName>
                                        </p:attrNameLst>
                                      </p:cBhvr>
                                      <p:to>
                                        <p:strVal val="visible"/>
                                      </p:to>
                                    </p:set>
                                    <p:animEffect transition="in" filter="blinds(horizontal)">
                                      <p:cBhvr>
                                        <p:cTn id="26" dur="500"/>
                                        <p:tgtEl>
                                          <p:spTgt spid="11678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81"/>
                                        </p:tgtEl>
                                        <p:attrNameLst>
                                          <p:attrName>style.visibility</p:attrName>
                                        </p:attrNameLst>
                                      </p:cBhvr>
                                      <p:to>
                                        <p:strVal val="visible"/>
                                      </p:to>
                                    </p:set>
                                    <p:animEffect transition="in" filter="blinds(horizontal)">
                                      <p:cBhvr>
                                        <p:cTn id="29" dur="500"/>
                                        <p:tgtEl>
                                          <p:spTgt spid="116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72" grpId="0" animBg="1"/>
      <p:bldP spid="116773" grpId="0" animBg="1"/>
      <p:bldP spid="116779" grpId="0" animBg="1"/>
      <p:bldP spid="116780" grpId="0" animBg="1"/>
      <p:bldP spid="116781" grpId="0" animBg="1"/>
      <p:bldP spid="116783" grpId="0" animBg="1"/>
      <p:bldP spid="11678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95288" y="260350"/>
            <a:ext cx="8569325" cy="1143000"/>
          </a:xfrm>
        </p:spPr>
        <p:txBody>
          <a:bodyPr/>
          <a:lstStyle/>
          <a:p>
            <a:pPr eaLnBrk="1" hangingPunct="1"/>
            <a:r>
              <a:rPr lang="cs-CZ" altLang="cs-CZ" sz="2800" smtClean="0">
                <a:solidFill>
                  <a:srgbClr val="FF3300"/>
                </a:solidFill>
              </a:rPr>
              <a:t>Jak měřit nakolik je jedinec postižen inbreedingem?</a:t>
            </a:r>
            <a:br>
              <a:rPr lang="cs-CZ" altLang="cs-CZ" sz="2800" smtClean="0">
                <a:solidFill>
                  <a:srgbClr val="FF3300"/>
                </a:solidFill>
              </a:rPr>
            </a:br>
            <a:r>
              <a:rPr lang="cs-CZ" altLang="cs-CZ" sz="2800" smtClean="0">
                <a:solidFill>
                  <a:srgbClr val="FF3300"/>
                </a:solidFill>
              </a:rPr>
              <a:t>Tedy jak příbuzní byli rodiče.</a:t>
            </a:r>
          </a:p>
        </p:txBody>
      </p:sp>
      <p:sp>
        <p:nvSpPr>
          <p:cNvPr id="117763"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r>
              <a:rPr lang="cs-CZ" sz="28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r>
            <a:br>
              <a:rPr lang="cs-CZ" sz="28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err="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a:t>
            </a:r>
            <a:r>
              <a:rPr lang="cs-CZ" sz="28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 standardizovaná heterozygotnost</a:t>
            </a:r>
            <a:br>
              <a:rPr lang="cs-CZ" sz="28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a:t>
            </a:r>
            <a:r>
              <a:rPr lang="cs-CZ" sz="2000" dirty="0" err="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lokusu</a:t>
            </a:r>
            <a:endParaRPr lang="cs-CZ" sz="20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endParaRPr lang="cs-CZ" sz="1000" b="1"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err="1" smtClean="0">
                <a:solidFill>
                  <a:schemeClr val="accent2"/>
                </a:solidFill>
              </a:rPr>
              <a:t>d</a:t>
            </a:r>
            <a:r>
              <a:rPr lang="cs-CZ" sz="2800" b="1" baseline="30000" dirty="0" err="1" smtClean="0">
                <a:solidFill>
                  <a:schemeClr val="accent2"/>
                </a:solidFill>
              </a:rPr>
              <a:t>2</a:t>
            </a:r>
            <a:r>
              <a:rPr lang="cs-CZ" sz="2800" baseline="30000" dirty="0" smtClean="0"/>
              <a:t>  </a:t>
            </a:r>
            <a:r>
              <a:rPr lang="cs-CZ" sz="2800" dirty="0" smtClean="0"/>
              <a:t>rozdíl velikosti alel</a:t>
            </a:r>
            <a:br>
              <a:rPr lang="cs-CZ" sz="2800" dirty="0" smtClean="0"/>
            </a:br>
            <a:r>
              <a:rPr lang="cs-CZ" sz="2000" dirty="0" smtClean="0"/>
              <a:t>lze opět vážit (standardizovat) přes průměrné rozdíly</a:t>
            </a:r>
            <a:br>
              <a:rPr lang="cs-CZ" sz="2000" dirty="0" smtClean="0"/>
            </a:br>
            <a:endParaRPr lang="cs-CZ" sz="2000" dirty="0" smtClean="0"/>
          </a:p>
        </p:txBody>
      </p:sp>
      <p:sp>
        <p:nvSpPr>
          <p:cNvPr id="6451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cs-CZ" sz="4000" smtClean="0">
                <a:solidFill>
                  <a:srgbClr val="FF0000"/>
                </a:solidFill>
              </a:rPr>
              <a:t>Velikost alel a evoluce mikrosatelitů</a:t>
            </a:r>
          </a:p>
        </p:txBody>
      </p:sp>
      <p:sp>
        <p:nvSpPr>
          <p:cNvPr id="3075" name="Rectangle 3"/>
          <p:cNvSpPr>
            <a:spLocks noGrp="1" noChangeArrowheads="1"/>
          </p:cNvSpPr>
          <p:nvPr>
            <p:ph type="body" idx="1"/>
          </p:nvPr>
        </p:nvSpPr>
        <p:spPr>
          <a:xfrm>
            <a:off x="457200" y="1600200"/>
            <a:ext cx="8229600" cy="5257800"/>
          </a:xfrm>
        </p:spPr>
        <p:txBody>
          <a:bodyPr/>
          <a:lstStyle/>
          <a:p>
            <a:pPr eaLnBrk="1" hangingPunct="1"/>
            <a:r>
              <a:rPr lang="cs-CZ" altLang="cs-CZ" sz="2000" b="1" smtClean="0">
                <a:solidFill>
                  <a:srgbClr val="0000FF"/>
                </a:solidFill>
              </a:rPr>
              <a:t>identita alel </a:t>
            </a:r>
            <a:r>
              <a:rPr lang="cs-CZ" altLang="cs-CZ" sz="2000" smtClean="0"/>
              <a:t>(stejné x různé) vs. </a:t>
            </a:r>
            <a:r>
              <a:rPr lang="cs-CZ" altLang="cs-CZ" sz="2000" b="1" smtClean="0">
                <a:solidFill>
                  <a:srgbClr val="0000FF"/>
                </a:solidFill>
              </a:rPr>
              <a:t>rozdíl délek</a:t>
            </a:r>
            <a:r>
              <a:rPr lang="cs-CZ" altLang="cs-CZ" sz="2000" smtClean="0"/>
              <a:t> alel (počtu opakování)</a:t>
            </a:r>
          </a:p>
          <a:p>
            <a:pPr eaLnBrk="1" hangingPunct="1"/>
            <a:endParaRPr lang="cs-CZ" altLang="cs-CZ" sz="2000" smtClean="0"/>
          </a:p>
          <a:p>
            <a:pPr eaLnBrk="1" hangingPunct="1"/>
            <a:r>
              <a:rPr lang="cs-CZ" altLang="cs-CZ" sz="2000" smtClean="0"/>
              <a:t>Indikují podobně dlouhé alely na jednom lokusu bližšího společného předka než alely rozdílných délek?</a:t>
            </a:r>
          </a:p>
          <a:p>
            <a:pPr eaLnBrk="1" hangingPunct="1"/>
            <a:endParaRPr lang="cs-CZ" altLang="cs-CZ" sz="2000" smtClean="0"/>
          </a:p>
          <a:p>
            <a:pPr eaLnBrk="1" hangingPunct="1"/>
            <a:endParaRPr lang="cs-CZ" altLang="cs-CZ" sz="2000" smtClean="0"/>
          </a:p>
          <a:p>
            <a:pPr eaLnBrk="1" hangingPunct="1"/>
            <a:endParaRPr lang="cs-CZ" altLang="cs-CZ" sz="2000" smtClean="0"/>
          </a:p>
          <a:p>
            <a:pPr eaLnBrk="1" hangingPunct="1"/>
            <a:endParaRPr lang="cs-CZ" altLang="cs-CZ" sz="2000" smtClean="0"/>
          </a:p>
          <a:p>
            <a:pPr eaLnBrk="1" hangingPunct="1"/>
            <a:endParaRPr lang="cs-CZ" altLang="cs-CZ" sz="2000" smtClean="0"/>
          </a:p>
          <a:p>
            <a:pPr eaLnBrk="1" hangingPunct="1"/>
            <a:endParaRPr lang="cs-CZ" altLang="cs-CZ" sz="2000" smtClean="0"/>
          </a:p>
          <a:p>
            <a:pPr eaLnBrk="1" hangingPunct="1"/>
            <a:endParaRPr lang="cs-CZ" altLang="cs-CZ" sz="2000" smtClean="0"/>
          </a:p>
          <a:p>
            <a:pPr eaLnBrk="1" hangingPunct="1"/>
            <a:endParaRPr lang="cs-CZ" altLang="cs-CZ" sz="2000" smtClean="0"/>
          </a:p>
          <a:p>
            <a:pPr eaLnBrk="1" hangingPunct="1"/>
            <a:endParaRPr lang="cs-CZ" altLang="cs-CZ" sz="2000" smtClean="0">
              <a:cs typeface="Arial" panose="020B0604020202020204" pitchFamily="34" charset="0"/>
            </a:endParaRPr>
          </a:p>
        </p:txBody>
      </p:sp>
      <p:sp>
        <p:nvSpPr>
          <p:cNvPr id="3099" name="Text Box 27"/>
          <p:cNvSpPr txBox="1">
            <a:spLocks noChangeArrowheads="1"/>
          </p:cNvSpPr>
          <p:nvPr/>
        </p:nvSpPr>
        <p:spPr bwMode="auto">
          <a:xfrm>
            <a:off x="6861175" y="3887788"/>
            <a:ext cx="152717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chemeClr val="bg1"/>
                </a:solidFill>
                <a:latin typeface="Times New Roman" panose="02020603050405020304" pitchFamily="18" charset="0"/>
              </a:rPr>
              <a: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endParaRPr lang="cs-CZ" altLang="cs-CZ" sz="1200">
              <a:solidFill>
                <a:schemeClr val="bg1"/>
              </a:solidFill>
              <a:latin typeface="Times New Roman" panose="02020603050405020304" pitchFamily="18" charset="0"/>
            </a:endParaRPr>
          </a:p>
        </p:txBody>
      </p:sp>
      <p:sp>
        <p:nvSpPr>
          <p:cNvPr id="3100" name="Line 28"/>
          <p:cNvSpPr>
            <a:spLocks noChangeShapeType="1"/>
          </p:cNvSpPr>
          <p:nvPr/>
        </p:nvSpPr>
        <p:spPr bwMode="auto">
          <a:xfrm>
            <a:off x="6496050" y="40401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1" name="Line 29"/>
          <p:cNvSpPr>
            <a:spLocks noChangeShapeType="1"/>
          </p:cNvSpPr>
          <p:nvPr/>
        </p:nvSpPr>
        <p:spPr bwMode="auto">
          <a:xfrm>
            <a:off x="8367713" y="40401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2" name="Text Box 30"/>
          <p:cNvSpPr txBox="1">
            <a:spLocks noChangeArrowheads="1"/>
          </p:cNvSpPr>
          <p:nvPr/>
        </p:nvSpPr>
        <p:spPr bwMode="auto">
          <a:xfrm>
            <a:off x="4808538" y="4737100"/>
            <a:ext cx="3627437"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03" name="Line 31"/>
          <p:cNvSpPr>
            <a:spLocks noChangeShapeType="1"/>
          </p:cNvSpPr>
          <p:nvPr/>
        </p:nvSpPr>
        <p:spPr bwMode="auto">
          <a:xfrm>
            <a:off x="4427538" y="48895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4" name="Line 32"/>
          <p:cNvSpPr>
            <a:spLocks noChangeShapeType="1"/>
          </p:cNvSpPr>
          <p:nvPr/>
        </p:nvSpPr>
        <p:spPr bwMode="auto">
          <a:xfrm>
            <a:off x="8408988" y="48895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6" name="Line 34"/>
          <p:cNvSpPr>
            <a:spLocks noChangeShapeType="1"/>
          </p:cNvSpPr>
          <p:nvPr/>
        </p:nvSpPr>
        <p:spPr bwMode="auto">
          <a:xfrm>
            <a:off x="4838700" y="53228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7" name="Line 35"/>
          <p:cNvSpPr>
            <a:spLocks noChangeShapeType="1"/>
          </p:cNvSpPr>
          <p:nvPr/>
        </p:nvSpPr>
        <p:spPr bwMode="auto">
          <a:xfrm>
            <a:off x="8388350" y="53228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8" name="Text Box 36"/>
          <p:cNvSpPr txBox="1">
            <a:spLocks noChangeArrowheads="1"/>
          </p:cNvSpPr>
          <p:nvPr/>
        </p:nvSpPr>
        <p:spPr bwMode="auto">
          <a:xfrm>
            <a:off x="4767263" y="3513138"/>
            <a:ext cx="3627437"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09" name="Line 37"/>
          <p:cNvSpPr>
            <a:spLocks noChangeShapeType="1"/>
          </p:cNvSpPr>
          <p:nvPr/>
        </p:nvSpPr>
        <p:spPr bwMode="auto">
          <a:xfrm>
            <a:off x="4386263" y="366553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0" name="Line 38"/>
          <p:cNvSpPr>
            <a:spLocks noChangeShapeType="1"/>
          </p:cNvSpPr>
          <p:nvPr/>
        </p:nvSpPr>
        <p:spPr bwMode="auto">
          <a:xfrm>
            <a:off x="8367713" y="366553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1" name="Text Box 39"/>
          <p:cNvSpPr txBox="1">
            <a:spLocks noChangeArrowheads="1"/>
          </p:cNvSpPr>
          <p:nvPr/>
        </p:nvSpPr>
        <p:spPr bwMode="auto">
          <a:xfrm>
            <a:off x="5214938" y="5170488"/>
            <a:ext cx="3244850"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12" name="Text Box 40"/>
          <p:cNvSpPr txBox="1">
            <a:spLocks noChangeArrowheads="1"/>
          </p:cNvSpPr>
          <p:nvPr/>
        </p:nvSpPr>
        <p:spPr bwMode="auto">
          <a:xfrm>
            <a:off x="1979613" y="3638550"/>
            <a:ext cx="216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2"/>
                </a:solidFill>
              </a:rPr>
              <a:t>Rodiče nepříbuzní</a:t>
            </a:r>
          </a:p>
        </p:txBody>
      </p:sp>
      <p:sp>
        <p:nvSpPr>
          <p:cNvPr id="3113" name="Text Box 41"/>
          <p:cNvSpPr txBox="1">
            <a:spLocks noChangeArrowheads="1"/>
          </p:cNvSpPr>
          <p:nvPr/>
        </p:nvSpPr>
        <p:spPr bwMode="auto">
          <a:xfrm>
            <a:off x="2241550" y="493395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2"/>
                </a:solidFill>
              </a:rPr>
              <a:t>Rodiče příbuzní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 calcmode="lin" valueType="num">
                                      <p:cBhvr additive="base">
                                        <p:cTn id="11"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99"/>
                                        </p:tgtEl>
                                        <p:attrNameLst>
                                          <p:attrName>style.visibility</p:attrName>
                                        </p:attrNameLst>
                                      </p:cBhvr>
                                      <p:to>
                                        <p:strVal val="visible"/>
                                      </p:to>
                                    </p:set>
                                    <p:anim calcmode="lin" valueType="num">
                                      <p:cBhvr additive="base">
                                        <p:cTn id="17" dur="500" fill="hold"/>
                                        <p:tgtEl>
                                          <p:spTgt spid="3099"/>
                                        </p:tgtEl>
                                        <p:attrNameLst>
                                          <p:attrName>ppt_x</p:attrName>
                                        </p:attrNameLst>
                                      </p:cBhvr>
                                      <p:tavLst>
                                        <p:tav tm="0">
                                          <p:val>
                                            <p:strVal val="#ppt_x"/>
                                          </p:val>
                                        </p:tav>
                                        <p:tav tm="100000">
                                          <p:val>
                                            <p:strVal val="#ppt_x"/>
                                          </p:val>
                                        </p:tav>
                                      </p:tavLst>
                                    </p:anim>
                                    <p:anim calcmode="lin" valueType="num">
                                      <p:cBhvr additive="base">
                                        <p:cTn id="18" dur="500" fill="hold"/>
                                        <p:tgtEl>
                                          <p:spTgt spid="309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00"/>
                                        </p:tgtEl>
                                        <p:attrNameLst>
                                          <p:attrName>style.visibility</p:attrName>
                                        </p:attrNameLst>
                                      </p:cBhvr>
                                      <p:to>
                                        <p:strVal val="visible"/>
                                      </p:to>
                                    </p:set>
                                    <p:anim calcmode="lin" valueType="num">
                                      <p:cBhvr additive="base">
                                        <p:cTn id="21" dur="500" fill="hold"/>
                                        <p:tgtEl>
                                          <p:spTgt spid="3100"/>
                                        </p:tgtEl>
                                        <p:attrNameLst>
                                          <p:attrName>ppt_x</p:attrName>
                                        </p:attrNameLst>
                                      </p:cBhvr>
                                      <p:tavLst>
                                        <p:tav tm="0">
                                          <p:val>
                                            <p:strVal val="#ppt_x"/>
                                          </p:val>
                                        </p:tav>
                                        <p:tav tm="100000">
                                          <p:val>
                                            <p:strVal val="#ppt_x"/>
                                          </p:val>
                                        </p:tav>
                                      </p:tavLst>
                                    </p:anim>
                                    <p:anim calcmode="lin" valueType="num">
                                      <p:cBhvr additive="base">
                                        <p:cTn id="22" dur="500" fill="hold"/>
                                        <p:tgtEl>
                                          <p:spTgt spid="310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01"/>
                                        </p:tgtEl>
                                        <p:attrNameLst>
                                          <p:attrName>style.visibility</p:attrName>
                                        </p:attrNameLst>
                                      </p:cBhvr>
                                      <p:to>
                                        <p:strVal val="visible"/>
                                      </p:to>
                                    </p:set>
                                    <p:anim calcmode="lin" valueType="num">
                                      <p:cBhvr additive="base">
                                        <p:cTn id="25" dur="500" fill="hold"/>
                                        <p:tgtEl>
                                          <p:spTgt spid="3101"/>
                                        </p:tgtEl>
                                        <p:attrNameLst>
                                          <p:attrName>ppt_x</p:attrName>
                                        </p:attrNameLst>
                                      </p:cBhvr>
                                      <p:tavLst>
                                        <p:tav tm="0">
                                          <p:val>
                                            <p:strVal val="#ppt_x"/>
                                          </p:val>
                                        </p:tav>
                                        <p:tav tm="100000">
                                          <p:val>
                                            <p:strVal val="#ppt_x"/>
                                          </p:val>
                                        </p:tav>
                                      </p:tavLst>
                                    </p:anim>
                                    <p:anim calcmode="lin" valueType="num">
                                      <p:cBhvr additive="base">
                                        <p:cTn id="26" dur="500" fill="hold"/>
                                        <p:tgtEl>
                                          <p:spTgt spid="310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02"/>
                                        </p:tgtEl>
                                        <p:attrNameLst>
                                          <p:attrName>style.visibility</p:attrName>
                                        </p:attrNameLst>
                                      </p:cBhvr>
                                      <p:to>
                                        <p:strVal val="visible"/>
                                      </p:to>
                                    </p:set>
                                    <p:anim calcmode="lin" valueType="num">
                                      <p:cBhvr additive="base">
                                        <p:cTn id="29" dur="500" fill="hold"/>
                                        <p:tgtEl>
                                          <p:spTgt spid="3102"/>
                                        </p:tgtEl>
                                        <p:attrNameLst>
                                          <p:attrName>ppt_x</p:attrName>
                                        </p:attrNameLst>
                                      </p:cBhvr>
                                      <p:tavLst>
                                        <p:tav tm="0">
                                          <p:val>
                                            <p:strVal val="#ppt_x"/>
                                          </p:val>
                                        </p:tav>
                                        <p:tav tm="100000">
                                          <p:val>
                                            <p:strVal val="#ppt_x"/>
                                          </p:val>
                                        </p:tav>
                                      </p:tavLst>
                                    </p:anim>
                                    <p:anim calcmode="lin" valueType="num">
                                      <p:cBhvr additive="base">
                                        <p:cTn id="30" dur="500" fill="hold"/>
                                        <p:tgtEl>
                                          <p:spTgt spid="310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03"/>
                                        </p:tgtEl>
                                        <p:attrNameLst>
                                          <p:attrName>style.visibility</p:attrName>
                                        </p:attrNameLst>
                                      </p:cBhvr>
                                      <p:to>
                                        <p:strVal val="visible"/>
                                      </p:to>
                                    </p:set>
                                    <p:anim calcmode="lin" valueType="num">
                                      <p:cBhvr additive="base">
                                        <p:cTn id="33" dur="500" fill="hold"/>
                                        <p:tgtEl>
                                          <p:spTgt spid="3103"/>
                                        </p:tgtEl>
                                        <p:attrNameLst>
                                          <p:attrName>ppt_x</p:attrName>
                                        </p:attrNameLst>
                                      </p:cBhvr>
                                      <p:tavLst>
                                        <p:tav tm="0">
                                          <p:val>
                                            <p:strVal val="#ppt_x"/>
                                          </p:val>
                                        </p:tav>
                                        <p:tav tm="100000">
                                          <p:val>
                                            <p:strVal val="#ppt_x"/>
                                          </p:val>
                                        </p:tav>
                                      </p:tavLst>
                                    </p:anim>
                                    <p:anim calcmode="lin" valueType="num">
                                      <p:cBhvr additive="base">
                                        <p:cTn id="34" dur="500" fill="hold"/>
                                        <p:tgtEl>
                                          <p:spTgt spid="310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04"/>
                                        </p:tgtEl>
                                        <p:attrNameLst>
                                          <p:attrName>style.visibility</p:attrName>
                                        </p:attrNameLst>
                                      </p:cBhvr>
                                      <p:to>
                                        <p:strVal val="visible"/>
                                      </p:to>
                                    </p:set>
                                    <p:anim calcmode="lin" valueType="num">
                                      <p:cBhvr additive="base">
                                        <p:cTn id="37" dur="500" fill="hold"/>
                                        <p:tgtEl>
                                          <p:spTgt spid="3104"/>
                                        </p:tgtEl>
                                        <p:attrNameLst>
                                          <p:attrName>ppt_x</p:attrName>
                                        </p:attrNameLst>
                                      </p:cBhvr>
                                      <p:tavLst>
                                        <p:tav tm="0">
                                          <p:val>
                                            <p:strVal val="#ppt_x"/>
                                          </p:val>
                                        </p:tav>
                                        <p:tav tm="100000">
                                          <p:val>
                                            <p:strVal val="#ppt_x"/>
                                          </p:val>
                                        </p:tav>
                                      </p:tavLst>
                                    </p:anim>
                                    <p:anim calcmode="lin" valueType="num">
                                      <p:cBhvr additive="base">
                                        <p:cTn id="38" dur="500" fill="hold"/>
                                        <p:tgtEl>
                                          <p:spTgt spid="310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06"/>
                                        </p:tgtEl>
                                        <p:attrNameLst>
                                          <p:attrName>style.visibility</p:attrName>
                                        </p:attrNameLst>
                                      </p:cBhvr>
                                      <p:to>
                                        <p:strVal val="visible"/>
                                      </p:to>
                                    </p:set>
                                    <p:anim calcmode="lin" valueType="num">
                                      <p:cBhvr additive="base">
                                        <p:cTn id="41" dur="500" fill="hold"/>
                                        <p:tgtEl>
                                          <p:spTgt spid="3106"/>
                                        </p:tgtEl>
                                        <p:attrNameLst>
                                          <p:attrName>ppt_x</p:attrName>
                                        </p:attrNameLst>
                                      </p:cBhvr>
                                      <p:tavLst>
                                        <p:tav tm="0">
                                          <p:val>
                                            <p:strVal val="#ppt_x"/>
                                          </p:val>
                                        </p:tav>
                                        <p:tav tm="100000">
                                          <p:val>
                                            <p:strVal val="#ppt_x"/>
                                          </p:val>
                                        </p:tav>
                                      </p:tavLst>
                                    </p:anim>
                                    <p:anim calcmode="lin" valueType="num">
                                      <p:cBhvr additive="base">
                                        <p:cTn id="42" dur="500" fill="hold"/>
                                        <p:tgtEl>
                                          <p:spTgt spid="310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07"/>
                                        </p:tgtEl>
                                        <p:attrNameLst>
                                          <p:attrName>style.visibility</p:attrName>
                                        </p:attrNameLst>
                                      </p:cBhvr>
                                      <p:to>
                                        <p:strVal val="visible"/>
                                      </p:to>
                                    </p:set>
                                    <p:anim calcmode="lin" valueType="num">
                                      <p:cBhvr additive="base">
                                        <p:cTn id="45" dur="500" fill="hold"/>
                                        <p:tgtEl>
                                          <p:spTgt spid="3107"/>
                                        </p:tgtEl>
                                        <p:attrNameLst>
                                          <p:attrName>ppt_x</p:attrName>
                                        </p:attrNameLst>
                                      </p:cBhvr>
                                      <p:tavLst>
                                        <p:tav tm="0">
                                          <p:val>
                                            <p:strVal val="#ppt_x"/>
                                          </p:val>
                                        </p:tav>
                                        <p:tav tm="100000">
                                          <p:val>
                                            <p:strVal val="#ppt_x"/>
                                          </p:val>
                                        </p:tav>
                                      </p:tavLst>
                                    </p:anim>
                                    <p:anim calcmode="lin" valueType="num">
                                      <p:cBhvr additive="base">
                                        <p:cTn id="46" dur="500" fill="hold"/>
                                        <p:tgtEl>
                                          <p:spTgt spid="31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08"/>
                                        </p:tgtEl>
                                        <p:attrNameLst>
                                          <p:attrName>style.visibility</p:attrName>
                                        </p:attrNameLst>
                                      </p:cBhvr>
                                      <p:to>
                                        <p:strVal val="visible"/>
                                      </p:to>
                                    </p:set>
                                    <p:anim calcmode="lin" valueType="num">
                                      <p:cBhvr additive="base">
                                        <p:cTn id="49" dur="500" fill="hold"/>
                                        <p:tgtEl>
                                          <p:spTgt spid="3108"/>
                                        </p:tgtEl>
                                        <p:attrNameLst>
                                          <p:attrName>ppt_x</p:attrName>
                                        </p:attrNameLst>
                                      </p:cBhvr>
                                      <p:tavLst>
                                        <p:tav tm="0">
                                          <p:val>
                                            <p:strVal val="#ppt_x"/>
                                          </p:val>
                                        </p:tav>
                                        <p:tav tm="100000">
                                          <p:val>
                                            <p:strVal val="#ppt_x"/>
                                          </p:val>
                                        </p:tav>
                                      </p:tavLst>
                                    </p:anim>
                                    <p:anim calcmode="lin" valueType="num">
                                      <p:cBhvr additive="base">
                                        <p:cTn id="50" dur="500" fill="hold"/>
                                        <p:tgtEl>
                                          <p:spTgt spid="310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109"/>
                                        </p:tgtEl>
                                        <p:attrNameLst>
                                          <p:attrName>style.visibility</p:attrName>
                                        </p:attrNameLst>
                                      </p:cBhvr>
                                      <p:to>
                                        <p:strVal val="visible"/>
                                      </p:to>
                                    </p:set>
                                    <p:anim calcmode="lin" valueType="num">
                                      <p:cBhvr additive="base">
                                        <p:cTn id="53" dur="500" fill="hold"/>
                                        <p:tgtEl>
                                          <p:spTgt spid="3109"/>
                                        </p:tgtEl>
                                        <p:attrNameLst>
                                          <p:attrName>ppt_x</p:attrName>
                                        </p:attrNameLst>
                                      </p:cBhvr>
                                      <p:tavLst>
                                        <p:tav tm="0">
                                          <p:val>
                                            <p:strVal val="#ppt_x"/>
                                          </p:val>
                                        </p:tav>
                                        <p:tav tm="100000">
                                          <p:val>
                                            <p:strVal val="#ppt_x"/>
                                          </p:val>
                                        </p:tav>
                                      </p:tavLst>
                                    </p:anim>
                                    <p:anim calcmode="lin" valueType="num">
                                      <p:cBhvr additive="base">
                                        <p:cTn id="54" dur="500" fill="hold"/>
                                        <p:tgtEl>
                                          <p:spTgt spid="310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110"/>
                                        </p:tgtEl>
                                        <p:attrNameLst>
                                          <p:attrName>style.visibility</p:attrName>
                                        </p:attrNameLst>
                                      </p:cBhvr>
                                      <p:to>
                                        <p:strVal val="visible"/>
                                      </p:to>
                                    </p:set>
                                    <p:anim calcmode="lin" valueType="num">
                                      <p:cBhvr additive="base">
                                        <p:cTn id="57" dur="500" fill="hold"/>
                                        <p:tgtEl>
                                          <p:spTgt spid="3110"/>
                                        </p:tgtEl>
                                        <p:attrNameLst>
                                          <p:attrName>ppt_x</p:attrName>
                                        </p:attrNameLst>
                                      </p:cBhvr>
                                      <p:tavLst>
                                        <p:tav tm="0">
                                          <p:val>
                                            <p:strVal val="#ppt_x"/>
                                          </p:val>
                                        </p:tav>
                                        <p:tav tm="100000">
                                          <p:val>
                                            <p:strVal val="#ppt_x"/>
                                          </p:val>
                                        </p:tav>
                                      </p:tavLst>
                                    </p:anim>
                                    <p:anim calcmode="lin" valueType="num">
                                      <p:cBhvr additive="base">
                                        <p:cTn id="58" dur="500" fill="hold"/>
                                        <p:tgtEl>
                                          <p:spTgt spid="31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11"/>
                                        </p:tgtEl>
                                        <p:attrNameLst>
                                          <p:attrName>style.visibility</p:attrName>
                                        </p:attrNameLst>
                                      </p:cBhvr>
                                      <p:to>
                                        <p:strVal val="visible"/>
                                      </p:to>
                                    </p:set>
                                    <p:anim calcmode="lin" valueType="num">
                                      <p:cBhvr additive="base">
                                        <p:cTn id="61" dur="500" fill="hold"/>
                                        <p:tgtEl>
                                          <p:spTgt spid="3111"/>
                                        </p:tgtEl>
                                        <p:attrNameLst>
                                          <p:attrName>ppt_x</p:attrName>
                                        </p:attrNameLst>
                                      </p:cBhvr>
                                      <p:tavLst>
                                        <p:tav tm="0">
                                          <p:val>
                                            <p:strVal val="#ppt_x"/>
                                          </p:val>
                                        </p:tav>
                                        <p:tav tm="100000">
                                          <p:val>
                                            <p:strVal val="#ppt_x"/>
                                          </p:val>
                                        </p:tav>
                                      </p:tavLst>
                                    </p:anim>
                                    <p:anim calcmode="lin" valueType="num">
                                      <p:cBhvr additive="base">
                                        <p:cTn id="62" dur="500" fill="hold"/>
                                        <p:tgtEl>
                                          <p:spTgt spid="31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12"/>
                                        </p:tgtEl>
                                        <p:attrNameLst>
                                          <p:attrName>style.visibility</p:attrName>
                                        </p:attrNameLst>
                                      </p:cBhvr>
                                      <p:to>
                                        <p:strVal val="visible"/>
                                      </p:to>
                                    </p:set>
                                    <p:anim calcmode="lin" valueType="num">
                                      <p:cBhvr additive="base">
                                        <p:cTn id="65" dur="500" fill="hold"/>
                                        <p:tgtEl>
                                          <p:spTgt spid="3112"/>
                                        </p:tgtEl>
                                        <p:attrNameLst>
                                          <p:attrName>ppt_x</p:attrName>
                                        </p:attrNameLst>
                                      </p:cBhvr>
                                      <p:tavLst>
                                        <p:tav tm="0">
                                          <p:val>
                                            <p:strVal val="#ppt_x"/>
                                          </p:val>
                                        </p:tav>
                                        <p:tav tm="100000">
                                          <p:val>
                                            <p:strVal val="#ppt_x"/>
                                          </p:val>
                                        </p:tav>
                                      </p:tavLst>
                                    </p:anim>
                                    <p:anim calcmode="lin" valueType="num">
                                      <p:cBhvr additive="base">
                                        <p:cTn id="66" dur="500" fill="hold"/>
                                        <p:tgtEl>
                                          <p:spTgt spid="31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13"/>
                                        </p:tgtEl>
                                        <p:attrNameLst>
                                          <p:attrName>style.visibility</p:attrName>
                                        </p:attrNameLst>
                                      </p:cBhvr>
                                      <p:to>
                                        <p:strVal val="visible"/>
                                      </p:to>
                                    </p:set>
                                    <p:anim calcmode="lin" valueType="num">
                                      <p:cBhvr additive="base">
                                        <p:cTn id="69" dur="500" fill="hold"/>
                                        <p:tgtEl>
                                          <p:spTgt spid="3113"/>
                                        </p:tgtEl>
                                        <p:attrNameLst>
                                          <p:attrName>ppt_x</p:attrName>
                                        </p:attrNameLst>
                                      </p:cBhvr>
                                      <p:tavLst>
                                        <p:tav tm="0">
                                          <p:val>
                                            <p:strVal val="#ppt_x"/>
                                          </p:val>
                                        </p:tav>
                                        <p:tav tm="100000">
                                          <p:val>
                                            <p:strVal val="#ppt_x"/>
                                          </p:val>
                                        </p:tav>
                                      </p:tavLst>
                                    </p:anim>
                                    <p:anim calcmode="lin" valueType="num">
                                      <p:cBhvr additive="base">
                                        <p:cTn id="70" dur="500" fill="hold"/>
                                        <p:tgtEl>
                                          <p:spTgt spid="3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P spid="3102" grpId="0" animBg="1"/>
      <p:bldP spid="3108" grpId="0" animBg="1"/>
      <p:bldP spid="3111" grpId="0" animBg="1"/>
      <p:bldP spid="3112" grpId="0"/>
      <p:bldP spid="31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46799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me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781300"/>
            <a:ext cx="38893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med"/>
              </a14:hiddenLine>
            </a:ext>
          </a:extLst>
        </p:spPr>
      </p:pic>
      <p:sp>
        <p:nvSpPr>
          <p:cNvPr id="12292" name="Text Box 8"/>
          <p:cNvSpPr txBox="1">
            <a:spLocks noChangeArrowheads="1"/>
          </p:cNvSpPr>
          <p:nvPr/>
        </p:nvSpPr>
        <p:spPr bwMode="auto">
          <a:xfrm>
            <a:off x="971550" y="4652963"/>
            <a:ext cx="65738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tabLst>
                <a:tab pos="474980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474980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474980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474980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cs-CZ" altLang="cs-CZ" sz="1900">
                <a:solidFill>
                  <a:schemeClr val="bg1"/>
                </a:solidFill>
              </a:rPr>
              <a:t>24 dostupných národních strategií</a:t>
            </a:r>
          </a:p>
          <a:p>
            <a:pPr eaLnBrk="1" hangingPunct="1">
              <a:lnSpc>
                <a:spcPct val="120000"/>
              </a:lnSpc>
              <a:spcBef>
                <a:spcPct val="0"/>
              </a:spcBef>
              <a:buClrTx/>
              <a:buSzTx/>
              <a:buFontTx/>
              <a:buNone/>
            </a:pPr>
            <a:r>
              <a:rPr lang="cs-CZ" altLang="cs-CZ" sz="1900">
                <a:solidFill>
                  <a:schemeClr val="bg1"/>
                </a:solidFill>
              </a:rPr>
              <a:t>genetická diverzita (GD) má být chráněna:   16 států (67 %)</a:t>
            </a:r>
          </a:p>
          <a:p>
            <a:pPr eaLnBrk="1" hangingPunct="1">
              <a:lnSpc>
                <a:spcPct val="120000"/>
              </a:lnSpc>
              <a:spcBef>
                <a:spcPct val="0"/>
              </a:spcBef>
              <a:buClrTx/>
              <a:buSzTx/>
              <a:buFontTx/>
              <a:buNone/>
            </a:pPr>
            <a:r>
              <a:rPr lang="cs-CZ" altLang="cs-CZ" sz="1900">
                <a:solidFill>
                  <a:schemeClr val="bg1"/>
                </a:solidFill>
              </a:rPr>
              <a:t>GD má být monitorována: 	22 států (90 %)</a:t>
            </a:r>
          </a:p>
          <a:p>
            <a:pPr eaLnBrk="1" hangingPunct="1">
              <a:lnSpc>
                <a:spcPct val="120000"/>
              </a:lnSpc>
              <a:spcBef>
                <a:spcPct val="0"/>
              </a:spcBef>
              <a:buClrTx/>
              <a:buSzTx/>
              <a:buFontTx/>
              <a:buNone/>
            </a:pPr>
            <a:r>
              <a:rPr lang="cs-CZ" altLang="cs-CZ" sz="1900">
                <a:solidFill>
                  <a:schemeClr val="bg1"/>
                </a:solidFill>
              </a:rPr>
              <a:t>potřeba nástrojů pro monitoring GD:	  5 států (21 %)</a:t>
            </a:r>
          </a:p>
        </p:txBody>
      </p:sp>
      <p:sp>
        <p:nvSpPr>
          <p:cNvPr id="12293" name="Text Box 24"/>
          <p:cNvSpPr txBox="1">
            <a:spLocks noChangeArrowheads="1"/>
          </p:cNvSpPr>
          <p:nvPr/>
        </p:nvSpPr>
        <p:spPr bwMode="auto">
          <a:xfrm>
            <a:off x="6280150" y="6308725"/>
            <a:ext cx="2468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solidFill>
                  <a:schemeClr val="bg1"/>
                </a:solidFill>
              </a:rPr>
              <a:t>(Laikre Concerv Genet 2010)</a:t>
            </a:r>
          </a:p>
        </p:txBody>
      </p:sp>
      <p:sp>
        <p:nvSpPr>
          <p:cNvPr id="6" name="Otsikko 1"/>
          <p:cNvSpPr txBox="1">
            <a:spLocks/>
          </p:cNvSpPr>
          <p:nvPr/>
        </p:nvSpPr>
        <p:spPr>
          <a:xfrm>
            <a:off x="468313" y="333375"/>
            <a:ext cx="7991475" cy="1028700"/>
          </a:xfrm>
          <a:prstGeom prst="rect">
            <a:avLst/>
          </a:prstGeom>
        </p:spPr>
        <p:txBody>
          <a:bodyPr/>
          <a:lstStyle/>
          <a:p>
            <a:pPr>
              <a:defRPr/>
            </a:pPr>
            <a:r>
              <a:rPr lang="cs-CZ" sz="2800" kern="0">
                <a:solidFill>
                  <a:srgbClr val="FFFF00"/>
                </a:solidFill>
                <a:latin typeface="Comic Sans MS" pitchFamily="66" charset="0"/>
                <a:ea typeface="+mj-ea"/>
                <a:cs typeface="+mj-cs"/>
              </a:rPr>
              <a:t>Genetická rozmanitost</a:t>
            </a:r>
            <a:r>
              <a:rPr lang="en-US" sz="2800" kern="0">
                <a:solidFill>
                  <a:srgbClr val="FFFF00"/>
                </a:solidFill>
                <a:latin typeface="Comic Sans MS" pitchFamily="66" charset="0"/>
                <a:ea typeface="+mj-ea"/>
                <a:cs typeface="+mj-cs"/>
              </a:rPr>
              <a:t>: ne</a:t>
            </a:r>
            <a:r>
              <a:rPr lang="cs-CZ" sz="2800" kern="0">
                <a:solidFill>
                  <a:srgbClr val="FFFF00"/>
                </a:solidFill>
                <a:latin typeface="Comic Sans MS" pitchFamily="66" charset="0"/>
                <a:ea typeface="+mj-ea"/>
                <a:cs typeface="+mj-cs"/>
              </a:rPr>
              <a:t>jvíce přehlížená součást managementu ochrany biodiverzity</a:t>
            </a:r>
            <a:endParaRPr lang="fi-FI" sz="2800" kern="0" dirty="0">
              <a:solidFill>
                <a:srgbClr val="FFFF00"/>
              </a:solidFill>
              <a:latin typeface="Comic Sans MS" pitchFamily="66" charset="0"/>
              <a:ea typeface="+mj-ea"/>
              <a:cs typeface="+mj-cs"/>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1282700"/>
          </a:xfrm>
        </p:spPr>
        <p:txBody>
          <a:bodyPr/>
          <a:lstStyle/>
          <a:p>
            <a:pPr eaLnBrk="1" hangingPunct="1"/>
            <a:r>
              <a:rPr lang="cs-CZ" altLang="cs-CZ" sz="3600" smtClean="0">
                <a:solidFill>
                  <a:srgbClr val="FF0000"/>
                </a:solidFill>
              </a:rPr>
              <a:t>Teoretické mutační modely</a:t>
            </a:r>
            <a:br>
              <a:rPr lang="cs-CZ" altLang="cs-CZ" sz="3600" smtClean="0">
                <a:solidFill>
                  <a:srgbClr val="FF0000"/>
                </a:solidFill>
              </a:rPr>
            </a:br>
            <a:r>
              <a:rPr lang="cs-CZ" altLang="cs-CZ" sz="2400" b="1" smtClean="0">
                <a:solidFill>
                  <a:srgbClr val="FF0000"/>
                </a:solidFill>
              </a:rPr>
              <a:t>Dva extrémy</a:t>
            </a:r>
          </a:p>
        </p:txBody>
      </p:sp>
      <p:sp>
        <p:nvSpPr>
          <p:cNvPr id="66563" name="Rectangle 3"/>
          <p:cNvSpPr>
            <a:spLocks noGrp="1" noChangeArrowheads="1"/>
          </p:cNvSpPr>
          <p:nvPr>
            <p:ph type="body" idx="1"/>
          </p:nvPr>
        </p:nvSpPr>
        <p:spPr>
          <a:xfrm>
            <a:off x="457200" y="1700213"/>
            <a:ext cx="3754438" cy="4425950"/>
          </a:xfrm>
        </p:spPr>
        <p:txBody>
          <a:bodyPr/>
          <a:lstStyle/>
          <a:p>
            <a:pPr eaLnBrk="1" hangingPunct="1">
              <a:lnSpc>
                <a:spcPct val="80000"/>
              </a:lnSpc>
            </a:pPr>
            <a:r>
              <a:rPr lang="cs-CZ" altLang="cs-CZ" sz="2400" b="1" smtClean="0"/>
              <a:t>IAM</a:t>
            </a:r>
            <a:r>
              <a:rPr lang="cs-CZ" altLang="cs-CZ" sz="2400" smtClean="0"/>
              <a:t> </a:t>
            </a:r>
            <a:r>
              <a:rPr lang="cs-CZ" altLang="cs-CZ" sz="2000" smtClean="0"/>
              <a:t>– </a:t>
            </a:r>
            <a:r>
              <a:rPr lang="cs-CZ" altLang="cs-CZ" sz="2000" b="1" smtClean="0"/>
              <a:t>infinitive allele model</a:t>
            </a:r>
            <a:r>
              <a:rPr lang="cs-CZ" altLang="cs-CZ" sz="2400" smtClean="0"/>
              <a:t/>
            </a:r>
            <a:br>
              <a:rPr lang="cs-CZ" altLang="cs-CZ" sz="2400" smtClean="0"/>
            </a:br>
            <a:r>
              <a:rPr lang="cs-CZ" altLang="cs-CZ" sz="1800" smtClean="0"/>
              <a:t>(Při mutaci ztráta nebo získání libovolného počtu opakování. Vždy vzniká nová alela, která doposud v populaci nebyla)</a:t>
            </a:r>
          </a:p>
          <a:p>
            <a:pPr eaLnBrk="1" hangingPunct="1">
              <a:lnSpc>
                <a:spcPct val="80000"/>
              </a:lnSpc>
            </a:pPr>
            <a:endParaRPr lang="cs-CZ" altLang="cs-CZ" sz="1800" smtClean="0"/>
          </a:p>
          <a:p>
            <a:pPr eaLnBrk="1" hangingPunct="1">
              <a:lnSpc>
                <a:spcPct val="80000"/>
              </a:lnSpc>
            </a:pPr>
            <a:endParaRPr lang="cs-CZ" altLang="cs-CZ" sz="1800" smtClean="0"/>
          </a:p>
          <a:p>
            <a:pPr eaLnBrk="1" hangingPunct="1">
              <a:lnSpc>
                <a:spcPct val="80000"/>
              </a:lnSpc>
            </a:pPr>
            <a:endParaRPr lang="cs-CZ" altLang="cs-CZ" sz="1800" smtClean="0"/>
          </a:p>
          <a:p>
            <a:pPr eaLnBrk="1" hangingPunct="1">
              <a:lnSpc>
                <a:spcPct val="80000"/>
              </a:lnSpc>
            </a:pPr>
            <a:endParaRPr lang="cs-CZ" altLang="cs-CZ" sz="1800" smtClean="0"/>
          </a:p>
          <a:p>
            <a:pPr eaLnBrk="1" hangingPunct="1">
              <a:lnSpc>
                <a:spcPct val="80000"/>
              </a:lnSpc>
            </a:pPr>
            <a:r>
              <a:rPr lang="cs-CZ" altLang="cs-CZ" sz="2800" b="1" smtClean="0">
                <a:solidFill>
                  <a:schemeClr val="accent2"/>
                </a:solidFill>
              </a:rPr>
              <a:t>SMM </a:t>
            </a:r>
            <a:r>
              <a:rPr lang="cs-CZ" altLang="cs-CZ" sz="2400" b="1" smtClean="0">
                <a:solidFill>
                  <a:schemeClr val="accent2"/>
                </a:solidFill>
              </a:rPr>
              <a:t>– stepwise mutation model</a:t>
            </a:r>
            <a:r>
              <a:rPr lang="cs-CZ" altLang="cs-CZ" sz="2800" b="1" smtClean="0">
                <a:solidFill>
                  <a:schemeClr val="accent2"/>
                </a:solidFill>
              </a:rPr>
              <a:t/>
            </a:r>
            <a:br>
              <a:rPr lang="cs-CZ" altLang="cs-CZ" sz="2800" b="1" smtClean="0">
                <a:solidFill>
                  <a:schemeClr val="accent2"/>
                </a:solidFill>
              </a:rPr>
            </a:br>
            <a:r>
              <a:rPr lang="cs-CZ" altLang="cs-CZ" sz="1800" smtClean="0"/>
              <a:t>(Mutace způsobeny pouze ztrátou nebo získáním jediného opakování motivu. Mutací může vzniknout alela, která je již v populaci přítomna)</a:t>
            </a:r>
          </a:p>
        </p:txBody>
      </p:sp>
      <p:sp>
        <p:nvSpPr>
          <p:cNvPr id="66564" name="Line 4"/>
          <p:cNvSpPr>
            <a:spLocks noChangeShapeType="1"/>
          </p:cNvSpPr>
          <p:nvPr/>
        </p:nvSpPr>
        <p:spPr bwMode="auto">
          <a:xfrm>
            <a:off x="4859338" y="2501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5" name="Line 5"/>
          <p:cNvSpPr>
            <a:spLocks noChangeShapeType="1"/>
          </p:cNvSpPr>
          <p:nvPr/>
        </p:nvSpPr>
        <p:spPr bwMode="auto">
          <a:xfrm>
            <a:off x="8408988" y="2501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6" name="Text Box 6"/>
          <p:cNvSpPr txBox="1">
            <a:spLocks noChangeArrowheads="1"/>
          </p:cNvSpPr>
          <p:nvPr/>
        </p:nvSpPr>
        <p:spPr bwMode="auto">
          <a:xfrm>
            <a:off x="5235575" y="2349500"/>
            <a:ext cx="324485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67" name="Line 7"/>
          <p:cNvSpPr>
            <a:spLocks noChangeShapeType="1"/>
          </p:cNvSpPr>
          <p:nvPr/>
        </p:nvSpPr>
        <p:spPr bwMode="auto">
          <a:xfrm>
            <a:off x="4859338" y="1866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8" name="Line 8"/>
          <p:cNvSpPr>
            <a:spLocks noChangeShapeType="1"/>
          </p:cNvSpPr>
          <p:nvPr/>
        </p:nvSpPr>
        <p:spPr bwMode="auto">
          <a:xfrm>
            <a:off x="6927850" y="1866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9" name="Text Box 9"/>
          <p:cNvSpPr txBox="1">
            <a:spLocks noChangeArrowheads="1"/>
          </p:cNvSpPr>
          <p:nvPr/>
        </p:nvSpPr>
        <p:spPr bwMode="auto">
          <a:xfrm>
            <a:off x="5235575" y="1714500"/>
            <a:ext cx="17145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0" name="Line 10"/>
          <p:cNvSpPr>
            <a:spLocks noChangeShapeType="1"/>
          </p:cNvSpPr>
          <p:nvPr/>
        </p:nvSpPr>
        <p:spPr bwMode="auto">
          <a:xfrm>
            <a:off x="4859338" y="30908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1" name="Line 11"/>
          <p:cNvSpPr>
            <a:spLocks noChangeShapeType="1"/>
          </p:cNvSpPr>
          <p:nvPr/>
        </p:nvSpPr>
        <p:spPr bwMode="auto">
          <a:xfrm>
            <a:off x="6156325" y="30908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2" name="Text Box 12"/>
          <p:cNvSpPr txBox="1">
            <a:spLocks noChangeArrowheads="1"/>
          </p:cNvSpPr>
          <p:nvPr/>
        </p:nvSpPr>
        <p:spPr bwMode="auto">
          <a:xfrm>
            <a:off x="5235575" y="2938463"/>
            <a:ext cx="94932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3" name="Line 13"/>
          <p:cNvSpPr>
            <a:spLocks noChangeShapeType="1"/>
          </p:cNvSpPr>
          <p:nvPr/>
        </p:nvSpPr>
        <p:spPr bwMode="auto">
          <a:xfrm flipV="1">
            <a:off x="5364163" y="1989138"/>
            <a:ext cx="0" cy="3603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4" name="Line 14"/>
          <p:cNvSpPr>
            <a:spLocks noChangeShapeType="1"/>
          </p:cNvSpPr>
          <p:nvPr/>
        </p:nvSpPr>
        <p:spPr bwMode="auto">
          <a:xfrm flipV="1">
            <a:off x="5364163" y="25654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5" name="Line 15"/>
          <p:cNvSpPr>
            <a:spLocks noChangeShapeType="1"/>
          </p:cNvSpPr>
          <p:nvPr/>
        </p:nvSpPr>
        <p:spPr bwMode="auto">
          <a:xfrm>
            <a:off x="4859338" y="65468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6" name="Line 16"/>
          <p:cNvSpPr>
            <a:spLocks noChangeShapeType="1"/>
          </p:cNvSpPr>
          <p:nvPr/>
        </p:nvSpPr>
        <p:spPr bwMode="auto">
          <a:xfrm>
            <a:off x="6927850" y="65468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7" name="Text Box 17"/>
          <p:cNvSpPr txBox="1">
            <a:spLocks noChangeArrowheads="1"/>
          </p:cNvSpPr>
          <p:nvPr/>
        </p:nvSpPr>
        <p:spPr bwMode="auto">
          <a:xfrm>
            <a:off x="5235575" y="6394450"/>
            <a:ext cx="17145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8" name="Line 18"/>
          <p:cNvSpPr>
            <a:spLocks noChangeShapeType="1"/>
          </p:cNvSpPr>
          <p:nvPr/>
        </p:nvSpPr>
        <p:spPr bwMode="auto">
          <a:xfrm>
            <a:off x="4859338" y="589121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9" name="Line 19"/>
          <p:cNvSpPr>
            <a:spLocks noChangeShapeType="1"/>
          </p:cNvSpPr>
          <p:nvPr/>
        </p:nvSpPr>
        <p:spPr bwMode="auto">
          <a:xfrm>
            <a:off x="7308850" y="589121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0" name="Text Box 20"/>
          <p:cNvSpPr txBox="1">
            <a:spLocks noChangeArrowheads="1"/>
          </p:cNvSpPr>
          <p:nvPr/>
        </p:nvSpPr>
        <p:spPr bwMode="auto">
          <a:xfrm>
            <a:off x="5235575" y="5746750"/>
            <a:ext cx="2097088"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1" name="Line 21"/>
          <p:cNvSpPr>
            <a:spLocks noChangeShapeType="1"/>
          </p:cNvSpPr>
          <p:nvPr/>
        </p:nvSpPr>
        <p:spPr bwMode="auto">
          <a:xfrm>
            <a:off x="4859338" y="52371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2" name="Line 22"/>
          <p:cNvSpPr>
            <a:spLocks noChangeShapeType="1"/>
          </p:cNvSpPr>
          <p:nvPr/>
        </p:nvSpPr>
        <p:spPr bwMode="auto">
          <a:xfrm>
            <a:off x="7667625" y="52371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3" name="Text Box 23"/>
          <p:cNvSpPr txBox="1">
            <a:spLocks noChangeArrowheads="1"/>
          </p:cNvSpPr>
          <p:nvPr/>
        </p:nvSpPr>
        <p:spPr bwMode="auto">
          <a:xfrm>
            <a:off x="5219700" y="5084763"/>
            <a:ext cx="247967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4" name="Line 24"/>
          <p:cNvSpPr>
            <a:spLocks noChangeShapeType="1"/>
          </p:cNvSpPr>
          <p:nvPr/>
        </p:nvSpPr>
        <p:spPr bwMode="auto">
          <a:xfrm>
            <a:off x="4859338" y="4594225"/>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5" name="Line 25"/>
          <p:cNvSpPr>
            <a:spLocks noChangeShapeType="1"/>
          </p:cNvSpPr>
          <p:nvPr/>
        </p:nvSpPr>
        <p:spPr bwMode="auto">
          <a:xfrm>
            <a:off x="8027988" y="4594225"/>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6" name="Text Box 26"/>
          <p:cNvSpPr txBox="1">
            <a:spLocks noChangeArrowheads="1"/>
          </p:cNvSpPr>
          <p:nvPr/>
        </p:nvSpPr>
        <p:spPr bwMode="auto">
          <a:xfrm>
            <a:off x="5235575" y="4449763"/>
            <a:ext cx="2862263"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7" name="Line 30"/>
          <p:cNvSpPr>
            <a:spLocks noChangeShapeType="1"/>
          </p:cNvSpPr>
          <p:nvPr/>
        </p:nvSpPr>
        <p:spPr bwMode="auto">
          <a:xfrm flipV="1">
            <a:off x="5364163" y="40767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8" name="Line 31"/>
          <p:cNvSpPr>
            <a:spLocks noChangeShapeType="1"/>
          </p:cNvSpPr>
          <p:nvPr/>
        </p:nvSpPr>
        <p:spPr bwMode="auto">
          <a:xfrm flipV="1">
            <a:off x="5364163" y="47244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9" name="Line 32"/>
          <p:cNvSpPr>
            <a:spLocks noChangeShapeType="1"/>
          </p:cNvSpPr>
          <p:nvPr/>
        </p:nvSpPr>
        <p:spPr bwMode="auto">
          <a:xfrm flipV="1">
            <a:off x="5364163" y="53721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0" name="Line 33"/>
          <p:cNvSpPr>
            <a:spLocks noChangeShapeType="1"/>
          </p:cNvSpPr>
          <p:nvPr/>
        </p:nvSpPr>
        <p:spPr bwMode="auto">
          <a:xfrm flipV="1">
            <a:off x="5364163" y="6021388"/>
            <a:ext cx="0" cy="3603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1" name="Line 34"/>
          <p:cNvSpPr>
            <a:spLocks noChangeShapeType="1"/>
          </p:cNvSpPr>
          <p:nvPr/>
        </p:nvSpPr>
        <p:spPr bwMode="auto">
          <a:xfrm>
            <a:off x="4859338" y="40132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2" name="Line 35"/>
          <p:cNvSpPr>
            <a:spLocks noChangeShapeType="1"/>
          </p:cNvSpPr>
          <p:nvPr/>
        </p:nvSpPr>
        <p:spPr bwMode="auto">
          <a:xfrm>
            <a:off x="7667625" y="40132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3" name="Text Box 36"/>
          <p:cNvSpPr txBox="1">
            <a:spLocks noChangeArrowheads="1"/>
          </p:cNvSpPr>
          <p:nvPr/>
        </p:nvSpPr>
        <p:spPr bwMode="auto">
          <a:xfrm>
            <a:off x="5219700" y="3860800"/>
            <a:ext cx="247967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94" name="Obdélník 33"/>
          <p:cNvSpPr>
            <a:spLocks noChangeArrowheads="1"/>
          </p:cNvSpPr>
          <p:nvPr/>
        </p:nvSpPr>
        <p:spPr bwMode="auto">
          <a:xfrm>
            <a:off x="250825" y="3500438"/>
            <a:ext cx="8713788" cy="33575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cs-CZ" smtClean="0">
                <a:solidFill>
                  <a:srgbClr val="FF3300"/>
                </a:solidFill>
              </a:rPr>
              <a:t>d</a:t>
            </a:r>
            <a:r>
              <a:rPr lang="cs-CZ" altLang="cs-CZ" baseline="30000" smtClean="0">
                <a:solidFill>
                  <a:srgbClr val="FF3300"/>
                </a:solidFill>
              </a:rPr>
              <a:t>2</a:t>
            </a:r>
            <a:r>
              <a:rPr lang="cs-CZ" altLang="cs-CZ" smtClean="0">
                <a:solidFill>
                  <a:srgbClr val="FF3300"/>
                </a:solidFill>
              </a:rPr>
              <a:t>  -  Jak to měřit?</a:t>
            </a:r>
          </a:p>
        </p:txBody>
      </p:sp>
      <p:sp>
        <p:nvSpPr>
          <p:cNvPr id="67587" name="Rectangle 3"/>
          <p:cNvSpPr>
            <a:spLocks noGrp="1" noChangeArrowheads="1"/>
          </p:cNvSpPr>
          <p:nvPr>
            <p:ph type="body" idx="1"/>
          </p:nvPr>
        </p:nvSpPr>
        <p:spPr>
          <a:xfrm>
            <a:off x="457200" y="3068638"/>
            <a:ext cx="8229600" cy="3057525"/>
          </a:xfrm>
        </p:spPr>
        <p:txBody>
          <a:bodyPr/>
          <a:lstStyle/>
          <a:p>
            <a:pPr eaLnBrk="1" hangingPunct="1">
              <a:lnSpc>
                <a:spcPct val="80000"/>
              </a:lnSpc>
              <a:buFontTx/>
              <a:buNone/>
            </a:pPr>
            <a:r>
              <a:rPr lang="cs-CZ" altLang="cs-CZ" smtClean="0"/>
              <a:t/>
            </a:r>
            <a:br>
              <a:rPr lang="cs-CZ" altLang="cs-CZ" smtClean="0"/>
            </a:br>
            <a:r>
              <a:rPr lang="cs-CZ" altLang="cs-CZ" sz="2400" smtClean="0"/>
              <a:t>i</a:t>
            </a:r>
            <a:r>
              <a:rPr lang="cs-CZ" altLang="cs-CZ" sz="2400" baseline="-25000" smtClean="0"/>
              <a:t>a</a:t>
            </a:r>
            <a:r>
              <a:rPr lang="cs-CZ" altLang="cs-CZ" sz="2400" smtClean="0"/>
              <a:t> a i</a:t>
            </a:r>
            <a:r>
              <a:rPr lang="cs-CZ" altLang="cs-CZ" sz="2400" baseline="-25000" smtClean="0"/>
              <a:t>b</a:t>
            </a:r>
            <a:r>
              <a:rPr lang="cs-CZ" altLang="cs-CZ" sz="2400" smtClean="0"/>
              <a:t> jsou délky alel na lokusu </a:t>
            </a:r>
            <a:r>
              <a:rPr lang="cs-CZ" altLang="cs-CZ" sz="2400" i="1" smtClean="0"/>
              <a:t>i</a:t>
            </a:r>
            <a:r>
              <a:rPr lang="cs-CZ" altLang="cs-CZ" sz="2400" smtClean="0"/>
              <a:t> (v počtu repeatů) </a:t>
            </a:r>
            <a:br>
              <a:rPr lang="cs-CZ" altLang="cs-CZ" sz="2400" smtClean="0"/>
            </a:br>
            <a:r>
              <a:rPr lang="cs-CZ" altLang="cs-CZ" sz="2400" i="1" smtClean="0"/>
              <a:t>n</a:t>
            </a:r>
            <a:r>
              <a:rPr lang="cs-CZ" altLang="cs-CZ" sz="2400" smtClean="0"/>
              <a:t> lokusů</a:t>
            </a:r>
            <a:br>
              <a:rPr lang="cs-CZ" altLang="cs-CZ" sz="2400" smtClean="0"/>
            </a:br>
            <a:r>
              <a:rPr lang="cs-CZ" altLang="cs-CZ" sz="2400" smtClean="0"/>
              <a:t/>
            </a:r>
            <a:br>
              <a:rPr lang="cs-CZ" altLang="cs-CZ" sz="2400" smtClean="0"/>
            </a:br>
            <a:r>
              <a:rPr lang="cs-CZ" altLang="cs-CZ" sz="2400" smtClean="0"/>
              <a:t/>
            </a:r>
            <a:br>
              <a:rPr lang="cs-CZ" altLang="cs-CZ" sz="2400" smtClean="0"/>
            </a:br>
            <a:r>
              <a:rPr lang="cs-CZ" altLang="cs-CZ" sz="2400" smtClean="0"/>
              <a:t>Větší rozdíl v délce alel svědčí o menší příbuznosti předků jedince.</a:t>
            </a:r>
          </a:p>
          <a:p>
            <a:pPr eaLnBrk="1" hangingPunct="1">
              <a:lnSpc>
                <a:spcPct val="80000"/>
              </a:lnSpc>
              <a:buFontTx/>
              <a:buNone/>
            </a:pPr>
            <a:endParaRPr lang="cs-CZ" altLang="cs-CZ" sz="2400" smtClean="0"/>
          </a:p>
          <a:p>
            <a:pPr eaLnBrk="1" hangingPunct="1">
              <a:lnSpc>
                <a:spcPct val="80000"/>
              </a:lnSpc>
              <a:buFontTx/>
              <a:buNone/>
            </a:pPr>
            <a:r>
              <a:rPr lang="cs-CZ" altLang="cs-CZ" sz="2000" smtClean="0"/>
              <a:t>	</a:t>
            </a:r>
            <a:r>
              <a:rPr lang="cs-CZ" altLang="cs-CZ" sz="2000" b="1" smtClean="0">
                <a:solidFill>
                  <a:schemeClr val="accent2"/>
                </a:solidFill>
              </a:rPr>
              <a:t>Standardizace vydělením nejvyšší hodnotou (</a:t>
            </a:r>
            <a:r>
              <a:rPr lang="cs-CZ" altLang="cs-CZ" sz="2000" b="1" smtClean="0">
                <a:solidFill>
                  <a:schemeClr val="accent2"/>
                </a:solidFill>
                <a:cs typeface="Arial" panose="020B0604020202020204" pitchFamily="34" charset="0"/>
              </a:rPr>
              <a:t>→ hodnoty 0 až 1)</a:t>
            </a:r>
          </a:p>
          <a:p>
            <a:pPr eaLnBrk="1" hangingPunct="1">
              <a:lnSpc>
                <a:spcPct val="80000"/>
              </a:lnSpc>
              <a:buFontTx/>
              <a:buNone/>
            </a:pPr>
            <a:endParaRPr lang="cs-CZ" altLang="cs-CZ" sz="2400" b="1" smtClean="0">
              <a:solidFill>
                <a:schemeClr val="accent2"/>
              </a:solidFill>
            </a:endParaRPr>
          </a:p>
        </p:txBody>
      </p:sp>
      <p:sp>
        <p:nvSpPr>
          <p:cNvPr id="6758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aphicFrame>
        <p:nvGraphicFramePr>
          <p:cNvPr id="67589" name="Object 5"/>
          <p:cNvGraphicFramePr>
            <a:graphicFrameLocks noChangeAspect="1"/>
          </p:cNvGraphicFramePr>
          <p:nvPr/>
        </p:nvGraphicFramePr>
        <p:xfrm>
          <a:off x="2700338" y="1844675"/>
          <a:ext cx="2952750" cy="1106488"/>
        </p:xfrm>
        <a:graphic>
          <a:graphicData uri="http://schemas.openxmlformats.org/presentationml/2006/ole">
            <mc:AlternateContent xmlns:mc="http://schemas.openxmlformats.org/markup-compatibility/2006">
              <mc:Choice xmlns:v="urn:schemas-microsoft-com:vml" Requires="v">
                <p:oleObj spid="_x0000_s67594" name="Rovnice" r:id="rId3" imgW="1143000" imgH="431800" progId="Equation.3">
                  <p:embed/>
                </p:oleObj>
              </mc:Choice>
              <mc:Fallback>
                <p:oleObj name="Rovnice" r:id="rId3" imgW="11430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844675"/>
                        <a:ext cx="29527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90" name="Text Box 6"/>
          <p:cNvSpPr txBox="1">
            <a:spLocks noChangeArrowheads="1"/>
          </p:cNvSpPr>
          <p:nvPr/>
        </p:nvSpPr>
        <p:spPr bwMode="auto">
          <a:xfrm>
            <a:off x="1835150" y="2132013"/>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mean</a:t>
            </a:r>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altLang="cs-CZ" smtClean="0">
                <a:solidFill>
                  <a:srgbClr val="FF3300"/>
                </a:solidFill>
              </a:rPr>
              <a:t>Mean d</a:t>
            </a:r>
            <a:r>
              <a:rPr lang="cs-CZ" altLang="cs-CZ" baseline="30000" smtClean="0">
                <a:solidFill>
                  <a:srgbClr val="FF3300"/>
                </a:solidFill>
              </a:rPr>
              <a:t>2</a:t>
            </a:r>
          </a:p>
        </p:txBody>
      </p:sp>
      <p:sp>
        <p:nvSpPr>
          <p:cNvPr id="68611" name="Rectangle 3"/>
          <p:cNvSpPr>
            <a:spLocks noGrp="1" noChangeArrowheads="1"/>
          </p:cNvSpPr>
          <p:nvPr>
            <p:ph type="body" idx="1"/>
          </p:nvPr>
        </p:nvSpPr>
        <p:spPr/>
        <p:txBody>
          <a:bodyPr/>
          <a:lstStyle/>
          <a:p>
            <a:pPr eaLnBrk="1" hangingPunct="1"/>
            <a:r>
              <a:rPr lang="cs-CZ" altLang="cs-CZ" sz="2800" smtClean="0">
                <a:solidFill>
                  <a:schemeClr val="accent2"/>
                </a:solidFill>
              </a:rPr>
              <a:t>Lze použít jen pokud platí</a:t>
            </a:r>
            <a:r>
              <a:rPr lang="cs-CZ" altLang="cs-CZ" sz="2800" smtClean="0"/>
              <a:t/>
            </a:r>
            <a:br>
              <a:rPr lang="cs-CZ" altLang="cs-CZ" sz="2800" smtClean="0"/>
            </a:br>
            <a:r>
              <a:rPr lang="cs-CZ" altLang="cs-CZ" sz="2800" smtClean="0"/>
              <a:t> </a:t>
            </a:r>
            <a:r>
              <a:rPr lang="cs-CZ" altLang="cs-CZ" sz="2800" b="1" smtClean="0"/>
              <a:t>stepwise mutation model</a:t>
            </a:r>
            <a:br>
              <a:rPr lang="cs-CZ" altLang="cs-CZ" sz="2800" b="1" smtClean="0"/>
            </a:br>
            <a:r>
              <a:rPr lang="cs-CZ" altLang="cs-CZ" sz="2800" b="1" smtClean="0"/>
              <a:t/>
            </a:r>
            <a:br>
              <a:rPr lang="cs-CZ" altLang="cs-CZ" sz="2800" b="1" smtClean="0"/>
            </a:br>
            <a:r>
              <a:rPr lang="cs-CZ" altLang="cs-CZ" sz="1800" smtClean="0"/>
              <a:t>(alely se liší jen počtem opakování motivu, např. u tetranukleotidového mikrosatelitu vždy přesně jen o násobky 4)</a:t>
            </a:r>
          </a:p>
          <a:p>
            <a:pPr eaLnBrk="1" hangingPunct="1"/>
            <a:endParaRPr lang="cs-CZ" altLang="cs-CZ" sz="1800" smtClean="0"/>
          </a:p>
          <a:p>
            <a:pPr eaLnBrk="1" hangingPunct="1"/>
            <a:r>
              <a:rPr lang="cs-CZ" altLang="cs-CZ" sz="2800" smtClean="0">
                <a:solidFill>
                  <a:schemeClr val="accent2"/>
                </a:solidFill>
              </a:rPr>
              <a:t>Nelze tedy u složených mikrosatelitů!</a:t>
            </a:r>
            <a:br>
              <a:rPr lang="cs-CZ" altLang="cs-CZ" sz="2800" smtClean="0">
                <a:solidFill>
                  <a:schemeClr val="accent2"/>
                </a:solidFill>
              </a:rPr>
            </a:br>
            <a:r>
              <a:rPr lang="cs-CZ" altLang="cs-CZ" sz="1800" smtClean="0"/>
              <a:t>Např. (CA)</a:t>
            </a:r>
            <a:r>
              <a:rPr lang="cs-CZ" altLang="cs-CZ" sz="1800" baseline="-25000" smtClean="0"/>
              <a:t>n</a:t>
            </a:r>
            <a:r>
              <a:rPr lang="cs-CZ" altLang="cs-CZ" sz="1800" smtClean="0"/>
              <a:t>(CAA)</a:t>
            </a:r>
            <a:r>
              <a:rPr lang="cs-CZ" altLang="cs-CZ" sz="1800" baseline="-25000" smtClean="0"/>
              <a:t>n</a:t>
            </a:r>
          </a:p>
          <a:p>
            <a:pPr eaLnBrk="1" hangingPunct="1"/>
            <a:endParaRPr lang="cs-CZ" altLang="cs-CZ" sz="1800" baseline="-25000" smtClean="0"/>
          </a:p>
          <a:p>
            <a:pPr eaLnBrk="1" hangingPunct="1"/>
            <a:r>
              <a:rPr lang="cs-CZ" altLang="cs-CZ" sz="2800" smtClean="0">
                <a:solidFill>
                  <a:schemeClr val="accent2"/>
                </a:solidFill>
              </a:rPr>
              <a:t>Nelze při výskytu „indels“ ve „flanking regions“</a:t>
            </a:r>
            <a:br>
              <a:rPr lang="cs-CZ" altLang="cs-CZ" sz="2800" smtClean="0">
                <a:solidFill>
                  <a:schemeClr val="accent2"/>
                </a:solidFill>
              </a:rPr>
            </a:br>
            <a:r>
              <a:rPr lang="cs-CZ" altLang="cs-CZ" sz="1800" smtClean="0"/>
              <a:t>(delece a inserce v oblastech ohraničujících mikrosatelitový lokus)</a:t>
            </a: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260350"/>
            <a:ext cx="8569325" cy="1143000"/>
          </a:xfrm>
        </p:spPr>
        <p:txBody>
          <a:bodyPr/>
          <a:lstStyle/>
          <a:p>
            <a:pPr eaLnBrk="1" hangingPunct="1"/>
            <a:r>
              <a:rPr lang="cs-CZ" altLang="cs-CZ" sz="2800" smtClean="0">
                <a:solidFill>
                  <a:srgbClr val="FF3300"/>
                </a:solidFill>
              </a:rPr>
              <a:t>Jak měřit nakolik je jedinec postižen inbreedingem?</a:t>
            </a:r>
            <a:br>
              <a:rPr lang="cs-CZ" altLang="cs-CZ" sz="2800" smtClean="0">
                <a:solidFill>
                  <a:srgbClr val="FF3300"/>
                </a:solidFill>
              </a:rPr>
            </a:br>
            <a:r>
              <a:rPr lang="cs-CZ" altLang="cs-CZ" sz="2800" smtClean="0">
                <a:solidFill>
                  <a:srgbClr val="FF3300"/>
                </a:solidFill>
              </a:rPr>
              <a:t>Tedy jak příbuzní byli rodiče.</a:t>
            </a:r>
          </a:p>
        </p:txBody>
      </p:sp>
      <p:sp>
        <p:nvSpPr>
          <p:cNvPr id="118787"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r>
              <a:rPr lang="cs-CZ" sz="28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r>
            <a:br>
              <a:rPr lang="cs-CZ" sz="28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 - standardizovaná heterozygotnost</a:t>
            </a:r>
            <a:br>
              <a:rPr lang="cs-CZ" sz="2800" b="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lokusu</a:t>
            </a:r>
          </a:p>
          <a:p>
            <a:pPr eaLnBrk="1" hangingPunct="1">
              <a:defRPr/>
            </a:pPr>
            <a:endParaRPr lang="cs-CZ" sz="1000" b="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d</a:t>
            </a:r>
            <a:r>
              <a:rPr lang="cs-CZ" sz="2800" b="1" baseline="30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2</a:t>
            </a:r>
            <a:r>
              <a:rPr lang="cs-CZ" sz="2800" baseline="30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cs-CZ" sz="28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rozdíl velikosti alel</a:t>
            </a:r>
            <a:br>
              <a:rPr lang="cs-CZ" sz="28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lze opět vážit (standardizovat) přes průměrné rozdíly</a:t>
            </a:r>
            <a:br>
              <a:rPr lang="cs-CZ" sz="2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endParaRPr lang="cs-CZ" sz="200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smtClean="0">
                <a:solidFill>
                  <a:schemeClr val="accent2"/>
                </a:solidFill>
              </a:rPr>
              <a:t>IR</a:t>
            </a:r>
            <a:r>
              <a:rPr lang="cs-CZ" sz="2800" smtClean="0"/>
              <a:t> </a:t>
            </a:r>
            <a:r>
              <a:rPr lang="cs-CZ" sz="2800" b="1" smtClean="0">
                <a:solidFill>
                  <a:schemeClr val="accent2"/>
                </a:solidFill>
              </a:rPr>
              <a:t>internal relatedness</a:t>
            </a:r>
            <a:r>
              <a:rPr lang="cs-CZ" sz="2800" smtClean="0"/>
              <a:t> </a:t>
            </a:r>
            <a:br>
              <a:rPr lang="cs-CZ" sz="2800" smtClean="0"/>
            </a:br>
            <a:r>
              <a:rPr lang="cs-CZ" sz="2000" smtClean="0"/>
              <a:t>(„příbuznost“ dle alel na daném lokusu = shoda alel vážená přes frekvenci alely)</a:t>
            </a:r>
          </a:p>
        </p:txBody>
      </p:sp>
      <p:sp>
        <p:nvSpPr>
          <p:cNvPr id="696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323850" y="1052513"/>
            <a:ext cx="8229600" cy="4525962"/>
          </a:xfrm>
        </p:spPr>
        <p:txBody>
          <a:bodyPr/>
          <a:lstStyle/>
          <a:p>
            <a:pPr eaLnBrk="1" hangingPunct="1">
              <a:lnSpc>
                <a:spcPct val="80000"/>
              </a:lnSpc>
              <a:buFontTx/>
              <a:buNone/>
            </a:pPr>
            <a:r>
              <a:rPr lang="cs-CZ" altLang="cs-CZ" sz="2400" b="1" smtClean="0">
                <a:solidFill>
                  <a:srgbClr val="FF3300"/>
                </a:solidFill>
              </a:rPr>
              <a:t>Stejné alely na lokusu</a:t>
            </a:r>
            <a:r>
              <a:rPr lang="cs-CZ" altLang="cs-CZ" sz="2000" b="1" smtClean="0">
                <a:solidFill>
                  <a:schemeClr val="accent2"/>
                </a:solidFill>
              </a:rPr>
              <a:t> </a:t>
            </a:r>
          </a:p>
          <a:p>
            <a:pPr eaLnBrk="1" hangingPunct="1">
              <a:lnSpc>
                <a:spcPct val="80000"/>
              </a:lnSpc>
              <a:buFontTx/>
              <a:buNone/>
            </a:pPr>
            <a:endParaRPr lang="cs-CZ" altLang="cs-CZ" sz="2000" b="1" smtClean="0">
              <a:solidFill>
                <a:schemeClr val="accent2"/>
              </a:solidFill>
            </a:endParaRPr>
          </a:p>
          <a:p>
            <a:pPr eaLnBrk="1" hangingPunct="1">
              <a:lnSpc>
                <a:spcPct val="80000"/>
              </a:lnSpc>
              <a:buFontTx/>
              <a:buNone/>
            </a:pPr>
            <a:r>
              <a:rPr lang="cs-CZ" altLang="cs-CZ" sz="2000" b="1" smtClean="0">
                <a:solidFill>
                  <a:schemeClr val="accent2"/>
                </a:solidFill>
              </a:rPr>
              <a:t>2 příčiny:</a:t>
            </a:r>
          </a:p>
          <a:p>
            <a:pPr eaLnBrk="1" hangingPunct="1">
              <a:lnSpc>
                <a:spcPct val="80000"/>
              </a:lnSpc>
              <a:buFontTx/>
              <a:buNone/>
            </a:pPr>
            <a:endParaRPr lang="cs-CZ" altLang="cs-CZ" sz="2000" b="1" smtClean="0">
              <a:solidFill>
                <a:schemeClr val="accent2"/>
              </a:solidFill>
            </a:endParaRPr>
          </a:p>
          <a:p>
            <a:pPr eaLnBrk="1" hangingPunct="1">
              <a:lnSpc>
                <a:spcPct val="80000"/>
              </a:lnSpc>
              <a:buFontTx/>
              <a:buNone/>
            </a:pPr>
            <a:r>
              <a:rPr lang="cs-CZ" altLang="cs-CZ" sz="2000" b="1" smtClean="0">
                <a:solidFill>
                  <a:schemeClr val="accent2"/>
                </a:solidFill>
              </a:rPr>
              <a:t>Identity by state</a:t>
            </a:r>
            <a:r>
              <a:rPr lang="cs-CZ" altLang="cs-CZ" sz="2000" b="1" smtClean="0"/>
              <a:t> IBS </a:t>
            </a:r>
            <a:r>
              <a:rPr lang="cs-CZ" altLang="cs-CZ" sz="2000" smtClean="0"/>
              <a:t>(stejný stav)</a:t>
            </a:r>
            <a:br>
              <a:rPr lang="cs-CZ" altLang="cs-CZ" sz="2000" smtClean="0"/>
            </a:br>
            <a:endParaRPr lang="cs-CZ" altLang="cs-CZ" sz="1800" smtClean="0"/>
          </a:p>
          <a:p>
            <a:pPr eaLnBrk="1" hangingPunct="1">
              <a:lnSpc>
                <a:spcPct val="80000"/>
              </a:lnSpc>
              <a:buFontTx/>
              <a:buNone/>
            </a:pPr>
            <a:r>
              <a:rPr lang="cs-CZ" altLang="cs-CZ" sz="2000" b="1" smtClean="0">
                <a:solidFill>
                  <a:schemeClr val="accent2"/>
                </a:solidFill>
              </a:rPr>
              <a:t>Identity by descent</a:t>
            </a:r>
            <a:r>
              <a:rPr lang="cs-CZ" altLang="cs-CZ" sz="2000" smtClean="0"/>
              <a:t> </a:t>
            </a:r>
            <a:r>
              <a:rPr lang="cs-CZ" altLang="cs-CZ" sz="2000" b="1" smtClean="0"/>
              <a:t>IBD</a:t>
            </a:r>
            <a:r>
              <a:rPr lang="cs-CZ" altLang="cs-CZ" sz="2000" smtClean="0"/>
              <a:t> (stejný původ)</a:t>
            </a:r>
          </a:p>
          <a:p>
            <a:pPr eaLnBrk="1" hangingPunct="1">
              <a:lnSpc>
                <a:spcPct val="80000"/>
              </a:lnSpc>
              <a:buFontTx/>
              <a:buNone/>
            </a:pPr>
            <a:endParaRPr lang="cs-CZ" altLang="cs-CZ" sz="2000" smtClean="0"/>
          </a:p>
          <a:p>
            <a:pPr lvl="1" eaLnBrk="1" hangingPunct="1">
              <a:lnSpc>
                <a:spcPct val="80000"/>
              </a:lnSpc>
            </a:pPr>
            <a:r>
              <a:rPr lang="cs-CZ" altLang="cs-CZ" sz="1800" smtClean="0"/>
              <a:t>Pozoruji vždy identity by state</a:t>
            </a:r>
          </a:p>
          <a:p>
            <a:pPr lvl="1" eaLnBrk="1" hangingPunct="1">
              <a:lnSpc>
                <a:spcPct val="80000"/>
              </a:lnSpc>
            </a:pPr>
            <a:endParaRPr lang="cs-CZ" altLang="cs-CZ" sz="1800" smtClean="0"/>
          </a:p>
          <a:p>
            <a:pPr lvl="1" eaLnBrk="1" hangingPunct="1">
              <a:lnSpc>
                <a:spcPct val="80000"/>
              </a:lnSpc>
            </a:pPr>
            <a:r>
              <a:rPr lang="cs-CZ" altLang="cs-CZ" sz="1800" smtClean="0"/>
              <a:t>Zjištuji pravděpodobnost pro IBD</a:t>
            </a:r>
          </a:p>
          <a:p>
            <a:pPr lvl="1" eaLnBrk="1" hangingPunct="1">
              <a:lnSpc>
                <a:spcPct val="80000"/>
              </a:lnSpc>
            </a:pPr>
            <a:endParaRPr lang="cs-CZ" altLang="cs-CZ" sz="1800" smtClean="0"/>
          </a:p>
          <a:p>
            <a:pPr lvl="1" eaLnBrk="1" hangingPunct="1">
              <a:lnSpc>
                <a:spcPct val="80000"/>
              </a:lnSpc>
            </a:pPr>
            <a:r>
              <a:rPr lang="cs-CZ" altLang="cs-CZ" sz="1600" smtClean="0"/>
              <a:t>Jde o recentní IBD! </a:t>
            </a:r>
            <a:br>
              <a:rPr lang="cs-CZ" altLang="cs-CZ" sz="1600" smtClean="0"/>
            </a:br>
            <a:r>
              <a:rPr lang="cs-CZ" altLang="cs-CZ" sz="1600" smtClean="0"/>
              <a:t>Všechny alely mají společný původ, byť třeba hodně dávný.</a:t>
            </a:r>
          </a:p>
          <a:p>
            <a:pPr lvl="1" eaLnBrk="1" hangingPunct="1">
              <a:lnSpc>
                <a:spcPct val="80000"/>
              </a:lnSpc>
            </a:pPr>
            <a:endParaRPr lang="cs-CZ" altLang="cs-CZ" sz="1600" smtClean="0"/>
          </a:p>
          <a:p>
            <a:pPr lvl="1" eaLnBrk="1" hangingPunct="1">
              <a:lnSpc>
                <a:spcPct val="80000"/>
              </a:lnSpc>
            </a:pPr>
            <a:r>
              <a:rPr lang="cs-CZ" altLang="cs-CZ" sz="1800" smtClean="0"/>
              <a:t>Vzácnější alely od obou rodičů </a:t>
            </a:r>
            <a:r>
              <a:rPr lang="cs-CZ" altLang="cs-CZ" sz="1800" smtClean="0">
                <a:cs typeface="Arial" panose="020B0604020202020204" pitchFamily="34" charset="0"/>
              </a:rPr>
              <a:t>→ IBD</a:t>
            </a:r>
          </a:p>
        </p:txBody>
      </p:sp>
      <p:sp>
        <p:nvSpPr>
          <p:cNvPr id="70659" name="Text Box 3"/>
          <p:cNvSpPr txBox="1">
            <a:spLocks noChangeArrowheads="1"/>
          </p:cNvSpPr>
          <p:nvPr/>
        </p:nvSpPr>
        <p:spPr bwMode="auto">
          <a:xfrm>
            <a:off x="7254875" y="4313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C</a:t>
            </a:r>
          </a:p>
        </p:txBody>
      </p:sp>
      <p:sp>
        <p:nvSpPr>
          <p:cNvPr id="70660" name="Text Box 4"/>
          <p:cNvSpPr txBox="1">
            <a:spLocks noChangeArrowheads="1"/>
          </p:cNvSpPr>
          <p:nvPr/>
        </p:nvSpPr>
        <p:spPr bwMode="auto">
          <a:xfrm>
            <a:off x="7986713" y="4314825"/>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BD</a:t>
            </a:r>
          </a:p>
        </p:txBody>
      </p:sp>
      <p:sp>
        <p:nvSpPr>
          <p:cNvPr id="70661" name="Line 5"/>
          <p:cNvSpPr>
            <a:spLocks noChangeShapeType="1"/>
          </p:cNvSpPr>
          <p:nvPr/>
        </p:nvSpPr>
        <p:spPr bwMode="auto">
          <a:xfrm>
            <a:off x="7762875" y="4508500"/>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Line 6"/>
          <p:cNvSpPr>
            <a:spLocks noChangeShapeType="1"/>
          </p:cNvSpPr>
          <p:nvPr/>
        </p:nvSpPr>
        <p:spPr bwMode="auto">
          <a:xfrm>
            <a:off x="7883525" y="4508500"/>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7"/>
          <p:cNvSpPr>
            <a:spLocks noChangeShapeType="1"/>
          </p:cNvSpPr>
          <p:nvPr/>
        </p:nvSpPr>
        <p:spPr bwMode="auto">
          <a:xfrm>
            <a:off x="7524750" y="5013325"/>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4" name="Line 8"/>
          <p:cNvSpPr>
            <a:spLocks noChangeShapeType="1"/>
          </p:cNvSpPr>
          <p:nvPr/>
        </p:nvSpPr>
        <p:spPr bwMode="auto">
          <a:xfrm>
            <a:off x="7529513"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9"/>
          <p:cNvSpPr>
            <a:spLocks noChangeShapeType="1"/>
          </p:cNvSpPr>
          <p:nvPr/>
        </p:nvSpPr>
        <p:spPr bwMode="auto">
          <a:xfrm>
            <a:off x="8235950"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6" name="Text Box 10"/>
          <p:cNvSpPr txBox="1">
            <a:spLocks noChangeArrowheads="1"/>
          </p:cNvSpPr>
          <p:nvPr/>
        </p:nvSpPr>
        <p:spPr bwMode="auto">
          <a:xfrm>
            <a:off x="7224713" y="5295900"/>
            <a:ext cx="5302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67" name="Text Box 11"/>
          <p:cNvSpPr txBox="1">
            <a:spLocks noChangeArrowheads="1"/>
          </p:cNvSpPr>
          <p:nvPr/>
        </p:nvSpPr>
        <p:spPr bwMode="auto">
          <a:xfrm>
            <a:off x="8016875" y="5300663"/>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68" name="Line 12"/>
          <p:cNvSpPr>
            <a:spLocks noChangeShapeType="1"/>
          </p:cNvSpPr>
          <p:nvPr/>
        </p:nvSpPr>
        <p:spPr bwMode="auto">
          <a:xfrm>
            <a:off x="7740650" y="5445125"/>
            <a:ext cx="287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3"/>
          <p:cNvSpPr>
            <a:spLocks noChangeShapeType="1"/>
          </p:cNvSpPr>
          <p:nvPr/>
        </p:nvSpPr>
        <p:spPr bwMode="auto">
          <a:xfrm>
            <a:off x="7883525" y="54435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0" name="Text Box 14"/>
          <p:cNvSpPr txBox="1">
            <a:spLocks noChangeArrowheads="1"/>
          </p:cNvSpPr>
          <p:nvPr/>
        </p:nvSpPr>
        <p:spPr bwMode="auto">
          <a:xfrm>
            <a:off x="7629525" y="5948363"/>
            <a:ext cx="5429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71" name="Text Box 15"/>
          <p:cNvSpPr txBox="1">
            <a:spLocks noChangeArrowheads="1"/>
          </p:cNvSpPr>
          <p:nvPr/>
        </p:nvSpPr>
        <p:spPr bwMode="auto">
          <a:xfrm>
            <a:off x="5537200" y="1279525"/>
            <a:ext cx="5175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72" name="Text Box 16"/>
          <p:cNvSpPr txBox="1">
            <a:spLocks noChangeArrowheads="1"/>
          </p:cNvSpPr>
          <p:nvPr/>
        </p:nvSpPr>
        <p:spPr bwMode="auto">
          <a:xfrm>
            <a:off x="6269038" y="12811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a:t>
            </a:r>
          </a:p>
        </p:txBody>
      </p:sp>
      <p:sp>
        <p:nvSpPr>
          <p:cNvPr id="70673" name="Line 17"/>
          <p:cNvSpPr>
            <a:spLocks noChangeShapeType="1"/>
          </p:cNvSpPr>
          <p:nvPr/>
        </p:nvSpPr>
        <p:spPr bwMode="auto">
          <a:xfrm>
            <a:off x="6045200" y="1474788"/>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4" name="Line 18"/>
          <p:cNvSpPr>
            <a:spLocks noChangeShapeType="1"/>
          </p:cNvSpPr>
          <p:nvPr/>
        </p:nvSpPr>
        <p:spPr bwMode="auto">
          <a:xfrm>
            <a:off x="6156325" y="147478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5" name="Line 19"/>
          <p:cNvSpPr>
            <a:spLocks noChangeShapeType="1"/>
          </p:cNvSpPr>
          <p:nvPr/>
        </p:nvSpPr>
        <p:spPr bwMode="auto">
          <a:xfrm>
            <a:off x="5807075" y="1979613"/>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0"/>
          <p:cNvSpPr>
            <a:spLocks noChangeShapeType="1"/>
          </p:cNvSpPr>
          <p:nvPr/>
        </p:nvSpPr>
        <p:spPr bwMode="auto">
          <a:xfrm>
            <a:off x="5816600"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1"/>
          <p:cNvSpPr>
            <a:spLocks noChangeShapeType="1"/>
          </p:cNvSpPr>
          <p:nvPr/>
        </p:nvSpPr>
        <p:spPr bwMode="auto">
          <a:xfrm>
            <a:off x="6518275"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22"/>
          <p:cNvSpPr txBox="1">
            <a:spLocks noChangeArrowheads="1"/>
          </p:cNvSpPr>
          <p:nvPr/>
        </p:nvSpPr>
        <p:spPr bwMode="auto">
          <a:xfrm>
            <a:off x="5507038" y="2262188"/>
            <a:ext cx="5302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79" name="Text Box 23"/>
          <p:cNvSpPr txBox="1">
            <a:spLocks noChangeArrowheads="1"/>
          </p:cNvSpPr>
          <p:nvPr/>
        </p:nvSpPr>
        <p:spPr bwMode="auto">
          <a:xfrm>
            <a:off x="6299200" y="2266950"/>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E</a:t>
            </a:r>
          </a:p>
        </p:txBody>
      </p:sp>
      <p:sp>
        <p:nvSpPr>
          <p:cNvPr id="70680" name="Line 24"/>
          <p:cNvSpPr>
            <a:spLocks noChangeShapeType="1"/>
          </p:cNvSpPr>
          <p:nvPr/>
        </p:nvSpPr>
        <p:spPr bwMode="auto">
          <a:xfrm>
            <a:off x="7019925" y="24463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Text Box 25"/>
          <p:cNvSpPr txBox="1">
            <a:spLocks noChangeArrowheads="1"/>
          </p:cNvSpPr>
          <p:nvPr/>
        </p:nvSpPr>
        <p:spPr bwMode="auto">
          <a:xfrm>
            <a:off x="6731000" y="29495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2" name="Text Box 26"/>
          <p:cNvSpPr txBox="1">
            <a:spLocks noChangeArrowheads="1"/>
          </p:cNvSpPr>
          <p:nvPr/>
        </p:nvSpPr>
        <p:spPr bwMode="auto">
          <a:xfrm>
            <a:off x="7277100" y="12938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CF</a:t>
            </a:r>
          </a:p>
        </p:txBody>
      </p:sp>
      <p:sp>
        <p:nvSpPr>
          <p:cNvPr id="70683" name="Text Box 27"/>
          <p:cNvSpPr txBox="1">
            <a:spLocks noChangeArrowheads="1"/>
          </p:cNvSpPr>
          <p:nvPr/>
        </p:nvSpPr>
        <p:spPr bwMode="auto">
          <a:xfrm>
            <a:off x="8026400" y="1295400"/>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4" name="Line 28"/>
          <p:cNvSpPr>
            <a:spLocks noChangeShapeType="1"/>
          </p:cNvSpPr>
          <p:nvPr/>
        </p:nvSpPr>
        <p:spPr bwMode="auto">
          <a:xfrm>
            <a:off x="7913688" y="14890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5" name="Line 29"/>
          <p:cNvSpPr>
            <a:spLocks noChangeShapeType="1"/>
          </p:cNvSpPr>
          <p:nvPr/>
        </p:nvSpPr>
        <p:spPr bwMode="auto">
          <a:xfrm>
            <a:off x="7535863" y="1993900"/>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6" name="Line 30"/>
          <p:cNvSpPr>
            <a:spLocks noChangeShapeType="1"/>
          </p:cNvSpPr>
          <p:nvPr/>
        </p:nvSpPr>
        <p:spPr bwMode="auto">
          <a:xfrm>
            <a:off x="7543800"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7" name="Line 31"/>
          <p:cNvSpPr>
            <a:spLocks noChangeShapeType="1"/>
          </p:cNvSpPr>
          <p:nvPr/>
        </p:nvSpPr>
        <p:spPr bwMode="auto">
          <a:xfrm>
            <a:off x="8245475"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Text Box 32"/>
          <p:cNvSpPr txBox="1">
            <a:spLocks noChangeArrowheads="1"/>
          </p:cNvSpPr>
          <p:nvPr/>
        </p:nvSpPr>
        <p:spPr bwMode="auto">
          <a:xfrm>
            <a:off x="7235825" y="22764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89" name="Text Box 33"/>
          <p:cNvSpPr txBox="1">
            <a:spLocks noChangeArrowheads="1"/>
          </p:cNvSpPr>
          <p:nvPr/>
        </p:nvSpPr>
        <p:spPr bwMode="auto">
          <a:xfrm>
            <a:off x="8027988" y="2281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90" name="Line 34"/>
          <p:cNvSpPr>
            <a:spLocks noChangeShapeType="1"/>
          </p:cNvSpPr>
          <p:nvPr/>
        </p:nvSpPr>
        <p:spPr bwMode="auto">
          <a:xfrm>
            <a:off x="6804025" y="2446338"/>
            <a:ext cx="431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1" name="Line 35"/>
          <p:cNvSpPr>
            <a:spLocks noChangeShapeType="1"/>
          </p:cNvSpPr>
          <p:nvPr/>
        </p:nvSpPr>
        <p:spPr bwMode="auto">
          <a:xfrm>
            <a:off x="8243888"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2" name="Line 36"/>
          <p:cNvSpPr>
            <a:spLocks noChangeShapeType="1"/>
          </p:cNvSpPr>
          <p:nvPr/>
        </p:nvSpPr>
        <p:spPr bwMode="auto">
          <a:xfrm>
            <a:off x="5795963"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3" name="Line 37"/>
          <p:cNvSpPr>
            <a:spLocks noChangeShapeType="1"/>
          </p:cNvSpPr>
          <p:nvPr/>
        </p:nvSpPr>
        <p:spPr bwMode="auto">
          <a:xfrm>
            <a:off x="507523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4" name="Line 38"/>
          <p:cNvSpPr>
            <a:spLocks noChangeShapeType="1"/>
          </p:cNvSpPr>
          <p:nvPr/>
        </p:nvSpPr>
        <p:spPr bwMode="auto">
          <a:xfrm>
            <a:off x="824388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5" name="Line 39"/>
          <p:cNvSpPr>
            <a:spLocks noChangeShapeType="1"/>
          </p:cNvSpPr>
          <p:nvPr/>
        </p:nvSpPr>
        <p:spPr bwMode="auto">
          <a:xfrm>
            <a:off x="8604250"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6" name="Line 40"/>
          <p:cNvSpPr>
            <a:spLocks noChangeShapeType="1"/>
          </p:cNvSpPr>
          <p:nvPr/>
        </p:nvSpPr>
        <p:spPr bwMode="auto">
          <a:xfrm>
            <a:off x="5364163"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7" name="Line 41"/>
          <p:cNvSpPr>
            <a:spLocks noChangeShapeType="1"/>
          </p:cNvSpPr>
          <p:nvPr/>
        </p:nvSpPr>
        <p:spPr bwMode="auto">
          <a:xfrm>
            <a:off x="7789863" y="1484313"/>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8" name="Text Box 42"/>
          <p:cNvSpPr txBox="1">
            <a:spLocks noChangeArrowheads="1"/>
          </p:cNvSpPr>
          <p:nvPr/>
        </p:nvSpPr>
        <p:spPr bwMode="auto">
          <a:xfrm>
            <a:off x="6084888" y="4048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state</a:t>
            </a:r>
          </a:p>
        </p:txBody>
      </p:sp>
      <p:sp>
        <p:nvSpPr>
          <p:cNvPr id="70699" name="Text Box 43"/>
          <p:cNvSpPr txBox="1">
            <a:spLocks noChangeArrowheads="1"/>
          </p:cNvSpPr>
          <p:nvPr/>
        </p:nvSpPr>
        <p:spPr bwMode="auto">
          <a:xfrm>
            <a:off x="6877050" y="38608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descent</a:t>
            </a:r>
          </a:p>
        </p:txBody>
      </p:sp>
      <p:sp>
        <p:nvSpPr>
          <p:cNvPr id="70700" name="Line 44"/>
          <p:cNvSpPr>
            <a:spLocks noChangeShapeType="1"/>
          </p:cNvSpPr>
          <p:nvPr/>
        </p:nvSpPr>
        <p:spPr bwMode="auto">
          <a:xfrm>
            <a:off x="5867400" y="3617913"/>
            <a:ext cx="33131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902200"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3" name="Text Box 3"/>
          <p:cNvSpPr txBox="1">
            <a:spLocks noChangeArrowheads="1"/>
          </p:cNvSpPr>
          <p:nvPr/>
        </p:nvSpPr>
        <p:spPr bwMode="auto">
          <a:xfrm>
            <a:off x="4418013"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4" name="Text Box 4"/>
          <p:cNvSpPr txBox="1">
            <a:spLocks noChangeArrowheads="1"/>
          </p:cNvSpPr>
          <p:nvPr/>
        </p:nvSpPr>
        <p:spPr bwMode="auto">
          <a:xfrm>
            <a:off x="40592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5" name="Text Box 5"/>
          <p:cNvSpPr txBox="1">
            <a:spLocks noChangeArrowheads="1"/>
          </p:cNvSpPr>
          <p:nvPr/>
        </p:nvSpPr>
        <p:spPr bwMode="auto">
          <a:xfrm>
            <a:off x="4849813"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6" name="Text Box 6"/>
          <p:cNvSpPr txBox="1">
            <a:spLocks noChangeArrowheads="1"/>
          </p:cNvSpPr>
          <p:nvPr/>
        </p:nvSpPr>
        <p:spPr bwMode="auto">
          <a:xfrm>
            <a:off x="557053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7" name="Text Box 7"/>
          <p:cNvSpPr txBox="1">
            <a:spLocks noChangeArrowheads="1"/>
          </p:cNvSpPr>
          <p:nvPr/>
        </p:nvSpPr>
        <p:spPr bwMode="auto">
          <a:xfrm>
            <a:off x="5641975"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8" name="Text Box 8"/>
          <p:cNvSpPr txBox="1">
            <a:spLocks noChangeArrowheads="1"/>
          </p:cNvSpPr>
          <p:nvPr/>
        </p:nvSpPr>
        <p:spPr bwMode="auto">
          <a:xfrm>
            <a:off x="4778375"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9" name="Text Box 9"/>
          <p:cNvSpPr txBox="1">
            <a:spLocks noChangeArrowheads="1"/>
          </p:cNvSpPr>
          <p:nvPr/>
        </p:nvSpPr>
        <p:spPr bwMode="auto">
          <a:xfrm>
            <a:off x="64341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0" name="Text Box 10"/>
          <p:cNvSpPr txBox="1">
            <a:spLocks noChangeArrowheads="1"/>
          </p:cNvSpPr>
          <p:nvPr/>
        </p:nvSpPr>
        <p:spPr bwMode="auto">
          <a:xfrm>
            <a:off x="6075363"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1" name="Text Box 11"/>
          <p:cNvSpPr txBox="1">
            <a:spLocks noChangeArrowheads="1"/>
          </p:cNvSpPr>
          <p:nvPr/>
        </p:nvSpPr>
        <p:spPr bwMode="auto">
          <a:xfrm>
            <a:off x="5837238"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2" name="Text Box 12"/>
          <p:cNvSpPr txBox="1">
            <a:spLocks noChangeArrowheads="1"/>
          </p:cNvSpPr>
          <p:nvPr/>
        </p:nvSpPr>
        <p:spPr bwMode="auto">
          <a:xfrm>
            <a:off x="6434138"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3" name="Text Box 13"/>
          <p:cNvSpPr txBox="1">
            <a:spLocks noChangeArrowheads="1"/>
          </p:cNvSpPr>
          <p:nvPr/>
        </p:nvSpPr>
        <p:spPr bwMode="auto">
          <a:xfrm>
            <a:off x="4994275"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4" name="Text Box 14"/>
          <p:cNvSpPr txBox="1">
            <a:spLocks noChangeArrowheads="1"/>
          </p:cNvSpPr>
          <p:nvPr/>
        </p:nvSpPr>
        <p:spPr bwMode="auto">
          <a:xfrm>
            <a:off x="5859463"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5" name="Text Box 15"/>
          <p:cNvSpPr txBox="1">
            <a:spLocks noChangeArrowheads="1"/>
          </p:cNvSpPr>
          <p:nvPr/>
        </p:nvSpPr>
        <p:spPr bwMode="auto">
          <a:xfrm>
            <a:off x="6057900"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6" name="Text Box 16"/>
          <p:cNvSpPr txBox="1">
            <a:spLocks noChangeArrowheads="1"/>
          </p:cNvSpPr>
          <p:nvPr/>
        </p:nvSpPr>
        <p:spPr bwMode="auto">
          <a:xfrm>
            <a:off x="48498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BB</a:t>
            </a:r>
          </a:p>
        </p:txBody>
      </p:sp>
      <p:sp>
        <p:nvSpPr>
          <p:cNvPr id="71697" name="Text Box 17"/>
          <p:cNvSpPr txBox="1">
            <a:spLocks noChangeArrowheads="1"/>
          </p:cNvSpPr>
          <p:nvPr/>
        </p:nvSpPr>
        <p:spPr bwMode="auto">
          <a:xfrm>
            <a:off x="3986213"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8" name="Text Box 18"/>
          <p:cNvSpPr txBox="1">
            <a:spLocks noChangeArrowheads="1"/>
          </p:cNvSpPr>
          <p:nvPr/>
        </p:nvSpPr>
        <p:spPr bwMode="auto">
          <a:xfrm>
            <a:off x="4130675"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9" name="Text Box 19"/>
          <p:cNvSpPr txBox="1">
            <a:spLocks noChangeArrowheads="1"/>
          </p:cNvSpPr>
          <p:nvPr/>
        </p:nvSpPr>
        <p:spPr bwMode="auto">
          <a:xfrm>
            <a:off x="5499100"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0" name="Text Box 20"/>
          <p:cNvSpPr txBox="1">
            <a:spLocks noChangeArrowheads="1"/>
          </p:cNvSpPr>
          <p:nvPr/>
        </p:nvSpPr>
        <p:spPr bwMode="auto">
          <a:xfrm>
            <a:off x="4633913"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1" name="Text Box 21"/>
          <p:cNvSpPr txBox="1">
            <a:spLocks noChangeArrowheads="1"/>
          </p:cNvSpPr>
          <p:nvPr/>
        </p:nvSpPr>
        <p:spPr bwMode="auto">
          <a:xfrm>
            <a:off x="755650" y="2127250"/>
            <a:ext cx="1873250" cy="654050"/>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Frekvence </a:t>
            </a:r>
            <a:r>
              <a:rPr lang="cs-CZ" altLang="cs-CZ" sz="1800" b="1">
                <a:solidFill>
                  <a:srgbClr val="0000CC"/>
                </a:solidFill>
              </a:rPr>
              <a:t>B</a:t>
            </a:r>
            <a:r>
              <a:rPr lang="cs-CZ" altLang="cs-CZ" sz="1800"/>
              <a:t> 0,1</a:t>
            </a:r>
            <a:br>
              <a:rPr lang="cs-CZ" altLang="cs-CZ" sz="1800"/>
            </a:br>
            <a:r>
              <a:rPr lang="cs-CZ" altLang="cs-CZ" sz="1800"/>
              <a:t>Frekvence </a:t>
            </a:r>
            <a:r>
              <a:rPr lang="cs-CZ" altLang="cs-CZ" sz="1800" b="1">
                <a:solidFill>
                  <a:srgbClr val="CC3300"/>
                </a:solidFill>
              </a:rPr>
              <a:t>A</a:t>
            </a:r>
            <a:r>
              <a:rPr lang="cs-CZ" altLang="cs-CZ" sz="1800"/>
              <a:t> 0,9</a:t>
            </a:r>
          </a:p>
        </p:txBody>
      </p:sp>
      <p:sp>
        <p:nvSpPr>
          <p:cNvPr id="71702" name="Text Box 22"/>
          <p:cNvSpPr txBox="1">
            <a:spLocks noChangeArrowheads="1"/>
          </p:cNvSpPr>
          <p:nvPr/>
        </p:nvSpPr>
        <p:spPr bwMode="auto">
          <a:xfrm>
            <a:off x="684213" y="523875"/>
            <a:ext cx="705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Stejná alela na lokusu - korekce přes frekvenci alel na lokusu</a:t>
            </a:r>
          </a:p>
        </p:txBody>
      </p:sp>
      <p:sp>
        <p:nvSpPr>
          <p:cNvPr id="71703" name="Text Box 23"/>
          <p:cNvSpPr txBox="1">
            <a:spLocks noChangeArrowheads="1"/>
          </p:cNvSpPr>
          <p:nvPr/>
        </p:nvSpPr>
        <p:spPr bwMode="auto">
          <a:xfrm>
            <a:off x="4284663" y="42211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4" name="Text Box 24"/>
          <p:cNvSpPr txBox="1">
            <a:spLocks noChangeArrowheads="1"/>
          </p:cNvSpPr>
          <p:nvPr/>
        </p:nvSpPr>
        <p:spPr bwMode="auto">
          <a:xfrm>
            <a:off x="755650" y="515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71705" name="Text Box 25"/>
          <p:cNvSpPr txBox="1">
            <a:spLocks noChangeArrowheads="1"/>
          </p:cNvSpPr>
          <p:nvPr/>
        </p:nvSpPr>
        <p:spPr bwMode="auto">
          <a:xfrm>
            <a:off x="735013" y="5229225"/>
            <a:ext cx="690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Sdílení alely </a:t>
            </a:r>
            <a:r>
              <a:rPr lang="cs-CZ" altLang="cs-CZ" sz="1800" b="1">
                <a:solidFill>
                  <a:srgbClr val="CC3300"/>
                </a:solidFill>
              </a:rPr>
              <a:t>A</a:t>
            </a:r>
            <a:r>
              <a:rPr lang="cs-CZ" altLang="cs-CZ" sz="1800" b="1">
                <a:solidFill>
                  <a:srgbClr val="0000CC"/>
                </a:solidFill>
              </a:rPr>
              <a:t> </a:t>
            </a:r>
            <a:r>
              <a:rPr lang="cs-CZ" altLang="cs-CZ" sz="1800">
                <a:cs typeface="Arial" panose="020B0604020202020204" pitchFamily="34" charset="0"/>
              </a:rPr>
              <a:t>může být jen náhoda</a:t>
            </a:r>
          </a:p>
          <a:p>
            <a:pPr eaLnBrk="1" hangingPunct="1">
              <a:spcBef>
                <a:spcPct val="0"/>
              </a:spcBef>
              <a:buClrTx/>
              <a:buSzTx/>
              <a:buFontTx/>
              <a:buNone/>
            </a:pPr>
            <a:r>
              <a:rPr lang="cs-CZ" altLang="cs-CZ" sz="1800"/>
              <a:t>Sdílení alely </a:t>
            </a:r>
            <a:r>
              <a:rPr lang="cs-CZ" altLang="cs-CZ" sz="1800" b="1">
                <a:solidFill>
                  <a:srgbClr val="0000CC"/>
                </a:solidFill>
              </a:rPr>
              <a:t>B</a:t>
            </a:r>
            <a:r>
              <a:rPr lang="cs-CZ" altLang="cs-CZ" sz="1800"/>
              <a:t> </a:t>
            </a:r>
            <a:r>
              <a:rPr lang="cs-CZ" altLang="cs-CZ" sz="1800">
                <a:cs typeface="Arial" panose="020B0604020202020204" pitchFamily="34" charset="0"/>
              </a:rPr>
              <a:t>→ větší pravděpodobnost, že si rodiče byli příbuzní</a:t>
            </a: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cs-CZ" altLang="cs-CZ" smtClean="0">
                <a:solidFill>
                  <a:srgbClr val="FF3300"/>
                </a:solidFill>
              </a:rPr>
              <a:t>IR internal relatedness</a:t>
            </a:r>
          </a:p>
        </p:txBody>
      </p:sp>
      <p:sp>
        <p:nvSpPr>
          <p:cNvPr id="72707" name="Rectangle 3"/>
          <p:cNvSpPr>
            <a:spLocks noGrp="1" noChangeArrowheads="1"/>
          </p:cNvSpPr>
          <p:nvPr>
            <p:ph type="body" sz="half" idx="1"/>
          </p:nvPr>
        </p:nvSpPr>
        <p:spPr>
          <a:xfrm>
            <a:off x="457200" y="1600200"/>
            <a:ext cx="7570788" cy="4525963"/>
          </a:xfrm>
        </p:spPr>
        <p:txBody>
          <a:bodyPr/>
          <a:lstStyle/>
          <a:p>
            <a:pPr algn="ctr" eaLnBrk="1" hangingPunct="1">
              <a:lnSpc>
                <a:spcPct val="80000"/>
              </a:lnSpc>
            </a:pPr>
            <a:r>
              <a:rPr lang="cs-CZ" altLang="cs-CZ" sz="2000" smtClean="0"/>
              <a:t>Sdílení alely na lokusu</a:t>
            </a:r>
          </a:p>
          <a:p>
            <a:pPr algn="ctr" eaLnBrk="1" hangingPunct="1">
              <a:lnSpc>
                <a:spcPct val="80000"/>
              </a:lnSpc>
            </a:pPr>
            <a:endParaRPr lang="cs-CZ" altLang="cs-CZ" sz="2000" smtClean="0"/>
          </a:p>
          <a:p>
            <a:pPr algn="ctr" eaLnBrk="1" hangingPunct="1">
              <a:lnSpc>
                <a:spcPct val="80000"/>
              </a:lnSpc>
            </a:pPr>
            <a:r>
              <a:rPr lang="cs-CZ" altLang="cs-CZ" sz="2000" smtClean="0"/>
              <a:t>Váženo přes frekvenci alely</a:t>
            </a:r>
          </a:p>
          <a:p>
            <a:pPr algn="ctr" eaLnBrk="1" hangingPunct="1">
              <a:lnSpc>
                <a:spcPct val="80000"/>
              </a:lnSpc>
            </a:pPr>
            <a:endParaRPr lang="cs-CZ" altLang="cs-CZ" sz="2000" smtClean="0"/>
          </a:p>
          <a:p>
            <a:pPr algn="ctr" eaLnBrk="1" hangingPunct="1">
              <a:lnSpc>
                <a:spcPct val="80000"/>
              </a:lnSpc>
            </a:pPr>
            <a:r>
              <a:rPr lang="cs-CZ" altLang="cs-CZ" sz="2000" smtClean="0"/>
              <a:t>Vzácnější alely mají větší váhu</a:t>
            </a:r>
          </a:p>
          <a:p>
            <a:pPr algn="ctr" eaLnBrk="1" hangingPunct="1">
              <a:lnSpc>
                <a:spcPct val="80000"/>
              </a:lnSpc>
            </a:pPr>
            <a:endParaRPr lang="cs-CZ" altLang="cs-CZ" sz="2000" smtClean="0"/>
          </a:p>
          <a:p>
            <a:pPr algn="ctr" eaLnBrk="1" hangingPunct="1">
              <a:lnSpc>
                <a:spcPct val="80000"/>
              </a:lnSpc>
            </a:pPr>
            <a:endParaRPr lang="cs-CZ" altLang="cs-CZ" sz="2000" smtClean="0"/>
          </a:p>
          <a:p>
            <a:pPr algn="ctr" eaLnBrk="1" hangingPunct="1">
              <a:lnSpc>
                <a:spcPct val="80000"/>
              </a:lnSpc>
            </a:pPr>
            <a:endParaRPr lang="cs-CZ" altLang="cs-CZ" sz="2000" smtClean="0"/>
          </a:p>
          <a:p>
            <a:pPr algn="ctr" eaLnBrk="1" hangingPunct="1">
              <a:lnSpc>
                <a:spcPct val="80000"/>
              </a:lnSpc>
            </a:pPr>
            <a:endParaRPr lang="cs-CZ" altLang="cs-CZ" sz="2000" smtClean="0"/>
          </a:p>
          <a:p>
            <a:pPr algn="ctr" eaLnBrk="1" hangingPunct="1">
              <a:lnSpc>
                <a:spcPct val="80000"/>
              </a:lnSpc>
            </a:pPr>
            <a:r>
              <a:rPr lang="cs-CZ" altLang="cs-CZ" sz="2000" i="1" smtClean="0"/>
              <a:t>H</a:t>
            </a:r>
            <a:r>
              <a:rPr lang="cs-CZ" altLang="cs-CZ" sz="2000" smtClean="0"/>
              <a:t> počet homozygotních lokusů</a:t>
            </a:r>
            <a:br>
              <a:rPr lang="cs-CZ" altLang="cs-CZ" sz="2000" smtClean="0"/>
            </a:br>
            <a:r>
              <a:rPr lang="cs-CZ" altLang="cs-CZ" sz="2000" i="1" smtClean="0"/>
              <a:t>N</a:t>
            </a:r>
            <a:r>
              <a:rPr lang="cs-CZ" altLang="cs-CZ" sz="2000" smtClean="0"/>
              <a:t> počet lokusů</a:t>
            </a:r>
            <a:br>
              <a:rPr lang="cs-CZ" altLang="cs-CZ" sz="2000" smtClean="0"/>
            </a:br>
            <a:r>
              <a:rPr lang="cs-CZ" altLang="cs-CZ" sz="2000" i="1" smtClean="0"/>
              <a:t>f</a:t>
            </a:r>
            <a:r>
              <a:rPr lang="cs-CZ" altLang="cs-CZ" sz="2000" i="1" baseline="-25000" smtClean="0"/>
              <a:t>i</a:t>
            </a:r>
            <a:r>
              <a:rPr lang="cs-CZ" altLang="cs-CZ" sz="2000" smtClean="0"/>
              <a:t> frekvence i-té alely</a:t>
            </a:r>
          </a:p>
          <a:p>
            <a:pPr algn="ctr" eaLnBrk="1" hangingPunct="1">
              <a:lnSpc>
                <a:spcPct val="80000"/>
              </a:lnSpc>
            </a:pPr>
            <a:endParaRPr lang="cs-CZ" altLang="cs-CZ" sz="2000" smtClean="0"/>
          </a:p>
          <a:p>
            <a:pPr algn="ctr" eaLnBrk="1" hangingPunct="1">
              <a:lnSpc>
                <a:spcPct val="80000"/>
              </a:lnSpc>
            </a:pPr>
            <a:r>
              <a:rPr lang="cs-CZ" altLang="cs-CZ" sz="2000" smtClean="0"/>
              <a:t>Program RELATEDNESS – Mac</a:t>
            </a:r>
          </a:p>
          <a:p>
            <a:pPr algn="ctr" eaLnBrk="1" hangingPunct="1">
              <a:lnSpc>
                <a:spcPct val="80000"/>
              </a:lnSpc>
            </a:pPr>
            <a:r>
              <a:rPr lang="cs-CZ" altLang="cs-CZ" sz="2000" smtClean="0"/>
              <a:t>Makro v Excelu (Amos et al. 2001)</a:t>
            </a:r>
          </a:p>
          <a:p>
            <a:pPr algn="ctr" eaLnBrk="1" hangingPunct="1">
              <a:lnSpc>
                <a:spcPct val="80000"/>
              </a:lnSpc>
              <a:buFontTx/>
              <a:buNone/>
            </a:pPr>
            <a:endParaRPr lang="cs-CZ" altLang="cs-CZ" sz="2000" smtClean="0"/>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41663"/>
            <a:ext cx="1943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p:cNvSpPr>
            <a:spLocks noGrp="1"/>
          </p:cNvSpPr>
          <p:nvPr>
            <p:ph type="title"/>
          </p:nvPr>
        </p:nvSpPr>
        <p:spPr/>
        <p:txBody>
          <a:bodyPr/>
          <a:lstStyle/>
          <a:p>
            <a:pPr eaLnBrk="1" hangingPunct="1"/>
            <a:r>
              <a:rPr lang="cs-CZ" altLang="cs-CZ" sz="3200" smtClean="0">
                <a:solidFill>
                  <a:srgbClr val="FF3300"/>
                </a:solidFill>
              </a:rPr>
              <a:t>Další měřítka individuální heterozygotnosti</a:t>
            </a:r>
          </a:p>
        </p:txBody>
      </p:sp>
      <p:sp>
        <p:nvSpPr>
          <p:cNvPr id="73731" name="Zástupný symbol pro text 2"/>
          <p:cNvSpPr>
            <a:spLocks noGrp="1"/>
          </p:cNvSpPr>
          <p:nvPr>
            <p:ph type="body" sz="half" idx="1"/>
          </p:nvPr>
        </p:nvSpPr>
        <p:spPr>
          <a:xfrm>
            <a:off x="500063" y="1428750"/>
            <a:ext cx="8115300" cy="1400175"/>
          </a:xfrm>
        </p:spPr>
        <p:txBody>
          <a:bodyPr/>
          <a:lstStyle/>
          <a:p>
            <a:pPr eaLnBrk="1" hangingPunct="1"/>
            <a:r>
              <a:rPr lang="en-US" altLang="cs-CZ" sz="2800" smtClean="0"/>
              <a:t>Homozygosity</a:t>
            </a:r>
            <a:r>
              <a:rPr lang="cs-CZ" altLang="cs-CZ" sz="2800" smtClean="0"/>
              <a:t> </a:t>
            </a:r>
            <a:r>
              <a:rPr lang="en-US" altLang="cs-CZ" sz="2800" smtClean="0"/>
              <a:t>by loci index (HL)</a:t>
            </a:r>
            <a:r>
              <a:rPr lang="cs-CZ" altLang="cs-CZ" sz="2800" smtClean="0"/>
              <a:t> </a:t>
            </a:r>
            <a:r>
              <a:rPr lang="cs-CZ" altLang="cs-CZ" sz="2400" smtClean="0"/>
              <a:t>(Aparicio et al. 2006) – vhodný při vyšších hodnotách heterozygotnosti (např. mikrosatelity)</a:t>
            </a:r>
            <a:endParaRPr lang="cs-CZ" altLang="cs-CZ" sz="2800" smtClean="0"/>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214688"/>
            <a:ext cx="48196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000375"/>
            <a:ext cx="3505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z="2800" smtClean="0">
                <a:solidFill>
                  <a:srgbClr val="FF3300"/>
                </a:solidFill>
              </a:rPr>
              <a:t>SH, IR a d</a:t>
            </a:r>
            <a:r>
              <a:rPr lang="cs-CZ" altLang="cs-CZ" sz="2800" baseline="30000" smtClean="0">
                <a:solidFill>
                  <a:srgbClr val="FF3300"/>
                </a:solidFill>
              </a:rPr>
              <a:t>2</a:t>
            </a:r>
            <a:r>
              <a:rPr lang="cs-CZ" altLang="cs-CZ" sz="2800" smtClean="0">
                <a:solidFill>
                  <a:srgbClr val="FF3300"/>
                </a:solidFill>
              </a:rPr>
              <a:t> </a:t>
            </a:r>
            <a:br>
              <a:rPr lang="cs-CZ" altLang="cs-CZ" sz="2800" smtClean="0">
                <a:solidFill>
                  <a:srgbClr val="FF3300"/>
                </a:solidFill>
              </a:rPr>
            </a:br>
            <a:r>
              <a:rPr lang="cs-CZ" altLang="cs-CZ" sz="2800" smtClean="0">
                <a:solidFill>
                  <a:srgbClr val="FF3300"/>
                </a:solidFill>
              </a:rPr>
              <a:t>navzájem korelovány</a:t>
            </a:r>
            <a:r>
              <a:rPr lang="cs-CZ" altLang="cs-CZ" sz="3200" smtClean="0">
                <a:solidFill>
                  <a:srgbClr val="FF3300"/>
                </a:solidFill>
              </a:rPr>
              <a:t/>
            </a:r>
            <a:br>
              <a:rPr lang="cs-CZ" altLang="cs-CZ" sz="3200" smtClean="0">
                <a:solidFill>
                  <a:srgbClr val="FF3300"/>
                </a:solidFill>
              </a:rPr>
            </a:br>
            <a:r>
              <a:rPr lang="cs-CZ" altLang="cs-CZ" sz="2000" i="1" smtClean="0">
                <a:solidFill>
                  <a:schemeClr val="accent2"/>
                </a:solidFill>
              </a:rPr>
              <a:t>Amos et al. 2001</a:t>
            </a:r>
          </a:p>
        </p:txBody>
      </p:sp>
      <p:sp>
        <p:nvSpPr>
          <p:cNvPr id="19459" name="Rectangle 3"/>
          <p:cNvSpPr>
            <a:spLocks noGrp="1" noChangeArrowheads="1"/>
          </p:cNvSpPr>
          <p:nvPr>
            <p:ph type="body" sz="half" idx="1"/>
          </p:nvPr>
        </p:nvSpPr>
        <p:spPr>
          <a:xfrm>
            <a:off x="357188" y="2286000"/>
            <a:ext cx="2819400" cy="1157288"/>
          </a:xfrm>
        </p:spPr>
        <p:txBody>
          <a:bodyPr/>
          <a:lstStyle/>
          <a:p>
            <a:pPr eaLnBrk="1" hangingPunct="1"/>
            <a:r>
              <a:rPr lang="cs-CZ" altLang="cs-CZ" sz="2000" smtClean="0"/>
              <a:t>Dataset:</a:t>
            </a:r>
            <a:br>
              <a:rPr lang="cs-CZ" altLang="cs-CZ" sz="2000" smtClean="0"/>
            </a:br>
            <a:r>
              <a:rPr lang="cs-CZ" altLang="cs-CZ" sz="2000" smtClean="0"/>
              <a:t>Tuleňi, kulohlavci, </a:t>
            </a:r>
            <a:br>
              <a:rPr lang="cs-CZ" altLang="cs-CZ" sz="2000" smtClean="0"/>
            </a:br>
            <a:r>
              <a:rPr lang="cs-CZ" altLang="cs-CZ" sz="2000" smtClean="0"/>
              <a:t>3 druhy albatrosů</a:t>
            </a:r>
          </a:p>
          <a:p>
            <a:pPr eaLnBrk="1" hangingPunct="1"/>
            <a:endParaRPr lang="cs-CZ" altLang="cs-CZ" sz="2000" smtClean="0"/>
          </a:p>
        </p:txBody>
      </p:sp>
      <p:pic>
        <p:nvPicPr>
          <p:cNvPr id="1946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72225" y="0"/>
            <a:ext cx="2500313" cy="6858000"/>
          </a:xfrm>
          <a:noFill/>
        </p:spPr>
      </p:pic>
      <p:sp>
        <p:nvSpPr>
          <p:cNvPr id="19461" name="Text Box 5"/>
          <p:cNvSpPr txBox="1">
            <a:spLocks noChangeArrowheads="1"/>
          </p:cNvSpPr>
          <p:nvPr/>
        </p:nvSpPr>
        <p:spPr bwMode="auto">
          <a:xfrm>
            <a:off x="6811963" y="162242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chemeClr val="accent2"/>
                </a:solidFill>
              </a:rPr>
              <a:t>IR a SH</a:t>
            </a:r>
          </a:p>
        </p:txBody>
      </p:sp>
      <p:pic>
        <p:nvPicPr>
          <p:cNvPr id="19462"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35150" y="5157788"/>
            <a:ext cx="2170113" cy="1438275"/>
          </a:xfrm>
          <a:noFill/>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104775"/>
            <a:ext cx="197961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1689100"/>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3416300"/>
            <a:ext cx="19796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1763713" y="5157788"/>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Halichoerus grypus</a:t>
            </a:r>
          </a:p>
        </p:txBody>
      </p:sp>
      <p:sp>
        <p:nvSpPr>
          <p:cNvPr id="19467" name="Text Box 11"/>
          <p:cNvSpPr txBox="1">
            <a:spLocks noChangeArrowheads="1"/>
          </p:cNvSpPr>
          <p:nvPr/>
        </p:nvSpPr>
        <p:spPr bwMode="auto">
          <a:xfrm>
            <a:off x="4224338" y="4445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Diomedea exulans</a:t>
            </a:r>
          </a:p>
        </p:txBody>
      </p:sp>
      <p:sp>
        <p:nvSpPr>
          <p:cNvPr id="19468" name="Text Box 12"/>
          <p:cNvSpPr txBox="1">
            <a:spLocks noChangeArrowheads="1"/>
          </p:cNvSpPr>
          <p:nvPr/>
        </p:nvSpPr>
        <p:spPr bwMode="auto">
          <a:xfrm>
            <a:off x="4224338" y="1628775"/>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chrysostoma</a:t>
            </a:r>
          </a:p>
        </p:txBody>
      </p:sp>
      <p:sp>
        <p:nvSpPr>
          <p:cNvPr id="19469" name="Text Box 13"/>
          <p:cNvSpPr txBox="1">
            <a:spLocks noChangeArrowheads="1"/>
          </p:cNvSpPr>
          <p:nvPr/>
        </p:nvSpPr>
        <p:spPr bwMode="auto">
          <a:xfrm>
            <a:off x="4244975" y="4265613"/>
            <a:ext cx="161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melanophrys</a:t>
            </a:r>
            <a:br>
              <a:rPr lang="cs-CZ" altLang="cs-CZ" sz="1800" i="1">
                <a:solidFill>
                  <a:schemeClr val="bg1"/>
                </a:solidFill>
              </a:rPr>
            </a:br>
            <a:endParaRPr lang="cs-CZ" altLang="cs-CZ" sz="1800" i="1">
              <a:solidFill>
                <a:schemeClr val="bg1"/>
              </a:solidFill>
            </a:endParaRPr>
          </a:p>
        </p:txBody>
      </p:sp>
      <p:pic>
        <p:nvPicPr>
          <p:cNvPr id="1947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5164138"/>
            <a:ext cx="197961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 Box 15"/>
          <p:cNvSpPr txBox="1">
            <a:spLocks noChangeArrowheads="1"/>
          </p:cNvSpPr>
          <p:nvPr/>
        </p:nvSpPr>
        <p:spPr bwMode="auto">
          <a:xfrm>
            <a:off x="4246563" y="59563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Globicephala</a:t>
            </a:r>
            <a:br>
              <a:rPr lang="cs-CZ" altLang="cs-CZ" sz="1800" i="1">
                <a:solidFill>
                  <a:schemeClr val="bg1"/>
                </a:solidFill>
              </a:rPr>
            </a:br>
            <a:r>
              <a:rPr lang="cs-CZ" altLang="cs-CZ" sz="1800" i="1">
                <a:solidFill>
                  <a:schemeClr val="bg1"/>
                </a:solidFill>
              </a:rPr>
              <a:t> melas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gtEl>
                                        <p:attrNameLst>
                                          <p:attrName>style.visibility</p:attrName>
                                        </p:attrNameLst>
                                      </p:cBhvr>
                                      <p:to>
                                        <p:strVal val="visible"/>
                                      </p:to>
                                    </p:set>
                                    <p:anim calcmode="lin" valueType="num">
                                      <p:cBhvr additive="base">
                                        <p:cTn id="11" dur="500" fill="hold"/>
                                        <p:tgtEl>
                                          <p:spTgt spid="19463"/>
                                        </p:tgtEl>
                                        <p:attrNameLst>
                                          <p:attrName>ppt_x</p:attrName>
                                        </p:attrNameLst>
                                      </p:cBhvr>
                                      <p:tavLst>
                                        <p:tav tm="0">
                                          <p:val>
                                            <p:strVal val="#ppt_x"/>
                                          </p:val>
                                        </p:tav>
                                        <p:tav tm="100000">
                                          <p:val>
                                            <p:strVal val="#ppt_x"/>
                                          </p:val>
                                        </p:tav>
                                      </p:tavLst>
                                    </p:anim>
                                    <p:anim calcmode="lin" valueType="num">
                                      <p:cBhvr additive="base">
                                        <p:cTn id="12" dur="500" fill="hold"/>
                                        <p:tgtEl>
                                          <p:spTgt spid="1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 calcmode="lin" valueType="num">
                                      <p:cBhvr additive="base">
                                        <p:cTn id="15" dur="500" fill="hold"/>
                                        <p:tgtEl>
                                          <p:spTgt spid="19464"/>
                                        </p:tgtEl>
                                        <p:attrNameLst>
                                          <p:attrName>ppt_x</p:attrName>
                                        </p:attrNameLst>
                                      </p:cBhvr>
                                      <p:tavLst>
                                        <p:tav tm="0">
                                          <p:val>
                                            <p:strVal val="#ppt_x"/>
                                          </p:val>
                                        </p:tav>
                                        <p:tav tm="100000">
                                          <p:val>
                                            <p:strVal val="#ppt_x"/>
                                          </p:val>
                                        </p:tav>
                                      </p:tavLst>
                                    </p:anim>
                                    <p:anim calcmode="lin" valueType="num">
                                      <p:cBhvr additive="base">
                                        <p:cTn id="16" dur="500" fill="hold"/>
                                        <p:tgtEl>
                                          <p:spTgt spid="194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465"/>
                                        </p:tgtEl>
                                        <p:attrNameLst>
                                          <p:attrName>style.visibility</p:attrName>
                                        </p:attrNameLst>
                                      </p:cBhvr>
                                      <p:to>
                                        <p:strVal val="visible"/>
                                      </p:to>
                                    </p:set>
                                    <p:anim calcmode="lin" valueType="num">
                                      <p:cBhvr additive="base">
                                        <p:cTn id="19" dur="500" fill="hold"/>
                                        <p:tgtEl>
                                          <p:spTgt spid="19465"/>
                                        </p:tgtEl>
                                        <p:attrNameLst>
                                          <p:attrName>ppt_x</p:attrName>
                                        </p:attrNameLst>
                                      </p:cBhvr>
                                      <p:tavLst>
                                        <p:tav tm="0">
                                          <p:val>
                                            <p:strVal val="#ppt_x"/>
                                          </p:val>
                                        </p:tav>
                                        <p:tav tm="100000">
                                          <p:val>
                                            <p:strVal val="#ppt_x"/>
                                          </p:val>
                                        </p:tav>
                                      </p:tavLst>
                                    </p:anim>
                                    <p:anim calcmode="lin" valueType="num">
                                      <p:cBhvr additive="base">
                                        <p:cTn id="20" dur="500" fill="hold"/>
                                        <p:tgtEl>
                                          <p:spTgt spid="194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67"/>
                                        </p:tgtEl>
                                        <p:attrNameLst>
                                          <p:attrName>style.visibility</p:attrName>
                                        </p:attrNameLst>
                                      </p:cBhvr>
                                      <p:to>
                                        <p:strVal val="visible"/>
                                      </p:to>
                                    </p:set>
                                    <p:anim calcmode="lin" valueType="num">
                                      <p:cBhvr additive="base">
                                        <p:cTn id="23" dur="500" fill="hold"/>
                                        <p:tgtEl>
                                          <p:spTgt spid="19467"/>
                                        </p:tgtEl>
                                        <p:attrNameLst>
                                          <p:attrName>ppt_x</p:attrName>
                                        </p:attrNameLst>
                                      </p:cBhvr>
                                      <p:tavLst>
                                        <p:tav tm="0">
                                          <p:val>
                                            <p:strVal val="#ppt_x"/>
                                          </p:val>
                                        </p:tav>
                                        <p:tav tm="100000">
                                          <p:val>
                                            <p:strVal val="#ppt_x"/>
                                          </p:val>
                                        </p:tav>
                                      </p:tavLst>
                                    </p:anim>
                                    <p:anim calcmode="lin" valueType="num">
                                      <p:cBhvr additive="base">
                                        <p:cTn id="24" dur="500" fill="hold"/>
                                        <p:tgtEl>
                                          <p:spTgt spid="1946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68"/>
                                        </p:tgtEl>
                                        <p:attrNameLst>
                                          <p:attrName>style.visibility</p:attrName>
                                        </p:attrNameLst>
                                      </p:cBhvr>
                                      <p:to>
                                        <p:strVal val="visible"/>
                                      </p:to>
                                    </p:set>
                                    <p:anim calcmode="lin" valueType="num">
                                      <p:cBhvr additive="base">
                                        <p:cTn id="27" dur="500" fill="hold"/>
                                        <p:tgtEl>
                                          <p:spTgt spid="19468"/>
                                        </p:tgtEl>
                                        <p:attrNameLst>
                                          <p:attrName>ppt_x</p:attrName>
                                        </p:attrNameLst>
                                      </p:cBhvr>
                                      <p:tavLst>
                                        <p:tav tm="0">
                                          <p:val>
                                            <p:strVal val="#ppt_x"/>
                                          </p:val>
                                        </p:tav>
                                        <p:tav tm="100000">
                                          <p:val>
                                            <p:strVal val="#ppt_x"/>
                                          </p:val>
                                        </p:tav>
                                      </p:tavLst>
                                    </p:anim>
                                    <p:anim calcmode="lin" valueType="num">
                                      <p:cBhvr additive="base">
                                        <p:cTn id="28" dur="500" fill="hold"/>
                                        <p:tgtEl>
                                          <p:spTgt spid="1946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69"/>
                                        </p:tgtEl>
                                        <p:attrNameLst>
                                          <p:attrName>style.visibility</p:attrName>
                                        </p:attrNameLst>
                                      </p:cBhvr>
                                      <p:to>
                                        <p:strVal val="visible"/>
                                      </p:to>
                                    </p:set>
                                    <p:anim calcmode="lin" valueType="num">
                                      <p:cBhvr additive="base">
                                        <p:cTn id="31" dur="500" fill="hold"/>
                                        <p:tgtEl>
                                          <p:spTgt spid="19469"/>
                                        </p:tgtEl>
                                        <p:attrNameLst>
                                          <p:attrName>ppt_x</p:attrName>
                                        </p:attrNameLst>
                                      </p:cBhvr>
                                      <p:tavLst>
                                        <p:tav tm="0">
                                          <p:val>
                                            <p:strVal val="#ppt_x"/>
                                          </p:val>
                                        </p:tav>
                                        <p:tav tm="100000">
                                          <p:val>
                                            <p:strVal val="#ppt_x"/>
                                          </p:val>
                                        </p:tav>
                                      </p:tavLst>
                                    </p:anim>
                                    <p:anim calcmode="lin" valueType="num">
                                      <p:cBhvr additive="base">
                                        <p:cTn id="32" dur="500" fill="hold"/>
                                        <p:tgtEl>
                                          <p:spTgt spid="194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70"/>
                                        </p:tgtEl>
                                        <p:attrNameLst>
                                          <p:attrName>style.visibility</p:attrName>
                                        </p:attrNameLst>
                                      </p:cBhvr>
                                      <p:to>
                                        <p:strVal val="visible"/>
                                      </p:to>
                                    </p:set>
                                    <p:anim calcmode="lin" valueType="num">
                                      <p:cBhvr additive="base">
                                        <p:cTn id="35" dur="500" fill="hold"/>
                                        <p:tgtEl>
                                          <p:spTgt spid="19470"/>
                                        </p:tgtEl>
                                        <p:attrNameLst>
                                          <p:attrName>ppt_x</p:attrName>
                                        </p:attrNameLst>
                                      </p:cBhvr>
                                      <p:tavLst>
                                        <p:tav tm="0">
                                          <p:val>
                                            <p:strVal val="#ppt_x"/>
                                          </p:val>
                                        </p:tav>
                                        <p:tav tm="100000">
                                          <p:val>
                                            <p:strVal val="#ppt_x"/>
                                          </p:val>
                                        </p:tav>
                                      </p:tavLst>
                                    </p:anim>
                                    <p:anim calcmode="lin" valueType="num">
                                      <p:cBhvr additive="base">
                                        <p:cTn id="36" dur="500" fill="hold"/>
                                        <p:tgtEl>
                                          <p:spTgt spid="194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71"/>
                                        </p:tgtEl>
                                        <p:attrNameLst>
                                          <p:attrName>style.visibility</p:attrName>
                                        </p:attrNameLst>
                                      </p:cBhvr>
                                      <p:to>
                                        <p:strVal val="visible"/>
                                      </p:to>
                                    </p:set>
                                    <p:anim calcmode="lin" valueType="num">
                                      <p:cBhvr additive="base">
                                        <p:cTn id="39" dur="500" fill="hold"/>
                                        <p:tgtEl>
                                          <p:spTgt spid="19471"/>
                                        </p:tgtEl>
                                        <p:attrNameLst>
                                          <p:attrName>ppt_x</p:attrName>
                                        </p:attrNameLst>
                                      </p:cBhvr>
                                      <p:tavLst>
                                        <p:tav tm="0">
                                          <p:val>
                                            <p:strVal val="#ppt_x"/>
                                          </p:val>
                                        </p:tav>
                                        <p:tav tm="100000">
                                          <p:val>
                                            <p:strVal val="#ppt_x"/>
                                          </p:val>
                                        </p:tav>
                                      </p:tavLst>
                                    </p:anim>
                                    <p:anim calcmode="lin" valueType="num">
                                      <p:cBhvr additive="base">
                                        <p:cTn id="40" dur="500" fill="hold"/>
                                        <p:tgtEl>
                                          <p:spTgt spid="1947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462"/>
                                        </p:tgtEl>
                                        <p:attrNameLst>
                                          <p:attrName>style.visibility</p:attrName>
                                        </p:attrNameLst>
                                      </p:cBhvr>
                                      <p:to>
                                        <p:strVal val="visible"/>
                                      </p:to>
                                    </p:set>
                                    <p:anim calcmode="lin" valueType="num">
                                      <p:cBhvr additive="base">
                                        <p:cTn id="43" dur="500" fill="hold"/>
                                        <p:tgtEl>
                                          <p:spTgt spid="19462"/>
                                        </p:tgtEl>
                                        <p:attrNameLst>
                                          <p:attrName>ppt_x</p:attrName>
                                        </p:attrNameLst>
                                      </p:cBhvr>
                                      <p:tavLst>
                                        <p:tav tm="0">
                                          <p:val>
                                            <p:strVal val="#ppt_x"/>
                                          </p:val>
                                        </p:tav>
                                        <p:tav tm="100000">
                                          <p:val>
                                            <p:strVal val="#ppt_x"/>
                                          </p:val>
                                        </p:tav>
                                      </p:tavLst>
                                    </p:anim>
                                    <p:anim calcmode="lin" valueType="num">
                                      <p:cBhvr additive="base">
                                        <p:cTn id="44" dur="500" fill="hold"/>
                                        <p:tgtEl>
                                          <p:spTgt spid="194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466"/>
                                        </p:tgtEl>
                                        <p:attrNameLst>
                                          <p:attrName>style.visibility</p:attrName>
                                        </p:attrNameLst>
                                      </p:cBhvr>
                                      <p:to>
                                        <p:strVal val="visible"/>
                                      </p:to>
                                    </p:set>
                                    <p:anim calcmode="lin" valueType="num">
                                      <p:cBhvr additive="base">
                                        <p:cTn id="47" dur="500" fill="hold"/>
                                        <p:tgtEl>
                                          <p:spTgt spid="19466"/>
                                        </p:tgtEl>
                                        <p:attrNameLst>
                                          <p:attrName>ppt_x</p:attrName>
                                        </p:attrNameLst>
                                      </p:cBhvr>
                                      <p:tavLst>
                                        <p:tav tm="0">
                                          <p:val>
                                            <p:strVal val="#ppt_x"/>
                                          </p:val>
                                        </p:tav>
                                        <p:tav tm="100000">
                                          <p:val>
                                            <p:strVal val="#ppt_x"/>
                                          </p:val>
                                        </p:tav>
                                      </p:tavLst>
                                    </p:anim>
                                    <p:anim calcmode="lin" valueType="num">
                                      <p:cBhvr additive="base">
                                        <p:cTn id="48"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9460"/>
                                        </p:tgtEl>
                                        <p:attrNameLst>
                                          <p:attrName>style.visibility</p:attrName>
                                        </p:attrNameLst>
                                      </p:cBhvr>
                                      <p:to>
                                        <p:strVal val="visible"/>
                                      </p:to>
                                    </p:set>
                                    <p:anim calcmode="lin" valueType="num">
                                      <p:cBhvr additive="base">
                                        <p:cTn id="53" dur="500" fill="hold"/>
                                        <p:tgtEl>
                                          <p:spTgt spid="19460"/>
                                        </p:tgtEl>
                                        <p:attrNameLst>
                                          <p:attrName>ppt_x</p:attrName>
                                        </p:attrNameLst>
                                      </p:cBhvr>
                                      <p:tavLst>
                                        <p:tav tm="0">
                                          <p:val>
                                            <p:strVal val="#ppt_x"/>
                                          </p:val>
                                        </p:tav>
                                        <p:tav tm="100000">
                                          <p:val>
                                            <p:strVal val="#ppt_x"/>
                                          </p:val>
                                        </p:tav>
                                      </p:tavLst>
                                    </p:anim>
                                    <p:anim calcmode="lin" valueType="num">
                                      <p:cBhvr additive="base">
                                        <p:cTn id="54" dur="500" fill="hold"/>
                                        <p:tgtEl>
                                          <p:spTgt spid="194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461"/>
                                        </p:tgtEl>
                                        <p:attrNameLst>
                                          <p:attrName>style.visibility</p:attrName>
                                        </p:attrNameLst>
                                      </p:cBhvr>
                                      <p:to>
                                        <p:strVal val="visible"/>
                                      </p:to>
                                    </p:set>
                                    <p:anim calcmode="lin" valueType="num">
                                      <p:cBhvr additive="base">
                                        <p:cTn id="57" dur="500" fill="hold"/>
                                        <p:tgtEl>
                                          <p:spTgt spid="19461"/>
                                        </p:tgtEl>
                                        <p:attrNameLst>
                                          <p:attrName>ppt_x</p:attrName>
                                        </p:attrNameLst>
                                      </p:cBhvr>
                                      <p:tavLst>
                                        <p:tav tm="0">
                                          <p:val>
                                            <p:strVal val="#ppt_x"/>
                                          </p:val>
                                        </p:tav>
                                        <p:tav tm="100000">
                                          <p:val>
                                            <p:strVal val="#ppt_x"/>
                                          </p:val>
                                        </p:tav>
                                      </p:tavLst>
                                    </p:anim>
                                    <p:anim calcmode="lin" valueType="num">
                                      <p:cBhvr additive="base">
                                        <p:cTn id="5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6" grpId="0"/>
      <p:bldP spid="19467" grpId="0"/>
      <p:bldP spid="19468" grpId="0"/>
      <p:bldP spid="19469" grpId="0"/>
      <p:bldP spid="1947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7067550" cy="1143000"/>
          </a:xfrm>
        </p:spPr>
        <p:txBody>
          <a:bodyPr/>
          <a:lstStyle/>
          <a:p>
            <a:pPr eaLnBrk="1" hangingPunct="1"/>
            <a:r>
              <a:rPr lang="cs-CZ" altLang="cs-CZ" sz="3600" i="1" smtClean="0">
                <a:solidFill>
                  <a:srgbClr val="FF3300"/>
                </a:solidFill>
              </a:rPr>
              <a:t>Parus </a:t>
            </a:r>
            <a:br>
              <a:rPr lang="cs-CZ" altLang="cs-CZ" sz="3600" i="1" smtClean="0">
                <a:solidFill>
                  <a:srgbClr val="FF3300"/>
                </a:solidFill>
              </a:rPr>
            </a:br>
            <a:r>
              <a:rPr lang="cs-CZ" altLang="cs-CZ" sz="3600" i="1" smtClean="0">
                <a:solidFill>
                  <a:srgbClr val="FF3300"/>
                </a:solidFill>
              </a:rPr>
              <a:t>caeruleus</a:t>
            </a:r>
            <a:br>
              <a:rPr lang="cs-CZ" altLang="cs-CZ" sz="3600" i="1" smtClean="0">
                <a:solidFill>
                  <a:srgbClr val="FF3300"/>
                </a:solidFill>
              </a:rPr>
            </a:br>
            <a:r>
              <a:rPr lang="cs-CZ" altLang="cs-CZ" sz="1800" smtClean="0">
                <a:solidFill>
                  <a:schemeClr val="accent2"/>
                </a:solidFill>
              </a:rPr>
              <a:t>Foester et al 2003</a:t>
            </a:r>
          </a:p>
        </p:txBody>
      </p:sp>
      <p:sp>
        <p:nvSpPr>
          <p:cNvPr id="108547" name="Rectangle 3"/>
          <p:cNvSpPr>
            <a:spLocks noGrp="1" noChangeArrowheads="1"/>
          </p:cNvSpPr>
          <p:nvPr>
            <p:ph type="body" sz="half" idx="1"/>
          </p:nvPr>
        </p:nvSpPr>
        <p:spPr>
          <a:xfrm>
            <a:off x="250825" y="1989138"/>
            <a:ext cx="4537075" cy="4137025"/>
          </a:xfrm>
        </p:spPr>
        <p:txBody>
          <a:bodyPr/>
          <a:lstStyle/>
          <a:p>
            <a:pPr eaLnBrk="1" hangingPunct="1">
              <a:lnSpc>
                <a:spcPct val="90000"/>
              </a:lnSpc>
            </a:pPr>
            <a:r>
              <a:rPr lang="cs-CZ" altLang="cs-CZ" sz="2000" smtClean="0"/>
              <a:t>2452 mláďat, 5-7 mikrosatelitových lokusů, SH, IR, d</a:t>
            </a:r>
            <a:r>
              <a:rPr lang="cs-CZ" altLang="cs-CZ" sz="2000" baseline="30000" smtClean="0"/>
              <a:t>2</a:t>
            </a:r>
          </a:p>
          <a:p>
            <a:pPr eaLnBrk="1" hangingPunct="1">
              <a:lnSpc>
                <a:spcPct val="90000"/>
              </a:lnSpc>
            </a:pPr>
            <a:endParaRPr lang="cs-CZ" altLang="cs-CZ" sz="2000" baseline="30000" smtClean="0"/>
          </a:p>
          <a:p>
            <a:pPr eaLnBrk="1" hangingPunct="1">
              <a:lnSpc>
                <a:spcPct val="90000"/>
              </a:lnSpc>
            </a:pPr>
            <a:r>
              <a:rPr lang="cs-CZ" altLang="cs-CZ" sz="2000" smtClean="0"/>
              <a:t>SH a IR korelovány, d</a:t>
            </a:r>
            <a:r>
              <a:rPr lang="cs-CZ" altLang="cs-CZ" sz="2000" baseline="30000" smtClean="0"/>
              <a:t>2</a:t>
            </a:r>
            <a:r>
              <a:rPr lang="cs-CZ" altLang="cs-CZ" sz="2000" smtClean="0"/>
              <a:t> slabé korelace a nic nevysvětluje</a:t>
            </a:r>
          </a:p>
          <a:p>
            <a:pPr eaLnBrk="1" hangingPunct="1">
              <a:lnSpc>
                <a:spcPct val="90000"/>
              </a:lnSpc>
            </a:pPr>
            <a:endParaRPr lang="cs-CZ" altLang="cs-CZ" sz="2000" smtClean="0"/>
          </a:p>
          <a:p>
            <a:pPr eaLnBrk="1" hangingPunct="1">
              <a:lnSpc>
                <a:spcPct val="90000"/>
              </a:lnSpc>
            </a:pPr>
            <a:r>
              <a:rPr lang="cs-CZ" altLang="cs-CZ" sz="2000" smtClean="0"/>
              <a:t>SH koreluje se zbarvením samců</a:t>
            </a:r>
          </a:p>
          <a:p>
            <a:pPr eaLnBrk="1" hangingPunct="1">
              <a:lnSpc>
                <a:spcPct val="90000"/>
              </a:lnSpc>
            </a:pPr>
            <a:endParaRPr lang="cs-CZ" altLang="cs-CZ" sz="2000" smtClean="0"/>
          </a:p>
          <a:p>
            <a:pPr eaLnBrk="1" hangingPunct="1">
              <a:lnSpc>
                <a:spcPct val="90000"/>
              </a:lnSpc>
            </a:pPr>
            <a:r>
              <a:rPr lang="cs-CZ" altLang="cs-CZ" sz="2000" smtClean="0"/>
              <a:t>Mimopároví otci </a:t>
            </a:r>
          </a:p>
          <a:p>
            <a:pPr lvl="1" eaLnBrk="1" hangingPunct="1">
              <a:lnSpc>
                <a:spcPct val="90000"/>
              </a:lnSpc>
            </a:pPr>
            <a:r>
              <a:rPr lang="cs-CZ" altLang="cs-CZ" sz="1800" smtClean="0"/>
              <a:t>Sousedi – větší a starší než podvedení samci</a:t>
            </a:r>
          </a:p>
          <a:p>
            <a:pPr lvl="1" eaLnBrk="1" hangingPunct="1">
              <a:lnSpc>
                <a:spcPct val="90000"/>
              </a:lnSpc>
            </a:pPr>
            <a:r>
              <a:rPr lang="cs-CZ" altLang="cs-CZ" sz="1800" smtClean="0"/>
              <a:t>Cizinci – zvýšení heterozygotnosti</a:t>
            </a:r>
          </a:p>
          <a:p>
            <a:pPr eaLnBrk="1" hangingPunct="1">
              <a:lnSpc>
                <a:spcPct val="90000"/>
              </a:lnSpc>
              <a:buFontTx/>
              <a:buNone/>
            </a:pPr>
            <a:endParaRPr lang="cs-CZ" altLang="cs-CZ" sz="2000" smtClean="0"/>
          </a:p>
        </p:txBody>
      </p:sp>
      <p:pic>
        <p:nvPicPr>
          <p:cNvPr id="75780"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2268538" cy="1763713"/>
          </a:xfrm>
          <a:noFill/>
        </p:spPr>
      </p:pic>
      <p:pic>
        <p:nvPicPr>
          <p:cNvPr id="108549"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8550" y="0"/>
            <a:ext cx="2965450" cy="6858000"/>
          </a:xfrm>
          <a:noFill/>
        </p:spPr>
      </p:pic>
      <p:pic>
        <p:nvPicPr>
          <p:cNvPr id="108550"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3438" y="2276475"/>
            <a:ext cx="4184650" cy="3335338"/>
          </a:xfrm>
          <a:noFill/>
          <a:ln w="38100">
            <a:solidFill>
              <a:schemeClr val="hlink"/>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anim calcmode="lin" valueType="num">
                                      <p:cBhvr additive="base">
                                        <p:cTn id="1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47">
                                            <p:txEl>
                                              <p:pRg st="4" end="4"/>
                                            </p:txEl>
                                          </p:spTgt>
                                        </p:tgtEl>
                                        <p:attrNameLst>
                                          <p:attrName>style.visibility</p:attrName>
                                        </p:attrNameLst>
                                      </p:cBhvr>
                                      <p:to>
                                        <p:strVal val="visible"/>
                                      </p:to>
                                    </p:set>
                                    <p:anim calcmode="lin" valueType="num">
                                      <p:cBhvr additive="base">
                                        <p:cTn id="1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549"/>
                                        </p:tgtEl>
                                        <p:attrNameLst>
                                          <p:attrName>style.visibility</p:attrName>
                                        </p:attrNameLst>
                                      </p:cBhvr>
                                      <p:to>
                                        <p:strVal val="visible"/>
                                      </p:to>
                                    </p:set>
                                    <p:anim calcmode="lin" valueType="num">
                                      <p:cBhvr additive="base">
                                        <p:cTn id="19" dur="500" fill="hold"/>
                                        <p:tgtEl>
                                          <p:spTgt spid="108549"/>
                                        </p:tgtEl>
                                        <p:attrNameLst>
                                          <p:attrName>ppt_x</p:attrName>
                                        </p:attrNameLst>
                                      </p:cBhvr>
                                      <p:tavLst>
                                        <p:tav tm="0">
                                          <p:val>
                                            <p:strVal val="#ppt_x"/>
                                          </p:val>
                                        </p:tav>
                                        <p:tav tm="100000">
                                          <p:val>
                                            <p:strVal val="#ppt_x"/>
                                          </p:val>
                                        </p:tav>
                                      </p:tavLst>
                                    </p:anim>
                                    <p:anim calcmode="lin" valueType="num">
                                      <p:cBhvr additive="base">
                                        <p:cTn id="20" dur="500" fill="hold"/>
                                        <p:tgtEl>
                                          <p:spTgt spid="1085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6" end="6"/>
                                            </p:txEl>
                                          </p:spTgt>
                                        </p:tgtEl>
                                        <p:attrNameLst>
                                          <p:attrName>style.visibility</p:attrName>
                                        </p:attrNameLst>
                                      </p:cBhvr>
                                      <p:to>
                                        <p:strVal val="visible"/>
                                      </p:to>
                                    </p:set>
                                    <p:anim calcmode="lin" valueType="num">
                                      <p:cBhvr additive="base">
                                        <p:cTn id="25"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8547">
                                            <p:txEl>
                                              <p:pRg st="7" end="7"/>
                                            </p:txEl>
                                          </p:spTgt>
                                        </p:tgtEl>
                                        <p:attrNameLst>
                                          <p:attrName>style.visibility</p:attrName>
                                        </p:attrNameLst>
                                      </p:cBhvr>
                                      <p:to>
                                        <p:strVal val="visible"/>
                                      </p:to>
                                    </p:set>
                                    <p:anim calcmode="lin" valueType="num">
                                      <p:cBhvr additive="base">
                                        <p:cTn id="29"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 calcmode="lin" valueType="num">
                                      <p:cBhvr additive="base">
                                        <p:cTn id="33"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8550"/>
                                        </p:tgtEl>
                                        <p:attrNameLst>
                                          <p:attrName>style.visibility</p:attrName>
                                        </p:attrNameLst>
                                      </p:cBhvr>
                                      <p:to>
                                        <p:strVal val="visible"/>
                                      </p:to>
                                    </p:set>
                                    <p:anim calcmode="lin" valueType="num">
                                      <p:cBhvr additive="base">
                                        <p:cTn id="37" dur="500" fill="hold"/>
                                        <p:tgtEl>
                                          <p:spTgt spid="108550"/>
                                        </p:tgtEl>
                                        <p:attrNameLst>
                                          <p:attrName>ppt_x</p:attrName>
                                        </p:attrNameLst>
                                      </p:cBhvr>
                                      <p:tavLst>
                                        <p:tav tm="0">
                                          <p:val>
                                            <p:strVal val="#ppt_x"/>
                                          </p:val>
                                        </p:tav>
                                        <p:tav tm="100000">
                                          <p:val>
                                            <p:strVal val="#ppt_x"/>
                                          </p:val>
                                        </p:tav>
                                      </p:tavLst>
                                    </p:anim>
                                    <p:anim calcmode="lin" valueType="num">
                                      <p:cBhvr additive="base">
                                        <p:cTn id="38" dur="500" fill="hold"/>
                                        <p:tgtEl>
                                          <p:spTgt spid="108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2565400"/>
            <a:ext cx="8229600" cy="1139825"/>
          </a:xfrm>
        </p:spPr>
        <p:txBody>
          <a:bodyPr/>
          <a:lstStyle/>
          <a:p>
            <a:pPr algn="ctr" eaLnBrk="1" hangingPunct="1"/>
            <a:r>
              <a:rPr lang="cs-CZ" altLang="cs-CZ" sz="3800" smtClean="0"/>
              <a:t>PROČ JE VŮBEC GENETICKÁ VARIABILITA DŮLEŽITÁ ?</a:t>
            </a: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cs-CZ" i="1" smtClean="0">
                <a:solidFill>
                  <a:srgbClr val="FF3300"/>
                </a:solidFill>
              </a:rPr>
              <a:t>Acrocephalus arundinaceus</a:t>
            </a:r>
            <a:br>
              <a:rPr lang="cs-CZ" altLang="cs-CZ" i="1" smtClean="0">
                <a:solidFill>
                  <a:srgbClr val="FF3300"/>
                </a:solidFill>
              </a:rPr>
            </a:br>
            <a:r>
              <a:rPr lang="cs-CZ" altLang="cs-CZ" sz="2000" smtClean="0">
                <a:solidFill>
                  <a:schemeClr val="accent2"/>
                </a:solidFill>
              </a:rPr>
              <a:t>Hansson et al. 2001</a:t>
            </a:r>
          </a:p>
        </p:txBody>
      </p:sp>
      <p:pic>
        <p:nvPicPr>
          <p:cNvPr id="76803"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68313" y="1557338"/>
            <a:ext cx="5040312" cy="1662112"/>
          </a:xfrm>
          <a:noFill/>
        </p:spPr>
      </p:pic>
      <p:sp>
        <p:nvSpPr>
          <p:cNvPr id="20484" name="Rectangle 4"/>
          <p:cNvSpPr>
            <a:spLocks noGrp="1" noChangeArrowheads="1"/>
          </p:cNvSpPr>
          <p:nvPr>
            <p:ph type="body" sz="half" idx="3"/>
          </p:nvPr>
        </p:nvSpPr>
        <p:spPr>
          <a:xfrm>
            <a:off x="395288" y="3284538"/>
            <a:ext cx="5580062" cy="3168650"/>
          </a:xfrm>
        </p:spPr>
        <p:txBody>
          <a:bodyPr/>
          <a:lstStyle/>
          <a:p>
            <a:pPr eaLnBrk="1" hangingPunct="1"/>
            <a:r>
              <a:rPr lang="cs-CZ" altLang="cs-CZ" sz="2000" smtClean="0"/>
              <a:t>Silná filopatrie</a:t>
            </a:r>
          </a:p>
          <a:p>
            <a:pPr eaLnBrk="1" hangingPunct="1"/>
            <a:r>
              <a:rPr lang="cs-CZ" altLang="cs-CZ" sz="2000" smtClean="0"/>
              <a:t>Jižní Švédsko, populace založena </a:t>
            </a:r>
            <a:br>
              <a:rPr lang="cs-CZ" altLang="cs-CZ" sz="2000" smtClean="0"/>
            </a:br>
            <a:r>
              <a:rPr lang="cs-CZ" altLang="cs-CZ" sz="2000" smtClean="0"/>
              <a:t>v roce 1978</a:t>
            </a:r>
          </a:p>
          <a:p>
            <a:pPr eaLnBrk="1" hangingPunct="1"/>
            <a:r>
              <a:rPr lang="cs-CZ" altLang="cs-CZ" sz="2000" smtClean="0"/>
              <a:t>5 mikrosatelitových lokusů</a:t>
            </a:r>
          </a:p>
          <a:p>
            <a:pPr eaLnBrk="1" hangingPunct="1"/>
            <a:r>
              <a:rPr lang="cs-CZ" altLang="cs-CZ" sz="2000" smtClean="0"/>
              <a:t>d</a:t>
            </a:r>
            <a:r>
              <a:rPr lang="cs-CZ" altLang="cs-CZ" sz="2000" baseline="30000" smtClean="0"/>
              <a:t>2</a:t>
            </a:r>
            <a:r>
              <a:rPr lang="cs-CZ" altLang="cs-CZ" sz="2000" smtClean="0"/>
              <a:t>, srovnání návratnosti sourozenců</a:t>
            </a:r>
            <a:br>
              <a:rPr lang="cs-CZ" altLang="cs-CZ" sz="2000" smtClean="0"/>
            </a:br>
            <a:r>
              <a:rPr lang="cs-CZ" altLang="cs-CZ" sz="2000" smtClean="0"/>
              <a:t>(největší úmrtnost v prvním roce)</a:t>
            </a:r>
          </a:p>
          <a:p>
            <a:pPr eaLnBrk="1" hangingPunct="1"/>
            <a:endParaRPr lang="cs-CZ" altLang="cs-CZ" sz="2000" smtClean="0"/>
          </a:p>
          <a:p>
            <a:pPr eaLnBrk="1" hangingPunct="1"/>
            <a:r>
              <a:rPr lang="cs-CZ" altLang="cs-CZ" sz="2000" b="1" smtClean="0">
                <a:solidFill>
                  <a:schemeClr val="accent2"/>
                </a:solidFill>
              </a:rPr>
              <a:t>Vrací se jedinci s vyšším d</a:t>
            </a:r>
            <a:r>
              <a:rPr lang="cs-CZ" altLang="cs-CZ" sz="2000" b="1" baseline="30000" smtClean="0">
                <a:solidFill>
                  <a:schemeClr val="accent2"/>
                </a:solidFill>
              </a:rPr>
              <a:t>2</a:t>
            </a:r>
          </a:p>
        </p:txBody>
      </p:sp>
      <p:graphicFrame>
        <p:nvGraphicFramePr>
          <p:cNvPr id="20485" name="Object 5"/>
          <p:cNvGraphicFramePr>
            <a:graphicFrameLocks noGrp="1" noChangeAspect="1"/>
          </p:cNvGraphicFramePr>
          <p:nvPr>
            <p:ph sz="quarter" idx="2"/>
          </p:nvPr>
        </p:nvGraphicFramePr>
        <p:xfrm>
          <a:off x="5588000" y="1628775"/>
          <a:ext cx="3556000" cy="4708525"/>
        </p:xfrm>
        <a:graphic>
          <a:graphicData uri="http://schemas.openxmlformats.org/presentationml/2006/ole">
            <mc:AlternateContent xmlns:mc="http://schemas.openxmlformats.org/markup-compatibility/2006">
              <mc:Choice xmlns:v="urn:schemas-microsoft-com:vml" Requires="v">
                <p:oleObj spid="_x0000_s76809" name="CorelPhotoPaint.Image.9" r:id="rId4" imgW="3761905" imgH="4980952" progId="CorelPhotoPaint.Image.9">
                  <p:embed/>
                </p:oleObj>
              </mc:Choice>
              <mc:Fallback>
                <p:oleObj name="CorelPhotoPaint.Image.9" r:id="rId4" imgW="3761905" imgH="4980952" progId="CorelPhotoPaint.Image.9">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0" y="1628775"/>
                        <a:ext cx="35560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4">
                                            <p:txEl>
                                              <p:pRg st="1" end="1"/>
                                            </p:txEl>
                                          </p:spTgt>
                                        </p:tgtEl>
                                        <p:attrNameLst>
                                          <p:attrName>style.visibility</p:attrName>
                                        </p:attrNameLst>
                                      </p:cBhvr>
                                      <p:to>
                                        <p:strVal val="visible"/>
                                      </p:to>
                                    </p:set>
                                    <p:anim calcmode="lin" valueType="num">
                                      <p:cBhvr additive="base">
                                        <p:cTn id="11" dur="500" fill="hold"/>
                                        <p:tgtEl>
                                          <p:spTgt spid="204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 calcmode="lin" valueType="num">
                                      <p:cBhvr additive="base">
                                        <p:cTn id="17" dur="500" fill="hold"/>
                                        <p:tgtEl>
                                          <p:spTgt spid="2048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48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484">
                                            <p:txEl>
                                              <p:pRg st="3" end="3"/>
                                            </p:txEl>
                                          </p:spTgt>
                                        </p:tgtEl>
                                        <p:attrNameLst>
                                          <p:attrName>style.visibility</p:attrName>
                                        </p:attrNameLst>
                                      </p:cBhvr>
                                      <p:to>
                                        <p:strVal val="visible"/>
                                      </p:to>
                                    </p:set>
                                    <p:anim calcmode="lin" valueType="num">
                                      <p:cBhvr additive="base">
                                        <p:cTn id="21" dur="500" fill="hold"/>
                                        <p:tgtEl>
                                          <p:spTgt spid="2048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04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484">
                                            <p:txEl>
                                              <p:pRg st="5" end="5"/>
                                            </p:txEl>
                                          </p:spTgt>
                                        </p:tgtEl>
                                        <p:attrNameLst>
                                          <p:attrName>style.visibility</p:attrName>
                                        </p:attrNameLst>
                                      </p:cBhvr>
                                      <p:to>
                                        <p:strVal val="visible"/>
                                      </p:to>
                                    </p:set>
                                    <p:anim calcmode="lin" valueType="num">
                                      <p:cBhvr additive="base">
                                        <p:cTn id="27" dur="500" fill="hold"/>
                                        <p:tgtEl>
                                          <p:spTgt spid="2048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0485"/>
                                        </p:tgtEl>
                                        <p:attrNameLst>
                                          <p:attrName>style.visibility</p:attrName>
                                        </p:attrNameLst>
                                      </p:cBhvr>
                                      <p:to>
                                        <p:strVal val="visible"/>
                                      </p:to>
                                    </p:set>
                                    <p:anim calcmode="lin" valueType="num">
                                      <p:cBhvr additive="base">
                                        <p:cTn id="33" dur="500" fill="hold"/>
                                        <p:tgtEl>
                                          <p:spTgt spid="20485"/>
                                        </p:tgtEl>
                                        <p:attrNameLst>
                                          <p:attrName>ppt_x</p:attrName>
                                        </p:attrNameLst>
                                      </p:cBhvr>
                                      <p:tavLst>
                                        <p:tav tm="0">
                                          <p:val>
                                            <p:strVal val="#ppt_x"/>
                                          </p:val>
                                        </p:tav>
                                        <p:tav tm="100000">
                                          <p:val>
                                            <p:strVal val="#ppt_x"/>
                                          </p:val>
                                        </p:tav>
                                      </p:tavLst>
                                    </p:anim>
                                    <p:anim calcmode="lin" valueType="num">
                                      <p:cBhvr additive="base">
                                        <p:cTn id="3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altLang="cs-CZ" sz="4000" i="1" smtClean="0">
                <a:solidFill>
                  <a:srgbClr val="CC3300"/>
                </a:solidFill>
              </a:rPr>
              <a:t>Rana temporaria</a:t>
            </a:r>
            <a:r>
              <a:rPr lang="cs-CZ" altLang="cs-CZ" sz="4000" smtClean="0">
                <a:solidFill>
                  <a:srgbClr val="CC3300"/>
                </a:solidFill>
              </a:rPr>
              <a:t> ve Skandinávii</a:t>
            </a:r>
            <a:br>
              <a:rPr lang="cs-CZ" altLang="cs-CZ" sz="4000" smtClean="0">
                <a:solidFill>
                  <a:srgbClr val="CC3300"/>
                </a:solidFill>
              </a:rPr>
            </a:br>
            <a:r>
              <a:rPr lang="cs-CZ" altLang="cs-CZ" sz="2400" smtClean="0">
                <a:solidFill>
                  <a:schemeClr val="accent2"/>
                </a:solidFill>
              </a:rPr>
              <a:t>Lesbarreres et al. 2005</a:t>
            </a:r>
          </a:p>
        </p:txBody>
      </p:sp>
      <p:sp>
        <p:nvSpPr>
          <p:cNvPr id="77827" name="Rectangle 3"/>
          <p:cNvSpPr>
            <a:spLocks noGrp="1" noChangeArrowheads="1"/>
          </p:cNvSpPr>
          <p:nvPr>
            <p:ph type="body" sz="half" idx="1"/>
          </p:nvPr>
        </p:nvSpPr>
        <p:spPr>
          <a:xfrm>
            <a:off x="468313" y="1844675"/>
            <a:ext cx="4038600" cy="4525963"/>
          </a:xfrm>
        </p:spPr>
        <p:txBody>
          <a:bodyPr/>
          <a:lstStyle/>
          <a:p>
            <a:pPr eaLnBrk="1" hangingPunct="1"/>
            <a:r>
              <a:rPr lang="cs-CZ" altLang="cs-CZ" sz="2000" smtClean="0"/>
              <a:t>8 mikrosatelitových lokusů</a:t>
            </a:r>
          </a:p>
          <a:p>
            <a:pPr eaLnBrk="1" hangingPunct="1"/>
            <a:endParaRPr lang="cs-CZ" altLang="cs-CZ" sz="2000" smtClean="0"/>
          </a:p>
          <a:p>
            <a:pPr eaLnBrk="1" hangingPunct="1"/>
            <a:r>
              <a:rPr lang="cs-CZ" altLang="cs-CZ" sz="2000" smtClean="0"/>
              <a:t>Přežívání mláďat pozitivně korelováno </a:t>
            </a:r>
            <a:br>
              <a:rPr lang="cs-CZ" altLang="cs-CZ" sz="2000" smtClean="0"/>
            </a:br>
            <a:r>
              <a:rPr lang="cs-CZ" altLang="cs-CZ" sz="2000" smtClean="0"/>
              <a:t>s heterozygotností</a:t>
            </a:r>
          </a:p>
          <a:p>
            <a:pPr eaLnBrk="1" hangingPunct="1"/>
            <a:endParaRPr lang="cs-CZ" altLang="cs-CZ" sz="2000" smtClean="0"/>
          </a:p>
          <a:p>
            <a:pPr eaLnBrk="1" hangingPunct="1"/>
            <a:r>
              <a:rPr lang="cs-CZ" altLang="cs-CZ" sz="2000" smtClean="0"/>
              <a:t>Stejný vztah ve 4 populacích</a:t>
            </a:r>
          </a:p>
          <a:p>
            <a:pPr eaLnBrk="1" hangingPunct="1"/>
            <a:endParaRPr lang="cs-CZ" altLang="cs-CZ" sz="2000" smtClean="0"/>
          </a:p>
          <a:p>
            <a:pPr eaLnBrk="1" hangingPunct="1"/>
            <a:r>
              <a:rPr lang="cs-CZ" altLang="cs-CZ" sz="2000" smtClean="0"/>
              <a:t>Heterozygosity-fitness correlations („HFC“)</a:t>
            </a:r>
          </a:p>
        </p:txBody>
      </p:sp>
      <p:pic>
        <p:nvPicPr>
          <p:cNvPr id="77828" name="Picture 4" descr="skok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68488"/>
            <a:ext cx="4038600" cy="3987800"/>
          </a:xfrm>
          <a:noFill/>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cs-CZ" altLang="cs-CZ" sz="4000" i="1" smtClean="0">
                <a:solidFill>
                  <a:srgbClr val="CC3300"/>
                </a:solidFill>
              </a:rPr>
              <a:t>Emberiza schoeniclus</a:t>
            </a:r>
            <a:br>
              <a:rPr lang="cs-CZ" altLang="cs-CZ" sz="4000" i="1" smtClean="0">
                <a:solidFill>
                  <a:srgbClr val="CC3300"/>
                </a:solidFill>
              </a:rPr>
            </a:br>
            <a:r>
              <a:rPr lang="cs-CZ" altLang="cs-CZ" sz="2400" smtClean="0">
                <a:solidFill>
                  <a:schemeClr val="accent2"/>
                </a:solidFill>
              </a:rPr>
              <a:t>Kleven </a:t>
            </a:r>
            <a:r>
              <a:rPr lang="en-US" altLang="cs-CZ" sz="2400" smtClean="0">
                <a:solidFill>
                  <a:schemeClr val="accent2"/>
                </a:solidFill>
              </a:rPr>
              <a:t>&amp;</a:t>
            </a:r>
            <a:r>
              <a:rPr lang="cs-CZ" altLang="cs-CZ" sz="2400" smtClean="0">
                <a:solidFill>
                  <a:schemeClr val="accent2"/>
                </a:solidFill>
              </a:rPr>
              <a:t> Lifjeld 2005</a:t>
            </a:r>
          </a:p>
        </p:txBody>
      </p:sp>
      <p:sp>
        <p:nvSpPr>
          <p:cNvPr id="79875" name="Rectangle 6"/>
          <p:cNvSpPr>
            <a:spLocks noGrp="1" noChangeArrowheads="1"/>
          </p:cNvSpPr>
          <p:nvPr>
            <p:ph type="body" sz="half" idx="1"/>
          </p:nvPr>
        </p:nvSpPr>
        <p:spPr>
          <a:xfrm>
            <a:off x="468313" y="1773238"/>
            <a:ext cx="4546600" cy="4525962"/>
          </a:xfrm>
        </p:spPr>
        <p:txBody>
          <a:bodyPr/>
          <a:lstStyle/>
          <a:p>
            <a:pPr eaLnBrk="1" hangingPunct="1"/>
            <a:r>
              <a:rPr lang="cs-CZ" altLang="cs-CZ" sz="2000" smtClean="0"/>
              <a:t>9 mikrosatelitových lokusů</a:t>
            </a:r>
          </a:p>
          <a:p>
            <a:pPr eaLnBrk="1" hangingPunct="1"/>
            <a:endParaRPr lang="cs-CZ" altLang="cs-CZ" sz="2000" smtClean="0"/>
          </a:p>
          <a:p>
            <a:pPr eaLnBrk="1" hangingPunct="1"/>
            <a:r>
              <a:rPr lang="cs-CZ" altLang="cs-CZ" sz="2000" smtClean="0"/>
              <a:t>SH a d</a:t>
            </a:r>
            <a:r>
              <a:rPr lang="cs-CZ" altLang="cs-CZ" sz="2000" baseline="30000" smtClean="0"/>
              <a:t>2</a:t>
            </a:r>
          </a:p>
          <a:p>
            <a:pPr eaLnBrk="1" hangingPunct="1"/>
            <a:endParaRPr lang="cs-CZ" altLang="cs-CZ" sz="2000" baseline="30000" smtClean="0"/>
          </a:p>
          <a:p>
            <a:pPr eaLnBrk="1" hangingPunct="1"/>
            <a:r>
              <a:rPr lang="cs-CZ" altLang="cs-CZ" sz="2000" smtClean="0"/>
              <a:t>Samci úspěšní v mimopárových kopulacích x podvedení samci</a:t>
            </a:r>
          </a:p>
          <a:p>
            <a:pPr eaLnBrk="1" hangingPunct="1"/>
            <a:endParaRPr lang="cs-CZ" altLang="cs-CZ" sz="2000" smtClean="0"/>
          </a:p>
          <a:p>
            <a:pPr eaLnBrk="1" hangingPunct="1"/>
            <a:r>
              <a:rPr lang="cs-CZ" altLang="cs-CZ" sz="2000" smtClean="0"/>
              <a:t>Mláďata z mimopárových kopulací x párová mláďata</a:t>
            </a:r>
          </a:p>
          <a:p>
            <a:pPr eaLnBrk="1" hangingPunct="1"/>
            <a:endParaRPr lang="cs-CZ" altLang="cs-CZ" sz="2000" smtClean="0"/>
          </a:p>
          <a:p>
            <a:pPr eaLnBrk="1" hangingPunct="1"/>
            <a:r>
              <a:rPr lang="cs-CZ" altLang="cs-CZ" sz="2000" b="1" smtClean="0">
                <a:solidFill>
                  <a:schemeClr val="accent2"/>
                </a:solidFill>
              </a:rPr>
              <a:t>Žádný rozdíl v heterozygotnosti a d</a:t>
            </a:r>
            <a:r>
              <a:rPr lang="cs-CZ" altLang="cs-CZ" sz="2000" b="1" baseline="30000" smtClean="0">
                <a:solidFill>
                  <a:schemeClr val="accent2"/>
                </a:solidFill>
              </a:rPr>
              <a:t>2</a:t>
            </a:r>
          </a:p>
        </p:txBody>
      </p:sp>
      <p:pic>
        <p:nvPicPr>
          <p:cNvPr id="79876" name="Picture 4" descr="E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08625" y="4292600"/>
            <a:ext cx="2878138" cy="2185988"/>
          </a:xfrm>
          <a:noFill/>
        </p:spPr>
      </p:pic>
      <p:pic>
        <p:nvPicPr>
          <p:cNvPr id="79877" name="Picture 8"/>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92725" y="1773238"/>
            <a:ext cx="3584575" cy="2187575"/>
          </a:xfrm>
          <a:noFill/>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2"/>
          <p:cNvSpPr>
            <a:spLocks noGrp="1" noChangeArrowheads="1"/>
          </p:cNvSpPr>
          <p:nvPr>
            <p:ph type="title"/>
          </p:nvPr>
        </p:nvSpPr>
        <p:spPr>
          <a:xfrm>
            <a:off x="457200" y="274638"/>
            <a:ext cx="4114800" cy="1143000"/>
          </a:xfrm>
        </p:spPr>
        <p:txBody>
          <a:bodyPr/>
          <a:lstStyle/>
          <a:p>
            <a:pPr eaLnBrk="1" hangingPunct="1"/>
            <a:r>
              <a:rPr lang="cs-CZ" altLang="cs-CZ" sz="4000" smtClean="0">
                <a:solidFill>
                  <a:srgbClr val="CC3300"/>
                </a:solidFill>
              </a:rPr>
              <a:t>SH a inbreeding</a:t>
            </a:r>
            <a:br>
              <a:rPr lang="cs-CZ" altLang="cs-CZ" sz="4000" smtClean="0">
                <a:solidFill>
                  <a:srgbClr val="CC3300"/>
                </a:solidFill>
              </a:rPr>
            </a:br>
            <a:r>
              <a:rPr lang="cs-CZ" altLang="cs-CZ" sz="2000" i="1" smtClean="0">
                <a:solidFill>
                  <a:schemeClr val="accent2"/>
                </a:solidFill>
              </a:rPr>
              <a:t>Slate et al. 2004, Pemberton 2004</a:t>
            </a:r>
          </a:p>
        </p:txBody>
      </p:sp>
      <p:sp>
        <p:nvSpPr>
          <p:cNvPr id="80899" name="Rectangle 13"/>
          <p:cNvSpPr>
            <a:spLocks noGrp="1" noChangeArrowheads="1"/>
          </p:cNvSpPr>
          <p:nvPr>
            <p:ph type="body" sz="half" idx="1"/>
          </p:nvPr>
        </p:nvSpPr>
        <p:spPr/>
        <p:txBody>
          <a:bodyPr/>
          <a:lstStyle/>
          <a:p>
            <a:pPr eaLnBrk="1" hangingPunct="1">
              <a:lnSpc>
                <a:spcPct val="90000"/>
              </a:lnSpc>
            </a:pPr>
            <a:r>
              <a:rPr lang="cs-CZ" altLang="cs-CZ" sz="2400" smtClean="0"/>
              <a:t>Jak dobře heterozygotnost měří inbreeding?</a:t>
            </a:r>
          </a:p>
          <a:p>
            <a:pPr eaLnBrk="1" hangingPunct="1">
              <a:lnSpc>
                <a:spcPct val="90000"/>
              </a:lnSpc>
            </a:pPr>
            <a:endParaRPr lang="cs-CZ" altLang="cs-CZ" sz="2400" smtClean="0"/>
          </a:p>
          <a:p>
            <a:pPr eaLnBrk="1" hangingPunct="1">
              <a:lnSpc>
                <a:spcPct val="90000"/>
              </a:lnSpc>
            </a:pPr>
            <a:r>
              <a:rPr lang="cs-CZ" altLang="cs-CZ" sz="2400" smtClean="0"/>
              <a:t>101 mikrosatelitových lokusů u 590 ovcí</a:t>
            </a:r>
          </a:p>
          <a:p>
            <a:pPr eaLnBrk="1" hangingPunct="1">
              <a:lnSpc>
                <a:spcPct val="90000"/>
              </a:lnSpc>
            </a:pPr>
            <a:endParaRPr lang="cs-CZ" altLang="cs-CZ" sz="2400" smtClean="0"/>
          </a:p>
          <a:p>
            <a:pPr eaLnBrk="1" hangingPunct="1">
              <a:lnSpc>
                <a:spcPct val="90000"/>
              </a:lnSpc>
            </a:pPr>
            <a:r>
              <a:rPr lang="cs-CZ" altLang="cs-CZ" sz="2400" smtClean="0"/>
              <a:t>Vztah existuje, ale je překvapivě slabý</a:t>
            </a:r>
          </a:p>
          <a:p>
            <a:pPr eaLnBrk="1" hangingPunct="1">
              <a:lnSpc>
                <a:spcPct val="90000"/>
              </a:lnSpc>
            </a:pPr>
            <a:endParaRPr lang="cs-CZ" altLang="cs-CZ" sz="2400" smtClean="0"/>
          </a:p>
          <a:p>
            <a:pPr eaLnBrk="1" hangingPunct="1">
              <a:lnSpc>
                <a:spcPct val="90000"/>
              </a:lnSpc>
            </a:pPr>
            <a:r>
              <a:rPr lang="cs-CZ" altLang="cs-CZ" sz="2400" smtClean="0"/>
              <a:t>Pokud možno </a:t>
            </a:r>
            <a:r>
              <a:rPr lang="cs-CZ" altLang="cs-CZ" sz="2400" smtClean="0">
                <a:cs typeface="Arial" panose="020B0604020202020204" pitchFamily="34" charset="0"/>
              </a:rPr>
              <a:t>→</a:t>
            </a:r>
            <a:br>
              <a:rPr lang="cs-CZ" altLang="cs-CZ" sz="2400" smtClean="0">
                <a:cs typeface="Arial" panose="020B0604020202020204" pitchFamily="34" charset="0"/>
              </a:rPr>
            </a:br>
            <a:r>
              <a:rPr lang="cs-CZ" altLang="cs-CZ" sz="2400" smtClean="0">
                <a:cs typeface="Arial" panose="020B0604020202020204" pitchFamily="34" charset="0"/>
              </a:rPr>
              <a:t>použít raději rodokmeny</a:t>
            </a:r>
          </a:p>
        </p:txBody>
      </p:sp>
      <p:pic>
        <p:nvPicPr>
          <p:cNvPr id="809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35600" y="0"/>
            <a:ext cx="3708400" cy="2781300"/>
          </a:xfrm>
          <a:noFill/>
        </p:spPr>
      </p:pic>
      <p:pic>
        <p:nvPicPr>
          <p:cNvPr id="80901"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0925" y="2838450"/>
            <a:ext cx="4248150" cy="3975100"/>
          </a:xfrm>
          <a:noFill/>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cs-CZ" altLang="cs-CZ" sz="4000" smtClean="0">
                <a:solidFill>
                  <a:srgbClr val="CC3300"/>
                </a:solidFill>
              </a:rPr>
              <a:t>Simulace a lidé</a:t>
            </a:r>
            <a:br>
              <a:rPr lang="cs-CZ" altLang="cs-CZ" sz="4000" smtClean="0">
                <a:solidFill>
                  <a:srgbClr val="CC3300"/>
                </a:solidFill>
              </a:rPr>
            </a:br>
            <a:r>
              <a:rPr lang="cs-CZ" altLang="cs-CZ" sz="2400" i="1" smtClean="0">
                <a:solidFill>
                  <a:schemeClr val="accent2"/>
                </a:solidFill>
              </a:rPr>
              <a:t>Balloux et al. 2004</a:t>
            </a:r>
          </a:p>
        </p:txBody>
      </p:sp>
      <p:sp>
        <p:nvSpPr>
          <p:cNvPr id="38915"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cs-CZ" altLang="cs-CZ" sz="2400" smtClean="0"/>
              <a:t>Korelace silné až při </a:t>
            </a:r>
            <a:r>
              <a:rPr lang="en-US" altLang="cs-CZ" sz="2400" smtClean="0"/>
              <a:t>~</a:t>
            </a:r>
            <a:r>
              <a:rPr lang="cs-CZ" altLang="cs-CZ" sz="2400" smtClean="0"/>
              <a:t>200 lokusech</a:t>
            </a:r>
          </a:p>
          <a:p>
            <a:pPr eaLnBrk="1" hangingPunct="1">
              <a:lnSpc>
                <a:spcPct val="80000"/>
              </a:lnSpc>
            </a:pPr>
            <a:endParaRPr lang="cs-CZ" altLang="cs-CZ" sz="2400" smtClean="0"/>
          </a:p>
          <a:p>
            <a:pPr eaLnBrk="1" hangingPunct="1">
              <a:lnSpc>
                <a:spcPct val="80000"/>
              </a:lnSpc>
            </a:pPr>
            <a:r>
              <a:rPr lang="cs-CZ" altLang="cs-CZ" sz="2400" smtClean="0"/>
              <a:t>Slabá korelace mezi heterozygotností na různých lokusech</a:t>
            </a:r>
            <a:br>
              <a:rPr lang="cs-CZ" altLang="cs-CZ" sz="2400" smtClean="0"/>
            </a:br>
            <a:r>
              <a:rPr lang="cs-CZ" altLang="cs-CZ" sz="2400" smtClean="0"/>
              <a:t>(400 markerů v různých lidských populacích, 1000 jedinců z 52 populací)</a:t>
            </a:r>
          </a:p>
          <a:p>
            <a:pPr eaLnBrk="1" hangingPunct="1">
              <a:lnSpc>
                <a:spcPct val="80000"/>
              </a:lnSpc>
            </a:pPr>
            <a:endParaRPr lang="cs-CZ" altLang="cs-CZ" sz="2400" smtClean="0"/>
          </a:p>
          <a:p>
            <a:pPr eaLnBrk="1" hangingPunct="1">
              <a:lnSpc>
                <a:spcPct val="80000"/>
              </a:lnSpc>
            </a:pPr>
            <a:r>
              <a:rPr lang="cs-CZ" altLang="cs-CZ" sz="2400" smtClean="0"/>
              <a:t>Pozitivní výsledky znamenají pravděpodobněji:</a:t>
            </a:r>
          </a:p>
          <a:p>
            <a:pPr eaLnBrk="1" hangingPunct="1">
              <a:lnSpc>
                <a:spcPct val="80000"/>
              </a:lnSpc>
            </a:pPr>
            <a:endParaRPr lang="cs-CZ" altLang="cs-CZ" sz="2400" smtClean="0"/>
          </a:p>
          <a:p>
            <a:pPr lvl="1" eaLnBrk="1" hangingPunct="1">
              <a:lnSpc>
                <a:spcPct val="80000"/>
              </a:lnSpc>
            </a:pPr>
            <a:r>
              <a:rPr lang="cs-CZ" altLang="cs-CZ" sz="2400" smtClean="0">
                <a:solidFill>
                  <a:schemeClr val="accent2"/>
                </a:solidFill>
              </a:rPr>
              <a:t>vazbu na konkrétní lokusy pod selekcí</a:t>
            </a:r>
          </a:p>
          <a:p>
            <a:pPr lvl="1" eaLnBrk="1" hangingPunct="1">
              <a:lnSpc>
                <a:spcPct val="80000"/>
              </a:lnSpc>
            </a:pPr>
            <a:endParaRPr lang="cs-CZ" altLang="cs-CZ" sz="2400" smtClean="0">
              <a:solidFill>
                <a:schemeClr val="accent2"/>
              </a:solidFill>
            </a:endParaRPr>
          </a:p>
          <a:p>
            <a:pPr lvl="1" eaLnBrk="1" hangingPunct="1">
              <a:lnSpc>
                <a:spcPct val="80000"/>
              </a:lnSpc>
            </a:pPr>
            <a:r>
              <a:rPr lang="cs-CZ" altLang="cs-CZ" sz="2400" smtClean="0">
                <a:solidFill>
                  <a:schemeClr val="accent2"/>
                </a:solidFill>
              </a:rPr>
              <a:t>Extrémní případy – např. silná polygamie, výrazná strukturovanost populace</a:t>
            </a:r>
            <a:br>
              <a:rPr lang="cs-CZ" altLang="cs-CZ" sz="2400" smtClean="0">
                <a:solidFill>
                  <a:schemeClr val="accent2"/>
                </a:solidFill>
              </a:rPr>
            </a:br>
            <a:endParaRPr lang="cs-CZ" altLang="cs-CZ" sz="2400" smtClean="0">
              <a:solidFill>
                <a:schemeClr val="accent2"/>
              </a:solidFill>
            </a:endParaRPr>
          </a:p>
          <a:p>
            <a:pPr eaLnBrk="1" hangingPunct="1">
              <a:lnSpc>
                <a:spcPct val="80000"/>
              </a:lnSpc>
            </a:pPr>
            <a:endParaRPr lang="cs-CZ" altLang="cs-CZ" sz="240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 calcmode="lin" valueType="num">
                                      <p:cBhvr additive="base">
                                        <p:cTn id="13"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 calcmode="lin" valueType="num">
                                      <p:cBhvr additive="base">
                                        <p:cTn id="19"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4" end="4"/>
                                            </p:txEl>
                                          </p:spTgt>
                                        </p:tgtEl>
                                        <p:attrNameLst>
                                          <p:attrName>ppt_c</p:attrName>
                                        </p:attrNameLst>
                                      </p:cBhvr>
                                      <p:to>
                                        <a:schemeClr val="bg2"/>
                                      </p:to>
                                    </p:animClr>
                                  </p:subTnLst>
                                </p:cTn>
                              </p:par>
                              <p:par>
                                <p:cTn id="21" presetID="2" presetClass="entr" presetSubtype="4" fill="hold" grpId="0" nodeType="withEffect">
                                  <p:stCondLst>
                                    <p:cond delay="0"/>
                                  </p:stCondLst>
                                  <p:childTnLst>
                                    <p:set>
                                      <p:cBhvr>
                                        <p:cTn id="22" dur="1" fill="hold">
                                          <p:stCondLst>
                                            <p:cond delay="0"/>
                                          </p:stCondLst>
                                        </p:cTn>
                                        <p:tgtEl>
                                          <p:spTgt spid="38915">
                                            <p:txEl>
                                              <p:pRg st="6" end="6"/>
                                            </p:txEl>
                                          </p:spTgt>
                                        </p:tgtEl>
                                        <p:attrNameLst>
                                          <p:attrName>style.visibility</p:attrName>
                                        </p:attrNameLst>
                                      </p:cBhvr>
                                      <p:to>
                                        <p:strVal val="visible"/>
                                      </p:to>
                                    </p:set>
                                    <p:anim calcmode="lin" valueType="num">
                                      <p:cBhvr additive="base">
                                        <p:cTn id="2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915">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6" end="6"/>
                                            </p:txEl>
                                          </p:spTgt>
                                        </p:tgtEl>
                                        <p:attrNameLst>
                                          <p:attrName>ppt_c</p:attrName>
                                        </p:attrNameLst>
                                      </p:cBhvr>
                                      <p:to>
                                        <a:schemeClr val="bg2"/>
                                      </p:to>
                                    </p:animClr>
                                  </p:subTnLst>
                                </p:cTn>
                              </p:par>
                              <p:par>
                                <p:cTn id="25" presetID="2" presetClass="entr" presetSubtype="4"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anim calcmode="lin" valueType="num">
                                      <p:cBhvr additive="base">
                                        <p:cTn id="27" dur="5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15">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115888"/>
            <a:ext cx="8229600" cy="1143000"/>
          </a:xfrm>
        </p:spPr>
        <p:txBody>
          <a:bodyPr/>
          <a:lstStyle/>
          <a:p>
            <a:pPr eaLnBrk="1" hangingPunct="1"/>
            <a:r>
              <a:rPr lang="cs-CZ" altLang="cs-CZ" smtClean="0">
                <a:solidFill>
                  <a:srgbClr val="FF3300"/>
                </a:solidFill>
              </a:rPr>
              <a:t>Problémy</a:t>
            </a:r>
          </a:p>
        </p:txBody>
      </p:sp>
      <p:sp>
        <p:nvSpPr>
          <p:cNvPr id="22531" name="Rectangle 3"/>
          <p:cNvSpPr>
            <a:spLocks noGrp="1" noChangeArrowheads="1"/>
          </p:cNvSpPr>
          <p:nvPr>
            <p:ph type="body" idx="1"/>
          </p:nvPr>
        </p:nvSpPr>
        <p:spPr>
          <a:xfrm>
            <a:off x="457200" y="1341438"/>
            <a:ext cx="8229600" cy="4784725"/>
          </a:xfrm>
        </p:spPr>
        <p:txBody>
          <a:bodyPr/>
          <a:lstStyle/>
          <a:p>
            <a:pPr eaLnBrk="1" hangingPunct="1">
              <a:lnSpc>
                <a:spcPct val="80000"/>
              </a:lnSpc>
              <a:defRPr/>
            </a:pPr>
            <a:r>
              <a:rPr lang="cs-CZ" altLang="cs-CZ" sz="2400" b="1" dirty="0" smtClean="0">
                <a:solidFill>
                  <a:schemeClr val="accent2"/>
                </a:solidFill>
              </a:rPr>
              <a:t>Publikační zkreslení</a:t>
            </a:r>
            <a:r>
              <a:rPr lang="cs-CZ" altLang="cs-CZ" sz="2400" dirty="0" smtClean="0">
                <a:solidFill>
                  <a:schemeClr val="accent2"/>
                </a:solidFill>
              </a:rPr>
              <a:t> (</a:t>
            </a:r>
            <a:r>
              <a:rPr lang="cs-CZ" altLang="cs-CZ" sz="2400" dirty="0" err="1" smtClean="0">
                <a:solidFill>
                  <a:schemeClr val="accent2"/>
                </a:solidFill>
              </a:rPr>
              <a:t>publication</a:t>
            </a:r>
            <a:r>
              <a:rPr lang="cs-CZ" altLang="cs-CZ" sz="2400" dirty="0" smtClean="0">
                <a:solidFill>
                  <a:schemeClr val="accent2"/>
                </a:solidFill>
              </a:rPr>
              <a:t> </a:t>
            </a:r>
            <a:r>
              <a:rPr lang="cs-CZ" altLang="cs-CZ" sz="2400" dirty="0" err="1" smtClean="0">
                <a:solidFill>
                  <a:schemeClr val="accent2"/>
                </a:solidFill>
              </a:rPr>
              <a:t>bias</a:t>
            </a:r>
            <a:r>
              <a:rPr lang="cs-CZ" altLang="cs-CZ" sz="2400" dirty="0" smtClean="0">
                <a:solidFill>
                  <a:schemeClr val="accent2"/>
                </a:solidFill>
              </a:rPr>
              <a:t>)</a:t>
            </a:r>
            <a:br>
              <a:rPr lang="cs-CZ" altLang="cs-CZ" sz="2400" dirty="0" smtClean="0">
                <a:solidFill>
                  <a:schemeClr val="accent2"/>
                </a:solidFill>
              </a:rPr>
            </a:br>
            <a:r>
              <a:rPr lang="cs-CZ" altLang="cs-CZ" sz="2400" dirty="0" smtClean="0"/>
              <a:t>Negativní výsledky se většinou nepublikují.</a:t>
            </a:r>
            <a:br>
              <a:rPr lang="cs-CZ" altLang="cs-CZ" sz="2400" dirty="0" smtClean="0"/>
            </a:br>
            <a:endParaRPr lang="cs-CZ" altLang="cs-CZ" sz="2400" dirty="0" smtClean="0"/>
          </a:p>
          <a:p>
            <a:pPr eaLnBrk="1" hangingPunct="1">
              <a:lnSpc>
                <a:spcPct val="80000"/>
              </a:lnSpc>
              <a:defRPr/>
            </a:pPr>
            <a:r>
              <a:rPr lang="cs-CZ" altLang="cs-CZ" sz="2400" b="1" dirty="0" smtClean="0">
                <a:solidFill>
                  <a:schemeClr val="accent2"/>
                </a:solidFill>
              </a:rPr>
              <a:t>Dostatečná data</a:t>
            </a:r>
            <a:r>
              <a:rPr lang="cs-CZ" altLang="cs-CZ" sz="2400" dirty="0" smtClean="0"/>
              <a:t> (počet </a:t>
            </a:r>
            <a:r>
              <a:rPr lang="cs-CZ" altLang="cs-CZ" sz="2400" dirty="0" err="1" smtClean="0"/>
              <a:t>lokusů</a:t>
            </a:r>
            <a:r>
              <a:rPr lang="cs-CZ" altLang="cs-CZ" sz="2400" dirty="0" smtClean="0"/>
              <a:t> a jedinců)</a:t>
            </a:r>
          </a:p>
          <a:p>
            <a:pPr eaLnBrk="1" hangingPunct="1">
              <a:lnSpc>
                <a:spcPct val="80000"/>
              </a:lnSpc>
              <a:defRPr/>
            </a:pPr>
            <a:endParaRPr lang="cs-CZ" altLang="cs-CZ" sz="2400" dirty="0" smtClean="0"/>
          </a:p>
          <a:p>
            <a:pPr eaLnBrk="1" hangingPunct="1">
              <a:lnSpc>
                <a:spcPct val="80000"/>
              </a:lnSpc>
              <a:defRPr/>
            </a:pPr>
            <a:r>
              <a:rPr lang="cs-CZ" altLang="cs-CZ" sz="2400" b="1" dirty="0" smtClean="0">
                <a:solidFill>
                  <a:schemeClr val="accent2"/>
                </a:solidFill>
              </a:rPr>
              <a:t>Odhad celkové </a:t>
            </a:r>
            <a:r>
              <a:rPr lang="cs-CZ" altLang="cs-CZ" sz="2400" b="1" dirty="0" err="1" smtClean="0">
                <a:solidFill>
                  <a:schemeClr val="accent2"/>
                </a:solidFill>
              </a:rPr>
              <a:t>heterozygotnosti</a:t>
            </a:r>
            <a:endParaRPr lang="cs-CZ" altLang="cs-CZ" sz="2400" b="1" dirty="0" smtClean="0">
              <a:solidFill>
                <a:schemeClr val="accent2"/>
              </a:solidFill>
            </a:endParaRPr>
          </a:p>
          <a:p>
            <a:pPr eaLnBrk="1" hangingPunct="1">
              <a:lnSpc>
                <a:spcPct val="80000"/>
              </a:lnSpc>
              <a:defRPr/>
            </a:pPr>
            <a:endParaRPr lang="cs-CZ" altLang="cs-CZ" sz="2400" dirty="0" smtClean="0">
              <a:solidFill>
                <a:schemeClr val="accent2"/>
              </a:solidFill>
            </a:endParaRPr>
          </a:p>
          <a:p>
            <a:pPr lvl="1" eaLnBrk="1" hangingPunct="1">
              <a:lnSpc>
                <a:spcPct val="80000"/>
              </a:lnSpc>
              <a:defRPr/>
            </a:pPr>
            <a:r>
              <a:rPr lang="cs-CZ" altLang="cs-CZ" sz="2000" dirty="0" smtClean="0"/>
              <a:t>Celková </a:t>
            </a:r>
            <a:r>
              <a:rPr lang="cs-CZ" altLang="cs-CZ" sz="2000" dirty="0" err="1" smtClean="0"/>
              <a:t>heterozygotnost</a:t>
            </a:r>
            <a:r>
              <a:rPr lang="cs-CZ" altLang="cs-CZ" sz="2000" dirty="0" smtClean="0"/>
              <a:t> („</a:t>
            </a:r>
            <a:r>
              <a:rPr lang="cs-CZ" altLang="cs-CZ" sz="2000" dirty="0" err="1" smtClean="0"/>
              <a:t>general</a:t>
            </a:r>
            <a:r>
              <a:rPr lang="cs-CZ" altLang="cs-CZ" sz="2000" dirty="0" smtClean="0"/>
              <a:t> </a:t>
            </a:r>
            <a:r>
              <a:rPr lang="cs-CZ" altLang="cs-CZ" sz="2000" dirty="0" err="1" smtClean="0"/>
              <a:t>effect</a:t>
            </a:r>
            <a:r>
              <a:rPr lang="cs-CZ" altLang="cs-CZ" sz="2000" dirty="0" smtClean="0"/>
              <a:t>“) – nejlepší asi IR nebo HL</a:t>
            </a:r>
          </a:p>
          <a:p>
            <a:pPr lvl="1" eaLnBrk="1" hangingPunct="1">
              <a:lnSpc>
                <a:spcPct val="80000"/>
              </a:lnSpc>
              <a:defRPr/>
            </a:pPr>
            <a:endParaRPr lang="cs-CZ" altLang="cs-CZ" sz="2000" dirty="0" smtClean="0"/>
          </a:p>
          <a:p>
            <a:pPr lvl="1" eaLnBrk="1" hangingPunct="1">
              <a:lnSpc>
                <a:spcPct val="80000"/>
              </a:lnSpc>
              <a:defRPr/>
            </a:pPr>
            <a:r>
              <a:rPr lang="cs-CZ" altLang="cs-CZ" sz="2000" dirty="0" smtClean="0"/>
              <a:t>Vazba na konkrétní </a:t>
            </a:r>
            <a:r>
              <a:rPr lang="cs-CZ" altLang="cs-CZ" sz="2000" dirty="0" err="1" smtClean="0"/>
              <a:t>lokusy</a:t>
            </a:r>
            <a:r>
              <a:rPr lang="cs-CZ" altLang="cs-CZ" sz="2000" dirty="0" smtClean="0"/>
              <a:t> („</a:t>
            </a:r>
            <a:r>
              <a:rPr lang="cs-CZ" altLang="cs-CZ" sz="2000" dirty="0" err="1" smtClean="0"/>
              <a:t>local</a:t>
            </a:r>
            <a:r>
              <a:rPr lang="cs-CZ" altLang="cs-CZ" sz="2000" dirty="0" smtClean="0"/>
              <a:t> </a:t>
            </a:r>
            <a:r>
              <a:rPr lang="cs-CZ" altLang="cs-CZ" sz="2000" dirty="0" err="1" smtClean="0"/>
              <a:t>effect</a:t>
            </a:r>
            <a:r>
              <a:rPr lang="cs-CZ" altLang="cs-CZ" sz="2000" dirty="0" smtClean="0"/>
              <a:t>“)</a:t>
            </a:r>
          </a:p>
          <a:p>
            <a:pPr marL="344487" lvl="1" indent="0" eaLnBrk="1" hangingPunct="1">
              <a:lnSpc>
                <a:spcPct val="80000"/>
              </a:lnSpc>
              <a:buFont typeface="Wingdings" panose="05000000000000000000" pitchFamily="2" charset="2"/>
              <a:buNone/>
              <a:defRPr/>
            </a:pPr>
            <a:endParaRPr lang="cs-CZ" altLang="cs-CZ" sz="2000" dirty="0" smtClean="0"/>
          </a:p>
          <a:p>
            <a:pPr eaLnBrk="1" hangingPunct="1">
              <a:lnSpc>
                <a:spcPct val="80000"/>
              </a:lnSpc>
              <a:defRPr/>
            </a:pPr>
            <a:r>
              <a:rPr lang="cs-CZ" altLang="cs-CZ" sz="2400" b="1" dirty="0" smtClean="0">
                <a:solidFill>
                  <a:schemeClr val="accent2"/>
                </a:solidFill>
              </a:rPr>
              <a:t>Nejednoznačný vztah genetické variability a fitness</a:t>
            </a:r>
          </a:p>
          <a:p>
            <a:pPr lvl="1" eaLnBrk="1" hangingPunct="1">
              <a:lnSpc>
                <a:spcPct val="80000"/>
              </a:lnSpc>
              <a:defRPr/>
            </a:pPr>
            <a:endParaRPr lang="cs-CZ" altLang="cs-CZ" sz="2000" dirty="0" smtClean="0"/>
          </a:p>
          <a:p>
            <a:pPr eaLnBrk="1" hangingPunct="1">
              <a:lnSpc>
                <a:spcPct val="80000"/>
              </a:lnSpc>
              <a:defRPr/>
            </a:pPr>
            <a:endParaRPr lang="cs-CZ" altLang="cs-CZ" sz="2400" dirty="0" smtClean="0"/>
          </a:p>
          <a:p>
            <a:pPr eaLnBrk="1" hangingPunct="1">
              <a:lnSpc>
                <a:spcPct val="80000"/>
              </a:lnSpc>
              <a:defRPr/>
            </a:pPr>
            <a:endParaRPr lang="cs-CZ" altLang="cs-CZ" sz="2400"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anim calcmode="lin" valueType="num">
                                      <p:cBhvr additive="base">
                                        <p:cTn id="23"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anim calcmode="lin" valueType="num">
                                      <p:cBhvr additive="base">
                                        <p:cTn id="27"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531">
                                            <p:txEl>
                                              <p:pRg st="9" end="9"/>
                                            </p:txEl>
                                          </p:spTgt>
                                        </p:tgtEl>
                                        <p:attrNameLst>
                                          <p:attrName>style.visibility</p:attrName>
                                        </p:attrNameLst>
                                      </p:cBhvr>
                                      <p:to>
                                        <p:strVal val="visible"/>
                                      </p:to>
                                    </p:set>
                                    <p:anim calcmode="lin" valueType="num">
                                      <p:cBhvr additive="base">
                                        <p:cTn id="3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971550" y="1557338"/>
            <a:ext cx="7772400" cy="1470025"/>
          </a:xfrm>
        </p:spPr>
        <p:txBody>
          <a:bodyPr/>
          <a:lstStyle/>
          <a:p>
            <a:pPr eaLnBrk="1" hangingPunct="1"/>
            <a:r>
              <a:rPr lang="cs-CZ" altLang="cs-CZ" sz="6000" smtClean="0">
                <a:solidFill>
                  <a:srgbClr val="FF3300"/>
                </a:solidFill>
              </a:rPr>
              <a:t>Adaptivní variabilita</a:t>
            </a:r>
          </a:p>
        </p:txBody>
      </p:sp>
      <p:sp>
        <p:nvSpPr>
          <p:cNvPr id="83971" name="Rectangle 12"/>
          <p:cNvSpPr>
            <a:spLocks noGrp="1" noChangeArrowheads="1"/>
          </p:cNvSpPr>
          <p:nvPr>
            <p:ph type="subTitle" idx="1"/>
          </p:nvPr>
        </p:nvSpPr>
        <p:spPr/>
        <p:txBody>
          <a:bodyPr/>
          <a:lstStyle/>
          <a:p>
            <a:pPr eaLnBrk="1" hangingPunct="1"/>
            <a:r>
              <a:rPr lang="cs-CZ" altLang="cs-CZ" smtClean="0"/>
              <a:t>Lokální adaptace a outbrední deprese</a:t>
            </a: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cs-CZ" altLang="cs-CZ" smtClean="0">
                <a:latin typeface="Comic Sans MS" panose="030F0702030302020204" pitchFamily="66" charset="0"/>
              </a:rPr>
              <a:t>Adaptivní variabilita</a:t>
            </a:r>
            <a:endParaRPr lang="en-GB" altLang="cs-CZ" smtClean="0">
              <a:latin typeface="Comic Sans MS" panose="030F0702030302020204" pitchFamily="66" charset="0"/>
            </a:endParaRPr>
          </a:p>
        </p:txBody>
      </p:sp>
      <p:sp>
        <p:nvSpPr>
          <p:cNvPr id="377859" name="Rectangle 3"/>
          <p:cNvSpPr>
            <a:spLocks noGrp="1" noChangeArrowheads="1"/>
          </p:cNvSpPr>
          <p:nvPr>
            <p:ph type="body" idx="1"/>
          </p:nvPr>
        </p:nvSpPr>
        <p:spPr>
          <a:xfrm>
            <a:off x="457200" y="1268413"/>
            <a:ext cx="6419850" cy="4702175"/>
          </a:xfrm>
        </p:spPr>
        <p:txBody>
          <a:bodyPr/>
          <a:lstStyle/>
          <a:p>
            <a:pPr eaLnBrk="1" hangingPunct="1">
              <a:spcAft>
                <a:spcPct val="30000"/>
              </a:spcAft>
              <a:defRPr/>
            </a:pPr>
            <a:r>
              <a:rPr lang="cs-CZ" sz="2400" smtClean="0"/>
              <a:t>rozdílná prostředí </a:t>
            </a:r>
            <a:r>
              <a:rPr lang="cs-CZ" sz="2400" smtClean="0">
                <a:cs typeface="Arial" charset="0"/>
              </a:rPr>
              <a:t>→ diverzifikující selekce → </a:t>
            </a:r>
            <a:r>
              <a:rPr lang="cs-CZ" sz="2400" smtClean="0">
                <a:solidFill>
                  <a:srgbClr val="CC3300"/>
                </a:solidFill>
                <a:cs typeface="Arial" charset="0"/>
              </a:rPr>
              <a:t>lokální adaptace </a:t>
            </a:r>
            <a:r>
              <a:rPr lang="cs-CZ" sz="1800" smtClean="0">
                <a:cs typeface="Arial" charset="0"/>
              </a:rPr>
              <a:t>(např. obrana proti lokálním patogenům, potravní vztahy, klimatické podmínky atd.), </a:t>
            </a:r>
          </a:p>
          <a:p>
            <a:pPr eaLnBrk="1" hangingPunct="1">
              <a:spcAft>
                <a:spcPct val="30000"/>
              </a:spcAft>
              <a:buFont typeface="Wingdings" panose="05000000000000000000" pitchFamily="2" charset="2"/>
              <a:buNone/>
              <a:defRPr/>
            </a:pPr>
            <a:r>
              <a:rPr lang="cs-CZ" sz="2400" b="1" smtClean="0">
                <a:solidFill>
                  <a:srgbClr val="CC3300"/>
                </a:solidFill>
              </a:rPr>
              <a:t>Outbrední deprese</a:t>
            </a:r>
            <a:r>
              <a:rPr lang="cs-CZ" sz="2400" b="1" smtClean="0"/>
              <a:t> </a:t>
            </a:r>
          </a:p>
          <a:p>
            <a:pPr marL="514350" indent="-514350" eaLnBrk="1" hangingPunct="1">
              <a:spcAft>
                <a:spcPct val="30000"/>
              </a:spcAft>
              <a:buFont typeface="Wingdings" panose="05000000000000000000" pitchFamily="2" charset="2"/>
              <a:buAutoNum type="alphaLcParenR"/>
              <a:defRPr/>
            </a:pPr>
            <a:r>
              <a:rPr lang="cs-CZ" sz="2400" i="1" smtClean="0"/>
              <a:t>Intrinsic</a:t>
            </a:r>
            <a:r>
              <a:rPr lang="cs-CZ" sz="2400" smtClean="0"/>
              <a:t> – genetická inkompatibilita (Dobzhansky-Muller incompatibility – epistatické interakce mezi alelami více lokusů)</a:t>
            </a:r>
          </a:p>
          <a:p>
            <a:pPr marL="514350" indent="-514350" eaLnBrk="1" hangingPunct="1">
              <a:spcAft>
                <a:spcPct val="30000"/>
              </a:spcAft>
              <a:buFont typeface="Wingdings" panose="05000000000000000000" pitchFamily="2" charset="2"/>
              <a:buAutoNum type="alphaLcParenR"/>
              <a:defRPr/>
            </a:pPr>
            <a:r>
              <a:rPr lang="cs-CZ" sz="2400" i="1" smtClean="0"/>
              <a:t>Extrinsic</a:t>
            </a:r>
            <a:r>
              <a:rPr lang="cs-CZ" sz="2400" smtClean="0"/>
              <a:t> – narušení lokálních adaptací</a:t>
            </a:r>
          </a:p>
          <a:p>
            <a:pPr eaLnBrk="1" hangingPunct="1">
              <a:spcAft>
                <a:spcPct val="30000"/>
              </a:spcAft>
              <a:defRPr/>
            </a:pPr>
            <a:endParaRPr lang="en-GB" sz="2400" smtClean="0"/>
          </a:p>
        </p:txBody>
      </p:sp>
      <p:sp>
        <p:nvSpPr>
          <p:cNvPr id="84996" name="Rectangle 4"/>
          <p:cNvSpPr>
            <a:spLocks noChangeArrowheads="1"/>
          </p:cNvSpPr>
          <p:nvPr/>
        </p:nvSpPr>
        <p:spPr bwMode="auto">
          <a:xfrm>
            <a:off x="0" y="460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84997" name="Rectangle 5"/>
          <p:cNvSpPr>
            <a:spLocks noChangeArrowheads="1"/>
          </p:cNvSpPr>
          <p:nvPr/>
        </p:nvSpPr>
        <p:spPr bwMode="auto">
          <a:xfrm>
            <a:off x="4479925" y="57578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1800"/>
          </a:p>
          <a:p>
            <a:pPr algn="ctr">
              <a:spcBef>
                <a:spcPct val="0"/>
              </a:spcBef>
              <a:buClrTx/>
              <a:buSzTx/>
              <a:buFontTx/>
              <a:buNone/>
            </a:pPr>
            <a:endParaRPr lang="cs-CZ" altLang="cs-CZ" sz="1800"/>
          </a:p>
        </p:txBody>
      </p:sp>
      <p:sp>
        <p:nvSpPr>
          <p:cNvPr id="377864" name="Text Box 8"/>
          <p:cNvSpPr txBox="1">
            <a:spLocks noChangeArrowheads="1"/>
          </p:cNvSpPr>
          <p:nvPr/>
        </p:nvSpPr>
        <p:spPr bwMode="auto">
          <a:xfrm>
            <a:off x="1258888" y="5445125"/>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FF0000"/>
                </a:solidFill>
              </a:rPr>
              <a:t>NEMÍCHAT HODNĚ VZDÁLENÉ POPULACE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 calcmode="lin" valueType="num">
                                      <p:cBhvr additive="base">
                                        <p:cTn id="7" dur="500" fill="hold"/>
                                        <p:tgtEl>
                                          <p:spTgt spid="3778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7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7859">
                                            <p:txEl>
                                              <p:pRg st="3" end="3"/>
                                            </p:txEl>
                                          </p:spTgt>
                                        </p:tgtEl>
                                        <p:attrNameLst>
                                          <p:attrName>style.visibility</p:attrName>
                                        </p:attrNameLst>
                                      </p:cBhvr>
                                      <p:to>
                                        <p:strVal val="visible"/>
                                      </p:to>
                                    </p:set>
                                    <p:anim calcmode="lin" valueType="num">
                                      <p:cBhvr additive="base">
                                        <p:cTn id="19" dur="500" fill="hold"/>
                                        <p:tgtEl>
                                          <p:spTgt spid="3778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7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7864"/>
                                        </p:tgtEl>
                                        <p:attrNameLst>
                                          <p:attrName>style.visibility</p:attrName>
                                        </p:attrNameLst>
                                      </p:cBhvr>
                                      <p:to>
                                        <p:strVal val="visible"/>
                                      </p:to>
                                    </p:set>
                                    <p:anim calcmode="lin" valueType="num">
                                      <p:cBhvr additive="base">
                                        <p:cTn id="25" dur="500" fill="hold"/>
                                        <p:tgtEl>
                                          <p:spTgt spid="377864"/>
                                        </p:tgtEl>
                                        <p:attrNameLst>
                                          <p:attrName>ppt_x</p:attrName>
                                        </p:attrNameLst>
                                      </p:cBhvr>
                                      <p:tavLst>
                                        <p:tav tm="0">
                                          <p:val>
                                            <p:strVal val="#ppt_x"/>
                                          </p:val>
                                        </p:tav>
                                        <p:tav tm="100000">
                                          <p:val>
                                            <p:strVal val="#ppt_x"/>
                                          </p:val>
                                        </p:tav>
                                      </p:tavLst>
                                    </p:anim>
                                    <p:anim calcmode="lin" valueType="num">
                                      <p:cBhvr additive="base">
                                        <p:cTn id="26" dur="500" fill="hold"/>
                                        <p:tgtEl>
                                          <p:spTgt spid="377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r>
              <a:rPr lang="cs-CZ" altLang="cs-CZ" sz="3200" smtClean="0">
                <a:latin typeface="Comic Sans MS" panose="030F0702030302020204" pitchFamily="66" charset="0"/>
              </a:rPr>
              <a:t>Příklad outbrední deprese </a:t>
            </a:r>
            <a:r>
              <a:rPr lang="cs-CZ" altLang="cs-CZ" sz="2800" smtClean="0">
                <a:latin typeface="Comic Sans MS" panose="030F0702030302020204" pitchFamily="66" charset="0"/>
              </a:rPr>
              <a:t/>
            </a:r>
            <a:br>
              <a:rPr lang="cs-CZ" altLang="cs-CZ" sz="2800" smtClean="0">
                <a:latin typeface="Comic Sans MS" panose="030F0702030302020204" pitchFamily="66" charset="0"/>
              </a:rPr>
            </a:br>
            <a:r>
              <a:rPr lang="cs-CZ" altLang="cs-CZ" sz="2800" smtClean="0">
                <a:latin typeface="Comic Sans MS" panose="030F0702030302020204" pitchFamily="66" charset="0"/>
              </a:rPr>
              <a:t>– kozorožec alpský (</a:t>
            </a:r>
            <a:r>
              <a:rPr lang="cs-CZ" altLang="cs-CZ" sz="2800" i="1" smtClean="0">
                <a:latin typeface="Comic Sans MS" panose="030F0702030302020204" pitchFamily="66" charset="0"/>
              </a:rPr>
              <a:t>Capra ibex ibex</a:t>
            </a:r>
            <a:r>
              <a:rPr lang="cs-CZ" altLang="cs-CZ" sz="2800" smtClean="0">
                <a:latin typeface="Comic Sans MS" panose="030F0702030302020204" pitchFamily="66" charset="0"/>
              </a:rPr>
              <a:t>)</a:t>
            </a:r>
          </a:p>
        </p:txBody>
      </p:sp>
      <p:sp>
        <p:nvSpPr>
          <p:cNvPr id="86019" name="Zástupný symbol pro obsah 2"/>
          <p:cNvSpPr>
            <a:spLocks noGrp="1"/>
          </p:cNvSpPr>
          <p:nvPr>
            <p:ph idx="1"/>
          </p:nvPr>
        </p:nvSpPr>
        <p:spPr>
          <a:xfrm>
            <a:off x="457200" y="1600200"/>
            <a:ext cx="4186238" cy="4530725"/>
          </a:xfrm>
        </p:spPr>
        <p:txBody>
          <a:bodyPr/>
          <a:lstStyle/>
          <a:p>
            <a:pPr>
              <a:spcBef>
                <a:spcPts val="1200"/>
              </a:spcBef>
            </a:pPr>
            <a:r>
              <a:rPr lang="cs-CZ" altLang="cs-CZ" sz="2000" smtClean="0"/>
              <a:t>1922 – záchrana kozorožců v Gran Paradiso NP a pokus o vytvoření záložní populace v Tatrách</a:t>
            </a:r>
          </a:p>
          <a:p>
            <a:pPr>
              <a:spcBef>
                <a:spcPts val="1200"/>
              </a:spcBef>
            </a:pPr>
            <a:r>
              <a:rPr lang="cs-CZ" altLang="cs-CZ" sz="2000" smtClean="0"/>
              <a:t>v tomto programu použity i zvířata ze Sinaje (</a:t>
            </a:r>
            <a:r>
              <a:rPr lang="cs-CZ" altLang="cs-CZ" sz="2000" i="1" smtClean="0"/>
              <a:t>Capra ibex nubiana</a:t>
            </a:r>
            <a:r>
              <a:rPr lang="cs-CZ" altLang="cs-CZ" sz="2000" smtClean="0"/>
              <a:t>) a z Egypta (</a:t>
            </a:r>
            <a:r>
              <a:rPr lang="cs-CZ" altLang="cs-CZ" sz="2000" i="1" smtClean="0"/>
              <a:t>Capra aegagrus</a:t>
            </a:r>
            <a:r>
              <a:rPr lang="cs-CZ" altLang="cs-CZ" sz="2000" smtClean="0"/>
              <a:t>) – snadná produkce F1 hybridů</a:t>
            </a:r>
          </a:p>
          <a:p>
            <a:pPr>
              <a:spcBef>
                <a:spcPts val="1200"/>
              </a:spcBef>
            </a:pPr>
            <a:r>
              <a:rPr lang="cs-CZ" altLang="cs-CZ" sz="2000" smtClean="0"/>
              <a:t>hybridi měli říji na podzim (ne v zimě), mláďata se rodila v únoru a celá populace brzy vymřela</a:t>
            </a:r>
          </a:p>
          <a:p>
            <a:endParaRPr lang="cs-CZ" altLang="cs-CZ" sz="2000" smtClean="0"/>
          </a:p>
        </p:txBody>
      </p:sp>
      <p:pic>
        <p:nvPicPr>
          <p:cNvPr id="86020" name="Picture 2" descr="http://3.bp.blogspot.com/-vaZUthXHbm0/T13pXBB4tHI/AAAAAAAAADk/lS4gfKQak2g/s400/Capra+ibex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628775"/>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971550" y="1557338"/>
            <a:ext cx="7772400" cy="1470025"/>
          </a:xfrm>
        </p:spPr>
        <p:txBody>
          <a:bodyPr/>
          <a:lstStyle/>
          <a:p>
            <a:pPr eaLnBrk="1" hangingPunct="1"/>
            <a:r>
              <a:rPr lang="cs-CZ" altLang="cs-CZ" sz="6000" smtClean="0">
                <a:solidFill>
                  <a:srgbClr val="FF3300"/>
                </a:solidFill>
              </a:rPr>
              <a:t>Speciální vzorkovací metody</a:t>
            </a:r>
          </a:p>
        </p:txBody>
      </p:sp>
      <p:sp>
        <p:nvSpPr>
          <p:cNvPr id="90115" name="Rectangle 12"/>
          <p:cNvSpPr>
            <a:spLocks noGrp="1" noChangeArrowheads="1"/>
          </p:cNvSpPr>
          <p:nvPr>
            <p:ph type="subTitle" idx="1"/>
          </p:nvPr>
        </p:nvSpPr>
        <p:spPr/>
        <p:txBody>
          <a:bodyPr/>
          <a:lstStyle/>
          <a:p>
            <a:pPr eaLnBrk="1" hangingPunct="1"/>
            <a:r>
              <a:rPr lang="cs-CZ" altLang="cs-CZ" smtClean="0"/>
              <a:t>Neinvazivní genetika</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altLang="cs-CZ" sz="2800" smtClean="0">
                <a:latin typeface="Comic Sans MS" panose="030F0702030302020204" pitchFamily="66" charset="0"/>
              </a:rPr>
              <a:t>Genetická variabilita jako ukazatel efektivní velikosti populace</a:t>
            </a:r>
            <a:endParaRPr lang="cs-CZ" altLang="cs-CZ" sz="2000" smtClean="0">
              <a:solidFill>
                <a:schemeClr val="accent2"/>
              </a:solidFill>
              <a:latin typeface="Comic Sans MS" panose="030F0702030302020204" pitchFamily="66" charset="0"/>
            </a:endParaRPr>
          </a:p>
        </p:txBody>
      </p:sp>
      <p:sp>
        <p:nvSpPr>
          <p:cNvPr id="190467" name="Rectangle 3"/>
          <p:cNvSpPr>
            <a:spLocks noGrp="1" noChangeArrowheads="1"/>
          </p:cNvSpPr>
          <p:nvPr>
            <p:ph type="body" idx="1"/>
          </p:nvPr>
        </p:nvSpPr>
        <p:spPr>
          <a:xfrm>
            <a:off x="428625" y="1785938"/>
            <a:ext cx="5186363" cy="4032250"/>
          </a:xfrm>
        </p:spPr>
        <p:txBody>
          <a:bodyPr/>
          <a:lstStyle/>
          <a:p>
            <a:pPr eaLnBrk="1" hangingPunct="1"/>
            <a:r>
              <a:rPr lang="cs-CZ" altLang="cs-CZ" smtClean="0"/>
              <a:t>neutrální genetická teorie: H</a:t>
            </a:r>
            <a:r>
              <a:rPr lang="cs-CZ" altLang="cs-CZ" baseline="-25000" smtClean="0"/>
              <a:t>e</a:t>
            </a:r>
            <a:r>
              <a:rPr lang="cs-CZ" altLang="cs-CZ" smtClean="0"/>
              <a:t>=4N</a:t>
            </a:r>
            <a:r>
              <a:rPr lang="cs-CZ" altLang="cs-CZ" baseline="-25000" smtClean="0"/>
              <a:t>e</a:t>
            </a:r>
            <a:r>
              <a:rPr lang="en-US" altLang="cs-CZ" smtClean="0">
                <a:cs typeface="Arial" panose="020B0604020202020204" pitchFamily="34" charset="0"/>
              </a:rPr>
              <a:t>µ</a:t>
            </a:r>
            <a:r>
              <a:rPr lang="cs-CZ" altLang="cs-CZ" smtClean="0">
                <a:cs typeface="Arial" panose="020B0604020202020204" pitchFamily="34" charset="0"/>
              </a:rPr>
              <a:t>/</a:t>
            </a:r>
            <a:r>
              <a:rPr lang="en-US" altLang="cs-CZ" smtClean="0">
                <a:cs typeface="Arial" panose="020B0604020202020204" pitchFamily="34" charset="0"/>
              </a:rPr>
              <a:t>[4N</a:t>
            </a:r>
            <a:r>
              <a:rPr lang="en-US" altLang="cs-CZ" baseline="-25000" smtClean="0">
                <a:cs typeface="Arial" panose="020B0604020202020204" pitchFamily="34" charset="0"/>
              </a:rPr>
              <a:t>e</a:t>
            </a:r>
            <a:r>
              <a:rPr lang="en-US" altLang="cs-CZ" smtClean="0">
                <a:cs typeface="Arial" panose="020B0604020202020204" pitchFamily="34" charset="0"/>
              </a:rPr>
              <a:t>µ</a:t>
            </a:r>
            <a:r>
              <a:rPr lang="cs-CZ" altLang="cs-CZ" smtClean="0">
                <a:cs typeface="Arial" panose="020B0604020202020204" pitchFamily="34" charset="0"/>
              </a:rPr>
              <a:t>+1</a:t>
            </a:r>
            <a:r>
              <a:rPr lang="en-US" altLang="cs-CZ" smtClean="0">
                <a:cs typeface="Arial" panose="020B0604020202020204" pitchFamily="34" charset="0"/>
              </a:rPr>
              <a:t>]</a:t>
            </a:r>
            <a:endParaRPr lang="cs-CZ" altLang="cs-CZ" smtClean="0">
              <a:cs typeface="Arial" panose="020B0604020202020204" pitchFamily="34" charset="0"/>
            </a:endParaRPr>
          </a:p>
          <a:p>
            <a:pPr eaLnBrk="1" hangingPunct="1"/>
            <a:endParaRPr lang="cs-CZ" altLang="cs-CZ" smtClean="0">
              <a:cs typeface="Arial" panose="020B0604020202020204" pitchFamily="34" charset="0"/>
            </a:endParaRPr>
          </a:p>
          <a:p>
            <a:pPr eaLnBrk="1" hangingPunct="1"/>
            <a:r>
              <a:rPr lang="cs-CZ" altLang="cs-CZ" smtClean="0">
                <a:cs typeface="Arial" panose="020B0604020202020204" pitchFamily="34" charset="0"/>
              </a:rPr>
              <a:t>mutation-drift equilibrium</a:t>
            </a:r>
            <a:endParaRPr lang="en-US" altLang="cs-CZ" smtClean="0">
              <a:cs typeface="Arial" panose="020B0604020202020204" pitchFamily="34" charset="0"/>
            </a:endParaRPr>
          </a:p>
          <a:p>
            <a:pPr eaLnBrk="1" hangingPunct="1"/>
            <a:endParaRPr lang="cs-CZ" altLang="cs-CZ" smtClean="0"/>
          </a:p>
          <a:p>
            <a:pPr eaLnBrk="1" hangingPunct="1"/>
            <a:r>
              <a:rPr lang="cs-CZ" altLang="cs-CZ" smtClean="0"/>
              <a:t>srovnání různých populací a jejich N</a:t>
            </a:r>
            <a:r>
              <a:rPr lang="cs-CZ" altLang="cs-CZ" baseline="-25000" smtClean="0"/>
              <a:t>e</a:t>
            </a:r>
          </a:p>
        </p:txBody>
      </p:sp>
      <p:pic>
        <p:nvPicPr>
          <p:cNvPr id="14340" name="Picture 4" descr="br05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1785938"/>
            <a:ext cx="292576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a:spLocks noChangeArrowheads="1"/>
          </p:cNvSpPr>
          <p:nvPr/>
        </p:nvSpPr>
        <p:spPr bwMode="auto">
          <a:xfrm>
            <a:off x="5429250" y="3714750"/>
            <a:ext cx="3429000" cy="2286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7">
                                            <p:txEl>
                                              <p:pRg st="4" end="4"/>
                                            </p:txEl>
                                          </p:spTgt>
                                        </p:tgtEl>
                                        <p:attrNameLst>
                                          <p:attrName>style.visibility</p:attrName>
                                        </p:attrNameLst>
                                      </p:cBhvr>
                                      <p:to>
                                        <p:strVal val="visible"/>
                                      </p:to>
                                    </p:set>
                                    <p:anim calcmode="lin" valueType="num">
                                      <p:cBhvr additive="base">
                                        <p:cTn id="7" dur="500" fill="hold"/>
                                        <p:tgtEl>
                                          <p:spTgt spid="19046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467">
                                            <p:txEl>
                                              <p:pRg st="4" end="4"/>
                                            </p:txEl>
                                          </p:spTgt>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pPr eaLnBrk="1" hangingPunct="1"/>
            <a:r>
              <a:rPr lang="cs-CZ" altLang="cs-CZ" sz="3000" smtClean="0">
                <a:latin typeface="Comic Sans MS" panose="030F0702030302020204" pitchFamily="66" charset="0"/>
              </a:rPr>
              <a:t>Non-invasive genetic methods in conservation genetics</a:t>
            </a:r>
          </a:p>
        </p:txBody>
      </p:sp>
      <p:sp>
        <p:nvSpPr>
          <p:cNvPr id="117763" name="Rectangle 3"/>
          <p:cNvSpPr>
            <a:spLocks noGrp="1" noChangeArrowheads="1"/>
          </p:cNvSpPr>
          <p:nvPr>
            <p:ph type="body" idx="1"/>
          </p:nvPr>
        </p:nvSpPr>
        <p:spPr>
          <a:xfrm>
            <a:off x="395288" y="1484313"/>
            <a:ext cx="6408737" cy="4530725"/>
          </a:xfrm>
          <a:noFill/>
        </p:spPr>
        <p:txBody>
          <a:bodyPr/>
          <a:lstStyle/>
          <a:p>
            <a:pPr eaLnBrk="1" hangingPunct="1">
              <a:spcAft>
                <a:spcPct val="40000"/>
              </a:spcAft>
            </a:pPr>
            <a:r>
              <a:rPr lang="cs-CZ" altLang="cs-CZ" smtClean="0"/>
              <a:t>by definition „</a:t>
            </a:r>
            <a:r>
              <a:rPr lang="cs-CZ" altLang="cs-CZ" i="1" smtClean="0"/>
              <a:t>conservation of rare and endangered animals</a:t>
            </a:r>
            <a:r>
              <a:rPr lang="cs-CZ" altLang="cs-CZ" smtClean="0"/>
              <a:t>“ – not possible to kill or even disturb them</a:t>
            </a:r>
          </a:p>
          <a:p>
            <a:pPr eaLnBrk="1" hangingPunct="1">
              <a:spcAft>
                <a:spcPct val="40000"/>
              </a:spcAft>
            </a:pPr>
            <a:r>
              <a:rPr lang="cs-CZ" altLang="cs-CZ" smtClean="0"/>
              <a:t>need of methods allowing collection of genetic data without direct contact</a:t>
            </a:r>
          </a:p>
          <a:p>
            <a:pPr eaLnBrk="1" hangingPunct="1">
              <a:spcAft>
                <a:spcPct val="40000"/>
              </a:spcAft>
              <a:buFont typeface="Wingdings" panose="05000000000000000000" pitchFamily="2" charset="2"/>
              <a:buChar char="Ø"/>
            </a:pPr>
            <a:r>
              <a:rPr lang="cs-CZ" altLang="cs-CZ" b="1" smtClean="0"/>
              <a:t>non-invasive genetic methods</a:t>
            </a:r>
          </a:p>
        </p:txBody>
      </p:sp>
      <p:pic>
        <p:nvPicPr>
          <p:cNvPr id="117766" name="Picture 6" descr="medvedí t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4370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7" descr="otter_orez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981075"/>
            <a:ext cx="2016125" cy="138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Msat paternita - bar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92375"/>
            <a:ext cx="1800225" cy="1762125"/>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anim calcmode="lin" valueType="num">
                                      <p:cBhvr additive="base">
                                        <p:cTn id="7"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1" end="1"/>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diamond(in)">
                                      <p:cBhvr>
                                        <p:cTn id="11" dur="1000"/>
                                        <p:tgtEl>
                                          <p:spTgt spid="1177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7763">
                                            <p:txEl>
                                              <p:pRg st="2" end="2"/>
                                            </p:txEl>
                                          </p:spTgt>
                                        </p:tgtEl>
                                        <p:attrNameLst>
                                          <p:attrName>style.visibility</p:attrName>
                                        </p:attrNameLst>
                                      </p:cBhvr>
                                      <p:to>
                                        <p:strVal val="visible"/>
                                      </p:to>
                                    </p:set>
                                    <p:anim calcmode="lin" valueType="num">
                                      <p:cBhvr additive="base">
                                        <p:cTn id="16"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7763">
                                            <p:txEl>
                                              <p:pRg st="2" end="2"/>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117766"/>
                                        </p:tgtEl>
                                        <p:attrNameLst>
                                          <p:attrName>style.visibility</p:attrName>
                                        </p:attrNameLst>
                                      </p:cBhvr>
                                      <p:to>
                                        <p:strVal val="visible"/>
                                      </p:to>
                                    </p:set>
                                    <p:animEffect transition="in" filter="diamond(in)">
                                      <p:cBhvr>
                                        <p:cTn id="20"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4213" y="260350"/>
            <a:ext cx="757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Použití neinvazivních metod</a:t>
            </a:r>
          </a:p>
        </p:txBody>
      </p:sp>
      <p:sp>
        <p:nvSpPr>
          <p:cNvPr id="267267" name="Rectangle 3"/>
          <p:cNvSpPr>
            <a:spLocks noChangeArrowheads="1"/>
          </p:cNvSpPr>
          <p:nvPr/>
        </p:nvSpPr>
        <p:spPr bwMode="auto">
          <a:xfrm>
            <a:off x="539750" y="1484313"/>
            <a:ext cx="80645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70000"/>
              </a:spcBef>
            </a:pPr>
            <a:r>
              <a:rPr lang="cs-CZ" altLang="cs-CZ" sz="2900" b="1">
                <a:solidFill>
                  <a:schemeClr val="accent1"/>
                </a:solidFill>
              </a:rPr>
              <a:t>skrytě žijící zvířata</a:t>
            </a:r>
            <a:r>
              <a:rPr lang="cs-CZ" altLang="cs-CZ" sz="2900"/>
              <a:t> – jednoduše získatelné vzorky (trus, chlupy, </a:t>
            </a:r>
            <a:r>
              <a:rPr lang="cs-CZ" altLang="cs-CZ" sz="2900">
                <a:cs typeface="Arial" panose="020B0604020202020204" pitchFamily="34" charset="0"/>
              </a:rPr>
              <a:t>...)</a:t>
            </a:r>
          </a:p>
          <a:p>
            <a:pPr eaLnBrk="1" hangingPunct="1">
              <a:spcBef>
                <a:spcPct val="70000"/>
              </a:spcBef>
            </a:pPr>
            <a:r>
              <a:rPr lang="cs-CZ" altLang="cs-CZ" sz="2900" b="1">
                <a:solidFill>
                  <a:schemeClr val="accent1"/>
                </a:solidFill>
                <a:cs typeface="Arial" panose="020B0604020202020204" pitchFamily="34" charset="0"/>
              </a:rPr>
              <a:t>vzácné, ohrožené a chráněné druhy </a:t>
            </a:r>
            <a:r>
              <a:rPr lang="cs-CZ" altLang="cs-CZ" sz="2900">
                <a:cs typeface="Arial" panose="020B0604020202020204" pitchFamily="34" charset="0"/>
              </a:rPr>
              <a:t>– trus, moč – žádné restrikce např. CITES</a:t>
            </a:r>
          </a:p>
          <a:p>
            <a:pPr eaLnBrk="1" hangingPunct="1">
              <a:lnSpc>
                <a:spcPct val="110000"/>
              </a:lnSpc>
              <a:spcBef>
                <a:spcPct val="70000"/>
              </a:spcBef>
            </a:pPr>
            <a:r>
              <a:rPr lang="cs-CZ" altLang="cs-CZ" sz="2900" b="1">
                <a:solidFill>
                  <a:schemeClr val="accent1"/>
                </a:solidFill>
                <a:cs typeface="Arial" panose="020B0604020202020204" pitchFamily="34" charset="0"/>
              </a:rPr>
              <a:t>minimální vliv na chování</a:t>
            </a:r>
            <a:r>
              <a:rPr lang="cs-CZ" altLang="cs-CZ" sz="2900">
                <a:cs typeface="Arial" panose="020B0604020202020204" pitchFamily="34" charset="0"/>
              </a:rPr>
              <a:t> zvířat – použitelné při studiu chování (prostorová aktivita atd.)</a:t>
            </a:r>
            <a:endParaRPr lang="cs-CZ" altLang="cs-CZ" sz="1700">
              <a:cs typeface="Arial" panose="020B0604020202020204" pitchFamily="34" charset="0"/>
            </a:endParaRPr>
          </a:p>
          <a:p>
            <a:pPr eaLnBrk="1" hangingPunct="1">
              <a:lnSpc>
                <a:spcPct val="20000"/>
              </a:lnSpc>
              <a:buFont typeface="Wingdings" panose="05000000000000000000" pitchFamily="2" charset="2"/>
              <a:buNone/>
            </a:pPr>
            <a:endParaRPr lang="cs-CZ" altLang="cs-CZ" sz="290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67">
                                            <p:txEl>
                                              <p:pRg st="1" end="1"/>
                                            </p:txEl>
                                          </p:spTgt>
                                        </p:tgtEl>
                                        <p:attrNameLst>
                                          <p:attrName>style.visibility</p:attrName>
                                        </p:attrNameLst>
                                      </p:cBhvr>
                                      <p:to>
                                        <p:strVal val="visible"/>
                                      </p:to>
                                    </p:set>
                                    <p:anim calcmode="lin" valueType="num">
                                      <p:cBhvr additive="base">
                                        <p:cTn id="13"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7267">
                                            <p:txEl>
                                              <p:pRg st="2" end="2"/>
                                            </p:txEl>
                                          </p:spTgt>
                                        </p:tgtEl>
                                        <p:attrNameLst>
                                          <p:attrName>style.visibility</p:attrName>
                                        </p:attrNameLst>
                                      </p:cBhvr>
                                      <p:to>
                                        <p:strVal val="visible"/>
                                      </p:to>
                                    </p:set>
                                    <p:anim calcmode="lin" valueType="num">
                                      <p:cBhvr additive="base">
                                        <p:cTn id="19" dur="500" fill="hold"/>
                                        <p:tgtEl>
                                          <p:spTgt spid="267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7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Zdroje DNA - trus</a:t>
            </a:r>
          </a:p>
        </p:txBody>
      </p:sp>
      <p:pic>
        <p:nvPicPr>
          <p:cNvPr id="93187" name="Picture 4" descr="Sběr vzorků Třeboňsko 15"/>
          <p:cNvPicPr>
            <a:picLocks noChangeAspect="1" noChangeArrowheads="1"/>
          </p:cNvPicPr>
          <p:nvPr/>
        </p:nvPicPr>
        <p:blipFill>
          <a:blip r:embed="rId2">
            <a:extLst>
              <a:ext uri="{28A0092B-C50C-407E-A947-70E740481C1C}">
                <a14:useLocalDpi xmlns:a14="http://schemas.microsoft.com/office/drawing/2010/main" val="0"/>
              </a:ext>
            </a:extLst>
          </a:blip>
          <a:srcRect l="19872" r="23482"/>
          <a:stretch>
            <a:fillRect/>
          </a:stretch>
        </p:blipFill>
        <p:spPr bwMode="auto">
          <a:xfrm>
            <a:off x="639763" y="1125538"/>
            <a:ext cx="1414462" cy="1871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7" descr="medvedí t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060575"/>
            <a:ext cx="18716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9"/>
          <p:cNvSpPr txBox="1">
            <a:spLocks noChangeArrowheads="1"/>
          </p:cNvSpPr>
          <p:nvPr/>
        </p:nvSpPr>
        <p:spPr bwMode="auto">
          <a:xfrm>
            <a:off x="2176463" y="1289050"/>
            <a:ext cx="434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trus (buňky střevní sliznice)</a:t>
            </a:r>
          </a:p>
          <a:p>
            <a:pPr eaLnBrk="1" hangingPunct="1">
              <a:spcBef>
                <a:spcPct val="0"/>
              </a:spcBef>
              <a:buClrTx/>
              <a:buSzTx/>
              <a:buFontTx/>
              <a:buNone/>
            </a:pPr>
            <a:r>
              <a:rPr lang="cs-CZ" altLang="cs-CZ" sz="1800">
                <a:cs typeface="Arial" panose="020B0604020202020204" pitchFamily="34" charset="0"/>
              </a:rPr>
              <a:t>→ „</a:t>
            </a:r>
            <a:r>
              <a:rPr lang="cs-CZ" altLang="cs-CZ" sz="1800" b="1">
                <a:cs typeface="Arial" panose="020B0604020202020204" pitchFamily="34" charset="0"/>
              </a:rPr>
              <a:t>molecular scatology</a:t>
            </a:r>
            <a:r>
              <a:rPr lang="cs-CZ" altLang="cs-CZ" sz="1800">
                <a:cs typeface="Arial" panose="020B0604020202020204" pitchFamily="34" charset="0"/>
              </a:rPr>
              <a:t>“</a:t>
            </a:r>
          </a:p>
        </p:txBody>
      </p:sp>
      <p:pic>
        <p:nvPicPr>
          <p:cNvPr id="268302" name="Picture 14" descr="pap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89138"/>
            <a:ext cx="18716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4" name="Picture 16" descr="tursi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860800"/>
            <a:ext cx="21605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5" name="Picture 17" descr="ursusarc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76250"/>
            <a:ext cx="2016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3" name="Picture 15" descr="Dug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652963"/>
            <a:ext cx="17668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6" name="Picture 18" descr="v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989138"/>
            <a:ext cx="27447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7" name="Picture 19" descr="vydr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644900"/>
            <a:ext cx="2376488" cy="1668463"/>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68308" name="Text Box 20"/>
          <p:cNvSpPr txBox="1">
            <a:spLocks noChangeArrowheads="1"/>
          </p:cNvSpPr>
          <p:nvPr/>
        </p:nvSpPr>
        <p:spPr bwMode="auto">
          <a:xfrm>
            <a:off x="231775" y="53213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vydry</a:t>
            </a:r>
          </a:p>
        </p:txBody>
      </p:sp>
      <p:sp>
        <p:nvSpPr>
          <p:cNvPr id="268309" name="Text Box 21"/>
          <p:cNvSpPr txBox="1">
            <a:spLocks noChangeArrowheads="1"/>
          </p:cNvSpPr>
          <p:nvPr/>
        </p:nvSpPr>
        <p:spPr bwMode="auto">
          <a:xfrm>
            <a:off x="1619250" y="55165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kamzíci</a:t>
            </a:r>
          </a:p>
        </p:txBody>
      </p:sp>
      <p:pic>
        <p:nvPicPr>
          <p:cNvPr id="268310" name="Picture 22" descr="IMG_6028"/>
          <p:cNvPicPr>
            <a:picLocks noChangeArrowheads="1"/>
          </p:cNvPicPr>
          <p:nvPr/>
        </p:nvPicPr>
        <p:blipFill>
          <a:blip r:embed="rId10">
            <a:extLst>
              <a:ext uri="{28A0092B-C50C-407E-A947-70E740481C1C}">
                <a14:useLocalDpi xmlns:a14="http://schemas.microsoft.com/office/drawing/2010/main" val="0"/>
              </a:ext>
            </a:extLst>
          </a:blip>
          <a:srcRect l="1826" r="8125"/>
          <a:stretch>
            <a:fillRect/>
          </a:stretch>
        </p:blipFill>
        <p:spPr bwMode="auto">
          <a:xfrm>
            <a:off x="2843213" y="4076700"/>
            <a:ext cx="2447925" cy="19446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68306"/>
                                        </p:tgtEl>
                                        <p:attrNameLst>
                                          <p:attrName>style.visibility</p:attrName>
                                        </p:attrNameLst>
                                      </p:cBhvr>
                                      <p:to>
                                        <p:strVal val="visible"/>
                                      </p:to>
                                    </p:set>
                                    <p:animEffect transition="in" filter="diamond(in)">
                                      <p:cBhvr>
                                        <p:cTn id="7" dur="1000"/>
                                        <p:tgtEl>
                                          <p:spTgt spid="268306"/>
                                        </p:tgtEl>
                                      </p:cBhvr>
                                    </p:animEffect>
                                  </p:childTnLst>
                                </p:cTn>
                              </p:par>
                              <p:par>
                                <p:cTn id="8" presetID="8" presetClass="entr" presetSubtype="16" fill="hold" nodeType="withEffect">
                                  <p:stCondLst>
                                    <p:cond delay="0"/>
                                  </p:stCondLst>
                                  <p:childTnLst>
                                    <p:set>
                                      <p:cBhvr>
                                        <p:cTn id="9" dur="1" fill="hold">
                                          <p:stCondLst>
                                            <p:cond delay="0"/>
                                          </p:stCondLst>
                                        </p:cTn>
                                        <p:tgtEl>
                                          <p:spTgt spid="268305"/>
                                        </p:tgtEl>
                                        <p:attrNameLst>
                                          <p:attrName>style.visibility</p:attrName>
                                        </p:attrNameLst>
                                      </p:cBhvr>
                                      <p:to>
                                        <p:strVal val="visible"/>
                                      </p:to>
                                    </p:set>
                                    <p:animEffect transition="in" filter="diamond(in)">
                                      <p:cBhvr>
                                        <p:cTn id="10" dur="1000"/>
                                        <p:tgtEl>
                                          <p:spTgt spid="268305"/>
                                        </p:tgtEl>
                                      </p:cBhvr>
                                    </p:animEffect>
                                  </p:childTnLst>
                                </p:cTn>
                              </p:par>
                              <p:par>
                                <p:cTn id="11" presetID="8" presetClass="entr" presetSubtype="16" fill="hold" nodeType="withEffect">
                                  <p:stCondLst>
                                    <p:cond delay="0"/>
                                  </p:stCondLst>
                                  <p:childTnLst>
                                    <p:set>
                                      <p:cBhvr>
                                        <p:cTn id="12" dur="1" fill="hold">
                                          <p:stCondLst>
                                            <p:cond delay="0"/>
                                          </p:stCondLst>
                                        </p:cTn>
                                        <p:tgtEl>
                                          <p:spTgt spid="268302"/>
                                        </p:tgtEl>
                                        <p:attrNameLst>
                                          <p:attrName>style.visibility</p:attrName>
                                        </p:attrNameLst>
                                      </p:cBhvr>
                                      <p:to>
                                        <p:strVal val="visible"/>
                                      </p:to>
                                    </p:set>
                                    <p:animEffect transition="in" filter="diamond(in)">
                                      <p:cBhvr>
                                        <p:cTn id="13" dur="1000"/>
                                        <p:tgtEl>
                                          <p:spTgt spid="268302"/>
                                        </p:tgtEl>
                                      </p:cBhvr>
                                    </p:animEffect>
                                  </p:childTnLst>
                                </p:cTn>
                              </p:par>
                              <p:par>
                                <p:cTn id="14" presetID="8" presetClass="entr" presetSubtype="16" fill="hold" nodeType="withEffect">
                                  <p:stCondLst>
                                    <p:cond delay="0"/>
                                  </p:stCondLst>
                                  <p:childTnLst>
                                    <p:set>
                                      <p:cBhvr>
                                        <p:cTn id="15" dur="1" fill="hold">
                                          <p:stCondLst>
                                            <p:cond delay="0"/>
                                          </p:stCondLst>
                                        </p:cTn>
                                        <p:tgtEl>
                                          <p:spTgt spid="268304"/>
                                        </p:tgtEl>
                                        <p:attrNameLst>
                                          <p:attrName>style.visibility</p:attrName>
                                        </p:attrNameLst>
                                      </p:cBhvr>
                                      <p:to>
                                        <p:strVal val="visible"/>
                                      </p:to>
                                    </p:set>
                                    <p:animEffect transition="in" filter="diamond(in)">
                                      <p:cBhvr>
                                        <p:cTn id="16" dur="1000"/>
                                        <p:tgtEl>
                                          <p:spTgt spid="268304"/>
                                        </p:tgtEl>
                                      </p:cBhvr>
                                    </p:animEffect>
                                  </p:childTnLst>
                                </p:cTn>
                              </p:par>
                              <p:par>
                                <p:cTn id="17" presetID="8" presetClass="entr" presetSubtype="16" fill="hold" nodeType="withEffect">
                                  <p:stCondLst>
                                    <p:cond delay="0"/>
                                  </p:stCondLst>
                                  <p:childTnLst>
                                    <p:set>
                                      <p:cBhvr>
                                        <p:cTn id="18" dur="1" fill="hold">
                                          <p:stCondLst>
                                            <p:cond delay="0"/>
                                          </p:stCondLst>
                                        </p:cTn>
                                        <p:tgtEl>
                                          <p:spTgt spid="268303"/>
                                        </p:tgtEl>
                                        <p:attrNameLst>
                                          <p:attrName>style.visibility</p:attrName>
                                        </p:attrNameLst>
                                      </p:cBhvr>
                                      <p:to>
                                        <p:strVal val="visible"/>
                                      </p:to>
                                    </p:set>
                                    <p:animEffect transition="in" filter="diamond(in)">
                                      <p:cBhvr>
                                        <p:cTn id="19" dur="1000"/>
                                        <p:tgtEl>
                                          <p:spTgt spid="2683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268307"/>
                                        </p:tgtEl>
                                        <p:attrNameLst>
                                          <p:attrName>style.visibility</p:attrName>
                                        </p:attrNameLst>
                                      </p:cBhvr>
                                      <p:to>
                                        <p:strVal val="visible"/>
                                      </p:to>
                                    </p:set>
                                    <p:animEffect transition="in" filter="box(in)">
                                      <p:cBhvr>
                                        <p:cTn id="24" dur="500"/>
                                        <p:tgtEl>
                                          <p:spTgt spid="26830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68308"/>
                                        </p:tgtEl>
                                        <p:attrNameLst>
                                          <p:attrName>style.visibility</p:attrName>
                                        </p:attrNameLst>
                                      </p:cBhvr>
                                      <p:to>
                                        <p:strVal val="visible"/>
                                      </p:to>
                                    </p:set>
                                    <p:animEffect transition="in" filter="box(in)">
                                      <p:cBhvr>
                                        <p:cTn id="27" dur="500"/>
                                        <p:tgtEl>
                                          <p:spTgt spid="26830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8309"/>
                                        </p:tgtEl>
                                        <p:attrNameLst>
                                          <p:attrName>style.visibility</p:attrName>
                                        </p:attrNameLst>
                                      </p:cBhvr>
                                      <p:to>
                                        <p:strVal val="visible"/>
                                      </p:to>
                                    </p:set>
                                    <p:animEffect transition="in" filter="box(in)">
                                      <p:cBhvr>
                                        <p:cTn id="30" dur="500"/>
                                        <p:tgtEl>
                                          <p:spTgt spid="268309"/>
                                        </p:tgtEl>
                                      </p:cBhvr>
                                    </p:animEffect>
                                  </p:childTnLst>
                                </p:cTn>
                              </p:par>
                              <p:par>
                                <p:cTn id="31" presetID="4" presetClass="entr" presetSubtype="16" fill="hold" nodeType="withEffect">
                                  <p:stCondLst>
                                    <p:cond delay="0"/>
                                  </p:stCondLst>
                                  <p:childTnLst>
                                    <p:set>
                                      <p:cBhvr>
                                        <p:cTn id="32" dur="1" fill="hold">
                                          <p:stCondLst>
                                            <p:cond delay="0"/>
                                          </p:stCondLst>
                                        </p:cTn>
                                        <p:tgtEl>
                                          <p:spTgt spid="268310"/>
                                        </p:tgtEl>
                                        <p:attrNameLst>
                                          <p:attrName>style.visibility</p:attrName>
                                        </p:attrNameLst>
                                      </p:cBhvr>
                                      <p:to>
                                        <p:strVal val="visible"/>
                                      </p:to>
                                    </p:set>
                                    <p:animEffect transition="in" filter="box(in)">
                                      <p:cBhvr>
                                        <p:cTn id="33" dur="500"/>
                                        <p:tgtEl>
                                          <p:spTgt spid="26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08" grpId="0"/>
      <p:bldP spid="2683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Zdroje DNA – chlupy</a:t>
            </a:r>
          </a:p>
        </p:txBody>
      </p:sp>
      <p:sp>
        <p:nvSpPr>
          <p:cNvPr id="287751" name="Text Box 7"/>
          <p:cNvSpPr txBox="1">
            <a:spLocks noChangeArrowheads="1"/>
          </p:cNvSpPr>
          <p:nvPr/>
        </p:nvSpPr>
        <p:spPr bwMode="auto">
          <a:xfrm>
            <a:off x="8147050" y="2786063"/>
            <a:ext cx="996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svišť</a:t>
            </a:r>
          </a:p>
          <a:p>
            <a:pPr eaLnBrk="1" hangingPunct="1">
              <a:spcBef>
                <a:spcPct val="0"/>
              </a:spcBef>
              <a:buClrTx/>
              <a:buSzTx/>
              <a:buFontTx/>
              <a:buNone/>
            </a:pPr>
            <a:r>
              <a:rPr lang="cs-CZ" altLang="cs-CZ" sz="1800"/>
              <a:t>medvěd</a:t>
            </a:r>
          </a:p>
          <a:p>
            <a:pPr eaLnBrk="1" hangingPunct="1">
              <a:spcBef>
                <a:spcPct val="0"/>
              </a:spcBef>
              <a:buClrTx/>
              <a:buSzTx/>
              <a:buFontTx/>
              <a:buNone/>
            </a:pPr>
            <a:r>
              <a:rPr lang="cs-CZ" altLang="cs-CZ" sz="1800"/>
              <a:t>rys</a:t>
            </a:r>
          </a:p>
          <a:p>
            <a:pPr eaLnBrk="1" hangingPunct="1">
              <a:spcBef>
                <a:spcPct val="0"/>
              </a:spcBef>
              <a:buClrTx/>
              <a:buSzTx/>
              <a:buFontTx/>
              <a:buNone/>
            </a:pPr>
            <a:r>
              <a:rPr lang="cs-CZ" altLang="cs-CZ" sz="1800"/>
              <a:t>srnec</a:t>
            </a:r>
          </a:p>
        </p:txBody>
      </p:sp>
      <p:sp>
        <p:nvSpPr>
          <p:cNvPr id="94212" name="Rectangle 9"/>
          <p:cNvSpPr>
            <a:spLocks noGrp="1" noChangeArrowheads="1"/>
          </p:cNvSpPr>
          <p:nvPr>
            <p:ph type="body" sz="half" idx="1"/>
          </p:nvPr>
        </p:nvSpPr>
        <p:spPr>
          <a:xfrm>
            <a:off x="468313" y="1125538"/>
            <a:ext cx="5675312" cy="1089025"/>
          </a:xfrm>
          <a:noFill/>
        </p:spPr>
        <p:txBody>
          <a:bodyPr/>
          <a:lstStyle/>
          <a:p>
            <a:pPr eaLnBrk="1" hangingPunct="1"/>
            <a:r>
              <a:rPr lang="cs-CZ" altLang="cs-CZ" sz="2200" smtClean="0"/>
              <a:t>vlasový folikul („kořínek“)</a:t>
            </a:r>
            <a:endParaRPr lang="en-GB" altLang="cs-CZ" sz="2200" smtClean="0"/>
          </a:p>
          <a:p>
            <a:pPr eaLnBrk="1" hangingPunct="1"/>
            <a:r>
              <a:rPr lang="cs-CZ" altLang="cs-CZ" sz="2200" smtClean="0"/>
              <a:t>speciální lepidlové pasti, ostnatý drát</a:t>
            </a:r>
            <a:endParaRPr lang="en-GB" altLang="cs-CZ" sz="2200" smtClean="0"/>
          </a:p>
        </p:txBody>
      </p:sp>
      <p:pic>
        <p:nvPicPr>
          <p:cNvPr id="287755" name="Picture 11" descr="nahled-medved-hnedy-2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2143125"/>
            <a:ext cx="29511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7" name="Picture 13" descr="srnec-obecny-52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642938"/>
            <a:ext cx="2212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rys-ostrovid-3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0767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143125"/>
            <a:ext cx="2178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357688"/>
            <a:ext cx="24923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2000250"/>
            <a:ext cx="20351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7757"/>
                                        </p:tgtEl>
                                        <p:attrNameLst>
                                          <p:attrName>style.visibility</p:attrName>
                                        </p:attrNameLst>
                                      </p:cBhvr>
                                      <p:to>
                                        <p:strVal val="visible"/>
                                      </p:to>
                                    </p:set>
                                    <p:animEffect transition="in" filter="diamond(in)">
                                      <p:cBhvr>
                                        <p:cTn id="7" dur="500"/>
                                        <p:tgtEl>
                                          <p:spTgt spid="287757"/>
                                        </p:tgtEl>
                                      </p:cBhvr>
                                    </p:animEffect>
                                  </p:childTnLst>
                                </p:cTn>
                              </p:par>
                              <p:par>
                                <p:cTn id="8" presetID="8" presetClass="entr" presetSubtype="16" fill="hold" nodeType="withEffect">
                                  <p:stCondLst>
                                    <p:cond delay="0"/>
                                  </p:stCondLst>
                                  <p:childTnLst>
                                    <p:set>
                                      <p:cBhvr>
                                        <p:cTn id="9" dur="1" fill="hold">
                                          <p:stCondLst>
                                            <p:cond delay="0"/>
                                          </p:stCondLst>
                                        </p:cTn>
                                        <p:tgtEl>
                                          <p:spTgt spid="287755"/>
                                        </p:tgtEl>
                                        <p:attrNameLst>
                                          <p:attrName>style.visibility</p:attrName>
                                        </p:attrNameLst>
                                      </p:cBhvr>
                                      <p:to>
                                        <p:strVal val="visible"/>
                                      </p:to>
                                    </p:set>
                                    <p:animEffect transition="in" filter="diamond(in)">
                                      <p:cBhvr>
                                        <p:cTn id="10" dur="500"/>
                                        <p:tgtEl>
                                          <p:spTgt spid="287755"/>
                                        </p:tgtEl>
                                      </p:cBhvr>
                                    </p:animEffect>
                                  </p:childTnLst>
                                </p:cTn>
                              </p:par>
                              <p:par>
                                <p:cTn id="11" presetID="8" presetClass="entr" presetSubtype="16" fill="hold" nodeType="withEffect">
                                  <p:stCondLst>
                                    <p:cond delay="0"/>
                                  </p:stCondLst>
                                  <p:childTnLst>
                                    <p:set>
                                      <p:cBhvr>
                                        <p:cTn id="12" dur="1" fill="hold">
                                          <p:stCondLst>
                                            <p:cond delay="0"/>
                                          </p:stCondLst>
                                        </p:cTn>
                                        <p:tgtEl>
                                          <p:spTgt spid="287754"/>
                                        </p:tgtEl>
                                        <p:attrNameLst>
                                          <p:attrName>style.visibility</p:attrName>
                                        </p:attrNameLst>
                                      </p:cBhvr>
                                      <p:to>
                                        <p:strVal val="visible"/>
                                      </p:to>
                                    </p:set>
                                    <p:animEffect transition="in" filter="diamond(in)">
                                      <p:cBhvr>
                                        <p:cTn id="13" dur="500"/>
                                        <p:tgtEl>
                                          <p:spTgt spid="28775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87751"/>
                                        </p:tgtEl>
                                        <p:attrNameLst>
                                          <p:attrName>style.visibility</p:attrName>
                                        </p:attrNameLst>
                                      </p:cBhvr>
                                      <p:to>
                                        <p:strVal val="visible"/>
                                      </p:to>
                                    </p:set>
                                    <p:animEffect transition="in" filter="diamond(in)">
                                      <p:cBhvr>
                                        <p:cTn id="16" dur="500"/>
                                        <p:tgtEl>
                                          <p:spTgt spid="287751"/>
                                        </p:tgtEl>
                                      </p:cBhvr>
                                    </p:animEffect>
                                  </p:childTnLst>
                                </p:cTn>
                              </p:par>
                              <p:par>
                                <p:cTn id="17" presetID="3" presetClass="entr" presetSubtype="10" fill="hold" nodeType="withEffect">
                                  <p:stCondLst>
                                    <p:cond delay="0"/>
                                  </p:stCondLst>
                                  <p:childTnLst>
                                    <p:set>
                                      <p:cBhvr>
                                        <p:cTn id="18" dur="1" fill="hold">
                                          <p:stCondLst>
                                            <p:cond delay="0"/>
                                          </p:stCondLst>
                                        </p:cTn>
                                        <p:tgtEl>
                                          <p:spTgt spid="27660"/>
                                        </p:tgtEl>
                                        <p:attrNameLst>
                                          <p:attrName>style.visibility</p:attrName>
                                        </p:attrNameLst>
                                      </p:cBhvr>
                                      <p:to>
                                        <p:strVal val="visible"/>
                                      </p:to>
                                    </p:set>
                                    <p:animEffect transition="in" filter="blinds(horizontal)">
                                      <p:cBhvr>
                                        <p:cTn id="19"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Zdroje DNA – peří</a:t>
            </a:r>
          </a:p>
        </p:txBody>
      </p:sp>
      <p:sp>
        <p:nvSpPr>
          <p:cNvPr id="292868" name="Text Box 4"/>
          <p:cNvSpPr txBox="1">
            <a:spLocks noChangeArrowheads="1"/>
          </p:cNvSpPr>
          <p:nvPr/>
        </p:nvSpPr>
        <p:spPr bwMode="auto">
          <a:xfrm>
            <a:off x="2771775" y="5516563"/>
            <a:ext cx="262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tetřev (</a:t>
            </a:r>
            <a:r>
              <a:rPr lang="cs-CZ" altLang="cs-CZ" sz="1800" i="1"/>
              <a:t>Tetrao urogallus</a:t>
            </a:r>
            <a:r>
              <a:rPr lang="cs-CZ" altLang="cs-CZ" sz="1800"/>
              <a:t>)</a:t>
            </a:r>
          </a:p>
        </p:txBody>
      </p:sp>
      <p:sp>
        <p:nvSpPr>
          <p:cNvPr id="95236" name="Text Box 5"/>
          <p:cNvSpPr txBox="1">
            <a:spLocks noChangeArrowheads="1"/>
          </p:cNvSpPr>
          <p:nvPr/>
        </p:nvSpPr>
        <p:spPr bwMode="auto">
          <a:xfrm>
            <a:off x="592138" y="1268413"/>
            <a:ext cx="83010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5000"/>
              </a:spcBef>
              <a:buClrTx/>
              <a:buSzTx/>
              <a:buFontTx/>
              <a:buChar char="-"/>
            </a:pPr>
            <a:r>
              <a:rPr lang="cs-CZ" altLang="cs-CZ" sz="2000"/>
              <a:t> opět folikul – „kořínek“ jednotlivého pera </a:t>
            </a:r>
          </a:p>
          <a:p>
            <a:pPr eaLnBrk="1" hangingPunct="1">
              <a:spcBef>
                <a:spcPct val="55000"/>
              </a:spcBef>
              <a:buClrTx/>
              <a:buSzTx/>
              <a:buFontTx/>
              <a:buChar char="-"/>
            </a:pPr>
            <a:r>
              <a:rPr lang="cs-CZ" altLang="cs-CZ" sz="2000"/>
              <a:t> lepší vytržené pero (= pasti) než vypelichané pero (často velmi staré)</a:t>
            </a:r>
          </a:p>
        </p:txBody>
      </p:sp>
      <p:pic>
        <p:nvPicPr>
          <p:cNvPr id="292870" name="Picture 6" descr="tetriv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1" name="Picture 7" descr="Aqu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1891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Text Box 8"/>
          <p:cNvSpPr txBox="1">
            <a:spLocks noChangeArrowheads="1"/>
          </p:cNvSpPr>
          <p:nvPr/>
        </p:nvSpPr>
        <p:spPr bwMode="auto">
          <a:xfrm>
            <a:off x="6588125" y="5445125"/>
            <a:ext cx="175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orel královský</a:t>
            </a:r>
          </a:p>
          <a:p>
            <a:pPr eaLnBrk="1" hangingPunct="1">
              <a:spcBef>
                <a:spcPct val="0"/>
              </a:spcBef>
              <a:buClrTx/>
              <a:buSzTx/>
              <a:buFontTx/>
              <a:buNone/>
            </a:pPr>
            <a:r>
              <a:rPr lang="cs-CZ" altLang="cs-CZ" sz="1800"/>
              <a:t>(</a:t>
            </a:r>
            <a:r>
              <a:rPr lang="cs-CZ" altLang="cs-CZ" sz="1800" i="1"/>
              <a:t>Aquila heliaca</a:t>
            </a:r>
            <a:r>
              <a:rPr lang="cs-CZ" altLang="cs-CZ" sz="1800"/>
              <a:t>)</a:t>
            </a:r>
          </a:p>
        </p:txBody>
      </p:sp>
      <p:sp>
        <p:nvSpPr>
          <p:cNvPr id="292873" name="Text Box 9"/>
          <p:cNvSpPr txBox="1">
            <a:spLocks noChangeArrowheads="1"/>
          </p:cNvSpPr>
          <p:nvPr/>
        </p:nvSpPr>
        <p:spPr bwMode="auto">
          <a:xfrm>
            <a:off x="755650" y="3933825"/>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tetřívek</a:t>
            </a:r>
          </a:p>
          <a:p>
            <a:pPr eaLnBrk="1" hangingPunct="1">
              <a:spcBef>
                <a:spcPct val="0"/>
              </a:spcBef>
              <a:buClrTx/>
              <a:buSzTx/>
              <a:buFontTx/>
              <a:buNone/>
            </a:pPr>
            <a:r>
              <a:rPr lang="cs-CZ" altLang="cs-CZ" sz="1800"/>
              <a:t>(</a:t>
            </a:r>
            <a:r>
              <a:rPr lang="cs-CZ" altLang="cs-CZ" sz="1800" i="1"/>
              <a:t>Tetrao tetrix</a:t>
            </a:r>
            <a:r>
              <a:rPr lang="cs-CZ" altLang="cs-CZ" sz="1800"/>
              <a:t>)</a:t>
            </a:r>
          </a:p>
        </p:txBody>
      </p:sp>
      <p:pic>
        <p:nvPicPr>
          <p:cNvPr id="292874" name="Picture 10" descr="tetrev-hlusec-3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141663"/>
            <a:ext cx="29289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diamond(in)">
                                      <p:cBhvr>
                                        <p:cTn id="7" dur="500"/>
                                        <p:tgtEl>
                                          <p:spTgt spid="29287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92873"/>
                                        </p:tgtEl>
                                        <p:attrNameLst>
                                          <p:attrName>style.visibility</p:attrName>
                                        </p:attrNameLst>
                                      </p:cBhvr>
                                      <p:to>
                                        <p:strVal val="visible"/>
                                      </p:to>
                                    </p:set>
                                    <p:animEffect transition="in" filter="diamond(in)">
                                      <p:cBhvr>
                                        <p:cTn id="10" dur="500"/>
                                        <p:tgtEl>
                                          <p:spTgt spid="292873"/>
                                        </p:tgtEl>
                                      </p:cBhvr>
                                    </p:animEffect>
                                  </p:childTnLst>
                                </p:cTn>
                              </p:par>
                              <p:par>
                                <p:cTn id="11" presetID="8" presetClass="entr" presetSubtype="16" fill="hold" nodeType="withEffect">
                                  <p:stCondLst>
                                    <p:cond delay="0"/>
                                  </p:stCondLst>
                                  <p:childTnLst>
                                    <p:set>
                                      <p:cBhvr>
                                        <p:cTn id="12" dur="1" fill="hold">
                                          <p:stCondLst>
                                            <p:cond delay="0"/>
                                          </p:stCondLst>
                                        </p:cTn>
                                        <p:tgtEl>
                                          <p:spTgt spid="292874"/>
                                        </p:tgtEl>
                                        <p:attrNameLst>
                                          <p:attrName>style.visibility</p:attrName>
                                        </p:attrNameLst>
                                      </p:cBhvr>
                                      <p:to>
                                        <p:strVal val="visible"/>
                                      </p:to>
                                    </p:set>
                                    <p:animEffect transition="in" filter="diamond(in)">
                                      <p:cBhvr>
                                        <p:cTn id="13" dur="500"/>
                                        <p:tgtEl>
                                          <p:spTgt spid="29287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92868"/>
                                        </p:tgtEl>
                                        <p:attrNameLst>
                                          <p:attrName>style.visibility</p:attrName>
                                        </p:attrNameLst>
                                      </p:cBhvr>
                                      <p:to>
                                        <p:strVal val="visible"/>
                                      </p:to>
                                    </p:set>
                                    <p:animEffect transition="in" filter="diamond(in)">
                                      <p:cBhvr>
                                        <p:cTn id="16" dur="500"/>
                                        <p:tgtEl>
                                          <p:spTgt spid="292868"/>
                                        </p:tgtEl>
                                      </p:cBhvr>
                                    </p:animEffect>
                                  </p:childTnLst>
                                </p:cTn>
                              </p:par>
                              <p:par>
                                <p:cTn id="17" presetID="8" presetClass="entr" presetSubtype="16" fill="hold" nodeType="withEffect">
                                  <p:stCondLst>
                                    <p:cond delay="0"/>
                                  </p:stCondLst>
                                  <p:childTnLst>
                                    <p:set>
                                      <p:cBhvr>
                                        <p:cTn id="18" dur="1" fill="hold">
                                          <p:stCondLst>
                                            <p:cond delay="0"/>
                                          </p:stCondLst>
                                        </p:cTn>
                                        <p:tgtEl>
                                          <p:spTgt spid="292871"/>
                                        </p:tgtEl>
                                        <p:attrNameLst>
                                          <p:attrName>style.visibility</p:attrName>
                                        </p:attrNameLst>
                                      </p:cBhvr>
                                      <p:to>
                                        <p:strVal val="visible"/>
                                      </p:to>
                                    </p:set>
                                    <p:animEffect transition="in" filter="diamond(in)">
                                      <p:cBhvr>
                                        <p:cTn id="19" dur="500"/>
                                        <p:tgtEl>
                                          <p:spTgt spid="29287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92872"/>
                                        </p:tgtEl>
                                        <p:attrNameLst>
                                          <p:attrName>style.visibility</p:attrName>
                                        </p:attrNameLst>
                                      </p:cBhvr>
                                      <p:to>
                                        <p:strVal val="visible"/>
                                      </p:to>
                                    </p:set>
                                    <p:animEffect transition="in" filter="diamond(in)">
                                      <p:cBhvr>
                                        <p:cTn id="22" dur="500"/>
                                        <p:tgtEl>
                                          <p:spTgt spid="29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72" grpId="0"/>
      <p:bldP spid="29287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Zdroje DNA - ostatní</a:t>
            </a:r>
          </a:p>
        </p:txBody>
      </p:sp>
      <p:sp>
        <p:nvSpPr>
          <p:cNvPr id="96259" name="Rectangle 3"/>
          <p:cNvSpPr>
            <a:spLocks noGrp="1" noChangeArrowheads="1"/>
          </p:cNvSpPr>
          <p:nvPr>
            <p:ph type="body" idx="1"/>
          </p:nvPr>
        </p:nvSpPr>
        <p:spPr>
          <a:xfrm>
            <a:off x="539750" y="1341438"/>
            <a:ext cx="5400675" cy="2663825"/>
          </a:xfrm>
        </p:spPr>
        <p:txBody>
          <a:bodyPr/>
          <a:lstStyle/>
          <a:p>
            <a:pPr eaLnBrk="1" hangingPunct="1">
              <a:lnSpc>
                <a:spcPct val="80000"/>
              </a:lnSpc>
            </a:pPr>
            <a:r>
              <a:rPr lang="cs-CZ" altLang="cs-CZ" sz="2500" b="1" smtClean="0"/>
              <a:t>moč</a:t>
            </a:r>
            <a:r>
              <a:rPr lang="cs-CZ" altLang="cs-CZ" sz="1700" smtClean="0"/>
              <a:t> – vzácně (Hausknecht et al. 2006 and references therein)</a:t>
            </a:r>
          </a:p>
          <a:p>
            <a:pPr eaLnBrk="1" hangingPunct="1">
              <a:lnSpc>
                <a:spcPct val="80000"/>
              </a:lnSpc>
            </a:pPr>
            <a:r>
              <a:rPr lang="cs-CZ" altLang="cs-CZ" sz="1700" smtClean="0"/>
              <a:t>více materiálu než trus (frekvence močení je 6 x vyšší než defekace)</a:t>
            </a:r>
          </a:p>
          <a:p>
            <a:pPr eaLnBrk="1" hangingPunct="1">
              <a:lnSpc>
                <a:spcPct val="80000"/>
              </a:lnSpc>
            </a:pPr>
            <a:r>
              <a:rPr lang="cs-CZ" altLang="cs-CZ" sz="1700" smtClean="0"/>
              <a:t>vlci – 33 vzorků s měřitelnou DNA koncentrací – 14 (42%) shodných výsledků pro všechny analyzované znaky </a:t>
            </a:r>
            <a:endParaRPr lang="cs-CZ" altLang="cs-CZ" sz="1700" b="1" smtClean="0">
              <a:solidFill>
                <a:schemeClr val="hlink"/>
              </a:solidFill>
            </a:endParaRPr>
          </a:p>
        </p:txBody>
      </p:sp>
      <p:pic>
        <p:nvPicPr>
          <p:cNvPr id="96260" name="Picture 14" descr="v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68413"/>
            <a:ext cx="29162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1" name="Rectangle 15"/>
          <p:cNvSpPr>
            <a:spLocks noChangeArrowheads="1"/>
          </p:cNvSpPr>
          <p:nvPr/>
        </p:nvSpPr>
        <p:spPr bwMode="auto">
          <a:xfrm>
            <a:off x="5148263" y="3716338"/>
            <a:ext cx="39957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500" b="1"/>
              <a:t>svlečená kůže</a:t>
            </a:r>
            <a:r>
              <a:rPr lang="cs-CZ" altLang="cs-CZ" sz="1700"/>
              <a:t> – plazi</a:t>
            </a:r>
          </a:p>
          <a:p>
            <a:pPr eaLnBrk="1" hangingPunct="1"/>
            <a:r>
              <a:rPr lang="cs-CZ" altLang="cs-CZ" sz="2500" b="1"/>
              <a:t>ptačí skořápky</a:t>
            </a:r>
          </a:p>
          <a:p>
            <a:pPr eaLnBrk="1" hangingPunct="1"/>
            <a:r>
              <a:rPr lang="cs-CZ" altLang="cs-CZ" sz="2500" b="1"/>
              <a:t>buňky bukální sliznice u vývržků potravy</a:t>
            </a:r>
          </a:p>
          <a:p>
            <a:pPr eaLnBrk="1" hangingPunct="1"/>
            <a:endParaRPr lang="cs-CZ" altLang="cs-CZ" sz="1900" b="1">
              <a:solidFill>
                <a:schemeClr val="hlink"/>
              </a:solidFill>
            </a:endParaRPr>
          </a:p>
        </p:txBody>
      </p:sp>
      <p:pic>
        <p:nvPicPr>
          <p:cNvPr id="285712" name="Picture 16" descr="svleck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16338"/>
            <a:ext cx="42116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712"/>
                                        </p:tgtEl>
                                        <p:attrNameLst>
                                          <p:attrName>style.visibility</p:attrName>
                                        </p:attrNameLst>
                                      </p:cBhvr>
                                      <p:to>
                                        <p:strVal val="visible"/>
                                      </p:to>
                                    </p:set>
                                    <p:animEffect transition="in" filter="box(in)">
                                      <p:cBhvr>
                                        <p:cTn id="7" dur="500"/>
                                        <p:tgtEl>
                                          <p:spTgt spid="2857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5711"/>
                                        </p:tgtEl>
                                        <p:attrNameLst>
                                          <p:attrName>style.visibility</p:attrName>
                                        </p:attrNameLst>
                                      </p:cBhvr>
                                      <p:to>
                                        <p:strVal val="visible"/>
                                      </p:to>
                                    </p:set>
                                    <p:animEffect transition="in" filter="box(in)">
                                      <p:cBhvr>
                                        <p:cTn id="10" dur="500"/>
                                        <p:tgtEl>
                                          <p:spTgt spid="285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 umělá „bug-eggs“ </a:t>
            </a:r>
          </a:p>
        </p:txBody>
      </p:sp>
      <p:pic>
        <p:nvPicPr>
          <p:cNvPr id="972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341438"/>
            <a:ext cx="3543300" cy="2317750"/>
          </a:xfrm>
          <a:noFill/>
        </p:spPr>
      </p:pic>
      <p:pic>
        <p:nvPicPr>
          <p:cNvPr id="972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34988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3825"/>
            <a:ext cx="31210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p:cNvSpPr txBox="1">
            <a:spLocks noChangeArrowheads="1"/>
          </p:cNvSpPr>
          <p:nvPr/>
        </p:nvSpPr>
        <p:spPr bwMode="auto">
          <a:xfrm>
            <a:off x="447675" y="3952875"/>
            <a:ext cx="383698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buClrTx/>
              <a:buSzTx/>
              <a:buFontTx/>
              <a:buChar char="-"/>
            </a:pPr>
            <a:r>
              <a:rPr lang="cs-CZ" altLang="cs-CZ" sz="1800"/>
              <a:t> krevsající ploštice Triatominae     (Heteroptera)</a:t>
            </a:r>
          </a:p>
          <a:p>
            <a:pPr eaLnBrk="1" hangingPunct="1">
              <a:spcBef>
                <a:spcPct val="30000"/>
              </a:spcBef>
              <a:buClrTx/>
              <a:buSzTx/>
              <a:buFontTx/>
              <a:buChar char="-"/>
            </a:pPr>
            <a:r>
              <a:rPr lang="cs-CZ" altLang="cs-CZ" sz="1800"/>
              <a:t> hodnocení úrovně stresu</a:t>
            </a:r>
          </a:p>
          <a:p>
            <a:pPr eaLnBrk="1" hangingPunct="1">
              <a:spcBef>
                <a:spcPct val="30000"/>
              </a:spcBef>
              <a:buClrTx/>
              <a:buSzTx/>
              <a:buFontTx/>
              <a:buChar char="-"/>
            </a:pPr>
            <a:r>
              <a:rPr lang="cs-CZ" altLang="cs-CZ" sz="1800"/>
              <a:t> použitelná jako „méně invazivní“ metoda v ochranářské genetice</a:t>
            </a:r>
          </a:p>
        </p:txBody>
      </p:sp>
      <p:sp>
        <p:nvSpPr>
          <p:cNvPr id="97287" name="Text Box 9"/>
          <p:cNvSpPr txBox="1">
            <a:spLocks noChangeArrowheads="1"/>
          </p:cNvSpPr>
          <p:nvPr/>
        </p:nvSpPr>
        <p:spPr bwMode="auto">
          <a:xfrm>
            <a:off x="376238" y="582453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Becker et al. 2006</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68313" y="188913"/>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a:solidFill>
                  <a:schemeClr val="tx2"/>
                </a:solidFill>
                <a:latin typeface="Comic Sans MS" panose="030F0702030302020204" pitchFamily="66" charset="0"/>
              </a:rPr>
              <a:t>Postup analýzy DNA, např. ze vzorků trusu</a:t>
            </a:r>
            <a:endParaRPr lang="en-US" altLang="cs-CZ">
              <a:solidFill>
                <a:schemeClr val="tx2"/>
              </a:solidFill>
              <a:latin typeface="Comic Sans MS" panose="030F0702030302020204" pitchFamily="66" charset="0"/>
            </a:endParaRPr>
          </a:p>
        </p:txBody>
      </p:sp>
      <p:sp>
        <p:nvSpPr>
          <p:cNvPr id="409603" name="Rectangle 3"/>
          <p:cNvSpPr>
            <a:spLocks noChangeArrowheads="1"/>
          </p:cNvSpPr>
          <p:nvPr/>
        </p:nvSpPr>
        <p:spPr bwMode="auto">
          <a:xfrm>
            <a:off x="2627313" y="908050"/>
            <a:ext cx="6121400" cy="3455988"/>
          </a:xfrm>
          <a:prstGeom prst="rect">
            <a:avLst/>
          </a:prstGeom>
          <a:noFill/>
          <a:ln w="9525">
            <a:noFill/>
            <a:miter lim="800000"/>
            <a:headEnd/>
            <a:tailEnd/>
          </a:ln>
          <a:effectLst/>
        </p:spPr>
        <p:txBody>
          <a:bodyPr/>
          <a:lstStyle/>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2100" b="1"/>
              <a:t>vzorkování čerstvého (</a:t>
            </a:r>
            <a:r>
              <a:rPr lang="cs-CZ" sz="2100" b="1">
                <a:cs typeface="Arial" pitchFamily="34" charset="0"/>
              </a:rPr>
              <a:t>≤ 18 hod.) materiálu</a:t>
            </a:r>
            <a:endParaRPr lang="cs-CZ" sz="2100">
              <a:cs typeface="Arial" pitchFamily="34" charset="0"/>
            </a:endParaRPr>
          </a:p>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1700">
                <a:solidFill>
                  <a:srgbClr val="008000"/>
                </a:solidFill>
              </a:rPr>
              <a:t>(96% etanol, SilicaGel aj.)</a:t>
            </a: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r>
              <a:rPr lang="en-US" sz="2200" b="1">
                <a:solidFill>
                  <a:srgbClr val="000099"/>
                </a:solidFill>
                <a:effectLst>
                  <a:outerShdw blurRad="38100" dist="38100" dir="2700000" algn="tl">
                    <a:srgbClr val="C0C0C0"/>
                  </a:outerShdw>
                </a:effectLst>
                <a:sym typeface="Symbol" pitchFamily="18" charset="2"/>
              </a:rPr>
              <a:t> </a:t>
            </a:r>
            <a:endParaRPr lang="cs-CZ" sz="2200" b="1">
              <a:solidFill>
                <a:srgbClr val="000099"/>
              </a:solidFill>
              <a:effectLst>
                <a:outerShdw blurRad="38100" dist="38100" dir="2700000" algn="tl">
                  <a:srgbClr val="C0C0C0"/>
                </a:outerShdw>
              </a:effectLst>
              <a:sym typeface="Symbol" pitchFamily="18" charset="2"/>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200" b="1">
                <a:solidFill>
                  <a:srgbClr val="000099"/>
                </a:solidFill>
                <a:effectLst>
                  <a:outerShdw blurRad="38100" dist="38100" dir="2700000" algn="tl">
                    <a:srgbClr val="C0C0C0"/>
                  </a:outerShdw>
                </a:effectLst>
                <a:sym typeface="Symbol" pitchFamily="18" charset="2"/>
              </a:rPr>
              <a:t>	</a:t>
            </a:r>
            <a:r>
              <a:rPr lang="cs-CZ" sz="2100" b="1"/>
              <a:t>izolace DNA</a:t>
            </a:r>
            <a:endParaRPr lang="cs-CZ" sz="2000" b="1"/>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2000" b="1"/>
              <a:t>   </a:t>
            </a:r>
            <a:r>
              <a:rPr lang="cs-CZ" sz="1700">
                <a:solidFill>
                  <a:srgbClr val="008000"/>
                </a:solidFill>
              </a:rPr>
              <a:t>(komerční kity pro vzácnou DNA)</a:t>
            </a:r>
            <a:endParaRPr lang="cs-CZ" sz="700">
              <a:solidFill>
                <a:srgbClr val="008000"/>
              </a:solidFill>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a:t>
            </a:r>
            <a:r>
              <a:rPr lang="cs-CZ" sz="2100" b="1">
                <a:sym typeface="Symbol" pitchFamily="18" charset="2"/>
              </a:rPr>
              <a:t>PCR</a:t>
            </a:r>
            <a:r>
              <a:rPr lang="cs-CZ" sz="2000" b="1">
                <a:sym typeface="Symbol" pitchFamily="18" charset="2"/>
              </a:rPr>
              <a:t> (vysoce kvalitní enzymy)</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stačí jedna buňka s DNA</a:t>
            </a:r>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1700">
                <a:solidFill>
                  <a:srgbClr val="008000"/>
                </a:solidFill>
                <a:sym typeface="Symbol" pitchFamily="18" charset="2"/>
              </a:rPr>
              <a:t>        </a:t>
            </a:r>
          </a:p>
        </p:txBody>
      </p:sp>
      <p:sp>
        <p:nvSpPr>
          <p:cNvPr id="409604" name="Text Box 4"/>
          <p:cNvSpPr txBox="1">
            <a:spLocks noChangeArrowheads="1"/>
          </p:cNvSpPr>
          <p:nvPr/>
        </p:nvSpPr>
        <p:spPr bwMode="auto">
          <a:xfrm>
            <a:off x="2916238" y="4724400"/>
            <a:ext cx="25177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200" b="1"/>
              <a:t>analýza variability syntetizovaného úseku</a:t>
            </a:r>
          </a:p>
        </p:txBody>
      </p:sp>
      <p:sp>
        <p:nvSpPr>
          <p:cNvPr id="409605" name="Rectangle 5"/>
          <p:cNvSpPr>
            <a:spLocks noChangeArrowheads="1"/>
          </p:cNvSpPr>
          <p:nvPr/>
        </p:nvSpPr>
        <p:spPr bwMode="auto">
          <a:xfrm>
            <a:off x="4211638" y="4221163"/>
            <a:ext cx="433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a:solidFill>
                  <a:srgbClr val="FF0000"/>
                </a:solidFill>
                <a:latin typeface="Comic Sans MS" panose="030F0702030302020204" pitchFamily="66" charset="0"/>
                <a:sym typeface="Wingdings" panose="05000000000000000000" pitchFamily="2" charset="2"/>
              </a:rPr>
              <a:t></a:t>
            </a:r>
          </a:p>
        </p:txBody>
      </p:sp>
      <p:pic>
        <p:nvPicPr>
          <p:cNvPr id="98310" name="Picture 6" descr="zber vzorie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908050"/>
            <a:ext cx="1609725" cy="22320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cy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58432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2" name="Text Box 8"/>
          <p:cNvSpPr txBox="1">
            <a:spLocks noChangeArrowheads="1"/>
          </p:cNvSpPr>
          <p:nvPr/>
        </p:nvSpPr>
        <p:spPr bwMode="auto">
          <a:xfrm>
            <a:off x="8801100" y="6380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cs-CZ" altLang="cs-CZ" sz="1400">
              <a:solidFill>
                <a:srgbClr val="009900"/>
              </a:solidFill>
            </a:endParaRPr>
          </a:p>
        </p:txBody>
      </p:sp>
      <p:pic>
        <p:nvPicPr>
          <p:cNvPr id="409609" name="Picture 9" descr="Msat Lutr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3167062" cy="1820862"/>
          </a:xfrm>
          <a:prstGeom prst="rect">
            <a:avLst/>
          </a:prstGeom>
          <a:noFill/>
          <a:ln w="190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10" name="Picture 10" descr="sekvence"/>
          <p:cNvPicPr>
            <a:picLocks noChangeAspect="1" noChangeArrowheads="1"/>
          </p:cNvPicPr>
          <p:nvPr/>
        </p:nvPicPr>
        <p:blipFill>
          <a:blip r:embed="rId6">
            <a:extLst>
              <a:ext uri="{28A0092B-C50C-407E-A947-70E740481C1C}">
                <a14:useLocalDpi xmlns:a14="http://schemas.microsoft.com/office/drawing/2010/main" val="0"/>
              </a:ext>
            </a:extLst>
          </a:blip>
          <a:srcRect l="854" t="27733" r="2563" b="20000"/>
          <a:stretch>
            <a:fillRect/>
          </a:stretch>
        </p:blipFill>
        <p:spPr bwMode="auto">
          <a:xfrm>
            <a:off x="250825" y="4292600"/>
            <a:ext cx="2736850" cy="1616075"/>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diamond(in)">
                                      <p:cBhvr>
                                        <p:cTn id="7" dur="500"/>
                                        <p:tgtEl>
                                          <p:spTgt spid="409605"/>
                                        </p:tgtEl>
                                      </p:cBhvr>
                                    </p:animEffect>
                                  </p:childTnLst>
                                </p:cTn>
                              </p:par>
                              <p:par>
                                <p:cTn id="8" presetID="8" presetClass="entr" presetSubtype="16" fill="hold" nodeType="withEffect">
                                  <p:stCondLst>
                                    <p:cond delay="0"/>
                                  </p:stCondLst>
                                  <p:childTnLst>
                                    <p:set>
                                      <p:cBhvr>
                                        <p:cTn id="9" dur="1" fill="hold">
                                          <p:stCondLst>
                                            <p:cond delay="0"/>
                                          </p:stCondLst>
                                        </p:cTn>
                                        <p:tgtEl>
                                          <p:spTgt spid="409609"/>
                                        </p:tgtEl>
                                        <p:attrNameLst>
                                          <p:attrName>style.visibility</p:attrName>
                                        </p:attrNameLst>
                                      </p:cBhvr>
                                      <p:to>
                                        <p:strVal val="visible"/>
                                      </p:to>
                                    </p:set>
                                    <p:animEffect transition="in" filter="diamond(in)">
                                      <p:cBhvr>
                                        <p:cTn id="10" dur="500"/>
                                        <p:tgtEl>
                                          <p:spTgt spid="40960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9604"/>
                                        </p:tgtEl>
                                        <p:attrNameLst>
                                          <p:attrName>style.visibility</p:attrName>
                                        </p:attrNameLst>
                                      </p:cBhvr>
                                      <p:to>
                                        <p:strVal val="visible"/>
                                      </p:to>
                                    </p:set>
                                    <p:animEffect transition="in" filter="diamond(in)">
                                      <p:cBhvr>
                                        <p:cTn id="13" dur="500"/>
                                        <p:tgtEl>
                                          <p:spTgt spid="409604"/>
                                        </p:tgtEl>
                                      </p:cBhvr>
                                    </p:animEffect>
                                  </p:childTnLst>
                                </p:cTn>
                              </p:par>
                              <p:par>
                                <p:cTn id="14" presetID="8" presetClass="entr" presetSubtype="16" fill="hold" nodeType="withEffect">
                                  <p:stCondLst>
                                    <p:cond delay="0"/>
                                  </p:stCondLst>
                                  <p:childTnLst>
                                    <p:set>
                                      <p:cBhvr>
                                        <p:cTn id="15" dur="1" fill="hold">
                                          <p:stCondLst>
                                            <p:cond delay="0"/>
                                          </p:stCondLst>
                                        </p:cTn>
                                        <p:tgtEl>
                                          <p:spTgt spid="409610"/>
                                        </p:tgtEl>
                                        <p:attrNameLst>
                                          <p:attrName>style.visibility</p:attrName>
                                        </p:attrNameLst>
                                      </p:cBhvr>
                                      <p:to>
                                        <p:strVal val="visible"/>
                                      </p:to>
                                    </p:set>
                                    <p:animEffect transition="in" filter="diamond(in)">
                                      <p:cBhvr>
                                        <p:cTn id="16" dur="500"/>
                                        <p:tgtEl>
                                          <p:spTgt spid="409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p:bldP spid="40960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1"/>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Nevýhody a jejich řešení</a:t>
            </a:r>
          </a:p>
        </p:txBody>
      </p:sp>
      <p:sp>
        <p:nvSpPr>
          <p:cNvPr id="273420" name="Rectangle 12"/>
          <p:cNvSpPr>
            <a:spLocks noGrp="1" noChangeArrowheads="1"/>
          </p:cNvSpPr>
          <p:nvPr>
            <p:ph type="body" idx="1"/>
          </p:nvPr>
        </p:nvSpPr>
        <p:spPr>
          <a:xfrm>
            <a:off x="468313" y="1125538"/>
            <a:ext cx="8229600" cy="4530725"/>
          </a:xfrm>
        </p:spPr>
        <p:txBody>
          <a:bodyPr/>
          <a:lstStyle/>
          <a:p>
            <a:pPr eaLnBrk="1" hangingPunct="1">
              <a:buClr>
                <a:schemeClr val="tx1"/>
              </a:buClr>
              <a:buSzTx/>
              <a:buFont typeface="Arial" panose="020B0604020202020204" pitchFamily="34" charset="0"/>
              <a:buChar char="-"/>
            </a:pPr>
            <a:r>
              <a:rPr lang="cs-CZ" altLang="cs-CZ" sz="2200" smtClean="0"/>
              <a:t>nízká kvalita/kvantita DNA - nízká úspěšnost zjištění správného genotypu a vysoké riziko kontaminací</a:t>
            </a:r>
          </a:p>
          <a:p>
            <a:pPr eaLnBrk="1" hangingPunct="1">
              <a:buClr>
                <a:schemeClr val="tx1"/>
              </a:buClr>
              <a:buSzTx/>
            </a:pPr>
            <a:endParaRPr lang="cs-CZ" altLang="cs-CZ" sz="2200" smtClean="0"/>
          </a:p>
          <a:p>
            <a:pPr eaLnBrk="1" hangingPunct="1">
              <a:buClr>
                <a:schemeClr val="tx1"/>
              </a:buClr>
              <a:buSzTx/>
              <a:buFont typeface="Wingdings" panose="05000000000000000000" pitchFamily="2" charset="2"/>
              <a:buChar char="Ø"/>
            </a:pPr>
            <a:r>
              <a:rPr lang="cs-CZ" altLang="cs-CZ" sz="2200" smtClean="0"/>
              <a:t>vyloučení genotypizačních chyb a snížení rizika kontaminace </a:t>
            </a:r>
          </a:p>
          <a:p>
            <a:pPr eaLnBrk="1" hangingPunct="1">
              <a:buClr>
                <a:schemeClr val="tx1"/>
              </a:buClr>
              <a:buSzTx/>
              <a:buFont typeface="Wingdings" panose="05000000000000000000" pitchFamily="2" charset="2"/>
              <a:buChar char="Ø"/>
            </a:pPr>
            <a:endParaRPr lang="cs-CZ" altLang="cs-CZ" sz="2200" smtClean="0"/>
          </a:p>
          <a:p>
            <a:pPr eaLnBrk="1" hangingPunct="1">
              <a:buClr>
                <a:schemeClr val="tx1"/>
              </a:buClr>
              <a:buSzTx/>
              <a:buFont typeface="Wingdings" panose="05000000000000000000" pitchFamily="2" charset="2"/>
              <a:buChar char="Ø"/>
            </a:pPr>
            <a:endParaRPr lang="cs-CZ" altLang="cs-CZ" sz="2200" smtClean="0"/>
          </a:p>
          <a:p>
            <a:pPr eaLnBrk="1" hangingPunct="1">
              <a:buClr>
                <a:schemeClr val="tx1"/>
              </a:buClr>
              <a:buSzTx/>
              <a:buFont typeface="Wingdings" panose="05000000000000000000" pitchFamily="2" charset="2"/>
              <a:buChar char="Ø"/>
            </a:pPr>
            <a:endParaRPr lang="cs-CZ" altLang="cs-CZ" sz="2200" smtClean="0"/>
          </a:p>
          <a:p>
            <a:pPr eaLnBrk="1" hangingPunct="1">
              <a:buClr>
                <a:schemeClr val="tx1"/>
              </a:buClr>
              <a:buSzTx/>
              <a:buFont typeface="Wingdings" panose="05000000000000000000" pitchFamily="2" charset="2"/>
              <a:buChar char="Ø"/>
            </a:pPr>
            <a:endParaRPr lang="cs-CZ" altLang="cs-CZ" sz="2200" smtClean="0"/>
          </a:p>
          <a:p>
            <a:pPr eaLnBrk="1" hangingPunct="1">
              <a:buClr>
                <a:schemeClr val="tx1"/>
              </a:buClr>
              <a:buSzTx/>
              <a:buFont typeface="Wingdings" panose="05000000000000000000" pitchFamily="2" charset="2"/>
              <a:buChar char="Ø"/>
            </a:pPr>
            <a:endParaRPr lang="cs-CZ" altLang="cs-CZ" sz="2200" smtClean="0"/>
          </a:p>
          <a:p>
            <a:pPr eaLnBrk="1" hangingPunct="1">
              <a:buClr>
                <a:schemeClr val="tx1"/>
              </a:buClr>
              <a:buSzTx/>
              <a:buFont typeface="Wingdings" panose="05000000000000000000" pitchFamily="2" charset="2"/>
              <a:buChar char="Ø"/>
            </a:pPr>
            <a:r>
              <a:rPr lang="cs-CZ" altLang="cs-CZ" sz="2200" smtClean="0"/>
              <a:t>identifikace faktorů pro úspěšnou analýzu</a:t>
            </a:r>
          </a:p>
          <a:p>
            <a:pPr eaLnBrk="1" hangingPunct="1">
              <a:buClr>
                <a:schemeClr val="tx1"/>
              </a:buClr>
              <a:buSzTx/>
              <a:buFont typeface="Wingdings" panose="05000000000000000000" pitchFamily="2" charset="2"/>
              <a:buChar char="Ø"/>
            </a:pPr>
            <a:endParaRPr lang="cs-CZ" altLang="cs-CZ" sz="2200" smtClean="0"/>
          </a:p>
        </p:txBody>
      </p:sp>
      <p:pic>
        <p:nvPicPr>
          <p:cNvPr id="273423" name="Picture 15"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852738"/>
            <a:ext cx="18351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4" name="Picture 16"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1116013" y="2924175"/>
            <a:ext cx="12969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2738"/>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3420">
                                            <p:txEl>
                                              <p:pRg st="2" end="2"/>
                                            </p:txEl>
                                          </p:spTgt>
                                        </p:tgtEl>
                                        <p:attrNameLst>
                                          <p:attrName>style.visibility</p:attrName>
                                        </p:attrNameLst>
                                      </p:cBhvr>
                                      <p:to>
                                        <p:strVal val="visible"/>
                                      </p:to>
                                    </p:set>
                                    <p:anim calcmode="lin" valueType="num">
                                      <p:cBhvr additive="base">
                                        <p:cTn id="7" dur="500" fill="hold"/>
                                        <p:tgtEl>
                                          <p:spTgt spid="27342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3420">
                                            <p:txEl>
                                              <p:pRg st="2" end="2"/>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73423"/>
                                        </p:tgtEl>
                                        <p:attrNameLst>
                                          <p:attrName>style.visibility</p:attrName>
                                        </p:attrNameLst>
                                      </p:cBhvr>
                                      <p:to>
                                        <p:strVal val="visible"/>
                                      </p:to>
                                    </p:set>
                                    <p:animEffect transition="in" filter="blinds(horizontal)">
                                      <p:cBhvr>
                                        <p:cTn id="11" dur="500"/>
                                        <p:tgtEl>
                                          <p:spTgt spid="273423"/>
                                        </p:tgtEl>
                                      </p:cBhvr>
                                    </p:animEffect>
                                  </p:childTnLst>
                                </p:cTn>
                              </p:par>
                              <p:par>
                                <p:cTn id="12" presetID="3" presetClass="entr" presetSubtype="10" fill="hold" nodeType="withEffect">
                                  <p:stCondLst>
                                    <p:cond delay="0"/>
                                  </p:stCondLst>
                                  <p:childTnLst>
                                    <p:set>
                                      <p:cBhvr>
                                        <p:cTn id="13" dur="1" fill="hold">
                                          <p:stCondLst>
                                            <p:cond delay="0"/>
                                          </p:stCondLst>
                                        </p:cTn>
                                        <p:tgtEl>
                                          <p:spTgt spid="273424"/>
                                        </p:tgtEl>
                                        <p:attrNameLst>
                                          <p:attrName>style.visibility</p:attrName>
                                        </p:attrNameLst>
                                      </p:cBhvr>
                                      <p:to>
                                        <p:strVal val="visible"/>
                                      </p:to>
                                    </p:set>
                                    <p:animEffect transition="in" filter="blinds(horizontal)">
                                      <p:cBhvr>
                                        <p:cTn id="14" dur="500"/>
                                        <p:tgtEl>
                                          <p:spTgt spid="273424"/>
                                        </p:tgtEl>
                                      </p:cBhvr>
                                    </p:animEffect>
                                  </p:childTnLst>
                                </p:cTn>
                              </p:par>
                              <p:par>
                                <p:cTn id="15" presetID="3" presetClass="entr" presetSubtype="10" fill="hold" nodeType="withEffect">
                                  <p:stCondLst>
                                    <p:cond delay="0"/>
                                  </p:stCondLst>
                                  <p:childTnLst>
                                    <p:set>
                                      <p:cBhvr>
                                        <p:cTn id="16" dur="1" fill="hold">
                                          <p:stCondLst>
                                            <p:cond delay="0"/>
                                          </p:stCondLst>
                                        </p:cTn>
                                        <p:tgtEl>
                                          <p:spTgt spid="273426"/>
                                        </p:tgtEl>
                                        <p:attrNameLst>
                                          <p:attrName>style.visibility</p:attrName>
                                        </p:attrNameLst>
                                      </p:cBhvr>
                                      <p:to>
                                        <p:strVal val="visible"/>
                                      </p:to>
                                    </p:set>
                                    <p:animEffect transition="in" filter="blinds(horizontal)">
                                      <p:cBhvr>
                                        <p:cTn id="17" dur="500"/>
                                        <p:tgtEl>
                                          <p:spTgt spid="2734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3420">
                                            <p:txEl>
                                              <p:pRg st="8" end="8"/>
                                            </p:txEl>
                                          </p:spTgt>
                                        </p:tgtEl>
                                        <p:attrNameLst>
                                          <p:attrName>style.visibility</p:attrName>
                                        </p:attrNameLst>
                                      </p:cBhvr>
                                      <p:to>
                                        <p:strVal val="visible"/>
                                      </p:to>
                                    </p:set>
                                    <p:anim calcmode="lin" valueType="num">
                                      <p:cBhvr additive="base">
                                        <p:cTn id="22" dur="500" fill="hold"/>
                                        <p:tgtEl>
                                          <p:spTgt spid="273420">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342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Increase of genotyping success rate</a:t>
            </a:r>
          </a:p>
        </p:txBody>
      </p:sp>
      <p:sp>
        <p:nvSpPr>
          <p:cNvPr id="101379" name="Rectangle 3"/>
          <p:cNvSpPr>
            <a:spLocks noGrp="1" noChangeArrowheads="1"/>
          </p:cNvSpPr>
          <p:nvPr>
            <p:ph type="body" idx="1"/>
          </p:nvPr>
        </p:nvSpPr>
        <p:spPr>
          <a:xfrm>
            <a:off x="457200" y="1268413"/>
            <a:ext cx="8229600" cy="4862512"/>
          </a:xfrm>
        </p:spPr>
        <p:txBody>
          <a:bodyPr/>
          <a:lstStyle/>
          <a:p>
            <a:pPr eaLnBrk="1" hangingPunct="1"/>
            <a:r>
              <a:rPr lang="cs-CZ" altLang="cs-CZ" sz="2600" smtClean="0"/>
              <a:t>multi-samples, multi-extracts (Goosens et al. 2000)</a:t>
            </a:r>
          </a:p>
          <a:p>
            <a:pPr eaLnBrk="1" hangingPunct="1"/>
            <a:r>
              <a:rPr lang="cs-CZ" altLang="cs-CZ" sz="2600" smtClean="0"/>
              <a:t>PCR - multiple-tubes approach (Taberlet et al. 1996)</a:t>
            </a:r>
          </a:p>
          <a:p>
            <a:pPr eaLnBrk="1" hangingPunct="1"/>
            <a:r>
              <a:rPr lang="cs-CZ" altLang="cs-CZ" sz="2600" smtClean="0"/>
              <a:t>cost and time-consuming</a:t>
            </a:r>
          </a:p>
          <a:p>
            <a:pPr eaLnBrk="1" hangingPunct="1"/>
            <a:r>
              <a:rPr lang="cs-CZ" altLang="cs-CZ" sz="2600" smtClean="0"/>
              <a:t>pilot studies are reasonable</a:t>
            </a:r>
          </a:p>
        </p:txBody>
      </p:sp>
      <p:sp>
        <p:nvSpPr>
          <p:cNvPr id="101380" name="Text Box 6"/>
          <p:cNvSpPr txBox="1">
            <a:spLocks noChangeArrowheads="1"/>
          </p:cNvSpPr>
          <p:nvPr/>
        </p:nvSpPr>
        <p:spPr bwMode="auto">
          <a:xfrm>
            <a:off x="5343525" y="857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nvGrpSpPr>
          <p:cNvPr id="2" name="Group 10"/>
          <p:cNvGrpSpPr>
            <a:grpSpLocks/>
          </p:cNvGrpSpPr>
          <p:nvPr/>
        </p:nvGrpSpPr>
        <p:grpSpPr bwMode="auto">
          <a:xfrm>
            <a:off x="250825" y="2492375"/>
            <a:ext cx="8353425" cy="3535363"/>
            <a:chOff x="158" y="1570"/>
            <a:chExt cx="5262" cy="2227"/>
          </a:xfrm>
        </p:grpSpPr>
        <p:pic>
          <p:nvPicPr>
            <p:cNvPr id="1013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979"/>
              <a:ext cx="2834"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2880" y="2976"/>
              <a:ext cx="25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500"/>
                <a:t>Dolphins - tissues vs. fresh faeces </a:t>
              </a:r>
            </a:p>
            <a:p>
              <a:pPr algn="ctr" eaLnBrk="1" hangingPunct="1">
                <a:spcBef>
                  <a:spcPct val="0"/>
                </a:spcBef>
                <a:buClrTx/>
                <a:buSzTx/>
                <a:buFontTx/>
                <a:buNone/>
              </a:pPr>
              <a:endParaRPr lang="cs-CZ" altLang="cs-CZ" sz="1500"/>
            </a:p>
            <a:p>
              <a:pPr algn="ctr" eaLnBrk="1" hangingPunct="1">
                <a:spcBef>
                  <a:spcPct val="0"/>
                </a:spcBef>
                <a:buClrTx/>
                <a:buSzTx/>
                <a:buFontTx/>
                <a:buNone/>
              </a:pPr>
              <a:r>
                <a:rPr lang="cs-CZ" altLang="cs-CZ" sz="1500"/>
                <a:t>100% probability of obtaining at least two correct genotypes when analysing 8 samples</a:t>
              </a:r>
            </a:p>
          </p:txBody>
        </p:sp>
        <p:sp>
          <p:nvSpPr>
            <p:cNvPr id="101384" name="Text Box 8"/>
            <p:cNvSpPr txBox="1">
              <a:spLocks noChangeArrowheads="1"/>
            </p:cNvSpPr>
            <p:nvPr/>
          </p:nvSpPr>
          <p:spPr bwMode="auto">
            <a:xfrm>
              <a:off x="1247" y="3566"/>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(Parsons 2001)</a:t>
              </a:r>
            </a:p>
          </p:txBody>
        </p:sp>
        <p:pic>
          <p:nvPicPr>
            <p:cNvPr id="101385" name="Picture 9" descr="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1570"/>
              <a:ext cx="1945"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404813"/>
            <a:ext cx="8229600" cy="1143000"/>
          </a:xfrm>
        </p:spPr>
        <p:txBody>
          <a:bodyPr/>
          <a:lstStyle/>
          <a:p>
            <a:pPr eaLnBrk="1" hangingPunct="1"/>
            <a:r>
              <a:rPr lang="cs-CZ" altLang="cs-CZ" sz="3200" smtClean="0">
                <a:solidFill>
                  <a:srgbClr val="008000"/>
                </a:solidFill>
                <a:latin typeface="Comic Sans MS" panose="030F0702030302020204" pitchFamily="66" charset="0"/>
              </a:rPr>
              <a:t>Efektivní velikost populace (N</a:t>
            </a:r>
            <a:r>
              <a:rPr lang="cs-CZ" altLang="cs-CZ" sz="3200" baseline="-25000" smtClean="0">
                <a:solidFill>
                  <a:srgbClr val="008000"/>
                </a:solidFill>
                <a:latin typeface="Comic Sans MS" panose="030F0702030302020204" pitchFamily="66" charset="0"/>
              </a:rPr>
              <a:t>e</a:t>
            </a:r>
            <a:r>
              <a:rPr lang="cs-CZ" altLang="cs-CZ" sz="3200" smtClean="0">
                <a:solidFill>
                  <a:srgbClr val="008000"/>
                </a:solidFill>
                <a:latin typeface="Comic Sans MS" panose="030F0702030302020204" pitchFamily="66" charset="0"/>
              </a:rPr>
              <a:t>)</a:t>
            </a:r>
            <a:endParaRPr lang="cs-CZ" altLang="cs-CZ" sz="2400" smtClean="0">
              <a:solidFill>
                <a:srgbClr val="008000"/>
              </a:solidFill>
              <a:latin typeface="Comic Sans MS" panose="030F0702030302020204" pitchFamily="66" charset="0"/>
            </a:endParaRPr>
          </a:p>
        </p:txBody>
      </p:sp>
      <p:sp>
        <p:nvSpPr>
          <p:cNvPr id="15363"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15364"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5"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6"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7"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Genotyping errors I.</a:t>
            </a:r>
          </a:p>
        </p:txBody>
      </p:sp>
      <p:sp>
        <p:nvSpPr>
          <p:cNvPr id="102403" name="Rectangle 3"/>
          <p:cNvSpPr>
            <a:spLocks noGrp="1" noChangeArrowheads="1"/>
          </p:cNvSpPr>
          <p:nvPr>
            <p:ph type="body" idx="1"/>
          </p:nvPr>
        </p:nvSpPr>
        <p:spPr>
          <a:xfrm>
            <a:off x="468313" y="1484313"/>
            <a:ext cx="4895850" cy="2016125"/>
          </a:xfrm>
        </p:spPr>
        <p:txBody>
          <a:bodyPr/>
          <a:lstStyle/>
          <a:p>
            <a:pPr eaLnBrk="1" hangingPunct="1"/>
            <a:r>
              <a:rPr lang="cs-CZ" altLang="cs-CZ" sz="2600" b="1" smtClean="0"/>
              <a:t>allelic drop-out </a:t>
            </a:r>
          </a:p>
          <a:p>
            <a:pPr eaLnBrk="1" hangingPunct="1"/>
            <a:r>
              <a:rPr lang="cs-CZ" altLang="cs-CZ" sz="2600" smtClean="0"/>
              <a:t>very low concentration of DNA in samples - only one allele in heterozygotes is amplified</a:t>
            </a:r>
          </a:p>
          <a:p>
            <a:pPr eaLnBrk="1" hangingPunct="1"/>
            <a:endParaRPr lang="cs-CZ" altLang="cs-CZ" sz="2600" smtClean="0"/>
          </a:p>
        </p:txBody>
      </p:sp>
      <p:grpSp>
        <p:nvGrpSpPr>
          <p:cNvPr id="2" name="Group 16"/>
          <p:cNvGrpSpPr>
            <a:grpSpLocks/>
          </p:cNvGrpSpPr>
          <p:nvPr/>
        </p:nvGrpSpPr>
        <p:grpSpPr bwMode="auto">
          <a:xfrm>
            <a:off x="5435600" y="836613"/>
            <a:ext cx="3008313" cy="5033962"/>
            <a:chOff x="3424" y="527"/>
            <a:chExt cx="1895" cy="3171"/>
          </a:xfrm>
        </p:grpSpPr>
        <p:pic>
          <p:nvPicPr>
            <p:cNvPr id="102406" name="Picture 9" descr="artefacts"/>
            <p:cNvPicPr>
              <a:picLocks noChangeAspect="1" noChangeArrowheads="1"/>
            </p:cNvPicPr>
            <p:nvPr/>
          </p:nvPicPr>
          <p:blipFill>
            <a:blip r:embed="rId2">
              <a:extLst>
                <a:ext uri="{28A0092B-C50C-407E-A947-70E740481C1C}">
                  <a14:useLocalDpi xmlns:a14="http://schemas.microsoft.com/office/drawing/2010/main" val="0"/>
                </a:ext>
              </a:extLst>
            </a:blip>
            <a:srcRect l="13557" t="3340" r="44693" b="3172"/>
            <a:stretch>
              <a:fillRect/>
            </a:stretch>
          </p:blipFill>
          <p:spPr bwMode="auto">
            <a:xfrm>
              <a:off x="4014" y="527"/>
              <a:ext cx="1137" cy="27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7" name="Text Box 10"/>
            <p:cNvSpPr txBox="1">
              <a:spLocks noChangeArrowheads="1"/>
            </p:cNvSpPr>
            <p:nvPr/>
          </p:nvSpPr>
          <p:spPr bwMode="auto">
            <a:xfrm>
              <a:off x="3787" y="3294"/>
              <a:ext cx="15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Heterozygote 100/104</a:t>
              </a:r>
            </a:p>
            <a:p>
              <a:pPr algn="ctr" eaLnBrk="1" hangingPunct="1">
                <a:spcBef>
                  <a:spcPct val="0"/>
                </a:spcBef>
                <a:buClrTx/>
                <a:buSzTx/>
                <a:buFontTx/>
                <a:buNone/>
              </a:pPr>
              <a:r>
                <a:rPr lang="cs-CZ" altLang="cs-CZ" sz="1800"/>
                <a:t>(8 different PCRs)</a:t>
              </a:r>
            </a:p>
          </p:txBody>
        </p:sp>
        <p:sp>
          <p:nvSpPr>
            <p:cNvPr id="102408" name="AutoShape 11"/>
            <p:cNvSpPr>
              <a:spLocks noChangeArrowheads="1"/>
            </p:cNvSpPr>
            <p:nvPr/>
          </p:nvSpPr>
          <p:spPr bwMode="auto">
            <a:xfrm>
              <a:off x="3425" y="66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09" name="AutoShape 12"/>
            <p:cNvSpPr>
              <a:spLocks noChangeArrowheads="1"/>
            </p:cNvSpPr>
            <p:nvPr/>
          </p:nvSpPr>
          <p:spPr bwMode="auto">
            <a:xfrm>
              <a:off x="3424" y="134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0" name="AutoShape 13"/>
            <p:cNvSpPr>
              <a:spLocks noChangeArrowheads="1"/>
            </p:cNvSpPr>
            <p:nvPr/>
          </p:nvSpPr>
          <p:spPr bwMode="auto">
            <a:xfrm>
              <a:off x="3424" y="2387"/>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1" name="AutoShape 14"/>
            <p:cNvSpPr>
              <a:spLocks noChangeArrowheads="1"/>
            </p:cNvSpPr>
            <p:nvPr/>
          </p:nvSpPr>
          <p:spPr bwMode="auto">
            <a:xfrm>
              <a:off x="3424" y="2704"/>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277519" name="Rectangle 15"/>
          <p:cNvSpPr>
            <a:spLocks noChangeArrowheads="1"/>
          </p:cNvSpPr>
          <p:nvPr/>
        </p:nvSpPr>
        <p:spPr bwMode="auto">
          <a:xfrm>
            <a:off x="468313" y="3933825"/>
            <a:ext cx="4895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600" b="1"/>
              <a:t>multiple tube approach</a:t>
            </a:r>
          </a:p>
          <a:p>
            <a:pPr eaLnBrk="1" hangingPunct="1"/>
            <a:endParaRPr lang="cs-CZ" altLang="cs-CZ" sz="2600" b="1"/>
          </a:p>
          <a:p>
            <a:pPr eaLnBrk="1" hangingPunct="1"/>
            <a:r>
              <a:rPr lang="cs-CZ" altLang="cs-CZ" sz="2600" b="1"/>
              <a:t>statistical correction </a:t>
            </a:r>
            <a:endParaRPr lang="cs-CZ" altLang="cs-CZ" sz="2600"/>
          </a:p>
          <a:p>
            <a:pPr eaLnBrk="1" hangingPunct="1"/>
            <a:endParaRPr lang="cs-CZ" altLang="cs-CZ" sz="26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7519"/>
                                        </p:tgtEl>
                                        <p:attrNameLst>
                                          <p:attrName>style.visibility</p:attrName>
                                        </p:attrNameLst>
                                      </p:cBhvr>
                                      <p:to>
                                        <p:strVal val="visible"/>
                                      </p:to>
                                    </p:set>
                                    <p:anim calcmode="lin" valueType="num">
                                      <p:cBhvr additive="base">
                                        <p:cTn id="12" dur="500" fill="hold"/>
                                        <p:tgtEl>
                                          <p:spTgt spid="277519"/>
                                        </p:tgtEl>
                                        <p:attrNameLst>
                                          <p:attrName>ppt_x</p:attrName>
                                        </p:attrNameLst>
                                      </p:cBhvr>
                                      <p:tavLst>
                                        <p:tav tm="0">
                                          <p:val>
                                            <p:strVal val="#ppt_x"/>
                                          </p:val>
                                        </p:tav>
                                        <p:tav tm="100000">
                                          <p:val>
                                            <p:strVal val="#ppt_x"/>
                                          </p:val>
                                        </p:tav>
                                      </p:tavLst>
                                    </p:anim>
                                    <p:anim calcmode="lin" valueType="num">
                                      <p:cBhvr additive="base">
                                        <p:cTn id="13" dur="500" fill="hold"/>
                                        <p:tgtEl>
                                          <p:spTgt spid="277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Genotyping errors II.</a:t>
            </a:r>
          </a:p>
        </p:txBody>
      </p:sp>
      <p:sp>
        <p:nvSpPr>
          <p:cNvPr id="103427" name="Rectangle 3"/>
          <p:cNvSpPr>
            <a:spLocks noGrp="1" noChangeArrowheads="1"/>
          </p:cNvSpPr>
          <p:nvPr>
            <p:ph type="body" idx="1"/>
          </p:nvPr>
        </p:nvSpPr>
        <p:spPr>
          <a:xfrm>
            <a:off x="468313" y="1412875"/>
            <a:ext cx="4186237" cy="1439863"/>
          </a:xfrm>
        </p:spPr>
        <p:txBody>
          <a:bodyPr/>
          <a:lstStyle/>
          <a:p>
            <a:pPr eaLnBrk="1" hangingPunct="1"/>
            <a:r>
              <a:rPr lang="cs-CZ" altLang="cs-CZ" sz="2000" b="1" smtClean="0"/>
              <a:t>false alleles</a:t>
            </a:r>
            <a:endParaRPr lang="cs-CZ" altLang="cs-CZ" sz="2000" smtClean="0"/>
          </a:p>
          <a:p>
            <a:pPr eaLnBrk="1" hangingPunct="1"/>
            <a:r>
              <a:rPr lang="cs-CZ" altLang="cs-CZ" sz="2000" smtClean="0"/>
              <a:t>PCR artefacts – rarely replicated when using „multiple-tubes“ approach</a:t>
            </a:r>
          </a:p>
        </p:txBody>
      </p:sp>
      <p:grpSp>
        <p:nvGrpSpPr>
          <p:cNvPr id="2" name="Group 20"/>
          <p:cNvGrpSpPr>
            <a:grpSpLocks/>
          </p:cNvGrpSpPr>
          <p:nvPr/>
        </p:nvGrpSpPr>
        <p:grpSpPr bwMode="auto">
          <a:xfrm>
            <a:off x="468313" y="2924175"/>
            <a:ext cx="4186237" cy="3248025"/>
            <a:chOff x="295" y="1842"/>
            <a:chExt cx="2637" cy="2046"/>
          </a:xfrm>
        </p:grpSpPr>
        <p:pic>
          <p:nvPicPr>
            <p:cNvPr id="103434" name="Picture 5" descr="goril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2704"/>
              <a:ext cx="998"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6" descr="clostri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2659"/>
              <a:ext cx="1000"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ext Box 7"/>
            <p:cNvSpPr txBox="1">
              <a:spLocks noChangeArrowheads="1"/>
            </p:cNvSpPr>
            <p:nvPr/>
          </p:nvSpPr>
          <p:spPr bwMode="auto">
            <a:xfrm>
              <a:off x="1474" y="293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t>x</a:t>
              </a:r>
            </a:p>
          </p:txBody>
        </p:sp>
        <p:sp>
          <p:nvSpPr>
            <p:cNvPr id="103437" name="Text Box 8"/>
            <p:cNvSpPr txBox="1">
              <a:spLocks noChangeArrowheads="1"/>
            </p:cNvSpPr>
            <p:nvPr/>
          </p:nvSpPr>
          <p:spPr bwMode="auto">
            <a:xfrm>
              <a:off x="612" y="3657"/>
              <a:ext cx="5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gorilla</a:t>
              </a:r>
            </a:p>
          </p:txBody>
        </p:sp>
        <p:sp>
          <p:nvSpPr>
            <p:cNvPr id="103438" name="Text Box 9"/>
            <p:cNvSpPr txBox="1">
              <a:spLocks noChangeArrowheads="1"/>
            </p:cNvSpPr>
            <p:nvPr/>
          </p:nvSpPr>
          <p:spPr bwMode="auto">
            <a:xfrm>
              <a:off x="1837" y="3657"/>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Clostridium</a:t>
              </a:r>
            </a:p>
          </p:txBody>
        </p:sp>
        <p:sp>
          <p:nvSpPr>
            <p:cNvPr id="103439" name="Rectangle 19"/>
            <p:cNvSpPr>
              <a:spLocks noChangeArrowheads="1"/>
            </p:cNvSpPr>
            <p:nvPr/>
          </p:nvSpPr>
          <p:spPr bwMode="auto">
            <a:xfrm>
              <a:off x="295" y="1842"/>
              <a:ext cx="2637"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000"/>
                <a:t>co-amplification of microbial DNA from faeces (Bradley </a:t>
              </a:r>
              <a:r>
                <a:rPr lang="en-US" altLang="cs-CZ" sz="2000"/>
                <a:t>&amp;</a:t>
              </a:r>
              <a:r>
                <a:rPr lang="cs-CZ" altLang="cs-CZ" sz="2000"/>
                <a:t> Vigilant 2002) – confusions with „real“ alleles</a:t>
              </a:r>
            </a:p>
          </p:txBody>
        </p:sp>
      </p:grpSp>
      <p:grpSp>
        <p:nvGrpSpPr>
          <p:cNvPr id="103429" name="Group 23"/>
          <p:cNvGrpSpPr>
            <a:grpSpLocks/>
          </p:cNvGrpSpPr>
          <p:nvPr/>
        </p:nvGrpSpPr>
        <p:grpSpPr bwMode="auto">
          <a:xfrm>
            <a:off x="5219700" y="836613"/>
            <a:ext cx="3022600" cy="4960937"/>
            <a:chOff x="3470" y="618"/>
            <a:chExt cx="1904" cy="3125"/>
          </a:xfrm>
        </p:grpSpPr>
        <p:pic>
          <p:nvPicPr>
            <p:cNvPr id="103430" name="Picture 10" descr="artefacts"/>
            <p:cNvPicPr>
              <a:picLocks noChangeAspect="1" noChangeArrowheads="1"/>
            </p:cNvPicPr>
            <p:nvPr/>
          </p:nvPicPr>
          <p:blipFill>
            <a:blip r:embed="rId4">
              <a:extLst>
                <a:ext uri="{28A0092B-C50C-407E-A947-70E740481C1C}">
                  <a14:useLocalDpi xmlns:a14="http://schemas.microsoft.com/office/drawing/2010/main" val="0"/>
                </a:ext>
              </a:extLst>
            </a:blip>
            <a:srcRect l="55309" t="3340" r="3658" b="3172"/>
            <a:stretch>
              <a:fillRect/>
            </a:stretch>
          </p:blipFill>
          <p:spPr bwMode="auto">
            <a:xfrm>
              <a:off x="4014" y="618"/>
              <a:ext cx="1099" cy="2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31" name="Rectangle 18"/>
            <p:cNvSpPr>
              <a:spLocks noChangeArrowheads="1"/>
            </p:cNvSpPr>
            <p:nvPr/>
          </p:nvSpPr>
          <p:spPr bwMode="auto">
            <a:xfrm>
              <a:off x="3787" y="3339"/>
              <a:ext cx="158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Homozygote 100/100</a:t>
              </a:r>
            </a:p>
            <a:p>
              <a:pPr algn="ctr" eaLnBrk="1" hangingPunct="1">
                <a:spcBef>
                  <a:spcPct val="0"/>
                </a:spcBef>
                <a:buClrTx/>
                <a:buSzTx/>
                <a:buFontTx/>
                <a:buNone/>
              </a:pPr>
              <a:r>
                <a:rPr lang="cs-CZ" altLang="cs-CZ" sz="1800"/>
                <a:t>(8 different PCRs)</a:t>
              </a:r>
            </a:p>
          </p:txBody>
        </p:sp>
        <p:sp>
          <p:nvSpPr>
            <p:cNvPr id="103432" name="AutoShape 21"/>
            <p:cNvSpPr>
              <a:spLocks noChangeArrowheads="1"/>
            </p:cNvSpPr>
            <p:nvPr/>
          </p:nvSpPr>
          <p:spPr bwMode="auto">
            <a:xfrm>
              <a:off x="3470" y="1752"/>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3433" name="AutoShape 22"/>
            <p:cNvSpPr>
              <a:spLocks noChangeArrowheads="1"/>
            </p:cNvSpPr>
            <p:nvPr/>
          </p:nvSpPr>
          <p:spPr bwMode="auto">
            <a:xfrm>
              <a:off x="3470" y="2750"/>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Zvýšení koncentrace DNA</a:t>
            </a:r>
          </a:p>
        </p:txBody>
      </p:sp>
      <p:sp>
        <p:nvSpPr>
          <p:cNvPr id="104451" name="Rectangle 3"/>
          <p:cNvSpPr>
            <a:spLocks noGrp="1" noChangeArrowheads="1"/>
          </p:cNvSpPr>
          <p:nvPr>
            <p:ph type="body" sz="half" idx="1"/>
          </p:nvPr>
        </p:nvSpPr>
        <p:spPr>
          <a:xfrm>
            <a:off x="468313" y="908050"/>
            <a:ext cx="4038600" cy="1441450"/>
          </a:xfrm>
        </p:spPr>
        <p:txBody>
          <a:bodyPr/>
          <a:lstStyle/>
          <a:p>
            <a:pPr eaLnBrk="1" hangingPunct="1"/>
            <a:r>
              <a:rPr lang="cs-CZ" altLang="cs-CZ" sz="2600" smtClean="0"/>
              <a:t>pre-amplifikace </a:t>
            </a:r>
            <a:r>
              <a:rPr lang="cs-CZ" altLang="cs-CZ" sz="1800" smtClean="0"/>
              <a:t>(Bellemain </a:t>
            </a:r>
            <a:r>
              <a:rPr lang="en-US" altLang="cs-CZ" sz="1800" smtClean="0"/>
              <a:t>&amp;</a:t>
            </a:r>
            <a:r>
              <a:rPr lang="cs-CZ" altLang="cs-CZ" sz="1800" smtClean="0"/>
              <a:t> Taberlet 2004)</a:t>
            </a:r>
            <a:endParaRPr lang="cs-CZ" altLang="cs-CZ" sz="2600" smtClean="0"/>
          </a:p>
          <a:p>
            <a:pPr eaLnBrk="1" hangingPunct="1"/>
            <a:endParaRPr lang="cs-CZ" altLang="cs-CZ" sz="2600" smtClean="0"/>
          </a:p>
        </p:txBody>
      </p:sp>
      <p:sp>
        <p:nvSpPr>
          <p:cNvPr id="302085" name="Rectangle 5"/>
          <p:cNvSpPr>
            <a:spLocks noGrp="1" noChangeArrowheads="1"/>
          </p:cNvSpPr>
          <p:nvPr>
            <p:ph type="body" sz="half" idx="2"/>
          </p:nvPr>
        </p:nvSpPr>
        <p:spPr>
          <a:xfrm>
            <a:off x="4643438" y="908050"/>
            <a:ext cx="4286250" cy="936625"/>
          </a:xfrm>
        </p:spPr>
        <p:txBody>
          <a:bodyPr/>
          <a:lstStyle/>
          <a:p>
            <a:pPr eaLnBrk="1" hangingPunct="1"/>
            <a:r>
              <a:rPr lang="cs-CZ" altLang="cs-CZ" sz="2600" smtClean="0"/>
              <a:t>qPCR </a:t>
            </a:r>
            <a:r>
              <a:rPr lang="cs-CZ" altLang="cs-CZ" sz="1800" smtClean="0"/>
              <a:t>(Morin et al. 2000)</a:t>
            </a:r>
            <a:endParaRPr lang="cs-CZ" altLang="cs-CZ" sz="2600" smtClean="0"/>
          </a:p>
          <a:p>
            <a:pPr eaLnBrk="1" hangingPunct="1"/>
            <a:endParaRPr lang="cs-CZ" altLang="cs-CZ" sz="2600" smtClean="0"/>
          </a:p>
        </p:txBody>
      </p:sp>
      <p:grpSp>
        <p:nvGrpSpPr>
          <p:cNvPr id="2" name="Group 16"/>
          <p:cNvGrpSpPr>
            <a:grpSpLocks/>
          </p:cNvGrpSpPr>
          <p:nvPr/>
        </p:nvGrpSpPr>
        <p:grpSpPr bwMode="auto">
          <a:xfrm>
            <a:off x="5148263" y="2133600"/>
            <a:ext cx="3313112" cy="2433638"/>
            <a:chOff x="3264" y="1480"/>
            <a:chExt cx="2087" cy="1533"/>
          </a:xfrm>
        </p:grpSpPr>
        <p:pic>
          <p:nvPicPr>
            <p:cNvPr id="104477" name="Picture 6" descr="real time"/>
            <p:cNvPicPr>
              <a:picLocks noChangeAspect="1" noChangeArrowheads="1"/>
            </p:cNvPicPr>
            <p:nvPr/>
          </p:nvPicPr>
          <p:blipFill>
            <a:blip r:embed="rId2">
              <a:extLst>
                <a:ext uri="{28A0092B-C50C-407E-A947-70E740481C1C}">
                  <a14:useLocalDpi xmlns:a14="http://schemas.microsoft.com/office/drawing/2010/main" val="0"/>
                </a:ext>
              </a:extLst>
            </a:blip>
            <a:srcRect t="9212"/>
            <a:stretch>
              <a:fillRect/>
            </a:stretch>
          </p:blipFill>
          <p:spPr bwMode="auto">
            <a:xfrm>
              <a:off x="3424" y="1480"/>
              <a:ext cx="1927"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 Box 7"/>
            <p:cNvSpPr txBox="1">
              <a:spLocks noChangeArrowheads="1"/>
            </p:cNvSpPr>
            <p:nvPr/>
          </p:nvSpPr>
          <p:spPr bwMode="auto">
            <a:xfrm>
              <a:off x="3787" y="2840"/>
              <a:ext cx="130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Log DNA concentration (pg)</a:t>
              </a:r>
            </a:p>
          </p:txBody>
        </p:sp>
        <p:sp>
          <p:nvSpPr>
            <p:cNvPr id="104479" name="Text Box 8"/>
            <p:cNvSpPr txBox="1">
              <a:spLocks noChangeArrowheads="1"/>
            </p:cNvSpPr>
            <p:nvPr/>
          </p:nvSpPr>
          <p:spPr bwMode="auto">
            <a:xfrm rot="-5400000">
              <a:off x="2825" y="2010"/>
              <a:ext cx="116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PCR cycle with treshold </a:t>
              </a:r>
            </a:p>
            <a:p>
              <a:pPr eaLnBrk="1" hangingPunct="1">
                <a:spcBef>
                  <a:spcPct val="0"/>
                </a:spcBef>
                <a:buClrTx/>
                <a:buSzTx/>
                <a:buFontTx/>
                <a:buNone/>
              </a:pPr>
              <a:r>
                <a:rPr lang="cs-CZ" altLang="cs-CZ" sz="1200"/>
                <a:t>level of fluorescence (C</a:t>
              </a:r>
              <a:r>
                <a:rPr lang="cs-CZ" altLang="cs-CZ" sz="1200" baseline="-25000"/>
                <a:t>t</a:t>
              </a:r>
              <a:r>
                <a:rPr lang="cs-CZ" altLang="cs-CZ" sz="1200"/>
                <a:t>)</a:t>
              </a:r>
            </a:p>
          </p:txBody>
        </p:sp>
      </p:grpSp>
      <p:grpSp>
        <p:nvGrpSpPr>
          <p:cNvPr id="3" name="Group 14"/>
          <p:cNvGrpSpPr>
            <a:grpSpLocks/>
          </p:cNvGrpSpPr>
          <p:nvPr/>
        </p:nvGrpSpPr>
        <p:grpSpPr bwMode="auto">
          <a:xfrm>
            <a:off x="4716463" y="1989138"/>
            <a:ext cx="4178300" cy="3187700"/>
            <a:chOff x="204" y="1616"/>
            <a:chExt cx="2632" cy="2008"/>
          </a:xfrm>
        </p:grpSpPr>
        <p:pic>
          <p:nvPicPr>
            <p:cNvPr id="104472" name="Picture 9" descr="success vs amount"/>
            <p:cNvPicPr>
              <a:picLocks noChangeAspect="1" noChangeArrowheads="1"/>
            </p:cNvPicPr>
            <p:nvPr/>
          </p:nvPicPr>
          <p:blipFill>
            <a:blip r:embed="rId3">
              <a:extLst>
                <a:ext uri="{28A0092B-C50C-407E-A947-70E740481C1C}">
                  <a14:useLocalDpi xmlns:a14="http://schemas.microsoft.com/office/drawing/2010/main" val="0"/>
                </a:ext>
              </a:extLst>
            </a:blip>
            <a:srcRect l="4878" t="2670" r="2367" b="14667"/>
            <a:stretch>
              <a:fillRect/>
            </a:stretch>
          </p:blipFill>
          <p:spPr bwMode="auto">
            <a:xfrm>
              <a:off x="204" y="1616"/>
              <a:ext cx="2632"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3" name="Freeform 10"/>
            <p:cNvSpPr>
              <a:spLocks/>
            </p:cNvSpPr>
            <p:nvPr/>
          </p:nvSpPr>
          <p:spPr bwMode="auto">
            <a:xfrm>
              <a:off x="612" y="1752"/>
              <a:ext cx="862" cy="635"/>
            </a:xfrm>
            <a:custGeom>
              <a:avLst/>
              <a:gdLst>
                <a:gd name="T0" fmla="*/ 0 w 862"/>
                <a:gd name="T1" fmla="*/ 635 h 635"/>
                <a:gd name="T2" fmla="*/ 91 w 862"/>
                <a:gd name="T3" fmla="*/ 408 h 635"/>
                <a:gd name="T4" fmla="*/ 272 w 862"/>
                <a:gd name="T5" fmla="*/ 227 h 635"/>
                <a:gd name="T6" fmla="*/ 544 w 862"/>
                <a:gd name="T7" fmla="*/ 90 h 635"/>
                <a:gd name="T8" fmla="*/ 862 w 862"/>
                <a:gd name="T9" fmla="*/ 0 h 635"/>
                <a:gd name="T10" fmla="*/ 0 60000 65536"/>
                <a:gd name="T11" fmla="*/ 0 60000 65536"/>
                <a:gd name="T12" fmla="*/ 0 60000 65536"/>
                <a:gd name="T13" fmla="*/ 0 60000 65536"/>
                <a:gd name="T14" fmla="*/ 0 60000 65536"/>
                <a:gd name="T15" fmla="*/ 0 w 862"/>
                <a:gd name="T16" fmla="*/ 0 h 635"/>
                <a:gd name="T17" fmla="*/ 862 w 862"/>
                <a:gd name="T18" fmla="*/ 635 h 635"/>
              </a:gdLst>
              <a:ahLst/>
              <a:cxnLst>
                <a:cxn ang="T10">
                  <a:pos x="T0" y="T1"/>
                </a:cxn>
                <a:cxn ang="T11">
                  <a:pos x="T2" y="T3"/>
                </a:cxn>
                <a:cxn ang="T12">
                  <a:pos x="T4" y="T5"/>
                </a:cxn>
                <a:cxn ang="T13">
                  <a:pos x="T6" y="T7"/>
                </a:cxn>
                <a:cxn ang="T14">
                  <a:pos x="T8" y="T9"/>
                </a:cxn>
              </a:cxnLst>
              <a:rect l="T15" t="T16" r="T17" b="T18"/>
              <a:pathLst>
                <a:path w="862" h="635">
                  <a:moveTo>
                    <a:pt x="0" y="635"/>
                  </a:moveTo>
                  <a:cubicBezTo>
                    <a:pt x="23" y="555"/>
                    <a:pt x="46" y="476"/>
                    <a:pt x="91" y="408"/>
                  </a:cubicBezTo>
                  <a:cubicBezTo>
                    <a:pt x="136" y="340"/>
                    <a:pt x="196" y="280"/>
                    <a:pt x="272" y="227"/>
                  </a:cubicBezTo>
                  <a:cubicBezTo>
                    <a:pt x="348" y="174"/>
                    <a:pt x="446" y="128"/>
                    <a:pt x="544" y="90"/>
                  </a:cubicBezTo>
                  <a:cubicBezTo>
                    <a:pt x="642" y="52"/>
                    <a:pt x="809" y="15"/>
                    <a:pt x="862" y="0"/>
                  </a:cubicBezTo>
                </a:path>
              </a:pathLst>
            </a:custGeom>
            <a:noFill/>
            <a:ln w="444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4" name="Freeform 11"/>
            <p:cNvSpPr>
              <a:spLocks/>
            </p:cNvSpPr>
            <p:nvPr/>
          </p:nvSpPr>
          <p:spPr bwMode="auto">
            <a:xfrm>
              <a:off x="612" y="2115"/>
              <a:ext cx="2132" cy="1043"/>
            </a:xfrm>
            <a:custGeom>
              <a:avLst/>
              <a:gdLst>
                <a:gd name="T0" fmla="*/ 0 w 2132"/>
                <a:gd name="T1" fmla="*/ 0 h 1043"/>
                <a:gd name="T2" fmla="*/ 91 w 2132"/>
                <a:gd name="T3" fmla="*/ 408 h 1043"/>
                <a:gd name="T4" fmla="*/ 408 w 2132"/>
                <a:gd name="T5" fmla="*/ 680 h 1043"/>
                <a:gd name="T6" fmla="*/ 998 w 2132"/>
                <a:gd name="T7" fmla="*/ 861 h 1043"/>
                <a:gd name="T8" fmla="*/ 2132 w 2132"/>
                <a:gd name="T9" fmla="*/ 1043 h 1043"/>
                <a:gd name="T10" fmla="*/ 0 60000 65536"/>
                <a:gd name="T11" fmla="*/ 0 60000 65536"/>
                <a:gd name="T12" fmla="*/ 0 60000 65536"/>
                <a:gd name="T13" fmla="*/ 0 60000 65536"/>
                <a:gd name="T14" fmla="*/ 0 60000 65536"/>
                <a:gd name="T15" fmla="*/ 0 w 2132"/>
                <a:gd name="T16" fmla="*/ 0 h 1043"/>
                <a:gd name="T17" fmla="*/ 2132 w 2132"/>
                <a:gd name="T18" fmla="*/ 1043 h 1043"/>
              </a:gdLst>
              <a:ahLst/>
              <a:cxnLst>
                <a:cxn ang="T10">
                  <a:pos x="T0" y="T1"/>
                </a:cxn>
                <a:cxn ang="T11">
                  <a:pos x="T2" y="T3"/>
                </a:cxn>
                <a:cxn ang="T12">
                  <a:pos x="T4" y="T5"/>
                </a:cxn>
                <a:cxn ang="T13">
                  <a:pos x="T6" y="T7"/>
                </a:cxn>
                <a:cxn ang="T14">
                  <a:pos x="T8" y="T9"/>
                </a:cxn>
              </a:cxnLst>
              <a:rect l="T15" t="T16" r="T17" b="T18"/>
              <a:pathLst>
                <a:path w="2132" h="1043">
                  <a:moveTo>
                    <a:pt x="0" y="0"/>
                  </a:moveTo>
                  <a:cubicBezTo>
                    <a:pt x="11" y="147"/>
                    <a:pt x="23" y="295"/>
                    <a:pt x="91" y="408"/>
                  </a:cubicBezTo>
                  <a:cubicBezTo>
                    <a:pt x="159" y="521"/>
                    <a:pt x="257" y="605"/>
                    <a:pt x="408" y="680"/>
                  </a:cubicBezTo>
                  <a:cubicBezTo>
                    <a:pt x="559" y="755"/>
                    <a:pt x="711" y="801"/>
                    <a:pt x="998" y="861"/>
                  </a:cubicBezTo>
                  <a:cubicBezTo>
                    <a:pt x="1285" y="921"/>
                    <a:pt x="1708" y="982"/>
                    <a:pt x="2132" y="1043"/>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5" name="Text Box 12"/>
            <p:cNvSpPr txBox="1">
              <a:spLocks noChangeArrowheads="1"/>
            </p:cNvSpPr>
            <p:nvPr/>
          </p:nvSpPr>
          <p:spPr bwMode="auto">
            <a:xfrm>
              <a:off x="793" y="3430"/>
              <a:ext cx="856"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66FF33"/>
                  </a:solidFill>
                </a:rPr>
                <a:t>Positivní PCR</a:t>
              </a:r>
            </a:p>
          </p:txBody>
        </p:sp>
        <p:sp>
          <p:nvSpPr>
            <p:cNvPr id="104476" name="Text Box 13"/>
            <p:cNvSpPr txBox="1">
              <a:spLocks noChangeArrowheads="1"/>
            </p:cNvSpPr>
            <p:nvPr/>
          </p:nvSpPr>
          <p:spPr bwMode="auto">
            <a:xfrm>
              <a:off x="1610" y="3430"/>
              <a:ext cx="897"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FF6600"/>
                  </a:solidFill>
                </a:rPr>
                <a:t>Allelic dropout</a:t>
              </a:r>
            </a:p>
          </p:txBody>
        </p:sp>
      </p:grpSp>
      <p:sp>
        <p:nvSpPr>
          <p:cNvPr id="302097" name="Text Box 17"/>
          <p:cNvSpPr txBox="1">
            <a:spLocks noChangeArrowheads="1"/>
          </p:cNvSpPr>
          <p:nvPr/>
        </p:nvSpPr>
        <p:spPr bwMode="auto">
          <a:xfrm>
            <a:off x="5076825" y="5300663"/>
            <a:ext cx="407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Genotypizace pouze „dobrých“ vzorků</a:t>
            </a:r>
          </a:p>
        </p:txBody>
      </p:sp>
      <p:sp>
        <p:nvSpPr>
          <p:cNvPr id="104456" name="Line 18"/>
          <p:cNvSpPr>
            <a:spLocks noChangeShapeType="1"/>
          </p:cNvSpPr>
          <p:nvPr/>
        </p:nvSpPr>
        <p:spPr bwMode="auto">
          <a:xfrm>
            <a:off x="2973388" y="2284413"/>
            <a:ext cx="533400"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57" name="AutoShape 19"/>
          <p:cNvCxnSpPr>
            <a:cxnSpLocks noChangeShapeType="1"/>
          </p:cNvCxnSpPr>
          <p:nvPr/>
        </p:nvCxnSpPr>
        <p:spPr bwMode="auto">
          <a:xfrm>
            <a:off x="1144588" y="2284413"/>
            <a:ext cx="1828800" cy="1587"/>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58" name="Line 20"/>
          <p:cNvSpPr>
            <a:spLocks noChangeShapeType="1"/>
          </p:cNvSpPr>
          <p:nvPr/>
        </p:nvSpPr>
        <p:spPr bwMode="auto">
          <a:xfrm>
            <a:off x="1144588" y="2132013"/>
            <a:ext cx="533400"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59" name="AutoShape 21"/>
          <p:cNvCxnSpPr>
            <a:cxnSpLocks noChangeShapeType="1"/>
          </p:cNvCxnSpPr>
          <p:nvPr/>
        </p:nvCxnSpPr>
        <p:spPr bwMode="auto">
          <a:xfrm>
            <a:off x="1677988" y="2132013"/>
            <a:ext cx="1828800"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0" name="Text Box 26"/>
          <p:cNvSpPr txBox="1">
            <a:spLocks noChangeArrowheads="1"/>
          </p:cNvSpPr>
          <p:nvPr/>
        </p:nvSpPr>
        <p:spPr bwMode="auto">
          <a:xfrm>
            <a:off x="928688" y="2428875"/>
            <a:ext cx="26638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Multiplex preamplifikace všech lokusů – zvýšení koncentrace mikrosatelitové DNA</a:t>
            </a:r>
          </a:p>
        </p:txBody>
      </p:sp>
      <p:sp>
        <p:nvSpPr>
          <p:cNvPr id="104461" name="Text Box 30"/>
          <p:cNvSpPr txBox="1">
            <a:spLocks noChangeArrowheads="1"/>
          </p:cNvSpPr>
          <p:nvPr/>
        </p:nvSpPr>
        <p:spPr bwMode="auto">
          <a:xfrm>
            <a:off x="1720850" y="2068513"/>
            <a:ext cx="7223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grpSp>
        <p:nvGrpSpPr>
          <p:cNvPr id="4" name="Group 33"/>
          <p:cNvGrpSpPr>
            <a:grpSpLocks/>
          </p:cNvGrpSpPr>
          <p:nvPr/>
        </p:nvGrpSpPr>
        <p:grpSpPr bwMode="auto">
          <a:xfrm>
            <a:off x="1000125" y="3868738"/>
            <a:ext cx="2611438" cy="1160462"/>
            <a:chOff x="521" y="2795"/>
            <a:chExt cx="1645" cy="731"/>
          </a:xfrm>
        </p:grpSpPr>
        <p:sp>
          <p:nvSpPr>
            <p:cNvPr id="104463" name="Line 22"/>
            <p:cNvSpPr>
              <a:spLocks noChangeShapeType="1"/>
            </p:cNvSpPr>
            <p:nvPr/>
          </p:nvSpPr>
          <p:spPr bwMode="auto">
            <a:xfrm>
              <a:off x="1719" y="2931"/>
              <a:ext cx="336"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64" name="AutoShape 23"/>
            <p:cNvCxnSpPr>
              <a:cxnSpLocks noChangeShapeType="1"/>
            </p:cNvCxnSpPr>
            <p:nvPr/>
          </p:nvCxnSpPr>
          <p:spPr bwMode="auto">
            <a:xfrm>
              <a:off x="567" y="2931"/>
              <a:ext cx="1152" cy="1"/>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5" name="Line 24"/>
            <p:cNvSpPr>
              <a:spLocks noChangeShapeType="1"/>
            </p:cNvSpPr>
            <p:nvPr/>
          </p:nvSpPr>
          <p:spPr bwMode="auto">
            <a:xfrm>
              <a:off x="567" y="2835"/>
              <a:ext cx="336"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66" name="AutoShape 25"/>
            <p:cNvCxnSpPr>
              <a:cxnSpLocks noChangeShapeType="1"/>
            </p:cNvCxnSpPr>
            <p:nvPr/>
          </p:nvCxnSpPr>
          <p:spPr bwMode="auto">
            <a:xfrm>
              <a:off x="903" y="2835"/>
              <a:ext cx="1152"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7" name="Line 27"/>
            <p:cNvSpPr>
              <a:spLocks noChangeShapeType="1"/>
            </p:cNvSpPr>
            <p:nvPr/>
          </p:nvSpPr>
          <p:spPr bwMode="auto">
            <a:xfrm>
              <a:off x="1383" y="2931"/>
              <a:ext cx="336" cy="0"/>
            </a:xfrm>
            <a:prstGeom prst="line">
              <a:avLst/>
            </a:prstGeom>
            <a:noFill/>
            <a:ln w="41275">
              <a:solidFill>
                <a:schemeClr val="tx2"/>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04468" name="Line 28"/>
            <p:cNvSpPr>
              <a:spLocks noChangeShapeType="1"/>
            </p:cNvSpPr>
            <p:nvPr/>
          </p:nvSpPr>
          <p:spPr bwMode="auto">
            <a:xfrm flipV="1">
              <a:off x="1837" y="2886"/>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9" name="Line 29"/>
            <p:cNvSpPr>
              <a:spLocks noChangeShapeType="1"/>
            </p:cNvSpPr>
            <p:nvPr/>
          </p:nvSpPr>
          <p:spPr bwMode="auto">
            <a:xfrm>
              <a:off x="1882" y="2886"/>
              <a:ext cx="91"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Text Box 31"/>
            <p:cNvSpPr txBox="1">
              <a:spLocks noChangeArrowheads="1"/>
            </p:cNvSpPr>
            <p:nvPr/>
          </p:nvSpPr>
          <p:spPr bwMode="auto">
            <a:xfrm>
              <a:off x="930" y="2795"/>
              <a:ext cx="455" cy="1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sp>
          <p:nvSpPr>
            <p:cNvPr id="104471" name="Text Box 32"/>
            <p:cNvSpPr txBox="1">
              <a:spLocks noChangeArrowheads="1"/>
            </p:cNvSpPr>
            <p:nvPr/>
          </p:nvSpPr>
          <p:spPr bwMode="auto">
            <a:xfrm>
              <a:off x="521" y="3158"/>
              <a:ext cx="16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Semi-nested PCR pro 1-3 lokusy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2085">
                                            <p:txEl>
                                              <p:pRg st="0" end="0"/>
                                            </p:txEl>
                                          </p:spTgt>
                                        </p:tgtEl>
                                        <p:attrNameLst>
                                          <p:attrName>style.visibility</p:attrName>
                                        </p:attrNameLst>
                                      </p:cBhvr>
                                      <p:to>
                                        <p:strVal val="visible"/>
                                      </p:to>
                                    </p:set>
                                    <p:anim calcmode="lin" valueType="num">
                                      <p:cBhvr additive="base">
                                        <p:cTn id="13" dur="500" fill="hold"/>
                                        <p:tgtEl>
                                          <p:spTgt spid="3020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02097"/>
                                        </p:tgtEl>
                                        <p:attrNameLst>
                                          <p:attrName>style.visibility</p:attrName>
                                        </p:attrNameLst>
                                      </p:cBhvr>
                                      <p:to>
                                        <p:strVal val="visible"/>
                                      </p:to>
                                    </p:set>
                                    <p:anim calcmode="lin" valueType="num">
                                      <p:cBhvr additive="base">
                                        <p:cTn id="28" dur="500" fill="hold"/>
                                        <p:tgtEl>
                                          <p:spTgt spid="302097"/>
                                        </p:tgtEl>
                                        <p:attrNameLst>
                                          <p:attrName>ppt_x</p:attrName>
                                        </p:attrNameLst>
                                      </p:cBhvr>
                                      <p:tavLst>
                                        <p:tav tm="0">
                                          <p:val>
                                            <p:strVal val="#ppt_x"/>
                                          </p:val>
                                        </p:tav>
                                        <p:tav tm="100000">
                                          <p:val>
                                            <p:strVal val="#ppt_x"/>
                                          </p:val>
                                        </p:tav>
                                      </p:tavLst>
                                    </p:anim>
                                    <p:anim calcmode="lin" valueType="num">
                                      <p:cBhvr additive="base">
                                        <p:cTn id="29" dur="500" fill="hold"/>
                                        <p:tgtEl>
                                          <p:spTgt spid="3020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build="p"/>
      <p:bldP spid="30209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Effect of locus</a:t>
            </a:r>
          </a:p>
        </p:txBody>
      </p:sp>
      <p:pic>
        <p:nvPicPr>
          <p:cNvPr id="10547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850" y="1131888"/>
            <a:ext cx="4732338" cy="4619625"/>
          </a:xfrm>
          <a:noFill/>
        </p:spPr>
      </p:pic>
      <p:sp>
        <p:nvSpPr>
          <p:cNvPr id="105476" name="Text Box 5"/>
          <p:cNvSpPr txBox="1">
            <a:spLocks noChangeArrowheads="1"/>
          </p:cNvSpPr>
          <p:nvPr/>
        </p:nvSpPr>
        <p:spPr bwMode="auto">
          <a:xfrm>
            <a:off x="5148263" y="5373688"/>
            <a:ext cx="383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Degraded DNA </a:t>
            </a:r>
            <a:r>
              <a:rPr lang="cs-CZ" altLang="cs-CZ" sz="1800">
                <a:cs typeface="Arial" panose="020B0604020202020204" pitchFamily="34" charset="0"/>
              </a:rPr>
              <a:t>→ </a:t>
            </a:r>
            <a:r>
              <a:rPr lang="cs-CZ" altLang="cs-CZ" sz="1800"/>
              <a:t>amplification of</a:t>
            </a:r>
            <a:r>
              <a:rPr lang="cs-CZ" altLang="cs-CZ" sz="1800" b="1"/>
              <a:t> short fragments </a:t>
            </a:r>
            <a:r>
              <a:rPr lang="cs-CZ" altLang="cs-CZ" sz="1800"/>
              <a:t>is preferred</a:t>
            </a:r>
          </a:p>
        </p:txBody>
      </p:sp>
      <p:sp>
        <p:nvSpPr>
          <p:cNvPr id="105477" name="Text Box 6"/>
          <p:cNvSpPr txBox="1">
            <a:spLocks noChangeArrowheads="1"/>
          </p:cNvSpPr>
          <p:nvPr/>
        </p:nvSpPr>
        <p:spPr bwMode="auto">
          <a:xfrm>
            <a:off x="1547813" y="5495925"/>
            <a:ext cx="20526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Median allele size (bp)</a:t>
            </a:r>
          </a:p>
        </p:txBody>
      </p:sp>
      <p:sp>
        <p:nvSpPr>
          <p:cNvPr id="105478" name="Text Box 9"/>
          <p:cNvSpPr txBox="1">
            <a:spLocks noChangeArrowheads="1"/>
          </p:cNvSpPr>
          <p:nvPr/>
        </p:nvSpPr>
        <p:spPr bwMode="auto">
          <a:xfrm rot="-5400000">
            <a:off x="-350837" y="4325938"/>
            <a:ext cx="17589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Alelic drop-out (%)</a:t>
            </a:r>
          </a:p>
        </p:txBody>
      </p:sp>
      <p:sp>
        <p:nvSpPr>
          <p:cNvPr id="105479" name="Text Box 10"/>
          <p:cNvSpPr txBox="1">
            <a:spLocks noChangeArrowheads="1"/>
          </p:cNvSpPr>
          <p:nvPr/>
        </p:nvSpPr>
        <p:spPr bwMode="auto">
          <a:xfrm rot="-5400000">
            <a:off x="-661193" y="2070894"/>
            <a:ext cx="23796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Amplification success (%)</a:t>
            </a:r>
          </a:p>
        </p:txBody>
      </p:sp>
      <p:sp>
        <p:nvSpPr>
          <p:cNvPr id="105480" name="Text Box 12"/>
          <p:cNvSpPr txBox="1">
            <a:spLocks noChangeArrowheads="1"/>
          </p:cNvSpPr>
          <p:nvPr/>
        </p:nvSpPr>
        <p:spPr bwMode="auto">
          <a:xfrm>
            <a:off x="395288" y="5805488"/>
            <a:ext cx="2014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(Buchan et al. 2005)</a:t>
            </a:r>
          </a:p>
        </p:txBody>
      </p:sp>
      <p:pic>
        <p:nvPicPr>
          <p:cNvPr id="105481" name="Picture 13" descr="pa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981075"/>
            <a:ext cx="21240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4" descr="chimpanz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1196975"/>
            <a:ext cx="18716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5" descr="eleph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9446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Influence of diet on faecal DNA amplification</a:t>
            </a:r>
          </a:p>
        </p:txBody>
      </p:sp>
      <p:sp>
        <p:nvSpPr>
          <p:cNvPr id="106499" name="Rectangle 3"/>
          <p:cNvSpPr>
            <a:spLocks noGrp="1" noChangeArrowheads="1"/>
          </p:cNvSpPr>
          <p:nvPr>
            <p:ph type="body" idx="1"/>
          </p:nvPr>
        </p:nvSpPr>
        <p:spPr>
          <a:xfrm>
            <a:off x="457200" y="1600200"/>
            <a:ext cx="4978400" cy="4530725"/>
          </a:xfrm>
        </p:spPr>
        <p:txBody>
          <a:bodyPr/>
          <a:lstStyle/>
          <a:p>
            <a:pPr eaLnBrk="1" hangingPunct="1">
              <a:spcBef>
                <a:spcPct val="50000"/>
              </a:spcBef>
            </a:pPr>
            <a:r>
              <a:rPr lang="cs-CZ" altLang="cs-CZ" sz="2600" smtClean="0"/>
              <a:t>poorly known</a:t>
            </a:r>
          </a:p>
          <a:p>
            <a:pPr eaLnBrk="1" hangingPunct="1">
              <a:spcBef>
                <a:spcPct val="50000"/>
              </a:spcBef>
            </a:pPr>
            <a:r>
              <a:rPr lang="cs-CZ" altLang="cs-CZ" sz="2600" smtClean="0"/>
              <a:t>Murphy et al. 2003 – brown bears</a:t>
            </a:r>
          </a:p>
          <a:p>
            <a:pPr eaLnBrk="1" hangingPunct="1">
              <a:spcBef>
                <a:spcPct val="50000"/>
              </a:spcBef>
            </a:pPr>
            <a:r>
              <a:rPr lang="cs-CZ" altLang="cs-CZ" sz="2600" smtClean="0"/>
              <a:t>salmons in the diet – significant decrease of amplification success</a:t>
            </a:r>
          </a:p>
          <a:p>
            <a:pPr eaLnBrk="1" hangingPunct="1">
              <a:spcBef>
                <a:spcPct val="50000"/>
              </a:spcBef>
            </a:pPr>
            <a:r>
              <a:rPr lang="cs-CZ" altLang="cs-CZ" sz="2600" smtClean="0"/>
              <a:t>herbivores – better results than carnivores</a:t>
            </a:r>
          </a:p>
        </p:txBody>
      </p:sp>
      <p:pic>
        <p:nvPicPr>
          <p:cNvPr id="1065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7763" y="5084763"/>
            <a:ext cx="1295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bear eating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125538"/>
            <a:ext cx="27447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Vliv typu vzorku a teploty</a:t>
            </a:r>
          </a:p>
        </p:txBody>
      </p:sp>
      <p:sp>
        <p:nvSpPr>
          <p:cNvPr id="107523" name="Rectangle 3"/>
          <p:cNvSpPr>
            <a:spLocks noGrp="1" noChangeArrowheads="1"/>
          </p:cNvSpPr>
          <p:nvPr>
            <p:ph type="body" idx="1"/>
          </p:nvPr>
        </p:nvSpPr>
        <p:spPr>
          <a:xfrm>
            <a:off x="395288" y="1125538"/>
            <a:ext cx="4114800" cy="4530725"/>
          </a:xfrm>
        </p:spPr>
        <p:txBody>
          <a:bodyPr/>
          <a:lstStyle/>
          <a:p>
            <a:pPr eaLnBrk="1" hangingPunct="1">
              <a:spcBef>
                <a:spcPct val="70000"/>
              </a:spcBef>
            </a:pPr>
            <a:r>
              <a:rPr lang="cs-CZ" altLang="cs-CZ" sz="1800" smtClean="0"/>
              <a:t>vydry – masožravci specializovaní na ryby</a:t>
            </a:r>
          </a:p>
          <a:p>
            <a:pPr eaLnBrk="1" hangingPunct="1">
              <a:spcBef>
                <a:spcPct val="70000"/>
              </a:spcBef>
            </a:pPr>
            <a:r>
              <a:rPr lang="cs-CZ" altLang="cs-CZ" sz="1800" smtClean="0"/>
              <a:t>vliv typu vzorku: výlučky análních žláz (82%) vs. trus (34%) u zmraženého trusu</a:t>
            </a:r>
          </a:p>
          <a:p>
            <a:pPr eaLnBrk="1" hangingPunct="1">
              <a:spcBef>
                <a:spcPct val="70000"/>
              </a:spcBef>
            </a:pPr>
            <a:r>
              <a:rPr lang="cs-CZ" altLang="cs-CZ" sz="1800" smtClean="0"/>
              <a:t>výrazný vliv teploty - velmi rychlá degradace DNA v teplém prostředí</a:t>
            </a:r>
          </a:p>
          <a:p>
            <a:pPr eaLnBrk="1" hangingPunct="1">
              <a:spcBef>
                <a:spcPct val="70000"/>
              </a:spcBef>
            </a:pPr>
            <a:endParaRPr lang="cs-CZ" altLang="cs-CZ" sz="1800" smtClean="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l="7747"/>
          <a:stretch>
            <a:fillRect/>
          </a:stretch>
        </p:blipFill>
        <p:spPr bwMode="auto">
          <a:xfrm>
            <a:off x="4500563" y="1412875"/>
            <a:ext cx="429101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Freeform 7"/>
          <p:cNvSpPr>
            <a:spLocks/>
          </p:cNvSpPr>
          <p:nvPr/>
        </p:nvSpPr>
        <p:spPr bwMode="auto">
          <a:xfrm>
            <a:off x="5148263" y="1844675"/>
            <a:ext cx="3168650" cy="2232025"/>
          </a:xfrm>
          <a:custGeom>
            <a:avLst/>
            <a:gdLst>
              <a:gd name="T0" fmla="*/ 0 w 1996"/>
              <a:gd name="T1" fmla="*/ 0 h 1406"/>
              <a:gd name="T2" fmla="*/ 2147483646 w 1996"/>
              <a:gd name="T3" fmla="*/ 2147483646 h 1406"/>
              <a:gd name="T4" fmla="*/ 2147483646 w 1996"/>
              <a:gd name="T5" fmla="*/ 2147483646 h 1406"/>
              <a:gd name="T6" fmla="*/ 2147483646 w 1996"/>
              <a:gd name="T7" fmla="*/ 2147483646 h 1406"/>
              <a:gd name="T8" fmla="*/ 2147483646 w 1996"/>
              <a:gd name="T9" fmla="*/ 2147483646 h 1406"/>
              <a:gd name="T10" fmla="*/ 2147483646 w 1996"/>
              <a:gd name="T11" fmla="*/ 2147483646 h 1406"/>
              <a:gd name="T12" fmla="*/ 0 60000 65536"/>
              <a:gd name="T13" fmla="*/ 0 60000 65536"/>
              <a:gd name="T14" fmla="*/ 0 60000 65536"/>
              <a:gd name="T15" fmla="*/ 0 60000 65536"/>
              <a:gd name="T16" fmla="*/ 0 60000 65536"/>
              <a:gd name="T17" fmla="*/ 0 60000 65536"/>
              <a:gd name="T18" fmla="*/ 0 w 1996"/>
              <a:gd name="T19" fmla="*/ 0 h 1406"/>
              <a:gd name="T20" fmla="*/ 1996 w 1996"/>
              <a:gd name="T21" fmla="*/ 1406 h 1406"/>
            </a:gdLst>
            <a:ahLst/>
            <a:cxnLst>
              <a:cxn ang="T12">
                <a:pos x="T0" y="T1"/>
              </a:cxn>
              <a:cxn ang="T13">
                <a:pos x="T2" y="T3"/>
              </a:cxn>
              <a:cxn ang="T14">
                <a:pos x="T4" y="T5"/>
              </a:cxn>
              <a:cxn ang="T15">
                <a:pos x="T6" y="T7"/>
              </a:cxn>
              <a:cxn ang="T16">
                <a:pos x="T8" y="T9"/>
              </a:cxn>
              <a:cxn ang="T17">
                <a:pos x="T10" y="T11"/>
              </a:cxn>
            </a:cxnLst>
            <a:rect l="T18" t="T19" r="T20" b="T21"/>
            <a:pathLst>
              <a:path w="1996" h="1406">
                <a:moveTo>
                  <a:pt x="0" y="0"/>
                </a:moveTo>
                <a:cubicBezTo>
                  <a:pt x="177" y="11"/>
                  <a:pt x="355" y="23"/>
                  <a:pt x="499" y="91"/>
                </a:cubicBezTo>
                <a:cubicBezTo>
                  <a:pt x="643" y="159"/>
                  <a:pt x="733" y="264"/>
                  <a:pt x="862" y="408"/>
                </a:cubicBezTo>
                <a:cubicBezTo>
                  <a:pt x="991" y="552"/>
                  <a:pt x="1141" y="809"/>
                  <a:pt x="1270" y="953"/>
                </a:cubicBezTo>
                <a:cubicBezTo>
                  <a:pt x="1399" y="1097"/>
                  <a:pt x="1512" y="1195"/>
                  <a:pt x="1633" y="1270"/>
                </a:cubicBezTo>
                <a:cubicBezTo>
                  <a:pt x="1754" y="1345"/>
                  <a:pt x="1935" y="1383"/>
                  <a:pt x="1996" y="1406"/>
                </a:cubicBezTo>
              </a:path>
            </a:pathLst>
          </a:cu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6" name="Freeform 8"/>
          <p:cNvSpPr>
            <a:spLocks/>
          </p:cNvSpPr>
          <p:nvPr/>
        </p:nvSpPr>
        <p:spPr bwMode="auto">
          <a:xfrm>
            <a:off x="5148263" y="1916113"/>
            <a:ext cx="3168650" cy="2892425"/>
          </a:xfrm>
          <a:custGeom>
            <a:avLst/>
            <a:gdLst>
              <a:gd name="T0" fmla="*/ 0 w 1996"/>
              <a:gd name="T1" fmla="*/ 0 h 1822"/>
              <a:gd name="T2" fmla="*/ 2147483646 w 1996"/>
              <a:gd name="T3" fmla="*/ 2147483646 h 1822"/>
              <a:gd name="T4" fmla="*/ 2147483646 w 1996"/>
              <a:gd name="T5" fmla="*/ 2147483646 h 1822"/>
              <a:gd name="T6" fmla="*/ 2147483646 w 1996"/>
              <a:gd name="T7" fmla="*/ 2147483646 h 1822"/>
              <a:gd name="T8" fmla="*/ 2147483646 w 1996"/>
              <a:gd name="T9" fmla="*/ 2147483646 h 1822"/>
              <a:gd name="T10" fmla="*/ 2147483646 w 1996"/>
              <a:gd name="T11" fmla="*/ 2147483646 h 1822"/>
              <a:gd name="T12" fmla="*/ 2147483646 w 1996"/>
              <a:gd name="T13" fmla="*/ 2147483646 h 1822"/>
              <a:gd name="T14" fmla="*/ 2147483646 w 1996"/>
              <a:gd name="T15" fmla="*/ 2147483646 h 1822"/>
              <a:gd name="T16" fmla="*/ 0 60000 65536"/>
              <a:gd name="T17" fmla="*/ 0 60000 65536"/>
              <a:gd name="T18" fmla="*/ 0 60000 65536"/>
              <a:gd name="T19" fmla="*/ 0 60000 65536"/>
              <a:gd name="T20" fmla="*/ 0 60000 65536"/>
              <a:gd name="T21" fmla="*/ 0 60000 65536"/>
              <a:gd name="T22" fmla="*/ 0 60000 65536"/>
              <a:gd name="T23" fmla="*/ 0 60000 65536"/>
              <a:gd name="T24" fmla="*/ 0 w 1996"/>
              <a:gd name="T25" fmla="*/ 0 h 1822"/>
              <a:gd name="T26" fmla="*/ 1996 w 1996"/>
              <a:gd name="T27" fmla="*/ 1822 h 18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6" h="1822">
                <a:moveTo>
                  <a:pt x="0" y="0"/>
                </a:moveTo>
                <a:cubicBezTo>
                  <a:pt x="79" y="57"/>
                  <a:pt x="159" y="114"/>
                  <a:pt x="227" y="182"/>
                </a:cubicBezTo>
                <a:cubicBezTo>
                  <a:pt x="295" y="250"/>
                  <a:pt x="363" y="334"/>
                  <a:pt x="408" y="409"/>
                </a:cubicBezTo>
                <a:cubicBezTo>
                  <a:pt x="453" y="484"/>
                  <a:pt x="431" y="499"/>
                  <a:pt x="499" y="635"/>
                </a:cubicBezTo>
                <a:cubicBezTo>
                  <a:pt x="567" y="771"/>
                  <a:pt x="725" y="1081"/>
                  <a:pt x="816" y="1225"/>
                </a:cubicBezTo>
                <a:cubicBezTo>
                  <a:pt x="907" y="1369"/>
                  <a:pt x="922" y="1406"/>
                  <a:pt x="1043" y="1497"/>
                </a:cubicBezTo>
                <a:cubicBezTo>
                  <a:pt x="1164" y="1588"/>
                  <a:pt x="1383" y="1716"/>
                  <a:pt x="1542" y="1769"/>
                </a:cubicBezTo>
                <a:cubicBezTo>
                  <a:pt x="1701" y="1822"/>
                  <a:pt x="1848" y="1818"/>
                  <a:pt x="1996" y="1815"/>
                </a:cubicBezTo>
              </a:path>
            </a:pathLst>
          </a:custGeom>
          <a:noFill/>
          <a:ln w="5397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7" name="Text Box 9"/>
          <p:cNvSpPr txBox="1">
            <a:spLocks noChangeArrowheads="1"/>
          </p:cNvSpPr>
          <p:nvPr/>
        </p:nvSpPr>
        <p:spPr bwMode="auto">
          <a:xfrm>
            <a:off x="6351588" y="1190625"/>
            <a:ext cx="2751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FF33"/>
                </a:solidFill>
              </a:rPr>
              <a:t>výlučky análních žláz</a:t>
            </a:r>
          </a:p>
        </p:txBody>
      </p:sp>
      <p:sp>
        <p:nvSpPr>
          <p:cNvPr id="107528" name="Text Box 10"/>
          <p:cNvSpPr txBox="1">
            <a:spLocks noChangeArrowheads="1"/>
          </p:cNvSpPr>
          <p:nvPr/>
        </p:nvSpPr>
        <p:spPr bwMode="auto">
          <a:xfrm>
            <a:off x="5580063" y="55641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3300"/>
                </a:solidFill>
              </a:rPr>
              <a:t>trus</a:t>
            </a:r>
          </a:p>
        </p:txBody>
      </p:sp>
      <p:sp>
        <p:nvSpPr>
          <p:cNvPr id="107529" name="Line 11"/>
          <p:cNvSpPr>
            <a:spLocks noChangeShapeType="1"/>
          </p:cNvSpPr>
          <p:nvPr/>
        </p:nvSpPr>
        <p:spPr bwMode="auto">
          <a:xfrm flipH="1">
            <a:off x="6011863" y="4005263"/>
            <a:ext cx="431800" cy="1655762"/>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12"/>
          <p:cNvSpPr>
            <a:spLocks noChangeShapeType="1"/>
          </p:cNvSpPr>
          <p:nvPr/>
        </p:nvSpPr>
        <p:spPr bwMode="auto">
          <a:xfrm flipH="1">
            <a:off x="6516688" y="1557338"/>
            <a:ext cx="431800" cy="863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7531" name="Picture 16" descr="vydra_vyva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9413"/>
            <a:ext cx="3851275" cy="2668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Effect of PCR inhibitors (faeces)</a:t>
            </a:r>
          </a:p>
        </p:txBody>
      </p:sp>
      <p:sp>
        <p:nvSpPr>
          <p:cNvPr id="108547" name="Rectangle 3"/>
          <p:cNvSpPr>
            <a:spLocks noGrp="1" noChangeArrowheads="1"/>
          </p:cNvSpPr>
          <p:nvPr>
            <p:ph type="body" idx="1"/>
          </p:nvPr>
        </p:nvSpPr>
        <p:spPr>
          <a:xfrm>
            <a:off x="468313" y="1412875"/>
            <a:ext cx="8229600" cy="1252538"/>
          </a:xfrm>
        </p:spPr>
        <p:txBody>
          <a:bodyPr/>
          <a:lstStyle/>
          <a:p>
            <a:pPr eaLnBrk="1" hangingPunct="1">
              <a:lnSpc>
                <a:spcPct val="90000"/>
              </a:lnSpc>
            </a:pPr>
            <a:r>
              <a:rPr lang="cs-CZ" altLang="cs-CZ" sz="2600" smtClean="0"/>
              <a:t>many inhibitors in faeces (products of digestion, chemicals in plants) – addition of special reagents (BSA), hot-start etc., dilution of template etc.</a:t>
            </a:r>
          </a:p>
        </p:txBody>
      </p:sp>
      <p:sp>
        <p:nvSpPr>
          <p:cNvPr id="108548" name="AutoShape 4"/>
          <p:cNvSpPr>
            <a:spLocks noChangeArrowheads="1"/>
          </p:cNvSpPr>
          <p:nvPr/>
        </p:nvSpPr>
        <p:spPr bwMode="auto">
          <a:xfrm>
            <a:off x="827088" y="29972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8549" name="AutoShape 5"/>
          <p:cNvSpPr>
            <a:spLocks noChangeArrowheads="1"/>
          </p:cNvSpPr>
          <p:nvPr/>
        </p:nvSpPr>
        <p:spPr bwMode="auto">
          <a:xfrm>
            <a:off x="827088" y="45085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FFFF"/>
          </a:solidFill>
          <a:ln w="9525">
            <a:solidFill>
              <a:schemeClr val="tx1"/>
            </a:solidFill>
            <a:miter lim="800000"/>
            <a:headEnd/>
            <a:tailEnd/>
          </a:ln>
        </p:spPr>
        <p:txBody>
          <a:bodyPr wrap="none" anchor="ctr"/>
          <a:lstStyle/>
          <a:p>
            <a:endParaRPr lang="en-US"/>
          </a:p>
        </p:txBody>
      </p:sp>
      <p:sp>
        <p:nvSpPr>
          <p:cNvPr id="108550" name="Text Box 6"/>
          <p:cNvSpPr txBox="1">
            <a:spLocks noChangeArrowheads="1"/>
          </p:cNvSpPr>
          <p:nvPr/>
        </p:nvSpPr>
        <p:spPr bwMode="auto">
          <a:xfrm>
            <a:off x="1455738" y="3305175"/>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faeces</a:t>
            </a:r>
          </a:p>
          <a:p>
            <a:pPr eaLnBrk="1" hangingPunct="1">
              <a:spcBef>
                <a:spcPct val="0"/>
              </a:spcBef>
              <a:buClrTx/>
              <a:buSzTx/>
              <a:buFontTx/>
              <a:buNone/>
            </a:pPr>
            <a:r>
              <a:rPr lang="cs-CZ" altLang="cs-CZ" sz="1800"/>
              <a:t> </a:t>
            </a:r>
            <a:r>
              <a:rPr lang="cs-CZ" altLang="cs-CZ" sz="1800">
                <a:cs typeface="Arial" panose="020B0604020202020204" pitchFamily="34" charset="0"/>
              </a:rPr>
              <a:t>→ no PCR</a:t>
            </a:r>
          </a:p>
        </p:txBody>
      </p:sp>
      <p:sp>
        <p:nvSpPr>
          <p:cNvPr id="108551" name="Text Box 7"/>
          <p:cNvSpPr txBox="1">
            <a:spLocks noChangeArrowheads="1"/>
          </p:cNvSpPr>
          <p:nvPr/>
        </p:nvSpPr>
        <p:spPr bwMode="auto">
          <a:xfrm>
            <a:off x="1476375" y="4797425"/>
            <a:ext cx="196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tissues</a:t>
            </a:r>
          </a:p>
          <a:p>
            <a:pPr eaLnBrk="1" hangingPunct="1">
              <a:spcBef>
                <a:spcPct val="0"/>
              </a:spcBef>
              <a:buClrTx/>
              <a:buSzTx/>
              <a:buFontTx/>
              <a:buNone/>
            </a:pPr>
            <a:r>
              <a:rPr lang="cs-CZ" altLang="cs-CZ" sz="1800"/>
              <a:t> </a:t>
            </a:r>
            <a:r>
              <a:rPr lang="cs-CZ" altLang="cs-CZ" sz="1800">
                <a:cs typeface="Arial" panose="020B0604020202020204" pitchFamily="34" charset="0"/>
              </a:rPr>
              <a:t>→ PCR is OK</a:t>
            </a:r>
          </a:p>
        </p:txBody>
      </p:sp>
      <p:grpSp>
        <p:nvGrpSpPr>
          <p:cNvPr id="2" name="Group 17"/>
          <p:cNvGrpSpPr>
            <a:grpSpLocks/>
          </p:cNvGrpSpPr>
          <p:nvPr/>
        </p:nvGrpSpPr>
        <p:grpSpPr bwMode="auto">
          <a:xfrm>
            <a:off x="3492500" y="3644900"/>
            <a:ext cx="2343150" cy="1590675"/>
            <a:chOff x="2200" y="2296"/>
            <a:chExt cx="1476" cy="1002"/>
          </a:xfrm>
        </p:grpSpPr>
        <p:sp>
          <p:nvSpPr>
            <p:cNvPr id="108558" name="AutoShape 8"/>
            <p:cNvSpPr>
              <a:spLocks noChangeArrowheads="1"/>
            </p:cNvSpPr>
            <p:nvPr/>
          </p:nvSpPr>
          <p:spPr bwMode="auto">
            <a:xfrm>
              <a:off x="2789" y="2341"/>
              <a:ext cx="363" cy="5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2 w 21600"/>
                <a:gd name="T13" fmla="*/ 4511 h 21600"/>
                <a:gd name="T14" fmla="*/ 17078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00"/>
            </a:solidFill>
            <a:ln w="9525">
              <a:solidFill>
                <a:schemeClr val="tx1"/>
              </a:solidFill>
              <a:miter lim="800000"/>
              <a:headEnd/>
              <a:tailEnd/>
            </a:ln>
          </p:spPr>
          <p:txBody>
            <a:bodyPr wrap="none" anchor="ctr"/>
            <a:lstStyle/>
            <a:p>
              <a:endParaRPr lang="en-US"/>
            </a:p>
          </p:txBody>
        </p:sp>
        <p:sp>
          <p:nvSpPr>
            <p:cNvPr id="108559" name="Line 9"/>
            <p:cNvSpPr>
              <a:spLocks noChangeShapeType="1"/>
            </p:cNvSpPr>
            <p:nvPr/>
          </p:nvSpPr>
          <p:spPr bwMode="auto">
            <a:xfrm>
              <a:off x="2200" y="2296"/>
              <a:ext cx="453"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0" name="Line 10"/>
            <p:cNvSpPr>
              <a:spLocks noChangeShapeType="1"/>
            </p:cNvSpPr>
            <p:nvPr/>
          </p:nvSpPr>
          <p:spPr bwMode="auto">
            <a:xfrm flipV="1">
              <a:off x="2245" y="2840"/>
              <a:ext cx="408"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1" name="Text Box 11"/>
            <p:cNvSpPr txBox="1">
              <a:spLocks noChangeArrowheads="1"/>
            </p:cNvSpPr>
            <p:nvPr/>
          </p:nvSpPr>
          <p:spPr bwMode="auto">
            <a:xfrm>
              <a:off x="2472" y="3067"/>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Mix both extracts</a:t>
              </a:r>
            </a:p>
          </p:txBody>
        </p:sp>
      </p:grpSp>
      <p:grpSp>
        <p:nvGrpSpPr>
          <p:cNvPr id="3" name="Group 18"/>
          <p:cNvGrpSpPr>
            <a:grpSpLocks/>
          </p:cNvGrpSpPr>
          <p:nvPr/>
        </p:nvGrpSpPr>
        <p:grpSpPr bwMode="auto">
          <a:xfrm>
            <a:off x="5148263" y="3284538"/>
            <a:ext cx="3854450" cy="1938337"/>
            <a:chOff x="3243" y="2069"/>
            <a:chExt cx="2428" cy="1221"/>
          </a:xfrm>
        </p:grpSpPr>
        <p:sp>
          <p:nvSpPr>
            <p:cNvPr id="108554" name="Line 13"/>
            <p:cNvSpPr>
              <a:spLocks noChangeShapeType="1"/>
            </p:cNvSpPr>
            <p:nvPr/>
          </p:nvSpPr>
          <p:spPr bwMode="auto">
            <a:xfrm>
              <a:off x="3288" y="2795"/>
              <a:ext cx="499"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5" name="Line 14"/>
            <p:cNvSpPr>
              <a:spLocks noChangeShapeType="1"/>
            </p:cNvSpPr>
            <p:nvPr/>
          </p:nvSpPr>
          <p:spPr bwMode="auto">
            <a:xfrm flipV="1">
              <a:off x="3243" y="2296"/>
              <a:ext cx="544"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6" name="Text Box 15"/>
            <p:cNvSpPr txBox="1">
              <a:spLocks noChangeArrowheads="1"/>
            </p:cNvSpPr>
            <p:nvPr/>
          </p:nvSpPr>
          <p:spPr bwMode="auto">
            <a:xfrm>
              <a:off x="3787" y="2069"/>
              <a:ext cx="1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PCR is OK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DNA quality or quantity</a:t>
              </a:r>
            </a:p>
          </p:txBody>
        </p:sp>
        <p:sp>
          <p:nvSpPr>
            <p:cNvPr id="108557" name="Text Box 16"/>
            <p:cNvSpPr txBox="1">
              <a:spLocks noChangeArrowheads="1"/>
            </p:cNvSpPr>
            <p:nvPr/>
          </p:nvSpPr>
          <p:spPr bwMode="auto">
            <a:xfrm>
              <a:off x="3876" y="2886"/>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 PCR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inhibitors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High contamination risk</a:t>
            </a:r>
          </a:p>
        </p:txBody>
      </p:sp>
      <p:sp>
        <p:nvSpPr>
          <p:cNvPr id="109571" name="Rectangle 3"/>
          <p:cNvSpPr>
            <a:spLocks noGrp="1" noChangeArrowheads="1"/>
          </p:cNvSpPr>
          <p:nvPr>
            <p:ph type="body" idx="1"/>
          </p:nvPr>
        </p:nvSpPr>
        <p:spPr>
          <a:xfrm>
            <a:off x="468313" y="1412875"/>
            <a:ext cx="5040312" cy="4530725"/>
          </a:xfrm>
        </p:spPr>
        <p:txBody>
          <a:bodyPr/>
          <a:lstStyle/>
          <a:p>
            <a:pPr eaLnBrk="1" hangingPunct="1">
              <a:lnSpc>
                <a:spcPct val="80000"/>
              </a:lnSpc>
              <a:spcBef>
                <a:spcPct val="70000"/>
              </a:spcBef>
            </a:pPr>
            <a:r>
              <a:rPr lang="cs-CZ" altLang="cs-CZ" sz="2400" smtClean="0"/>
              <a:t>avoiding of „laboratory“ contamination </a:t>
            </a:r>
            <a:r>
              <a:rPr lang="cs-CZ" altLang="cs-CZ" sz="1800" smtClean="0"/>
              <a:t>(tips with filters, separated pre- and post-PCR laboratories, UV sterilisation, etc.)</a:t>
            </a:r>
          </a:p>
          <a:p>
            <a:pPr eaLnBrk="1" hangingPunct="1">
              <a:lnSpc>
                <a:spcPct val="80000"/>
              </a:lnSpc>
              <a:spcBef>
                <a:spcPct val="70000"/>
              </a:spcBef>
            </a:pPr>
            <a:r>
              <a:rPr lang="cs-CZ" altLang="cs-CZ" sz="2400" smtClean="0"/>
              <a:t>„mixed samples“ – </a:t>
            </a:r>
            <a:r>
              <a:rPr lang="cs-CZ" altLang="cs-CZ" sz="1800" smtClean="0"/>
              <a:t>problems in social species (communal latrines, marking in fixed sites) or in sampling at broad intervals („hair traps“) – usually identified by 3 or more alleles/sample; problem in species with low genetic variability </a:t>
            </a:r>
          </a:p>
          <a:p>
            <a:pPr eaLnBrk="1" hangingPunct="1">
              <a:lnSpc>
                <a:spcPct val="80000"/>
              </a:lnSpc>
              <a:spcBef>
                <a:spcPct val="70000"/>
              </a:spcBef>
            </a:pPr>
            <a:r>
              <a:rPr lang="cs-CZ" altLang="cs-CZ" sz="2400" smtClean="0"/>
              <a:t>primates – contamination with human DNA</a:t>
            </a:r>
          </a:p>
        </p:txBody>
      </p:sp>
      <p:pic>
        <p:nvPicPr>
          <p:cNvPr id="109572" name="Picture 8"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33375"/>
            <a:ext cx="29146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7"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6516688" y="3860800"/>
            <a:ext cx="21605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Tracking of the endangered Pyrenean brown bear population</a:t>
            </a:r>
          </a:p>
        </p:txBody>
      </p:sp>
      <p:sp>
        <p:nvSpPr>
          <p:cNvPr id="271365" name="Rectangle 5"/>
          <p:cNvSpPr>
            <a:spLocks noGrp="1" noChangeArrowheads="1"/>
          </p:cNvSpPr>
          <p:nvPr>
            <p:ph type="body" sz="half" idx="1"/>
          </p:nvPr>
        </p:nvSpPr>
        <p:spPr/>
        <p:txBody>
          <a:bodyPr/>
          <a:lstStyle/>
          <a:p>
            <a:pPr eaLnBrk="1" hangingPunct="1"/>
            <a:r>
              <a:rPr lang="cs-CZ" altLang="cs-CZ" sz="2600" smtClean="0"/>
              <a:t>hair and faeces</a:t>
            </a:r>
          </a:p>
          <a:p>
            <a:pPr eaLnBrk="1" hangingPunct="1"/>
            <a:r>
              <a:rPr lang="cs-CZ" altLang="cs-CZ" sz="2600" smtClean="0"/>
              <a:t>24 microsatellite loci</a:t>
            </a:r>
          </a:p>
          <a:p>
            <a:pPr eaLnBrk="1" hangingPunct="1"/>
            <a:r>
              <a:rPr lang="cs-CZ" altLang="cs-CZ" sz="2600" smtClean="0"/>
              <a:t>one yearling, three adult males, one adult female</a:t>
            </a:r>
          </a:p>
          <a:p>
            <a:pPr eaLnBrk="1" hangingPunct="1"/>
            <a:r>
              <a:rPr lang="cs-CZ" altLang="cs-CZ" sz="2600" smtClean="0"/>
              <a:t>spatial activity</a:t>
            </a:r>
          </a:p>
          <a:p>
            <a:pPr eaLnBrk="1" hangingPunct="1"/>
            <a:r>
              <a:rPr lang="cs-CZ" altLang="cs-CZ" sz="2600" smtClean="0"/>
              <a:t>suggestions for conservation management</a:t>
            </a:r>
          </a:p>
        </p:txBody>
      </p:sp>
      <p:pic>
        <p:nvPicPr>
          <p:cNvPr id="110596" name="Picture 8" descr="bea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628775"/>
            <a:ext cx="3903662" cy="3960813"/>
          </a:xfrm>
          <a:noFill/>
        </p:spPr>
      </p:pic>
      <p:sp>
        <p:nvSpPr>
          <p:cNvPr id="110597" name="Text Box 9"/>
          <p:cNvSpPr txBox="1">
            <a:spLocks noChangeArrowheads="1"/>
          </p:cNvSpPr>
          <p:nvPr/>
        </p:nvSpPr>
        <p:spPr bwMode="auto">
          <a:xfrm>
            <a:off x="158750" y="6256338"/>
            <a:ext cx="414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Taberlet et al. 1997, Molecular Ecology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5">
                                            <p:txEl>
                                              <p:pRg st="2" end="2"/>
                                            </p:txEl>
                                          </p:spTgt>
                                        </p:tgtEl>
                                        <p:attrNameLst>
                                          <p:attrName>style.visibility</p:attrName>
                                        </p:attrNameLst>
                                      </p:cBhvr>
                                      <p:to>
                                        <p:strVal val="visible"/>
                                      </p:to>
                                    </p:set>
                                    <p:anim calcmode="lin" valueType="num">
                                      <p:cBhvr additive="base">
                                        <p:cTn id="7"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5">
                                            <p:txEl>
                                              <p:pRg st="3" end="3"/>
                                            </p:txEl>
                                          </p:spTgt>
                                        </p:tgtEl>
                                        <p:attrNameLst>
                                          <p:attrName>style.visibility</p:attrName>
                                        </p:attrNameLst>
                                      </p:cBhvr>
                                      <p:to>
                                        <p:strVal val="visible"/>
                                      </p:to>
                                    </p:set>
                                    <p:anim calcmode="lin" valueType="num">
                                      <p:cBhvr additive="base">
                                        <p:cTn id="13"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5">
                                            <p:txEl>
                                              <p:pRg st="4" end="4"/>
                                            </p:txEl>
                                          </p:spTgt>
                                        </p:tgtEl>
                                        <p:attrNameLst>
                                          <p:attrName>style.visibility</p:attrName>
                                        </p:attrNameLst>
                                      </p:cBhvr>
                                      <p:to>
                                        <p:strVal val="visible"/>
                                      </p:to>
                                    </p:set>
                                    <p:anim calcmode="lin" valueType="num">
                                      <p:cBhvr additive="base">
                                        <p:cTn id="19" dur="500" fill="hold"/>
                                        <p:tgtEl>
                                          <p:spTgt spid="27136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2565400"/>
            <a:ext cx="8229600" cy="1139825"/>
          </a:xfrm>
        </p:spPr>
        <p:txBody>
          <a:bodyPr/>
          <a:lstStyle/>
          <a:p>
            <a:pPr algn="ctr" eaLnBrk="1" hangingPunct="1"/>
            <a:r>
              <a:rPr lang="cs-CZ" altLang="cs-CZ" smtClean="0"/>
              <a:t>Příklady: </a:t>
            </a:r>
            <a:br>
              <a:rPr lang="cs-CZ" altLang="cs-CZ" smtClean="0"/>
            </a:br>
            <a:r>
              <a:rPr lang="cs-CZ" altLang="cs-CZ" smtClean="0"/>
              <a:t>IDENTIFIKACE DRUHŮ</a:t>
            </a:r>
            <a:br>
              <a:rPr lang="cs-CZ" altLang="cs-CZ" smtClean="0"/>
            </a:br>
            <a:r>
              <a:rPr lang="cs-CZ" altLang="cs-CZ" smtClean="0"/>
              <a:t>(DNA barcoding)</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404813"/>
            <a:ext cx="8229600" cy="1143000"/>
          </a:xfrm>
        </p:spPr>
        <p:txBody>
          <a:bodyPr/>
          <a:lstStyle/>
          <a:p>
            <a:pPr eaLnBrk="1" hangingPunct="1"/>
            <a:r>
              <a:rPr lang="cs-CZ" altLang="cs-CZ" sz="3200" smtClean="0">
                <a:solidFill>
                  <a:srgbClr val="008000"/>
                </a:solidFill>
                <a:latin typeface="Comic Sans MS" panose="030F0702030302020204" pitchFamily="66" charset="0"/>
              </a:rPr>
              <a:t>Efektivní velikost populace (N</a:t>
            </a:r>
            <a:r>
              <a:rPr lang="cs-CZ" altLang="cs-CZ" sz="3200" baseline="-25000" smtClean="0">
                <a:solidFill>
                  <a:srgbClr val="008000"/>
                </a:solidFill>
                <a:latin typeface="Comic Sans MS" panose="030F0702030302020204" pitchFamily="66" charset="0"/>
              </a:rPr>
              <a:t>e</a:t>
            </a:r>
            <a:r>
              <a:rPr lang="cs-CZ" altLang="cs-CZ" sz="3200" smtClean="0">
                <a:solidFill>
                  <a:srgbClr val="008000"/>
                </a:solidFill>
                <a:latin typeface="Comic Sans MS" panose="030F0702030302020204" pitchFamily="66" charset="0"/>
              </a:rPr>
              <a:t>)</a:t>
            </a:r>
            <a:endParaRPr lang="cs-CZ" altLang="cs-CZ" sz="2400" smtClean="0">
              <a:solidFill>
                <a:srgbClr val="008000"/>
              </a:solidFill>
              <a:latin typeface="Comic Sans MS" panose="030F0702030302020204" pitchFamily="66" charset="0"/>
            </a:endParaRPr>
          </a:p>
        </p:txBody>
      </p:sp>
      <p:sp>
        <p:nvSpPr>
          <p:cNvPr id="16387"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28" name="TextovéPole 27"/>
          <p:cNvSpPr txBox="1">
            <a:spLocks noChangeArrowheads="1"/>
          </p:cNvSpPr>
          <p:nvPr/>
        </p:nvSpPr>
        <p:spPr bwMode="auto">
          <a:xfrm>
            <a:off x="4214813" y="4143375"/>
            <a:ext cx="449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5400">
                <a:latin typeface="Comic Sans MS" panose="030F0702030302020204" pitchFamily="66" charset="0"/>
              </a:rPr>
              <a:t>&lt;</a:t>
            </a:r>
            <a:endParaRPr lang="cs-CZ" altLang="cs-CZ" sz="5400">
              <a:latin typeface="Comic Sans MS" panose="030F0702030302020204" pitchFamily="66" charset="0"/>
            </a:endParaRPr>
          </a:p>
        </p:txBody>
      </p:sp>
      <p:sp>
        <p:nvSpPr>
          <p:cNvPr id="29" name="TextovéPole 28"/>
          <p:cNvSpPr txBox="1">
            <a:spLocks noChangeArrowheads="1"/>
          </p:cNvSpPr>
          <p:nvPr/>
        </p:nvSpPr>
        <p:spPr bwMode="auto">
          <a:xfrm>
            <a:off x="4214813" y="3786188"/>
            <a:ext cx="60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800">
                <a:latin typeface="Comic Sans MS" panose="030F0702030302020204" pitchFamily="66" charset="0"/>
              </a:rPr>
              <a:t>N</a:t>
            </a:r>
            <a:r>
              <a:rPr lang="cs-CZ" altLang="cs-CZ" sz="2800" baseline="-25000">
                <a:latin typeface="Comic Sans MS" panose="030F0702030302020204" pitchFamily="66" charset="0"/>
              </a:rPr>
              <a:t>e</a:t>
            </a:r>
          </a:p>
        </p:txBody>
      </p:sp>
      <p:sp>
        <p:nvSpPr>
          <p:cNvPr id="30" name="Rectangle 3"/>
          <p:cNvSpPr txBox="1">
            <a:spLocks noChangeArrowheads="1"/>
          </p:cNvSpPr>
          <p:nvPr/>
        </p:nvSpPr>
        <p:spPr bwMode="auto">
          <a:xfrm>
            <a:off x="428625" y="5786438"/>
            <a:ext cx="86074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Char char="•"/>
            </a:pPr>
            <a:r>
              <a:rPr lang="cs-CZ" altLang="cs-CZ" sz="1700" b="1">
                <a:latin typeface="Comic Sans MS" panose="030F0702030302020204" pitchFamily="66" charset="0"/>
              </a:rPr>
              <a:t>vývoj genetické variability v malých populacích závisí na N</a:t>
            </a:r>
            <a:r>
              <a:rPr lang="cs-CZ" altLang="cs-CZ" sz="1700" b="1" baseline="-25000">
                <a:latin typeface="Comic Sans MS" panose="030F0702030302020204" pitchFamily="66" charset="0"/>
              </a:rPr>
              <a:t>e</a:t>
            </a:r>
            <a:r>
              <a:rPr lang="cs-CZ" altLang="cs-CZ" sz="1700" b="1">
                <a:latin typeface="Comic Sans MS" panose="030F0702030302020204" pitchFamily="66" charset="0"/>
              </a:rPr>
              <a:t> více než na N</a:t>
            </a:r>
          </a:p>
          <a:p>
            <a:pPr eaLnBrk="1" hangingPunct="1">
              <a:lnSpc>
                <a:spcPct val="90000"/>
              </a:lnSpc>
              <a:buClrTx/>
              <a:buSzTx/>
              <a:buFontTx/>
              <a:buChar char="•"/>
            </a:pPr>
            <a:endParaRPr lang="cs-CZ" altLang="cs-CZ" sz="1700" b="1">
              <a:latin typeface="Comic Sans MS" panose="030F0702030302020204" pitchFamily="66" charset="0"/>
            </a:endParaRPr>
          </a:p>
        </p:txBody>
      </p:sp>
      <p:sp>
        <p:nvSpPr>
          <p:cNvPr id="16391"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2"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3"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4"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cxnSp>
        <p:nvCxnSpPr>
          <p:cNvPr id="16415" name="Přímá spojovací čára 45"/>
          <p:cNvCxnSpPr>
            <a:cxnSpLocks noChangeShapeType="1"/>
          </p:cNvCxnSpPr>
          <p:nvPr/>
        </p:nvCxnSpPr>
        <p:spPr bwMode="auto">
          <a:xfrm>
            <a:off x="1258888" y="3933825"/>
            <a:ext cx="504825"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6" name="Přímá spojovací čára 46"/>
          <p:cNvCxnSpPr>
            <a:cxnSpLocks noChangeShapeType="1"/>
          </p:cNvCxnSpPr>
          <p:nvPr/>
        </p:nvCxnSpPr>
        <p:spPr bwMode="auto">
          <a:xfrm flipH="1">
            <a:off x="1331913" y="3933825"/>
            <a:ext cx="360362"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7" name="Přímá spojovací čára 54"/>
          <p:cNvCxnSpPr>
            <a:cxnSpLocks noChangeShapeType="1"/>
          </p:cNvCxnSpPr>
          <p:nvPr/>
        </p:nvCxnSpPr>
        <p:spPr bwMode="auto">
          <a:xfrm>
            <a:off x="6443663" y="4868863"/>
            <a:ext cx="50482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8" name="Přímá spojovací čára 55"/>
          <p:cNvCxnSpPr>
            <a:cxnSpLocks noChangeShapeType="1"/>
          </p:cNvCxnSpPr>
          <p:nvPr/>
        </p:nvCxnSpPr>
        <p:spPr bwMode="auto">
          <a:xfrm flipH="1">
            <a:off x="6516688" y="4868863"/>
            <a:ext cx="35877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468313" y="1125538"/>
            <a:ext cx="5975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45000"/>
              </a:spcBef>
            </a:pPr>
            <a:r>
              <a:rPr lang="cs-CZ" altLang="cs-CZ" sz="2600"/>
              <a:t> cytochrom b (mt DNA – mnoho kopií v jedné buňce) – 189 bp PCR produkt (100% úspěšnost amplifikace ze vzorků trusu</a:t>
            </a:r>
          </a:p>
          <a:p>
            <a:pPr eaLnBrk="1" hangingPunct="1">
              <a:spcBef>
                <a:spcPct val="45000"/>
              </a:spcBef>
            </a:pPr>
            <a:endParaRPr lang="cs-CZ" altLang="cs-CZ" sz="2600"/>
          </a:p>
          <a:p>
            <a:pPr eaLnBrk="1" hangingPunct="1">
              <a:spcBef>
                <a:spcPct val="45000"/>
              </a:spcBef>
            </a:pPr>
            <a:r>
              <a:rPr lang="cs-CZ" altLang="cs-CZ" sz="2600"/>
              <a:t> štěpení restrikčními enzymy:</a:t>
            </a:r>
          </a:p>
          <a:p>
            <a:pPr lvl="1" eaLnBrk="1" hangingPunct="1">
              <a:spcBef>
                <a:spcPct val="45000"/>
              </a:spcBef>
              <a:buClr>
                <a:schemeClr val="accent1"/>
              </a:buClr>
              <a:buSzPct val="65000"/>
              <a:buFont typeface="Wingdings" panose="05000000000000000000" pitchFamily="2" charset="2"/>
              <a:buChar char="n"/>
            </a:pPr>
            <a:r>
              <a:rPr lang="cs-CZ" altLang="cs-CZ"/>
              <a:t> vydra 80 a 189 bp</a:t>
            </a:r>
          </a:p>
          <a:p>
            <a:pPr lvl="1" eaLnBrk="1" hangingPunct="1">
              <a:spcBef>
                <a:spcPct val="45000"/>
              </a:spcBef>
              <a:buClr>
                <a:schemeClr val="accent1"/>
              </a:buClr>
              <a:buSzPct val="65000"/>
              <a:buFont typeface="Wingdings" panose="05000000000000000000" pitchFamily="2" charset="2"/>
              <a:buChar char="n"/>
            </a:pPr>
            <a:r>
              <a:rPr lang="cs-CZ" altLang="cs-CZ"/>
              <a:t> norek 101 a 189 bp</a:t>
            </a:r>
          </a:p>
          <a:p>
            <a:pPr lvl="1" eaLnBrk="1" hangingPunct="1">
              <a:spcBef>
                <a:spcPct val="45000"/>
              </a:spcBef>
              <a:buClr>
                <a:schemeClr val="accent1"/>
              </a:buClr>
              <a:buSzPct val="65000"/>
              <a:buFont typeface="Wingdings" panose="05000000000000000000" pitchFamily="2" charset="2"/>
              <a:buChar char="n"/>
            </a:pPr>
            <a:r>
              <a:rPr lang="cs-CZ" altLang="cs-CZ"/>
              <a:t> tchoř 127 a 189 bp	</a:t>
            </a:r>
          </a:p>
        </p:txBody>
      </p:sp>
      <p:pic>
        <p:nvPicPr>
          <p:cNvPr id="112643" name="Picture 4" descr="portrét nor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789363"/>
            <a:ext cx="18716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1050829upr"/>
          <p:cNvPicPr>
            <a:picLocks noChangeAspect="1" noChangeArrowheads="1"/>
          </p:cNvPicPr>
          <p:nvPr/>
        </p:nvPicPr>
        <p:blipFill>
          <a:blip r:embed="rId3">
            <a:extLst>
              <a:ext uri="{28A0092B-C50C-407E-A947-70E740481C1C}">
                <a14:useLocalDpi xmlns:a14="http://schemas.microsoft.com/office/drawing/2010/main" val="0"/>
              </a:ext>
            </a:extLst>
          </a:blip>
          <a:srcRect l="23235" t="15662" r="40662" b="46983"/>
          <a:stretch>
            <a:fillRect/>
          </a:stretch>
        </p:blipFill>
        <p:spPr bwMode="auto">
          <a:xfrm>
            <a:off x="6443663" y="1844675"/>
            <a:ext cx="22653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Image:Ild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945" t="3728" r="945" b="3728"/>
          <a:stretch>
            <a:fillRect/>
          </a:stretch>
        </p:blipFill>
        <p:spPr bwMode="auto">
          <a:xfrm>
            <a:off x="4427538" y="4292600"/>
            <a:ext cx="2533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8"/>
          <p:cNvSpPr>
            <a:spLocks noChangeArrowheads="1"/>
          </p:cNvSpPr>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Identifikace druhů – „DNA barcoding“</a:t>
            </a:r>
          </a:p>
        </p:txBody>
      </p:sp>
    </p:spTree>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8313" y="333375"/>
            <a:ext cx="8229600" cy="647700"/>
          </a:xfrm>
          <a:noFill/>
        </p:spPr>
        <p:txBody>
          <a:bodyPr/>
          <a:lstStyle/>
          <a:p>
            <a:pPr eaLnBrk="1" hangingPunct="1"/>
            <a:r>
              <a:rPr lang="cs-CZ" altLang="cs-CZ" sz="3400" smtClean="0">
                <a:latin typeface="Comic Sans MS" panose="030F0702030302020204" pitchFamily="66" charset="0"/>
              </a:rPr>
              <a:t>Forenzní analýzy</a:t>
            </a:r>
          </a:p>
        </p:txBody>
      </p:sp>
      <p:sp>
        <p:nvSpPr>
          <p:cNvPr id="113667" name="Rectangle 3"/>
          <p:cNvSpPr>
            <a:spLocks noGrp="1" noChangeArrowheads="1"/>
          </p:cNvSpPr>
          <p:nvPr>
            <p:ph type="body" idx="1"/>
          </p:nvPr>
        </p:nvSpPr>
        <p:spPr>
          <a:xfrm>
            <a:off x="468313" y="1196975"/>
            <a:ext cx="8064500" cy="1655763"/>
          </a:xfrm>
        </p:spPr>
        <p:txBody>
          <a:bodyPr/>
          <a:lstStyle/>
          <a:p>
            <a:pPr eaLnBrk="1" hangingPunct="1">
              <a:lnSpc>
                <a:spcPct val="110000"/>
              </a:lnSpc>
              <a:spcBef>
                <a:spcPct val="0"/>
              </a:spcBef>
              <a:spcAft>
                <a:spcPct val="30000"/>
              </a:spcAft>
            </a:pPr>
            <a:r>
              <a:rPr lang="cs-CZ" altLang="cs-CZ" sz="2100" smtClean="0"/>
              <a:t>nelegální lov a obchod</a:t>
            </a:r>
          </a:p>
          <a:p>
            <a:pPr eaLnBrk="1" hangingPunct="1">
              <a:lnSpc>
                <a:spcPct val="110000"/>
              </a:lnSpc>
              <a:spcBef>
                <a:spcPct val="0"/>
              </a:spcBef>
              <a:spcAft>
                <a:spcPct val="30000"/>
              </a:spcAft>
            </a:pPr>
            <a:r>
              <a:rPr lang="cs-CZ" altLang="cs-CZ" sz="2100" smtClean="0">
                <a:cs typeface="Arial" panose="020B0604020202020204" pitchFamily="34" charset="0"/>
              </a:rPr>
              <a:t>rostoucí obchod s vydřími kožešinami v Asii (Kambodža, Indie, Čína, Nepál, Rusko; Kruuk 2006, Yoxon 2007, IOSF)</a:t>
            </a:r>
          </a:p>
        </p:txBody>
      </p:sp>
      <p:pic>
        <p:nvPicPr>
          <p:cNvPr id="403460" name="Picture 4" descr="ott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225" y="2673350"/>
            <a:ext cx="18827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1" name="Picture 5" descr="Hairy-Nosed Otter skin and traps suppled by the middleman trader to a hunter in Tonle Sap, Cambodi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1300"/>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2" name="Picture 6" descr="Five hairy-nosed otter skins, one young smooth-coated otter (top left) and an Asian small-clawed otter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72013"/>
            <a:ext cx="29162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8" descr="Lhasa_otter_s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3821113"/>
            <a:ext cx="43195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3461"/>
                                        </p:tgtEl>
                                        <p:attrNameLst>
                                          <p:attrName>style.visibility</p:attrName>
                                        </p:attrNameLst>
                                      </p:cBhvr>
                                      <p:to>
                                        <p:strVal val="visible"/>
                                      </p:to>
                                    </p:set>
                                    <p:anim calcmode="lin" valueType="num">
                                      <p:cBhvr>
                                        <p:cTn id="7" dur="500" fill="hold"/>
                                        <p:tgtEl>
                                          <p:spTgt spid="403461"/>
                                        </p:tgtEl>
                                        <p:attrNameLst>
                                          <p:attrName>ppt_w</p:attrName>
                                        </p:attrNameLst>
                                      </p:cBhvr>
                                      <p:tavLst>
                                        <p:tav tm="0">
                                          <p:val>
                                            <p:fltVal val="0"/>
                                          </p:val>
                                        </p:tav>
                                        <p:tav tm="100000">
                                          <p:val>
                                            <p:strVal val="#ppt_w"/>
                                          </p:val>
                                        </p:tav>
                                      </p:tavLst>
                                    </p:anim>
                                    <p:anim calcmode="lin" valueType="num">
                                      <p:cBhvr>
                                        <p:cTn id="8" dur="500" fill="hold"/>
                                        <p:tgtEl>
                                          <p:spTgt spid="403461"/>
                                        </p:tgtEl>
                                        <p:attrNameLst>
                                          <p:attrName>ppt_h</p:attrName>
                                        </p:attrNameLst>
                                      </p:cBhvr>
                                      <p:tavLst>
                                        <p:tav tm="0">
                                          <p:val>
                                            <p:fltVal val="0"/>
                                          </p:val>
                                        </p:tav>
                                        <p:tav tm="100000">
                                          <p:val>
                                            <p:strVal val="#ppt_h"/>
                                          </p:val>
                                        </p:tav>
                                      </p:tavLst>
                                    </p:anim>
                                    <p:animEffect transition="in" filter="fade">
                                      <p:cBhvr>
                                        <p:cTn id="9" dur="500"/>
                                        <p:tgtEl>
                                          <p:spTgt spid="403461"/>
                                        </p:tgtEl>
                                      </p:cBhvr>
                                    </p:animEffect>
                                  </p:childTnLst>
                                </p:cTn>
                              </p:par>
                              <p:par>
                                <p:cTn id="10" presetID="53" presetClass="entr" presetSubtype="0" fill="hold" nodeType="withEffect">
                                  <p:stCondLst>
                                    <p:cond delay="0"/>
                                  </p:stCondLst>
                                  <p:childTnLst>
                                    <p:set>
                                      <p:cBhvr>
                                        <p:cTn id="11" dur="1" fill="hold">
                                          <p:stCondLst>
                                            <p:cond delay="0"/>
                                          </p:stCondLst>
                                        </p:cTn>
                                        <p:tgtEl>
                                          <p:spTgt spid="403462"/>
                                        </p:tgtEl>
                                        <p:attrNameLst>
                                          <p:attrName>style.visibility</p:attrName>
                                        </p:attrNameLst>
                                      </p:cBhvr>
                                      <p:to>
                                        <p:strVal val="visible"/>
                                      </p:to>
                                    </p:set>
                                    <p:anim calcmode="lin" valueType="num">
                                      <p:cBhvr>
                                        <p:cTn id="12" dur="500" fill="hold"/>
                                        <p:tgtEl>
                                          <p:spTgt spid="403462"/>
                                        </p:tgtEl>
                                        <p:attrNameLst>
                                          <p:attrName>ppt_w</p:attrName>
                                        </p:attrNameLst>
                                      </p:cBhvr>
                                      <p:tavLst>
                                        <p:tav tm="0">
                                          <p:val>
                                            <p:fltVal val="0"/>
                                          </p:val>
                                        </p:tav>
                                        <p:tav tm="100000">
                                          <p:val>
                                            <p:strVal val="#ppt_w"/>
                                          </p:val>
                                        </p:tav>
                                      </p:tavLst>
                                    </p:anim>
                                    <p:anim calcmode="lin" valueType="num">
                                      <p:cBhvr>
                                        <p:cTn id="13" dur="500" fill="hold"/>
                                        <p:tgtEl>
                                          <p:spTgt spid="403462"/>
                                        </p:tgtEl>
                                        <p:attrNameLst>
                                          <p:attrName>ppt_h</p:attrName>
                                        </p:attrNameLst>
                                      </p:cBhvr>
                                      <p:tavLst>
                                        <p:tav tm="0">
                                          <p:val>
                                            <p:fltVal val="0"/>
                                          </p:val>
                                        </p:tav>
                                        <p:tav tm="100000">
                                          <p:val>
                                            <p:strVal val="#ppt_h"/>
                                          </p:val>
                                        </p:tav>
                                      </p:tavLst>
                                    </p:anim>
                                    <p:animEffect transition="in" filter="fade">
                                      <p:cBhvr>
                                        <p:cTn id="14" dur="500"/>
                                        <p:tgtEl>
                                          <p:spTgt spid="403462"/>
                                        </p:tgtEl>
                                      </p:cBhvr>
                                    </p:animEffect>
                                  </p:childTnLst>
                                </p:cTn>
                              </p:par>
                              <p:par>
                                <p:cTn id="15" presetID="53" presetClass="entr" presetSubtype="0" fill="hold" nodeType="withEffect">
                                  <p:stCondLst>
                                    <p:cond delay="0"/>
                                  </p:stCondLst>
                                  <p:childTnLst>
                                    <p:set>
                                      <p:cBhvr>
                                        <p:cTn id="16" dur="1" fill="hold">
                                          <p:stCondLst>
                                            <p:cond delay="0"/>
                                          </p:stCondLst>
                                        </p:cTn>
                                        <p:tgtEl>
                                          <p:spTgt spid="403460"/>
                                        </p:tgtEl>
                                        <p:attrNameLst>
                                          <p:attrName>style.visibility</p:attrName>
                                        </p:attrNameLst>
                                      </p:cBhvr>
                                      <p:to>
                                        <p:strVal val="visible"/>
                                      </p:to>
                                    </p:set>
                                    <p:anim calcmode="lin" valueType="num">
                                      <p:cBhvr>
                                        <p:cTn id="17" dur="500" fill="hold"/>
                                        <p:tgtEl>
                                          <p:spTgt spid="403460"/>
                                        </p:tgtEl>
                                        <p:attrNameLst>
                                          <p:attrName>ppt_w</p:attrName>
                                        </p:attrNameLst>
                                      </p:cBhvr>
                                      <p:tavLst>
                                        <p:tav tm="0">
                                          <p:val>
                                            <p:fltVal val="0"/>
                                          </p:val>
                                        </p:tav>
                                        <p:tav tm="100000">
                                          <p:val>
                                            <p:strVal val="#ppt_w"/>
                                          </p:val>
                                        </p:tav>
                                      </p:tavLst>
                                    </p:anim>
                                    <p:anim calcmode="lin" valueType="num">
                                      <p:cBhvr>
                                        <p:cTn id="18" dur="500" fill="hold"/>
                                        <p:tgtEl>
                                          <p:spTgt spid="403460"/>
                                        </p:tgtEl>
                                        <p:attrNameLst>
                                          <p:attrName>ppt_h</p:attrName>
                                        </p:attrNameLst>
                                      </p:cBhvr>
                                      <p:tavLst>
                                        <p:tav tm="0">
                                          <p:val>
                                            <p:fltVal val="0"/>
                                          </p:val>
                                        </p:tav>
                                        <p:tav tm="100000">
                                          <p:val>
                                            <p:strVal val="#ppt_h"/>
                                          </p:val>
                                        </p:tav>
                                      </p:tavLst>
                                    </p:anim>
                                    <p:animEffect transition="in" filter="fade">
                                      <p:cBhvr>
                                        <p:cTn id="19"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5288" y="260350"/>
            <a:ext cx="8748712" cy="1139825"/>
          </a:xfrm>
          <a:noFill/>
        </p:spPr>
        <p:txBody>
          <a:bodyPr/>
          <a:lstStyle/>
          <a:p>
            <a:pPr eaLnBrk="1" hangingPunct="1"/>
            <a:r>
              <a:rPr lang="cs-CZ" altLang="cs-CZ" sz="3000" smtClean="0">
                <a:latin typeface="Comic Sans MS" panose="030F0702030302020204" pitchFamily="66" charset="0"/>
              </a:rPr>
              <a:t>Jezevčí chlupy v luxusních holicích štětkách</a:t>
            </a:r>
          </a:p>
        </p:txBody>
      </p:sp>
      <p:sp>
        <p:nvSpPr>
          <p:cNvPr id="297987" name="Rectangle 3"/>
          <p:cNvSpPr>
            <a:spLocks noGrp="1" noChangeArrowheads="1"/>
          </p:cNvSpPr>
          <p:nvPr>
            <p:ph type="body" idx="1"/>
          </p:nvPr>
        </p:nvSpPr>
        <p:spPr>
          <a:xfrm>
            <a:off x="395288" y="4797425"/>
            <a:ext cx="8229600" cy="1295400"/>
          </a:xfrm>
        </p:spPr>
        <p:txBody>
          <a:bodyPr/>
          <a:lstStyle/>
          <a:p>
            <a:pPr eaLnBrk="1" hangingPunct="1">
              <a:lnSpc>
                <a:spcPct val="90000"/>
              </a:lnSpc>
            </a:pPr>
            <a:r>
              <a:rPr lang="cs-CZ" altLang="cs-CZ" sz="2000" smtClean="0"/>
              <a:t>4 štětky z 8 pocházely z jezevce lesního </a:t>
            </a:r>
          </a:p>
          <a:p>
            <a:pPr eaLnBrk="1" hangingPunct="1">
              <a:lnSpc>
                <a:spcPct val="90000"/>
              </a:lnSpc>
            </a:pPr>
            <a:r>
              <a:rPr lang="cs-CZ" altLang="cs-CZ" sz="2000" smtClean="0"/>
              <a:t>3 z nich z Holandska, kde je ilegální "</a:t>
            </a:r>
            <a:r>
              <a:rPr lang="cs-CZ" altLang="cs-CZ" sz="2000" i="1" smtClean="0"/>
              <a:t>držet, prodávat, transportovat nebo používat ke komerčním účelům mrtvé jezevce lesní nebo produkty z nich odvozené</a:t>
            </a:r>
            <a:r>
              <a:rPr lang="cs-CZ" altLang="cs-CZ" sz="2000" smtClean="0"/>
              <a:t>"</a:t>
            </a:r>
          </a:p>
        </p:txBody>
      </p:sp>
      <p:pic>
        <p:nvPicPr>
          <p:cNvPr id="114692" name="Picture 4" descr="arctonix_coll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2276475"/>
            <a:ext cx="295116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bad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090863" cy="168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611188" y="4005263"/>
            <a:ext cx="306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lesní (</a:t>
            </a:r>
            <a:r>
              <a:rPr lang="cs-CZ" altLang="cs-CZ" sz="1800" i="1"/>
              <a:t>Meles meles</a:t>
            </a:r>
            <a:r>
              <a:rPr lang="cs-CZ" altLang="cs-CZ" sz="1800"/>
              <a:t>)</a:t>
            </a:r>
          </a:p>
        </p:txBody>
      </p:sp>
      <p:sp>
        <p:nvSpPr>
          <p:cNvPr id="114695" name="Text Box 7"/>
          <p:cNvSpPr txBox="1">
            <a:spLocks noChangeArrowheads="1"/>
          </p:cNvSpPr>
          <p:nvPr/>
        </p:nvSpPr>
        <p:spPr bwMode="auto">
          <a:xfrm>
            <a:off x="4984750" y="40973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bělohrdlý (</a:t>
            </a:r>
            <a:r>
              <a:rPr lang="cs-CZ" altLang="cs-CZ" sz="1800" i="1"/>
              <a:t>Arctonyx collaris</a:t>
            </a:r>
            <a:r>
              <a:rPr lang="cs-CZ" altLang="cs-CZ" sz="1800"/>
              <a:t>)</a:t>
            </a:r>
          </a:p>
        </p:txBody>
      </p:sp>
      <p:sp>
        <p:nvSpPr>
          <p:cNvPr id="114696" name="Text Box 8"/>
          <p:cNvSpPr txBox="1">
            <a:spLocks noChangeArrowheads="1"/>
          </p:cNvSpPr>
          <p:nvPr/>
        </p:nvSpPr>
        <p:spPr bwMode="auto">
          <a:xfrm>
            <a:off x="4284663" y="2781300"/>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600" b="1"/>
              <a:t>x</a:t>
            </a:r>
          </a:p>
        </p:txBody>
      </p:sp>
      <p:sp>
        <p:nvSpPr>
          <p:cNvPr id="114697" name="Rectangle 9"/>
          <p:cNvSpPr>
            <a:spLocks noChangeArrowheads="1"/>
          </p:cNvSpPr>
          <p:nvPr/>
        </p:nvSpPr>
        <p:spPr bwMode="auto">
          <a:xfrm>
            <a:off x="395288" y="1196975"/>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pPr>
            <a:r>
              <a:rPr lang="cs-CZ" altLang="cs-CZ" sz="2600"/>
              <a:t>Domingo-Roura et al., Biological Conservation (2006)</a:t>
            </a:r>
          </a:p>
        </p:txBody>
      </p:sp>
      <p:sp>
        <p:nvSpPr>
          <p:cNvPr id="114698" name="Text Box 11"/>
          <p:cNvSpPr txBox="1">
            <a:spLocks noChangeArrowheads="1"/>
          </p:cNvSpPr>
          <p:nvPr/>
        </p:nvSpPr>
        <p:spPr bwMode="auto">
          <a:xfrm>
            <a:off x="7356475" y="6521450"/>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Identifikace druhů</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anim calcmode="lin" valueType="num">
                                      <p:cBhvr additive="base">
                                        <p:cTn id="7" dur="500" fill="hold"/>
                                        <p:tgtEl>
                                          <p:spTgt spid="297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987">
                                            <p:txEl>
                                              <p:pRg st="1" end="1"/>
                                            </p:txEl>
                                          </p:spTgt>
                                        </p:tgtEl>
                                        <p:attrNameLst>
                                          <p:attrName>style.visibility</p:attrName>
                                        </p:attrNameLst>
                                      </p:cBhvr>
                                      <p:to>
                                        <p:strVal val="visible"/>
                                      </p:to>
                                    </p:set>
                                    <p:anim calcmode="lin" valueType="num">
                                      <p:cBhvr additive="base">
                                        <p:cTn id="13" dur="500" fill="hold"/>
                                        <p:tgtEl>
                                          <p:spTgt spid="297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tiger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87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5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70438"/>
            <a:ext cx="1917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traditional Chinese medic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2997200"/>
            <a:ext cx="25923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DSC018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0"/>
            <a:ext cx="3924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tbw">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725" y="3500438"/>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7"/>
          <p:cNvSpPr>
            <a:spLocks noChangeArrowheads="1"/>
          </p:cNvSpPr>
          <p:nvPr/>
        </p:nvSpPr>
        <p:spPr bwMode="auto">
          <a:xfrm>
            <a:off x="250825" y="4076700"/>
            <a:ext cx="61912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1800"/>
              <a:t>identifikace chráněných druhů v rů</a:t>
            </a:r>
            <a:r>
              <a:rPr lang="cs-CZ" altLang="cs-CZ" sz="1800">
                <a:cs typeface="Arial" panose="020B0604020202020204" pitchFamily="34" charset="0"/>
              </a:rPr>
              <a:t>zných produktech (např. tygři vs. asijská medicína)</a:t>
            </a:r>
          </a:p>
          <a:p>
            <a:pPr eaLnBrk="1" hangingPunct="1">
              <a:lnSpc>
                <a:spcPct val="110000"/>
              </a:lnSpc>
              <a:spcBef>
                <a:spcPct val="0"/>
              </a:spcBef>
              <a:spcAft>
                <a:spcPct val="30000"/>
              </a:spcAft>
            </a:pPr>
            <a:r>
              <a:rPr lang="cs-CZ" altLang="cs-CZ" sz="1800"/>
              <a:t>analýzy mtDNA – velrybí maso legálně prodávané v J Korei  a Japonsku – i chráněné druhy velryb, delfíni, sviňuchy, ale i ovčí a koňské maso (Baker et al. 1996, 2006)</a:t>
            </a:r>
          </a:p>
        </p:txBody>
      </p:sp>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In this image made from video released by Karl Amman, a wildlife photographer and investigator into the illegal trade in animals, poachers skin a forest elephant for its meat and tusks in the Bungui  forest, in the Central African Republic Thursday, May 3, 2007.   Most people believe international demand for ivory is the biggest threat to elephants. But while wildlife experts are meeting in the Netherlands through June 16 to discuss the ban on the ivory trade, forest elephants, perhaps the most endangered elephant species in the world, are being hunted to extinction not only for their tusks, but for their meat. From AP Photo by Karl Am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13" y="0"/>
            <a:ext cx="501808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UK to grant China ivory trade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940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924175"/>
            <a:ext cx="2228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tusks-72142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500438"/>
            <a:ext cx="3048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Ivory_trade_seized%40lar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500438"/>
            <a:ext cx="262731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8"/>
          <p:cNvSpPr>
            <a:spLocks noChangeArrowheads="1"/>
          </p:cNvSpPr>
          <p:nvPr/>
        </p:nvSpPr>
        <p:spPr bwMode="auto">
          <a:xfrm>
            <a:off x="0" y="5516563"/>
            <a:ext cx="9144000" cy="1341437"/>
          </a:xfrm>
          <a:prstGeom prst="rect">
            <a:avLst/>
          </a:prstGeom>
          <a:solidFill>
            <a:schemeClr val="accent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2100" dirty="0"/>
              <a:t>monitoring ilegálního obchodu se slonovinou (Comstock et al. 2003, Wasser et al. 2004), identifikace „bush-meat“ – nelegální lov velkých savců v </a:t>
            </a:r>
            <a:r>
              <a:rPr lang="cs-CZ" altLang="cs-CZ" sz="2100" dirty="0" smtClean="0"/>
              <a:t>Africe </a:t>
            </a:r>
            <a:r>
              <a:rPr lang="cs-CZ" altLang="cs-CZ" sz="2100" dirty="0"/>
              <a:t>(Malisa et al. 2006)</a:t>
            </a:r>
          </a:p>
        </p:txBody>
      </p:sp>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8313" y="2205038"/>
            <a:ext cx="8229600" cy="1139825"/>
          </a:xfrm>
        </p:spPr>
        <p:txBody>
          <a:bodyPr/>
          <a:lstStyle/>
          <a:p>
            <a:pPr algn="ctr" eaLnBrk="1" hangingPunct="1"/>
            <a:r>
              <a:rPr lang="cs-CZ" altLang="cs-CZ" sz="3800" smtClean="0"/>
              <a:t>Příklady: </a:t>
            </a:r>
            <a:br>
              <a:rPr lang="cs-CZ" altLang="cs-CZ" sz="3800" smtClean="0"/>
            </a:br>
            <a:r>
              <a:rPr lang="cs-CZ" altLang="cs-CZ" sz="3800" smtClean="0"/>
              <a:t>IDENTIFIKACE POPULACÍ A JEJICH VZÁJEMNÝCH VZTAHŮ</a:t>
            </a:r>
          </a:p>
        </p:txBody>
      </p:sp>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Vydra říční ve střední Evropě</a:t>
            </a:r>
          </a:p>
        </p:txBody>
      </p:sp>
      <p:sp>
        <p:nvSpPr>
          <p:cNvPr id="118787"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smtClean="0"/>
          </a:p>
          <a:p>
            <a:pPr eaLnBrk="1" hangingPunct="1">
              <a:lnSpc>
                <a:spcPct val="90000"/>
              </a:lnSpc>
            </a:pPr>
            <a:r>
              <a:rPr lang="cs-CZ" altLang="cs-CZ" sz="2200" smtClean="0"/>
              <a:t>silný pokles početnosti v minulém století</a:t>
            </a:r>
          </a:p>
          <a:p>
            <a:pPr eaLnBrk="1" hangingPunct="1">
              <a:lnSpc>
                <a:spcPct val="90000"/>
              </a:lnSpc>
            </a:pPr>
            <a:r>
              <a:rPr lang="cs-CZ" altLang="cs-CZ" sz="2200" smtClean="0"/>
              <a:t>fragmentace populací</a:t>
            </a:r>
          </a:p>
          <a:p>
            <a:pPr eaLnBrk="1" hangingPunct="1">
              <a:lnSpc>
                <a:spcPct val="90000"/>
              </a:lnSpc>
              <a:buFont typeface="Wingdings" panose="05000000000000000000" pitchFamily="2" charset="2"/>
              <a:buNone/>
            </a:pPr>
            <a:r>
              <a:rPr lang="cs-CZ" altLang="cs-CZ" sz="2200" u="sng" smtClean="0"/>
              <a:t>Cíle:</a:t>
            </a:r>
            <a:r>
              <a:rPr lang="cs-CZ" altLang="cs-CZ" sz="2200" smtClean="0"/>
              <a:t> </a:t>
            </a:r>
          </a:p>
          <a:p>
            <a:pPr eaLnBrk="1" hangingPunct="1">
              <a:lnSpc>
                <a:spcPct val="90000"/>
              </a:lnSpc>
            </a:pPr>
            <a:r>
              <a:rPr lang="cs-CZ" altLang="cs-CZ" sz="2200" smtClean="0"/>
              <a:t>odhad populační početnosti ze vzorků trusu</a:t>
            </a:r>
          </a:p>
          <a:p>
            <a:pPr eaLnBrk="1" hangingPunct="1">
              <a:lnSpc>
                <a:spcPct val="90000"/>
              </a:lnSpc>
            </a:pPr>
            <a:r>
              <a:rPr lang="cs-CZ" altLang="cs-CZ" sz="2200" smtClean="0"/>
              <a:t>populačně-genetická analýza – stanovení bariér toku genů, Ne, "bottlenecks" atd.</a:t>
            </a:r>
          </a:p>
          <a:p>
            <a:pPr eaLnBrk="1" hangingPunct="1">
              <a:lnSpc>
                <a:spcPct val="90000"/>
              </a:lnSpc>
            </a:pPr>
            <a:endParaRPr lang="cs-CZ" altLang="cs-CZ" sz="2200" smtClean="0"/>
          </a:p>
        </p:txBody>
      </p:sp>
      <p:pic>
        <p:nvPicPr>
          <p:cNvPr id="118788"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8790"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8811"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8791" name="Picture 8"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9"/>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3" name="Rectangle 10"/>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4" name="Text Box 11"/>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8795" name="Text Box 12"/>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8796" name="Text Box 13"/>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8797" name="Text Box 14"/>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8798" name="Text Box 15"/>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8799" name="Text Box 16"/>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8800" name="Text Box 17"/>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8801" name="Text Box 18"/>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8802" name="Line 19"/>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20"/>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Oval 21"/>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04152" name="Text Box 24"/>
          <p:cNvSpPr txBox="1">
            <a:spLocks noChangeArrowheads="1"/>
          </p:cNvSpPr>
          <p:nvPr/>
        </p:nvSpPr>
        <p:spPr bwMode="auto">
          <a:xfrm>
            <a:off x="500063" y="5143500"/>
            <a:ext cx="3908425" cy="6413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1. BARIÉRA MEZI ČESKOU A SLOVENSKOU POPULACÍ</a:t>
            </a:r>
          </a:p>
        </p:txBody>
      </p:sp>
      <p:sp>
        <p:nvSpPr>
          <p:cNvPr id="304153" name="Line 25"/>
          <p:cNvSpPr>
            <a:spLocks noChangeShapeType="1"/>
          </p:cNvSpPr>
          <p:nvPr/>
        </p:nvSpPr>
        <p:spPr bwMode="auto">
          <a:xfrm flipH="1">
            <a:off x="5940425" y="3573463"/>
            <a:ext cx="1655763" cy="3095625"/>
          </a:xfrm>
          <a:prstGeom prst="line">
            <a:avLst/>
          </a:prstGeom>
          <a:noFill/>
          <a:ln w="152400">
            <a:solidFill>
              <a:srgbClr val="FFCC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7"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4153"/>
                                        </p:tgtEl>
                                        <p:attrNameLst>
                                          <p:attrName>style.visibility</p:attrName>
                                        </p:attrNameLst>
                                      </p:cBhvr>
                                      <p:to>
                                        <p:strVal val="visible"/>
                                      </p:to>
                                    </p:set>
                                    <p:animEffect transition="in" filter="blinds(horizontal)">
                                      <p:cBhvr>
                                        <p:cTn id="7" dur="500"/>
                                        <p:tgtEl>
                                          <p:spTgt spid="3041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4152"/>
                                        </p:tgtEl>
                                        <p:attrNameLst>
                                          <p:attrName>style.visibility</p:attrName>
                                        </p:attrNameLst>
                                      </p:cBhvr>
                                      <p:to>
                                        <p:strVal val="visible"/>
                                      </p:to>
                                    </p:set>
                                    <p:animEffect transition="in" filter="blinds(horizontal)">
                                      <p:cBhvr>
                                        <p:cTn id="10" dur="500"/>
                                        <p:tgtEl>
                                          <p:spTgt spid="30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5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Vydra říční ve střední Evropě</a:t>
            </a:r>
          </a:p>
        </p:txBody>
      </p:sp>
      <p:sp>
        <p:nvSpPr>
          <p:cNvPr id="119811"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smtClean="0"/>
          </a:p>
          <a:p>
            <a:pPr eaLnBrk="1" hangingPunct="1">
              <a:lnSpc>
                <a:spcPct val="90000"/>
              </a:lnSpc>
            </a:pPr>
            <a:r>
              <a:rPr lang="cs-CZ" altLang="cs-CZ" sz="2200" smtClean="0"/>
              <a:t>silný pokles početnosti v minulém století</a:t>
            </a:r>
          </a:p>
          <a:p>
            <a:pPr eaLnBrk="1" hangingPunct="1">
              <a:lnSpc>
                <a:spcPct val="90000"/>
              </a:lnSpc>
            </a:pPr>
            <a:r>
              <a:rPr lang="cs-CZ" altLang="cs-CZ" sz="2200" smtClean="0"/>
              <a:t>fragmentace populací</a:t>
            </a:r>
          </a:p>
          <a:p>
            <a:pPr eaLnBrk="1" hangingPunct="1">
              <a:lnSpc>
                <a:spcPct val="90000"/>
              </a:lnSpc>
              <a:buFont typeface="Wingdings" panose="05000000000000000000" pitchFamily="2" charset="2"/>
              <a:buNone/>
            </a:pPr>
            <a:r>
              <a:rPr lang="cs-CZ" altLang="cs-CZ" sz="2200" u="sng" smtClean="0"/>
              <a:t>Cíle:</a:t>
            </a:r>
            <a:r>
              <a:rPr lang="cs-CZ" altLang="cs-CZ" sz="2200" smtClean="0"/>
              <a:t> </a:t>
            </a:r>
          </a:p>
          <a:p>
            <a:pPr eaLnBrk="1" hangingPunct="1">
              <a:lnSpc>
                <a:spcPct val="90000"/>
              </a:lnSpc>
            </a:pPr>
            <a:r>
              <a:rPr lang="cs-CZ" altLang="cs-CZ" sz="2200" smtClean="0"/>
              <a:t>odhad populační početnosti ze vzorků trusu</a:t>
            </a:r>
          </a:p>
          <a:p>
            <a:pPr eaLnBrk="1" hangingPunct="1">
              <a:lnSpc>
                <a:spcPct val="90000"/>
              </a:lnSpc>
            </a:pPr>
            <a:r>
              <a:rPr lang="cs-CZ" altLang="cs-CZ" sz="2200" smtClean="0"/>
              <a:t>populačně-genetická analýza – stanovení bariér toku genů, Ne, "bottlenecks" atd.</a:t>
            </a:r>
          </a:p>
          <a:p>
            <a:pPr eaLnBrk="1" hangingPunct="1">
              <a:lnSpc>
                <a:spcPct val="90000"/>
              </a:lnSpc>
            </a:pPr>
            <a:endParaRPr lang="cs-CZ" altLang="cs-CZ" sz="2200" smtClean="0"/>
          </a:p>
        </p:txBody>
      </p:sp>
      <p:pic>
        <p:nvPicPr>
          <p:cNvPr id="119812"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814"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9835"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9815"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7"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8"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9819"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9820"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9821"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9822"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9823"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9824"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9825"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9826"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29" name="Text Box 21"/>
          <p:cNvSpPr txBox="1">
            <a:spLocks noChangeArrowheads="1"/>
          </p:cNvSpPr>
          <p:nvPr/>
        </p:nvSpPr>
        <p:spPr bwMode="auto">
          <a:xfrm>
            <a:off x="447675" y="4889500"/>
            <a:ext cx="3908425" cy="915988"/>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2. VÝRAZNÉ SNÍŽENÍ Ne ZHRUBA PŘED TŘICETI LETY (od té doby nárůst české populace)</a:t>
            </a:r>
          </a:p>
        </p:txBody>
      </p:sp>
      <p:sp>
        <p:nvSpPr>
          <p:cNvPr id="119830" name="Oval 23"/>
          <p:cNvSpPr>
            <a:spLocks noChangeArrowheads="1"/>
          </p:cNvSpPr>
          <p:nvPr/>
        </p:nvSpPr>
        <p:spPr bwMode="auto">
          <a:xfrm>
            <a:off x="5076825" y="4292600"/>
            <a:ext cx="1439863" cy="1296988"/>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31"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cs-CZ" altLang="cs-CZ" sz="3400" smtClean="0">
                <a:latin typeface="Comic Sans MS" panose="030F0702030302020204" pitchFamily="66" charset="0"/>
              </a:rPr>
              <a:t>Vydra říční ve střední Evropě</a:t>
            </a:r>
          </a:p>
        </p:txBody>
      </p:sp>
      <p:sp>
        <p:nvSpPr>
          <p:cNvPr id="120835"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r>
              <a:rPr lang="cs-CZ" altLang="cs-CZ" sz="2200" smtClean="0"/>
              <a:t>silný pokles početnosti v minulém století</a:t>
            </a:r>
          </a:p>
          <a:p>
            <a:pPr eaLnBrk="1" hangingPunct="1">
              <a:lnSpc>
                <a:spcPct val="90000"/>
              </a:lnSpc>
            </a:pPr>
            <a:r>
              <a:rPr lang="cs-CZ" altLang="cs-CZ" sz="2200" smtClean="0"/>
              <a:t>fragmentace populací</a:t>
            </a:r>
          </a:p>
          <a:p>
            <a:pPr eaLnBrk="1" hangingPunct="1">
              <a:lnSpc>
                <a:spcPct val="90000"/>
              </a:lnSpc>
              <a:buFont typeface="Wingdings" panose="05000000000000000000" pitchFamily="2" charset="2"/>
              <a:buNone/>
            </a:pPr>
            <a:r>
              <a:rPr lang="cs-CZ" altLang="cs-CZ" sz="2200" u="sng" smtClean="0"/>
              <a:t>Cíle:</a:t>
            </a:r>
            <a:r>
              <a:rPr lang="cs-CZ" altLang="cs-CZ" sz="2200" smtClean="0"/>
              <a:t> </a:t>
            </a:r>
          </a:p>
          <a:p>
            <a:pPr eaLnBrk="1" hangingPunct="1">
              <a:lnSpc>
                <a:spcPct val="90000"/>
              </a:lnSpc>
            </a:pPr>
            <a:r>
              <a:rPr lang="cs-CZ" altLang="cs-CZ" sz="2200" smtClean="0"/>
              <a:t>odhad populační početnosti ze vzorků trusu</a:t>
            </a:r>
          </a:p>
          <a:p>
            <a:pPr eaLnBrk="1" hangingPunct="1">
              <a:lnSpc>
                <a:spcPct val="90000"/>
              </a:lnSpc>
            </a:pPr>
            <a:r>
              <a:rPr lang="cs-CZ" altLang="cs-CZ" sz="2200" smtClean="0"/>
              <a:t>populačně-genetická analýza – stanovení bariér toku genů, Ne, "bottlenecks" atd.</a:t>
            </a:r>
          </a:p>
          <a:p>
            <a:pPr eaLnBrk="1" hangingPunct="1">
              <a:lnSpc>
                <a:spcPct val="90000"/>
              </a:lnSpc>
            </a:pPr>
            <a:endParaRPr lang="cs-CZ" altLang="cs-CZ" sz="2200" smtClean="0"/>
          </a:p>
        </p:txBody>
      </p:sp>
      <p:pic>
        <p:nvPicPr>
          <p:cNvPr id="120836"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0838"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20861"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39"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1"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2"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20843"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20844"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20845"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20846"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20847"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20848"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20849"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20850"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88117" name="Text Box 21"/>
          <p:cNvSpPr txBox="1">
            <a:spLocks noChangeArrowheads="1"/>
          </p:cNvSpPr>
          <p:nvPr/>
        </p:nvSpPr>
        <p:spPr bwMode="auto">
          <a:xfrm>
            <a:off x="447675" y="4889500"/>
            <a:ext cx="3908425" cy="11906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3. INTRODUKOVANÍ JEDINCI NA SEVERNÍ MORAVĚ NEPOCHÁZEJÍ Z ČESKÉ ANI SLOVENSKÉ POPULACE</a:t>
            </a:r>
          </a:p>
        </p:txBody>
      </p:sp>
      <p:sp>
        <p:nvSpPr>
          <p:cNvPr id="120854" name="Oval 23"/>
          <p:cNvSpPr>
            <a:spLocks noChangeArrowheads="1"/>
          </p:cNvSpPr>
          <p:nvPr/>
        </p:nvSpPr>
        <p:spPr bwMode="auto">
          <a:xfrm>
            <a:off x="6516688" y="4437063"/>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5" name="Oval 24"/>
          <p:cNvSpPr>
            <a:spLocks noChangeArrowheads="1"/>
          </p:cNvSpPr>
          <p:nvPr/>
        </p:nvSpPr>
        <p:spPr bwMode="auto">
          <a:xfrm>
            <a:off x="6877050" y="45085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6" name="Oval 25"/>
          <p:cNvSpPr>
            <a:spLocks noChangeArrowheads="1"/>
          </p:cNvSpPr>
          <p:nvPr/>
        </p:nvSpPr>
        <p:spPr bwMode="auto">
          <a:xfrm>
            <a:off x="6516688" y="47244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7" name="TextovéPole 27"/>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8117"/>
                                        </p:tgtEl>
                                        <p:attrNameLst>
                                          <p:attrName>style.visibility</p:attrName>
                                        </p:attrNameLst>
                                      </p:cBhvr>
                                      <p:to>
                                        <p:strVal val="visible"/>
                                      </p:to>
                                    </p:set>
                                    <p:animEffect transition="in" filter="blinds(horizontal)">
                                      <p:cBhvr>
                                        <p:cTn id="7" dur="500"/>
                                        <p:tgtEl>
                                          <p:spTgt spid="388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a:xfrm>
            <a:off x="428625" y="357188"/>
            <a:ext cx="8229600" cy="722312"/>
          </a:xfrm>
        </p:spPr>
        <p:txBody>
          <a:bodyPr/>
          <a:lstStyle/>
          <a:p>
            <a:pPr eaLnBrk="1" hangingPunct="1"/>
            <a:r>
              <a:rPr lang="cs-CZ" altLang="cs-CZ" sz="2800" smtClean="0">
                <a:latin typeface="Comic Sans MS" panose="030F0702030302020204" pitchFamily="66" charset="0"/>
              </a:rPr>
              <a:t>Hybridizace – sekundární kontakt dvou populací</a:t>
            </a:r>
          </a:p>
        </p:txBody>
      </p:sp>
      <p:sp>
        <p:nvSpPr>
          <p:cNvPr id="121859" name="TextovéPole 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grpSp>
        <p:nvGrpSpPr>
          <p:cNvPr id="121860" name="Group 10"/>
          <p:cNvGrpSpPr>
            <a:grpSpLocks/>
          </p:cNvGrpSpPr>
          <p:nvPr/>
        </p:nvGrpSpPr>
        <p:grpSpPr bwMode="auto">
          <a:xfrm>
            <a:off x="785813" y="1357313"/>
            <a:ext cx="7286625" cy="4308475"/>
            <a:chOff x="0" y="378"/>
            <a:chExt cx="5760" cy="3551"/>
          </a:xfrm>
        </p:grpSpPr>
        <p:pic>
          <p:nvPicPr>
            <p:cNvPr id="121863"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121861"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4793</TotalTime>
  <Words>5502</Words>
  <Application>Microsoft Office PowerPoint</Application>
  <PresentationFormat>On-screen Show (4:3)</PresentationFormat>
  <Paragraphs>986</Paragraphs>
  <Slides>111</Slides>
  <Notes>10</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4</vt:i4>
      </vt:variant>
      <vt:variant>
        <vt:lpstr>Slide Titles</vt:lpstr>
      </vt:variant>
      <vt:variant>
        <vt:i4>111</vt:i4>
      </vt:variant>
    </vt:vector>
  </HeadingPairs>
  <TitlesOfParts>
    <vt:vector size="128" baseType="lpstr">
      <vt:lpstr>ＭＳ Ｐゴシック</vt:lpstr>
      <vt:lpstr>Arial</vt:lpstr>
      <vt:lpstr>Bookman Old Style</vt:lpstr>
      <vt:lpstr>Calibri</vt:lpstr>
      <vt:lpstr>Comic Sans MS</vt:lpstr>
      <vt:lpstr>Garamond</vt:lpstr>
      <vt:lpstr>Symbol</vt:lpstr>
      <vt:lpstr>Tahoma</vt:lpstr>
      <vt:lpstr>Times New Roman</vt:lpstr>
      <vt:lpstr>Wingdings</vt:lpstr>
      <vt:lpstr>ヒラギノ角ゴ ProN W3</vt:lpstr>
      <vt:lpstr>Hrany</vt:lpstr>
      <vt:lpstr>1_Hrany</vt:lpstr>
      <vt:lpstr>Microsoft Excel 97-2003 Worksheet</vt:lpstr>
      <vt:lpstr>Rovnice</vt:lpstr>
      <vt:lpstr>CorelPhotoPaint.Image.9</vt:lpstr>
      <vt:lpstr>Photo Editor Photo</vt:lpstr>
      <vt:lpstr>Ochranářská genetika   Význam genetické variability pro efektivní druhovou ochranu</vt:lpstr>
      <vt:lpstr>Ochranářská genetika („conservation genetics“)</vt:lpstr>
      <vt:lpstr>PowerPoint Presentation</vt:lpstr>
      <vt:lpstr>Genetická rozmanitost – politicky důležitá (měla by být)  </vt:lpstr>
      <vt:lpstr>PowerPoint Presentation</vt:lpstr>
      <vt:lpstr>PROČ JE VŮBEC GENETICKÁ VARIABILITA DŮLEŽITÁ ?</vt:lpstr>
      <vt:lpstr>Genetická variabilita jako ukazatel efektivní velikosti populace</vt:lpstr>
      <vt:lpstr>Efektivní velikost populace (Ne)</vt:lpstr>
      <vt:lpstr>Efektivní velikost populace (Ne)</vt:lpstr>
      <vt:lpstr>Důsledky poklesu Ne</vt:lpstr>
      <vt:lpstr>„Budoucnost je v genech ...“</vt:lpstr>
      <vt:lpstr>Př.: MHC = hlavní histokompatibilní komplex Vysoce specifické rozpoznávání patogenů</vt:lpstr>
      <vt:lpstr>Vyšší MHC variabilita =  vyšší adaptivní potenciál</vt:lpstr>
      <vt:lpstr>Vyšší genetická variabilita = vyšší dlouhodobá životaschopnost populací</vt:lpstr>
      <vt:lpstr>KTERÉ EVOLUČNÍ PROCESY VEDOU KE SNÍŽENÍ EFEKTIVNÍ VELIKOSTI POPULACE?</vt:lpstr>
      <vt:lpstr>Náhodný genetický drift („random drift“)</vt:lpstr>
      <vt:lpstr>Fragmentace</vt:lpstr>
      <vt:lpstr>Bottleneck</vt:lpstr>
      <vt:lpstr>Metodické přístupy ochranářské genetiky</vt:lpstr>
      <vt:lpstr>1) Populační genetika </vt:lpstr>
      <vt:lpstr>2) Fylogeografie</vt:lpstr>
      <vt:lpstr>Identifikace rozdílů mezi populacemi</vt:lpstr>
      <vt:lpstr>Stanovení ESU („evolutionary significant units“) a MU („management units“)</vt:lpstr>
      <vt:lpstr>Identifikace rozdílů mezi populacemi</vt:lpstr>
      <vt:lpstr>Co tyto rozdíly znamenají?</vt:lpstr>
      <vt:lpstr>Př.: Kamzíci na Slovensku</vt:lpstr>
      <vt:lpstr>PowerPoint Presentation</vt:lpstr>
      <vt:lpstr>Example: „continental islands“</vt:lpstr>
      <vt:lpstr>PowerPoint Presentation</vt:lpstr>
      <vt:lpstr>3) Speciální přístupy</vt:lpstr>
      <vt:lpstr>Inbreeding a fitness</vt:lpstr>
      <vt:lpstr>Příbuzenské křížení - inbreeding</vt:lpstr>
      <vt:lpstr>What does „inbreeding“ mean?</vt:lpstr>
      <vt:lpstr>What does „inbreeding“ mean?</vt:lpstr>
      <vt:lpstr>What does „inbreeding“ mean?</vt:lpstr>
      <vt:lpstr>Výpočet koeficientu inbreedingu z rodokmenu</vt:lpstr>
      <vt:lpstr>Výpočet koeficientu inbreedingu z rodokmenu</vt:lpstr>
      <vt:lpstr>Příbuzenské křížení - inbreeding</vt:lpstr>
      <vt:lpstr>Inbrední deprese</vt:lpstr>
      <vt:lpstr>Florida panther – fixace škodlivých alel  (drift + inbreeding)</vt:lpstr>
      <vt:lpstr>Genetická záchrana („genetic rescue“)</vt:lpstr>
      <vt:lpstr>„Purging“</vt:lpstr>
      <vt:lpstr>Stanovení inbrední deprese</vt:lpstr>
      <vt:lpstr>Stanovení inbrední deprese</vt:lpstr>
      <vt:lpstr>Jak měřit nakolik je jedinec inbrední? Tedy jak příbuzní byli rodiče</vt:lpstr>
      <vt:lpstr>Jak měřit nakolik je jedinec postižen inbreedingem? Tedy jak příbuzní byli rodiče.</vt:lpstr>
      <vt:lpstr>PowerPoint Presentation</vt:lpstr>
      <vt:lpstr>Jak měřit nakolik je jedinec postižen inbreedingem? Tedy jak příbuzní byli rodiče.</vt:lpstr>
      <vt:lpstr>Velikost alel a evoluce mikrosatelitů</vt:lpstr>
      <vt:lpstr>Teoretické mutační modely Dva extrémy</vt:lpstr>
      <vt:lpstr>d2  -  Jak to měřit?</vt:lpstr>
      <vt:lpstr>Mean d2</vt:lpstr>
      <vt:lpstr>Jak měřit nakolik je jedinec postižen inbreedingem? Tedy jak příbuzní byli rodiče.</vt:lpstr>
      <vt:lpstr>PowerPoint Presentation</vt:lpstr>
      <vt:lpstr>PowerPoint Presentation</vt:lpstr>
      <vt:lpstr>IR internal relatedness</vt:lpstr>
      <vt:lpstr>Další měřítka individuální heterozygotnosti</vt:lpstr>
      <vt:lpstr>SH, IR a d2  navzájem korelovány Amos et al. 2001</vt:lpstr>
      <vt:lpstr>Parus  caeruleus Foester et al 2003</vt:lpstr>
      <vt:lpstr>Acrocephalus arundinaceus Hansson et al. 2001</vt:lpstr>
      <vt:lpstr>Rana temporaria ve Skandinávii Lesbarreres et al. 2005</vt:lpstr>
      <vt:lpstr>Emberiza schoeniclus Kleven &amp; Lifjeld 2005</vt:lpstr>
      <vt:lpstr>SH a inbreeding Slate et al. 2004, Pemberton 2004</vt:lpstr>
      <vt:lpstr>Simulace a lidé Balloux et al. 2004</vt:lpstr>
      <vt:lpstr>Problémy</vt:lpstr>
      <vt:lpstr>Adaptivní variabilita</vt:lpstr>
      <vt:lpstr>Adaptivní variabilita</vt:lpstr>
      <vt:lpstr>Příklad outbrední deprese  – kozorožec alpský (Capra ibex ibex)</vt:lpstr>
      <vt:lpstr>Speciální vzorkovací metody</vt:lpstr>
      <vt:lpstr>Non-invasive genetic methods in conservation genetics</vt:lpstr>
      <vt:lpstr>PowerPoint Presentation</vt:lpstr>
      <vt:lpstr>Zdroje DNA - trus</vt:lpstr>
      <vt:lpstr>Zdroje DNA – chlupy</vt:lpstr>
      <vt:lpstr>Zdroje DNA – peří</vt:lpstr>
      <vt:lpstr>Zdroje DNA - ostatní</vt:lpstr>
      <vt:lpstr>... umělá „bug-eggs“ </vt:lpstr>
      <vt:lpstr>PowerPoint Presentation</vt:lpstr>
      <vt:lpstr>Nevýhody a jejich řešení</vt:lpstr>
      <vt:lpstr>Increase of genotyping success rate</vt:lpstr>
      <vt:lpstr>Genotyping errors I.</vt:lpstr>
      <vt:lpstr>Genotyping errors II.</vt:lpstr>
      <vt:lpstr>Zvýšení koncentrace DNA</vt:lpstr>
      <vt:lpstr>Effect of locus</vt:lpstr>
      <vt:lpstr>Influence of diet on faecal DNA amplification</vt:lpstr>
      <vt:lpstr>Vliv typu vzorku a teploty</vt:lpstr>
      <vt:lpstr>Effect of PCR inhibitors (faeces)</vt:lpstr>
      <vt:lpstr>High contamination risk</vt:lpstr>
      <vt:lpstr>Tracking of the endangered Pyrenean brown bear population</vt:lpstr>
      <vt:lpstr>Příklady:  IDENTIFIKACE DRUHŮ (DNA barcoding)</vt:lpstr>
      <vt:lpstr>PowerPoint Presentation</vt:lpstr>
      <vt:lpstr>Forenzní analýzy</vt:lpstr>
      <vt:lpstr>Jezevčí chlupy v luxusních holicích štětkách</vt:lpstr>
      <vt:lpstr>PowerPoint Presentation</vt:lpstr>
      <vt:lpstr>PowerPoint Presentation</vt:lpstr>
      <vt:lpstr>Příklady:  IDENTIFIKACE POPULACÍ A JEJICH VZÁJEMNÝCH VZTAHŮ</vt:lpstr>
      <vt:lpstr>Vydra říční ve střední Evropě</vt:lpstr>
      <vt:lpstr>Vydra říční ve střední Evropě</vt:lpstr>
      <vt:lpstr>Vydra říční ve střední Evropě</vt:lpstr>
      <vt:lpstr>Hybridizace – sekundární kontakt dvou populací</vt:lpstr>
      <vt:lpstr>PowerPoint Presentation</vt:lpstr>
      <vt:lpstr>Příklady:  IDENTIFIKACE POHLAVÍ</vt:lpstr>
      <vt:lpstr>Identification of sex</vt:lpstr>
      <vt:lpstr>Příklady:  IDENTIFIKACE JEDINCŮ</vt:lpstr>
      <vt:lpstr>Identification of individuals</vt:lpstr>
      <vt:lpstr>Identifikace jedinců</vt:lpstr>
      <vt:lpstr>Identifikovaní jedinci - Hornád, NP Slovenský Raj</vt:lpstr>
      <vt:lpstr>PowerPoint Presentation</vt:lpstr>
      <vt:lpstr>Non-invasive CMR studies</vt:lpstr>
      <vt:lpstr>Brown bears (Ursus arctos) in Scandinavia (Hakon Solberg et al. 2006, Biological Conservation)</vt:lpstr>
      <vt:lpstr>Diet of the extinct Ground Sloth (Nothrotheriops shastensis)</vt:lpstr>
      <vt:lpstr>PowerPoint Presentation</vt:lpstr>
    </vt:vector>
  </TitlesOfParts>
  <Company>BRG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Evoluce mikrosatelitů</dc:title>
  <dc:creator>BRG</dc:creator>
  <cp:lastModifiedBy>Josef Bryja</cp:lastModifiedBy>
  <cp:revision>176</cp:revision>
  <dcterms:created xsi:type="dcterms:W3CDTF">2005-03-03T14:16:01Z</dcterms:created>
  <dcterms:modified xsi:type="dcterms:W3CDTF">2021-01-05T18:03:29Z</dcterms:modified>
</cp:coreProperties>
</file>