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4" r:id="rId3"/>
    <p:sldId id="285" r:id="rId4"/>
    <p:sldId id="286" r:id="rId5"/>
    <p:sldId id="283" r:id="rId6"/>
    <p:sldId id="265" r:id="rId7"/>
    <p:sldId id="268" r:id="rId8"/>
    <p:sldId id="269" r:id="rId9"/>
    <p:sldId id="287" r:id="rId10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008C78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67" d="100"/>
          <a:sy n="67" d="100"/>
        </p:scale>
        <p:origin x="132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04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4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4" name="Zástupný symbol pro číslo snímku 4">
            <a:extLst>
              <a:ext uri="{FF2B5EF4-FFF2-40B4-BE49-F238E27FC236}">
                <a16:creationId xmlns:a16="http://schemas.microsoft.com/office/drawing/2014/main" id="{9DC60B5C-ED95-487D-883E-8083B49A9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A3A4CFED-E97B-41A6-9566-85D81B385F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6F789619-E7CA-44F6-9463-11DC62FD1D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62BA3D99-36AF-4793-8446-9039825949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3110C8E8-BFE4-4378-9575-D505A8B1C7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47B99460-BAF2-4119-A905-B2E9F62D0E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pt-BR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(kop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5720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71911BB9-17F7-4E1D-859C-438EE1E031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5A937C4-E497-444D-910B-458D984461B8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7" y="414000"/>
            <a:ext cx="1535991" cy="1059834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A272CBA-92C5-4D1C-88EC-E3F6BAC2BC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2" name="Zástupný symbol pro číslo snímku 4">
            <a:extLst>
              <a:ext uri="{FF2B5EF4-FFF2-40B4-BE49-F238E27FC236}">
                <a16:creationId xmlns:a16="http://schemas.microsoft.com/office/drawing/2014/main" id="{090723E7-2ED7-408B-B4CF-16540D0000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Zástupný symbol pro zápatí 2">
            <a:extLst>
              <a:ext uri="{FF2B5EF4-FFF2-40B4-BE49-F238E27FC236}">
                <a16:creationId xmlns:a16="http://schemas.microsoft.com/office/drawing/2014/main" id="{01C4FA68-1E5D-4FAD-8451-1E76465BC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8" name="Zástupný symbol pro číslo snímku 4">
            <a:extLst>
              <a:ext uri="{FF2B5EF4-FFF2-40B4-BE49-F238E27FC236}">
                <a16:creationId xmlns:a16="http://schemas.microsoft.com/office/drawing/2014/main" id="{12873A49-9D47-4EA7-A34C-5F9993A07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zápatí 2">
            <a:extLst>
              <a:ext uri="{FF2B5EF4-FFF2-40B4-BE49-F238E27FC236}">
                <a16:creationId xmlns:a16="http://schemas.microsoft.com/office/drawing/2014/main" id="{CA4606A2-BA64-49ED-9169-7D6BD58354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89790D2B-EFB3-4C7D-B37F-58EBBD8E44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A2CD6687-2135-4B13-AA27-46158120C2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3" name="Zástupný symbol pro číslo snímku 4">
            <a:extLst>
              <a:ext uri="{FF2B5EF4-FFF2-40B4-BE49-F238E27FC236}">
                <a16:creationId xmlns:a16="http://schemas.microsoft.com/office/drawing/2014/main" id="{264BEF85-B3F2-4679-8E41-24AF8CF2C1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zápatí 2">
            <a:extLst>
              <a:ext uri="{FF2B5EF4-FFF2-40B4-BE49-F238E27FC236}">
                <a16:creationId xmlns:a16="http://schemas.microsoft.com/office/drawing/2014/main" id="{A925E5FD-82E7-4767-9E73-0C1A90C8E3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7" name="Zástupný symbol pro číslo snímku 4">
            <a:extLst>
              <a:ext uri="{FF2B5EF4-FFF2-40B4-BE49-F238E27FC236}">
                <a16:creationId xmlns:a16="http://schemas.microsoft.com/office/drawing/2014/main" id="{BF18DCAC-646B-4DA4-B1FA-95A4C8753A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23" name="Zástupný symbol pro zápatí 2">
            <a:extLst>
              <a:ext uri="{FF2B5EF4-FFF2-40B4-BE49-F238E27FC236}">
                <a16:creationId xmlns:a16="http://schemas.microsoft.com/office/drawing/2014/main" id="{7BC56B7A-DE33-4270-B87F-9A604AB747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11" name="Zástupný symbol pro číslo snímku 4">
            <a:extLst>
              <a:ext uri="{FF2B5EF4-FFF2-40B4-BE49-F238E27FC236}">
                <a16:creationId xmlns:a16="http://schemas.microsoft.com/office/drawing/2014/main" id="{34037E30-F77A-4347-AF9F-F4A7C993A7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0DA6A321-605B-4AD8-BA5F-0C1669FC0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44DFFFF5-A807-415E-9324-7642D91736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zápatí 2">
            <a:extLst>
              <a:ext uri="{FF2B5EF4-FFF2-40B4-BE49-F238E27FC236}">
                <a16:creationId xmlns:a16="http://schemas.microsoft.com/office/drawing/2014/main" id="{5DE87902-A471-453D-A4CB-9CF2101FB3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Úvod do studia Experimentální a molekulární biologie – podzim 2019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t-BR" dirty="0"/>
              <a:t>Úvod do studia Experimentální a molekulární biologie – podzim 2019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145BEA-8C38-4781-9A64-1C087B8C31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4" y="6054702"/>
            <a:ext cx="867340" cy="598465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E99ED6-A816-4596-A23B-020DD9EF035E}"/>
              </a:ext>
            </a:extLst>
          </p:cNvPr>
          <p:cNvCxnSpPr/>
          <p:nvPr userDrawn="1"/>
        </p:nvCxnSpPr>
        <p:spPr bwMode="auto">
          <a:xfrm flipH="1">
            <a:off x="0" y="6072814"/>
            <a:ext cx="771040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00DC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3" r:id="rId12"/>
    <p:sldLayoutId id="2147483694" r:id="rId13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.muni.cz/ebr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predmety/studijni_plan?fakulta=1431;plan_id=24103;zobrazeni=semestr" TargetMode="External"/><Relationship Id="rId2" Type="http://schemas.openxmlformats.org/officeDocument/2006/relationships/hyperlink" Target="https://ueb.sci.muni.cz/o-nas/struktura-ustavu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692DC7-D6C2-41E9-9338-9958D7049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767BA1-7D78-4F04-95A3-A8BC1A02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54" y="1960577"/>
            <a:ext cx="8522680" cy="1171580"/>
          </a:xfrm>
        </p:spPr>
        <p:txBody>
          <a:bodyPr/>
          <a:lstStyle/>
          <a:p>
            <a:r>
              <a:rPr lang="cs-CZ" sz="3600" dirty="0"/>
              <a:t>Úvod do studia programu</a:t>
            </a:r>
            <a:br>
              <a:rPr lang="cs-CZ" sz="3600" dirty="0"/>
            </a:br>
            <a:r>
              <a:rPr lang="cs-CZ" sz="3600" dirty="0"/>
              <a:t>Experimentální a molekulární biologie</a:t>
            </a:r>
            <a:br>
              <a:rPr lang="cs-CZ" sz="3600" dirty="0"/>
            </a:br>
            <a:br>
              <a:rPr lang="cs-CZ" sz="3600" dirty="0"/>
            </a:br>
            <a:r>
              <a:rPr lang="cs-CZ" sz="2800" b="0" dirty="0"/>
              <a:t>specializace</a:t>
            </a:r>
            <a:br>
              <a:rPr lang="cs-CZ" sz="3600" dirty="0"/>
            </a:br>
            <a:r>
              <a:rPr lang="cs-CZ" sz="3600" dirty="0"/>
              <a:t>Experimentální biologie rostlin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B3024C6-E6E5-4A8E-9577-889395022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554" y="5349584"/>
            <a:ext cx="8522680" cy="698497"/>
          </a:xfrm>
        </p:spPr>
        <p:txBody>
          <a:bodyPr/>
          <a:lstStyle/>
          <a:p>
            <a:r>
              <a:rPr lang="cs-CZ" sz="3200" dirty="0"/>
              <a:t>Hana Cempírková</a:t>
            </a:r>
            <a:r>
              <a:rPr lang="cs-CZ" dirty="0"/>
              <a:t>, Renata Veselská, Pavel Lízal</a:t>
            </a:r>
          </a:p>
        </p:txBody>
      </p:sp>
    </p:spTree>
    <p:extLst>
      <p:ext uri="{BB962C8B-B14F-4D97-AF65-F5344CB8AC3E}">
        <p14:creationId xmlns:p14="http://schemas.microsoft.com/office/powerpoint/2010/main" val="3974950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4B8935F-0300-4093-A0DC-E1426B0DB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4" y="1135063"/>
            <a:ext cx="8301902" cy="4139998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podmínkou získání zápočtu je </a:t>
            </a:r>
            <a:r>
              <a:rPr lang="cs-CZ" b="1" dirty="0">
                <a:solidFill>
                  <a:srgbClr val="0000DC"/>
                </a:solidFill>
              </a:rPr>
              <a:t>80% účast  </a:t>
            </a:r>
            <a:r>
              <a:rPr lang="cs-CZ" b="1" dirty="0"/>
              <a:t>(maximálně 2 možné nepřítomnosti)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b="1" dirty="0"/>
              <a:t> on-line výuka MS </a:t>
            </a:r>
            <a:r>
              <a:rPr lang="cs-CZ" b="1" dirty="0" err="1"/>
              <a:t>Teams</a:t>
            </a:r>
            <a:endParaRPr lang="cs-CZ" b="1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prezence se bude evidovat pomocí stáhnutí prezenční listiny v MS </a:t>
            </a:r>
            <a:r>
              <a:rPr lang="cs-CZ" dirty="0" err="1"/>
              <a:t>Teams</a:t>
            </a:r>
            <a:r>
              <a:rPr lang="cs-CZ" dirty="0"/>
              <a:t> v závěru vyučovací hodiny nebo </a:t>
            </a:r>
            <a:r>
              <a:rPr lang="en-US" dirty="0" err="1"/>
              <a:t>jin</a:t>
            </a:r>
            <a:r>
              <a:rPr lang="cs-CZ" dirty="0" err="1"/>
              <a:t>ým</a:t>
            </a:r>
            <a:r>
              <a:rPr lang="cs-CZ" dirty="0"/>
              <a:t> způsobem v průběhu prezentace 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dirty="0"/>
              <a:t> možnost začínat už v 9:00 (výuka by proběhla v první polovině semestru)</a:t>
            </a:r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marL="360000"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  <a:p>
            <a:pPr indent="-3600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940D94-2876-45F1-9910-8941BCDD4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378000"/>
            <a:ext cx="8066301" cy="451576"/>
          </a:xfrm>
        </p:spPr>
        <p:txBody>
          <a:bodyPr/>
          <a:lstStyle/>
          <a:p>
            <a:r>
              <a:rPr lang="cs-CZ" sz="3600" dirty="0"/>
              <a:t>Podmínky zápočtu: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BD1AFA-322B-4D94-A3F9-C749F61E0F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E8EAC8-7E63-4FB4-8D80-19767195A1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Úvod do studia Experimentální a molekulární biologie – podzim </a:t>
            </a:r>
            <a:r>
              <a:rPr lang="cs-CZ" dirty="0"/>
              <a:t>2020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594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5BD9A2-23AC-4FE1-9E7E-CD0D1AB68F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ADCB639-1931-4E7F-868F-8D9716B072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Úvod do studia Experimentální a molekulární biologie – podzim </a:t>
            </a:r>
            <a:r>
              <a:rPr lang="cs-CZ" dirty="0"/>
              <a:t>2020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0B64E1A-3885-4C16-A162-BDCA8CF34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40" t="11746" r="7070" b="8405"/>
          <a:stretch/>
        </p:blipFill>
        <p:spPr>
          <a:xfrm>
            <a:off x="0" y="0"/>
            <a:ext cx="9151373" cy="54528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8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E87B4A-065C-474A-A732-8AEF31ABD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36426B-92B6-468A-B359-D8A4B7DD6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Úvod do studia Experimentální a molekulární biologie – podzim </a:t>
            </a:r>
            <a:r>
              <a:rPr lang="cs-CZ" dirty="0"/>
              <a:t>2020</a:t>
            </a:r>
            <a:endParaRPr lang="pt-BR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FB78EC-4F53-45F7-807F-1CAB90EEB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75" t="17307" r="11445" b="5238"/>
          <a:stretch/>
        </p:blipFill>
        <p:spPr>
          <a:xfrm>
            <a:off x="310554" y="176664"/>
            <a:ext cx="7868712" cy="58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2BB517-408C-4B87-8548-77C162989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B63E7E-5097-473A-BD8E-0B7C3BF73E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Úvod do studia Experimentální a molekulární biologie – podzim 20</a:t>
            </a:r>
            <a:r>
              <a:rPr lang="cs-CZ" dirty="0"/>
              <a:t>20</a:t>
            </a:r>
            <a:endParaRPr lang="pt-BR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77F4ABA-4552-4691-99A0-4EC17114FEFB}"/>
              </a:ext>
            </a:extLst>
          </p:cNvPr>
          <p:cNvSpPr txBox="1"/>
          <p:nvPr/>
        </p:nvSpPr>
        <p:spPr>
          <a:xfrm>
            <a:off x="310554" y="297404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Přírodovědecká fakulta MU</a:t>
            </a:r>
          </a:p>
          <a:p>
            <a:pPr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dirty="0" err="1">
                <a:latin typeface="+mn-lt"/>
              </a:rPr>
              <a:t>založena</a:t>
            </a:r>
            <a:r>
              <a:rPr dirty="0">
                <a:latin typeface="+mn-lt"/>
              </a:rPr>
              <a:t> v </a:t>
            </a:r>
            <a:r>
              <a:rPr dirty="0" err="1">
                <a:latin typeface="+mn-lt"/>
              </a:rPr>
              <a:t>roce</a:t>
            </a:r>
            <a:r>
              <a:rPr dirty="0">
                <a:latin typeface="+mn-lt"/>
              </a:rPr>
              <a:t> 1919</a:t>
            </a:r>
            <a:r>
              <a:rPr lang="cs-CZ" dirty="0">
                <a:latin typeface="+mn-lt"/>
              </a:rPr>
              <a:t> =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jedna</a:t>
            </a:r>
            <a:r>
              <a:rPr dirty="0">
                <a:latin typeface="+mn-lt"/>
              </a:rPr>
              <a:t> ze </a:t>
            </a:r>
            <a:r>
              <a:rPr dirty="0" err="1">
                <a:latin typeface="+mn-lt"/>
              </a:rPr>
              <a:t>čtyř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zakládajících</a:t>
            </a:r>
            <a:r>
              <a:rPr dirty="0">
                <a:latin typeface="+mn-lt"/>
              </a:rPr>
              <a:t> </a:t>
            </a:r>
            <a:r>
              <a:rPr dirty="0" err="1">
                <a:latin typeface="+mn-lt"/>
              </a:rPr>
              <a:t>fakult</a:t>
            </a:r>
            <a:r>
              <a:rPr lang="cs-CZ" dirty="0">
                <a:latin typeface="+mn-lt"/>
              </a:rPr>
              <a:t> MU</a:t>
            </a:r>
            <a:endParaRPr dirty="0"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CA8D0FC-1AE9-4584-B71B-EAFD65BC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56" y="1302923"/>
            <a:ext cx="8372475" cy="47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3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 Box 6"/>
          <p:cNvSpPr txBox="1"/>
          <p:nvPr/>
        </p:nvSpPr>
        <p:spPr>
          <a:xfrm>
            <a:off x="509588" y="1058699"/>
            <a:ext cx="574094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Děkan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  <a:endParaRPr lang="cs-CZ" dirty="0">
              <a:solidFill>
                <a:srgbClr val="0000DC"/>
              </a:solidFill>
              <a:latin typeface="+mn-lt"/>
            </a:endParaRP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doc.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dirty="0" err="1">
                <a:solidFill>
                  <a:srgbClr val="000000"/>
                </a:solidFill>
                <a:latin typeface="+mn-lt"/>
              </a:rPr>
              <a:t>Tomáš</a:t>
            </a:r>
            <a:r>
              <a:rPr dirty="0">
                <a:solidFill>
                  <a:srgbClr val="000000"/>
                </a:solidFill>
                <a:latin typeface="+mn-lt"/>
              </a:rPr>
              <a:t> </a:t>
            </a:r>
            <a:r>
              <a:rPr dirty="0" err="1">
                <a:solidFill>
                  <a:srgbClr val="000000"/>
                </a:solidFill>
                <a:latin typeface="+mn-lt"/>
              </a:rPr>
              <a:t>Kašparovský</a:t>
            </a:r>
            <a:r>
              <a:rPr dirty="0">
                <a:solidFill>
                  <a:srgbClr val="000000"/>
                </a:solidFill>
                <a:latin typeface="+mn-lt"/>
              </a:rPr>
              <a:t>, Ph.D. </a:t>
            </a:r>
          </a:p>
        </p:txBody>
      </p:sp>
      <p:sp>
        <p:nvSpPr>
          <p:cNvPr id="173" name="Text Box 7"/>
          <p:cNvSpPr txBox="1"/>
          <p:nvPr/>
        </p:nvSpPr>
        <p:spPr>
          <a:xfrm>
            <a:off x="523551" y="2481646"/>
            <a:ext cx="502702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Proděkan</a:t>
            </a:r>
            <a:r>
              <a:rPr dirty="0">
                <a:solidFill>
                  <a:srgbClr val="0000DC"/>
                </a:solidFill>
                <a:latin typeface="+mn-lt"/>
              </a:rPr>
              <a:t> pro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studium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doc. </a:t>
            </a:r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</a:t>
            </a:r>
            <a:r>
              <a:rPr b="1" dirty="0" err="1">
                <a:latin typeface="+mn-lt"/>
              </a:rPr>
              <a:t>Zdeněk</a:t>
            </a:r>
            <a:r>
              <a:rPr b="1" dirty="0">
                <a:latin typeface="+mn-lt"/>
              </a:rPr>
              <a:t> </a:t>
            </a:r>
            <a:r>
              <a:rPr b="1" dirty="0" err="1">
                <a:latin typeface="+mn-lt"/>
              </a:rPr>
              <a:t>Bochníček</a:t>
            </a:r>
            <a:r>
              <a:rPr b="1" dirty="0">
                <a:latin typeface="+mn-lt"/>
              </a:rPr>
              <a:t>, Dr.</a:t>
            </a:r>
          </a:p>
          <a:p>
            <a:r>
              <a:rPr lang="cs-CZ" dirty="0">
                <a:solidFill>
                  <a:srgbClr val="0000DC"/>
                </a:solidFill>
              </a:rPr>
              <a:t>zboch@sci.muni.cz </a:t>
            </a:r>
          </a:p>
        </p:txBody>
      </p:sp>
      <p:sp>
        <p:nvSpPr>
          <p:cNvPr id="174" name="Text Box 9"/>
          <p:cNvSpPr txBox="1"/>
          <p:nvPr/>
        </p:nvSpPr>
        <p:spPr>
          <a:xfrm>
            <a:off x="551442" y="4235085"/>
            <a:ext cx="4971243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Referentka </a:t>
            </a:r>
            <a:r>
              <a:rPr dirty="0" err="1">
                <a:solidFill>
                  <a:srgbClr val="0000DC"/>
                </a:solidFill>
                <a:latin typeface="+mn-lt"/>
              </a:rPr>
              <a:t>Studijní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ho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odddělení</a:t>
            </a:r>
            <a:r>
              <a:rPr dirty="0">
                <a:solidFill>
                  <a:srgbClr val="0000DC"/>
                </a:solidFill>
                <a:latin typeface="+mn-lt"/>
              </a:rPr>
              <a:t>: </a:t>
            </a:r>
          </a:p>
          <a:p>
            <a:r>
              <a:rPr b="1" dirty="0">
                <a:latin typeface="+mn-lt"/>
              </a:rPr>
              <a:t>Irena </a:t>
            </a:r>
            <a:r>
              <a:rPr b="1" dirty="0" err="1">
                <a:latin typeface="+mn-lt"/>
              </a:rPr>
              <a:t>Mitášová</a:t>
            </a:r>
            <a:r>
              <a:rPr b="1" dirty="0">
                <a:latin typeface="+mn-lt"/>
              </a:rPr>
              <a:t> </a:t>
            </a:r>
            <a:endParaRPr lang="cs-CZ" b="1" dirty="0">
              <a:latin typeface="+mn-lt"/>
            </a:endParaRPr>
          </a:p>
          <a:p>
            <a:r>
              <a:rPr dirty="0">
                <a:solidFill>
                  <a:srgbClr val="0000DC"/>
                </a:solidFill>
                <a:latin typeface="+mn-lt"/>
              </a:rPr>
              <a:t>mitasova@sci.muni.cz </a:t>
            </a:r>
          </a:p>
        </p:txBody>
      </p:sp>
      <p:pic>
        <p:nvPicPr>
          <p:cNvPr id="175" name="Picture 15" descr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716" y="2743871"/>
            <a:ext cx="903842" cy="1099138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6" name="foto.jpeg" descr="fot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783" y="4235085"/>
            <a:ext cx="907358" cy="1087702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77" name="foto.jpeg" descr="foto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716" y="1204204"/>
            <a:ext cx="945425" cy="1147591"/>
          </a:xfrm>
          <a:prstGeom prst="rect">
            <a:avLst/>
          </a:prstGeom>
          <a:ln>
            <a:solidFill>
              <a:schemeClr val="accent6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74" grpId="0" animBg="1" advAuto="0"/>
      <p:bldP spid="175" grpId="0" animBg="1" advAuto="0"/>
      <p:bldP spid="176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 Box 8"/>
          <p:cNvSpPr txBox="1"/>
          <p:nvPr/>
        </p:nvSpPr>
        <p:spPr>
          <a:xfrm>
            <a:off x="509588" y="1846036"/>
            <a:ext cx="446373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Ředitel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 ústavu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Jan </a:t>
            </a:r>
            <a:r>
              <a:rPr dirty="0" err="1">
                <a:solidFill>
                  <a:srgbClr val="000000"/>
                </a:solidFill>
                <a:latin typeface="+mn-lt"/>
              </a:rPr>
              <a:t>Šmarda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dirty="0" err="1">
                <a:solidFill>
                  <a:srgbClr val="000000"/>
                </a:solidFill>
                <a:latin typeface="+mn-lt"/>
              </a:rPr>
              <a:t>CSc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</a:p>
        </p:txBody>
      </p:sp>
      <p:sp>
        <p:nvSpPr>
          <p:cNvPr id="200" name="Text Box 9"/>
          <p:cNvSpPr txBox="1"/>
          <p:nvPr/>
        </p:nvSpPr>
        <p:spPr>
          <a:xfrm>
            <a:off x="509588" y="3636605"/>
            <a:ext cx="3642354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dirty="0" err="1">
                <a:solidFill>
                  <a:srgbClr val="0000DC"/>
                </a:solidFill>
                <a:latin typeface="+mn-lt"/>
              </a:rPr>
              <a:t>Pedagogický</a:t>
            </a:r>
            <a:r>
              <a:rPr dirty="0">
                <a:solidFill>
                  <a:srgbClr val="0000DC"/>
                </a:solidFill>
                <a:latin typeface="+mn-lt"/>
              </a:rPr>
              <a:t> </a:t>
            </a:r>
            <a:r>
              <a:rPr dirty="0" err="1">
                <a:solidFill>
                  <a:srgbClr val="0000DC"/>
                </a:solidFill>
                <a:latin typeface="+mn-lt"/>
              </a:rPr>
              <a:t>zástupce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r>
              <a:rPr b="1" dirty="0" err="1">
                <a:latin typeface="+mn-lt"/>
              </a:rPr>
              <a:t>RNDr</a:t>
            </a:r>
            <a:r>
              <a:rPr b="1" dirty="0">
                <a:latin typeface="+mn-lt"/>
              </a:rPr>
              <a:t>. Pavel </a:t>
            </a:r>
            <a:r>
              <a:rPr b="1" dirty="0" err="1">
                <a:latin typeface="+mn-lt"/>
              </a:rPr>
              <a:t>Lízal</a:t>
            </a:r>
            <a:r>
              <a:rPr b="1" dirty="0">
                <a:latin typeface="+mn-lt"/>
              </a:rPr>
              <a:t>, Ph.D.</a:t>
            </a:r>
            <a:endParaRPr lang="cs-CZ" b="1" dirty="0">
              <a:latin typeface="+mn-lt"/>
            </a:endParaRPr>
          </a:p>
          <a:p>
            <a:r>
              <a:rPr lang="cs-CZ" dirty="0" err="1">
                <a:solidFill>
                  <a:srgbClr val="0000DC"/>
                </a:solidFill>
                <a:latin typeface="+mn-lt"/>
              </a:rPr>
              <a:t>lizal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  <a:endParaRPr dirty="0">
              <a:solidFill>
                <a:srgbClr val="0000DC"/>
              </a:solidFill>
              <a:latin typeface="+mn-lt"/>
            </a:endParaRPr>
          </a:p>
        </p:txBody>
      </p:sp>
      <p:sp>
        <p:nvSpPr>
          <p:cNvPr id="202" name="Rectangle 4"/>
          <p:cNvSpPr txBox="1"/>
          <p:nvPr/>
        </p:nvSpPr>
        <p:spPr>
          <a:xfrm>
            <a:off x="509588" y="5448281"/>
            <a:ext cx="419038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>
            <a:lvl1pPr>
              <a:defRPr sz="1600" b="1">
                <a:solidFill>
                  <a:srgbClr val="7030A0"/>
                </a:solidFill>
              </a:defRPr>
            </a:lvl1pPr>
          </a:lstStyle>
          <a:p>
            <a:r>
              <a:rPr sz="2400" dirty="0">
                <a:solidFill>
                  <a:srgbClr val="0000DC"/>
                </a:solidFill>
                <a:latin typeface="+mn-lt"/>
              </a:rPr>
              <a:t>http://www.sci.muni.cz/UEB/</a:t>
            </a:r>
          </a:p>
        </p:txBody>
      </p:sp>
      <p:pic>
        <p:nvPicPr>
          <p:cNvPr id="203" name="foto.jpeg" descr="foto.jpeg"/>
          <p:cNvPicPr>
            <a:picLocks noChangeAspect="1"/>
          </p:cNvPicPr>
          <p:nvPr/>
        </p:nvPicPr>
        <p:blipFill>
          <a:blip r:embed="rId2"/>
          <a:srcRect l="1171" r="14054" b="16548"/>
          <a:stretch>
            <a:fillRect/>
          </a:stretch>
        </p:blipFill>
        <p:spPr>
          <a:xfrm>
            <a:off x="5558107" y="3616313"/>
            <a:ext cx="1455087" cy="17386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5BF5F6DD-1ACB-44EE-A15C-771D77551BF0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Ústav experimentální biologie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Přírodovědecké fakulta MU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1D51A14-F2EF-42FC-99C5-59D363D0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476" y="1540024"/>
            <a:ext cx="1464718" cy="18321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 advAuto="0"/>
      <p:bldP spid="200" grpId="0" animBg="1" advAuto="0"/>
      <p:bldP spid="20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5C1BCB4-A0F4-42E8-8DB6-2301B724D36F}"/>
              </a:ext>
            </a:extLst>
          </p:cNvPr>
          <p:cNvSpPr txBox="1"/>
          <p:nvPr/>
        </p:nvSpPr>
        <p:spPr>
          <a:xfrm>
            <a:off x="509588" y="484645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Bakalářský studijní program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Experimentální a molekulární biologie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EC65C2B7-4358-432B-8565-16F17092D7C6}"/>
              </a:ext>
            </a:extLst>
          </p:cNvPr>
          <p:cNvSpPr txBox="1"/>
          <p:nvPr/>
        </p:nvSpPr>
        <p:spPr>
          <a:xfrm>
            <a:off x="450865" y="1665288"/>
            <a:ext cx="612187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Garant programu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dirty="0">
                <a:solidFill>
                  <a:srgbClr val="000000"/>
                </a:solidFill>
                <a:latin typeface="+mn-lt"/>
              </a:rPr>
              <a:t>prof. </a:t>
            </a:r>
            <a:r>
              <a:rPr dirty="0" err="1">
                <a:solidFill>
                  <a:srgbClr val="000000"/>
                </a:solidFill>
                <a:latin typeface="+mn-lt"/>
              </a:rPr>
              <a:t>RNDr</a:t>
            </a:r>
            <a:r>
              <a:rPr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Renata Veselská</a:t>
            </a:r>
            <a:r>
              <a:rPr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Ph.D</a:t>
            </a:r>
            <a:r>
              <a:rPr dirty="0">
                <a:solidFill>
                  <a:srgbClr val="000000"/>
                </a:solidFill>
                <a:latin typeface="+mn-lt"/>
              </a:rPr>
              <a:t>.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+mn-lt"/>
              </a:rPr>
              <a:t>M.Sc</a:t>
            </a:r>
            <a:r>
              <a:rPr lang="cs-CZ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 err="1">
                <a:solidFill>
                  <a:srgbClr val="0000DC"/>
                </a:solidFill>
                <a:latin typeface="+mn-lt"/>
              </a:rPr>
              <a:t>veselska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</a:t>
            </a:r>
            <a:r>
              <a:rPr lang="cs-CZ" dirty="0">
                <a:solidFill>
                  <a:srgbClr val="0000DC"/>
                </a:solidFill>
                <a:latin typeface="+mn-lt"/>
              </a:rPr>
              <a:t>sci.muni.cz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4A4D58-53CA-4FC0-ABCE-63C06842FB42}"/>
              </a:ext>
            </a:extLst>
          </p:cNvPr>
          <p:cNvSpPr txBox="1"/>
          <p:nvPr/>
        </p:nvSpPr>
        <p:spPr>
          <a:xfrm>
            <a:off x="450865" y="3122077"/>
            <a:ext cx="860549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342900" indent="-342900">
              <a:spcBef>
                <a:spcPts val="400"/>
              </a:spcBef>
              <a:buSzPct val="100000"/>
              <a:buChar char="•"/>
            </a:lvl1pPr>
          </a:lstStyle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latin typeface="+mn-lt"/>
              </a:rPr>
              <a:t>Specializace</a:t>
            </a:r>
          </a:p>
          <a:p>
            <a:pPr marL="0" indent="0">
              <a:buClr>
                <a:srgbClr val="0000DC"/>
              </a:buClr>
              <a:buNone/>
            </a:pPr>
            <a:r>
              <a:rPr lang="cs-CZ" b="1" dirty="0">
                <a:solidFill>
                  <a:srgbClr val="0000DC"/>
                </a:solidFill>
                <a:latin typeface="+mn-lt"/>
              </a:rPr>
              <a:t>Experimentální biologie rostlin 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207F0300-794A-4309-858F-E4B52AB1061D}"/>
              </a:ext>
            </a:extLst>
          </p:cNvPr>
          <p:cNvSpPr txBox="1"/>
          <p:nvPr/>
        </p:nvSpPr>
        <p:spPr>
          <a:xfrm>
            <a:off x="450864" y="4300829"/>
            <a:ext cx="5966708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295" rIns="34295">
            <a:spAutoFit/>
          </a:bodyPr>
          <a:lstStyle/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>
                <a:solidFill>
                  <a:srgbClr val="0000DC"/>
                </a:solidFill>
                <a:latin typeface="+mn-lt"/>
              </a:rPr>
              <a:t>Kontakt pro studenty této specializace</a:t>
            </a:r>
            <a:r>
              <a:rPr dirty="0">
                <a:solidFill>
                  <a:srgbClr val="0000DC"/>
                </a:solidFill>
                <a:latin typeface="+mn-lt"/>
              </a:rPr>
              <a:t>:  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/>
              <a:t>doc. RNDr. Vít Gloser, Ph.D.</a:t>
            </a:r>
          </a:p>
          <a:p>
            <a:pPr>
              <a:defRPr b="1">
                <a:solidFill>
                  <a:srgbClr val="000066"/>
                </a:solidFill>
              </a:defRPr>
            </a:pPr>
            <a:r>
              <a:rPr lang="cs-CZ" dirty="0" err="1">
                <a:solidFill>
                  <a:srgbClr val="0000DC"/>
                </a:solidFill>
                <a:latin typeface="+mn-lt"/>
              </a:rPr>
              <a:t>vitekg</a:t>
            </a:r>
            <a:r>
              <a:rPr lang="en-US" dirty="0">
                <a:solidFill>
                  <a:srgbClr val="0000DC"/>
                </a:solidFill>
                <a:latin typeface="+mn-lt"/>
              </a:rPr>
              <a:t>@sci.muni.cz</a:t>
            </a:r>
            <a:endParaRPr lang="cs-CZ" dirty="0">
              <a:solidFill>
                <a:srgbClr val="0000DC"/>
              </a:solidFill>
              <a:latin typeface="+mn-lt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F71A46-F63D-45A9-AD65-2134B0CE9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678" y="1665288"/>
            <a:ext cx="1323975" cy="1609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50F22009-36E0-459A-857C-32FC698428A2}"/>
              </a:ext>
            </a:extLst>
          </p:cNvPr>
          <p:cNvSpPr/>
          <p:nvPr/>
        </p:nvSpPr>
        <p:spPr>
          <a:xfrm>
            <a:off x="2263097" y="5659117"/>
            <a:ext cx="5716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3"/>
              </a:rPr>
              <a:t>http://www.sci.muni.cz/ebr</a:t>
            </a:r>
            <a:r>
              <a:rPr lang="en-US" dirty="0"/>
              <a:t>   + </a:t>
            </a:r>
            <a:r>
              <a:rPr lang="en-US" dirty="0" err="1"/>
              <a:t>facebook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C6F50B-9AEB-43C6-908D-B8BA99D47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3970412"/>
            <a:ext cx="1323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9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AE26FF-32B7-4C4B-B00F-80EA96F0D4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891" y="1665288"/>
            <a:ext cx="8065504" cy="3955507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https://ueb.sci.muni.cz/o-nas/struktura-ustavu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Doporučený studijní plán pro specializaci experimentální biologie rostlin:</a:t>
            </a:r>
          </a:p>
          <a:p>
            <a:endParaRPr lang="cs-CZ" dirty="0"/>
          </a:p>
          <a:p>
            <a:r>
              <a:rPr lang="cs-CZ" dirty="0">
                <a:hlinkClick r:id="rId3"/>
              </a:rPr>
              <a:t>https://is.muni.cz/predmety/studijni_plan?fakulta=1431;plan_id=24103;zobrazeni=semestr</a:t>
            </a:r>
            <a:endParaRPr lang="cs-CZ" dirty="0"/>
          </a:p>
          <a:p>
            <a:endParaRPr lang="cs-CZ" dirty="0"/>
          </a:p>
          <a:p>
            <a:r>
              <a:rPr lang="cs-CZ" dirty="0"/>
              <a:t>Studijní a zkušební řád MU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2C003C-68C2-4666-95CC-48D27BA64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Organizační struktura ústavu a oddělení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C7B5C0D-0BC1-4024-8EDC-A14939C42C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BBE10EE-1422-46E5-B4FF-7034CB6100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Úvod do studia Experimentální a molekulární biologie – podzim </a:t>
            </a:r>
            <a:r>
              <a:rPr lang="cs-CZ" dirty="0"/>
              <a:t>2020</a:t>
            </a:r>
            <a:endParaRPr lang="pt-BR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B5015CB-6241-4CB4-BDA5-A378243EB518}"/>
              </a:ext>
            </a:extLst>
          </p:cNvPr>
          <p:cNvSpPr/>
          <p:nvPr/>
        </p:nvSpPr>
        <p:spPr>
          <a:xfrm>
            <a:off x="1628775" y="4777213"/>
            <a:ext cx="6648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Najdete na webu: </a:t>
            </a:r>
            <a:r>
              <a:rPr lang="cs-CZ" b="1" dirty="0"/>
              <a:t>https://is.muni.cz/napoveda/szr</a:t>
            </a:r>
          </a:p>
        </p:txBody>
      </p:sp>
    </p:spTree>
    <p:extLst>
      <p:ext uri="{BB962C8B-B14F-4D97-AF65-F5344CB8AC3E}">
        <p14:creationId xmlns:p14="http://schemas.microsoft.com/office/powerpoint/2010/main" val="9717815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-4×3.potx" id="{591EDAE2-7AFE-474A-A112-6F6DA8027603}" vid="{D522876D-50EF-4037-A91C-1A408660D4D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prezentace-sci-cz-4-3</Template>
  <TotalTime>502</TotalTime>
  <Words>397</Words>
  <Application>Microsoft Office PowerPoint</Application>
  <PresentationFormat>Vlastní</PresentationFormat>
  <Paragraphs>59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Tahoma</vt:lpstr>
      <vt:lpstr>Wingdings</vt:lpstr>
      <vt:lpstr>Prezentace_MU_CZ</vt:lpstr>
      <vt:lpstr>Úvod do studia programu Experimentální a molekulární biologie  specializace Experimentální biologie rostlin</vt:lpstr>
      <vt:lpstr>Podmínky zápočtu: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Organizační struktura ústavu a oddělení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Veselská</dc:creator>
  <cp:lastModifiedBy>cempirkova</cp:lastModifiedBy>
  <cp:revision>22</cp:revision>
  <cp:lastPrinted>1601-01-01T00:00:00Z</cp:lastPrinted>
  <dcterms:created xsi:type="dcterms:W3CDTF">2019-09-11T22:49:37Z</dcterms:created>
  <dcterms:modified xsi:type="dcterms:W3CDTF">2020-10-05T09:05:45Z</dcterms:modified>
</cp:coreProperties>
</file>