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0" r:id="rId4"/>
    <p:sldId id="288" r:id="rId5"/>
    <p:sldId id="258" r:id="rId6"/>
    <p:sldId id="292" r:id="rId7"/>
    <p:sldId id="267" r:id="rId8"/>
    <p:sldId id="293" r:id="rId9"/>
    <p:sldId id="294" r:id="rId10"/>
    <p:sldId id="260" r:id="rId11"/>
    <p:sldId id="275" r:id="rId12"/>
    <p:sldId id="274" r:id="rId13"/>
    <p:sldId id="264" r:id="rId14"/>
    <p:sldId id="272" r:id="rId15"/>
    <p:sldId id="281" r:id="rId16"/>
    <p:sldId id="295" r:id="rId17"/>
    <p:sldId id="291" r:id="rId18"/>
    <p:sldId id="261" r:id="rId19"/>
    <p:sldId id="296" r:id="rId20"/>
    <p:sldId id="26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7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94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7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7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24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85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9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73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00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lumMod val="5000"/>
                <a:lumOff val="95000"/>
              </a:schemeClr>
            </a:gs>
            <a:gs pos="50000">
              <a:schemeClr val="accent6">
                <a:lumMod val="45000"/>
                <a:lumOff val="55000"/>
              </a:schemeClr>
            </a:gs>
            <a:gs pos="90000">
              <a:srgbClr val="92D050"/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20A04-2F13-4161-90B6-FD76ED1442A8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6130-E7DB-44A1-8AE3-DD223F57E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63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8416" y="139815"/>
            <a:ext cx="8385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/>
              <a:t>Kardiomyogeneze</a:t>
            </a:r>
            <a:r>
              <a:rPr lang="cs-CZ" sz="3600" b="1" dirty="0"/>
              <a:t> </a:t>
            </a:r>
            <a:r>
              <a:rPr lang="cs-CZ" sz="2800" b="1" dirty="0"/>
              <a:t>(</a:t>
            </a:r>
            <a:r>
              <a:rPr lang="cs-CZ" sz="2800" b="1" dirty="0" smtClean="0"/>
              <a:t>– vznik a vývoj </a:t>
            </a:r>
            <a:r>
              <a:rPr lang="cs-CZ" sz="2800" b="1" dirty="0" err="1" smtClean="0"/>
              <a:t>kardiomyocytů</a:t>
            </a:r>
            <a:r>
              <a:rPr lang="cs-CZ" sz="2800" b="1" dirty="0" smtClean="0"/>
              <a:t>)</a:t>
            </a:r>
            <a:endParaRPr lang="en-US" sz="2800" b="1" dirty="0" smtClean="0"/>
          </a:p>
          <a:p>
            <a:pPr algn="ctr">
              <a:lnSpc>
                <a:spcPct val="150000"/>
              </a:lnSpc>
            </a:pPr>
            <a:r>
              <a:rPr lang="cs-CZ" sz="3600" b="1" dirty="0" smtClean="0"/>
              <a:t>a kmenové buňky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3" y="1968589"/>
            <a:ext cx="8319862" cy="41654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095003" y="6286471"/>
            <a:ext cx="400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https://www.sci.muni.cz/ofiz/pachernik/</a:t>
            </a:r>
          </a:p>
        </p:txBody>
      </p:sp>
    </p:spTree>
    <p:extLst>
      <p:ext uri="{BB962C8B-B14F-4D97-AF65-F5344CB8AC3E}">
        <p14:creationId xmlns:p14="http://schemas.microsoft.com/office/powerpoint/2010/main" val="1656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37127"/>
          <a:stretch/>
        </p:blipFill>
        <p:spPr>
          <a:xfrm>
            <a:off x="-5770" y="943927"/>
            <a:ext cx="12191771" cy="588073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2024" y="0"/>
            <a:ext cx="1063570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Co nás na </a:t>
            </a:r>
            <a:r>
              <a:rPr lang="cs-CZ" sz="2800" b="1" dirty="0" err="1" smtClean="0">
                <a:solidFill>
                  <a:schemeClr val="bg1">
                    <a:lumMod val="65000"/>
                  </a:schemeClr>
                </a:solidFill>
              </a:rPr>
              <a:t>kardiomyogenezi</a:t>
            </a: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 zajímá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3200" b="1" dirty="0" smtClean="0"/>
              <a:t>J</a:t>
            </a:r>
            <a:r>
              <a:rPr lang="en-US" sz="3200" b="1" dirty="0" err="1"/>
              <a:t>ak</a:t>
            </a:r>
            <a:r>
              <a:rPr lang="en-US" sz="3200" b="1" dirty="0"/>
              <a:t> </a:t>
            </a:r>
            <a:r>
              <a:rPr lang="en-US" sz="3200" b="1" dirty="0" err="1" smtClean="0"/>
              <a:t>jsou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kardiomyocyty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specifiko</a:t>
            </a:r>
            <a:r>
              <a:rPr lang="cs-CZ" sz="3200" b="1" dirty="0" smtClean="0"/>
              <a:t>vány?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611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6">
            <a:extLst>
              <a:ext uri="{FF2B5EF4-FFF2-40B4-BE49-F238E27FC236}">
                <a16:creationId xmlns:a16="http://schemas.microsoft.com/office/drawing/2014/main" id="{E49325A4-CFED-4F0C-9F18-54A373BD6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2" b="11537"/>
          <a:stretch/>
        </p:blipFill>
        <p:spPr>
          <a:xfrm>
            <a:off x="110779" y="233653"/>
            <a:ext cx="11897000" cy="6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54" y="90560"/>
            <a:ext cx="8929468" cy="66971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815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541884" y="59399"/>
            <a:ext cx="9030982" cy="6789174"/>
            <a:chOff x="3161018" y="68826"/>
            <a:chExt cx="9030982" cy="678917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018" y="68826"/>
              <a:ext cx="9030982" cy="6789174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3383824" y="644563"/>
              <a:ext cx="3741217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Srdce je tvořen</a:t>
              </a:r>
              <a:r>
                <a:rPr lang="en-US" sz="2800" b="1" dirty="0" smtClean="0"/>
                <a:t>o</a:t>
              </a:r>
              <a:r>
                <a:rPr lang="cs-CZ" sz="2800" b="1" dirty="0" smtClean="0"/>
                <a:t> mnoha</a:t>
              </a:r>
            </a:p>
            <a:p>
              <a:r>
                <a:rPr lang="cs-CZ" sz="2800" b="1" dirty="0" smtClean="0"/>
                <a:t>typy buněk</a:t>
              </a:r>
              <a:endParaRPr lang="cs-CZ" sz="2800" b="1" dirty="0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411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024" y="0"/>
            <a:ext cx="1063570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Co nás na </a:t>
            </a:r>
            <a:r>
              <a:rPr lang="cs-CZ" sz="2800" b="1" dirty="0" err="1" smtClean="0">
                <a:solidFill>
                  <a:schemeClr val="bg1">
                    <a:lumMod val="65000"/>
                  </a:schemeClr>
                </a:solidFill>
              </a:rPr>
              <a:t>kardiomyogenezi</a:t>
            </a: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 zajímá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3200" b="1" dirty="0" smtClean="0"/>
              <a:t>Je možné připravit kmenové buňky myokardu?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12362" y="2026763"/>
            <a:ext cx="10067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i="1" cap="all" dirty="0" smtClean="0">
                <a:solidFill>
                  <a:srgbClr val="FF0000"/>
                </a:solidFill>
              </a:rPr>
              <a:t>C</a:t>
            </a:r>
            <a:r>
              <a:rPr lang="cs-CZ" sz="5400" b="1" i="1" cap="all" dirty="0" smtClean="0">
                <a:solidFill>
                  <a:srgbClr val="FF0000"/>
                </a:solidFill>
              </a:rPr>
              <a:t>o jsou to „kmenové“ buňky?!</a:t>
            </a:r>
            <a:endParaRPr lang="cs-CZ" sz="5400" b="1" i="1" cap="all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154687" y="3786490"/>
            <a:ext cx="598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1. Buňky schopné </a:t>
            </a:r>
            <a:r>
              <a:rPr lang="cs-CZ" sz="3600" b="1" dirty="0" err="1" smtClean="0"/>
              <a:t>sebeobnovy</a:t>
            </a:r>
            <a:endParaRPr lang="cs-CZ" sz="3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12362" y="5176886"/>
            <a:ext cx="1063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2</a:t>
            </a:r>
            <a:r>
              <a:rPr lang="cs-CZ" sz="3600" b="1" dirty="0" smtClean="0"/>
              <a:t>. Buňky schopné dávat vznik dalším buněčným typům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0887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80099"/>
              </p:ext>
            </p:extLst>
          </p:nvPr>
        </p:nvGraphicFramePr>
        <p:xfrm>
          <a:off x="1871581" y="65040"/>
          <a:ext cx="8135332" cy="674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Image" r:id="rId3" imgW="5765079" imgH="4952381" progId="Photoshop.Image.7">
                  <p:embed/>
                </p:oleObj>
              </mc:Choice>
              <mc:Fallback>
                <p:oleObj name="Image" r:id="rId3" imgW="5765079" imgH="4952381" progId="Photoshop.Image.7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581" y="65040"/>
                        <a:ext cx="8135332" cy="6749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353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9605" y="413239"/>
            <a:ext cx="332334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/>
              <a:t>Nezralé buňky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s-CZ" dirty="0" err="1"/>
              <a:t>progenitory</a:t>
            </a:r>
            <a:r>
              <a:rPr lang="cs-CZ" dirty="0"/>
              <a:t> a prekurzory</a:t>
            </a:r>
          </a:p>
          <a:p>
            <a:pPr eaLnBrk="1" hangingPunct="1">
              <a:defRPr/>
            </a:pPr>
            <a:r>
              <a:rPr lang="cs-CZ" dirty="0"/>
              <a:t>(+ kmenové buňky)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Časté dělení/proliferace</a:t>
            </a:r>
            <a:endParaRPr lang="en-US" dirty="0"/>
          </a:p>
          <a:p>
            <a:pPr eaLnBrk="1" hangingPunct="1">
              <a:defRPr/>
            </a:pPr>
            <a:r>
              <a:rPr lang="cs-CZ" dirty="0"/>
              <a:t>Funkčně nespecifikované,</a:t>
            </a:r>
          </a:p>
          <a:p>
            <a:pPr eaLnBrk="1" hangingPunct="1">
              <a:defRPr/>
            </a:pPr>
            <a:r>
              <a:rPr lang="cs-CZ" dirty="0"/>
              <a:t>jejich </a:t>
            </a:r>
            <a:r>
              <a:rPr lang="cs-CZ" dirty="0" err="1"/>
              <a:t>fenot</a:t>
            </a:r>
            <a:r>
              <a:rPr lang="en-US" dirty="0"/>
              <a:t>y</a:t>
            </a:r>
            <a:r>
              <a:rPr lang="cs-CZ" dirty="0"/>
              <a:t>p se dále </a:t>
            </a:r>
            <a:r>
              <a:rPr lang="cs-CZ" dirty="0" err="1"/>
              <a:t>vyvíji</a:t>
            </a:r>
            <a:r>
              <a:rPr lang="cs-CZ" dirty="0"/>
              <a:t>,</a:t>
            </a:r>
          </a:p>
          <a:p>
            <a:pPr eaLnBrk="1" hangingPunct="1">
              <a:defRPr/>
            </a:pPr>
            <a:r>
              <a:rPr lang="cs-CZ" dirty="0"/>
              <a:t>Vznikají z nich nové buněčné typy</a:t>
            </a:r>
          </a:p>
          <a:p>
            <a:pPr eaLnBrk="1" hangingPunct="1">
              <a:defRPr/>
            </a:pPr>
            <a:r>
              <a:rPr lang="cs-CZ" dirty="0"/>
              <a:t>V tkáni slabě vázané</a:t>
            </a:r>
          </a:p>
          <a:p>
            <a:pPr eaLnBrk="1" hangingPunct="1">
              <a:defRPr/>
            </a:pPr>
            <a:r>
              <a:rPr lang="en-US" dirty="0" err="1"/>
              <a:t>Velk</a:t>
            </a:r>
            <a:r>
              <a:rPr lang="cs-CZ" dirty="0"/>
              <a:t>ý </a:t>
            </a:r>
            <a:r>
              <a:rPr lang="cs-CZ" dirty="0" err="1"/>
              <a:t>járdoplazmový</a:t>
            </a:r>
            <a:r>
              <a:rPr lang="cs-CZ" dirty="0"/>
              <a:t> poměr</a:t>
            </a:r>
          </a:p>
          <a:p>
            <a:pPr eaLnBrk="1" hangingPunct="1">
              <a:defRPr/>
            </a:pPr>
            <a:r>
              <a:rPr lang="cs-CZ" dirty="0"/>
              <a:t>Energie – dominuje glykolýza</a:t>
            </a: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10425" y="131930"/>
            <a:ext cx="447744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/>
              <a:t>Zralé buňky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s-CZ" dirty="0" err="1"/>
              <a:t>maturivané</a:t>
            </a:r>
            <a:r>
              <a:rPr lang="cs-CZ" dirty="0"/>
              <a:t>, terminálně</a:t>
            </a:r>
          </a:p>
          <a:p>
            <a:pPr eaLnBrk="1" hangingPunct="1">
              <a:defRPr/>
            </a:pPr>
            <a:r>
              <a:rPr lang="cs-CZ" dirty="0"/>
              <a:t>diferencované buňky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Většinou se již nedělí, často </a:t>
            </a:r>
            <a:r>
              <a:rPr lang="cs-CZ" dirty="0" err="1"/>
              <a:t>postmitotitcké</a:t>
            </a:r>
            <a:r>
              <a:rPr lang="cs-CZ" dirty="0"/>
              <a:t>,</a:t>
            </a:r>
          </a:p>
          <a:p>
            <a:pPr eaLnBrk="1" hangingPunct="1">
              <a:defRPr/>
            </a:pPr>
            <a:r>
              <a:rPr lang="cs-CZ" dirty="0"/>
              <a:t>Specifické funkce často spojené se specifickou</a:t>
            </a:r>
          </a:p>
          <a:p>
            <a:pPr eaLnBrk="1" hangingPunct="1">
              <a:defRPr/>
            </a:pPr>
            <a:r>
              <a:rPr lang="cs-CZ" dirty="0"/>
              <a:t>stavbou a složením cytoskeletu, expresi</a:t>
            </a:r>
          </a:p>
          <a:p>
            <a:pPr eaLnBrk="1" hangingPunct="1">
              <a:defRPr/>
            </a:pPr>
            <a:r>
              <a:rPr lang="cs-CZ" dirty="0"/>
              <a:t>jedinečných enzymů atd.</a:t>
            </a:r>
          </a:p>
          <a:p>
            <a:pPr eaLnBrk="1" hangingPunct="1">
              <a:defRPr/>
            </a:pPr>
            <a:r>
              <a:rPr lang="cs-CZ" dirty="0"/>
              <a:t>Jejich fenotyp se již dál nevyvíjí</a:t>
            </a:r>
          </a:p>
          <a:p>
            <a:pPr eaLnBrk="1" hangingPunct="1">
              <a:defRPr/>
            </a:pPr>
            <a:r>
              <a:rPr lang="cs-CZ" dirty="0"/>
              <a:t>Pevně vázané v tkáni (výjimka krev)</a:t>
            </a:r>
          </a:p>
          <a:p>
            <a:pPr eaLnBrk="1" hangingPunct="1">
              <a:defRPr/>
            </a:pPr>
            <a:r>
              <a:rPr lang="cs-CZ" dirty="0"/>
              <a:t>Malý </a:t>
            </a:r>
            <a:r>
              <a:rPr lang="cs-CZ" dirty="0" err="1"/>
              <a:t>jádroplazmový</a:t>
            </a:r>
            <a:r>
              <a:rPr lang="cs-CZ" dirty="0"/>
              <a:t> poměr</a:t>
            </a:r>
          </a:p>
          <a:p>
            <a:pPr eaLnBrk="1" hangingPunct="1">
              <a:defRPr/>
            </a:pPr>
            <a:r>
              <a:rPr lang="cs-CZ" dirty="0"/>
              <a:t>Energie – dominuje OXFOS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07" y="2884610"/>
            <a:ext cx="39814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7" y="3548230"/>
            <a:ext cx="383381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9525" y="0"/>
            <a:ext cx="30492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/>
              <a:t>Buňky </a:t>
            </a:r>
            <a:r>
              <a:rPr lang="cs-CZ" altLang="cs-CZ" sz="1400" dirty="0"/>
              <a:t>mnohobuněčného organismu</a:t>
            </a:r>
          </a:p>
        </p:txBody>
      </p:sp>
    </p:spTree>
    <p:extLst>
      <p:ext uri="{BB962C8B-B14F-4D97-AF65-F5344CB8AC3E}">
        <p14:creationId xmlns:p14="http://schemas.microsoft.com/office/powerpoint/2010/main" val="3920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/>
          <p:cNvSpPr>
            <a:spLocks/>
          </p:cNvSpPr>
          <p:nvPr/>
        </p:nvSpPr>
        <p:spPr bwMode="auto">
          <a:xfrm>
            <a:off x="895348" y="2400300"/>
            <a:ext cx="7184781" cy="3619500"/>
          </a:xfrm>
          <a:custGeom>
            <a:avLst/>
            <a:gdLst>
              <a:gd name="T0" fmla="*/ 0 w 3360"/>
              <a:gd name="T1" fmla="*/ 1440 h 1456"/>
              <a:gd name="T2" fmla="*/ 432 w 3360"/>
              <a:gd name="T3" fmla="*/ 1344 h 1456"/>
              <a:gd name="T4" fmla="*/ 864 w 3360"/>
              <a:gd name="T5" fmla="*/ 816 h 1456"/>
              <a:gd name="T6" fmla="*/ 1056 w 3360"/>
              <a:gd name="T7" fmla="*/ 144 h 1456"/>
              <a:gd name="T8" fmla="*/ 1296 w 3360"/>
              <a:gd name="T9" fmla="*/ 0 h 1456"/>
              <a:gd name="T10" fmla="*/ 1488 w 3360"/>
              <a:gd name="T11" fmla="*/ 144 h 1456"/>
              <a:gd name="T12" fmla="*/ 1728 w 3360"/>
              <a:gd name="T13" fmla="*/ 192 h 1456"/>
              <a:gd name="T14" fmla="*/ 1920 w 3360"/>
              <a:gd name="T15" fmla="*/ 144 h 1456"/>
              <a:gd name="T16" fmla="*/ 2160 w 3360"/>
              <a:gd name="T17" fmla="*/ 0 h 1456"/>
              <a:gd name="T18" fmla="*/ 2352 w 3360"/>
              <a:gd name="T19" fmla="*/ 144 h 1456"/>
              <a:gd name="T20" fmla="*/ 2448 w 3360"/>
              <a:gd name="T21" fmla="*/ 576 h 1456"/>
              <a:gd name="T22" fmla="*/ 2736 w 3360"/>
              <a:gd name="T23" fmla="*/ 1008 h 1456"/>
              <a:gd name="T24" fmla="*/ 3024 w 3360"/>
              <a:gd name="T25" fmla="*/ 1344 h 1456"/>
              <a:gd name="T26" fmla="*/ 3216 w 3360"/>
              <a:gd name="T27" fmla="*/ 1440 h 1456"/>
              <a:gd name="T28" fmla="*/ 3360 w 3360"/>
              <a:gd name="T29" fmla="*/ 1440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60" h="1456">
                <a:moveTo>
                  <a:pt x="0" y="1440"/>
                </a:moveTo>
                <a:cubicBezTo>
                  <a:pt x="144" y="1444"/>
                  <a:pt x="288" y="1448"/>
                  <a:pt x="432" y="1344"/>
                </a:cubicBezTo>
                <a:cubicBezTo>
                  <a:pt x="576" y="1240"/>
                  <a:pt x="760" y="1016"/>
                  <a:pt x="864" y="816"/>
                </a:cubicBezTo>
                <a:cubicBezTo>
                  <a:pt x="968" y="616"/>
                  <a:pt x="984" y="280"/>
                  <a:pt x="1056" y="144"/>
                </a:cubicBezTo>
                <a:cubicBezTo>
                  <a:pt x="1128" y="8"/>
                  <a:pt x="1224" y="0"/>
                  <a:pt x="1296" y="0"/>
                </a:cubicBezTo>
                <a:cubicBezTo>
                  <a:pt x="1368" y="0"/>
                  <a:pt x="1416" y="112"/>
                  <a:pt x="1488" y="144"/>
                </a:cubicBezTo>
                <a:cubicBezTo>
                  <a:pt x="1560" y="176"/>
                  <a:pt x="1656" y="192"/>
                  <a:pt x="1728" y="192"/>
                </a:cubicBezTo>
                <a:cubicBezTo>
                  <a:pt x="1800" y="192"/>
                  <a:pt x="1848" y="176"/>
                  <a:pt x="1920" y="144"/>
                </a:cubicBezTo>
                <a:cubicBezTo>
                  <a:pt x="1992" y="112"/>
                  <a:pt x="2088" y="0"/>
                  <a:pt x="2160" y="0"/>
                </a:cubicBezTo>
                <a:cubicBezTo>
                  <a:pt x="2232" y="0"/>
                  <a:pt x="2304" y="48"/>
                  <a:pt x="2352" y="144"/>
                </a:cubicBezTo>
                <a:cubicBezTo>
                  <a:pt x="2400" y="240"/>
                  <a:pt x="2384" y="432"/>
                  <a:pt x="2448" y="576"/>
                </a:cubicBezTo>
                <a:cubicBezTo>
                  <a:pt x="2512" y="720"/>
                  <a:pt x="2640" y="880"/>
                  <a:pt x="2736" y="1008"/>
                </a:cubicBezTo>
                <a:cubicBezTo>
                  <a:pt x="2832" y="1136"/>
                  <a:pt x="2944" y="1272"/>
                  <a:pt x="3024" y="1344"/>
                </a:cubicBezTo>
                <a:cubicBezTo>
                  <a:pt x="3104" y="1416"/>
                  <a:pt x="3160" y="1424"/>
                  <a:pt x="3216" y="1440"/>
                </a:cubicBezTo>
                <a:cubicBezTo>
                  <a:pt x="3272" y="1456"/>
                  <a:pt x="3316" y="1448"/>
                  <a:pt x="3360" y="14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3917254" y="3231697"/>
            <a:ext cx="0" cy="1140033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5365054" y="3231697"/>
            <a:ext cx="0" cy="1140033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726754" y="4408243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A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5180904" y="4411418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B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666260" y="473385"/>
            <a:ext cx="433163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 sz="2800" b="1" dirty="0" smtClean="0"/>
              <a:t>Kmenové buňky myokardu?</a:t>
            </a:r>
            <a:endParaRPr lang="cs-CZ" altLang="cs-CZ" sz="2800" b="1" dirty="0"/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2832078" y="4796664"/>
            <a:ext cx="36136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400" b="1" dirty="0"/>
              <a:t>f</a:t>
            </a:r>
            <a:r>
              <a:rPr lang="cs-CZ" altLang="cs-CZ" sz="2400" b="1" dirty="0" smtClean="0"/>
              <a:t>aktory vnějšího prostředí)</a:t>
            </a:r>
            <a:endParaRPr lang="cs-CZ" altLang="cs-CZ" sz="2400" b="1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5576886" y="1938887"/>
            <a:ext cx="381000" cy="457200"/>
          </a:xfrm>
          <a:prstGeom prst="curvedLeftArrow">
            <a:avLst>
              <a:gd name="adj1" fmla="val 24000"/>
              <a:gd name="adj2" fmla="val 45659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81588" y="1940536"/>
            <a:ext cx="3904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auto- a parakrinně působící factory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883795" y="5650468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(HORA OSUDU)</a:t>
            </a:r>
            <a:endParaRPr lang="cs-CZ" dirty="0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4392574" y="1449907"/>
            <a:ext cx="1040705" cy="1062587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dirty="0" smtClean="0"/>
              <a:t>Kmenová</a:t>
            </a:r>
          </a:p>
          <a:p>
            <a:pPr algn="ctr"/>
            <a:r>
              <a:rPr lang="cs-CZ" altLang="cs-CZ" dirty="0" smtClean="0"/>
              <a:t>buňky</a:t>
            </a:r>
            <a:endParaRPr lang="cs-CZ" altLang="cs-CZ" sz="1800" b="0" dirty="0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3598214" y="1562100"/>
            <a:ext cx="1040705" cy="1062587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dirty="0" smtClean="0"/>
              <a:t>Kmenová</a:t>
            </a:r>
          </a:p>
          <a:p>
            <a:pPr algn="ctr"/>
            <a:r>
              <a:rPr lang="cs-CZ" altLang="cs-CZ" dirty="0" smtClean="0"/>
              <a:t>buňky</a:t>
            </a:r>
            <a:endParaRPr lang="cs-CZ" altLang="cs-CZ" sz="1800" b="0" dirty="0"/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4043061" y="1787088"/>
            <a:ext cx="1040705" cy="1062587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dirty="0" smtClean="0"/>
              <a:t>Kmenová</a:t>
            </a:r>
          </a:p>
          <a:p>
            <a:pPr algn="ctr"/>
            <a:r>
              <a:rPr lang="cs-CZ" altLang="cs-CZ" dirty="0" smtClean="0"/>
              <a:t>buňky</a:t>
            </a:r>
            <a:endParaRPr lang="cs-CZ" altLang="cs-CZ" sz="1800" b="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96211" y="1754221"/>
            <a:ext cx="344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Pool / zásoba / zdroj nových buněk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748599" y="3563719"/>
            <a:ext cx="4353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Funkční buňky plnící úkoly zajišťující integritu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a funkce organismu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9511" y="4148636"/>
            <a:ext cx="2068809" cy="27500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0" y="5300750"/>
            <a:ext cx="2674537" cy="13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43" y="44624"/>
            <a:ext cx="8924198" cy="4608512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2466622" y="2071182"/>
            <a:ext cx="7714543" cy="4814202"/>
            <a:chOff x="2466622" y="2071182"/>
            <a:chExt cx="7714543" cy="481420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417" y="3096344"/>
              <a:ext cx="4150748" cy="37890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Ovál 3"/>
            <p:cNvSpPr/>
            <p:nvPr/>
          </p:nvSpPr>
          <p:spPr>
            <a:xfrm>
              <a:off x="2466622" y="2071182"/>
              <a:ext cx="576064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2908357" y="2492896"/>
              <a:ext cx="5086352" cy="3147792"/>
            </a:xfrm>
            <a:custGeom>
              <a:avLst/>
              <a:gdLst>
                <a:gd name="connsiteX0" fmla="*/ 5230368 w 5230368"/>
                <a:gd name="connsiteY0" fmla="*/ 2578608 h 2913626"/>
                <a:gd name="connsiteX1" fmla="*/ 1709928 w 5230368"/>
                <a:gd name="connsiteY1" fmla="*/ 2688336 h 2913626"/>
                <a:gd name="connsiteX2" fmla="*/ 0 w 5230368"/>
                <a:gd name="connsiteY2" fmla="*/ 0 h 29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0368" h="2913626">
                  <a:moveTo>
                    <a:pt x="5230368" y="2578608"/>
                  </a:moveTo>
                  <a:cubicBezTo>
                    <a:pt x="3906012" y="2848356"/>
                    <a:pt x="2581656" y="3118104"/>
                    <a:pt x="1709928" y="2688336"/>
                  </a:cubicBezTo>
                  <a:cubicBezTo>
                    <a:pt x="838200" y="2258568"/>
                    <a:pt x="284988" y="446532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0554693" y="6318848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669984" y="1204546"/>
            <a:ext cx="5045016" cy="4795546"/>
            <a:chOff x="669984" y="1204546"/>
            <a:chExt cx="5045016" cy="4795546"/>
          </a:xfrm>
        </p:grpSpPr>
        <p:sp>
          <p:nvSpPr>
            <p:cNvPr id="7" name="Obdélník 6"/>
            <p:cNvSpPr/>
            <p:nvPr/>
          </p:nvSpPr>
          <p:spPr>
            <a:xfrm>
              <a:off x="3631223" y="1204546"/>
              <a:ext cx="2083777" cy="114433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9984" y="5538427"/>
              <a:ext cx="3500574" cy="46166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solidFill>
                    <a:srgbClr val="00B0F0"/>
                  </a:solidFill>
                </a:rPr>
                <a:t>Kmenové buňky myokardu</a:t>
              </a:r>
              <a:endParaRPr lang="cs-CZ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flipV="1">
              <a:off x="2576146" y="2431352"/>
              <a:ext cx="1538654" cy="30953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1540205" y="0"/>
            <a:ext cx="1512168" cy="2145599"/>
            <a:chOff x="1540205" y="0"/>
            <a:chExt cx="1512168" cy="2145599"/>
          </a:xfrm>
        </p:grpSpPr>
        <p:sp>
          <p:nvSpPr>
            <p:cNvPr id="6" name="Obdélník 5"/>
            <p:cNvSpPr/>
            <p:nvPr/>
          </p:nvSpPr>
          <p:spPr>
            <a:xfrm>
              <a:off x="1540205" y="0"/>
              <a:ext cx="1224136" cy="3326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2260275" y="362329"/>
              <a:ext cx="395111" cy="14336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/>
            <p:cNvSpPr/>
            <p:nvPr/>
          </p:nvSpPr>
          <p:spPr>
            <a:xfrm>
              <a:off x="2476309" y="1857567"/>
              <a:ext cx="576064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971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8973" y="125252"/>
            <a:ext cx="444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Multiplikace </a:t>
            </a:r>
            <a:r>
              <a:rPr lang="cs-CZ" sz="2800" b="1" dirty="0" err="1" smtClean="0"/>
              <a:t>kardiomyocytů</a:t>
            </a:r>
            <a:endParaRPr lang="cs-CZ" sz="28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763668"/>
            <a:ext cx="10515600" cy="59968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81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26788" y="681519"/>
            <a:ext cx="6912768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3600" b="1" dirty="0" smtClean="0"/>
              <a:t>Proč nás to zajímá: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800" b="1" dirty="0" smtClean="0"/>
              <a:t>Buněčné, tkáňové i orgánové náhrady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 </a:t>
            </a:r>
            <a:r>
              <a:rPr lang="cs-CZ" sz="2800" b="1" dirty="0" smtClean="0"/>
              <a:t>     v transplantační terapii.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>- </a:t>
            </a:r>
            <a:r>
              <a:rPr lang="cs-CZ" sz="2800" b="1" dirty="0" smtClean="0"/>
              <a:t>    Pochopení mechanismů –</a:t>
            </a:r>
            <a:r>
              <a:rPr lang="en-US" sz="2800" b="1" dirty="0" smtClean="0"/>
              <a:t>&gt;</a:t>
            </a:r>
            <a:r>
              <a:rPr lang="cs-CZ" sz="2800" b="1" dirty="0" smtClean="0"/>
              <a:t> medikace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 </a:t>
            </a:r>
            <a:r>
              <a:rPr lang="cs-CZ" sz="2800" b="1" dirty="0" smtClean="0"/>
              <a:t>      preventivní i léčebná.</a:t>
            </a:r>
            <a:endParaRPr lang="cs-CZ" sz="28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5476209" y="792480"/>
            <a:ext cx="6545103" cy="5290126"/>
            <a:chOff x="3127665" y="1988840"/>
            <a:chExt cx="5996871" cy="4680520"/>
          </a:xfrm>
        </p:grpSpPr>
        <p:grpSp>
          <p:nvGrpSpPr>
            <p:cNvPr id="8" name="Skupina 7"/>
            <p:cNvGrpSpPr/>
            <p:nvPr/>
          </p:nvGrpSpPr>
          <p:grpSpPr>
            <a:xfrm>
              <a:off x="4804800" y="1988840"/>
              <a:ext cx="4319736" cy="4680520"/>
              <a:chOff x="4019909" y="483079"/>
              <a:chExt cx="5759648" cy="6240693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0" b="6849"/>
              <a:stretch/>
            </p:blipFill>
            <p:spPr>
              <a:xfrm>
                <a:off x="4019909" y="483079"/>
                <a:ext cx="5759648" cy="6240693"/>
              </a:xfrm>
              <a:prstGeom prst="rect">
                <a:avLst/>
              </a:prstGeom>
            </p:spPr>
          </p:pic>
          <p:sp>
            <p:nvSpPr>
              <p:cNvPr id="11" name="TextovéPole 6"/>
              <p:cNvSpPr txBox="1"/>
              <p:nvPr/>
            </p:nvSpPr>
            <p:spPr>
              <a:xfrm>
                <a:off x="6333648" y="2535215"/>
                <a:ext cx="947268" cy="6771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50" b="1" dirty="0" err="1">
                    <a:solidFill>
                      <a:srgbClr val="FF0000"/>
                    </a:solidFill>
                  </a:rPr>
                  <a:t>Selh</a:t>
                </a:r>
                <a:r>
                  <a:rPr lang="cs-CZ" sz="1350" b="1" dirty="0">
                    <a:solidFill>
                      <a:srgbClr val="FF0000"/>
                    </a:solidFill>
                  </a:rPr>
                  <a:t>á</a:t>
                </a:r>
                <a:r>
                  <a:rPr lang="en-US" sz="1350" b="1" dirty="0">
                    <a:solidFill>
                      <a:srgbClr val="FF0000"/>
                    </a:solidFill>
                  </a:rPr>
                  <a:t>n</a:t>
                </a:r>
                <a:r>
                  <a:rPr lang="cs-CZ" sz="1350" b="1" dirty="0">
                    <a:solidFill>
                      <a:srgbClr val="FF0000"/>
                    </a:solidFill>
                  </a:rPr>
                  <a:t>í</a:t>
                </a:r>
              </a:p>
              <a:p>
                <a:pPr algn="ctr"/>
                <a:r>
                  <a:rPr lang="en-US" sz="1350" b="1" dirty="0" err="1">
                    <a:solidFill>
                      <a:srgbClr val="FF0000"/>
                    </a:solidFill>
                  </a:rPr>
                  <a:t>srdce</a:t>
                </a:r>
                <a:endParaRPr lang="cs-CZ" sz="135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ovéPole 7"/>
              <p:cNvSpPr txBox="1"/>
              <p:nvPr/>
            </p:nvSpPr>
            <p:spPr>
              <a:xfrm>
                <a:off x="4727270" y="4330466"/>
                <a:ext cx="1121761" cy="40010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350" b="1" dirty="0">
                    <a:solidFill>
                      <a:srgbClr val="FF0000"/>
                    </a:solidFill>
                  </a:rPr>
                  <a:t>Rakovina</a:t>
                </a:r>
              </a:p>
            </p:txBody>
          </p:sp>
          <p:sp>
            <p:nvSpPr>
              <p:cNvPr id="13" name="TextovéPole 8"/>
              <p:cNvSpPr txBox="1"/>
              <p:nvPr/>
            </p:nvSpPr>
            <p:spPr>
              <a:xfrm>
                <a:off x="7996686" y="4571047"/>
                <a:ext cx="776281" cy="40010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350" b="1" dirty="0">
                    <a:solidFill>
                      <a:srgbClr val="FF0000"/>
                    </a:solidFill>
                  </a:rPr>
                  <a:t>Násilí</a:t>
                </a:r>
              </a:p>
            </p:txBody>
          </p:sp>
        </p:grpSp>
        <p:sp>
          <p:nvSpPr>
            <p:cNvPr id="9" name="TextovéPole 9"/>
            <p:cNvSpPr txBox="1"/>
            <p:nvPr/>
          </p:nvSpPr>
          <p:spPr>
            <a:xfrm>
              <a:off x="3127665" y="5174462"/>
              <a:ext cx="220765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800" b="1" dirty="0">
                  <a:latin typeface="Lucida Calligraphy" panose="03010101010101010101" pitchFamily="66" charset="0"/>
                </a:rPr>
                <a:t>Nejčastější</a:t>
              </a:r>
            </a:p>
            <a:p>
              <a:r>
                <a:rPr lang="cs-CZ" sz="2800" b="1" dirty="0">
                  <a:latin typeface="Lucida Calligraphy" panose="03010101010101010101" pitchFamily="66" charset="0"/>
                </a:rPr>
                <a:t>příčina</a:t>
              </a:r>
            </a:p>
            <a:p>
              <a:r>
                <a:rPr lang="cs-CZ" sz="2800" b="1" dirty="0">
                  <a:latin typeface="Lucida Calligraphy" panose="03010101010101010101" pitchFamily="66" charset="0"/>
                </a:rPr>
                <a:t>úmrtí… </a:t>
              </a: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10581070" y="6381664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66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20027716">
            <a:off x="912969" y="2922553"/>
            <a:ext cx="9272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Děkuji za pozornost….</a:t>
            </a:r>
            <a:endParaRPr lang="cs-CZ" sz="8000" dirty="0">
              <a:solidFill>
                <a:srgbClr val="FF0000"/>
              </a:solidFill>
              <a:latin typeface="AR BERKLEY" panose="02000000000000000000" pitchFamily="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4095003" y="6286471"/>
            <a:ext cx="400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https://www.sci.muni.cz/ofiz/pachernik/</a:t>
            </a:r>
          </a:p>
        </p:txBody>
      </p:sp>
    </p:spTree>
    <p:extLst>
      <p:ext uri="{BB962C8B-B14F-4D97-AF65-F5344CB8AC3E}">
        <p14:creationId xmlns:p14="http://schemas.microsoft.com/office/powerpoint/2010/main" val="4241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66" y="1608992"/>
            <a:ext cx="8320234" cy="5249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146" y="2347546"/>
            <a:ext cx="3871637" cy="1800493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b="1" dirty="0" smtClean="0"/>
              <a:t>Dělí se jen nezralé </a:t>
            </a:r>
            <a:r>
              <a:rPr lang="cs-CZ" b="1" dirty="0" err="1" smtClean="0"/>
              <a:t>kardiomyocyty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      a jejich </a:t>
            </a:r>
            <a:r>
              <a:rPr lang="cs-CZ" b="1" dirty="0" err="1" smtClean="0"/>
              <a:t>progenitory</a:t>
            </a:r>
            <a:endParaRPr lang="cs-CZ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b="1" dirty="0" smtClean="0"/>
              <a:t>Dospělé </a:t>
            </a:r>
            <a:r>
              <a:rPr lang="cs-CZ" b="1" dirty="0" err="1" smtClean="0"/>
              <a:t>kardiomyocyty</a:t>
            </a:r>
            <a:r>
              <a:rPr lang="cs-CZ" b="1" dirty="0" smtClean="0"/>
              <a:t> se již nedělí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u="sng" dirty="0" smtClean="0"/>
              <a:t>Omezená schopnost regenerace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38446" y="144165"/>
            <a:ext cx="6326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Zdroje srdc</a:t>
            </a:r>
            <a:r>
              <a:rPr lang="cs-CZ" sz="4000" b="1" dirty="0"/>
              <a:t>í</a:t>
            </a:r>
            <a:r>
              <a:rPr lang="cs-CZ" sz="4000" b="1" dirty="0" smtClean="0"/>
              <a:t> a </a:t>
            </a:r>
            <a:r>
              <a:rPr lang="cs-CZ" sz="4000" b="1" dirty="0" err="1" smtClean="0"/>
              <a:t>kardiomyocytů</a:t>
            </a:r>
            <a:endParaRPr lang="cs-CZ" sz="4000" b="1" i="1" dirty="0" smtClean="0"/>
          </a:p>
        </p:txBody>
      </p:sp>
      <p:sp>
        <p:nvSpPr>
          <p:cNvPr id="5" name="Obdélník 4"/>
          <p:cNvSpPr/>
          <p:nvPr/>
        </p:nvSpPr>
        <p:spPr>
          <a:xfrm>
            <a:off x="703384" y="725310"/>
            <a:ext cx="10955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Dospělé srdce neobsahuje </a:t>
            </a:r>
            <a:r>
              <a:rPr lang="cs-CZ" sz="2800" b="1" dirty="0" smtClean="0"/>
              <a:t>nezralé </a:t>
            </a:r>
            <a:r>
              <a:rPr lang="cs-CZ" sz="2800" b="1" dirty="0" err="1" smtClean="0"/>
              <a:t>kardiomyocyty</a:t>
            </a:r>
            <a:r>
              <a:rPr lang="cs-CZ" sz="2800" b="1" dirty="0" smtClean="0"/>
              <a:t> </a:t>
            </a:r>
            <a:r>
              <a:rPr lang="cs-CZ" sz="2800" b="1" dirty="0"/>
              <a:t>a ani </a:t>
            </a:r>
            <a:r>
              <a:rPr lang="cs-CZ" sz="2800" b="1" dirty="0" smtClean="0"/>
              <a:t>jejich </a:t>
            </a:r>
            <a:r>
              <a:rPr lang="cs-CZ" sz="2800" b="1" dirty="0" err="1"/>
              <a:t>progenitory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451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38446" y="144165"/>
            <a:ext cx="6326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Zdroje srdcí a </a:t>
            </a:r>
            <a:r>
              <a:rPr lang="cs-CZ" sz="4000" b="1" dirty="0" err="1" smtClean="0"/>
              <a:t>kardiomyocytů</a:t>
            </a:r>
            <a:endParaRPr lang="cs-CZ" sz="4000" b="1" i="1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650631" y="1618544"/>
            <a:ext cx="5503789" cy="4706387"/>
            <a:chOff x="756138" y="1477867"/>
            <a:chExt cx="5503789" cy="470638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38" y="1991914"/>
              <a:ext cx="5503789" cy="4192340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2455500" y="1477867"/>
              <a:ext cx="21050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i="1" dirty="0"/>
                <a:t>Dospělí dárci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160100" y="1609371"/>
            <a:ext cx="3672023" cy="4953510"/>
            <a:chOff x="7160100" y="1609371"/>
            <a:chExt cx="3672023" cy="4953510"/>
          </a:xfrm>
        </p:grpSpPr>
        <p:sp>
          <p:nvSpPr>
            <p:cNvPr id="6" name="Obdélník 5"/>
            <p:cNvSpPr/>
            <p:nvPr/>
          </p:nvSpPr>
          <p:spPr>
            <a:xfrm>
              <a:off x="8335225" y="1609371"/>
              <a:ext cx="13217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i="1" dirty="0"/>
                <a:t>Embrya</a:t>
              </a:r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100" y="2141764"/>
              <a:ext cx="3672023" cy="4421117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558742" y="927882"/>
            <a:ext cx="11341258" cy="5736687"/>
            <a:chOff x="558742" y="927882"/>
            <a:chExt cx="11341258" cy="5736687"/>
          </a:xfrm>
        </p:grpSpPr>
        <p:grpSp>
          <p:nvGrpSpPr>
            <p:cNvPr id="16" name="Skupina 15"/>
            <p:cNvGrpSpPr/>
            <p:nvPr/>
          </p:nvGrpSpPr>
          <p:grpSpPr>
            <a:xfrm>
              <a:off x="558742" y="1406769"/>
              <a:ext cx="11341258" cy="5257800"/>
              <a:chOff x="558742" y="1406769"/>
              <a:chExt cx="11341258" cy="525780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9" y="1406769"/>
                <a:ext cx="6123411" cy="5257800"/>
              </a:xfrm>
              <a:prstGeom prst="rect">
                <a:avLst/>
              </a:prstGeom>
            </p:spPr>
          </p:pic>
          <p:graphicFrame>
            <p:nvGraphicFramePr>
              <p:cNvPr id="1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5929648"/>
                  </p:ext>
                </p:extLst>
              </p:nvPr>
            </p:nvGraphicFramePr>
            <p:xfrm>
              <a:off x="558742" y="1406769"/>
              <a:ext cx="5217847" cy="525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8" name="Image" r:id="rId6" imgW="4838095" imgH="4876190" progId="Photoshop.Image.7">
                      <p:embed/>
                    </p:oleObj>
                  </mc:Choice>
                  <mc:Fallback>
                    <p:oleObj name="Image" r:id="rId6" imgW="4838095" imgH="4876190" progId="Photoshop.Image.7">
                      <p:embed/>
                      <p:pic>
                        <p:nvPicPr>
                          <p:cNvPr id="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8742" y="1406769"/>
                            <a:ext cx="5217847" cy="52578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Obdélník 8"/>
            <p:cNvSpPr/>
            <p:nvPr/>
          </p:nvSpPr>
          <p:spPr>
            <a:xfrm>
              <a:off x="1215773" y="927882"/>
              <a:ext cx="10110845" cy="9541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cs-CZ" sz="2800" b="1" i="1" dirty="0" err="1" smtClean="0"/>
                <a:t>Pluripotentni</a:t>
              </a:r>
              <a:r>
                <a:rPr lang="cs-CZ" sz="2800" b="1" i="1" dirty="0" smtClean="0"/>
                <a:t> kmenové buňky</a:t>
              </a:r>
              <a:r>
                <a:rPr lang="en-US" sz="2800" b="1" i="1" dirty="0"/>
                <a:t>	</a:t>
              </a:r>
              <a:r>
                <a:rPr lang="en-US" sz="2800" b="1" i="1" dirty="0" smtClean="0"/>
                <a:t>-</a:t>
              </a:r>
              <a:r>
                <a:rPr lang="cs-CZ" sz="2800" b="1" i="1" dirty="0" smtClean="0"/>
                <a:t> </a:t>
              </a:r>
              <a:r>
                <a:rPr lang="en-US" sz="2800" b="1" i="1" dirty="0" err="1" smtClean="0"/>
                <a:t>embr</a:t>
              </a:r>
              <a:r>
                <a:rPr lang="cs-CZ" sz="2800" b="1" i="1" dirty="0" err="1" smtClean="0"/>
                <a:t>yonální</a:t>
              </a:r>
              <a:r>
                <a:rPr lang="cs-CZ" sz="2800" b="1" i="1" dirty="0" smtClean="0"/>
                <a:t> kmenové</a:t>
              </a:r>
            </a:p>
            <a:p>
              <a:r>
                <a:rPr lang="cs-CZ" sz="2800" b="1" i="1" dirty="0"/>
                <a:t>	</a:t>
              </a:r>
              <a:r>
                <a:rPr lang="cs-CZ" sz="2800" b="1" i="1" dirty="0" smtClean="0"/>
                <a:t>				- indukované </a:t>
              </a:r>
              <a:r>
                <a:rPr lang="cs-CZ" sz="2800" b="1" i="1" dirty="0" err="1" smtClean="0"/>
                <a:t>pluripotentní</a:t>
              </a:r>
              <a:r>
                <a:rPr lang="cs-CZ" sz="2800" b="1" i="1" dirty="0" smtClean="0"/>
                <a:t> kmenové</a:t>
              </a:r>
              <a:endParaRPr lang="cs-CZ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83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04988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4988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" name="Picture 9" descr="DBiologystr242 fin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759"/>
            <a:ext cx="10430608" cy="648389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781800" y="6096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cs typeface="Times New Roman" panose="02020603050405020304" pitchFamily="18" charset="0"/>
              </a:rPr>
              <a:t>Gilbert 199</a:t>
            </a:r>
            <a:r>
              <a:rPr lang="cs-CZ" altLang="cs-CZ" sz="1400" b="1"/>
              <a:t>7 </a:t>
            </a:r>
            <a:r>
              <a:rPr lang="en-US" altLang="cs-CZ" sz="1400" b="1"/>
              <a:t>/</a:t>
            </a:r>
            <a:r>
              <a:rPr lang="cs-CZ" altLang="cs-CZ" sz="1400" b="1"/>
              <a:t> </a:t>
            </a:r>
            <a:r>
              <a:rPr lang="cs-CZ" altLang="cs-CZ" sz="1400"/>
              <a:t>Bílek 2004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829938"/>
              </p:ext>
            </p:extLst>
          </p:nvPr>
        </p:nvGraphicFramePr>
        <p:xfrm>
          <a:off x="287584" y="99349"/>
          <a:ext cx="2510329" cy="252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Image" r:id="rId4" imgW="4838095" imgH="4876190" progId="Photoshop.Image.7">
                  <p:embed/>
                </p:oleObj>
              </mc:Choice>
              <mc:Fallback>
                <p:oleObj name="Image" r:id="rId4" imgW="4838095" imgH="4876190" progId="Photoshop.Image.7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84" y="99349"/>
                        <a:ext cx="2510329" cy="252955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1332034" y="3611685"/>
            <a:ext cx="1368425" cy="6477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 flipV="1">
            <a:off x="1558802" y="1115158"/>
            <a:ext cx="246185" cy="249652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663330" y="2403963"/>
            <a:ext cx="0" cy="272195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67812" y="5190149"/>
            <a:ext cx="719138" cy="2889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54" y="46597"/>
            <a:ext cx="3418178" cy="44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8153400" y="1589088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8229600" y="12080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8686800" y="1817688"/>
            <a:ext cx="228600" cy="228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8382000" y="17414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382000" y="14366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8077200" y="18938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458200" y="20462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8686800" y="14366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8077200" y="1436688"/>
            <a:ext cx="228600" cy="2286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172200" y="1741488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943600" y="1360488"/>
            <a:ext cx="228600" cy="228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6096000" y="16652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019800" y="1512888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5562600" y="1741488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715000" y="1893888"/>
            <a:ext cx="228600" cy="228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5715000" y="1436688"/>
            <a:ext cx="228600" cy="228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791200" y="1665288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943600" y="1817688"/>
            <a:ext cx="228600" cy="228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096000" y="1970088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6172200" y="1436688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5562600" y="1589088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5867400" y="2046288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5791200" y="12842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3429000" y="13604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3581400" y="1512888"/>
            <a:ext cx="228600" cy="22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3048000" y="1589088"/>
            <a:ext cx="228600" cy="228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3352800" y="16652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3429000" y="1817688"/>
            <a:ext cx="228600" cy="22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3276600" y="15128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3581400" y="18938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3581400" y="1741488"/>
            <a:ext cx="228600" cy="228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3124200" y="1817688"/>
            <a:ext cx="228600" cy="22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3657600" y="16652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3276600" y="19700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3124200" y="13604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3505200" y="19700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124200" y="19700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2743200" y="811214"/>
            <a:ext cx="133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b="1">
                <a:solidFill>
                  <a:srgbClr val="0070C0"/>
                </a:solidFill>
                <a:latin typeface="Tahoma" panose="020B0604030504040204" pitchFamily="34" charset="0"/>
              </a:rPr>
              <a:t>kultivace</a:t>
            </a:r>
            <a:endParaRPr lang="cs-CZ" altLang="cs-CZ" sz="2000" b="1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038600" y="1741488"/>
            <a:ext cx="1371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6629400" y="1741488"/>
            <a:ext cx="1371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6643688" y="1284289"/>
            <a:ext cx="1128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>
                <a:solidFill>
                  <a:srgbClr val="0070C0"/>
                </a:solidFill>
                <a:latin typeface="Tahoma" panose="020B0604030504040204" pitchFamily="34" charset="0"/>
              </a:rPr>
              <a:t>selekce</a:t>
            </a:r>
            <a:endParaRPr lang="cs-CZ" altLang="cs-CZ" sz="24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038600" y="1284289"/>
            <a:ext cx="118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b="1">
                <a:solidFill>
                  <a:srgbClr val="0070C0"/>
                </a:solidFill>
                <a:latin typeface="Tahoma" panose="020B0604030504040204" pitchFamily="34" charset="0"/>
              </a:rPr>
              <a:t>indukce</a:t>
            </a:r>
            <a:endParaRPr lang="cs-CZ" altLang="cs-CZ" sz="24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2379312" y="125285"/>
            <a:ext cx="696665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 smtClean="0"/>
              <a:t>Diferenciace </a:t>
            </a:r>
            <a:r>
              <a:rPr lang="cs-CZ" altLang="cs-CZ" b="1" dirty="0" err="1" smtClean="0"/>
              <a:t>pluripotentních</a:t>
            </a:r>
            <a:r>
              <a:rPr lang="cs-CZ" altLang="cs-CZ" b="1" dirty="0" smtClean="0"/>
              <a:t> kmenových buněk in vitro (zjednodušeno)</a:t>
            </a:r>
            <a:endParaRPr lang="cs-CZ" altLang="cs-CZ" b="1" dirty="0"/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3000376" y="2201864"/>
            <a:ext cx="761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/>
              <a:t>ES buňky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4911725" y="3727451"/>
            <a:ext cx="18859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/>
              <a:t>somatické kmenové buňky</a:t>
            </a: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6024563" y="2490788"/>
            <a:ext cx="0" cy="1223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 rot="16200000">
            <a:off x="5503076" y="2942840"/>
            <a:ext cx="6222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 i="1">
                <a:solidFill>
                  <a:srgbClr val="FF0000"/>
                </a:solidFill>
              </a:rPr>
              <a:t>izolace</a:t>
            </a: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V="1">
            <a:off x="6600825" y="2346326"/>
            <a:ext cx="1511300" cy="13684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5646738" y="394335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5862638" y="415925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6078538" y="437515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9" name="Oval 55"/>
          <p:cNvSpPr>
            <a:spLocks noChangeArrowheads="1"/>
          </p:cNvSpPr>
          <p:nvPr/>
        </p:nvSpPr>
        <p:spPr bwMode="auto">
          <a:xfrm>
            <a:off x="5719763" y="4448175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00" name="Oval 56"/>
          <p:cNvSpPr>
            <a:spLocks noChangeArrowheads="1"/>
          </p:cNvSpPr>
          <p:nvPr/>
        </p:nvSpPr>
        <p:spPr bwMode="auto">
          <a:xfrm>
            <a:off x="6108700" y="415925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01" name="Oval 57"/>
          <p:cNvSpPr>
            <a:spLocks noChangeArrowheads="1"/>
          </p:cNvSpPr>
          <p:nvPr/>
        </p:nvSpPr>
        <p:spPr bwMode="auto">
          <a:xfrm>
            <a:off x="5575300" y="4087813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5519738" y="1050926"/>
            <a:ext cx="936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/>
              <a:t>progenitory</a:t>
            </a: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8543926" y="1050926"/>
            <a:ext cx="15249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/>
              <a:t>diferencované buňky</a:t>
            </a:r>
          </a:p>
        </p:txBody>
      </p:sp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5" y="4971238"/>
            <a:ext cx="11828306" cy="22241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3359150" y="2492376"/>
            <a:ext cx="0" cy="22320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 flipV="1">
            <a:off x="6604000" y="4495800"/>
            <a:ext cx="3073400" cy="12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07" name="Oval 63"/>
          <p:cNvSpPr>
            <a:spLocks noChangeArrowheads="1"/>
          </p:cNvSpPr>
          <p:nvPr/>
        </p:nvSpPr>
        <p:spPr bwMode="auto">
          <a:xfrm>
            <a:off x="9825038" y="39624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08" name="Oval 64"/>
          <p:cNvSpPr>
            <a:spLocks noChangeArrowheads="1"/>
          </p:cNvSpPr>
          <p:nvPr/>
        </p:nvSpPr>
        <p:spPr bwMode="auto">
          <a:xfrm>
            <a:off x="10040938" y="41783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09" name="Oval 65"/>
          <p:cNvSpPr>
            <a:spLocks noChangeArrowheads="1"/>
          </p:cNvSpPr>
          <p:nvPr/>
        </p:nvSpPr>
        <p:spPr bwMode="auto">
          <a:xfrm>
            <a:off x="10256838" y="43942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10" name="Oval 66"/>
          <p:cNvSpPr>
            <a:spLocks noChangeArrowheads="1"/>
          </p:cNvSpPr>
          <p:nvPr/>
        </p:nvSpPr>
        <p:spPr bwMode="auto">
          <a:xfrm>
            <a:off x="9898063" y="4467225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11" name="Oval 67"/>
          <p:cNvSpPr>
            <a:spLocks noChangeArrowheads="1"/>
          </p:cNvSpPr>
          <p:nvPr/>
        </p:nvSpPr>
        <p:spPr bwMode="auto">
          <a:xfrm>
            <a:off x="10287000" y="41783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12" name="Oval 68"/>
          <p:cNvSpPr>
            <a:spLocks noChangeArrowheads="1"/>
          </p:cNvSpPr>
          <p:nvPr/>
        </p:nvSpPr>
        <p:spPr bwMode="auto">
          <a:xfrm>
            <a:off x="9753600" y="4106863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5895975" y="4543426"/>
            <a:ext cx="9967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 i="1">
                <a:solidFill>
                  <a:schemeClr val="folHlink"/>
                </a:solidFill>
              </a:rPr>
              <a:t>embryonální</a:t>
            </a: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9129713" y="4206876"/>
            <a:ext cx="641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 i="1">
                <a:solidFill>
                  <a:schemeClr val="folHlink"/>
                </a:solidFill>
              </a:rPr>
              <a:t>adultní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3352800" y="4557714"/>
            <a:ext cx="15272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b="1">
                <a:solidFill>
                  <a:srgbClr val="0070C0"/>
                </a:solidFill>
              </a:rPr>
              <a:t>buňky ICM/epiblastu</a:t>
            </a:r>
          </a:p>
        </p:txBody>
      </p:sp>
    </p:spTree>
    <p:extLst>
      <p:ext uri="{BB962C8B-B14F-4D97-AF65-F5344CB8AC3E}">
        <p14:creationId xmlns:p14="http://schemas.microsoft.com/office/powerpoint/2010/main" val="29247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024" y="0"/>
            <a:ext cx="1063570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Co nás na </a:t>
            </a:r>
            <a:r>
              <a:rPr lang="cs-CZ" sz="2800" b="1" dirty="0" err="1" smtClean="0">
                <a:solidFill>
                  <a:schemeClr val="bg1">
                    <a:lumMod val="65000"/>
                  </a:schemeClr>
                </a:solidFill>
              </a:rPr>
              <a:t>kardiomyogenezi</a:t>
            </a: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 zajímá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3200" b="1" dirty="0" smtClean="0"/>
              <a:t>J</a:t>
            </a:r>
            <a:r>
              <a:rPr lang="en-US" sz="3200" b="1" dirty="0" err="1"/>
              <a:t>ak</a:t>
            </a:r>
            <a:r>
              <a:rPr lang="en-US" sz="3200" b="1" dirty="0"/>
              <a:t> </a:t>
            </a:r>
            <a:r>
              <a:rPr lang="en-US" sz="3200" b="1" dirty="0" err="1" smtClean="0"/>
              <a:t>srdce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kardiomyocyty</a:t>
            </a:r>
            <a:r>
              <a:rPr lang="en-US" sz="3200" b="1" dirty="0" smtClean="0"/>
              <a:t> </a:t>
            </a:r>
            <a:r>
              <a:rPr lang="en-US" sz="3200" b="1" dirty="0" err="1"/>
              <a:t>vznika</a:t>
            </a:r>
            <a:r>
              <a:rPr lang="cs-CZ" sz="3200" b="1" dirty="0"/>
              <a:t>jí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>
          <a:xfrm>
            <a:off x="8655" y="1015663"/>
            <a:ext cx="5571517" cy="40965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07" y="0"/>
            <a:ext cx="6770493" cy="3816096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2584469" y="3566925"/>
            <a:ext cx="7982766" cy="3291075"/>
            <a:chOff x="2584469" y="3566925"/>
            <a:chExt cx="7982766" cy="329107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30"/>
            <a:stretch/>
          </p:blipFill>
          <p:spPr>
            <a:xfrm>
              <a:off x="2584469" y="3566925"/>
              <a:ext cx="7982766" cy="3291075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5900019" y="4307630"/>
              <a:ext cx="12832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20-22 days</a:t>
              </a:r>
              <a:endParaRPr lang="cs-CZ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322668" y="4307630"/>
              <a:ext cx="12832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23-25 days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9004323" y="4307630"/>
              <a:ext cx="12832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30-35 days</a:t>
              </a:r>
              <a:endParaRPr lang="cs-CZ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37867" y="4307630"/>
              <a:ext cx="963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15 days</a:t>
              </a:r>
              <a:endParaRPr lang="cs-CZ" b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864180" y="4280773"/>
              <a:ext cx="9776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14 days</a:t>
              </a:r>
              <a:endParaRPr lang="cs-CZ" b="1" dirty="0"/>
            </a:p>
          </p:txBody>
        </p:sp>
      </p:grpSp>
      <p:cxnSp>
        <p:nvCxnSpPr>
          <p:cNvPr id="16" name="Přímá spojnice se šipkou 15"/>
          <p:cNvCxnSpPr/>
          <p:nvPr/>
        </p:nvCxnSpPr>
        <p:spPr>
          <a:xfrm flipH="1" flipV="1">
            <a:off x="8304551" y="1476531"/>
            <a:ext cx="1169233" cy="32978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>
          <a:xfrm>
            <a:off x="5869875" y="3647552"/>
            <a:ext cx="1422649" cy="275324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5907813" y="1837785"/>
            <a:ext cx="581721" cy="2936582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0581070" y="6362810"/>
            <a:ext cx="15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Jiří </a:t>
            </a:r>
            <a:r>
              <a:rPr lang="cs-CZ" sz="1200" dirty="0" err="1" smtClean="0"/>
              <a:t>Pacherník</a:t>
            </a:r>
            <a:r>
              <a:rPr lang="cs-CZ" sz="1200" dirty="0" smtClean="0"/>
              <a:t> (</a:t>
            </a:r>
            <a:r>
              <a:rPr lang="cs-CZ" sz="1200" dirty="0" err="1" smtClean="0"/>
              <a:t>JIPAlab</a:t>
            </a:r>
            <a:r>
              <a:rPr lang="cs-CZ" sz="1200" dirty="0" smtClean="0"/>
              <a:t>)</a:t>
            </a:r>
          </a:p>
          <a:p>
            <a:pPr algn="ctr"/>
            <a:r>
              <a:rPr lang="cs-CZ" sz="1200" dirty="0" err="1" smtClean="0"/>
              <a:t>jipa</a:t>
            </a:r>
            <a:r>
              <a:rPr lang="en-US" sz="1200" dirty="0" smtClean="0"/>
              <a:t>@sci.muni.cz</a:t>
            </a:r>
            <a:endParaRPr lang="cs-CZ" sz="12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649211" y="822121"/>
            <a:ext cx="3330429" cy="40938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1145309" y="784201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984825" y="1105872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196109" y="1405346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454727" y="1038202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31273" y="1465383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43528" y="832693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09600" y="1252946"/>
            <a:ext cx="508000" cy="517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9296045" y="1502152"/>
            <a:ext cx="840509" cy="374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194445" y="1100371"/>
            <a:ext cx="840509" cy="374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9600845" y="1806952"/>
            <a:ext cx="840509" cy="374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0380166" y="1942034"/>
            <a:ext cx="840509" cy="374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10245" y="2294169"/>
            <a:ext cx="840509" cy="374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10017635" y="938157"/>
            <a:ext cx="4572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504026" y="1087669"/>
            <a:ext cx="4572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9270643" y="2396924"/>
            <a:ext cx="4572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8497099" y="1729018"/>
            <a:ext cx="4572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10746154" y="1437497"/>
            <a:ext cx="4572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9725530" y="2223744"/>
            <a:ext cx="457200" cy="59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8163438" y="935266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0396326" y="763243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10002626" y="998768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7243263" y="2084042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8961227" y="2099050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8014497" y="1022437"/>
            <a:ext cx="521855" cy="4756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8220534" y="5264992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9181121" y="5405847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005793" y="5547854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9085292" y="5688709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8539193" y="5930010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8298518" y="2485824"/>
            <a:ext cx="535708" cy="517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aoblený obdélník 33"/>
          <p:cNvSpPr/>
          <p:nvPr/>
        </p:nvSpPr>
        <p:spPr>
          <a:xfrm>
            <a:off x="8653540" y="2619749"/>
            <a:ext cx="535708" cy="517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10286644" y="1181188"/>
            <a:ext cx="535708" cy="517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>
            <a:off x="9050125" y="1641850"/>
            <a:ext cx="535708" cy="517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8013345" y="1827735"/>
            <a:ext cx="535708" cy="517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aoblený obdélník 37"/>
          <p:cNvSpPr/>
          <p:nvPr/>
        </p:nvSpPr>
        <p:spPr>
          <a:xfrm>
            <a:off x="9744007" y="1483681"/>
            <a:ext cx="535708" cy="517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9536190" y="657024"/>
            <a:ext cx="521855" cy="4756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9688590" y="809424"/>
            <a:ext cx="521855" cy="4756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8831918" y="1425375"/>
            <a:ext cx="521855" cy="4756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9979534" y="2216815"/>
            <a:ext cx="521855" cy="4756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9744539" y="5772993"/>
            <a:ext cx="840509" cy="374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9012558" y="6007367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9532095" y="6248668"/>
            <a:ext cx="1403927" cy="217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8" name="Skupina 57"/>
          <p:cNvGrpSpPr/>
          <p:nvPr/>
        </p:nvGrpSpPr>
        <p:grpSpPr>
          <a:xfrm>
            <a:off x="297519" y="6207104"/>
            <a:ext cx="2669367" cy="517237"/>
            <a:chOff x="297519" y="6207104"/>
            <a:chExt cx="2669367" cy="517237"/>
          </a:xfrm>
        </p:grpSpPr>
        <p:sp>
          <p:nvSpPr>
            <p:cNvPr id="9" name="Ovál 8"/>
            <p:cNvSpPr/>
            <p:nvPr/>
          </p:nvSpPr>
          <p:spPr>
            <a:xfrm>
              <a:off x="297519" y="6207104"/>
              <a:ext cx="508000" cy="5172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839444" y="6322382"/>
              <a:ext cx="2127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</a:t>
              </a:r>
              <a:r>
                <a:rPr lang="en-US" dirty="0" err="1" smtClean="0"/>
                <a:t>luripotent</a:t>
              </a:r>
              <a:r>
                <a:rPr lang="cs-CZ" dirty="0" smtClean="0"/>
                <a:t> stem cell</a:t>
              </a:r>
              <a:endParaRPr lang="cs-CZ" dirty="0"/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3577227" y="6322382"/>
            <a:ext cx="3059366" cy="369332"/>
            <a:chOff x="466436" y="6338516"/>
            <a:chExt cx="3059366" cy="369332"/>
          </a:xfrm>
        </p:grpSpPr>
        <p:sp>
          <p:nvSpPr>
            <p:cNvPr id="32" name="Obdélník 31"/>
            <p:cNvSpPr/>
            <p:nvPr/>
          </p:nvSpPr>
          <p:spPr>
            <a:xfrm>
              <a:off x="466436" y="6414655"/>
              <a:ext cx="1403927" cy="2170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1964734" y="6338516"/>
              <a:ext cx="1561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cardiomyocyte</a:t>
              </a:r>
              <a:endParaRPr lang="cs-CZ" dirty="0"/>
            </a:p>
          </p:txBody>
        </p:sp>
      </p:grpSp>
      <p:cxnSp>
        <p:nvCxnSpPr>
          <p:cNvPr id="48" name="Přímá spojnice 47"/>
          <p:cNvCxnSpPr/>
          <p:nvPr/>
        </p:nvCxnSpPr>
        <p:spPr>
          <a:xfrm flipV="1">
            <a:off x="2646395" y="1348637"/>
            <a:ext cx="4457345" cy="37660"/>
          </a:xfrm>
          <a:prstGeom prst="line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9037957" y="3569701"/>
            <a:ext cx="0" cy="137317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96641" y="132403"/>
            <a:ext cx="27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Non-differentiated </a:t>
            </a:r>
            <a:r>
              <a:rPr lang="cs-CZ" i="1" dirty="0" smtClean="0"/>
              <a:t>E</a:t>
            </a:r>
            <a:r>
              <a:rPr lang="en-US" i="1" dirty="0" smtClean="0"/>
              <a:t>SC</a:t>
            </a:r>
            <a:r>
              <a:rPr lang="cs-CZ" i="1" dirty="0" smtClean="0"/>
              <a:t>/</a:t>
            </a:r>
            <a:r>
              <a:rPr lang="cs-CZ" i="1" dirty="0" err="1" smtClean="0"/>
              <a:t>iPSC</a:t>
            </a:r>
            <a:endParaRPr lang="cs-CZ" i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7924100" y="132403"/>
            <a:ext cx="352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Differentiated mixed cell population</a:t>
            </a:r>
            <a:endParaRPr lang="cs-CZ" i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9714521" y="4970708"/>
            <a:ext cx="241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Purified </a:t>
            </a:r>
            <a:r>
              <a:rPr lang="en-US" i="1" dirty="0" err="1" smtClean="0"/>
              <a:t>cardiomyocytes</a:t>
            </a:r>
            <a:endParaRPr lang="cs-CZ" i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987035" y="826382"/>
            <a:ext cx="206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Differentiation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9021733" y="3779214"/>
            <a:ext cx="15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Purification</a:t>
            </a:r>
            <a:r>
              <a:rPr lang="cs-CZ" dirty="0" smtClean="0">
                <a:solidFill>
                  <a:srgbClr val="FF0000"/>
                </a:solidFill>
              </a:rPr>
              <a:t> (?)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5" y="1555439"/>
            <a:ext cx="4198866" cy="46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" y="527538"/>
            <a:ext cx="12158881" cy="56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446</Words>
  <Application>Microsoft Office PowerPoint</Application>
  <PresentationFormat>Širokoúhlá obrazovka</PresentationFormat>
  <Paragraphs>122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 BERKLEY</vt:lpstr>
      <vt:lpstr>Arial</vt:lpstr>
      <vt:lpstr>Calibri</vt:lpstr>
      <vt:lpstr>Calibri Light</vt:lpstr>
      <vt:lpstr>Lucida Calligraphy</vt:lpstr>
      <vt:lpstr>Tahoma</vt:lpstr>
      <vt:lpstr>Times New Roman</vt:lpstr>
      <vt:lpstr>Motiv Office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JiPa</dc:creator>
  <cp:lastModifiedBy>JiPa</cp:lastModifiedBy>
  <cp:revision>79</cp:revision>
  <dcterms:created xsi:type="dcterms:W3CDTF">2019-12-03T11:07:38Z</dcterms:created>
  <dcterms:modified xsi:type="dcterms:W3CDTF">2020-12-11T14:30:00Z</dcterms:modified>
</cp:coreProperties>
</file>