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8"/>
  </p:notesMasterIdLst>
  <p:sldIdLst>
    <p:sldId id="256" r:id="rId2"/>
    <p:sldId id="271" r:id="rId3"/>
    <p:sldId id="268" r:id="rId4"/>
    <p:sldId id="266" r:id="rId5"/>
    <p:sldId id="277" r:id="rId6"/>
    <p:sldId id="270" r:id="rId7"/>
    <p:sldId id="273" r:id="rId8"/>
    <p:sldId id="258" r:id="rId9"/>
    <p:sldId id="287" r:id="rId10"/>
    <p:sldId id="286" r:id="rId11"/>
    <p:sldId id="281" r:id="rId12"/>
    <p:sldId id="288" r:id="rId13"/>
    <p:sldId id="289" r:id="rId14"/>
    <p:sldId id="290" r:id="rId15"/>
    <p:sldId id="285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>
      <p:cViewPr varScale="1">
        <p:scale>
          <a:sx n="83" d="100"/>
          <a:sy n="83" d="100"/>
        </p:scale>
        <p:origin x="15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256F-65A9-40C8-9725-9B82F75BD917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C54C8-B277-47E0-A082-A172A7E579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74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72559B-6150-4CA0-A7F1-E264333C1BC5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F5E7CC4-8200-4C6E-8A34-1E209163703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8771893" TargetMode="External"/><Relationship Id="rId2" Type="http://schemas.openxmlformats.org/officeDocument/2006/relationships/hyperlink" Target="https://www.ncbi.nlm.nih.gov/pubmed/2825428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dpi.com/1996-1944/12/2/240" TargetMode="External"/><Relationship Id="rId5" Type="http://schemas.openxmlformats.org/officeDocument/2006/relationships/hyperlink" Target="https://www.ncbi.nlm.nih.gov/pubmed/15541680" TargetMode="External"/><Relationship Id="rId4" Type="http://schemas.openxmlformats.org/officeDocument/2006/relationships/hyperlink" Target="https://www.ncbi.nlm.nih.gov/pubmed/2577871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itec.cz/plazmove-technologie-lenka-zajickova/rg9" TargetMode="External"/><Relationship Id="rId2" Type="http://schemas.openxmlformats.org/officeDocument/2006/relationships/hyperlink" Target="http://www.fgu.cas.cz/departments/biomaterialy-a-tkanove-inzenyrstvi?publicationsCount=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6479" y="1356366"/>
            <a:ext cx="869661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Biomateriály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jejich medicínské využití</a:t>
            </a:r>
            <a:endParaRPr 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3694" y="5373215"/>
            <a:ext cx="589296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Jiřina </a:t>
            </a:r>
            <a:r>
              <a:rPr 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Medalová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Petra Černochová</a:t>
            </a:r>
          </a:p>
          <a:p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jipro@mail.muni.cz</a:t>
            </a:r>
            <a:endParaRPr 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2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Membrány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cs-CZ" dirty="0" smtClean="0"/>
              <a:t>Cell </a:t>
            </a:r>
            <a:r>
              <a:rPr lang="cs-CZ" dirty="0" err="1" smtClean="0"/>
              <a:t>crowns</a:t>
            </a:r>
            <a:r>
              <a:rPr lang="cs-CZ" dirty="0" smtClean="0"/>
              <a:t> (</a:t>
            </a:r>
            <a:r>
              <a:rPr lang="cs-CZ" dirty="0" err="1" smtClean="0"/>
              <a:t>Scaffdex</a:t>
            </a:r>
            <a:r>
              <a:rPr lang="cs-CZ" dirty="0" smtClean="0"/>
              <a:t>) – s membránami v 24 W desce</a:t>
            </a:r>
            <a:r>
              <a:rPr lang="cs-CZ" sz="2400" dirty="0" smtClean="0"/>
              <a:t>                             - nejsou průsvitné</a:t>
            </a:r>
            <a:r>
              <a:rPr lang="cs-CZ" sz="2400" dirty="0"/>
              <a:t>, nutné fluorescenční </a:t>
            </a:r>
            <a:r>
              <a:rPr lang="cs-CZ" sz="2400" dirty="0" smtClean="0"/>
              <a:t>barvení</a:t>
            </a:r>
          </a:p>
          <a:p>
            <a:r>
              <a:rPr lang="cs-CZ" dirty="0" smtClean="0"/>
              <a:t>Stanovení cytokinetických parametrů</a:t>
            </a:r>
          </a:p>
          <a:p>
            <a:r>
              <a:rPr lang="cs-CZ" dirty="0" err="1" smtClean="0"/>
              <a:t>Kokultivace</a:t>
            </a:r>
            <a:r>
              <a:rPr lang="cs-CZ" dirty="0" smtClean="0"/>
              <a:t> endotelových buněk a VSMC </a:t>
            </a:r>
          </a:p>
          <a:p>
            <a:pPr marL="0" indent="0">
              <a:buNone/>
            </a:pPr>
            <a:endParaRPr lang="cs-CZ" dirty="0"/>
          </a:p>
          <a:p>
            <a:endParaRPr lang="cs-CZ" sz="2400" dirty="0"/>
          </a:p>
        </p:txBody>
      </p:sp>
      <p:pic>
        <p:nvPicPr>
          <p:cNvPr id="3074" name="Picture 2" descr="VÃ½sledek obrÃ¡zku pro biomaterials for tomorr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8999"/>
            <a:ext cx="4932547" cy="32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268760"/>
          </a:xfrm>
        </p:spPr>
        <p:txBody>
          <a:bodyPr/>
          <a:lstStyle/>
          <a:p>
            <a:r>
              <a:rPr lang="cs-CZ" sz="4400" dirty="0" smtClean="0"/>
              <a:t>Odolnost buněk vůči trypsinu I</a:t>
            </a:r>
            <a:endParaRPr lang="cs-CZ" sz="4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502650"/>
              </p:ext>
            </p:extLst>
          </p:nvPr>
        </p:nvGraphicFramePr>
        <p:xfrm>
          <a:off x="1476375" y="1196975"/>
          <a:ext cx="6119813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Acrobat Document" r:id="rId3" imgW="2019158" imgH="1752409" progId="AcroExch.Document.DC">
                  <p:embed/>
                </p:oleObj>
              </mc:Choice>
              <mc:Fallback>
                <p:oleObj name="Acrobat Document" r:id="rId3" imgW="2019158" imgH="17524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375" y="1196975"/>
                        <a:ext cx="6119813" cy="531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372200" y="4902259"/>
            <a:ext cx="10128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CTR</a:t>
            </a:r>
          </a:p>
          <a:p>
            <a:r>
              <a:rPr lang="cs-CZ" sz="1200" dirty="0" smtClean="0"/>
              <a:t>10W</a:t>
            </a:r>
          </a:p>
          <a:p>
            <a:r>
              <a:rPr lang="cs-CZ" sz="1200" dirty="0" smtClean="0"/>
              <a:t>30W</a:t>
            </a:r>
          </a:p>
          <a:p>
            <a:r>
              <a:rPr lang="cs-CZ" sz="1200" dirty="0" smtClean="0"/>
              <a:t>150W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05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Chronické rány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09451" y="2576441"/>
            <a:ext cx="51271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b="1" dirty="0">
                <a:latin typeface="Trebuchet MS" panose="020B0603020202020204" pitchFamily="34" charset="0"/>
              </a:rPr>
              <a:t>Nejčastější chronické rány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50" b="1" dirty="0">
                <a:solidFill>
                  <a:srgbClr val="0066CC"/>
                </a:solidFill>
                <a:latin typeface="Trebuchet MS" panose="020B0603020202020204" pitchFamily="34" charset="0"/>
              </a:rPr>
              <a:t>bércové vředy venózní etiologie</a:t>
            </a:r>
            <a:r>
              <a:rPr lang="cs-CZ" sz="1350" dirty="0">
                <a:solidFill>
                  <a:srgbClr val="2F2F2F"/>
                </a:solidFill>
                <a:latin typeface="Trebuchet MS" panose="020B0603020202020204" pitchFamily="34" charset="0"/>
              </a:rPr>
              <a:t> (jsou jedním z projevů chronické žilní insuficience)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50" b="1" dirty="0">
                <a:solidFill>
                  <a:srgbClr val="0066CC"/>
                </a:solidFill>
                <a:latin typeface="Trebuchet MS" panose="020B0603020202020204" pitchFamily="34" charset="0"/>
              </a:rPr>
              <a:t>arteriální kožní vředy</a:t>
            </a:r>
            <a:r>
              <a:rPr lang="cs-CZ" sz="1350" dirty="0">
                <a:solidFill>
                  <a:srgbClr val="2F2F2F"/>
                </a:solidFill>
                <a:latin typeface="Trebuchet MS" panose="020B0603020202020204" pitchFamily="34" charset="0"/>
              </a:rPr>
              <a:t> (projev pokročilé ischemické choroby dolních končetin)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50" b="1" dirty="0">
                <a:solidFill>
                  <a:srgbClr val="0066CC"/>
                </a:solidFill>
                <a:latin typeface="Trebuchet MS" panose="020B0603020202020204" pitchFamily="34" charset="0"/>
              </a:rPr>
              <a:t>Dekubity </a:t>
            </a:r>
            <a:r>
              <a:rPr lang="cs-CZ" sz="1350" b="1" dirty="0">
                <a:latin typeface="Trebuchet MS" panose="020B0603020202020204" pitchFamily="34" charset="0"/>
              </a:rPr>
              <a:t>- proleženiny</a:t>
            </a:r>
            <a:endParaRPr lang="cs-CZ" sz="1350" dirty="0">
              <a:solidFill>
                <a:srgbClr val="2F2F2F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350" b="1" dirty="0">
                <a:solidFill>
                  <a:srgbClr val="0066CC"/>
                </a:solidFill>
                <a:latin typeface="Trebuchet MS" panose="020B0603020202020204" pitchFamily="34" charset="0"/>
              </a:rPr>
              <a:t>neuropatické kožní vředy</a:t>
            </a:r>
            <a:r>
              <a:rPr lang="cs-CZ" sz="1350" dirty="0">
                <a:solidFill>
                  <a:srgbClr val="2F2F2F"/>
                </a:solidFill>
                <a:latin typeface="Trebuchet MS" panose="020B0603020202020204" pitchFamily="34" charset="0"/>
              </a:rPr>
              <a:t> (jsou jedním z důsledků onemocnění diabetes </a:t>
            </a:r>
            <a:r>
              <a:rPr lang="cs-CZ" sz="1350" dirty="0" err="1">
                <a:solidFill>
                  <a:srgbClr val="2F2F2F"/>
                </a:solidFill>
                <a:latin typeface="Trebuchet MS" panose="020B0603020202020204" pitchFamily="34" charset="0"/>
              </a:rPr>
              <a:t>mellitus</a:t>
            </a:r>
            <a:r>
              <a:rPr lang="cs-CZ" sz="1350" dirty="0">
                <a:solidFill>
                  <a:srgbClr val="2F2F2F"/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50" b="1" dirty="0">
                <a:solidFill>
                  <a:srgbClr val="0066CC"/>
                </a:solidFill>
                <a:latin typeface="Trebuchet MS" panose="020B0603020202020204" pitchFamily="34" charset="0"/>
              </a:rPr>
              <a:t>kožní vředy v terénu lymfedému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350" b="1" dirty="0">
              <a:solidFill>
                <a:srgbClr val="0066CC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350" b="1" dirty="0">
              <a:solidFill>
                <a:srgbClr val="0066CC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350" dirty="0"/>
              <a:t> Moderní léčba - vlhká terapie rány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50" dirty="0"/>
              <a:t> profesor Winter, v roce 1962 jako první popsal, že udržování rány ve vlhkém stavu urychluje </a:t>
            </a:r>
            <a:r>
              <a:rPr lang="cs-CZ" sz="1350" dirty="0" err="1"/>
              <a:t>reepitelizaci</a:t>
            </a:r>
            <a:endParaRPr lang="cs-CZ" sz="1350" dirty="0">
              <a:solidFill>
                <a:srgbClr val="2F2F2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9452" y="2229396"/>
            <a:ext cx="66335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Rána, která i přes adekvátní terapii nevykazuje po dobu 6–9 týdnů tendenci k hojení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7917773" y="9432494"/>
            <a:ext cx="34111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dirty="0"/>
              <a:t>http://www.hojeniran.cz/moderni-lecba.aspx</a:t>
            </a:r>
          </a:p>
        </p:txBody>
      </p:sp>
      <p:pic>
        <p:nvPicPr>
          <p:cNvPr id="1026" name="Picture 2" descr="Chronické rány :: Hojení 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06" y="2943921"/>
            <a:ext cx="3167627" cy="23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89" y="2546626"/>
            <a:ext cx="8019053" cy="297507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8863" y="1092381"/>
            <a:ext cx="79752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b="1" dirty="0">
                <a:latin typeface="Arial" panose="020B0604020202020204" pitchFamily="34" charset="0"/>
              </a:rPr>
              <a:t>V grantu se budou </a:t>
            </a:r>
            <a:r>
              <a:rPr lang="cs-CZ" sz="1350" b="1" dirty="0">
                <a:latin typeface="Arial" panose="020B0604020202020204" pitchFamily="34" charset="0"/>
              </a:rPr>
              <a:t>používat </a:t>
            </a:r>
            <a:r>
              <a:rPr lang="cs-CZ" sz="1350" b="1" dirty="0" smtClean="0">
                <a:latin typeface="Arial" panose="020B0604020202020204" pitchFamily="34" charset="0"/>
              </a:rPr>
              <a:t>membrány z </a:t>
            </a:r>
            <a:r>
              <a:rPr lang="cs-CZ" sz="1350" b="1" dirty="0" err="1" smtClean="0">
                <a:latin typeface="Arial" panose="020B0604020202020204" pitchFamily="34" charset="0"/>
              </a:rPr>
              <a:t>nanovláken</a:t>
            </a:r>
            <a:r>
              <a:rPr lang="cs-CZ" sz="1350" b="1" dirty="0" smtClean="0">
                <a:latin typeface="Arial" panose="020B0604020202020204" pitchFamily="34" charset="0"/>
              </a:rPr>
              <a:t> </a:t>
            </a:r>
            <a:r>
              <a:rPr lang="cs-CZ" sz="1350" b="1" dirty="0" err="1" smtClean="0">
                <a:latin typeface="Arial" panose="020B0604020202020204" pitchFamily="34" charset="0"/>
              </a:rPr>
              <a:t>polykaprolaktonu</a:t>
            </a:r>
            <a:r>
              <a:rPr lang="cs-CZ" sz="1350" b="1" dirty="0" smtClean="0">
                <a:latin typeface="Arial" panose="020B0604020202020204" pitchFamily="34" charset="0"/>
              </a:rPr>
              <a:t> a </a:t>
            </a:r>
            <a:r>
              <a:rPr lang="cs-CZ" sz="1350" b="1" dirty="0" err="1" smtClean="0">
                <a:latin typeface="Arial" panose="020B0604020202020204" pitchFamily="34" charset="0"/>
              </a:rPr>
              <a:t>poly</a:t>
            </a:r>
            <a:r>
              <a:rPr lang="cs-CZ" sz="1350" b="1" dirty="0" smtClean="0">
                <a:latin typeface="Arial" panose="020B0604020202020204" pitchFamily="34" charset="0"/>
              </a:rPr>
              <a:t> </a:t>
            </a:r>
            <a:r>
              <a:rPr lang="cs-CZ" sz="1350" b="1" dirty="0" smtClean="0">
                <a:latin typeface="Arial" panose="020B0604020202020204" pitchFamily="34" charset="0"/>
              </a:rPr>
              <a:t>kyseliny mléčné</a:t>
            </a:r>
            <a:r>
              <a:rPr lang="cs-CZ" sz="1350" b="1" dirty="0" smtClean="0">
                <a:latin typeface="Arial" panose="020B0604020202020204" pitchFamily="34" charset="0"/>
              </a:rPr>
              <a:t> </a:t>
            </a:r>
            <a:endParaRPr lang="cs-CZ" sz="1350" b="1" dirty="0"/>
          </a:p>
        </p:txBody>
      </p:sp>
      <p:sp>
        <p:nvSpPr>
          <p:cNvPr id="4" name="Obdélník 3"/>
          <p:cNvSpPr/>
          <p:nvPr/>
        </p:nvSpPr>
        <p:spPr>
          <a:xfrm>
            <a:off x="698863" y="1369380"/>
            <a:ext cx="7932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Tx/>
              <a:buChar char="-"/>
            </a:pPr>
            <a:r>
              <a:rPr lang="cs-CZ" sz="1350" b="1" dirty="0">
                <a:latin typeface="Arial" panose="020B0604020202020204" pitchFamily="34" charset="0"/>
              </a:rPr>
              <a:t>S </a:t>
            </a:r>
            <a:r>
              <a:rPr lang="cs-CZ" sz="1350" b="1" dirty="0" err="1">
                <a:latin typeface="Arial" panose="020B0604020202020204" pitchFamily="34" charset="0"/>
              </a:rPr>
              <a:t>naspreovanými</a:t>
            </a:r>
            <a:r>
              <a:rPr lang="cs-CZ" sz="1350" b="1" dirty="0">
                <a:latin typeface="Arial" panose="020B0604020202020204" pitchFamily="34" charset="0"/>
              </a:rPr>
              <a:t> </a:t>
            </a:r>
            <a:r>
              <a:rPr lang="en-US" sz="1350" b="1" dirty="0">
                <a:latin typeface="Arial" panose="020B0604020202020204" pitchFamily="34" charset="0"/>
              </a:rPr>
              <a:t>solid lipid particles (SLPs) </a:t>
            </a:r>
            <a:r>
              <a:rPr lang="cs-CZ" sz="1350" b="1" dirty="0">
                <a:latin typeface="Arial" panose="020B0604020202020204" pitchFamily="34" charset="0"/>
              </a:rPr>
              <a:t>obsahujícími </a:t>
            </a:r>
            <a:r>
              <a:rPr lang="en-US" sz="1350" b="1" dirty="0" err="1">
                <a:latin typeface="Arial" panose="020B0604020202020204" pitchFamily="34" charset="0"/>
              </a:rPr>
              <a:t>antibioti</a:t>
            </a:r>
            <a:r>
              <a:rPr lang="cs-CZ" sz="1350" b="1" dirty="0" err="1">
                <a:latin typeface="Arial" panose="020B0604020202020204" pitchFamily="34" charset="0"/>
              </a:rPr>
              <a:t>ka</a:t>
            </a:r>
            <a:r>
              <a:rPr lang="cs-CZ" sz="1350" b="1" dirty="0">
                <a:latin typeface="Arial" panose="020B0604020202020204" pitchFamily="34" charset="0"/>
              </a:rPr>
              <a:t> - </a:t>
            </a:r>
            <a:r>
              <a:rPr lang="cs-CZ" sz="1350" b="1" dirty="0" err="1">
                <a:latin typeface="Arial" panose="020B0604020202020204" pitchFamily="34" charset="0"/>
              </a:rPr>
              <a:t>te</a:t>
            </a:r>
            <a:r>
              <a:rPr lang="en-US" sz="1350" b="1" dirty="0" err="1">
                <a:latin typeface="Arial" panose="020B0604020202020204" pitchFamily="34" charset="0"/>
              </a:rPr>
              <a:t>tracy</a:t>
            </a:r>
            <a:r>
              <a:rPr lang="cs-CZ" sz="1350" b="1" dirty="0">
                <a:latin typeface="Arial" panose="020B0604020202020204" pitchFamily="34" charset="0"/>
              </a:rPr>
              <a:t>k</a:t>
            </a:r>
            <a:r>
              <a:rPr lang="en-US" sz="1350" b="1" dirty="0">
                <a:latin typeface="Arial" panose="020B0604020202020204" pitchFamily="34" charset="0"/>
              </a:rPr>
              <a:t>line a gentamicin</a:t>
            </a:r>
            <a:endParaRPr lang="cs-CZ" sz="1350" b="1" dirty="0">
              <a:latin typeface="Arial" panose="020B0604020202020204" pitchFamily="34" charset="0"/>
            </a:endParaRPr>
          </a:p>
          <a:p>
            <a:pPr marL="214313" indent="-214313">
              <a:buFontTx/>
              <a:buChar char="-"/>
            </a:pPr>
            <a:r>
              <a:rPr lang="cs-CZ" sz="1350" b="1" dirty="0">
                <a:latin typeface="Arial" panose="020B0604020202020204" pitchFamily="34" charset="0"/>
              </a:rPr>
              <a:t>S </a:t>
            </a:r>
            <a:r>
              <a:rPr lang="cs-CZ" sz="1350" b="1" dirty="0" err="1">
                <a:latin typeface="Arial" panose="020B0604020202020204" pitchFamily="34" charset="0"/>
              </a:rPr>
              <a:t>naspreovanými</a:t>
            </a:r>
            <a:r>
              <a:rPr lang="cs-CZ" sz="1350" b="1" dirty="0">
                <a:latin typeface="Arial" panose="020B0604020202020204" pitchFamily="34" charset="0"/>
              </a:rPr>
              <a:t> nanočásticemi ligninu</a:t>
            </a:r>
          </a:p>
          <a:p>
            <a:pPr marL="214313" indent="-214313">
              <a:buFontTx/>
              <a:buChar char="-"/>
            </a:pPr>
            <a:r>
              <a:rPr lang="cs-CZ" sz="1350" dirty="0" smtClean="0"/>
              <a:t>Modifikace přidáním</a:t>
            </a:r>
            <a:r>
              <a:rPr lang="cs-CZ" sz="1350" dirty="0" smtClean="0"/>
              <a:t> </a:t>
            </a:r>
            <a:r>
              <a:rPr lang="cs-CZ" sz="1350" dirty="0"/>
              <a:t>růstových faktorů a </a:t>
            </a:r>
            <a:r>
              <a:rPr lang="cs-CZ" sz="1350" dirty="0" err="1"/>
              <a:t>chitosanu</a:t>
            </a:r>
            <a:endParaRPr lang="cs-CZ" sz="135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 smtClean="0"/>
              <a:t>Lign4Wound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bidi.com/img/cms/applications/live_cell_imaging/MV_CI_2Well_3Wel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12320"/>
            <a:ext cx="48122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ulture-Insert 2 Well in µ-Dish 35 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857591" cy="21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-612576" y="548679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Wound</a:t>
            </a:r>
            <a:r>
              <a:rPr lang="cs-CZ" dirty="0" smtClean="0"/>
              <a:t> </a:t>
            </a:r>
            <a:r>
              <a:rPr lang="cs-CZ" dirty="0" err="1" smtClean="0"/>
              <a:t>healing</a:t>
            </a:r>
            <a:r>
              <a:rPr lang="cs-CZ" dirty="0" smtClean="0"/>
              <a:t> </a:t>
            </a:r>
            <a:r>
              <a:rPr lang="cs-CZ" dirty="0" err="1" smtClean="0"/>
              <a:t>assay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148879"/>
            <a:ext cx="2836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 rychle „rána“ zaroste?</a:t>
            </a:r>
          </a:p>
          <a:p>
            <a:endParaRPr lang="cs-CZ" dirty="0" smtClean="0"/>
          </a:p>
          <a:p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imaging</a:t>
            </a:r>
            <a:r>
              <a:rPr lang="cs-CZ" dirty="0" smtClean="0"/>
              <a:t> </a:t>
            </a:r>
            <a:r>
              <a:rPr lang="cs-CZ" dirty="0" err="1" smtClean="0"/>
              <a:t>microscopy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4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Dlouhá a pestrá historie náhrad tkání a orgánů</a:t>
            </a:r>
          </a:p>
          <a:p>
            <a:r>
              <a:rPr lang="cs-CZ" dirty="0" smtClean="0"/>
              <a:t>Využití plazmy pro modifikace </a:t>
            </a:r>
            <a:r>
              <a:rPr lang="cs-CZ" dirty="0" smtClean="0"/>
              <a:t>povrchů</a:t>
            </a:r>
          </a:p>
          <a:p>
            <a:r>
              <a:rPr lang="cs-CZ" dirty="0" smtClean="0"/>
              <a:t>Vytváření vysoce adhezních povrchů</a:t>
            </a:r>
            <a:endParaRPr lang="cs-CZ" dirty="0" smtClean="0"/>
          </a:p>
          <a:p>
            <a:pPr marL="400050"/>
            <a:r>
              <a:rPr lang="cs-CZ" dirty="0" smtClean="0"/>
              <a:t>Krytí </a:t>
            </a:r>
            <a:r>
              <a:rPr lang="cs-CZ" dirty="0"/>
              <a:t>ran, které podporuje granulaci a hojení tkáně a zároveň má </a:t>
            </a:r>
            <a:r>
              <a:rPr lang="cs-CZ" dirty="0" smtClean="0"/>
              <a:t>antibiotický </a:t>
            </a:r>
            <a:r>
              <a:rPr lang="cs-CZ" dirty="0"/>
              <a:t>účinek</a:t>
            </a:r>
          </a:p>
          <a:p>
            <a:pPr marL="457200" lvl="1" indent="0">
              <a:buNone/>
            </a:pPr>
            <a:endParaRPr lang="cs-CZ" sz="2600" b="1" dirty="0" smtClean="0"/>
          </a:p>
          <a:p>
            <a:pPr marL="457200" lvl="1" indent="0">
              <a:buNone/>
            </a:pPr>
            <a:endParaRPr lang="cs-CZ" sz="2600" b="1" dirty="0"/>
          </a:p>
          <a:p>
            <a:pPr lvl="1"/>
            <a:r>
              <a:rPr lang="cs-CZ" sz="2000" b="1" dirty="0" smtClean="0"/>
              <a:t>Metodiky, které používáme</a:t>
            </a:r>
          </a:p>
          <a:p>
            <a:pPr lvl="1"/>
            <a:r>
              <a:rPr lang="cs-CZ" sz="1900" dirty="0" smtClean="0"/>
              <a:t>Studium </a:t>
            </a:r>
            <a:r>
              <a:rPr lang="cs-CZ" sz="1900" dirty="0" err="1" smtClean="0"/>
              <a:t>cytokinetiky</a:t>
            </a:r>
            <a:r>
              <a:rPr lang="cs-CZ" sz="1900" dirty="0" smtClean="0"/>
              <a:t> (WB, </a:t>
            </a:r>
            <a:r>
              <a:rPr lang="cs-CZ" sz="1900" dirty="0" err="1" smtClean="0"/>
              <a:t>qRT</a:t>
            </a:r>
            <a:r>
              <a:rPr lang="cs-CZ" sz="1900" dirty="0" smtClean="0"/>
              <a:t>-PCR), konfokální mikroskop, mikroskopická časosběrná videa</a:t>
            </a:r>
            <a:endParaRPr lang="cs-CZ" sz="1900" dirty="0" smtClean="0"/>
          </a:p>
          <a:p>
            <a:pPr lvl="1"/>
            <a:r>
              <a:rPr lang="cs-CZ" sz="1900" dirty="0" err="1" smtClean="0"/>
              <a:t>Kokultivace</a:t>
            </a:r>
            <a:r>
              <a:rPr lang="cs-CZ" sz="1900" dirty="0" smtClean="0"/>
              <a:t> buněk na opačných stranách membrány</a:t>
            </a:r>
          </a:p>
          <a:p>
            <a:pPr lvl="1"/>
            <a:r>
              <a:rPr lang="cs-CZ" sz="1900" dirty="0" smtClean="0"/>
              <a:t>Stanovení imunitní odpovědi (ELISA, PCR)</a:t>
            </a:r>
          </a:p>
        </p:txBody>
      </p:sp>
    </p:spTree>
    <p:extLst>
      <p:ext uri="{BB962C8B-B14F-4D97-AF65-F5344CB8AC3E}">
        <p14:creationId xmlns:p14="http://schemas.microsoft.com/office/powerpoint/2010/main" val="10189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biomaterial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264696" cy="67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2987675" y="6216650"/>
            <a:ext cx="4089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 smtClean="0"/>
              <a:t>jipro@mail.muni.cz</a:t>
            </a:r>
            <a:endParaRPr lang="cs-CZ" altLang="cs-CZ" sz="3600" dirty="0"/>
          </a:p>
        </p:txBody>
      </p:sp>
    </p:spTree>
    <p:extLst>
      <p:ext uri="{BB962C8B-B14F-4D97-AF65-F5344CB8AC3E}">
        <p14:creationId xmlns:p14="http://schemas.microsoft.com/office/powerpoint/2010/main" val="6205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675456"/>
            <a:ext cx="8229600" cy="1600200"/>
          </a:xfrm>
        </p:spPr>
        <p:txBody>
          <a:bodyPr/>
          <a:lstStyle/>
          <a:p>
            <a:r>
              <a:rPr lang="cs-CZ" dirty="0" smtClean="0"/>
              <a:t>Co všechno lze nahradit??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Organické náhrady</a:t>
            </a:r>
          </a:p>
          <a:p>
            <a:r>
              <a:rPr lang="cs-CZ" dirty="0" smtClean="0"/>
              <a:t>Kůže a kožní deriváty</a:t>
            </a:r>
          </a:p>
          <a:p>
            <a:pPr lvl="1"/>
            <a:r>
              <a:rPr lang="cs-CZ" dirty="0" smtClean="0"/>
              <a:t>Kůže, Vlasy, zuby, boltce, nos</a:t>
            </a:r>
          </a:p>
          <a:p>
            <a:r>
              <a:rPr lang="cs-CZ" dirty="0" smtClean="0"/>
              <a:t>Orgány </a:t>
            </a:r>
          </a:p>
          <a:p>
            <a:pPr lvl="1"/>
            <a:r>
              <a:rPr lang="cs-CZ" dirty="0" smtClean="0"/>
              <a:t>ledviny</a:t>
            </a:r>
            <a:r>
              <a:rPr lang="cs-CZ" dirty="0"/>
              <a:t>, srdce, </a:t>
            </a:r>
            <a:r>
              <a:rPr lang="cs-CZ" dirty="0" smtClean="0"/>
              <a:t>játra, plíce</a:t>
            </a:r>
            <a:r>
              <a:rPr lang="cs-CZ" dirty="0"/>
              <a:t>, </a:t>
            </a:r>
            <a:r>
              <a:rPr lang="cs-CZ" dirty="0" smtClean="0"/>
              <a:t>pankreas, penis</a:t>
            </a:r>
            <a:endParaRPr lang="cs-CZ" dirty="0"/>
          </a:p>
          <a:p>
            <a:r>
              <a:rPr lang="cs-CZ" dirty="0" smtClean="0"/>
              <a:t>Tkáně</a:t>
            </a:r>
          </a:p>
          <a:p>
            <a:pPr lvl="1"/>
            <a:r>
              <a:rPr lang="cs-CZ" dirty="0" smtClean="0"/>
              <a:t>Rohovka, mozková plena, céva, kost, šlacha, srdeční chlopeň, končetina, prst </a:t>
            </a:r>
          </a:p>
          <a:p>
            <a:r>
              <a:rPr lang="cs-CZ" dirty="0" smtClean="0"/>
              <a:t>Buňky</a:t>
            </a:r>
          </a:p>
          <a:p>
            <a:pPr lvl="1"/>
            <a:r>
              <a:rPr lang="cs-CZ" dirty="0" smtClean="0"/>
              <a:t>Kostní dřeň, naprogramované T buňky, spermie, vajíčka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Neorganické náhrady</a:t>
            </a:r>
          </a:p>
          <a:p>
            <a:pPr lvl="1"/>
            <a:r>
              <a:rPr lang="cs-CZ" dirty="0" smtClean="0"/>
              <a:t>Falešné oko</a:t>
            </a:r>
          </a:p>
          <a:p>
            <a:pPr lvl="1"/>
            <a:r>
              <a:rPr lang="cs-CZ" dirty="0" smtClean="0"/>
              <a:t>Kloub, kost</a:t>
            </a:r>
          </a:p>
          <a:p>
            <a:pPr lvl="1"/>
            <a:r>
              <a:rPr lang="cs-CZ" dirty="0" smtClean="0"/>
              <a:t>Končetina, prst</a:t>
            </a:r>
          </a:p>
          <a:p>
            <a:pPr lvl="1"/>
            <a:r>
              <a:rPr lang="cs-CZ" dirty="0" smtClean="0"/>
              <a:t>Zub</a:t>
            </a:r>
          </a:p>
          <a:p>
            <a:pPr lvl="1"/>
            <a:r>
              <a:rPr lang="cs-CZ" dirty="0" smtClean="0"/>
              <a:t>Cévní stent</a:t>
            </a:r>
          </a:p>
          <a:p>
            <a:pPr lvl="1"/>
            <a:r>
              <a:rPr lang="cs-CZ" dirty="0" smtClean="0"/>
              <a:t>Meziobratlová ploténka</a:t>
            </a:r>
          </a:p>
          <a:p>
            <a:pPr lvl="1"/>
            <a:r>
              <a:rPr lang="cs-CZ" dirty="0" smtClean="0"/>
              <a:t>Srdeční chlopně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Kombinace buněk a neorganických nosičů - </a:t>
            </a:r>
            <a:r>
              <a:rPr lang="cs-CZ" b="1" u="sng" dirty="0" err="1" smtClean="0">
                <a:solidFill>
                  <a:srgbClr val="FF0000"/>
                </a:solidFill>
              </a:rPr>
              <a:t>biomateriálů</a:t>
            </a:r>
            <a:endParaRPr lang="cs-CZ" b="1" u="sng" dirty="0" smtClean="0">
              <a:solidFill>
                <a:srgbClr val="FF0000"/>
              </a:solidFill>
            </a:endParaRPr>
          </a:p>
          <a:p>
            <a:pPr lvl="1"/>
            <a:r>
              <a:rPr lang="cs-CZ" dirty="0" smtClean="0"/>
              <a:t>Kůže</a:t>
            </a:r>
          </a:p>
          <a:p>
            <a:pPr lvl="1"/>
            <a:r>
              <a:rPr lang="cs-CZ" dirty="0" smtClean="0"/>
              <a:t>Cévy</a:t>
            </a:r>
          </a:p>
          <a:p>
            <a:pPr lvl="1"/>
            <a:r>
              <a:rPr lang="cs-CZ" dirty="0" smtClean="0"/>
              <a:t>3D modely tkání osídlené buňkami (srdce, ledviny…)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Výsledek obrázku pro oční náhra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18651"/>
            <a:ext cx="1584176" cy="10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92" y="3738339"/>
            <a:ext cx="1247413" cy="9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80472"/>
            <a:ext cx="1349684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73216"/>
            <a:ext cx="10334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31" y="4072491"/>
            <a:ext cx="1622673" cy="12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Výsledek obrázku pro transplantace ja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24" y="880472"/>
            <a:ext cx="1654522" cy="11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3528" y="880472"/>
            <a:ext cx="8594303" cy="586751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??????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637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600200"/>
          </a:xfrm>
        </p:spPr>
        <p:txBody>
          <a:bodyPr/>
          <a:lstStyle/>
          <a:p>
            <a:r>
              <a:rPr lang="cs-CZ" dirty="0" smtClean="0"/>
              <a:t>Typy transplantací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1268760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Autotransplantace </a:t>
            </a:r>
            <a:r>
              <a:rPr lang="cs-CZ" dirty="0"/>
              <a:t>– přemístění tkáně v rámci jedné </a:t>
            </a:r>
            <a:r>
              <a:rPr lang="cs-CZ" dirty="0" smtClean="0"/>
              <a:t>osoby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Alotransplantace</a:t>
            </a:r>
            <a:r>
              <a:rPr lang="cs-CZ" sz="2400" b="1" dirty="0" smtClean="0"/>
              <a:t> </a:t>
            </a:r>
            <a:r>
              <a:rPr lang="cs-CZ" dirty="0"/>
              <a:t>– dárce a příjemce jsou stejného </a:t>
            </a:r>
            <a:r>
              <a:rPr lang="cs-CZ" dirty="0" smtClean="0"/>
              <a:t>druhu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Xenotransplantace</a:t>
            </a:r>
            <a:r>
              <a:rPr lang="cs-CZ" sz="2400" b="1" dirty="0" smtClean="0"/>
              <a:t> </a:t>
            </a:r>
            <a:r>
              <a:rPr lang="cs-CZ" dirty="0"/>
              <a:t>– dárce a </a:t>
            </a:r>
            <a:r>
              <a:rPr lang="cs-CZ" dirty="0" smtClean="0"/>
              <a:t>příjemce </a:t>
            </a:r>
            <a:r>
              <a:rPr lang="cs-CZ" dirty="0"/>
              <a:t>jsou různého </a:t>
            </a:r>
            <a:r>
              <a:rPr lang="cs-CZ" dirty="0" smtClean="0"/>
              <a:t>druhu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u="sng" dirty="0" err="1"/>
              <a:t>Aloplastika</a:t>
            </a:r>
            <a:r>
              <a:rPr lang="cs-CZ" sz="2400" b="1" dirty="0"/>
              <a:t> </a:t>
            </a:r>
            <a:r>
              <a:rPr lang="cs-CZ" dirty="0"/>
              <a:t>– využití cizorodých materiálů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763688" y="1700808"/>
            <a:ext cx="1329865" cy="1108374"/>
            <a:chOff x="1763688" y="1700808"/>
            <a:chExt cx="1329865" cy="1108374"/>
          </a:xfrm>
        </p:grpSpPr>
        <p:pic>
          <p:nvPicPr>
            <p:cNvPr id="1026" name="Picture 2" descr="VÃ½sledek obrÃ¡zku pro pat a ma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700808"/>
              <a:ext cx="814618" cy="110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ahnutá šipka doleva 8"/>
            <p:cNvSpPr/>
            <p:nvPr/>
          </p:nvSpPr>
          <p:spPr>
            <a:xfrm rot="20373006">
              <a:off x="2589497" y="1789938"/>
              <a:ext cx="504056" cy="648072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795195" y="3086960"/>
            <a:ext cx="807265" cy="1097604"/>
            <a:chOff x="1795195" y="3086960"/>
            <a:chExt cx="807265" cy="1097604"/>
          </a:xfrm>
        </p:grpSpPr>
        <p:pic>
          <p:nvPicPr>
            <p:cNvPr id="1028" name="Picture 4" descr="VÃ½sledek obrÃ¡zku pro pat a m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95" y="3386614"/>
              <a:ext cx="807265" cy="79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ahnutá šipka doleva 11"/>
            <p:cNvSpPr/>
            <p:nvPr/>
          </p:nvSpPr>
          <p:spPr>
            <a:xfrm rot="16200000">
              <a:off x="2053066" y="2941600"/>
              <a:ext cx="299653" cy="590373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532935" y="4484751"/>
            <a:ext cx="1670913" cy="1016174"/>
            <a:chOff x="1532935" y="4484751"/>
            <a:chExt cx="1670913" cy="101617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35" y="4725144"/>
              <a:ext cx="1670913" cy="77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ahnutá šipka doleva 13"/>
            <p:cNvSpPr/>
            <p:nvPr/>
          </p:nvSpPr>
          <p:spPr>
            <a:xfrm rot="15512749">
              <a:off x="2460505" y="4359728"/>
              <a:ext cx="360039" cy="658824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5" name="Zahnutá šipka doleva 14"/>
            <p:cNvSpPr/>
            <p:nvPr/>
          </p:nvSpPr>
          <p:spPr>
            <a:xfrm rot="16443595" flipV="1">
              <a:off x="1941305" y="4314193"/>
              <a:ext cx="360039" cy="701155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104937" y="5977741"/>
            <a:ext cx="1151831" cy="845776"/>
            <a:chOff x="2104937" y="5977741"/>
            <a:chExt cx="1151831" cy="84577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937" y="5977741"/>
              <a:ext cx="1098911" cy="84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ahnutá šipka doleva 17"/>
            <p:cNvSpPr/>
            <p:nvPr/>
          </p:nvSpPr>
          <p:spPr>
            <a:xfrm rot="18686951" flipV="1">
              <a:off x="2726171" y="5807356"/>
              <a:ext cx="360039" cy="701155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9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83637" y="-60844"/>
            <a:ext cx="11680356" cy="1600200"/>
          </a:xfrm>
        </p:spPr>
        <p:txBody>
          <a:bodyPr/>
          <a:lstStyle/>
          <a:p>
            <a:r>
              <a:rPr lang="cs-CZ" sz="3600" dirty="0" smtClean="0"/>
              <a:t>Historie - Náhrady  </a:t>
            </a:r>
            <a:r>
              <a:rPr lang="cs-CZ" sz="3600" dirty="0"/>
              <a:t>končetin, zubů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4" y="1247830"/>
            <a:ext cx="4466947" cy="232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" y="4477762"/>
            <a:ext cx="5162294" cy="186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54506" y="4122093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2500 př.n.l. Mexiko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19615" y="905819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800 </a:t>
            </a:r>
            <a:r>
              <a:rPr lang="cs-CZ" dirty="0" err="1" smtClean="0">
                <a:solidFill>
                  <a:srgbClr val="FF0000"/>
                </a:solidFill>
              </a:rPr>
              <a:t>př.n.l</a:t>
            </a:r>
            <a:r>
              <a:rPr lang="cs-CZ" dirty="0" smtClean="0">
                <a:solidFill>
                  <a:srgbClr val="FF0000"/>
                </a:solidFill>
              </a:rPr>
              <a:t> Egypt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3573016"/>
            <a:ext cx="7182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https://epochaplus.cz/egyptske-protezy-palcu-u-nohy-obstoji-i-v-dnesni-konkurenci/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2381703" y="6462630"/>
            <a:ext cx="535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http://www.lpdental.cz/p91/prvni-zubni-nahrady</a:t>
            </a:r>
            <a:endParaRPr lang="cs-CZ" sz="1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83" y="4514051"/>
            <a:ext cx="2448272" cy="18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008534" y="4122093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1500 n.l. Japonsko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02399" y="981673"/>
            <a:ext cx="2114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6084168" y="94889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300 </a:t>
            </a:r>
            <a:r>
              <a:rPr lang="cs-CZ" dirty="0" err="1" smtClean="0">
                <a:solidFill>
                  <a:srgbClr val="FF0000"/>
                </a:solidFill>
              </a:rPr>
              <a:t>n.l</a:t>
            </a:r>
            <a:r>
              <a:rPr lang="cs-CZ" dirty="0" smtClean="0">
                <a:solidFill>
                  <a:srgbClr val="FF0000"/>
                </a:solidFill>
              </a:rPr>
              <a:t>  Italie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1922" y="880473"/>
            <a:ext cx="9102078" cy="58899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??????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111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-495300"/>
            <a:ext cx="8229600" cy="1600200"/>
          </a:xfrm>
        </p:spPr>
        <p:txBody>
          <a:bodyPr/>
          <a:lstStyle/>
          <a:p>
            <a:r>
              <a:rPr lang="cs-CZ" dirty="0" smtClean="0"/>
              <a:t>Umělé náhrady</a:t>
            </a:r>
            <a:endParaRPr lang="cs-CZ" dirty="0"/>
          </a:p>
        </p:txBody>
      </p:sp>
      <p:sp>
        <p:nvSpPr>
          <p:cNvPr id="3" name="AutoShape 11" descr="M.Akrami * May 27th 2013&#10;introduction definition history generation characterization&#10;applications refrences&#10;16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12" descr="M.Akrami * May 27th 2013&#10;introduction definition history generation characterization applications&#10;refrences&#10;17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3" descr="M.Akrami * May 27th 2013&#10;introduction definition history generation characterization&#10;applications refrences&#10;18&#10;Bioceramic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4" descr="M.Akrami * May 27th 2013&#10;introduction definition history generation characterization&#10;applications refrences&#10;19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5" descr="M.Akrami * May 27th 2013&#10;introduction definition history generation characterization&#10;applications refrences&#10;20&#10;Applicatio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6" descr="21&#10;Applications of Porous Bioceramics in&#10;Cervical Vertebra:&#10;Bio Material&#10;M.Akrami * May 27th 2013&#10;introduction definition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7" descr="M.Akrami * May 27th 2013&#10;introduction definition history generation characterization&#10;applications refrences&#10;22&#10;Applicatio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8" descr="M.Akrami * May 27th 2013&#10;introduction definition history generation characterization&#10;applications refrences&#10;23&#10;Applicatio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9" descr="M.Akrami * May 27th 2013&#10;introduction definition history generation characterization&#10;applications refrences&#10;24&#10;Applicatio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20" descr="M.Akrami * May 27th 2013&#10;introduction definition history generation characterization applications&#10;refrences&#10;25&#10;Bioceramic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21" descr="M.Akrami * May 27th 2013&#10;introduction definition history generation characterization&#10;applications refrences&#10;26&#10;Bioceramic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22" descr="M.Akrami * May 27th 2013&#10;introduction definition history generation characterization&#10;applications refrences&#10;27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23" descr="M.Akrami * May 27th 2013&#10;introduction definition history generation characterization&#10;applications refrences&#10;28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24" descr="M.Akrami * May 27th 2013&#10;introduction definition history generation characterization&#10;applications refrences&#10;29Bio Material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AutoShape 25" descr="M.Akrami * May 27th 2013&#10;introduction definition history generation characterization&#10;applications refrences&#10;30&#10;Vascular g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AutoShape 26" descr="M.Akrami * May 27th 2013&#10;introduction definition history generation characterization&#10;application refrences&#10;An appropriate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27" descr="M.Akrami * May 27th 2013&#10;introduction definition history generation characterization&#10;application refrences&#10;32Bio Material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AutoShape 28" descr="M.Akrami * May 27th 2013&#10;introduction definition history generation characterization&#10;application refrences&#10;33&#10;Bio Materi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AutoShape 29" descr="Bio material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0" descr="M.Akrami * May 27th 2013&#10;introduction definition history generation characterization&#10;applications refrences&#10;15Bio Material..."/>
          <p:cNvSpPr>
            <a:spLocks noChangeAspect="1" noChangeArrowheads="1"/>
          </p:cNvSpPr>
          <p:nvPr/>
        </p:nvSpPr>
        <p:spPr bwMode="auto">
          <a:xfrm>
            <a:off x="34925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187325" y="1268760"/>
            <a:ext cx="86628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1938 - První totální náhrada kyčelního kloubu</a:t>
            </a:r>
          </a:p>
          <a:p>
            <a:r>
              <a:rPr lang="cs-CZ" sz="2000" dirty="0" smtClean="0"/>
              <a:t>1940 – Zavádění polymerů do medicíny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	- PMMA pro nápravu zlomených kostí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- celulóza pro dialýzu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-  stehy z nylonu</a:t>
            </a:r>
          </a:p>
          <a:p>
            <a:r>
              <a:rPr lang="cs-CZ" sz="2000" dirty="0" smtClean="0"/>
              <a:t>1952 – první mechanická srdeční chlopeň</a:t>
            </a:r>
          </a:p>
          <a:p>
            <a:r>
              <a:rPr lang="cs-CZ" sz="2000" dirty="0" smtClean="0"/>
              <a:t>1953 – první náhrada cévy z polymerního dacronu</a:t>
            </a:r>
          </a:p>
          <a:p>
            <a:r>
              <a:rPr lang="cs-CZ" sz="2000" dirty="0" smtClean="0"/>
              <a:t>1976 – první arteficiální srdce</a:t>
            </a:r>
          </a:p>
          <a:p>
            <a:endParaRPr lang="cs-CZ" sz="2000" dirty="0" smtClean="0"/>
          </a:p>
          <a:p>
            <a:r>
              <a:rPr lang="cs-CZ" sz="2000" dirty="0" smtClean="0"/>
              <a:t>1975 - Založení společnosti </a:t>
            </a:r>
            <a:r>
              <a:rPr lang="cs-CZ" sz="2000" dirty="0"/>
              <a:t>pro </a:t>
            </a:r>
            <a:r>
              <a:rPr lang="cs-CZ" sz="2000" dirty="0" err="1"/>
              <a:t>biomateriály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400" b="1" u="sng" dirty="0" smtClean="0"/>
              <a:t>Vývoj materiálů a cíl dané generace materiálů: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generace – od 1950 – inertnost materiálů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generace – od 1980 – bioaktivita materiálů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generace – od 2000 – obnovení funkčních tkání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333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600200"/>
          </a:xfrm>
        </p:spPr>
        <p:txBody>
          <a:bodyPr/>
          <a:lstStyle/>
          <a:p>
            <a:r>
              <a:rPr lang="cs-CZ" dirty="0" err="1" smtClean="0"/>
              <a:t>Biomateriály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571409"/>
            <a:ext cx="88924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cs-CZ" altLang="cs-CZ" sz="1900" dirty="0"/>
          </a:p>
          <a:p>
            <a:pPr>
              <a:spcBef>
                <a:spcPct val="0"/>
              </a:spcBef>
            </a:pPr>
            <a:r>
              <a:rPr lang="cs-CZ" altLang="cs-CZ" sz="1900" dirty="0" smtClean="0"/>
              <a:t>Žádoucí vlastnosti -  biokompatibilita:</a:t>
            </a:r>
          </a:p>
          <a:p>
            <a:pPr>
              <a:spcBef>
                <a:spcPct val="0"/>
              </a:spcBef>
            </a:pPr>
            <a:r>
              <a:rPr lang="cs-CZ" altLang="cs-CZ" sz="1900" dirty="0"/>
              <a:t>	</a:t>
            </a:r>
            <a:r>
              <a:rPr lang="cs-CZ" altLang="cs-CZ" sz="1900" dirty="0" smtClean="0"/>
              <a:t>                      dobrá </a:t>
            </a:r>
            <a:r>
              <a:rPr lang="cs-CZ" altLang="cs-CZ" sz="1900" dirty="0" err="1" smtClean="0"/>
              <a:t>smáčivost</a:t>
            </a:r>
            <a:r>
              <a:rPr lang="cs-CZ" altLang="cs-CZ" sz="1900" dirty="0"/>
              <a:t>, </a:t>
            </a:r>
            <a:r>
              <a:rPr lang="cs-CZ" altLang="cs-CZ" sz="1900" dirty="0" smtClean="0"/>
              <a:t> volná </a:t>
            </a:r>
            <a:r>
              <a:rPr lang="cs-CZ" altLang="cs-CZ" sz="1900" dirty="0"/>
              <a:t>povrchová energie</a:t>
            </a:r>
            <a:r>
              <a:rPr lang="cs-CZ" altLang="cs-CZ" sz="1900" dirty="0" smtClean="0"/>
              <a:t>, </a:t>
            </a:r>
          </a:p>
          <a:p>
            <a:pPr>
              <a:spcBef>
                <a:spcPct val="0"/>
              </a:spcBef>
            </a:pPr>
            <a:r>
              <a:rPr lang="cs-CZ" altLang="cs-CZ" sz="1900" dirty="0"/>
              <a:t>	</a:t>
            </a:r>
            <a:r>
              <a:rPr lang="cs-CZ" altLang="cs-CZ" sz="1900" dirty="0" smtClean="0"/>
              <a:t>	      povrchový náboj, konstantní drsnost, </a:t>
            </a:r>
            <a:r>
              <a:rPr lang="cs-CZ" altLang="cs-CZ" sz="1900" dirty="0" err="1" smtClean="0"/>
              <a:t>neimunogennost</a:t>
            </a:r>
            <a:endParaRPr lang="cs-CZ" altLang="cs-CZ" sz="1900" dirty="0" smtClean="0"/>
          </a:p>
          <a:p>
            <a:pPr>
              <a:spcBef>
                <a:spcPct val="0"/>
              </a:spcBef>
            </a:pPr>
            <a:r>
              <a:rPr lang="cs-CZ" altLang="cs-CZ" sz="1900" dirty="0"/>
              <a:t>	</a:t>
            </a:r>
            <a:r>
              <a:rPr lang="cs-CZ" altLang="cs-CZ" sz="1900" dirty="0" smtClean="0"/>
              <a:t>	      </a:t>
            </a:r>
            <a:r>
              <a:rPr lang="cs-CZ" altLang="cs-CZ" sz="1900" dirty="0" err="1" smtClean="0"/>
              <a:t>nekarcinogennost</a:t>
            </a:r>
            <a:r>
              <a:rPr lang="cs-CZ" altLang="cs-CZ" sz="1900" dirty="0" smtClean="0"/>
              <a:t>, </a:t>
            </a:r>
            <a:r>
              <a:rPr lang="cs-CZ" altLang="cs-CZ" sz="1900" dirty="0" err="1" smtClean="0"/>
              <a:t>nepyrogennost</a:t>
            </a:r>
            <a:endParaRPr lang="cs-CZ" altLang="cs-CZ" sz="1900" dirty="0" smtClean="0"/>
          </a:p>
          <a:p>
            <a:pPr>
              <a:spcBef>
                <a:spcPct val="0"/>
              </a:spcBef>
            </a:pPr>
            <a:r>
              <a:rPr lang="cs-CZ" altLang="cs-CZ" sz="1900" dirty="0" smtClean="0"/>
              <a:t>                                      někdy </a:t>
            </a:r>
            <a:r>
              <a:rPr lang="cs-CZ" altLang="cs-CZ" sz="1900" dirty="0"/>
              <a:t>je nutná </a:t>
            </a:r>
            <a:r>
              <a:rPr lang="cs-CZ" altLang="cs-CZ" sz="1900" dirty="0" err="1" smtClean="0"/>
              <a:t>samodegradovatelnost</a:t>
            </a:r>
            <a:r>
              <a:rPr lang="cs-CZ" altLang="cs-CZ" sz="1900" dirty="0" smtClean="0"/>
              <a:t> x vysoká stabilita</a:t>
            </a:r>
            <a:endParaRPr lang="cs-CZ" altLang="cs-CZ" sz="1900" dirty="0"/>
          </a:p>
          <a:p>
            <a:pPr>
              <a:spcBef>
                <a:spcPct val="0"/>
              </a:spcBef>
            </a:pPr>
            <a:r>
              <a:rPr lang="cs-CZ" altLang="cs-CZ" sz="19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cs-CZ" altLang="cs-CZ" sz="1900" dirty="0"/>
              <a:t> </a:t>
            </a:r>
            <a:r>
              <a:rPr lang="cs-CZ" altLang="cs-CZ" sz="1900" dirty="0" smtClean="0"/>
              <a:t>                                  - musí být </a:t>
            </a:r>
            <a:r>
              <a:rPr lang="cs-CZ" altLang="cs-CZ" sz="1900" dirty="0" err="1" smtClean="0"/>
              <a:t>sterilizovatelný</a:t>
            </a:r>
            <a:endParaRPr lang="cs-CZ" altLang="cs-CZ" sz="1900" dirty="0" smtClean="0"/>
          </a:p>
          <a:p>
            <a:pPr>
              <a:spcBef>
                <a:spcPct val="0"/>
              </a:spcBef>
            </a:pPr>
            <a:endParaRPr lang="cs-CZ" altLang="cs-CZ" sz="1900" dirty="0"/>
          </a:p>
          <a:p>
            <a:pPr>
              <a:spcBef>
                <a:spcPct val="0"/>
              </a:spcBef>
            </a:pPr>
            <a:r>
              <a:rPr lang="cs-CZ" altLang="cs-CZ" sz="1900" dirty="0" smtClean="0"/>
              <a:t>		    - výroba musí být ekonomicky</a:t>
            </a:r>
            <a:r>
              <a:rPr lang="cs-CZ" altLang="cs-CZ" sz="1900" dirty="0"/>
              <a:t>, časově i ekologicky </a:t>
            </a:r>
            <a:r>
              <a:rPr lang="cs-CZ" altLang="cs-CZ" sz="1900" dirty="0" smtClean="0"/>
              <a:t>nenáročná</a:t>
            </a:r>
          </a:p>
          <a:p>
            <a:pPr>
              <a:spcBef>
                <a:spcPct val="0"/>
              </a:spcBef>
            </a:pPr>
            <a:endParaRPr lang="cs-CZ" altLang="cs-CZ" sz="1900" dirty="0" smtClean="0"/>
          </a:p>
          <a:p>
            <a:pPr>
              <a:spcBef>
                <a:spcPct val="0"/>
              </a:spcBef>
            </a:pPr>
            <a:endParaRPr lang="cs-CZ" altLang="cs-CZ" sz="1900" dirty="0"/>
          </a:p>
          <a:p>
            <a:pPr>
              <a:spcBef>
                <a:spcPct val="0"/>
              </a:spcBef>
            </a:pPr>
            <a:r>
              <a:rPr lang="cs-CZ" altLang="cs-CZ" sz="1900" dirty="0" smtClean="0"/>
              <a:t>Postup testování -  </a:t>
            </a:r>
            <a:r>
              <a:rPr lang="cs-CZ" altLang="cs-CZ" sz="1900" i="1" dirty="0" smtClean="0"/>
              <a:t>in vitro </a:t>
            </a:r>
            <a:r>
              <a:rPr lang="cs-CZ" altLang="cs-CZ" sz="1900" dirty="0" smtClean="0"/>
              <a:t>- </a:t>
            </a:r>
            <a:r>
              <a:rPr lang="cs-CZ" altLang="cs-CZ" sz="1900" dirty="0"/>
              <a:t>buněčné kultury – analogická tkáň, buněčný model</a:t>
            </a:r>
          </a:p>
          <a:p>
            <a:pPr>
              <a:spcBef>
                <a:spcPct val="0"/>
              </a:spcBef>
            </a:pPr>
            <a:r>
              <a:rPr lang="cs-CZ" altLang="cs-CZ" sz="1900" dirty="0" smtClean="0"/>
              <a:t>			 - cytotoxicita (cytokinetické parametry), mutagenita, 				   </a:t>
            </a:r>
            <a:r>
              <a:rPr lang="cs-CZ" altLang="cs-CZ" sz="1900" dirty="0" err="1" smtClean="0"/>
              <a:t>imunogenita</a:t>
            </a:r>
            <a:endParaRPr lang="cs-CZ" altLang="cs-CZ" sz="1900" dirty="0" smtClean="0"/>
          </a:p>
          <a:p>
            <a:pPr>
              <a:spcBef>
                <a:spcPct val="0"/>
              </a:spcBef>
            </a:pPr>
            <a:r>
              <a:rPr lang="cs-CZ" altLang="cs-CZ" sz="1900" dirty="0"/>
              <a:t>	</a:t>
            </a:r>
            <a:r>
              <a:rPr lang="cs-CZ" altLang="cs-CZ" sz="1900" dirty="0" smtClean="0"/>
              <a:t>	 -  </a:t>
            </a:r>
            <a:r>
              <a:rPr lang="cs-CZ" altLang="cs-CZ" sz="1900" i="1" dirty="0" smtClean="0"/>
              <a:t>in </a:t>
            </a:r>
            <a:r>
              <a:rPr lang="cs-CZ" altLang="cs-CZ" sz="1900" i="1" dirty="0" err="1" smtClean="0"/>
              <a:t>vivo</a:t>
            </a:r>
            <a:r>
              <a:rPr lang="cs-CZ" altLang="cs-CZ" sz="1900" i="1" dirty="0" smtClean="0"/>
              <a:t> </a:t>
            </a:r>
            <a:r>
              <a:rPr lang="cs-CZ" altLang="cs-CZ" sz="1900" dirty="0" smtClean="0"/>
              <a:t>– </a:t>
            </a:r>
            <a:r>
              <a:rPr lang="cs-CZ" altLang="cs-CZ" sz="1900" dirty="0" err="1" smtClean="0"/>
              <a:t>pyrogenita</a:t>
            </a:r>
            <a:r>
              <a:rPr lang="cs-CZ" altLang="cs-CZ" sz="1900" dirty="0" smtClean="0"/>
              <a:t>, systémová a akutní toxicita, </a:t>
            </a:r>
            <a:r>
              <a:rPr lang="cs-CZ" altLang="cs-CZ" sz="1900" dirty="0" err="1" smtClean="0"/>
              <a:t>imunogenita</a:t>
            </a:r>
            <a:endParaRPr lang="cs-CZ" altLang="cs-CZ" sz="1900" dirty="0" smtClean="0"/>
          </a:p>
          <a:p>
            <a:pPr>
              <a:spcBef>
                <a:spcPct val="0"/>
              </a:spcBef>
            </a:pPr>
            <a:r>
              <a:rPr lang="cs-CZ" altLang="cs-CZ" sz="1900" dirty="0" smtClean="0"/>
              <a:t>                                                  </a:t>
            </a:r>
            <a:r>
              <a:rPr lang="cs-CZ" altLang="cs-CZ" sz="1900" dirty="0" err="1" smtClean="0"/>
              <a:t>karcinogenita</a:t>
            </a:r>
            <a:r>
              <a:rPr lang="cs-CZ" altLang="cs-CZ" sz="1900" dirty="0" smtClean="0"/>
              <a:t>, mutagenita</a:t>
            </a:r>
          </a:p>
          <a:p>
            <a:pPr>
              <a:spcBef>
                <a:spcPct val="0"/>
              </a:spcBef>
            </a:pPr>
            <a:r>
              <a:rPr lang="cs-CZ" altLang="cs-CZ" sz="1900" dirty="0"/>
              <a:t>	</a:t>
            </a:r>
            <a:r>
              <a:rPr lang="cs-CZ" altLang="cs-CZ" sz="1900" dirty="0" smtClean="0"/>
              <a:t>		  - myši     prasátka       lidé</a:t>
            </a:r>
            <a:endParaRPr lang="cs-CZ" altLang="cs-CZ" sz="1900" dirty="0"/>
          </a:p>
          <a:p>
            <a:pPr>
              <a:spcBef>
                <a:spcPct val="0"/>
              </a:spcBef>
            </a:pPr>
            <a:endParaRPr lang="cs-CZ" altLang="cs-CZ" sz="1900" dirty="0"/>
          </a:p>
          <a:p>
            <a:pPr>
              <a:spcBef>
                <a:spcPct val="0"/>
              </a:spcBef>
              <a:buFontTx/>
              <a:buChar char="•"/>
            </a:pPr>
            <a:endParaRPr lang="cs-CZ" altLang="cs-CZ" sz="19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923928" y="6714217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5148064" y="666936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Biomateriály</a:t>
            </a:r>
            <a:r>
              <a:rPr lang="cs-CZ" dirty="0" smtClean="0"/>
              <a:t> a plazma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2060848"/>
            <a:ext cx="872809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Osteoartritida – kostní implantáty pokryté </a:t>
            </a:r>
            <a:r>
              <a:rPr lang="cs-CZ" dirty="0" err="1" smtClean="0"/>
              <a:t>hydroxyapatitem</a:t>
            </a:r>
            <a:r>
              <a:rPr lang="cs-CZ" dirty="0" smtClean="0"/>
              <a:t> pomocí plazmy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www.ncbi.nlm.nih.gov/pubmed/28254288</a:t>
            </a:r>
            <a:endParaRPr lang="cs-CZ" dirty="0" smtClean="0"/>
          </a:p>
          <a:p>
            <a:r>
              <a:rPr lang="cs-CZ" dirty="0"/>
              <a:t>	 </a:t>
            </a:r>
            <a:r>
              <a:rPr lang="cs-CZ" dirty="0" smtClean="0"/>
              <a:t>        - CaO-SiO2 plazmou nasprejovaný na keramiku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</a:t>
            </a:r>
            <a:r>
              <a:rPr lang="cs-CZ" dirty="0">
                <a:hlinkClick r:id="rId3"/>
              </a:rPr>
              <a:t>https://www.ncbi.nlm.nih.gov/pubmed/18771893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Kardiovaskulární systém  - chlopně s nepřilnavými vrstvami</a:t>
            </a:r>
          </a:p>
          <a:p>
            <a:r>
              <a:rPr lang="cs-CZ" dirty="0"/>
              <a:t>	</a:t>
            </a:r>
            <a:r>
              <a:rPr lang="cs-CZ" dirty="0" smtClean="0"/>
              <a:t>                              -  </a:t>
            </a:r>
            <a:r>
              <a:rPr lang="cs-CZ" dirty="0" err="1" smtClean="0"/>
              <a:t>hydrogely</a:t>
            </a:r>
            <a:r>
              <a:rPr lang="cs-CZ" dirty="0" smtClean="0"/>
              <a:t> s imobilizovanými kmenovými buňkami</a:t>
            </a:r>
          </a:p>
          <a:p>
            <a:r>
              <a:rPr lang="cs-CZ" dirty="0" smtClean="0"/>
              <a:t>                                                  </a:t>
            </a: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www.ncbi.nlm.nih.gov/pubmed/25778713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Intervertebral</a:t>
            </a:r>
            <a:r>
              <a:rPr lang="cs-CZ" dirty="0" smtClean="0"/>
              <a:t> </a:t>
            </a:r>
            <a:r>
              <a:rPr lang="cs-CZ" dirty="0" err="1" smtClean="0"/>
              <a:t>disc</a:t>
            </a:r>
            <a:r>
              <a:rPr lang="cs-CZ" dirty="0" smtClean="0"/>
              <a:t> – plazmou  </a:t>
            </a:r>
            <a:r>
              <a:rPr lang="cs-CZ" dirty="0" err="1" smtClean="0"/>
              <a:t>naspreovaný</a:t>
            </a:r>
            <a:r>
              <a:rPr lang="cs-CZ" dirty="0" smtClean="0"/>
              <a:t> titan nebo  titan + fosforečnan vápenatý</a:t>
            </a:r>
          </a:p>
          <a:p>
            <a:r>
              <a:rPr lang="cs-CZ" dirty="0" smtClean="0"/>
              <a:t>                                     </a:t>
            </a:r>
            <a:r>
              <a:rPr lang="cs-CZ" dirty="0" smtClean="0">
                <a:hlinkClick r:id="rId5"/>
              </a:rPr>
              <a:t>https</a:t>
            </a:r>
            <a:r>
              <a:rPr lang="cs-CZ" dirty="0">
                <a:hlinkClick r:id="rId5"/>
              </a:rPr>
              <a:t>://www.ncbi.nlm.nih.gov/pubmed/15541680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Arteficiální cévy -  nejrůznější </a:t>
            </a:r>
            <a:r>
              <a:rPr lang="cs-CZ" u="sng" dirty="0" smtClean="0"/>
              <a:t>polymery </a:t>
            </a:r>
            <a:r>
              <a:rPr lang="cs-CZ" u="sng" dirty="0" err="1" smtClean="0"/>
              <a:t>funkcionalizované</a:t>
            </a:r>
            <a:r>
              <a:rPr lang="cs-CZ" u="sng" dirty="0" smtClean="0"/>
              <a:t> plazmou</a:t>
            </a:r>
          </a:p>
          <a:p>
            <a:r>
              <a:rPr lang="cs-CZ" dirty="0" smtClean="0"/>
              <a:t> 		</a:t>
            </a:r>
            <a:r>
              <a:rPr lang="cs-CZ" dirty="0" smtClean="0">
                <a:hlinkClick r:id="rId6"/>
              </a:rPr>
              <a:t>https</a:t>
            </a:r>
            <a:r>
              <a:rPr lang="cs-CZ" dirty="0">
                <a:hlinkClick r:id="rId6"/>
              </a:rPr>
              <a:t>://www.mdpi.com/1996-1944/12/2/240</a:t>
            </a:r>
            <a:endParaRPr lang="cs-CZ" u="sng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5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Obdélník 3"/>
          <p:cNvSpPr>
            <a:spLocks noChangeArrowheads="1"/>
          </p:cNvSpPr>
          <p:nvPr/>
        </p:nvSpPr>
        <p:spPr bwMode="auto">
          <a:xfrm>
            <a:off x="0" y="1557338"/>
            <a:ext cx="925252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</a:pPr>
            <a:r>
              <a:rPr lang="cs-CZ" altLang="cs-CZ" sz="2400" dirty="0" smtClean="0"/>
              <a:t>skupina </a:t>
            </a:r>
            <a:r>
              <a:rPr lang="cs-CZ" altLang="cs-CZ" sz="2400" dirty="0"/>
              <a:t>plazmových technologií  na CEITEC (Doc. Zajíčková</a:t>
            </a:r>
            <a:r>
              <a:rPr lang="cs-CZ" altLang="cs-CZ" sz="2400" dirty="0" smtClean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 smtClean="0"/>
          </a:p>
          <a:p>
            <a:pPr marL="342900" indent="-342900" eaLnBrk="1" hangingPunct="1">
              <a:spcBef>
                <a:spcPct val="0"/>
              </a:spcBef>
              <a:buClrTx/>
              <a:buSzTx/>
            </a:pPr>
            <a:r>
              <a:rPr lang="cs-CZ" altLang="cs-CZ" sz="2400" dirty="0" err="1" smtClean="0"/>
              <a:t>Biomateriály</a:t>
            </a:r>
            <a:r>
              <a:rPr lang="cs-CZ" altLang="cs-CZ" sz="2400" dirty="0" smtClean="0"/>
              <a:t> a tkáňové inženýrství, (FGÚ AVČR, doc. </a:t>
            </a:r>
            <a:r>
              <a:rPr lang="cs-CZ" altLang="cs-CZ" sz="2400" dirty="0" err="1" smtClean="0"/>
              <a:t>Bačáková</a:t>
            </a:r>
            <a:r>
              <a:rPr lang="cs-CZ" altLang="cs-CZ" sz="2400" dirty="0" smtClean="0"/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sz="1800" u="sng" dirty="0" smtClean="0">
                <a:hlinkClick r:id="rId2"/>
              </a:rPr>
              <a:t>http</a:t>
            </a:r>
            <a:r>
              <a:rPr lang="cs-CZ" sz="1800" u="sng" dirty="0">
                <a:hlinkClick r:id="rId2"/>
              </a:rPr>
              <a:t>://</a:t>
            </a:r>
            <a:r>
              <a:rPr lang="cs-CZ" sz="1800" u="sng" dirty="0" smtClean="0">
                <a:hlinkClick r:id="rId2"/>
              </a:rPr>
              <a:t>www.fgu.cas.cz/departments/biomaterialy-a-tkanove-i    </a:t>
            </a:r>
            <a:r>
              <a:rPr lang="cs-CZ" sz="1800" u="sng" dirty="0" err="1" smtClean="0">
                <a:hlinkClick r:id="rId2"/>
              </a:rPr>
              <a:t>inzenyrstvi?publicationsCount</a:t>
            </a:r>
            <a:r>
              <a:rPr lang="cs-CZ" sz="1800" u="sng" dirty="0" smtClean="0">
                <a:hlinkClick r:id="rId2"/>
              </a:rPr>
              <a:t>=20</a:t>
            </a:r>
            <a:endParaRPr lang="cs-CZ" altLang="cs-CZ" sz="1800" u="sng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1729135" y="2132856"/>
            <a:ext cx="6686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1800" dirty="0">
                <a:hlinkClick r:id="rId3"/>
              </a:rPr>
              <a:t>https://www.ceitec.cz/plazmove-technologie-lenka-zajickova/rg9</a:t>
            </a:r>
            <a:endParaRPr lang="cs-CZ" alt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33772" y="38533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/>
              <a:t>GAČR projekt: </a:t>
            </a:r>
            <a:r>
              <a:rPr lang="cs-CZ" b="1" dirty="0"/>
              <a:t>Plazmové polymery připravené na </a:t>
            </a:r>
            <a:r>
              <a:rPr lang="cs-CZ" b="1" dirty="0" err="1"/>
              <a:t>nanovlákenných</a:t>
            </a:r>
            <a:r>
              <a:rPr lang="cs-CZ" b="1" dirty="0"/>
              <a:t> membránách pro inženýrství cévní tkáně</a:t>
            </a:r>
            <a:endParaRPr lang="cs-CZ" altLang="cs-CZ" b="1" dirty="0" smtClean="0"/>
          </a:p>
          <a:p>
            <a:r>
              <a:rPr lang="cs-CZ" altLang="cs-CZ" dirty="0" smtClean="0"/>
              <a:t>Povrchy </a:t>
            </a:r>
            <a:r>
              <a:rPr lang="cs-CZ" altLang="cs-CZ" dirty="0"/>
              <a:t>tvořené </a:t>
            </a:r>
            <a:r>
              <a:rPr lang="cs-CZ" altLang="cs-CZ" dirty="0" err="1"/>
              <a:t>polykaprolaktonem</a:t>
            </a:r>
            <a:r>
              <a:rPr lang="cs-CZ" altLang="cs-CZ" dirty="0"/>
              <a:t> </a:t>
            </a:r>
            <a:r>
              <a:rPr lang="cs-CZ" altLang="cs-CZ" dirty="0" err="1"/>
              <a:t>spřadeným</a:t>
            </a:r>
            <a:r>
              <a:rPr lang="cs-CZ" altLang="cs-CZ" dirty="0"/>
              <a:t> do </a:t>
            </a:r>
            <a:r>
              <a:rPr lang="cs-CZ" altLang="cs-CZ" dirty="0" err="1"/>
              <a:t>nanovláken</a:t>
            </a:r>
            <a:r>
              <a:rPr lang="cs-CZ" altLang="cs-CZ" dirty="0"/>
              <a:t> </a:t>
            </a:r>
            <a:r>
              <a:rPr lang="cs-CZ" altLang="cs-CZ" dirty="0" smtClean="0"/>
              <a:t>a </a:t>
            </a:r>
            <a:r>
              <a:rPr lang="cs-CZ" altLang="cs-CZ" dirty="0" err="1"/>
              <a:t>funkcionalizované</a:t>
            </a:r>
            <a:r>
              <a:rPr lang="cs-CZ" altLang="cs-CZ" dirty="0"/>
              <a:t> aminy jsou vhodnými nosiči pro náhrady cév</a:t>
            </a:r>
          </a:p>
          <a:p>
            <a:r>
              <a:rPr lang="cs-CZ" altLang="cs-CZ" i="1" dirty="0" smtClean="0"/>
              <a:t>Studium </a:t>
            </a:r>
            <a:r>
              <a:rPr lang="cs-CZ" altLang="cs-CZ" i="1" dirty="0"/>
              <a:t>endotelových a </a:t>
            </a:r>
            <a:r>
              <a:rPr lang="cs-CZ" altLang="cs-CZ" i="1" dirty="0" err="1" smtClean="0"/>
              <a:t>hladkosvalových</a:t>
            </a:r>
            <a:r>
              <a:rPr lang="cs-CZ" altLang="cs-CZ" i="1" dirty="0" smtClean="0"/>
              <a:t> </a:t>
            </a:r>
            <a:r>
              <a:rPr lang="cs-CZ" altLang="cs-CZ" i="1" dirty="0" smtClean="0"/>
              <a:t>buněk</a:t>
            </a:r>
          </a:p>
          <a:p>
            <a:endParaRPr lang="cs-CZ" altLang="cs-CZ" dirty="0"/>
          </a:p>
          <a:p>
            <a:r>
              <a:rPr lang="cs-CZ" altLang="cs-CZ" b="1" dirty="0" smtClean="0"/>
              <a:t>TAČR projekt: Nano4Wounds</a:t>
            </a:r>
          </a:p>
          <a:p>
            <a:r>
              <a:rPr lang="cs-CZ" altLang="cs-CZ" dirty="0" smtClean="0"/>
              <a:t>Povrchy tvořené </a:t>
            </a:r>
            <a:r>
              <a:rPr lang="cs-CZ" altLang="cs-CZ" dirty="0" err="1" smtClean="0"/>
              <a:t>polykaprolaktonem</a:t>
            </a:r>
            <a:r>
              <a:rPr lang="cs-CZ" altLang="cs-CZ" dirty="0" smtClean="0"/>
              <a:t> nebo </a:t>
            </a:r>
            <a:r>
              <a:rPr lang="cs-CZ" altLang="cs-CZ" dirty="0" err="1" smtClean="0"/>
              <a:t>poly</a:t>
            </a:r>
            <a:r>
              <a:rPr lang="cs-CZ" altLang="cs-CZ" dirty="0" smtClean="0"/>
              <a:t> kyselinou mléčnou </a:t>
            </a:r>
            <a:r>
              <a:rPr lang="cs-CZ" altLang="cs-CZ" dirty="0" err="1" smtClean="0"/>
              <a:t>spřadené</a:t>
            </a:r>
            <a:r>
              <a:rPr lang="cs-CZ" altLang="cs-CZ" dirty="0" smtClean="0"/>
              <a:t> do </a:t>
            </a:r>
            <a:r>
              <a:rPr lang="cs-CZ" altLang="cs-CZ" dirty="0" err="1" smtClean="0"/>
              <a:t>nanovláken</a:t>
            </a:r>
            <a:r>
              <a:rPr lang="cs-CZ" altLang="cs-CZ" dirty="0" smtClean="0"/>
              <a:t> a ošetřené ligninem, </a:t>
            </a:r>
            <a:r>
              <a:rPr lang="cs-CZ" altLang="cs-CZ" dirty="0" err="1" smtClean="0"/>
              <a:t>chitosanem</a:t>
            </a:r>
            <a:r>
              <a:rPr lang="cs-CZ" altLang="cs-CZ" dirty="0" smtClean="0"/>
              <a:t>, růstovými faktory</a:t>
            </a:r>
          </a:p>
          <a:p>
            <a:r>
              <a:rPr lang="cs-CZ" altLang="cs-CZ" i="1" dirty="0" smtClean="0"/>
              <a:t>Studium </a:t>
            </a:r>
            <a:r>
              <a:rPr lang="cs-CZ" altLang="cs-CZ" i="1" dirty="0" err="1" smtClean="0"/>
              <a:t>keratinocytů</a:t>
            </a:r>
            <a:r>
              <a:rPr lang="cs-CZ" altLang="cs-CZ" i="1" dirty="0" smtClean="0"/>
              <a:t>, </a:t>
            </a:r>
            <a:r>
              <a:rPr lang="cs-CZ" altLang="cs-CZ" i="1" dirty="0" err="1" smtClean="0"/>
              <a:t>fibrocytů</a:t>
            </a:r>
            <a:r>
              <a:rPr lang="cs-CZ" altLang="cs-CZ" i="1" dirty="0" smtClean="0"/>
              <a:t> a melanocytů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4903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cs-CZ" dirty="0" smtClean="0"/>
              <a:t>Cévní náhrady s buňkami</a:t>
            </a:r>
            <a:endParaRPr lang="cs-CZ" dirty="0"/>
          </a:p>
        </p:txBody>
      </p:sp>
      <p:pic>
        <p:nvPicPr>
          <p:cNvPr id="3074" name="Picture 2" descr="Výsledek obrázku pro cevní náh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1484784"/>
            <a:ext cx="6812077" cy="51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1177</TotalTime>
  <Words>484</Words>
  <Application>Microsoft Office PowerPoint</Application>
  <PresentationFormat>Předvádění na obrazovce (4:3)</PresentationFormat>
  <Paragraphs>163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Palatino Linotype</vt:lpstr>
      <vt:lpstr>Trebuchet MS</vt:lpstr>
      <vt:lpstr>Wingdings</vt:lpstr>
      <vt:lpstr>Exekutivní</vt:lpstr>
      <vt:lpstr>Acrobat Document</vt:lpstr>
      <vt:lpstr>Prezentace aplikace PowerPoint</vt:lpstr>
      <vt:lpstr>Co všechno lze nahradit??</vt:lpstr>
      <vt:lpstr>Typy transplantací</vt:lpstr>
      <vt:lpstr>Historie - Náhrady  končetin, zubů </vt:lpstr>
      <vt:lpstr>Umělé náhrady</vt:lpstr>
      <vt:lpstr>Biomateriály</vt:lpstr>
      <vt:lpstr>Biomateriály a plazma</vt:lpstr>
      <vt:lpstr>Spolupráce</vt:lpstr>
      <vt:lpstr>Cévní náhrady s buňkami</vt:lpstr>
      <vt:lpstr>Membrány</vt:lpstr>
      <vt:lpstr>Odolnost buněk vůči trypsinu I</vt:lpstr>
      <vt:lpstr>Chronické rány</vt:lpstr>
      <vt:lpstr>Prezentace aplikace PowerPoint</vt:lpstr>
      <vt:lpstr>Prezentace aplikace PowerPoint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Jipro</dc:creator>
  <cp:lastModifiedBy>jipro@email.cz</cp:lastModifiedBy>
  <cp:revision>78</cp:revision>
  <dcterms:created xsi:type="dcterms:W3CDTF">2019-03-05T10:09:59Z</dcterms:created>
  <dcterms:modified xsi:type="dcterms:W3CDTF">2020-12-09T06:45:08Z</dcterms:modified>
</cp:coreProperties>
</file>