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2"/>
  </p:notesMasterIdLst>
  <p:sldIdLst>
    <p:sldId id="362" r:id="rId2"/>
    <p:sldId id="372" r:id="rId3"/>
    <p:sldId id="366" r:id="rId4"/>
    <p:sldId id="383" r:id="rId5"/>
    <p:sldId id="373" r:id="rId6"/>
    <p:sldId id="368" r:id="rId7"/>
    <p:sldId id="385" r:id="rId8"/>
    <p:sldId id="370" r:id="rId9"/>
    <p:sldId id="388" r:id="rId10"/>
    <p:sldId id="387" r:id="rId11"/>
    <p:sldId id="377" r:id="rId12"/>
    <p:sldId id="395" r:id="rId13"/>
    <p:sldId id="396" r:id="rId14"/>
    <p:sldId id="378" r:id="rId15"/>
    <p:sldId id="384" r:id="rId16"/>
    <p:sldId id="389" r:id="rId17"/>
    <p:sldId id="390" r:id="rId18"/>
    <p:sldId id="380" r:id="rId19"/>
    <p:sldId id="381" r:id="rId20"/>
    <p:sldId id="397" r:id="rId2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FFF00"/>
    <a:srgbClr val="FF3300"/>
    <a:srgbClr val="E0FE8A"/>
    <a:srgbClr val="FEEEB4"/>
    <a:srgbClr val="FFFFCC"/>
    <a:srgbClr val="F8F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4689" autoAdjust="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pPr>
              <a:defRPr/>
            </a:pPr>
            <a:fld id="{373FD30C-A718-4FB8-A038-B5381182D9F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7216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9D4E1A-1292-439D-ACE9-854CFC60451A}" type="slidenum">
              <a:rPr lang="cs-CZ" altLang="cs-CZ" sz="1200" u="none" smtClean="0"/>
              <a:pPr/>
              <a:t>1</a:t>
            </a:fld>
            <a:endParaRPr lang="cs-CZ" altLang="cs-CZ" sz="1200" u="none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882344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4E9966-1B0A-4AE1-933A-41E59D8BEB02}" type="slidenum">
              <a:rPr lang="cs-CZ" altLang="cs-CZ" sz="1200" u="none" smtClean="0"/>
              <a:pPr/>
              <a:t>10</a:t>
            </a:fld>
            <a:endParaRPr lang="cs-CZ" altLang="cs-CZ" sz="1200" u="none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58462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5E99DB6-8968-4346-A1DA-51FE15409FE8}" type="slidenum">
              <a:rPr lang="cs-CZ" altLang="cs-CZ" sz="1200" u="none" smtClean="0"/>
              <a:pPr/>
              <a:t>11</a:t>
            </a:fld>
            <a:endParaRPr lang="cs-CZ" altLang="cs-CZ" sz="1200" u="none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367063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94B305-AF80-46F1-95FA-454707BEE0E0}" type="slidenum">
              <a:rPr lang="cs-CZ" altLang="cs-CZ" sz="1200" u="none" smtClean="0"/>
              <a:pPr/>
              <a:t>12</a:t>
            </a:fld>
            <a:endParaRPr lang="cs-CZ" altLang="cs-CZ" sz="1200" u="none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943167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9B3B8E-FBDA-407B-8F94-B200AFF18BE5}" type="slidenum">
              <a:rPr lang="cs-CZ" altLang="cs-CZ" sz="1200" u="none" smtClean="0"/>
              <a:pPr/>
              <a:t>13</a:t>
            </a:fld>
            <a:endParaRPr lang="cs-CZ" altLang="cs-CZ" sz="1200" u="none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442195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501E0D-2422-4C9A-A98E-CFED75BFBBDE}" type="slidenum">
              <a:rPr lang="cs-CZ" altLang="cs-CZ" sz="1200" u="none" smtClean="0"/>
              <a:pPr/>
              <a:t>14</a:t>
            </a:fld>
            <a:endParaRPr lang="cs-CZ" altLang="cs-CZ" sz="1200" u="none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317923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0E55E1-212F-4B05-9379-E3E85E08FFFD}" type="slidenum">
              <a:rPr lang="cs-CZ" altLang="cs-CZ" sz="1200" u="none" smtClean="0"/>
              <a:pPr/>
              <a:t>15</a:t>
            </a:fld>
            <a:endParaRPr lang="cs-CZ" altLang="cs-CZ" sz="1200" u="none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833227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A7F110-2008-4CFC-B947-B2063CABCC41}" type="slidenum">
              <a:rPr lang="cs-CZ" altLang="cs-CZ" sz="1200" u="none" smtClean="0"/>
              <a:pPr/>
              <a:t>16</a:t>
            </a:fld>
            <a:endParaRPr lang="cs-CZ" altLang="cs-CZ" sz="1200" u="none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947339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159C04-91FF-41FA-99DF-BD907B820278}" type="slidenum">
              <a:rPr lang="cs-CZ" altLang="cs-CZ" sz="1200" u="none" smtClean="0"/>
              <a:pPr/>
              <a:t>17</a:t>
            </a:fld>
            <a:endParaRPr lang="cs-CZ" altLang="cs-CZ" sz="1200" u="none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76953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D26B99-A109-4D0F-9DFB-AA3CD4A4708B}" type="slidenum">
              <a:rPr lang="cs-CZ" altLang="cs-CZ" sz="1200" u="none" smtClean="0"/>
              <a:pPr/>
              <a:t>18</a:t>
            </a:fld>
            <a:endParaRPr lang="cs-CZ" altLang="cs-CZ" sz="1200" u="none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632432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44038F3-99F9-428B-B866-2A2B32A8F3B6}" type="slidenum">
              <a:rPr lang="cs-CZ" altLang="cs-CZ" sz="1200" u="none" smtClean="0"/>
              <a:pPr/>
              <a:t>19</a:t>
            </a:fld>
            <a:endParaRPr lang="cs-CZ" altLang="cs-CZ" sz="1200" u="non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292568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EA8105-17FD-4B2B-9E09-D1E265A66F20}" type="slidenum">
              <a:rPr lang="cs-CZ" altLang="cs-CZ" sz="1200" u="none" smtClean="0"/>
              <a:pPr/>
              <a:t>2</a:t>
            </a:fld>
            <a:endParaRPr lang="cs-CZ" altLang="cs-CZ" sz="1200" u="none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49618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72840F9-830E-4294-828E-B3EE116127CA}" type="slidenum">
              <a:rPr lang="cs-CZ" altLang="cs-CZ" sz="1200" u="none" smtClean="0"/>
              <a:pPr/>
              <a:t>20</a:t>
            </a:fld>
            <a:endParaRPr lang="cs-CZ" altLang="cs-CZ" sz="1200" u="none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905491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90E14D-116D-47EA-9D48-6901613A2FCE}" type="slidenum">
              <a:rPr lang="cs-CZ" altLang="cs-CZ" sz="1200" u="none" smtClean="0"/>
              <a:pPr/>
              <a:t>3</a:t>
            </a:fld>
            <a:endParaRPr lang="cs-CZ" altLang="cs-CZ" sz="1200" u="none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531623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D32C78-B9EE-470E-9876-1AF3676ADE9F}" type="slidenum">
              <a:rPr lang="cs-CZ" altLang="cs-CZ" sz="1200" u="none" smtClean="0"/>
              <a:pPr/>
              <a:t>4</a:t>
            </a:fld>
            <a:endParaRPr lang="cs-CZ" altLang="cs-CZ" sz="1200" u="none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750778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63F5F2-A587-4F14-B53D-F325F4DEFE87}" type="slidenum">
              <a:rPr lang="cs-CZ" altLang="cs-CZ" sz="1200" u="none" smtClean="0"/>
              <a:pPr/>
              <a:t>5</a:t>
            </a:fld>
            <a:endParaRPr lang="cs-CZ" altLang="cs-CZ" sz="1200" u="none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992214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3D27FE0-05A1-4350-B79C-2E6BA0AFEA76}" type="slidenum">
              <a:rPr lang="cs-CZ" altLang="cs-CZ" sz="1200" u="none" smtClean="0"/>
              <a:pPr/>
              <a:t>6</a:t>
            </a:fld>
            <a:endParaRPr lang="cs-CZ" altLang="cs-CZ" sz="1200" u="none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171462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3AF09B-D9F3-4E38-8CDB-28E23B4E5EC0}" type="slidenum">
              <a:rPr lang="cs-CZ" altLang="cs-CZ" sz="1200" u="none" smtClean="0"/>
              <a:pPr/>
              <a:t>7</a:t>
            </a:fld>
            <a:endParaRPr lang="cs-CZ" altLang="cs-CZ" sz="1200" u="none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71405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E6FFC1-6DFF-458F-843C-646154F40CCD}" type="slidenum">
              <a:rPr lang="cs-CZ" altLang="cs-CZ" sz="1200" u="none" smtClean="0"/>
              <a:pPr/>
              <a:t>8</a:t>
            </a:fld>
            <a:endParaRPr lang="cs-CZ" altLang="cs-CZ" sz="1200" u="none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259134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292229-7FE9-4BB2-8E1A-91895A77E3F5}" type="slidenum">
              <a:rPr lang="cs-CZ" altLang="cs-CZ" sz="1200" u="none" smtClean="0"/>
              <a:pPr/>
              <a:t>9</a:t>
            </a:fld>
            <a:endParaRPr lang="cs-CZ" altLang="cs-CZ" sz="1200" u="none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32139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B9FC7-D407-42D0-871D-BBFFBF895D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2793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EF1E5-1FB6-4915-BA69-3DD6D38235C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097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B52A5-C9B7-48A8-9CDA-5703B255467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9543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413B8-7A96-4EA6-8209-C36753CC27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3542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49800-36D6-4B11-A474-6CAFB366A9F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4574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2EF87-8DEB-49BE-98B8-FB470D9FA2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56067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71F76-F0EC-43B1-84C9-3F3D90A944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348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B3E70-DF90-4194-B724-D8E15E1134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262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ECEAD-7608-4408-A6ED-603877668F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0643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6BFCB-AC26-4267-AB4B-9866240942F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8116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D52BF-FE47-4515-992D-AF234EFFCE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321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52050-B9DD-4C8C-8022-FC51ECDA7F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6394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82789-0EC2-4BAB-83A7-A92237800BA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7295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pPr>
              <a:defRPr/>
            </a:pPr>
            <a:fld id="{00CBBEC4-1BE6-4DD9-8665-F7AFEB733D4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79Z56vl02A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539750" y="260350"/>
            <a:ext cx="681513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>
                <a:solidFill>
                  <a:schemeClr val="tx2"/>
                </a:solidFill>
              </a:rPr>
              <a:t>ŘÍŠE: Amoebozoa (dříve Protozoa)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>
                <a:solidFill>
                  <a:schemeClr val="tx2"/>
                </a:solidFill>
              </a:rPr>
              <a:t>ODDĚLENÍ: Mycetozoa (Myxomycota)</a:t>
            </a:r>
            <a:br>
              <a:rPr lang="cs-CZ" altLang="cs-CZ" sz="2400" u="none">
                <a:solidFill>
                  <a:schemeClr val="tx2"/>
                </a:solidFill>
              </a:rPr>
            </a:br>
            <a:endParaRPr lang="cs-CZ" altLang="cs-CZ" sz="800" u="none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u="none">
                <a:solidFill>
                  <a:schemeClr val="tx2"/>
                </a:solidFill>
              </a:rPr>
              <a:t>TŘÍDA: Myxogastrea (Myxomycetes)</a:t>
            </a: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468313" y="1773238"/>
            <a:ext cx="8135937" cy="487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619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619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tabLst>
                <a:tab pos="2619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1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1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cs-CZ" altLang="cs-CZ" sz="2400" u="none"/>
              <a:t>ZÁKLADNÍ CHARAKTERISTIKA </a:t>
            </a:r>
          </a:p>
          <a:p>
            <a:pPr>
              <a:spcBef>
                <a:spcPct val="35000"/>
              </a:spcBef>
            </a:pPr>
            <a:r>
              <a:rPr lang="cs-CZ" altLang="cs-CZ" sz="2400" u="none"/>
              <a:t>  trofickou fázi představují myxaméby, myxomonády, 	pseudoplazmodia nebo plazmodia</a:t>
            </a:r>
          </a:p>
          <a:p>
            <a:pPr>
              <a:spcBef>
                <a:spcPct val="35000"/>
              </a:spcBef>
            </a:pPr>
            <a:r>
              <a:rPr lang="cs-CZ" altLang="cs-CZ" sz="2400" u="none"/>
              <a:t>  reprodukční fázi představují různé typy sporokarpů 	(plodniček), které dle morfologie dělíme na tři typy: 	  		 - drobná přisedlá nebo stopkatá sporangia</a:t>
            </a:r>
          </a:p>
          <a:p>
            <a:pPr lvl="2">
              <a:spcBef>
                <a:spcPct val="35000"/>
              </a:spcBef>
              <a:buFontTx/>
              <a:buNone/>
            </a:pPr>
            <a:r>
              <a:rPr lang="cs-CZ" altLang="cs-CZ" u="none"/>
              <a:t> - větší polštářovitá nebo kulovitá aethalia</a:t>
            </a:r>
          </a:p>
          <a:p>
            <a:pPr lvl="2">
              <a:spcBef>
                <a:spcPct val="35000"/>
              </a:spcBef>
              <a:buFontTx/>
              <a:buNone/>
            </a:pPr>
            <a:r>
              <a:rPr lang="cs-CZ" altLang="cs-CZ" u="none"/>
              <a:t> - síťovité plazmodiokarpy</a:t>
            </a:r>
          </a:p>
          <a:p>
            <a:pPr>
              <a:spcBef>
                <a:spcPct val="35000"/>
              </a:spcBef>
            </a:pPr>
            <a:r>
              <a:rPr lang="cs-CZ" altLang="cs-CZ" sz="2400" u="none"/>
              <a:t>  sporokarpy jsou kryté peridií a uvnitř sporokarpů se 	tvoří 	kapilicium  a spory</a:t>
            </a:r>
          </a:p>
          <a:p>
            <a:pPr>
              <a:spcBef>
                <a:spcPct val="35000"/>
              </a:spcBef>
            </a:pPr>
            <a:r>
              <a:rPr lang="cs-CZ" altLang="cs-CZ" sz="2400" u="none"/>
              <a:t>  přes 60 rodů a téměř 800 druhů s globálním rozšířením</a:t>
            </a:r>
          </a:p>
        </p:txBody>
      </p:sp>
      <p:pic>
        <p:nvPicPr>
          <p:cNvPr id="2" name="1_hlenky-oomycota_01_uvo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667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46050" y="0"/>
            <a:ext cx="55689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i="1" u="none">
                <a:solidFill>
                  <a:schemeClr val="tx2"/>
                </a:solidFill>
              </a:rPr>
              <a:t>Plasmodiophora brassicae</a:t>
            </a:r>
            <a:endParaRPr lang="cs-CZ" altLang="cs-CZ" sz="2400" i="1" u="none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>
                <a:solidFill>
                  <a:schemeClr val="tx2"/>
                </a:solidFill>
              </a:rPr>
              <a:t>nádorovka kapustová</a:t>
            </a:r>
            <a:endParaRPr lang="cs-CZ" altLang="cs-CZ" sz="3600" u="none">
              <a:solidFill>
                <a:schemeClr val="tx2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6804025" y="233363"/>
            <a:ext cx="1973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3300"/>
                </a:solidFill>
              </a:rPr>
              <a:t>(trvalý preparát)</a:t>
            </a:r>
          </a:p>
        </p:txBody>
      </p:sp>
      <p:pic>
        <p:nvPicPr>
          <p:cNvPr id="21508" name="Picture 5" descr="clubroo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00325"/>
            <a:ext cx="3311525" cy="288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152400" y="1125538"/>
            <a:ext cx="901223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Nekrotrofní, obligátně parazitický prvok houbového charakteru.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Odpočívající tlustostěnné cysty ve zvětšených buňkách hostitel-ské rostliny způsobují nádorovitost kořenů košťálové zeleniny.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u="none"/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3635375" y="2492375"/>
            <a:ext cx="5219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/>
              <a:t>zvětšené buňky hostitele, naplněné cystami</a:t>
            </a: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1743075" y="568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 u="none"/>
          </a:p>
        </p:txBody>
      </p:sp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539750" y="5516563"/>
            <a:ext cx="2894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/>
              <a:t>kořen napadené rostliny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/>
              <a:t>s výraznými nádory</a:t>
            </a:r>
          </a:p>
        </p:txBody>
      </p:sp>
      <p:pic>
        <p:nvPicPr>
          <p:cNvPr id="21513" name="Picture 11" descr="plasmodiophora_brassicae_paraplasmodia_v_bunkach_400x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9718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_nadorovky_10_plasmodiopho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96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95288" y="2082800"/>
            <a:ext cx="7777162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3538" indent="-3635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u="none"/>
              <a:t>ZÁKLADNÍ CHARAKTERISTIKA:</a:t>
            </a:r>
          </a:p>
          <a:p>
            <a:pPr eaLnBrk="1" hangingPunct="1">
              <a:spcBef>
                <a:spcPct val="60000"/>
              </a:spcBef>
              <a:spcAft>
                <a:spcPct val="60000"/>
              </a:spcAft>
              <a:buFontTx/>
              <a:buNone/>
            </a:pPr>
            <a:r>
              <a:rPr lang="cs-CZ" altLang="cs-CZ" sz="2400" u="none"/>
              <a:t>8 řádů, cca 80 rodů</a:t>
            </a:r>
          </a:p>
          <a:p>
            <a:pPr eaLnBrk="1" hangingPunct="1"/>
            <a:r>
              <a:rPr lang="cs-CZ" altLang="cs-CZ" sz="2400" u="none"/>
              <a:t>stélka nejčastěji vláknitá, větvená, bez přehrádek, coenocytická</a:t>
            </a:r>
          </a:p>
          <a:p>
            <a:pPr eaLnBrk="1" hangingPunct="1"/>
            <a:r>
              <a:rPr lang="cs-CZ" altLang="cs-CZ" sz="2400" u="none"/>
              <a:t>buněčná stěna je z celulózy a beta-glukanů</a:t>
            </a:r>
          </a:p>
          <a:p>
            <a:pPr eaLnBrk="1" hangingPunct="1"/>
            <a:r>
              <a:rPr lang="cs-CZ" altLang="cs-CZ" sz="2400" u="none"/>
              <a:t>nepohlavní rozmnožování: sporangia </a:t>
            </a:r>
            <a:r>
              <a:rPr lang="cs-CZ" altLang="cs-CZ" sz="2400" u="none">
                <a:cs typeface="Arial" panose="020B0604020202020204" pitchFamily="34" charset="0"/>
              </a:rPr>
              <a:t>→ zoospóry se 2 bičíky</a:t>
            </a:r>
          </a:p>
          <a:p>
            <a:pPr eaLnBrk="1" hangingPunct="1"/>
            <a:r>
              <a:rPr lang="cs-CZ" altLang="cs-CZ" sz="2400" u="none">
                <a:cs typeface="Arial" panose="020B0604020202020204" pitchFamily="34" charset="0"/>
              </a:rPr>
              <a:t>pohlavní rozmnožování: oogametangiogamie</a:t>
            </a:r>
          </a:p>
          <a:p>
            <a:pPr eaLnBrk="1" hangingPunct="1"/>
            <a:r>
              <a:rPr lang="cs-CZ" altLang="cs-CZ" sz="2400" u="none"/>
              <a:t>organismy sladkovodní i suchozemské, saprotrofní i parazitické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65113"/>
            <a:ext cx="8134350" cy="1716087"/>
          </a:xfrm>
        </p:spPr>
        <p:txBody>
          <a:bodyPr/>
          <a:lstStyle/>
          <a:p>
            <a:pPr algn="l">
              <a:lnSpc>
                <a:spcPct val="140000"/>
              </a:lnSpc>
              <a:spcBef>
                <a:spcPct val="80000"/>
              </a:spcBef>
              <a:spcAft>
                <a:spcPct val="50000"/>
              </a:spcAft>
            </a:pPr>
            <a:r>
              <a:rPr lang="cs-CZ" altLang="cs-CZ" sz="2400" smtClean="0"/>
              <a:t>ŘÍŠE: Chromalveolata (dříve Chromista)</a:t>
            </a:r>
            <a:br>
              <a:rPr lang="cs-CZ" altLang="cs-CZ" sz="2400" smtClean="0"/>
            </a:br>
            <a:r>
              <a:rPr lang="cs-CZ" altLang="cs-CZ" sz="2400" smtClean="0"/>
              <a:t>ODDĚLENÍ: Peronosporomycota (Oomycota)</a:t>
            </a:r>
            <a:br>
              <a:rPr lang="cs-CZ" altLang="cs-CZ" sz="2400" smtClean="0"/>
            </a:br>
            <a:r>
              <a:rPr lang="cs-CZ" altLang="cs-CZ" sz="3200" smtClean="0"/>
              <a:t>TŘÍDA: Peronosporomycetes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8600" y="152400"/>
            <a:ext cx="9144000" cy="612775"/>
          </a:xfrm>
        </p:spPr>
        <p:txBody>
          <a:bodyPr/>
          <a:lstStyle/>
          <a:p>
            <a:pPr algn="l"/>
            <a:r>
              <a:rPr lang="cs-CZ" altLang="cs-CZ" sz="3600" b="1" i="1" smtClean="0"/>
              <a:t>Saprolegnia </a:t>
            </a:r>
            <a:r>
              <a:rPr lang="cs-CZ" altLang="cs-CZ" sz="3600" smtClean="0"/>
              <a:t>sp.</a:t>
            </a:r>
            <a:r>
              <a:rPr lang="cs-CZ" altLang="cs-CZ" sz="3600" b="1" i="1" smtClean="0"/>
              <a:t>         	 </a:t>
            </a:r>
            <a:r>
              <a:rPr lang="cs-CZ" altLang="cs-CZ" sz="2000" smtClean="0">
                <a:solidFill>
                  <a:schemeClr val="tx1"/>
                </a:solidFill>
              </a:rPr>
              <a:t>(obrazová prezentace)</a:t>
            </a:r>
            <a:endParaRPr lang="cs-CZ" altLang="cs-CZ" sz="3600" smtClean="0">
              <a:solidFill>
                <a:schemeClr val="tx1"/>
              </a:solidFill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195513" y="44370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000" b="1" u="none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0" y="8382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 u="none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979988" y="836613"/>
            <a:ext cx="416401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46175" indent="-11461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none">
                <a:solidFill>
                  <a:schemeClr val="accent1"/>
                </a:solidFill>
              </a:rPr>
              <a:t>Výskyt: </a:t>
            </a:r>
            <a:r>
              <a:rPr lang="cs-CZ" altLang="cs-CZ" sz="2400" u="none"/>
              <a:t>vodní prostředí, saprotrofové na mrtvém hmyzu, paraziti ryb.</a:t>
            </a:r>
          </a:p>
        </p:txBody>
      </p:sp>
      <p:pic>
        <p:nvPicPr>
          <p:cNvPr id="25606" name="Picture 6" descr="Saprolegnia PVA 40x 1 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14650"/>
            <a:ext cx="4648200" cy="3322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116013" y="6237288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pohlavní rozmnožování: oogonia s oosporami</a:t>
            </a:r>
          </a:p>
        </p:txBody>
      </p:sp>
      <p:pic>
        <p:nvPicPr>
          <p:cNvPr id="25608" name="Picture 8" descr="Saprolegnia na rybě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14400"/>
            <a:ext cx="4608513" cy="179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saprolegnia mala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924175"/>
            <a:ext cx="3427413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2987675" y="4437063"/>
            <a:ext cx="1089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FF"/>
                </a:solidFill>
              </a:rPr>
              <a:t>oogonia</a:t>
            </a:r>
          </a:p>
        </p:txBody>
      </p:sp>
      <p:pic>
        <p:nvPicPr>
          <p:cNvPr id="2" name="1_oomycota_12_saprolegn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6367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33363" y="228600"/>
            <a:ext cx="8839200" cy="612775"/>
          </a:xfrm>
        </p:spPr>
        <p:txBody>
          <a:bodyPr/>
          <a:lstStyle/>
          <a:p>
            <a:pPr algn="l"/>
            <a:r>
              <a:rPr lang="cs-CZ" altLang="cs-CZ" sz="3600" b="1" i="1" smtClean="0"/>
              <a:t>Pythium oligandrum  	</a:t>
            </a:r>
            <a:r>
              <a:rPr lang="cs-CZ" altLang="cs-CZ" sz="2000" smtClean="0">
                <a:solidFill>
                  <a:schemeClr val="tx1"/>
                </a:solidFill>
              </a:rPr>
              <a:t>(obrazová prezentace)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195513" y="44370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000" b="1" u="none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0" y="8382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 u="none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859338" y="5661025"/>
            <a:ext cx="2268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46175" indent="-11461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none">
                <a:solidFill>
                  <a:schemeClr val="accent1"/>
                </a:solidFill>
              </a:rPr>
              <a:t>Výskyt: </a:t>
            </a:r>
            <a:r>
              <a:rPr lang="cs-CZ" altLang="cs-CZ" sz="2400" u="none"/>
              <a:t>půda.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787900" y="2362200"/>
            <a:ext cx="4356100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none">
                <a:solidFill>
                  <a:schemeClr val="accent1"/>
                </a:solidFill>
              </a:rPr>
              <a:t>Význam: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u="none"/>
              <a:t>Využití v biotechnologii – boj proti houbovým patogenům rostlin (přípravek Polyversum).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u="none"/>
              <a:t>Některé další druhy rodu </a:t>
            </a:r>
            <a:r>
              <a:rPr lang="cs-CZ" altLang="cs-CZ" sz="2400" i="1" u="none"/>
              <a:t>Pythium</a:t>
            </a:r>
            <a:r>
              <a:rPr lang="cs-CZ" altLang="cs-CZ" sz="2400" u="none"/>
              <a:t> způsobují hniloby klíčících rostlin nebo skladované kořenové zeleniny. </a:t>
            </a:r>
          </a:p>
        </p:txBody>
      </p:sp>
      <p:pic>
        <p:nvPicPr>
          <p:cNvPr id="27655" name="Picture 7" descr="Pythium oligandrum PVA 100x 3 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365625" cy="4397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28600" y="914400"/>
            <a:ext cx="5029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u="none"/>
              <a:t>Oogonium s 1 oosporou </a:t>
            </a:r>
            <a:br>
              <a:rPr lang="cs-CZ" altLang="cs-CZ" sz="2400" u="none"/>
            </a:br>
            <a:r>
              <a:rPr lang="cs-CZ" altLang="cs-CZ" sz="2400" u="none"/>
              <a:t>se silnou stěnou opatřenou výrůstky (pohlavní rozmnožování). </a:t>
            </a:r>
          </a:p>
        </p:txBody>
      </p:sp>
      <p:pic>
        <p:nvPicPr>
          <p:cNvPr id="2" name="1_oomycota_13_pythiu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033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9144000" cy="612775"/>
          </a:xfrm>
        </p:spPr>
        <p:txBody>
          <a:bodyPr/>
          <a:lstStyle/>
          <a:p>
            <a:pPr algn="l">
              <a:tabLst>
                <a:tab pos="87313" algn="l"/>
              </a:tabLst>
            </a:pPr>
            <a:r>
              <a:rPr lang="cs-CZ" altLang="cs-CZ" sz="3600" b="1" i="1" smtClean="0"/>
              <a:t>Pseudoperonospora humuli  </a:t>
            </a:r>
            <a:r>
              <a:rPr lang="cs-CZ" altLang="cs-CZ" sz="2000" smtClean="0">
                <a:solidFill>
                  <a:schemeClr val="tx1"/>
                </a:solidFill>
              </a:rPr>
              <a:t>(obrazová prezentace)</a:t>
            </a:r>
            <a:endParaRPr lang="cs-CZ" altLang="cs-CZ" sz="3600" smtClean="0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195513" y="44370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000" b="1" u="none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79388" y="1916113"/>
            <a:ext cx="5040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u="none"/>
              <a:t>na spodní straně listů</a:t>
            </a:r>
            <a:r>
              <a:rPr lang="cs-CZ" altLang="cs-CZ" sz="2400" u="none"/>
              <a:t> </a:t>
            </a:r>
            <a:r>
              <a:rPr lang="cs-CZ" altLang="cs-CZ" sz="2000" u="none"/>
              <a:t>vyrůstají z průduchů sporangiofory (šedé skvrny)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0" y="8382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 u="none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0" y="692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46175" indent="-11461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none">
                <a:solidFill>
                  <a:schemeClr val="accent1"/>
                </a:solidFill>
              </a:rPr>
              <a:t>Význam</a:t>
            </a:r>
            <a:r>
              <a:rPr lang="cs-CZ" altLang="cs-CZ" sz="2400" u="none"/>
              <a:t>: významný parazit chmele (</a:t>
            </a:r>
            <a:r>
              <a:rPr lang="cs-CZ" altLang="cs-CZ" sz="2400" i="1" u="none"/>
              <a:t>Humulus lupulus</a:t>
            </a:r>
            <a:r>
              <a:rPr lang="cs-CZ" altLang="cs-CZ" sz="2400" u="none"/>
              <a:t>)</a:t>
            </a:r>
          </a:p>
        </p:txBody>
      </p:sp>
      <p:pic>
        <p:nvPicPr>
          <p:cNvPr id="29703" name="Picture 7" descr="Pseudoperonospora humu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1300"/>
            <a:ext cx="5184775" cy="388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Pseudoperonospora humuli 40x PVA 4 a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196975"/>
            <a:ext cx="3384550" cy="544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1835150" y="1341438"/>
            <a:ext cx="3529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u="none"/>
              <a:t>sporangiofory se sporangii</a:t>
            </a: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3635375" y="2420938"/>
            <a:ext cx="288925" cy="28733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5076825" y="1412875"/>
            <a:ext cx="358775" cy="288925"/>
          </a:xfrm>
          <a:prstGeom prst="rightArrow">
            <a:avLst>
              <a:gd name="adj1" fmla="val 50000"/>
              <a:gd name="adj2" fmla="val 310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2" name="1_oomycota_14_pseudoperonospo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842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81000" y="304800"/>
            <a:ext cx="4953000" cy="612775"/>
          </a:xfrm>
        </p:spPr>
        <p:txBody>
          <a:bodyPr/>
          <a:lstStyle/>
          <a:p>
            <a:pPr algn="r">
              <a:tabLst>
                <a:tab pos="87313" algn="l"/>
              </a:tabLst>
            </a:pPr>
            <a:r>
              <a:rPr lang="cs-CZ" altLang="cs-CZ" sz="3600" b="1" i="1" smtClean="0"/>
              <a:t>Peronospora </a:t>
            </a:r>
            <a:r>
              <a:rPr lang="cs-CZ" altLang="cs-CZ" sz="3600" smtClean="0"/>
              <a:t>sp.</a:t>
            </a:r>
            <a:r>
              <a:rPr lang="cs-CZ" altLang="cs-CZ" sz="3600" b="1" i="1" smtClean="0"/>
              <a:t/>
            </a:r>
            <a:br>
              <a:rPr lang="cs-CZ" altLang="cs-CZ" sz="3600" b="1" i="1" smtClean="0"/>
            </a:br>
            <a:r>
              <a:rPr lang="cs-CZ" altLang="cs-CZ" sz="2000" smtClean="0">
                <a:solidFill>
                  <a:schemeClr val="tx1"/>
                </a:solidFill>
              </a:rPr>
              <a:t>(obrazová prezentace)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195513" y="44370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000" b="1" u="none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791200" y="5410200"/>
            <a:ext cx="3200400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cs-CZ" altLang="cs-CZ" sz="2000" u="none"/>
              <a:t>      na spodní straně listů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cs-CZ" altLang="cs-CZ" sz="2400" u="none"/>
              <a:t>     </a:t>
            </a:r>
            <a:r>
              <a:rPr lang="cs-CZ" altLang="cs-CZ" sz="2000" u="none"/>
              <a:t>vyrůstají z průduchů sporangiofory se sporangii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0" y="8382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 u="none"/>
          </a:p>
        </p:txBody>
      </p:sp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1652588" y="1219200"/>
            <a:ext cx="3529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u="none"/>
              <a:t>sporangiofory se sporangii</a:t>
            </a:r>
          </a:p>
        </p:txBody>
      </p:sp>
      <p:sp>
        <p:nvSpPr>
          <p:cNvPr id="31751" name="AutoShape 10"/>
          <p:cNvSpPr>
            <a:spLocks noChangeArrowheads="1"/>
          </p:cNvSpPr>
          <p:nvPr/>
        </p:nvSpPr>
        <p:spPr bwMode="auto">
          <a:xfrm rot="5400000">
            <a:off x="5858669" y="5487194"/>
            <a:ext cx="288925" cy="28733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1752" name="AutoShape 11"/>
          <p:cNvSpPr>
            <a:spLocks noChangeArrowheads="1"/>
          </p:cNvSpPr>
          <p:nvPr/>
        </p:nvSpPr>
        <p:spPr bwMode="auto">
          <a:xfrm>
            <a:off x="4838700" y="1295400"/>
            <a:ext cx="358775" cy="288925"/>
          </a:xfrm>
          <a:prstGeom prst="rightArrow">
            <a:avLst>
              <a:gd name="adj1" fmla="val 50000"/>
              <a:gd name="adj2" fmla="val 310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1753" name="Picture 13" descr="12_Phytophtho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25763"/>
            <a:ext cx="5334000" cy="3719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2" descr="11_Peronospo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81400" cy="3268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5" name="Rectangle 14"/>
          <p:cNvSpPr>
            <a:spLocks noChangeArrowheads="1"/>
          </p:cNvSpPr>
          <p:nvPr/>
        </p:nvSpPr>
        <p:spPr bwMode="auto">
          <a:xfrm>
            <a:off x="5753100" y="4241800"/>
            <a:ext cx="32004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tabLst>
                <a:tab pos="873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73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73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b="1" i="1" u="none">
                <a:solidFill>
                  <a:schemeClr val="tx2"/>
                </a:solidFill>
              </a:rPr>
              <a:t>Phytophthora infestans</a:t>
            </a:r>
            <a:br>
              <a:rPr lang="cs-CZ" altLang="cs-CZ" sz="3600" b="1" i="1" u="none">
                <a:solidFill>
                  <a:schemeClr val="tx2"/>
                </a:solidFill>
              </a:rPr>
            </a:br>
            <a:r>
              <a:rPr lang="cs-CZ" altLang="cs-CZ" sz="2000" u="none"/>
              <a:t>(obrazová prezentace)</a:t>
            </a:r>
          </a:p>
        </p:txBody>
      </p:sp>
      <p:pic>
        <p:nvPicPr>
          <p:cNvPr id="2" name="1_oomycota_15_phytophtho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748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517525"/>
            <a:ext cx="3962400" cy="612775"/>
          </a:xfrm>
        </p:spPr>
        <p:txBody>
          <a:bodyPr/>
          <a:lstStyle/>
          <a:p>
            <a:pPr algn="r">
              <a:tabLst>
                <a:tab pos="87313" algn="l"/>
              </a:tabLst>
            </a:pPr>
            <a:r>
              <a:rPr lang="cs-CZ" altLang="cs-CZ" sz="3600" b="1" i="1" smtClean="0"/>
              <a:t>Peronospora </a:t>
            </a:r>
            <a:r>
              <a:rPr lang="cs-CZ" altLang="cs-CZ" sz="3600" smtClean="0"/>
              <a:t>sp.</a:t>
            </a:r>
            <a:r>
              <a:rPr lang="cs-CZ" altLang="cs-CZ" sz="3600" b="1" i="1" smtClean="0"/>
              <a:t/>
            </a:r>
            <a:br>
              <a:rPr lang="cs-CZ" altLang="cs-CZ" sz="3600" b="1" i="1" smtClean="0"/>
            </a:br>
            <a:r>
              <a:rPr lang="cs-CZ" altLang="cs-CZ" sz="800" b="1" i="1" smtClean="0"/>
              <a:t/>
            </a:r>
            <a:br>
              <a:rPr lang="cs-CZ" altLang="cs-CZ" sz="800" b="1" i="1" smtClean="0"/>
            </a:br>
            <a:r>
              <a:rPr lang="cs-CZ" altLang="cs-CZ" sz="2000" smtClean="0">
                <a:solidFill>
                  <a:srgbClr val="FF3300"/>
                </a:solidFill>
              </a:rPr>
              <a:t>(trvalý preparát)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195513" y="44370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000" b="1" u="none"/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0" y="8382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 u="none"/>
          </a:p>
        </p:txBody>
      </p:sp>
      <p:sp>
        <p:nvSpPr>
          <p:cNvPr id="33797" name="Text Box 6"/>
          <p:cNvSpPr txBox="1">
            <a:spLocks noChangeArrowheads="1"/>
          </p:cNvSpPr>
          <p:nvPr/>
        </p:nvSpPr>
        <p:spPr bwMode="auto">
          <a:xfrm>
            <a:off x="304800" y="1584325"/>
            <a:ext cx="3529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u="none"/>
              <a:t>sporangiofory se sporangii</a:t>
            </a:r>
          </a:p>
        </p:txBody>
      </p:sp>
      <p:sp>
        <p:nvSpPr>
          <p:cNvPr id="33798" name="AutoShape 8"/>
          <p:cNvSpPr>
            <a:spLocks noChangeArrowheads="1"/>
          </p:cNvSpPr>
          <p:nvPr/>
        </p:nvSpPr>
        <p:spPr bwMode="auto">
          <a:xfrm>
            <a:off x="3505200" y="1676400"/>
            <a:ext cx="358775" cy="288925"/>
          </a:xfrm>
          <a:prstGeom prst="rightArrow">
            <a:avLst>
              <a:gd name="adj1" fmla="val 50000"/>
              <a:gd name="adj2" fmla="val 310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3799" name="Picture 12" descr="peronospora_sporangia_sporangiofory_100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48768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13" descr="peronospora_sporangia_sporangiofory_200x"/>
          <p:cNvPicPr>
            <a:picLocks noChangeAspect="1" noChangeArrowheads="1"/>
          </p:cNvPicPr>
          <p:nvPr/>
        </p:nvPicPr>
        <p:blipFill>
          <a:blip r:embed="rId6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4800600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1" name="Text Box 14"/>
          <p:cNvSpPr txBox="1">
            <a:spLocks noChangeArrowheads="1"/>
          </p:cNvSpPr>
          <p:nvPr/>
        </p:nvSpPr>
        <p:spPr bwMode="auto">
          <a:xfrm>
            <a:off x="5410200" y="5257800"/>
            <a:ext cx="40386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cs-CZ" altLang="cs-CZ" sz="2000" u="none"/>
              <a:t>řez stonkem hostitele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cs-CZ" altLang="cs-CZ" sz="2000" u="none"/>
              <a:t>s vyrůstajícími sporangiofory</a:t>
            </a:r>
          </a:p>
        </p:txBody>
      </p:sp>
      <p:sp>
        <p:nvSpPr>
          <p:cNvPr id="33802" name="AutoShape 15"/>
          <p:cNvSpPr>
            <a:spLocks noChangeArrowheads="1"/>
          </p:cNvSpPr>
          <p:nvPr/>
        </p:nvSpPr>
        <p:spPr bwMode="auto">
          <a:xfrm rot="5400000">
            <a:off x="5491163" y="4864100"/>
            <a:ext cx="288925" cy="314325"/>
          </a:xfrm>
          <a:prstGeom prst="downArrow">
            <a:avLst>
              <a:gd name="adj1" fmla="val 50000"/>
              <a:gd name="adj2" fmla="val 271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2" name="1_oomycota_16_peronospo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2767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albugo_candida_lozisko_pod_epidermis_100x"/>
          <p:cNvPicPr>
            <a:picLocks noChangeAspect="1" noChangeArrowheads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384425"/>
            <a:ext cx="5519738" cy="414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7" descr="Albugo candida g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60575"/>
            <a:ext cx="3648075" cy="27368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Rectangle 2"/>
          <p:cNvSpPr>
            <a:spLocks noChangeArrowheads="1"/>
          </p:cNvSpPr>
          <p:nvPr/>
        </p:nvSpPr>
        <p:spPr bwMode="auto">
          <a:xfrm>
            <a:off x="381000" y="228600"/>
            <a:ext cx="4800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tabLst>
                <a:tab pos="873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873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873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b="1" i="1" u="none">
                <a:solidFill>
                  <a:schemeClr val="tx2"/>
                </a:solidFill>
              </a:rPr>
              <a:t>Albugo candida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u="none">
                <a:solidFill>
                  <a:schemeClr val="tx2"/>
                </a:solidFill>
              </a:rPr>
              <a:t>(plíseň bělostná, „bílá rez“)</a:t>
            </a:r>
          </a:p>
        </p:txBody>
      </p:sp>
      <p:sp>
        <p:nvSpPr>
          <p:cNvPr id="35845" name="Text Box 3"/>
          <p:cNvSpPr txBox="1">
            <a:spLocks noChangeArrowheads="1"/>
          </p:cNvSpPr>
          <p:nvPr/>
        </p:nvSpPr>
        <p:spPr bwMode="auto">
          <a:xfrm>
            <a:off x="381000" y="1371600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u="none"/>
              <a:t>ložisko sporangií pod epidermis hostitelské rostliny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5181600" y="304800"/>
            <a:ext cx="35814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3300"/>
                </a:solidFill>
              </a:rPr>
              <a:t>(trvalý preparát)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5847" name="Obdélník 1"/>
          <p:cNvSpPr>
            <a:spLocks noChangeArrowheads="1"/>
          </p:cNvSpPr>
          <p:nvPr/>
        </p:nvSpPr>
        <p:spPr bwMode="auto">
          <a:xfrm>
            <a:off x="107950" y="4581525"/>
            <a:ext cx="10604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 u="none"/>
              <a:t>© Arnold Grosscurt</a:t>
            </a:r>
          </a:p>
        </p:txBody>
      </p:sp>
      <p:pic>
        <p:nvPicPr>
          <p:cNvPr id="2" name="1_oomycota_17_albug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3081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04800" y="254000"/>
            <a:ext cx="6788150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>
                <a:solidFill>
                  <a:schemeClr val="tx2"/>
                </a:solidFill>
              </a:rPr>
              <a:t>ŘÍŠE: Opisthokonta / Fungi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cs-CZ" altLang="cs-CZ" sz="2400" u="none">
                <a:solidFill>
                  <a:schemeClr val="tx2"/>
                </a:solidFill>
              </a:rPr>
              <a:t>ODDĚLENÍ: Chytridiomycota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cs-CZ" altLang="cs-CZ" u="none">
                <a:solidFill>
                  <a:schemeClr val="tx2"/>
                </a:solidFill>
              </a:rPr>
              <a:t>TŘÍDA: Chytridiomycetes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23850" y="1957388"/>
            <a:ext cx="8353425" cy="459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6213">
              <a:spcBef>
                <a:spcPct val="20000"/>
              </a:spcBef>
              <a:buChar char="•"/>
              <a:tabLst>
                <a:tab pos="1762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62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62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62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 ZÁKLADNÍ CHARAKTERISTIKA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u="none"/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/>
              <a:t> stélka holokarpická i eukarpická s tvorbou rhizomycelia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/>
              <a:t> nepohlavní rozmnožování pomocí jednobičíkatých 	 	 zoospor; ze systematického hlediska je důležitá 	 	 ultrastruktura zoospor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/>
              <a:t> pohlavní rozmnožování: izogamie, anizogamie, oogamie,                 	 somatogamie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/>
              <a:t> nejčastěji vodní a půdní saprotrofní organizmy, též několik 	 významných parazitů cévnatých rostlin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cs-CZ" altLang="cs-CZ" sz="2400" u="none"/>
              <a:t> velikost skupiny: kolem 120 rodů a přes 900 druhů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23850" y="0"/>
            <a:ext cx="6076950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 i="1" u="none">
                <a:solidFill>
                  <a:schemeClr val="tx2"/>
                </a:solidFill>
              </a:rPr>
              <a:t>Synchytrium endobioticum</a:t>
            </a:r>
            <a:endParaRPr lang="cs-CZ" altLang="cs-CZ" sz="2800" b="1" i="1" u="none">
              <a:solidFill>
                <a:schemeClr val="tx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u="none">
                <a:solidFill>
                  <a:schemeClr val="tx2"/>
                </a:solidFill>
              </a:rPr>
              <a:t>rakovinec bramborový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659563" y="152400"/>
            <a:ext cx="2243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FF"/>
                </a:solidFill>
              </a:rPr>
              <a:t>(materiál ve fixáži)</a:t>
            </a:r>
          </a:p>
        </p:txBody>
      </p:sp>
      <p:pic>
        <p:nvPicPr>
          <p:cNvPr id="3994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2808288"/>
            <a:ext cx="4465637" cy="3570287"/>
          </a:xfrm>
          <a:noFill/>
        </p:spPr>
      </p:pic>
      <p:pic>
        <p:nvPicPr>
          <p:cNvPr id="3994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284538"/>
            <a:ext cx="3260725" cy="2368550"/>
          </a:xfrm>
          <a:noFill/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23850" y="1216025"/>
            <a:ext cx="85693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Významný fytopatogenní druh, původce tzv. rakoviny brambor. Na hlízách brambor způsobuje vznik bradavičnatých nádorů. V buňkách hostitele jsou přítomna tlustostěnná odpočívající sporangia, která přetrvávají zimní období. 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1619250" y="5878513"/>
            <a:ext cx="264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400" u="none"/>
              <a:t>zralé odpočívající </a:t>
            </a:r>
          </a:p>
          <a:p>
            <a:pPr algn="ctr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cs-CZ" altLang="cs-CZ" sz="2400" u="none"/>
              <a:t>sporangium</a:t>
            </a:r>
          </a:p>
        </p:txBody>
      </p:sp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581525"/>
            <a:ext cx="244633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539750" y="5229225"/>
            <a:ext cx="1920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000000"/>
                </a:solidFill>
              </a:rPr>
              <a:t>napadená hlíza</a:t>
            </a:r>
          </a:p>
        </p:txBody>
      </p:sp>
      <p:pic>
        <p:nvPicPr>
          <p:cNvPr id="2" name="1_chytridie_19_synchytriu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7635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6550025" cy="792163"/>
          </a:xfrm>
        </p:spPr>
        <p:txBody>
          <a:bodyPr/>
          <a:lstStyle/>
          <a:p>
            <a:r>
              <a:rPr lang="cs-CZ" altLang="cs-CZ" sz="3600" smtClean="0"/>
              <a:t>Myxomycetes – trofická fáze</a:t>
            </a:r>
          </a:p>
        </p:txBody>
      </p:sp>
      <p:pic>
        <p:nvPicPr>
          <p:cNvPr id="5123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4292600"/>
            <a:ext cx="3167062" cy="2411413"/>
          </a:xfrm>
          <a:noFill/>
        </p:spPr>
      </p:pic>
      <p:pic>
        <p:nvPicPr>
          <p:cNvPr id="5124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989138"/>
            <a:ext cx="3400425" cy="2016125"/>
          </a:xfrm>
          <a:noFill/>
        </p:spPr>
      </p:pic>
      <p:pic>
        <p:nvPicPr>
          <p:cNvPr id="5125" name="Picture 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989138"/>
            <a:ext cx="3068638" cy="2016125"/>
          </a:xfrm>
          <a:noFill/>
        </p:spPr>
      </p:pic>
      <p:sp>
        <p:nvSpPr>
          <p:cNvPr id="5126" name="Text Box 13"/>
          <p:cNvSpPr txBox="1">
            <a:spLocks noChangeArrowheads="1"/>
          </p:cNvSpPr>
          <p:nvPr/>
        </p:nvSpPr>
        <p:spPr bwMode="auto">
          <a:xfrm>
            <a:off x="250825" y="765175"/>
            <a:ext cx="88931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Amébovitě se pohybující makroskopické faneroplazmodium představuje trofickou fázi v životním cyklu hlenek. Lze jej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nejčastěji nalézt na vlhkém dřevě, kůře a listovém opadu.</a:t>
            </a:r>
          </a:p>
        </p:txBody>
      </p:sp>
      <p:sp>
        <p:nvSpPr>
          <p:cNvPr id="5127" name="Text Box 14"/>
          <p:cNvSpPr txBox="1">
            <a:spLocks noChangeArrowheads="1"/>
          </p:cNvSpPr>
          <p:nvPr/>
        </p:nvSpPr>
        <p:spPr bwMode="auto">
          <a:xfrm>
            <a:off x="3995738" y="5151438"/>
            <a:ext cx="42497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Z faneroplazmodií vznikají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většinou makroskopické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sporokarpy, v tomto případě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stopkatá sporangia.</a:t>
            </a:r>
          </a:p>
        </p:txBody>
      </p:sp>
      <p:sp>
        <p:nvSpPr>
          <p:cNvPr id="5128" name="Text Box 15"/>
          <p:cNvSpPr txBox="1">
            <a:spLocks noChangeArrowheads="1"/>
          </p:cNvSpPr>
          <p:nvPr/>
        </p:nvSpPr>
        <p:spPr bwMode="auto">
          <a:xfrm>
            <a:off x="6372225" y="260350"/>
            <a:ext cx="2722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/>
              <a:t>(obrazová prezentace)</a:t>
            </a:r>
          </a:p>
        </p:txBody>
      </p:sp>
      <p:pic>
        <p:nvPicPr>
          <p:cNvPr id="2" name="1_hlenky_02_plazmod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43656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043608" y="115888"/>
            <a:ext cx="703548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u="none" dirty="0">
                <a:solidFill>
                  <a:schemeClr val="tx2"/>
                </a:solidFill>
              </a:rPr>
              <a:t> </a:t>
            </a:r>
            <a:r>
              <a:rPr lang="cs-CZ" altLang="cs-CZ" sz="2800" b="1" u="none" dirty="0">
                <a:solidFill>
                  <a:schemeClr val="tx2"/>
                </a:solidFill>
              </a:rPr>
              <a:t>Přehled pozorovaných </a:t>
            </a:r>
            <a:r>
              <a:rPr lang="cs-CZ" altLang="cs-CZ" sz="2800" b="1" u="none" dirty="0" smtClean="0">
                <a:solidFill>
                  <a:schemeClr val="tx2"/>
                </a:solidFill>
              </a:rPr>
              <a:t>objektů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 u="none" dirty="0" smtClean="0">
                <a:solidFill>
                  <a:schemeClr val="tx2"/>
                </a:solidFill>
              </a:rPr>
              <a:t>(základní penzum pro podzim 2020)</a:t>
            </a:r>
            <a:endParaRPr lang="cs-CZ" altLang="cs-CZ" sz="2800" b="1" u="none" dirty="0">
              <a:solidFill>
                <a:schemeClr val="tx2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3850" y="1340768"/>
            <a:ext cx="8820150" cy="518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>
                <a:solidFill>
                  <a:schemeClr val="tx2"/>
                </a:solidFill>
              </a:rPr>
              <a:t>ŘÍŠE: </a:t>
            </a:r>
            <a:r>
              <a:rPr lang="cs-CZ" altLang="cs-CZ" sz="1600" dirty="0" err="1">
                <a:solidFill>
                  <a:schemeClr val="tx2"/>
                </a:solidFill>
              </a:rPr>
              <a:t>Amoebozoa</a:t>
            </a:r>
            <a:r>
              <a:rPr lang="cs-CZ" altLang="cs-CZ" sz="1600" dirty="0">
                <a:solidFill>
                  <a:schemeClr val="tx2"/>
                </a:solidFill>
              </a:rPr>
              <a:t> (dříve součást Protozoa)</a:t>
            </a:r>
            <a:r>
              <a:rPr lang="cs-CZ" altLang="cs-CZ" sz="1600" dirty="0"/>
              <a:t> </a:t>
            </a:r>
          </a:p>
          <a:p>
            <a:pPr marL="285750" indent="-285750">
              <a:lnSpc>
                <a:spcPct val="80000"/>
              </a:lnSpc>
              <a:defRPr/>
            </a:pPr>
            <a:r>
              <a:rPr lang="cs-CZ" altLang="cs-CZ" sz="1600" dirty="0"/>
              <a:t>ODDĚLENÍ: </a:t>
            </a:r>
            <a:r>
              <a:rPr lang="cs-CZ" altLang="cs-CZ" sz="1600" dirty="0" err="1"/>
              <a:t>Mycetozoa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Myxomycota</a:t>
            </a:r>
            <a:r>
              <a:rPr lang="cs-CZ" altLang="cs-CZ" sz="1600" dirty="0"/>
              <a:t>) – hlenky</a:t>
            </a:r>
            <a:r>
              <a:rPr lang="cs-CZ" altLang="cs-CZ" sz="1600" u="none" dirty="0"/>
              <a:t>, </a:t>
            </a:r>
            <a:r>
              <a:rPr lang="cs-CZ" altLang="cs-CZ" sz="1600" u="none" dirty="0">
                <a:solidFill>
                  <a:schemeClr val="tx2"/>
                </a:solidFill>
              </a:rPr>
              <a:t>TŘÍDA: </a:t>
            </a:r>
            <a:r>
              <a:rPr lang="cs-CZ" altLang="cs-CZ" sz="1600" u="none" dirty="0" err="1">
                <a:solidFill>
                  <a:schemeClr val="tx2"/>
                </a:solidFill>
              </a:rPr>
              <a:t>Myxogastrea</a:t>
            </a:r>
            <a:r>
              <a:rPr lang="cs-CZ" altLang="cs-CZ" sz="1600" u="none" dirty="0">
                <a:solidFill>
                  <a:schemeClr val="tx2"/>
                </a:solidFill>
              </a:rPr>
              <a:t> (</a:t>
            </a:r>
            <a:r>
              <a:rPr lang="cs-CZ" altLang="cs-CZ" sz="1600" u="none" dirty="0" err="1">
                <a:solidFill>
                  <a:schemeClr val="tx2"/>
                </a:solidFill>
              </a:rPr>
              <a:t>Myxomycetes</a:t>
            </a:r>
            <a:r>
              <a:rPr lang="cs-CZ" altLang="cs-CZ" sz="1600" u="none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lnSpc>
                <a:spcPct val="80000"/>
              </a:lnSpc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Liceida</a:t>
            </a:r>
            <a:r>
              <a:rPr lang="cs-CZ" altLang="cs-CZ" sz="1600" u="none" dirty="0"/>
              <a:t>	 	</a:t>
            </a:r>
            <a:r>
              <a:rPr lang="cs-CZ" altLang="cs-CZ" sz="1600" i="1" u="none" dirty="0" err="1">
                <a:solidFill>
                  <a:srgbClr val="FFFFFF"/>
                </a:solidFill>
              </a:rPr>
              <a:t>Lycogala</a:t>
            </a:r>
            <a:r>
              <a:rPr lang="cs-CZ" altLang="cs-CZ" sz="1600" i="1" u="none" dirty="0">
                <a:solidFill>
                  <a:srgbClr val="FFFFFF"/>
                </a:solidFill>
              </a:rPr>
              <a:t> </a:t>
            </a:r>
            <a:r>
              <a:rPr lang="cs-CZ" altLang="cs-CZ" sz="1600" i="1" u="none" dirty="0" err="1">
                <a:solidFill>
                  <a:srgbClr val="FFFFFF"/>
                </a:solidFill>
              </a:rPr>
              <a:t>epidendrum</a:t>
            </a:r>
            <a:r>
              <a:rPr lang="cs-CZ" altLang="cs-CZ" sz="1600" u="none" dirty="0">
                <a:solidFill>
                  <a:srgbClr val="FFFFFF"/>
                </a:solidFill>
              </a:rPr>
              <a:t> (vlčí mléko oranžové) – skupiny </a:t>
            </a:r>
            <a:r>
              <a:rPr lang="cs-CZ" altLang="cs-CZ" sz="1600" u="none" dirty="0" err="1">
                <a:solidFill>
                  <a:srgbClr val="FFFFFF"/>
                </a:solidFill>
              </a:rPr>
              <a:t>aethalií</a:t>
            </a:r>
            <a:endParaRPr lang="cs-CZ" altLang="cs-CZ" sz="1600" u="none" dirty="0">
              <a:solidFill>
                <a:srgbClr val="FFFFFF"/>
              </a:solidFill>
            </a:endParaRPr>
          </a:p>
          <a:p>
            <a:pPr marL="285750" indent="-285750">
              <a:lnSpc>
                <a:spcPct val="80000"/>
              </a:lnSpc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Trichiida</a:t>
            </a:r>
            <a:r>
              <a:rPr lang="cs-CZ" altLang="cs-CZ" sz="1600" u="none" dirty="0">
                <a:solidFill>
                  <a:srgbClr val="FFFFFF"/>
                </a:solidFill>
              </a:rPr>
              <a:t>		</a:t>
            </a:r>
            <a:r>
              <a:rPr lang="cs-CZ" altLang="cs-CZ" sz="1600" i="1" u="none" dirty="0" err="1" smtClean="0">
                <a:solidFill>
                  <a:srgbClr val="FFFFFF"/>
                </a:solidFill>
              </a:rPr>
              <a:t>Hemitrichia</a:t>
            </a:r>
            <a:r>
              <a:rPr lang="cs-CZ" altLang="cs-CZ" sz="1600" u="none" dirty="0" smtClean="0">
                <a:solidFill>
                  <a:srgbClr val="FFFFFF"/>
                </a:solidFill>
              </a:rPr>
              <a:t> </a:t>
            </a:r>
            <a:r>
              <a:rPr lang="cs-CZ" altLang="cs-CZ" sz="1600" i="1" u="none" dirty="0" err="1">
                <a:solidFill>
                  <a:srgbClr val="FFFFFF"/>
                </a:solidFill>
              </a:rPr>
              <a:t>serpula</a:t>
            </a:r>
            <a:r>
              <a:rPr lang="cs-CZ" altLang="cs-CZ" sz="1600" u="none" dirty="0">
                <a:solidFill>
                  <a:srgbClr val="FFFFFF"/>
                </a:solidFill>
              </a:rPr>
              <a:t> (</a:t>
            </a:r>
            <a:r>
              <a:rPr lang="cs-CZ" altLang="cs-CZ" sz="1600" u="none" dirty="0" err="1">
                <a:solidFill>
                  <a:srgbClr val="FFFFFF"/>
                </a:solidFill>
              </a:rPr>
              <a:t>vlasenka</a:t>
            </a:r>
            <a:r>
              <a:rPr lang="cs-CZ" altLang="cs-CZ" sz="1600" u="none" dirty="0">
                <a:solidFill>
                  <a:srgbClr val="FFFFFF"/>
                </a:solidFill>
              </a:rPr>
              <a:t> plazivá) – </a:t>
            </a:r>
            <a:r>
              <a:rPr lang="cs-CZ" altLang="cs-CZ" sz="1600" u="none" dirty="0" err="1">
                <a:solidFill>
                  <a:srgbClr val="FFFFFF"/>
                </a:solidFill>
              </a:rPr>
              <a:t>plazmodiokarp</a:t>
            </a:r>
            <a:endParaRPr lang="cs-CZ" altLang="cs-CZ" sz="1600" u="none" dirty="0">
              <a:solidFill>
                <a:srgbClr val="FFFFFF"/>
              </a:solidFill>
            </a:endParaRPr>
          </a:p>
          <a:p>
            <a:pPr marL="285750" indent="-285750">
              <a:lnSpc>
                <a:spcPct val="80000"/>
              </a:lnSpc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Physarida</a:t>
            </a:r>
            <a:r>
              <a:rPr lang="cs-CZ" altLang="cs-CZ" sz="1600" u="none" dirty="0"/>
              <a:t>	 	</a:t>
            </a:r>
            <a:r>
              <a:rPr lang="cs-CZ" altLang="cs-CZ" sz="1600" i="1" u="none" dirty="0" err="1" smtClean="0">
                <a:solidFill>
                  <a:srgbClr val="FFFF00"/>
                </a:solidFill>
              </a:rPr>
              <a:t>Didymium</a:t>
            </a:r>
            <a:r>
              <a:rPr lang="cs-CZ" altLang="cs-CZ" sz="1600" i="1" u="none" dirty="0" smtClean="0">
                <a:solidFill>
                  <a:srgbClr val="FFFF00"/>
                </a:solidFill>
              </a:rPr>
              <a:t> </a:t>
            </a:r>
            <a:r>
              <a:rPr lang="cs-CZ" altLang="cs-CZ" sz="1600" i="1" u="none" dirty="0" err="1">
                <a:solidFill>
                  <a:srgbClr val="FFFF00"/>
                </a:solidFill>
              </a:rPr>
              <a:t>melanospermum</a:t>
            </a:r>
            <a:r>
              <a:rPr lang="cs-CZ" altLang="cs-CZ" sz="1600" u="none" dirty="0">
                <a:solidFill>
                  <a:srgbClr val="FFFF00"/>
                </a:solidFill>
              </a:rPr>
              <a:t> (</a:t>
            </a:r>
            <a:r>
              <a:rPr lang="cs-CZ" altLang="cs-CZ" sz="1600" u="none" dirty="0" err="1">
                <a:solidFill>
                  <a:srgbClr val="FFFF00"/>
                </a:solidFill>
              </a:rPr>
              <a:t>dvojblanka</a:t>
            </a:r>
            <a:r>
              <a:rPr lang="cs-CZ" altLang="cs-CZ" sz="1600" u="none" dirty="0">
                <a:solidFill>
                  <a:srgbClr val="FFFF00"/>
                </a:solidFill>
              </a:rPr>
              <a:t> </a:t>
            </a:r>
            <a:r>
              <a:rPr lang="cs-CZ" altLang="cs-CZ" sz="1600" u="none" dirty="0" err="1">
                <a:solidFill>
                  <a:srgbClr val="FFFF00"/>
                </a:solidFill>
              </a:rPr>
              <a:t>černovýtrusá</a:t>
            </a:r>
            <a:r>
              <a:rPr lang="cs-CZ" altLang="cs-CZ" sz="1600" u="none" dirty="0">
                <a:solidFill>
                  <a:srgbClr val="FFFF00"/>
                </a:solidFill>
              </a:rPr>
              <a:t>) 				</a:t>
            </a:r>
            <a:r>
              <a:rPr lang="cs-CZ" altLang="cs-CZ" sz="1600" u="none" dirty="0" smtClean="0">
                <a:solidFill>
                  <a:srgbClr val="FFFF00"/>
                </a:solidFill>
              </a:rPr>
              <a:t>	– </a:t>
            </a:r>
            <a:r>
              <a:rPr lang="cs-CZ" altLang="cs-CZ" sz="1600" u="none" dirty="0">
                <a:solidFill>
                  <a:srgbClr val="FFFF00"/>
                </a:solidFill>
              </a:rPr>
              <a:t>stopkatá </a:t>
            </a:r>
            <a:r>
              <a:rPr lang="cs-CZ" altLang="cs-CZ" sz="1600" u="none" dirty="0" smtClean="0">
                <a:solidFill>
                  <a:srgbClr val="FFFF00"/>
                </a:solidFill>
              </a:rPr>
              <a:t>sporangia</a:t>
            </a:r>
            <a:r>
              <a:rPr lang="cs-CZ" altLang="cs-CZ" sz="1600" u="none" dirty="0">
                <a:solidFill>
                  <a:srgbClr val="FFFF00"/>
                </a:solidFill>
              </a:rPr>
              <a:t>, </a:t>
            </a:r>
            <a:r>
              <a:rPr lang="cs-CZ" altLang="cs-CZ" sz="1600" u="none" dirty="0" err="1">
                <a:solidFill>
                  <a:srgbClr val="FFFF00"/>
                </a:solidFill>
              </a:rPr>
              <a:t>peridie</a:t>
            </a:r>
            <a:r>
              <a:rPr lang="cs-CZ" altLang="cs-CZ" sz="1600" u="none" dirty="0">
                <a:solidFill>
                  <a:srgbClr val="FFFF00"/>
                </a:solidFill>
              </a:rPr>
              <a:t> s krystaly CaCO</a:t>
            </a:r>
            <a:r>
              <a:rPr lang="cs-CZ" altLang="cs-CZ" sz="1600" u="none" baseline="-25000" dirty="0">
                <a:solidFill>
                  <a:srgbClr val="FFFF00"/>
                </a:solidFill>
              </a:rPr>
              <a:t>3</a:t>
            </a:r>
          </a:p>
          <a:p>
            <a:pPr marL="285750" indent="-285750">
              <a:lnSpc>
                <a:spcPct val="80000"/>
              </a:lnSpc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Stemonitida</a:t>
            </a:r>
            <a:r>
              <a:rPr lang="cs-CZ" altLang="cs-CZ" sz="1600" u="none" dirty="0"/>
              <a:t>	</a:t>
            </a:r>
            <a:r>
              <a:rPr lang="cs-CZ" altLang="cs-CZ" sz="1600" i="1" u="none" dirty="0" err="1">
                <a:solidFill>
                  <a:srgbClr val="FF0000"/>
                </a:solidFill>
              </a:rPr>
              <a:t>Stemonitis</a:t>
            </a:r>
            <a:r>
              <a:rPr lang="cs-CZ" altLang="cs-CZ" sz="1600" u="none" dirty="0">
                <a:solidFill>
                  <a:srgbClr val="FF0000"/>
                </a:solidFill>
              </a:rPr>
              <a:t> </a:t>
            </a:r>
            <a:r>
              <a:rPr lang="cs-CZ" altLang="cs-CZ" sz="1600" u="none" dirty="0" err="1">
                <a:solidFill>
                  <a:srgbClr val="FF0000"/>
                </a:solidFill>
              </a:rPr>
              <a:t>sp</a:t>
            </a:r>
            <a:r>
              <a:rPr lang="cs-CZ" altLang="cs-CZ" sz="1600" u="none" dirty="0">
                <a:solidFill>
                  <a:srgbClr val="FF0000"/>
                </a:solidFill>
              </a:rPr>
              <a:t>. (</a:t>
            </a:r>
            <a:r>
              <a:rPr lang="cs-CZ" altLang="cs-CZ" sz="1600" u="none" dirty="0" err="1">
                <a:solidFill>
                  <a:srgbClr val="FF0000"/>
                </a:solidFill>
              </a:rPr>
              <a:t>pazderek</a:t>
            </a:r>
            <a:r>
              <a:rPr lang="cs-CZ" altLang="cs-CZ" sz="1600" u="none" dirty="0">
                <a:solidFill>
                  <a:srgbClr val="FF0000"/>
                </a:solidFill>
              </a:rPr>
              <a:t>) – sporangium s </a:t>
            </a:r>
            <a:r>
              <a:rPr lang="cs-CZ" altLang="cs-CZ" sz="1600" u="none" dirty="0" err="1">
                <a:solidFill>
                  <a:srgbClr val="FF0000"/>
                </a:solidFill>
              </a:rPr>
              <a:t>kapiliciem</a:t>
            </a:r>
            <a:r>
              <a:rPr lang="cs-CZ" altLang="cs-CZ" sz="1600" u="none" dirty="0">
                <a:solidFill>
                  <a:srgbClr val="FF0000"/>
                </a:solidFill>
              </a:rPr>
              <a:t>, spory</a:t>
            </a:r>
          </a:p>
          <a:p>
            <a:pPr marL="285750" indent="-285750">
              <a:lnSpc>
                <a:spcPct val="80000"/>
              </a:lnSpc>
              <a:buFontTx/>
              <a:buNone/>
              <a:defRPr/>
            </a:pPr>
            <a:endParaRPr lang="cs-CZ" altLang="cs-CZ" sz="8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>
                <a:solidFill>
                  <a:schemeClr val="tx2"/>
                </a:solidFill>
              </a:rPr>
              <a:t>ŘÍŠE: </a:t>
            </a:r>
            <a:r>
              <a:rPr lang="cs-CZ" altLang="cs-CZ" sz="1600" dirty="0" smtClean="0">
                <a:solidFill>
                  <a:schemeClr val="tx2"/>
                </a:solidFill>
              </a:rPr>
              <a:t>SAR / </a:t>
            </a:r>
            <a:r>
              <a:rPr lang="cs-CZ" altLang="cs-CZ" sz="1600" dirty="0" err="1" smtClean="0">
                <a:solidFill>
                  <a:schemeClr val="tx2"/>
                </a:solidFill>
              </a:rPr>
              <a:t>Rhizaria</a:t>
            </a:r>
            <a:r>
              <a:rPr lang="cs-CZ" altLang="cs-CZ" sz="1600" dirty="0" smtClean="0">
                <a:solidFill>
                  <a:schemeClr val="tx2"/>
                </a:solidFill>
              </a:rPr>
              <a:t> </a:t>
            </a:r>
            <a:r>
              <a:rPr lang="cs-CZ" altLang="cs-CZ" sz="1600" dirty="0">
                <a:solidFill>
                  <a:schemeClr val="tx2"/>
                </a:solidFill>
              </a:rPr>
              <a:t>(dříve součást Protozoa)</a:t>
            </a:r>
            <a:r>
              <a:rPr lang="cs-CZ" altLang="cs-CZ" sz="1600" dirty="0"/>
              <a:t> </a:t>
            </a:r>
            <a:endParaRPr lang="cs-CZ" altLang="cs-CZ" sz="16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80000"/>
              </a:lnSpc>
              <a:defRPr/>
            </a:pPr>
            <a:r>
              <a:rPr lang="cs-CZ" altLang="cs-CZ" sz="1600" dirty="0"/>
              <a:t>ODDĚLENÍ: </a:t>
            </a:r>
            <a:r>
              <a:rPr lang="cs-CZ" altLang="cs-CZ" sz="1600" dirty="0" err="1"/>
              <a:t>Cercozoa</a:t>
            </a:r>
            <a:r>
              <a:rPr lang="cs-CZ" altLang="cs-CZ" sz="1600" u="none" dirty="0"/>
              <a:t>, </a:t>
            </a:r>
            <a:r>
              <a:rPr lang="cs-CZ" altLang="cs-CZ" sz="1600" u="none" dirty="0">
                <a:solidFill>
                  <a:schemeClr val="tx2"/>
                </a:solidFill>
              </a:rPr>
              <a:t>TŘÍDA: </a:t>
            </a:r>
            <a:r>
              <a:rPr lang="cs-CZ" altLang="cs-CZ" sz="1600" u="none" dirty="0" err="1">
                <a:solidFill>
                  <a:schemeClr val="tx2"/>
                </a:solidFill>
              </a:rPr>
              <a:t>Phytomyxea</a:t>
            </a:r>
            <a:endParaRPr lang="cs-CZ" altLang="cs-CZ" sz="1600" u="none" dirty="0">
              <a:solidFill>
                <a:schemeClr val="tx2"/>
              </a:solidFill>
            </a:endParaRPr>
          </a:p>
          <a:p>
            <a:pPr marL="285750" indent="-285750">
              <a:lnSpc>
                <a:spcPct val="80000"/>
              </a:lnSpc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Plasmodiophorida</a:t>
            </a:r>
            <a:r>
              <a:rPr lang="cs-CZ" altLang="cs-CZ" sz="1600" u="none" dirty="0"/>
              <a:t>	</a:t>
            </a:r>
            <a:r>
              <a:rPr lang="cs-CZ" altLang="cs-CZ" sz="1600" i="1" u="none" dirty="0" err="1">
                <a:solidFill>
                  <a:srgbClr val="FF0000"/>
                </a:solidFill>
              </a:rPr>
              <a:t>Plasmodiophora</a:t>
            </a:r>
            <a:r>
              <a:rPr lang="cs-CZ" altLang="cs-CZ" sz="1600" i="1" u="none" dirty="0">
                <a:solidFill>
                  <a:srgbClr val="FF0000"/>
                </a:solidFill>
              </a:rPr>
              <a:t> </a:t>
            </a:r>
            <a:r>
              <a:rPr lang="cs-CZ" altLang="cs-CZ" sz="1600" i="1" u="none" dirty="0" err="1">
                <a:solidFill>
                  <a:srgbClr val="FF0000"/>
                </a:solidFill>
              </a:rPr>
              <a:t>brassicae</a:t>
            </a:r>
            <a:r>
              <a:rPr lang="cs-CZ" altLang="cs-CZ" sz="1600" u="none" dirty="0">
                <a:solidFill>
                  <a:srgbClr val="FF0000"/>
                </a:solidFill>
              </a:rPr>
              <a:t> (</a:t>
            </a:r>
            <a:r>
              <a:rPr lang="cs-CZ" altLang="cs-CZ" sz="1600" u="none" dirty="0" err="1">
                <a:solidFill>
                  <a:srgbClr val="FF0000"/>
                </a:solidFill>
              </a:rPr>
              <a:t>nádorovka</a:t>
            </a:r>
            <a:r>
              <a:rPr lang="cs-CZ" altLang="cs-CZ" sz="1600" u="none" dirty="0">
                <a:solidFill>
                  <a:srgbClr val="FF0000"/>
                </a:solidFill>
              </a:rPr>
              <a:t> kapustová) </a:t>
            </a:r>
          </a:p>
          <a:p>
            <a:pPr marL="285750" indent="-285750">
              <a:lnSpc>
                <a:spcPct val="80000"/>
              </a:lnSpc>
              <a:buFontTx/>
              <a:buNone/>
              <a:defRPr/>
            </a:pPr>
            <a:r>
              <a:rPr lang="cs-CZ" altLang="cs-CZ" sz="1600" u="none" dirty="0">
                <a:solidFill>
                  <a:srgbClr val="FF0000"/>
                </a:solidFill>
              </a:rPr>
              <a:t>					– cysty v buňkách </a:t>
            </a:r>
            <a:r>
              <a:rPr lang="cs-CZ" altLang="cs-CZ" sz="1600" u="none" dirty="0" smtClean="0">
                <a:solidFill>
                  <a:srgbClr val="FF0000"/>
                </a:solidFill>
              </a:rPr>
              <a:t>hostitele (trvalý preparát)</a:t>
            </a:r>
            <a:endParaRPr lang="cs-CZ" altLang="cs-CZ" sz="1600" u="none" dirty="0">
              <a:solidFill>
                <a:srgbClr val="FF0000"/>
              </a:solidFill>
            </a:endParaRPr>
          </a:p>
          <a:p>
            <a:pPr marL="285750" indent="-285750">
              <a:lnSpc>
                <a:spcPct val="80000"/>
              </a:lnSpc>
              <a:buFontTx/>
              <a:buNone/>
              <a:defRPr/>
            </a:pPr>
            <a:endParaRPr lang="cs-CZ" altLang="cs-CZ" sz="8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>
                <a:solidFill>
                  <a:schemeClr val="tx2"/>
                </a:solidFill>
              </a:rPr>
              <a:t>ŘÍŠE: </a:t>
            </a:r>
            <a:r>
              <a:rPr lang="cs-CZ" altLang="cs-CZ" sz="1600" dirty="0" smtClean="0">
                <a:solidFill>
                  <a:schemeClr val="tx2"/>
                </a:solidFill>
              </a:rPr>
              <a:t>SAR / </a:t>
            </a:r>
            <a:r>
              <a:rPr lang="cs-CZ" altLang="cs-CZ" sz="1600" dirty="0" err="1" smtClean="0">
                <a:solidFill>
                  <a:schemeClr val="tx2"/>
                </a:solidFill>
              </a:rPr>
              <a:t>Straminipila</a:t>
            </a:r>
            <a:r>
              <a:rPr lang="cs-CZ" altLang="cs-CZ" sz="1600" dirty="0" smtClean="0">
                <a:solidFill>
                  <a:schemeClr val="tx2"/>
                </a:solidFill>
              </a:rPr>
              <a:t> (dříve </a:t>
            </a:r>
            <a:r>
              <a:rPr lang="cs-CZ" altLang="cs-CZ" sz="1600" dirty="0" err="1" smtClean="0">
                <a:solidFill>
                  <a:schemeClr val="tx2"/>
                </a:solidFill>
              </a:rPr>
              <a:t>Chromalveolata</a:t>
            </a:r>
            <a:r>
              <a:rPr lang="cs-CZ" altLang="cs-CZ" sz="1600" dirty="0" smtClean="0">
                <a:solidFill>
                  <a:schemeClr val="tx2"/>
                </a:solidFill>
              </a:rPr>
              <a:t>, </a:t>
            </a:r>
            <a:r>
              <a:rPr lang="cs-CZ" altLang="cs-CZ" sz="1600" dirty="0" err="1" smtClean="0">
                <a:solidFill>
                  <a:schemeClr val="tx2"/>
                </a:solidFill>
              </a:rPr>
              <a:t>Chromista</a:t>
            </a:r>
            <a:r>
              <a:rPr lang="cs-CZ" altLang="cs-CZ" sz="1600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lnSpc>
                <a:spcPct val="80000"/>
              </a:lnSpc>
              <a:defRPr/>
            </a:pPr>
            <a:r>
              <a:rPr lang="cs-CZ" altLang="cs-CZ" sz="1600" dirty="0"/>
              <a:t>ODDĚLENÍ: </a:t>
            </a:r>
            <a:r>
              <a:rPr lang="cs-CZ" altLang="cs-CZ" sz="1600" dirty="0" err="1"/>
              <a:t>Peronosporomycota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Oomycota</a:t>
            </a:r>
            <a:r>
              <a:rPr lang="cs-CZ" altLang="cs-CZ" sz="1600" dirty="0"/>
              <a:t>)</a:t>
            </a:r>
            <a:r>
              <a:rPr lang="cs-CZ" altLang="cs-CZ" sz="1600" u="none" dirty="0"/>
              <a:t>, </a:t>
            </a:r>
            <a:r>
              <a:rPr lang="cs-CZ" altLang="cs-CZ" sz="1600" u="none" dirty="0">
                <a:solidFill>
                  <a:schemeClr val="tx2"/>
                </a:solidFill>
              </a:rPr>
              <a:t>TŘÍDA: </a:t>
            </a:r>
            <a:r>
              <a:rPr lang="cs-CZ" altLang="cs-CZ" sz="1600" u="none" dirty="0" err="1">
                <a:solidFill>
                  <a:schemeClr val="tx2"/>
                </a:solidFill>
              </a:rPr>
              <a:t>Peronosporomycetes</a:t>
            </a:r>
            <a:r>
              <a:rPr lang="cs-CZ" altLang="cs-CZ" sz="1600" u="none" dirty="0"/>
              <a:t> </a:t>
            </a:r>
          </a:p>
          <a:p>
            <a:pPr marL="285750" indent="-285750">
              <a:lnSpc>
                <a:spcPct val="80000"/>
              </a:lnSpc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Albuginales</a:t>
            </a:r>
            <a:r>
              <a:rPr lang="cs-CZ" altLang="cs-CZ" sz="1600" u="none" dirty="0"/>
              <a:t>	</a:t>
            </a:r>
            <a:r>
              <a:rPr lang="cs-CZ" altLang="cs-CZ" sz="1600" i="1" u="none" dirty="0" err="1">
                <a:solidFill>
                  <a:srgbClr val="FF0000"/>
                </a:solidFill>
              </a:rPr>
              <a:t>Albugo</a:t>
            </a:r>
            <a:r>
              <a:rPr lang="cs-CZ" altLang="cs-CZ" sz="1600" i="1" u="none" dirty="0">
                <a:solidFill>
                  <a:srgbClr val="FF0000"/>
                </a:solidFill>
              </a:rPr>
              <a:t> </a:t>
            </a:r>
            <a:r>
              <a:rPr lang="cs-CZ" altLang="cs-CZ" sz="1600" i="1" u="none" dirty="0" err="1">
                <a:solidFill>
                  <a:srgbClr val="FF0000"/>
                </a:solidFill>
              </a:rPr>
              <a:t>candida</a:t>
            </a:r>
            <a:r>
              <a:rPr lang="cs-CZ" altLang="cs-CZ" sz="1600" u="none" dirty="0">
                <a:solidFill>
                  <a:srgbClr val="FF0000"/>
                </a:solidFill>
              </a:rPr>
              <a:t> (plíseň bělostná)</a:t>
            </a:r>
          </a:p>
          <a:p>
            <a:pPr marL="285750" indent="-285750">
              <a:lnSpc>
                <a:spcPct val="80000"/>
              </a:lnSpc>
              <a:buFontTx/>
              <a:buNone/>
              <a:defRPr/>
            </a:pPr>
            <a:r>
              <a:rPr lang="cs-CZ" altLang="cs-CZ" sz="1600" u="none" dirty="0">
                <a:solidFill>
                  <a:srgbClr val="FF0000"/>
                </a:solidFill>
              </a:rPr>
              <a:t>					– ložisko sporangií pod epidermis </a:t>
            </a:r>
            <a:r>
              <a:rPr lang="cs-CZ" altLang="cs-CZ" sz="1600" u="none" dirty="0" smtClean="0">
                <a:solidFill>
                  <a:srgbClr val="FF0000"/>
                </a:solidFill>
              </a:rPr>
              <a:t>hostitele </a:t>
            </a:r>
            <a:r>
              <a:rPr lang="cs-CZ" altLang="cs-CZ" sz="1600" u="none" dirty="0">
                <a:solidFill>
                  <a:srgbClr val="FF0000"/>
                </a:solidFill>
              </a:rPr>
              <a:t>(</a:t>
            </a:r>
            <a:r>
              <a:rPr lang="cs-CZ" altLang="cs-CZ" sz="1600" u="none" dirty="0" err="1" smtClean="0">
                <a:solidFill>
                  <a:srgbClr val="FF0000"/>
                </a:solidFill>
              </a:rPr>
              <a:t>trv</a:t>
            </a:r>
            <a:r>
              <a:rPr lang="cs-CZ" altLang="cs-CZ" sz="1600" u="none" dirty="0" smtClean="0">
                <a:solidFill>
                  <a:srgbClr val="FF0000"/>
                </a:solidFill>
              </a:rPr>
              <a:t>. </a:t>
            </a:r>
            <a:r>
              <a:rPr lang="cs-CZ" altLang="cs-CZ" sz="1600" u="none" dirty="0" err="1" smtClean="0">
                <a:solidFill>
                  <a:srgbClr val="FF0000"/>
                </a:solidFill>
              </a:rPr>
              <a:t>prep</a:t>
            </a:r>
            <a:r>
              <a:rPr lang="cs-CZ" altLang="cs-CZ" sz="1600" u="none" dirty="0" smtClean="0">
                <a:solidFill>
                  <a:srgbClr val="FF0000"/>
                </a:solidFill>
              </a:rPr>
              <a:t>.)</a:t>
            </a:r>
            <a:endParaRPr lang="cs-CZ" altLang="cs-CZ" sz="1600" u="none" dirty="0">
              <a:solidFill>
                <a:srgbClr val="FF0000"/>
              </a:solidFill>
            </a:endParaRPr>
          </a:p>
          <a:p>
            <a:pPr marL="285750" indent="-285750">
              <a:lnSpc>
                <a:spcPct val="80000"/>
              </a:lnSpc>
              <a:buFontTx/>
              <a:buNone/>
              <a:defRPr/>
            </a:pPr>
            <a:endParaRPr lang="cs-CZ" altLang="cs-CZ" sz="8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>
                <a:solidFill>
                  <a:schemeClr val="tx2"/>
                </a:solidFill>
              </a:rPr>
              <a:t>ŘÍŠE: </a:t>
            </a:r>
            <a:r>
              <a:rPr lang="cs-CZ" altLang="cs-CZ" sz="1600" dirty="0" err="1">
                <a:solidFill>
                  <a:schemeClr val="tx2"/>
                </a:solidFill>
              </a:rPr>
              <a:t>Opisthokonta</a:t>
            </a:r>
            <a:r>
              <a:rPr lang="cs-CZ" altLang="cs-CZ" sz="1600" dirty="0">
                <a:solidFill>
                  <a:schemeClr val="tx2"/>
                </a:solidFill>
              </a:rPr>
              <a:t> / </a:t>
            </a:r>
            <a:r>
              <a:rPr lang="cs-CZ" altLang="cs-CZ" sz="1600" dirty="0" err="1">
                <a:solidFill>
                  <a:schemeClr val="tx2"/>
                </a:solidFill>
              </a:rPr>
              <a:t>Fungi</a:t>
            </a:r>
            <a:r>
              <a:rPr lang="cs-CZ" altLang="cs-CZ" sz="1600" dirty="0">
                <a:solidFill>
                  <a:schemeClr val="tx2"/>
                </a:solidFill>
              </a:rPr>
              <a:t> – houby</a:t>
            </a:r>
          </a:p>
          <a:p>
            <a:pPr marL="285750" indent="-285750">
              <a:lnSpc>
                <a:spcPct val="80000"/>
              </a:lnSpc>
              <a:defRPr/>
            </a:pPr>
            <a:r>
              <a:rPr lang="cs-CZ" altLang="cs-CZ" sz="1600" dirty="0"/>
              <a:t>ODDĚLENÍ: </a:t>
            </a:r>
            <a:r>
              <a:rPr lang="cs-CZ" altLang="cs-CZ" sz="1600" dirty="0" err="1"/>
              <a:t>Chytridiomycota</a:t>
            </a:r>
            <a:r>
              <a:rPr lang="cs-CZ" altLang="cs-CZ" sz="1600" u="none" dirty="0"/>
              <a:t>, </a:t>
            </a:r>
            <a:r>
              <a:rPr lang="cs-CZ" altLang="cs-CZ" sz="1600" u="none" dirty="0">
                <a:solidFill>
                  <a:schemeClr val="tx2"/>
                </a:solidFill>
              </a:rPr>
              <a:t>TŘÍDA: </a:t>
            </a:r>
            <a:r>
              <a:rPr lang="cs-CZ" altLang="cs-CZ" sz="1600" u="none" dirty="0" err="1">
                <a:solidFill>
                  <a:schemeClr val="tx2"/>
                </a:solidFill>
              </a:rPr>
              <a:t>Chytridiomycetes</a:t>
            </a:r>
            <a:endParaRPr lang="cs-CZ" altLang="cs-CZ" sz="1600" u="none" dirty="0">
              <a:solidFill>
                <a:schemeClr val="tx2"/>
              </a:solidFill>
            </a:endParaRPr>
          </a:p>
          <a:p>
            <a:pPr marL="285750" indent="-285750">
              <a:lnSpc>
                <a:spcPct val="80000"/>
              </a:lnSpc>
              <a:defRPr/>
            </a:pPr>
            <a:r>
              <a:rPr lang="cs-CZ" altLang="cs-CZ" sz="1600" u="none" dirty="0"/>
              <a:t>ŘÁD: </a:t>
            </a:r>
            <a:r>
              <a:rPr lang="cs-CZ" altLang="cs-CZ" sz="1600" u="none" dirty="0" err="1"/>
              <a:t>Chytridiales</a:t>
            </a:r>
            <a:r>
              <a:rPr lang="cs-CZ" altLang="cs-CZ" sz="1600" u="none" dirty="0"/>
              <a:t>	</a:t>
            </a:r>
            <a:r>
              <a:rPr lang="cs-CZ" altLang="cs-CZ" sz="1600" i="1" u="none" dirty="0" err="1">
                <a:solidFill>
                  <a:srgbClr val="FFFFFF"/>
                </a:solidFill>
              </a:rPr>
              <a:t>Synchytrium</a:t>
            </a:r>
            <a:r>
              <a:rPr lang="cs-CZ" altLang="cs-CZ" sz="1600" i="1" u="none" dirty="0">
                <a:solidFill>
                  <a:srgbClr val="FFFFFF"/>
                </a:solidFill>
              </a:rPr>
              <a:t> </a:t>
            </a:r>
            <a:r>
              <a:rPr lang="cs-CZ" altLang="cs-CZ" sz="1600" i="1" u="none" dirty="0" err="1">
                <a:solidFill>
                  <a:srgbClr val="FFFFFF"/>
                </a:solidFill>
              </a:rPr>
              <a:t>endobioticum</a:t>
            </a:r>
            <a:r>
              <a:rPr lang="cs-CZ" altLang="cs-CZ" sz="1600" u="none" dirty="0">
                <a:solidFill>
                  <a:srgbClr val="FFFFFF"/>
                </a:solidFill>
              </a:rPr>
              <a:t> (</a:t>
            </a:r>
            <a:r>
              <a:rPr lang="cs-CZ" altLang="cs-CZ" sz="1600" u="none" dirty="0" err="1">
                <a:solidFill>
                  <a:srgbClr val="FFFFFF"/>
                </a:solidFill>
              </a:rPr>
              <a:t>rakovinec</a:t>
            </a:r>
            <a:r>
              <a:rPr lang="cs-CZ" altLang="cs-CZ" sz="1600" u="none" dirty="0">
                <a:solidFill>
                  <a:srgbClr val="FFFFFF"/>
                </a:solidFill>
              </a:rPr>
              <a:t> bramborový)</a:t>
            </a:r>
          </a:p>
        </p:txBody>
      </p:sp>
      <p:pic>
        <p:nvPicPr>
          <p:cNvPr id="2" name="1_pozorovane-objekty_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1158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4572000" cy="1341438"/>
          </a:xfrm>
        </p:spPr>
        <p:txBody>
          <a:bodyPr/>
          <a:lstStyle/>
          <a:p>
            <a:r>
              <a:rPr lang="cs-CZ" altLang="cs-CZ" sz="3600" i="1" smtClean="0"/>
              <a:t>Lycogala epidendrum</a:t>
            </a:r>
            <a:br>
              <a:rPr lang="cs-CZ" altLang="cs-CZ" sz="3600" i="1" smtClean="0"/>
            </a:br>
            <a:r>
              <a:rPr lang="cs-CZ" altLang="cs-CZ" sz="2800" smtClean="0"/>
              <a:t>(vlčí mléko oranžové)</a:t>
            </a:r>
            <a:endParaRPr lang="cs-CZ" altLang="cs-CZ" sz="3600" smtClean="0"/>
          </a:p>
        </p:txBody>
      </p:sp>
      <p:pic>
        <p:nvPicPr>
          <p:cNvPr id="7171" name="Picture 7" descr="Lycogala e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3933825"/>
            <a:ext cx="3024187" cy="2016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435600" y="188913"/>
            <a:ext cx="33575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FF"/>
                </a:solidFill>
              </a:rPr>
              <a:t>(makroskopické pozorování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FF"/>
                </a:solidFill>
              </a:rPr>
              <a:t>herbářové položky)</a:t>
            </a:r>
            <a:r>
              <a:rPr lang="cs-CZ" altLang="cs-CZ" sz="2400" u="none"/>
              <a:t> </a:t>
            </a:r>
          </a:p>
        </p:txBody>
      </p:sp>
      <p:pic>
        <p:nvPicPr>
          <p:cNvPr id="7173" name="Picture 9" descr="lycogal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0" y="1341438"/>
            <a:ext cx="2952750" cy="2160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395288" y="1366838"/>
            <a:ext cx="496887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Aethalia jsou téměř kulovitá, častá na tlejícím dřevě. Mladá aethalia mají růžovou a pružnou peridii, ve zralosti je peridie šedohnědá, křehká. Pravé kapilicium chybí.</a:t>
            </a:r>
          </a:p>
        </p:txBody>
      </p:sp>
      <p:sp>
        <p:nvSpPr>
          <p:cNvPr id="7175" name="Text Box 12"/>
          <p:cNvSpPr txBox="1">
            <a:spLocks noChangeArrowheads="1"/>
          </p:cNvSpPr>
          <p:nvPr/>
        </p:nvSpPr>
        <p:spPr bwMode="auto">
          <a:xfrm>
            <a:off x="5508625" y="3429000"/>
            <a:ext cx="3635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mladá, nezralá aethalia</a:t>
            </a:r>
          </a:p>
        </p:txBody>
      </p:sp>
      <p:sp>
        <p:nvSpPr>
          <p:cNvPr id="7176" name="Text Box 13"/>
          <p:cNvSpPr txBox="1">
            <a:spLocks noChangeArrowheads="1"/>
          </p:cNvSpPr>
          <p:nvPr/>
        </p:nvSpPr>
        <p:spPr bwMode="auto">
          <a:xfrm>
            <a:off x="4787900" y="5876925"/>
            <a:ext cx="2952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/>
              <a:t>zralá, rozpadající 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/>
              <a:t> aethalia</a:t>
            </a:r>
          </a:p>
        </p:txBody>
      </p:sp>
      <p:pic>
        <p:nvPicPr>
          <p:cNvPr id="7177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00438"/>
            <a:ext cx="4176713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_hlenky_03_lycoga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2794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539750" y="333375"/>
            <a:ext cx="3671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i="1" u="none">
                <a:solidFill>
                  <a:schemeClr val="tx2"/>
                </a:solidFill>
              </a:rPr>
              <a:t>Trichia </a:t>
            </a:r>
            <a:r>
              <a:rPr lang="cs-CZ" altLang="cs-CZ" sz="2800" u="none">
                <a:solidFill>
                  <a:schemeClr val="tx2"/>
                </a:solidFill>
              </a:rPr>
              <a:t>(vlasatka)</a:t>
            </a:r>
            <a:endParaRPr lang="cs-CZ" altLang="cs-CZ" sz="3600" u="none">
              <a:solidFill>
                <a:schemeClr val="tx2"/>
              </a:solidFill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851275" y="188913"/>
            <a:ext cx="49323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00"/>
                </a:solidFill>
              </a:rPr>
              <a:t>(makroskopické pozorování herbářové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00"/>
                </a:solidFill>
              </a:rPr>
              <a:t>položky – binokl,</a:t>
            </a:r>
            <a:r>
              <a:rPr lang="cs-CZ" altLang="cs-CZ" sz="2000" u="none"/>
              <a:t> </a:t>
            </a:r>
            <a:r>
              <a:rPr lang="cs-CZ" altLang="cs-CZ" sz="2000" u="none">
                <a:solidFill>
                  <a:schemeClr val="accent2"/>
                </a:solidFill>
              </a:rPr>
              <a:t>preparát)</a:t>
            </a: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3789363"/>
            <a:ext cx="4176713" cy="2305050"/>
          </a:xfrm>
          <a:noFill/>
        </p:spPr>
      </p:pic>
      <p:pic>
        <p:nvPicPr>
          <p:cNvPr id="922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5188" y="908050"/>
            <a:ext cx="3235325" cy="5111750"/>
          </a:xfrm>
          <a:noFill/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39750" y="1052513"/>
            <a:ext cx="446563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Krátce stopkatá žlutá sporangia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jsou častá na dřevním opadu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v lesích. Žluté kapilicium je u tohoto rodu nevětvené, na povrchu má zřetelnou nepravi- delnou spirálovitou strukturu a konce jsou zašpičatělé.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923088" y="908050"/>
            <a:ext cx="16097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>
                <a:solidFill>
                  <a:srgbClr val="000000"/>
                </a:solidFill>
              </a:rPr>
              <a:t>kapilicium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>
                <a:solidFill>
                  <a:srgbClr val="000000"/>
                </a:solidFill>
              </a:rPr>
              <a:t>a spory</a:t>
            </a: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670300"/>
            <a:ext cx="3887787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_hlenky_04_trich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2009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611188" y="333375"/>
            <a:ext cx="4824412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i="1" u="none">
                <a:solidFill>
                  <a:schemeClr val="tx2"/>
                </a:solidFill>
              </a:rPr>
              <a:t>Hemitrichia serpula </a:t>
            </a:r>
            <a:r>
              <a:rPr lang="cs-CZ" altLang="cs-CZ" sz="2800" u="none">
                <a:solidFill>
                  <a:schemeClr val="tx2"/>
                </a:solidFill>
              </a:rPr>
              <a:t>(vlasenka plazivá)</a:t>
            </a:r>
          </a:p>
        </p:txBody>
      </p:sp>
      <p:pic>
        <p:nvPicPr>
          <p:cNvPr id="112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1" r="11682" b="15508"/>
          <a:stretch>
            <a:fillRect/>
          </a:stretch>
        </p:blipFill>
        <p:spPr bwMode="auto">
          <a:xfrm>
            <a:off x="179388" y="2330450"/>
            <a:ext cx="8856662" cy="433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435600" y="434975"/>
            <a:ext cx="33575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FF"/>
                </a:solidFill>
              </a:rPr>
              <a:t>(makroskopické pozorování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FF"/>
                </a:solidFill>
              </a:rPr>
              <a:t>herbářové položky)</a:t>
            </a:r>
            <a:r>
              <a:rPr lang="cs-CZ" altLang="cs-CZ" sz="2400" u="none"/>
              <a:t> </a:t>
            </a:r>
          </a:p>
        </p:txBody>
      </p:sp>
      <p:sp>
        <p:nvSpPr>
          <p:cNvPr id="11269" name="Rectangle 11"/>
          <p:cNvSpPr>
            <a:spLocks noChangeArrowheads="1"/>
          </p:cNvSpPr>
          <p:nvPr/>
        </p:nvSpPr>
        <p:spPr bwMode="auto">
          <a:xfrm>
            <a:off x="530225" y="1446213"/>
            <a:ext cx="814546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Síťovité plazmodiokarpy žluté až hořčicové barvy, výskyt na dřevu a rostlinných zbytcích.</a:t>
            </a:r>
          </a:p>
        </p:txBody>
      </p:sp>
      <p:pic>
        <p:nvPicPr>
          <p:cNvPr id="2" name="1_hlenky_05_hemitrich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7826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323850" y="0"/>
            <a:ext cx="4608513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i="1" u="none">
                <a:solidFill>
                  <a:schemeClr val="tx2"/>
                </a:solidFill>
              </a:rPr>
              <a:t>Fuligo septica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u="none">
                <a:solidFill>
                  <a:schemeClr val="tx2"/>
                </a:solidFill>
              </a:rPr>
              <a:t>(slizovka práškovitá)</a:t>
            </a: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0" y="1196975"/>
            <a:ext cx="88931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Polštářovitá aethalia tohoto nápadného a poměrně hojného druhu dosahují velikosti 3-10 cm, v mladších fázích jsou žlutavá,  ve zralosti krytá hnědavou peridií, která se rozpadá a odkrývá tmavé kapilicium.</a:t>
            </a:r>
          </a:p>
        </p:txBody>
      </p:sp>
      <p:sp>
        <p:nvSpPr>
          <p:cNvPr id="13316" name="Rectangle 12"/>
          <p:cNvSpPr>
            <a:spLocks noChangeArrowheads="1"/>
          </p:cNvSpPr>
          <p:nvPr/>
        </p:nvSpPr>
        <p:spPr bwMode="auto">
          <a:xfrm>
            <a:off x="1979613" y="6035675"/>
            <a:ext cx="72009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u="none"/>
              <a:t>Druh se vyskytuje na mrtvém dřevě (např. pařezech), ale častý je i v mechu nebo jehličí.</a:t>
            </a:r>
          </a:p>
        </p:txBody>
      </p:sp>
      <p:pic>
        <p:nvPicPr>
          <p:cNvPr id="1331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860800"/>
            <a:ext cx="3382963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18" descr="Fuligo 0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1300"/>
            <a:ext cx="331152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19"/>
          <p:cNvSpPr txBox="1">
            <a:spLocks noChangeArrowheads="1"/>
          </p:cNvSpPr>
          <p:nvPr/>
        </p:nvSpPr>
        <p:spPr bwMode="auto">
          <a:xfrm>
            <a:off x="3635375" y="2708275"/>
            <a:ext cx="947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/>
              <a:t>peridie</a:t>
            </a:r>
          </a:p>
        </p:txBody>
      </p:sp>
      <p:sp>
        <p:nvSpPr>
          <p:cNvPr id="13320" name="Text Box 20"/>
          <p:cNvSpPr txBox="1">
            <a:spLocks noChangeArrowheads="1"/>
          </p:cNvSpPr>
          <p:nvPr/>
        </p:nvSpPr>
        <p:spPr bwMode="auto">
          <a:xfrm>
            <a:off x="4859338" y="3032125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 u="none"/>
              <a:t>kapilicium</a:t>
            </a:r>
          </a:p>
        </p:txBody>
      </p:sp>
      <p:sp>
        <p:nvSpPr>
          <p:cNvPr id="13321" name="Line 21"/>
          <p:cNvSpPr>
            <a:spLocks noChangeShapeType="1"/>
          </p:cNvSpPr>
          <p:nvPr/>
        </p:nvSpPr>
        <p:spPr bwMode="auto">
          <a:xfrm>
            <a:off x="3995738" y="3068638"/>
            <a:ext cx="288925" cy="13684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2" name="Line 22"/>
          <p:cNvSpPr>
            <a:spLocks noChangeShapeType="1"/>
          </p:cNvSpPr>
          <p:nvPr/>
        </p:nvSpPr>
        <p:spPr bwMode="auto">
          <a:xfrm>
            <a:off x="5651500" y="3429000"/>
            <a:ext cx="215900" cy="1512888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3323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493963"/>
            <a:ext cx="2584450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4" name="Text Box 14"/>
          <p:cNvSpPr txBox="1">
            <a:spLocks noChangeArrowheads="1"/>
          </p:cNvSpPr>
          <p:nvPr/>
        </p:nvSpPr>
        <p:spPr bwMode="auto">
          <a:xfrm>
            <a:off x="5219700" y="26988"/>
            <a:ext cx="3808413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 u="none"/>
              <a:t>Vývin plazmodia a sporokarpu:</a:t>
            </a:r>
            <a:endParaRPr lang="cs-CZ" altLang="cs-CZ" sz="2000" u="none">
              <a:hlinkClick r:id="rId8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>
                <a:hlinkClick r:id="rId8"/>
              </a:rPr>
              <a:t>https://www.youtube.com/watch?v=B79Z56vl02A</a:t>
            </a:r>
            <a:endParaRPr lang="cs-CZ" altLang="cs-CZ" sz="2000" u="none"/>
          </a:p>
        </p:txBody>
      </p:sp>
      <p:sp>
        <p:nvSpPr>
          <p:cNvPr id="13325" name="Text Box 4"/>
          <p:cNvSpPr txBox="1">
            <a:spLocks noChangeArrowheads="1"/>
          </p:cNvSpPr>
          <p:nvPr/>
        </p:nvSpPr>
        <p:spPr bwMode="auto">
          <a:xfrm>
            <a:off x="-36513" y="5087938"/>
            <a:ext cx="2592388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FF"/>
                </a:solidFill>
              </a:rPr>
              <a:t>(makroskopické pozorování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FF"/>
                </a:solidFill>
              </a:rPr>
              <a:t>herbářové položky)</a:t>
            </a:r>
            <a:r>
              <a:rPr lang="cs-CZ" altLang="cs-CZ" sz="2400" u="none"/>
              <a:t> </a:t>
            </a:r>
          </a:p>
        </p:txBody>
      </p:sp>
      <p:pic>
        <p:nvPicPr>
          <p:cNvPr id="2" name="1_hlenky_06_fulig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3143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250825" y="115888"/>
            <a:ext cx="61214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i="1" u="none">
                <a:solidFill>
                  <a:schemeClr val="tx2"/>
                </a:solidFill>
              </a:rPr>
              <a:t>Didymium melanospermum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u="none">
                <a:solidFill>
                  <a:schemeClr val="tx2"/>
                </a:solidFill>
              </a:rPr>
              <a:t>(dvojblanka černovýtrusá)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4464050" y="711200"/>
            <a:ext cx="43561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00"/>
                </a:solidFill>
              </a:rPr>
              <a:t>(makroskopické pozorování herbářové položky – binokl)</a:t>
            </a:r>
            <a:endParaRPr lang="cs-CZ" altLang="cs-CZ" sz="2000" u="none">
              <a:solidFill>
                <a:schemeClr val="accent2"/>
              </a:solidFill>
            </a:endParaRPr>
          </a:p>
        </p:txBody>
      </p:sp>
      <p:pic>
        <p:nvPicPr>
          <p:cNvPr id="15364" name="Picture 6" descr="makulec pospolity (Didymium melanospermum) | Autor: Piotr Stańcza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0325"/>
            <a:ext cx="6529388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Obdélník 1"/>
          <p:cNvSpPr>
            <a:spLocks noChangeArrowheads="1"/>
          </p:cNvSpPr>
          <p:nvPr/>
        </p:nvSpPr>
        <p:spPr bwMode="auto">
          <a:xfrm>
            <a:off x="260350" y="6381750"/>
            <a:ext cx="114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 u="none"/>
              <a:t>© P. Stańczak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468313" y="1357313"/>
            <a:ext cx="446563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Krátce stopkatá tmavě hnědá sporangia, pokrytá nápadnými bělavými krystalky CaCO</a:t>
            </a:r>
            <a:r>
              <a:rPr lang="cs-CZ" altLang="cs-CZ" sz="2400" u="none" baseline="-25000"/>
              <a:t>3</a:t>
            </a:r>
            <a:r>
              <a:rPr lang="cs-CZ" altLang="cs-CZ" sz="2400" u="none"/>
              <a:t>.</a:t>
            </a:r>
          </a:p>
        </p:txBody>
      </p:sp>
      <p:pic>
        <p:nvPicPr>
          <p:cNvPr id="2" name="1_hlenky_07_didymiu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17097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611188" y="1268413"/>
            <a:ext cx="6475412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Sporangiální hlenka, jejíž stopkatá válcovitá, až 2 cm dlouhá sporangia vyrůstají většinou nahloučena v těsném svazečku.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Stopka přechází uvnitř sporangia v kolumelu,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z níž vybíhají větvená vlákna kapilicia.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u="none"/>
              <a:t>Relativně častá hlenka na mrtvém dřevě.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611188" y="188913"/>
            <a:ext cx="2808287" cy="106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i="1" u="none">
                <a:solidFill>
                  <a:schemeClr val="tx2"/>
                </a:solidFill>
              </a:rPr>
              <a:t>Stemonitis</a:t>
            </a:r>
            <a:endParaRPr lang="cs-CZ" altLang="cs-CZ" sz="2800" i="1" u="none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 u="none">
                <a:solidFill>
                  <a:schemeClr val="tx2"/>
                </a:solidFill>
              </a:rPr>
              <a:t>(pazderek)</a:t>
            </a:r>
            <a:endParaRPr lang="cs-CZ" altLang="cs-CZ" sz="3600" u="none">
              <a:solidFill>
                <a:schemeClr val="tx2"/>
              </a:solidFill>
            </a:endParaRP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4038600" y="260350"/>
            <a:ext cx="5105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00"/>
                </a:solidFill>
              </a:rPr>
              <a:t>(makroskopické pozorování herbářové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u="none">
                <a:solidFill>
                  <a:srgbClr val="FFFF00"/>
                </a:solidFill>
              </a:rPr>
              <a:t>položky - binokl,</a:t>
            </a:r>
            <a:r>
              <a:rPr lang="cs-CZ" altLang="cs-CZ" sz="2000" u="none"/>
              <a:t> </a:t>
            </a:r>
            <a:r>
              <a:rPr lang="cs-CZ" altLang="cs-CZ" sz="2000" u="none">
                <a:solidFill>
                  <a:schemeClr val="accent2"/>
                </a:solidFill>
              </a:rPr>
              <a:t>mikroskopický preparát)</a:t>
            </a:r>
          </a:p>
        </p:txBody>
      </p:sp>
      <p:pic>
        <p:nvPicPr>
          <p:cNvPr id="17413" name="Picture 2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5825" y="1700213"/>
            <a:ext cx="1368425" cy="2989262"/>
          </a:xfrm>
          <a:noFill/>
        </p:spPr>
      </p:pic>
      <p:pic>
        <p:nvPicPr>
          <p:cNvPr id="17414" name="Picture 3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4750" y="3644900"/>
            <a:ext cx="1023938" cy="2376488"/>
          </a:xfrm>
          <a:noFill/>
        </p:spPr>
      </p:pic>
      <p:pic>
        <p:nvPicPr>
          <p:cNvPr id="17415" name="Picture 3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4292600"/>
            <a:ext cx="2951163" cy="2276475"/>
          </a:xfrm>
          <a:noFill/>
        </p:spPr>
      </p:pic>
      <p:sp>
        <p:nvSpPr>
          <p:cNvPr id="17416" name="Text Box 52"/>
          <p:cNvSpPr txBox="1">
            <a:spLocks noChangeArrowheads="1"/>
          </p:cNvSpPr>
          <p:nvPr/>
        </p:nvSpPr>
        <p:spPr bwMode="auto">
          <a:xfrm>
            <a:off x="5940425" y="3641725"/>
            <a:ext cx="1201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u="none"/>
              <a:t>kolumela</a:t>
            </a:r>
          </a:p>
        </p:txBody>
      </p:sp>
      <p:sp>
        <p:nvSpPr>
          <p:cNvPr id="17417" name="Line 53"/>
          <p:cNvSpPr>
            <a:spLocks noChangeShapeType="1"/>
          </p:cNvSpPr>
          <p:nvPr/>
        </p:nvSpPr>
        <p:spPr bwMode="auto">
          <a:xfrm>
            <a:off x="7164388" y="3857625"/>
            <a:ext cx="863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7418" name="Picture 5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573463"/>
            <a:ext cx="4679950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_hlenky_08_stemoniti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524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95288" y="1981200"/>
            <a:ext cx="8520112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3538" indent="-3635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u="none"/>
              <a:t>sem patří </a:t>
            </a:r>
            <a:r>
              <a:rPr lang="cs-CZ" altLang="cs-CZ" sz="2400" u="none">
                <a:solidFill>
                  <a:schemeClr val="tx2"/>
                </a:solidFill>
              </a:rPr>
              <a:t>řád Plasmodiophorida - nádorovky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u="none"/>
              <a:t>ZÁKLADNÍ CHARAKTERISTIKA:</a:t>
            </a:r>
          </a:p>
          <a:p>
            <a:pPr eaLnBrk="1" hangingPunct="1"/>
            <a:r>
              <a:rPr lang="cs-CZ" altLang="cs-CZ" sz="2400" u="none"/>
              <a:t>obligátní endoparazité rostlin, řas a některých oomycet</a:t>
            </a:r>
          </a:p>
          <a:p>
            <a:pPr eaLnBrk="1" hangingPunct="1"/>
            <a:r>
              <a:rPr lang="cs-CZ" altLang="cs-CZ" sz="2400" u="none"/>
              <a:t>v buňkách hostitele vytvářejí paraplazmodia (vznikají dělením jader, nikdy splýváním dílčích plazmodií)</a:t>
            </a:r>
          </a:p>
          <a:p>
            <a:pPr eaLnBrk="1" hangingPunct="1"/>
            <a:r>
              <a:rPr lang="cs-CZ" altLang="cs-CZ" sz="2400" u="none"/>
              <a:t>šíření v půdě zoosporami</a:t>
            </a:r>
            <a:endParaRPr lang="cs-CZ" altLang="cs-CZ" sz="2400" u="none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 u="none">
                <a:cs typeface="Arial" panose="020B0604020202020204" pitchFamily="34" charset="0"/>
              </a:rPr>
              <a:t>pohlavní rozmnožování: </a:t>
            </a:r>
            <a:r>
              <a:rPr lang="cs-CZ" altLang="cs-CZ" sz="2400" u="none"/>
              <a:t>iz</a:t>
            </a:r>
            <a:r>
              <a:rPr lang="cs-CZ" altLang="cs-CZ" sz="2400" u="none">
                <a:cs typeface="Arial" panose="020B0604020202020204" pitchFamily="34" charset="0"/>
              </a:rPr>
              <a:t>ogamie</a:t>
            </a:r>
            <a:r>
              <a:rPr lang="cs-CZ" altLang="cs-CZ" sz="2400" u="none"/>
              <a:t> (zoospory přejímají úlohu gamet)</a:t>
            </a:r>
          </a:p>
          <a:p>
            <a:pPr eaLnBrk="1" hangingPunct="1"/>
            <a:r>
              <a:rPr lang="cs-CZ" altLang="cs-CZ" sz="2400" u="none"/>
              <a:t>rozšíření vázáno na výskyt hostitelských organismů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81000" y="265113"/>
            <a:ext cx="8077200" cy="171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40000"/>
              </a:lnSpc>
              <a:spcBef>
                <a:spcPct val="80000"/>
              </a:spcBef>
              <a:spcAft>
                <a:spcPct val="50000"/>
              </a:spcAft>
              <a:buFontTx/>
              <a:buNone/>
            </a:pPr>
            <a:r>
              <a:rPr lang="cs-CZ" altLang="cs-CZ" sz="2400" u="none">
                <a:solidFill>
                  <a:schemeClr val="tx2"/>
                </a:solidFill>
              </a:rPr>
              <a:t>ŘÍŠE: Rhizaria (dříve Protozoa)</a:t>
            </a:r>
            <a:br>
              <a:rPr lang="cs-CZ" altLang="cs-CZ" sz="2400" u="none">
                <a:solidFill>
                  <a:schemeClr val="tx2"/>
                </a:solidFill>
              </a:rPr>
            </a:br>
            <a:r>
              <a:rPr lang="cs-CZ" altLang="cs-CZ" sz="2400" u="none">
                <a:solidFill>
                  <a:schemeClr val="tx2"/>
                </a:solidFill>
              </a:rPr>
              <a:t>ODDĚLENÍ: Cercozoa</a:t>
            </a:r>
            <a:br>
              <a:rPr lang="cs-CZ" altLang="cs-CZ" sz="2400" u="none">
                <a:solidFill>
                  <a:schemeClr val="tx2"/>
                </a:solidFill>
              </a:rPr>
            </a:br>
            <a:r>
              <a:rPr lang="cs-CZ" altLang="cs-CZ" sz="2400" u="none">
                <a:solidFill>
                  <a:schemeClr val="tx2"/>
                </a:solidFill>
              </a:rPr>
              <a:t>TŘÍDA: Phytomyxea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FF9933"/>
      </a:dk1>
      <a:lt1>
        <a:srgbClr val="FFFFCC"/>
      </a:lt1>
      <a:dk2>
        <a:srgbClr val="004C00"/>
      </a:dk2>
      <a:lt2>
        <a:srgbClr val="F5DF71"/>
      </a:lt2>
      <a:accent1>
        <a:srgbClr val="CCFF99"/>
      </a:accent1>
      <a:accent2>
        <a:srgbClr val="FF3300"/>
      </a:accent2>
      <a:accent3>
        <a:srgbClr val="AAB2AA"/>
      </a:accent3>
      <a:accent4>
        <a:srgbClr val="DADAAE"/>
      </a:accent4>
      <a:accent5>
        <a:srgbClr val="E2FFCA"/>
      </a:accent5>
      <a:accent6>
        <a:srgbClr val="E72D00"/>
      </a:accent6>
      <a:hlink>
        <a:srgbClr val="FF9933"/>
      </a:hlink>
      <a:folHlink>
        <a:srgbClr val="FF66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CC9900"/>
        </a:dk1>
        <a:lt1>
          <a:srgbClr val="FFFFCC"/>
        </a:lt1>
        <a:dk2>
          <a:srgbClr val="006600"/>
        </a:dk2>
        <a:lt2>
          <a:srgbClr val="FFFF99"/>
        </a:lt2>
        <a:accent1>
          <a:srgbClr val="CCFF99"/>
        </a:accent1>
        <a:accent2>
          <a:srgbClr val="FF3300"/>
        </a:accent2>
        <a:accent3>
          <a:srgbClr val="AAB8AA"/>
        </a:accent3>
        <a:accent4>
          <a:srgbClr val="DADAAE"/>
        </a:accent4>
        <a:accent5>
          <a:srgbClr val="E2FFCA"/>
        </a:accent5>
        <a:accent6>
          <a:srgbClr val="E72D00"/>
        </a:accent6>
        <a:hlink>
          <a:srgbClr val="FF9933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7735</TotalTime>
  <Words>787</Words>
  <Application>Microsoft Office PowerPoint</Application>
  <PresentationFormat>Předvádění na obrazovce (4:3)</PresentationFormat>
  <Paragraphs>172</Paragraphs>
  <Slides>20</Slides>
  <Notes>20</Notes>
  <HiddenSlides>0</HiddenSlides>
  <MMClips>17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2" baseType="lpstr">
      <vt:lpstr>Arial</vt:lpstr>
      <vt:lpstr>Výchozí návrh</vt:lpstr>
      <vt:lpstr>Prezentace aplikace PowerPoint</vt:lpstr>
      <vt:lpstr>Myxomycetes – trofická fáze</vt:lpstr>
      <vt:lpstr>Lycogala epidendrum (vlčí mléko oranžové)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ŘÍŠE: Chromalveolata (dříve Chromista) ODDĚLENÍ: Peronosporomycota (Oomycota) TŘÍDA: Peronosporomycetes</vt:lpstr>
      <vt:lpstr>Saprolegnia sp.           (obrazová prezentace)</vt:lpstr>
      <vt:lpstr>Pythium oligandrum   (obrazová prezentace)</vt:lpstr>
      <vt:lpstr>Pseudoperonospora humuli  (obrazová prezentace)</vt:lpstr>
      <vt:lpstr>Peronospora sp. (obrazová prezentace)</vt:lpstr>
      <vt:lpstr>Peronospora sp.  (trvalý preparát)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algologie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odd.: Cyanobacteria tř.: Cyanophyceae</dc:title>
  <dc:creator>Sylvie Nováková</dc:creator>
  <cp:lastModifiedBy>PH</cp:lastModifiedBy>
  <cp:revision>159</cp:revision>
  <dcterms:created xsi:type="dcterms:W3CDTF">2003-11-07T16:58:46Z</dcterms:created>
  <dcterms:modified xsi:type="dcterms:W3CDTF">2020-11-17T00:04:55Z</dcterms:modified>
</cp:coreProperties>
</file>