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sldIdLst>
    <p:sldId id="278" r:id="rId2"/>
    <p:sldId id="279" r:id="rId3"/>
    <p:sldId id="293" r:id="rId4"/>
    <p:sldId id="289" r:id="rId5"/>
    <p:sldId id="281" r:id="rId6"/>
    <p:sldId id="291" r:id="rId7"/>
    <p:sldId id="290" r:id="rId8"/>
    <p:sldId id="282" r:id="rId9"/>
    <p:sldId id="283" r:id="rId10"/>
    <p:sldId id="284" r:id="rId11"/>
    <p:sldId id="292" r:id="rId12"/>
    <p:sldId id="294" r:id="rId13"/>
    <p:sldId id="295" r:id="rId14"/>
    <p:sldId id="296" r:id="rId15"/>
    <p:sldId id="297" r:id="rId16"/>
    <p:sldId id="298" r:id="rId17"/>
    <p:sldId id="299" r:id="rId1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5F5F"/>
    <a:srgbClr val="333333"/>
    <a:srgbClr val="CCFFCC"/>
    <a:srgbClr val="CCFF99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9" autoAdjust="0"/>
    <p:restoredTop sz="88083" autoAdjust="0"/>
  </p:normalViewPr>
  <p:slideViewPr>
    <p:cSldViewPr>
      <p:cViewPr varScale="1">
        <p:scale>
          <a:sx n="86" d="100"/>
          <a:sy n="86" d="100"/>
        </p:scale>
        <p:origin x="1306" y="6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7B85D4FA-D5C7-4F0F-80D9-83A55B13A1B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8ED5D6-052B-4DD4-A755-6F0505911CB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1286D9B-DFED-485C-A197-41DE18159DF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F939C47-F1F1-4FC9-8FD3-DDC3DD1610D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80321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52245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500063"/>
            <a:ext cx="1941513" cy="55943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500063"/>
            <a:ext cx="5676900" cy="55943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51507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98916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8428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09457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17469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4309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003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31113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0813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">
            <a:extLst>
              <a:ext uri="{FF2B5EF4-FFF2-40B4-BE49-F238E27FC236}">
                <a16:creationId xmlns:a16="http://schemas.microsoft.com/office/drawing/2014/main" id="{500C1D40-9E59-483F-A53E-101E273C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027" name="Text Box 2">
            <a:extLst>
              <a:ext uri="{FF2B5EF4-FFF2-40B4-BE49-F238E27FC236}">
                <a16:creationId xmlns:a16="http://schemas.microsoft.com/office/drawing/2014/main" id="{63E44171-4A27-4941-8ADD-71B8CAD80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303F927A-10B7-4624-8E6E-7214ACF481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0063"/>
            <a:ext cx="7770813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titulního textu</a:t>
            </a:r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02E293C9-3E92-4277-8E59-D8073B39F7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 osnovy</a:t>
            </a:r>
          </a:p>
          <a:p>
            <a:pPr lvl="2"/>
            <a:r>
              <a:rPr lang="en-GB" altLang="cs-CZ"/>
              <a:t>Třetí úroveň osnovy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 osnovy</a:t>
            </a:r>
          </a:p>
          <a:p>
            <a:pPr lvl="4"/>
            <a:r>
              <a:rPr lang="en-GB" altLang="cs-CZ"/>
              <a:t>Sedmá úroveň osnovy</a:t>
            </a:r>
          </a:p>
          <a:p>
            <a:pPr lvl="4"/>
            <a:r>
              <a:rPr lang="en-GB" altLang="cs-CZ"/>
              <a:t>Osmá úroveň osnovy</a:t>
            </a:r>
          </a:p>
          <a:p>
            <a:pPr lvl="4"/>
            <a:r>
              <a:rPr lang="en-GB" altLang="cs-CZ"/>
              <a:t>Devátá úroveň osnovy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.MP3"/><Relationship Id="rId7" Type="http://schemas.openxmlformats.org/officeDocument/2006/relationships/image" Target="../media/image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openxmlformats.org/officeDocument/2006/relationships/image" Target="../media/image45.jpeg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image" Target="../media/image44.png"/><Relationship Id="rId17" Type="http://schemas.openxmlformats.org/officeDocument/2006/relationships/image" Target="../media/image4.png"/><Relationship Id="rId2" Type="http://schemas.openxmlformats.org/officeDocument/2006/relationships/audio" Target="../media/media13.MP3"/><Relationship Id="rId16" Type="http://schemas.openxmlformats.org/officeDocument/2006/relationships/image" Target="../media/image48.png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43.png"/><Relationship Id="rId5" Type="http://schemas.microsoft.com/office/2007/relationships/media" Target="../media/media15.MP3"/><Relationship Id="rId15" Type="http://schemas.openxmlformats.org/officeDocument/2006/relationships/image" Target="../media/image47.png"/><Relationship Id="rId10" Type="http://schemas.openxmlformats.org/officeDocument/2006/relationships/image" Target="../media/image42.jpeg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media17.MP3"/><Relationship Id="rId7" Type="http://schemas.openxmlformats.org/officeDocument/2006/relationships/image" Target="../media/image50.jpeg"/><Relationship Id="rId12" Type="http://schemas.openxmlformats.org/officeDocument/2006/relationships/image" Target="../media/image4.png"/><Relationship Id="rId2" Type="http://schemas.microsoft.com/office/2007/relationships/media" Target="../media/media17.MP3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9.png"/><Relationship Id="rId5" Type="http://schemas.openxmlformats.org/officeDocument/2006/relationships/audio" Target="../media/media18.MP3"/><Relationship Id="rId10" Type="http://schemas.openxmlformats.org/officeDocument/2006/relationships/oleObject" Target="../embeddings/oleObject2.bin"/><Relationship Id="rId4" Type="http://schemas.microsoft.com/office/2007/relationships/media" Target="../media/media18.MP3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P3"/><Relationship Id="rId7" Type="http://schemas.openxmlformats.org/officeDocument/2006/relationships/image" Target="../media/image4.png"/><Relationship Id="rId2" Type="http://schemas.microsoft.com/office/2007/relationships/media" Target="../media/media20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4.pn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2.MP3"/><Relationship Id="rId7" Type="http://schemas.openxmlformats.org/officeDocument/2006/relationships/image" Target="../media/image59.png"/><Relationship Id="rId2" Type="http://schemas.microsoft.com/office/2007/relationships/media" Target="../media/media22.MP3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4.png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2.jpeg"/><Relationship Id="rId5" Type="http://schemas.microsoft.com/office/2007/relationships/media" Target="../media/media7.MP3"/><Relationship Id="rId10" Type="http://schemas.openxmlformats.org/officeDocument/2006/relationships/image" Target="../media/image11.jpeg"/><Relationship Id="rId4" Type="http://schemas.openxmlformats.org/officeDocument/2006/relationships/audio" Target="../media/media6.MP3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4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P3"/><Relationship Id="rId7" Type="http://schemas.openxmlformats.org/officeDocument/2006/relationships/image" Target="../media/image4.png"/><Relationship Id="rId2" Type="http://schemas.microsoft.com/office/2007/relationships/media" Target="../media/media10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576B7BE3-1CBA-4C53-BA64-CF6D7DC4C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388620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ČÁSTI KVĚTU</a:t>
            </a:r>
          </a:p>
          <a:p>
            <a:pPr>
              <a:lnSpc>
                <a:spcPct val="93000"/>
              </a:lnSpc>
              <a:spcBef>
                <a:spcPts val="1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květní lůžko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květní obaly – kalich a koruna 	 		           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nebo okvětí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andreceum – soubor tyčinek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gyneceum – soubor plodolistů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cs-CZ" altLang="cs-CZ" sz="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075" name="Picture 13" descr="C:\Documents and Settings\Hrouda\Dokumenty\S_Obrazky\Morfologie\7_kvet\cephalanthera_alba_resupinace.jpg">
            <a:extLst>
              <a:ext uri="{FF2B5EF4-FFF2-40B4-BE49-F238E27FC236}">
                <a16:creationId xmlns:a16="http://schemas.microsoft.com/office/drawing/2014/main" id="{A539BB29-9B4A-4FE0-B679-49CCD76E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r="5734"/>
          <a:stretch>
            <a:fillRect/>
          </a:stretch>
        </p:blipFill>
        <p:spPr bwMode="auto">
          <a:xfrm>
            <a:off x="533400" y="3200400"/>
            <a:ext cx="20732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14">
            <a:extLst>
              <a:ext uri="{FF2B5EF4-FFF2-40B4-BE49-F238E27FC236}">
                <a16:creationId xmlns:a16="http://schemas.microsoft.com/office/drawing/2014/main" id="{42106EC5-03A0-4A0B-8FC9-44AECB9AC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038850"/>
            <a:ext cx="2301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http://botanika.bf.jcu.cz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/morfologie/CephalantheraAlbaLepsiResupinace.jpg</a:t>
            </a:r>
          </a:p>
        </p:txBody>
      </p:sp>
      <p:sp>
        <p:nvSpPr>
          <p:cNvPr id="3077" name="Text Box 15">
            <a:extLst>
              <a:ext uri="{FF2B5EF4-FFF2-40B4-BE49-F238E27FC236}">
                <a16:creationId xmlns:a16="http://schemas.microsoft.com/office/drawing/2014/main" id="{D52846D7-E1FC-4450-959A-BF07F889896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624681" y="4663281"/>
            <a:ext cx="2590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Okrotice bílá – </a:t>
            </a:r>
            <a:r>
              <a:rPr lang="cs-CZ" altLang="cs-CZ" sz="1200" i="1">
                <a:latin typeface="Arial" panose="020B0604020202020204" pitchFamily="34" charset="0"/>
              </a:rPr>
              <a:t>Cephalanthera alba</a:t>
            </a:r>
          </a:p>
        </p:txBody>
      </p:sp>
      <p:pic>
        <p:nvPicPr>
          <p:cNvPr id="3078" name="Picture 16" descr="AsparagusOfficinalisKvetPouzdrany27052003">
            <a:extLst>
              <a:ext uri="{FF2B5EF4-FFF2-40B4-BE49-F238E27FC236}">
                <a16:creationId xmlns:a16="http://schemas.microsoft.com/office/drawing/2014/main" id="{9B429399-A186-4BE7-B3C2-CF2EF82CF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4"/>
          <a:stretch>
            <a:fillRect/>
          </a:stretch>
        </p:blipFill>
        <p:spPr bwMode="auto">
          <a:xfrm>
            <a:off x="2743200" y="4343400"/>
            <a:ext cx="28606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17">
            <a:extLst>
              <a:ext uri="{FF2B5EF4-FFF2-40B4-BE49-F238E27FC236}">
                <a16:creationId xmlns:a16="http://schemas.microsoft.com/office/drawing/2014/main" id="{501F7356-8728-47AD-AE4A-A386BDE9415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645819" y="5387181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Asparagus officinalis</a:t>
            </a:r>
          </a:p>
        </p:txBody>
      </p:sp>
      <p:sp>
        <p:nvSpPr>
          <p:cNvPr id="3080" name="Text Box 19">
            <a:extLst>
              <a:ext uri="{FF2B5EF4-FFF2-40B4-BE49-F238E27FC236}">
                <a16:creationId xmlns:a16="http://schemas.microsoft.com/office/drawing/2014/main" id="{5DE6EF2E-3285-43F3-A589-21AFE78CF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260850"/>
            <a:ext cx="3048000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překroucení květní stopky nebo semeníku (obr. vlevo,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Orchidaceae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= resupinace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stopkovitě zúžená báze květu (navazuje na stopku) = perikladium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Asparagus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Convallariaceae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3081" name="Picture 25" descr="C:\Documents and Settings\Hrouda\Dokumenty\S_Obrazky\Morfologie\7_kvet\slavikova_066_kvet.JPG">
            <a:extLst>
              <a:ext uri="{FF2B5EF4-FFF2-40B4-BE49-F238E27FC236}">
                <a16:creationId xmlns:a16="http://schemas.microsoft.com/office/drawing/2014/main" id="{DD246694-3C15-4AA6-96B5-265A8B8E5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7200"/>
            <a:ext cx="4217988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 Box 26">
            <a:extLst>
              <a:ext uri="{FF2B5EF4-FFF2-40B4-BE49-F238E27FC236}">
                <a16:creationId xmlns:a16="http://schemas.microsoft.com/office/drawing/2014/main" id="{AA516100-805F-4C87-9596-5D7FA0752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111500"/>
            <a:ext cx="58674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1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Květní lůžko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vzniká rozší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ením vzrostného vrcholu stonku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útvar stonkového původu, navazuje na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květní stopku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cs-CZ" altLang="cs-CZ" sz="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83" name="Text Box 27">
            <a:extLst>
              <a:ext uri="{FF2B5EF4-FFF2-40B4-BE49-F238E27FC236}">
                <a16:creationId xmlns:a16="http://schemas.microsoft.com/office/drawing/2014/main" id="{32C63170-E40D-4FCB-9C13-D2F62C26D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800" y="2743200"/>
            <a:ext cx="1600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pic>
        <p:nvPicPr>
          <p:cNvPr id="3085" name="7a_kvet_01_casti-kvetu.MP3">
            <a:hlinkClick r:id="" action="ppaction://media"/>
            <a:extLst>
              <a:ext uri="{FF2B5EF4-FFF2-40B4-BE49-F238E27FC236}">
                <a16:creationId xmlns:a16="http://schemas.microsoft.com/office/drawing/2014/main" id="{C951CED8-B2DB-418F-BA71-ECA037E660E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565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7a_kvet_01_perikladium-resupinace.MP3">
            <a:hlinkClick r:id="" action="ppaction://media"/>
            <a:extLst>
              <a:ext uri="{FF2B5EF4-FFF2-40B4-BE49-F238E27FC236}">
                <a16:creationId xmlns:a16="http://schemas.microsoft.com/office/drawing/2014/main" id="{BB13DFF9-4D11-4B7F-B255-A7B5BCE1F7B4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2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39" fill="hold"/>
                                        <p:tgtEl>
                                          <p:spTgt spid="30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504" fill="hold"/>
                                        <p:tgtEl>
                                          <p:spTgt spid="3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7">
            <a:extLst>
              <a:ext uri="{FF2B5EF4-FFF2-40B4-BE49-F238E27FC236}">
                <a16:creationId xmlns:a16="http://schemas.microsoft.com/office/drawing/2014/main" id="{D6656083-4435-4668-9935-DE0C34277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70288"/>
            <a:ext cx="83820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prašný váček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 mikrosynangium,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prašné pouzdro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 mikrosporangium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0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specifickou formou jsou samostatně se otevírající komůrky (plástvovité prašníky –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Viscum, Oenothera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postavení tyčinek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(má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vztah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diplo-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či obdiplostemonii):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episepalní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(stojí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před kališními lístky), epipetalní (před korunními lístky), epitepalní (v případě okvětí)</a:t>
            </a:r>
          </a:p>
        </p:txBody>
      </p:sp>
      <p:sp>
        <p:nvSpPr>
          <p:cNvPr id="13315" name="Text Box 31">
            <a:extLst>
              <a:ext uri="{FF2B5EF4-FFF2-40B4-BE49-F238E27FC236}">
                <a16:creationId xmlns:a16="http://schemas.microsoft.com/office/drawing/2014/main" id="{68A5AD83-6E16-473E-AFD2-5BA865769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47938"/>
            <a:ext cx="59436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nitkou prochází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cévní svazky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protostélé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– původně 3, u odvozených typů jeden</a:t>
            </a:r>
            <a:endParaRPr lang="cs-CZ" altLang="cs-CZ"/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prašník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různých tvarů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ímý,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árkovitý nebo oválný</a:t>
            </a:r>
          </a:p>
        </p:txBody>
      </p:sp>
      <p:pic>
        <p:nvPicPr>
          <p:cNvPr id="13316" name="Picture 36" descr="C:\user\Houba\Škola-obrázky\morfologie\7_kvet\prasnik_prurez.jpg">
            <a:extLst>
              <a:ext uri="{FF2B5EF4-FFF2-40B4-BE49-F238E27FC236}">
                <a16:creationId xmlns:a16="http://schemas.microsoft.com/office/drawing/2014/main" id="{23075A4E-2CBB-4770-8688-92FD2FBCE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13525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5" descr="C:\user\Houba\Škola-obrázky\morfologie\7_kvet\stavba_tycinky.jpg">
            <a:extLst>
              <a:ext uri="{FF2B5EF4-FFF2-40B4-BE49-F238E27FC236}">
                <a16:creationId xmlns:a16="http://schemas.microsoft.com/office/drawing/2014/main" id="{72FCEEAE-68B1-4A77-A5FF-1B087F808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17208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37">
            <a:extLst>
              <a:ext uri="{FF2B5EF4-FFF2-40B4-BE49-F238E27FC236}">
                <a16:creationId xmlns:a16="http://schemas.microsoft.com/office/drawing/2014/main" id="{A84F8238-E798-467B-BD58-30AE43CF9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81000"/>
            <a:ext cx="5280025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Stavba tyčinky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nitka + prašník = konektiv + 2 prašné vá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=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2+2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prašná pouzdra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nitky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tenké, dlouhé (základ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typ) nebo lupenité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Magnolia, Nymphaea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též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strome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kovit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tvené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Ricinus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zbarvené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Thalictrum, Myrtaceae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nebo chloupkaté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(Verbascum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cs-CZ" altLang="cs-CZ"/>
          </a:p>
        </p:txBody>
      </p:sp>
      <p:sp>
        <p:nvSpPr>
          <p:cNvPr id="13319" name="Text Box 38">
            <a:extLst>
              <a:ext uri="{FF2B5EF4-FFF2-40B4-BE49-F238E27FC236}">
                <a16:creationId xmlns:a16="http://schemas.microsoft.com/office/drawing/2014/main" id="{058C95E3-B409-45B6-A055-5CF12B150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2165350"/>
            <a:ext cx="203358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http://botanika.bf.jcu.cz/systematikaweb/files_magnoliophyta/tycinky.jpg, .../prasnikprurez.jpg</a:t>
            </a:r>
          </a:p>
        </p:txBody>
      </p:sp>
      <p:sp>
        <p:nvSpPr>
          <p:cNvPr id="13320" name="Text Box 39">
            <a:extLst>
              <a:ext uri="{FF2B5EF4-FFF2-40B4-BE49-F238E27FC236}">
                <a16:creationId xmlns:a16="http://schemas.microsoft.com/office/drawing/2014/main" id="{BED180A7-647F-4919-B730-8B94D9249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57400"/>
            <a:ext cx="22860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/>
              <a:t> </a:t>
            </a:r>
          </a:p>
        </p:txBody>
      </p:sp>
      <p:sp>
        <p:nvSpPr>
          <p:cNvPr id="13321" name="Text Box 40">
            <a:extLst>
              <a:ext uri="{FF2B5EF4-FFF2-40B4-BE49-F238E27FC236}">
                <a16:creationId xmlns:a16="http://schemas.microsoft.com/office/drawing/2014/main" id="{F1C7C987-D829-4D36-A844-568FCD128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38400"/>
            <a:ext cx="2133600" cy="1222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"/>
              <a:t> </a:t>
            </a:r>
          </a:p>
        </p:txBody>
      </p:sp>
      <p:pic>
        <p:nvPicPr>
          <p:cNvPr id="13322" name="Picture 41" descr="C:\user\Houba\Škola-obrázky\morfologie\7_kvet\slavikova_076_skuliny_prasniku.jpg">
            <a:extLst>
              <a:ext uri="{FF2B5EF4-FFF2-40B4-BE49-F238E27FC236}">
                <a16:creationId xmlns:a16="http://schemas.microsoft.com/office/drawing/2014/main" id="{B15A4C9C-27E4-4B44-803F-1A27D1158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4027488"/>
            <a:ext cx="354488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42" descr="C:\user\Houba\Škola-obrázky\morfologie\7_kvet\verbascum_nigrum_tycinky.jpg">
            <a:extLst>
              <a:ext uri="{FF2B5EF4-FFF2-40B4-BE49-F238E27FC236}">
                <a16:creationId xmlns:a16="http://schemas.microsoft.com/office/drawing/2014/main" id="{4764558D-F803-4A69-B0EC-B80559B61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5" b="27917"/>
          <a:stretch>
            <a:fillRect/>
          </a:stretch>
        </p:blipFill>
        <p:spPr bwMode="auto">
          <a:xfrm>
            <a:off x="6972300" y="2328863"/>
            <a:ext cx="1712913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Text Box 43">
            <a:extLst>
              <a:ext uri="{FF2B5EF4-FFF2-40B4-BE49-F238E27FC236}">
                <a16:creationId xmlns:a16="http://schemas.microsoft.com/office/drawing/2014/main" id="{300861FB-5E05-4224-B1AF-8BA32BEAB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962400"/>
            <a:ext cx="47244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otevírání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skulinou (základní typ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 různou orientací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extrorzní, introrzní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nebo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laterální = bo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u některých rostlin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chlopn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Berberis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či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vrcholovým otvorem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Solanum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13325" name="Text Box 44">
            <a:extLst>
              <a:ext uri="{FF2B5EF4-FFF2-40B4-BE49-F238E27FC236}">
                <a16:creationId xmlns:a16="http://schemas.microsoft.com/office/drawing/2014/main" id="{D3A3BEBB-415A-41B9-8420-CA10A0285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20040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Verbascum nigrum</a:t>
            </a:r>
          </a:p>
        </p:txBody>
      </p:sp>
      <p:sp>
        <p:nvSpPr>
          <p:cNvPr id="13326" name="Text Box 45">
            <a:extLst>
              <a:ext uri="{FF2B5EF4-FFF2-40B4-BE49-F238E27FC236}">
                <a16:creationId xmlns:a16="http://schemas.microsoft.com/office/drawing/2014/main" id="{3C599297-11DA-47E5-8582-DCE4989C427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171406" y="2712244"/>
            <a:ext cx="1271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http://botanika.bf.jcu.cz</a:t>
            </a:r>
          </a:p>
          <a:p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/morfologie</a:t>
            </a:r>
          </a:p>
          <a:p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/VerbascumNigDetBok.jpg</a:t>
            </a:r>
          </a:p>
        </p:txBody>
      </p:sp>
      <p:sp>
        <p:nvSpPr>
          <p:cNvPr id="13327" name="Text Box 46">
            <a:extLst>
              <a:ext uri="{FF2B5EF4-FFF2-40B4-BE49-F238E27FC236}">
                <a16:creationId xmlns:a16="http://schemas.microsoft.com/office/drawing/2014/main" id="{37B251FD-7FDA-4DD2-A27B-9AFA47AF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4052888"/>
            <a:ext cx="195738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pic>
        <p:nvPicPr>
          <p:cNvPr id="13329" name="7a_kvet_10_stavba-tycinky.MP3">
            <a:hlinkClick r:id="" action="ppaction://media"/>
            <a:extLst>
              <a:ext uri="{FF2B5EF4-FFF2-40B4-BE49-F238E27FC236}">
                <a16:creationId xmlns:a16="http://schemas.microsoft.com/office/drawing/2014/main" id="{D8C09420-090B-4BAB-BED3-2334051064D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75" fill="hold"/>
                                        <p:tgtEl>
                                          <p:spTgt spid="133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7">
            <a:extLst>
              <a:ext uri="{FF2B5EF4-FFF2-40B4-BE49-F238E27FC236}">
                <a16:creationId xmlns:a16="http://schemas.microsoft.com/office/drawing/2014/main" id="{A3EB107C-EDB7-41C6-BD1E-EAACC1BA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0"/>
            <a:ext cx="3276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 v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bratrstva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tyčinky jednobratré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Malvaceae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mají srostlé nitky do 1 celku, dvou-bratré 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Fabaceae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 trojbratré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Hypericum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pětibratré (býv.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Tiliaceae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do 2, 3 či 5 celků</a:t>
            </a:r>
          </a:p>
        </p:txBody>
      </p:sp>
      <p:pic>
        <p:nvPicPr>
          <p:cNvPr id="14339" name="Picture 29" descr="Brassica rapa_02_KRR + DLN">
            <a:extLst>
              <a:ext uri="{FF2B5EF4-FFF2-40B4-BE49-F238E27FC236}">
                <a16:creationId xmlns:a16="http://schemas.microsoft.com/office/drawing/2014/main" id="{2DDB5DE5-45A1-4FE8-BF27-8BF503225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57200"/>
            <a:ext cx="1855788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30">
            <a:extLst>
              <a:ext uri="{FF2B5EF4-FFF2-40B4-BE49-F238E27FC236}">
                <a16:creationId xmlns:a16="http://schemas.microsoft.com/office/drawing/2014/main" id="{A0D29DD1-7162-4A79-913B-AB254A683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105400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estavy a formy ty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inek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nej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ji po 5 u dvoud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ných rostlin, po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(resp. 3+3) u jednod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ných rostlin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různě dlouhé tyčinky: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delší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kratší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mocné,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Brassicaceae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2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delší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kratší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(dvoumocné,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Lamiaceae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, Scrophulariaceae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/>
          </a:p>
        </p:txBody>
      </p:sp>
      <p:pic>
        <p:nvPicPr>
          <p:cNvPr id="14341" name="Picture 31" descr="C:\user\Houba\Škola-obrázky\morfologie\7_kvet\naprstnik_dvoumocne_tycinky.png">
            <a:extLst>
              <a:ext uri="{FF2B5EF4-FFF2-40B4-BE49-F238E27FC236}">
                <a16:creationId xmlns:a16="http://schemas.microsoft.com/office/drawing/2014/main" id="{5AAE66F7-E962-4FA8-A658-708340919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57200"/>
            <a:ext cx="11334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32">
            <a:extLst>
              <a:ext uri="{FF2B5EF4-FFF2-40B4-BE49-F238E27FC236}">
                <a16:creationId xmlns:a16="http://schemas.microsoft.com/office/drawing/2014/main" id="{27671FD4-A78F-470E-AC23-188E4D17FC6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788150" y="1181100"/>
            <a:ext cx="1752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http://biomikro.vscht.cz/groups/biologie/kvet/naprst.html</a:t>
            </a:r>
          </a:p>
        </p:txBody>
      </p:sp>
      <p:pic>
        <p:nvPicPr>
          <p:cNvPr id="14343" name="Picture 34" descr="C:\user\Houba\Škola-obrázky\morfologie\7_kvet\synandrium.png">
            <a:extLst>
              <a:ext uri="{FF2B5EF4-FFF2-40B4-BE49-F238E27FC236}">
                <a16:creationId xmlns:a16="http://schemas.microsoft.com/office/drawing/2014/main" id="{255CDC03-133D-4A50-9F7C-FD688B88A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5" t="2641" r="10835" b="7924"/>
          <a:stretch>
            <a:fillRect/>
          </a:stretch>
        </p:blipFill>
        <p:spPr bwMode="auto">
          <a:xfrm>
            <a:off x="4856163" y="4343400"/>
            <a:ext cx="1692275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35">
            <a:extLst>
              <a:ext uri="{FF2B5EF4-FFF2-40B4-BE49-F238E27FC236}">
                <a16:creationId xmlns:a16="http://schemas.microsoft.com/office/drawing/2014/main" id="{4848F270-F950-4043-B11A-11981EDC45C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664200" y="47625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synandrium</a:t>
            </a:r>
          </a:p>
          <a:p>
            <a:pPr algn="r"/>
            <a:r>
              <a:rPr lang="cs-CZ" altLang="cs-CZ" sz="1200" i="1">
                <a:latin typeface="Arial" panose="020B0604020202020204" pitchFamily="34" charset="0"/>
              </a:rPr>
              <a:t>Cucurbita pepo</a:t>
            </a:r>
          </a:p>
        </p:txBody>
      </p:sp>
      <p:pic>
        <p:nvPicPr>
          <p:cNvPr id="14345" name="Picture 36" descr="C:\user\Houba\Škola-obrázky\morfologie\7_kvet\malva_moschata_jednobratre_tycinky.jpg">
            <a:extLst>
              <a:ext uri="{FF2B5EF4-FFF2-40B4-BE49-F238E27FC236}">
                <a16:creationId xmlns:a16="http://schemas.microsoft.com/office/drawing/2014/main" id="{7E61CAB0-9BBB-41A1-85B8-38877EA6C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23622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 Box 37">
            <a:extLst>
              <a:ext uri="{FF2B5EF4-FFF2-40B4-BE49-F238E27FC236}">
                <a16:creationId xmlns:a16="http://schemas.microsoft.com/office/drawing/2014/main" id="{E201C757-9653-4781-9DD3-9F2F60E41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810000"/>
            <a:ext cx="2438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Sléz pižmový –</a:t>
            </a:r>
            <a:r>
              <a:rPr lang="cs-CZ" altLang="cs-CZ" sz="1200" i="1">
                <a:latin typeface="Arial" panose="020B0604020202020204" pitchFamily="34" charset="0"/>
              </a:rPr>
              <a:t> Malva moschata</a:t>
            </a:r>
          </a:p>
        </p:txBody>
      </p:sp>
      <p:sp>
        <p:nvSpPr>
          <p:cNvPr id="14347" name="Text Box 38">
            <a:extLst>
              <a:ext uri="{FF2B5EF4-FFF2-40B4-BE49-F238E27FC236}">
                <a16:creationId xmlns:a16="http://schemas.microsoft.com/office/drawing/2014/main" id="{7715E6CE-6F66-4C0F-89B9-5869DECF9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025900"/>
            <a:ext cx="2514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http://botanika.wendys.cz/slovnik/heslo.php?699</a:t>
            </a:r>
          </a:p>
        </p:txBody>
      </p:sp>
      <p:pic>
        <p:nvPicPr>
          <p:cNvPr id="14348" name="Picture 39" descr="C:\user\Houba\Škola-obrázky\morfologie\7_kvet\usporadani_tycinek.png">
            <a:extLst>
              <a:ext uri="{FF2B5EF4-FFF2-40B4-BE49-F238E27FC236}">
                <a16:creationId xmlns:a16="http://schemas.microsoft.com/office/drawing/2014/main" id="{065B638C-3403-4728-8CD3-AEC1586D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7" r="27248" b="6772"/>
          <a:stretch>
            <a:fillRect/>
          </a:stretch>
        </p:blipFill>
        <p:spPr bwMode="auto">
          <a:xfrm>
            <a:off x="3683000" y="2362200"/>
            <a:ext cx="2486025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 Box 40">
            <a:extLst>
              <a:ext uri="{FF2B5EF4-FFF2-40B4-BE49-F238E27FC236}">
                <a16:creationId xmlns:a16="http://schemas.microsoft.com/office/drawing/2014/main" id="{7E505EDF-AA11-4F5F-8F88-D7AD1F961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267200"/>
            <a:ext cx="281940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prašníková trubi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slepený kruh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prašníků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Asteraceae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synandri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 prašník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Cucurbitaceae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350" name="Text Box 41">
            <a:extLst>
              <a:ext uri="{FF2B5EF4-FFF2-40B4-BE49-F238E27FC236}">
                <a16:creationId xmlns:a16="http://schemas.microsoft.com/office/drawing/2014/main" id="{04DC4E51-A1E0-42D9-9855-C3C0D527C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962400"/>
            <a:ext cx="3429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Lathyrus 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(9+1 tyč.),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Hypericum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(trojbratré tyč.)</a:t>
            </a:r>
            <a:endParaRPr lang="cs-CZ" altLang="cs-CZ" sz="120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351" name="Text Box 43">
            <a:extLst>
              <a:ext uri="{FF2B5EF4-FFF2-40B4-BE49-F238E27FC236}">
                <a16:creationId xmlns:a16="http://schemas.microsoft.com/office/drawing/2014/main" id="{D9F2A903-3AF4-43E2-9AED-282D77ECF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025900"/>
            <a:ext cx="24145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http://biomikro.vscht.cz/groups/biologie/kvet/tyc-usp.html</a:t>
            </a:r>
          </a:p>
        </p:txBody>
      </p:sp>
      <p:pic>
        <p:nvPicPr>
          <p:cNvPr id="14352" name="Picture 44" descr="C:\user\Houba\Škola-obrázky\morfologie\7_kvet\carduus_flowerdiagram.png">
            <a:extLst>
              <a:ext uri="{FF2B5EF4-FFF2-40B4-BE49-F238E27FC236}">
                <a16:creationId xmlns:a16="http://schemas.microsoft.com/office/drawing/2014/main" id="{8E955234-7807-4A0C-AA09-28F218B9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43400"/>
            <a:ext cx="1550988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3" name="Text Box 45">
            <a:extLst>
              <a:ext uri="{FF2B5EF4-FFF2-40B4-BE49-F238E27FC236}">
                <a16:creationId xmlns:a16="http://schemas.microsoft.com/office/drawing/2014/main" id="{F907A95F-5F3F-4A7A-A6AB-7539C1A78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286250"/>
            <a:ext cx="1752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http://en.wikipedia.org/wiki/Asteraceae</a:t>
            </a:r>
          </a:p>
        </p:txBody>
      </p:sp>
      <p:pic>
        <p:nvPicPr>
          <p:cNvPr id="14354" name="Picture 46" descr="C:\user\Houba\Škola-obrázky\morfologie\7_kvet\lamiaceae_floral_structure.gif">
            <a:extLst>
              <a:ext uri="{FF2B5EF4-FFF2-40B4-BE49-F238E27FC236}">
                <a16:creationId xmlns:a16="http://schemas.microsoft.com/office/drawing/2014/main" id="{6BA8B9B9-A2B4-4277-8980-320AE58FA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74" b="44386"/>
          <a:stretch>
            <a:fillRect/>
          </a:stretch>
        </p:blipFill>
        <p:spPr bwMode="auto">
          <a:xfrm>
            <a:off x="6629400" y="4343400"/>
            <a:ext cx="205740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5" name="Text Box 47">
            <a:extLst>
              <a:ext uri="{FF2B5EF4-FFF2-40B4-BE49-F238E27FC236}">
                <a16:creationId xmlns:a16="http://schemas.microsoft.com/office/drawing/2014/main" id="{A09FA713-C1B1-4458-949B-272BB369C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91200"/>
            <a:ext cx="62484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sr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 nitek s korunou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květy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srostlopláte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Boraginaceae, Lamiaceae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=&gt;</a:t>
            </a:r>
          </a:p>
        </p:txBody>
      </p:sp>
      <p:sp>
        <p:nvSpPr>
          <p:cNvPr id="14356" name="Text Box 48">
            <a:extLst>
              <a:ext uri="{FF2B5EF4-FFF2-40B4-BE49-F238E27FC236}">
                <a16:creationId xmlns:a16="http://schemas.microsoft.com/office/drawing/2014/main" id="{6765AB54-EC54-45C3-8899-713FFA198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638800"/>
            <a:ext cx="1752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http://biomikro.vscht.cz/groups/biologie/kvet/synandr.html</a:t>
            </a:r>
          </a:p>
        </p:txBody>
      </p:sp>
      <p:sp>
        <p:nvSpPr>
          <p:cNvPr id="14357" name="Text Box 49">
            <a:extLst>
              <a:ext uri="{FF2B5EF4-FFF2-40B4-BE49-F238E27FC236}">
                <a16:creationId xmlns:a16="http://schemas.microsoft.com/office/drawing/2014/main" id="{FD6DB555-B8CE-4339-ACF7-FF6AC9D16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100" y="4286250"/>
            <a:ext cx="205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http://www.nccpg.com/Page.Aspx?Page=418</a:t>
            </a:r>
          </a:p>
        </p:txBody>
      </p:sp>
      <p:pic>
        <p:nvPicPr>
          <p:cNvPr id="14359" name="7a_kvet_11_bratrstva.MP3">
            <a:hlinkClick r:id="" action="ppaction://media"/>
            <a:extLst>
              <a:ext uri="{FF2B5EF4-FFF2-40B4-BE49-F238E27FC236}">
                <a16:creationId xmlns:a16="http://schemas.microsoft.com/office/drawing/2014/main" id="{C3D83A12-898F-4E83-9A88-A44F58EFD89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734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0" name="7a_kvet_11_ruzne-dlouhe-tycinky.MP3">
            <a:hlinkClick r:id="" action="ppaction://media"/>
            <a:extLst>
              <a:ext uri="{FF2B5EF4-FFF2-40B4-BE49-F238E27FC236}">
                <a16:creationId xmlns:a16="http://schemas.microsoft.com/office/drawing/2014/main" id="{471E6CD0-8FD8-47DA-9F86-ADD0C5E2827E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1" name="7a_kvet_11_srust-hluchavka.MP3">
            <a:hlinkClick r:id="" action="ppaction://media"/>
            <a:extLst>
              <a:ext uri="{FF2B5EF4-FFF2-40B4-BE49-F238E27FC236}">
                <a16:creationId xmlns:a16="http://schemas.microsoft.com/office/drawing/2014/main" id="{9D60C6F9-F9EB-4E21-ADF6-B0D685B4262C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092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2" name="7a_kvet_11_srust-prasniku.MP3">
            <a:hlinkClick r:id="" action="ppaction://media"/>
            <a:extLst>
              <a:ext uri="{FF2B5EF4-FFF2-40B4-BE49-F238E27FC236}">
                <a16:creationId xmlns:a16="http://schemas.microsoft.com/office/drawing/2014/main" id="{23B3E3C1-BE2B-4758-ABDD-401C212ADD70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7974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20" fill="hold"/>
                                        <p:tgtEl>
                                          <p:spTgt spid="143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611" fill="hold"/>
                                        <p:tgtEl>
                                          <p:spTgt spid="143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6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6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318" fill="hold"/>
                                        <p:tgtEl>
                                          <p:spTgt spid="143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6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6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511" fill="hold"/>
                                        <p:tgtEl>
                                          <p:spTgt spid="14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62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6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C:\user\Houba\Škola-obrázky\morfologie\7_kvet\asclepias_syriaca_flower_gynostegium.jpg">
            <a:extLst>
              <a:ext uri="{FF2B5EF4-FFF2-40B4-BE49-F238E27FC236}">
                <a16:creationId xmlns:a16="http://schemas.microsoft.com/office/drawing/2014/main" id="{3A68E68C-91D1-44D3-A7A8-6E128BB67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525780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4">
            <a:extLst>
              <a:ext uri="{FF2B5EF4-FFF2-40B4-BE49-F238E27FC236}">
                <a16:creationId xmlns:a16="http://schemas.microsoft.com/office/drawing/2014/main" id="{585A54C0-595F-4300-8DD1-75F580AA1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2705100"/>
            <a:ext cx="1371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http://www.uwgb.edu</a:t>
            </a:r>
          </a:p>
          <a:p>
            <a:pPr algn="r"/>
            <a:r>
              <a:rPr lang="cs-CZ" altLang="cs-CZ" sz="700">
                <a:latin typeface="Arial" panose="020B0604020202020204" pitchFamily="34" charset="0"/>
              </a:rPr>
              <a:t>/BIODIVERSITY</a:t>
            </a:r>
          </a:p>
          <a:p>
            <a:pPr algn="r"/>
            <a:r>
              <a:rPr lang="cs-CZ" altLang="cs-CZ" sz="700">
                <a:latin typeface="Arial" panose="020B0604020202020204" pitchFamily="34" charset="0"/>
              </a:rPr>
              <a:t>/herbarium/Vascular_plants</a:t>
            </a:r>
          </a:p>
          <a:p>
            <a:pPr algn="r"/>
            <a:r>
              <a:rPr lang="cs-CZ" altLang="cs-CZ" sz="700">
                <a:latin typeface="Arial" panose="020B0604020202020204" pitchFamily="34" charset="0"/>
              </a:rPr>
              <a:t>/Misc_species/ascsyr02.htm</a:t>
            </a:r>
          </a:p>
        </p:txBody>
      </p:sp>
      <p:sp>
        <p:nvSpPr>
          <p:cNvPr id="15364" name="Text Box 8">
            <a:extLst>
              <a:ext uri="{FF2B5EF4-FFF2-40B4-BE49-F238E27FC236}">
                <a16:creationId xmlns:a16="http://schemas.microsoft.com/office/drawing/2014/main" id="{7F80C013-7E7E-41DB-97AD-ADBE2DC2B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0" y="1587500"/>
            <a:ext cx="1447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Asclepias syriaca</a:t>
            </a:r>
          </a:p>
        </p:txBody>
      </p:sp>
      <p:pic>
        <p:nvPicPr>
          <p:cNvPr id="15365" name="Picture 9" descr="C:\user\Houba\Škola-obrázky\morfologie\7_kvet\orchid_gynostemium.jpg">
            <a:extLst>
              <a:ext uri="{FF2B5EF4-FFF2-40B4-BE49-F238E27FC236}">
                <a16:creationId xmlns:a16="http://schemas.microsoft.com/office/drawing/2014/main" id="{AF2C22FB-D288-4BCB-B066-DE782F406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"/>
            <a:ext cx="28194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0">
            <a:extLst>
              <a:ext uri="{FF2B5EF4-FFF2-40B4-BE49-F238E27FC236}">
                <a16:creationId xmlns:a16="http://schemas.microsoft.com/office/drawing/2014/main" id="{82E20014-F5B3-4A91-8C40-FB8F7C251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400" y="1676400"/>
            <a:ext cx="2514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http://www.flickr.com/photos/lowl/132113346/</a:t>
            </a:r>
          </a:p>
        </p:txBody>
      </p:sp>
      <p:sp>
        <p:nvSpPr>
          <p:cNvPr id="15367" name="Text Box 11">
            <a:extLst>
              <a:ext uri="{FF2B5EF4-FFF2-40B4-BE49-F238E27FC236}">
                <a16:creationId xmlns:a16="http://schemas.microsoft.com/office/drawing/2014/main" id="{226B2524-8A0B-4194-B726-7C9EB73C5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29200"/>
            <a:ext cx="60198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redukce (zakrnění) nitky 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isedlý prašník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Viola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redukce prašníku =&gt;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staminodium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(= patyčinka 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zakrn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nefunk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 – na obr. vlevo od semeníku)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druhotná petalizace tyčinek =&gt; plnokvěté růže, pivoňky </a:t>
            </a:r>
          </a:p>
        </p:txBody>
      </p:sp>
      <p:sp>
        <p:nvSpPr>
          <p:cNvPr id="15368" name="Text Box 6">
            <a:extLst>
              <a:ext uri="{FF2B5EF4-FFF2-40B4-BE49-F238E27FC236}">
                <a16:creationId xmlns:a16="http://schemas.microsoft.com/office/drawing/2014/main" id="{AFD8D1CF-E2B3-434D-B492-E20D8A3EF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849438"/>
            <a:ext cx="3657600" cy="14097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000" tIns="162000" rIns="90000" bIns="162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1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gynostemium – sr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 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inky 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lkou a bliznou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Orchidaceae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gynostegium – sr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 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inky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pestíku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&lt;=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Asclepiadaceae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369" name="Text Box 16">
            <a:extLst>
              <a:ext uri="{FF2B5EF4-FFF2-40B4-BE49-F238E27FC236}">
                <a16:creationId xmlns:a16="http://schemas.microsoft.com/office/drawing/2014/main" id="{93FF3B9F-B51A-4297-8F4C-968C23E32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200400"/>
            <a:ext cx="1600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rgbClr val="5F5F5F"/>
                </a:solidFill>
                <a:latin typeface="Arial" panose="020B0604020202020204" pitchFamily="34" charset="0"/>
              </a:rPr>
              <a:t>Gynostemium podražce (</a:t>
            </a:r>
            <a:r>
              <a:rPr lang="cs-CZ" altLang="cs-CZ" sz="1200" i="1">
                <a:solidFill>
                  <a:srgbClr val="5F5F5F"/>
                </a:solidFill>
                <a:latin typeface="Arial" panose="020B0604020202020204" pitchFamily="34" charset="0"/>
              </a:rPr>
              <a:t>Aristolochia</a:t>
            </a:r>
            <a:r>
              <a:rPr lang="cs-CZ" altLang="cs-CZ" sz="1200">
                <a:solidFill>
                  <a:srgbClr val="5F5F5F"/>
                </a:solidFill>
                <a:latin typeface="Arial" panose="020B0604020202020204" pitchFamily="34" charset="0"/>
              </a:rPr>
              <a:t>) s bliznou navrchu a prašnými váčky na boku</a:t>
            </a:r>
          </a:p>
        </p:txBody>
      </p:sp>
      <p:pic>
        <p:nvPicPr>
          <p:cNvPr id="15370" name="Picture 17" descr="C:\user\Houba\Škola-obrázky\morfologie\7_kvet\LS_flower_ovary+staminodium.jpg">
            <a:extLst>
              <a:ext uri="{FF2B5EF4-FFF2-40B4-BE49-F238E27FC236}">
                <a16:creationId xmlns:a16="http://schemas.microsoft.com/office/drawing/2014/main" id="{265CC725-1746-459D-92F4-FCDD51917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9" r="18335" b="9319"/>
          <a:stretch>
            <a:fillRect/>
          </a:stretch>
        </p:blipFill>
        <p:spPr bwMode="auto">
          <a:xfrm>
            <a:off x="6400800" y="4876800"/>
            <a:ext cx="220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Text Box 18">
            <a:extLst>
              <a:ext uri="{FF2B5EF4-FFF2-40B4-BE49-F238E27FC236}">
                <a16:creationId xmlns:a16="http://schemas.microsoft.com/office/drawing/2014/main" id="{6DB8AA31-759E-46A0-81F2-91F82FC1A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300" y="6159500"/>
            <a:ext cx="2362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http://www.biologie.uni-hamburg.de/b-online/library</a:t>
            </a:r>
          </a:p>
        </p:txBody>
      </p:sp>
      <p:sp>
        <p:nvSpPr>
          <p:cNvPr id="15372" name="Text Box 19">
            <a:extLst>
              <a:ext uri="{FF2B5EF4-FFF2-40B4-BE49-F238E27FC236}">
                <a16:creationId xmlns:a16="http://schemas.microsoft.com/office/drawing/2014/main" id="{59E66EBA-7575-4B6E-9874-7827BB97C2C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801769" y="5628481"/>
            <a:ext cx="14478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/snapdragon/phu_pict0003.jpg</a:t>
            </a:r>
            <a:endParaRPr lang="cs-CZ" altLang="cs-CZ"/>
          </a:p>
        </p:txBody>
      </p:sp>
      <p:graphicFrame>
        <p:nvGraphicFramePr>
          <p:cNvPr id="15373" name="Object 20">
            <a:extLst>
              <a:ext uri="{FF2B5EF4-FFF2-40B4-BE49-F238E27FC236}">
                <a16:creationId xmlns:a16="http://schemas.microsoft.com/office/drawing/2014/main" id="{8F06282D-23FA-44CF-8C31-EA258AB1F0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3276600"/>
          <a:ext cx="67818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8" name="CorelPhotoPaint.Image.8" r:id="rId10" imgW="7123190" imgH="1645505" progId="CorelPhotoPaint.Image.8">
                  <p:embed/>
                </p:oleObj>
              </mc:Choice>
              <mc:Fallback>
                <p:oleObj name="CorelPhotoPaint.Image.8" r:id="rId10" imgW="7123190" imgH="1645505" progId="CorelPhotoPaint.Image.8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276600"/>
                        <a:ext cx="67818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75" name="7a_kvet_12_gynostemium-gynostegium.MP3">
            <a:hlinkClick r:id="" action="ppaction://media"/>
            <a:extLst>
              <a:ext uri="{FF2B5EF4-FFF2-40B4-BE49-F238E27FC236}">
                <a16:creationId xmlns:a16="http://schemas.microsoft.com/office/drawing/2014/main" id="{ED26486B-0173-49C1-8D46-9795A397591F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4370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7a_kvet_12_staminodium.MP3">
            <a:hlinkClick r:id="" action="ppaction://media"/>
            <a:extLst>
              <a:ext uri="{FF2B5EF4-FFF2-40B4-BE49-F238E27FC236}">
                <a16:creationId xmlns:a16="http://schemas.microsoft.com/office/drawing/2014/main" id="{5A89B181-FC0A-4FE8-87E7-57A37C1BCB5A}"/>
              </a:ext>
            </a:extLst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1577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34" fill="hold"/>
                                        <p:tgtEl>
                                          <p:spTgt spid="15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370" fill="hold"/>
                                        <p:tgtEl>
                                          <p:spTgt spid="153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>
            <a:extLst>
              <a:ext uri="{FF2B5EF4-FFF2-40B4-BE49-F238E27FC236}">
                <a16:creationId xmlns:a16="http://schemas.microsoft.com/office/drawing/2014/main" id="{BE6C6E46-AB6D-4545-ADE9-4388D31AC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Mikrosporogeneze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na po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átku ontogeneze prašníku je homogenní tká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obalená pokožkou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diferenciace velkých 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archespor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=&gt; dva typy 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k: parietální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(vnější vrstva)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sporogenní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(vnitřní vrstva)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parietální bu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formují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3–4 vrstvy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tvořící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mikrosporangia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střední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vrstv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y drobných buněk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přechodného trvání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vnit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tapetum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výstelková vrstva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kami s hustou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cytoplazmou,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procházejí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tudy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všechny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iviny pro sporogenní tká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 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 dob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zrání mikrospor tapetum degeneruje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a obsah buněk je spotřebován pro vývoj pylových zrn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jindy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jsou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resorb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ovány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jen 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 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protoplasty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splývají v periplazmodium, které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následně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uzavírá mikrospory</a:t>
            </a:r>
          </a:p>
        </p:txBody>
      </p:sp>
      <p:pic>
        <p:nvPicPr>
          <p:cNvPr id="16387" name="Picture 5" descr="C:\user\Houba\Škola-obrázky\morfologie\7_kvet\prasne_pouzdro_lilie_pricny_rez.png">
            <a:extLst>
              <a:ext uri="{FF2B5EF4-FFF2-40B4-BE49-F238E27FC236}">
                <a16:creationId xmlns:a16="http://schemas.microsoft.com/office/drawing/2014/main" id="{B9F73F9C-70FD-459C-B045-7BDC05002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09800"/>
            <a:ext cx="2362200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C:\user\Houba\Škola-obrázky\morfologie\7_kvet\cernohorsky_127_prasne_pouzdro.JPG">
            <a:extLst>
              <a:ext uri="{FF2B5EF4-FFF2-40B4-BE49-F238E27FC236}">
                <a16:creationId xmlns:a16="http://schemas.microsoft.com/office/drawing/2014/main" id="{21CF0585-8195-4562-964C-99380C0FD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2209800"/>
            <a:ext cx="2382837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7">
            <a:extLst>
              <a:ext uri="{FF2B5EF4-FFF2-40B4-BE49-F238E27FC236}">
                <a16:creationId xmlns:a16="http://schemas.microsoft.com/office/drawing/2014/main" id="{21A9E5D5-FF07-4FB4-9BD5-950B8D509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33600"/>
            <a:ext cx="3352800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první vrstvou (ve směru od povrchu dovnitř) je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exothecium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pod poko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kou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endothecium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„sehraje svou úlohu“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 dob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zralosti pylu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odumíráním, vysýcháním, „srážením“ buněk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vznik trhlin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 stěně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prašníku</a:t>
            </a:r>
            <a:endParaRPr lang="cs-CZ" altLang="cs-CZ"/>
          </a:p>
        </p:txBody>
      </p:sp>
      <p:sp>
        <p:nvSpPr>
          <p:cNvPr id="16390" name="Text Box 8">
            <a:extLst>
              <a:ext uri="{FF2B5EF4-FFF2-40B4-BE49-F238E27FC236}">
                <a16:creationId xmlns:a16="http://schemas.microsoft.com/office/drawing/2014/main" id="{7FF02C05-3958-4329-BEBB-CEDFE5CAF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184400"/>
            <a:ext cx="2514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http://biomikro.vscht.cz/groups/biologie/mikro/pouzdro.html</a:t>
            </a:r>
          </a:p>
        </p:txBody>
      </p:sp>
      <p:sp>
        <p:nvSpPr>
          <p:cNvPr id="16391" name="Text Box 9">
            <a:extLst>
              <a:ext uri="{FF2B5EF4-FFF2-40B4-BE49-F238E27FC236}">
                <a16:creationId xmlns:a16="http://schemas.microsoft.com/office/drawing/2014/main" id="{2AF3786B-7225-4117-B5C1-F3C523264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500" y="2178050"/>
            <a:ext cx="10271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Černohorský 1964: Základy rostlinné morfologie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93AA1802-1EF8-4092-84A5-59FF1977E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sporogenní tká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ň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lá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kolik mitóz </a:t>
            </a:r>
            <a:endParaRPr lang="cs-CZ" altLang="cs-CZ" sz="1800">
              <a:solidFill>
                <a:schemeClr val="tx1"/>
              </a:solidFill>
            </a:endParaRP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vznikají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mate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ské bu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mikrospor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(té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mikrosporocyty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 rostlin s redukovaným tapetem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které sporogenní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degenerují a slou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k vý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 ostatních buněk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 vznikají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tetrády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mikrospor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uspo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tetraedricky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(1),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izobilateráln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 (2) či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říč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 (3);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ehrádk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kalózové povahy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stadium tetrády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 obvykle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krátkodobé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(hodiny až týdny)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kalóza se rozpadá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 některých rostlin zůstávají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tetrády zachovány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Calluna, Juncus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odlišné počty buněk: pseudomonády (zůstává zachována jen 1,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Cyperaceae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diády nebo naopak polyády (spojené tetrády z více mateřských b.,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Mimosaceae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brylky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(s lepkavou stope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zachyc. na těle opylovače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– všechna pylová zrna v prašném pouzd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 nebo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pr.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áč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ku slepena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Asclepiadaceae, Orchidaceae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7411" name="Picture 3" descr="C:\user\Houba\Škola-obrázky\morfologie\7_kvet\microsporogenesis_lilium.jpg">
            <a:extLst>
              <a:ext uri="{FF2B5EF4-FFF2-40B4-BE49-F238E27FC236}">
                <a16:creationId xmlns:a16="http://schemas.microsoft.com/office/drawing/2014/main" id="{5B6A9E2A-2E4B-490B-A4B8-A9BCA9836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524000"/>
            <a:ext cx="44291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5">
            <a:extLst>
              <a:ext uri="{FF2B5EF4-FFF2-40B4-BE49-F238E27FC236}">
                <a16:creationId xmlns:a16="http://schemas.microsoft.com/office/drawing/2014/main" id="{20FDD668-0056-4EC3-8E30-7A323D01A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76400"/>
            <a:ext cx="3733800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mikrospory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vznikají reduk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ním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ve dvou krocích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sukcesivní –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ehrádka vzniká hned po prvním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 jádra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(u jednoděložných)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simultánní –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ehrádka vzniká najednou po obou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leních</a:t>
            </a:r>
            <a:endParaRPr lang="cs-CZ" altLang="cs-CZ"/>
          </a:p>
        </p:txBody>
      </p:sp>
      <p:sp>
        <p:nvSpPr>
          <p:cNvPr id="17413" name="Text Box 6">
            <a:extLst>
              <a:ext uri="{FF2B5EF4-FFF2-40B4-BE49-F238E27FC236}">
                <a16:creationId xmlns:a16="http://schemas.microsoft.com/office/drawing/2014/main" id="{6ED349CD-DAB1-4697-83DF-CF9EA31E8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550" y="3568700"/>
            <a:ext cx="459581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http://botit.botany.wisc.edu/images/130/Meiosis/Lilium_microsporogenesis/Microsporogenesis.php?highres=true</a:t>
            </a:r>
          </a:p>
        </p:txBody>
      </p:sp>
      <p:pic>
        <p:nvPicPr>
          <p:cNvPr id="17414" name="Picture 7" descr="C:\user\Houba\Škola-obrázky\morfologie\7_kvet\slavikova_079_tetrady_mikrospor.JPG">
            <a:extLst>
              <a:ext uri="{FF2B5EF4-FFF2-40B4-BE49-F238E27FC236}">
                <a16:creationId xmlns:a16="http://schemas.microsoft.com/office/drawing/2014/main" id="{D5FA6044-AC01-42F1-837E-D652CC1C1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4" b="35611"/>
          <a:stretch>
            <a:fillRect/>
          </a:stretch>
        </p:blipFill>
        <p:spPr bwMode="auto">
          <a:xfrm>
            <a:off x="6515100" y="3733800"/>
            <a:ext cx="21478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8">
            <a:extLst>
              <a:ext uri="{FF2B5EF4-FFF2-40B4-BE49-F238E27FC236}">
                <a16:creationId xmlns:a16="http://schemas.microsoft.com/office/drawing/2014/main" id="{6AC101FE-9E1D-4604-9868-33A3D45F6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00" y="4216400"/>
            <a:ext cx="15192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pic>
        <p:nvPicPr>
          <p:cNvPr id="17417" name="7a_kvet_14_tetrady-mikrospor.MP3">
            <a:hlinkClick r:id="" action="ppaction://media"/>
            <a:extLst>
              <a:ext uri="{FF2B5EF4-FFF2-40B4-BE49-F238E27FC236}">
                <a16:creationId xmlns:a16="http://schemas.microsoft.com/office/drawing/2014/main" id="{98CB0AF1-2BD5-45D9-BB06-DDD276BC11F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370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83" fill="hold"/>
                                        <p:tgtEl>
                                          <p:spTgt spid="17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0AFEE488-1033-4A00-9EA9-5328CE6FE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Vý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voj 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pylového zrna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dv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etapy: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růst a vakuolizace mikrospory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	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2. vznik 2–3bun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ného útvaru, dozrávání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ky: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tší vegetativní a menší generativní, odd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lené plazm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at.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membránou; po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zději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 generat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obalí plazmalemou a vno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se úpln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do veget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at.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y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ky: vegetativní (zajišt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metabolismu) a generativní 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následné rozdělení 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gamety (jednoduché, kulaté nebo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etenovité, s malými jádry)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velikost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pylových zrn: 2–240 µm, primitivní rostliny mají zpravidla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tší pyl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zrna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tvar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pylových zrn: elipsoidní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(u primit. rostlin)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nebo kulovitý,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též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nitkovit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ý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obsah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pylov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ých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zrn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bílkoviny, glycidy, lipidy, enzymy, vitamíny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obsah vody klesá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 dob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tu 50 %, pozd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ji 20 %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ed vyklí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ením rychlá rehydratace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8435" name="Text Box 4">
            <a:extLst>
              <a:ext uri="{FF2B5EF4-FFF2-40B4-BE49-F238E27FC236}">
                <a16:creationId xmlns:a16="http://schemas.microsoft.com/office/drawing/2014/main" id="{A7C2CA44-BFA2-4039-A9E2-FA8ACF4C5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70288"/>
            <a:ext cx="3581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2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sporoderma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obal pyl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zrna</a:t>
            </a:r>
          </a:p>
          <a:p>
            <a:pPr>
              <a:spcBef>
                <a:spcPts val="2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intina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tenká, pektinová</a:t>
            </a:r>
          </a:p>
          <a:p>
            <a:pPr>
              <a:spcBef>
                <a:spcPts val="2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exina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tlustá, celulózní a pek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tinová, kutinizovaná, obsahuje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sporopoleniny,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pevné uhlovodíky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nerozpust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 kyselinách a louzích</a:t>
            </a:r>
          </a:p>
        </p:txBody>
      </p:sp>
      <p:graphicFrame>
        <p:nvGraphicFramePr>
          <p:cNvPr id="18436" name="Object 6">
            <a:extLst>
              <a:ext uri="{FF2B5EF4-FFF2-40B4-BE49-F238E27FC236}">
                <a16:creationId xmlns:a16="http://schemas.microsoft.com/office/drawing/2014/main" id="{DB3AA88E-DA30-4B7E-9183-DA8CA33420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3668713"/>
          <a:ext cx="47053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CorelPhotoPaint.Image.8" r:id="rId5" imgW="5468123" imgH="2276861" progId="CorelPhotoPaint.Image.8">
                  <p:embed/>
                </p:oleObj>
              </mc:Choice>
              <mc:Fallback>
                <p:oleObj name="CorelPhotoPaint.Image.8" r:id="rId5" imgW="5468123" imgH="2276861" progId="CorelPhotoPaint.Imag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906"/>
                      <a:stretch>
                        <a:fillRect/>
                      </a:stretch>
                    </p:blipFill>
                    <p:spPr bwMode="auto">
                      <a:xfrm>
                        <a:off x="3962400" y="3668713"/>
                        <a:ext cx="470535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 Box 7">
            <a:extLst>
              <a:ext uri="{FF2B5EF4-FFF2-40B4-BE49-F238E27FC236}">
                <a16:creationId xmlns:a16="http://schemas.microsoft.com/office/drawing/2014/main" id="{E6F0717B-A655-4A96-AD97-B5557D013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86400"/>
            <a:ext cx="83820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2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 povrchu exiny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hrbolky, háčky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aj.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příp. pylový tmel pro lepší zachycení na těle opylovače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olejovit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hmot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karoteny k lákání hmyzu barvou a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někdy na povrchu kompaktní vrstva (tektum) – tzv. tektátní pyl</a:t>
            </a:r>
          </a:p>
        </p:txBody>
      </p:sp>
      <p:pic>
        <p:nvPicPr>
          <p:cNvPr id="18439" name="7a_kvet_15_sporoderma.MP3">
            <a:hlinkClick r:id="" action="ppaction://media"/>
            <a:extLst>
              <a:ext uri="{FF2B5EF4-FFF2-40B4-BE49-F238E27FC236}">
                <a16:creationId xmlns:a16="http://schemas.microsoft.com/office/drawing/2014/main" id="{0293E7BF-1467-491F-AF96-7028C04FD76B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6449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54" fill="hold"/>
                                        <p:tgtEl>
                                          <p:spTgt spid="18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A10994F0-28A3-490C-9A74-7D820B1B3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 exin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zten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kterými probíhá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klí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 pylové lá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apertury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(klíční póry)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je-li exina hladká, je apertur mén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; je-li exina tlustá, je apertur více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tvar apertur: kruhovité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póry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nebo úzce št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rbinovité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kolpy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umíst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apertur: polární (proximální nebo distální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proximální pól směřuje k centru tetrády, distální směrem ven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ekvatoriální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zonální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na „rovníku“), globální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(i mimo póly nebo ekvatoriální rovinu)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původní krytosemenné rostliny zřejmě inaperturátní (nezřetelné apertury); výchozím typem dnešních krytosemenných jsou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monosulkátní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 monokolpátní zrna s 1 distální štěrbinou (sulcus) –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Magnoliopsida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s. str., částečně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Liliopsida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 základní fylogenetické „větvení“ – vznik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trikolpátních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zrn (=&gt; dále odvozené typy, trikolporátní, triporátní atd.) –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Rosopsida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(„pravé dvouděložné“)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praktický význam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pylových zrn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snadná fosilizace =&gt; uplatnění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 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palynologii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459" name="Picture 3" descr="Pyl">
            <a:extLst>
              <a:ext uri="{FF2B5EF4-FFF2-40B4-BE49-F238E27FC236}">
                <a16:creationId xmlns:a16="http://schemas.microsoft.com/office/drawing/2014/main" id="{B63E496E-068B-4C64-9634-A47A1DFD9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69342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7a_kvet_16_apertury.MP3">
            <a:hlinkClick r:id="" action="ppaction://media"/>
            <a:extLst>
              <a:ext uri="{FF2B5EF4-FFF2-40B4-BE49-F238E27FC236}">
                <a16:creationId xmlns:a16="http://schemas.microsoft.com/office/drawing/2014/main" id="{7D725B07-1AF3-4238-BDB1-85598E4FF6D7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7893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39" fill="hold"/>
                                        <p:tgtEl>
                                          <p:spTgt spid="194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A43F79E2-AC69-4AEB-9610-807CC8BD9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8775"/>
            <a:ext cx="4953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Mikrogametogeneze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v trojbun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ném pylu (vývojov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pokro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ilejší typ) probíhá vývoj sam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ích 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 v pyl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zrnu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v dvoubun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ném pylu (v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tšina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eledí) probíhá vývoj sam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ích 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 v pylové lá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prothalium se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 krytosem.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nevytvá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klí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intina praskne v apertu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e, otvorem vyroste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pylová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vlákno, do kterého se přelévá obsah pylového zrna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obvykle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klí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jedním pórem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(výjimečně víc láček z více pórů – tzv. polysifonické klíčení)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=&gt; do lá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se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esouvá generativní buňka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jádro vegetativní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(u trojbun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pylu ob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spermatické 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jádro veget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at.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=&gt; po vyklí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 roste pylová lá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nejrychleji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=&gt; u dvoubun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ného pylu se po ur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ité dob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generativní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2 spermatické buňky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=&gt;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spermatické bu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jsou stále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vrcholu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rostoucí pylové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34E1B0DF-B9CC-4BC0-BFDD-B96C62797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6" t="4428" r="14136" b="4552"/>
          <a:stretch>
            <a:fillRect/>
          </a:stretch>
        </p:blipFill>
        <p:spPr bwMode="auto">
          <a:xfrm>
            <a:off x="5102225" y="457200"/>
            <a:ext cx="359251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484" name="Object 6">
            <a:extLst>
              <a:ext uri="{FF2B5EF4-FFF2-40B4-BE49-F238E27FC236}">
                <a16:creationId xmlns:a16="http://schemas.microsoft.com/office/drawing/2014/main" id="{32E215CA-A16A-40D9-96DD-A2361549FA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0" y="4826000"/>
          <a:ext cx="2986088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CorelPhotoPaint.Image.8" r:id="rId6" imgW="7496191" imgH="4753682" progId="CorelPhotoPaint.Image.8">
                  <p:embed/>
                </p:oleObj>
              </mc:Choice>
              <mc:Fallback>
                <p:oleObj name="CorelPhotoPaint.Image.8" r:id="rId6" imgW="7496191" imgH="4753682" progId="CorelPhotoPaint.Imag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5146"/>
                      <a:stretch>
                        <a:fillRect/>
                      </a:stretch>
                    </p:blipFill>
                    <p:spPr bwMode="auto">
                      <a:xfrm>
                        <a:off x="5715000" y="4826000"/>
                        <a:ext cx="2986088" cy="160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Text Box 7">
            <a:extLst>
              <a:ext uri="{FF2B5EF4-FFF2-40B4-BE49-F238E27FC236}">
                <a16:creationId xmlns:a16="http://schemas.microsoft.com/office/drawing/2014/main" id="{FC8DBF8C-BF50-4464-B9AE-73894E41E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867400"/>
            <a:ext cx="1600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Monosulkátní a trikolpátní pyl. zrno Měřítko = 10 µm</a:t>
            </a:r>
          </a:p>
        </p:txBody>
      </p:sp>
      <p:pic>
        <p:nvPicPr>
          <p:cNvPr id="20487" name="7a_kvet_17_mikrogametogeneze.MP3">
            <a:hlinkClick r:id="" action="ppaction://media"/>
            <a:extLst>
              <a:ext uri="{FF2B5EF4-FFF2-40B4-BE49-F238E27FC236}">
                <a16:creationId xmlns:a16="http://schemas.microsoft.com/office/drawing/2014/main" id="{8C589CF9-BB8B-41AE-BC67-FAA1F87610CB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549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760" fill="hold"/>
                                        <p:tgtEl>
                                          <p:spTgt spid="204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1">
            <a:extLst>
              <a:ext uri="{FF2B5EF4-FFF2-40B4-BE49-F238E27FC236}">
                <a16:creationId xmlns:a16="http://schemas.microsoft.com/office/drawing/2014/main" id="{00358E52-BB1D-47CD-9260-0070D6CBE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60750"/>
            <a:ext cx="60960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další tvary květního lůžka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ploché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vypuklé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nebo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vyduté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ešule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(hypanthium, obr. vpravo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vzniká, když zdužnatělé květní lůžko zčásti nebo zcela obalí semeník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42">
            <a:extLst>
              <a:ext uri="{FF2B5EF4-FFF2-40B4-BE49-F238E27FC236}">
                <a16:creationId xmlns:a16="http://schemas.microsoft.com/office/drawing/2014/main" id="{D8EF8AE2-D4C8-4BB9-A3B0-BE074F25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581400"/>
            <a:ext cx="20288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3">
            <a:extLst>
              <a:ext uri="{FF2B5EF4-FFF2-40B4-BE49-F238E27FC236}">
                <a16:creationId xmlns:a16="http://schemas.microsoft.com/office/drawing/2014/main" id="{C6CDF67E-636B-44B7-A9D2-46686CE59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1965"/>
          <a:stretch>
            <a:fillRect/>
          </a:stretch>
        </p:blipFill>
        <p:spPr bwMode="auto">
          <a:xfrm>
            <a:off x="3568700" y="4592638"/>
            <a:ext cx="2882900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Text Box 46">
            <a:extLst>
              <a:ext uri="{FF2B5EF4-FFF2-40B4-BE49-F238E27FC236}">
                <a16:creationId xmlns:a16="http://schemas.microsoft.com/office/drawing/2014/main" id="{F165CD74-BC26-4B15-BC46-2D9680A4E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6405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5126" name="Text Box 47">
            <a:extLst>
              <a:ext uri="{FF2B5EF4-FFF2-40B4-BE49-F238E27FC236}">
                <a16:creationId xmlns:a16="http://schemas.microsoft.com/office/drawing/2014/main" id="{A24B99CD-810D-4453-A189-A0C4FF87D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06913"/>
            <a:ext cx="32004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přeměnou květního lůžka vzniklá též zdřevnatělý útvar zvaný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číška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(cupula), zcela nebo zčásti kryjící plody – obal bukvic, čepička žaludů</a:t>
            </a:r>
          </a:p>
        </p:txBody>
      </p:sp>
      <p:sp>
        <p:nvSpPr>
          <p:cNvPr id="5127" name="Text Box 58">
            <a:extLst>
              <a:ext uri="{FF2B5EF4-FFF2-40B4-BE49-F238E27FC236}">
                <a16:creationId xmlns:a16="http://schemas.microsoft.com/office/drawing/2014/main" id="{B2F0D314-8E27-471F-949D-F159D90DF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za původní typ je považováno prodloužené květní lůžko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Magnolia, Myosurus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8" name="Text Box 59">
            <a:extLst>
              <a:ext uri="{FF2B5EF4-FFF2-40B4-BE49-F238E27FC236}">
                <a16:creationId xmlns:a16="http://schemas.microsoft.com/office/drawing/2014/main" id="{C205D6A0-C418-4FBE-A8A2-39406FAB7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31888"/>
            <a:ext cx="30480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přeměnou mohou vzniknout protažené útvary jako androgynofor (nesoucí andreceum a gyneceum, příklad: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Passiflora 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nebo gynofor (nese jen gyneceum, např. u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Silene nemorosa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cs-CZ" altLang="cs-CZ" sz="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129" name="Picture 60" descr="Myosurus minimus">
            <a:extLst>
              <a:ext uri="{FF2B5EF4-FFF2-40B4-BE49-F238E27FC236}">
                <a16:creationId xmlns:a16="http://schemas.microsoft.com/office/drawing/2014/main" id="{9047CADD-2998-47FC-8789-59B655C57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6" t="17386" r="17638" b="24945"/>
          <a:stretch>
            <a:fillRect/>
          </a:stretch>
        </p:blipFill>
        <p:spPr bwMode="auto">
          <a:xfrm>
            <a:off x="6545263" y="495300"/>
            <a:ext cx="203676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 Box 61">
            <a:extLst>
              <a:ext uri="{FF2B5EF4-FFF2-40B4-BE49-F238E27FC236}">
                <a16:creationId xmlns:a16="http://schemas.microsoft.com/office/drawing/2014/main" id="{8518BBC3-CE25-4227-8BC4-C7EE3B86FC5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158581" y="1718469"/>
            <a:ext cx="304958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100">
                <a:latin typeface="Arial" panose="020B0604020202020204" pitchFamily="34" charset="0"/>
              </a:rPr>
              <a:t>Myší ocásek nejmenší – </a:t>
            </a:r>
            <a:r>
              <a:rPr lang="cs-CZ" altLang="cs-CZ" sz="1100" i="1">
                <a:latin typeface="Arial" panose="020B0604020202020204" pitchFamily="34" charset="0"/>
              </a:rPr>
              <a:t>Myosurus minimus</a:t>
            </a:r>
          </a:p>
        </p:txBody>
      </p:sp>
      <p:pic>
        <p:nvPicPr>
          <p:cNvPr id="5131" name="Picture 62" descr="C:\Documents and Settings\Hrouda\Dokumenty\S_Obrazky\Morfologie\7_kvet\passiflora_androgynofor_BokDet.jpg">
            <a:extLst>
              <a:ext uri="{FF2B5EF4-FFF2-40B4-BE49-F238E27FC236}">
                <a16:creationId xmlns:a16="http://schemas.microsoft.com/office/drawing/2014/main" id="{70B21895-00DB-4B22-A6CA-462A291B0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r="4834"/>
          <a:stretch>
            <a:fillRect/>
          </a:stretch>
        </p:blipFill>
        <p:spPr bwMode="auto">
          <a:xfrm>
            <a:off x="3581400" y="990600"/>
            <a:ext cx="2855913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ext Box 63">
            <a:extLst>
              <a:ext uri="{FF2B5EF4-FFF2-40B4-BE49-F238E27FC236}">
                <a16:creationId xmlns:a16="http://schemas.microsoft.com/office/drawing/2014/main" id="{DD3EE581-35F4-4B2C-9CAD-AEA922A20F8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344319" y="1742281"/>
            <a:ext cx="190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Mučenka – </a:t>
            </a:r>
            <a:r>
              <a:rPr lang="cs-CZ" altLang="cs-CZ" sz="1200" i="1">
                <a:latin typeface="Arial" panose="020B0604020202020204" pitchFamily="34" charset="0"/>
              </a:rPr>
              <a:t>Passiflora</a:t>
            </a:r>
            <a:r>
              <a:rPr lang="cs-CZ" altLang="cs-CZ" sz="1200">
                <a:latin typeface="Arial" panose="020B0604020202020204" pitchFamily="34" charset="0"/>
              </a:rPr>
              <a:t> sp.</a:t>
            </a:r>
          </a:p>
        </p:txBody>
      </p:sp>
      <p:sp>
        <p:nvSpPr>
          <p:cNvPr id="5133" name="Text Box 64">
            <a:extLst>
              <a:ext uri="{FF2B5EF4-FFF2-40B4-BE49-F238E27FC236}">
                <a16:creationId xmlns:a16="http://schemas.microsoft.com/office/drawing/2014/main" id="{5FD2DFD4-4168-42DB-A954-DB94F39DC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600" y="990600"/>
            <a:ext cx="2514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http://botanika.bf.jcu.cz/morfologie/PassifloraBokDet.jpg</a:t>
            </a:r>
          </a:p>
        </p:txBody>
      </p:sp>
      <p:pic>
        <p:nvPicPr>
          <p:cNvPr id="5135" name="7a_kvet_02_kvetni-luzko.MP3">
            <a:hlinkClick r:id="" action="ppaction://media"/>
            <a:extLst>
              <a:ext uri="{FF2B5EF4-FFF2-40B4-BE49-F238E27FC236}">
                <a16:creationId xmlns:a16="http://schemas.microsoft.com/office/drawing/2014/main" id="{B66C3E53-2861-4745-9EE0-CDACEBB0ADF7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981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7a_kvet_02_cesule.MP3">
            <a:hlinkClick r:id="" action="ppaction://media"/>
            <a:extLst>
              <a:ext uri="{FF2B5EF4-FFF2-40B4-BE49-F238E27FC236}">
                <a16:creationId xmlns:a16="http://schemas.microsoft.com/office/drawing/2014/main" id="{CAB760F6-3229-42D1-818A-DBDC83D5A32A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6092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10" fill="hold"/>
                                        <p:tgtEl>
                                          <p:spTgt spid="5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917" fill="hold"/>
                                        <p:tgtEl>
                                          <p:spTgt spid="5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7">
            <a:extLst>
              <a:ext uri="{FF2B5EF4-FFF2-40B4-BE49-F238E27FC236}">
                <a16:creationId xmlns:a16="http://schemas.microsoft.com/office/drawing/2014/main" id="{013D83DA-5E2F-49E8-B300-5A9E5E85A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0"/>
            <a:ext cx="21336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okvětí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lístky stejného vzhledu v 1 nebo 2 kruzích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srostlé okvětní lístky mohou tvořit pakorunku (narcis)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za původní jsou považovány volné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45" descr="C:\Documents and Settings\Hrouda\Dokumenty\S_Obrazky\Morfologie\7_kvet\caltha_palustris_okveti.jpg">
            <a:extLst>
              <a:ext uri="{FF2B5EF4-FFF2-40B4-BE49-F238E27FC236}">
                <a16:creationId xmlns:a16="http://schemas.microsoft.com/office/drawing/2014/main" id="{1EF387B3-822E-4DED-8671-C2B55EB5A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886200"/>
            <a:ext cx="19875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46">
            <a:extLst>
              <a:ext uri="{FF2B5EF4-FFF2-40B4-BE49-F238E27FC236}">
                <a16:creationId xmlns:a16="http://schemas.microsoft.com/office/drawing/2014/main" id="{8264CEFA-FF80-419B-AFF2-97EE4EE81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3" y="5759450"/>
            <a:ext cx="2259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	http://rostliny.prirodou.cz/</a:t>
            </a:r>
          </a:p>
          <a:p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?rostlina=caltha_palustris&amp;scan=301</a:t>
            </a:r>
          </a:p>
        </p:txBody>
      </p:sp>
      <p:pic>
        <p:nvPicPr>
          <p:cNvPr id="6149" name="Picture 47" descr="C:\Documents and Settings\Hrouda\Dokumenty\S_Obrazky\Morfologie\7_kvet\tulipan_okveti.jpg">
            <a:extLst>
              <a:ext uri="{FF2B5EF4-FFF2-40B4-BE49-F238E27FC236}">
                <a16:creationId xmlns:a16="http://schemas.microsoft.com/office/drawing/2014/main" id="{4D9018E5-CDF5-49D3-80B2-484D00349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2"/>
          <a:stretch>
            <a:fillRect/>
          </a:stretch>
        </p:blipFill>
        <p:spPr bwMode="auto">
          <a:xfrm>
            <a:off x="4630738" y="3886200"/>
            <a:ext cx="17621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48">
            <a:extLst>
              <a:ext uri="{FF2B5EF4-FFF2-40B4-BE49-F238E27FC236}">
                <a16:creationId xmlns:a16="http://schemas.microsoft.com/office/drawing/2014/main" id="{E0E5DEFD-1B73-4D0D-8FA1-C05022B07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938" y="5759450"/>
            <a:ext cx="209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botanika.wendys.cz/slovnik/heslo.php?554</a:t>
            </a:r>
          </a:p>
        </p:txBody>
      </p:sp>
      <p:pic>
        <p:nvPicPr>
          <p:cNvPr id="6151" name="Picture 49" descr="C:\Documents and Settings\Hrouda\Dokumenty\S_Obrazky\Morfologie\7_kvet\narcissus_poeticus_pakorunka.jpg">
            <a:extLst>
              <a:ext uri="{FF2B5EF4-FFF2-40B4-BE49-F238E27FC236}">
                <a16:creationId xmlns:a16="http://schemas.microsoft.com/office/drawing/2014/main" id="{FE9FA713-41E6-4FE5-B1E0-97709D45E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r="7874"/>
          <a:stretch>
            <a:fillRect/>
          </a:stretch>
        </p:blipFill>
        <p:spPr bwMode="auto">
          <a:xfrm>
            <a:off x="6480175" y="3886200"/>
            <a:ext cx="21574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 Box 50">
            <a:extLst>
              <a:ext uri="{FF2B5EF4-FFF2-40B4-BE49-F238E27FC236}">
                <a16:creationId xmlns:a16="http://schemas.microsoft.com/office/drawing/2014/main" id="{5A57448D-9347-4C93-A29E-503AEAD21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34100"/>
            <a:ext cx="83820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okvětní lístky (rostliny choritepalní), ke srůstům došlo u rostlin syntepalních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53" name="Text Box 51">
            <a:extLst>
              <a:ext uri="{FF2B5EF4-FFF2-40B4-BE49-F238E27FC236}">
                <a16:creationId xmlns:a16="http://schemas.microsoft.com/office/drawing/2014/main" id="{597882D1-A773-4609-8EB9-09F8A8177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350" y="5867400"/>
            <a:ext cx="20193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http://botanika.wendys.cz/kytky/foto.php?305:</a:t>
            </a:r>
          </a:p>
        </p:txBody>
      </p:sp>
      <p:sp>
        <p:nvSpPr>
          <p:cNvPr id="6154" name="Text Box 44">
            <a:extLst>
              <a:ext uri="{FF2B5EF4-FFF2-40B4-BE49-F238E27FC236}">
                <a16:creationId xmlns:a16="http://schemas.microsoft.com/office/drawing/2014/main" id="{2538A860-1F6D-454A-B2D9-F1A721FF4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363" y="3886200"/>
            <a:ext cx="15700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Tulipa</a:t>
            </a:r>
            <a:r>
              <a:rPr lang="cs-CZ" altLang="cs-CZ" sz="1200">
                <a:latin typeface="Arial" panose="020B0604020202020204" pitchFamily="34" charset="0"/>
              </a:rPr>
              <a:t> sp.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  <p:sp>
        <p:nvSpPr>
          <p:cNvPr id="6155" name="Text Box 52">
            <a:extLst>
              <a:ext uri="{FF2B5EF4-FFF2-40B4-BE49-F238E27FC236}">
                <a16:creationId xmlns:a16="http://schemas.microsoft.com/office/drawing/2014/main" id="{C4D417CA-1209-4B6C-87D7-21E151BA4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3886200"/>
            <a:ext cx="22431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 Narcissus 	         poeticus</a:t>
            </a:r>
          </a:p>
        </p:txBody>
      </p:sp>
      <p:sp>
        <p:nvSpPr>
          <p:cNvPr id="6156" name="Text Box 53">
            <a:extLst>
              <a:ext uri="{FF2B5EF4-FFF2-40B4-BE49-F238E27FC236}">
                <a16:creationId xmlns:a16="http://schemas.microsoft.com/office/drawing/2014/main" id="{1715A4F8-E5A6-4268-BAE7-9CA59F0D5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838" y="5467350"/>
            <a:ext cx="1046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solidFill>
                  <a:srgbClr val="333333"/>
                </a:solidFill>
                <a:latin typeface="Arial" panose="020B0604020202020204" pitchFamily="34" charset="0"/>
              </a:rPr>
              <a:t>Caltha palustris</a:t>
            </a:r>
          </a:p>
        </p:txBody>
      </p:sp>
      <p:sp>
        <p:nvSpPr>
          <p:cNvPr id="6157" name="Text Box 54">
            <a:extLst>
              <a:ext uri="{FF2B5EF4-FFF2-40B4-BE49-F238E27FC236}">
                <a16:creationId xmlns:a16="http://schemas.microsoft.com/office/drawing/2014/main" id="{E23522D4-B65E-4B37-A1F3-53EC2E345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419100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 homochlamydní = stejnoobalné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květní obaly tvoří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okv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perigon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řené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tními lístky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tepala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 monochlamydní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obal tvoří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jeden kruh kalichovitého charakteru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Chenopodiaceae, Polygonaceae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achlamydní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bez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obalu (odvozený typ, nap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Salix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158" name="Text Box 55">
            <a:extLst>
              <a:ext uri="{FF2B5EF4-FFF2-40B4-BE49-F238E27FC236}">
                <a16:creationId xmlns:a16="http://schemas.microsoft.com/office/drawing/2014/main" id="{A5DFCC7F-F261-4197-B195-0AD56C292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Kv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tní obaly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(periant)</a:t>
            </a:r>
            <a:endParaRPr lang="cs-CZ" altLang="cs-CZ" sz="1800" b="1" u="sng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 heterochlamydní = 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znoobalné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květní obaly tvoří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kalich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calyx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a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koruna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(corolla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tvo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kališními lístky 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sepala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korunními lístky 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petala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159" name="Picture 56" descr="C:\Documents and Settings\Hrouda\Dokumenty\S_Obrazky\Morfologie\7_kvet\vrba_jiva_kvety.jpg">
            <a:extLst>
              <a:ext uri="{FF2B5EF4-FFF2-40B4-BE49-F238E27FC236}">
                <a16:creationId xmlns:a16="http://schemas.microsoft.com/office/drawing/2014/main" id="{B5AB09F5-E54A-4C4C-A751-2A66EC8D1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7" r="2362"/>
          <a:stretch>
            <a:fillRect/>
          </a:stretch>
        </p:blipFill>
        <p:spPr bwMode="auto">
          <a:xfrm>
            <a:off x="6692900" y="1498600"/>
            <a:ext cx="195262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 Box 57">
            <a:extLst>
              <a:ext uri="{FF2B5EF4-FFF2-40B4-BE49-F238E27FC236}">
                <a16:creationId xmlns:a16="http://schemas.microsoft.com/office/drawing/2014/main" id="{9FA9FB9A-8072-4031-8BEE-10AACA74493A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368382" y="2523331"/>
            <a:ext cx="24384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http://www.priroda.cz/detail_foto.php?id1=506&amp;id2=548</a:t>
            </a:r>
          </a:p>
        </p:txBody>
      </p:sp>
      <p:pic>
        <p:nvPicPr>
          <p:cNvPr id="6161" name="Picture 58">
            <a:extLst>
              <a:ext uri="{FF2B5EF4-FFF2-40B4-BE49-F238E27FC236}">
                <a16:creationId xmlns:a16="http://schemas.microsoft.com/office/drawing/2014/main" id="{3F2299E7-C6DB-40F8-A7EA-9DB667D16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5" t="14131" r="13144"/>
          <a:stretch>
            <a:fillRect/>
          </a:stretch>
        </p:blipFill>
        <p:spPr bwMode="auto">
          <a:xfrm>
            <a:off x="4635500" y="1498600"/>
            <a:ext cx="1966913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2" name="Text Box 59">
            <a:extLst>
              <a:ext uri="{FF2B5EF4-FFF2-40B4-BE49-F238E27FC236}">
                <a16:creationId xmlns:a16="http://schemas.microsoft.com/office/drawing/2014/main" id="{65A65C1A-5306-41EA-8914-1E33359E6FE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98069" y="2436019"/>
            <a:ext cx="2287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700">
                <a:latin typeface="Arial" panose="020B0604020202020204" pitchFamily="34" charset="0"/>
              </a:rPr>
              <a:t>www.kuleuven-kortrijk.be/bioweb/?lang=en&amp;detail=91 http://</a:t>
            </a:r>
          </a:p>
        </p:txBody>
      </p:sp>
      <p:sp>
        <p:nvSpPr>
          <p:cNvPr id="6163" name="Text Box 60">
            <a:extLst>
              <a:ext uri="{FF2B5EF4-FFF2-40B4-BE49-F238E27FC236}">
                <a16:creationId xmlns:a16="http://schemas.microsoft.com/office/drawing/2014/main" id="{1C2D9C72-A8FA-4CAA-B687-BC1E3940B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342900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Chenopodium album</a:t>
            </a:r>
          </a:p>
        </p:txBody>
      </p:sp>
      <p:sp>
        <p:nvSpPr>
          <p:cNvPr id="6164" name="Text Box 61">
            <a:extLst>
              <a:ext uri="{FF2B5EF4-FFF2-40B4-BE49-F238E27FC236}">
                <a16:creationId xmlns:a16="http://schemas.microsoft.com/office/drawing/2014/main" id="{10D87868-C146-4353-9119-8CEC84932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4900" y="147955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Salix caprea</a:t>
            </a:r>
          </a:p>
        </p:txBody>
      </p:sp>
      <p:pic>
        <p:nvPicPr>
          <p:cNvPr id="6166" name="7a_kvet_03_achlamydni-kvet.MP3">
            <a:hlinkClick r:id="" action="ppaction://media"/>
            <a:extLst>
              <a:ext uri="{FF2B5EF4-FFF2-40B4-BE49-F238E27FC236}">
                <a16:creationId xmlns:a16="http://schemas.microsoft.com/office/drawing/2014/main" id="{73DFB52C-0495-4DB1-9760-CD50ACA382C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7a_kvet_03_kvetni-obaly.MP3">
            <a:hlinkClick r:id="" action="ppaction://media"/>
            <a:extLst>
              <a:ext uri="{FF2B5EF4-FFF2-40B4-BE49-F238E27FC236}">
                <a16:creationId xmlns:a16="http://schemas.microsoft.com/office/drawing/2014/main" id="{15B5B3FF-518C-46CF-A216-F57345227A3D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7a_kvet_03_pakorunka.MP3">
            <a:hlinkClick r:id="" action="ppaction://media"/>
            <a:extLst>
              <a:ext uri="{FF2B5EF4-FFF2-40B4-BE49-F238E27FC236}">
                <a16:creationId xmlns:a16="http://schemas.microsoft.com/office/drawing/2014/main" id="{02EF7764-6F34-44EA-BA9B-81724A08735A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661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78" fill="hold"/>
                                        <p:tgtEl>
                                          <p:spTgt spid="6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162" fill="hold"/>
                                        <p:tgtEl>
                                          <p:spTgt spid="6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146" fill="hold"/>
                                        <p:tgtEl>
                                          <p:spTgt spid="6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>
            <a:extLst>
              <a:ext uri="{FF2B5EF4-FFF2-40B4-BE49-F238E27FC236}">
                <a16:creationId xmlns:a16="http://schemas.microsoft.com/office/drawing/2014/main" id="{F3590541-DAE5-4C5C-A306-9983B10D2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32460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kalich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chrání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ed poškozením v poup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ti i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fylogeneze: vyvinul se z listen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má i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shodn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vaskularizac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kdy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vznikají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echodné útvary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Eranthis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=&gt; případně plynulý přechod mezi listeny a kališními lístky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Paeonia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kresba)</a:t>
            </a:r>
          </a:p>
        </p:txBody>
      </p:sp>
      <p:pic>
        <p:nvPicPr>
          <p:cNvPr id="7171" name="Picture 34" descr="CalystegiaUpr">
            <a:extLst>
              <a:ext uri="{FF2B5EF4-FFF2-40B4-BE49-F238E27FC236}">
                <a16:creationId xmlns:a16="http://schemas.microsoft.com/office/drawing/2014/main" id="{EB7A3881-89C4-48B9-8339-7F86ABE28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t="3221" r="19014" b="7945"/>
          <a:stretch>
            <a:fillRect/>
          </a:stretch>
        </p:blipFill>
        <p:spPr bwMode="auto">
          <a:xfrm>
            <a:off x="457200" y="4660900"/>
            <a:ext cx="20304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0">
            <a:extLst>
              <a:ext uri="{FF2B5EF4-FFF2-40B4-BE49-F238E27FC236}">
                <a16:creationId xmlns:a16="http://schemas.microsoft.com/office/drawing/2014/main" id="{67811243-266D-4FE5-B1FA-60A7CD981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6146800"/>
            <a:ext cx="259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botanika.bf.jcu.cz/morfologie/CalystegiaUpr.jpg</a:t>
            </a:r>
          </a:p>
        </p:txBody>
      </p:sp>
      <p:sp>
        <p:nvSpPr>
          <p:cNvPr id="7173" name="Text Box 41">
            <a:extLst>
              <a:ext uri="{FF2B5EF4-FFF2-40B4-BE49-F238E27FC236}">
                <a16:creationId xmlns:a16="http://schemas.microsoft.com/office/drawing/2014/main" id="{F3D915BA-C6F7-466F-B11C-A6C628F5E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648200"/>
            <a:ext cx="1066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Opletník plotní </a:t>
            </a:r>
            <a:r>
              <a:rPr lang="cs-CZ" altLang="cs-CZ" sz="1200" i="1">
                <a:latin typeface="Arial" panose="020B0604020202020204" pitchFamily="34" charset="0"/>
              </a:rPr>
              <a:t>Calystegia sepium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pic>
        <p:nvPicPr>
          <p:cNvPr id="7174" name="Picture 42" descr="C:\Documents and Settings\Hrouda\Dokumenty\S_Obrazky\Morfologie\7_kvet\eranthis_hyemalis.jpg">
            <a:extLst>
              <a:ext uri="{FF2B5EF4-FFF2-40B4-BE49-F238E27FC236}">
                <a16:creationId xmlns:a16="http://schemas.microsoft.com/office/drawing/2014/main" id="{A9E30D74-5765-4DE2-A876-52BC16F01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28346" r="37796" b="34016"/>
          <a:stretch>
            <a:fillRect/>
          </a:stretch>
        </p:blipFill>
        <p:spPr bwMode="auto">
          <a:xfrm>
            <a:off x="6654800" y="304800"/>
            <a:ext cx="200025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43">
            <a:extLst>
              <a:ext uri="{FF2B5EF4-FFF2-40B4-BE49-F238E27FC236}">
                <a16:creationId xmlns:a16="http://schemas.microsoft.com/office/drawing/2014/main" id="{DDD0B602-102E-48A3-8880-7120978FE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650" y="263525"/>
            <a:ext cx="20161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http://www.sci.muni.cz/bot_zahr/fotografie/venkovni%20rostliny/Eranthis%20hyemalis22.jpg</a:t>
            </a:r>
          </a:p>
        </p:txBody>
      </p:sp>
      <p:sp>
        <p:nvSpPr>
          <p:cNvPr id="7176" name="Text Box 44">
            <a:extLst>
              <a:ext uri="{FF2B5EF4-FFF2-40B4-BE49-F238E27FC236}">
                <a16:creationId xmlns:a16="http://schemas.microsoft.com/office/drawing/2014/main" id="{E55B79B9-9311-4508-8372-B9DB4711A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800" y="1355725"/>
            <a:ext cx="2057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Talovín  </a:t>
            </a:r>
            <a:r>
              <a:rPr lang="cs-CZ" altLang="cs-CZ" sz="1200" i="1">
                <a:latin typeface="Arial" panose="020B0604020202020204" pitchFamily="34" charset="0"/>
              </a:rPr>
              <a:t>Eranthis hyemalis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pic>
        <p:nvPicPr>
          <p:cNvPr id="7177" name="Picture 48" descr="C:\Documents and Settings\Hrouda\Dokumenty\S_Obrazky\Morfologie\7_kvet\melandrium_album_synsepalie.jpg">
            <a:extLst>
              <a:ext uri="{FF2B5EF4-FFF2-40B4-BE49-F238E27FC236}">
                <a16:creationId xmlns:a16="http://schemas.microsoft.com/office/drawing/2014/main" id="{5BD5C0A0-41B2-4400-860F-C761FB091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5" r="40283" b="21475"/>
          <a:stretch>
            <a:fillRect/>
          </a:stretch>
        </p:blipFill>
        <p:spPr bwMode="auto">
          <a:xfrm>
            <a:off x="2546350" y="4656138"/>
            <a:ext cx="246856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 Box 49">
            <a:extLst>
              <a:ext uri="{FF2B5EF4-FFF2-40B4-BE49-F238E27FC236}">
                <a16:creationId xmlns:a16="http://schemas.microsoft.com/office/drawing/2014/main" id="{334DECB2-A7C1-49A1-856D-F9CF06F76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6248400"/>
            <a:ext cx="2514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http://botanika.bf.jcu.cz/morfologie/MelandriumAlbum.jpg</a:t>
            </a:r>
          </a:p>
        </p:txBody>
      </p:sp>
      <p:pic>
        <p:nvPicPr>
          <p:cNvPr id="7179" name="Picture 50" descr="C:\Documents and Settings\Hrouda\Dokumenty\S_Obrazky\Morfologie\7_kvet\rhinanthus_minor_zvelicely_kalich.jpg">
            <a:extLst>
              <a:ext uri="{FF2B5EF4-FFF2-40B4-BE49-F238E27FC236}">
                <a16:creationId xmlns:a16="http://schemas.microsoft.com/office/drawing/2014/main" id="{9C94E2F4-9A7D-44E7-9E8E-FA21EBF62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7"/>
          <a:stretch>
            <a:fillRect/>
          </a:stretch>
        </p:blipFill>
        <p:spPr bwMode="auto">
          <a:xfrm>
            <a:off x="7112000" y="4089400"/>
            <a:ext cx="1547813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 Box 51">
            <a:extLst>
              <a:ext uri="{FF2B5EF4-FFF2-40B4-BE49-F238E27FC236}">
                <a16:creationId xmlns:a16="http://schemas.microsoft.com/office/drawing/2014/main" id="{38DBE482-98B6-4A11-AB5A-A7B382E31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00" y="61468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http://botanika.bf.jcu.cz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/morfologie/RhinanthusMin.jpg</a:t>
            </a:r>
          </a:p>
        </p:txBody>
      </p:sp>
      <p:pic>
        <p:nvPicPr>
          <p:cNvPr id="7181" name="Picture 52" descr="C:\Documents and Settings\Hrouda\Dokumenty\S_Obrazky\Morfologie\7_kvet\chamaebuxus_zbarveny_kalich.jpg">
            <a:extLst>
              <a:ext uri="{FF2B5EF4-FFF2-40B4-BE49-F238E27FC236}">
                <a16:creationId xmlns:a16="http://schemas.microsoft.com/office/drawing/2014/main" id="{E9CF0654-6926-46B5-B8E4-97EE85DF3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 r="8057"/>
          <a:stretch>
            <a:fillRect/>
          </a:stretch>
        </p:blipFill>
        <p:spPr bwMode="auto">
          <a:xfrm>
            <a:off x="5073650" y="4648200"/>
            <a:ext cx="1979613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Text Box 53">
            <a:extLst>
              <a:ext uri="{FF2B5EF4-FFF2-40B4-BE49-F238E27FC236}">
                <a16:creationId xmlns:a16="http://schemas.microsoft.com/office/drawing/2014/main" id="{FC3C0872-6B1B-47EC-A73E-07F8BA12B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850" y="61468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botanika.bf.jcu.cz/morfologie/Chamaebuxus.jpg</a:t>
            </a:r>
          </a:p>
        </p:txBody>
      </p:sp>
      <p:sp>
        <p:nvSpPr>
          <p:cNvPr id="7183" name="Text Box 54">
            <a:extLst>
              <a:ext uri="{FF2B5EF4-FFF2-40B4-BE49-F238E27FC236}">
                <a16:creationId xmlns:a16="http://schemas.microsoft.com/office/drawing/2014/main" id="{02EF46B2-91DA-4CFC-B8E7-BF1123D24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4648200"/>
            <a:ext cx="1193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Zimostrázek alpský </a:t>
            </a:r>
            <a:r>
              <a:rPr lang="cs-CZ" altLang="cs-CZ" sz="1200" i="1">
                <a:latin typeface="Arial" panose="020B0604020202020204" pitchFamily="34" charset="0"/>
              </a:rPr>
              <a:t>Polygala chamaebuxus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7184" name="Text Box 55">
            <a:extLst>
              <a:ext uri="{FF2B5EF4-FFF2-40B4-BE49-F238E27FC236}">
                <a16:creationId xmlns:a16="http://schemas.microsoft.com/office/drawing/2014/main" id="{FBED0078-B01B-4AF9-AFD9-AEFD77B5B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150" y="4648200"/>
            <a:ext cx="1784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Knotovka bílá </a:t>
            </a:r>
            <a:r>
              <a:rPr lang="cs-CZ" altLang="cs-CZ" sz="1200" i="1">
                <a:latin typeface="Arial" panose="020B0604020202020204" pitchFamily="34" charset="0"/>
              </a:rPr>
              <a:t>Silene latifolia</a:t>
            </a:r>
            <a:r>
              <a:rPr lang="cs-CZ" altLang="cs-CZ" sz="1200">
                <a:latin typeface="Arial" panose="020B0604020202020204" pitchFamily="34" charset="0"/>
              </a:rPr>
              <a:t> ssp. </a:t>
            </a:r>
            <a:r>
              <a:rPr lang="cs-CZ" altLang="cs-CZ" sz="1200" i="1">
                <a:latin typeface="Arial" panose="020B0604020202020204" pitchFamily="34" charset="0"/>
              </a:rPr>
              <a:t>alba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7185" name="Text Box 56">
            <a:extLst>
              <a:ext uri="{FF2B5EF4-FFF2-40B4-BE49-F238E27FC236}">
                <a16:creationId xmlns:a16="http://schemas.microsoft.com/office/drawing/2014/main" id="{D9D4F0CA-7332-4ED3-8A6B-99B4E4D99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150" y="5943600"/>
            <a:ext cx="1784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synsepalie</a:t>
            </a:r>
          </a:p>
        </p:txBody>
      </p:sp>
      <p:sp>
        <p:nvSpPr>
          <p:cNvPr id="7186" name="Text Box 57">
            <a:extLst>
              <a:ext uri="{FF2B5EF4-FFF2-40B4-BE49-F238E27FC236}">
                <a16:creationId xmlns:a16="http://schemas.microsoft.com/office/drawing/2014/main" id="{FB319AED-514E-41DA-9A2F-FB19E013BF1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300119" y="5145881"/>
            <a:ext cx="2438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Kokrhel menší </a:t>
            </a:r>
            <a:r>
              <a:rPr lang="cs-CZ" altLang="cs-CZ" sz="1200" i="1">
                <a:latin typeface="Arial" panose="020B0604020202020204" pitchFamily="34" charset="0"/>
              </a:rPr>
              <a:t>Rhinanthus minor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pic>
        <p:nvPicPr>
          <p:cNvPr id="7187" name="Picture 58" descr="C:\Documents and Settings\Hrouda\Dokumenty\S_Obrazky\Morfologie\7_kvet\cernohorsky_124_kalich+listeny.JPG">
            <a:extLst>
              <a:ext uri="{FF2B5EF4-FFF2-40B4-BE49-F238E27FC236}">
                <a16:creationId xmlns:a16="http://schemas.microsoft.com/office/drawing/2014/main" id="{F1B014C0-487F-4527-BD2C-70F1ADAE1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1714500"/>
            <a:ext cx="350520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" name="Text Box 59">
            <a:extLst>
              <a:ext uri="{FF2B5EF4-FFF2-40B4-BE49-F238E27FC236}">
                <a16:creationId xmlns:a16="http://schemas.microsoft.com/office/drawing/2014/main" id="{F549C71E-495A-4E12-AB28-C407162C6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05000"/>
            <a:ext cx="4724400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dojmem kalicha může působit soubor listenů pod okvětím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Ranunculaceae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nebo přiléhavé listence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(Calystegia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obr. dole)</a:t>
            </a:r>
            <a:endParaRPr lang="cs-CZ" altLang="cs-CZ" sz="18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primitivn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jším typem je chorisepalie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(volné kališní lístky)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odvozen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synsepalie – kališní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trubka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+ kališní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cípy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(ušty)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souměrnost: kalich aktinomorfní nebo</a:t>
            </a:r>
          </a:p>
        </p:txBody>
      </p:sp>
      <p:sp>
        <p:nvSpPr>
          <p:cNvPr id="7189" name="Text Box 60">
            <a:extLst>
              <a:ext uri="{FF2B5EF4-FFF2-40B4-BE49-F238E27FC236}">
                <a16:creationId xmlns:a16="http://schemas.microsoft.com/office/drawing/2014/main" id="{4D9479D4-F9F3-4B9F-851C-869C7D791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949700"/>
            <a:ext cx="67056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zygomorfní, modifikace tvarové (zveličelý kalich –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Rhinanthus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nebo barevné (korunovitě zbarvený kalich –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Polygalaceae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7190" name="Text Box 61">
            <a:extLst>
              <a:ext uri="{FF2B5EF4-FFF2-40B4-BE49-F238E27FC236}">
                <a16:creationId xmlns:a16="http://schemas.microsoft.com/office/drawing/2014/main" id="{69934B2E-A389-48E7-933F-5BC79FDA7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971800"/>
            <a:ext cx="2259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	Černohorský 1964</a:t>
            </a:r>
          </a:p>
          <a:p>
            <a:pPr algn="r"/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Základy rostlinné morfologie</a:t>
            </a:r>
          </a:p>
        </p:txBody>
      </p:sp>
      <p:pic>
        <p:nvPicPr>
          <p:cNvPr id="7192" name="7a_kvet_04_vyrazny-kalich.MP3">
            <a:hlinkClick r:id="" action="ppaction://media"/>
            <a:extLst>
              <a:ext uri="{FF2B5EF4-FFF2-40B4-BE49-F238E27FC236}">
                <a16:creationId xmlns:a16="http://schemas.microsoft.com/office/drawing/2014/main" id="{D3985890-E537-4F7C-B642-5D6D0F9271F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292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86" fill="hold"/>
                                        <p:tgtEl>
                                          <p:spTgt spid="7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0">
            <a:extLst>
              <a:ext uri="{FF2B5EF4-FFF2-40B4-BE49-F238E27FC236}">
                <a16:creationId xmlns:a16="http://schemas.microsoft.com/office/drawing/2014/main" id="{8DE5FFCB-62C5-4D85-BAA7-4D6817DAD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29000"/>
            <a:ext cx="60960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koruna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zpravidla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tší 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kalich 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zbarvená,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asto láká opylova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 tvarem, barvou,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kdy i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barevnost je zp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sobena chromoplasty nebo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cytoplazma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obsahuje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antokyany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(červené, modré)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tochlory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(žluté)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sametový vzhled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dodává některým květům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ítomnost papil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(výběžků pokožkových buněk, např. u macešek)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fylogenetický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nemusí být jednotný u všech rostlin,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většinou zřejmě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inky (petalizace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zpětné zploštění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 ale u některých rostlin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Magnolia, Paeonia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též diferenciace nerozlišeného obalu na kalich a korunu</a:t>
            </a:r>
          </a:p>
        </p:txBody>
      </p:sp>
      <p:pic>
        <p:nvPicPr>
          <p:cNvPr id="8195" name="Picture 36" descr="C:\Documents and Settings\Hrouda\Dokumenty\S_Obrazky\Morfologie\7_kvet\potentilla_reptans_kalisek.jpg">
            <a:extLst>
              <a:ext uri="{FF2B5EF4-FFF2-40B4-BE49-F238E27FC236}">
                <a16:creationId xmlns:a16="http://schemas.microsoft.com/office/drawing/2014/main" id="{C4C1F4A3-6B74-4ED0-A216-108F552DA21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r="11810"/>
          <a:stretch>
            <a:fillRect/>
          </a:stretch>
        </p:blipFill>
        <p:spPr bwMode="auto">
          <a:xfrm>
            <a:off x="457200" y="1587500"/>
            <a:ext cx="20939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37">
            <a:extLst>
              <a:ext uri="{FF2B5EF4-FFF2-40B4-BE49-F238E27FC236}">
                <a16:creationId xmlns:a16="http://schemas.microsoft.com/office/drawing/2014/main" id="{297434C2-575B-4C29-BCC6-ABB1DAA65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607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http://rostliny.prirodou.cz/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?nazvy=cs&amp;rostlina=potentilla_reptans&amp;fotografie=5</a:t>
            </a:r>
          </a:p>
        </p:txBody>
      </p:sp>
      <p:pic>
        <p:nvPicPr>
          <p:cNvPr id="8197" name="Picture 38" descr="C:\Documents and Settings\Hrouda\Dokumenty\S_Obrazky\Morfologie\7_kvet\hibiscus_kalisek.jpg">
            <a:extLst>
              <a:ext uri="{FF2B5EF4-FFF2-40B4-BE49-F238E27FC236}">
                <a16:creationId xmlns:a16="http://schemas.microsoft.com/office/drawing/2014/main" id="{619FBB46-D0D3-42DD-B6FA-9A65B7DCE58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r="8594"/>
          <a:stretch>
            <a:fillRect/>
          </a:stretch>
        </p:blipFill>
        <p:spPr bwMode="auto">
          <a:xfrm>
            <a:off x="2628900" y="1587500"/>
            <a:ext cx="20304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39">
            <a:extLst>
              <a:ext uri="{FF2B5EF4-FFF2-40B4-BE49-F238E27FC236}">
                <a16:creationId xmlns:a16="http://schemas.microsoft.com/office/drawing/2014/main" id="{0919E35D-20BB-42BC-B2A0-263AD7D46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0" y="3060700"/>
            <a:ext cx="2435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botanika.bf.jcu.cz/morfologie/HibiscusPlnokvety.jpg</a:t>
            </a:r>
          </a:p>
        </p:txBody>
      </p:sp>
      <p:pic>
        <p:nvPicPr>
          <p:cNvPr id="8199" name="Picture 40" descr="C:\Documents and Settings\Hrouda\Dokumenty\S_Obrazky\Morfologie\7_kvet\physalis_alkekengi_kalich.jpg">
            <a:extLst>
              <a:ext uri="{FF2B5EF4-FFF2-40B4-BE49-F238E27FC236}">
                <a16:creationId xmlns:a16="http://schemas.microsoft.com/office/drawing/2014/main" id="{87AE2961-9534-4261-8822-D8483AE10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r="9842"/>
          <a:stretch>
            <a:fillRect/>
          </a:stretch>
        </p:blipFill>
        <p:spPr bwMode="auto">
          <a:xfrm>
            <a:off x="6553200" y="457200"/>
            <a:ext cx="2065338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41">
            <a:extLst>
              <a:ext uri="{FF2B5EF4-FFF2-40B4-BE49-F238E27FC236}">
                <a16:creationId xmlns:a16="http://schemas.microsoft.com/office/drawing/2014/main" id="{11628602-5A1D-4B87-9FB4-7C5BED17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650" y="2209800"/>
            <a:ext cx="18288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http://botanika.wendys.cz/kytky/K141.php</a:t>
            </a:r>
          </a:p>
        </p:txBody>
      </p:sp>
      <p:sp>
        <p:nvSpPr>
          <p:cNvPr id="8201" name="Text Box 42">
            <a:extLst>
              <a:ext uri="{FF2B5EF4-FFF2-40B4-BE49-F238E27FC236}">
                <a16:creationId xmlns:a16="http://schemas.microsoft.com/office/drawing/2014/main" id="{EC1E5A5C-6C64-43BC-9030-AE7BECB59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457200"/>
            <a:ext cx="21336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Mochyně židovská třešeň </a:t>
            </a:r>
            <a:r>
              <a:rPr lang="cs-CZ" altLang="cs-CZ" sz="1200" i="1">
                <a:latin typeface="Arial" panose="020B0604020202020204" pitchFamily="34" charset="0"/>
              </a:rPr>
              <a:t>Physalis </a:t>
            </a:r>
          </a:p>
          <a:p>
            <a:pPr algn="r"/>
            <a:r>
              <a:rPr lang="cs-CZ" altLang="cs-CZ" sz="1200" i="1">
                <a:latin typeface="Arial" panose="020B0604020202020204" pitchFamily="34" charset="0"/>
              </a:rPr>
              <a:t>alkekengi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pic>
        <p:nvPicPr>
          <p:cNvPr id="8202" name="Picture 43" descr="CirsiumPlod">
            <a:extLst>
              <a:ext uri="{FF2B5EF4-FFF2-40B4-BE49-F238E27FC236}">
                <a16:creationId xmlns:a16="http://schemas.microsoft.com/office/drawing/2014/main" id="{54D4C818-F0A1-4E73-A426-C82432EBE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8"/>
          <a:stretch>
            <a:fillRect/>
          </a:stretch>
        </p:blipFill>
        <p:spPr bwMode="auto">
          <a:xfrm>
            <a:off x="5029200" y="1371600"/>
            <a:ext cx="1447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Text Box 44">
            <a:extLst>
              <a:ext uri="{FF2B5EF4-FFF2-40B4-BE49-F238E27FC236}">
                <a16:creationId xmlns:a16="http://schemas.microsoft.com/office/drawing/2014/main" id="{7F4ADC24-B0C4-405A-94D3-90BE14CAE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2484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 ontogenezi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 kalich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prchavý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Papaveraceae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opadává s rozvitím koruny) či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vytrvalý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Lamiaceae,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Boraginaceae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za plodu se i zv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tšuje a 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barvu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Physalis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jiný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pad je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 v 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chmýr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Asteraceae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/>
          </a:p>
        </p:txBody>
      </p:sp>
      <p:sp>
        <p:nvSpPr>
          <p:cNvPr id="8204" name="Text Box 45">
            <a:extLst>
              <a:ext uri="{FF2B5EF4-FFF2-40B4-BE49-F238E27FC236}">
                <a16:creationId xmlns:a16="http://schemas.microsoft.com/office/drawing/2014/main" id="{50D39711-FF95-40B3-9562-3CF4A2749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460625"/>
            <a:ext cx="39624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kalíšek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 obal pod kalichem vzniklý z palistů kališních lístků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Potentilla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nebo listenů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Hibiscus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cs-CZ" altLang="cs-CZ"/>
          </a:p>
        </p:txBody>
      </p:sp>
      <p:sp>
        <p:nvSpPr>
          <p:cNvPr id="8205" name="Text Box 46">
            <a:extLst>
              <a:ext uri="{FF2B5EF4-FFF2-40B4-BE49-F238E27FC236}">
                <a16:creationId xmlns:a16="http://schemas.microsoft.com/office/drawing/2014/main" id="{3F69A144-E9D3-44AA-B331-DA7C56B36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0" y="15875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Hibiscus</a:t>
            </a:r>
            <a:r>
              <a:rPr lang="cs-CZ" altLang="cs-CZ" sz="1200">
                <a:latin typeface="Arial" panose="020B0604020202020204" pitchFamily="34" charset="0"/>
              </a:rPr>
              <a:t> sp. </a:t>
            </a:r>
          </a:p>
          <a:p>
            <a:pPr algn="r"/>
            <a:r>
              <a:rPr lang="cs-CZ" altLang="cs-CZ" sz="1200">
                <a:latin typeface="Arial" panose="020B0604020202020204" pitchFamily="34" charset="0"/>
              </a:rPr>
              <a:t>Ibišek    </a:t>
            </a:r>
          </a:p>
        </p:txBody>
      </p:sp>
      <p:sp>
        <p:nvSpPr>
          <p:cNvPr id="8206" name="Text Box 47">
            <a:extLst>
              <a:ext uri="{FF2B5EF4-FFF2-40B4-BE49-F238E27FC236}">
                <a16:creationId xmlns:a16="http://schemas.microsoft.com/office/drawing/2014/main" id="{10963F78-3B6C-44BF-802C-EC0BAF240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5875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Mochna plazivá      </a:t>
            </a:r>
            <a:r>
              <a:rPr lang="cs-CZ" altLang="cs-CZ" sz="1200" i="1">
                <a:latin typeface="Arial" panose="020B0604020202020204" pitchFamily="34" charset="0"/>
              </a:rPr>
              <a:t>Potentilla </a:t>
            </a:r>
            <a:r>
              <a:rPr lang="cs-CZ" altLang="cs-CZ" sz="1200">
                <a:latin typeface="Arial" panose="020B0604020202020204" pitchFamily="34" charset="0"/>
              </a:rPr>
              <a:t>	   </a:t>
            </a:r>
            <a:r>
              <a:rPr lang="cs-CZ" altLang="cs-CZ" sz="1200" i="1">
                <a:latin typeface="Arial" panose="020B0604020202020204" pitchFamily="34" charset="0"/>
              </a:rPr>
              <a:t>reptans</a:t>
            </a:r>
          </a:p>
        </p:txBody>
      </p:sp>
      <p:pic>
        <p:nvPicPr>
          <p:cNvPr id="8207" name="Picture 48" descr="C:\user\Houba\Škola-obrázky\morfologie\7_kvet\nymphaea_candida_koruna+tycinky.jpg">
            <a:extLst>
              <a:ext uri="{FF2B5EF4-FFF2-40B4-BE49-F238E27FC236}">
                <a16:creationId xmlns:a16="http://schemas.microsoft.com/office/drawing/2014/main" id="{94AD0822-5A93-4B34-B600-34BF506FC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6442" r="13124" b="12885"/>
          <a:stretch>
            <a:fillRect/>
          </a:stretch>
        </p:blipFill>
        <p:spPr bwMode="auto">
          <a:xfrm>
            <a:off x="6477000" y="4086225"/>
            <a:ext cx="21177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8" name="Text Box 49">
            <a:extLst>
              <a:ext uri="{FF2B5EF4-FFF2-40B4-BE49-F238E27FC236}">
                <a16:creationId xmlns:a16="http://schemas.microsoft.com/office/drawing/2014/main" id="{A0BD1267-3BDD-473F-BA54-8C94CBAF2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200" y="4067175"/>
            <a:ext cx="2130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http://botanika.bf.jcu.cz /morfologie/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NymphaeCandDet.jpg</a:t>
            </a:r>
          </a:p>
        </p:txBody>
      </p:sp>
      <p:sp>
        <p:nvSpPr>
          <p:cNvPr id="8209" name="Text Box 50">
            <a:extLst>
              <a:ext uri="{FF2B5EF4-FFF2-40B4-BE49-F238E27FC236}">
                <a16:creationId xmlns:a16="http://schemas.microsoft.com/office/drawing/2014/main" id="{5E636804-C467-4DA2-B001-455D2831A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00" y="5915025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Leknín bělostný</a:t>
            </a:r>
          </a:p>
        </p:txBody>
      </p:sp>
      <p:sp>
        <p:nvSpPr>
          <p:cNvPr id="8210" name="Text Box 51">
            <a:extLst>
              <a:ext uri="{FF2B5EF4-FFF2-40B4-BE49-F238E27FC236}">
                <a16:creationId xmlns:a16="http://schemas.microsoft.com/office/drawing/2014/main" id="{42167C86-5538-4842-9E05-B73AD93A1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3650" y="5915025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Nymphaea candida</a:t>
            </a:r>
          </a:p>
        </p:txBody>
      </p:sp>
      <p:sp>
        <p:nvSpPr>
          <p:cNvPr id="8211" name="Text Box 52">
            <a:extLst>
              <a:ext uri="{FF2B5EF4-FFF2-40B4-BE49-F238E27FC236}">
                <a16:creationId xmlns:a16="http://schemas.microsoft.com/office/drawing/2014/main" id="{D8DDC694-62F0-4B8B-86F6-357A09A37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429000"/>
            <a:ext cx="2362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Možný doklad o vývoji korun-ních lístků procesem petalizace: </a:t>
            </a:r>
          </a:p>
          <a:p>
            <a:pPr algn="r"/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plynulý přechod tyčinky–koruna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4">
            <a:extLst>
              <a:ext uri="{FF2B5EF4-FFF2-40B4-BE49-F238E27FC236}">
                <a16:creationId xmlns:a16="http://schemas.microsoft.com/office/drawing/2014/main" id="{0D023773-AA0C-405E-B27F-30014587B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koruna choripetalní 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jednotlivé korunní lístky, někdy členěny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nehet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epel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modifikace, příp. srůsty: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pakorunka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Silene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; obdobný útvar jako u okvětí), pavéza, křídla a člunek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Fabaceae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trubkovité a jazykovité květy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Asteraceae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10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koruna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sympetalní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korunní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trubka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korunní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asto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korunní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cípy</a:t>
            </a:r>
          </a:p>
        </p:txBody>
      </p:sp>
      <p:pic>
        <p:nvPicPr>
          <p:cNvPr id="9219" name="Picture 39" descr="C:\user\Houba\Škola-obrázky\morfologie\7_kvet\cernohorsky_125_koruny.JPG">
            <a:extLst>
              <a:ext uri="{FF2B5EF4-FFF2-40B4-BE49-F238E27FC236}">
                <a16:creationId xmlns:a16="http://schemas.microsoft.com/office/drawing/2014/main" id="{B926819D-CFAE-4219-A575-EF99D8280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3352800"/>
            <a:ext cx="40386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0" descr="C:\user\Houba\Škola-obrázky\morfologie\7_kvet\cernohorsky_125_text.JPG">
            <a:extLst>
              <a:ext uri="{FF2B5EF4-FFF2-40B4-BE49-F238E27FC236}">
                <a16:creationId xmlns:a16="http://schemas.microsoft.com/office/drawing/2014/main" id="{B7CFF919-E89D-48F8-B36E-47C473E3B1A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3352800"/>
            <a:ext cx="40386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1" descr="C:\user\Houba\Škola-obrázky\morfologie\7_kvet\melandrium_album_pakorunka.jpg">
            <a:extLst>
              <a:ext uri="{FF2B5EF4-FFF2-40B4-BE49-F238E27FC236}">
                <a16:creationId xmlns:a16="http://schemas.microsoft.com/office/drawing/2014/main" id="{E229B50F-2BC4-4B82-A7C9-E1D38CCB1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8"/>
          <a:stretch>
            <a:fillRect/>
          </a:stretch>
        </p:blipFill>
        <p:spPr bwMode="auto">
          <a:xfrm>
            <a:off x="492125" y="1374775"/>
            <a:ext cx="2233613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42">
            <a:extLst>
              <a:ext uri="{FF2B5EF4-FFF2-40B4-BE49-F238E27FC236}">
                <a16:creationId xmlns:a16="http://schemas.microsoft.com/office/drawing/2014/main" id="{0708FA53-72A4-4A29-83B3-D43C8133D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58445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botanika.bf.jcu.cz/morfologie/MelandriumAlbPAk1.jpg</a:t>
            </a:r>
          </a:p>
        </p:txBody>
      </p:sp>
      <p:pic>
        <p:nvPicPr>
          <p:cNvPr id="9223" name="Picture 44" descr="C:\user\Houba\Škola-obrázky\morfologie\7_kvet\motylokveta_koruna_drezovec.jpg">
            <a:extLst>
              <a:ext uri="{FF2B5EF4-FFF2-40B4-BE49-F238E27FC236}">
                <a16:creationId xmlns:a16="http://schemas.microsoft.com/office/drawing/2014/main" id="{2FB08C3E-1520-4080-BE29-0FF6CF5D08B8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47"/>
          <a:stretch>
            <a:fillRect/>
          </a:stretch>
        </p:blipFill>
        <p:spPr bwMode="auto">
          <a:xfrm>
            <a:off x="2884488" y="1371600"/>
            <a:ext cx="23749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50">
            <a:extLst>
              <a:ext uri="{FF2B5EF4-FFF2-40B4-BE49-F238E27FC236}">
                <a16:creationId xmlns:a16="http://schemas.microsoft.com/office/drawing/2014/main" id="{44D7AB80-E059-4308-AA5D-E6100EBCC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514600"/>
            <a:ext cx="1219200" cy="198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9225" name="Text Box 45">
            <a:extLst>
              <a:ext uri="{FF2B5EF4-FFF2-40B4-BE49-F238E27FC236}">
                <a16:creationId xmlns:a16="http://schemas.microsoft.com/office/drawing/2014/main" id="{D55BE6A3-35F4-4142-949B-E14BC05D8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565400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http://www.uspza.cz</a:t>
            </a:r>
          </a:p>
          <a:p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/index_sub.php?id=10355</a:t>
            </a:r>
          </a:p>
        </p:txBody>
      </p:sp>
      <p:pic>
        <p:nvPicPr>
          <p:cNvPr id="9226" name="Picture 49" descr="C:\user\Houba\Škola-obrázky\morfologie\7_kvet\tussilago_farfara_trubk+jazyk_kvety.jpg">
            <a:extLst>
              <a:ext uri="{FF2B5EF4-FFF2-40B4-BE49-F238E27FC236}">
                <a16:creationId xmlns:a16="http://schemas.microsoft.com/office/drawing/2014/main" id="{8899C0FB-FC8D-437A-863B-1F76ACFA1DC4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4448" r="7874" b="35588"/>
          <a:stretch>
            <a:fillRect/>
          </a:stretch>
        </p:blipFill>
        <p:spPr bwMode="auto">
          <a:xfrm>
            <a:off x="5410200" y="1371600"/>
            <a:ext cx="237490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ext Box 47">
            <a:extLst>
              <a:ext uri="{FF2B5EF4-FFF2-40B4-BE49-F238E27FC236}">
                <a16:creationId xmlns:a16="http://schemas.microsoft.com/office/drawing/2014/main" id="{362D6DD6-D15A-4EA1-B239-1BFFA5D5D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0" y="2590800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</a:t>
            </a:r>
          </a:p>
          <a:p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rostliny.prirodou.cz/?rostlina=tussilago_farfara&amp;scan=227</a:t>
            </a:r>
          </a:p>
        </p:txBody>
      </p:sp>
      <p:sp>
        <p:nvSpPr>
          <p:cNvPr id="9228" name="Text Box 51">
            <a:extLst>
              <a:ext uri="{FF2B5EF4-FFF2-40B4-BE49-F238E27FC236}">
                <a16:creationId xmlns:a16="http://schemas.microsoft.com/office/drawing/2014/main" id="{9639B65E-97FB-43F6-9905-B3559E1D3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58900"/>
            <a:ext cx="2241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Silene latifolia</a:t>
            </a:r>
            <a:r>
              <a:rPr lang="cs-CZ" altLang="cs-CZ" sz="1200">
                <a:latin typeface="Arial" panose="020B0604020202020204" pitchFamily="34" charset="0"/>
              </a:rPr>
              <a:t> ssp. </a:t>
            </a:r>
            <a:r>
              <a:rPr lang="cs-CZ" altLang="cs-CZ" sz="1200" i="1">
                <a:latin typeface="Arial" panose="020B0604020202020204" pitchFamily="34" charset="0"/>
              </a:rPr>
              <a:t>alba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9229" name="Text Box 52">
            <a:extLst>
              <a:ext uri="{FF2B5EF4-FFF2-40B4-BE49-F238E27FC236}">
                <a16:creationId xmlns:a16="http://schemas.microsoft.com/office/drawing/2014/main" id="{EDF70330-0A24-444A-9603-F4825F231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800" y="1352550"/>
            <a:ext cx="247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rgbClr val="5F5F5F"/>
                </a:solidFill>
                <a:latin typeface="Arial" panose="020B0604020202020204" pitchFamily="34" charset="0"/>
              </a:rPr>
              <a:t>Podběl obecný  </a:t>
            </a:r>
            <a:r>
              <a:rPr lang="cs-CZ" altLang="cs-CZ" sz="1200" i="1">
                <a:solidFill>
                  <a:srgbClr val="5F5F5F"/>
                </a:solidFill>
                <a:latin typeface="Arial" panose="020B0604020202020204" pitchFamily="34" charset="0"/>
              </a:rPr>
              <a:t>Tussilago farfara</a:t>
            </a:r>
            <a:endParaRPr lang="cs-CZ" altLang="cs-CZ" sz="1200">
              <a:solidFill>
                <a:srgbClr val="5F5F5F"/>
              </a:solidFill>
              <a:latin typeface="Arial" panose="020B0604020202020204" pitchFamily="34" charset="0"/>
            </a:endParaRPr>
          </a:p>
        </p:txBody>
      </p:sp>
      <p:sp>
        <p:nvSpPr>
          <p:cNvPr id="9230" name="Text Box 53">
            <a:extLst>
              <a:ext uri="{FF2B5EF4-FFF2-40B4-BE49-F238E27FC236}">
                <a16:creationId xmlns:a16="http://schemas.microsoft.com/office/drawing/2014/main" id="{9ACC59B6-71AC-4B9F-AB61-46F42A20B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00" y="6172200"/>
            <a:ext cx="218281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Černohorský 1964: Základy rostlinné morfologie</a:t>
            </a:r>
          </a:p>
        </p:txBody>
      </p:sp>
      <p:pic>
        <p:nvPicPr>
          <p:cNvPr id="9232" name="7a_kvet_06_koruna-srusty.MP3">
            <a:hlinkClick r:id="" action="ppaction://media"/>
            <a:extLst>
              <a:ext uri="{FF2B5EF4-FFF2-40B4-BE49-F238E27FC236}">
                <a16:creationId xmlns:a16="http://schemas.microsoft.com/office/drawing/2014/main" id="{DA4A4515-B6FA-4491-9D3A-6B449A79C34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565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97" fill="hold"/>
                                        <p:tgtEl>
                                          <p:spTgt spid="9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9">
            <a:extLst>
              <a:ext uri="{FF2B5EF4-FFF2-40B4-BE49-F238E27FC236}">
                <a16:creationId xmlns:a16="http://schemas.microsoft.com/office/drawing/2014/main" id="{C4FDF1FB-E2A8-4706-BD5E-CF55D36F9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rnost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koruny obvykle určuje souměrnost celého květu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aktinomorfní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častější u vývojově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vodn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jší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ch skupin,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zygomorfní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odvozen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jší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ch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tvarové modifikace sympetalních zygom. květů – např. pyskaté u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Lamiaceae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(horní pysk ze 2 a dolní ze 3 lístků)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 opylení koruna zpravidla opadá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zvláštním případem je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prchavá koruna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opadávající ještě před opylením, např. 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Vitis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 vinifera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43" name="Picture 70" descr="C:\Documents and Settings\Hrouda\Dokumenty\S_Obrazky\Morfologie\7_kvet\linaria_vulgaris_ostruha.jpg">
            <a:extLst>
              <a:ext uri="{FF2B5EF4-FFF2-40B4-BE49-F238E27FC236}">
                <a16:creationId xmlns:a16="http://schemas.microsoft.com/office/drawing/2014/main" id="{290D82B3-603C-4495-B77B-75D451A5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60500"/>
            <a:ext cx="17700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71">
            <a:extLst>
              <a:ext uri="{FF2B5EF4-FFF2-40B4-BE49-F238E27FC236}">
                <a16:creationId xmlns:a16="http://schemas.microsoft.com/office/drawing/2014/main" id="{D0A0FFCE-4B24-43D1-8934-DE61FC40227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617119" y="2440781"/>
            <a:ext cx="2667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http://botanika.bf.jcu.cz/morfologie/LinariaVulgOstruha.jpg</a:t>
            </a:r>
          </a:p>
        </p:txBody>
      </p:sp>
      <p:pic>
        <p:nvPicPr>
          <p:cNvPr id="10245" name="Picture 72" descr="AnchusaFornices">
            <a:extLst>
              <a:ext uri="{FF2B5EF4-FFF2-40B4-BE49-F238E27FC236}">
                <a16:creationId xmlns:a16="http://schemas.microsoft.com/office/drawing/2014/main" id="{2E41ADA2-B1B4-41C2-958B-139E097F7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t="25238" r="16150"/>
          <a:stretch>
            <a:fillRect/>
          </a:stretch>
        </p:blipFill>
        <p:spPr bwMode="auto">
          <a:xfrm>
            <a:off x="482600" y="3810000"/>
            <a:ext cx="230346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73">
            <a:extLst>
              <a:ext uri="{FF2B5EF4-FFF2-40B4-BE49-F238E27FC236}">
                <a16:creationId xmlns:a16="http://schemas.microsoft.com/office/drawing/2014/main" id="{6D425773-1BD2-47A8-815B-459AE8899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3797300"/>
            <a:ext cx="2514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http://botanika.bf.jcu.cz/morfologie/AnchusaFornices.jpg</a:t>
            </a:r>
          </a:p>
        </p:txBody>
      </p:sp>
      <p:pic>
        <p:nvPicPr>
          <p:cNvPr id="10247" name="Picture 74" descr="CeropegiaKvet">
            <a:extLst>
              <a:ext uri="{FF2B5EF4-FFF2-40B4-BE49-F238E27FC236}">
                <a16:creationId xmlns:a16="http://schemas.microsoft.com/office/drawing/2014/main" id="{01AA86F9-BF3B-489D-874F-288F7F2A7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60500"/>
            <a:ext cx="17700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75">
            <a:extLst>
              <a:ext uri="{FF2B5EF4-FFF2-40B4-BE49-F238E27FC236}">
                <a16:creationId xmlns:a16="http://schemas.microsoft.com/office/drawing/2014/main" id="{947D9FE7-A78D-4A8D-9048-CA4A509CF68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150100" y="2470150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botanika.bf.jcu.cz/morfologie/CeropegiaDeravejKvet.jpg</a:t>
            </a:r>
          </a:p>
        </p:txBody>
      </p:sp>
      <p:sp>
        <p:nvSpPr>
          <p:cNvPr id="10249" name="Text Box 76">
            <a:extLst>
              <a:ext uri="{FF2B5EF4-FFF2-40B4-BE49-F238E27FC236}">
                <a16:creationId xmlns:a16="http://schemas.microsoft.com/office/drawing/2014/main" id="{5AE466EA-ACB3-4B00-A0E0-01378A1DE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76400"/>
            <a:ext cx="4419600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 některých rostlin se zygomorfními květy 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jeden lístek vyvinut jako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ostruha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(vznik u různých druhů z lístků korunních /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Linaria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/ nebo okvětních /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Aquilegia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/)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 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bývají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nektaria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(viz dále)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„oknové květy“ – zvláštnost rostlin, kde v ontogenezi vznikají otvory v koruně</a:t>
            </a:r>
            <a:endParaRPr lang="cs-CZ" altLang="cs-CZ"/>
          </a:p>
        </p:txBody>
      </p:sp>
      <p:sp>
        <p:nvSpPr>
          <p:cNvPr id="10250" name="Text Box 77">
            <a:extLst>
              <a:ext uri="{FF2B5EF4-FFF2-40B4-BE49-F238E27FC236}">
                <a16:creationId xmlns:a16="http://schemas.microsoft.com/office/drawing/2014/main" id="{C33823E9-F641-4CA5-818C-9D3B7178D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910013"/>
            <a:ext cx="5715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efigurace jsou výběžky (chlupovité, šupinovité, žláznaté) z květních orgánů (např. korunní brvy u mučenky /obr. viz androgynofor/)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výr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stky v ústí koruny znemo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žňující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nik hmyzu anebo vody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tzv.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fornices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jsou typem efigurací u 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Boraginaceae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cs-CZ" altLang="cs-CZ"/>
          </a:p>
        </p:txBody>
      </p:sp>
      <p:sp>
        <p:nvSpPr>
          <p:cNvPr id="10251" name="Text Box 78">
            <a:extLst>
              <a:ext uri="{FF2B5EF4-FFF2-40B4-BE49-F238E27FC236}">
                <a16:creationId xmlns:a16="http://schemas.microsoft.com/office/drawing/2014/main" id="{EEEF2C51-4B9C-49A7-9E9D-674EDF714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340100"/>
            <a:ext cx="1314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Lnice květel</a:t>
            </a:r>
            <a:r>
              <a:rPr lang="cs-CZ" altLang="cs-CZ" sz="1200" i="1">
                <a:latin typeface="Arial" panose="020B0604020202020204" pitchFamily="34" charset="0"/>
              </a:rPr>
              <a:t> Linaria vulgaris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10252" name="Text Box 79">
            <a:extLst>
              <a:ext uri="{FF2B5EF4-FFF2-40B4-BE49-F238E27FC236}">
                <a16:creationId xmlns:a16="http://schemas.microsoft.com/office/drawing/2014/main" id="{0E487EF6-4F21-4401-A375-3E32A3A39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3401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„oknový květ“</a:t>
            </a:r>
            <a:r>
              <a:rPr lang="cs-CZ" altLang="cs-CZ" sz="1200" i="1">
                <a:latin typeface="Arial" panose="020B0604020202020204" pitchFamily="34" charset="0"/>
              </a:rPr>
              <a:t> Ceropegia</a:t>
            </a:r>
            <a:r>
              <a:rPr lang="cs-CZ" altLang="cs-CZ" sz="1200">
                <a:latin typeface="Arial" panose="020B0604020202020204" pitchFamily="34" charset="0"/>
              </a:rPr>
              <a:t> sp.</a:t>
            </a:r>
          </a:p>
        </p:txBody>
      </p:sp>
      <p:sp>
        <p:nvSpPr>
          <p:cNvPr id="10253" name="Text Box 80">
            <a:extLst>
              <a:ext uri="{FF2B5EF4-FFF2-40B4-BE49-F238E27FC236}">
                <a16:creationId xmlns:a16="http://schemas.microsoft.com/office/drawing/2014/main" id="{26904831-3FBD-4AC6-A36F-C1E4FD9B2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5287963"/>
            <a:ext cx="2355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fornices u pilátu      </a:t>
            </a:r>
            <a:r>
              <a:rPr lang="cs-CZ" altLang="cs-CZ" sz="1200" i="1">
                <a:latin typeface="Arial" panose="020B0604020202020204" pitchFamily="34" charset="0"/>
              </a:rPr>
              <a:t>Anchusa</a:t>
            </a:r>
            <a:r>
              <a:rPr lang="cs-CZ" altLang="cs-CZ" sz="1200">
                <a:latin typeface="Arial" panose="020B0604020202020204" pitchFamily="34" charset="0"/>
              </a:rPr>
              <a:t> sp.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5">
            <a:extLst>
              <a:ext uri="{FF2B5EF4-FFF2-40B4-BE49-F238E27FC236}">
                <a16:creationId xmlns:a16="http://schemas.microsoft.com/office/drawing/2014/main" id="{81349D95-5F69-42A0-90DB-25105D80C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na 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zných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ástech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 zoogamních rostlin bývají vyvinuta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nektaria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 tvo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nektar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(cukerný roztok)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jako potravu pro opylova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charakter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emergencí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šupinovité nebo vláskovit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láznaté útvary na korunních lístcích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Berberis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, Ranunculaceae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tním 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ku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Brassicaceae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nách semeníku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Caltha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kolem báze gynecea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Lamiaceae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 přepážkách mezi plodolisty (septální nektaria –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Gladiolus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 rudimentech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tních orgán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staminodia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Pulsatilla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pistillodia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Astrantia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může se též vytvářet nektariový terč (pokrývající střed květu –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Sapindaceae, Rhamnaceae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papilární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nektaria – vypouklá epidermální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ka, pod ní 2–3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ady nektariových 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Tilia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ceae, Malvaceae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10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mimokv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tní nektaria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na palistech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Fabaceae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apíku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Euphorbiaceae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Passiflora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viz přeměny listu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nebo bázi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epele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Padus, Cerasus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267" name="Text Box 60">
            <a:extLst>
              <a:ext uri="{FF2B5EF4-FFF2-40B4-BE49-F238E27FC236}">
                <a16:creationId xmlns:a16="http://schemas.microsoft.com/office/drawing/2014/main" id="{E0EFF0E6-340A-4BB2-9F22-AB723A754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51200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rgbClr val="5F5F5F"/>
                </a:solidFill>
                <a:latin typeface="Arial" panose="020B0604020202020204" pitchFamily="34" charset="0"/>
              </a:rPr>
              <a:t>				         Nektariové lístky na bázi květu     Intrastaminální nektar. terč</a:t>
            </a:r>
          </a:p>
          <a:p>
            <a:r>
              <a:rPr lang="cs-CZ" altLang="cs-CZ" sz="1200">
                <a:solidFill>
                  <a:srgbClr val="5F5F5F"/>
                </a:solidFill>
                <a:latin typeface="Arial" panose="020B0604020202020204" pitchFamily="34" charset="0"/>
              </a:rPr>
              <a:t>Výběžky koruny nesoucí nektaria (</a:t>
            </a:r>
            <a:r>
              <a:rPr lang="cs-CZ" altLang="cs-CZ" sz="1200" i="1">
                <a:solidFill>
                  <a:srgbClr val="5F5F5F"/>
                </a:solidFill>
                <a:latin typeface="Arial" panose="020B0604020202020204" pitchFamily="34" charset="0"/>
              </a:rPr>
              <a:t>Delphinium, Aconitum</a:t>
            </a:r>
            <a:r>
              <a:rPr lang="cs-CZ" altLang="cs-CZ" sz="1200">
                <a:solidFill>
                  <a:srgbClr val="5F5F5F"/>
                </a:solidFill>
                <a:latin typeface="Arial" panose="020B0604020202020204" pitchFamily="34" charset="0"/>
              </a:rPr>
              <a:t>)	    (</a:t>
            </a:r>
            <a:r>
              <a:rPr lang="cs-CZ" altLang="cs-CZ" sz="1200" i="1">
                <a:solidFill>
                  <a:srgbClr val="5F5F5F"/>
                </a:solidFill>
                <a:latin typeface="Arial" panose="020B0604020202020204" pitchFamily="34" charset="0"/>
              </a:rPr>
              <a:t>Eranthis</a:t>
            </a:r>
            <a:r>
              <a:rPr lang="cs-CZ" altLang="cs-CZ" sz="1200">
                <a:solidFill>
                  <a:srgbClr val="5F5F5F"/>
                </a:solidFill>
                <a:latin typeface="Arial" panose="020B0604020202020204" pitchFamily="34" charset="0"/>
              </a:rPr>
              <a:t>)</a:t>
            </a:r>
          </a:p>
        </p:txBody>
      </p:sp>
      <p:graphicFrame>
        <p:nvGraphicFramePr>
          <p:cNvPr id="11268" name="Object 63">
            <a:extLst>
              <a:ext uri="{FF2B5EF4-FFF2-40B4-BE49-F238E27FC236}">
                <a16:creationId xmlns:a16="http://schemas.microsoft.com/office/drawing/2014/main" id="{D91F01C1-883E-4309-88A9-C1986E6B7A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3733800"/>
          <a:ext cx="8202613" cy="197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CorelPhotoPaint.Image.8" r:id="rId5" imgW="8202184" imgH="1975108" progId="CorelPhotoPaint.Image.8">
                  <p:embed/>
                </p:oleObj>
              </mc:Choice>
              <mc:Fallback>
                <p:oleObj name="CorelPhotoPaint.Image.8" r:id="rId5" imgW="8202184" imgH="1975108" progId="CorelPhotoPaint.Image.8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733800"/>
                        <a:ext cx="8202613" cy="197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0" name="7a_kvet_08_nektaria.MP3">
            <a:hlinkClick r:id="" action="ppaction://media"/>
            <a:extLst>
              <a:ext uri="{FF2B5EF4-FFF2-40B4-BE49-F238E27FC236}">
                <a16:creationId xmlns:a16="http://schemas.microsoft.com/office/drawing/2014/main" id="{539B9C00-6482-44A1-814A-ACD60F05880A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64" fill="hold"/>
                                        <p:tgtEl>
                                          <p:spTgt spid="11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5">
            <a:extLst>
              <a:ext uri="{FF2B5EF4-FFF2-40B4-BE49-F238E27FC236}">
                <a16:creationId xmlns:a16="http://schemas.microsoft.com/office/drawing/2014/main" id="{440D3F71-29B9-410E-B091-62A343B48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ANDRECEUM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soubor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tyčinek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samčích plodolistů</a:t>
            </a:r>
          </a:p>
          <a:p>
            <a:pPr>
              <a:lnSpc>
                <a:spcPct val="93000"/>
              </a:lnSpc>
              <a:spcBef>
                <a:spcPts val="1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Pů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vod a evoluce ty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inek</a:t>
            </a:r>
            <a:endParaRPr lang="cs-CZ" altLang="cs-CZ" sz="1800" u="sng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íve listový charakter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mikrosporofyly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vývojový vrchol – 1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pouzdrý prašník na vrcholu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nitky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reduk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sterilní vrcholov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56" descr="C:\user\Houba\Škola-obrázky\morfologie\7_kvet\slavikova_077_evoluce_tycinek.jpg">
            <a:extLst>
              <a:ext uri="{FF2B5EF4-FFF2-40B4-BE49-F238E27FC236}">
                <a16:creationId xmlns:a16="http://schemas.microsoft.com/office/drawing/2014/main" id="{ECE21F76-2806-461F-9369-B51B27E61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4800"/>
            <a:ext cx="3200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7" descr="Degeneria microsporophyll4">
            <a:extLst>
              <a:ext uri="{FF2B5EF4-FFF2-40B4-BE49-F238E27FC236}">
                <a16:creationId xmlns:a16="http://schemas.microsoft.com/office/drawing/2014/main" id="{364564BB-451D-4FD0-BC33-5C2DF0B42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719138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8" descr="KvetEvoluce">
            <a:extLst>
              <a:ext uri="{FF2B5EF4-FFF2-40B4-BE49-F238E27FC236}">
                <a16:creationId xmlns:a16="http://schemas.microsoft.com/office/drawing/2014/main" id="{78415A63-B633-4BDB-88F6-B377628CE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39624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59">
            <a:extLst>
              <a:ext uri="{FF2B5EF4-FFF2-40B4-BE49-F238E27FC236}">
                <a16:creationId xmlns:a16="http://schemas.microsoft.com/office/drawing/2014/main" id="{60054ECD-7423-4432-8A49-B8B9CA3BC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644775"/>
            <a:ext cx="4419600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vodní typ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velký po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et 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inek ve šroubovici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Nymphaeaceae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zde ještě ploché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„listovité“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tyčinky,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Ranunculaceae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=&gt; u odvozených typ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jsou 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inky v kruhu (kruzích) a v malém po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tu</a:t>
            </a:r>
            <a:endParaRPr lang="cs-CZ" altLang="cs-CZ"/>
          </a:p>
        </p:txBody>
      </p:sp>
      <p:pic>
        <p:nvPicPr>
          <p:cNvPr id="12295" name="Picture 60">
            <a:extLst>
              <a:ext uri="{FF2B5EF4-FFF2-40B4-BE49-F238E27FC236}">
                <a16:creationId xmlns:a16="http://schemas.microsoft.com/office/drawing/2014/main" id="{D8DC4D4C-7B41-4B2E-8ADD-13C28C2A2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14813"/>
            <a:ext cx="457200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6" name="Text Box 61">
            <a:extLst>
              <a:ext uri="{FF2B5EF4-FFF2-40B4-BE49-F238E27FC236}">
                <a16:creationId xmlns:a16="http://schemas.microsoft.com/office/drawing/2014/main" id="{9935ED1E-85D1-4F09-A165-0C8EC089D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191000"/>
            <a:ext cx="3657600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možné i druhotné 	zmnožení – sekundární polyandrie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Rosaceae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andreceum haplostemonické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(tyč. v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1 kruhu), diplostemonické (ve 2 kruzích), obdiplostemonické (poruš. alternace, v ontogenezi se vnitřní kruh přesune vně vnějšího)</a:t>
            </a:r>
          </a:p>
        </p:txBody>
      </p:sp>
      <p:sp>
        <p:nvSpPr>
          <p:cNvPr id="12297" name="Text Box 62">
            <a:extLst>
              <a:ext uri="{FF2B5EF4-FFF2-40B4-BE49-F238E27FC236}">
                <a16:creationId xmlns:a16="http://schemas.microsoft.com/office/drawing/2014/main" id="{2164D20F-2411-4ACC-90CE-73D8C6033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350" y="1752600"/>
            <a:ext cx="1600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pic>
        <p:nvPicPr>
          <p:cNvPr id="12299" name="7a_kvet_09_evoluce-tycinek.MP3">
            <a:hlinkClick r:id="" action="ppaction://media"/>
            <a:extLst>
              <a:ext uri="{FF2B5EF4-FFF2-40B4-BE49-F238E27FC236}">
                <a16:creationId xmlns:a16="http://schemas.microsoft.com/office/drawing/2014/main" id="{40896357-9151-4EAA-B3AE-A0AC7FF83E0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2684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83" fill="hold"/>
                                        <p:tgtEl>
                                          <p:spTgt spid="12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7838</TotalTime>
  <Words>3050</Words>
  <Application>Microsoft Office PowerPoint</Application>
  <PresentationFormat>Předvádění na obrazovce (4:3)</PresentationFormat>
  <Paragraphs>279</Paragraphs>
  <Slides>17</Slides>
  <Notes>1</Notes>
  <HiddenSlides>0</HiddenSlides>
  <MMClips>22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Times New Roman</vt:lpstr>
      <vt:lpstr>Lucida Sans Unicode</vt:lpstr>
      <vt:lpstr>Arial</vt:lpstr>
      <vt:lpstr>Default Design</vt:lpstr>
      <vt:lpstr>Corel PHOTO-PAINT 8.0 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</cp:lastModifiedBy>
  <cp:revision>334</cp:revision>
  <dcterms:modified xsi:type="dcterms:W3CDTF">2020-11-08T11:33:40Z</dcterms:modified>
</cp:coreProperties>
</file>