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45"/>
  </p:notesMasterIdLst>
  <p:handoutMasterIdLst>
    <p:handoutMasterId r:id="rId46"/>
  </p:handoutMasterIdLst>
  <p:sldIdLst>
    <p:sldId id="669" r:id="rId2"/>
    <p:sldId id="1070" r:id="rId3"/>
    <p:sldId id="1069" r:id="rId4"/>
    <p:sldId id="712" r:id="rId5"/>
    <p:sldId id="711" r:id="rId6"/>
    <p:sldId id="521" r:id="rId7"/>
    <p:sldId id="1232" r:id="rId8"/>
    <p:sldId id="1071" r:id="rId9"/>
    <p:sldId id="713" r:id="rId10"/>
    <p:sldId id="1184" r:id="rId11"/>
    <p:sldId id="714" r:id="rId12"/>
    <p:sldId id="1186" r:id="rId13"/>
    <p:sldId id="1182" r:id="rId14"/>
    <p:sldId id="715" r:id="rId15"/>
    <p:sldId id="1188" r:id="rId16"/>
    <p:sldId id="582" r:id="rId17"/>
    <p:sldId id="786" r:id="rId18"/>
    <p:sldId id="734" r:id="rId19"/>
    <p:sldId id="1233" r:id="rId20"/>
    <p:sldId id="740" r:id="rId21"/>
    <p:sldId id="642" r:id="rId22"/>
    <p:sldId id="643" r:id="rId23"/>
    <p:sldId id="644" r:id="rId24"/>
    <p:sldId id="717" r:id="rId25"/>
    <p:sldId id="1014" r:id="rId26"/>
    <p:sldId id="741" r:id="rId27"/>
    <p:sldId id="1218" r:id="rId28"/>
    <p:sldId id="1219" r:id="rId29"/>
    <p:sldId id="670" r:id="rId30"/>
    <p:sldId id="1220" r:id="rId31"/>
    <p:sldId id="1226" r:id="rId32"/>
    <p:sldId id="1228" r:id="rId33"/>
    <p:sldId id="1229" r:id="rId34"/>
    <p:sldId id="1227" r:id="rId35"/>
    <p:sldId id="1231" r:id="rId36"/>
    <p:sldId id="1230" r:id="rId37"/>
    <p:sldId id="699" r:id="rId38"/>
    <p:sldId id="698" r:id="rId39"/>
    <p:sldId id="1225" r:id="rId40"/>
    <p:sldId id="1221" r:id="rId41"/>
    <p:sldId id="1222" r:id="rId42"/>
    <p:sldId id="1223" r:id="rId43"/>
    <p:sldId id="1224" r:id="rId44"/>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28FE10-5144-4CFA-B22F-BCE585685B48}" v="31" dt="2020-12-07T14:51:04.479"/>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1555" autoAdjust="0"/>
  </p:normalViewPr>
  <p:slideViewPr>
    <p:cSldViewPr snapToGrid="0">
      <p:cViewPr varScale="1">
        <p:scale>
          <a:sx n="113" d="100"/>
          <a:sy n="113" d="100"/>
        </p:scale>
        <p:origin x="2124" y="102"/>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Hofman" userId="53285062-d52a-4c88-bcdc-d767b8cc0044" providerId="ADAL" clId="{C128FE10-5144-4CFA-B22F-BCE585685B48}"/>
    <pc:docChg chg="modSld">
      <pc:chgData name="Jakub Hofman" userId="53285062-d52a-4c88-bcdc-d767b8cc0044" providerId="ADAL" clId="{C128FE10-5144-4CFA-B22F-BCE585685B48}" dt="2020-12-14T12:19:55.670" v="2" actId="1076"/>
      <pc:docMkLst>
        <pc:docMk/>
      </pc:docMkLst>
      <pc:sldChg chg="modSp mod">
        <pc:chgData name="Jakub Hofman" userId="53285062-d52a-4c88-bcdc-d767b8cc0044" providerId="ADAL" clId="{C128FE10-5144-4CFA-B22F-BCE585685B48}" dt="2020-12-14T12:19:55.670" v="2" actId="1076"/>
        <pc:sldMkLst>
          <pc:docMk/>
          <pc:sldMk cId="0" sldId="786"/>
        </pc:sldMkLst>
        <pc:picChg chg="mod">
          <ac:chgData name="Jakub Hofman" userId="53285062-d52a-4c88-bcdc-d767b8cc0044" providerId="ADAL" clId="{C128FE10-5144-4CFA-B22F-BCE585685B48}" dt="2020-12-14T12:19:55.670" v="2" actId="1076"/>
          <ac:picMkLst>
            <pc:docMk/>
            <pc:sldMk cId="0" sldId="786"/>
            <ac:picMk id="3" creationId="{BB5F60BC-32A4-4F7D-B0A7-43F1DF79638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a:t>
            </a:fld>
            <a:endParaRPr lang="cs-CZ" altLang="cs-CZ"/>
          </a:p>
        </p:txBody>
      </p:sp>
    </p:spTree>
    <p:extLst>
      <p:ext uri="{BB962C8B-B14F-4D97-AF65-F5344CB8AC3E}">
        <p14:creationId xmlns:p14="http://schemas.microsoft.com/office/powerpoint/2010/main" val="334453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5</a:t>
            </a:fld>
            <a:endParaRPr lang="cs-CZ" altLang="cs-CZ"/>
          </a:p>
        </p:txBody>
      </p:sp>
    </p:spTree>
    <p:extLst>
      <p:ext uri="{BB962C8B-B14F-4D97-AF65-F5344CB8AC3E}">
        <p14:creationId xmlns:p14="http://schemas.microsoft.com/office/powerpoint/2010/main" val="181182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7113A783-EE7C-475E-9E6D-0C38ACBCEE9C}" type="slidenum">
              <a:rPr lang="cs-CZ" smtClean="0">
                <a:latin typeface="Arial" pitchFamily="34" charset="0"/>
              </a:rPr>
              <a:pPr/>
              <a:t>22</a:t>
            </a:fld>
            <a:endParaRPr lang="cs-CZ">
              <a:latin typeface="Arial" pitchFamily="34" charset="0"/>
            </a:endParaRPr>
          </a:p>
        </p:txBody>
      </p:sp>
      <p:sp>
        <p:nvSpPr>
          <p:cNvPr id="126979" name="Rectangle 2"/>
          <p:cNvSpPr>
            <a:spLocks noGrp="1" noRot="1" noChangeAspect="1" noChangeArrowheads="1" noTextEdit="1"/>
          </p:cNvSpPr>
          <p:nvPr>
            <p:ph type="sldImg"/>
          </p:nvPr>
        </p:nvSpPr>
        <p:spPr>
          <a:xfrm>
            <a:off x="138113" y="765175"/>
            <a:ext cx="6824662" cy="3840163"/>
          </a:xfrm>
          <a:ln/>
        </p:spPr>
      </p:sp>
      <p:sp>
        <p:nvSpPr>
          <p:cNvPr id="126980" name="Rectangle 3"/>
          <p:cNvSpPr>
            <a:spLocks noGrp="1" noChangeArrowheads="1"/>
          </p:cNvSpPr>
          <p:nvPr>
            <p:ph type="body" idx="1"/>
          </p:nvPr>
        </p:nvSpPr>
        <p:spPr>
          <a:xfrm>
            <a:off x="944563" y="4862513"/>
            <a:ext cx="5210175" cy="4606925"/>
          </a:xfrm>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6461896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a:prstGeom prst="rect">
            <a:avLst/>
          </a:prstGeom>
        </p:spPr>
        <p:txBody>
          <a:bodyPr anchor="t"/>
          <a:lstStyle>
            <a:lvl1pPr algn="l">
              <a:lnSpc>
                <a:spcPct val="100000"/>
              </a:lnSpc>
              <a:spcAft>
                <a:spcPts val="600"/>
              </a:spcAft>
              <a:defRPr sz="4400"/>
            </a:lvl1pPr>
          </a:lstStyle>
          <a:p>
            <a:r>
              <a:rPr lang="cs-CZ" noProof="0" dirty="0"/>
              <a:t>Název</a:t>
            </a:r>
          </a:p>
        </p:txBody>
      </p:sp>
      <p:sp>
        <p:nvSpPr>
          <p:cNvPr id="8" name="Podnadpis 2"/>
          <p:cNvSpPr>
            <a:spLocks noGrp="1"/>
          </p:cNvSpPr>
          <p:nvPr>
            <p:ph type="subTitle" idx="1" hasCustomPrompt="1"/>
          </p:nvPr>
        </p:nvSpPr>
        <p:spPr>
          <a:xfrm>
            <a:off x="398502" y="4116402"/>
            <a:ext cx="11361600" cy="698497"/>
          </a:xfrm>
          <a:prstGeom prst="rect">
            <a:avLst/>
          </a:prstGeom>
        </p:spPr>
        <p:txBody>
          <a:bodyPr anchor="t"/>
          <a:lstStyle>
            <a:lvl1pPr marL="0" indent="0" algn="l">
              <a:spcAft>
                <a:spcPts val="600"/>
              </a:spcAft>
              <a:buNone/>
              <a:defRPr lang="cs-CZ" sz="28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podnázev</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123824" y="6391276"/>
            <a:ext cx="3470885" cy="409762"/>
          </a:xfrm>
          <a:prstGeom prst="rect">
            <a:avLst/>
          </a:prstGeom>
        </p:spPr>
      </p:pic>
      <p:sp>
        <p:nvSpPr>
          <p:cNvPr id="2" name="Nadpis 1"/>
          <p:cNvSpPr>
            <a:spLocks noGrp="1"/>
          </p:cNvSpPr>
          <p:nvPr>
            <p:ph type="title" hasCustomPrompt="1"/>
          </p:nvPr>
        </p:nvSpPr>
        <p:spPr>
          <a:xfrm>
            <a:off x="704850" y="329472"/>
            <a:ext cx="10810875" cy="737327"/>
          </a:xfrm>
          <a:prstGeom prst="rect">
            <a:avLst/>
          </a:prstGeom>
        </p:spPr>
        <p:txBody>
          <a:bodyPr/>
          <a:lstStyle>
            <a:lvl1pPr>
              <a:lnSpc>
                <a:spcPct val="100000"/>
              </a:lnSpc>
              <a:spcAft>
                <a:spcPts val="600"/>
              </a:spcAft>
              <a:defRPr sz="3600"/>
            </a:lvl1pPr>
          </a:lstStyle>
          <a:p>
            <a:r>
              <a:rPr lang="cs-CZ" noProof="0" dirty="0"/>
              <a:t>Nadpis</a:t>
            </a:r>
          </a:p>
        </p:txBody>
      </p:sp>
      <p:sp>
        <p:nvSpPr>
          <p:cNvPr id="3" name="Zástupný symbol pro obsah 2"/>
          <p:cNvSpPr>
            <a:spLocks noGrp="1"/>
          </p:cNvSpPr>
          <p:nvPr>
            <p:ph idx="1" hasCustomPrompt="1"/>
          </p:nvPr>
        </p:nvSpPr>
        <p:spPr>
          <a:xfrm>
            <a:off x="704850" y="1212782"/>
            <a:ext cx="10810875" cy="4778443"/>
          </a:xfrm>
          <a:prstGeom prst="rect">
            <a:avLst/>
          </a:prstGeom>
        </p:spPr>
        <p:txBody>
          <a:bodyPr/>
          <a:lstStyle>
            <a:lvl1pPr marL="371475" indent="-371475" algn="l">
              <a:spcAft>
                <a:spcPts val="600"/>
              </a:spcAft>
              <a:buSzPct val="100000"/>
              <a:buFont typeface="Wingdings" panose="05000000000000000000" pitchFamily="2" charset="2"/>
              <a:buChar char="§"/>
              <a:defRPr sz="2400"/>
            </a:lvl1pPr>
            <a:lvl2pPr marL="809625" indent="-352425" algn="l">
              <a:lnSpc>
                <a:spcPct val="100000"/>
              </a:lnSpc>
              <a:spcAft>
                <a:spcPts val="600"/>
              </a:spcAft>
              <a:buSzPct val="80000"/>
              <a:buFont typeface="Courier New" panose="02070309020205020404" pitchFamily="49" charset="0"/>
              <a:buChar char="o"/>
              <a:defRPr sz="2000"/>
            </a:lvl2pPr>
            <a:lvl3pPr marL="1162050" indent="-266700" algn="l">
              <a:lnSpc>
                <a:spcPct val="100000"/>
              </a:lnSpc>
              <a:spcAft>
                <a:spcPts val="600"/>
              </a:spcAft>
              <a:buClr>
                <a:schemeClr val="tx2"/>
              </a:buClr>
              <a:buSzPct val="100000"/>
              <a:buFont typeface="Arial" panose="020B0604020202020204" pitchFamily="34" charset="0"/>
              <a:buChar char="-"/>
              <a:defRPr sz="1800"/>
            </a:lvl3pPr>
            <a:lvl4pPr marL="1438275" indent="0" algn="l">
              <a:lnSpc>
                <a:spcPct val="100000"/>
              </a:lnSpc>
              <a:spcAft>
                <a:spcPts val="600"/>
              </a:spcAft>
              <a:defRPr sz="1600"/>
            </a:lvl4pPr>
            <a:lvl5pPr algn="l">
              <a:defRPr/>
            </a:lvl5pPr>
          </a:lstStyle>
          <a:p>
            <a:pPr lvl="0"/>
            <a:r>
              <a:rPr lang="cs-CZ" noProof="0" dirty="0"/>
              <a:t>Text</a:t>
            </a:r>
          </a:p>
          <a:p>
            <a:pPr lvl="1"/>
            <a:r>
              <a:rPr lang="cs-CZ" noProof="0" dirty="0"/>
              <a:t>Text</a:t>
            </a:r>
          </a:p>
          <a:p>
            <a:pPr lvl="2"/>
            <a:r>
              <a:rPr lang="cs-CZ" noProof="0" dirty="0"/>
              <a:t>Text</a:t>
            </a:r>
          </a:p>
          <a:p>
            <a:pPr lvl="3"/>
            <a:r>
              <a:rPr lang="cs-CZ" noProof="0" dirty="0"/>
              <a:t>Text</a:t>
            </a:r>
          </a:p>
        </p:txBody>
      </p:sp>
      <p:sp>
        <p:nvSpPr>
          <p:cNvPr id="4" name="Rectangle 6"/>
          <p:cNvSpPr>
            <a:spLocks noGrp="1" noChangeArrowheads="1"/>
          </p:cNvSpPr>
          <p:nvPr>
            <p:ph type="sldNum" sz="quarter" idx="10"/>
          </p:nvPr>
        </p:nvSpPr>
        <p:spPr>
          <a:xfrm>
            <a:off x="11677650" y="6476813"/>
            <a:ext cx="375075" cy="252000"/>
          </a:xfrm>
          <a:ln/>
        </p:spPr>
        <p:txBody>
          <a:bodyPr anchor="ctr"/>
          <a:lstStyle>
            <a:lvl1pPr algn="ctr">
              <a:defRPr sz="1400" b="1"/>
            </a:lvl1pPr>
          </a:lstStyle>
          <a:p>
            <a:pPr>
              <a:defRPr/>
            </a:pPr>
            <a:fld id="{4E12630B-17A9-44AC-A5BE-0FEBEDB0B5E8}" type="slidenum">
              <a:rPr lang="cs-CZ" altLang="cs-CZ" noProof="0" smtClean="0"/>
              <a:pPr>
                <a:defRPr/>
              </a:pPr>
              <a:t>‹#›</a:t>
            </a:fld>
            <a:endParaRPr lang="cs-CZ" altLang="cs-CZ" noProof="0" dirty="0"/>
          </a:p>
        </p:txBody>
      </p:sp>
    </p:spTree>
    <p:extLst>
      <p:ext uri="{BB962C8B-B14F-4D97-AF65-F5344CB8AC3E}">
        <p14:creationId xmlns:p14="http://schemas.microsoft.com/office/powerpoint/2010/main" val="119756624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0" name="Rectangle 18"/>
          <p:cNvSpPr>
            <a:spLocks noGrp="1" noChangeArrowheads="1"/>
          </p:cNvSpPr>
          <p:nvPr>
            <p:ph type="sldNum" sz="quarter" idx="4"/>
          </p:nvPr>
        </p:nvSpPr>
        <p:spPr bwMode="auto">
          <a:xfrm>
            <a:off x="342150" y="6456599"/>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7" r:id="rId2"/>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 typeface="Arial" panose="020B0604020202020204" pitchFamily="34" charset="0"/>
        <a:buNone/>
        <a:defRPr sz="2800" b="0">
          <a:solidFill>
            <a:schemeClr val="tx1"/>
          </a:solidFill>
          <a:latin typeface="+mj-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ebpi.ca/index.php?option=com_content&amp;view=article&amp;id=20&amp;Itemid=50"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www.oecd-ilibrary.org/environment/test-no-239-water-sediment-myriophyllum-spicatum-toxicity-test_9789264224155-en" TargetMode="External"/><Relationship Id="rId13" Type="http://schemas.openxmlformats.org/officeDocument/2006/relationships/hyperlink" Target="https://www.oecd-ilibrary.org/environment/test-no-243-lymnaea-stagnalis-reproduction-test_9789264264335-en" TargetMode="External"/><Relationship Id="rId18" Type="http://schemas.openxmlformats.org/officeDocument/2006/relationships/hyperlink" Target="https://www.oecd-ilibrary.org/environment/test-no-225-sediment-water-lumbriculus-toxicity-test-using-spiked-sediment_9789264067356-en" TargetMode="External"/><Relationship Id="rId3" Type="http://schemas.openxmlformats.org/officeDocument/2006/relationships/image" Target="../media/image23.png"/><Relationship Id="rId21" Type="http://schemas.openxmlformats.org/officeDocument/2006/relationships/hyperlink" Target="https://www.oecd-ilibrary.org/environment/test-no-244-protozoan-activated-sludge-inhibition-test_9789264284029-en" TargetMode="External"/><Relationship Id="rId7" Type="http://schemas.openxmlformats.org/officeDocument/2006/relationships/hyperlink" Target="https://www.oecd-ilibrary.org/environment/test-no-238-sediment-free-myriophyllum-spicatum-toxicity-test_9789264224131-en" TargetMode="External"/><Relationship Id="rId12" Type="http://schemas.openxmlformats.org/officeDocument/2006/relationships/hyperlink" Target="https://www.oecd-ilibrary.org/environment/test-no-242-potamopyrgus-antipodarum-reproduction-test_9789264264311-en" TargetMode="External"/><Relationship Id="rId17" Type="http://schemas.openxmlformats.org/officeDocument/2006/relationships/hyperlink" Target="https://www.oecd-ilibrary.org/environment/test-no-233-sediment-water-chironomid-life-cycle-toxicity-test-using-spiked-water-or-spiked-sediment_9789264090910-en" TargetMode="External"/><Relationship Id="rId2" Type="http://schemas.openxmlformats.org/officeDocument/2006/relationships/hyperlink" Target="http://www.oecd.org/home/0,3675,en_2649_201185_1_1_1_1_1,00.html" TargetMode="External"/><Relationship Id="rId16" Type="http://schemas.openxmlformats.org/officeDocument/2006/relationships/hyperlink" Target="https://www.oecd-ilibrary.org/environment/test-no-219-sediment-water-chironomid-toxicity-using-spiked-water_9789264070288-en" TargetMode="External"/><Relationship Id="rId20" Type="http://schemas.openxmlformats.org/officeDocument/2006/relationships/hyperlink" Target="https://www.oecd-ilibrary.org/environment/test-no-209-activated-sludge-respiration-inhibition-test_9789264070080-en" TargetMode="External"/><Relationship Id="rId1" Type="http://schemas.openxmlformats.org/officeDocument/2006/relationships/slideLayout" Target="../slideLayouts/slideLayout2.xml"/><Relationship Id="rId6" Type="http://schemas.openxmlformats.org/officeDocument/2006/relationships/hyperlink" Target="https://www.oecd-ilibrary.org/environment/test-no-221-lemna-sp-growth-inhabition-test_9789264016194-en" TargetMode="External"/><Relationship Id="rId11" Type="http://schemas.openxmlformats.org/officeDocument/2006/relationships/hyperlink" Target="https://www.oecd-ilibrary.org/environment/test-no-231-amphibian-metamorphosis-assay_9789264076242-en" TargetMode="External"/><Relationship Id="rId5" Type="http://schemas.openxmlformats.org/officeDocument/2006/relationships/hyperlink" Target="https://www.oecd-ilibrary.org/environment/test-no-201-alga-growth-inhibition-test_9789264069923-en" TargetMode="External"/><Relationship Id="rId15" Type="http://schemas.openxmlformats.org/officeDocument/2006/relationships/hyperlink" Target="https://www.oecd-ilibrary.org/environment/test-no-218-sediment-water-chironomid-toxicity-using-spiked-sediment_9789264070264-en" TargetMode="External"/><Relationship Id="rId10" Type="http://schemas.openxmlformats.org/officeDocument/2006/relationships/hyperlink" Target="https://www.oecd-ilibrary.org/environment/test-no-211-daphnia-magna-reproduction-test_9789264185203-en" TargetMode="External"/><Relationship Id="rId19" Type="http://schemas.openxmlformats.org/officeDocument/2006/relationships/hyperlink" Target="https://www.oecd-ilibrary.org/environment/test-no-224-determination-of-the-inhibition-of-the-activity-of-anaerobic-bacteria_9789264067332-en" TargetMode="External"/><Relationship Id="rId4" Type="http://schemas.openxmlformats.org/officeDocument/2006/relationships/hyperlink" Target="https://www.oecd-ilibrary.org/environment/oecd-guidelines-for-the-testing-of-chemicals-section-2-effects-on-biotic-systems_20745761" TargetMode="External"/><Relationship Id="rId9" Type="http://schemas.openxmlformats.org/officeDocument/2006/relationships/hyperlink" Target="https://www.oecd-ilibrary.org/environment/test-no-202-daphnia-sp-acute-immobilisation-test_9789264069947-en" TargetMode="External"/><Relationship Id="rId14" Type="http://schemas.openxmlformats.org/officeDocument/2006/relationships/hyperlink" Target="https://www.oecd-ilibrary.org/environment/test-no-235-chironomus-sp-acute-immobilisation-test_9789264122383-en"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oecd-ilibrary.org/environment/test-no-234-fish-sexual-development-test_9789264122369-en" TargetMode="External"/><Relationship Id="rId13" Type="http://schemas.openxmlformats.org/officeDocument/2006/relationships/hyperlink" Target="https://www.oecd-ilibrary.org/environment/test-no-230-21-day-fish-assay_9789264076228-en" TargetMode="External"/><Relationship Id="rId3" Type="http://schemas.openxmlformats.org/officeDocument/2006/relationships/image" Target="../media/image23.png"/><Relationship Id="rId7" Type="http://schemas.openxmlformats.org/officeDocument/2006/relationships/hyperlink" Target="https://www.oecd-ilibrary.org/environment/test-no-215-fish-juvenile-growth-test_9789264070202-en" TargetMode="External"/><Relationship Id="rId12" Type="http://schemas.openxmlformats.org/officeDocument/2006/relationships/hyperlink" Target="https://www.oecd-ilibrary.org/environment/test-no-204-fish-prolonged-toxicity-test-14-day-study_9789264069985-en" TargetMode="External"/><Relationship Id="rId2" Type="http://schemas.openxmlformats.org/officeDocument/2006/relationships/hyperlink" Target="http://www.oecd.org/home/0,3675,en_2649_201185_1_1_1_1_1,00.html" TargetMode="External"/><Relationship Id="rId16" Type="http://schemas.openxmlformats.org/officeDocument/2006/relationships/hyperlink" Target="https://www.oecd-ilibrary.org/environment/tg-248-xenopus-eleutheroembryonic-thyroid-assay-xeta_a13f80ee-en" TargetMode="External"/><Relationship Id="rId1" Type="http://schemas.openxmlformats.org/officeDocument/2006/relationships/slideLayout" Target="../slideLayouts/slideLayout2.xml"/><Relationship Id="rId6" Type="http://schemas.openxmlformats.org/officeDocument/2006/relationships/hyperlink" Target="https://www.oecd-ilibrary.org/environment/test-no-212-fish-short-term-toxicity-test-on-embryo-and-sac-fry-stages_9789264070141-en" TargetMode="External"/><Relationship Id="rId11" Type="http://schemas.openxmlformats.org/officeDocument/2006/relationships/hyperlink" Target="https://www.oecd-ilibrary.org/environment/test-no-229-fish-short-term-reproduction-assay_9789264185265-en" TargetMode="External"/><Relationship Id="rId5" Type="http://schemas.openxmlformats.org/officeDocument/2006/relationships/hyperlink" Target="https://www.oecd-ilibrary.org/environment/test-no-210-fish-early-life-stage-toxicity-test_9789264203785-en" TargetMode="External"/><Relationship Id="rId15" Type="http://schemas.openxmlformats.org/officeDocument/2006/relationships/hyperlink" Target="https://www.oecd-ilibrary.org/environment/test-no-241-the-larval-amphibian-growth-and-development-assay-lagda_9789264242340-en" TargetMode="External"/><Relationship Id="rId10" Type="http://schemas.openxmlformats.org/officeDocument/2006/relationships/hyperlink" Target="https://www.oecd-ilibrary.org/environment/test-no-203-fish-acute-toxicity-test_9789264069961-en" TargetMode="External"/><Relationship Id="rId4" Type="http://schemas.openxmlformats.org/officeDocument/2006/relationships/hyperlink" Target="https://www.oecd-ilibrary.org/environment/oecd-guidelines-for-the-testing-of-chemicals-section-2-effects-on-biotic-systems_20745761" TargetMode="External"/><Relationship Id="rId9" Type="http://schemas.openxmlformats.org/officeDocument/2006/relationships/hyperlink" Target="https://www.oecd-ilibrary.org/environment/test-no-236-fish-embryo-acute-toxicity-fet-test_9789264203709-en" TargetMode="External"/><Relationship Id="rId14" Type="http://schemas.openxmlformats.org/officeDocument/2006/relationships/hyperlink" Target="https://www.oecd-ilibrary.org/environment/test-no-240-medaka-extended-one-generation-reproduction-test-meogrt_9789264242258-en"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oecd-ilibrary.org/environment/test-no-222-earthworm-reproduction-test-eisenia-fetida-eisenia-andrei_9789264264496-en" TargetMode="External"/><Relationship Id="rId13" Type="http://schemas.openxmlformats.org/officeDocument/2006/relationships/hyperlink" Target="https://www.oecd-ilibrary.org/environment/test-no-208-terrestrial-plant-test-seedling-emergence-and-seedling-growth-test_9789264070066-en" TargetMode="External"/><Relationship Id="rId18" Type="http://schemas.openxmlformats.org/officeDocument/2006/relationships/image" Target="../media/image27.jpeg"/><Relationship Id="rId3" Type="http://schemas.openxmlformats.org/officeDocument/2006/relationships/image" Target="../media/image23.png"/><Relationship Id="rId7" Type="http://schemas.openxmlformats.org/officeDocument/2006/relationships/hyperlink" Target="https://www.oecd-ilibrary.org/environment/test-no-207-earthworm-acute-toxicity-tests_9789264070042-en" TargetMode="External"/><Relationship Id="rId12" Type="http://schemas.openxmlformats.org/officeDocument/2006/relationships/hyperlink" Target="https://www.oecd-ilibrary.org/environment/test-no-228-determination-of-developmental-toxicity-to-dipteran-dung-flies-scathophaga-stercoraria-l-scathophagidae-musca-autumnalis-de-geer-muscidae_9789264264571-en" TargetMode="External"/><Relationship Id="rId17" Type="http://schemas.openxmlformats.org/officeDocument/2006/relationships/image" Target="../media/image26.jpeg"/><Relationship Id="rId2" Type="http://schemas.openxmlformats.org/officeDocument/2006/relationships/hyperlink" Target="http://www.oecd.org/home/0,3675,en_2649_201185_1_1_1_1_1,00.html" TargetMode="External"/><Relationship Id="rId16" Type="http://schemas.openxmlformats.org/officeDocument/2006/relationships/image" Target="../media/image25.jpe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hyperlink" Target="https://www.oecd-ilibrary.org/environment/test-no-217-soil-microorganisms-carbon-transformation-test_9789264070240-en" TargetMode="External"/><Relationship Id="rId11" Type="http://schemas.openxmlformats.org/officeDocument/2006/relationships/hyperlink" Target="https://www.oecd-ilibrary.org/environment/test-no-226-predatory-mite-hypoaspis-geolaelaps-aculeifer-reproduction-test-in-soil_9789264264557-en" TargetMode="External"/><Relationship Id="rId5" Type="http://schemas.openxmlformats.org/officeDocument/2006/relationships/hyperlink" Target="https://www.oecd-ilibrary.org/environment/test-no-216-soil-microorganisms-nitrogen-transformation-test_9789264070226-en" TargetMode="External"/><Relationship Id="rId15" Type="http://schemas.openxmlformats.org/officeDocument/2006/relationships/image" Target="../media/image24.jpeg"/><Relationship Id="rId10" Type="http://schemas.openxmlformats.org/officeDocument/2006/relationships/hyperlink" Target="https://www.oecd-ilibrary.org/environment/test-no-220-enchytraeid-reproduction-test_9789264264472-en" TargetMode="External"/><Relationship Id="rId19" Type="http://schemas.openxmlformats.org/officeDocument/2006/relationships/image" Target="../media/image28.jpeg"/><Relationship Id="rId4" Type="http://schemas.openxmlformats.org/officeDocument/2006/relationships/hyperlink" Target="https://www.oecd-ilibrary.org/environment/oecd-guidelines-for-the-testing-of-chemicals-section-2-effects-on-biotic-systems_20745761" TargetMode="External"/><Relationship Id="rId9" Type="http://schemas.openxmlformats.org/officeDocument/2006/relationships/hyperlink" Target="https://www.oecd-ilibrary.org/environment/test-no-232-collembolan-reproduction-test-in-soil_9789264264601-en" TargetMode="External"/><Relationship Id="rId14" Type="http://schemas.openxmlformats.org/officeDocument/2006/relationships/hyperlink" Target="https://www.oecd-ilibrary.org/environment/test-no-227-terrestrial-plant-test-vegetative-vigour-test_9789264067295-e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s://www.oecd-ilibrary.org/environment/test-no-245-honey-bee-apis-mellifera-l-chronic-oral-toxicity-test-10-day-feeding_9789264284081-en" TargetMode="External"/><Relationship Id="rId13" Type="http://schemas.openxmlformats.org/officeDocument/2006/relationships/hyperlink" Target="https://www.oecd-ilibrary.org/environment/test-no-205-avian-dietary-toxicity-test_9789264070004-en" TargetMode="External"/><Relationship Id="rId3" Type="http://schemas.openxmlformats.org/officeDocument/2006/relationships/image" Target="../media/image23.png"/><Relationship Id="rId7" Type="http://schemas.openxmlformats.org/officeDocument/2006/relationships/hyperlink" Target="https://www.oecd-ilibrary.org/environment/test-no-214-honeybees-acute-contact-toxicity-test_9789264070189-en" TargetMode="External"/><Relationship Id="rId12" Type="http://schemas.openxmlformats.org/officeDocument/2006/relationships/hyperlink" Target="https://www.oecd-ilibrary.org/environment/test-no-223-avian-acute-oral-toxicity-test_9789264264519-en" TargetMode="External"/><Relationship Id="rId2" Type="http://schemas.openxmlformats.org/officeDocument/2006/relationships/hyperlink" Target="http://www.oecd.org/home/0,3675,en_2649_201185_1_1_1_1_1,00.html" TargetMode="External"/><Relationship Id="rId1" Type="http://schemas.openxmlformats.org/officeDocument/2006/relationships/slideLayout" Target="../slideLayouts/slideLayout2.xml"/><Relationship Id="rId6" Type="http://schemas.openxmlformats.org/officeDocument/2006/relationships/hyperlink" Target="https://www.oecd-ilibrary.org/environment/test-no-213-honeybees-acute-oral-toxicity-test_9789264070165-en" TargetMode="External"/><Relationship Id="rId11" Type="http://schemas.openxmlformats.org/officeDocument/2006/relationships/hyperlink" Target="https://www.oecd-ilibrary.org/environment/test-no-228-determination-of-developmental-toxicity-to-dipteran-dung-flies-scathophaga-stercoraria-l-scathophagidae-musca-autumnalis-de-geer-muscidae_9789264264571-en" TargetMode="External"/><Relationship Id="rId5" Type="http://schemas.openxmlformats.org/officeDocument/2006/relationships/hyperlink" Target="https://www.oecd-ilibrary.org/environment/test-no-237-honey-bee-apis-mellifera-larval-toxicity-test-single-exposure_9789264203723-en" TargetMode="External"/><Relationship Id="rId10" Type="http://schemas.openxmlformats.org/officeDocument/2006/relationships/hyperlink" Target="https://www.oecd-ilibrary.org/environment/test-no-247-bumblebee-acute-oral-toxicity-test_9789264284128-en" TargetMode="External"/><Relationship Id="rId4" Type="http://schemas.openxmlformats.org/officeDocument/2006/relationships/hyperlink" Target="https://www.oecd-ilibrary.org/environment/oecd-guidelines-for-the-testing-of-chemicals-section-2-effects-on-biotic-systems_20745761" TargetMode="External"/><Relationship Id="rId9" Type="http://schemas.openxmlformats.org/officeDocument/2006/relationships/hyperlink" Target="https://www.oecd-ilibrary.org/environment/test-no-246-bumblebee-acute-contact-toxicity-test_9789264284104-en" TargetMode="External"/><Relationship Id="rId14" Type="http://schemas.openxmlformats.org/officeDocument/2006/relationships/hyperlink" Target="https://www.oecd-ilibrary.org/environment/test-no-206-avian-reproduction-test_9789264070028-en"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iso.org/standard/55809.html" TargetMode="External"/><Relationship Id="rId13" Type="http://schemas.openxmlformats.org/officeDocument/2006/relationships/image" Target="../media/image34.jpeg"/><Relationship Id="rId3" Type="http://schemas.openxmlformats.org/officeDocument/2006/relationships/image" Target="../media/image31.png"/><Relationship Id="rId7" Type="http://schemas.openxmlformats.org/officeDocument/2006/relationships/hyperlink" Target="https://www.iso.org/standard/67326.html" TargetMode="External"/><Relationship Id="rId12" Type="http://schemas.openxmlformats.org/officeDocument/2006/relationships/image" Target="../media/image33.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s://www.iso.org/standard/34074.html" TargetMode="External"/><Relationship Id="rId11" Type="http://schemas.openxmlformats.org/officeDocument/2006/relationships/image" Target="../media/image32.jpeg"/><Relationship Id="rId5" Type="http://schemas.openxmlformats.org/officeDocument/2006/relationships/hyperlink" Target="https://www.iso.org/standard/34814.html" TargetMode="External"/><Relationship Id="rId10" Type="http://schemas.openxmlformats.org/officeDocument/2006/relationships/hyperlink" Target="https://www.iso.org/standard/46064.html" TargetMode="External"/><Relationship Id="rId4" Type="http://schemas.openxmlformats.org/officeDocument/2006/relationships/hyperlink" Target="https://www.iso.org/standard/54150.html" TargetMode="External"/><Relationship Id="rId9" Type="http://schemas.openxmlformats.org/officeDocument/2006/relationships/hyperlink" Target="https://www.iso.org/standard/66657.html" TargetMode="External"/><Relationship Id="rId14" Type="http://schemas.openxmlformats.org/officeDocument/2006/relationships/image" Target="../media/image35.jpeg"/></Relationships>
</file>

<file path=ppt/slides/_rels/slide32.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hyperlink" Target="https://www.iso.org/standard/54613.html" TargetMode="External"/><Relationship Id="rId18" Type="http://schemas.openxmlformats.org/officeDocument/2006/relationships/hyperlink" Target="https://www.iso.org/standard/57698.html" TargetMode="External"/><Relationship Id="rId3" Type="http://schemas.openxmlformats.org/officeDocument/2006/relationships/image" Target="../media/image36.jpeg"/><Relationship Id="rId21" Type="http://schemas.openxmlformats.org/officeDocument/2006/relationships/hyperlink" Target="https://www.iso.org/standard/66269.html" TargetMode="External"/><Relationship Id="rId7" Type="http://schemas.openxmlformats.org/officeDocument/2006/relationships/image" Target="../media/image40.jpeg"/><Relationship Id="rId12" Type="http://schemas.openxmlformats.org/officeDocument/2006/relationships/hyperlink" Target="https://www.iso.org/standard/54612.html" TargetMode="External"/><Relationship Id="rId17" Type="http://schemas.openxmlformats.org/officeDocument/2006/relationships/hyperlink" Target="https://www.iso.org/standard/56127.html" TargetMode="External"/><Relationship Id="rId2" Type="http://schemas.openxmlformats.org/officeDocument/2006/relationships/image" Target="../media/image30.png"/><Relationship Id="rId16" Type="http://schemas.openxmlformats.org/officeDocument/2006/relationships/hyperlink" Target="https://www.iso.org/standard/61809.html" TargetMode="External"/><Relationship Id="rId20" Type="http://schemas.openxmlformats.org/officeDocument/2006/relationships/hyperlink" Target="https://www.iso.org/standard/39674.html" TargetMode="External"/><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hyperlink" Target="https://www.iso.org/standard/71352.html" TargetMode="External"/><Relationship Id="rId5" Type="http://schemas.openxmlformats.org/officeDocument/2006/relationships/image" Target="../media/image38.jpeg"/><Relationship Id="rId15" Type="http://schemas.openxmlformats.org/officeDocument/2006/relationships/hyperlink" Target="https://www.iso.org/standard/39673.html" TargetMode="External"/><Relationship Id="rId10" Type="http://schemas.openxmlformats.org/officeDocument/2006/relationships/hyperlink" Target="https://www.iso.org/standard/18795.html" TargetMode="External"/><Relationship Id="rId19" Type="http://schemas.openxmlformats.org/officeDocument/2006/relationships/hyperlink" Target="https://www.iso.org/standard/59472.html" TargetMode="External"/><Relationship Id="rId4" Type="http://schemas.openxmlformats.org/officeDocument/2006/relationships/image" Target="../media/image37.jpeg"/><Relationship Id="rId9" Type="http://schemas.openxmlformats.org/officeDocument/2006/relationships/hyperlink" Target="https://www.iso.org/standard/54614.html" TargetMode="External"/><Relationship Id="rId14" Type="http://schemas.openxmlformats.org/officeDocument/2006/relationships/hyperlink" Target="https://www.iso.org/standard/25162.html" TargetMode="External"/><Relationship Id="rId22" Type="http://schemas.openxmlformats.org/officeDocument/2006/relationships/hyperlink" Target="https://www.iso.org/standard/66282.html"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iso.org/standard/37368.html" TargetMode="External"/><Relationship Id="rId13" Type="http://schemas.openxmlformats.org/officeDocument/2006/relationships/image" Target="../media/image42.jpeg"/><Relationship Id="rId3" Type="http://schemas.openxmlformats.org/officeDocument/2006/relationships/hyperlink" Target="https://www.iso.org/standard/14026.html" TargetMode="External"/><Relationship Id="rId7" Type="http://schemas.openxmlformats.org/officeDocument/2006/relationships/hyperlink" Target="https://www.iso.org/standard/18265.html" TargetMode="External"/><Relationship Id="rId12" Type="http://schemas.openxmlformats.org/officeDocument/2006/relationships/hyperlink" Target="https://www.iso.org/standard/69933.html"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s://www.iso.org/standard/2171.html" TargetMode="External"/><Relationship Id="rId11" Type="http://schemas.openxmlformats.org/officeDocument/2006/relationships/hyperlink" Target="https://www.iso.org/standard/53579.html" TargetMode="External"/><Relationship Id="rId5" Type="http://schemas.openxmlformats.org/officeDocument/2006/relationships/hyperlink" Target="https://www.iso.org/standard/14030.html" TargetMode="External"/><Relationship Id="rId10" Type="http://schemas.openxmlformats.org/officeDocument/2006/relationships/hyperlink" Target="https://www.iso.org/standard/40567.html" TargetMode="External"/><Relationship Id="rId4" Type="http://schemas.openxmlformats.org/officeDocument/2006/relationships/hyperlink" Target="https://www.iso.org/standard/14028.html" TargetMode="External"/><Relationship Id="rId9" Type="http://schemas.openxmlformats.org/officeDocument/2006/relationships/hyperlink" Target="https://www.iso.org/standard/40566.html"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iso.org/standard/50393.html" TargetMode="External"/><Relationship Id="rId13" Type="http://schemas.openxmlformats.org/officeDocument/2006/relationships/hyperlink" Target="https://www.iso.org/standard/37369.html" TargetMode="External"/><Relationship Id="rId18" Type="http://schemas.openxmlformats.org/officeDocument/2006/relationships/image" Target="../media/image46.jpeg"/><Relationship Id="rId3" Type="http://schemas.openxmlformats.org/officeDocument/2006/relationships/hyperlink" Target="https://www.iso.org/standard/73340.html" TargetMode="External"/><Relationship Id="rId7" Type="http://schemas.openxmlformats.org/officeDocument/2006/relationships/hyperlink" Target="https://www.iso.org/standard/27554.html" TargetMode="External"/><Relationship Id="rId12" Type="http://schemas.openxmlformats.org/officeDocument/2006/relationships/hyperlink" Target="https://www.iso.org/standard/36231.html" TargetMode="External"/><Relationship Id="rId17" Type="http://schemas.openxmlformats.org/officeDocument/2006/relationships/image" Target="../media/image45.jpeg"/><Relationship Id="rId2" Type="http://schemas.openxmlformats.org/officeDocument/2006/relationships/image" Target="../media/image30.png"/><Relationship Id="rId16"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hyperlink" Target="https://www.iso.org/standard/18800.html" TargetMode="External"/><Relationship Id="rId11" Type="http://schemas.openxmlformats.org/officeDocument/2006/relationships/hyperlink" Target="https://www.iso.org/standard/36232.html" TargetMode="External"/><Relationship Id="rId5" Type="http://schemas.openxmlformats.org/officeDocument/2006/relationships/hyperlink" Target="https://www.iso.org/standard/73342.html" TargetMode="External"/><Relationship Id="rId15" Type="http://schemas.openxmlformats.org/officeDocument/2006/relationships/image" Target="../media/image43.jpeg"/><Relationship Id="rId10" Type="http://schemas.openxmlformats.org/officeDocument/2006/relationships/hyperlink" Target="https://www.iso.org/standard/22626.html" TargetMode="External"/><Relationship Id="rId4" Type="http://schemas.openxmlformats.org/officeDocument/2006/relationships/hyperlink" Target="https://www.iso.org/standard/73341.html" TargetMode="External"/><Relationship Id="rId9" Type="http://schemas.openxmlformats.org/officeDocument/2006/relationships/hyperlink" Target="https://www.iso.org/standard/32160.html" TargetMode="External"/><Relationship Id="rId14" Type="http://schemas.openxmlformats.org/officeDocument/2006/relationships/hyperlink" Target="https://www.iso.org/standard/34812.html"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iso.org/standard/78351.html" TargetMode="External"/><Relationship Id="rId3" Type="http://schemas.openxmlformats.org/officeDocument/2006/relationships/hyperlink" Target="https://www.iso.org/standard/64450.html" TargetMode="External"/><Relationship Id="rId7" Type="http://schemas.openxmlformats.org/officeDocument/2006/relationships/hyperlink" Target="https://www.iso.org/standard/54062.html"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s://www.iso.org/standard/39680.html" TargetMode="External"/><Relationship Id="rId5" Type="http://schemas.openxmlformats.org/officeDocument/2006/relationships/hyperlink" Target="https://www.iso.org/standard/66297.html" TargetMode="External"/><Relationship Id="rId4" Type="http://schemas.openxmlformats.org/officeDocument/2006/relationships/hyperlink" Target="https://www.iso.org/standard/64451.html"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iso.org/standard/24870.html" TargetMode="External"/><Relationship Id="rId13" Type="http://schemas.openxmlformats.org/officeDocument/2006/relationships/hyperlink" Target="https://www.iso.org/standard/26727.html" TargetMode="External"/><Relationship Id="rId3" Type="http://schemas.openxmlformats.org/officeDocument/2006/relationships/hyperlink" Target="https://www.iso.org/standard/34416.html" TargetMode="External"/><Relationship Id="rId7" Type="http://schemas.openxmlformats.org/officeDocument/2006/relationships/hyperlink" Target="https://www.iso.org/standard/19656.html" TargetMode="External"/><Relationship Id="rId12" Type="http://schemas.openxmlformats.org/officeDocument/2006/relationships/hyperlink" Target="https://www.iso.org/standard/28120.html"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s://www.iso.org/standard/18797.html" TargetMode="External"/><Relationship Id="rId11" Type="http://schemas.openxmlformats.org/officeDocument/2006/relationships/hyperlink" Target="https://www.iso.org/standard/30205.html" TargetMode="External"/><Relationship Id="rId5" Type="http://schemas.openxmlformats.org/officeDocument/2006/relationships/hyperlink" Target="https://www.iso.org/standard/46248.html" TargetMode="External"/><Relationship Id="rId15" Type="http://schemas.openxmlformats.org/officeDocument/2006/relationships/hyperlink" Target="https://www.iso.org/standard/28121.html" TargetMode="External"/><Relationship Id="rId10" Type="http://schemas.openxmlformats.org/officeDocument/2006/relationships/hyperlink" Target="https://www.iso.org/standard/24154.html" TargetMode="External"/><Relationship Id="rId4" Type="http://schemas.openxmlformats.org/officeDocument/2006/relationships/hyperlink" Target="https://www.iso.org/standard/18796.html" TargetMode="External"/><Relationship Id="rId9" Type="http://schemas.openxmlformats.org/officeDocument/2006/relationships/hyperlink" Target="https://www.iso.org/standard/24871.html" TargetMode="External"/><Relationship Id="rId14" Type="http://schemas.openxmlformats.org/officeDocument/2006/relationships/hyperlink" Target="https://www.iso.org/standard/17768.html"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iso.org/standard/70974.html?browse=tc" TargetMode="External"/><Relationship Id="rId3" Type="http://schemas.openxmlformats.org/officeDocument/2006/relationships/hyperlink" Target="https://www.iso.org/standard/51382.html?browse=tc" TargetMode="External"/><Relationship Id="rId7" Type="http://schemas.openxmlformats.org/officeDocument/2006/relationships/hyperlink" Target="https://www.iso.org/standard/45340.html?browse=tc" TargetMode="External"/><Relationship Id="rId12" Type="http://schemas.openxmlformats.org/officeDocument/2006/relationships/image" Target="../media/image49.jpeg"/><Relationship Id="rId2" Type="http://schemas.openxmlformats.org/officeDocument/2006/relationships/hyperlink" Target="https://www.iso.org/standard/51388.html?browse=tc" TargetMode="External"/><Relationship Id="rId1" Type="http://schemas.openxmlformats.org/officeDocument/2006/relationships/slideLayout" Target="../slideLayouts/slideLayout2.xml"/><Relationship Id="rId6" Type="http://schemas.openxmlformats.org/officeDocument/2006/relationships/hyperlink" Target="https://www.iso.org/standard/36065.html?browse=tc" TargetMode="External"/><Relationship Id="rId11" Type="http://schemas.openxmlformats.org/officeDocument/2006/relationships/image" Target="../media/image48.jpeg"/><Relationship Id="rId5" Type="http://schemas.openxmlformats.org/officeDocument/2006/relationships/hyperlink" Target="https://www.iso.org/standard/63317.html?browse=tc" TargetMode="External"/><Relationship Id="rId10" Type="http://schemas.openxmlformats.org/officeDocument/2006/relationships/image" Target="../media/image47.jpeg"/><Relationship Id="rId4" Type="http://schemas.openxmlformats.org/officeDocument/2006/relationships/hyperlink" Target="https://www.iso.org/standard/31214.html?browse=tc" TargetMode="External"/><Relationship Id="rId9" Type="http://schemas.openxmlformats.org/officeDocument/2006/relationships/image" Target="../media/image30.png"/></Relationships>
</file>

<file path=ppt/slides/_rels/slide38.xml.rels><?xml version="1.0" encoding="UTF-8" standalone="yes"?>
<Relationships xmlns="http://schemas.openxmlformats.org/package/2006/relationships"><Relationship Id="rId8" Type="http://schemas.openxmlformats.org/officeDocument/2006/relationships/hyperlink" Target="https://www.iso.org/standard/75116.html?browse=tc" TargetMode="External"/><Relationship Id="rId13" Type="http://schemas.openxmlformats.org/officeDocument/2006/relationships/hyperlink" Target="https://www.iso.org/standard/62102.html?browse=tc" TargetMode="External"/><Relationship Id="rId18" Type="http://schemas.openxmlformats.org/officeDocument/2006/relationships/hyperlink" Target="https://www.iso.org/standard/41868.html?browse=tc" TargetMode="External"/><Relationship Id="rId26" Type="http://schemas.openxmlformats.org/officeDocument/2006/relationships/image" Target="../media/image51.jpeg"/><Relationship Id="rId3" Type="http://schemas.openxmlformats.org/officeDocument/2006/relationships/hyperlink" Target="https://www.iso.org/standard/53528.html?browse=tc" TargetMode="External"/><Relationship Id="rId21" Type="http://schemas.openxmlformats.org/officeDocument/2006/relationships/image" Target="../media/image30.png"/><Relationship Id="rId7" Type="http://schemas.openxmlformats.org/officeDocument/2006/relationships/hyperlink" Target="https://www.iso.org/standard/70429.html?browse=tc" TargetMode="External"/><Relationship Id="rId12" Type="http://schemas.openxmlformats.org/officeDocument/2006/relationships/hyperlink" Target="https://www.iso.org/standard/34352.html?browse=tc" TargetMode="External"/><Relationship Id="rId17" Type="http://schemas.openxmlformats.org/officeDocument/2006/relationships/hyperlink" Target="https://www.iso.org/standard/72744.html?browse=tc" TargetMode="External"/><Relationship Id="rId25" Type="http://schemas.openxmlformats.org/officeDocument/2006/relationships/image" Target="../media/image50.jpeg"/><Relationship Id="rId2" Type="http://schemas.openxmlformats.org/officeDocument/2006/relationships/hyperlink" Target="https://www.iso.org/standard/53527.html?browse=tc" TargetMode="External"/><Relationship Id="rId16" Type="http://schemas.openxmlformats.org/officeDocument/2006/relationships/hyperlink" Target="https://www.iso.org/standard/37027.html?browse=tc" TargetMode="External"/><Relationship Id="rId20" Type="http://schemas.openxmlformats.org/officeDocument/2006/relationships/hyperlink" Target="https://www.iso.org/standard/50778.html?browse=tc" TargetMode="External"/><Relationship Id="rId1" Type="http://schemas.openxmlformats.org/officeDocument/2006/relationships/slideLayout" Target="../slideLayouts/slideLayout2.xml"/><Relationship Id="rId6" Type="http://schemas.openxmlformats.org/officeDocument/2006/relationships/hyperlink" Target="https://www.iso.org/standard/57067.html?browse=tc" TargetMode="External"/><Relationship Id="rId11" Type="http://schemas.openxmlformats.org/officeDocument/2006/relationships/hyperlink" Target="https://www.iso.org/standard/50779.html?browse=tc" TargetMode="External"/><Relationship Id="rId24" Type="http://schemas.openxmlformats.org/officeDocument/2006/relationships/image" Target="../media/image26.jpeg"/><Relationship Id="rId5" Type="http://schemas.openxmlformats.org/officeDocument/2006/relationships/hyperlink" Target="https://www.iso.org/standard/57582.html?browse=tc" TargetMode="External"/><Relationship Id="rId15" Type="http://schemas.openxmlformats.org/officeDocument/2006/relationships/hyperlink" Target="https://www.iso.org/standard/70449.html?browse=tc" TargetMode="External"/><Relationship Id="rId23" Type="http://schemas.openxmlformats.org/officeDocument/2006/relationships/image" Target="../media/image25.jpeg"/><Relationship Id="rId28" Type="http://schemas.openxmlformats.org/officeDocument/2006/relationships/image" Target="../media/image53.jpeg"/><Relationship Id="rId10" Type="http://schemas.openxmlformats.org/officeDocument/2006/relationships/hyperlink" Target="https://www.iso.org/standard/38402.html?browse=tc" TargetMode="External"/><Relationship Id="rId19" Type="http://schemas.openxmlformats.org/officeDocument/2006/relationships/hyperlink" Target="https://www.iso.org/standard/50777.html?browse=tc" TargetMode="External"/><Relationship Id="rId4" Type="http://schemas.openxmlformats.org/officeDocument/2006/relationships/hyperlink" Target="https://www.iso.org/standard/57583.html?browse=tc" TargetMode="External"/><Relationship Id="rId9" Type="http://schemas.openxmlformats.org/officeDocument/2006/relationships/hyperlink" Target="https://www.iso.org/standard/70144.html?browse=tc" TargetMode="External"/><Relationship Id="rId14" Type="http://schemas.openxmlformats.org/officeDocument/2006/relationships/hyperlink" Target="https://www.iso.org/standard/77617.html?browse=tc" TargetMode="External"/><Relationship Id="rId22" Type="http://schemas.openxmlformats.org/officeDocument/2006/relationships/image" Target="../media/image24.jpeg"/><Relationship Id="rId27" Type="http://schemas.openxmlformats.org/officeDocument/2006/relationships/image" Target="../media/image52.jpeg"/></Relationships>
</file>

<file path=ppt/slides/_rels/slide39.xml.rels><?xml version="1.0" encoding="UTF-8" standalone="yes"?>
<Relationships xmlns="http://schemas.openxmlformats.org/package/2006/relationships"><Relationship Id="rId8" Type="http://schemas.openxmlformats.org/officeDocument/2006/relationships/hyperlink" Target="https://www.iso.org/standard/32096.html?browse=tc" TargetMode="External"/><Relationship Id="rId13" Type="http://schemas.openxmlformats.org/officeDocument/2006/relationships/hyperlink" Target="https://www.iso.org/standard/45703.html?browse=tc" TargetMode="External"/><Relationship Id="rId18" Type="http://schemas.openxmlformats.org/officeDocument/2006/relationships/hyperlink" Target="https://www.iso.org/standard/67075.html?browse=tc" TargetMode="External"/><Relationship Id="rId3" Type="http://schemas.openxmlformats.org/officeDocument/2006/relationships/hyperlink" Target="https://www.iso.org/standard/53530.html?browse=tc" TargetMode="External"/><Relationship Id="rId21" Type="http://schemas.openxmlformats.org/officeDocument/2006/relationships/hyperlink" Target="https://www.iso.org/standard/27189.html?browse=tc" TargetMode="External"/><Relationship Id="rId7" Type="http://schemas.openxmlformats.org/officeDocument/2006/relationships/hyperlink" Target="https://www.iso.org/standard/75115.html?browse=tc" TargetMode="External"/><Relationship Id="rId12" Type="http://schemas.openxmlformats.org/officeDocument/2006/relationships/hyperlink" Target="https://www.iso.org/standard/70146.html?browse=tc" TargetMode="External"/><Relationship Id="rId17" Type="http://schemas.openxmlformats.org/officeDocument/2006/relationships/hyperlink" Target="https://www.iso.org/standard/67074.html?browse=tc" TargetMode="External"/><Relationship Id="rId2" Type="http://schemas.openxmlformats.org/officeDocument/2006/relationships/hyperlink" Target="https://www.iso.org/standard/56033.html?browse=tc" TargetMode="External"/><Relationship Id="rId16" Type="http://schemas.openxmlformats.org/officeDocument/2006/relationships/hyperlink" Target="https://www.iso.org/standard/60106.html?browse=tc" TargetMode="External"/><Relationship Id="rId20" Type="http://schemas.openxmlformats.org/officeDocument/2006/relationships/hyperlink" Target="https://www.iso.org/standard/19244.html?browse=tc" TargetMode="External"/><Relationship Id="rId1" Type="http://schemas.openxmlformats.org/officeDocument/2006/relationships/slideLayout" Target="../slideLayouts/slideLayout2.xml"/><Relationship Id="rId6" Type="http://schemas.openxmlformats.org/officeDocument/2006/relationships/hyperlink" Target="https://www.iso.org/standard/46187.html?browse=tc" TargetMode="External"/><Relationship Id="rId11" Type="http://schemas.openxmlformats.org/officeDocument/2006/relationships/hyperlink" Target="https://www.iso.org/standard/70145.html?browse=tc" TargetMode="External"/><Relationship Id="rId24" Type="http://schemas.openxmlformats.org/officeDocument/2006/relationships/image" Target="../media/image54.jpeg"/><Relationship Id="rId5" Type="http://schemas.openxmlformats.org/officeDocument/2006/relationships/hyperlink" Target="https://www.iso.org/standard/53529.html?browse=tc" TargetMode="External"/><Relationship Id="rId15" Type="http://schemas.openxmlformats.org/officeDocument/2006/relationships/hyperlink" Target="https://www.iso.org/standard/75810.html?browse=tc" TargetMode="External"/><Relationship Id="rId23" Type="http://schemas.openxmlformats.org/officeDocument/2006/relationships/image" Target="../media/image30.png"/><Relationship Id="rId10" Type="http://schemas.openxmlformats.org/officeDocument/2006/relationships/hyperlink" Target="https://www.iso.org/standard/23951.html?browse=tc" TargetMode="External"/><Relationship Id="rId19" Type="http://schemas.openxmlformats.org/officeDocument/2006/relationships/hyperlink" Target="https://www.iso.org/standard/67076.html?browse=tc" TargetMode="External"/><Relationship Id="rId4" Type="http://schemas.openxmlformats.org/officeDocument/2006/relationships/hyperlink" Target="https://www.iso.org/standard/61723.html?browse=tc" TargetMode="External"/><Relationship Id="rId9" Type="http://schemas.openxmlformats.org/officeDocument/2006/relationships/hyperlink" Target="https://www.iso.org/standard/21530.html?browse=tc" TargetMode="External"/><Relationship Id="rId14" Type="http://schemas.openxmlformats.org/officeDocument/2006/relationships/hyperlink" Target="https://www.iso.org/standard/54070.html?browse=tc" TargetMode="External"/><Relationship Id="rId22" Type="http://schemas.openxmlformats.org/officeDocument/2006/relationships/hyperlink" Target="https://www.iso.org/standard/69583.html?browse=tc"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www.regulations.gov/document?D=EPA-HQ-OPPT-2009-0154-0037" TargetMode="External"/><Relationship Id="rId13" Type="http://schemas.openxmlformats.org/officeDocument/2006/relationships/hyperlink" Target="https://www.regulations.gov/document?D=EPA-HQ-OPPT-2009-0154-0031" TargetMode="External"/><Relationship Id="rId3" Type="http://schemas.openxmlformats.org/officeDocument/2006/relationships/hyperlink" Target="https://www.regulations.gov/document?D=EPA-HQ-OPPT-2009-0154-0041" TargetMode="External"/><Relationship Id="rId7" Type="http://schemas.openxmlformats.org/officeDocument/2006/relationships/hyperlink" Target="https://www.regulations.gov/document?D=EPA-HQ-OPPT-2009-0154-0038" TargetMode="External"/><Relationship Id="rId12" Type="http://schemas.openxmlformats.org/officeDocument/2006/relationships/hyperlink" Target="https://www.regulations.gov/document?D=EPA-HQ-OPPT-2009-0154-0033" TargetMode="External"/><Relationship Id="rId2" Type="http://schemas.openxmlformats.org/officeDocument/2006/relationships/hyperlink" Target="https://www.epa.gov/test-guidelines-pesticides-and-toxic-substances/series-850-ecological-effects-test-guidelines" TargetMode="External"/><Relationship Id="rId16"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hyperlink" Target="https://www.regulations.gov/document?D=EPA-HQ-OPPT-2009-0154-0039" TargetMode="External"/><Relationship Id="rId11" Type="http://schemas.openxmlformats.org/officeDocument/2006/relationships/hyperlink" Target="https://www.regulations.gov/document?D=EPA-HQ-OPPT-2009-0154-0035" TargetMode="External"/><Relationship Id="rId5" Type="http://schemas.openxmlformats.org/officeDocument/2006/relationships/hyperlink" Target="https://www.regulations.gov/document?D=EPA-HQ-OPPT-2009-0154-0040" TargetMode="External"/><Relationship Id="rId15" Type="http://schemas.openxmlformats.org/officeDocument/2006/relationships/hyperlink" Target="https://www.regulations.gov/document?D=EPA-HQ-OPPT-2009-0154-0029" TargetMode="External"/><Relationship Id="rId10" Type="http://schemas.openxmlformats.org/officeDocument/2006/relationships/hyperlink" Target="https://www.regulations.gov/document?D=EPA-HQ-OPPT-2009-0154-0032" TargetMode="External"/><Relationship Id="rId4" Type="http://schemas.openxmlformats.org/officeDocument/2006/relationships/hyperlink" Target="https://www.regulations.gov/document?D=EPA-HQ-OPPT-2009-0154-0034" TargetMode="External"/><Relationship Id="rId9" Type="http://schemas.openxmlformats.org/officeDocument/2006/relationships/hyperlink" Target="https://www.regulations.gov/document?D=EPA-HQ-OPPT-2009-0154-0036" TargetMode="External"/><Relationship Id="rId14" Type="http://schemas.openxmlformats.org/officeDocument/2006/relationships/hyperlink" Target="https://www.regulations.gov/document?D=EPA-HQ-OPPT-2009-0154-0030"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www.regulations.gov/#!documentDetail;D=EPA-HQ-OPPT-2009-0154-0014" TargetMode="External"/><Relationship Id="rId3" Type="http://schemas.openxmlformats.org/officeDocument/2006/relationships/image" Target="../media/image55.png"/><Relationship Id="rId7" Type="http://schemas.openxmlformats.org/officeDocument/2006/relationships/hyperlink" Target="http://www.regulations.gov/#!documentDetail;D=EPA-HQ-OPPT-2009-0154-0013" TargetMode="External"/><Relationship Id="rId2" Type="http://schemas.openxmlformats.org/officeDocument/2006/relationships/hyperlink" Target="https://www.epa.gov/test-guidelines-pesticides-and-toxic-substances/series-850-ecological-effects-test-guidelines" TargetMode="External"/><Relationship Id="rId1" Type="http://schemas.openxmlformats.org/officeDocument/2006/relationships/slideLayout" Target="../slideLayouts/slideLayout2.xml"/><Relationship Id="rId6" Type="http://schemas.openxmlformats.org/officeDocument/2006/relationships/hyperlink" Target="http://www.regulations.gov/#!documentDetail;D=EPA-HQ-OPPT-2009-0154-0012" TargetMode="External"/><Relationship Id="rId5" Type="http://schemas.openxmlformats.org/officeDocument/2006/relationships/hyperlink" Target="http://www.regulations.gov/#!documentDetail;D=EPA-HQ-OPPT-2009-0154-0011" TargetMode="External"/><Relationship Id="rId4" Type="http://schemas.openxmlformats.org/officeDocument/2006/relationships/hyperlink" Target="http://www.regulations.gov/#!documentDetail;D=EPA-HQ-OPPT-2009-0154-0010"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www.regulations.gov/#!documentDetail;D=EPA-HQ-OPPT-2009-0154-0020" TargetMode="External"/><Relationship Id="rId3" Type="http://schemas.openxmlformats.org/officeDocument/2006/relationships/image" Target="../media/image55.png"/><Relationship Id="rId7" Type="http://schemas.openxmlformats.org/officeDocument/2006/relationships/hyperlink" Target="http://www.regulations.gov/#!documentDetail;D=EPA-HQ-OPPT-2009-0154-0019" TargetMode="External"/><Relationship Id="rId2" Type="http://schemas.openxmlformats.org/officeDocument/2006/relationships/hyperlink" Target="https://www.epa.gov/test-guidelines-pesticides-and-toxic-substances/series-850-ecological-effects-test-guidelines" TargetMode="External"/><Relationship Id="rId1" Type="http://schemas.openxmlformats.org/officeDocument/2006/relationships/slideLayout" Target="../slideLayouts/slideLayout2.xml"/><Relationship Id="rId6" Type="http://schemas.openxmlformats.org/officeDocument/2006/relationships/hyperlink" Target="http://www.regulations.gov/#!documentDetail;D=EPA-HQ-OPPT-2009-0154-0018" TargetMode="External"/><Relationship Id="rId5" Type="http://schemas.openxmlformats.org/officeDocument/2006/relationships/hyperlink" Target="http://www.regulations.gov/#!documentDetail;D=EPA-HQ-OPPT-2009-0154-0017" TargetMode="External"/><Relationship Id="rId4" Type="http://schemas.openxmlformats.org/officeDocument/2006/relationships/hyperlink" Target="http://www.regulations.gov/#!documentDetail;D=EPA-HQ-OPPT-2009-0154-0016" TargetMode="External"/><Relationship Id="rId9" Type="http://schemas.openxmlformats.org/officeDocument/2006/relationships/hyperlink" Target="http://www.regulations.gov/#!documentDetail;D=EPA-HQ-OPPT-2009-0154-0021"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www.regulations.gov/#!documentDetail;D=EPA-HQ-OPPT-2009-0154-0026" TargetMode="External"/><Relationship Id="rId13" Type="http://schemas.openxmlformats.org/officeDocument/2006/relationships/hyperlink" Target="http://www.regulations.gov/#!documentDetail;D=EPA-HQ-OPPT-2009-0154-0005" TargetMode="External"/><Relationship Id="rId3" Type="http://schemas.openxmlformats.org/officeDocument/2006/relationships/image" Target="../media/image55.png"/><Relationship Id="rId7" Type="http://schemas.openxmlformats.org/officeDocument/2006/relationships/hyperlink" Target="http://www.regulations.gov/#!documentDetail;D=EPA-HQ-OPPT-2009-0154-0006" TargetMode="External"/><Relationship Id="rId12" Type="http://schemas.openxmlformats.org/officeDocument/2006/relationships/hyperlink" Target="http://www.regulations.gov/#!documentDetail;D=EPA-HQ-OPPT-2009-0154-0002" TargetMode="External"/><Relationship Id="rId2" Type="http://schemas.openxmlformats.org/officeDocument/2006/relationships/hyperlink" Target="https://www.epa.gov/test-guidelines-pesticides-and-toxic-substances/series-850-ecological-effects-test-guidelines" TargetMode="External"/><Relationship Id="rId1" Type="http://schemas.openxmlformats.org/officeDocument/2006/relationships/slideLayout" Target="../slideLayouts/slideLayout2.xml"/><Relationship Id="rId6" Type="http://schemas.openxmlformats.org/officeDocument/2006/relationships/hyperlink" Target="http://www.regulations.gov/#!documentDetail;D=EPA-HQ-OPPT-2009-0154-0024" TargetMode="External"/><Relationship Id="rId11" Type="http://schemas.openxmlformats.org/officeDocument/2006/relationships/hyperlink" Target="http://www.regulations.gov/#!documentDetail;D=EPA-HQ-OPPT-2009-0154-0027" TargetMode="External"/><Relationship Id="rId5" Type="http://schemas.openxmlformats.org/officeDocument/2006/relationships/hyperlink" Target="http://www.regulations.gov/#!documentDetail;D=EPA-HQ-OPPT-2009-0154-0023" TargetMode="External"/><Relationship Id="rId10" Type="http://schemas.openxmlformats.org/officeDocument/2006/relationships/hyperlink" Target="http://www.regulations.gov/#!documentDetail;D=EPA-HQ-OPPT-2009-0154-0004" TargetMode="External"/><Relationship Id="rId4" Type="http://schemas.openxmlformats.org/officeDocument/2006/relationships/hyperlink" Target="http://www.regulations.gov/#!documentDetail;D=EPA-HQ-OPPT-2009-0154-0025" TargetMode="External"/><Relationship Id="rId9" Type="http://schemas.openxmlformats.org/officeDocument/2006/relationships/hyperlink" Target="http://www.regulations.gov/#!documentDetail;D=EPA-HQ-OPPT-2009-0154-0003" TargetMode="External"/><Relationship Id="rId14" Type="http://schemas.openxmlformats.org/officeDocument/2006/relationships/hyperlink" Target="http://www.regulations.gov/#!documentDetail;D=EPA-HQ-OPPT-2009-0154-000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398502" y="2231472"/>
            <a:ext cx="11361600" cy="1840473"/>
          </a:xfrm>
        </p:spPr>
        <p:txBody>
          <a:bodyPr/>
          <a:lstStyle/>
          <a:p>
            <a:pPr algn="ctr"/>
            <a:r>
              <a:rPr lang="cs-CZ" dirty="0"/>
              <a:t>Bi2003 </a:t>
            </a:r>
            <a:r>
              <a:rPr lang="cs-CZ" dirty="0" err="1"/>
              <a:t>Ecotoxicology</a:t>
            </a:r>
            <a:br>
              <a:rPr lang="cs-CZ" dirty="0"/>
            </a:br>
            <a:br>
              <a:rPr lang="cs-CZ" dirty="0"/>
            </a:br>
            <a:r>
              <a:rPr lang="cs-CZ" dirty="0" err="1"/>
              <a:t>Ecotoxicological</a:t>
            </a:r>
            <a:r>
              <a:rPr lang="cs-CZ" dirty="0"/>
              <a:t> </a:t>
            </a:r>
            <a:r>
              <a:rPr lang="cs-CZ" dirty="0" err="1"/>
              <a:t>bioassays</a:t>
            </a:r>
            <a:endParaRPr lang="en-US" dirty="0"/>
          </a:p>
        </p:txBody>
      </p:sp>
      <p:sp>
        <p:nvSpPr>
          <p:cNvPr id="6" name="Podnadpis 5"/>
          <p:cNvSpPr>
            <a:spLocks noGrp="1"/>
          </p:cNvSpPr>
          <p:nvPr>
            <p:ph type="subTitle" idx="1"/>
          </p:nvPr>
        </p:nvSpPr>
        <p:spPr>
          <a:xfrm>
            <a:off x="398502" y="4921745"/>
            <a:ext cx="11361600" cy="698497"/>
          </a:xfrm>
        </p:spPr>
        <p:txBody>
          <a:bodyPr/>
          <a:lstStyle/>
          <a:p>
            <a:pPr algn="ctr"/>
            <a:r>
              <a:rPr lang="cs-CZ" dirty="0"/>
              <a:t>Jakub Hofman</a:t>
            </a:r>
            <a:endParaRPr lang="en-US" dirty="0"/>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a:t>
            </a:fld>
            <a:endParaRPr lang="cs-CZ" altLang="cs-CZ" noProof="0" dirty="0"/>
          </a:p>
        </p:txBody>
      </p:sp>
    </p:spTree>
    <p:extLst>
      <p:ext uri="{BB962C8B-B14F-4D97-AF65-F5344CB8AC3E}">
        <p14:creationId xmlns:p14="http://schemas.microsoft.com/office/powerpoint/2010/main" val="392466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Bioassay</a:t>
            </a:r>
            <a:r>
              <a:rPr lang="cs-CZ" dirty="0"/>
              <a:t>s</a:t>
            </a:r>
            <a:r>
              <a:rPr lang="en-US" dirty="0"/>
              <a:t> useful for:</a:t>
            </a:r>
            <a:endParaRPr lang="cs-CZ" dirty="0"/>
          </a:p>
        </p:txBody>
      </p:sp>
      <p:sp>
        <p:nvSpPr>
          <p:cNvPr id="3" name="Zástupný symbol pro obsah 2"/>
          <p:cNvSpPr>
            <a:spLocks noGrp="1"/>
          </p:cNvSpPr>
          <p:nvPr>
            <p:ph idx="1"/>
          </p:nvPr>
        </p:nvSpPr>
        <p:spPr/>
        <p:txBody>
          <a:bodyPr/>
          <a:lstStyle/>
          <a:p>
            <a:pPr marL="0" indent="0">
              <a:buNone/>
            </a:pPr>
            <a:r>
              <a:rPr lang="en-US" sz="2000" b="1" dirty="0">
                <a:solidFill>
                  <a:srgbClr val="FF0000"/>
                </a:solidFill>
              </a:rPr>
              <a:t>Objectives of the prospective approach:</a:t>
            </a:r>
            <a:endParaRPr lang="cs-CZ" sz="2000" b="1" dirty="0">
              <a:solidFill>
                <a:srgbClr val="FF0000"/>
              </a:solidFill>
            </a:endParaRPr>
          </a:p>
          <a:p>
            <a:r>
              <a:rPr lang="en-US" sz="2000" dirty="0"/>
              <a:t>evaluation of </a:t>
            </a:r>
            <a:r>
              <a:rPr lang="cs-CZ" sz="2000" b="1" dirty="0" err="1"/>
              <a:t>hazards</a:t>
            </a:r>
            <a:r>
              <a:rPr lang="en-US" sz="2000" dirty="0"/>
              <a:t> of contaminants (individual and mixtures) and other stressors</a:t>
            </a:r>
            <a:endParaRPr lang="cs-CZ" sz="2000" dirty="0"/>
          </a:p>
          <a:p>
            <a:r>
              <a:rPr lang="en-US" sz="2000" dirty="0"/>
              <a:t>analysis of relationship</a:t>
            </a:r>
            <a:r>
              <a:rPr lang="cs-CZ" sz="2000" dirty="0"/>
              <a:t>s</a:t>
            </a:r>
            <a:r>
              <a:rPr lang="en-US" sz="2000" dirty="0"/>
              <a:t> between concentration and effect ("dose-response relationship")</a:t>
            </a:r>
            <a:endParaRPr lang="cs-CZ" sz="2000" dirty="0"/>
          </a:p>
          <a:p>
            <a:r>
              <a:rPr lang="en-US" sz="2000" b="1" dirty="0"/>
              <a:t>hazard</a:t>
            </a:r>
            <a:r>
              <a:rPr lang="en-US" sz="2000" dirty="0"/>
              <a:t> quantification, </a:t>
            </a:r>
            <a:r>
              <a:rPr lang="en-US" sz="2000" b="1" dirty="0"/>
              <a:t>risk</a:t>
            </a:r>
            <a:r>
              <a:rPr lang="en-US" sz="2000" dirty="0"/>
              <a:t> assessment (including legislatively </a:t>
            </a:r>
            <a:r>
              <a:rPr lang="cs-CZ" sz="2000" dirty="0" err="1"/>
              <a:t>required</a:t>
            </a:r>
            <a:r>
              <a:rPr lang="cs-CZ" sz="2000" dirty="0"/>
              <a:t> </a:t>
            </a:r>
            <a:r>
              <a:rPr lang="en-US" sz="2000" dirty="0"/>
              <a:t>assessment) and prediction of negative effects </a:t>
            </a:r>
            <a:r>
              <a:rPr lang="cs-CZ" sz="2000" dirty="0" err="1"/>
              <a:t>of</a:t>
            </a:r>
            <a:r>
              <a:rPr lang="cs-CZ" sz="2000" dirty="0"/>
              <a:t> </a:t>
            </a:r>
            <a:r>
              <a:rPr lang="cs-CZ" sz="2000" dirty="0" err="1"/>
              <a:t>real</a:t>
            </a:r>
            <a:r>
              <a:rPr lang="cs-CZ" sz="2000" dirty="0"/>
              <a:t> </a:t>
            </a:r>
            <a:r>
              <a:rPr lang="cs-CZ" sz="2000" dirty="0" err="1"/>
              <a:t>environmental</a:t>
            </a:r>
            <a:r>
              <a:rPr lang="cs-CZ" sz="2000" dirty="0"/>
              <a:t> </a:t>
            </a:r>
            <a:r>
              <a:rPr lang="cs-CZ" sz="2000" dirty="0" err="1"/>
              <a:t>samples</a:t>
            </a:r>
            <a:endParaRPr lang="cs-CZ" sz="2000" dirty="0"/>
          </a:p>
          <a:p>
            <a:r>
              <a:rPr lang="en-US" sz="2000" dirty="0"/>
              <a:t>setting limit values for (legislative) regulation of chemical substances, pesticides and materials that may come in contact with the environment (waste, sludge, fertilizers…)</a:t>
            </a:r>
            <a:endParaRPr lang="cs-CZ" sz="2000" dirty="0"/>
          </a:p>
          <a:p>
            <a:r>
              <a:rPr lang="en-US" sz="2000" dirty="0"/>
              <a:t>knowledge of processes</a:t>
            </a:r>
            <a:r>
              <a:rPr lang="cs-CZ" sz="2000" dirty="0"/>
              <a:t> </a:t>
            </a:r>
            <a:r>
              <a:rPr lang="en-US" sz="2000" dirty="0"/>
              <a:t>and mechanisms related to the effects of contaminants (or other stressors) on biota, fate and bioavailability of contaminants in the environment and exposure of organisms</a:t>
            </a:r>
            <a:endParaRPr lang="cs-CZ" sz="2000" dirty="0"/>
          </a:p>
          <a:p>
            <a:r>
              <a:rPr lang="en-US" sz="2000" dirty="0"/>
              <a:t>understanding causes of harmful effects of contaminants on organisms</a:t>
            </a:r>
            <a:endParaRPr lang="cs-CZ" sz="2000" dirty="0"/>
          </a:p>
        </p:txBody>
      </p:sp>
      <p:sp>
        <p:nvSpPr>
          <p:cNvPr id="4" name="Zástupný symbol pro číslo snímku 3">
            <a:extLst>
              <a:ext uri="{FF2B5EF4-FFF2-40B4-BE49-F238E27FC236}">
                <a16:creationId xmlns:a16="http://schemas.microsoft.com/office/drawing/2014/main" id="{EEE6D75C-78F0-4C65-AC2C-8F1B4F1900D3}"/>
              </a:ext>
            </a:extLst>
          </p:cNvPr>
          <p:cNvSpPr>
            <a:spLocks noGrp="1"/>
          </p:cNvSpPr>
          <p:nvPr>
            <p:ph type="sldNum" sz="quarter" idx="10"/>
          </p:nvPr>
        </p:nvSpPr>
        <p:spPr/>
        <p:txBody>
          <a:bodyPr/>
          <a:lstStyle/>
          <a:p>
            <a:pPr>
              <a:defRPr/>
            </a:pPr>
            <a:fld id="{4E12630B-17A9-44AC-A5BE-0FEBEDB0B5E8}" type="slidenum">
              <a:rPr lang="cs-CZ" altLang="cs-CZ" noProof="0" smtClean="0"/>
              <a:pPr>
                <a:defRPr/>
              </a:pPr>
              <a:t>10</a:t>
            </a:fld>
            <a:endParaRPr lang="cs-CZ" altLang="cs-CZ" noProof="0"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en-US" dirty="0"/>
              <a:t>Bioassay</a:t>
            </a:r>
            <a:r>
              <a:rPr lang="cs-CZ" dirty="0"/>
              <a:t>s</a:t>
            </a:r>
            <a:r>
              <a:rPr lang="en-US" dirty="0"/>
              <a:t> useful for:</a:t>
            </a:r>
          </a:p>
        </p:txBody>
      </p:sp>
      <p:sp>
        <p:nvSpPr>
          <p:cNvPr id="7171" name="Zástupný symbol pro obsah 3"/>
          <p:cNvSpPr>
            <a:spLocks noGrp="1"/>
          </p:cNvSpPr>
          <p:nvPr>
            <p:ph idx="1"/>
          </p:nvPr>
        </p:nvSpPr>
        <p:spPr>
          <a:xfrm>
            <a:off x="704850" y="1212782"/>
            <a:ext cx="3721677" cy="4778443"/>
          </a:xfrm>
        </p:spPr>
        <p:txBody>
          <a:bodyPr/>
          <a:lstStyle/>
          <a:p>
            <a:r>
              <a:rPr lang="en-US" altLang="cs-CZ" b="1" dirty="0">
                <a:solidFill>
                  <a:srgbClr val="FF0000"/>
                </a:solidFill>
              </a:rPr>
              <a:t>retrospective </a:t>
            </a:r>
            <a:r>
              <a:rPr lang="cs-CZ" altLang="cs-CZ" b="1" dirty="0" err="1">
                <a:solidFill>
                  <a:srgbClr val="FF0000"/>
                </a:solidFill>
              </a:rPr>
              <a:t>ecological</a:t>
            </a:r>
            <a:r>
              <a:rPr lang="cs-CZ" altLang="cs-CZ" b="1" dirty="0">
                <a:solidFill>
                  <a:srgbClr val="FF0000"/>
                </a:solidFill>
              </a:rPr>
              <a:t> risk </a:t>
            </a:r>
            <a:r>
              <a:rPr lang="en-US" altLang="cs-CZ" b="1" dirty="0">
                <a:solidFill>
                  <a:srgbClr val="FF0000"/>
                </a:solidFill>
              </a:rPr>
              <a:t>assessment</a:t>
            </a:r>
            <a:endParaRPr lang="cs-CZ" altLang="cs-CZ" b="1" dirty="0">
              <a:solidFill>
                <a:srgbClr val="FF0000"/>
              </a:solidFill>
            </a:endParaRPr>
          </a:p>
          <a:p>
            <a:pPr lvl="1"/>
            <a:r>
              <a:rPr lang="en-US" altLang="cs-CZ" dirty="0"/>
              <a:t>using </a:t>
            </a:r>
            <a:r>
              <a:rPr lang="cs-CZ" altLang="cs-CZ" dirty="0" err="1"/>
              <a:t>bioassays</a:t>
            </a:r>
            <a:r>
              <a:rPr lang="cs-CZ" altLang="cs-CZ" dirty="0"/>
              <a:t> </a:t>
            </a:r>
            <a:r>
              <a:rPr lang="cs-CZ" altLang="cs-CZ" dirty="0" err="1"/>
              <a:t>for</a:t>
            </a:r>
            <a:r>
              <a:rPr lang="en-US" altLang="cs-CZ" dirty="0"/>
              <a:t> real environmental samples</a:t>
            </a:r>
            <a:endParaRPr lang="cs-CZ" altLang="cs-CZ" dirty="0"/>
          </a:p>
          <a:p>
            <a:pPr lvl="1"/>
            <a:r>
              <a:rPr lang="cs-CZ" altLang="cs-CZ" dirty="0"/>
              <a:t>s</a:t>
            </a:r>
            <a:r>
              <a:rPr lang="en-US" altLang="cs-CZ" dirty="0" err="1"/>
              <a:t>earching</a:t>
            </a:r>
            <a:r>
              <a:rPr lang="en-US" altLang="cs-CZ" dirty="0"/>
              <a:t> the causalities between pollution and effects</a:t>
            </a:r>
          </a:p>
        </p:txBody>
      </p:sp>
      <p:pic>
        <p:nvPicPr>
          <p:cNvPr id="4505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4168" y="1358765"/>
            <a:ext cx="7657832" cy="4778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a:extLst>
              <a:ext uri="{FF2B5EF4-FFF2-40B4-BE49-F238E27FC236}">
                <a16:creationId xmlns:a16="http://schemas.microsoft.com/office/drawing/2014/main" id="{385439A4-C67F-4FAD-9D95-F84DF2C3717F}"/>
              </a:ext>
            </a:extLst>
          </p:cNvPr>
          <p:cNvSpPr txBox="1"/>
          <p:nvPr/>
        </p:nvSpPr>
        <p:spPr>
          <a:xfrm>
            <a:off x="8175552" y="6106008"/>
            <a:ext cx="3340173" cy="646331"/>
          </a:xfrm>
          <a:prstGeom prst="rect">
            <a:avLst/>
          </a:prstGeom>
          <a:noFill/>
        </p:spPr>
        <p:txBody>
          <a:bodyPr wrap="square">
            <a:spAutoFit/>
          </a:bodyPr>
          <a:lstStyle/>
          <a:p>
            <a:r>
              <a:rPr lang="en-US" sz="1200" dirty="0"/>
              <a:t>ISO 19204:2017 Soil quality — Procedure for site-specific ecological risk assessment of soil contamination (soil quality TRIAD approach)</a:t>
            </a:r>
          </a:p>
        </p:txBody>
      </p:sp>
      <p:sp>
        <p:nvSpPr>
          <p:cNvPr id="3" name="Zástupný symbol pro číslo snímku 2">
            <a:extLst>
              <a:ext uri="{FF2B5EF4-FFF2-40B4-BE49-F238E27FC236}">
                <a16:creationId xmlns:a16="http://schemas.microsoft.com/office/drawing/2014/main" id="{554919FD-6221-4D10-94AC-CF4FC24C74D5}"/>
              </a:ext>
            </a:extLst>
          </p:cNvPr>
          <p:cNvSpPr>
            <a:spLocks noGrp="1"/>
          </p:cNvSpPr>
          <p:nvPr>
            <p:ph type="sldNum" sz="quarter" idx="10"/>
          </p:nvPr>
        </p:nvSpPr>
        <p:spPr/>
        <p:txBody>
          <a:bodyPr/>
          <a:lstStyle/>
          <a:p>
            <a:pPr>
              <a:defRPr/>
            </a:pPr>
            <a:fld id="{4E12630B-17A9-44AC-A5BE-0FEBEDB0B5E8}" type="slidenum">
              <a:rPr lang="cs-CZ" altLang="cs-CZ" noProof="0" smtClean="0"/>
              <a:pPr>
                <a:defRPr/>
              </a:pPr>
              <a:t>11</a:t>
            </a:fld>
            <a:endParaRPr lang="cs-CZ" altLang="cs-CZ" noProof="0" dirty="0"/>
          </a:p>
        </p:txBody>
      </p:sp>
    </p:spTree>
    <p:extLst>
      <p:ext uri="{BB962C8B-B14F-4D97-AF65-F5344CB8AC3E}">
        <p14:creationId xmlns:p14="http://schemas.microsoft.com/office/powerpoint/2010/main" val="38509665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Bioassay</a:t>
            </a:r>
            <a:r>
              <a:rPr lang="cs-CZ" dirty="0"/>
              <a:t>s</a:t>
            </a:r>
            <a:r>
              <a:rPr lang="en-US" dirty="0"/>
              <a:t> useful for:</a:t>
            </a:r>
            <a:endParaRPr lang="cs-CZ" dirty="0"/>
          </a:p>
        </p:txBody>
      </p:sp>
      <p:sp>
        <p:nvSpPr>
          <p:cNvPr id="3" name="Zástupný symbol pro obsah 2"/>
          <p:cNvSpPr>
            <a:spLocks noGrp="1"/>
          </p:cNvSpPr>
          <p:nvPr>
            <p:ph idx="1"/>
          </p:nvPr>
        </p:nvSpPr>
        <p:spPr/>
        <p:txBody>
          <a:bodyPr/>
          <a:lstStyle/>
          <a:p>
            <a:pPr marL="0" indent="0">
              <a:buNone/>
            </a:pPr>
            <a:r>
              <a:rPr lang="en-US" sz="2000" b="1" dirty="0">
                <a:solidFill>
                  <a:srgbClr val="FF0000"/>
                </a:solidFill>
              </a:rPr>
              <a:t>Objectives of the retrospective approach:</a:t>
            </a:r>
            <a:endParaRPr lang="cs-CZ" sz="2000" b="1" dirty="0">
              <a:solidFill>
                <a:srgbClr val="FF0000"/>
              </a:solidFill>
            </a:endParaRPr>
          </a:p>
          <a:p>
            <a:r>
              <a:rPr lang="en-US" sz="2000" dirty="0"/>
              <a:t>knowledge of the links (causality) between the occurrence and fate of contaminants (stressors) and the state of the biota</a:t>
            </a:r>
            <a:endParaRPr lang="cs-CZ" sz="2000" dirty="0"/>
          </a:p>
          <a:p>
            <a:r>
              <a:rPr lang="en-US" sz="2000" dirty="0"/>
              <a:t>knowledge of past events and their regularities allows to estimate the development for the future in similar situations (prediction)</a:t>
            </a:r>
            <a:endParaRPr lang="cs-CZ" sz="2000" dirty="0"/>
          </a:p>
          <a:p>
            <a:r>
              <a:rPr lang="en-US" sz="2000" dirty="0"/>
              <a:t>evaluation of interventions on real components of the environment in real ecosystems (evaluation of fertilization, remediation, assessment of contaminated sites…)</a:t>
            </a:r>
            <a:endParaRPr lang="cs-CZ" sz="2000" dirty="0"/>
          </a:p>
          <a:p>
            <a:r>
              <a:rPr lang="en-US" sz="2000" dirty="0"/>
              <a:t>knowledge of processes and mechanisms related to the effects of contaminants (or other stressors) on the biota, the fate and bioavailability of contaminants in the environment and the exposure of organisms</a:t>
            </a:r>
            <a:endParaRPr lang="cs-CZ" sz="2000" dirty="0"/>
          </a:p>
          <a:p>
            <a:r>
              <a:rPr lang="en-US" sz="2000" dirty="0"/>
              <a:t>understanding the consequences of the harmful effects of contaminants, especially at higher levels of the biological organization</a:t>
            </a:r>
            <a:endParaRPr lang="cs-CZ" sz="2000" dirty="0"/>
          </a:p>
        </p:txBody>
      </p:sp>
      <p:sp>
        <p:nvSpPr>
          <p:cNvPr id="4" name="Zástupný symbol pro číslo snímku 3">
            <a:extLst>
              <a:ext uri="{FF2B5EF4-FFF2-40B4-BE49-F238E27FC236}">
                <a16:creationId xmlns:a16="http://schemas.microsoft.com/office/drawing/2014/main" id="{9521426D-E533-4B32-93BD-5AE722F5A537}"/>
              </a:ext>
            </a:extLst>
          </p:cNvPr>
          <p:cNvSpPr>
            <a:spLocks noGrp="1"/>
          </p:cNvSpPr>
          <p:nvPr>
            <p:ph type="sldNum" sz="quarter" idx="10"/>
          </p:nvPr>
        </p:nvSpPr>
        <p:spPr/>
        <p:txBody>
          <a:bodyPr/>
          <a:lstStyle/>
          <a:p>
            <a:pPr>
              <a:defRPr/>
            </a:pPr>
            <a:fld id="{4E12630B-17A9-44AC-A5BE-0FEBEDB0B5E8}" type="slidenum">
              <a:rPr lang="cs-CZ" altLang="cs-CZ" noProof="0" smtClean="0"/>
              <a:pPr>
                <a:defRPr/>
              </a:pPr>
              <a:t>12</a:t>
            </a:fld>
            <a:endParaRPr lang="cs-CZ" altLang="cs-CZ" noProof="0"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Nadpis 28">
            <a:extLst>
              <a:ext uri="{FF2B5EF4-FFF2-40B4-BE49-F238E27FC236}">
                <a16:creationId xmlns:a16="http://schemas.microsoft.com/office/drawing/2014/main" id="{D34F3AB2-006D-4106-A34D-4D25BF6BBDB7}"/>
              </a:ext>
            </a:extLst>
          </p:cNvPr>
          <p:cNvSpPr>
            <a:spLocks noGrp="1"/>
          </p:cNvSpPr>
          <p:nvPr>
            <p:ph type="title"/>
          </p:nvPr>
        </p:nvSpPr>
        <p:spPr/>
        <p:txBody>
          <a:bodyPr/>
          <a:lstStyle/>
          <a:p>
            <a:r>
              <a:rPr lang="en-US" dirty="0"/>
              <a:t>Bioassay</a:t>
            </a:r>
            <a:r>
              <a:rPr lang="cs-CZ" dirty="0"/>
              <a:t>s</a:t>
            </a:r>
            <a:r>
              <a:rPr lang="en-US" dirty="0"/>
              <a:t> useful for:</a:t>
            </a:r>
            <a:endParaRPr lang="cs-CZ" dirty="0"/>
          </a:p>
        </p:txBody>
      </p:sp>
      <p:sp>
        <p:nvSpPr>
          <p:cNvPr id="30" name="Zástupný obsah 29">
            <a:extLst>
              <a:ext uri="{FF2B5EF4-FFF2-40B4-BE49-F238E27FC236}">
                <a16:creationId xmlns:a16="http://schemas.microsoft.com/office/drawing/2014/main" id="{34457166-FE39-4B6F-AF8E-2A578EB05802}"/>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C23A4359-4B1A-49AA-9D20-137538FE6E69}"/>
              </a:ext>
            </a:extLst>
          </p:cNvPr>
          <p:cNvSpPr>
            <a:spLocks noGrp="1"/>
          </p:cNvSpPr>
          <p:nvPr>
            <p:ph type="sldNum" sz="quarter" idx="10"/>
          </p:nvPr>
        </p:nvSpPr>
        <p:spPr/>
        <p:txBody>
          <a:bodyPr/>
          <a:lstStyle/>
          <a:p>
            <a:pPr>
              <a:defRPr/>
            </a:pPr>
            <a:fld id="{4E12630B-17A9-44AC-A5BE-0FEBEDB0B5E8}" type="slidenum">
              <a:rPr lang="cs-CZ" altLang="cs-CZ" noProof="0" smtClean="0"/>
              <a:pPr>
                <a:defRPr/>
              </a:pPr>
              <a:t>13</a:t>
            </a:fld>
            <a:endParaRPr lang="cs-CZ" altLang="cs-CZ" noProof="0" dirty="0"/>
          </a:p>
        </p:txBody>
      </p:sp>
      <p:sp>
        <p:nvSpPr>
          <p:cNvPr id="5" name="Line 18">
            <a:extLst>
              <a:ext uri="{FF2B5EF4-FFF2-40B4-BE49-F238E27FC236}">
                <a16:creationId xmlns:a16="http://schemas.microsoft.com/office/drawing/2014/main" id="{55DAF9B7-6912-439D-AA6F-57AF0ECFA1BA}"/>
              </a:ext>
            </a:extLst>
          </p:cNvPr>
          <p:cNvSpPr>
            <a:spLocks noChangeShapeType="1"/>
          </p:cNvSpPr>
          <p:nvPr/>
        </p:nvSpPr>
        <p:spPr bwMode="auto">
          <a:xfrm>
            <a:off x="5905500" y="1565274"/>
            <a:ext cx="12576" cy="4709120"/>
          </a:xfrm>
          <a:prstGeom prst="line">
            <a:avLst/>
          </a:prstGeom>
          <a:noFill/>
          <a:ln w="76200">
            <a:solidFill>
              <a:schemeClr val="tx1"/>
            </a:solidFill>
            <a:round/>
            <a:headEnd/>
            <a:tailEnd type="triangle" w="med" len="med"/>
          </a:ln>
        </p:spPr>
        <p:txBody>
          <a:bodyPr/>
          <a:lstStyle/>
          <a:p>
            <a:endParaRPr lang="en-US"/>
          </a:p>
        </p:txBody>
      </p:sp>
      <p:sp>
        <p:nvSpPr>
          <p:cNvPr id="6" name="Oval 10">
            <a:extLst>
              <a:ext uri="{FF2B5EF4-FFF2-40B4-BE49-F238E27FC236}">
                <a16:creationId xmlns:a16="http://schemas.microsoft.com/office/drawing/2014/main" id="{E75DCC71-4155-4725-BA52-403C5C6FA258}"/>
              </a:ext>
            </a:extLst>
          </p:cNvPr>
          <p:cNvSpPr>
            <a:spLocks noChangeArrowheads="1"/>
          </p:cNvSpPr>
          <p:nvPr/>
        </p:nvSpPr>
        <p:spPr bwMode="auto">
          <a:xfrm>
            <a:off x="6134100" y="4618210"/>
            <a:ext cx="1851248" cy="845840"/>
          </a:xfrm>
          <a:prstGeom prst="ellipse">
            <a:avLst/>
          </a:prstGeom>
          <a:solidFill>
            <a:schemeClr val="accent1">
              <a:lumMod val="20000"/>
              <a:lumOff val="80000"/>
            </a:schemeClr>
          </a:solidFill>
          <a:ln w="9525">
            <a:solidFill>
              <a:schemeClr val="tx1"/>
            </a:solidFill>
            <a:round/>
            <a:headEnd/>
            <a:tailEnd/>
          </a:ln>
        </p:spPr>
        <p:txBody>
          <a:bodyPr wrap="none" anchor="ctr"/>
          <a:lstStyle/>
          <a:p>
            <a:endParaRPr lang="en-US" sz="1800"/>
          </a:p>
        </p:txBody>
      </p:sp>
      <p:sp>
        <p:nvSpPr>
          <p:cNvPr id="7" name="Oval 10">
            <a:extLst>
              <a:ext uri="{FF2B5EF4-FFF2-40B4-BE49-F238E27FC236}">
                <a16:creationId xmlns:a16="http://schemas.microsoft.com/office/drawing/2014/main" id="{6F59D0C0-53B6-49EE-B52E-B4FBAEF12587}"/>
              </a:ext>
            </a:extLst>
          </p:cNvPr>
          <p:cNvSpPr>
            <a:spLocks noChangeArrowheads="1"/>
          </p:cNvSpPr>
          <p:nvPr/>
        </p:nvSpPr>
        <p:spPr bwMode="auto">
          <a:xfrm>
            <a:off x="8654380" y="4618210"/>
            <a:ext cx="1851248" cy="845840"/>
          </a:xfrm>
          <a:prstGeom prst="ellipse">
            <a:avLst/>
          </a:prstGeom>
          <a:solidFill>
            <a:schemeClr val="accent1">
              <a:lumMod val="20000"/>
              <a:lumOff val="80000"/>
            </a:schemeClr>
          </a:solidFill>
          <a:ln w="9525">
            <a:solidFill>
              <a:schemeClr val="tx1"/>
            </a:solidFill>
            <a:round/>
            <a:headEnd/>
            <a:tailEnd/>
          </a:ln>
        </p:spPr>
        <p:txBody>
          <a:bodyPr wrap="none" anchor="ctr"/>
          <a:lstStyle/>
          <a:p>
            <a:endParaRPr lang="en-US" sz="1800"/>
          </a:p>
        </p:txBody>
      </p:sp>
      <p:sp>
        <p:nvSpPr>
          <p:cNvPr id="8" name="Text Box 13">
            <a:extLst>
              <a:ext uri="{FF2B5EF4-FFF2-40B4-BE49-F238E27FC236}">
                <a16:creationId xmlns:a16="http://schemas.microsoft.com/office/drawing/2014/main" id="{64877AD5-952B-4E92-91B7-863B33FF414B}"/>
              </a:ext>
            </a:extLst>
          </p:cNvPr>
          <p:cNvSpPr txBox="1">
            <a:spLocks noChangeArrowheads="1"/>
          </p:cNvSpPr>
          <p:nvPr/>
        </p:nvSpPr>
        <p:spPr bwMode="auto">
          <a:xfrm>
            <a:off x="8849444" y="4906242"/>
            <a:ext cx="1507777" cy="461665"/>
          </a:xfrm>
          <a:prstGeom prst="rect">
            <a:avLst/>
          </a:prstGeom>
          <a:noFill/>
          <a:ln w="9525">
            <a:noFill/>
            <a:miter lim="800000"/>
            <a:headEnd/>
            <a:tailEnd/>
          </a:ln>
        </p:spPr>
        <p:txBody>
          <a:bodyPr wrap="square">
            <a:spAutoFit/>
          </a:bodyPr>
          <a:lstStyle/>
          <a:p>
            <a:pPr algn="ctr" eaLnBrk="0" hangingPunct="0"/>
            <a:r>
              <a:rPr lang="en-US" sz="1200" b="1" dirty="0"/>
              <a:t>INDIVIDUAL </a:t>
            </a:r>
          </a:p>
          <a:p>
            <a:pPr algn="ctr" eaLnBrk="0" hangingPunct="0"/>
            <a:r>
              <a:rPr lang="en-US" sz="1200" b="1" dirty="0"/>
              <a:t>TOXICANTS</a:t>
            </a:r>
          </a:p>
        </p:txBody>
      </p:sp>
      <p:sp>
        <p:nvSpPr>
          <p:cNvPr id="9" name="Oval 11">
            <a:extLst>
              <a:ext uri="{FF2B5EF4-FFF2-40B4-BE49-F238E27FC236}">
                <a16:creationId xmlns:a16="http://schemas.microsoft.com/office/drawing/2014/main" id="{FCE9A814-D1FD-45A8-9820-00E150030971}"/>
              </a:ext>
            </a:extLst>
          </p:cNvPr>
          <p:cNvSpPr>
            <a:spLocks noChangeArrowheads="1"/>
          </p:cNvSpPr>
          <p:nvPr/>
        </p:nvSpPr>
        <p:spPr bwMode="auto">
          <a:xfrm>
            <a:off x="1669604" y="2822574"/>
            <a:ext cx="6048672" cy="1651620"/>
          </a:xfrm>
          <a:prstGeom prst="ellipse">
            <a:avLst/>
          </a:prstGeom>
          <a:solidFill>
            <a:schemeClr val="accent1">
              <a:lumMod val="20000"/>
              <a:lumOff val="80000"/>
            </a:schemeClr>
          </a:solidFill>
          <a:ln w="9525">
            <a:solidFill>
              <a:schemeClr val="tx1"/>
            </a:solidFill>
            <a:round/>
            <a:headEnd/>
            <a:tailEnd/>
          </a:ln>
        </p:spPr>
        <p:txBody>
          <a:bodyPr wrap="none" anchor="ctr"/>
          <a:lstStyle/>
          <a:p>
            <a:endParaRPr lang="en-US"/>
          </a:p>
        </p:txBody>
      </p:sp>
      <p:sp>
        <p:nvSpPr>
          <p:cNvPr id="10" name="Text Box 12">
            <a:extLst>
              <a:ext uri="{FF2B5EF4-FFF2-40B4-BE49-F238E27FC236}">
                <a16:creationId xmlns:a16="http://schemas.microsoft.com/office/drawing/2014/main" id="{172E45FD-C8F9-4090-94B6-C434EDBC386D}"/>
              </a:ext>
            </a:extLst>
          </p:cNvPr>
          <p:cNvSpPr txBox="1">
            <a:spLocks noChangeArrowheads="1"/>
          </p:cNvSpPr>
          <p:nvPr/>
        </p:nvSpPr>
        <p:spPr bwMode="auto">
          <a:xfrm>
            <a:off x="3469804" y="3826122"/>
            <a:ext cx="2664296" cy="646331"/>
          </a:xfrm>
          <a:prstGeom prst="rect">
            <a:avLst/>
          </a:prstGeom>
          <a:noFill/>
          <a:ln w="9525">
            <a:noFill/>
            <a:miter lim="800000"/>
            <a:headEnd/>
            <a:tailEnd/>
          </a:ln>
        </p:spPr>
        <p:txBody>
          <a:bodyPr wrap="square">
            <a:spAutoFit/>
          </a:bodyPr>
          <a:lstStyle/>
          <a:p>
            <a:pPr algn="ctr" eaLnBrk="0" hangingPunct="0"/>
            <a:r>
              <a:rPr lang="en-US" sz="1200" b="1" dirty="0"/>
              <a:t>MIXTURES OF CHEMICALS</a:t>
            </a:r>
          </a:p>
          <a:p>
            <a:pPr algn="ctr" eaLnBrk="0" hangingPunct="0"/>
            <a:r>
              <a:rPr lang="en-US" sz="1200" b="1" dirty="0"/>
              <a:t>CONTAMINATED ENVIRONMENT</a:t>
            </a:r>
          </a:p>
        </p:txBody>
      </p:sp>
      <p:sp>
        <p:nvSpPr>
          <p:cNvPr id="11" name="Oval 2">
            <a:extLst>
              <a:ext uri="{FF2B5EF4-FFF2-40B4-BE49-F238E27FC236}">
                <a16:creationId xmlns:a16="http://schemas.microsoft.com/office/drawing/2014/main" id="{C463AAC9-898F-4E1C-A2CF-92E16F4E6435}"/>
              </a:ext>
            </a:extLst>
          </p:cNvPr>
          <p:cNvSpPr>
            <a:spLocks noChangeArrowheads="1"/>
          </p:cNvSpPr>
          <p:nvPr/>
        </p:nvSpPr>
        <p:spPr bwMode="auto">
          <a:xfrm>
            <a:off x="7429500" y="5146674"/>
            <a:ext cx="1905000" cy="762000"/>
          </a:xfrm>
          <a:prstGeom prst="ellipse">
            <a:avLst/>
          </a:prstGeom>
          <a:solidFill>
            <a:schemeClr val="accent1">
              <a:lumMod val="20000"/>
              <a:lumOff val="80000"/>
            </a:schemeClr>
          </a:solidFill>
          <a:ln w="9525">
            <a:solidFill>
              <a:schemeClr val="tx1"/>
            </a:solidFill>
            <a:round/>
            <a:headEnd/>
            <a:tailEnd/>
          </a:ln>
        </p:spPr>
        <p:txBody>
          <a:bodyPr wrap="none" anchor="ctr"/>
          <a:lstStyle/>
          <a:p>
            <a:endParaRPr lang="en-US"/>
          </a:p>
        </p:txBody>
      </p:sp>
      <p:sp>
        <p:nvSpPr>
          <p:cNvPr id="12" name="Oval 3">
            <a:extLst>
              <a:ext uri="{FF2B5EF4-FFF2-40B4-BE49-F238E27FC236}">
                <a16:creationId xmlns:a16="http://schemas.microsoft.com/office/drawing/2014/main" id="{4253A196-EF80-4A3E-BD7A-4A9CB0E393C9}"/>
              </a:ext>
            </a:extLst>
          </p:cNvPr>
          <p:cNvSpPr>
            <a:spLocks noChangeArrowheads="1"/>
          </p:cNvSpPr>
          <p:nvPr/>
        </p:nvSpPr>
        <p:spPr bwMode="auto">
          <a:xfrm>
            <a:off x="7429500" y="4460874"/>
            <a:ext cx="1905000" cy="457200"/>
          </a:xfrm>
          <a:prstGeom prst="ellipse">
            <a:avLst/>
          </a:prstGeom>
          <a:solidFill>
            <a:schemeClr val="accent1">
              <a:lumMod val="20000"/>
              <a:lumOff val="80000"/>
            </a:schemeClr>
          </a:solidFill>
          <a:ln w="9525">
            <a:solidFill>
              <a:schemeClr val="tx1"/>
            </a:solidFill>
            <a:round/>
            <a:headEnd/>
            <a:tailEnd/>
          </a:ln>
        </p:spPr>
        <p:txBody>
          <a:bodyPr wrap="none" anchor="ctr"/>
          <a:lstStyle/>
          <a:p>
            <a:endParaRPr lang="en-US"/>
          </a:p>
        </p:txBody>
      </p:sp>
      <p:sp>
        <p:nvSpPr>
          <p:cNvPr id="13" name="Oval 4">
            <a:extLst>
              <a:ext uri="{FF2B5EF4-FFF2-40B4-BE49-F238E27FC236}">
                <a16:creationId xmlns:a16="http://schemas.microsoft.com/office/drawing/2014/main" id="{6976C46A-2D35-4A3A-BACD-FCCB7BD5F7C2}"/>
              </a:ext>
            </a:extLst>
          </p:cNvPr>
          <p:cNvSpPr>
            <a:spLocks noChangeArrowheads="1"/>
          </p:cNvSpPr>
          <p:nvPr/>
        </p:nvSpPr>
        <p:spPr bwMode="auto">
          <a:xfrm>
            <a:off x="5143500" y="4460874"/>
            <a:ext cx="1905000" cy="457200"/>
          </a:xfrm>
          <a:prstGeom prst="ellipse">
            <a:avLst/>
          </a:prstGeom>
          <a:solidFill>
            <a:schemeClr val="accent1">
              <a:lumMod val="20000"/>
              <a:lumOff val="80000"/>
            </a:schemeClr>
          </a:solidFill>
          <a:ln w="9525">
            <a:solidFill>
              <a:schemeClr val="tx1"/>
            </a:solidFill>
            <a:round/>
            <a:headEnd/>
            <a:tailEnd/>
          </a:ln>
        </p:spPr>
        <p:txBody>
          <a:bodyPr wrap="none" anchor="ctr"/>
          <a:lstStyle/>
          <a:p>
            <a:endParaRPr lang="en-US"/>
          </a:p>
        </p:txBody>
      </p:sp>
      <p:sp>
        <p:nvSpPr>
          <p:cNvPr id="14" name="Oval 5">
            <a:extLst>
              <a:ext uri="{FF2B5EF4-FFF2-40B4-BE49-F238E27FC236}">
                <a16:creationId xmlns:a16="http://schemas.microsoft.com/office/drawing/2014/main" id="{D36EEB6F-B03D-4EA6-84B0-2467E111A1D1}"/>
              </a:ext>
            </a:extLst>
          </p:cNvPr>
          <p:cNvSpPr>
            <a:spLocks noChangeArrowheads="1"/>
          </p:cNvSpPr>
          <p:nvPr/>
        </p:nvSpPr>
        <p:spPr bwMode="auto">
          <a:xfrm>
            <a:off x="4992824" y="2913446"/>
            <a:ext cx="2282552" cy="961256"/>
          </a:xfrm>
          <a:prstGeom prst="ellipse">
            <a:avLst/>
          </a:prstGeom>
          <a:solidFill>
            <a:schemeClr val="accent1">
              <a:lumMod val="20000"/>
              <a:lumOff val="80000"/>
            </a:schemeClr>
          </a:solidFill>
          <a:ln w="9525">
            <a:solidFill>
              <a:schemeClr val="tx1"/>
            </a:solidFill>
            <a:round/>
            <a:headEnd/>
            <a:tailEnd/>
          </a:ln>
        </p:spPr>
        <p:txBody>
          <a:bodyPr wrap="none" anchor="ctr"/>
          <a:lstStyle/>
          <a:p>
            <a:endParaRPr lang="en-US"/>
          </a:p>
        </p:txBody>
      </p:sp>
      <p:sp>
        <p:nvSpPr>
          <p:cNvPr id="15" name="Oval 6">
            <a:extLst>
              <a:ext uri="{FF2B5EF4-FFF2-40B4-BE49-F238E27FC236}">
                <a16:creationId xmlns:a16="http://schemas.microsoft.com/office/drawing/2014/main" id="{88D1BED6-F916-49B6-8FA0-6AF7684070CC}"/>
              </a:ext>
            </a:extLst>
          </p:cNvPr>
          <p:cNvSpPr>
            <a:spLocks noChangeArrowheads="1"/>
          </p:cNvSpPr>
          <p:nvPr/>
        </p:nvSpPr>
        <p:spPr bwMode="auto">
          <a:xfrm>
            <a:off x="2101652" y="2877442"/>
            <a:ext cx="2232248" cy="1033264"/>
          </a:xfrm>
          <a:prstGeom prst="ellipse">
            <a:avLst/>
          </a:prstGeom>
          <a:solidFill>
            <a:schemeClr val="accent1">
              <a:lumMod val="20000"/>
              <a:lumOff val="80000"/>
            </a:schemeClr>
          </a:solidFill>
          <a:ln w="9525">
            <a:solidFill>
              <a:schemeClr val="tx1"/>
            </a:solidFill>
            <a:round/>
            <a:headEnd/>
            <a:tailEnd/>
          </a:ln>
        </p:spPr>
        <p:txBody>
          <a:bodyPr wrap="none" anchor="ctr"/>
          <a:lstStyle/>
          <a:p>
            <a:endParaRPr lang="en-US"/>
          </a:p>
        </p:txBody>
      </p:sp>
      <p:sp>
        <p:nvSpPr>
          <p:cNvPr id="16" name="Text Box 8">
            <a:extLst>
              <a:ext uri="{FF2B5EF4-FFF2-40B4-BE49-F238E27FC236}">
                <a16:creationId xmlns:a16="http://schemas.microsoft.com/office/drawing/2014/main" id="{7C140A3F-9067-470C-BE09-ECEA952CDF37}"/>
              </a:ext>
            </a:extLst>
          </p:cNvPr>
          <p:cNvSpPr txBox="1">
            <a:spLocks noChangeArrowheads="1"/>
          </p:cNvSpPr>
          <p:nvPr/>
        </p:nvSpPr>
        <p:spPr bwMode="auto">
          <a:xfrm>
            <a:off x="1597596" y="1665882"/>
            <a:ext cx="1905000" cy="346075"/>
          </a:xfrm>
          <a:prstGeom prst="rect">
            <a:avLst/>
          </a:prstGeom>
          <a:solidFill>
            <a:schemeClr val="accent1">
              <a:lumMod val="20000"/>
              <a:lumOff val="80000"/>
            </a:schemeClr>
          </a:solidFill>
          <a:ln w="9525">
            <a:solidFill>
              <a:schemeClr val="tx1"/>
            </a:solidFill>
            <a:miter lim="800000"/>
            <a:headEnd/>
            <a:tailEnd/>
          </a:ln>
        </p:spPr>
        <p:txBody>
          <a:bodyPr wrap="none">
            <a:spAutoFit/>
          </a:bodyPr>
          <a:lstStyle/>
          <a:p>
            <a:pPr algn="ctr" eaLnBrk="0" hangingPunct="0"/>
            <a:r>
              <a:rPr lang="en-US" sz="1600" dirty="0"/>
              <a:t>RETROSPECTIVE</a:t>
            </a:r>
            <a:endParaRPr lang="en-US" sz="1600" dirty="0">
              <a:latin typeface="Times New Roman" pitchFamily="16" charset="0"/>
            </a:endParaRPr>
          </a:p>
        </p:txBody>
      </p:sp>
      <p:sp>
        <p:nvSpPr>
          <p:cNvPr id="17" name="Text Box 9">
            <a:extLst>
              <a:ext uri="{FF2B5EF4-FFF2-40B4-BE49-F238E27FC236}">
                <a16:creationId xmlns:a16="http://schemas.microsoft.com/office/drawing/2014/main" id="{357EAAC1-B8B4-419C-B5D6-9587AD61C86A}"/>
              </a:ext>
            </a:extLst>
          </p:cNvPr>
          <p:cNvSpPr txBox="1">
            <a:spLocks noChangeArrowheads="1"/>
          </p:cNvSpPr>
          <p:nvPr/>
        </p:nvSpPr>
        <p:spPr bwMode="auto">
          <a:xfrm>
            <a:off x="6540500" y="1641474"/>
            <a:ext cx="1635125" cy="346075"/>
          </a:xfrm>
          <a:prstGeom prst="rect">
            <a:avLst/>
          </a:prstGeom>
          <a:solidFill>
            <a:schemeClr val="accent1">
              <a:lumMod val="20000"/>
              <a:lumOff val="80000"/>
            </a:schemeClr>
          </a:solidFill>
          <a:ln w="9525">
            <a:solidFill>
              <a:schemeClr val="tx1"/>
            </a:solidFill>
            <a:miter lim="800000"/>
            <a:headEnd/>
            <a:tailEnd/>
          </a:ln>
        </p:spPr>
        <p:txBody>
          <a:bodyPr wrap="none">
            <a:spAutoFit/>
          </a:bodyPr>
          <a:lstStyle/>
          <a:p>
            <a:pPr algn="ctr" eaLnBrk="0" hangingPunct="0"/>
            <a:r>
              <a:rPr lang="en-US" sz="1600"/>
              <a:t>PROSPECTIVE</a:t>
            </a:r>
          </a:p>
        </p:txBody>
      </p:sp>
      <p:sp>
        <p:nvSpPr>
          <p:cNvPr id="18" name="Text Box 10">
            <a:extLst>
              <a:ext uri="{FF2B5EF4-FFF2-40B4-BE49-F238E27FC236}">
                <a16:creationId xmlns:a16="http://schemas.microsoft.com/office/drawing/2014/main" id="{85DEB87C-680E-4E29-9887-7D0B7C340C5D}"/>
              </a:ext>
            </a:extLst>
          </p:cNvPr>
          <p:cNvSpPr txBox="1">
            <a:spLocks noChangeArrowheads="1"/>
          </p:cNvSpPr>
          <p:nvPr/>
        </p:nvSpPr>
        <p:spPr bwMode="auto">
          <a:xfrm>
            <a:off x="2356569" y="3028949"/>
            <a:ext cx="1726756" cy="738664"/>
          </a:xfrm>
          <a:prstGeom prst="rect">
            <a:avLst/>
          </a:prstGeom>
          <a:noFill/>
          <a:ln w="9525">
            <a:noFill/>
            <a:miter lim="800000"/>
            <a:headEnd/>
            <a:tailEnd/>
          </a:ln>
        </p:spPr>
        <p:txBody>
          <a:bodyPr wrap="none">
            <a:spAutoFit/>
          </a:bodyPr>
          <a:lstStyle/>
          <a:p>
            <a:pPr algn="ctr" eaLnBrk="0" hangingPunct="0"/>
            <a:r>
              <a:rPr lang="en-US" sz="1400" b="1"/>
              <a:t>Bioassessment</a:t>
            </a:r>
          </a:p>
          <a:p>
            <a:pPr algn="ctr" eaLnBrk="0" hangingPunct="0"/>
            <a:r>
              <a:rPr lang="en-US" sz="1400" b="1"/>
              <a:t>Field assessment</a:t>
            </a:r>
          </a:p>
          <a:p>
            <a:pPr algn="ctr" eaLnBrk="0" hangingPunct="0"/>
            <a:r>
              <a:rPr lang="en-US" sz="1400" b="1"/>
              <a:t>Monitoring</a:t>
            </a:r>
          </a:p>
        </p:txBody>
      </p:sp>
      <p:sp>
        <p:nvSpPr>
          <p:cNvPr id="19" name="Text Box 11">
            <a:extLst>
              <a:ext uri="{FF2B5EF4-FFF2-40B4-BE49-F238E27FC236}">
                <a16:creationId xmlns:a16="http://schemas.microsoft.com/office/drawing/2014/main" id="{9C883384-BC6B-43F2-B523-E1A0743900E4}"/>
              </a:ext>
            </a:extLst>
          </p:cNvPr>
          <p:cNvSpPr txBox="1">
            <a:spLocks noChangeArrowheads="1"/>
          </p:cNvSpPr>
          <p:nvPr/>
        </p:nvSpPr>
        <p:spPr bwMode="auto">
          <a:xfrm>
            <a:off x="5270722" y="3028949"/>
            <a:ext cx="1726756" cy="738664"/>
          </a:xfrm>
          <a:prstGeom prst="rect">
            <a:avLst/>
          </a:prstGeom>
          <a:noFill/>
          <a:ln w="9525">
            <a:noFill/>
            <a:miter lim="800000"/>
            <a:headEnd/>
            <a:tailEnd/>
          </a:ln>
        </p:spPr>
        <p:txBody>
          <a:bodyPr wrap="none">
            <a:spAutoFit/>
          </a:bodyPr>
          <a:lstStyle/>
          <a:p>
            <a:pPr algn="ctr" eaLnBrk="0" hangingPunct="0"/>
            <a:r>
              <a:rPr lang="en-US" sz="1400" b="1"/>
              <a:t>Bioassessment</a:t>
            </a:r>
          </a:p>
          <a:p>
            <a:pPr algn="ctr" eaLnBrk="0" hangingPunct="0"/>
            <a:r>
              <a:rPr lang="en-US" sz="1400" b="1"/>
              <a:t>Field assessment</a:t>
            </a:r>
          </a:p>
          <a:p>
            <a:pPr algn="ctr" eaLnBrk="0" hangingPunct="0"/>
            <a:r>
              <a:rPr lang="en-US" sz="1400" b="1"/>
              <a:t>Monitoring</a:t>
            </a:r>
          </a:p>
        </p:txBody>
      </p:sp>
      <p:sp>
        <p:nvSpPr>
          <p:cNvPr id="20" name="Text Box 12">
            <a:extLst>
              <a:ext uri="{FF2B5EF4-FFF2-40B4-BE49-F238E27FC236}">
                <a16:creationId xmlns:a16="http://schemas.microsoft.com/office/drawing/2014/main" id="{7EFB165F-3D54-4C80-B79C-2F012F9F2706}"/>
              </a:ext>
            </a:extLst>
          </p:cNvPr>
          <p:cNvSpPr txBox="1">
            <a:spLocks noChangeArrowheads="1"/>
          </p:cNvSpPr>
          <p:nvPr/>
        </p:nvSpPr>
        <p:spPr bwMode="auto">
          <a:xfrm>
            <a:off x="5497049" y="4537074"/>
            <a:ext cx="1212191" cy="307777"/>
          </a:xfrm>
          <a:prstGeom prst="rect">
            <a:avLst/>
          </a:prstGeom>
          <a:noFill/>
          <a:ln w="9525">
            <a:noFill/>
            <a:miter lim="800000"/>
            <a:headEnd/>
            <a:tailEnd/>
          </a:ln>
        </p:spPr>
        <p:txBody>
          <a:bodyPr wrap="none">
            <a:spAutoFit/>
          </a:bodyPr>
          <a:lstStyle/>
          <a:p>
            <a:pPr algn="ctr" eaLnBrk="0" hangingPunct="0"/>
            <a:r>
              <a:rPr lang="en-US" sz="1400" b="1"/>
              <a:t>Lab studies</a:t>
            </a:r>
          </a:p>
        </p:txBody>
      </p:sp>
      <p:sp>
        <p:nvSpPr>
          <p:cNvPr id="21" name="Text Box 13">
            <a:extLst>
              <a:ext uri="{FF2B5EF4-FFF2-40B4-BE49-F238E27FC236}">
                <a16:creationId xmlns:a16="http://schemas.microsoft.com/office/drawing/2014/main" id="{2329E414-9C9C-4218-896F-D661EC4777C0}"/>
              </a:ext>
            </a:extLst>
          </p:cNvPr>
          <p:cNvSpPr txBox="1">
            <a:spLocks noChangeArrowheads="1"/>
          </p:cNvSpPr>
          <p:nvPr/>
        </p:nvSpPr>
        <p:spPr bwMode="auto">
          <a:xfrm>
            <a:off x="7857661" y="4537074"/>
            <a:ext cx="1212191" cy="307777"/>
          </a:xfrm>
          <a:prstGeom prst="rect">
            <a:avLst/>
          </a:prstGeom>
          <a:noFill/>
          <a:ln w="9525">
            <a:noFill/>
            <a:miter lim="800000"/>
            <a:headEnd/>
            <a:tailEnd/>
          </a:ln>
        </p:spPr>
        <p:txBody>
          <a:bodyPr wrap="none">
            <a:spAutoFit/>
          </a:bodyPr>
          <a:lstStyle/>
          <a:p>
            <a:pPr algn="ctr" eaLnBrk="0" hangingPunct="0"/>
            <a:r>
              <a:rPr lang="en-US" sz="1400" b="1"/>
              <a:t>Lab studies</a:t>
            </a:r>
          </a:p>
        </p:txBody>
      </p:sp>
      <p:sp>
        <p:nvSpPr>
          <p:cNvPr id="22" name="Text Box 14">
            <a:extLst>
              <a:ext uri="{FF2B5EF4-FFF2-40B4-BE49-F238E27FC236}">
                <a16:creationId xmlns:a16="http://schemas.microsoft.com/office/drawing/2014/main" id="{32970E2E-FE85-410D-9ADA-7BC74DE686F6}"/>
              </a:ext>
            </a:extLst>
          </p:cNvPr>
          <p:cNvSpPr txBox="1">
            <a:spLocks noChangeArrowheads="1"/>
          </p:cNvSpPr>
          <p:nvPr/>
        </p:nvSpPr>
        <p:spPr bwMode="auto">
          <a:xfrm>
            <a:off x="7624656" y="5299074"/>
            <a:ext cx="1630576" cy="523220"/>
          </a:xfrm>
          <a:prstGeom prst="rect">
            <a:avLst/>
          </a:prstGeom>
          <a:noFill/>
          <a:ln w="9525">
            <a:noFill/>
            <a:miter lim="800000"/>
            <a:headEnd/>
            <a:tailEnd/>
          </a:ln>
        </p:spPr>
        <p:txBody>
          <a:bodyPr wrap="none">
            <a:spAutoFit/>
          </a:bodyPr>
          <a:lstStyle/>
          <a:p>
            <a:pPr algn="ctr" eaLnBrk="0" hangingPunct="0"/>
            <a:r>
              <a:rPr lang="en-US" sz="1400" b="1"/>
              <a:t>Simulated small</a:t>
            </a:r>
          </a:p>
          <a:p>
            <a:pPr algn="ctr" eaLnBrk="0" hangingPunct="0"/>
            <a:r>
              <a:rPr lang="en-US" sz="1400" b="1"/>
              <a:t>ecosystems</a:t>
            </a:r>
          </a:p>
        </p:txBody>
      </p:sp>
      <p:sp>
        <p:nvSpPr>
          <p:cNvPr id="23" name="Text Box 15">
            <a:extLst>
              <a:ext uri="{FF2B5EF4-FFF2-40B4-BE49-F238E27FC236}">
                <a16:creationId xmlns:a16="http://schemas.microsoft.com/office/drawing/2014/main" id="{71F6214E-10AB-4BB1-950E-E9D63178BAEE}"/>
              </a:ext>
            </a:extLst>
          </p:cNvPr>
          <p:cNvSpPr txBox="1">
            <a:spLocks noChangeArrowheads="1"/>
          </p:cNvSpPr>
          <p:nvPr/>
        </p:nvSpPr>
        <p:spPr bwMode="auto">
          <a:xfrm>
            <a:off x="5546206" y="2251074"/>
            <a:ext cx="1223413" cy="307777"/>
          </a:xfrm>
          <a:prstGeom prst="rect">
            <a:avLst/>
          </a:prstGeom>
          <a:solidFill>
            <a:schemeClr val="accent1">
              <a:lumMod val="20000"/>
              <a:lumOff val="80000"/>
            </a:schemeClr>
          </a:solidFill>
          <a:ln w="9525">
            <a:solidFill>
              <a:schemeClr val="tx1"/>
            </a:solidFill>
            <a:miter lim="800000"/>
            <a:headEnd/>
            <a:tailEnd/>
          </a:ln>
        </p:spPr>
        <p:txBody>
          <a:bodyPr wrap="none">
            <a:spAutoFit/>
          </a:bodyPr>
          <a:lstStyle/>
          <a:p>
            <a:pPr algn="ctr" eaLnBrk="0" hangingPunct="0"/>
            <a:r>
              <a:rPr lang="en-US" sz="1400" b="1" dirty="0"/>
              <a:t>DISASTERS</a:t>
            </a:r>
          </a:p>
        </p:txBody>
      </p:sp>
      <p:sp>
        <p:nvSpPr>
          <p:cNvPr id="24" name="Text Box 16">
            <a:extLst>
              <a:ext uri="{FF2B5EF4-FFF2-40B4-BE49-F238E27FC236}">
                <a16:creationId xmlns:a16="http://schemas.microsoft.com/office/drawing/2014/main" id="{F3F7AA06-A3F4-4C86-BA37-57D29DA4D946}"/>
              </a:ext>
            </a:extLst>
          </p:cNvPr>
          <p:cNvSpPr txBox="1">
            <a:spLocks noChangeArrowheads="1"/>
          </p:cNvSpPr>
          <p:nvPr/>
        </p:nvSpPr>
        <p:spPr bwMode="auto">
          <a:xfrm>
            <a:off x="7202638" y="2251074"/>
            <a:ext cx="2398413" cy="307777"/>
          </a:xfrm>
          <a:prstGeom prst="rect">
            <a:avLst/>
          </a:prstGeom>
          <a:solidFill>
            <a:schemeClr val="accent1">
              <a:lumMod val="20000"/>
              <a:lumOff val="80000"/>
            </a:schemeClr>
          </a:solidFill>
          <a:ln w="9525">
            <a:solidFill>
              <a:schemeClr val="tx1"/>
            </a:solidFill>
            <a:miter lim="800000"/>
            <a:headEnd/>
            <a:tailEnd/>
          </a:ln>
        </p:spPr>
        <p:txBody>
          <a:bodyPr wrap="none">
            <a:spAutoFit/>
          </a:bodyPr>
          <a:lstStyle/>
          <a:p>
            <a:pPr algn="ctr" eaLnBrk="0" hangingPunct="0"/>
            <a:r>
              <a:rPr lang="en-US" sz="1400" b="1"/>
              <a:t>PREDICTIONS for future</a:t>
            </a:r>
          </a:p>
        </p:txBody>
      </p:sp>
      <p:sp>
        <p:nvSpPr>
          <p:cNvPr id="25" name="Text Box 19">
            <a:extLst>
              <a:ext uri="{FF2B5EF4-FFF2-40B4-BE49-F238E27FC236}">
                <a16:creationId xmlns:a16="http://schemas.microsoft.com/office/drawing/2014/main" id="{ECE6B66C-239E-4A52-B5B3-3A907E71F759}"/>
              </a:ext>
            </a:extLst>
          </p:cNvPr>
          <p:cNvSpPr txBox="1">
            <a:spLocks noChangeArrowheads="1"/>
          </p:cNvSpPr>
          <p:nvPr/>
        </p:nvSpPr>
        <p:spPr bwMode="auto">
          <a:xfrm>
            <a:off x="5184573" y="1066799"/>
            <a:ext cx="1486304" cy="338554"/>
          </a:xfrm>
          <a:prstGeom prst="rect">
            <a:avLst/>
          </a:prstGeom>
          <a:solidFill>
            <a:schemeClr val="accent1">
              <a:lumMod val="20000"/>
              <a:lumOff val="80000"/>
            </a:schemeClr>
          </a:solidFill>
          <a:ln w="9525">
            <a:solidFill>
              <a:schemeClr val="tx1"/>
            </a:solidFill>
            <a:miter lim="800000"/>
            <a:headEnd/>
            <a:tailEnd/>
          </a:ln>
        </p:spPr>
        <p:txBody>
          <a:bodyPr wrap="none">
            <a:spAutoFit/>
          </a:bodyPr>
          <a:lstStyle/>
          <a:p>
            <a:pPr algn="ctr" eaLnBrk="0" hangingPunct="0"/>
            <a:r>
              <a:rPr lang="en-US" sz="1600" b="1" dirty="0"/>
              <a:t>Time: NOW !</a:t>
            </a:r>
          </a:p>
        </p:txBody>
      </p:sp>
      <p:sp>
        <p:nvSpPr>
          <p:cNvPr id="26" name="Text Box 13">
            <a:extLst>
              <a:ext uri="{FF2B5EF4-FFF2-40B4-BE49-F238E27FC236}">
                <a16:creationId xmlns:a16="http://schemas.microsoft.com/office/drawing/2014/main" id="{F73D3010-5256-42E1-8A62-9262A9855B48}"/>
              </a:ext>
            </a:extLst>
          </p:cNvPr>
          <p:cNvSpPr txBox="1">
            <a:spLocks noChangeArrowheads="1"/>
          </p:cNvSpPr>
          <p:nvPr/>
        </p:nvSpPr>
        <p:spPr bwMode="auto">
          <a:xfrm>
            <a:off x="6422132" y="4834234"/>
            <a:ext cx="1507777" cy="461665"/>
          </a:xfrm>
          <a:prstGeom prst="rect">
            <a:avLst/>
          </a:prstGeom>
          <a:noFill/>
          <a:ln w="9525">
            <a:noFill/>
            <a:miter lim="800000"/>
            <a:headEnd/>
            <a:tailEnd/>
          </a:ln>
        </p:spPr>
        <p:txBody>
          <a:bodyPr wrap="square">
            <a:spAutoFit/>
          </a:bodyPr>
          <a:lstStyle/>
          <a:p>
            <a:pPr algn="ctr" eaLnBrk="0" hangingPunct="0"/>
            <a:r>
              <a:rPr lang="cs-CZ" sz="1200" b="1" dirty="0"/>
              <a:t>MIXTURES OF</a:t>
            </a:r>
            <a:endParaRPr lang="en-US" sz="1200" b="1" dirty="0"/>
          </a:p>
          <a:p>
            <a:pPr algn="ctr" eaLnBrk="0" hangingPunct="0"/>
            <a:r>
              <a:rPr lang="en-US" sz="1200" b="1" dirty="0"/>
              <a:t>TOXICANTS</a:t>
            </a:r>
          </a:p>
        </p:txBody>
      </p:sp>
      <p:sp>
        <p:nvSpPr>
          <p:cNvPr id="27" name="Obdélník 26">
            <a:extLst>
              <a:ext uri="{FF2B5EF4-FFF2-40B4-BE49-F238E27FC236}">
                <a16:creationId xmlns:a16="http://schemas.microsoft.com/office/drawing/2014/main" id="{FC1D1845-A871-4EB7-BE06-D2E72330F0FD}"/>
              </a:ext>
            </a:extLst>
          </p:cNvPr>
          <p:cNvSpPr/>
          <p:nvPr/>
        </p:nvSpPr>
        <p:spPr>
          <a:xfrm>
            <a:off x="8294340" y="1809898"/>
            <a:ext cx="2132700" cy="338554"/>
          </a:xfrm>
          <a:prstGeom prst="rect">
            <a:avLst/>
          </a:prstGeom>
          <a:solidFill>
            <a:schemeClr val="accent1">
              <a:lumMod val="20000"/>
              <a:lumOff val="80000"/>
            </a:schemeClr>
          </a:solidFill>
          <a:ln>
            <a:solidFill>
              <a:schemeClr val="tx1"/>
            </a:solidFill>
          </a:ln>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cs-CZ" sz="1600" b="1" cap="all" spc="0" dirty="0">
                <a:ln/>
                <a:effectLst>
                  <a:outerShdw blurRad="19685" dist="12700" dir="5400000" algn="tl" rotWithShape="0">
                    <a:schemeClr val="accent1">
                      <a:satMod val="130000"/>
                      <a:alpha val="60000"/>
                    </a:schemeClr>
                  </a:outerShdw>
                </a:effectLst>
              </a:rPr>
              <a:t>Risk </a:t>
            </a:r>
            <a:r>
              <a:rPr lang="cs-CZ" sz="1600" b="1" cap="all" spc="0" dirty="0" err="1">
                <a:ln/>
                <a:effectLst>
                  <a:outerShdw blurRad="19685" dist="12700" dir="5400000" algn="tl" rotWithShape="0">
                    <a:schemeClr val="accent1">
                      <a:satMod val="130000"/>
                      <a:alpha val="60000"/>
                    </a:schemeClr>
                  </a:outerShdw>
                </a:effectLst>
              </a:rPr>
              <a:t>assessment</a:t>
            </a:r>
            <a:endParaRPr lang="cs-CZ" sz="1600" b="1" cap="all" spc="0" dirty="0">
              <a:ln/>
              <a:effectLst>
                <a:outerShdw blurRad="19685" dist="12700" dir="5400000" algn="tl" rotWithShape="0">
                  <a:schemeClr val="accent1">
                    <a:satMod val="130000"/>
                    <a:alpha val="60000"/>
                  </a:schemeClr>
                </a:outerShdw>
              </a:effectLst>
            </a:endParaRPr>
          </a:p>
        </p:txBody>
      </p:sp>
      <p:sp>
        <p:nvSpPr>
          <p:cNvPr id="28" name="Obdélník 27">
            <a:extLst>
              <a:ext uri="{FF2B5EF4-FFF2-40B4-BE49-F238E27FC236}">
                <a16:creationId xmlns:a16="http://schemas.microsoft.com/office/drawing/2014/main" id="{FEAC12DB-F19E-41BC-A8BC-FC4FF23F2394}"/>
              </a:ext>
            </a:extLst>
          </p:cNvPr>
          <p:cNvSpPr/>
          <p:nvPr/>
        </p:nvSpPr>
        <p:spPr>
          <a:xfrm>
            <a:off x="3613820" y="1881906"/>
            <a:ext cx="2132700" cy="338554"/>
          </a:xfrm>
          <a:prstGeom prst="rect">
            <a:avLst/>
          </a:prstGeom>
          <a:solidFill>
            <a:schemeClr val="accent1">
              <a:lumMod val="20000"/>
              <a:lumOff val="80000"/>
            </a:schemeClr>
          </a:solidFill>
          <a:ln>
            <a:solidFill>
              <a:schemeClr val="tx1"/>
            </a:solidFill>
          </a:ln>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cs-CZ" sz="1600" b="1" cap="all" spc="0" dirty="0">
                <a:ln/>
                <a:effectLst>
                  <a:outerShdw blurRad="19685" dist="12700" dir="5400000" algn="tl" rotWithShape="0">
                    <a:schemeClr val="accent1">
                      <a:satMod val="130000"/>
                      <a:alpha val="60000"/>
                    </a:schemeClr>
                  </a:outerShdw>
                </a:effectLst>
              </a:rPr>
              <a:t>Risk </a:t>
            </a:r>
            <a:r>
              <a:rPr lang="cs-CZ" sz="1600" b="1" cap="all" spc="0" dirty="0" err="1">
                <a:ln/>
                <a:effectLst>
                  <a:outerShdw blurRad="19685" dist="12700" dir="5400000" algn="tl" rotWithShape="0">
                    <a:schemeClr val="accent1">
                      <a:satMod val="130000"/>
                      <a:alpha val="60000"/>
                    </a:schemeClr>
                  </a:outerShdw>
                </a:effectLst>
              </a:rPr>
              <a:t>assessment</a:t>
            </a:r>
            <a:endParaRPr lang="cs-CZ" sz="1600" b="1" cap="all" spc="0" dirty="0">
              <a:ln/>
              <a:effectLst>
                <a:outerShdw blurRad="19685" dist="12700" dir="5400000" algn="tl" rotWithShape="0">
                  <a:schemeClr val="accent1">
                    <a:satMod val="130000"/>
                    <a:alpha val="60000"/>
                  </a:schemeClr>
                </a:outerShdw>
              </a:effectLst>
            </a:endParaRPr>
          </a:p>
        </p:txBody>
      </p:sp>
    </p:spTree>
    <p:extLst>
      <p:ext uri="{BB962C8B-B14F-4D97-AF65-F5344CB8AC3E}">
        <p14:creationId xmlns:p14="http://schemas.microsoft.com/office/powerpoint/2010/main" val="232595274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en-US" dirty="0"/>
              <a:t>Bioassay</a:t>
            </a:r>
            <a:r>
              <a:rPr lang="cs-CZ" dirty="0"/>
              <a:t>s</a:t>
            </a:r>
            <a:r>
              <a:rPr lang="en-US" dirty="0"/>
              <a:t> useful for:</a:t>
            </a:r>
          </a:p>
        </p:txBody>
      </p:sp>
      <p:sp>
        <p:nvSpPr>
          <p:cNvPr id="3" name="Zástupný obsah 2">
            <a:extLst>
              <a:ext uri="{FF2B5EF4-FFF2-40B4-BE49-F238E27FC236}">
                <a16:creationId xmlns:a16="http://schemas.microsoft.com/office/drawing/2014/main" id="{D37DFB69-EBD7-46AC-A292-3B200263B8D3}"/>
              </a:ext>
            </a:extLst>
          </p:cNvPr>
          <p:cNvSpPr>
            <a:spLocks noGrp="1"/>
          </p:cNvSpPr>
          <p:nvPr>
            <p:ph idx="1"/>
          </p:nvPr>
        </p:nvSpPr>
        <p:spPr>
          <a:xfrm>
            <a:off x="704851" y="1212782"/>
            <a:ext cx="6403262" cy="4778443"/>
          </a:xfrm>
        </p:spPr>
        <p:txBody>
          <a:bodyPr/>
          <a:lstStyle/>
          <a:p>
            <a:r>
              <a:rPr lang="en-US" dirty="0"/>
              <a:t>Each methodological approach has its limitations and can be interpreted only with regard to its information content and focus</a:t>
            </a:r>
            <a:endParaRPr lang="cs-CZ" dirty="0"/>
          </a:p>
          <a:p>
            <a:endParaRPr lang="cs-CZ" b="1" dirty="0">
              <a:solidFill>
                <a:srgbClr val="FF0000"/>
              </a:solidFill>
            </a:endParaRPr>
          </a:p>
          <a:p>
            <a:r>
              <a:rPr lang="en-US" b="1" dirty="0">
                <a:solidFill>
                  <a:srgbClr val="FF0000"/>
                </a:solidFill>
              </a:rPr>
              <a:t>It is optimal to combine both approaches !!!</a:t>
            </a:r>
            <a:endParaRPr lang="cs-CZ" b="1" dirty="0">
              <a:solidFill>
                <a:srgbClr val="FF0000"/>
              </a:solidFill>
            </a:endParaRPr>
          </a:p>
        </p:txBody>
      </p:sp>
      <p:pic>
        <p:nvPicPr>
          <p:cNvPr id="4515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54672" y="220378"/>
            <a:ext cx="4451494" cy="6637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ástupný symbol pro číslo snímku 4">
            <a:extLst>
              <a:ext uri="{FF2B5EF4-FFF2-40B4-BE49-F238E27FC236}">
                <a16:creationId xmlns:a16="http://schemas.microsoft.com/office/drawing/2014/main" id="{CCEE63FE-5F27-43DB-9CDA-18BA42507ED0}"/>
              </a:ext>
            </a:extLst>
          </p:cNvPr>
          <p:cNvSpPr>
            <a:spLocks noGrp="1"/>
          </p:cNvSpPr>
          <p:nvPr>
            <p:ph type="sldNum" sz="quarter" idx="10"/>
          </p:nvPr>
        </p:nvSpPr>
        <p:spPr/>
        <p:txBody>
          <a:bodyPr/>
          <a:lstStyle/>
          <a:p>
            <a:pPr>
              <a:defRPr/>
            </a:pPr>
            <a:fld id="{4E12630B-17A9-44AC-A5BE-0FEBEDB0B5E8}" type="slidenum">
              <a:rPr lang="cs-CZ" altLang="cs-CZ" noProof="0" smtClean="0"/>
              <a:pPr>
                <a:defRPr/>
              </a:pPr>
              <a:t>14</a:t>
            </a:fld>
            <a:endParaRPr lang="cs-CZ" altLang="cs-CZ" noProof="0" dirty="0"/>
          </a:p>
        </p:txBody>
      </p:sp>
    </p:spTree>
    <p:extLst>
      <p:ext uri="{BB962C8B-B14F-4D97-AF65-F5344CB8AC3E}">
        <p14:creationId xmlns:p14="http://schemas.microsoft.com/office/powerpoint/2010/main" val="350493603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F968EDC5-D9E7-476D-82A5-01254DFB409D}"/>
              </a:ext>
            </a:extLst>
          </p:cNvPr>
          <p:cNvSpPr>
            <a:spLocks noGrp="1"/>
          </p:cNvSpPr>
          <p:nvPr>
            <p:ph type="title"/>
          </p:nvPr>
        </p:nvSpPr>
        <p:spPr/>
        <p:txBody>
          <a:bodyPr/>
          <a:lstStyle/>
          <a:p>
            <a:r>
              <a:rPr lang="cs-CZ" dirty="0" err="1"/>
              <a:t>Types</a:t>
            </a:r>
            <a:r>
              <a:rPr lang="cs-CZ" dirty="0"/>
              <a:t> </a:t>
            </a:r>
            <a:r>
              <a:rPr lang="cs-CZ" dirty="0" err="1"/>
              <a:t>of</a:t>
            </a:r>
            <a:r>
              <a:rPr lang="cs-CZ" dirty="0"/>
              <a:t> </a:t>
            </a:r>
            <a:r>
              <a:rPr lang="cs-CZ" dirty="0" err="1"/>
              <a:t>bioassays</a:t>
            </a:r>
            <a:endParaRPr lang="cs-CZ" dirty="0"/>
          </a:p>
        </p:txBody>
      </p:sp>
      <p:sp>
        <p:nvSpPr>
          <p:cNvPr id="3" name="Podnadpis 2">
            <a:extLst>
              <a:ext uri="{FF2B5EF4-FFF2-40B4-BE49-F238E27FC236}">
                <a16:creationId xmlns:a16="http://schemas.microsoft.com/office/drawing/2014/main" id="{EAB40A49-2DE3-4D40-9517-09B2EEB01BA1}"/>
              </a:ext>
            </a:extLst>
          </p:cNvPr>
          <p:cNvSpPr>
            <a:spLocks noGrp="1"/>
          </p:cNvSpPr>
          <p:nvPr>
            <p:ph type="subTitle" idx="1"/>
          </p:nvPr>
        </p:nvSpPr>
        <p:spPr/>
        <p:txBody>
          <a:bodyPr/>
          <a:lstStyle/>
          <a:p>
            <a:endParaRPr lang="cs-CZ"/>
          </a:p>
        </p:txBody>
      </p:sp>
      <p:sp>
        <p:nvSpPr>
          <p:cNvPr id="4" name="Zástupný symbol pro číslo snímku 3">
            <a:extLst>
              <a:ext uri="{FF2B5EF4-FFF2-40B4-BE49-F238E27FC236}">
                <a16:creationId xmlns:a16="http://schemas.microsoft.com/office/drawing/2014/main" id="{830324A3-C147-401D-8BC0-11659CA4C8C7}"/>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15</a:t>
            </a:fld>
            <a:endParaRPr lang="cs-CZ" altLang="cs-CZ" noProof="0" dirty="0"/>
          </a:p>
        </p:txBody>
      </p:sp>
    </p:spTree>
    <p:extLst>
      <p:ext uri="{BB962C8B-B14F-4D97-AF65-F5344CB8AC3E}">
        <p14:creationId xmlns:p14="http://schemas.microsoft.com/office/powerpoint/2010/main" val="3389611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a:t>Bioassay development</a:t>
            </a:r>
          </a:p>
        </p:txBody>
      </p:sp>
      <p:sp>
        <p:nvSpPr>
          <p:cNvPr id="3" name="Zástupný symbol pro obsah 2"/>
          <p:cNvSpPr>
            <a:spLocks noGrp="1"/>
          </p:cNvSpPr>
          <p:nvPr>
            <p:ph idx="1"/>
          </p:nvPr>
        </p:nvSpPr>
        <p:spPr/>
        <p:txBody>
          <a:bodyPr/>
          <a:lstStyle/>
          <a:p>
            <a:r>
              <a:rPr lang="en-US" b="1"/>
              <a:t>old bioassays </a:t>
            </a:r>
            <a:r>
              <a:rPr lang="en-US"/>
              <a:t>– acute, ecologically irrelevant, testing pure chemicals, pesticides</a:t>
            </a:r>
          </a:p>
          <a:p>
            <a:r>
              <a:rPr lang="en-US" b="1"/>
              <a:t>new bioassays </a:t>
            </a:r>
            <a:r>
              <a:rPr lang="en-US"/>
              <a:t>– sublethal endpoints, ecological relevancy, chemical mixtures, miniaturization, simple to measure endpoints</a:t>
            </a:r>
          </a:p>
        </p:txBody>
      </p:sp>
      <p:pic>
        <p:nvPicPr>
          <p:cNvPr id="4" name="Picture 6" descr="http://www.ebpi.ca/thamnocephalus%20platyurus%20toxicity%20test%20k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0177" y="2996953"/>
            <a:ext cx="2986237" cy="2570413"/>
          </a:xfrm>
          <a:prstGeom prst="rect">
            <a:avLst/>
          </a:prstGeom>
          <a:ln>
            <a:noFill/>
          </a:ln>
          <a:effectLst>
            <a:softEdge rad="112500"/>
          </a:effectLst>
        </p:spPr>
      </p:pic>
      <p:pic>
        <p:nvPicPr>
          <p:cNvPr id="5" name="Picture 5" descr="http://www.ebpi.ca/Rototox%20Kit%20M%20Kit.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3212977"/>
            <a:ext cx="3226996" cy="2241773"/>
          </a:xfrm>
          <a:prstGeom prst="rect">
            <a:avLst/>
          </a:prstGeom>
          <a:ln>
            <a:noFill/>
          </a:ln>
          <a:effectLst>
            <a:softEdge rad="112500"/>
          </a:effectLst>
        </p:spPr>
      </p:pic>
      <p:pic>
        <p:nvPicPr>
          <p:cNvPr id="6" name="Picture 7" descr="http://www.ebpi.ca/daphtoxkit%20toxicity%20pule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3833" y="4077072"/>
            <a:ext cx="3231413" cy="2160240"/>
          </a:xfrm>
          <a:prstGeom prst="rect">
            <a:avLst/>
          </a:prstGeom>
          <a:ln>
            <a:noFill/>
          </a:ln>
          <a:effectLst>
            <a:softEdge rad="112500"/>
          </a:effectLst>
        </p:spPr>
      </p:pic>
      <p:pic>
        <p:nvPicPr>
          <p:cNvPr id="7" name="Picture 8" descr="http://www.teara.govt.nz/files/p15500pc.jpg">
            <a:extLst>
              <a:ext uri="{FF2B5EF4-FFF2-40B4-BE49-F238E27FC236}">
                <a16:creationId xmlns:a16="http://schemas.microsoft.com/office/drawing/2014/main" id="{480963CF-4FA8-4938-94A5-E060799EDE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654" y="3340955"/>
            <a:ext cx="64770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ástupný symbol pro číslo snímku 7">
            <a:extLst>
              <a:ext uri="{FF2B5EF4-FFF2-40B4-BE49-F238E27FC236}">
                <a16:creationId xmlns:a16="http://schemas.microsoft.com/office/drawing/2014/main" id="{3FB9279C-1A78-4E11-A8BC-E15BF9012F43}"/>
              </a:ext>
            </a:extLst>
          </p:cNvPr>
          <p:cNvSpPr>
            <a:spLocks noGrp="1"/>
          </p:cNvSpPr>
          <p:nvPr>
            <p:ph type="sldNum" sz="quarter" idx="10"/>
          </p:nvPr>
        </p:nvSpPr>
        <p:spPr/>
        <p:txBody>
          <a:bodyPr/>
          <a:lstStyle/>
          <a:p>
            <a:pPr>
              <a:defRPr/>
            </a:pPr>
            <a:fld id="{4E12630B-17A9-44AC-A5BE-0FEBEDB0B5E8}" type="slidenum">
              <a:rPr lang="cs-CZ" altLang="cs-CZ" noProof="0" smtClean="0"/>
              <a:pPr>
                <a:defRPr/>
              </a:pPr>
              <a:t>16</a:t>
            </a:fld>
            <a:endParaRPr lang="cs-CZ" altLang="cs-CZ" noProof="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defRPr/>
            </a:pPr>
            <a:r>
              <a:rPr lang="cs-CZ" dirty="0" err="1"/>
              <a:t>Mikrobiotests</a:t>
            </a:r>
            <a:endParaRPr lang="cs-CZ" dirty="0"/>
          </a:p>
        </p:txBody>
      </p:sp>
      <p:sp>
        <p:nvSpPr>
          <p:cNvPr id="9219" name="Rectangle 3"/>
          <p:cNvSpPr>
            <a:spLocks noGrp="1" noChangeArrowheads="1"/>
          </p:cNvSpPr>
          <p:nvPr>
            <p:ph idx="1"/>
          </p:nvPr>
        </p:nvSpPr>
        <p:spPr/>
        <p:txBody>
          <a:bodyPr/>
          <a:lstStyle/>
          <a:p>
            <a:pPr>
              <a:lnSpc>
                <a:spcPct val="90000"/>
              </a:lnSpc>
            </a:pPr>
            <a:r>
              <a:rPr lang="cs-CZ" altLang="cs-CZ" dirty="0" err="1">
                <a:cs typeface="Times New Roman" pitchFamily="18" charset="0"/>
              </a:rPr>
              <a:t>they</a:t>
            </a:r>
            <a:r>
              <a:rPr lang="cs-CZ" altLang="cs-CZ" dirty="0">
                <a:cs typeface="Times New Roman" pitchFamily="18" charset="0"/>
              </a:rPr>
              <a:t> use </a:t>
            </a:r>
            <a:r>
              <a:rPr lang="cs-CZ" altLang="cs-CZ" dirty="0" err="1">
                <a:cs typeface="Times New Roman" pitchFamily="18" charset="0"/>
              </a:rPr>
              <a:t>some</a:t>
            </a:r>
            <a:r>
              <a:rPr lang="cs-CZ" altLang="cs-CZ" dirty="0">
                <a:cs typeface="Times New Roman" pitchFamily="18" charset="0"/>
              </a:rPr>
              <a:t> </a:t>
            </a:r>
            <a:r>
              <a:rPr lang="cs-CZ" altLang="cs-CZ" dirty="0" err="1">
                <a:cs typeface="Times New Roman" pitchFamily="18" charset="0"/>
              </a:rPr>
              <a:t>dormant</a:t>
            </a:r>
            <a:r>
              <a:rPr lang="cs-CZ" altLang="cs-CZ" dirty="0">
                <a:cs typeface="Times New Roman" pitchFamily="18" charset="0"/>
              </a:rPr>
              <a:t> </a:t>
            </a:r>
            <a:r>
              <a:rPr lang="cs-CZ" altLang="cs-CZ" dirty="0" err="1">
                <a:cs typeface="Times New Roman" pitchFamily="18" charset="0"/>
              </a:rPr>
              <a:t>stages</a:t>
            </a:r>
            <a:r>
              <a:rPr lang="cs-CZ" altLang="cs-CZ" dirty="0">
                <a:cs typeface="Times New Roman" pitchFamily="18" charset="0"/>
              </a:rPr>
              <a:t> </a:t>
            </a:r>
            <a:r>
              <a:rPr lang="cs-CZ" altLang="cs-CZ" dirty="0" err="1">
                <a:cs typeface="Times New Roman" pitchFamily="18" charset="0"/>
              </a:rPr>
              <a:t>of</a:t>
            </a:r>
            <a:r>
              <a:rPr lang="cs-CZ" altLang="cs-CZ" dirty="0">
                <a:cs typeface="Times New Roman" pitchFamily="18" charset="0"/>
              </a:rPr>
              <a:t> testing </a:t>
            </a:r>
            <a:r>
              <a:rPr lang="cs-CZ" altLang="cs-CZ" dirty="0" err="1">
                <a:cs typeface="Times New Roman" pitchFamily="18" charset="0"/>
              </a:rPr>
              <a:t>organisms</a:t>
            </a:r>
            <a:endParaRPr lang="cs-CZ" altLang="cs-CZ" dirty="0">
              <a:cs typeface="Times New Roman" pitchFamily="18" charset="0"/>
            </a:endParaRPr>
          </a:p>
          <a:p>
            <a:pPr>
              <a:lnSpc>
                <a:spcPct val="90000"/>
              </a:lnSpc>
            </a:pPr>
            <a:r>
              <a:rPr lang="cs-CZ" altLang="cs-CZ" dirty="0" err="1">
                <a:cs typeface="Times New Roman" pitchFamily="18" charset="0"/>
              </a:rPr>
              <a:t>practical</a:t>
            </a:r>
            <a:r>
              <a:rPr lang="cs-CZ" altLang="cs-CZ" dirty="0">
                <a:cs typeface="Times New Roman" pitchFamily="18" charset="0"/>
              </a:rPr>
              <a:t> = </a:t>
            </a:r>
            <a:r>
              <a:rPr lang="cs-CZ" altLang="cs-CZ" dirty="0" err="1">
                <a:cs typeface="Times New Roman" pitchFamily="18" charset="0"/>
              </a:rPr>
              <a:t>everything</a:t>
            </a:r>
            <a:r>
              <a:rPr lang="cs-CZ" altLang="cs-CZ" dirty="0">
                <a:cs typeface="Times New Roman" pitchFamily="18" charset="0"/>
              </a:rPr>
              <a:t> in </a:t>
            </a:r>
            <a:r>
              <a:rPr lang="cs-CZ" altLang="cs-CZ" dirty="0" err="1">
                <a:cs typeface="Times New Roman" pitchFamily="18" charset="0"/>
              </a:rPr>
              <a:t>one</a:t>
            </a:r>
            <a:r>
              <a:rPr lang="cs-CZ" altLang="cs-CZ" dirty="0">
                <a:cs typeface="Times New Roman" pitchFamily="18" charset="0"/>
              </a:rPr>
              <a:t> box</a:t>
            </a:r>
          </a:p>
          <a:p>
            <a:pPr>
              <a:lnSpc>
                <a:spcPct val="90000"/>
              </a:lnSpc>
            </a:pPr>
            <a:r>
              <a:rPr lang="cs-CZ" altLang="cs-CZ" dirty="0" err="1">
                <a:cs typeface="Times New Roman" pitchFamily="18" charset="0"/>
              </a:rPr>
              <a:t>cheap</a:t>
            </a:r>
            <a:r>
              <a:rPr lang="cs-CZ" altLang="cs-CZ" dirty="0">
                <a:cs typeface="Times New Roman" pitchFamily="18" charset="0"/>
              </a:rPr>
              <a:t> and </a:t>
            </a:r>
            <a:r>
              <a:rPr lang="cs-CZ" altLang="cs-CZ" dirty="0" err="1">
                <a:cs typeface="Times New Roman" pitchFamily="18" charset="0"/>
              </a:rPr>
              <a:t>easy</a:t>
            </a:r>
            <a:r>
              <a:rPr lang="cs-CZ" altLang="cs-CZ" dirty="0">
                <a:cs typeface="Times New Roman" pitchFamily="18" charset="0"/>
              </a:rPr>
              <a:t>, </a:t>
            </a:r>
            <a:r>
              <a:rPr lang="cs-CZ" altLang="cs-CZ" dirty="0" err="1">
                <a:cs typeface="Times New Roman" pitchFamily="18" charset="0"/>
              </a:rPr>
              <a:t>however</a:t>
            </a:r>
            <a:r>
              <a:rPr lang="cs-CZ" altLang="cs-CZ" dirty="0">
                <a:cs typeface="Times New Roman" pitchFamily="18" charset="0"/>
              </a:rPr>
              <a:t>, </a:t>
            </a:r>
            <a:r>
              <a:rPr lang="cs-CZ" altLang="cs-CZ" dirty="0" err="1">
                <a:cs typeface="Times New Roman" pitchFamily="18" charset="0"/>
              </a:rPr>
              <a:t>often</a:t>
            </a:r>
            <a:r>
              <a:rPr lang="cs-CZ" altLang="cs-CZ" dirty="0">
                <a:cs typeface="Times New Roman" pitchFamily="18" charset="0"/>
              </a:rPr>
              <a:t> not very </a:t>
            </a:r>
            <a:r>
              <a:rPr lang="cs-CZ" altLang="cs-CZ" dirty="0" err="1">
                <a:cs typeface="Times New Roman" pitchFamily="18" charset="0"/>
              </a:rPr>
              <a:t>relevant</a:t>
            </a:r>
            <a:r>
              <a:rPr lang="cs-CZ" altLang="cs-CZ" dirty="0">
                <a:cs typeface="Times New Roman" pitchFamily="18" charset="0"/>
              </a:rPr>
              <a:t> </a:t>
            </a:r>
            <a:r>
              <a:rPr lang="cs-CZ" altLang="cs-CZ" dirty="0" err="1">
                <a:cs typeface="Times New Roman" pitchFamily="18" charset="0"/>
              </a:rPr>
              <a:t>for</a:t>
            </a:r>
            <a:r>
              <a:rPr lang="cs-CZ" altLang="cs-CZ" dirty="0">
                <a:cs typeface="Times New Roman" pitchFamily="18" charset="0"/>
              </a:rPr>
              <a:t> </a:t>
            </a:r>
            <a:r>
              <a:rPr lang="cs-CZ" altLang="cs-CZ" dirty="0" err="1">
                <a:cs typeface="Times New Roman" pitchFamily="18" charset="0"/>
              </a:rPr>
              <a:t>real</a:t>
            </a:r>
            <a:r>
              <a:rPr lang="cs-CZ" altLang="cs-CZ" dirty="0">
                <a:cs typeface="Times New Roman" pitchFamily="18" charset="0"/>
              </a:rPr>
              <a:t> </a:t>
            </a:r>
            <a:r>
              <a:rPr lang="cs-CZ" altLang="cs-CZ" dirty="0" err="1">
                <a:cs typeface="Times New Roman" pitchFamily="18" charset="0"/>
              </a:rPr>
              <a:t>situations</a:t>
            </a:r>
            <a:endParaRPr lang="cs-CZ" altLang="cs-CZ" dirty="0">
              <a:cs typeface="Times New Roman" pitchFamily="18" charset="0"/>
            </a:endParaRPr>
          </a:p>
          <a:p>
            <a:pPr>
              <a:lnSpc>
                <a:spcPct val="90000"/>
              </a:lnSpc>
            </a:pPr>
            <a:r>
              <a:rPr lang="cs-CZ" altLang="cs-CZ" sz="1800" dirty="0">
                <a:cs typeface="Times New Roman" pitchFamily="18" charset="0"/>
                <a:hlinkClick r:id="rId2"/>
              </a:rPr>
              <a:t>http://ebpi.ca/index.php?option=com_content&amp;view=article&amp;id=20&amp;Itemid=50</a:t>
            </a:r>
            <a:r>
              <a:rPr lang="cs-CZ" altLang="cs-CZ" sz="1800" dirty="0">
                <a:cs typeface="Times New Roman" pitchFamily="18" charset="0"/>
              </a:rPr>
              <a:t> </a:t>
            </a:r>
          </a:p>
        </p:txBody>
      </p:sp>
      <p:sp>
        <p:nvSpPr>
          <p:cNvPr id="11271" name="Zástupný symbol pro číslo snímku 6"/>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17</a:t>
            </a:fld>
            <a:endParaRPr lang="cs-CZ" altLang="cs-CZ" sz="1400">
              <a:solidFill>
                <a:schemeClr val="tx1"/>
              </a:solidFill>
            </a:endParaRPr>
          </a:p>
        </p:txBody>
      </p:sp>
      <p:pic>
        <p:nvPicPr>
          <p:cNvPr id="3" name="Obrázek 2" descr="Obsah obrázku fotka, různé, pták&#10;&#10;Popis byl vytvořen automaticky">
            <a:extLst>
              <a:ext uri="{FF2B5EF4-FFF2-40B4-BE49-F238E27FC236}">
                <a16:creationId xmlns:a16="http://schemas.microsoft.com/office/drawing/2014/main" id="{BB5F60BC-32A4-4F7D-B0A7-43F1DF796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744" y="2285456"/>
            <a:ext cx="15824474" cy="3359762"/>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Differenciation</a:t>
            </a:r>
            <a:r>
              <a:rPr lang="cs-CZ" dirty="0"/>
              <a:t> </a:t>
            </a:r>
            <a:r>
              <a:rPr lang="cs-CZ" dirty="0" err="1"/>
              <a:t>of</a:t>
            </a:r>
            <a:r>
              <a:rPr lang="cs-CZ" dirty="0"/>
              <a:t> </a:t>
            </a:r>
            <a:r>
              <a:rPr lang="cs-CZ" dirty="0" err="1"/>
              <a:t>bioassays</a:t>
            </a:r>
            <a:endParaRPr lang="cs-CZ" dirty="0"/>
          </a:p>
        </p:txBody>
      </p:sp>
      <p:sp>
        <p:nvSpPr>
          <p:cNvPr id="11267" name="Zástupný symbol pro obsah 2"/>
          <p:cNvSpPr>
            <a:spLocks noGrp="1"/>
          </p:cNvSpPr>
          <p:nvPr>
            <p:ph idx="1"/>
          </p:nvPr>
        </p:nvSpPr>
        <p:spPr/>
        <p:txBody>
          <a:bodyPr/>
          <a:lstStyle/>
          <a:p>
            <a:r>
              <a:rPr lang="en-US" altLang="cs-CZ" dirty="0"/>
              <a:t>According to the trophic level of test organisms:</a:t>
            </a:r>
            <a:endParaRPr lang="cs-CZ" altLang="cs-CZ" dirty="0"/>
          </a:p>
          <a:p>
            <a:pPr lvl="1"/>
            <a:r>
              <a:rPr lang="en-US" altLang="cs-CZ" dirty="0"/>
              <a:t>tests with producers, consumers, </a:t>
            </a:r>
            <a:r>
              <a:rPr lang="en-US" altLang="cs-CZ" dirty="0" err="1"/>
              <a:t>destr</a:t>
            </a:r>
            <a:r>
              <a:rPr lang="cs-CZ" altLang="cs-CZ" dirty="0" err="1"/>
              <a:t>uents</a:t>
            </a:r>
            <a:endParaRPr lang="cs-CZ" altLang="cs-CZ" dirty="0"/>
          </a:p>
          <a:p>
            <a:r>
              <a:rPr lang="en-US" altLang="cs-CZ" dirty="0"/>
              <a:t>Depending on the duration of exposure and the nature of the effects:</a:t>
            </a:r>
            <a:endParaRPr lang="cs-CZ" altLang="cs-CZ" dirty="0"/>
          </a:p>
          <a:p>
            <a:pPr lvl="1"/>
            <a:r>
              <a:rPr lang="en-US" altLang="cs-CZ" dirty="0"/>
              <a:t>acute, </a:t>
            </a:r>
            <a:r>
              <a:rPr lang="en-US" altLang="cs-CZ" dirty="0" err="1"/>
              <a:t>semiacute</a:t>
            </a:r>
            <a:r>
              <a:rPr lang="en-US" altLang="cs-CZ" dirty="0"/>
              <a:t> (</a:t>
            </a:r>
            <a:r>
              <a:rPr lang="en-US" altLang="cs-CZ" dirty="0" err="1"/>
              <a:t>semichronic</a:t>
            </a:r>
            <a:r>
              <a:rPr lang="en-US" altLang="cs-CZ" dirty="0"/>
              <a:t>), sub-acute, chronic</a:t>
            </a:r>
            <a:endParaRPr lang="cs-CZ" altLang="cs-CZ" dirty="0"/>
          </a:p>
          <a:p>
            <a:pPr lvl="2"/>
            <a:r>
              <a:rPr lang="en-US" altLang="cs-CZ" dirty="0"/>
              <a:t>the specific length depends on the generation time of the organism (bacteria &lt;&lt;&lt; trout), the classification is not completely uniform</a:t>
            </a:r>
            <a:r>
              <a:rPr lang="cs-CZ" altLang="cs-CZ" dirty="0"/>
              <a:t>; </a:t>
            </a:r>
            <a:r>
              <a:rPr lang="en-US" altLang="cs-CZ" dirty="0"/>
              <a:t>Division usually into:</a:t>
            </a:r>
            <a:r>
              <a:rPr lang="cs-CZ" altLang="cs-CZ" dirty="0"/>
              <a:t> </a:t>
            </a:r>
          </a:p>
          <a:p>
            <a:pPr lvl="3"/>
            <a:r>
              <a:rPr lang="en-US" altLang="cs-CZ" dirty="0"/>
              <a:t>acute = 24, 48 to 96 hours, usually assessment of lethality</a:t>
            </a:r>
            <a:endParaRPr lang="cs-CZ" altLang="cs-CZ" dirty="0"/>
          </a:p>
          <a:p>
            <a:pPr lvl="3"/>
            <a:r>
              <a:rPr lang="en-US" altLang="cs-CZ" dirty="0"/>
              <a:t>chronic - days, weeks to months, evaluation of non-lethal effects</a:t>
            </a:r>
            <a:endParaRPr lang="cs-CZ" altLang="cs-CZ" dirty="0"/>
          </a:p>
          <a:p>
            <a:r>
              <a:rPr lang="en-US" altLang="cs-CZ" dirty="0"/>
              <a:t>According to the number of species involved:</a:t>
            </a:r>
            <a:endParaRPr lang="cs-CZ" altLang="cs-CZ" dirty="0"/>
          </a:p>
          <a:p>
            <a:pPr lvl="1"/>
            <a:r>
              <a:rPr lang="en-US" altLang="cs-CZ" dirty="0"/>
              <a:t>single species, two species, multi-species</a:t>
            </a:r>
            <a:endParaRPr lang="cs-CZ" altLang="cs-CZ" dirty="0"/>
          </a:p>
          <a:p>
            <a:pPr lvl="1"/>
            <a:endParaRPr lang="cs-CZ" altLang="cs-CZ" dirty="0"/>
          </a:p>
        </p:txBody>
      </p:sp>
      <p:sp>
        <p:nvSpPr>
          <p:cNvPr id="14340"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18</a:t>
            </a:fld>
            <a:endParaRPr lang="cs-CZ" altLang="cs-CZ" sz="1400">
              <a:solidFill>
                <a:schemeClr val="tx1"/>
              </a:solidFill>
            </a:endParaRPr>
          </a:p>
        </p:txBody>
      </p:sp>
      <p:pic>
        <p:nvPicPr>
          <p:cNvPr id="5" name="Picture 4" descr="figure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29140" y="590296"/>
            <a:ext cx="1152607" cy="968509"/>
          </a:xfrm>
          <a:prstGeom prst="rect">
            <a:avLst/>
          </a:prstGeom>
          <a:ln>
            <a:noFill/>
          </a:ln>
          <a:effectLst>
            <a:outerShdw blurRad="292100" dist="139700" dir="2700000" algn="tl" rotWithShape="0">
              <a:srgbClr val="333333">
                <a:alpha val="65000"/>
              </a:srgbClr>
            </a:outerShdw>
          </a:effectLst>
        </p:spPr>
      </p:pic>
      <p:pic>
        <p:nvPicPr>
          <p:cNvPr id="6" name="Picture 5" descr="Eisenia_feti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9612" y="1103758"/>
            <a:ext cx="1545339" cy="850645"/>
          </a:xfrm>
          <a:prstGeom prst="rect">
            <a:avLst/>
          </a:prstGeom>
          <a:ln>
            <a:noFill/>
          </a:ln>
          <a:effectLst>
            <a:outerShdw blurRad="292100" dist="139700" dir="2700000" algn="tl" rotWithShape="0">
              <a:srgbClr val="333333">
                <a:alpha val="65000"/>
              </a:srgbClr>
            </a:outerShdw>
          </a:effectLst>
        </p:spPr>
      </p:pic>
      <p:pic>
        <p:nvPicPr>
          <p:cNvPr id="7" name="Picture 6" descr="scenedesmus_quadricauda_u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79695" y="271016"/>
            <a:ext cx="701599" cy="941840"/>
          </a:xfrm>
          <a:prstGeom prst="rect">
            <a:avLst/>
          </a:prstGeom>
          <a:ln>
            <a:noFill/>
          </a:ln>
          <a:effectLst>
            <a:outerShdw blurRad="292100" dist="139700" dir="2700000" algn="tl" rotWithShape="0">
              <a:srgbClr val="333333">
                <a:alpha val="65000"/>
              </a:srgbClr>
            </a:outerShdw>
          </a:effectLst>
        </p:spPr>
      </p:pic>
      <p:pic>
        <p:nvPicPr>
          <p:cNvPr id="8" name="Picture 2" descr="http://upload.wikimedia.org/wikipedia/commons/thumb/3/32/EscherichiaColi_NIAID.jpg/210px-EscherichiaColi_NIAI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27673" y="1212782"/>
            <a:ext cx="1338746" cy="112837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Differenciation</a:t>
            </a:r>
            <a:r>
              <a:rPr lang="cs-CZ" dirty="0"/>
              <a:t> </a:t>
            </a:r>
            <a:r>
              <a:rPr lang="cs-CZ" dirty="0" err="1"/>
              <a:t>of</a:t>
            </a:r>
            <a:r>
              <a:rPr lang="cs-CZ" dirty="0"/>
              <a:t> </a:t>
            </a:r>
            <a:r>
              <a:rPr lang="cs-CZ" dirty="0" err="1"/>
              <a:t>bioassays</a:t>
            </a:r>
            <a:endParaRPr lang="cs-CZ" dirty="0"/>
          </a:p>
        </p:txBody>
      </p:sp>
      <p:sp>
        <p:nvSpPr>
          <p:cNvPr id="11267" name="Zástupný symbol pro obsah 2"/>
          <p:cNvSpPr>
            <a:spLocks noGrp="1"/>
          </p:cNvSpPr>
          <p:nvPr>
            <p:ph idx="1"/>
          </p:nvPr>
        </p:nvSpPr>
        <p:spPr/>
        <p:txBody>
          <a:bodyPr/>
          <a:lstStyle/>
          <a:p>
            <a:r>
              <a:rPr lang="en-US" altLang="cs-CZ" sz="2000" dirty="0"/>
              <a:t>According to the level of the biological system</a:t>
            </a:r>
            <a:r>
              <a:rPr lang="cs-CZ" altLang="cs-CZ" sz="2000" dirty="0"/>
              <a:t> (and </a:t>
            </a:r>
            <a:r>
              <a:rPr lang="cs-CZ" altLang="cs-CZ" sz="2000" dirty="0" err="1"/>
              <a:t>complexity</a:t>
            </a:r>
            <a:r>
              <a:rPr lang="cs-CZ" altLang="cs-CZ" sz="2000" dirty="0"/>
              <a:t>)</a:t>
            </a:r>
            <a:r>
              <a:rPr lang="en-US" altLang="cs-CZ" sz="2000" dirty="0"/>
              <a:t>:</a:t>
            </a:r>
            <a:endParaRPr lang="cs-CZ" altLang="cs-CZ" sz="2000" dirty="0"/>
          </a:p>
          <a:p>
            <a:pPr lvl="1"/>
            <a:r>
              <a:rPr lang="en-US" altLang="cs-CZ" sz="1800" dirty="0"/>
              <a:t>enzymes, </a:t>
            </a:r>
            <a:r>
              <a:rPr lang="en-US" altLang="cs-CZ" sz="1800" dirty="0" err="1"/>
              <a:t>bioprobes</a:t>
            </a:r>
            <a:r>
              <a:rPr lang="en-US" altLang="cs-CZ" sz="1800" dirty="0"/>
              <a:t>, in vitro cell and tissue cultures, intact living organism, population, micro / mesocosm, field experiments</a:t>
            </a:r>
            <a:endParaRPr lang="cs-CZ" altLang="cs-CZ" sz="1800" dirty="0"/>
          </a:p>
          <a:p>
            <a:pPr lvl="1"/>
            <a:endParaRPr lang="cs-CZ" altLang="cs-CZ" sz="1800" dirty="0"/>
          </a:p>
        </p:txBody>
      </p:sp>
      <p:sp>
        <p:nvSpPr>
          <p:cNvPr id="14340"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19</a:t>
            </a:fld>
            <a:endParaRPr lang="cs-CZ" altLang="cs-CZ" sz="1400">
              <a:solidFill>
                <a:schemeClr val="tx1"/>
              </a:solidFill>
            </a:endParaRPr>
          </a:p>
        </p:txBody>
      </p:sp>
      <p:pic>
        <p:nvPicPr>
          <p:cNvPr id="9" name="Picture 2">
            <a:extLst>
              <a:ext uri="{FF2B5EF4-FFF2-40B4-BE49-F238E27FC236}">
                <a16:creationId xmlns:a16="http://schemas.microsoft.com/office/drawing/2014/main" id="{8852B757-B024-4BA9-A2F2-E0DFCEA60C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4702" y="2379587"/>
            <a:ext cx="7887298" cy="4148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Documents and Settings\Ludek Blaha\Plocha\1.gif">
            <a:extLst>
              <a:ext uri="{FF2B5EF4-FFF2-40B4-BE49-F238E27FC236}">
                <a16:creationId xmlns:a16="http://schemas.microsoft.com/office/drawing/2014/main" id="{EA1865F5-727B-40D8-9179-6927195D42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13913"/>
            <a:ext cx="4294186" cy="276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57526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51B58C-4D7F-4C3A-B391-5E5FF5033B6C}"/>
              </a:ext>
            </a:extLst>
          </p:cNvPr>
          <p:cNvSpPr>
            <a:spLocks noGrp="1"/>
          </p:cNvSpPr>
          <p:nvPr>
            <p:ph type="title"/>
          </p:nvPr>
        </p:nvSpPr>
        <p:spPr/>
        <p:txBody>
          <a:bodyPr/>
          <a:lstStyle/>
          <a:p>
            <a:r>
              <a:rPr lang="cs-CZ" dirty="0" err="1"/>
              <a:t>Content</a:t>
            </a:r>
            <a:endParaRPr lang="cs-CZ" dirty="0"/>
          </a:p>
        </p:txBody>
      </p:sp>
      <p:sp>
        <p:nvSpPr>
          <p:cNvPr id="3" name="Zástupný obsah 2">
            <a:extLst>
              <a:ext uri="{FF2B5EF4-FFF2-40B4-BE49-F238E27FC236}">
                <a16:creationId xmlns:a16="http://schemas.microsoft.com/office/drawing/2014/main" id="{2B13BACA-ECB3-4D28-9EEE-21C3075BBC85}"/>
              </a:ext>
            </a:extLst>
          </p:cNvPr>
          <p:cNvSpPr>
            <a:spLocks noGrp="1"/>
          </p:cNvSpPr>
          <p:nvPr>
            <p:ph idx="1"/>
          </p:nvPr>
        </p:nvSpPr>
        <p:spPr/>
        <p:txBody>
          <a:bodyPr/>
          <a:lstStyle/>
          <a:p>
            <a:r>
              <a:rPr lang="cs-CZ" b="1" dirty="0" err="1">
                <a:solidFill>
                  <a:srgbClr val="0000DC"/>
                </a:solidFill>
              </a:rPr>
              <a:t>Introduction</a:t>
            </a:r>
            <a:r>
              <a:rPr lang="cs-CZ" b="1" dirty="0">
                <a:solidFill>
                  <a:srgbClr val="0000DC"/>
                </a:solidFill>
              </a:rPr>
              <a:t> – </a:t>
            </a:r>
            <a:r>
              <a:rPr lang="cs-CZ" b="1" dirty="0" err="1">
                <a:solidFill>
                  <a:srgbClr val="0000DC"/>
                </a:solidFill>
              </a:rPr>
              <a:t>what</a:t>
            </a:r>
            <a:r>
              <a:rPr lang="cs-CZ" b="1" dirty="0">
                <a:solidFill>
                  <a:srgbClr val="0000DC"/>
                </a:solidFill>
              </a:rPr>
              <a:t>, </a:t>
            </a:r>
            <a:r>
              <a:rPr lang="cs-CZ" b="1" dirty="0" err="1">
                <a:solidFill>
                  <a:srgbClr val="0000DC"/>
                </a:solidFill>
              </a:rPr>
              <a:t>why</a:t>
            </a:r>
            <a:r>
              <a:rPr lang="cs-CZ" b="1" dirty="0">
                <a:solidFill>
                  <a:srgbClr val="0000DC"/>
                </a:solidFill>
              </a:rPr>
              <a:t>, </a:t>
            </a:r>
            <a:r>
              <a:rPr lang="cs-CZ" b="1" dirty="0" err="1">
                <a:solidFill>
                  <a:srgbClr val="0000DC"/>
                </a:solidFill>
              </a:rPr>
              <a:t>how</a:t>
            </a:r>
            <a:r>
              <a:rPr lang="cs-CZ" b="1" dirty="0">
                <a:solidFill>
                  <a:srgbClr val="0000DC"/>
                </a:solidFill>
              </a:rPr>
              <a:t>, </a:t>
            </a:r>
            <a:r>
              <a:rPr lang="cs-CZ" b="1" dirty="0" err="1">
                <a:solidFill>
                  <a:srgbClr val="0000DC"/>
                </a:solidFill>
              </a:rPr>
              <a:t>concept</a:t>
            </a:r>
            <a:endParaRPr lang="cs-CZ" b="1" dirty="0">
              <a:solidFill>
                <a:srgbClr val="0000DC"/>
              </a:solidFill>
            </a:endParaRPr>
          </a:p>
          <a:p>
            <a:r>
              <a:rPr lang="cs-CZ" b="1" dirty="0" err="1">
                <a:solidFill>
                  <a:srgbClr val="0000DC"/>
                </a:solidFill>
              </a:rPr>
              <a:t>Types</a:t>
            </a:r>
            <a:r>
              <a:rPr lang="cs-CZ" b="1" dirty="0">
                <a:solidFill>
                  <a:srgbClr val="0000DC"/>
                </a:solidFill>
              </a:rPr>
              <a:t> </a:t>
            </a:r>
            <a:r>
              <a:rPr lang="cs-CZ" b="1" dirty="0" err="1">
                <a:solidFill>
                  <a:srgbClr val="0000DC"/>
                </a:solidFill>
              </a:rPr>
              <a:t>of</a:t>
            </a:r>
            <a:r>
              <a:rPr lang="cs-CZ" b="1" dirty="0">
                <a:solidFill>
                  <a:srgbClr val="0000DC"/>
                </a:solidFill>
              </a:rPr>
              <a:t> </a:t>
            </a:r>
            <a:r>
              <a:rPr lang="cs-CZ" b="1" dirty="0" err="1">
                <a:solidFill>
                  <a:srgbClr val="0000DC"/>
                </a:solidFill>
              </a:rPr>
              <a:t>bioassays</a:t>
            </a:r>
            <a:endParaRPr lang="cs-CZ" b="1" dirty="0">
              <a:solidFill>
                <a:srgbClr val="0000DC"/>
              </a:solidFill>
            </a:endParaRPr>
          </a:p>
          <a:p>
            <a:r>
              <a:rPr lang="cs-CZ" dirty="0" err="1"/>
              <a:t>Ecotoxicological</a:t>
            </a:r>
            <a:r>
              <a:rPr lang="cs-CZ" dirty="0"/>
              <a:t> </a:t>
            </a:r>
            <a:r>
              <a:rPr lang="cs-CZ" dirty="0" err="1"/>
              <a:t>bioassays</a:t>
            </a:r>
            <a:r>
              <a:rPr lang="en-US" dirty="0"/>
              <a:t>’</a:t>
            </a:r>
            <a:r>
              <a:rPr lang="cs-CZ" dirty="0"/>
              <a:t> design and </a:t>
            </a:r>
            <a:r>
              <a:rPr lang="cs-CZ" dirty="0" err="1"/>
              <a:t>results</a:t>
            </a:r>
            <a:endParaRPr lang="cs-CZ" dirty="0"/>
          </a:p>
          <a:p>
            <a:r>
              <a:rPr lang="cs-CZ" dirty="0" err="1"/>
              <a:t>Aquatic</a:t>
            </a:r>
            <a:r>
              <a:rPr lang="cs-CZ" dirty="0"/>
              <a:t> </a:t>
            </a:r>
            <a:r>
              <a:rPr lang="cs-CZ" dirty="0" err="1"/>
              <a:t>bioassays</a:t>
            </a:r>
            <a:r>
              <a:rPr lang="cs-CZ" dirty="0"/>
              <a:t> - </a:t>
            </a:r>
            <a:r>
              <a:rPr lang="cs-CZ" dirty="0" err="1"/>
              <a:t>examples</a:t>
            </a:r>
            <a:endParaRPr lang="cs-CZ" dirty="0"/>
          </a:p>
          <a:p>
            <a:r>
              <a:rPr lang="cs-CZ" dirty="0" err="1"/>
              <a:t>Soil</a:t>
            </a:r>
            <a:r>
              <a:rPr lang="cs-CZ" dirty="0"/>
              <a:t> </a:t>
            </a:r>
            <a:r>
              <a:rPr lang="cs-CZ" dirty="0" err="1"/>
              <a:t>bioassays</a:t>
            </a:r>
            <a:r>
              <a:rPr lang="cs-CZ" dirty="0"/>
              <a:t> – </a:t>
            </a:r>
            <a:r>
              <a:rPr lang="cs-CZ" dirty="0" err="1"/>
              <a:t>examples</a:t>
            </a:r>
            <a:endParaRPr lang="cs-CZ" dirty="0"/>
          </a:p>
          <a:p>
            <a:r>
              <a:rPr lang="cs-CZ" dirty="0"/>
              <a:t>Use </a:t>
            </a:r>
            <a:r>
              <a:rPr lang="cs-CZ" dirty="0" err="1"/>
              <a:t>of</a:t>
            </a:r>
            <a:r>
              <a:rPr lang="cs-CZ" dirty="0"/>
              <a:t> </a:t>
            </a:r>
            <a:r>
              <a:rPr lang="cs-CZ" dirty="0" err="1"/>
              <a:t>bioassays</a:t>
            </a:r>
            <a:r>
              <a:rPr lang="cs-CZ" dirty="0"/>
              <a:t> in </a:t>
            </a:r>
            <a:r>
              <a:rPr lang="cs-CZ" dirty="0" err="1"/>
              <a:t>praxis</a:t>
            </a:r>
            <a:endParaRPr lang="cs-CZ" dirty="0"/>
          </a:p>
        </p:txBody>
      </p:sp>
      <p:sp>
        <p:nvSpPr>
          <p:cNvPr id="4" name="Zástupný symbol pro číslo snímku 3">
            <a:extLst>
              <a:ext uri="{FF2B5EF4-FFF2-40B4-BE49-F238E27FC236}">
                <a16:creationId xmlns:a16="http://schemas.microsoft.com/office/drawing/2014/main" id="{40B651F2-3F3E-4FAD-9A93-BF2D8B604541}"/>
              </a:ext>
            </a:extLst>
          </p:cNvPr>
          <p:cNvSpPr>
            <a:spLocks noGrp="1"/>
          </p:cNvSpPr>
          <p:nvPr>
            <p:ph type="sldNum" sz="quarter" idx="10"/>
          </p:nvPr>
        </p:nvSpPr>
        <p:spPr/>
        <p:txBody>
          <a:bodyPr/>
          <a:lstStyle/>
          <a:p>
            <a:pPr>
              <a:defRPr/>
            </a:pPr>
            <a:fld id="{4E12630B-17A9-44AC-A5BE-0FEBEDB0B5E8}" type="slidenum">
              <a:rPr lang="cs-CZ" altLang="cs-CZ" noProof="0" smtClean="0"/>
              <a:pPr>
                <a:defRPr/>
              </a:pPr>
              <a:t>2</a:t>
            </a:fld>
            <a:endParaRPr lang="cs-CZ" altLang="cs-CZ" noProof="0" dirty="0"/>
          </a:p>
        </p:txBody>
      </p:sp>
    </p:spTree>
    <p:extLst>
      <p:ext uri="{BB962C8B-B14F-4D97-AF65-F5344CB8AC3E}">
        <p14:creationId xmlns:p14="http://schemas.microsoft.com/office/powerpoint/2010/main" val="23939635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Differenciation</a:t>
            </a:r>
            <a:r>
              <a:rPr lang="cs-CZ" dirty="0"/>
              <a:t> </a:t>
            </a:r>
            <a:r>
              <a:rPr lang="cs-CZ" dirty="0" err="1"/>
              <a:t>of</a:t>
            </a:r>
            <a:r>
              <a:rPr lang="cs-CZ" dirty="0"/>
              <a:t> </a:t>
            </a:r>
            <a:r>
              <a:rPr lang="cs-CZ" dirty="0" err="1"/>
              <a:t>bioassays</a:t>
            </a:r>
            <a:endParaRPr lang="cs-CZ" dirty="0"/>
          </a:p>
        </p:txBody>
      </p:sp>
      <p:sp>
        <p:nvSpPr>
          <p:cNvPr id="12291" name="Zástupný symbol pro obsah 2"/>
          <p:cNvSpPr>
            <a:spLocks noGrp="1"/>
          </p:cNvSpPr>
          <p:nvPr>
            <p:ph idx="1"/>
          </p:nvPr>
        </p:nvSpPr>
        <p:spPr/>
        <p:txBody>
          <a:bodyPr/>
          <a:lstStyle/>
          <a:p>
            <a:r>
              <a:rPr lang="en-US" altLang="cs-CZ" dirty="0"/>
              <a:t>According to the type of sample:</a:t>
            </a:r>
            <a:endParaRPr lang="cs-CZ" altLang="cs-CZ" dirty="0"/>
          </a:p>
          <a:p>
            <a:pPr lvl="1"/>
            <a:r>
              <a:rPr lang="en-US" altLang="cs-CZ" dirty="0"/>
              <a:t>chemical substance, mixture of substances, natural sample from the environment</a:t>
            </a:r>
            <a:endParaRPr lang="cs-CZ" altLang="cs-CZ" dirty="0"/>
          </a:p>
          <a:p>
            <a:r>
              <a:rPr lang="en-US" altLang="cs-CZ" dirty="0"/>
              <a:t>According to the tested matrix:</a:t>
            </a:r>
            <a:endParaRPr lang="cs-CZ" altLang="cs-CZ" dirty="0"/>
          </a:p>
          <a:p>
            <a:pPr lvl="1"/>
            <a:r>
              <a:rPr lang="en-US" altLang="cs-CZ" dirty="0"/>
              <a:t>water, soil, air, sediment, waste, chemical</a:t>
            </a:r>
            <a:endParaRPr lang="cs-CZ" altLang="cs-CZ" dirty="0"/>
          </a:p>
          <a:p>
            <a:r>
              <a:rPr lang="en-US" altLang="cs-CZ" dirty="0"/>
              <a:t>According to the sample modification:</a:t>
            </a:r>
            <a:endParaRPr lang="cs-CZ" altLang="cs-CZ" dirty="0"/>
          </a:p>
          <a:p>
            <a:pPr lvl="1"/>
            <a:r>
              <a:rPr lang="en-US" altLang="cs-CZ" dirty="0"/>
              <a:t>leachate (organic solvent, DMSO, water…), contact (Solid Phase Tests), direct (Direct tests, Whole effluent test), TIE - toxicity identification evaluation</a:t>
            </a:r>
            <a:endParaRPr lang="cs-CZ" altLang="cs-CZ" dirty="0"/>
          </a:p>
          <a:p>
            <a:r>
              <a:rPr lang="en-US" altLang="cs-CZ" dirty="0"/>
              <a:t>According to the evaluated effect:</a:t>
            </a:r>
            <a:endParaRPr lang="cs-CZ" altLang="cs-CZ" dirty="0"/>
          </a:p>
          <a:p>
            <a:pPr lvl="1"/>
            <a:r>
              <a:rPr lang="en-US" altLang="cs-CZ" dirty="0"/>
              <a:t>mortality tests, reproduction tests, escape tests, growth tests, teratogenicity tests, carcinogenicity, </a:t>
            </a:r>
            <a:r>
              <a:rPr lang="en-US" altLang="cs-CZ" dirty="0" err="1"/>
              <a:t>xenoestrogenicity</a:t>
            </a:r>
            <a:r>
              <a:rPr lang="en-US" altLang="cs-CZ" dirty="0"/>
              <a:t>, etc.</a:t>
            </a:r>
            <a:endParaRPr lang="cs-CZ" altLang="cs-CZ" dirty="0"/>
          </a:p>
          <a:p>
            <a:r>
              <a:rPr lang="en-US" altLang="cs-CZ" dirty="0"/>
              <a:t>According to implementation:</a:t>
            </a:r>
            <a:endParaRPr lang="cs-CZ" altLang="cs-CZ" dirty="0"/>
          </a:p>
          <a:p>
            <a:pPr lvl="1"/>
            <a:r>
              <a:rPr lang="en-US" altLang="cs-CZ" dirty="0"/>
              <a:t>in situ and in vitro</a:t>
            </a:r>
            <a:r>
              <a:rPr lang="cs-CZ" altLang="cs-CZ" dirty="0"/>
              <a:t> </a:t>
            </a:r>
          </a:p>
          <a:p>
            <a:r>
              <a:rPr lang="en-US" altLang="cs-CZ" dirty="0"/>
              <a:t>+ process bioassays: bioaccumulation, bioconcentration, </a:t>
            </a:r>
            <a:r>
              <a:rPr lang="en-US" altLang="cs-CZ" dirty="0" err="1"/>
              <a:t>biodegration</a:t>
            </a:r>
            <a:endParaRPr lang="cs-CZ" altLang="cs-CZ" dirty="0"/>
          </a:p>
        </p:txBody>
      </p:sp>
      <p:sp>
        <p:nvSpPr>
          <p:cNvPr id="15364"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20</a:t>
            </a:fld>
            <a:endParaRPr lang="cs-CZ" altLang="cs-CZ" sz="1400">
              <a:solidFill>
                <a:schemeClr val="tx1"/>
              </a:solidFill>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cs-CZ" dirty="0" err="1"/>
              <a:t>Ekological</a:t>
            </a:r>
            <a:r>
              <a:rPr lang="cs-CZ" dirty="0"/>
              <a:t> relevance </a:t>
            </a:r>
            <a:r>
              <a:rPr lang="cs-CZ" dirty="0" err="1"/>
              <a:t>of</a:t>
            </a:r>
            <a:r>
              <a:rPr lang="cs-CZ" dirty="0"/>
              <a:t> </a:t>
            </a:r>
            <a:r>
              <a:rPr lang="cs-CZ" dirty="0" err="1"/>
              <a:t>the</a:t>
            </a:r>
            <a:r>
              <a:rPr lang="cs-CZ" dirty="0"/>
              <a:t> </a:t>
            </a:r>
            <a:r>
              <a:rPr lang="cs-CZ" dirty="0" err="1"/>
              <a:t>bioassays</a:t>
            </a:r>
            <a:endParaRPr lang="cs-CZ" dirty="0"/>
          </a:p>
        </p:txBody>
      </p:sp>
      <p:sp>
        <p:nvSpPr>
          <p:cNvPr id="728067" name="Rectangle 3"/>
          <p:cNvSpPr>
            <a:spLocks noGrp="1" noChangeArrowheads="1"/>
          </p:cNvSpPr>
          <p:nvPr>
            <p:ph idx="1"/>
          </p:nvPr>
        </p:nvSpPr>
        <p:spPr/>
        <p:txBody>
          <a:bodyPr/>
          <a:lstStyle/>
          <a:p>
            <a:pPr>
              <a:lnSpc>
                <a:spcPct val="90000"/>
              </a:lnSpc>
            </a:pPr>
            <a:r>
              <a:rPr lang="en-US" dirty="0"/>
              <a:t>the tested species should represent the relevant functional group</a:t>
            </a:r>
            <a:endParaRPr lang="cs-CZ" dirty="0"/>
          </a:p>
          <a:p>
            <a:pPr>
              <a:lnSpc>
                <a:spcPct val="90000"/>
              </a:lnSpc>
            </a:pPr>
            <a:r>
              <a:rPr lang="en-US" dirty="0"/>
              <a:t>the test should respect the ecology of the organism</a:t>
            </a:r>
            <a:endParaRPr lang="cs-CZ" dirty="0"/>
          </a:p>
          <a:p>
            <a:pPr>
              <a:lnSpc>
                <a:spcPct val="90000"/>
              </a:lnSpc>
            </a:pPr>
            <a:r>
              <a:rPr lang="en-US" dirty="0"/>
              <a:t>monitored responses should be ecologically relevant and indicate the state and function of the organism (survival, growth, reproduction, food intake and mobility)</a:t>
            </a:r>
            <a:endParaRPr lang="cs-CZ" dirty="0"/>
          </a:p>
          <a:p>
            <a:pPr>
              <a:lnSpc>
                <a:spcPct val="90000"/>
              </a:lnSpc>
            </a:pPr>
            <a:r>
              <a:rPr lang="en-US" dirty="0"/>
              <a:t>when monitoring reproduction, the exposure should cover most of the life cycle</a:t>
            </a:r>
            <a:endParaRPr lang="cs-CZ" dirty="0"/>
          </a:p>
          <a:p>
            <a:pPr>
              <a:lnSpc>
                <a:spcPct val="90000"/>
              </a:lnSpc>
            </a:pPr>
            <a:r>
              <a:rPr lang="en-US" dirty="0"/>
              <a:t>abiotic and biotic factors in the test should be similar to those in the habitat</a:t>
            </a:r>
            <a:endParaRPr lang="cs-CZ" dirty="0"/>
          </a:p>
          <a:p>
            <a:pPr>
              <a:lnSpc>
                <a:spcPct val="90000"/>
              </a:lnSpc>
            </a:pPr>
            <a:r>
              <a:rPr lang="en-US" dirty="0"/>
              <a:t>exposure paths should mimic real exposures</a:t>
            </a:r>
            <a:endParaRPr lang="cs-CZ" dirty="0"/>
          </a:p>
          <a:p>
            <a:pPr>
              <a:lnSpc>
                <a:spcPct val="90000"/>
              </a:lnSpc>
            </a:pPr>
            <a:r>
              <a:rPr lang="en-US" dirty="0"/>
              <a:t>the bioavailability of the contaminant should be similar to that in reality</a:t>
            </a:r>
            <a:endParaRPr lang="cs-CZ" dirty="0"/>
          </a:p>
          <a:p>
            <a:pPr>
              <a:lnSpc>
                <a:spcPct val="90000"/>
              </a:lnSpc>
            </a:pPr>
            <a:r>
              <a:rPr lang="en-US" dirty="0"/>
              <a:t>concentrations should be environmentally realistic</a:t>
            </a:r>
            <a:endParaRPr lang="cs-CZ" sz="2400" dirty="0"/>
          </a:p>
        </p:txBody>
      </p:sp>
      <p:sp>
        <p:nvSpPr>
          <p:cNvPr id="2" name="Zástupný symbol pro číslo snímku 1">
            <a:extLst>
              <a:ext uri="{FF2B5EF4-FFF2-40B4-BE49-F238E27FC236}">
                <a16:creationId xmlns:a16="http://schemas.microsoft.com/office/drawing/2014/main" id="{9ADCB410-031C-4264-B821-A4C2F797B648}"/>
              </a:ext>
            </a:extLst>
          </p:cNvPr>
          <p:cNvSpPr>
            <a:spLocks noGrp="1"/>
          </p:cNvSpPr>
          <p:nvPr>
            <p:ph type="sldNum" sz="quarter" idx="10"/>
          </p:nvPr>
        </p:nvSpPr>
        <p:spPr/>
        <p:txBody>
          <a:bodyPr/>
          <a:lstStyle/>
          <a:p>
            <a:pPr>
              <a:defRPr/>
            </a:pPr>
            <a:fld id="{4E12630B-17A9-44AC-A5BE-0FEBEDB0B5E8}" type="slidenum">
              <a:rPr lang="cs-CZ" altLang="cs-CZ" noProof="0" smtClean="0"/>
              <a:pPr>
                <a:defRPr/>
              </a:pPr>
              <a:t>21</a:t>
            </a:fld>
            <a:endParaRPr lang="cs-CZ" altLang="cs-CZ" noProof="0" dirty="0"/>
          </a:p>
        </p:txBody>
      </p:sp>
    </p:spTree>
    <p:extLst>
      <p:ext uri="{BB962C8B-B14F-4D97-AF65-F5344CB8AC3E}">
        <p14:creationId xmlns:p14="http://schemas.microsoft.com/office/powerpoint/2010/main" val="395117211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cs-CZ" dirty="0" err="1"/>
              <a:t>Ekological</a:t>
            </a:r>
            <a:r>
              <a:rPr lang="cs-CZ" dirty="0"/>
              <a:t> relevance </a:t>
            </a:r>
            <a:r>
              <a:rPr lang="cs-CZ" dirty="0" err="1"/>
              <a:t>of</a:t>
            </a:r>
            <a:r>
              <a:rPr lang="cs-CZ" dirty="0"/>
              <a:t> test species</a:t>
            </a:r>
          </a:p>
        </p:txBody>
      </p:sp>
      <p:sp>
        <p:nvSpPr>
          <p:cNvPr id="4" name="Zástupný obsah 3">
            <a:extLst>
              <a:ext uri="{FF2B5EF4-FFF2-40B4-BE49-F238E27FC236}">
                <a16:creationId xmlns:a16="http://schemas.microsoft.com/office/drawing/2014/main" id="{24A7EA56-B35B-4246-A9C0-C0AB7A077988}"/>
              </a:ext>
            </a:extLst>
          </p:cNvPr>
          <p:cNvSpPr>
            <a:spLocks noGrp="1"/>
          </p:cNvSpPr>
          <p:nvPr>
            <p:ph idx="1"/>
          </p:nvPr>
        </p:nvSpPr>
        <p:spPr/>
        <p:txBody>
          <a:bodyPr/>
          <a:lstStyle/>
          <a:p>
            <a:r>
              <a:rPr lang="en-US" dirty="0"/>
              <a:t>play a key role in the functioning of the ecosystem</a:t>
            </a:r>
            <a:endParaRPr lang="cs-CZ" dirty="0"/>
          </a:p>
          <a:p>
            <a:r>
              <a:rPr lang="en-US" dirty="0"/>
              <a:t>they occur in a number of ecosystems in higher abundance</a:t>
            </a:r>
            <a:endParaRPr lang="cs-CZ" dirty="0"/>
          </a:p>
          <a:p>
            <a:r>
              <a:rPr lang="en-US" dirty="0"/>
              <a:t>easy to use in field and laboratory conditions</a:t>
            </a:r>
            <a:endParaRPr lang="cs-CZ" dirty="0"/>
          </a:p>
          <a:p>
            <a:r>
              <a:rPr lang="en-US" dirty="0"/>
              <a:t>they come into contact with pollutants</a:t>
            </a:r>
            <a:endParaRPr lang="cs-CZ" dirty="0"/>
          </a:p>
          <a:p>
            <a:r>
              <a:rPr lang="en-US" dirty="0"/>
              <a:t>they are sensitive enough to stress</a:t>
            </a:r>
            <a:endParaRPr lang="cs-CZ" dirty="0"/>
          </a:p>
          <a:p>
            <a:endParaRPr lang="cs-CZ" dirty="0"/>
          </a:p>
          <a:p>
            <a:pPr marL="0" indent="0">
              <a:buNone/>
            </a:pPr>
            <a:r>
              <a:rPr lang="en-US" b="1" dirty="0"/>
              <a:t>The problem of ecotoxicology in general:</a:t>
            </a:r>
            <a:endParaRPr lang="cs-CZ" b="1" dirty="0"/>
          </a:p>
          <a:p>
            <a:pPr marL="0" indent="0">
              <a:buNone/>
            </a:pPr>
            <a:r>
              <a:rPr lang="en-US" dirty="0"/>
              <a:t>I will use organisms A in the tests (for a number of reasons), but the target organisms in the system are B </a:t>
            </a:r>
            <a:r>
              <a:rPr lang="cs-CZ" dirty="0">
                <a:sym typeface="Wingdings" panose="05000000000000000000" pitchFamily="2" charset="2"/>
              </a:rPr>
              <a:t></a:t>
            </a:r>
            <a:r>
              <a:rPr lang="en-US" dirty="0"/>
              <a:t> what is the relationship of the results for A and B?</a:t>
            </a:r>
            <a:endParaRPr lang="cs-CZ" dirty="0"/>
          </a:p>
          <a:p>
            <a:pPr marL="0" indent="0">
              <a:buNone/>
            </a:pPr>
            <a:r>
              <a:rPr lang="en-US" dirty="0"/>
              <a:t>Example: </a:t>
            </a:r>
            <a:r>
              <a:rPr lang="en-US" i="1" dirty="0"/>
              <a:t>Eisenia </a:t>
            </a:r>
            <a:r>
              <a:rPr lang="en-US" i="1" dirty="0" err="1"/>
              <a:t>fetida</a:t>
            </a:r>
            <a:r>
              <a:rPr lang="en-US" dirty="0"/>
              <a:t> - the most famous soil test</a:t>
            </a:r>
            <a:endParaRPr lang="cs-CZ" dirty="0"/>
          </a:p>
          <a:p>
            <a:endParaRPr lang="cs-CZ" dirty="0"/>
          </a:p>
        </p:txBody>
      </p:sp>
      <p:sp>
        <p:nvSpPr>
          <p:cNvPr id="5" name="Zástupný symbol pro číslo snímku 4">
            <a:extLst>
              <a:ext uri="{FF2B5EF4-FFF2-40B4-BE49-F238E27FC236}">
                <a16:creationId xmlns:a16="http://schemas.microsoft.com/office/drawing/2014/main" id="{1919E06E-E181-466D-B9CD-2A2A80719EA1}"/>
              </a:ext>
            </a:extLst>
          </p:cNvPr>
          <p:cNvSpPr>
            <a:spLocks noGrp="1"/>
          </p:cNvSpPr>
          <p:nvPr>
            <p:ph type="sldNum" sz="quarter" idx="10"/>
          </p:nvPr>
        </p:nvSpPr>
        <p:spPr/>
        <p:txBody>
          <a:bodyPr/>
          <a:lstStyle/>
          <a:p>
            <a:pPr>
              <a:defRPr/>
            </a:pPr>
            <a:fld id="{4E12630B-17A9-44AC-A5BE-0FEBEDB0B5E8}" type="slidenum">
              <a:rPr lang="cs-CZ" altLang="cs-CZ" noProof="0" smtClean="0"/>
              <a:pPr>
                <a:defRPr/>
              </a:pPr>
              <a:t>22</a:t>
            </a:fld>
            <a:endParaRPr lang="cs-CZ" altLang="cs-CZ" noProof="0" dirty="0"/>
          </a:p>
        </p:txBody>
      </p:sp>
    </p:spTree>
    <p:extLst>
      <p:ext uri="{BB962C8B-B14F-4D97-AF65-F5344CB8AC3E}">
        <p14:creationId xmlns:p14="http://schemas.microsoft.com/office/powerpoint/2010/main" val="2688258580"/>
      </p:ext>
    </p:extLst>
  </p:cSld>
  <p:clrMapOvr>
    <a:masterClrMapping/>
  </p:clrMapOvr>
  <p:transition>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ek 4">
            <a:extLst>
              <a:ext uri="{FF2B5EF4-FFF2-40B4-BE49-F238E27FC236}">
                <a16:creationId xmlns:a16="http://schemas.microsoft.com/office/drawing/2014/main" id="{FE15C83A-680C-428A-A0CC-97E66A770AD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3160" y="178877"/>
            <a:ext cx="8017218" cy="6582649"/>
          </a:xfrm>
          <a:prstGeom prst="rect">
            <a:avLst/>
          </a:prstGeom>
          <a:noFill/>
          <a:ln w="9525">
            <a:noFill/>
            <a:miter lim="800000"/>
            <a:headEnd/>
            <a:tailEnd/>
          </a:ln>
        </p:spPr>
      </p:pic>
      <p:sp>
        <p:nvSpPr>
          <p:cNvPr id="45058" name="Rectangle 2"/>
          <p:cNvSpPr>
            <a:spLocks noGrp="1" noChangeArrowheads="1"/>
          </p:cNvSpPr>
          <p:nvPr>
            <p:ph type="title"/>
          </p:nvPr>
        </p:nvSpPr>
        <p:spPr>
          <a:xfrm>
            <a:off x="704850" y="329472"/>
            <a:ext cx="2713759" cy="737327"/>
          </a:xfrm>
        </p:spPr>
        <p:txBody>
          <a:bodyPr/>
          <a:lstStyle/>
          <a:p>
            <a:pPr eaLnBrk="1" hangingPunct="1"/>
            <a:r>
              <a:rPr lang="cs-CZ" dirty="0" err="1"/>
              <a:t>Earthworm</a:t>
            </a:r>
            <a:r>
              <a:rPr lang="cs-CZ" dirty="0"/>
              <a:t> species</a:t>
            </a:r>
          </a:p>
        </p:txBody>
      </p:sp>
      <p:pic>
        <p:nvPicPr>
          <p:cNvPr id="16" name="Picture 3" descr="Pic1">
            <a:extLst>
              <a:ext uri="{FF2B5EF4-FFF2-40B4-BE49-F238E27FC236}">
                <a16:creationId xmlns:a16="http://schemas.microsoft.com/office/drawing/2014/main" id="{6D3D9B6F-2370-4B11-A947-B40F8C85B462}"/>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092251"/>
            <a:ext cx="3810000" cy="2755900"/>
          </a:xfrm>
          <a:noFill/>
        </p:spPr>
      </p:pic>
      <p:sp>
        <p:nvSpPr>
          <p:cNvPr id="2" name="Zástupný symbol pro číslo snímku 1">
            <a:extLst>
              <a:ext uri="{FF2B5EF4-FFF2-40B4-BE49-F238E27FC236}">
                <a16:creationId xmlns:a16="http://schemas.microsoft.com/office/drawing/2014/main" id="{FDFBD9E3-F280-4193-8018-70ACF9F49E7C}"/>
              </a:ext>
            </a:extLst>
          </p:cNvPr>
          <p:cNvSpPr>
            <a:spLocks noGrp="1"/>
          </p:cNvSpPr>
          <p:nvPr>
            <p:ph type="sldNum" sz="quarter" idx="10"/>
          </p:nvPr>
        </p:nvSpPr>
        <p:spPr/>
        <p:txBody>
          <a:bodyPr/>
          <a:lstStyle/>
          <a:p>
            <a:pPr>
              <a:defRPr/>
            </a:pPr>
            <a:fld id="{4E12630B-17A9-44AC-A5BE-0FEBEDB0B5E8}" type="slidenum">
              <a:rPr lang="cs-CZ" altLang="cs-CZ" noProof="0" smtClean="0"/>
              <a:pPr>
                <a:defRPr/>
              </a:pPr>
              <a:t>23</a:t>
            </a:fld>
            <a:endParaRPr lang="cs-CZ" altLang="cs-CZ" noProof="0" dirty="0"/>
          </a:p>
        </p:txBody>
      </p:sp>
      <p:cxnSp>
        <p:nvCxnSpPr>
          <p:cNvPr id="5" name="Přímá spojnice se šipkou 4">
            <a:extLst>
              <a:ext uri="{FF2B5EF4-FFF2-40B4-BE49-F238E27FC236}">
                <a16:creationId xmlns:a16="http://schemas.microsoft.com/office/drawing/2014/main" id="{7059B83B-3904-4775-8D28-8815666B7BD9}"/>
              </a:ext>
            </a:extLst>
          </p:cNvPr>
          <p:cNvCxnSpPr/>
          <p:nvPr/>
        </p:nvCxnSpPr>
        <p:spPr bwMode="auto">
          <a:xfrm flipH="1">
            <a:off x="3171194" y="1393970"/>
            <a:ext cx="964734" cy="803946"/>
          </a:xfrm>
          <a:prstGeom prst="straightConnector1">
            <a:avLst/>
          </a:prstGeom>
          <a:solidFill>
            <a:schemeClr val="accent1"/>
          </a:solidFill>
          <a:ln w="57150" cap="flat" cmpd="sng" algn="ctr">
            <a:solidFill>
              <a:schemeClr val="accent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Přímá spojnice se šipkou 19">
            <a:extLst>
              <a:ext uri="{FF2B5EF4-FFF2-40B4-BE49-F238E27FC236}">
                <a16:creationId xmlns:a16="http://schemas.microsoft.com/office/drawing/2014/main" id="{A51DA8C5-9DBC-4866-B8DA-D37F8B20546C}"/>
              </a:ext>
            </a:extLst>
          </p:cNvPr>
          <p:cNvCxnSpPr/>
          <p:nvPr/>
        </p:nvCxnSpPr>
        <p:spPr bwMode="auto">
          <a:xfrm flipH="1">
            <a:off x="3225722" y="1510018"/>
            <a:ext cx="3435137" cy="949355"/>
          </a:xfrm>
          <a:prstGeom prst="straightConnector1">
            <a:avLst/>
          </a:prstGeom>
          <a:solidFill>
            <a:schemeClr val="accent1"/>
          </a:solidFill>
          <a:ln w="57150" cap="flat" cmpd="sng" algn="ctr">
            <a:solidFill>
              <a:schemeClr val="accent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3426538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Differenciation</a:t>
            </a:r>
            <a:r>
              <a:rPr lang="en-US" dirty="0"/>
              <a:t> of bioassays</a:t>
            </a:r>
            <a:endParaRPr lang="cs-CZ" dirty="0"/>
          </a:p>
        </p:txBody>
      </p:sp>
      <p:sp>
        <p:nvSpPr>
          <p:cNvPr id="3" name="Zástupný symbol pro obsah 2"/>
          <p:cNvSpPr>
            <a:spLocks noGrp="1"/>
          </p:cNvSpPr>
          <p:nvPr>
            <p:ph idx="1"/>
          </p:nvPr>
        </p:nvSpPr>
        <p:spPr>
          <a:xfrm>
            <a:off x="704850" y="1212782"/>
            <a:ext cx="4158095" cy="4778443"/>
          </a:xfrm>
        </p:spPr>
        <p:txBody>
          <a:bodyPr/>
          <a:lstStyle/>
          <a:p>
            <a:r>
              <a:rPr lang="cs-CZ" dirty="0"/>
              <a:t>limit test / </a:t>
            </a:r>
            <a:r>
              <a:rPr lang="cs-CZ" dirty="0" err="1"/>
              <a:t>comparison</a:t>
            </a:r>
            <a:r>
              <a:rPr lang="cs-CZ" dirty="0"/>
              <a:t> test</a:t>
            </a:r>
          </a:p>
          <a:p>
            <a:r>
              <a:rPr lang="cs-CZ" dirty="0" err="1"/>
              <a:t>concentration</a:t>
            </a:r>
            <a:r>
              <a:rPr lang="cs-CZ" dirty="0"/>
              <a:t> – response </a:t>
            </a:r>
            <a:r>
              <a:rPr lang="cs-CZ" dirty="0" err="1"/>
              <a:t>tests</a:t>
            </a:r>
            <a:r>
              <a:rPr lang="cs-CZ" dirty="0"/>
              <a:t> – </a:t>
            </a:r>
            <a:r>
              <a:rPr lang="cs-CZ" dirty="0" err="1"/>
              <a:t>preliminary</a:t>
            </a:r>
            <a:r>
              <a:rPr lang="cs-CZ" dirty="0"/>
              <a:t>, </a:t>
            </a:r>
            <a:r>
              <a:rPr lang="cs-CZ" dirty="0" err="1"/>
              <a:t>final</a:t>
            </a:r>
            <a:endParaRPr lang="cs-CZ" dirty="0"/>
          </a:p>
        </p:txBody>
      </p:sp>
      <p:pic>
        <p:nvPicPr>
          <p:cNvPr id="4536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5206" y="968346"/>
            <a:ext cx="7416794" cy="5889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ástupný symbol pro číslo snímku 3">
            <a:extLst>
              <a:ext uri="{FF2B5EF4-FFF2-40B4-BE49-F238E27FC236}">
                <a16:creationId xmlns:a16="http://schemas.microsoft.com/office/drawing/2014/main" id="{FCEDCF8A-E0A7-4A9B-98BF-FD0CD45A06E7}"/>
              </a:ext>
            </a:extLst>
          </p:cNvPr>
          <p:cNvSpPr>
            <a:spLocks noGrp="1"/>
          </p:cNvSpPr>
          <p:nvPr>
            <p:ph type="sldNum" sz="quarter" idx="10"/>
          </p:nvPr>
        </p:nvSpPr>
        <p:spPr/>
        <p:txBody>
          <a:bodyPr/>
          <a:lstStyle/>
          <a:p>
            <a:pPr>
              <a:defRPr/>
            </a:pPr>
            <a:fld id="{4E12630B-17A9-44AC-A5BE-0FEBEDB0B5E8}" type="slidenum">
              <a:rPr lang="cs-CZ" altLang="cs-CZ" noProof="0" smtClean="0"/>
              <a:pPr>
                <a:defRPr/>
              </a:pPr>
              <a:t>24</a:t>
            </a:fld>
            <a:endParaRPr lang="cs-CZ" altLang="cs-CZ" noProof="0" dirty="0"/>
          </a:p>
        </p:txBody>
      </p:sp>
    </p:spTree>
    <p:extLst>
      <p:ext uri="{BB962C8B-B14F-4D97-AF65-F5344CB8AC3E}">
        <p14:creationId xmlns:p14="http://schemas.microsoft.com/office/powerpoint/2010/main" val="168462748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a:t>Standard-</a:t>
            </a:r>
            <a:r>
              <a:rPr lang="cs-CZ" dirty="0" err="1"/>
              <a:t>ability</a:t>
            </a:r>
            <a:r>
              <a:rPr lang="cs-CZ" dirty="0"/>
              <a:t>, </a:t>
            </a:r>
            <a:r>
              <a:rPr lang="cs-CZ" dirty="0" err="1"/>
              <a:t>legislation</a:t>
            </a:r>
            <a:r>
              <a:rPr lang="cs-CZ" dirty="0"/>
              <a:t> …</a:t>
            </a:r>
          </a:p>
        </p:txBody>
      </p:sp>
      <p:sp>
        <p:nvSpPr>
          <p:cNvPr id="3" name="Zástupný symbol pro obsah 2"/>
          <p:cNvSpPr>
            <a:spLocks noGrp="1"/>
          </p:cNvSpPr>
          <p:nvPr>
            <p:ph idx="1"/>
          </p:nvPr>
        </p:nvSpPr>
        <p:spPr/>
        <p:txBody>
          <a:bodyPr/>
          <a:lstStyle/>
          <a:p>
            <a:r>
              <a:rPr lang="cs-CZ" altLang="cs-CZ" dirty="0" err="1"/>
              <a:t>Law</a:t>
            </a:r>
            <a:r>
              <a:rPr lang="cs-CZ" altLang="cs-CZ" dirty="0"/>
              <a:t> </a:t>
            </a:r>
            <a:r>
              <a:rPr lang="cs-CZ" altLang="cs-CZ" dirty="0" err="1"/>
              <a:t>given</a:t>
            </a:r>
            <a:r>
              <a:rPr lang="en-US" altLang="cs-CZ" dirty="0"/>
              <a:t> tests</a:t>
            </a:r>
            <a:endParaRPr lang="cs-CZ" altLang="cs-CZ" dirty="0"/>
          </a:p>
          <a:p>
            <a:pPr lvl="1"/>
            <a:r>
              <a:rPr lang="en-US" altLang="cs-CZ" dirty="0"/>
              <a:t>Very little, especially for new chemicals, pesticides, waste</a:t>
            </a:r>
            <a:endParaRPr lang="cs-CZ" altLang="cs-CZ" dirty="0"/>
          </a:p>
          <a:p>
            <a:pPr lvl="1"/>
            <a:r>
              <a:rPr lang="en-US" altLang="cs-CZ" dirty="0"/>
              <a:t>The big boom in the use of bioassays in recent years - ecological criteria for environmental quality</a:t>
            </a:r>
            <a:endParaRPr lang="cs-CZ" altLang="cs-CZ" dirty="0"/>
          </a:p>
          <a:p>
            <a:r>
              <a:rPr lang="en-US" altLang="cs-CZ" dirty="0"/>
              <a:t>Standardized, standardized</a:t>
            </a:r>
            <a:endParaRPr lang="cs-CZ" altLang="cs-CZ" dirty="0"/>
          </a:p>
          <a:p>
            <a:pPr lvl="1"/>
            <a:r>
              <a:rPr lang="en-US" altLang="cs-CZ" dirty="0"/>
              <a:t>Many tests</a:t>
            </a:r>
            <a:endParaRPr lang="cs-CZ" altLang="cs-CZ" dirty="0"/>
          </a:p>
          <a:p>
            <a:pPr lvl="1"/>
            <a:r>
              <a:rPr lang="en-US" altLang="cs-CZ" dirty="0"/>
              <a:t>Standardization ≠ duty, binding</a:t>
            </a:r>
            <a:endParaRPr lang="cs-CZ" altLang="cs-CZ" dirty="0"/>
          </a:p>
          <a:p>
            <a:pPr lvl="1"/>
            <a:r>
              <a:rPr lang="en-US" altLang="cs-CZ" dirty="0"/>
              <a:t>Economic reasons - accreditation of laboratories</a:t>
            </a:r>
            <a:endParaRPr lang="cs-CZ" altLang="cs-CZ" dirty="0"/>
          </a:p>
          <a:p>
            <a:r>
              <a:rPr lang="en-US" altLang="cs-CZ" dirty="0"/>
              <a:t>Experimental </a:t>
            </a:r>
            <a:endParaRPr lang="cs-CZ" altLang="cs-CZ" dirty="0"/>
          </a:p>
          <a:p>
            <a:pPr lvl="1"/>
            <a:r>
              <a:rPr lang="cs-CZ" altLang="cs-CZ" dirty="0"/>
              <a:t>A</a:t>
            </a:r>
            <a:r>
              <a:rPr lang="en-US" altLang="cs-CZ" dirty="0"/>
              <a:t> series of tests</a:t>
            </a:r>
            <a:endParaRPr lang="cs-CZ" altLang="cs-CZ" dirty="0"/>
          </a:p>
          <a:p>
            <a:pPr lvl="1"/>
            <a:r>
              <a:rPr lang="en-US" altLang="cs-CZ" dirty="0"/>
              <a:t>Space for efforts to achieve ecological realism</a:t>
            </a:r>
            <a:endParaRPr lang="cs-CZ" altLang="cs-CZ" dirty="0"/>
          </a:p>
          <a:p>
            <a:pPr lvl="1"/>
            <a:r>
              <a:rPr lang="en-US" altLang="cs-CZ" dirty="0"/>
              <a:t>Application of new knowledge about mechanisms and effects</a:t>
            </a:r>
            <a:endParaRPr lang="cs-CZ" altLang="cs-CZ" dirty="0"/>
          </a:p>
          <a:p>
            <a:pPr lvl="1"/>
            <a:r>
              <a:rPr lang="en-US" altLang="cs-CZ" dirty="0"/>
              <a:t>Ecological studies</a:t>
            </a:r>
            <a:endParaRPr lang="cs-CZ" altLang="cs-CZ" dirty="0"/>
          </a:p>
        </p:txBody>
      </p:sp>
      <p:sp>
        <p:nvSpPr>
          <p:cNvPr id="16388"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25</a:t>
            </a:fld>
            <a:endParaRPr lang="cs-CZ" altLang="cs-CZ" sz="1400">
              <a:solidFill>
                <a:schemeClr val="tx1"/>
              </a:solidFill>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lstStyle/>
          <a:p>
            <a:pPr eaLnBrk="1" hangingPunct="1">
              <a:defRPr/>
            </a:pPr>
            <a:r>
              <a:rPr lang="cs-CZ" dirty="0" err="1"/>
              <a:t>Norms</a:t>
            </a:r>
            <a:r>
              <a:rPr lang="cs-CZ" dirty="0"/>
              <a:t>, </a:t>
            </a:r>
            <a:r>
              <a:rPr lang="cs-CZ" dirty="0" err="1"/>
              <a:t>standards</a:t>
            </a:r>
            <a:r>
              <a:rPr lang="cs-CZ" dirty="0"/>
              <a:t>, </a:t>
            </a:r>
            <a:r>
              <a:rPr lang="cs-CZ" dirty="0" err="1"/>
              <a:t>guidelines</a:t>
            </a:r>
            <a:endParaRPr lang="cs-CZ" dirty="0"/>
          </a:p>
        </p:txBody>
      </p:sp>
      <p:sp>
        <p:nvSpPr>
          <p:cNvPr id="13316" name="Rectangle 3"/>
          <p:cNvSpPr>
            <a:spLocks noGrp="1" noChangeArrowheads="1"/>
          </p:cNvSpPr>
          <p:nvPr>
            <p:ph idx="1"/>
          </p:nvPr>
        </p:nvSpPr>
        <p:spPr/>
        <p:txBody>
          <a:bodyPr/>
          <a:lstStyle/>
          <a:p>
            <a:pPr marL="0" indent="0">
              <a:lnSpc>
                <a:spcPct val="90000"/>
              </a:lnSpc>
              <a:buNone/>
            </a:pPr>
            <a:r>
              <a:rPr lang="en-US" altLang="cs-CZ" sz="2000" b="1" dirty="0"/>
              <a:t>Objective:</a:t>
            </a:r>
            <a:r>
              <a:rPr lang="en-US" altLang="cs-CZ" sz="2000" dirty="0"/>
              <a:t> to reduce interlaboratory variability</a:t>
            </a:r>
            <a:endParaRPr lang="cs-CZ" altLang="cs-CZ" sz="2000" dirty="0"/>
          </a:p>
          <a:p>
            <a:pPr marL="0" indent="0">
              <a:lnSpc>
                <a:spcPct val="90000"/>
              </a:lnSpc>
              <a:buNone/>
            </a:pPr>
            <a:r>
              <a:rPr lang="en-US" altLang="cs-CZ" sz="2000" dirty="0"/>
              <a:t>Over time, standard procedures have been developed for evaluating effects in laboratory tests up to in situ bioindication </a:t>
            </a:r>
            <a:r>
              <a:rPr lang="cs-CZ" altLang="cs-CZ" sz="2000" dirty="0"/>
              <a:t>m</a:t>
            </a:r>
            <a:r>
              <a:rPr lang="en-US" altLang="cs-CZ" sz="2000" dirty="0" err="1"/>
              <a:t>ethods</a:t>
            </a:r>
            <a:endParaRPr lang="cs-CZ" altLang="cs-CZ" sz="2000" dirty="0"/>
          </a:p>
          <a:p>
            <a:pPr marL="0" indent="0">
              <a:lnSpc>
                <a:spcPct val="90000"/>
              </a:lnSpc>
              <a:buNone/>
            </a:pPr>
            <a:endParaRPr lang="cs-CZ" altLang="cs-CZ" sz="2000" dirty="0"/>
          </a:p>
          <a:p>
            <a:pPr marL="0" indent="0">
              <a:lnSpc>
                <a:spcPct val="90000"/>
              </a:lnSpc>
              <a:buNone/>
            </a:pPr>
            <a:r>
              <a:rPr lang="en-US" altLang="cs-CZ" sz="2000" b="1" dirty="0"/>
              <a:t>Advantages:</a:t>
            </a:r>
            <a:endParaRPr lang="cs-CZ" altLang="cs-CZ" sz="2000" b="1" dirty="0"/>
          </a:p>
          <a:p>
            <a:pPr lvl="1">
              <a:lnSpc>
                <a:spcPct val="90000"/>
              </a:lnSpc>
            </a:pPr>
            <a:r>
              <a:rPr lang="en-US" altLang="cs-CZ" sz="1600" dirty="0"/>
              <a:t>guaranteeing uniformity and repeatability of results</a:t>
            </a:r>
            <a:endParaRPr lang="cs-CZ" altLang="cs-CZ" sz="1600" dirty="0"/>
          </a:p>
          <a:p>
            <a:pPr lvl="1">
              <a:lnSpc>
                <a:spcPct val="90000"/>
              </a:lnSpc>
            </a:pPr>
            <a:r>
              <a:rPr lang="cs-CZ" altLang="cs-CZ" sz="1600" dirty="0"/>
              <a:t>c</a:t>
            </a:r>
            <a:r>
              <a:rPr lang="en-US" altLang="cs-CZ" sz="1600" dirty="0" err="1"/>
              <a:t>omparability</a:t>
            </a:r>
            <a:r>
              <a:rPr lang="en-US" altLang="cs-CZ" sz="1600" dirty="0"/>
              <a:t> of results from different laboratories following the procedure</a:t>
            </a:r>
            <a:endParaRPr lang="cs-CZ" altLang="cs-CZ" sz="1600" dirty="0"/>
          </a:p>
          <a:p>
            <a:pPr lvl="1">
              <a:lnSpc>
                <a:spcPct val="90000"/>
              </a:lnSpc>
            </a:pPr>
            <a:r>
              <a:rPr lang="en-US" altLang="cs-CZ" sz="1600" dirty="0"/>
              <a:t>validated results suitable for decision making</a:t>
            </a:r>
            <a:endParaRPr lang="cs-CZ" altLang="cs-CZ" sz="1600" dirty="0"/>
          </a:p>
          <a:p>
            <a:pPr lvl="1">
              <a:lnSpc>
                <a:spcPct val="90000"/>
              </a:lnSpc>
            </a:pPr>
            <a:r>
              <a:rPr lang="en-US" altLang="cs-CZ" sz="1600" dirty="0"/>
              <a:t>little need for optimization</a:t>
            </a:r>
            <a:endParaRPr lang="cs-CZ" altLang="cs-CZ" sz="1600" dirty="0"/>
          </a:p>
          <a:p>
            <a:pPr marL="0" indent="0">
              <a:lnSpc>
                <a:spcPct val="90000"/>
              </a:lnSpc>
              <a:buNone/>
            </a:pPr>
            <a:r>
              <a:rPr lang="en-US" altLang="cs-CZ" sz="2000" b="1" dirty="0"/>
              <a:t>Disadvantages:</a:t>
            </a:r>
            <a:endParaRPr lang="cs-CZ" altLang="cs-CZ" sz="2000" b="1" dirty="0"/>
          </a:p>
          <a:p>
            <a:pPr lvl="1">
              <a:lnSpc>
                <a:spcPct val="90000"/>
              </a:lnSpc>
            </a:pPr>
            <a:r>
              <a:rPr lang="en-US" altLang="cs-CZ" sz="1600" dirty="0"/>
              <a:t>very specific and limited informative value ("acute lethality for Daphnia crustaceans")</a:t>
            </a:r>
            <a:endParaRPr lang="cs-CZ" altLang="cs-CZ" sz="1600" dirty="0"/>
          </a:p>
          <a:p>
            <a:pPr lvl="1">
              <a:lnSpc>
                <a:spcPct val="90000"/>
              </a:lnSpc>
            </a:pPr>
            <a:r>
              <a:rPr lang="en-US" altLang="cs-CZ" sz="1600" dirty="0"/>
              <a:t>usually suitable only for classification of substances (more - moderately - less toxic ...)</a:t>
            </a:r>
            <a:endParaRPr lang="cs-CZ" altLang="cs-CZ" sz="1600" dirty="0"/>
          </a:p>
          <a:p>
            <a:pPr lvl="1">
              <a:lnSpc>
                <a:spcPct val="90000"/>
              </a:lnSpc>
            </a:pPr>
            <a:r>
              <a:rPr lang="en-US" altLang="cs-CZ" sz="1600" dirty="0"/>
              <a:t>limited number of standardized procedures, usually simple (acute) effects</a:t>
            </a:r>
            <a:endParaRPr lang="cs-CZ" altLang="cs-CZ" sz="1600" dirty="0"/>
          </a:p>
          <a:p>
            <a:pPr lvl="1">
              <a:lnSpc>
                <a:spcPct val="90000"/>
              </a:lnSpc>
            </a:pPr>
            <a:r>
              <a:rPr lang="en-US" altLang="cs-CZ" sz="1600" dirty="0"/>
              <a:t>difficult to apply to other situations or to answer other questions</a:t>
            </a:r>
            <a:endParaRPr lang="cs-CZ" altLang="cs-CZ" sz="1600" dirty="0"/>
          </a:p>
          <a:p>
            <a:pPr lvl="1">
              <a:lnSpc>
                <a:spcPct val="90000"/>
              </a:lnSpc>
            </a:pPr>
            <a:r>
              <a:rPr lang="cs-CZ" altLang="cs-CZ" sz="1600" dirty="0"/>
              <a:t>o</a:t>
            </a:r>
            <a:r>
              <a:rPr lang="en-US" altLang="cs-CZ" sz="1600" dirty="0" err="1"/>
              <a:t>nly</a:t>
            </a:r>
            <a:r>
              <a:rPr lang="en-US" altLang="cs-CZ" sz="1600" dirty="0"/>
              <a:t> on a few model species - the question of transferability of results</a:t>
            </a:r>
            <a:endParaRPr lang="cs-CZ" altLang="cs-CZ" sz="1600" dirty="0"/>
          </a:p>
          <a:p>
            <a:pPr lvl="1">
              <a:lnSpc>
                <a:spcPct val="90000"/>
              </a:lnSpc>
            </a:pPr>
            <a:r>
              <a:rPr lang="en-US" altLang="cs-CZ" sz="1600" dirty="0"/>
              <a:t>used in inappropriate situations (research, evaluation of cause and effect)</a:t>
            </a:r>
            <a:endParaRPr lang="cs-CZ" altLang="cs-CZ" sz="1600" dirty="0"/>
          </a:p>
          <a:p>
            <a:pPr lvl="1">
              <a:lnSpc>
                <a:spcPct val="90000"/>
              </a:lnSpc>
            </a:pPr>
            <a:r>
              <a:rPr lang="cs-CZ" altLang="cs-CZ" sz="1600" dirty="0"/>
              <a:t>i</a:t>
            </a:r>
            <a:r>
              <a:rPr lang="en-US" altLang="cs-CZ" sz="1600" dirty="0"/>
              <a:t>t may not be applicable to a real environment</a:t>
            </a:r>
            <a:endParaRPr lang="cs-CZ" altLang="cs-CZ" sz="1600" dirty="0"/>
          </a:p>
        </p:txBody>
      </p:sp>
      <p:sp>
        <p:nvSpPr>
          <p:cNvPr id="17410" name="Zástupný symbol pro číslo snímku 5"/>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26</a:t>
            </a:fld>
            <a:endParaRPr lang="cs-CZ" altLang="cs-CZ" sz="1400">
              <a:solidFill>
                <a:schemeClr val="tx1"/>
              </a:solidFill>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a:t>OECD </a:t>
            </a:r>
            <a:r>
              <a:rPr lang="cs-CZ" dirty="0" err="1"/>
              <a:t>guidelines</a:t>
            </a:r>
            <a:r>
              <a:rPr lang="cs-CZ" dirty="0"/>
              <a:t> – </a:t>
            </a:r>
            <a:r>
              <a:rPr lang="cs-CZ" dirty="0" err="1"/>
              <a:t>water</a:t>
            </a:r>
            <a:r>
              <a:rPr lang="cs-CZ" dirty="0"/>
              <a:t> 1</a:t>
            </a:r>
          </a:p>
        </p:txBody>
      </p:sp>
      <p:sp>
        <p:nvSpPr>
          <p:cNvPr id="5" name="Zástupný obsah 4">
            <a:extLst>
              <a:ext uri="{FF2B5EF4-FFF2-40B4-BE49-F238E27FC236}">
                <a16:creationId xmlns:a16="http://schemas.microsoft.com/office/drawing/2014/main" id="{9139B685-85F2-4A9C-885F-397424205BBB}"/>
              </a:ext>
            </a:extLst>
          </p:cNvPr>
          <p:cNvSpPr>
            <a:spLocks noGrp="1"/>
          </p:cNvSpPr>
          <p:nvPr>
            <p:ph idx="1"/>
          </p:nvPr>
        </p:nvSpPr>
        <p:spPr/>
        <p:txBody>
          <a:bodyPr/>
          <a:lstStyle/>
          <a:p>
            <a:endParaRPr lang="cs-CZ"/>
          </a:p>
        </p:txBody>
      </p:sp>
      <p:sp>
        <p:nvSpPr>
          <p:cNvPr id="7" name="Zástupný symbol pro číslo snímku 6">
            <a:extLst>
              <a:ext uri="{FF2B5EF4-FFF2-40B4-BE49-F238E27FC236}">
                <a16:creationId xmlns:a16="http://schemas.microsoft.com/office/drawing/2014/main" id="{D052E57D-83DA-4604-9214-F45532A6922C}"/>
              </a:ext>
            </a:extLst>
          </p:cNvPr>
          <p:cNvSpPr>
            <a:spLocks noGrp="1"/>
          </p:cNvSpPr>
          <p:nvPr>
            <p:ph type="sldNum" sz="quarter" idx="10"/>
          </p:nvPr>
        </p:nvSpPr>
        <p:spPr/>
        <p:txBody>
          <a:bodyPr/>
          <a:lstStyle/>
          <a:p>
            <a:pPr>
              <a:defRPr/>
            </a:pPr>
            <a:fld id="{4E12630B-17A9-44AC-A5BE-0FEBEDB0B5E8}" type="slidenum">
              <a:rPr lang="cs-CZ" altLang="cs-CZ" noProof="0" smtClean="0"/>
              <a:pPr>
                <a:defRPr/>
              </a:pPr>
              <a:t>27</a:t>
            </a:fld>
            <a:endParaRPr lang="cs-CZ" altLang="cs-CZ" noProof="0" dirty="0"/>
          </a:p>
        </p:txBody>
      </p:sp>
      <p:pic>
        <p:nvPicPr>
          <p:cNvPr id="23557" name="Picture 2" descr="Organisation for Economic Co-operation and Development">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r="57666"/>
          <a:stretch>
            <a:fillRect/>
          </a:stretch>
        </p:blipFill>
        <p:spPr bwMode="auto">
          <a:xfrm>
            <a:off x="11001375" y="172182"/>
            <a:ext cx="971550" cy="846138"/>
          </a:xfrm>
          <a:prstGeom prst="rect">
            <a:avLst/>
          </a:prstGeom>
          <a:noFill/>
          <a:ln w="9525">
            <a:noFill/>
            <a:miter lim="800000"/>
            <a:headEnd/>
            <a:tailEnd/>
          </a:ln>
        </p:spPr>
      </p:pic>
      <p:sp>
        <p:nvSpPr>
          <p:cNvPr id="10" name="TextovéPole 9">
            <a:extLst>
              <a:ext uri="{FF2B5EF4-FFF2-40B4-BE49-F238E27FC236}">
                <a16:creationId xmlns:a16="http://schemas.microsoft.com/office/drawing/2014/main" id="{55011040-8672-47EC-8B79-0574B3925F2F}"/>
              </a:ext>
            </a:extLst>
          </p:cNvPr>
          <p:cNvSpPr txBox="1"/>
          <p:nvPr/>
        </p:nvSpPr>
        <p:spPr>
          <a:xfrm>
            <a:off x="4075834" y="6297695"/>
            <a:ext cx="5369502" cy="461665"/>
          </a:xfrm>
          <a:prstGeom prst="rect">
            <a:avLst/>
          </a:prstGeom>
          <a:noFill/>
        </p:spPr>
        <p:txBody>
          <a:bodyPr wrap="square">
            <a:spAutoFit/>
          </a:bodyPr>
          <a:lstStyle/>
          <a:p>
            <a:r>
              <a:rPr lang="cs-CZ" sz="1200" dirty="0">
                <a:hlinkClick r:id="rId4"/>
              </a:rPr>
              <a:t>https://www.oecd-ilibrary.org/environment/oecd-guidelines-for-the-testing-of-chemicals-section-2-effects-on-biotic-systems_20745761</a:t>
            </a:r>
            <a:r>
              <a:rPr lang="cs-CZ" sz="1200" dirty="0"/>
              <a:t> </a:t>
            </a:r>
          </a:p>
        </p:txBody>
      </p:sp>
      <p:graphicFrame>
        <p:nvGraphicFramePr>
          <p:cNvPr id="4" name="Tabulka 3">
            <a:extLst>
              <a:ext uri="{FF2B5EF4-FFF2-40B4-BE49-F238E27FC236}">
                <a16:creationId xmlns:a16="http://schemas.microsoft.com/office/drawing/2014/main" id="{574D4BA9-EB63-4889-AE12-071C78524C23}"/>
              </a:ext>
            </a:extLst>
          </p:cNvPr>
          <p:cNvGraphicFramePr>
            <a:graphicFrameLocks noGrp="1"/>
          </p:cNvGraphicFramePr>
          <p:nvPr>
            <p:extLst>
              <p:ext uri="{D42A27DB-BD31-4B8C-83A1-F6EECF244321}">
                <p14:modId xmlns:p14="http://schemas.microsoft.com/office/powerpoint/2010/main" val="3064614003"/>
              </p:ext>
            </p:extLst>
          </p:nvPr>
        </p:nvGraphicFramePr>
        <p:xfrm>
          <a:off x="1415561" y="1453627"/>
          <a:ext cx="9360877" cy="4457240"/>
        </p:xfrm>
        <a:graphic>
          <a:graphicData uri="http://schemas.openxmlformats.org/drawingml/2006/table">
            <a:tbl>
              <a:tblPr>
                <a:tableStyleId>{5C22544A-7EE6-4342-B048-85BDC9FD1C3A}</a:tableStyleId>
              </a:tblPr>
              <a:tblGrid>
                <a:gridCol w="8819688">
                  <a:extLst>
                    <a:ext uri="{9D8B030D-6E8A-4147-A177-3AD203B41FA5}">
                      <a16:colId xmlns:a16="http://schemas.microsoft.com/office/drawing/2014/main" val="3549639951"/>
                    </a:ext>
                  </a:extLst>
                </a:gridCol>
                <a:gridCol w="541189">
                  <a:extLst>
                    <a:ext uri="{9D8B030D-6E8A-4147-A177-3AD203B41FA5}">
                      <a16:colId xmlns:a16="http://schemas.microsoft.com/office/drawing/2014/main" val="3322345640"/>
                    </a:ext>
                  </a:extLst>
                </a:gridCol>
              </a:tblGrid>
              <a:tr h="190041">
                <a:tc>
                  <a:txBody>
                    <a:bodyPr/>
                    <a:lstStyle/>
                    <a:p>
                      <a:pPr algn="l" fontAlgn="t"/>
                      <a:r>
                        <a:rPr lang="en-US" sz="1400" u="sng" strike="noStrike">
                          <a:effectLst/>
                          <a:hlinkClick r:id="rId5"/>
                        </a:rPr>
                        <a:t>Test No. 201: Freshwater Alga and Cyanobacteria, Growth Inhibition Test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2011</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56685141"/>
                  </a:ext>
                </a:extLst>
              </a:tr>
              <a:tr h="190041">
                <a:tc>
                  <a:txBody>
                    <a:bodyPr/>
                    <a:lstStyle/>
                    <a:p>
                      <a:pPr algn="l" fontAlgn="t"/>
                      <a:r>
                        <a:rPr lang="en-US" sz="1400" u="sng" strike="noStrike">
                          <a:effectLst/>
                          <a:hlinkClick r:id="rId6"/>
                        </a:rPr>
                        <a:t>Test No. 221: Lemna sp. Growth Inhibition Test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2006</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3257870097"/>
                  </a:ext>
                </a:extLst>
              </a:tr>
              <a:tr h="190041">
                <a:tc>
                  <a:txBody>
                    <a:bodyPr/>
                    <a:lstStyle/>
                    <a:p>
                      <a:pPr algn="l" fontAlgn="t"/>
                      <a:r>
                        <a:rPr lang="en-US" sz="1400" u="sng" strike="noStrike">
                          <a:effectLst/>
                          <a:hlinkClick r:id="rId7"/>
                        </a:rPr>
                        <a:t>Test No. 238: Sediment-Free Myriophyllum Spicatum Toxicity Test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2014</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1319023194"/>
                  </a:ext>
                </a:extLst>
              </a:tr>
              <a:tr h="190041">
                <a:tc>
                  <a:txBody>
                    <a:bodyPr/>
                    <a:lstStyle/>
                    <a:p>
                      <a:pPr algn="l" fontAlgn="t"/>
                      <a:r>
                        <a:rPr lang="en-US" sz="1400" u="sng" strike="noStrike">
                          <a:effectLst/>
                          <a:hlinkClick r:id="rId8"/>
                        </a:rPr>
                        <a:t>Test No. 239: Water-Sediment Myriophyllum Spicatum Toxicity Test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2014</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2132919126"/>
                  </a:ext>
                </a:extLst>
              </a:tr>
              <a:tr h="190041">
                <a:tc>
                  <a:txBody>
                    <a:bodyPr/>
                    <a:lstStyle/>
                    <a:p>
                      <a:pPr algn="l" fontAlgn="t"/>
                      <a:endParaRPr lang="cs-CZ"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3657846973"/>
                  </a:ext>
                </a:extLst>
              </a:tr>
              <a:tr h="190041">
                <a:tc>
                  <a:txBody>
                    <a:bodyPr/>
                    <a:lstStyle/>
                    <a:p>
                      <a:pPr algn="l" fontAlgn="t"/>
                      <a:r>
                        <a:rPr lang="en-US" sz="1400" u="sng" strike="noStrike">
                          <a:effectLst/>
                          <a:hlinkClick r:id="rId9"/>
                        </a:rPr>
                        <a:t>Test No. 202: Daphnia sp. Acute Immobilisation Test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2004</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807239245"/>
                  </a:ext>
                </a:extLst>
              </a:tr>
              <a:tr h="190041">
                <a:tc>
                  <a:txBody>
                    <a:bodyPr/>
                    <a:lstStyle/>
                    <a:p>
                      <a:pPr algn="l" fontAlgn="t"/>
                      <a:r>
                        <a:rPr lang="en-US" sz="1400" u="sng" strike="noStrike">
                          <a:effectLst/>
                          <a:hlinkClick r:id="rId10"/>
                        </a:rPr>
                        <a:t>Test No. 211: Daphnia magna Reproduction Test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2012</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2742351135"/>
                  </a:ext>
                </a:extLst>
              </a:tr>
              <a:tr h="190041">
                <a:tc>
                  <a:txBody>
                    <a:bodyPr/>
                    <a:lstStyle/>
                    <a:p>
                      <a:pPr algn="l" fontAlgn="t"/>
                      <a:r>
                        <a:rPr lang="en-US" sz="1400" u="sng" strike="noStrike">
                          <a:effectLst/>
                          <a:hlinkClick r:id="rId11"/>
                        </a:rPr>
                        <a:t>Test No. 231: Amphibian Metamorphosis Assay</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2009</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3762906018"/>
                  </a:ext>
                </a:extLst>
              </a:tr>
              <a:tr h="190041">
                <a:tc>
                  <a:txBody>
                    <a:bodyPr/>
                    <a:lstStyle/>
                    <a:p>
                      <a:pPr algn="l" fontAlgn="t"/>
                      <a:r>
                        <a:rPr lang="en-US" sz="1400" u="sng" strike="noStrike">
                          <a:effectLst/>
                          <a:hlinkClick r:id="rId12"/>
                        </a:rPr>
                        <a:t>Test No. 242: Potamopyrgus antipodarum Reproduction Test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2016</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1396463571"/>
                  </a:ext>
                </a:extLst>
              </a:tr>
              <a:tr h="190041">
                <a:tc>
                  <a:txBody>
                    <a:bodyPr/>
                    <a:lstStyle/>
                    <a:p>
                      <a:pPr algn="l" fontAlgn="t"/>
                      <a:r>
                        <a:rPr lang="en-US" sz="1400" u="sng" strike="noStrike">
                          <a:effectLst/>
                          <a:hlinkClick r:id="rId13"/>
                        </a:rPr>
                        <a:t>Test No. 243: Lymnaea stagnalis Reproduction Test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2016</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2010034024"/>
                  </a:ext>
                </a:extLst>
              </a:tr>
              <a:tr h="190041">
                <a:tc>
                  <a:txBody>
                    <a:bodyPr/>
                    <a:lstStyle/>
                    <a:p>
                      <a:pPr algn="l" fontAlgn="t"/>
                      <a:endParaRPr lang="cs-CZ"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2843849785"/>
                  </a:ext>
                </a:extLst>
              </a:tr>
              <a:tr h="190041">
                <a:tc>
                  <a:txBody>
                    <a:bodyPr/>
                    <a:lstStyle/>
                    <a:p>
                      <a:pPr algn="l" fontAlgn="t"/>
                      <a:r>
                        <a:rPr lang="cs-CZ" sz="1400" u="sng" strike="noStrike">
                          <a:effectLst/>
                          <a:hlinkClick r:id="rId14"/>
                        </a:rPr>
                        <a:t>Test No. 235: Chironomus sp., Acute Immobilisation Test</a:t>
                      </a:r>
                      <a:endParaRPr lang="cs-CZ"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2011</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3303691106"/>
                  </a:ext>
                </a:extLst>
              </a:tr>
              <a:tr h="190041">
                <a:tc>
                  <a:txBody>
                    <a:bodyPr/>
                    <a:lstStyle/>
                    <a:p>
                      <a:pPr algn="l" fontAlgn="t"/>
                      <a:r>
                        <a:rPr lang="en-US" sz="1400" u="sng" strike="noStrike">
                          <a:effectLst/>
                          <a:hlinkClick r:id="rId15"/>
                        </a:rPr>
                        <a:t>Test No. 218: Sediment-Water Chironomid Toxicity Using Spiked Sediment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2004</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3259360027"/>
                  </a:ext>
                </a:extLst>
              </a:tr>
              <a:tr h="190041">
                <a:tc>
                  <a:txBody>
                    <a:bodyPr/>
                    <a:lstStyle/>
                    <a:p>
                      <a:pPr algn="l" fontAlgn="t"/>
                      <a:r>
                        <a:rPr lang="en-US" sz="1400" u="sng" strike="noStrike">
                          <a:effectLst/>
                          <a:hlinkClick r:id="rId16"/>
                        </a:rPr>
                        <a:t>Test No. 219: Sediment-Water Chironomid Toxicity Using Spiked Water</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2004</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3909115522"/>
                  </a:ext>
                </a:extLst>
              </a:tr>
              <a:tr h="190041">
                <a:tc>
                  <a:txBody>
                    <a:bodyPr/>
                    <a:lstStyle/>
                    <a:p>
                      <a:pPr algn="l" fontAlgn="t"/>
                      <a:r>
                        <a:rPr lang="en-US" sz="1400" u="sng" strike="noStrike">
                          <a:effectLst/>
                          <a:hlinkClick r:id="rId17"/>
                        </a:rPr>
                        <a:t>Test No. 233: Sediment-Water Chironomid Life-Cycle Toxicity Test Using Spiked Water or Spiked Sediment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2010</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1696439585"/>
                  </a:ext>
                </a:extLst>
              </a:tr>
              <a:tr h="190041">
                <a:tc>
                  <a:txBody>
                    <a:bodyPr/>
                    <a:lstStyle/>
                    <a:p>
                      <a:pPr algn="l" fontAlgn="t"/>
                      <a:r>
                        <a:rPr lang="en-US" sz="1400" u="sng" strike="noStrike">
                          <a:effectLst/>
                          <a:hlinkClick r:id="rId18"/>
                        </a:rPr>
                        <a:t>Test No. 225: Sediment-Water Lumbriculus Toxicity Test Using Spiked Sediment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2007</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3391137171"/>
                  </a:ext>
                </a:extLst>
              </a:tr>
              <a:tr h="190041">
                <a:tc>
                  <a:txBody>
                    <a:bodyPr/>
                    <a:lstStyle/>
                    <a:p>
                      <a:pPr algn="l" fontAlgn="t"/>
                      <a:endParaRPr lang="cs-CZ"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802569064"/>
                  </a:ext>
                </a:extLst>
              </a:tr>
              <a:tr h="190041">
                <a:tc>
                  <a:txBody>
                    <a:bodyPr/>
                    <a:lstStyle/>
                    <a:p>
                      <a:pPr algn="l" fontAlgn="t"/>
                      <a:r>
                        <a:rPr lang="en-US" sz="1400" u="sng" strike="noStrike">
                          <a:effectLst/>
                          <a:hlinkClick r:id="rId19"/>
                        </a:rPr>
                        <a:t>Test No. 224: Determination of the Inhibition of the Activity of Anaerobic Bacteria</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2007</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1682541770"/>
                  </a:ext>
                </a:extLst>
              </a:tr>
              <a:tr h="190041">
                <a:tc>
                  <a:txBody>
                    <a:bodyPr/>
                    <a:lstStyle/>
                    <a:p>
                      <a:pPr algn="l" fontAlgn="t"/>
                      <a:r>
                        <a:rPr lang="en-US" sz="1400" u="sng" strike="noStrike">
                          <a:effectLst/>
                          <a:hlinkClick r:id="rId20"/>
                        </a:rPr>
                        <a:t>Test No. 209: Activated Sludge, Respiration Inhibition Test (Carbon and Ammonium Oxidation)</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2010</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1002887795"/>
                  </a:ext>
                </a:extLst>
              </a:tr>
              <a:tr h="190041">
                <a:tc>
                  <a:txBody>
                    <a:bodyPr/>
                    <a:lstStyle/>
                    <a:p>
                      <a:pPr algn="l" fontAlgn="t"/>
                      <a:r>
                        <a:rPr lang="en-US" sz="1400" u="sng" strike="noStrike">
                          <a:effectLst/>
                          <a:hlinkClick r:id="rId21"/>
                        </a:rPr>
                        <a:t>Test No. 244: Protozoan Activated Sludge Inhibition Test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dirty="0">
                          <a:effectLst/>
                        </a:rPr>
                        <a:t>2017</a:t>
                      </a:r>
                      <a:endParaRPr lang="cs-CZ" sz="1400" b="0" i="0" u="none" strike="noStrike" dirty="0">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3218343194"/>
                  </a:ext>
                </a:extLst>
              </a:tr>
            </a:tbl>
          </a:graphicData>
        </a:graphic>
      </p:graphicFrame>
    </p:spTree>
    <p:extLst>
      <p:ext uri="{BB962C8B-B14F-4D97-AF65-F5344CB8AC3E}">
        <p14:creationId xmlns:p14="http://schemas.microsoft.com/office/powerpoint/2010/main" val="147162322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a:t>OECD </a:t>
            </a:r>
            <a:r>
              <a:rPr lang="cs-CZ" dirty="0" err="1"/>
              <a:t>guidelines</a:t>
            </a:r>
            <a:r>
              <a:rPr lang="cs-CZ" dirty="0"/>
              <a:t> – </a:t>
            </a:r>
            <a:r>
              <a:rPr lang="cs-CZ" dirty="0" err="1"/>
              <a:t>water</a:t>
            </a:r>
            <a:r>
              <a:rPr lang="cs-CZ" dirty="0"/>
              <a:t> 2</a:t>
            </a:r>
          </a:p>
        </p:txBody>
      </p:sp>
      <p:sp>
        <p:nvSpPr>
          <p:cNvPr id="5" name="Zástupný obsah 4">
            <a:extLst>
              <a:ext uri="{FF2B5EF4-FFF2-40B4-BE49-F238E27FC236}">
                <a16:creationId xmlns:a16="http://schemas.microsoft.com/office/drawing/2014/main" id="{62D5FAD4-1224-4F39-972E-4AEE53873FCF}"/>
              </a:ext>
            </a:extLst>
          </p:cNvPr>
          <p:cNvSpPr>
            <a:spLocks noGrp="1"/>
          </p:cNvSpPr>
          <p:nvPr>
            <p:ph idx="1"/>
          </p:nvPr>
        </p:nvSpPr>
        <p:spPr/>
        <p:txBody>
          <a:bodyPr/>
          <a:lstStyle/>
          <a:p>
            <a:endParaRPr lang="cs-CZ"/>
          </a:p>
        </p:txBody>
      </p:sp>
      <p:sp>
        <p:nvSpPr>
          <p:cNvPr id="7" name="Zástupný symbol pro číslo snímku 6">
            <a:extLst>
              <a:ext uri="{FF2B5EF4-FFF2-40B4-BE49-F238E27FC236}">
                <a16:creationId xmlns:a16="http://schemas.microsoft.com/office/drawing/2014/main" id="{D052E57D-83DA-4604-9214-F45532A6922C}"/>
              </a:ext>
            </a:extLst>
          </p:cNvPr>
          <p:cNvSpPr>
            <a:spLocks noGrp="1"/>
          </p:cNvSpPr>
          <p:nvPr>
            <p:ph type="sldNum" sz="quarter" idx="10"/>
          </p:nvPr>
        </p:nvSpPr>
        <p:spPr/>
        <p:txBody>
          <a:bodyPr/>
          <a:lstStyle/>
          <a:p>
            <a:pPr>
              <a:defRPr/>
            </a:pPr>
            <a:fld id="{4E12630B-17A9-44AC-A5BE-0FEBEDB0B5E8}" type="slidenum">
              <a:rPr lang="cs-CZ" altLang="cs-CZ" noProof="0" smtClean="0"/>
              <a:pPr>
                <a:defRPr/>
              </a:pPr>
              <a:t>28</a:t>
            </a:fld>
            <a:endParaRPr lang="cs-CZ" altLang="cs-CZ" noProof="0" dirty="0"/>
          </a:p>
        </p:txBody>
      </p:sp>
      <p:pic>
        <p:nvPicPr>
          <p:cNvPr id="23557" name="Picture 2" descr="Organisation for Economic Co-operation and Development">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r="57666"/>
          <a:stretch>
            <a:fillRect/>
          </a:stretch>
        </p:blipFill>
        <p:spPr bwMode="auto">
          <a:xfrm>
            <a:off x="11001375" y="172182"/>
            <a:ext cx="971550" cy="846138"/>
          </a:xfrm>
          <a:prstGeom prst="rect">
            <a:avLst/>
          </a:prstGeom>
          <a:noFill/>
          <a:ln w="9525">
            <a:noFill/>
            <a:miter lim="800000"/>
            <a:headEnd/>
            <a:tailEnd/>
          </a:ln>
        </p:spPr>
      </p:pic>
      <p:sp>
        <p:nvSpPr>
          <p:cNvPr id="10" name="TextovéPole 9">
            <a:extLst>
              <a:ext uri="{FF2B5EF4-FFF2-40B4-BE49-F238E27FC236}">
                <a16:creationId xmlns:a16="http://schemas.microsoft.com/office/drawing/2014/main" id="{55011040-8672-47EC-8B79-0574B3925F2F}"/>
              </a:ext>
            </a:extLst>
          </p:cNvPr>
          <p:cNvSpPr txBox="1"/>
          <p:nvPr/>
        </p:nvSpPr>
        <p:spPr>
          <a:xfrm>
            <a:off x="4075834" y="6297695"/>
            <a:ext cx="5369502" cy="461665"/>
          </a:xfrm>
          <a:prstGeom prst="rect">
            <a:avLst/>
          </a:prstGeom>
          <a:noFill/>
        </p:spPr>
        <p:txBody>
          <a:bodyPr wrap="square">
            <a:spAutoFit/>
          </a:bodyPr>
          <a:lstStyle/>
          <a:p>
            <a:r>
              <a:rPr lang="cs-CZ" sz="1200" dirty="0">
                <a:hlinkClick r:id="rId4"/>
              </a:rPr>
              <a:t>https://www.oecd-ilibrary.org/environment/oecd-guidelines-for-the-testing-of-chemicals-section-2-effects-on-biotic-systems_20745761</a:t>
            </a:r>
            <a:r>
              <a:rPr lang="cs-CZ" sz="1200" dirty="0"/>
              <a:t> </a:t>
            </a:r>
          </a:p>
        </p:txBody>
      </p:sp>
      <p:graphicFrame>
        <p:nvGraphicFramePr>
          <p:cNvPr id="3" name="Tabulka 2">
            <a:extLst>
              <a:ext uri="{FF2B5EF4-FFF2-40B4-BE49-F238E27FC236}">
                <a16:creationId xmlns:a16="http://schemas.microsoft.com/office/drawing/2014/main" id="{2328E79A-78AC-420B-8F0B-39651C9F6223}"/>
              </a:ext>
            </a:extLst>
          </p:cNvPr>
          <p:cNvGraphicFramePr>
            <a:graphicFrameLocks noGrp="1"/>
          </p:cNvGraphicFramePr>
          <p:nvPr>
            <p:extLst>
              <p:ext uri="{D42A27DB-BD31-4B8C-83A1-F6EECF244321}">
                <p14:modId xmlns:p14="http://schemas.microsoft.com/office/powerpoint/2010/main" val="2461643556"/>
              </p:ext>
            </p:extLst>
          </p:nvPr>
        </p:nvGraphicFramePr>
        <p:xfrm>
          <a:off x="1881554" y="1980397"/>
          <a:ext cx="7825154" cy="2897206"/>
        </p:xfrm>
        <a:graphic>
          <a:graphicData uri="http://schemas.openxmlformats.org/drawingml/2006/table">
            <a:tbl>
              <a:tblPr>
                <a:tableStyleId>{5C22544A-7EE6-4342-B048-85BDC9FD1C3A}</a:tableStyleId>
              </a:tblPr>
              <a:tblGrid>
                <a:gridCol w="7372751">
                  <a:extLst>
                    <a:ext uri="{9D8B030D-6E8A-4147-A177-3AD203B41FA5}">
                      <a16:colId xmlns:a16="http://schemas.microsoft.com/office/drawing/2014/main" val="1298566301"/>
                    </a:ext>
                  </a:extLst>
                </a:gridCol>
                <a:gridCol w="452403">
                  <a:extLst>
                    <a:ext uri="{9D8B030D-6E8A-4147-A177-3AD203B41FA5}">
                      <a16:colId xmlns:a16="http://schemas.microsoft.com/office/drawing/2014/main" val="2604240842"/>
                    </a:ext>
                  </a:extLst>
                </a:gridCol>
              </a:tblGrid>
              <a:tr h="190041">
                <a:tc>
                  <a:txBody>
                    <a:bodyPr/>
                    <a:lstStyle/>
                    <a:p>
                      <a:pPr algn="l" fontAlgn="t"/>
                      <a:r>
                        <a:rPr lang="en-US" sz="1400" u="sng" strike="noStrike">
                          <a:effectLst/>
                          <a:hlinkClick r:id="rId5"/>
                        </a:rPr>
                        <a:t>Test No. 210: Fish, Early-life Stage Toxicity Test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2013</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334676612"/>
                  </a:ext>
                </a:extLst>
              </a:tr>
              <a:tr h="190041">
                <a:tc>
                  <a:txBody>
                    <a:bodyPr/>
                    <a:lstStyle/>
                    <a:p>
                      <a:pPr algn="l" fontAlgn="t"/>
                      <a:r>
                        <a:rPr lang="en-US" sz="1400" u="sng" strike="noStrike">
                          <a:effectLst/>
                          <a:hlinkClick r:id="rId6"/>
                        </a:rPr>
                        <a:t>Test No. 212: Fish, Short-term Toxicity Test on Embryo and Sac-Fry Stages</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1998</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3960936694"/>
                  </a:ext>
                </a:extLst>
              </a:tr>
              <a:tr h="190041">
                <a:tc>
                  <a:txBody>
                    <a:bodyPr/>
                    <a:lstStyle/>
                    <a:p>
                      <a:pPr algn="l" fontAlgn="t"/>
                      <a:r>
                        <a:rPr lang="en-US" sz="1400" u="sng" strike="noStrike">
                          <a:effectLst/>
                          <a:hlinkClick r:id="rId7"/>
                        </a:rPr>
                        <a:t>Test No. 215: Fish, Juvenile Growth Test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2000</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2154650173"/>
                  </a:ext>
                </a:extLst>
              </a:tr>
              <a:tr h="190041">
                <a:tc>
                  <a:txBody>
                    <a:bodyPr/>
                    <a:lstStyle/>
                    <a:p>
                      <a:pPr algn="l" fontAlgn="t"/>
                      <a:r>
                        <a:rPr lang="en-US" sz="1400" u="sng" strike="noStrike">
                          <a:effectLst/>
                          <a:hlinkClick r:id="rId8"/>
                        </a:rPr>
                        <a:t>Test No. 234: Fish Sexual Development Test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2011</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489508598"/>
                  </a:ext>
                </a:extLst>
              </a:tr>
              <a:tr h="190041">
                <a:tc>
                  <a:txBody>
                    <a:bodyPr/>
                    <a:lstStyle/>
                    <a:p>
                      <a:pPr algn="l" fontAlgn="t"/>
                      <a:r>
                        <a:rPr lang="en-US" sz="1400" u="sng" strike="noStrike">
                          <a:effectLst/>
                          <a:hlinkClick r:id="rId9"/>
                        </a:rPr>
                        <a:t>Test No. 236: Fish Embryo Acute Toxicity (FET) Test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2013</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2263551616"/>
                  </a:ext>
                </a:extLst>
              </a:tr>
              <a:tr h="190041">
                <a:tc>
                  <a:txBody>
                    <a:bodyPr/>
                    <a:lstStyle/>
                    <a:p>
                      <a:pPr algn="l" fontAlgn="t"/>
                      <a:r>
                        <a:rPr lang="en-US" sz="1400" u="sng" strike="noStrike">
                          <a:effectLst/>
                          <a:hlinkClick r:id="rId10"/>
                        </a:rPr>
                        <a:t>Test No. 203: Fish, Acute Toxicity Test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2019</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2917622249"/>
                  </a:ext>
                </a:extLst>
              </a:tr>
              <a:tr h="190041">
                <a:tc>
                  <a:txBody>
                    <a:bodyPr/>
                    <a:lstStyle/>
                    <a:p>
                      <a:pPr algn="l" fontAlgn="t"/>
                      <a:r>
                        <a:rPr lang="en-US" sz="1400" u="sng" strike="noStrike">
                          <a:effectLst/>
                          <a:hlinkClick r:id="rId11"/>
                        </a:rPr>
                        <a:t>Test No. 229: Fish Short Term Reproduction Assay</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2012</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3852140061"/>
                  </a:ext>
                </a:extLst>
              </a:tr>
              <a:tr h="190041">
                <a:tc>
                  <a:txBody>
                    <a:bodyPr/>
                    <a:lstStyle/>
                    <a:p>
                      <a:pPr algn="l" fontAlgn="t"/>
                      <a:r>
                        <a:rPr lang="en-US" sz="1400" u="sng" strike="noStrike">
                          <a:effectLst/>
                          <a:hlinkClick r:id="rId12"/>
                        </a:rPr>
                        <a:t>Test No. 204: Fish, Prolonged Toxicity Test: 14-Day Study</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1984</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1121877991"/>
                  </a:ext>
                </a:extLst>
              </a:tr>
              <a:tr h="190041">
                <a:tc>
                  <a:txBody>
                    <a:bodyPr/>
                    <a:lstStyle/>
                    <a:p>
                      <a:pPr algn="l" fontAlgn="t"/>
                      <a:r>
                        <a:rPr lang="en-US" sz="1400" u="sng" strike="noStrike">
                          <a:effectLst/>
                          <a:hlinkClick r:id="rId13"/>
                        </a:rPr>
                        <a:t>Test No. 230: 21-day Fish Assay</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2009</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2055167743"/>
                  </a:ext>
                </a:extLst>
              </a:tr>
              <a:tr h="190041">
                <a:tc>
                  <a:txBody>
                    <a:bodyPr/>
                    <a:lstStyle/>
                    <a:p>
                      <a:pPr algn="l" fontAlgn="t"/>
                      <a:r>
                        <a:rPr lang="en-US" sz="1400" u="sng" strike="noStrike">
                          <a:effectLst/>
                          <a:hlinkClick r:id="rId14"/>
                        </a:rPr>
                        <a:t>Test No. 240: Medaka Extended One Generation Reproduction Test (MEOGRT)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2015</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1410644834"/>
                  </a:ext>
                </a:extLst>
              </a:tr>
              <a:tr h="190041">
                <a:tc>
                  <a:txBody>
                    <a:bodyPr/>
                    <a:lstStyle/>
                    <a:p>
                      <a:pPr algn="l" fontAlgn="t"/>
                      <a:r>
                        <a:rPr lang="en-US" sz="1400" u="sng" strike="noStrike">
                          <a:effectLst/>
                          <a:hlinkClick r:id="rId15"/>
                        </a:rPr>
                        <a:t>Test No. 241: The Larval Amphibian Growth and Development Assay (LAGDA)</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2015</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80862203"/>
                  </a:ext>
                </a:extLst>
              </a:tr>
              <a:tr h="190041">
                <a:tc>
                  <a:txBody>
                    <a:bodyPr/>
                    <a:lstStyle/>
                    <a:p>
                      <a:pPr algn="l" fontAlgn="t"/>
                      <a:endParaRPr lang="cs-CZ"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3873649268"/>
                  </a:ext>
                </a:extLst>
              </a:tr>
              <a:tr h="190041">
                <a:tc>
                  <a:txBody>
                    <a:bodyPr/>
                    <a:lstStyle/>
                    <a:p>
                      <a:pPr algn="l" fontAlgn="t"/>
                      <a:r>
                        <a:rPr lang="cs-CZ" sz="1400" u="sng" strike="noStrike">
                          <a:effectLst/>
                          <a:hlinkClick r:id="rId16"/>
                        </a:rPr>
                        <a:t>Test No. 248: Xenopus Eleutheroembryonic Thyroid Assay (XETA)</a:t>
                      </a:r>
                      <a:endParaRPr lang="cs-CZ"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dirty="0">
                          <a:effectLst/>
                        </a:rPr>
                        <a:t>2019</a:t>
                      </a:r>
                      <a:endParaRPr lang="cs-CZ" sz="1400" b="0" i="0" u="none" strike="noStrike" dirty="0">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1174485739"/>
                  </a:ext>
                </a:extLst>
              </a:tr>
            </a:tbl>
          </a:graphicData>
        </a:graphic>
      </p:graphicFrame>
    </p:spTree>
    <p:extLst>
      <p:ext uri="{BB962C8B-B14F-4D97-AF65-F5344CB8AC3E}">
        <p14:creationId xmlns:p14="http://schemas.microsoft.com/office/powerpoint/2010/main" val="166240541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a:t>OECD </a:t>
            </a:r>
            <a:r>
              <a:rPr lang="cs-CZ" dirty="0" err="1"/>
              <a:t>guidelines</a:t>
            </a:r>
            <a:r>
              <a:rPr lang="cs-CZ" dirty="0"/>
              <a:t> - </a:t>
            </a:r>
            <a:r>
              <a:rPr lang="cs-CZ" dirty="0" err="1"/>
              <a:t>soil</a:t>
            </a:r>
            <a:endParaRPr lang="cs-CZ" dirty="0"/>
          </a:p>
        </p:txBody>
      </p:sp>
      <p:sp>
        <p:nvSpPr>
          <p:cNvPr id="9" name="Zástupný obsah 8">
            <a:extLst>
              <a:ext uri="{FF2B5EF4-FFF2-40B4-BE49-F238E27FC236}">
                <a16:creationId xmlns:a16="http://schemas.microsoft.com/office/drawing/2014/main" id="{5661FD43-7997-4626-A1E6-8AFB89FFA861}"/>
              </a:ext>
            </a:extLst>
          </p:cNvPr>
          <p:cNvSpPr>
            <a:spLocks noGrp="1"/>
          </p:cNvSpPr>
          <p:nvPr>
            <p:ph idx="1"/>
          </p:nvPr>
        </p:nvSpPr>
        <p:spPr/>
        <p:txBody>
          <a:bodyPr/>
          <a:lstStyle/>
          <a:p>
            <a:endParaRPr lang="cs-CZ"/>
          </a:p>
        </p:txBody>
      </p:sp>
      <p:sp>
        <p:nvSpPr>
          <p:cNvPr id="7" name="Zástupný symbol pro číslo snímku 6">
            <a:extLst>
              <a:ext uri="{FF2B5EF4-FFF2-40B4-BE49-F238E27FC236}">
                <a16:creationId xmlns:a16="http://schemas.microsoft.com/office/drawing/2014/main" id="{D052E57D-83DA-4604-9214-F45532A6922C}"/>
              </a:ext>
            </a:extLst>
          </p:cNvPr>
          <p:cNvSpPr>
            <a:spLocks noGrp="1"/>
          </p:cNvSpPr>
          <p:nvPr>
            <p:ph type="sldNum" sz="quarter" idx="10"/>
          </p:nvPr>
        </p:nvSpPr>
        <p:spPr/>
        <p:txBody>
          <a:bodyPr/>
          <a:lstStyle/>
          <a:p>
            <a:pPr>
              <a:defRPr/>
            </a:pPr>
            <a:fld id="{4E12630B-17A9-44AC-A5BE-0FEBEDB0B5E8}" type="slidenum">
              <a:rPr lang="cs-CZ" altLang="cs-CZ" noProof="0" smtClean="0"/>
              <a:pPr>
                <a:defRPr/>
              </a:pPr>
              <a:t>29</a:t>
            </a:fld>
            <a:endParaRPr lang="cs-CZ" altLang="cs-CZ" noProof="0" dirty="0"/>
          </a:p>
        </p:txBody>
      </p:sp>
      <p:pic>
        <p:nvPicPr>
          <p:cNvPr id="23557" name="Picture 2" descr="Organisation for Economic Co-operation and Development">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r="57666"/>
          <a:stretch>
            <a:fillRect/>
          </a:stretch>
        </p:blipFill>
        <p:spPr bwMode="auto">
          <a:xfrm>
            <a:off x="11001375" y="172182"/>
            <a:ext cx="971550" cy="846138"/>
          </a:xfrm>
          <a:prstGeom prst="rect">
            <a:avLst/>
          </a:prstGeom>
          <a:noFill/>
          <a:ln w="9525">
            <a:noFill/>
            <a:miter lim="800000"/>
            <a:headEnd/>
            <a:tailEnd/>
          </a:ln>
        </p:spPr>
      </p:pic>
      <p:sp>
        <p:nvSpPr>
          <p:cNvPr id="10" name="TextovéPole 9">
            <a:extLst>
              <a:ext uri="{FF2B5EF4-FFF2-40B4-BE49-F238E27FC236}">
                <a16:creationId xmlns:a16="http://schemas.microsoft.com/office/drawing/2014/main" id="{55011040-8672-47EC-8B79-0574B3925F2F}"/>
              </a:ext>
            </a:extLst>
          </p:cNvPr>
          <p:cNvSpPr txBox="1"/>
          <p:nvPr/>
        </p:nvSpPr>
        <p:spPr>
          <a:xfrm>
            <a:off x="4075834" y="6297695"/>
            <a:ext cx="5369502" cy="461665"/>
          </a:xfrm>
          <a:prstGeom prst="rect">
            <a:avLst/>
          </a:prstGeom>
          <a:noFill/>
        </p:spPr>
        <p:txBody>
          <a:bodyPr wrap="square">
            <a:spAutoFit/>
          </a:bodyPr>
          <a:lstStyle/>
          <a:p>
            <a:r>
              <a:rPr lang="cs-CZ" sz="1200" dirty="0">
                <a:hlinkClick r:id="rId4"/>
              </a:rPr>
              <a:t>https://www.oecd-ilibrary.org/environment/oecd-guidelines-for-the-testing-of-chemicals-section-2-effects-on-biotic-systems_20745761</a:t>
            </a:r>
            <a:r>
              <a:rPr lang="cs-CZ" sz="1200" dirty="0"/>
              <a:t> </a:t>
            </a:r>
          </a:p>
        </p:txBody>
      </p:sp>
      <p:graphicFrame>
        <p:nvGraphicFramePr>
          <p:cNvPr id="6" name="Tabulka 5">
            <a:extLst>
              <a:ext uri="{FF2B5EF4-FFF2-40B4-BE49-F238E27FC236}">
                <a16:creationId xmlns:a16="http://schemas.microsoft.com/office/drawing/2014/main" id="{430848ED-64D6-444E-93B5-3DCB2B2314F2}"/>
              </a:ext>
            </a:extLst>
          </p:cNvPr>
          <p:cNvGraphicFramePr>
            <a:graphicFrameLocks noGrp="1"/>
          </p:cNvGraphicFramePr>
          <p:nvPr>
            <p:extLst>
              <p:ext uri="{D42A27DB-BD31-4B8C-83A1-F6EECF244321}">
                <p14:modId xmlns:p14="http://schemas.microsoft.com/office/powerpoint/2010/main" val="3877619442"/>
              </p:ext>
            </p:extLst>
          </p:nvPr>
        </p:nvGraphicFramePr>
        <p:xfrm>
          <a:off x="838200" y="1175610"/>
          <a:ext cx="10515600" cy="3615460"/>
        </p:xfrm>
        <a:graphic>
          <a:graphicData uri="http://schemas.openxmlformats.org/drawingml/2006/table">
            <a:tbl>
              <a:tblPr>
                <a:tableStyleId>{5C22544A-7EE6-4342-B048-85BDC9FD1C3A}</a:tableStyleId>
              </a:tblPr>
              <a:tblGrid>
                <a:gridCol w="9907652">
                  <a:extLst>
                    <a:ext uri="{9D8B030D-6E8A-4147-A177-3AD203B41FA5}">
                      <a16:colId xmlns:a16="http://schemas.microsoft.com/office/drawing/2014/main" val="3369981304"/>
                    </a:ext>
                  </a:extLst>
                </a:gridCol>
                <a:gridCol w="607948">
                  <a:extLst>
                    <a:ext uri="{9D8B030D-6E8A-4147-A177-3AD203B41FA5}">
                      <a16:colId xmlns:a16="http://schemas.microsoft.com/office/drawing/2014/main" val="2661022540"/>
                    </a:ext>
                  </a:extLst>
                </a:gridCol>
              </a:tblGrid>
              <a:tr h="190041">
                <a:tc>
                  <a:txBody>
                    <a:bodyPr/>
                    <a:lstStyle/>
                    <a:p>
                      <a:pPr algn="l" fontAlgn="ctr">
                        <a:lnSpc>
                          <a:spcPct val="150000"/>
                        </a:lnSpc>
                        <a:spcAft>
                          <a:spcPts val="0"/>
                        </a:spcAft>
                      </a:pPr>
                      <a:r>
                        <a:rPr lang="en-US" sz="1400" u="sng" strike="noStrike" dirty="0">
                          <a:effectLst/>
                          <a:hlinkClick r:id="rId5"/>
                        </a:rPr>
                        <a:t>Test No. 216: Soil Microorganisms: Nitrogen Transformation Test</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2000</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24269696"/>
                  </a:ext>
                </a:extLst>
              </a:tr>
              <a:tr h="190041">
                <a:tc>
                  <a:txBody>
                    <a:bodyPr/>
                    <a:lstStyle/>
                    <a:p>
                      <a:pPr algn="l" fontAlgn="ctr">
                        <a:lnSpc>
                          <a:spcPct val="150000"/>
                        </a:lnSpc>
                        <a:spcAft>
                          <a:spcPts val="0"/>
                        </a:spcAft>
                      </a:pPr>
                      <a:r>
                        <a:rPr lang="cs-CZ" sz="1400" u="sng" strike="noStrike" dirty="0">
                          <a:effectLst/>
                          <a:hlinkClick r:id="rId6"/>
                        </a:rPr>
                        <a:t>Test No. 217: </a:t>
                      </a:r>
                      <a:r>
                        <a:rPr lang="cs-CZ" sz="1400" u="sng" strike="noStrike" dirty="0" err="1">
                          <a:effectLst/>
                          <a:hlinkClick r:id="rId6"/>
                        </a:rPr>
                        <a:t>Soil</a:t>
                      </a:r>
                      <a:r>
                        <a:rPr lang="cs-CZ" sz="1400" u="sng" strike="noStrike" dirty="0">
                          <a:effectLst/>
                          <a:hlinkClick r:id="rId6"/>
                        </a:rPr>
                        <a:t> </a:t>
                      </a:r>
                      <a:r>
                        <a:rPr lang="cs-CZ" sz="1400" u="sng" strike="noStrike" dirty="0" err="1">
                          <a:effectLst/>
                          <a:hlinkClick r:id="rId6"/>
                        </a:rPr>
                        <a:t>Microorganisms</a:t>
                      </a:r>
                      <a:r>
                        <a:rPr lang="cs-CZ" sz="1400" u="sng" strike="noStrike" dirty="0">
                          <a:effectLst/>
                          <a:hlinkClick r:id="rId6"/>
                        </a:rPr>
                        <a:t>: </a:t>
                      </a:r>
                      <a:r>
                        <a:rPr lang="cs-CZ" sz="1400" u="sng" strike="noStrike" dirty="0" err="1">
                          <a:effectLst/>
                          <a:hlinkClick r:id="rId6"/>
                        </a:rPr>
                        <a:t>Carbon</a:t>
                      </a:r>
                      <a:r>
                        <a:rPr lang="cs-CZ" sz="1400" u="sng" strike="noStrike" dirty="0">
                          <a:effectLst/>
                          <a:hlinkClick r:id="rId6"/>
                        </a:rPr>
                        <a:t> </a:t>
                      </a:r>
                      <a:r>
                        <a:rPr lang="cs-CZ" sz="1400" u="sng" strike="noStrike" dirty="0" err="1">
                          <a:effectLst/>
                          <a:hlinkClick r:id="rId6"/>
                        </a:rPr>
                        <a:t>Transformation</a:t>
                      </a:r>
                      <a:r>
                        <a:rPr lang="cs-CZ" sz="1400" u="sng" strike="noStrike" dirty="0">
                          <a:effectLst/>
                          <a:hlinkClick r:id="rId6"/>
                        </a:rPr>
                        <a:t> Test</a:t>
                      </a:r>
                      <a:endParaRPr lang="cs-CZ"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2000</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4049443100"/>
                  </a:ext>
                </a:extLst>
              </a:tr>
              <a:tr h="190041">
                <a:tc>
                  <a:txBody>
                    <a:bodyPr/>
                    <a:lstStyle/>
                    <a:p>
                      <a:pPr algn="l" fontAlgn="ctr">
                        <a:lnSpc>
                          <a:spcPct val="150000"/>
                        </a:lnSpc>
                        <a:spcAft>
                          <a:spcPts val="0"/>
                        </a:spcAft>
                      </a:pPr>
                      <a:r>
                        <a:rPr lang="en-US" sz="1400" u="sng" strike="noStrike" dirty="0">
                          <a:effectLst/>
                          <a:hlinkClick r:id="rId7"/>
                        </a:rPr>
                        <a:t>Test No. 207: Earthworm, Acute Toxicity Tests</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1984</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4100551435"/>
                  </a:ext>
                </a:extLst>
              </a:tr>
              <a:tr h="190041">
                <a:tc>
                  <a:txBody>
                    <a:bodyPr/>
                    <a:lstStyle/>
                    <a:p>
                      <a:pPr algn="l" fontAlgn="ctr">
                        <a:lnSpc>
                          <a:spcPct val="150000"/>
                        </a:lnSpc>
                        <a:spcAft>
                          <a:spcPts val="0"/>
                        </a:spcAft>
                      </a:pPr>
                      <a:r>
                        <a:rPr lang="en-US" sz="1400" u="sng" strike="noStrike" dirty="0">
                          <a:effectLst/>
                          <a:hlinkClick r:id="rId8"/>
                        </a:rPr>
                        <a:t>Test No. 222: Earthworm Reproduction Test (Eisenia </a:t>
                      </a:r>
                      <a:r>
                        <a:rPr lang="en-US" sz="1400" u="sng" strike="noStrike" dirty="0" err="1">
                          <a:effectLst/>
                          <a:hlinkClick r:id="rId8"/>
                        </a:rPr>
                        <a:t>fetida</a:t>
                      </a:r>
                      <a:r>
                        <a:rPr lang="en-US" sz="1400" u="sng" strike="noStrike" dirty="0">
                          <a:effectLst/>
                          <a:hlinkClick r:id="rId8"/>
                        </a:rPr>
                        <a:t>/Eisenia </a:t>
                      </a:r>
                      <a:r>
                        <a:rPr lang="en-US" sz="1400" u="sng" strike="noStrike" dirty="0" err="1">
                          <a:effectLst/>
                          <a:hlinkClick r:id="rId8"/>
                        </a:rPr>
                        <a:t>andrei</a:t>
                      </a:r>
                      <a:r>
                        <a:rPr lang="en-US" sz="1400" u="sng" strike="noStrike" dirty="0">
                          <a:effectLst/>
                          <a:hlinkClick r:id="rId8"/>
                        </a:rPr>
                        <a:t>)</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2016</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1521416859"/>
                  </a:ext>
                </a:extLst>
              </a:tr>
              <a:tr h="190041">
                <a:tc>
                  <a:txBody>
                    <a:bodyPr/>
                    <a:lstStyle/>
                    <a:p>
                      <a:pPr algn="l" fontAlgn="ctr">
                        <a:lnSpc>
                          <a:spcPct val="150000"/>
                        </a:lnSpc>
                        <a:spcAft>
                          <a:spcPts val="0"/>
                        </a:spcAft>
                      </a:pPr>
                      <a:r>
                        <a:rPr lang="en-US" sz="1400" u="sng" strike="noStrike" dirty="0">
                          <a:effectLst/>
                          <a:hlinkClick r:id="rId9"/>
                        </a:rPr>
                        <a:t>Test No. 232: Collembolan Reproduction Test in Soil</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2016</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1013040362"/>
                  </a:ext>
                </a:extLst>
              </a:tr>
              <a:tr h="190041">
                <a:tc>
                  <a:txBody>
                    <a:bodyPr/>
                    <a:lstStyle/>
                    <a:p>
                      <a:pPr algn="l" fontAlgn="ctr">
                        <a:lnSpc>
                          <a:spcPct val="150000"/>
                        </a:lnSpc>
                        <a:spcAft>
                          <a:spcPts val="0"/>
                        </a:spcAft>
                      </a:pPr>
                      <a:r>
                        <a:rPr lang="en-US" sz="1400" u="sng" strike="noStrike" dirty="0">
                          <a:effectLst/>
                          <a:hlinkClick r:id="rId10"/>
                        </a:rPr>
                        <a:t>Test No. 220: Enchytraeid Reproduction Test</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2016</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492015722"/>
                  </a:ext>
                </a:extLst>
              </a:tr>
              <a:tr h="190041">
                <a:tc>
                  <a:txBody>
                    <a:bodyPr/>
                    <a:lstStyle/>
                    <a:p>
                      <a:pPr algn="l" fontAlgn="ctr">
                        <a:lnSpc>
                          <a:spcPct val="150000"/>
                        </a:lnSpc>
                        <a:spcAft>
                          <a:spcPts val="0"/>
                        </a:spcAft>
                      </a:pPr>
                      <a:r>
                        <a:rPr lang="en-US" sz="1400" u="sng" strike="noStrike" dirty="0">
                          <a:effectLst/>
                          <a:hlinkClick r:id="rId11"/>
                        </a:rPr>
                        <a:t>Test No. 226: Predatory mite (</a:t>
                      </a:r>
                      <a:r>
                        <a:rPr lang="en-US" sz="1400" u="sng" strike="noStrike" dirty="0" err="1">
                          <a:effectLst/>
                          <a:hlinkClick r:id="rId11"/>
                        </a:rPr>
                        <a:t>Hypoaspis</a:t>
                      </a:r>
                      <a:r>
                        <a:rPr lang="en-US" sz="1400" u="sng" strike="noStrike" dirty="0">
                          <a:effectLst/>
                          <a:hlinkClick r:id="rId11"/>
                        </a:rPr>
                        <a:t> (</a:t>
                      </a:r>
                      <a:r>
                        <a:rPr lang="en-US" sz="1400" u="sng" strike="noStrike" dirty="0" err="1">
                          <a:effectLst/>
                          <a:hlinkClick r:id="rId11"/>
                        </a:rPr>
                        <a:t>Geolaelaps</a:t>
                      </a:r>
                      <a:r>
                        <a:rPr lang="en-US" sz="1400" u="sng" strike="noStrike" dirty="0">
                          <a:effectLst/>
                          <a:hlinkClick r:id="rId11"/>
                        </a:rPr>
                        <a:t>) </a:t>
                      </a:r>
                      <a:r>
                        <a:rPr lang="en-US" sz="1400" u="sng" strike="noStrike" dirty="0" err="1">
                          <a:effectLst/>
                          <a:hlinkClick r:id="rId11"/>
                        </a:rPr>
                        <a:t>aculeifer</a:t>
                      </a:r>
                      <a:r>
                        <a:rPr lang="en-US" sz="1400" u="sng" strike="noStrike" dirty="0">
                          <a:effectLst/>
                          <a:hlinkClick r:id="rId11"/>
                        </a:rPr>
                        <a:t>) reproduction test in soil</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dirty="0">
                          <a:effectLst/>
                        </a:rPr>
                        <a:t>2016</a:t>
                      </a:r>
                      <a:endParaRPr lang="cs-CZ" sz="1400" b="0" i="0" u="none" strike="noStrike" dirty="0">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3799644159"/>
                  </a:ext>
                </a:extLst>
              </a:tr>
              <a:tr h="190041">
                <a:tc>
                  <a:txBody>
                    <a:bodyPr/>
                    <a:lstStyle/>
                    <a:p>
                      <a:pPr algn="l" fontAlgn="ctr">
                        <a:lnSpc>
                          <a:spcPct val="150000"/>
                        </a:lnSpc>
                        <a:spcAft>
                          <a:spcPts val="0"/>
                        </a:spcAft>
                      </a:pPr>
                      <a:r>
                        <a:rPr lang="cs-CZ" sz="1400" u="sng" strike="noStrike" dirty="0">
                          <a:effectLst/>
                          <a:hlinkClick r:id="rId12"/>
                        </a:rPr>
                        <a:t>Test No. 228: </a:t>
                      </a:r>
                      <a:r>
                        <a:rPr lang="cs-CZ" sz="1400" u="sng" strike="noStrike" dirty="0" err="1">
                          <a:effectLst/>
                          <a:hlinkClick r:id="rId12"/>
                        </a:rPr>
                        <a:t>Determination</a:t>
                      </a:r>
                      <a:r>
                        <a:rPr lang="cs-CZ" sz="1400" u="sng" strike="noStrike" dirty="0">
                          <a:effectLst/>
                          <a:hlinkClick r:id="rId12"/>
                        </a:rPr>
                        <a:t> </a:t>
                      </a:r>
                      <a:r>
                        <a:rPr lang="cs-CZ" sz="1400" u="sng" strike="noStrike" dirty="0" err="1">
                          <a:effectLst/>
                          <a:hlinkClick r:id="rId12"/>
                        </a:rPr>
                        <a:t>of</a:t>
                      </a:r>
                      <a:r>
                        <a:rPr lang="cs-CZ" sz="1400" u="sng" strike="noStrike" dirty="0">
                          <a:effectLst/>
                          <a:hlinkClick r:id="rId12"/>
                        </a:rPr>
                        <a:t> </a:t>
                      </a:r>
                      <a:r>
                        <a:rPr lang="cs-CZ" sz="1400" u="sng" strike="noStrike" dirty="0" err="1">
                          <a:effectLst/>
                          <a:hlinkClick r:id="rId12"/>
                        </a:rPr>
                        <a:t>Developmental</a:t>
                      </a:r>
                      <a:r>
                        <a:rPr lang="cs-CZ" sz="1400" u="sng" strike="noStrike" dirty="0">
                          <a:effectLst/>
                          <a:hlinkClick r:id="rId12"/>
                        </a:rPr>
                        <a:t> Toxicity to </a:t>
                      </a:r>
                      <a:r>
                        <a:rPr lang="cs-CZ" sz="1400" u="sng" strike="noStrike" dirty="0" err="1">
                          <a:effectLst/>
                          <a:hlinkClick r:id="rId12"/>
                        </a:rPr>
                        <a:t>Dipteran</a:t>
                      </a:r>
                      <a:r>
                        <a:rPr lang="cs-CZ" sz="1400" u="sng" strike="noStrike" dirty="0">
                          <a:effectLst/>
                          <a:hlinkClick r:id="rId12"/>
                        </a:rPr>
                        <a:t> Dung </a:t>
                      </a:r>
                      <a:r>
                        <a:rPr lang="cs-CZ" sz="1400" u="sng" strike="noStrike" dirty="0" err="1">
                          <a:effectLst/>
                          <a:hlinkClick r:id="rId12"/>
                        </a:rPr>
                        <a:t>Flies</a:t>
                      </a:r>
                      <a:r>
                        <a:rPr lang="cs-CZ" sz="1400" u="sng" strike="noStrike" dirty="0">
                          <a:effectLst/>
                          <a:hlinkClick r:id="rId12"/>
                        </a:rPr>
                        <a:t>(</a:t>
                      </a:r>
                      <a:r>
                        <a:rPr lang="cs-CZ" sz="1400" u="sng" strike="noStrike" dirty="0" err="1">
                          <a:effectLst/>
                          <a:hlinkClick r:id="rId12"/>
                        </a:rPr>
                        <a:t>Scathophaga</a:t>
                      </a:r>
                      <a:r>
                        <a:rPr lang="cs-CZ" sz="1400" u="sng" strike="noStrike" dirty="0">
                          <a:effectLst/>
                          <a:hlinkClick r:id="rId12"/>
                        </a:rPr>
                        <a:t> </a:t>
                      </a:r>
                      <a:r>
                        <a:rPr lang="cs-CZ" sz="1400" u="sng" strike="noStrike" dirty="0" err="1">
                          <a:effectLst/>
                          <a:hlinkClick r:id="rId12"/>
                        </a:rPr>
                        <a:t>stercoraria</a:t>
                      </a:r>
                      <a:r>
                        <a:rPr lang="cs-CZ" sz="1400" u="sng" strike="noStrike" dirty="0">
                          <a:effectLst/>
                          <a:hlinkClick r:id="rId12"/>
                        </a:rPr>
                        <a:t> L. (</a:t>
                      </a:r>
                      <a:r>
                        <a:rPr lang="cs-CZ" sz="1400" u="sng" strike="noStrike" dirty="0" err="1">
                          <a:effectLst/>
                          <a:hlinkClick r:id="rId12"/>
                        </a:rPr>
                        <a:t>Scathophagidae</a:t>
                      </a:r>
                      <a:r>
                        <a:rPr lang="cs-CZ" sz="1400" u="sng" strike="noStrike" dirty="0">
                          <a:effectLst/>
                          <a:hlinkClick r:id="rId12"/>
                        </a:rPr>
                        <a:t>), </a:t>
                      </a:r>
                      <a:r>
                        <a:rPr lang="cs-CZ" sz="1400" u="sng" strike="noStrike" dirty="0" err="1">
                          <a:effectLst/>
                          <a:hlinkClick r:id="rId12"/>
                        </a:rPr>
                        <a:t>Musca</a:t>
                      </a:r>
                      <a:r>
                        <a:rPr lang="cs-CZ" sz="1400" u="sng" strike="noStrike" dirty="0">
                          <a:effectLst/>
                          <a:hlinkClick r:id="rId12"/>
                        </a:rPr>
                        <a:t> </a:t>
                      </a:r>
                      <a:r>
                        <a:rPr lang="cs-CZ" sz="1400" u="sng" strike="noStrike" dirty="0" err="1">
                          <a:effectLst/>
                          <a:hlinkClick r:id="rId12"/>
                        </a:rPr>
                        <a:t>autumnalis</a:t>
                      </a:r>
                      <a:r>
                        <a:rPr lang="cs-CZ" sz="1400" u="sng" strike="noStrike" dirty="0">
                          <a:effectLst/>
                          <a:hlinkClick r:id="rId12"/>
                        </a:rPr>
                        <a:t> De </a:t>
                      </a:r>
                      <a:r>
                        <a:rPr lang="cs-CZ" sz="1400" u="sng" strike="noStrike" dirty="0" err="1">
                          <a:effectLst/>
                          <a:hlinkClick r:id="rId12"/>
                        </a:rPr>
                        <a:t>Geer</a:t>
                      </a:r>
                      <a:r>
                        <a:rPr lang="cs-CZ" sz="1400" u="sng" strike="noStrike" dirty="0">
                          <a:effectLst/>
                          <a:hlinkClick r:id="rId12"/>
                        </a:rPr>
                        <a:t> (</a:t>
                      </a:r>
                      <a:r>
                        <a:rPr lang="cs-CZ" sz="1400" u="sng" strike="noStrike" dirty="0" err="1">
                          <a:effectLst/>
                          <a:hlinkClick r:id="rId12"/>
                        </a:rPr>
                        <a:t>Muscidae</a:t>
                      </a:r>
                      <a:r>
                        <a:rPr lang="cs-CZ" sz="1400" u="sng" strike="noStrike" dirty="0">
                          <a:effectLst/>
                          <a:hlinkClick r:id="rId12"/>
                        </a:rPr>
                        <a:t>))</a:t>
                      </a:r>
                      <a:endParaRPr lang="cs-CZ"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dirty="0">
                          <a:effectLst/>
                        </a:rPr>
                        <a:t>2016</a:t>
                      </a:r>
                      <a:endParaRPr lang="cs-CZ" sz="1400" b="0" i="0" u="none" strike="noStrike" dirty="0">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1841469516"/>
                  </a:ext>
                </a:extLst>
              </a:tr>
              <a:tr h="190041">
                <a:tc>
                  <a:txBody>
                    <a:bodyPr/>
                    <a:lstStyle/>
                    <a:p>
                      <a:pPr algn="l" fontAlgn="ctr">
                        <a:lnSpc>
                          <a:spcPct val="150000"/>
                        </a:lnSpc>
                        <a:spcAft>
                          <a:spcPts val="0"/>
                        </a:spcAft>
                      </a:pPr>
                      <a:r>
                        <a:rPr lang="en-US" sz="1400" u="sng" strike="noStrike" dirty="0">
                          <a:effectLst/>
                          <a:hlinkClick r:id="rId13"/>
                        </a:rPr>
                        <a:t>Test No. 208: Terrestrial Plant Test: Seedling Emergence and Seedling Growth Test</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dirty="0">
                          <a:effectLst/>
                        </a:rPr>
                        <a:t>2006</a:t>
                      </a:r>
                      <a:endParaRPr lang="cs-CZ" sz="1400" b="0" i="0" u="none" strike="noStrike" dirty="0">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4087525069"/>
                  </a:ext>
                </a:extLst>
              </a:tr>
              <a:tr h="190041">
                <a:tc>
                  <a:txBody>
                    <a:bodyPr/>
                    <a:lstStyle/>
                    <a:p>
                      <a:pPr algn="l" fontAlgn="ctr">
                        <a:lnSpc>
                          <a:spcPct val="150000"/>
                        </a:lnSpc>
                        <a:spcAft>
                          <a:spcPts val="0"/>
                        </a:spcAft>
                      </a:pPr>
                      <a:r>
                        <a:rPr lang="en-US" sz="1400" u="sng" strike="noStrike" dirty="0">
                          <a:effectLst/>
                          <a:hlinkClick r:id="rId14"/>
                        </a:rPr>
                        <a:t>Test No. 227: Terrestrial Plant Test: Vegetative </a:t>
                      </a:r>
                      <a:r>
                        <a:rPr lang="en-US" sz="1400" u="sng" strike="noStrike" dirty="0" err="1">
                          <a:effectLst/>
                          <a:hlinkClick r:id="rId14"/>
                        </a:rPr>
                        <a:t>Vigour</a:t>
                      </a:r>
                      <a:r>
                        <a:rPr lang="en-US" sz="1400" u="sng" strike="noStrike" dirty="0">
                          <a:effectLst/>
                          <a:hlinkClick r:id="rId14"/>
                        </a:rPr>
                        <a:t> Test</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dirty="0">
                          <a:effectLst/>
                        </a:rPr>
                        <a:t>2006</a:t>
                      </a:r>
                      <a:endParaRPr lang="cs-CZ" sz="1400" b="0" i="0" u="none" strike="noStrike" dirty="0">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4064645750"/>
                  </a:ext>
                </a:extLst>
              </a:tr>
            </a:tbl>
          </a:graphicData>
        </a:graphic>
      </p:graphicFrame>
      <p:pic>
        <p:nvPicPr>
          <p:cNvPr id="11" name="Picture 2" descr="http://upload.wikimedia.org/wikipedia/commons/thumb/0/0b/Redwiggler1.jpg/240px-Redwiggler1.jpg">
            <a:extLst>
              <a:ext uri="{FF2B5EF4-FFF2-40B4-BE49-F238E27FC236}">
                <a16:creationId xmlns:a16="http://schemas.microsoft.com/office/drawing/2014/main" id="{73A9A269-AE31-46FC-8C1F-FCEA70800F9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8141" y="4929575"/>
            <a:ext cx="1676746" cy="1229614"/>
          </a:xfrm>
          <a:prstGeom prst="rect">
            <a:avLst/>
          </a:prstGeom>
          <a:ln>
            <a:noFill/>
          </a:ln>
          <a:effectLst>
            <a:outerShdw blurRad="292100" dist="139700" dir="2700000" algn="tl" rotWithShape="0">
              <a:srgbClr val="333333">
                <a:alpha val="65000"/>
              </a:srgbClr>
            </a:outerShdw>
          </a:effectLst>
        </p:spPr>
      </p:pic>
      <p:pic>
        <p:nvPicPr>
          <p:cNvPr id="12" name="Picture 4" descr="http://www.falw.vu.nl/en/Images/Folsomia%20candida_tcm24-30644.jpg">
            <a:extLst>
              <a:ext uri="{FF2B5EF4-FFF2-40B4-BE49-F238E27FC236}">
                <a16:creationId xmlns:a16="http://schemas.microsoft.com/office/drawing/2014/main" id="{B4C1AC0F-AC62-4968-819B-0056B074224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31657" y="4955099"/>
            <a:ext cx="1515740" cy="1097941"/>
          </a:xfrm>
          <a:prstGeom prst="rect">
            <a:avLst/>
          </a:prstGeom>
          <a:ln>
            <a:noFill/>
          </a:ln>
          <a:effectLst>
            <a:outerShdw blurRad="292100" dist="139700" dir="2700000" algn="tl" rotWithShape="0">
              <a:srgbClr val="333333">
                <a:alpha val="65000"/>
              </a:srgbClr>
            </a:outerShdw>
          </a:effectLst>
        </p:spPr>
      </p:pic>
      <p:pic>
        <p:nvPicPr>
          <p:cNvPr id="13" name="Picture 6" descr="http://www.zuova.cz/sluzby/kontaktni-testy-toxicity2.jpg">
            <a:extLst>
              <a:ext uri="{FF2B5EF4-FFF2-40B4-BE49-F238E27FC236}">
                <a16:creationId xmlns:a16="http://schemas.microsoft.com/office/drawing/2014/main" id="{7A95D4F9-DCE2-4CF5-8842-FCF279A6E9D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206975" y="4929575"/>
            <a:ext cx="1636999" cy="948069"/>
          </a:xfrm>
          <a:prstGeom prst="rect">
            <a:avLst/>
          </a:prstGeom>
          <a:ln>
            <a:noFill/>
          </a:ln>
          <a:effectLst>
            <a:outerShdw blurRad="292100" dist="139700" dir="2700000" algn="tl" rotWithShape="0">
              <a:srgbClr val="333333">
                <a:alpha val="65000"/>
              </a:srgbClr>
            </a:outerShdw>
          </a:effectLst>
        </p:spPr>
      </p:pic>
      <p:pic>
        <p:nvPicPr>
          <p:cNvPr id="14" name="Picture 8" descr="http://upload.wikimedia.org/wikipedia/commons/0/02/Helix_aspersa-Nl2A.jpg">
            <a:extLst>
              <a:ext uri="{FF2B5EF4-FFF2-40B4-BE49-F238E27FC236}">
                <a16:creationId xmlns:a16="http://schemas.microsoft.com/office/drawing/2014/main" id="{5B981604-540D-4B9A-ACBC-540D63D2253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594240" y="4903363"/>
            <a:ext cx="1423031" cy="1255826"/>
          </a:xfrm>
          <a:prstGeom prst="rect">
            <a:avLst/>
          </a:prstGeom>
          <a:ln>
            <a:noFill/>
          </a:ln>
          <a:effectLst>
            <a:outerShdw blurRad="292100" dist="139700" dir="2700000" algn="tl" rotWithShape="0">
              <a:srgbClr val="333333">
                <a:alpha val="65000"/>
              </a:srgbClr>
            </a:outerShdw>
          </a:effectLst>
        </p:spPr>
      </p:pic>
      <p:pic>
        <p:nvPicPr>
          <p:cNvPr id="15" name="Picture 10" descr="http://beetlespace.wz.cz/druhy/fotky/Oxythyrea_funesta_01.jpg">
            <a:extLst>
              <a:ext uri="{FF2B5EF4-FFF2-40B4-BE49-F238E27FC236}">
                <a16:creationId xmlns:a16="http://schemas.microsoft.com/office/drawing/2014/main" id="{CE682EF7-9D55-4F2B-A3E0-D8C46454D1F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009485" y="4955099"/>
            <a:ext cx="1419244" cy="1064434"/>
          </a:xfrm>
          <a:prstGeom prst="rect">
            <a:avLst/>
          </a:prstGeom>
          <a:ln>
            <a:noFill/>
          </a:ln>
          <a:effectLst>
            <a:outerShdw blurRad="292100" dist="139700" dir="2700000" algn="tl" rotWithShape="0">
              <a:srgbClr val="333333">
                <a:alpha val="65000"/>
              </a:srgbClr>
            </a:outerShdw>
          </a:effectLst>
        </p:spPr>
      </p:pic>
      <p:pic>
        <p:nvPicPr>
          <p:cNvPr id="8" name="Obrázek 7">
            <a:extLst>
              <a:ext uri="{FF2B5EF4-FFF2-40B4-BE49-F238E27FC236}">
                <a16:creationId xmlns:a16="http://schemas.microsoft.com/office/drawing/2014/main" id="{5729FB99-27A6-4A20-B43C-C1A9D1B79CB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03463" y="4896948"/>
            <a:ext cx="1892139" cy="1456060"/>
          </a:xfrm>
          <a:prstGeom prst="rect">
            <a:avLst/>
          </a:prstGeom>
        </p:spPr>
      </p:pic>
    </p:spTree>
    <p:extLst>
      <p:ext uri="{BB962C8B-B14F-4D97-AF65-F5344CB8AC3E}">
        <p14:creationId xmlns:p14="http://schemas.microsoft.com/office/powerpoint/2010/main" val="11801139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1F8838FC-11F8-4265-950C-8D037783F6D3}"/>
              </a:ext>
            </a:extLst>
          </p:cNvPr>
          <p:cNvSpPr>
            <a:spLocks noGrp="1"/>
          </p:cNvSpPr>
          <p:nvPr>
            <p:ph type="title"/>
          </p:nvPr>
        </p:nvSpPr>
        <p:spPr/>
        <p:txBody>
          <a:bodyPr/>
          <a:lstStyle/>
          <a:p>
            <a:r>
              <a:rPr lang="cs-CZ" dirty="0" err="1"/>
              <a:t>Introduction</a:t>
            </a:r>
            <a:r>
              <a:rPr lang="cs-CZ" dirty="0"/>
              <a:t> – </a:t>
            </a:r>
            <a:r>
              <a:rPr lang="cs-CZ" dirty="0" err="1"/>
              <a:t>what</a:t>
            </a:r>
            <a:r>
              <a:rPr lang="cs-CZ" dirty="0"/>
              <a:t>, </a:t>
            </a:r>
            <a:r>
              <a:rPr lang="cs-CZ" dirty="0" err="1"/>
              <a:t>why</a:t>
            </a:r>
            <a:r>
              <a:rPr lang="cs-CZ" dirty="0"/>
              <a:t>, </a:t>
            </a:r>
            <a:r>
              <a:rPr lang="cs-CZ" dirty="0" err="1"/>
              <a:t>how</a:t>
            </a:r>
            <a:r>
              <a:rPr lang="cs-CZ" dirty="0"/>
              <a:t>, </a:t>
            </a:r>
            <a:r>
              <a:rPr lang="cs-CZ" dirty="0" err="1"/>
              <a:t>concept</a:t>
            </a:r>
            <a:endParaRPr lang="cs-CZ" dirty="0"/>
          </a:p>
        </p:txBody>
      </p:sp>
      <p:sp>
        <p:nvSpPr>
          <p:cNvPr id="3" name="Podnadpis 2">
            <a:extLst>
              <a:ext uri="{FF2B5EF4-FFF2-40B4-BE49-F238E27FC236}">
                <a16:creationId xmlns:a16="http://schemas.microsoft.com/office/drawing/2014/main" id="{D7F60F04-285D-4B77-9381-CD3E604493B8}"/>
              </a:ext>
            </a:extLst>
          </p:cNvPr>
          <p:cNvSpPr>
            <a:spLocks noGrp="1"/>
          </p:cNvSpPr>
          <p:nvPr>
            <p:ph type="subTitle" idx="1"/>
          </p:nvPr>
        </p:nvSpPr>
        <p:spPr/>
        <p:txBody>
          <a:bodyPr/>
          <a:lstStyle/>
          <a:p>
            <a:endParaRPr lang="cs-CZ"/>
          </a:p>
        </p:txBody>
      </p:sp>
      <p:sp>
        <p:nvSpPr>
          <p:cNvPr id="4" name="Zástupný symbol pro číslo snímku 3">
            <a:extLst>
              <a:ext uri="{FF2B5EF4-FFF2-40B4-BE49-F238E27FC236}">
                <a16:creationId xmlns:a16="http://schemas.microsoft.com/office/drawing/2014/main" id="{C0EF4FA2-F475-4653-A968-2BAD22D31036}"/>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3</a:t>
            </a:fld>
            <a:endParaRPr lang="cs-CZ" altLang="cs-CZ" noProof="0" dirty="0"/>
          </a:p>
        </p:txBody>
      </p:sp>
    </p:spTree>
    <p:extLst>
      <p:ext uri="{BB962C8B-B14F-4D97-AF65-F5344CB8AC3E}">
        <p14:creationId xmlns:p14="http://schemas.microsoft.com/office/powerpoint/2010/main" val="500428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a:t>OECD </a:t>
            </a:r>
            <a:r>
              <a:rPr lang="cs-CZ" dirty="0" err="1"/>
              <a:t>guidelines</a:t>
            </a:r>
            <a:r>
              <a:rPr lang="cs-CZ" dirty="0"/>
              <a:t> - </a:t>
            </a:r>
            <a:r>
              <a:rPr lang="cs-CZ" dirty="0" err="1"/>
              <a:t>other</a:t>
            </a:r>
            <a:endParaRPr lang="cs-CZ" dirty="0"/>
          </a:p>
        </p:txBody>
      </p:sp>
      <p:sp>
        <p:nvSpPr>
          <p:cNvPr id="4" name="Zástupný obsah 3">
            <a:extLst>
              <a:ext uri="{FF2B5EF4-FFF2-40B4-BE49-F238E27FC236}">
                <a16:creationId xmlns:a16="http://schemas.microsoft.com/office/drawing/2014/main" id="{F6348FCD-8A62-44DE-AD3D-92D1FE4DC03F}"/>
              </a:ext>
            </a:extLst>
          </p:cNvPr>
          <p:cNvSpPr>
            <a:spLocks noGrp="1"/>
          </p:cNvSpPr>
          <p:nvPr>
            <p:ph idx="1"/>
          </p:nvPr>
        </p:nvSpPr>
        <p:spPr/>
        <p:txBody>
          <a:bodyPr/>
          <a:lstStyle/>
          <a:p>
            <a:endParaRPr lang="cs-CZ"/>
          </a:p>
        </p:txBody>
      </p:sp>
      <p:sp>
        <p:nvSpPr>
          <p:cNvPr id="7" name="Zástupný symbol pro číslo snímku 6">
            <a:extLst>
              <a:ext uri="{FF2B5EF4-FFF2-40B4-BE49-F238E27FC236}">
                <a16:creationId xmlns:a16="http://schemas.microsoft.com/office/drawing/2014/main" id="{D052E57D-83DA-4604-9214-F45532A6922C}"/>
              </a:ext>
            </a:extLst>
          </p:cNvPr>
          <p:cNvSpPr>
            <a:spLocks noGrp="1"/>
          </p:cNvSpPr>
          <p:nvPr>
            <p:ph type="sldNum" sz="quarter" idx="10"/>
          </p:nvPr>
        </p:nvSpPr>
        <p:spPr/>
        <p:txBody>
          <a:bodyPr/>
          <a:lstStyle/>
          <a:p>
            <a:pPr>
              <a:defRPr/>
            </a:pPr>
            <a:fld id="{4E12630B-17A9-44AC-A5BE-0FEBEDB0B5E8}" type="slidenum">
              <a:rPr lang="cs-CZ" altLang="cs-CZ" noProof="0" smtClean="0"/>
              <a:pPr>
                <a:defRPr/>
              </a:pPr>
              <a:t>30</a:t>
            </a:fld>
            <a:endParaRPr lang="cs-CZ" altLang="cs-CZ" noProof="0" dirty="0"/>
          </a:p>
        </p:txBody>
      </p:sp>
      <p:pic>
        <p:nvPicPr>
          <p:cNvPr id="23557" name="Picture 2" descr="Organisation for Economic Co-operation and Development">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r="57666"/>
          <a:stretch>
            <a:fillRect/>
          </a:stretch>
        </p:blipFill>
        <p:spPr bwMode="auto">
          <a:xfrm>
            <a:off x="11001375" y="172182"/>
            <a:ext cx="971550" cy="846138"/>
          </a:xfrm>
          <a:prstGeom prst="rect">
            <a:avLst/>
          </a:prstGeom>
          <a:noFill/>
          <a:ln w="9525">
            <a:noFill/>
            <a:miter lim="800000"/>
            <a:headEnd/>
            <a:tailEnd/>
          </a:ln>
        </p:spPr>
      </p:pic>
      <p:sp>
        <p:nvSpPr>
          <p:cNvPr id="10" name="TextovéPole 9">
            <a:extLst>
              <a:ext uri="{FF2B5EF4-FFF2-40B4-BE49-F238E27FC236}">
                <a16:creationId xmlns:a16="http://schemas.microsoft.com/office/drawing/2014/main" id="{55011040-8672-47EC-8B79-0574B3925F2F}"/>
              </a:ext>
            </a:extLst>
          </p:cNvPr>
          <p:cNvSpPr txBox="1"/>
          <p:nvPr/>
        </p:nvSpPr>
        <p:spPr>
          <a:xfrm>
            <a:off x="4075834" y="6297695"/>
            <a:ext cx="5369502" cy="461665"/>
          </a:xfrm>
          <a:prstGeom prst="rect">
            <a:avLst/>
          </a:prstGeom>
          <a:noFill/>
        </p:spPr>
        <p:txBody>
          <a:bodyPr wrap="square">
            <a:spAutoFit/>
          </a:bodyPr>
          <a:lstStyle/>
          <a:p>
            <a:r>
              <a:rPr lang="cs-CZ" sz="1200" dirty="0">
                <a:hlinkClick r:id="rId4"/>
              </a:rPr>
              <a:t>https://www.oecd-ilibrary.org/environment/oecd-guidelines-for-the-testing-of-chemicals-section-2-effects-on-biotic-systems_20745761</a:t>
            </a:r>
            <a:r>
              <a:rPr lang="cs-CZ" sz="1200" dirty="0"/>
              <a:t> </a:t>
            </a:r>
          </a:p>
        </p:txBody>
      </p:sp>
      <p:graphicFrame>
        <p:nvGraphicFramePr>
          <p:cNvPr id="3" name="Tabulka 2">
            <a:extLst>
              <a:ext uri="{FF2B5EF4-FFF2-40B4-BE49-F238E27FC236}">
                <a16:creationId xmlns:a16="http://schemas.microsoft.com/office/drawing/2014/main" id="{C6797A07-E54F-40D4-AC3F-2958C44A9432}"/>
              </a:ext>
            </a:extLst>
          </p:cNvPr>
          <p:cNvGraphicFramePr>
            <a:graphicFrameLocks noGrp="1"/>
          </p:cNvGraphicFramePr>
          <p:nvPr>
            <p:extLst>
              <p:ext uri="{D42A27DB-BD31-4B8C-83A1-F6EECF244321}">
                <p14:modId xmlns:p14="http://schemas.microsoft.com/office/powerpoint/2010/main" val="2385114459"/>
              </p:ext>
            </p:extLst>
          </p:nvPr>
        </p:nvGraphicFramePr>
        <p:xfrm>
          <a:off x="971550" y="1826515"/>
          <a:ext cx="10515600" cy="2664842"/>
        </p:xfrm>
        <a:graphic>
          <a:graphicData uri="http://schemas.openxmlformats.org/drawingml/2006/table">
            <a:tbl>
              <a:tblPr>
                <a:tableStyleId>{5C22544A-7EE6-4342-B048-85BDC9FD1C3A}</a:tableStyleId>
              </a:tblPr>
              <a:tblGrid>
                <a:gridCol w="9907652">
                  <a:extLst>
                    <a:ext uri="{9D8B030D-6E8A-4147-A177-3AD203B41FA5}">
                      <a16:colId xmlns:a16="http://schemas.microsoft.com/office/drawing/2014/main" val="1341273599"/>
                    </a:ext>
                  </a:extLst>
                </a:gridCol>
                <a:gridCol w="607948">
                  <a:extLst>
                    <a:ext uri="{9D8B030D-6E8A-4147-A177-3AD203B41FA5}">
                      <a16:colId xmlns:a16="http://schemas.microsoft.com/office/drawing/2014/main" val="4257500826"/>
                    </a:ext>
                  </a:extLst>
                </a:gridCol>
              </a:tblGrid>
              <a:tr h="190041">
                <a:tc>
                  <a:txBody>
                    <a:bodyPr/>
                    <a:lstStyle/>
                    <a:p>
                      <a:pPr algn="l" fontAlgn="t"/>
                      <a:r>
                        <a:rPr lang="en-US" sz="1400" u="sng" strike="noStrike">
                          <a:effectLst/>
                          <a:hlinkClick r:id="rId5"/>
                        </a:rPr>
                        <a:t>Test No. 237: Honey Bee (Apis Mellifera) Larval Toxicity Test, Single Exposure</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2013</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1977438985"/>
                  </a:ext>
                </a:extLst>
              </a:tr>
              <a:tr h="190041">
                <a:tc>
                  <a:txBody>
                    <a:bodyPr/>
                    <a:lstStyle/>
                    <a:p>
                      <a:pPr algn="l" fontAlgn="t"/>
                      <a:r>
                        <a:rPr lang="en-US" sz="1400" u="sng" strike="noStrike">
                          <a:effectLst/>
                          <a:hlinkClick r:id="rId6"/>
                        </a:rPr>
                        <a:t>Test No. 213: Honeybees, Acute Oral Toxicity Test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1998</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4093403876"/>
                  </a:ext>
                </a:extLst>
              </a:tr>
              <a:tr h="190041">
                <a:tc>
                  <a:txBody>
                    <a:bodyPr/>
                    <a:lstStyle/>
                    <a:p>
                      <a:pPr algn="l" fontAlgn="t"/>
                      <a:r>
                        <a:rPr lang="en-US" sz="1400" u="sng" strike="noStrike">
                          <a:effectLst/>
                          <a:hlinkClick r:id="rId7"/>
                        </a:rPr>
                        <a:t>Test No. 214: Honeybees, Acute Contact Toxicity Test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1998</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199651929"/>
                  </a:ext>
                </a:extLst>
              </a:tr>
              <a:tr h="190041">
                <a:tc>
                  <a:txBody>
                    <a:bodyPr/>
                    <a:lstStyle/>
                    <a:p>
                      <a:pPr algn="l" fontAlgn="t"/>
                      <a:r>
                        <a:rPr lang="en-US" sz="1400" u="sng" strike="noStrike">
                          <a:effectLst/>
                          <a:hlinkClick r:id="rId8"/>
                        </a:rPr>
                        <a:t>Test No. 245: Honey Bee (Apis Mellifera L.), Chronic Oral Toxicity Test (10-Day Feeding)</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2017</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3747561780"/>
                  </a:ext>
                </a:extLst>
              </a:tr>
              <a:tr h="190041">
                <a:tc>
                  <a:txBody>
                    <a:bodyPr/>
                    <a:lstStyle/>
                    <a:p>
                      <a:pPr algn="l" fontAlgn="t"/>
                      <a:r>
                        <a:rPr lang="en-US" sz="1400" u="sng" strike="noStrike">
                          <a:effectLst/>
                          <a:hlinkClick r:id="rId9"/>
                        </a:rPr>
                        <a:t>Test No. 246: Bumblebee, Acute Contact Toxicity Test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2017</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3952914824"/>
                  </a:ext>
                </a:extLst>
              </a:tr>
              <a:tr h="190041">
                <a:tc>
                  <a:txBody>
                    <a:bodyPr/>
                    <a:lstStyle/>
                    <a:p>
                      <a:pPr algn="l" fontAlgn="t"/>
                      <a:r>
                        <a:rPr lang="en-US" sz="1400" u="sng" strike="noStrike">
                          <a:effectLst/>
                          <a:hlinkClick r:id="rId10"/>
                        </a:rPr>
                        <a:t>Test No. 247: Bumblebee, Acute Oral Toxicity Test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2017</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2925028496"/>
                  </a:ext>
                </a:extLst>
              </a:tr>
              <a:tr h="190041">
                <a:tc>
                  <a:txBody>
                    <a:bodyPr/>
                    <a:lstStyle/>
                    <a:p>
                      <a:pPr algn="l" fontAlgn="t"/>
                      <a:r>
                        <a:rPr lang="cs-CZ" sz="1400" u="sng" strike="noStrike">
                          <a:effectLst/>
                          <a:hlinkClick r:id="rId11"/>
                        </a:rPr>
                        <a:t>Test No. 228: Determination of Developmental Toxicity to Dipteran Dung Flies(Scathophaga stercoraria L. (Scathophagidae), Musca autumnalis De Geer (Muscidae))</a:t>
                      </a:r>
                      <a:endParaRPr lang="cs-CZ"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2016</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882563560"/>
                  </a:ext>
                </a:extLst>
              </a:tr>
              <a:tr h="190041">
                <a:tc>
                  <a:txBody>
                    <a:bodyPr/>
                    <a:lstStyle/>
                    <a:p>
                      <a:pPr algn="l" fontAlgn="t"/>
                      <a:endParaRPr lang="cs-CZ" sz="1400" b="0" i="0" u="none" strike="noStrike">
                        <a:solidFill>
                          <a:srgbClr val="000000"/>
                        </a:solidFill>
                        <a:effectLst/>
                        <a:latin typeface="Calibri" panose="020F0502020204030204" pitchFamily="34" charset="0"/>
                      </a:endParaRPr>
                    </a:p>
                  </a:txBody>
                  <a:tcPr marL="9502" marR="9502" marT="9502" marB="0"/>
                </a:tc>
                <a:tc>
                  <a:txBody>
                    <a:bodyPr/>
                    <a:lstStyle/>
                    <a:p>
                      <a:pPr algn="l" fontAlgn="t"/>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3676876077"/>
                  </a:ext>
                </a:extLst>
              </a:tr>
              <a:tr h="190041">
                <a:tc>
                  <a:txBody>
                    <a:bodyPr/>
                    <a:lstStyle/>
                    <a:p>
                      <a:pPr algn="l" fontAlgn="t"/>
                      <a:r>
                        <a:rPr lang="en-US" sz="1400" u="sng" strike="noStrike">
                          <a:effectLst/>
                          <a:hlinkClick r:id="rId12"/>
                        </a:rPr>
                        <a:t>Test No. 223: Avian Acute Oral Toxicity Test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2016</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2801968393"/>
                  </a:ext>
                </a:extLst>
              </a:tr>
              <a:tr h="190041">
                <a:tc>
                  <a:txBody>
                    <a:bodyPr/>
                    <a:lstStyle/>
                    <a:p>
                      <a:pPr algn="l" fontAlgn="t"/>
                      <a:r>
                        <a:rPr lang="en-US" sz="1400" u="sng" strike="noStrike">
                          <a:effectLst/>
                          <a:hlinkClick r:id="rId13"/>
                        </a:rPr>
                        <a:t>Test No. 205: Avian Dietary Toxicity Test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a:effectLst/>
                        </a:rPr>
                        <a:t>1984</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2362703990"/>
                  </a:ext>
                </a:extLst>
              </a:tr>
              <a:tr h="190041">
                <a:tc>
                  <a:txBody>
                    <a:bodyPr/>
                    <a:lstStyle/>
                    <a:p>
                      <a:pPr algn="l" fontAlgn="t"/>
                      <a:r>
                        <a:rPr lang="en-US" sz="1400" u="sng" strike="noStrike">
                          <a:effectLst/>
                          <a:hlinkClick r:id="rId14"/>
                        </a:rPr>
                        <a:t>Test No. 206: Avian Reproduction Test</a:t>
                      </a:r>
                      <a:endParaRPr lang="en-US" sz="1400" b="0" i="0" u="sng" strike="noStrike">
                        <a:solidFill>
                          <a:srgbClr val="0563C1"/>
                        </a:solidFill>
                        <a:effectLst/>
                        <a:latin typeface="Calibri" panose="020F0502020204030204" pitchFamily="34" charset="0"/>
                      </a:endParaRPr>
                    </a:p>
                  </a:txBody>
                  <a:tcPr marL="9502" marR="9502" marT="9502" marB="0"/>
                </a:tc>
                <a:tc>
                  <a:txBody>
                    <a:bodyPr/>
                    <a:lstStyle/>
                    <a:p>
                      <a:pPr algn="l" fontAlgn="t"/>
                      <a:r>
                        <a:rPr lang="cs-CZ" sz="1400" u="none" strike="noStrike" dirty="0">
                          <a:effectLst/>
                        </a:rPr>
                        <a:t>1984</a:t>
                      </a:r>
                      <a:endParaRPr lang="cs-CZ" sz="1400" b="0" i="0" u="none" strike="noStrike" dirty="0">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3006571715"/>
                  </a:ext>
                </a:extLst>
              </a:tr>
            </a:tbl>
          </a:graphicData>
        </a:graphic>
      </p:graphicFrame>
    </p:spTree>
    <p:extLst>
      <p:ext uri="{BB962C8B-B14F-4D97-AF65-F5344CB8AC3E}">
        <p14:creationId xmlns:p14="http://schemas.microsoft.com/office/powerpoint/2010/main" val="375958911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0A0525-AB99-4147-96EE-D6E0E84D4E79}"/>
              </a:ext>
            </a:extLst>
          </p:cNvPr>
          <p:cNvSpPr>
            <a:spLocks noGrp="1"/>
          </p:cNvSpPr>
          <p:nvPr>
            <p:ph type="title"/>
          </p:nvPr>
        </p:nvSpPr>
        <p:spPr/>
        <p:txBody>
          <a:bodyPr/>
          <a:lstStyle/>
          <a:p>
            <a:r>
              <a:rPr lang="cs-CZ" dirty="0"/>
              <a:t>ISO </a:t>
            </a:r>
            <a:r>
              <a:rPr lang="cs-CZ" dirty="0" err="1"/>
              <a:t>standards</a:t>
            </a:r>
            <a:r>
              <a:rPr lang="cs-CZ" dirty="0"/>
              <a:t> – </a:t>
            </a:r>
            <a:r>
              <a:rPr lang="cs-CZ" dirty="0" err="1"/>
              <a:t>aquatic</a:t>
            </a:r>
            <a:r>
              <a:rPr lang="cs-CZ" dirty="0"/>
              <a:t> </a:t>
            </a:r>
            <a:r>
              <a:rPr lang="cs-CZ" dirty="0" err="1"/>
              <a:t>plants</a:t>
            </a:r>
            <a:endParaRPr lang="cs-CZ" dirty="0"/>
          </a:p>
        </p:txBody>
      </p:sp>
      <p:sp>
        <p:nvSpPr>
          <p:cNvPr id="14" name="Zástupný obsah 13">
            <a:extLst>
              <a:ext uri="{FF2B5EF4-FFF2-40B4-BE49-F238E27FC236}">
                <a16:creationId xmlns:a16="http://schemas.microsoft.com/office/drawing/2014/main" id="{91B7E962-5DA9-47F2-9DE4-465B4778F3F9}"/>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C3AED9B3-76F4-4770-B543-86AE19DDF7F0}"/>
              </a:ext>
            </a:extLst>
          </p:cNvPr>
          <p:cNvSpPr>
            <a:spLocks noGrp="1"/>
          </p:cNvSpPr>
          <p:nvPr>
            <p:ph type="sldNum" sz="quarter" idx="10"/>
          </p:nvPr>
        </p:nvSpPr>
        <p:spPr/>
        <p:txBody>
          <a:bodyPr/>
          <a:lstStyle/>
          <a:p>
            <a:pPr>
              <a:defRPr/>
            </a:pPr>
            <a:fld id="{4E12630B-17A9-44AC-A5BE-0FEBEDB0B5E8}" type="slidenum">
              <a:rPr lang="cs-CZ" altLang="cs-CZ" noProof="0" smtClean="0"/>
              <a:pPr>
                <a:defRPr/>
              </a:pPr>
              <a:t>31</a:t>
            </a:fld>
            <a:endParaRPr lang="cs-CZ" altLang="cs-CZ" noProof="0" dirty="0"/>
          </a:p>
        </p:txBody>
      </p:sp>
      <p:pic>
        <p:nvPicPr>
          <p:cNvPr id="8" name="Picture 3" descr="ISO Logo">
            <a:extLst>
              <a:ext uri="{FF2B5EF4-FFF2-40B4-BE49-F238E27FC236}">
                <a16:creationId xmlns:a16="http://schemas.microsoft.com/office/drawing/2014/main" id="{7C68662E-D7E4-4320-B404-BDF794EFF0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a:xfrm>
            <a:off x="10687637" y="129187"/>
            <a:ext cx="1365088" cy="391956"/>
          </a:xfrm>
          <a:prstGeom prst="rect">
            <a:avLst/>
          </a:prstGeom>
          <a:noFill/>
        </p:spPr>
      </p:pic>
      <p:pic>
        <p:nvPicPr>
          <p:cNvPr id="3" name="Obrázek 2">
            <a:extLst>
              <a:ext uri="{FF2B5EF4-FFF2-40B4-BE49-F238E27FC236}">
                <a16:creationId xmlns:a16="http://schemas.microsoft.com/office/drawing/2014/main" id="{9C302482-7C11-4134-A94D-2AD3052DE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9513" y="4101748"/>
            <a:ext cx="1688124" cy="1741594"/>
          </a:xfrm>
          <a:prstGeom prst="rect">
            <a:avLst/>
          </a:prstGeom>
        </p:spPr>
      </p:pic>
      <p:graphicFrame>
        <p:nvGraphicFramePr>
          <p:cNvPr id="5" name="Tabulka 4">
            <a:extLst>
              <a:ext uri="{FF2B5EF4-FFF2-40B4-BE49-F238E27FC236}">
                <a16:creationId xmlns:a16="http://schemas.microsoft.com/office/drawing/2014/main" id="{42681074-4BEA-4E96-9C7E-416AFB7FEEDE}"/>
              </a:ext>
            </a:extLst>
          </p:cNvPr>
          <p:cNvGraphicFramePr>
            <a:graphicFrameLocks noGrp="1"/>
          </p:cNvGraphicFramePr>
          <p:nvPr>
            <p:extLst>
              <p:ext uri="{D42A27DB-BD31-4B8C-83A1-F6EECF244321}">
                <p14:modId xmlns:p14="http://schemas.microsoft.com/office/powerpoint/2010/main" val="3445882107"/>
              </p:ext>
            </p:extLst>
          </p:nvPr>
        </p:nvGraphicFramePr>
        <p:xfrm>
          <a:off x="353157" y="1426445"/>
          <a:ext cx="11516458" cy="2177070"/>
        </p:xfrm>
        <a:graphic>
          <a:graphicData uri="http://schemas.openxmlformats.org/drawingml/2006/table">
            <a:tbl>
              <a:tblPr>
                <a:tableStyleId>{5C22544A-7EE6-4342-B048-85BDC9FD1C3A}</a:tableStyleId>
              </a:tblPr>
              <a:tblGrid>
                <a:gridCol w="1750900">
                  <a:extLst>
                    <a:ext uri="{9D8B030D-6E8A-4147-A177-3AD203B41FA5}">
                      <a16:colId xmlns:a16="http://schemas.microsoft.com/office/drawing/2014/main" val="4075592994"/>
                    </a:ext>
                  </a:extLst>
                </a:gridCol>
                <a:gridCol w="9765558">
                  <a:extLst>
                    <a:ext uri="{9D8B030D-6E8A-4147-A177-3AD203B41FA5}">
                      <a16:colId xmlns:a16="http://schemas.microsoft.com/office/drawing/2014/main" val="3963418395"/>
                    </a:ext>
                  </a:extLst>
                </a:gridCol>
              </a:tblGrid>
              <a:tr h="124200">
                <a:tc>
                  <a:txBody>
                    <a:bodyPr/>
                    <a:lstStyle/>
                    <a:p>
                      <a:pPr algn="l" fontAlgn="t"/>
                      <a:r>
                        <a:rPr lang="cs-CZ" sz="1400" u="sng" strike="noStrike">
                          <a:effectLst/>
                          <a:hlinkClick r:id="rId4"/>
                        </a:rPr>
                        <a:t>ISO 8692:2012</a:t>
                      </a:r>
                      <a:endParaRPr lang="cs-CZ" sz="14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400" u="none" strike="noStrike">
                          <a:effectLst/>
                        </a:rPr>
                        <a:t>Water quality — Fresh water algal growth inhibition test with unicellular green algae</a:t>
                      </a:r>
                      <a:endParaRPr lang="en-US" sz="14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2049730852"/>
                  </a:ext>
                </a:extLst>
              </a:tr>
              <a:tr h="124200">
                <a:tc>
                  <a:txBody>
                    <a:bodyPr/>
                    <a:lstStyle/>
                    <a:p>
                      <a:pPr algn="l" fontAlgn="t"/>
                      <a:r>
                        <a:rPr lang="cs-CZ" sz="1400" u="sng" strike="noStrike">
                          <a:effectLst/>
                          <a:hlinkClick r:id="rId5"/>
                        </a:rPr>
                        <a:t>ISO 14442:2006</a:t>
                      </a:r>
                      <a:endParaRPr lang="cs-CZ" sz="14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400" u="none" strike="noStrike">
                          <a:effectLst/>
                        </a:rPr>
                        <a:t>Water quality — Guidelines for algal growth inhibition tests with poorly soluble materials, volatile compounds, metals and waste water</a:t>
                      </a:r>
                      <a:endParaRPr lang="en-US" sz="14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2442864181"/>
                  </a:ext>
                </a:extLst>
              </a:tr>
              <a:tr h="124200">
                <a:tc>
                  <a:txBody>
                    <a:bodyPr/>
                    <a:lstStyle/>
                    <a:p>
                      <a:pPr algn="l" fontAlgn="t"/>
                      <a:r>
                        <a:rPr lang="cs-CZ" sz="1400" u="sng" strike="noStrike">
                          <a:effectLst/>
                          <a:hlinkClick r:id="rId6"/>
                        </a:rPr>
                        <a:t>ISO 20079:2005</a:t>
                      </a:r>
                      <a:endParaRPr lang="cs-CZ" sz="14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400" u="none" strike="noStrike">
                          <a:effectLst/>
                        </a:rPr>
                        <a:t>Water quality — Determination of the toxic effect of water constituents and waste water on duckweed (Lemna minor) — Duckweed growth inhibition test</a:t>
                      </a:r>
                      <a:endParaRPr lang="en-US" sz="14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3036056321"/>
                  </a:ext>
                </a:extLst>
              </a:tr>
              <a:tr h="124200">
                <a:tc>
                  <a:txBody>
                    <a:bodyPr/>
                    <a:lstStyle/>
                    <a:p>
                      <a:pPr algn="l" fontAlgn="t"/>
                      <a:r>
                        <a:rPr lang="cs-CZ" sz="1400" u="sng" strike="noStrike">
                          <a:effectLst/>
                          <a:hlinkClick r:id="rId7"/>
                        </a:rPr>
                        <a:t>ISO 20227:2017</a:t>
                      </a:r>
                      <a:endParaRPr lang="cs-CZ" sz="14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400" u="none" strike="noStrike">
                          <a:effectLst/>
                        </a:rPr>
                        <a:t>Water quality — Determination of the growth inhibition effects of waste waters, natural waters and chemicals on the duckweed Spirodela polyrhiza — Method using a stock culture independent microbiotest</a:t>
                      </a:r>
                      <a:endParaRPr lang="en-US" sz="14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2807080365"/>
                  </a:ext>
                </a:extLst>
              </a:tr>
              <a:tr h="124200">
                <a:tc>
                  <a:txBody>
                    <a:bodyPr/>
                    <a:lstStyle/>
                    <a:p>
                      <a:pPr algn="l" fontAlgn="t"/>
                      <a:r>
                        <a:rPr lang="cs-CZ" sz="1400" u="sng" strike="noStrike">
                          <a:effectLst/>
                          <a:hlinkClick r:id="rId8"/>
                        </a:rPr>
                        <a:t>ISO 16191:2013</a:t>
                      </a:r>
                      <a:endParaRPr lang="cs-CZ" sz="14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400" u="none" strike="noStrike">
                          <a:effectLst/>
                        </a:rPr>
                        <a:t>Water quality — Determination of the toxic effect of sediment on the growth behaviour of Myriophyllum aquaticum</a:t>
                      </a:r>
                      <a:endParaRPr lang="en-US" sz="14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556002334"/>
                  </a:ext>
                </a:extLst>
              </a:tr>
              <a:tr h="124200">
                <a:tc>
                  <a:txBody>
                    <a:bodyPr/>
                    <a:lstStyle/>
                    <a:p>
                      <a:pPr algn="l" fontAlgn="t"/>
                      <a:r>
                        <a:rPr lang="cs-CZ" sz="1400" u="sng" strike="noStrike">
                          <a:effectLst/>
                          <a:hlinkClick r:id="rId9"/>
                        </a:rPr>
                        <a:t>ISO 10253:2016</a:t>
                      </a:r>
                      <a:endParaRPr lang="cs-CZ" sz="14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400" u="none" strike="noStrike">
                          <a:effectLst/>
                        </a:rPr>
                        <a:t>Water quality — Marine algal growth inhibition test with Skeletonema sp. and Phaeodactylum tricornutum</a:t>
                      </a:r>
                      <a:endParaRPr lang="en-US" sz="14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2642448120"/>
                  </a:ext>
                </a:extLst>
              </a:tr>
              <a:tr h="124200">
                <a:tc>
                  <a:txBody>
                    <a:bodyPr/>
                    <a:lstStyle/>
                    <a:p>
                      <a:pPr algn="l" fontAlgn="t"/>
                      <a:r>
                        <a:rPr lang="cs-CZ" sz="1400" u="sng" strike="noStrike">
                          <a:effectLst/>
                          <a:hlinkClick r:id="rId10"/>
                        </a:rPr>
                        <a:t>ISO 10710:2010</a:t>
                      </a:r>
                      <a:endParaRPr lang="cs-CZ" sz="14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400" u="none" strike="noStrike" dirty="0">
                          <a:effectLst/>
                        </a:rPr>
                        <a:t>Water quality — Growth inhibition test with the marine and brackish water macroalga </a:t>
                      </a:r>
                      <a:r>
                        <a:rPr lang="en-US" sz="1400" u="none" strike="noStrike" dirty="0" err="1">
                          <a:effectLst/>
                        </a:rPr>
                        <a:t>Ceramium</a:t>
                      </a:r>
                      <a:r>
                        <a:rPr lang="en-US" sz="1400" u="none" strike="noStrike" dirty="0">
                          <a:effectLst/>
                        </a:rPr>
                        <a:t> </a:t>
                      </a:r>
                      <a:r>
                        <a:rPr lang="en-US" sz="1400" u="none" strike="noStrike" dirty="0" err="1">
                          <a:effectLst/>
                        </a:rPr>
                        <a:t>tenuicorne</a:t>
                      </a:r>
                      <a:endParaRPr lang="en-US" sz="1400" b="0" i="0" u="none" strike="noStrike" dirty="0">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3236501103"/>
                  </a:ext>
                </a:extLst>
              </a:tr>
            </a:tbl>
          </a:graphicData>
        </a:graphic>
      </p:graphicFrame>
      <p:pic>
        <p:nvPicPr>
          <p:cNvPr id="10" name="Picture 2" descr="http://www.clean-flo.com/wp-content/uploads/pic-1.jpg">
            <a:extLst>
              <a:ext uri="{FF2B5EF4-FFF2-40B4-BE49-F238E27FC236}">
                <a16:creationId xmlns:a16="http://schemas.microsoft.com/office/drawing/2014/main" id="{F2A1AFBC-DB6A-42EE-B4E6-49ACF50D48C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4850" y="4101747"/>
            <a:ext cx="1544960" cy="1544960"/>
          </a:xfrm>
          <a:prstGeom prst="rect">
            <a:avLst/>
          </a:prstGeom>
          <a:ln>
            <a:noFill/>
          </a:ln>
          <a:effectLst>
            <a:outerShdw blurRad="292100" dist="139700" dir="2700000" algn="tl" rotWithShape="0">
              <a:srgbClr val="333333">
                <a:alpha val="65000"/>
              </a:srgbClr>
            </a:outerShdw>
          </a:effectLst>
        </p:spPr>
      </p:pic>
      <p:pic>
        <p:nvPicPr>
          <p:cNvPr id="11" name="Picture 4" descr="http://www.microscopy-uk.org.uk/mag/imgoct05/Scenedesmus-quadricauda.jpg">
            <a:extLst>
              <a:ext uri="{FF2B5EF4-FFF2-40B4-BE49-F238E27FC236}">
                <a16:creationId xmlns:a16="http://schemas.microsoft.com/office/drawing/2014/main" id="{48C03968-1248-486A-8724-71172C3698A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49066" y="4605803"/>
            <a:ext cx="1656184" cy="1237538"/>
          </a:xfrm>
          <a:prstGeom prst="rect">
            <a:avLst/>
          </a:prstGeom>
          <a:ln>
            <a:noFill/>
          </a:ln>
          <a:effectLst>
            <a:outerShdw blurRad="292100" dist="139700" dir="2700000" algn="tl" rotWithShape="0">
              <a:srgbClr val="333333">
                <a:alpha val="65000"/>
              </a:srgbClr>
            </a:outerShdw>
          </a:effectLst>
        </p:spPr>
      </p:pic>
      <p:pic>
        <p:nvPicPr>
          <p:cNvPr id="12" name="Picture 6" descr="http://www.algaebase.org/_mediafiles/algaebase/5B7BE95A076ca2C19Dsxv2CAFF8E/k857fWdJXeJD.jpg">
            <a:extLst>
              <a:ext uri="{FF2B5EF4-FFF2-40B4-BE49-F238E27FC236}">
                <a16:creationId xmlns:a16="http://schemas.microsoft.com/office/drawing/2014/main" id="{D42BC6EB-9ACC-4344-BC49-13588970DFC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25530" y="4389780"/>
            <a:ext cx="1595884" cy="1264905"/>
          </a:xfrm>
          <a:prstGeom prst="rect">
            <a:avLst/>
          </a:prstGeom>
          <a:ln>
            <a:noFill/>
          </a:ln>
          <a:effectLst>
            <a:outerShdw blurRad="292100" dist="139700" dir="2700000" algn="tl" rotWithShape="0">
              <a:srgbClr val="333333">
                <a:alpha val="65000"/>
              </a:srgbClr>
            </a:outerShdw>
          </a:effectLst>
        </p:spPr>
      </p:pic>
      <p:pic>
        <p:nvPicPr>
          <p:cNvPr id="13" name="Picture 8" descr="http://rostlinna-akvaria.cz/eshop/obrazky/366-Myriophyllum-matogrossense.jpg">
            <a:extLst>
              <a:ext uri="{FF2B5EF4-FFF2-40B4-BE49-F238E27FC236}">
                <a16:creationId xmlns:a16="http://schemas.microsoft.com/office/drawing/2014/main" id="{DD5293E4-90C2-4C05-A400-08841CA2D94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09307" y="4317771"/>
            <a:ext cx="1490753" cy="19888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741341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0A0525-AB99-4147-96EE-D6E0E84D4E79}"/>
              </a:ext>
            </a:extLst>
          </p:cNvPr>
          <p:cNvSpPr>
            <a:spLocks noGrp="1"/>
          </p:cNvSpPr>
          <p:nvPr>
            <p:ph type="title"/>
          </p:nvPr>
        </p:nvSpPr>
        <p:spPr/>
        <p:txBody>
          <a:bodyPr/>
          <a:lstStyle/>
          <a:p>
            <a:r>
              <a:rPr lang="cs-CZ" dirty="0"/>
              <a:t>ISO </a:t>
            </a:r>
            <a:r>
              <a:rPr lang="cs-CZ" dirty="0" err="1"/>
              <a:t>standards</a:t>
            </a:r>
            <a:r>
              <a:rPr lang="cs-CZ" dirty="0"/>
              <a:t> – </a:t>
            </a:r>
            <a:r>
              <a:rPr lang="cs-CZ" dirty="0" err="1"/>
              <a:t>aquatic</a:t>
            </a:r>
            <a:r>
              <a:rPr lang="cs-CZ" dirty="0"/>
              <a:t> </a:t>
            </a:r>
            <a:r>
              <a:rPr lang="cs-CZ" dirty="0" err="1"/>
              <a:t>invertebrates</a:t>
            </a:r>
            <a:endParaRPr lang="cs-CZ" dirty="0"/>
          </a:p>
        </p:txBody>
      </p:sp>
      <p:sp>
        <p:nvSpPr>
          <p:cNvPr id="5" name="Zástupný obsah 4">
            <a:extLst>
              <a:ext uri="{FF2B5EF4-FFF2-40B4-BE49-F238E27FC236}">
                <a16:creationId xmlns:a16="http://schemas.microsoft.com/office/drawing/2014/main" id="{AB7E215F-1FEC-4540-8082-E1664550BFD6}"/>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C3AED9B3-76F4-4770-B543-86AE19DDF7F0}"/>
              </a:ext>
            </a:extLst>
          </p:cNvPr>
          <p:cNvSpPr>
            <a:spLocks noGrp="1"/>
          </p:cNvSpPr>
          <p:nvPr>
            <p:ph type="sldNum" sz="quarter" idx="10"/>
          </p:nvPr>
        </p:nvSpPr>
        <p:spPr/>
        <p:txBody>
          <a:bodyPr/>
          <a:lstStyle/>
          <a:p>
            <a:pPr>
              <a:defRPr/>
            </a:pPr>
            <a:fld id="{4E12630B-17A9-44AC-A5BE-0FEBEDB0B5E8}" type="slidenum">
              <a:rPr lang="cs-CZ" altLang="cs-CZ" noProof="0" smtClean="0"/>
              <a:pPr>
                <a:defRPr/>
              </a:pPr>
              <a:t>32</a:t>
            </a:fld>
            <a:endParaRPr lang="cs-CZ" altLang="cs-CZ" noProof="0" dirty="0"/>
          </a:p>
        </p:txBody>
      </p:sp>
      <p:pic>
        <p:nvPicPr>
          <p:cNvPr id="8" name="Picture 3" descr="ISO Logo">
            <a:extLst>
              <a:ext uri="{FF2B5EF4-FFF2-40B4-BE49-F238E27FC236}">
                <a16:creationId xmlns:a16="http://schemas.microsoft.com/office/drawing/2014/main" id="{7C68662E-D7E4-4320-B404-BDF794EFF0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a:xfrm>
            <a:off x="10687637" y="129187"/>
            <a:ext cx="1365088" cy="391956"/>
          </a:xfrm>
          <a:prstGeom prst="rect">
            <a:avLst/>
          </a:prstGeom>
          <a:noFill/>
        </p:spPr>
      </p:pic>
      <p:pic>
        <p:nvPicPr>
          <p:cNvPr id="10" name="Picture 2" descr="http://pcwww.liv.ac.uk/~stewp123/Daphnia%20magna.jpg">
            <a:extLst>
              <a:ext uri="{FF2B5EF4-FFF2-40B4-BE49-F238E27FC236}">
                <a16:creationId xmlns:a16="http://schemas.microsoft.com/office/drawing/2014/main" id="{7E38B549-290E-4EAD-84E0-74520029B7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5463792"/>
            <a:ext cx="1619672" cy="1394209"/>
          </a:xfrm>
          <a:prstGeom prst="rect">
            <a:avLst/>
          </a:prstGeom>
          <a:noFill/>
        </p:spPr>
      </p:pic>
      <p:pic>
        <p:nvPicPr>
          <p:cNvPr id="11" name="Picture 4" descr="http://84.244.151.141/~persoone/images/slider/Thamnocephalus_platyurus.jpg">
            <a:extLst>
              <a:ext uri="{FF2B5EF4-FFF2-40B4-BE49-F238E27FC236}">
                <a16:creationId xmlns:a16="http://schemas.microsoft.com/office/drawing/2014/main" id="{002C5611-26A1-4CED-AB1E-71DB4F297B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3672" y="5469274"/>
            <a:ext cx="1296144" cy="1388726"/>
          </a:xfrm>
          <a:prstGeom prst="rect">
            <a:avLst/>
          </a:prstGeom>
          <a:noFill/>
        </p:spPr>
      </p:pic>
      <p:pic>
        <p:nvPicPr>
          <p:cNvPr id="12" name="Picture 6" descr="http://www.fcps.edu/islandcreekes/ecology/Arthropods/Scud/Hyaellallam1.jpg">
            <a:extLst>
              <a:ext uri="{FF2B5EF4-FFF2-40B4-BE49-F238E27FC236}">
                <a16:creationId xmlns:a16="http://schemas.microsoft.com/office/drawing/2014/main" id="{8DC61590-5A6B-4094-88AC-37EDFC4048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9816" y="5466303"/>
            <a:ext cx="2221425" cy="1391698"/>
          </a:xfrm>
          <a:prstGeom prst="rect">
            <a:avLst/>
          </a:prstGeom>
          <a:noFill/>
        </p:spPr>
      </p:pic>
      <p:pic>
        <p:nvPicPr>
          <p:cNvPr id="13" name="Picture 8" descr="http://caramelosblog.es/wp-content/gallery/fauna/caenorhabditis_elegans_worm.jpg">
            <a:extLst>
              <a:ext uri="{FF2B5EF4-FFF2-40B4-BE49-F238E27FC236}">
                <a16:creationId xmlns:a16="http://schemas.microsoft.com/office/drawing/2014/main" id="{9595A8F1-5DD9-45D8-91E9-B3BAE2919A7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6551" y="5465851"/>
            <a:ext cx="1632002" cy="1392148"/>
          </a:xfrm>
          <a:prstGeom prst="rect">
            <a:avLst/>
          </a:prstGeom>
          <a:noFill/>
        </p:spPr>
      </p:pic>
      <p:pic>
        <p:nvPicPr>
          <p:cNvPr id="18" name="Picture 10" descr="http://cfb.unh.edu/CFBKey/html/Organisms/PRotifera/GBrachionus/brachionus_calyciflorus/brachionuscalyciflorus1large.jpg">
            <a:extLst>
              <a:ext uri="{FF2B5EF4-FFF2-40B4-BE49-F238E27FC236}">
                <a16:creationId xmlns:a16="http://schemas.microsoft.com/office/drawing/2014/main" id="{FD4F9AEB-380E-4AB2-959C-E37EBB79BA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2735" y="5461499"/>
            <a:ext cx="1599746" cy="1396500"/>
          </a:xfrm>
          <a:prstGeom prst="rect">
            <a:avLst/>
          </a:prstGeom>
          <a:noFill/>
        </p:spPr>
      </p:pic>
      <p:pic>
        <p:nvPicPr>
          <p:cNvPr id="19" name="Picture 12" descr="http://www.dr-ralf-wagner.de/Bilder/Heterocypris_incongruens-50x_17.jpg">
            <a:extLst>
              <a:ext uri="{FF2B5EF4-FFF2-40B4-BE49-F238E27FC236}">
                <a16:creationId xmlns:a16="http://schemas.microsoft.com/office/drawing/2014/main" id="{A4D72933-AF59-4372-A3F7-8B4D0625AB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9555789" y="5747376"/>
            <a:ext cx="1401746" cy="819502"/>
          </a:xfrm>
          <a:prstGeom prst="rect">
            <a:avLst/>
          </a:prstGeom>
          <a:noFill/>
        </p:spPr>
      </p:pic>
      <p:graphicFrame>
        <p:nvGraphicFramePr>
          <p:cNvPr id="3" name="Tabulka 2">
            <a:extLst>
              <a:ext uri="{FF2B5EF4-FFF2-40B4-BE49-F238E27FC236}">
                <a16:creationId xmlns:a16="http://schemas.microsoft.com/office/drawing/2014/main" id="{8FCF6892-6499-4587-B35C-3DFA43CD6877}"/>
              </a:ext>
            </a:extLst>
          </p:cNvPr>
          <p:cNvGraphicFramePr>
            <a:graphicFrameLocks noGrp="1"/>
          </p:cNvGraphicFramePr>
          <p:nvPr>
            <p:extLst>
              <p:ext uri="{D42A27DB-BD31-4B8C-83A1-F6EECF244321}">
                <p14:modId xmlns:p14="http://schemas.microsoft.com/office/powerpoint/2010/main" val="1814084562"/>
              </p:ext>
            </p:extLst>
          </p:nvPr>
        </p:nvGraphicFramePr>
        <p:xfrm>
          <a:off x="292727" y="1066799"/>
          <a:ext cx="11759997" cy="3013020"/>
        </p:xfrm>
        <a:graphic>
          <a:graphicData uri="http://schemas.openxmlformats.org/drawingml/2006/table">
            <a:tbl>
              <a:tblPr>
                <a:tableStyleId>{5C22544A-7EE6-4342-B048-85BDC9FD1C3A}</a:tableStyleId>
              </a:tblPr>
              <a:tblGrid>
                <a:gridCol w="1852596">
                  <a:extLst>
                    <a:ext uri="{9D8B030D-6E8A-4147-A177-3AD203B41FA5}">
                      <a16:colId xmlns:a16="http://schemas.microsoft.com/office/drawing/2014/main" val="7376925"/>
                    </a:ext>
                  </a:extLst>
                </a:gridCol>
                <a:gridCol w="9907401">
                  <a:extLst>
                    <a:ext uri="{9D8B030D-6E8A-4147-A177-3AD203B41FA5}">
                      <a16:colId xmlns:a16="http://schemas.microsoft.com/office/drawing/2014/main" val="3931329600"/>
                    </a:ext>
                  </a:extLst>
                </a:gridCol>
              </a:tblGrid>
              <a:tr h="124200">
                <a:tc>
                  <a:txBody>
                    <a:bodyPr/>
                    <a:lstStyle/>
                    <a:p>
                      <a:pPr algn="l" fontAlgn="t"/>
                      <a:r>
                        <a:rPr lang="cs-CZ" sz="1200" u="sng" strike="noStrike">
                          <a:effectLst/>
                          <a:hlinkClick r:id="rId9"/>
                        </a:rPr>
                        <a:t>ISO 6341:2012</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the inhibition of the mobility of Daphnia magna Straus (Cladocera, Crustacea) — Acute toxicity test</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275580249"/>
                  </a:ext>
                </a:extLst>
              </a:tr>
              <a:tr h="124200">
                <a:tc>
                  <a:txBody>
                    <a:bodyPr/>
                    <a:lstStyle/>
                    <a:p>
                      <a:pPr algn="l" fontAlgn="t"/>
                      <a:r>
                        <a:rPr lang="cs-CZ" sz="1200" u="sng" strike="noStrike">
                          <a:effectLst/>
                          <a:hlinkClick r:id="rId10"/>
                        </a:rPr>
                        <a:t>ISO 10706:2000</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long term toxicity of substances to Daphnia magna Straus (Cladocera, Crustacea)</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1498412308"/>
                  </a:ext>
                </a:extLst>
              </a:tr>
              <a:tr h="124200">
                <a:tc>
                  <a:txBody>
                    <a:bodyPr/>
                    <a:lstStyle/>
                    <a:p>
                      <a:pPr algn="l" fontAlgn="t"/>
                      <a:r>
                        <a:rPr lang="cs-CZ" sz="1200" u="sng" strike="noStrike">
                          <a:effectLst/>
                          <a:hlinkClick r:id="rId11"/>
                        </a:rPr>
                        <a:t>ISO 10872:2020</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and soil quality — Determination of the toxic effect of sediment and soil samples on growth, fertility and reproduction of Caenorhabditis elegans (Nematoda)</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3207101228"/>
                  </a:ext>
                </a:extLst>
              </a:tr>
              <a:tr h="124200">
                <a:tc>
                  <a:txBody>
                    <a:bodyPr/>
                    <a:lstStyle/>
                    <a:p>
                      <a:pPr algn="l" fontAlgn="t"/>
                      <a:r>
                        <a:rPr lang="cs-CZ" sz="1200" u="sng" strike="noStrike">
                          <a:effectLst/>
                          <a:hlinkClick r:id="rId12"/>
                        </a:rPr>
                        <a:t>ISO 14371:2012</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fresh water sediment toxicity to Heterocypris incongruens (Crustacea, Ostracoda)</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1218525630"/>
                  </a:ext>
                </a:extLst>
              </a:tr>
              <a:tr h="124200">
                <a:tc>
                  <a:txBody>
                    <a:bodyPr/>
                    <a:lstStyle/>
                    <a:p>
                      <a:pPr algn="l" fontAlgn="t"/>
                      <a:r>
                        <a:rPr lang="cs-CZ" sz="1200" u="sng" strike="noStrike">
                          <a:effectLst/>
                          <a:hlinkClick r:id="rId13"/>
                        </a:rPr>
                        <a:t>ISO 14380:2011</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the acute toxicity to Thamnocephalus platyurus (Crustacea, Anostraca)</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3075881206"/>
                  </a:ext>
                </a:extLst>
              </a:tr>
              <a:tr h="124200">
                <a:tc>
                  <a:txBody>
                    <a:bodyPr/>
                    <a:lstStyle/>
                    <a:p>
                      <a:pPr algn="l" fontAlgn="t"/>
                      <a:r>
                        <a:rPr lang="cs-CZ" sz="1200" u="sng" strike="noStrike">
                          <a:effectLst/>
                          <a:hlinkClick r:id="rId14"/>
                        </a:rPr>
                        <a:t>ISO 14669:1999</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acute lethal toxicity to marine copepods (Copepoda, Crustacea)</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3904631188"/>
                  </a:ext>
                </a:extLst>
              </a:tr>
              <a:tr h="124200">
                <a:tc>
                  <a:txBody>
                    <a:bodyPr/>
                    <a:lstStyle/>
                    <a:p>
                      <a:pPr algn="l" fontAlgn="t"/>
                      <a:r>
                        <a:rPr lang="cs-CZ" sz="1200" u="sng" strike="noStrike">
                          <a:effectLst/>
                          <a:hlinkClick r:id="rId15"/>
                        </a:rPr>
                        <a:t>ISO 20665:2008</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chronic toxicity to Ceriodaphnia dubia</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2279652324"/>
                  </a:ext>
                </a:extLst>
              </a:tr>
              <a:tr h="124200">
                <a:tc>
                  <a:txBody>
                    <a:bodyPr/>
                    <a:lstStyle/>
                    <a:p>
                      <a:pPr algn="l" fontAlgn="t"/>
                      <a:r>
                        <a:rPr lang="cs-CZ" sz="1200" u="sng" strike="noStrike">
                          <a:effectLst/>
                          <a:hlinkClick r:id="rId16"/>
                        </a:rPr>
                        <a:t>ISO/TS 18220:2016</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Larval development test with the harpacticoid copepod Nitocra spinipes</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3785770573"/>
                  </a:ext>
                </a:extLst>
              </a:tr>
              <a:tr h="124200">
                <a:tc>
                  <a:txBody>
                    <a:bodyPr/>
                    <a:lstStyle/>
                    <a:p>
                      <a:pPr algn="l" fontAlgn="t"/>
                      <a:r>
                        <a:rPr lang="cs-CZ" sz="1200" u="sng" strike="noStrike">
                          <a:effectLst/>
                          <a:hlinkClick r:id="rId17"/>
                        </a:rPr>
                        <a:t>ISO 16303:2013</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toxicity of fresh water sediments using Hyalella azteca</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254227591"/>
                  </a:ext>
                </a:extLst>
              </a:tr>
              <a:tr h="124200">
                <a:tc>
                  <a:txBody>
                    <a:bodyPr/>
                    <a:lstStyle/>
                    <a:p>
                      <a:pPr algn="l" fontAlgn="t"/>
                      <a:r>
                        <a:rPr lang="cs-CZ" sz="1200" u="sng" strike="noStrike">
                          <a:effectLst/>
                          <a:hlinkClick r:id="rId18"/>
                        </a:rPr>
                        <a:t>ISO 16778:2015</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Calanoid copepod early-life stage test with Acartia tonsa</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3657415469"/>
                  </a:ext>
                </a:extLst>
              </a:tr>
              <a:tr h="124200">
                <a:tc>
                  <a:txBody>
                    <a:bodyPr/>
                    <a:lstStyle/>
                    <a:p>
                      <a:pPr algn="l" fontAlgn="t"/>
                      <a:r>
                        <a:rPr lang="cs-CZ" sz="1200" u="sng" strike="noStrike">
                          <a:effectLst/>
                          <a:hlinkClick r:id="rId19"/>
                        </a:rPr>
                        <a:t>ISO 17244:2015</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the toxicity of water samples on the embryo-larval development of Japanese oyster (Crassostrea gigas) and mussel (Mytilus edulis or Mytilus galloprovincialis)</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1166320384"/>
                  </a:ext>
                </a:extLst>
              </a:tr>
              <a:tr h="124200">
                <a:tc>
                  <a:txBody>
                    <a:bodyPr/>
                    <a:lstStyle/>
                    <a:p>
                      <a:pPr algn="l" fontAlgn="t"/>
                      <a:r>
                        <a:rPr lang="cs-CZ" sz="1200" u="sng" strike="noStrike">
                          <a:effectLst/>
                          <a:hlinkClick r:id="rId20"/>
                        </a:rPr>
                        <a:t>ISO 20666:2008</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the chronic toxicity to Brachionus calyciflorus in 48 h</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1487216426"/>
                  </a:ext>
                </a:extLst>
              </a:tr>
              <a:tr h="124200">
                <a:tc>
                  <a:txBody>
                    <a:bodyPr/>
                    <a:lstStyle/>
                    <a:p>
                      <a:pPr algn="l" fontAlgn="t"/>
                      <a:r>
                        <a:rPr lang="cs-CZ" sz="1200" u="sng" strike="noStrike">
                          <a:effectLst/>
                          <a:hlinkClick r:id="rId21"/>
                        </a:rPr>
                        <a:t>ISO 19820:2016</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the acute toxicity to the marine rotifer Brachionus plicatilis</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2726892849"/>
                  </a:ext>
                </a:extLst>
              </a:tr>
              <a:tr h="124200">
                <a:tc>
                  <a:txBody>
                    <a:bodyPr/>
                    <a:lstStyle/>
                    <a:p>
                      <a:pPr algn="l" fontAlgn="t"/>
                      <a:r>
                        <a:rPr lang="cs-CZ" sz="1200" u="sng" strike="noStrike">
                          <a:effectLst/>
                          <a:hlinkClick r:id="rId22"/>
                        </a:rPr>
                        <a:t>ISO 19827:2016</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dirty="0">
                          <a:effectLst/>
                        </a:rPr>
                        <a:t>Water quality — Determination of the acute toxicity to the freshwater rotifer </a:t>
                      </a:r>
                      <a:r>
                        <a:rPr lang="en-US" sz="1200" u="none" strike="noStrike" dirty="0" err="1">
                          <a:effectLst/>
                        </a:rPr>
                        <a:t>Brachionus</a:t>
                      </a:r>
                      <a:r>
                        <a:rPr lang="en-US" sz="1200" u="none" strike="noStrike" dirty="0">
                          <a:effectLst/>
                        </a:rPr>
                        <a:t> </a:t>
                      </a:r>
                      <a:r>
                        <a:rPr lang="en-US" sz="1200" u="none" strike="noStrike" dirty="0" err="1">
                          <a:effectLst/>
                        </a:rPr>
                        <a:t>calyciflorus</a:t>
                      </a:r>
                      <a:endParaRPr lang="en-US" sz="1200" b="0" i="0" u="none" strike="noStrike" dirty="0">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3812412786"/>
                  </a:ext>
                </a:extLst>
              </a:tr>
            </a:tbl>
          </a:graphicData>
        </a:graphic>
      </p:graphicFrame>
    </p:spTree>
    <p:extLst>
      <p:ext uri="{BB962C8B-B14F-4D97-AF65-F5344CB8AC3E}">
        <p14:creationId xmlns:p14="http://schemas.microsoft.com/office/powerpoint/2010/main" val="409545824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0A0525-AB99-4147-96EE-D6E0E84D4E79}"/>
              </a:ext>
            </a:extLst>
          </p:cNvPr>
          <p:cNvSpPr>
            <a:spLocks noGrp="1"/>
          </p:cNvSpPr>
          <p:nvPr>
            <p:ph type="title"/>
          </p:nvPr>
        </p:nvSpPr>
        <p:spPr/>
        <p:txBody>
          <a:bodyPr/>
          <a:lstStyle/>
          <a:p>
            <a:r>
              <a:rPr lang="cs-CZ" dirty="0"/>
              <a:t>ISO </a:t>
            </a:r>
            <a:r>
              <a:rPr lang="cs-CZ" dirty="0" err="1"/>
              <a:t>standards</a:t>
            </a:r>
            <a:r>
              <a:rPr lang="cs-CZ" dirty="0"/>
              <a:t> – </a:t>
            </a:r>
            <a:r>
              <a:rPr lang="cs-CZ" dirty="0" err="1"/>
              <a:t>aquatic</a:t>
            </a:r>
            <a:r>
              <a:rPr lang="cs-CZ" dirty="0"/>
              <a:t> </a:t>
            </a:r>
            <a:r>
              <a:rPr lang="cs-CZ" dirty="0" err="1"/>
              <a:t>vertebrates</a:t>
            </a:r>
            <a:endParaRPr lang="cs-CZ" dirty="0"/>
          </a:p>
        </p:txBody>
      </p:sp>
      <p:sp>
        <p:nvSpPr>
          <p:cNvPr id="6" name="Zástupný obsah 5">
            <a:extLst>
              <a:ext uri="{FF2B5EF4-FFF2-40B4-BE49-F238E27FC236}">
                <a16:creationId xmlns:a16="http://schemas.microsoft.com/office/drawing/2014/main" id="{B50290C9-503B-468E-A2FA-11C55590B849}"/>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C3AED9B3-76F4-4770-B543-86AE19DDF7F0}"/>
              </a:ext>
            </a:extLst>
          </p:cNvPr>
          <p:cNvSpPr>
            <a:spLocks noGrp="1"/>
          </p:cNvSpPr>
          <p:nvPr>
            <p:ph type="sldNum" sz="quarter" idx="10"/>
          </p:nvPr>
        </p:nvSpPr>
        <p:spPr/>
        <p:txBody>
          <a:bodyPr/>
          <a:lstStyle/>
          <a:p>
            <a:pPr>
              <a:defRPr/>
            </a:pPr>
            <a:fld id="{4E12630B-17A9-44AC-A5BE-0FEBEDB0B5E8}" type="slidenum">
              <a:rPr lang="cs-CZ" altLang="cs-CZ" noProof="0" smtClean="0"/>
              <a:pPr>
                <a:defRPr/>
              </a:pPr>
              <a:t>33</a:t>
            </a:fld>
            <a:endParaRPr lang="cs-CZ" altLang="cs-CZ" noProof="0" dirty="0"/>
          </a:p>
        </p:txBody>
      </p:sp>
      <p:pic>
        <p:nvPicPr>
          <p:cNvPr id="8" name="Picture 3" descr="ISO Logo">
            <a:extLst>
              <a:ext uri="{FF2B5EF4-FFF2-40B4-BE49-F238E27FC236}">
                <a16:creationId xmlns:a16="http://schemas.microsoft.com/office/drawing/2014/main" id="{7C68662E-D7E4-4320-B404-BDF794EFF0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a:xfrm>
            <a:off x="10687637" y="129187"/>
            <a:ext cx="1365088" cy="391956"/>
          </a:xfrm>
          <a:prstGeom prst="rect">
            <a:avLst/>
          </a:prstGeom>
          <a:noFill/>
        </p:spPr>
      </p:pic>
      <p:graphicFrame>
        <p:nvGraphicFramePr>
          <p:cNvPr id="5" name="Tabulka 4">
            <a:extLst>
              <a:ext uri="{FF2B5EF4-FFF2-40B4-BE49-F238E27FC236}">
                <a16:creationId xmlns:a16="http://schemas.microsoft.com/office/drawing/2014/main" id="{9561F299-6353-48FF-BBA9-6F7AE5BB6B42}"/>
              </a:ext>
            </a:extLst>
          </p:cNvPr>
          <p:cNvGraphicFramePr>
            <a:graphicFrameLocks noGrp="1"/>
          </p:cNvGraphicFramePr>
          <p:nvPr>
            <p:extLst>
              <p:ext uri="{D42A27DB-BD31-4B8C-83A1-F6EECF244321}">
                <p14:modId xmlns:p14="http://schemas.microsoft.com/office/powerpoint/2010/main" val="3138090539"/>
              </p:ext>
            </p:extLst>
          </p:nvPr>
        </p:nvGraphicFramePr>
        <p:xfrm>
          <a:off x="292728" y="1405036"/>
          <a:ext cx="11594472" cy="2622420"/>
        </p:xfrm>
        <a:graphic>
          <a:graphicData uri="http://schemas.openxmlformats.org/drawingml/2006/table">
            <a:tbl>
              <a:tblPr>
                <a:tableStyleId>{5C22544A-7EE6-4342-B048-85BDC9FD1C3A}</a:tableStyleId>
              </a:tblPr>
              <a:tblGrid>
                <a:gridCol w="1887764">
                  <a:extLst>
                    <a:ext uri="{9D8B030D-6E8A-4147-A177-3AD203B41FA5}">
                      <a16:colId xmlns:a16="http://schemas.microsoft.com/office/drawing/2014/main" val="2271791077"/>
                    </a:ext>
                  </a:extLst>
                </a:gridCol>
                <a:gridCol w="9706708">
                  <a:extLst>
                    <a:ext uri="{9D8B030D-6E8A-4147-A177-3AD203B41FA5}">
                      <a16:colId xmlns:a16="http://schemas.microsoft.com/office/drawing/2014/main" val="111511840"/>
                    </a:ext>
                  </a:extLst>
                </a:gridCol>
              </a:tblGrid>
              <a:tr h="124200">
                <a:tc>
                  <a:txBody>
                    <a:bodyPr/>
                    <a:lstStyle/>
                    <a:p>
                      <a:pPr algn="l" fontAlgn="t"/>
                      <a:r>
                        <a:rPr lang="cs-CZ" sz="1200" u="sng" strike="noStrike">
                          <a:effectLst/>
                          <a:hlinkClick r:id="rId3"/>
                        </a:rPr>
                        <a:t>ISO 7346-1:1996</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cs-CZ" sz="1200" u="none" strike="noStrike">
                          <a:effectLst/>
                        </a:rPr>
                        <a:t>Water quality — Determination of the acute lethal toxicity of substances to a freshwater fish [Brachydanio rerio Hamilton-Buchanan (Teleostei, Cyprinidae)] — Part 1: Static method</a:t>
                      </a:r>
                      <a:endParaRPr lang="cs-CZ"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761157936"/>
                  </a:ext>
                </a:extLst>
              </a:tr>
              <a:tr h="124200">
                <a:tc>
                  <a:txBody>
                    <a:bodyPr/>
                    <a:lstStyle/>
                    <a:p>
                      <a:pPr algn="l" fontAlgn="t"/>
                      <a:r>
                        <a:rPr lang="cs-CZ" sz="1200" u="sng" strike="noStrike">
                          <a:effectLst/>
                          <a:hlinkClick r:id="rId4"/>
                        </a:rPr>
                        <a:t>ISO 7346-2:1996</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cs-CZ" sz="1200" u="none" strike="noStrike">
                          <a:effectLst/>
                        </a:rPr>
                        <a:t>Water quality — Determination of the acute lethal toxicity of substances to a freshwater fish [Brachydanio rerio Hamilton-Buchanan (Teleostei, Cyprinidae)] — Part 2: Semi-static method</a:t>
                      </a:r>
                      <a:endParaRPr lang="cs-CZ"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437261544"/>
                  </a:ext>
                </a:extLst>
              </a:tr>
              <a:tr h="124200">
                <a:tc>
                  <a:txBody>
                    <a:bodyPr/>
                    <a:lstStyle/>
                    <a:p>
                      <a:pPr algn="l" fontAlgn="t"/>
                      <a:r>
                        <a:rPr lang="cs-CZ" sz="1200" u="sng" strike="noStrike">
                          <a:effectLst/>
                          <a:hlinkClick r:id="rId5"/>
                        </a:rPr>
                        <a:t>ISO 7346-3:1996</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the acute lethal toxicity of substances to a freshwater fish [Brachydanio rerio Hamilton-Buchanan (Teleostei, Cyprinidae)] — Part 3: Flow-through method</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3890826377"/>
                  </a:ext>
                </a:extLst>
              </a:tr>
              <a:tr h="124200">
                <a:tc>
                  <a:txBody>
                    <a:bodyPr/>
                    <a:lstStyle/>
                    <a:p>
                      <a:pPr algn="l" fontAlgn="t"/>
                      <a:r>
                        <a:rPr lang="cs-CZ" sz="1200" u="sng" strike="noStrike">
                          <a:effectLst/>
                          <a:hlinkClick r:id="rId6"/>
                        </a:rPr>
                        <a:t>ISO 12890:1999</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toxicity to embryos and larvae of freshwater fish — Semi-static method</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1782646222"/>
                  </a:ext>
                </a:extLst>
              </a:tr>
              <a:tr h="124200">
                <a:tc>
                  <a:txBody>
                    <a:bodyPr/>
                    <a:lstStyle/>
                    <a:p>
                      <a:pPr algn="l" fontAlgn="t"/>
                      <a:r>
                        <a:rPr lang="cs-CZ" sz="1200" u="sng" strike="noStrike">
                          <a:effectLst/>
                          <a:hlinkClick r:id="rId7"/>
                        </a:rPr>
                        <a:t>ISO 10229:1994</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the prolonged toxicity of substances to freshwater fish — Method for evaluating the effects of substances on the growth rate of rainbow trout (Oncorhynchus mykiss Walbaum (Teleostei, Salmonidae))</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4114516489"/>
                  </a:ext>
                </a:extLst>
              </a:tr>
              <a:tr h="124200">
                <a:tc>
                  <a:txBody>
                    <a:bodyPr/>
                    <a:lstStyle/>
                    <a:p>
                      <a:pPr algn="l" fontAlgn="t"/>
                      <a:r>
                        <a:rPr lang="cs-CZ" sz="1200" u="sng" strike="noStrike">
                          <a:effectLst/>
                          <a:hlinkClick r:id="rId8"/>
                        </a:rPr>
                        <a:t>ISO 15088:2007</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the acute toxicity of waste water to zebrafish eggs (Danio rerio)</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4273242888"/>
                  </a:ext>
                </a:extLst>
              </a:tr>
              <a:tr h="124200">
                <a:tc>
                  <a:txBody>
                    <a:bodyPr/>
                    <a:lstStyle/>
                    <a:p>
                      <a:pPr algn="l" fontAlgn="t"/>
                      <a:r>
                        <a:rPr lang="cs-CZ" sz="1200" u="sng" strike="noStrike">
                          <a:effectLst/>
                          <a:hlinkClick r:id="rId9"/>
                        </a:rPr>
                        <a:t>ISO 23893-1:2007</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Biochemical and physiological measurements on fish — Part 1: Sampling of fish, handling and preservation of samples</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4189760423"/>
                  </a:ext>
                </a:extLst>
              </a:tr>
              <a:tr h="124200">
                <a:tc>
                  <a:txBody>
                    <a:bodyPr/>
                    <a:lstStyle/>
                    <a:p>
                      <a:pPr algn="l" fontAlgn="t"/>
                      <a:r>
                        <a:rPr lang="cs-CZ" sz="1200" u="sng" strike="noStrike">
                          <a:effectLst/>
                          <a:hlinkClick r:id="rId10"/>
                        </a:rPr>
                        <a:t>ISO/TS 23893-2:2007</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Biochemical and physiological measurements on fish — Part 2: Determination of ethoxyresorufin-O-deethylase (EROD)</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1069059187"/>
                  </a:ext>
                </a:extLst>
              </a:tr>
              <a:tr h="124200">
                <a:tc>
                  <a:txBody>
                    <a:bodyPr/>
                    <a:lstStyle/>
                    <a:p>
                      <a:pPr algn="l" fontAlgn="t"/>
                      <a:r>
                        <a:rPr lang="cs-CZ" sz="1200" u="sng" strike="noStrike">
                          <a:effectLst/>
                          <a:hlinkClick r:id="rId11"/>
                        </a:rPr>
                        <a:t>ISO 23893-3:2013</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Biochemical and physiological measurements on fish — Part 3: Determination of vitellogenin</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1811731429"/>
                  </a:ext>
                </a:extLst>
              </a:tr>
              <a:tr h="124200">
                <a:tc>
                  <a:txBody>
                    <a:bodyPr/>
                    <a:lstStyle/>
                    <a:p>
                      <a:pPr algn="l" fontAlgn="t"/>
                      <a:r>
                        <a:rPr lang="cs-CZ" sz="1200" u="sng" strike="noStrike">
                          <a:effectLst/>
                          <a:hlinkClick r:id="rId12"/>
                        </a:rPr>
                        <a:t>ISO 21115:2019</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dirty="0">
                          <a:effectLst/>
                        </a:rPr>
                        <a:t>Water quality — Determination of acute toxicity of water samples and chemicals to a fish gill cell line (RTgill-W1)</a:t>
                      </a:r>
                      <a:endParaRPr lang="en-US" sz="1200" b="0" i="0" u="none" strike="noStrike" dirty="0">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2296689610"/>
                  </a:ext>
                </a:extLst>
              </a:tr>
            </a:tbl>
          </a:graphicData>
        </a:graphic>
      </p:graphicFrame>
      <p:pic>
        <p:nvPicPr>
          <p:cNvPr id="14" name="Picture 2" descr="http://www.fishbase.org/images/species/Darer_m0.jpg">
            <a:extLst>
              <a:ext uri="{FF2B5EF4-FFF2-40B4-BE49-F238E27FC236}">
                <a16:creationId xmlns:a16="http://schemas.microsoft.com/office/drawing/2014/main" id="{9E373E9F-E21A-4514-9021-59E857F22E0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84427" y="4702337"/>
            <a:ext cx="2051720" cy="1099594"/>
          </a:xfrm>
          <a:prstGeom prst="rect">
            <a:avLst/>
          </a:prstGeom>
          <a:noFill/>
        </p:spPr>
      </p:pic>
    </p:spTree>
    <p:extLst>
      <p:ext uri="{BB962C8B-B14F-4D97-AF65-F5344CB8AC3E}">
        <p14:creationId xmlns:p14="http://schemas.microsoft.com/office/powerpoint/2010/main" val="128900039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0A0525-AB99-4147-96EE-D6E0E84D4E79}"/>
              </a:ext>
            </a:extLst>
          </p:cNvPr>
          <p:cNvSpPr>
            <a:spLocks noGrp="1"/>
          </p:cNvSpPr>
          <p:nvPr>
            <p:ph type="title"/>
          </p:nvPr>
        </p:nvSpPr>
        <p:spPr/>
        <p:txBody>
          <a:bodyPr/>
          <a:lstStyle/>
          <a:p>
            <a:r>
              <a:rPr lang="cs-CZ" dirty="0"/>
              <a:t>ISO </a:t>
            </a:r>
            <a:r>
              <a:rPr lang="cs-CZ" dirty="0" err="1"/>
              <a:t>standards</a:t>
            </a:r>
            <a:r>
              <a:rPr lang="cs-CZ" dirty="0"/>
              <a:t> – </a:t>
            </a:r>
            <a:r>
              <a:rPr lang="cs-CZ" dirty="0" err="1"/>
              <a:t>aquatic</a:t>
            </a:r>
            <a:r>
              <a:rPr lang="cs-CZ" dirty="0"/>
              <a:t> </a:t>
            </a:r>
            <a:r>
              <a:rPr lang="cs-CZ" dirty="0" err="1"/>
              <a:t>microorganisms</a:t>
            </a:r>
            <a:endParaRPr lang="cs-CZ" dirty="0"/>
          </a:p>
        </p:txBody>
      </p:sp>
      <p:sp>
        <p:nvSpPr>
          <p:cNvPr id="7" name="Zástupný obsah 6">
            <a:extLst>
              <a:ext uri="{FF2B5EF4-FFF2-40B4-BE49-F238E27FC236}">
                <a16:creationId xmlns:a16="http://schemas.microsoft.com/office/drawing/2014/main" id="{A692B70E-4D92-4EA1-9DAA-78511603CFF6}"/>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C3AED9B3-76F4-4770-B543-86AE19DDF7F0}"/>
              </a:ext>
            </a:extLst>
          </p:cNvPr>
          <p:cNvSpPr>
            <a:spLocks noGrp="1"/>
          </p:cNvSpPr>
          <p:nvPr>
            <p:ph type="sldNum" sz="quarter" idx="10"/>
          </p:nvPr>
        </p:nvSpPr>
        <p:spPr/>
        <p:txBody>
          <a:bodyPr/>
          <a:lstStyle/>
          <a:p>
            <a:pPr>
              <a:defRPr/>
            </a:pPr>
            <a:fld id="{4E12630B-17A9-44AC-A5BE-0FEBEDB0B5E8}" type="slidenum">
              <a:rPr lang="cs-CZ" altLang="cs-CZ" noProof="0" smtClean="0"/>
              <a:pPr>
                <a:defRPr/>
              </a:pPr>
              <a:t>34</a:t>
            </a:fld>
            <a:endParaRPr lang="cs-CZ" altLang="cs-CZ" noProof="0" dirty="0"/>
          </a:p>
        </p:txBody>
      </p:sp>
      <p:pic>
        <p:nvPicPr>
          <p:cNvPr id="8" name="Picture 3" descr="ISO Logo">
            <a:extLst>
              <a:ext uri="{FF2B5EF4-FFF2-40B4-BE49-F238E27FC236}">
                <a16:creationId xmlns:a16="http://schemas.microsoft.com/office/drawing/2014/main" id="{7C68662E-D7E4-4320-B404-BDF794EFF0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a:xfrm>
            <a:off x="10687637" y="129187"/>
            <a:ext cx="1365088" cy="391956"/>
          </a:xfrm>
          <a:prstGeom prst="rect">
            <a:avLst/>
          </a:prstGeom>
          <a:noFill/>
        </p:spPr>
      </p:pic>
      <p:graphicFrame>
        <p:nvGraphicFramePr>
          <p:cNvPr id="6" name="Tabulka 5">
            <a:extLst>
              <a:ext uri="{FF2B5EF4-FFF2-40B4-BE49-F238E27FC236}">
                <a16:creationId xmlns:a16="http://schemas.microsoft.com/office/drawing/2014/main" id="{89A8C335-278E-4BD1-8E2E-0F5CC775120C}"/>
              </a:ext>
            </a:extLst>
          </p:cNvPr>
          <p:cNvGraphicFramePr>
            <a:graphicFrameLocks noGrp="1"/>
          </p:cNvGraphicFramePr>
          <p:nvPr>
            <p:extLst>
              <p:ext uri="{D42A27DB-BD31-4B8C-83A1-F6EECF244321}">
                <p14:modId xmlns:p14="http://schemas.microsoft.com/office/powerpoint/2010/main" val="1390828266"/>
              </p:ext>
            </p:extLst>
          </p:nvPr>
        </p:nvGraphicFramePr>
        <p:xfrm>
          <a:off x="310661" y="1267084"/>
          <a:ext cx="11558953" cy="3000600"/>
        </p:xfrm>
        <a:graphic>
          <a:graphicData uri="http://schemas.openxmlformats.org/drawingml/2006/table">
            <a:tbl>
              <a:tblPr>
                <a:tableStyleId>{5C22544A-7EE6-4342-B048-85BDC9FD1C3A}</a:tableStyleId>
              </a:tblPr>
              <a:tblGrid>
                <a:gridCol w="2432539">
                  <a:extLst>
                    <a:ext uri="{9D8B030D-6E8A-4147-A177-3AD203B41FA5}">
                      <a16:colId xmlns:a16="http://schemas.microsoft.com/office/drawing/2014/main" val="2264367453"/>
                    </a:ext>
                  </a:extLst>
                </a:gridCol>
                <a:gridCol w="9126414">
                  <a:extLst>
                    <a:ext uri="{9D8B030D-6E8A-4147-A177-3AD203B41FA5}">
                      <a16:colId xmlns:a16="http://schemas.microsoft.com/office/drawing/2014/main" val="3107417755"/>
                    </a:ext>
                  </a:extLst>
                </a:gridCol>
              </a:tblGrid>
              <a:tr h="124200">
                <a:tc>
                  <a:txBody>
                    <a:bodyPr/>
                    <a:lstStyle/>
                    <a:p>
                      <a:pPr algn="l" fontAlgn="t"/>
                      <a:r>
                        <a:rPr lang="cs-CZ" sz="1200" u="sng" strike="noStrike">
                          <a:effectLst/>
                          <a:hlinkClick r:id="rId3"/>
                        </a:rPr>
                        <a:t>ISO 11348-1:2007/Amd 1:2018</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the inhibitory effect of water samples on the light emission of Vibrio fischeri (Luminescent bacteria test) — Part 1: Method using freshly prepared bacteria — Amendment 1</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648726426"/>
                  </a:ext>
                </a:extLst>
              </a:tr>
              <a:tr h="124200">
                <a:tc>
                  <a:txBody>
                    <a:bodyPr/>
                    <a:lstStyle/>
                    <a:p>
                      <a:pPr algn="l" fontAlgn="t"/>
                      <a:r>
                        <a:rPr lang="cs-CZ" sz="1200" u="sng" strike="noStrike">
                          <a:effectLst/>
                          <a:hlinkClick r:id="rId4"/>
                        </a:rPr>
                        <a:t>ISO 11348-2:2007/Amd 1:2018</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the inhibitory effect of water samples on the light emission of Vibrio fischeri (Luminescent bacteria test) — Part 2: Method using liquid-dried bacteria — Amendment 1</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3175037375"/>
                  </a:ext>
                </a:extLst>
              </a:tr>
              <a:tr h="124200">
                <a:tc>
                  <a:txBody>
                    <a:bodyPr/>
                    <a:lstStyle/>
                    <a:p>
                      <a:pPr algn="l" fontAlgn="t"/>
                      <a:r>
                        <a:rPr lang="cs-CZ" sz="1200" u="sng" strike="noStrike">
                          <a:effectLst/>
                          <a:hlinkClick r:id="rId5"/>
                        </a:rPr>
                        <a:t>ISO 11348-3:2007/Amd 1:2018</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the inhibitory effect of water samples on the light emission of Vibrio fischeri (Luminescent bacteria test) — Part 3: Method using freeze-dried bacteria — Amendment 1</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1269922331"/>
                  </a:ext>
                </a:extLst>
              </a:tr>
              <a:tr h="124200">
                <a:tc>
                  <a:txBody>
                    <a:bodyPr/>
                    <a:lstStyle/>
                    <a:p>
                      <a:pPr algn="l" fontAlgn="t"/>
                      <a:r>
                        <a:rPr lang="cs-CZ" sz="1200" u="sng" strike="noStrike">
                          <a:effectLst/>
                          <a:hlinkClick r:id="rId6"/>
                        </a:rPr>
                        <a:t>ISO 10712:1995</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Pseudomonas putida growth inhibition test (Pseudomonas cell multiplication inhibition test)</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93508147"/>
                  </a:ext>
                </a:extLst>
              </a:tr>
              <a:tr h="124200">
                <a:tc>
                  <a:txBody>
                    <a:bodyPr/>
                    <a:lstStyle/>
                    <a:p>
                      <a:pPr algn="l" fontAlgn="t"/>
                      <a:r>
                        <a:rPr lang="cs-CZ" sz="1200" u="sng" strike="noStrike">
                          <a:effectLst/>
                          <a:hlinkClick r:id="rId7"/>
                        </a:rPr>
                        <a:t>ISO 15522:1999</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the inhibitory effect of water constituents on the growth of activated sludge microorganisms</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1523999456"/>
                  </a:ext>
                </a:extLst>
              </a:tr>
              <a:tr h="124200">
                <a:tc>
                  <a:txBody>
                    <a:bodyPr/>
                    <a:lstStyle/>
                    <a:p>
                      <a:pPr algn="l" fontAlgn="t"/>
                      <a:r>
                        <a:rPr lang="cs-CZ" sz="1200" u="sng" strike="noStrike">
                          <a:effectLst/>
                          <a:hlinkClick r:id="rId8"/>
                        </a:rPr>
                        <a:t>ISO 11350:2012</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the genotoxicity of water and waste water — Salmonella/microsome fluctuation test (Ames fluctuation test)</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879041696"/>
                  </a:ext>
                </a:extLst>
              </a:tr>
              <a:tr h="124200">
                <a:tc>
                  <a:txBody>
                    <a:bodyPr/>
                    <a:lstStyle/>
                    <a:p>
                      <a:pPr algn="l" fontAlgn="t"/>
                      <a:r>
                        <a:rPr lang="cs-CZ" sz="1200" u="sng" strike="noStrike">
                          <a:effectLst/>
                          <a:hlinkClick r:id="rId9"/>
                        </a:rPr>
                        <a:t>ISO 16240:2005</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the genotoxicity of water and waste water — Salmonella/microsome test (Ames test)</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411521111"/>
                  </a:ext>
                </a:extLst>
              </a:tr>
              <a:tr h="124200">
                <a:tc>
                  <a:txBody>
                    <a:bodyPr/>
                    <a:lstStyle/>
                    <a:p>
                      <a:pPr algn="l" fontAlgn="t"/>
                      <a:r>
                        <a:rPr lang="cs-CZ" sz="1200" u="sng" strike="noStrike">
                          <a:effectLst/>
                          <a:hlinkClick r:id="rId10"/>
                        </a:rPr>
                        <a:t>ISO 13829:2000</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the genotoxicity of water and waste water using the umu-test</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1106811726"/>
                  </a:ext>
                </a:extLst>
              </a:tr>
              <a:tr h="124200">
                <a:tc>
                  <a:txBody>
                    <a:bodyPr/>
                    <a:lstStyle/>
                    <a:p>
                      <a:pPr algn="l" fontAlgn="t"/>
                      <a:r>
                        <a:rPr lang="cs-CZ" sz="1200" u="sng" strike="noStrike">
                          <a:effectLst/>
                          <a:hlinkClick r:id="rId11"/>
                        </a:rPr>
                        <a:t>ISO 13641-1:2003</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inhibition of gas production of anaerobic bacteria — Part 1: General test</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815716860"/>
                  </a:ext>
                </a:extLst>
              </a:tr>
              <a:tr h="124200">
                <a:tc>
                  <a:txBody>
                    <a:bodyPr/>
                    <a:lstStyle/>
                    <a:p>
                      <a:pPr algn="l" fontAlgn="t"/>
                      <a:r>
                        <a:rPr lang="cs-CZ" sz="1200" u="sng" strike="noStrike">
                          <a:effectLst/>
                          <a:hlinkClick r:id="rId12"/>
                        </a:rPr>
                        <a:t>ISO 13641-2:2003</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inhibition of gas production of anaerobic bacteria — Part 2: Test for low biomass concentrations</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2412214911"/>
                  </a:ext>
                </a:extLst>
              </a:tr>
              <a:tr h="124200">
                <a:tc>
                  <a:txBody>
                    <a:bodyPr/>
                    <a:lstStyle/>
                    <a:p>
                      <a:pPr algn="l" fontAlgn="t"/>
                      <a:r>
                        <a:rPr lang="cs-CZ" sz="1200" u="sng" strike="noStrike">
                          <a:effectLst/>
                          <a:hlinkClick r:id="rId13"/>
                        </a:rPr>
                        <a:t>ISO 8192:2007</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Test for inhibition of oxygen consumption by activated sludge for carbonaceous and ammonium oxidation</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3475323666"/>
                  </a:ext>
                </a:extLst>
              </a:tr>
              <a:tr h="124200">
                <a:tc>
                  <a:txBody>
                    <a:bodyPr/>
                    <a:lstStyle/>
                    <a:p>
                      <a:pPr algn="l" fontAlgn="t"/>
                      <a:r>
                        <a:rPr lang="cs-CZ" sz="1200" u="sng" strike="noStrike">
                          <a:effectLst/>
                          <a:hlinkClick r:id="rId14"/>
                        </a:rPr>
                        <a:t>ISO 9509:2006</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dirty="0">
                          <a:effectLst/>
                        </a:rPr>
                        <a:t>Water quality — Toxicity test for assessing the inhibition of nitrification of activated sludge microorganisms</a:t>
                      </a:r>
                      <a:endParaRPr lang="en-US" sz="1200" b="0" i="0" u="none" strike="noStrike" dirty="0">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2870603447"/>
                  </a:ext>
                </a:extLst>
              </a:tr>
            </a:tbl>
          </a:graphicData>
        </a:graphic>
      </p:graphicFrame>
      <p:pic>
        <p:nvPicPr>
          <p:cNvPr id="14" name="Picture 2" descr="http://enfo.agt.bme.hu/drupal/sites/default/files/Pseudomonas%20putida_0.jpg">
            <a:extLst>
              <a:ext uri="{FF2B5EF4-FFF2-40B4-BE49-F238E27FC236}">
                <a16:creationId xmlns:a16="http://schemas.microsoft.com/office/drawing/2014/main" id="{1F643796-6E5D-433C-8265-877373D740F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5400000">
            <a:off x="2989121" y="4631992"/>
            <a:ext cx="1183106" cy="1475656"/>
          </a:xfrm>
          <a:prstGeom prst="rect">
            <a:avLst/>
          </a:prstGeom>
          <a:noFill/>
        </p:spPr>
      </p:pic>
      <p:pic>
        <p:nvPicPr>
          <p:cNvPr id="15" name="Picture 4" descr="http://www.ou.edu/cas/botany-micro/faculty/pictures/vibrio.jpg">
            <a:extLst>
              <a:ext uri="{FF2B5EF4-FFF2-40B4-BE49-F238E27FC236}">
                <a16:creationId xmlns:a16="http://schemas.microsoft.com/office/drawing/2014/main" id="{17C931AB-0D92-4E66-8215-2DE8FAC1A39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318503" y="4779990"/>
            <a:ext cx="2160240" cy="1181382"/>
          </a:xfrm>
          <a:prstGeom prst="rect">
            <a:avLst/>
          </a:prstGeom>
          <a:noFill/>
        </p:spPr>
      </p:pic>
      <p:pic>
        <p:nvPicPr>
          <p:cNvPr id="16" name="Picture 6" descr="http://4.bp.blogspot.com/-TN0HBeFL1Pk/T3NrRmy44sI/AAAAAAAABI8/uWCONXl_q18/s1600/salmonella.jpg">
            <a:extLst>
              <a:ext uri="{FF2B5EF4-FFF2-40B4-BE49-F238E27FC236}">
                <a16:creationId xmlns:a16="http://schemas.microsoft.com/office/drawing/2014/main" id="{E0C4BA78-D12B-452B-836F-DCF14BB5F47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478743" y="4777744"/>
            <a:ext cx="1267700" cy="1183629"/>
          </a:xfrm>
          <a:prstGeom prst="rect">
            <a:avLst/>
          </a:prstGeom>
          <a:noFill/>
        </p:spPr>
      </p:pic>
      <p:pic>
        <p:nvPicPr>
          <p:cNvPr id="17" name="Picture 8" descr="http://upload.wikimedia.org/wikipedia/commons/thumb/3/32/EscherichiaColi_NIAID.jpg/250px-EscherichiaColi_NIAID.jpg">
            <a:extLst>
              <a:ext uri="{FF2B5EF4-FFF2-40B4-BE49-F238E27FC236}">
                <a16:creationId xmlns:a16="http://schemas.microsoft.com/office/drawing/2014/main" id="{9B55DCF4-D5BA-460C-9DE7-4E37407F0E5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702879" y="4776856"/>
            <a:ext cx="1410139" cy="1184517"/>
          </a:xfrm>
          <a:prstGeom prst="rect">
            <a:avLst/>
          </a:prstGeom>
          <a:noFill/>
        </p:spPr>
      </p:pic>
    </p:spTree>
    <p:extLst>
      <p:ext uri="{BB962C8B-B14F-4D97-AF65-F5344CB8AC3E}">
        <p14:creationId xmlns:p14="http://schemas.microsoft.com/office/powerpoint/2010/main" val="375235007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0A0525-AB99-4147-96EE-D6E0E84D4E79}"/>
              </a:ext>
            </a:extLst>
          </p:cNvPr>
          <p:cNvSpPr>
            <a:spLocks noGrp="1"/>
          </p:cNvSpPr>
          <p:nvPr>
            <p:ph type="title"/>
          </p:nvPr>
        </p:nvSpPr>
        <p:spPr/>
        <p:txBody>
          <a:bodyPr/>
          <a:lstStyle/>
          <a:p>
            <a:r>
              <a:rPr lang="cs-CZ" dirty="0"/>
              <a:t>ISO </a:t>
            </a:r>
            <a:r>
              <a:rPr lang="cs-CZ" dirty="0" err="1"/>
              <a:t>standards</a:t>
            </a:r>
            <a:r>
              <a:rPr lang="cs-CZ" dirty="0"/>
              <a:t> – in vitro </a:t>
            </a:r>
            <a:r>
              <a:rPr lang="cs-CZ" dirty="0" err="1"/>
              <a:t>tests</a:t>
            </a:r>
            <a:endParaRPr lang="cs-CZ" dirty="0"/>
          </a:p>
        </p:txBody>
      </p:sp>
      <p:sp>
        <p:nvSpPr>
          <p:cNvPr id="6" name="Zástupný obsah 5">
            <a:extLst>
              <a:ext uri="{FF2B5EF4-FFF2-40B4-BE49-F238E27FC236}">
                <a16:creationId xmlns:a16="http://schemas.microsoft.com/office/drawing/2014/main" id="{43BF9FF3-0284-4A7C-9F1D-6567E1080DF0}"/>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C3AED9B3-76F4-4770-B543-86AE19DDF7F0}"/>
              </a:ext>
            </a:extLst>
          </p:cNvPr>
          <p:cNvSpPr>
            <a:spLocks noGrp="1"/>
          </p:cNvSpPr>
          <p:nvPr>
            <p:ph type="sldNum" sz="quarter" idx="10"/>
          </p:nvPr>
        </p:nvSpPr>
        <p:spPr/>
        <p:txBody>
          <a:bodyPr/>
          <a:lstStyle/>
          <a:p>
            <a:pPr>
              <a:defRPr/>
            </a:pPr>
            <a:fld id="{4E12630B-17A9-44AC-A5BE-0FEBEDB0B5E8}" type="slidenum">
              <a:rPr lang="cs-CZ" altLang="cs-CZ" noProof="0" smtClean="0"/>
              <a:pPr>
                <a:defRPr/>
              </a:pPr>
              <a:t>35</a:t>
            </a:fld>
            <a:endParaRPr lang="cs-CZ" altLang="cs-CZ" noProof="0" dirty="0"/>
          </a:p>
        </p:txBody>
      </p:sp>
      <p:pic>
        <p:nvPicPr>
          <p:cNvPr id="8" name="Picture 3" descr="ISO Logo">
            <a:extLst>
              <a:ext uri="{FF2B5EF4-FFF2-40B4-BE49-F238E27FC236}">
                <a16:creationId xmlns:a16="http://schemas.microsoft.com/office/drawing/2014/main" id="{7C68662E-D7E4-4320-B404-BDF794EFF0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a:xfrm>
            <a:off x="10687637" y="129187"/>
            <a:ext cx="1365088" cy="391956"/>
          </a:xfrm>
          <a:prstGeom prst="rect">
            <a:avLst/>
          </a:prstGeom>
          <a:noFill/>
        </p:spPr>
      </p:pic>
      <p:graphicFrame>
        <p:nvGraphicFramePr>
          <p:cNvPr id="5" name="Tabulka 4">
            <a:extLst>
              <a:ext uri="{FF2B5EF4-FFF2-40B4-BE49-F238E27FC236}">
                <a16:creationId xmlns:a16="http://schemas.microsoft.com/office/drawing/2014/main" id="{047132D6-4C29-4D04-82EE-D75B7405744E}"/>
              </a:ext>
            </a:extLst>
          </p:cNvPr>
          <p:cNvGraphicFramePr>
            <a:graphicFrameLocks noGrp="1"/>
          </p:cNvGraphicFramePr>
          <p:nvPr>
            <p:extLst>
              <p:ext uri="{D42A27DB-BD31-4B8C-83A1-F6EECF244321}">
                <p14:modId xmlns:p14="http://schemas.microsoft.com/office/powerpoint/2010/main" val="530258513"/>
              </p:ext>
            </p:extLst>
          </p:nvPr>
        </p:nvGraphicFramePr>
        <p:xfrm>
          <a:off x="416168" y="1747140"/>
          <a:ext cx="11471031" cy="2231820"/>
        </p:xfrm>
        <a:graphic>
          <a:graphicData uri="http://schemas.openxmlformats.org/drawingml/2006/table">
            <a:tbl>
              <a:tblPr>
                <a:tableStyleId>{5C22544A-7EE6-4342-B048-85BDC9FD1C3A}</a:tableStyleId>
              </a:tblPr>
              <a:tblGrid>
                <a:gridCol w="2520463">
                  <a:extLst>
                    <a:ext uri="{9D8B030D-6E8A-4147-A177-3AD203B41FA5}">
                      <a16:colId xmlns:a16="http://schemas.microsoft.com/office/drawing/2014/main" val="1510575392"/>
                    </a:ext>
                  </a:extLst>
                </a:gridCol>
                <a:gridCol w="8950568">
                  <a:extLst>
                    <a:ext uri="{9D8B030D-6E8A-4147-A177-3AD203B41FA5}">
                      <a16:colId xmlns:a16="http://schemas.microsoft.com/office/drawing/2014/main" val="311998852"/>
                    </a:ext>
                  </a:extLst>
                </a:gridCol>
              </a:tblGrid>
              <a:tr h="124200">
                <a:tc>
                  <a:txBody>
                    <a:bodyPr/>
                    <a:lstStyle/>
                    <a:p>
                      <a:pPr algn="l" fontAlgn="t"/>
                      <a:r>
                        <a:rPr lang="cs-CZ" sz="1200" u="sng" strike="noStrike">
                          <a:effectLst/>
                          <a:hlinkClick r:id="rId3"/>
                        </a:rPr>
                        <a:t>ISO 19040-1:2018</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the estrogenic potential of water and waste water — Part 1: Yeast estrogen screen (Saccharomyces cerevisiae)</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260392628"/>
                  </a:ext>
                </a:extLst>
              </a:tr>
              <a:tr h="124200">
                <a:tc>
                  <a:txBody>
                    <a:bodyPr/>
                    <a:lstStyle/>
                    <a:p>
                      <a:pPr algn="l" fontAlgn="t"/>
                      <a:r>
                        <a:rPr lang="cs-CZ" sz="1200" u="sng" strike="noStrike">
                          <a:effectLst/>
                          <a:hlinkClick r:id="rId4"/>
                        </a:rPr>
                        <a:t>ISO 19040-2:2018</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the estrogenic potential of water and waste water — Part 2: Yeast estrogen screen (A-YES, Arxula adeninivorans)</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3428744105"/>
                  </a:ext>
                </a:extLst>
              </a:tr>
              <a:tr h="124200">
                <a:tc>
                  <a:txBody>
                    <a:bodyPr/>
                    <a:lstStyle/>
                    <a:p>
                      <a:pPr algn="l" fontAlgn="t"/>
                      <a:r>
                        <a:rPr lang="cs-CZ" sz="1200" u="sng" strike="noStrike">
                          <a:effectLst/>
                          <a:hlinkClick r:id="rId5"/>
                        </a:rPr>
                        <a:t>ISO 19040-3:2018</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the estrogenic potential of water and waste water — Part 3: In vitro human cell-based reporter gene assay</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2677560684"/>
                  </a:ext>
                </a:extLst>
              </a:tr>
              <a:tr h="124200">
                <a:tc>
                  <a:txBody>
                    <a:bodyPr/>
                    <a:lstStyle/>
                    <a:p>
                      <a:pPr algn="l" fontAlgn="t"/>
                      <a:r>
                        <a:rPr lang="cs-CZ" sz="1200" u="sng" strike="noStrike">
                          <a:effectLst/>
                          <a:hlinkClick r:id="rId6"/>
                        </a:rPr>
                        <a:t>ISO 21427-1:2006</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Evaluation of genotoxicity by measurement of the induction of micronuclei — Part 1: Evaluation of genotoxicity using amphibian larvae</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2598683270"/>
                  </a:ext>
                </a:extLst>
              </a:tr>
              <a:tr h="124200">
                <a:tc>
                  <a:txBody>
                    <a:bodyPr/>
                    <a:lstStyle/>
                    <a:p>
                      <a:pPr algn="l" fontAlgn="t"/>
                      <a:r>
                        <a:rPr lang="cs-CZ" sz="1200" u="sng" strike="noStrike">
                          <a:effectLst/>
                          <a:hlinkClick r:id="rId7"/>
                        </a:rPr>
                        <a:t>ISO 21427-2:2006/Cor 1:2009</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Evaluation of genotoxicity by measurement of the induction of micronuclei — Part 2: Mixed population method using the cell line V79 — Technical Corrigendum 1</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2703128649"/>
                  </a:ext>
                </a:extLst>
              </a:tr>
              <a:tr h="124200">
                <a:tc>
                  <a:txBody>
                    <a:bodyPr/>
                    <a:lstStyle/>
                    <a:p>
                      <a:pPr algn="l" fontAlgn="t"/>
                      <a:r>
                        <a:rPr lang="cs-CZ" sz="1200" u="sng" strike="noStrike">
                          <a:effectLst/>
                          <a:hlinkClick r:id="rId8"/>
                        </a:rPr>
                        <a:t>ISO/CD 24295</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dirty="0">
                          <a:effectLst/>
                        </a:rPr>
                        <a:t>Water quality — Determination of the dioxin-like potential of water and wastewater — Method using in vitro mammalian cell-based reporter gene assay</a:t>
                      </a:r>
                      <a:endParaRPr lang="en-US" sz="1200" b="0" i="0" u="none" strike="noStrike" dirty="0">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820769483"/>
                  </a:ext>
                </a:extLst>
              </a:tr>
            </a:tbl>
          </a:graphicData>
        </a:graphic>
      </p:graphicFrame>
    </p:spTree>
    <p:extLst>
      <p:ext uri="{BB962C8B-B14F-4D97-AF65-F5344CB8AC3E}">
        <p14:creationId xmlns:p14="http://schemas.microsoft.com/office/powerpoint/2010/main" val="256421016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0A0525-AB99-4147-96EE-D6E0E84D4E79}"/>
              </a:ext>
            </a:extLst>
          </p:cNvPr>
          <p:cNvSpPr>
            <a:spLocks noGrp="1"/>
          </p:cNvSpPr>
          <p:nvPr>
            <p:ph type="title"/>
          </p:nvPr>
        </p:nvSpPr>
        <p:spPr/>
        <p:txBody>
          <a:bodyPr/>
          <a:lstStyle/>
          <a:p>
            <a:r>
              <a:rPr lang="cs-CZ" dirty="0"/>
              <a:t>ISO </a:t>
            </a:r>
            <a:r>
              <a:rPr lang="cs-CZ" dirty="0" err="1"/>
              <a:t>standards</a:t>
            </a:r>
            <a:r>
              <a:rPr lang="cs-CZ" dirty="0"/>
              <a:t> – </a:t>
            </a:r>
            <a:r>
              <a:rPr lang="cs-CZ" dirty="0" err="1"/>
              <a:t>biodegradation</a:t>
            </a:r>
            <a:endParaRPr lang="cs-CZ" dirty="0"/>
          </a:p>
        </p:txBody>
      </p:sp>
      <p:sp>
        <p:nvSpPr>
          <p:cNvPr id="5" name="Zástupný obsah 4">
            <a:extLst>
              <a:ext uri="{FF2B5EF4-FFF2-40B4-BE49-F238E27FC236}">
                <a16:creationId xmlns:a16="http://schemas.microsoft.com/office/drawing/2014/main" id="{067B5D49-4E81-4410-837A-29CC2E360635}"/>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C3AED9B3-76F4-4770-B543-86AE19DDF7F0}"/>
              </a:ext>
            </a:extLst>
          </p:cNvPr>
          <p:cNvSpPr>
            <a:spLocks noGrp="1"/>
          </p:cNvSpPr>
          <p:nvPr>
            <p:ph type="sldNum" sz="quarter" idx="10"/>
          </p:nvPr>
        </p:nvSpPr>
        <p:spPr/>
        <p:txBody>
          <a:bodyPr/>
          <a:lstStyle/>
          <a:p>
            <a:pPr>
              <a:defRPr/>
            </a:pPr>
            <a:fld id="{4E12630B-17A9-44AC-A5BE-0FEBEDB0B5E8}" type="slidenum">
              <a:rPr lang="cs-CZ" altLang="cs-CZ" noProof="0" smtClean="0"/>
              <a:pPr>
                <a:defRPr/>
              </a:pPr>
              <a:t>36</a:t>
            </a:fld>
            <a:endParaRPr lang="cs-CZ" altLang="cs-CZ" noProof="0" dirty="0"/>
          </a:p>
        </p:txBody>
      </p:sp>
      <p:pic>
        <p:nvPicPr>
          <p:cNvPr id="8" name="Picture 3" descr="ISO Logo">
            <a:extLst>
              <a:ext uri="{FF2B5EF4-FFF2-40B4-BE49-F238E27FC236}">
                <a16:creationId xmlns:a16="http://schemas.microsoft.com/office/drawing/2014/main" id="{7C68662E-D7E4-4320-B404-BDF794EFF0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a:xfrm>
            <a:off x="10687637" y="129187"/>
            <a:ext cx="1365088" cy="391956"/>
          </a:xfrm>
          <a:prstGeom prst="rect">
            <a:avLst/>
          </a:prstGeom>
          <a:noFill/>
        </p:spPr>
      </p:pic>
      <p:graphicFrame>
        <p:nvGraphicFramePr>
          <p:cNvPr id="3" name="Tabulka 2">
            <a:extLst>
              <a:ext uri="{FF2B5EF4-FFF2-40B4-BE49-F238E27FC236}">
                <a16:creationId xmlns:a16="http://schemas.microsoft.com/office/drawing/2014/main" id="{E299052C-A41E-491D-AC9E-DEC7EE93607C}"/>
              </a:ext>
            </a:extLst>
          </p:cNvPr>
          <p:cNvGraphicFramePr>
            <a:graphicFrameLocks noGrp="1"/>
          </p:cNvGraphicFramePr>
          <p:nvPr>
            <p:extLst>
              <p:ext uri="{D42A27DB-BD31-4B8C-83A1-F6EECF244321}">
                <p14:modId xmlns:p14="http://schemas.microsoft.com/office/powerpoint/2010/main" val="832314833"/>
              </p:ext>
            </p:extLst>
          </p:nvPr>
        </p:nvGraphicFramePr>
        <p:xfrm>
          <a:off x="310660" y="1264053"/>
          <a:ext cx="11366989" cy="4469850"/>
        </p:xfrm>
        <a:graphic>
          <a:graphicData uri="http://schemas.openxmlformats.org/drawingml/2006/table">
            <a:tbl>
              <a:tblPr>
                <a:tableStyleId>{5C22544A-7EE6-4342-B048-85BDC9FD1C3A}</a:tableStyleId>
              </a:tblPr>
              <a:tblGrid>
                <a:gridCol w="1764325">
                  <a:extLst>
                    <a:ext uri="{9D8B030D-6E8A-4147-A177-3AD203B41FA5}">
                      <a16:colId xmlns:a16="http://schemas.microsoft.com/office/drawing/2014/main" val="2250860026"/>
                    </a:ext>
                  </a:extLst>
                </a:gridCol>
                <a:gridCol w="9602664">
                  <a:extLst>
                    <a:ext uri="{9D8B030D-6E8A-4147-A177-3AD203B41FA5}">
                      <a16:colId xmlns:a16="http://schemas.microsoft.com/office/drawing/2014/main" val="2440058057"/>
                    </a:ext>
                  </a:extLst>
                </a:gridCol>
              </a:tblGrid>
              <a:tr h="124200">
                <a:tc>
                  <a:txBody>
                    <a:bodyPr/>
                    <a:lstStyle/>
                    <a:p>
                      <a:pPr algn="l" fontAlgn="t"/>
                      <a:r>
                        <a:rPr lang="cs-CZ" sz="1200" u="sng" strike="noStrike">
                          <a:effectLst/>
                          <a:hlinkClick r:id="rId3"/>
                        </a:rPr>
                        <a:t>ISO 11733:2004</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Determination of the elimination and biodegradability of organic compounds in an aqueous medium — Activated sludge simulation test</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3432711286"/>
                  </a:ext>
                </a:extLst>
              </a:tr>
              <a:tr h="124200">
                <a:tc>
                  <a:txBody>
                    <a:bodyPr/>
                    <a:lstStyle/>
                    <a:p>
                      <a:pPr algn="l" fontAlgn="t"/>
                      <a:r>
                        <a:rPr lang="cs-CZ" sz="1200" u="sng" strike="noStrike">
                          <a:effectLst/>
                          <a:hlinkClick r:id="rId4"/>
                        </a:rPr>
                        <a:t>ISO 10707:1994</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Evaluation in an aqueous medium of the "ultimate" aerobic biodegradability of organic compounds — Method by analysis of biochemical oxygen demand (closed bottle test)</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3996118429"/>
                  </a:ext>
                </a:extLst>
              </a:tr>
              <a:tr h="124200">
                <a:tc>
                  <a:txBody>
                    <a:bodyPr/>
                    <a:lstStyle/>
                    <a:p>
                      <a:pPr algn="l" fontAlgn="t"/>
                      <a:r>
                        <a:rPr lang="cs-CZ" sz="1200" u="sng" strike="noStrike">
                          <a:effectLst/>
                          <a:hlinkClick r:id="rId5"/>
                        </a:rPr>
                        <a:t>ISO 7827:2010</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Evaluation of the "ready", "ultimate" aerobic biodegradability of organic compounds in an aqueous medium — Method by analysis of dissolved organic carbon (DOC)</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3587251848"/>
                  </a:ext>
                </a:extLst>
              </a:tr>
              <a:tr h="124200">
                <a:tc>
                  <a:txBody>
                    <a:bodyPr/>
                    <a:lstStyle/>
                    <a:p>
                      <a:pPr algn="l" fontAlgn="t"/>
                      <a:r>
                        <a:rPr lang="cs-CZ" sz="1200" u="sng" strike="noStrike">
                          <a:effectLst/>
                          <a:hlinkClick r:id="rId6"/>
                        </a:rPr>
                        <a:t>ISO 10708:1997</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Evaluation in an aqueous medium of the ultimate aerobic biodegradability of organic compounds — Determination of biochemical oxygen demand in a two-phase closed bottle test</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2584328889"/>
                  </a:ext>
                </a:extLst>
              </a:tr>
              <a:tr h="124200">
                <a:tc>
                  <a:txBody>
                    <a:bodyPr/>
                    <a:lstStyle/>
                    <a:p>
                      <a:pPr algn="l" fontAlgn="t"/>
                      <a:r>
                        <a:rPr lang="cs-CZ" sz="1200" u="sng" strike="noStrike">
                          <a:effectLst/>
                          <a:hlinkClick r:id="rId7"/>
                        </a:rPr>
                        <a:t>ISO 11734:1995</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Evaluation of the "ultimate" anaerobic biodegradability of organic compounds in digested sludge — Method by measurement of the biogas production</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1375397634"/>
                  </a:ext>
                </a:extLst>
              </a:tr>
              <a:tr h="124200">
                <a:tc>
                  <a:txBody>
                    <a:bodyPr/>
                    <a:lstStyle/>
                    <a:p>
                      <a:pPr algn="l" fontAlgn="t"/>
                      <a:r>
                        <a:rPr lang="cs-CZ" sz="1200" u="sng" strike="noStrike">
                          <a:effectLst/>
                          <a:hlinkClick r:id="rId8"/>
                        </a:rPr>
                        <a:t>ISO 14592-1:2002</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Evaluation of the aerobic biodegradability of organic compounds at low concentrations — Part 1: Shake-flask batch test with surface water or surface water/sediment suspensions</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542941081"/>
                  </a:ext>
                </a:extLst>
              </a:tr>
              <a:tr h="124200">
                <a:tc>
                  <a:txBody>
                    <a:bodyPr/>
                    <a:lstStyle/>
                    <a:p>
                      <a:pPr algn="l" fontAlgn="t"/>
                      <a:r>
                        <a:rPr lang="cs-CZ" sz="1200" u="sng" strike="noStrike">
                          <a:effectLst/>
                          <a:hlinkClick r:id="rId9"/>
                        </a:rPr>
                        <a:t>ISO 14592-2:2002</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Evaluation of the aerobic biodegradability of organic compounds at low concentrations — Part 2: Continuous flow river model with attached biomass</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727534116"/>
                  </a:ext>
                </a:extLst>
              </a:tr>
              <a:tr h="124200">
                <a:tc>
                  <a:txBody>
                    <a:bodyPr/>
                    <a:lstStyle/>
                    <a:p>
                      <a:pPr algn="l" fontAlgn="t"/>
                      <a:r>
                        <a:rPr lang="cs-CZ" sz="1200" u="sng" strike="noStrike">
                          <a:effectLst/>
                          <a:hlinkClick r:id="rId10"/>
                        </a:rPr>
                        <a:t>ISO 14593:1999</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Evaluation of ultimate aerobic biodegradability of organic compounds in aqueous medium — Method by analysis of inorganic carbon in sealed vessels (CO2 headspace test)</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1463434449"/>
                  </a:ext>
                </a:extLst>
              </a:tr>
              <a:tr h="124200">
                <a:tc>
                  <a:txBody>
                    <a:bodyPr/>
                    <a:lstStyle/>
                    <a:p>
                      <a:pPr algn="l" fontAlgn="t"/>
                      <a:r>
                        <a:rPr lang="cs-CZ" sz="1200" u="sng" strike="noStrike">
                          <a:effectLst/>
                          <a:hlinkClick r:id="rId11"/>
                        </a:rPr>
                        <a:t>ISO 16221:2001</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Guidance for determination of biodegradability in the marine environment</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2236780824"/>
                  </a:ext>
                </a:extLst>
              </a:tr>
              <a:tr h="124200">
                <a:tc>
                  <a:txBody>
                    <a:bodyPr/>
                    <a:lstStyle/>
                    <a:p>
                      <a:pPr algn="l" fontAlgn="t"/>
                      <a:r>
                        <a:rPr lang="cs-CZ" sz="1200" u="sng" strike="noStrike">
                          <a:effectLst/>
                          <a:hlinkClick r:id="rId12"/>
                        </a:rPr>
                        <a:t>ISO 9408:1999</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Evaluation of ultimate aerobic biodegradability of organic compounds in aqueous medium by determination of oxygen demand in a closed respirometer</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435142531"/>
                  </a:ext>
                </a:extLst>
              </a:tr>
              <a:tr h="124200">
                <a:tc>
                  <a:txBody>
                    <a:bodyPr/>
                    <a:lstStyle/>
                    <a:p>
                      <a:pPr algn="l" fontAlgn="t"/>
                      <a:r>
                        <a:rPr lang="cs-CZ" sz="1200" u="sng" strike="noStrike">
                          <a:effectLst/>
                          <a:hlinkClick r:id="rId13"/>
                        </a:rPr>
                        <a:t>ISO 9439:1999</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Evaluation of ultimate aerobic biodegradability of organic compounds in aqueous medium — Carbon dioxide evolution test</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267747832"/>
                  </a:ext>
                </a:extLst>
              </a:tr>
              <a:tr h="124200">
                <a:tc>
                  <a:txBody>
                    <a:bodyPr/>
                    <a:lstStyle/>
                    <a:p>
                      <a:pPr algn="l" fontAlgn="t"/>
                      <a:r>
                        <a:rPr lang="cs-CZ" sz="1200" u="sng" strike="noStrike">
                          <a:effectLst/>
                          <a:hlinkClick r:id="rId14"/>
                        </a:rPr>
                        <a:t>ISO 9887:1992</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a:effectLst/>
                        </a:rPr>
                        <a:t>Water quality — Evaluation of the aerobic biodegradability of organic compounds in an aqueous medium — Semi-continuous activated sludge method (SCAS)</a:t>
                      </a:r>
                      <a:endParaRPr lang="en-US" sz="1200" b="0" i="0" u="none" strike="noStrike">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648290705"/>
                  </a:ext>
                </a:extLst>
              </a:tr>
              <a:tr h="124200">
                <a:tc>
                  <a:txBody>
                    <a:bodyPr/>
                    <a:lstStyle/>
                    <a:p>
                      <a:pPr algn="l" fontAlgn="t"/>
                      <a:r>
                        <a:rPr lang="cs-CZ" sz="1200" u="sng" strike="noStrike">
                          <a:effectLst/>
                          <a:hlinkClick r:id="rId15"/>
                        </a:rPr>
                        <a:t>ISO 9888:1999</a:t>
                      </a:r>
                      <a:endParaRPr lang="cs-CZ" sz="1200" b="0" i="0" u="sng" strike="noStrike">
                        <a:solidFill>
                          <a:srgbClr val="0563C1"/>
                        </a:solidFill>
                        <a:effectLst/>
                        <a:latin typeface="Calibri" panose="020F0502020204030204" pitchFamily="34" charset="0"/>
                      </a:endParaRPr>
                    </a:p>
                  </a:txBody>
                  <a:tcPr marL="6210" marR="6210" marT="6210" marB="0"/>
                </a:tc>
                <a:tc>
                  <a:txBody>
                    <a:bodyPr/>
                    <a:lstStyle/>
                    <a:p>
                      <a:pPr algn="l" fontAlgn="t"/>
                      <a:r>
                        <a:rPr lang="en-US" sz="1200" u="none" strike="noStrike" dirty="0">
                          <a:effectLst/>
                        </a:rPr>
                        <a:t>Water quality — Evaluation of ultimate aerobic biodegradability of organic compounds in aqueous medium — Static test (Zahn-</a:t>
                      </a:r>
                      <a:r>
                        <a:rPr lang="en-US" sz="1200" u="none" strike="noStrike" dirty="0" err="1">
                          <a:effectLst/>
                        </a:rPr>
                        <a:t>Wellens</a:t>
                      </a:r>
                      <a:r>
                        <a:rPr lang="en-US" sz="1200" u="none" strike="noStrike" dirty="0">
                          <a:effectLst/>
                        </a:rPr>
                        <a:t> method)</a:t>
                      </a:r>
                      <a:endParaRPr lang="en-US" sz="1200" b="0" i="0" u="none" strike="noStrike" dirty="0">
                        <a:solidFill>
                          <a:srgbClr val="000000"/>
                        </a:solidFill>
                        <a:effectLst/>
                        <a:latin typeface="Calibri" panose="020F0502020204030204" pitchFamily="34" charset="0"/>
                      </a:endParaRPr>
                    </a:p>
                  </a:txBody>
                  <a:tcPr marL="6210" marR="6210" marT="6210" marB="0"/>
                </a:tc>
                <a:extLst>
                  <a:ext uri="{0D108BD9-81ED-4DB2-BD59-A6C34878D82A}">
                    <a16:rowId xmlns:a16="http://schemas.microsoft.com/office/drawing/2014/main" val="1440556866"/>
                  </a:ext>
                </a:extLst>
              </a:tr>
            </a:tbl>
          </a:graphicData>
        </a:graphic>
      </p:graphicFrame>
    </p:spTree>
    <p:extLst>
      <p:ext uri="{BB962C8B-B14F-4D97-AF65-F5344CB8AC3E}">
        <p14:creationId xmlns:p14="http://schemas.microsoft.com/office/powerpoint/2010/main" val="219570096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0A0525-AB99-4147-96EE-D6E0E84D4E79}"/>
              </a:ext>
            </a:extLst>
          </p:cNvPr>
          <p:cNvSpPr>
            <a:spLocks noGrp="1"/>
          </p:cNvSpPr>
          <p:nvPr>
            <p:ph type="title"/>
          </p:nvPr>
        </p:nvSpPr>
        <p:spPr/>
        <p:txBody>
          <a:bodyPr/>
          <a:lstStyle/>
          <a:p>
            <a:r>
              <a:rPr lang="cs-CZ" dirty="0"/>
              <a:t>ISO </a:t>
            </a:r>
            <a:r>
              <a:rPr lang="cs-CZ" dirty="0" err="1"/>
              <a:t>standards</a:t>
            </a:r>
            <a:r>
              <a:rPr lang="cs-CZ" dirty="0"/>
              <a:t> – </a:t>
            </a:r>
            <a:r>
              <a:rPr lang="cs-CZ" dirty="0" err="1"/>
              <a:t>terrestrial</a:t>
            </a:r>
            <a:r>
              <a:rPr lang="cs-CZ" dirty="0"/>
              <a:t> </a:t>
            </a:r>
            <a:r>
              <a:rPr lang="cs-CZ" dirty="0" err="1"/>
              <a:t>plants</a:t>
            </a:r>
            <a:endParaRPr lang="cs-CZ" dirty="0"/>
          </a:p>
        </p:txBody>
      </p:sp>
      <p:sp>
        <p:nvSpPr>
          <p:cNvPr id="11" name="Zástupný obsah 10">
            <a:extLst>
              <a:ext uri="{FF2B5EF4-FFF2-40B4-BE49-F238E27FC236}">
                <a16:creationId xmlns:a16="http://schemas.microsoft.com/office/drawing/2014/main" id="{6ACB5EC5-131A-4BC0-96BC-38C76558A1F3}"/>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C3AED9B3-76F4-4770-B543-86AE19DDF7F0}"/>
              </a:ext>
            </a:extLst>
          </p:cNvPr>
          <p:cNvSpPr>
            <a:spLocks noGrp="1"/>
          </p:cNvSpPr>
          <p:nvPr>
            <p:ph type="sldNum" sz="quarter" idx="10"/>
          </p:nvPr>
        </p:nvSpPr>
        <p:spPr/>
        <p:txBody>
          <a:bodyPr/>
          <a:lstStyle/>
          <a:p>
            <a:pPr>
              <a:defRPr/>
            </a:pPr>
            <a:fld id="{4E12630B-17A9-44AC-A5BE-0FEBEDB0B5E8}" type="slidenum">
              <a:rPr lang="cs-CZ" altLang="cs-CZ" noProof="0" smtClean="0"/>
              <a:pPr>
                <a:defRPr/>
              </a:pPr>
              <a:t>37</a:t>
            </a:fld>
            <a:endParaRPr lang="cs-CZ" altLang="cs-CZ" noProof="0" dirty="0"/>
          </a:p>
        </p:txBody>
      </p:sp>
      <p:graphicFrame>
        <p:nvGraphicFramePr>
          <p:cNvPr id="6" name="Tabulka 5">
            <a:extLst>
              <a:ext uri="{FF2B5EF4-FFF2-40B4-BE49-F238E27FC236}">
                <a16:creationId xmlns:a16="http://schemas.microsoft.com/office/drawing/2014/main" id="{82095801-D4C2-4940-83F9-FB334FD96FFA}"/>
              </a:ext>
            </a:extLst>
          </p:cNvPr>
          <p:cNvGraphicFramePr>
            <a:graphicFrameLocks noGrp="1"/>
          </p:cNvGraphicFramePr>
          <p:nvPr/>
        </p:nvGraphicFramePr>
        <p:xfrm>
          <a:off x="332486" y="2138775"/>
          <a:ext cx="11582146" cy="1529715"/>
        </p:xfrm>
        <a:graphic>
          <a:graphicData uri="http://schemas.openxmlformats.org/drawingml/2006/table">
            <a:tbl>
              <a:tblPr>
                <a:tableStyleId>{5C22544A-7EE6-4342-B048-85BDC9FD1C3A}</a:tableStyleId>
              </a:tblPr>
              <a:tblGrid>
                <a:gridCol w="1450594">
                  <a:extLst>
                    <a:ext uri="{9D8B030D-6E8A-4147-A177-3AD203B41FA5}">
                      <a16:colId xmlns:a16="http://schemas.microsoft.com/office/drawing/2014/main" val="3532622369"/>
                    </a:ext>
                  </a:extLst>
                </a:gridCol>
                <a:gridCol w="10131552">
                  <a:extLst>
                    <a:ext uri="{9D8B030D-6E8A-4147-A177-3AD203B41FA5}">
                      <a16:colId xmlns:a16="http://schemas.microsoft.com/office/drawing/2014/main" val="2948213042"/>
                    </a:ext>
                  </a:extLst>
                </a:gridCol>
              </a:tblGrid>
              <a:tr h="142875">
                <a:tc>
                  <a:txBody>
                    <a:bodyPr/>
                    <a:lstStyle/>
                    <a:p>
                      <a:pPr algn="l" fontAlgn="ctr"/>
                      <a:r>
                        <a:rPr lang="cs-CZ" sz="1200" u="sng" strike="noStrike">
                          <a:effectLst/>
                          <a:hlinkClick r:id="rId2"/>
                        </a:rPr>
                        <a:t>ISO 11269-1:2012</a:t>
                      </a:r>
                      <a:endParaRPr lang="cs-CZ" sz="1200" b="0" i="0" u="sng" strike="noStrike">
                        <a:solidFill>
                          <a:srgbClr val="0563C1"/>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Soil quality — Determination of the effects of pollutants on soil flora — Part 1: Method for the measurement of inhibition of root growth</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8956548"/>
                  </a:ext>
                </a:extLst>
              </a:tr>
              <a:tr h="142875">
                <a:tc>
                  <a:txBody>
                    <a:bodyPr/>
                    <a:lstStyle/>
                    <a:p>
                      <a:pPr algn="l" fontAlgn="ctr"/>
                      <a:r>
                        <a:rPr lang="cs-CZ" sz="1200" u="sng" strike="noStrike">
                          <a:effectLst/>
                          <a:hlinkClick r:id="rId3"/>
                        </a:rPr>
                        <a:t>ISO 11269-2:2012</a:t>
                      </a:r>
                      <a:endParaRPr lang="cs-CZ" sz="1200" b="0" i="0" u="sng" strike="noStrike">
                        <a:solidFill>
                          <a:srgbClr val="0563C1"/>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Soil quality — Determination of the effects of pollutants on soil flora — Part 2: Effects of contaminated soil on the emergence and early growth of higher plants</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83012583"/>
                  </a:ext>
                </a:extLst>
              </a:tr>
              <a:tr h="142875">
                <a:tc>
                  <a:txBody>
                    <a:bodyPr/>
                    <a:lstStyle/>
                    <a:p>
                      <a:pPr algn="l" fontAlgn="ctr"/>
                      <a:r>
                        <a:rPr lang="cs-CZ" sz="1200" u="sng" strike="noStrike">
                          <a:effectLst/>
                          <a:hlinkClick r:id="rId4"/>
                        </a:rPr>
                        <a:t>ISO 17126:2005</a:t>
                      </a:r>
                      <a:endParaRPr lang="cs-CZ" sz="1200" b="0" i="0" u="sng" strike="noStrike">
                        <a:solidFill>
                          <a:srgbClr val="0563C1"/>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Soil quality — Determination of the effects of pollutants on soil flora — Screening test for emergence of lettuce seedlings (Lactuca sativa L.)</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87054878"/>
                  </a:ext>
                </a:extLst>
              </a:tr>
              <a:tr h="142875">
                <a:tc>
                  <a:txBody>
                    <a:bodyPr/>
                    <a:lstStyle/>
                    <a:p>
                      <a:pPr algn="l" fontAlgn="ctr"/>
                      <a:r>
                        <a:rPr lang="cs-CZ" sz="1200" u="sng" strike="noStrike">
                          <a:effectLst/>
                          <a:hlinkClick r:id="rId5"/>
                        </a:rPr>
                        <a:t>ISO 18763:2016</a:t>
                      </a:r>
                      <a:endParaRPr lang="cs-CZ" sz="1200" b="0" i="0" u="sng" strike="noStrike">
                        <a:solidFill>
                          <a:srgbClr val="0563C1"/>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Soil quality — Determination of the toxic effects of pollutants on germination and early growth of higher plants</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46358374"/>
                  </a:ext>
                </a:extLst>
              </a:tr>
              <a:tr h="142875">
                <a:tc>
                  <a:txBody>
                    <a:bodyPr/>
                    <a:lstStyle/>
                    <a:p>
                      <a:pPr algn="l" fontAlgn="ctr"/>
                      <a:r>
                        <a:rPr lang="cs-CZ" sz="1200" u="sng" strike="noStrike">
                          <a:effectLst/>
                          <a:hlinkClick r:id="rId6"/>
                        </a:rPr>
                        <a:t>ISO 22030:2005</a:t>
                      </a:r>
                      <a:endParaRPr lang="cs-CZ" sz="1200" b="0" i="0" u="sng" strike="noStrike">
                        <a:solidFill>
                          <a:srgbClr val="0563C1"/>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Soil quality — Biological methods — Chronic toxicity in higher plants</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16209196"/>
                  </a:ext>
                </a:extLst>
              </a:tr>
              <a:tr h="142875">
                <a:tc>
                  <a:txBody>
                    <a:bodyPr/>
                    <a:lstStyle/>
                    <a:p>
                      <a:pPr algn="l" fontAlgn="ctr"/>
                      <a:r>
                        <a:rPr lang="cs-CZ" sz="1200" u="sng" strike="noStrike">
                          <a:effectLst/>
                          <a:hlinkClick r:id="rId7"/>
                        </a:rPr>
                        <a:t>ISO 29200:2013</a:t>
                      </a:r>
                      <a:endParaRPr lang="cs-CZ" sz="1200" b="0" i="0" u="sng" strike="noStrike">
                        <a:solidFill>
                          <a:srgbClr val="0563C1"/>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Soil quality — Assessment of genotoxic effects on higher plants — Vicia faba micronucleus test</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91834399"/>
                  </a:ext>
                </a:extLst>
              </a:tr>
              <a:tr h="142875">
                <a:tc>
                  <a:txBody>
                    <a:bodyPr/>
                    <a:lstStyle/>
                    <a:p>
                      <a:pPr algn="l" fontAlgn="ctr"/>
                      <a:r>
                        <a:rPr lang="cs-CZ" sz="1200" u="sng" strike="noStrike">
                          <a:effectLst/>
                          <a:hlinkClick r:id="rId8"/>
                        </a:rPr>
                        <a:t>ISO 21479:2019</a:t>
                      </a:r>
                      <a:endParaRPr lang="cs-CZ" sz="1200" b="0" i="0" u="sng" strike="noStrike">
                        <a:solidFill>
                          <a:srgbClr val="0563C1"/>
                        </a:solidFill>
                        <a:effectLst/>
                        <a:latin typeface="Calibri" panose="020F0502020204030204" pitchFamily="34" charset="0"/>
                      </a:endParaRPr>
                    </a:p>
                  </a:txBody>
                  <a:tcPr marL="9525" marR="9525" marT="9525" marB="0" anchor="ctr"/>
                </a:tc>
                <a:tc>
                  <a:txBody>
                    <a:bodyPr/>
                    <a:lstStyle/>
                    <a:p>
                      <a:pPr algn="l" fontAlgn="ctr"/>
                      <a:r>
                        <a:rPr lang="en-US" sz="1200" u="none" strike="noStrike" dirty="0">
                          <a:effectLst/>
                        </a:rPr>
                        <a:t>Soil quality — Determination of the effects of pollutants on soil flora — Leaf fatty acid composition of plants used to assess soil quality</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57941556"/>
                  </a:ext>
                </a:extLst>
              </a:tr>
            </a:tbl>
          </a:graphicData>
        </a:graphic>
      </p:graphicFrame>
      <p:pic>
        <p:nvPicPr>
          <p:cNvPr id="8" name="Picture 3" descr="ISO Logo">
            <a:extLst>
              <a:ext uri="{FF2B5EF4-FFF2-40B4-BE49-F238E27FC236}">
                <a16:creationId xmlns:a16="http://schemas.microsoft.com/office/drawing/2014/main" id="{BFA595D2-566C-4EA8-9CC9-68DD536831B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a:xfrm>
            <a:off x="10687637" y="129187"/>
            <a:ext cx="1365088" cy="391956"/>
          </a:xfrm>
          <a:prstGeom prst="rect">
            <a:avLst/>
          </a:prstGeom>
          <a:noFill/>
        </p:spPr>
      </p:pic>
      <p:pic>
        <p:nvPicPr>
          <p:cNvPr id="5" name="Picture 2" descr="http://media-2.web.britannica.com/eb-media/69/10269-004-EEF044DB.jpg">
            <a:extLst>
              <a:ext uri="{FF2B5EF4-FFF2-40B4-BE49-F238E27FC236}">
                <a16:creationId xmlns:a16="http://schemas.microsoft.com/office/drawing/2014/main" id="{2DC030B2-3D50-49CB-B2F4-1ADCC486740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32786" y="4213149"/>
            <a:ext cx="2267068" cy="1954369"/>
          </a:xfrm>
          <a:prstGeom prst="rect">
            <a:avLst/>
          </a:prstGeom>
          <a:ln>
            <a:noFill/>
          </a:ln>
          <a:effectLst>
            <a:outerShdw blurRad="292100" dist="139700" dir="2700000" algn="tl" rotWithShape="0">
              <a:srgbClr val="333333">
                <a:alpha val="65000"/>
              </a:srgbClr>
            </a:outerShdw>
          </a:effectLst>
        </p:spPr>
      </p:pic>
      <p:pic>
        <p:nvPicPr>
          <p:cNvPr id="10" name="Picture 4" descr="http://upload.wikimedia.org/wikipedia/commons/thumb/e/e1/Illustration_Vicia_faba1.jpg/240px-Illustration_Vicia_faba1.jpg">
            <a:extLst>
              <a:ext uri="{FF2B5EF4-FFF2-40B4-BE49-F238E27FC236}">
                <a16:creationId xmlns:a16="http://schemas.microsoft.com/office/drawing/2014/main" id="{609AA2DD-0A0E-481F-9C36-792B4E09E43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84921" y="3958154"/>
            <a:ext cx="1563495" cy="2495078"/>
          </a:xfrm>
          <a:prstGeom prst="rect">
            <a:avLst/>
          </a:prstGeom>
          <a:ln>
            <a:noFill/>
          </a:ln>
          <a:effectLst>
            <a:outerShdw blurRad="292100" dist="139700" dir="2700000" algn="tl" rotWithShape="0">
              <a:srgbClr val="333333">
                <a:alpha val="65000"/>
              </a:srgbClr>
            </a:outerShdw>
          </a:effectLst>
        </p:spPr>
      </p:pic>
      <p:pic>
        <p:nvPicPr>
          <p:cNvPr id="12" name="Picture 6" descr="http://lh3.google.com/luirig/R5yaRJTetsI/AAAAAAAAOL8/WO5-p8bmIQE/s800/sinapis_alba_2.jpg">
            <a:extLst>
              <a:ext uri="{FF2B5EF4-FFF2-40B4-BE49-F238E27FC236}">
                <a16:creationId xmlns:a16="http://schemas.microsoft.com/office/drawing/2014/main" id="{89B164C6-1CF4-4FEA-9795-A2829BB01F1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50104" y="3934573"/>
            <a:ext cx="1784567" cy="25422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295921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0A0525-AB99-4147-96EE-D6E0E84D4E79}"/>
              </a:ext>
            </a:extLst>
          </p:cNvPr>
          <p:cNvSpPr>
            <a:spLocks noGrp="1"/>
          </p:cNvSpPr>
          <p:nvPr>
            <p:ph type="title"/>
          </p:nvPr>
        </p:nvSpPr>
        <p:spPr/>
        <p:txBody>
          <a:bodyPr/>
          <a:lstStyle/>
          <a:p>
            <a:r>
              <a:rPr lang="cs-CZ" dirty="0"/>
              <a:t>ISO </a:t>
            </a:r>
            <a:r>
              <a:rPr lang="cs-CZ" dirty="0" err="1"/>
              <a:t>standards</a:t>
            </a:r>
            <a:r>
              <a:rPr lang="cs-CZ" dirty="0"/>
              <a:t> – </a:t>
            </a:r>
            <a:r>
              <a:rPr lang="cs-CZ" dirty="0" err="1"/>
              <a:t>soil</a:t>
            </a:r>
            <a:r>
              <a:rPr lang="cs-CZ" dirty="0"/>
              <a:t> </a:t>
            </a:r>
            <a:r>
              <a:rPr lang="cs-CZ" dirty="0" err="1"/>
              <a:t>invertebrates</a:t>
            </a:r>
            <a:endParaRPr lang="cs-CZ" dirty="0"/>
          </a:p>
        </p:txBody>
      </p:sp>
      <p:sp>
        <p:nvSpPr>
          <p:cNvPr id="15" name="Zástupný obsah 14">
            <a:extLst>
              <a:ext uri="{FF2B5EF4-FFF2-40B4-BE49-F238E27FC236}">
                <a16:creationId xmlns:a16="http://schemas.microsoft.com/office/drawing/2014/main" id="{ABBD4CC7-5975-4E99-8E42-88EBEE2DD691}"/>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C3AED9B3-76F4-4770-B543-86AE19DDF7F0}"/>
              </a:ext>
            </a:extLst>
          </p:cNvPr>
          <p:cNvSpPr>
            <a:spLocks noGrp="1"/>
          </p:cNvSpPr>
          <p:nvPr>
            <p:ph type="sldNum" sz="quarter" idx="10"/>
          </p:nvPr>
        </p:nvSpPr>
        <p:spPr/>
        <p:txBody>
          <a:bodyPr/>
          <a:lstStyle/>
          <a:p>
            <a:pPr>
              <a:defRPr/>
            </a:pPr>
            <a:fld id="{4E12630B-17A9-44AC-A5BE-0FEBEDB0B5E8}" type="slidenum">
              <a:rPr lang="cs-CZ" altLang="cs-CZ" noProof="0" smtClean="0"/>
              <a:pPr>
                <a:defRPr/>
              </a:pPr>
              <a:t>38</a:t>
            </a:fld>
            <a:endParaRPr lang="cs-CZ" altLang="cs-CZ" noProof="0" dirty="0"/>
          </a:p>
        </p:txBody>
      </p:sp>
      <p:graphicFrame>
        <p:nvGraphicFramePr>
          <p:cNvPr id="5" name="Tabulka 4">
            <a:extLst>
              <a:ext uri="{FF2B5EF4-FFF2-40B4-BE49-F238E27FC236}">
                <a16:creationId xmlns:a16="http://schemas.microsoft.com/office/drawing/2014/main" id="{A31AD271-F97C-4A9D-8792-0C5F758C4F6E}"/>
              </a:ext>
            </a:extLst>
          </p:cNvPr>
          <p:cNvGraphicFramePr>
            <a:graphicFrameLocks noGrp="1"/>
          </p:cNvGraphicFramePr>
          <p:nvPr/>
        </p:nvGraphicFramePr>
        <p:xfrm>
          <a:off x="256242" y="1657350"/>
          <a:ext cx="11708089" cy="3543300"/>
        </p:xfrm>
        <a:graphic>
          <a:graphicData uri="http://schemas.openxmlformats.org/drawingml/2006/table">
            <a:tbl>
              <a:tblPr>
                <a:tableStyleId>{5C22544A-7EE6-4342-B048-85BDC9FD1C3A}</a:tableStyleId>
              </a:tblPr>
              <a:tblGrid>
                <a:gridCol w="1416333">
                  <a:extLst>
                    <a:ext uri="{9D8B030D-6E8A-4147-A177-3AD203B41FA5}">
                      <a16:colId xmlns:a16="http://schemas.microsoft.com/office/drawing/2014/main" val="2172564081"/>
                    </a:ext>
                  </a:extLst>
                </a:gridCol>
                <a:gridCol w="10291756">
                  <a:extLst>
                    <a:ext uri="{9D8B030D-6E8A-4147-A177-3AD203B41FA5}">
                      <a16:colId xmlns:a16="http://schemas.microsoft.com/office/drawing/2014/main" val="4166704061"/>
                    </a:ext>
                  </a:extLst>
                </a:gridCol>
              </a:tblGrid>
              <a:tr h="142875">
                <a:tc>
                  <a:txBody>
                    <a:bodyPr/>
                    <a:lstStyle/>
                    <a:p>
                      <a:pPr algn="l" fontAlgn="ctr"/>
                      <a:r>
                        <a:rPr lang="cs-CZ" sz="1100" u="sng" strike="noStrike">
                          <a:effectLst/>
                          <a:latin typeface="+mn-lt"/>
                          <a:hlinkClick r:id="rId2"/>
                        </a:rPr>
                        <a:t>ISO 11268-1:2012</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Effects of pollutants on earthworms — Part 1: Determination of acute toxicity to Eisenia fetida/Eisenia andrei</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2584798096"/>
                  </a:ext>
                </a:extLst>
              </a:tr>
              <a:tr h="142875">
                <a:tc>
                  <a:txBody>
                    <a:bodyPr/>
                    <a:lstStyle/>
                    <a:p>
                      <a:pPr algn="l" fontAlgn="ctr"/>
                      <a:r>
                        <a:rPr lang="cs-CZ" sz="1100" u="sng" strike="noStrike">
                          <a:effectLst/>
                          <a:latin typeface="+mn-lt"/>
                          <a:hlinkClick r:id="rId3"/>
                        </a:rPr>
                        <a:t>ISO 11268-2:2012</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Effects of pollutants on earthworms — Part 2: Determination of effects on reproduction of Eisenia fetida/Eisenia andrei</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623709829"/>
                  </a:ext>
                </a:extLst>
              </a:tr>
              <a:tr h="142875">
                <a:tc>
                  <a:txBody>
                    <a:bodyPr/>
                    <a:lstStyle/>
                    <a:p>
                      <a:pPr algn="l" fontAlgn="ctr"/>
                      <a:r>
                        <a:rPr lang="cs-CZ" sz="1100" u="sng" strike="noStrike">
                          <a:effectLst/>
                          <a:latin typeface="+mn-lt"/>
                          <a:hlinkClick r:id="rId4"/>
                        </a:rPr>
                        <a:t>ISO 11268-3:2014</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Effects of pollutants on earthworms — Part 3: Guidance on the determination of effects in field situations</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3935415324"/>
                  </a:ext>
                </a:extLst>
              </a:tr>
              <a:tr h="142875">
                <a:tc>
                  <a:txBody>
                    <a:bodyPr/>
                    <a:lstStyle/>
                    <a:p>
                      <a:pPr algn="l" fontAlgn="ctr"/>
                      <a:r>
                        <a:rPr lang="cs-CZ" sz="1100" u="sng" strike="noStrike">
                          <a:effectLst/>
                          <a:latin typeface="+mn-lt"/>
                          <a:hlinkClick r:id="rId5"/>
                        </a:rPr>
                        <a:t>ISO 11267:2014</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Inhibition of reproduction of Collembola (Folsomia candida) by soil contaminants</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248322183"/>
                  </a:ext>
                </a:extLst>
              </a:tr>
              <a:tr h="142875">
                <a:tc>
                  <a:txBody>
                    <a:bodyPr/>
                    <a:lstStyle/>
                    <a:p>
                      <a:pPr algn="l" fontAlgn="ctr"/>
                      <a:r>
                        <a:rPr lang="cs-CZ" sz="1100" u="sng" strike="noStrike">
                          <a:effectLst/>
                          <a:latin typeface="+mn-lt"/>
                          <a:hlinkClick r:id="rId6"/>
                        </a:rPr>
                        <a:t>ISO 16387:2014</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Effects of contaminants on Enchytraeidae (Enchytraeus sp.) — Determination of effects on reproduction</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3898813489"/>
                  </a:ext>
                </a:extLst>
              </a:tr>
              <a:tr h="142875">
                <a:tc>
                  <a:txBody>
                    <a:bodyPr/>
                    <a:lstStyle/>
                    <a:p>
                      <a:pPr algn="l" fontAlgn="ctr"/>
                      <a:r>
                        <a:rPr lang="cs-CZ" sz="1100" u="sng" strike="noStrike">
                          <a:effectLst/>
                          <a:latin typeface="+mn-lt"/>
                          <a:hlinkClick r:id="rId7"/>
                        </a:rPr>
                        <a:t>ISO 21285:2019</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dirty="0">
                          <a:effectLst/>
                          <a:latin typeface="+mn-lt"/>
                        </a:rPr>
                        <a:t>Soil quality — Inhibition of reproduction of the soil mite (</a:t>
                      </a:r>
                      <a:r>
                        <a:rPr lang="en-US" sz="1100" u="none" strike="noStrike" dirty="0" err="1">
                          <a:effectLst/>
                          <a:latin typeface="+mn-lt"/>
                        </a:rPr>
                        <a:t>Hypoaspis</a:t>
                      </a:r>
                      <a:r>
                        <a:rPr lang="en-US" sz="1100" u="none" strike="noStrike" dirty="0">
                          <a:effectLst/>
                          <a:latin typeface="+mn-lt"/>
                        </a:rPr>
                        <a:t> </a:t>
                      </a:r>
                      <a:r>
                        <a:rPr lang="en-US" sz="1100" u="none" strike="noStrike" dirty="0" err="1">
                          <a:effectLst/>
                          <a:latin typeface="+mn-lt"/>
                        </a:rPr>
                        <a:t>aculeifer</a:t>
                      </a:r>
                      <a:r>
                        <a:rPr lang="en-US" sz="1100" u="none" strike="noStrike" dirty="0">
                          <a:effectLst/>
                          <a:latin typeface="+mn-lt"/>
                        </a:rPr>
                        <a:t>) by soil contaminants</a:t>
                      </a:r>
                      <a:endParaRPr lang="en-US" sz="11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201834402"/>
                  </a:ext>
                </a:extLst>
              </a:tr>
              <a:tr h="142875">
                <a:tc>
                  <a:txBody>
                    <a:bodyPr/>
                    <a:lstStyle/>
                    <a:p>
                      <a:pPr algn="l" fontAlgn="ctr"/>
                      <a:r>
                        <a:rPr lang="cs-CZ" sz="1100" u="sng" strike="noStrike">
                          <a:effectLst/>
                          <a:latin typeface="+mn-lt"/>
                          <a:hlinkClick r:id="rId8"/>
                        </a:rPr>
                        <a:t>ISO 23266:2020</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dirty="0">
                          <a:effectLst/>
                          <a:latin typeface="+mn-lt"/>
                        </a:rPr>
                        <a:t>Soil quality — Test for measuring the inhibition of reproduction in oribatid mites (</a:t>
                      </a:r>
                      <a:r>
                        <a:rPr lang="en-US" sz="1100" u="none" strike="noStrike" dirty="0" err="1">
                          <a:effectLst/>
                          <a:latin typeface="+mn-lt"/>
                        </a:rPr>
                        <a:t>Oppia</a:t>
                      </a:r>
                      <a:r>
                        <a:rPr lang="en-US" sz="1100" u="none" strike="noStrike" dirty="0">
                          <a:effectLst/>
                          <a:latin typeface="+mn-lt"/>
                        </a:rPr>
                        <a:t> </a:t>
                      </a:r>
                      <a:r>
                        <a:rPr lang="en-US" sz="1100" u="none" strike="noStrike" dirty="0" err="1">
                          <a:effectLst/>
                          <a:latin typeface="+mn-lt"/>
                        </a:rPr>
                        <a:t>nitens</a:t>
                      </a:r>
                      <a:r>
                        <a:rPr lang="en-US" sz="1100" u="none" strike="noStrike" dirty="0">
                          <a:effectLst/>
                          <a:latin typeface="+mn-lt"/>
                        </a:rPr>
                        <a:t>) exposed to contaminants in soil</a:t>
                      </a:r>
                      <a:endParaRPr lang="en-US" sz="11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417621317"/>
                  </a:ext>
                </a:extLst>
              </a:tr>
              <a:tr h="142875">
                <a:tc>
                  <a:txBody>
                    <a:bodyPr/>
                    <a:lstStyle/>
                    <a:p>
                      <a:pPr algn="l" fontAlgn="ctr"/>
                      <a:r>
                        <a:rPr lang="cs-CZ" sz="1100" u="sng" strike="noStrike">
                          <a:effectLst/>
                          <a:latin typeface="+mn-lt"/>
                          <a:hlinkClick r:id="rId9"/>
                        </a:rPr>
                        <a:t>ISO 15952:2018</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Effects of pollutants on juvenile land snails (Helicidae) — Determination of the effects on growth by soil contamination</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604885785"/>
                  </a:ext>
                </a:extLst>
              </a:tr>
              <a:tr h="142875">
                <a:tc>
                  <a:txBody>
                    <a:bodyPr/>
                    <a:lstStyle/>
                    <a:p>
                      <a:pPr algn="l" fontAlgn="ctr"/>
                      <a:r>
                        <a:rPr lang="cs-CZ" sz="1100" u="sng" strike="noStrike">
                          <a:effectLst/>
                          <a:latin typeface="+mn-lt"/>
                          <a:hlinkClick r:id="rId10"/>
                        </a:rPr>
                        <a:t>ISO 17512-1:2008</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dirty="0">
                          <a:effectLst/>
                          <a:latin typeface="+mn-lt"/>
                        </a:rPr>
                        <a:t>Soil quality — Avoidance test for determining the quality of soils and effects of chemicals on </a:t>
                      </a:r>
                      <a:r>
                        <a:rPr lang="en-US" sz="1100" u="none" strike="noStrike" dirty="0" err="1">
                          <a:effectLst/>
                          <a:latin typeface="+mn-lt"/>
                        </a:rPr>
                        <a:t>behaviour</a:t>
                      </a:r>
                      <a:r>
                        <a:rPr lang="en-US" sz="1100" u="none" strike="noStrike" dirty="0">
                          <a:effectLst/>
                          <a:latin typeface="+mn-lt"/>
                        </a:rPr>
                        <a:t> — Part 1: Test with earthworms (Eisenia </a:t>
                      </a:r>
                      <a:r>
                        <a:rPr lang="en-US" sz="1100" u="none" strike="noStrike" dirty="0" err="1">
                          <a:effectLst/>
                          <a:latin typeface="+mn-lt"/>
                        </a:rPr>
                        <a:t>fetida</a:t>
                      </a:r>
                      <a:r>
                        <a:rPr lang="en-US" sz="1100" u="none" strike="noStrike" dirty="0">
                          <a:effectLst/>
                          <a:latin typeface="+mn-lt"/>
                        </a:rPr>
                        <a:t> and E</a:t>
                      </a:r>
                      <a:r>
                        <a:rPr lang="cs-CZ" sz="1100" u="none" strike="noStrike" dirty="0">
                          <a:effectLst/>
                          <a:latin typeface="+mn-lt"/>
                        </a:rPr>
                        <a:t>. </a:t>
                      </a:r>
                      <a:r>
                        <a:rPr lang="en-US" sz="1100" u="none" strike="noStrike" dirty="0" err="1">
                          <a:effectLst/>
                          <a:latin typeface="+mn-lt"/>
                        </a:rPr>
                        <a:t>andrei</a:t>
                      </a:r>
                      <a:r>
                        <a:rPr lang="en-US" sz="1100" u="none" strike="noStrike" dirty="0">
                          <a:effectLst/>
                          <a:latin typeface="+mn-lt"/>
                        </a:rPr>
                        <a:t>)</a:t>
                      </a:r>
                      <a:endParaRPr lang="en-US" sz="11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771258618"/>
                  </a:ext>
                </a:extLst>
              </a:tr>
              <a:tr h="142875">
                <a:tc>
                  <a:txBody>
                    <a:bodyPr/>
                    <a:lstStyle/>
                    <a:p>
                      <a:pPr algn="l" fontAlgn="ctr"/>
                      <a:r>
                        <a:rPr lang="cs-CZ" sz="1100" u="sng" strike="noStrike">
                          <a:effectLst/>
                          <a:latin typeface="+mn-lt"/>
                          <a:hlinkClick r:id="rId11"/>
                        </a:rPr>
                        <a:t>ISO 17512-2:2011</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dirty="0">
                          <a:effectLst/>
                          <a:latin typeface="+mn-lt"/>
                        </a:rPr>
                        <a:t>Soil quality — Avoidance test for determining the quality of soils and effects of chemicals on </a:t>
                      </a:r>
                      <a:r>
                        <a:rPr lang="en-US" sz="1100" u="none" strike="noStrike" dirty="0" err="1">
                          <a:effectLst/>
                          <a:latin typeface="+mn-lt"/>
                        </a:rPr>
                        <a:t>behaviour</a:t>
                      </a:r>
                      <a:r>
                        <a:rPr lang="en-US" sz="1100" u="none" strike="noStrike" dirty="0">
                          <a:effectLst/>
                          <a:latin typeface="+mn-lt"/>
                        </a:rPr>
                        <a:t> — Part 2: Test with collembolans (</a:t>
                      </a:r>
                      <a:r>
                        <a:rPr lang="en-US" sz="1100" u="none" strike="noStrike" dirty="0" err="1">
                          <a:effectLst/>
                          <a:latin typeface="+mn-lt"/>
                        </a:rPr>
                        <a:t>Folsomia</a:t>
                      </a:r>
                      <a:r>
                        <a:rPr lang="en-US" sz="1100" u="none" strike="noStrike" dirty="0">
                          <a:effectLst/>
                          <a:latin typeface="+mn-lt"/>
                        </a:rPr>
                        <a:t> candida)</a:t>
                      </a:r>
                      <a:endParaRPr lang="en-US" sz="11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021849055"/>
                  </a:ext>
                </a:extLst>
              </a:tr>
              <a:tr h="142875">
                <a:tc>
                  <a:txBody>
                    <a:bodyPr/>
                    <a:lstStyle/>
                    <a:p>
                      <a:pPr algn="l" fontAlgn="ctr"/>
                      <a:r>
                        <a:rPr lang="cs-CZ" sz="1100" u="sng" strike="noStrike">
                          <a:effectLst/>
                          <a:latin typeface="+mn-lt"/>
                          <a:hlinkClick r:id="rId12"/>
                        </a:rPr>
                        <a:t>ISO 20963:2005</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Effects of pollutants on insect larvae (Oxythyrea funesta) — Determination of acute toxicity</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3003643500"/>
                  </a:ext>
                </a:extLst>
              </a:tr>
              <a:tr h="142875">
                <a:tc>
                  <a:txBody>
                    <a:bodyPr/>
                    <a:lstStyle/>
                    <a:p>
                      <a:pPr algn="l" fontAlgn="ctr"/>
                      <a:r>
                        <a:rPr lang="cs-CZ" sz="1100" u="sng" strike="noStrike">
                          <a:effectLst/>
                          <a:latin typeface="+mn-lt"/>
                          <a:hlinkClick r:id="rId13"/>
                        </a:rPr>
                        <a:t>ISO 18311:2016</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Method for testing effects of soil contaminants on the feeding activity of soil dwelling organisms — Bait-lamina test</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3844108384"/>
                  </a:ext>
                </a:extLst>
              </a:tr>
              <a:tr h="142875">
                <a:tc>
                  <a:txBody>
                    <a:bodyPr/>
                    <a:lstStyle/>
                    <a:p>
                      <a:pPr algn="l" fontAlgn="ctr"/>
                      <a:r>
                        <a:rPr lang="cs-CZ" sz="1100" u="sng" strike="noStrike">
                          <a:effectLst/>
                          <a:latin typeface="+mn-lt"/>
                          <a:hlinkClick r:id="rId14"/>
                        </a:rPr>
                        <a:t>ISO/DIS 24032</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In situ caging of snails to assess bioaccumulation of contaminants</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025949785"/>
                  </a:ext>
                </a:extLst>
              </a:tr>
              <a:tr h="142875">
                <a:tc>
                  <a:txBody>
                    <a:bodyPr/>
                    <a:lstStyle/>
                    <a:p>
                      <a:pPr algn="l" fontAlgn="ctr"/>
                      <a:endParaRPr lang="cs-CZ" sz="1100" b="0" i="0" u="sng" strike="noStrike">
                        <a:solidFill>
                          <a:srgbClr val="0563C1"/>
                        </a:solidFill>
                        <a:effectLst/>
                        <a:latin typeface="+mn-lt"/>
                      </a:endParaRPr>
                    </a:p>
                  </a:txBody>
                  <a:tcPr marL="9525" marR="9525" marT="9525" marB="0" anchor="ctr">
                    <a:noFill/>
                  </a:tcPr>
                </a:tc>
                <a:tc>
                  <a:txBody>
                    <a:bodyPr/>
                    <a:lstStyle/>
                    <a:p>
                      <a:pPr algn="l" fontAlgn="ctr"/>
                      <a:endParaRPr lang="cs-CZ" sz="11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1197246273"/>
                  </a:ext>
                </a:extLst>
              </a:tr>
              <a:tr h="142875">
                <a:tc>
                  <a:txBody>
                    <a:bodyPr/>
                    <a:lstStyle/>
                    <a:p>
                      <a:pPr algn="l" fontAlgn="ctr"/>
                      <a:r>
                        <a:rPr lang="cs-CZ" sz="1100" u="sng" strike="noStrike">
                          <a:solidFill>
                            <a:schemeClr val="bg1">
                              <a:lumMod val="50000"/>
                            </a:schemeClr>
                          </a:solidFill>
                          <a:effectLst/>
                          <a:latin typeface="+mn-lt"/>
                          <a:hlinkClick r:id="rId15">
                            <a:extLst>
                              <a:ext uri="{A12FA001-AC4F-418D-AE19-62706E023703}">
                                <ahyp:hlinkClr xmlns:ahyp="http://schemas.microsoft.com/office/drawing/2018/hyperlinkcolor" val="tx"/>
                              </a:ext>
                            </a:extLst>
                          </a:hlinkClick>
                        </a:rPr>
                        <a:t>ISO 23611-1:2018</a:t>
                      </a:r>
                      <a:endParaRPr lang="cs-CZ" sz="1100" b="0" i="0" u="sng" strike="noStrike">
                        <a:solidFill>
                          <a:schemeClr val="bg1">
                            <a:lumMod val="50000"/>
                          </a:schemeClr>
                        </a:solidFill>
                        <a:effectLst/>
                        <a:latin typeface="+mn-lt"/>
                      </a:endParaRPr>
                    </a:p>
                  </a:txBody>
                  <a:tcPr marL="9525" marR="9525" marT="9525" marB="0" anchor="ctr"/>
                </a:tc>
                <a:tc>
                  <a:txBody>
                    <a:bodyPr/>
                    <a:lstStyle/>
                    <a:p>
                      <a:pPr algn="l" fontAlgn="ctr"/>
                      <a:r>
                        <a:rPr lang="en-US" sz="1100" u="none" strike="noStrike" dirty="0">
                          <a:solidFill>
                            <a:schemeClr val="bg1">
                              <a:lumMod val="50000"/>
                            </a:schemeClr>
                          </a:solidFill>
                          <a:effectLst/>
                          <a:latin typeface="+mn-lt"/>
                        </a:rPr>
                        <a:t>Soil quality — Sampling of soil invertebrates — Part 1: Hand-sorting and extraction of earthworms</a:t>
                      </a:r>
                      <a:endParaRPr lang="en-US" sz="1100" b="0" i="0" u="none" strike="noStrike" dirty="0">
                        <a:solidFill>
                          <a:schemeClr val="bg1">
                            <a:lumMod val="50000"/>
                          </a:schemeClr>
                        </a:solidFill>
                        <a:effectLst/>
                        <a:latin typeface="+mn-lt"/>
                      </a:endParaRPr>
                    </a:p>
                  </a:txBody>
                  <a:tcPr marL="9525" marR="9525" marT="9525" marB="0" anchor="ctr"/>
                </a:tc>
                <a:extLst>
                  <a:ext uri="{0D108BD9-81ED-4DB2-BD59-A6C34878D82A}">
                    <a16:rowId xmlns:a16="http://schemas.microsoft.com/office/drawing/2014/main" val="1315879846"/>
                  </a:ext>
                </a:extLst>
              </a:tr>
              <a:tr h="142875">
                <a:tc>
                  <a:txBody>
                    <a:bodyPr/>
                    <a:lstStyle/>
                    <a:p>
                      <a:pPr algn="l" fontAlgn="ctr"/>
                      <a:r>
                        <a:rPr lang="cs-CZ" sz="1100" u="sng" strike="noStrike">
                          <a:solidFill>
                            <a:schemeClr val="bg1">
                              <a:lumMod val="50000"/>
                            </a:schemeClr>
                          </a:solidFill>
                          <a:effectLst/>
                          <a:latin typeface="+mn-lt"/>
                          <a:hlinkClick r:id="rId16">
                            <a:extLst>
                              <a:ext uri="{A12FA001-AC4F-418D-AE19-62706E023703}">
                                <ahyp:hlinkClr xmlns:ahyp="http://schemas.microsoft.com/office/drawing/2018/hyperlinkcolor" val="tx"/>
                              </a:ext>
                            </a:extLst>
                          </a:hlinkClick>
                        </a:rPr>
                        <a:t>ISO 23611-2:2006</a:t>
                      </a:r>
                      <a:endParaRPr lang="cs-CZ" sz="1100" b="0" i="0" u="sng" strike="noStrike">
                        <a:solidFill>
                          <a:schemeClr val="bg1">
                            <a:lumMod val="50000"/>
                          </a:schemeClr>
                        </a:solidFill>
                        <a:effectLst/>
                        <a:latin typeface="+mn-lt"/>
                      </a:endParaRPr>
                    </a:p>
                  </a:txBody>
                  <a:tcPr marL="9525" marR="9525" marT="9525" marB="0" anchor="ctr"/>
                </a:tc>
                <a:tc>
                  <a:txBody>
                    <a:bodyPr/>
                    <a:lstStyle/>
                    <a:p>
                      <a:pPr algn="l" fontAlgn="ctr"/>
                      <a:r>
                        <a:rPr lang="en-US" sz="1100" u="none" strike="noStrike" dirty="0">
                          <a:solidFill>
                            <a:schemeClr val="bg1">
                              <a:lumMod val="50000"/>
                            </a:schemeClr>
                          </a:solidFill>
                          <a:effectLst/>
                          <a:latin typeface="+mn-lt"/>
                        </a:rPr>
                        <a:t>Soil quality — Sampling of soil invertebrates — Part 2: Sampling and extraction of micro-arthropods (Collembola and </a:t>
                      </a:r>
                      <a:r>
                        <a:rPr lang="en-US" sz="1100" u="none" strike="noStrike" dirty="0" err="1">
                          <a:solidFill>
                            <a:schemeClr val="bg1">
                              <a:lumMod val="50000"/>
                            </a:schemeClr>
                          </a:solidFill>
                          <a:effectLst/>
                          <a:latin typeface="+mn-lt"/>
                        </a:rPr>
                        <a:t>Acarina</a:t>
                      </a:r>
                      <a:r>
                        <a:rPr lang="en-US" sz="1100" u="none" strike="noStrike" dirty="0">
                          <a:solidFill>
                            <a:schemeClr val="bg1">
                              <a:lumMod val="50000"/>
                            </a:schemeClr>
                          </a:solidFill>
                          <a:effectLst/>
                          <a:latin typeface="+mn-lt"/>
                        </a:rPr>
                        <a:t>)</a:t>
                      </a:r>
                      <a:endParaRPr lang="en-US" sz="1100" b="0" i="0" u="none" strike="noStrike" dirty="0">
                        <a:solidFill>
                          <a:schemeClr val="bg1">
                            <a:lumMod val="50000"/>
                          </a:schemeClr>
                        </a:solidFill>
                        <a:effectLst/>
                        <a:latin typeface="+mn-lt"/>
                      </a:endParaRPr>
                    </a:p>
                  </a:txBody>
                  <a:tcPr marL="9525" marR="9525" marT="9525" marB="0" anchor="ctr"/>
                </a:tc>
                <a:extLst>
                  <a:ext uri="{0D108BD9-81ED-4DB2-BD59-A6C34878D82A}">
                    <a16:rowId xmlns:a16="http://schemas.microsoft.com/office/drawing/2014/main" val="871389387"/>
                  </a:ext>
                </a:extLst>
              </a:tr>
              <a:tr h="142875">
                <a:tc>
                  <a:txBody>
                    <a:bodyPr/>
                    <a:lstStyle/>
                    <a:p>
                      <a:pPr algn="l" fontAlgn="ctr"/>
                      <a:r>
                        <a:rPr lang="cs-CZ" sz="1100" u="sng" strike="noStrike">
                          <a:solidFill>
                            <a:schemeClr val="bg1">
                              <a:lumMod val="50000"/>
                            </a:schemeClr>
                          </a:solidFill>
                          <a:effectLst/>
                          <a:latin typeface="+mn-lt"/>
                          <a:hlinkClick r:id="rId17">
                            <a:extLst>
                              <a:ext uri="{A12FA001-AC4F-418D-AE19-62706E023703}">
                                <ahyp:hlinkClr xmlns:ahyp="http://schemas.microsoft.com/office/drawing/2018/hyperlinkcolor" val="tx"/>
                              </a:ext>
                            </a:extLst>
                          </a:hlinkClick>
                        </a:rPr>
                        <a:t>ISO 23611-3:2019</a:t>
                      </a:r>
                      <a:endParaRPr lang="cs-CZ" sz="1100" b="0" i="0" u="sng" strike="noStrike">
                        <a:solidFill>
                          <a:schemeClr val="bg1">
                            <a:lumMod val="50000"/>
                          </a:schemeClr>
                        </a:solidFill>
                        <a:effectLst/>
                        <a:latin typeface="+mn-lt"/>
                      </a:endParaRPr>
                    </a:p>
                  </a:txBody>
                  <a:tcPr marL="9525" marR="9525" marT="9525" marB="0" anchor="ctr"/>
                </a:tc>
                <a:tc>
                  <a:txBody>
                    <a:bodyPr/>
                    <a:lstStyle/>
                    <a:p>
                      <a:pPr algn="l" fontAlgn="ctr"/>
                      <a:r>
                        <a:rPr lang="en-US" sz="1100" u="none" strike="noStrike" dirty="0">
                          <a:solidFill>
                            <a:schemeClr val="bg1">
                              <a:lumMod val="50000"/>
                            </a:schemeClr>
                          </a:solidFill>
                          <a:effectLst/>
                          <a:latin typeface="+mn-lt"/>
                        </a:rPr>
                        <a:t>Soil quality — Sampling of soil invertebrates — Part 3: Sampling and extraction of enchytraeids</a:t>
                      </a:r>
                      <a:endParaRPr lang="en-US" sz="1100" b="0" i="0" u="none" strike="noStrike" dirty="0">
                        <a:solidFill>
                          <a:schemeClr val="bg1">
                            <a:lumMod val="50000"/>
                          </a:schemeClr>
                        </a:solidFill>
                        <a:effectLst/>
                        <a:latin typeface="+mn-lt"/>
                      </a:endParaRPr>
                    </a:p>
                  </a:txBody>
                  <a:tcPr marL="9525" marR="9525" marT="9525" marB="0" anchor="ctr"/>
                </a:tc>
                <a:extLst>
                  <a:ext uri="{0D108BD9-81ED-4DB2-BD59-A6C34878D82A}">
                    <a16:rowId xmlns:a16="http://schemas.microsoft.com/office/drawing/2014/main" val="82838940"/>
                  </a:ext>
                </a:extLst>
              </a:tr>
              <a:tr h="142875">
                <a:tc>
                  <a:txBody>
                    <a:bodyPr/>
                    <a:lstStyle/>
                    <a:p>
                      <a:pPr algn="l" fontAlgn="ctr"/>
                      <a:r>
                        <a:rPr lang="cs-CZ" sz="1100" u="sng" strike="noStrike">
                          <a:solidFill>
                            <a:schemeClr val="bg1">
                              <a:lumMod val="50000"/>
                            </a:schemeClr>
                          </a:solidFill>
                          <a:effectLst/>
                          <a:latin typeface="+mn-lt"/>
                          <a:hlinkClick r:id="rId18">
                            <a:extLst>
                              <a:ext uri="{A12FA001-AC4F-418D-AE19-62706E023703}">
                                <ahyp:hlinkClr xmlns:ahyp="http://schemas.microsoft.com/office/drawing/2018/hyperlinkcolor" val="tx"/>
                              </a:ext>
                            </a:extLst>
                          </a:hlinkClick>
                        </a:rPr>
                        <a:t>ISO 23611-4:2007</a:t>
                      </a:r>
                      <a:endParaRPr lang="cs-CZ" sz="1100" b="0" i="0" u="sng" strike="noStrike">
                        <a:solidFill>
                          <a:schemeClr val="bg1">
                            <a:lumMod val="50000"/>
                          </a:schemeClr>
                        </a:solidFill>
                        <a:effectLst/>
                        <a:latin typeface="+mn-lt"/>
                      </a:endParaRPr>
                    </a:p>
                  </a:txBody>
                  <a:tcPr marL="9525" marR="9525" marT="9525" marB="0" anchor="ctr"/>
                </a:tc>
                <a:tc>
                  <a:txBody>
                    <a:bodyPr/>
                    <a:lstStyle/>
                    <a:p>
                      <a:pPr algn="l" fontAlgn="ctr"/>
                      <a:r>
                        <a:rPr lang="en-US" sz="1100" u="none" strike="noStrike" dirty="0">
                          <a:solidFill>
                            <a:schemeClr val="bg1">
                              <a:lumMod val="50000"/>
                            </a:schemeClr>
                          </a:solidFill>
                          <a:effectLst/>
                          <a:latin typeface="+mn-lt"/>
                        </a:rPr>
                        <a:t>Soil quality — Sampling of soil invertebrates — Part 4: Sampling, extraction and identification of soil-inhabiting nematodes</a:t>
                      </a:r>
                      <a:endParaRPr lang="en-US" sz="1100" b="0" i="0" u="none" strike="noStrike" dirty="0">
                        <a:solidFill>
                          <a:schemeClr val="bg1">
                            <a:lumMod val="50000"/>
                          </a:schemeClr>
                        </a:solidFill>
                        <a:effectLst/>
                        <a:latin typeface="+mn-lt"/>
                      </a:endParaRPr>
                    </a:p>
                  </a:txBody>
                  <a:tcPr marL="9525" marR="9525" marT="9525" marB="0" anchor="ctr"/>
                </a:tc>
                <a:extLst>
                  <a:ext uri="{0D108BD9-81ED-4DB2-BD59-A6C34878D82A}">
                    <a16:rowId xmlns:a16="http://schemas.microsoft.com/office/drawing/2014/main" val="408161628"/>
                  </a:ext>
                </a:extLst>
              </a:tr>
              <a:tr h="142875">
                <a:tc>
                  <a:txBody>
                    <a:bodyPr/>
                    <a:lstStyle/>
                    <a:p>
                      <a:pPr algn="l" fontAlgn="ctr"/>
                      <a:r>
                        <a:rPr lang="cs-CZ" sz="1100" u="sng" strike="noStrike">
                          <a:solidFill>
                            <a:schemeClr val="bg1">
                              <a:lumMod val="50000"/>
                            </a:schemeClr>
                          </a:solidFill>
                          <a:effectLst/>
                          <a:latin typeface="+mn-lt"/>
                          <a:hlinkClick r:id="rId19">
                            <a:extLst>
                              <a:ext uri="{A12FA001-AC4F-418D-AE19-62706E023703}">
                                <ahyp:hlinkClr xmlns:ahyp="http://schemas.microsoft.com/office/drawing/2018/hyperlinkcolor" val="tx"/>
                              </a:ext>
                            </a:extLst>
                          </a:hlinkClick>
                        </a:rPr>
                        <a:t>ISO 23611-5:2011</a:t>
                      </a:r>
                      <a:endParaRPr lang="cs-CZ" sz="1100" b="0" i="0" u="sng" strike="noStrike">
                        <a:solidFill>
                          <a:schemeClr val="bg1">
                            <a:lumMod val="50000"/>
                          </a:schemeClr>
                        </a:solidFill>
                        <a:effectLst/>
                        <a:latin typeface="+mn-lt"/>
                      </a:endParaRPr>
                    </a:p>
                  </a:txBody>
                  <a:tcPr marL="9525" marR="9525" marT="9525" marB="0" anchor="ctr"/>
                </a:tc>
                <a:tc>
                  <a:txBody>
                    <a:bodyPr/>
                    <a:lstStyle/>
                    <a:p>
                      <a:pPr algn="l" fontAlgn="ctr"/>
                      <a:r>
                        <a:rPr lang="en-US" sz="1100" u="none" strike="noStrike" dirty="0">
                          <a:solidFill>
                            <a:schemeClr val="bg1">
                              <a:lumMod val="50000"/>
                            </a:schemeClr>
                          </a:solidFill>
                          <a:effectLst/>
                          <a:latin typeface="+mn-lt"/>
                        </a:rPr>
                        <a:t>Soil quality — Sampling of soil invertebrates — Part 5: Sampling and extraction of soil macro-invertebrates</a:t>
                      </a:r>
                      <a:endParaRPr lang="en-US" sz="1100" b="0" i="0" u="none" strike="noStrike" dirty="0">
                        <a:solidFill>
                          <a:schemeClr val="bg1">
                            <a:lumMod val="50000"/>
                          </a:schemeClr>
                        </a:solidFill>
                        <a:effectLst/>
                        <a:latin typeface="+mn-lt"/>
                      </a:endParaRPr>
                    </a:p>
                  </a:txBody>
                  <a:tcPr marL="9525" marR="9525" marT="9525" marB="0" anchor="ctr"/>
                </a:tc>
                <a:extLst>
                  <a:ext uri="{0D108BD9-81ED-4DB2-BD59-A6C34878D82A}">
                    <a16:rowId xmlns:a16="http://schemas.microsoft.com/office/drawing/2014/main" val="1978334568"/>
                  </a:ext>
                </a:extLst>
              </a:tr>
              <a:tr h="142875">
                <a:tc>
                  <a:txBody>
                    <a:bodyPr/>
                    <a:lstStyle/>
                    <a:p>
                      <a:pPr algn="l" fontAlgn="ctr"/>
                      <a:r>
                        <a:rPr lang="cs-CZ" sz="1100" u="sng" strike="noStrike">
                          <a:solidFill>
                            <a:schemeClr val="bg1">
                              <a:lumMod val="50000"/>
                            </a:schemeClr>
                          </a:solidFill>
                          <a:effectLst/>
                          <a:latin typeface="+mn-lt"/>
                          <a:hlinkClick r:id="rId20">
                            <a:extLst>
                              <a:ext uri="{A12FA001-AC4F-418D-AE19-62706E023703}">
                                <ahyp:hlinkClr xmlns:ahyp="http://schemas.microsoft.com/office/drawing/2018/hyperlinkcolor" val="tx"/>
                              </a:ext>
                            </a:extLst>
                          </a:hlinkClick>
                        </a:rPr>
                        <a:t>ISO 23611-6:2012</a:t>
                      </a:r>
                      <a:endParaRPr lang="cs-CZ" sz="1100" b="0" i="0" u="sng" strike="noStrike">
                        <a:solidFill>
                          <a:schemeClr val="bg1">
                            <a:lumMod val="50000"/>
                          </a:schemeClr>
                        </a:solidFill>
                        <a:effectLst/>
                        <a:latin typeface="+mn-lt"/>
                      </a:endParaRPr>
                    </a:p>
                  </a:txBody>
                  <a:tcPr marL="9525" marR="9525" marT="9525" marB="0" anchor="ctr"/>
                </a:tc>
                <a:tc>
                  <a:txBody>
                    <a:bodyPr/>
                    <a:lstStyle/>
                    <a:p>
                      <a:pPr algn="l" fontAlgn="ctr"/>
                      <a:r>
                        <a:rPr lang="en-US" sz="1100" u="none" strike="noStrike" dirty="0">
                          <a:solidFill>
                            <a:schemeClr val="bg1">
                              <a:lumMod val="50000"/>
                            </a:schemeClr>
                          </a:solidFill>
                          <a:effectLst/>
                          <a:latin typeface="+mn-lt"/>
                        </a:rPr>
                        <a:t>Soil quality — Sampling of soil invertebrates — Part 6: Guidance for the design of sampling </a:t>
                      </a:r>
                      <a:r>
                        <a:rPr lang="en-US" sz="1100" u="none" strike="noStrike" dirty="0" err="1">
                          <a:solidFill>
                            <a:schemeClr val="bg1">
                              <a:lumMod val="50000"/>
                            </a:schemeClr>
                          </a:solidFill>
                          <a:effectLst/>
                          <a:latin typeface="+mn-lt"/>
                        </a:rPr>
                        <a:t>programmes</a:t>
                      </a:r>
                      <a:r>
                        <a:rPr lang="en-US" sz="1100" u="none" strike="noStrike" dirty="0">
                          <a:solidFill>
                            <a:schemeClr val="bg1">
                              <a:lumMod val="50000"/>
                            </a:schemeClr>
                          </a:solidFill>
                          <a:effectLst/>
                          <a:latin typeface="+mn-lt"/>
                        </a:rPr>
                        <a:t> with soil invertebrates</a:t>
                      </a:r>
                      <a:endParaRPr lang="en-US" sz="1100" b="0" i="0" u="none" strike="noStrike" dirty="0">
                        <a:solidFill>
                          <a:schemeClr val="bg1">
                            <a:lumMod val="50000"/>
                          </a:schemeClr>
                        </a:solidFill>
                        <a:effectLst/>
                        <a:latin typeface="+mn-lt"/>
                      </a:endParaRPr>
                    </a:p>
                  </a:txBody>
                  <a:tcPr marL="9525" marR="9525" marT="9525" marB="0" anchor="ctr"/>
                </a:tc>
                <a:extLst>
                  <a:ext uri="{0D108BD9-81ED-4DB2-BD59-A6C34878D82A}">
                    <a16:rowId xmlns:a16="http://schemas.microsoft.com/office/drawing/2014/main" val="2362893399"/>
                  </a:ext>
                </a:extLst>
              </a:tr>
            </a:tbl>
          </a:graphicData>
        </a:graphic>
      </p:graphicFrame>
      <p:pic>
        <p:nvPicPr>
          <p:cNvPr id="7" name="Picture 3" descr="ISO Logo">
            <a:extLst>
              <a:ext uri="{FF2B5EF4-FFF2-40B4-BE49-F238E27FC236}">
                <a16:creationId xmlns:a16="http://schemas.microsoft.com/office/drawing/2014/main" id="{89BA2540-487E-485F-BA9C-0BB808CA7B0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tretch>
            <a:fillRect/>
          </a:stretch>
        </p:blipFill>
        <p:spPr>
          <a:xfrm>
            <a:off x="10687637" y="129187"/>
            <a:ext cx="1365088" cy="391956"/>
          </a:xfrm>
          <a:prstGeom prst="rect">
            <a:avLst/>
          </a:prstGeom>
          <a:noFill/>
        </p:spPr>
      </p:pic>
      <p:pic>
        <p:nvPicPr>
          <p:cNvPr id="6" name="Picture 2" descr="http://upload.wikimedia.org/wikipedia/commons/thumb/0/0b/Redwiggler1.jpg/240px-Redwiggler1.jpg">
            <a:extLst>
              <a:ext uri="{FF2B5EF4-FFF2-40B4-BE49-F238E27FC236}">
                <a16:creationId xmlns:a16="http://schemas.microsoft.com/office/drawing/2014/main" id="{17E7DC6B-01C6-4B76-A2AB-0071C703F3A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2699" y="5605184"/>
            <a:ext cx="1472727" cy="1080000"/>
          </a:xfrm>
          <a:prstGeom prst="rect">
            <a:avLst/>
          </a:prstGeom>
          <a:ln>
            <a:noFill/>
          </a:ln>
          <a:effectLst>
            <a:outerShdw blurRad="292100" dist="139700" dir="2700000" algn="tl" rotWithShape="0">
              <a:srgbClr val="333333">
                <a:alpha val="65000"/>
              </a:srgbClr>
            </a:outerShdw>
          </a:effectLst>
        </p:spPr>
      </p:pic>
      <p:pic>
        <p:nvPicPr>
          <p:cNvPr id="10" name="Picture 4" descr="http://www.falw.vu.nl/en/Images/Folsomia%20candida_tcm24-30644.jpg">
            <a:extLst>
              <a:ext uri="{FF2B5EF4-FFF2-40B4-BE49-F238E27FC236}">
                <a16:creationId xmlns:a16="http://schemas.microsoft.com/office/drawing/2014/main" id="{CF0A68CE-7C90-40C7-95A7-BD759F41950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827416" y="5615639"/>
            <a:ext cx="1490973" cy="1080000"/>
          </a:xfrm>
          <a:prstGeom prst="rect">
            <a:avLst/>
          </a:prstGeom>
          <a:ln>
            <a:noFill/>
          </a:ln>
          <a:effectLst>
            <a:outerShdw blurRad="292100" dist="139700" dir="2700000" algn="tl" rotWithShape="0">
              <a:srgbClr val="333333">
                <a:alpha val="65000"/>
              </a:srgbClr>
            </a:outerShdw>
          </a:effectLst>
        </p:spPr>
      </p:pic>
      <p:pic>
        <p:nvPicPr>
          <p:cNvPr id="12" name="Picture 6" descr="http://www.zuova.cz/sluzby/kontaktni-testy-toxicity2.jpg">
            <a:extLst>
              <a:ext uri="{FF2B5EF4-FFF2-40B4-BE49-F238E27FC236}">
                <a16:creationId xmlns:a16="http://schemas.microsoft.com/office/drawing/2014/main" id="{3E7D5DB3-9EEB-4C37-B0F1-4DF388A1816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553771" y="5645218"/>
            <a:ext cx="1864800" cy="1080000"/>
          </a:xfrm>
          <a:prstGeom prst="rect">
            <a:avLst/>
          </a:prstGeom>
          <a:ln>
            <a:noFill/>
          </a:ln>
          <a:effectLst>
            <a:outerShdw blurRad="292100" dist="139700" dir="2700000" algn="tl" rotWithShape="0">
              <a:srgbClr val="333333">
                <a:alpha val="65000"/>
              </a:srgbClr>
            </a:outerShdw>
          </a:effectLst>
        </p:spPr>
      </p:pic>
      <p:pic>
        <p:nvPicPr>
          <p:cNvPr id="14" name="Picture 8" descr="http://upload.wikimedia.org/wikipedia/commons/0/02/Helix_aspersa-Nl2A.jpg">
            <a:extLst>
              <a:ext uri="{FF2B5EF4-FFF2-40B4-BE49-F238E27FC236}">
                <a16:creationId xmlns:a16="http://schemas.microsoft.com/office/drawing/2014/main" id="{850F8259-50B1-477F-B346-A76DBC58DD05}"/>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049803" y="5609068"/>
            <a:ext cx="1223795" cy="1080000"/>
          </a:xfrm>
          <a:prstGeom prst="rect">
            <a:avLst/>
          </a:prstGeom>
          <a:ln>
            <a:noFill/>
          </a:ln>
          <a:effectLst>
            <a:outerShdw blurRad="292100" dist="139700" dir="2700000" algn="tl" rotWithShape="0">
              <a:srgbClr val="333333">
                <a:alpha val="65000"/>
              </a:srgbClr>
            </a:outerShdw>
          </a:effectLst>
        </p:spPr>
      </p:pic>
      <p:pic>
        <p:nvPicPr>
          <p:cNvPr id="16" name="Picture 10" descr="http://beetlespace.wz.cz/druhy/fotky/Oxythyrea_funesta_01.jpg">
            <a:extLst>
              <a:ext uri="{FF2B5EF4-FFF2-40B4-BE49-F238E27FC236}">
                <a16:creationId xmlns:a16="http://schemas.microsoft.com/office/drawing/2014/main" id="{D7056A67-5275-4C00-9B05-1E8075199970}"/>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453853" y="5631234"/>
            <a:ext cx="1439999" cy="1080000"/>
          </a:xfrm>
          <a:prstGeom prst="rect">
            <a:avLst/>
          </a:prstGeom>
          <a:ln>
            <a:noFill/>
          </a:ln>
          <a:effectLst>
            <a:outerShdw blurRad="292100" dist="139700" dir="2700000" algn="tl" rotWithShape="0">
              <a:srgbClr val="333333">
                <a:alpha val="65000"/>
              </a:srgbClr>
            </a:outerShdw>
          </a:effectLst>
        </p:spPr>
      </p:pic>
      <p:pic>
        <p:nvPicPr>
          <p:cNvPr id="9" name="Obrázek 8" descr="Obsah obrázku pes, hnědá, malé, držení&#10;&#10;Popis byl vytvořen automaticky">
            <a:extLst>
              <a:ext uri="{FF2B5EF4-FFF2-40B4-BE49-F238E27FC236}">
                <a16:creationId xmlns:a16="http://schemas.microsoft.com/office/drawing/2014/main" id="{3CB177F0-1E5D-4C54-88FB-DB26A73D2E8E}"/>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a:stretch/>
        </p:blipFill>
        <p:spPr>
          <a:xfrm>
            <a:off x="5653953" y="5632710"/>
            <a:ext cx="1576551" cy="1080000"/>
          </a:xfrm>
          <a:prstGeom prst="rect">
            <a:avLst/>
          </a:prstGeom>
          <a:ln>
            <a:noFill/>
          </a:ln>
          <a:effectLst>
            <a:outerShdw blurRad="292100" dist="139700" dir="2700000" algn="tl" rotWithShape="0">
              <a:srgbClr val="333333">
                <a:alpha val="65000"/>
              </a:srgbClr>
            </a:outerShdw>
          </a:effectLst>
        </p:spPr>
      </p:pic>
      <p:pic>
        <p:nvPicPr>
          <p:cNvPr id="13" name="Obrázek 12">
            <a:extLst>
              <a:ext uri="{FF2B5EF4-FFF2-40B4-BE49-F238E27FC236}">
                <a16:creationId xmlns:a16="http://schemas.microsoft.com/office/drawing/2014/main" id="{6AD617ED-4659-44D8-ADC6-0FEADCCB96C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429548" y="5631234"/>
            <a:ext cx="1440000" cy="108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264297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0A0525-AB99-4147-96EE-D6E0E84D4E79}"/>
              </a:ext>
            </a:extLst>
          </p:cNvPr>
          <p:cNvSpPr>
            <a:spLocks noGrp="1"/>
          </p:cNvSpPr>
          <p:nvPr>
            <p:ph type="title"/>
          </p:nvPr>
        </p:nvSpPr>
        <p:spPr/>
        <p:txBody>
          <a:bodyPr/>
          <a:lstStyle/>
          <a:p>
            <a:r>
              <a:rPr lang="cs-CZ" dirty="0"/>
              <a:t>ISO </a:t>
            </a:r>
            <a:r>
              <a:rPr lang="cs-CZ" dirty="0" err="1"/>
              <a:t>standards</a:t>
            </a:r>
            <a:r>
              <a:rPr lang="cs-CZ" dirty="0"/>
              <a:t> – </a:t>
            </a:r>
            <a:r>
              <a:rPr lang="cs-CZ" dirty="0" err="1"/>
              <a:t>soil</a:t>
            </a:r>
            <a:r>
              <a:rPr lang="cs-CZ" dirty="0"/>
              <a:t> </a:t>
            </a:r>
            <a:r>
              <a:rPr lang="cs-CZ" dirty="0" err="1"/>
              <a:t>microorganisms</a:t>
            </a:r>
            <a:endParaRPr lang="cs-CZ" dirty="0"/>
          </a:p>
        </p:txBody>
      </p:sp>
      <p:sp>
        <p:nvSpPr>
          <p:cNvPr id="3" name="Zástupný obsah 2">
            <a:extLst>
              <a:ext uri="{FF2B5EF4-FFF2-40B4-BE49-F238E27FC236}">
                <a16:creationId xmlns:a16="http://schemas.microsoft.com/office/drawing/2014/main" id="{BACFD1E0-E535-4317-9C7B-888CBDF11430}"/>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C3AED9B3-76F4-4770-B543-86AE19DDF7F0}"/>
              </a:ext>
            </a:extLst>
          </p:cNvPr>
          <p:cNvSpPr>
            <a:spLocks noGrp="1"/>
          </p:cNvSpPr>
          <p:nvPr>
            <p:ph type="sldNum" sz="quarter" idx="10"/>
          </p:nvPr>
        </p:nvSpPr>
        <p:spPr/>
        <p:txBody>
          <a:bodyPr/>
          <a:lstStyle/>
          <a:p>
            <a:pPr>
              <a:defRPr/>
            </a:pPr>
            <a:fld id="{4E12630B-17A9-44AC-A5BE-0FEBEDB0B5E8}" type="slidenum">
              <a:rPr lang="cs-CZ" altLang="cs-CZ" noProof="0" smtClean="0"/>
              <a:pPr>
                <a:defRPr/>
              </a:pPr>
              <a:t>39</a:t>
            </a:fld>
            <a:endParaRPr lang="cs-CZ" altLang="cs-CZ" noProof="0" dirty="0"/>
          </a:p>
        </p:txBody>
      </p:sp>
      <p:graphicFrame>
        <p:nvGraphicFramePr>
          <p:cNvPr id="6" name="Tabulka 5">
            <a:extLst>
              <a:ext uri="{FF2B5EF4-FFF2-40B4-BE49-F238E27FC236}">
                <a16:creationId xmlns:a16="http://schemas.microsoft.com/office/drawing/2014/main" id="{8730F652-2326-4B7B-BB90-42B4C3C11A29}"/>
              </a:ext>
            </a:extLst>
          </p:cNvPr>
          <p:cNvGraphicFramePr>
            <a:graphicFrameLocks noGrp="1"/>
          </p:cNvGraphicFramePr>
          <p:nvPr/>
        </p:nvGraphicFramePr>
        <p:xfrm>
          <a:off x="292608" y="1754727"/>
          <a:ext cx="11676887" cy="4074795"/>
        </p:xfrm>
        <a:graphic>
          <a:graphicData uri="http://schemas.openxmlformats.org/drawingml/2006/table">
            <a:tbl>
              <a:tblPr>
                <a:tableStyleId>{5C22544A-7EE6-4342-B048-85BDC9FD1C3A}</a:tableStyleId>
              </a:tblPr>
              <a:tblGrid>
                <a:gridCol w="1517904">
                  <a:extLst>
                    <a:ext uri="{9D8B030D-6E8A-4147-A177-3AD203B41FA5}">
                      <a16:colId xmlns:a16="http://schemas.microsoft.com/office/drawing/2014/main" val="3822665355"/>
                    </a:ext>
                  </a:extLst>
                </a:gridCol>
                <a:gridCol w="10158983">
                  <a:extLst>
                    <a:ext uri="{9D8B030D-6E8A-4147-A177-3AD203B41FA5}">
                      <a16:colId xmlns:a16="http://schemas.microsoft.com/office/drawing/2014/main" val="3528574214"/>
                    </a:ext>
                  </a:extLst>
                </a:gridCol>
              </a:tblGrid>
              <a:tr h="142875">
                <a:tc>
                  <a:txBody>
                    <a:bodyPr/>
                    <a:lstStyle/>
                    <a:p>
                      <a:pPr algn="l" fontAlgn="ctr"/>
                      <a:r>
                        <a:rPr lang="cs-CZ" sz="1100" u="sng" strike="noStrike">
                          <a:effectLst/>
                          <a:latin typeface="+mn-lt"/>
                          <a:hlinkClick r:id="rId2"/>
                        </a:rPr>
                        <a:t>ISO 14238:2012</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dirty="0">
                          <a:effectLst/>
                          <a:latin typeface="+mn-lt"/>
                        </a:rPr>
                        <a:t>Soil quality — Biological methods — Determination of nitrogen mineralization and nitrification in soils and the influence of chemicals on these processes</a:t>
                      </a:r>
                      <a:endParaRPr lang="en-US" sz="11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39483691"/>
                  </a:ext>
                </a:extLst>
              </a:tr>
              <a:tr h="142875">
                <a:tc>
                  <a:txBody>
                    <a:bodyPr/>
                    <a:lstStyle/>
                    <a:p>
                      <a:pPr algn="l" fontAlgn="ctr"/>
                      <a:r>
                        <a:rPr lang="cs-CZ" sz="1100" u="sng" strike="noStrike">
                          <a:effectLst/>
                          <a:latin typeface="+mn-lt"/>
                          <a:hlinkClick r:id="rId3"/>
                        </a:rPr>
                        <a:t>ISO 15685:2012</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Determination of potential nitrification and inhibition of nitrification — Rapid test by ammonium oxidation</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45916477"/>
                  </a:ext>
                </a:extLst>
              </a:tr>
              <a:tr h="142875">
                <a:tc>
                  <a:txBody>
                    <a:bodyPr/>
                    <a:lstStyle/>
                    <a:p>
                      <a:pPr algn="l" fontAlgn="ctr"/>
                      <a:r>
                        <a:rPr lang="cs-CZ" sz="1100" u="sng" strike="noStrike">
                          <a:effectLst/>
                          <a:latin typeface="+mn-lt"/>
                          <a:hlinkClick r:id="rId4"/>
                        </a:rPr>
                        <a:t>ISO 18187:2016</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dirty="0">
                          <a:effectLst/>
                          <a:latin typeface="+mn-lt"/>
                        </a:rPr>
                        <a:t>Soil quality — Contact test for solid samples using the dehydrogenase activity of Arthrobacter </a:t>
                      </a:r>
                      <a:r>
                        <a:rPr lang="en-US" sz="1100" u="none" strike="noStrike" dirty="0" err="1">
                          <a:effectLst/>
                          <a:latin typeface="+mn-lt"/>
                        </a:rPr>
                        <a:t>globiformis</a:t>
                      </a:r>
                      <a:endParaRPr lang="en-US" sz="11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599033373"/>
                  </a:ext>
                </a:extLst>
              </a:tr>
              <a:tr h="142875">
                <a:tc>
                  <a:txBody>
                    <a:bodyPr/>
                    <a:lstStyle/>
                    <a:p>
                      <a:pPr algn="l" fontAlgn="ctr"/>
                      <a:r>
                        <a:rPr lang="cs-CZ" sz="1100" u="sng" strike="noStrike">
                          <a:effectLst/>
                          <a:latin typeface="+mn-lt"/>
                          <a:hlinkClick r:id="rId5"/>
                        </a:rPr>
                        <a:t>ISO 17155:2012</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Determination of abundance and activity of soil microflora using respiration curves</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522728685"/>
                  </a:ext>
                </a:extLst>
              </a:tr>
              <a:tr h="142875">
                <a:tc>
                  <a:txBody>
                    <a:bodyPr/>
                    <a:lstStyle/>
                    <a:p>
                      <a:pPr algn="l" fontAlgn="ctr"/>
                      <a:r>
                        <a:rPr lang="cs-CZ" sz="1100" u="sng" strike="noStrike">
                          <a:effectLst/>
                          <a:latin typeface="+mn-lt"/>
                          <a:hlinkClick r:id="rId6"/>
                        </a:rPr>
                        <a:t>ISO/TS 10832:2009</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Effects of pollutants on mycorrhizal fungi — Spore germination test</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3178420019"/>
                  </a:ext>
                </a:extLst>
              </a:tr>
              <a:tr h="142875">
                <a:tc>
                  <a:txBody>
                    <a:bodyPr/>
                    <a:lstStyle/>
                    <a:p>
                      <a:pPr algn="l" fontAlgn="ctr"/>
                      <a:r>
                        <a:rPr lang="cs-CZ" sz="1100" u="sng" strike="noStrike">
                          <a:effectLst/>
                          <a:latin typeface="+mn-lt"/>
                          <a:hlinkClick r:id="rId7"/>
                        </a:rPr>
                        <a:t>ISO/CD 23265</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Test for estimating organic matter decomposition in contaminated soil</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4083906709"/>
                  </a:ext>
                </a:extLst>
              </a:tr>
              <a:tr h="142875">
                <a:tc>
                  <a:txBody>
                    <a:bodyPr/>
                    <a:lstStyle/>
                    <a:p>
                      <a:pPr algn="l" fontAlgn="ctr"/>
                      <a:endParaRPr lang="cs-CZ" sz="1100" b="0" i="0" u="sng" strike="noStrike">
                        <a:solidFill>
                          <a:srgbClr val="0563C1"/>
                        </a:solidFill>
                        <a:effectLst/>
                        <a:latin typeface="+mn-lt"/>
                      </a:endParaRPr>
                    </a:p>
                  </a:txBody>
                  <a:tcPr marL="9525" marR="9525" marT="9525" marB="0" anchor="ctr">
                    <a:noFill/>
                  </a:tcPr>
                </a:tc>
                <a:tc>
                  <a:txBody>
                    <a:bodyPr/>
                    <a:lstStyle/>
                    <a:p>
                      <a:pPr algn="l" fontAlgn="ctr"/>
                      <a:endParaRPr lang="cs-CZ" sz="11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2836012245"/>
                  </a:ext>
                </a:extLst>
              </a:tr>
              <a:tr h="142875">
                <a:tc>
                  <a:txBody>
                    <a:bodyPr/>
                    <a:lstStyle/>
                    <a:p>
                      <a:pPr algn="l" fontAlgn="ctr"/>
                      <a:r>
                        <a:rPr lang="cs-CZ" sz="1100" u="sng" strike="noStrike">
                          <a:effectLst/>
                          <a:latin typeface="+mn-lt"/>
                          <a:hlinkClick r:id="rId8"/>
                        </a:rPr>
                        <a:t>ISO 16072:2002</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Laboratory methods for determination of microbial soil respiration</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2270830016"/>
                  </a:ext>
                </a:extLst>
              </a:tr>
              <a:tr h="142875">
                <a:tc>
                  <a:txBody>
                    <a:bodyPr/>
                    <a:lstStyle/>
                    <a:p>
                      <a:pPr algn="l" fontAlgn="ctr"/>
                      <a:r>
                        <a:rPr lang="cs-CZ" sz="1100" u="sng" strike="noStrike">
                          <a:effectLst/>
                          <a:latin typeface="+mn-lt"/>
                          <a:hlinkClick r:id="rId9"/>
                        </a:rPr>
                        <a:t>ISO 14240-1:1997</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Determination of soil microbial biomass — Part 1: Substrate-induced respiration method</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2519939036"/>
                  </a:ext>
                </a:extLst>
              </a:tr>
              <a:tr h="142875">
                <a:tc>
                  <a:txBody>
                    <a:bodyPr/>
                    <a:lstStyle/>
                    <a:p>
                      <a:pPr algn="l" fontAlgn="ctr"/>
                      <a:r>
                        <a:rPr lang="cs-CZ" sz="1100" u="sng" strike="noStrike">
                          <a:effectLst/>
                          <a:latin typeface="+mn-lt"/>
                          <a:hlinkClick r:id="rId10"/>
                        </a:rPr>
                        <a:t>ISO 14240-2:1997</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Determination of soil microbial biomass — Part 2: Fumigation-extraction method</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387012066"/>
                  </a:ext>
                </a:extLst>
              </a:tr>
              <a:tr h="142875">
                <a:tc>
                  <a:txBody>
                    <a:bodyPr/>
                    <a:lstStyle/>
                    <a:p>
                      <a:pPr algn="l" fontAlgn="ctr"/>
                      <a:r>
                        <a:rPr lang="cs-CZ" sz="1100" u="sng" strike="noStrike">
                          <a:effectLst/>
                          <a:latin typeface="+mn-lt"/>
                          <a:hlinkClick r:id="rId11"/>
                        </a:rPr>
                        <a:t>ISO 23753-1:2019</a:t>
                      </a:r>
                      <a:endParaRPr lang="cs-CZ" sz="1100" b="0" i="0" u="sng" strike="noStrike">
                        <a:solidFill>
                          <a:srgbClr val="0563C1"/>
                        </a:solidFill>
                        <a:effectLst/>
                        <a:latin typeface="+mn-lt"/>
                      </a:endParaRPr>
                    </a:p>
                  </a:txBody>
                  <a:tcPr marL="9525" marR="9525" marT="9525" marB="0" anchor="ctr"/>
                </a:tc>
                <a:tc>
                  <a:txBody>
                    <a:bodyPr/>
                    <a:lstStyle/>
                    <a:p>
                      <a:pPr algn="l" fontAlgn="ctr"/>
                      <a:r>
                        <a:rPr lang="cs-CZ" sz="1100" u="none" strike="noStrike">
                          <a:effectLst/>
                          <a:latin typeface="+mn-lt"/>
                        </a:rPr>
                        <a:t>Soil quality — Determination of dehydrogenases activity in soils — Part 1: Method using triphenyltetrazolium chloride (TTC)</a:t>
                      </a:r>
                      <a:endParaRPr lang="cs-CZ"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456910548"/>
                  </a:ext>
                </a:extLst>
              </a:tr>
              <a:tr h="142875">
                <a:tc>
                  <a:txBody>
                    <a:bodyPr/>
                    <a:lstStyle/>
                    <a:p>
                      <a:pPr algn="l" fontAlgn="ctr"/>
                      <a:r>
                        <a:rPr lang="cs-CZ" sz="1100" u="sng" strike="noStrike">
                          <a:effectLst/>
                          <a:latin typeface="+mn-lt"/>
                          <a:hlinkClick r:id="rId12"/>
                        </a:rPr>
                        <a:t>ISO 23753-2:2019</a:t>
                      </a:r>
                      <a:endParaRPr lang="cs-CZ" sz="1100" b="0" i="0" u="sng" strike="noStrike">
                        <a:solidFill>
                          <a:srgbClr val="0563C1"/>
                        </a:solidFill>
                        <a:effectLst/>
                        <a:latin typeface="+mn-lt"/>
                      </a:endParaRPr>
                    </a:p>
                  </a:txBody>
                  <a:tcPr marL="9525" marR="9525" marT="9525" marB="0" anchor="ctr"/>
                </a:tc>
                <a:tc>
                  <a:txBody>
                    <a:bodyPr/>
                    <a:lstStyle/>
                    <a:p>
                      <a:pPr algn="l" fontAlgn="ctr"/>
                      <a:r>
                        <a:rPr lang="cs-CZ" sz="1100" u="none" strike="noStrike">
                          <a:effectLst/>
                          <a:latin typeface="+mn-lt"/>
                        </a:rPr>
                        <a:t>Soil quality — Determination of dehydrogenases activity in soils — Part 2: Method using iodotetrazolium chloride (INT)</a:t>
                      </a:r>
                      <a:endParaRPr lang="cs-CZ"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641708073"/>
                  </a:ext>
                </a:extLst>
              </a:tr>
              <a:tr h="142875">
                <a:tc>
                  <a:txBody>
                    <a:bodyPr/>
                    <a:lstStyle/>
                    <a:p>
                      <a:pPr algn="l" fontAlgn="ctr"/>
                      <a:r>
                        <a:rPr lang="cs-CZ" sz="1100" u="sng" strike="noStrike">
                          <a:effectLst/>
                          <a:latin typeface="+mn-lt"/>
                          <a:hlinkClick r:id="rId13"/>
                        </a:rPr>
                        <a:t>ISO/TS 29843-1:2010</a:t>
                      </a:r>
                      <a:endParaRPr lang="cs-CZ" sz="1100" b="0" i="0" u="sng" strike="noStrike">
                        <a:solidFill>
                          <a:srgbClr val="0563C1"/>
                        </a:solidFill>
                        <a:effectLst/>
                        <a:latin typeface="+mn-lt"/>
                      </a:endParaRPr>
                    </a:p>
                  </a:txBody>
                  <a:tcPr marL="9525" marR="9525" marT="9525" marB="0" anchor="ctr"/>
                </a:tc>
                <a:tc>
                  <a:txBody>
                    <a:bodyPr/>
                    <a:lstStyle/>
                    <a:p>
                      <a:pPr algn="l" fontAlgn="ctr"/>
                      <a:r>
                        <a:rPr lang="cs-CZ" sz="1100" u="none" strike="noStrike">
                          <a:effectLst/>
                          <a:latin typeface="+mn-lt"/>
                        </a:rPr>
                        <a:t>Soil quality — Determination of soil microbial diversity — Part 1: Method by phospholipid fatty acid analysis (PLFA) and phospholipid ether lipids (PLEL) analysis</a:t>
                      </a:r>
                      <a:endParaRPr lang="cs-CZ"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87225884"/>
                  </a:ext>
                </a:extLst>
              </a:tr>
              <a:tr h="142875">
                <a:tc>
                  <a:txBody>
                    <a:bodyPr/>
                    <a:lstStyle/>
                    <a:p>
                      <a:pPr algn="l" fontAlgn="ctr"/>
                      <a:r>
                        <a:rPr lang="cs-CZ" sz="1100" u="sng" strike="noStrike">
                          <a:effectLst/>
                          <a:latin typeface="+mn-lt"/>
                          <a:hlinkClick r:id="rId14"/>
                        </a:rPr>
                        <a:t>ISO/TS 29843-2:2011</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Determination of soil microbial diversity — Part 2: Method by phospholipid fatty acid analysis (PLFA) using the simple PLFA extraction method</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469563375"/>
                  </a:ext>
                </a:extLst>
              </a:tr>
              <a:tr h="142875">
                <a:tc>
                  <a:txBody>
                    <a:bodyPr/>
                    <a:lstStyle/>
                    <a:p>
                      <a:pPr algn="l" fontAlgn="ctr"/>
                      <a:r>
                        <a:rPr lang="cs-CZ" sz="1100" u="sng" strike="noStrike">
                          <a:effectLst/>
                          <a:latin typeface="+mn-lt"/>
                          <a:hlinkClick r:id="rId15"/>
                        </a:rPr>
                        <a:t>ISO 11063:2020</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Direct extraction of soil DNA</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3966737503"/>
                  </a:ext>
                </a:extLst>
              </a:tr>
              <a:tr h="142875">
                <a:tc>
                  <a:txBody>
                    <a:bodyPr/>
                    <a:lstStyle/>
                    <a:p>
                      <a:pPr algn="l" fontAlgn="ctr"/>
                      <a:r>
                        <a:rPr lang="cs-CZ" sz="1100" u="sng" strike="noStrike">
                          <a:effectLst/>
                          <a:latin typeface="+mn-lt"/>
                          <a:hlinkClick r:id="rId16"/>
                        </a:rPr>
                        <a:t>ISO 17601:2016</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Estimation of abundance of selected microbial gene sequences by quantitative PCR from DNA directly extracted from soil</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3783090541"/>
                  </a:ext>
                </a:extLst>
              </a:tr>
              <a:tr h="142875">
                <a:tc>
                  <a:txBody>
                    <a:bodyPr/>
                    <a:lstStyle/>
                    <a:p>
                      <a:pPr algn="l" fontAlgn="ctr"/>
                      <a:r>
                        <a:rPr lang="cs-CZ" sz="1100" u="sng" strike="noStrike">
                          <a:effectLst/>
                          <a:latin typeface="+mn-lt"/>
                          <a:hlinkClick r:id="rId17"/>
                        </a:rPr>
                        <a:t>ISO 20130:2018</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Measurement of enzyme activity patterns in soil samples using colorimetric substrates in micro-well plates</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2368198220"/>
                  </a:ext>
                </a:extLst>
              </a:tr>
              <a:tr h="142875">
                <a:tc>
                  <a:txBody>
                    <a:bodyPr/>
                    <a:lstStyle/>
                    <a:p>
                      <a:pPr algn="l" fontAlgn="ctr"/>
                      <a:r>
                        <a:rPr lang="cs-CZ" sz="1100" u="sng" strike="noStrike">
                          <a:effectLst/>
                          <a:latin typeface="+mn-lt"/>
                          <a:hlinkClick r:id="rId18"/>
                        </a:rPr>
                        <a:t>ISO/TS 20131-1:2018</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Easy laboratory assessments of soil denitrification, a process source of N2O emissions — Part 1: Soil denitrifying enzymes activities</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318018878"/>
                  </a:ext>
                </a:extLst>
              </a:tr>
              <a:tr h="142875">
                <a:tc>
                  <a:txBody>
                    <a:bodyPr/>
                    <a:lstStyle/>
                    <a:p>
                      <a:pPr algn="l" fontAlgn="ctr"/>
                      <a:r>
                        <a:rPr lang="cs-CZ" sz="1100" u="sng" strike="noStrike">
                          <a:effectLst/>
                          <a:latin typeface="+mn-lt"/>
                          <a:hlinkClick r:id="rId19"/>
                        </a:rPr>
                        <a:t>ISO/TS 20131-2:2018</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Easy laboratory assessments of soil denitrification, a process source of N2O emissions — Part 2: Assessment of the capacity of soils to reduce N2O</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618525681"/>
                  </a:ext>
                </a:extLst>
              </a:tr>
              <a:tr h="142875">
                <a:tc>
                  <a:txBody>
                    <a:bodyPr/>
                    <a:lstStyle/>
                    <a:p>
                      <a:pPr algn="l" fontAlgn="ctr"/>
                      <a:endParaRPr lang="cs-CZ" sz="1100" b="0" i="0" u="sng" strike="noStrike">
                        <a:solidFill>
                          <a:srgbClr val="0563C1"/>
                        </a:solidFill>
                        <a:effectLst/>
                        <a:latin typeface="+mn-lt"/>
                      </a:endParaRPr>
                    </a:p>
                  </a:txBody>
                  <a:tcPr marL="9525" marR="9525" marT="9525" marB="0" anchor="ctr">
                    <a:noFill/>
                  </a:tcPr>
                </a:tc>
                <a:tc>
                  <a:txBody>
                    <a:bodyPr/>
                    <a:lstStyle/>
                    <a:p>
                      <a:pPr algn="l" fontAlgn="ctr"/>
                      <a:endParaRPr lang="cs-CZ" sz="11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3868610179"/>
                  </a:ext>
                </a:extLst>
              </a:tr>
              <a:tr h="142875">
                <a:tc>
                  <a:txBody>
                    <a:bodyPr/>
                    <a:lstStyle/>
                    <a:p>
                      <a:pPr algn="l" fontAlgn="ctr"/>
                      <a:r>
                        <a:rPr lang="cs-CZ" sz="1100" u="sng" strike="noStrike">
                          <a:effectLst/>
                          <a:latin typeface="+mn-lt"/>
                          <a:hlinkClick r:id="rId20"/>
                        </a:rPr>
                        <a:t>ISO 11266:1994</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Guidance on laboratory testing for biodegradation of organic chemicals in soil under aerobic conditions</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3346203151"/>
                  </a:ext>
                </a:extLst>
              </a:tr>
              <a:tr h="142875">
                <a:tc>
                  <a:txBody>
                    <a:bodyPr/>
                    <a:lstStyle/>
                    <a:p>
                      <a:pPr algn="l" fontAlgn="ctr"/>
                      <a:r>
                        <a:rPr lang="cs-CZ" sz="1100" u="sng" strike="noStrike">
                          <a:effectLst/>
                          <a:latin typeface="+mn-lt"/>
                          <a:hlinkClick r:id="rId21"/>
                        </a:rPr>
                        <a:t>ISO 15473:2002</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a:effectLst/>
                          <a:latin typeface="+mn-lt"/>
                        </a:rPr>
                        <a:t>Soil quality — Guidance on laboratory testing for biodegradation of organic chemicals in soil under anaerobic conditions</a:t>
                      </a:r>
                      <a:endParaRPr lang="en-US" sz="11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3153027124"/>
                  </a:ext>
                </a:extLst>
              </a:tr>
              <a:tr h="142875">
                <a:tc>
                  <a:txBody>
                    <a:bodyPr/>
                    <a:lstStyle/>
                    <a:p>
                      <a:pPr algn="l" fontAlgn="ctr"/>
                      <a:r>
                        <a:rPr lang="cs-CZ" sz="1100" u="sng" strike="noStrike">
                          <a:effectLst/>
                          <a:latin typeface="+mn-lt"/>
                          <a:hlinkClick r:id="rId22"/>
                        </a:rPr>
                        <a:t>ISO 14239:2017</a:t>
                      </a:r>
                      <a:endParaRPr lang="cs-CZ" sz="1100" b="0" i="0" u="sng" strike="noStrike">
                        <a:solidFill>
                          <a:srgbClr val="0563C1"/>
                        </a:solidFill>
                        <a:effectLst/>
                        <a:latin typeface="+mn-lt"/>
                      </a:endParaRPr>
                    </a:p>
                  </a:txBody>
                  <a:tcPr marL="9525" marR="9525" marT="9525" marB="0" anchor="ctr"/>
                </a:tc>
                <a:tc>
                  <a:txBody>
                    <a:bodyPr/>
                    <a:lstStyle/>
                    <a:p>
                      <a:pPr algn="l" fontAlgn="ctr"/>
                      <a:r>
                        <a:rPr lang="en-US" sz="1100" u="none" strike="noStrike" dirty="0">
                          <a:effectLst/>
                          <a:latin typeface="+mn-lt"/>
                        </a:rPr>
                        <a:t>Soil quality — Laboratory incubation systems for measuring the mineralization of organic chemicals in soil under aerobic conditions</a:t>
                      </a:r>
                      <a:endParaRPr lang="en-US" sz="11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230268900"/>
                  </a:ext>
                </a:extLst>
              </a:tr>
            </a:tbl>
          </a:graphicData>
        </a:graphic>
      </p:graphicFrame>
      <p:pic>
        <p:nvPicPr>
          <p:cNvPr id="8" name="Picture 3" descr="ISO Logo">
            <a:extLst>
              <a:ext uri="{FF2B5EF4-FFF2-40B4-BE49-F238E27FC236}">
                <a16:creationId xmlns:a16="http://schemas.microsoft.com/office/drawing/2014/main" id="{7C68662E-D7E4-4320-B404-BDF794EFF0D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a:xfrm>
            <a:off x="10687637" y="129187"/>
            <a:ext cx="1365088" cy="391956"/>
          </a:xfrm>
          <a:prstGeom prst="rect">
            <a:avLst/>
          </a:prstGeom>
          <a:noFill/>
        </p:spPr>
      </p:pic>
      <p:pic>
        <p:nvPicPr>
          <p:cNvPr id="7" name="Obrázek 6" descr="Obsah obrázku text&#10;&#10;Popis byl vytvořen automaticky">
            <a:extLst>
              <a:ext uri="{FF2B5EF4-FFF2-40B4-BE49-F238E27FC236}">
                <a16:creationId xmlns:a16="http://schemas.microsoft.com/office/drawing/2014/main" id="{474B5C38-6CAC-4DF8-8277-052837AE3AA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5400000">
            <a:off x="9965834" y="1996435"/>
            <a:ext cx="1549891" cy="19313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251492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defRPr/>
            </a:pPr>
            <a:r>
              <a:rPr lang="en-US" dirty="0"/>
              <a:t>Protection of environment / nature</a:t>
            </a:r>
          </a:p>
        </p:txBody>
      </p:sp>
      <p:sp>
        <p:nvSpPr>
          <p:cNvPr id="6148" name="Rectangle 3"/>
          <p:cNvSpPr>
            <a:spLocks noGrp="1" noChangeArrowheads="1"/>
          </p:cNvSpPr>
          <p:nvPr>
            <p:ph idx="1"/>
          </p:nvPr>
        </p:nvSpPr>
        <p:spPr/>
        <p:txBody>
          <a:bodyPr/>
          <a:lstStyle/>
          <a:p>
            <a:pPr eaLnBrk="1" hangingPunct="1"/>
            <a:r>
              <a:rPr lang="en-US" altLang="cs-CZ" sz="2000" dirty="0"/>
              <a:t>Is and must be primary aim of </a:t>
            </a:r>
            <a:r>
              <a:rPr lang="en-US" altLang="cs-CZ" sz="2000" b="1" dirty="0">
                <a:solidFill>
                  <a:srgbClr val="FF0000"/>
                </a:solidFill>
              </a:rPr>
              <a:t>sustainably developing society </a:t>
            </a:r>
          </a:p>
          <a:p>
            <a:pPr eaLnBrk="1" hangingPunct="1"/>
            <a:r>
              <a:rPr lang="en-US" altLang="cs-CZ" sz="2000" b="1" i="1" dirty="0">
                <a:solidFill>
                  <a:srgbClr val="FF0000"/>
                </a:solidFill>
              </a:rPr>
              <a:t>why?</a:t>
            </a:r>
            <a:r>
              <a:rPr lang="en-US" altLang="cs-CZ" sz="2000" b="1" dirty="0"/>
              <a:t> </a:t>
            </a:r>
          </a:p>
          <a:p>
            <a:pPr eaLnBrk="1" hangingPunct="1">
              <a:buFont typeface="Wingdings" pitchFamily="2" charset="2"/>
              <a:buNone/>
            </a:pPr>
            <a:endParaRPr lang="cs-CZ" altLang="cs-CZ" sz="2000" b="1" dirty="0">
              <a:solidFill>
                <a:srgbClr val="FF0000"/>
              </a:solidFill>
            </a:endParaRPr>
          </a:p>
          <a:p>
            <a:pPr eaLnBrk="1" hangingPunct="1">
              <a:buFont typeface="Wingdings" pitchFamily="2" charset="2"/>
              <a:buNone/>
            </a:pPr>
            <a:r>
              <a:rPr lang="en-US" altLang="cs-CZ" sz="2000" b="1" i="1" dirty="0">
                <a:solidFill>
                  <a:srgbClr val="FF0000"/>
                </a:solidFill>
              </a:rPr>
              <a:t>How to protect ?</a:t>
            </a:r>
          </a:p>
          <a:p>
            <a:pPr eaLnBrk="1" hangingPunct="1"/>
            <a:r>
              <a:rPr lang="en-US" altLang="cs-CZ" sz="2000" dirty="0"/>
              <a:t>Policy</a:t>
            </a:r>
          </a:p>
          <a:p>
            <a:pPr eaLnBrk="1" hangingPunct="1"/>
            <a:r>
              <a:rPr lang="en-US" altLang="cs-CZ" sz="2000" dirty="0"/>
              <a:t>Legislation</a:t>
            </a:r>
          </a:p>
          <a:p>
            <a:pPr eaLnBrk="1" hangingPunct="1"/>
            <a:r>
              <a:rPr lang="en-US" altLang="cs-CZ" sz="2000" dirty="0"/>
              <a:t>Research</a:t>
            </a:r>
          </a:p>
          <a:p>
            <a:pPr eaLnBrk="1" hangingPunct="1"/>
            <a:r>
              <a:rPr lang="en-US" altLang="cs-CZ" sz="2000" dirty="0"/>
              <a:t>Education</a:t>
            </a:r>
          </a:p>
          <a:p>
            <a:pPr eaLnBrk="1" hangingPunct="1"/>
            <a:endParaRPr lang="en-US" altLang="cs-CZ" sz="2000" dirty="0"/>
          </a:p>
          <a:p>
            <a:pPr eaLnBrk="1" hangingPunct="1">
              <a:buFont typeface="Wingdings" pitchFamily="2" charset="2"/>
              <a:buNone/>
            </a:pPr>
            <a:r>
              <a:rPr lang="en-US" altLang="cs-CZ" sz="2000" b="1" dirty="0">
                <a:solidFill>
                  <a:srgbClr val="FF0000"/>
                </a:solidFill>
              </a:rPr>
              <a:t>Ecotoxicology – offers knowledge and tools</a:t>
            </a:r>
            <a:r>
              <a:rPr lang="cs-CZ" altLang="cs-CZ" sz="2000" b="1" dirty="0">
                <a:solidFill>
                  <a:srgbClr val="FF0000"/>
                </a:solidFill>
              </a:rPr>
              <a:t> </a:t>
            </a:r>
            <a:r>
              <a:rPr lang="en-US" altLang="cs-CZ" sz="2000" b="1" dirty="0">
                <a:solidFill>
                  <a:srgbClr val="FF0000"/>
                </a:solidFill>
              </a:rPr>
              <a:t>useful for the effective and reasonable</a:t>
            </a:r>
            <a:r>
              <a:rPr lang="cs-CZ" altLang="cs-CZ" sz="2000" b="1" dirty="0">
                <a:solidFill>
                  <a:srgbClr val="FF0000"/>
                </a:solidFill>
              </a:rPr>
              <a:t> </a:t>
            </a:r>
            <a:r>
              <a:rPr lang="en-US" altLang="cs-CZ" sz="2000" b="1" dirty="0">
                <a:solidFill>
                  <a:srgbClr val="FF0000"/>
                </a:solidFill>
              </a:rPr>
              <a:t>environmental protection</a:t>
            </a:r>
            <a:r>
              <a:rPr lang="cs-CZ" altLang="cs-CZ" sz="2000" b="1" dirty="0">
                <a:solidFill>
                  <a:srgbClr val="FF0000"/>
                </a:solidFill>
              </a:rPr>
              <a:t> </a:t>
            </a:r>
            <a:r>
              <a:rPr lang="cs-CZ" altLang="cs-CZ" sz="2000" b="1" u="sng" dirty="0">
                <a:solidFill>
                  <a:srgbClr val="FF0000"/>
                </a:solidFill>
              </a:rPr>
              <a:t>(these </a:t>
            </a:r>
            <a:r>
              <a:rPr lang="en-US" altLang="cs-CZ" sz="2000" b="1" u="sng" dirty="0">
                <a:solidFill>
                  <a:srgbClr val="FF0000"/>
                </a:solidFill>
              </a:rPr>
              <a:t>tools = ecotoxicological bioassays</a:t>
            </a:r>
            <a:r>
              <a:rPr lang="cs-CZ" altLang="cs-CZ" sz="2000" b="1" u="sng" dirty="0">
                <a:solidFill>
                  <a:srgbClr val="FF0000"/>
                </a:solidFill>
              </a:rPr>
              <a:t>)</a:t>
            </a:r>
            <a:endParaRPr lang="en-US" altLang="cs-CZ" sz="2000" b="1" u="sng" dirty="0">
              <a:solidFill>
                <a:srgbClr val="FF0000"/>
              </a:solidFill>
            </a:endParaRPr>
          </a:p>
        </p:txBody>
      </p:sp>
      <p:pic>
        <p:nvPicPr>
          <p:cNvPr id="448514" name="Picture 2" descr="http://s3.amazonaws.com/dfc_attachments/images/3154905/iStock_000004307050Small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2487" y="866775"/>
            <a:ext cx="2552700"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Zástupný symbol pro číslo snímku 1">
            <a:extLst>
              <a:ext uri="{FF2B5EF4-FFF2-40B4-BE49-F238E27FC236}">
                <a16:creationId xmlns:a16="http://schemas.microsoft.com/office/drawing/2014/main" id="{E1F8B041-5EA1-48D3-A281-5948157B7F47}"/>
              </a:ext>
            </a:extLst>
          </p:cNvPr>
          <p:cNvSpPr>
            <a:spLocks noGrp="1"/>
          </p:cNvSpPr>
          <p:nvPr>
            <p:ph type="sldNum" sz="quarter" idx="10"/>
          </p:nvPr>
        </p:nvSpPr>
        <p:spPr/>
        <p:txBody>
          <a:bodyPr/>
          <a:lstStyle/>
          <a:p>
            <a:pPr>
              <a:defRPr/>
            </a:pPr>
            <a:fld id="{4E12630B-17A9-44AC-A5BE-0FEBEDB0B5E8}" type="slidenum">
              <a:rPr lang="cs-CZ" altLang="cs-CZ" noProof="0" smtClean="0"/>
              <a:pPr>
                <a:defRPr/>
              </a:pPr>
              <a:t>4</a:t>
            </a:fld>
            <a:endParaRPr lang="cs-CZ" altLang="cs-CZ" noProof="0" dirty="0"/>
          </a:p>
        </p:txBody>
      </p:sp>
    </p:spTree>
    <p:extLst>
      <p:ext uri="{BB962C8B-B14F-4D97-AF65-F5344CB8AC3E}">
        <p14:creationId xmlns:p14="http://schemas.microsoft.com/office/powerpoint/2010/main" val="2138291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3" end="3"/>
                                            </p:txEl>
                                          </p:spTgt>
                                        </p:tgtEl>
                                        <p:attrNameLst>
                                          <p:attrName>style.visibility</p:attrName>
                                        </p:attrNameLst>
                                      </p:cBhvr>
                                      <p:to>
                                        <p:strVal val="visible"/>
                                      </p:to>
                                    </p:set>
                                    <p:anim calcmode="lin" valueType="num">
                                      <p:cBhvr additive="base">
                                        <p:cTn id="7" dur="500" fill="hold"/>
                                        <p:tgtEl>
                                          <p:spTgt spid="614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4" end="4"/>
                                            </p:txEl>
                                          </p:spTgt>
                                        </p:tgtEl>
                                        <p:attrNameLst>
                                          <p:attrName>style.visibility</p:attrName>
                                        </p:attrNameLst>
                                      </p:cBhvr>
                                      <p:to>
                                        <p:strVal val="visible"/>
                                      </p:to>
                                    </p:set>
                                    <p:anim calcmode="lin" valueType="num">
                                      <p:cBhvr additive="base">
                                        <p:cTn id="13" dur="500" fill="hold"/>
                                        <p:tgtEl>
                                          <p:spTgt spid="6148">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148">
                                            <p:txEl>
                                              <p:pRg st="5" end="5"/>
                                            </p:txEl>
                                          </p:spTgt>
                                        </p:tgtEl>
                                        <p:attrNameLst>
                                          <p:attrName>style.visibility</p:attrName>
                                        </p:attrNameLst>
                                      </p:cBhvr>
                                      <p:to>
                                        <p:strVal val="visible"/>
                                      </p:to>
                                    </p:set>
                                    <p:anim calcmode="lin" valueType="num">
                                      <p:cBhvr additive="base">
                                        <p:cTn id="17" dur="500" fill="hold"/>
                                        <p:tgtEl>
                                          <p:spTgt spid="6148">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148">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148">
                                            <p:txEl>
                                              <p:pRg st="6" end="6"/>
                                            </p:txEl>
                                          </p:spTgt>
                                        </p:tgtEl>
                                        <p:attrNameLst>
                                          <p:attrName>style.visibility</p:attrName>
                                        </p:attrNameLst>
                                      </p:cBhvr>
                                      <p:to>
                                        <p:strVal val="visible"/>
                                      </p:to>
                                    </p:set>
                                    <p:anim calcmode="lin" valueType="num">
                                      <p:cBhvr additive="base">
                                        <p:cTn id="21" dur="500" fill="hold"/>
                                        <p:tgtEl>
                                          <p:spTgt spid="6148">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148">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148">
                                            <p:txEl>
                                              <p:pRg st="7" end="7"/>
                                            </p:txEl>
                                          </p:spTgt>
                                        </p:tgtEl>
                                        <p:attrNameLst>
                                          <p:attrName>style.visibility</p:attrName>
                                        </p:attrNameLst>
                                      </p:cBhvr>
                                      <p:to>
                                        <p:strVal val="visible"/>
                                      </p:to>
                                    </p:set>
                                    <p:anim calcmode="lin" valueType="num">
                                      <p:cBhvr additive="base">
                                        <p:cTn id="25" dur="500" fill="hold"/>
                                        <p:tgtEl>
                                          <p:spTgt spid="6148">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148">
                                            <p:txEl>
                                              <p:pRg st="9" end="9"/>
                                            </p:txEl>
                                          </p:spTgt>
                                        </p:tgtEl>
                                        <p:attrNameLst>
                                          <p:attrName>style.visibility</p:attrName>
                                        </p:attrNameLst>
                                      </p:cBhvr>
                                      <p:to>
                                        <p:strVal val="visible"/>
                                      </p:to>
                                    </p:set>
                                    <p:anim calcmode="lin" valueType="num">
                                      <p:cBhvr additive="base">
                                        <p:cTn id="31" dur="500" fill="hold"/>
                                        <p:tgtEl>
                                          <p:spTgt spid="6148">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14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B6666F-3F42-4184-8619-863CDFAB43E5}"/>
              </a:ext>
            </a:extLst>
          </p:cNvPr>
          <p:cNvSpPr>
            <a:spLocks noGrp="1"/>
          </p:cNvSpPr>
          <p:nvPr>
            <p:ph type="title"/>
          </p:nvPr>
        </p:nvSpPr>
        <p:spPr/>
        <p:txBody>
          <a:bodyPr/>
          <a:lstStyle/>
          <a:p>
            <a:r>
              <a:rPr lang="cs-CZ" dirty="0"/>
              <a:t>US EPA - </a:t>
            </a:r>
            <a:r>
              <a:rPr lang="en-US" dirty="0"/>
              <a:t>US Environmental Protection Agency</a:t>
            </a:r>
            <a:endParaRPr lang="cs-CZ" dirty="0"/>
          </a:p>
        </p:txBody>
      </p:sp>
      <p:sp>
        <p:nvSpPr>
          <p:cNvPr id="3" name="Zástupný obsah 2">
            <a:extLst>
              <a:ext uri="{FF2B5EF4-FFF2-40B4-BE49-F238E27FC236}">
                <a16:creationId xmlns:a16="http://schemas.microsoft.com/office/drawing/2014/main" id="{E8176D99-59C5-471D-B0E0-0171D4063227}"/>
              </a:ext>
            </a:extLst>
          </p:cNvPr>
          <p:cNvSpPr>
            <a:spLocks noGrp="1"/>
          </p:cNvSpPr>
          <p:nvPr>
            <p:ph idx="1"/>
          </p:nvPr>
        </p:nvSpPr>
        <p:spPr/>
        <p:txBody>
          <a:bodyPr/>
          <a:lstStyle/>
          <a:p>
            <a:pPr marL="0" indent="0">
              <a:buNone/>
            </a:pPr>
            <a:r>
              <a:rPr lang="en-US" b="1" dirty="0"/>
              <a:t>OPPTS</a:t>
            </a:r>
            <a:r>
              <a:rPr lang="cs-CZ" b="1" dirty="0"/>
              <a:t> - </a:t>
            </a:r>
            <a:r>
              <a:rPr lang="en-US" dirty="0"/>
              <a:t>Office of Prevention, Pesticides &amp; Toxic Substances</a:t>
            </a:r>
            <a:endParaRPr lang="cs-CZ" dirty="0"/>
          </a:p>
          <a:p>
            <a:pPr marL="0" indent="0">
              <a:buNone/>
            </a:pPr>
            <a:r>
              <a:rPr lang="en-US" sz="2000" b="1" dirty="0"/>
              <a:t>Group A - Aquatic and Sediment-dwelling Fauna and Aquatic Microcosms</a:t>
            </a:r>
            <a:endParaRPr lang="cs-CZ" b="1" dirty="0"/>
          </a:p>
        </p:txBody>
      </p:sp>
      <p:sp>
        <p:nvSpPr>
          <p:cNvPr id="4" name="Zástupný symbol pro číslo snímku 3">
            <a:extLst>
              <a:ext uri="{FF2B5EF4-FFF2-40B4-BE49-F238E27FC236}">
                <a16:creationId xmlns:a16="http://schemas.microsoft.com/office/drawing/2014/main" id="{13274FBF-220C-4FAD-877D-39E558D161FB}"/>
              </a:ext>
            </a:extLst>
          </p:cNvPr>
          <p:cNvSpPr>
            <a:spLocks noGrp="1"/>
          </p:cNvSpPr>
          <p:nvPr>
            <p:ph type="sldNum" sz="quarter" idx="10"/>
          </p:nvPr>
        </p:nvSpPr>
        <p:spPr/>
        <p:txBody>
          <a:bodyPr/>
          <a:lstStyle/>
          <a:p>
            <a:pPr>
              <a:defRPr/>
            </a:pPr>
            <a:fld id="{4E12630B-17A9-44AC-A5BE-0FEBEDB0B5E8}" type="slidenum">
              <a:rPr lang="cs-CZ" altLang="cs-CZ" noProof="0" smtClean="0"/>
              <a:pPr>
                <a:defRPr/>
              </a:pPr>
              <a:t>40</a:t>
            </a:fld>
            <a:endParaRPr lang="cs-CZ" altLang="cs-CZ" noProof="0" dirty="0"/>
          </a:p>
        </p:txBody>
      </p:sp>
      <p:sp>
        <p:nvSpPr>
          <p:cNvPr id="6" name="TextovéPole 5">
            <a:extLst>
              <a:ext uri="{FF2B5EF4-FFF2-40B4-BE49-F238E27FC236}">
                <a16:creationId xmlns:a16="http://schemas.microsoft.com/office/drawing/2014/main" id="{D2121480-57C5-4055-96F8-4AF80C6F6C7A}"/>
              </a:ext>
            </a:extLst>
          </p:cNvPr>
          <p:cNvSpPr txBox="1"/>
          <p:nvPr/>
        </p:nvSpPr>
        <p:spPr>
          <a:xfrm>
            <a:off x="3996105" y="6371980"/>
            <a:ext cx="6093068" cy="461665"/>
          </a:xfrm>
          <a:prstGeom prst="rect">
            <a:avLst/>
          </a:prstGeom>
          <a:noFill/>
        </p:spPr>
        <p:txBody>
          <a:bodyPr wrap="square">
            <a:spAutoFit/>
          </a:bodyPr>
          <a:lstStyle/>
          <a:p>
            <a:r>
              <a:rPr lang="cs-CZ" sz="1200" dirty="0">
                <a:hlinkClick r:id="rId2"/>
              </a:rPr>
              <a:t>https://www.epa.gov/test-guidelines-pesticides-and-toxic-substances/series-850-ecological-effects-test-guidelines</a:t>
            </a:r>
            <a:r>
              <a:rPr lang="cs-CZ" sz="1200" dirty="0"/>
              <a:t> </a:t>
            </a:r>
          </a:p>
        </p:txBody>
      </p:sp>
      <p:sp>
        <p:nvSpPr>
          <p:cNvPr id="8" name="TextovéPole 7">
            <a:extLst>
              <a:ext uri="{FF2B5EF4-FFF2-40B4-BE49-F238E27FC236}">
                <a16:creationId xmlns:a16="http://schemas.microsoft.com/office/drawing/2014/main" id="{8E0325D0-CF39-4B31-BA13-61DC3782441A}"/>
              </a:ext>
            </a:extLst>
          </p:cNvPr>
          <p:cNvSpPr txBox="1"/>
          <p:nvPr/>
        </p:nvSpPr>
        <p:spPr>
          <a:xfrm>
            <a:off x="704850" y="2092658"/>
            <a:ext cx="12052725" cy="3785652"/>
          </a:xfrm>
          <a:prstGeom prst="rect">
            <a:avLst/>
          </a:prstGeom>
          <a:noFill/>
        </p:spPr>
        <p:txBody>
          <a:bodyPr wrap="square">
            <a:spAutoFit/>
          </a:bodyPr>
          <a:lstStyle/>
          <a:p>
            <a:r>
              <a:rPr lang="cs-CZ" sz="1600" dirty="0">
                <a:hlinkClick r:id="rId3"/>
              </a:rPr>
              <a:t>850.1010 - </a:t>
            </a:r>
            <a:r>
              <a:rPr lang="cs-CZ" sz="1600" dirty="0" err="1">
                <a:hlinkClick r:id="rId3"/>
              </a:rPr>
              <a:t>Aquatic</a:t>
            </a:r>
            <a:r>
              <a:rPr lang="cs-CZ" sz="1600" dirty="0">
                <a:hlinkClick r:id="rId3"/>
              </a:rPr>
              <a:t> </a:t>
            </a:r>
            <a:r>
              <a:rPr lang="cs-CZ" sz="1600" dirty="0" err="1">
                <a:hlinkClick r:id="rId3"/>
              </a:rPr>
              <a:t>Invertebrate</a:t>
            </a:r>
            <a:r>
              <a:rPr lang="cs-CZ" sz="1600" dirty="0">
                <a:hlinkClick r:id="rId3"/>
              </a:rPr>
              <a:t> </a:t>
            </a:r>
            <a:r>
              <a:rPr lang="cs-CZ" sz="1600" dirty="0" err="1">
                <a:hlinkClick r:id="rId3"/>
              </a:rPr>
              <a:t>Acute</a:t>
            </a:r>
            <a:r>
              <a:rPr lang="cs-CZ" sz="1600" dirty="0">
                <a:hlinkClick r:id="rId3"/>
              </a:rPr>
              <a:t> Toxicity Test, </a:t>
            </a:r>
            <a:r>
              <a:rPr lang="cs-CZ" sz="1600" dirty="0" err="1">
                <a:hlinkClick r:id="rId3"/>
              </a:rPr>
              <a:t>Freshwater</a:t>
            </a:r>
            <a:r>
              <a:rPr lang="cs-CZ" sz="1600" dirty="0">
                <a:hlinkClick r:id="rId3"/>
              </a:rPr>
              <a:t> </a:t>
            </a:r>
            <a:r>
              <a:rPr lang="cs-CZ" sz="1600" dirty="0" err="1">
                <a:hlinkClick r:id="rId3"/>
              </a:rPr>
              <a:t>Daphnids</a:t>
            </a:r>
            <a:r>
              <a:rPr lang="cs-CZ" sz="1600" dirty="0">
                <a:hlinkClick r:id="rId3"/>
              </a:rPr>
              <a:t> (</a:t>
            </a:r>
            <a:r>
              <a:rPr lang="cs-CZ" sz="1600" dirty="0" err="1">
                <a:hlinkClick r:id="rId3"/>
              </a:rPr>
              <a:t>December</a:t>
            </a:r>
            <a:r>
              <a:rPr lang="cs-CZ" sz="1600" dirty="0">
                <a:hlinkClick r:id="rId3"/>
              </a:rPr>
              <a:t> 2016)</a:t>
            </a:r>
            <a:endParaRPr lang="cs-CZ" sz="1600" dirty="0"/>
          </a:p>
          <a:p>
            <a:r>
              <a:rPr lang="cs-CZ" sz="1600" dirty="0">
                <a:hlinkClick r:id="rId4"/>
              </a:rPr>
              <a:t>850.1300 - </a:t>
            </a:r>
            <a:r>
              <a:rPr lang="cs-CZ" sz="1600" dirty="0" err="1">
                <a:hlinkClick r:id="rId4"/>
              </a:rPr>
              <a:t>Daphnid</a:t>
            </a:r>
            <a:r>
              <a:rPr lang="cs-CZ" sz="1600" dirty="0">
                <a:hlinkClick r:id="rId4"/>
              </a:rPr>
              <a:t> </a:t>
            </a:r>
            <a:r>
              <a:rPr lang="cs-CZ" sz="1600" dirty="0" err="1">
                <a:hlinkClick r:id="rId4"/>
              </a:rPr>
              <a:t>Chronic</a:t>
            </a:r>
            <a:r>
              <a:rPr lang="cs-CZ" sz="1600" dirty="0">
                <a:hlinkClick r:id="rId4"/>
              </a:rPr>
              <a:t> Toxicity Test (</a:t>
            </a:r>
            <a:r>
              <a:rPr lang="cs-CZ" sz="1600" dirty="0" err="1">
                <a:hlinkClick r:id="rId4"/>
              </a:rPr>
              <a:t>December</a:t>
            </a:r>
            <a:r>
              <a:rPr lang="cs-CZ" sz="1600" dirty="0">
                <a:hlinkClick r:id="rId4"/>
              </a:rPr>
              <a:t> 2016)</a:t>
            </a:r>
            <a:endParaRPr lang="cs-CZ" sz="1600" dirty="0"/>
          </a:p>
          <a:p>
            <a:r>
              <a:rPr lang="cs-CZ" sz="1600" dirty="0">
                <a:hlinkClick r:id="rId5"/>
              </a:rPr>
              <a:t>850.1020 - </a:t>
            </a:r>
            <a:r>
              <a:rPr lang="cs-CZ" sz="1600" dirty="0" err="1">
                <a:hlinkClick r:id="rId5"/>
              </a:rPr>
              <a:t>Gammarid</a:t>
            </a:r>
            <a:r>
              <a:rPr lang="cs-CZ" sz="1600" dirty="0">
                <a:hlinkClick r:id="rId5"/>
              </a:rPr>
              <a:t> </a:t>
            </a:r>
            <a:r>
              <a:rPr lang="cs-CZ" sz="1600" dirty="0" err="1">
                <a:hlinkClick r:id="rId5"/>
              </a:rPr>
              <a:t>Amphipod</a:t>
            </a:r>
            <a:r>
              <a:rPr lang="cs-CZ" sz="1600" dirty="0">
                <a:hlinkClick r:id="rId5"/>
              </a:rPr>
              <a:t> </a:t>
            </a:r>
            <a:r>
              <a:rPr lang="cs-CZ" sz="1600" dirty="0" err="1">
                <a:hlinkClick r:id="rId5"/>
              </a:rPr>
              <a:t>Acute</a:t>
            </a:r>
            <a:r>
              <a:rPr lang="cs-CZ" sz="1600" dirty="0">
                <a:hlinkClick r:id="rId5"/>
              </a:rPr>
              <a:t> Toxicity Test (</a:t>
            </a:r>
            <a:r>
              <a:rPr lang="cs-CZ" sz="1600" dirty="0" err="1">
                <a:hlinkClick r:id="rId5"/>
              </a:rPr>
              <a:t>December</a:t>
            </a:r>
            <a:r>
              <a:rPr lang="cs-CZ" sz="1600" dirty="0">
                <a:hlinkClick r:id="rId5"/>
              </a:rPr>
              <a:t> 2016)</a:t>
            </a:r>
            <a:endParaRPr lang="cs-CZ" sz="1600" dirty="0"/>
          </a:p>
          <a:p>
            <a:r>
              <a:rPr lang="cs-CZ" sz="1600" dirty="0">
                <a:hlinkClick r:id="rId6"/>
              </a:rPr>
              <a:t>850.1025 - </a:t>
            </a:r>
            <a:r>
              <a:rPr lang="cs-CZ" sz="1600" dirty="0" err="1">
                <a:hlinkClick r:id="rId6"/>
              </a:rPr>
              <a:t>Oyster</a:t>
            </a:r>
            <a:r>
              <a:rPr lang="cs-CZ" sz="1600" dirty="0">
                <a:hlinkClick r:id="rId6"/>
              </a:rPr>
              <a:t> </a:t>
            </a:r>
            <a:r>
              <a:rPr lang="cs-CZ" sz="1600" dirty="0" err="1">
                <a:hlinkClick r:id="rId6"/>
              </a:rPr>
              <a:t>Acute</a:t>
            </a:r>
            <a:r>
              <a:rPr lang="cs-CZ" sz="1600" dirty="0">
                <a:hlinkClick r:id="rId6"/>
              </a:rPr>
              <a:t> Toxicity Test (Shell </a:t>
            </a:r>
            <a:r>
              <a:rPr lang="cs-CZ" sz="1600" dirty="0" err="1">
                <a:hlinkClick r:id="rId6"/>
              </a:rPr>
              <a:t>Deposition</a:t>
            </a:r>
            <a:r>
              <a:rPr lang="cs-CZ" sz="1600" dirty="0">
                <a:hlinkClick r:id="rId6"/>
              </a:rPr>
              <a:t>) (</a:t>
            </a:r>
            <a:r>
              <a:rPr lang="cs-CZ" sz="1600" dirty="0" err="1">
                <a:hlinkClick r:id="rId6"/>
              </a:rPr>
              <a:t>December</a:t>
            </a:r>
            <a:r>
              <a:rPr lang="cs-CZ" sz="1600" dirty="0">
                <a:hlinkClick r:id="rId6"/>
              </a:rPr>
              <a:t> 2016)</a:t>
            </a:r>
            <a:endParaRPr lang="cs-CZ" sz="1600" dirty="0"/>
          </a:p>
          <a:p>
            <a:r>
              <a:rPr lang="cs-CZ" sz="1600" dirty="0">
                <a:hlinkClick r:id="rId7"/>
              </a:rPr>
              <a:t>850.1035 - </a:t>
            </a:r>
            <a:r>
              <a:rPr lang="cs-CZ" sz="1600" dirty="0" err="1">
                <a:hlinkClick r:id="rId7"/>
              </a:rPr>
              <a:t>Mysid</a:t>
            </a:r>
            <a:r>
              <a:rPr lang="cs-CZ" sz="1600" dirty="0">
                <a:hlinkClick r:id="rId7"/>
              </a:rPr>
              <a:t> </a:t>
            </a:r>
            <a:r>
              <a:rPr lang="cs-CZ" sz="1600" dirty="0" err="1">
                <a:hlinkClick r:id="rId7"/>
              </a:rPr>
              <a:t>Acute</a:t>
            </a:r>
            <a:r>
              <a:rPr lang="cs-CZ" sz="1600" dirty="0">
                <a:hlinkClick r:id="rId7"/>
              </a:rPr>
              <a:t> Toxicity Test (</a:t>
            </a:r>
            <a:r>
              <a:rPr lang="cs-CZ" sz="1600" dirty="0" err="1">
                <a:hlinkClick r:id="rId7"/>
              </a:rPr>
              <a:t>December</a:t>
            </a:r>
            <a:r>
              <a:rPr lang="cs-CZ" sz="1600" dirty="0">
                <a:hlinkClick r:id="rId7"/>
              </a:rPr>
              <a:t> 2016)</a:t>
            </a:r>
            <a:endParaRPr lang="cs-CZ" sz="1600" dirty="0"/>
          </a:p>
          <a:p>
            <a:r>
              <a:rPr lang="cs-CZ" sz="1600" dirty="0">
                <a:hlinkClick r:id="rId8"/>
              </a:rPr>
              <a:t>850.1045 - </a:t>
            </a:r>
            <a:r>
              <a:rPr lang="cs-CZ" sz="1600" dirty="0" err="1">
                <a:hlinkClick r:id="rId8"/>
              </a:rPr>
              <a:t>Penaeid</a:t>
            </a:r>
            <a:r>
              <a:rPr lang="cs-CZ" sz="1600" dirty="0">
                <a:hlinkClick r:id="rId8"/>
              </a:rPr>
              <a:t> </a:t>
            </a:r>
            <a:r>
              <a:rPr lang="cs-CZ" sz="1600" dirty="0" err="1">
                <a:hlinkClick r:id="rId8"/>
              </a:rPr>
              <a:t>Acute</a:t>
            </a:r>
            <a:r>
              <a:rPr lang="cs-CZ" sz="1600" dirty="0">
                <a:hlinkClick r:id="rId8"/>
              </a:rPr>
              <a:t> Toxicity Test (</a:t>
            </a:r>
            <a:r>
              <a:rPr lang="cs-CZ" sz="1600" dirty="0" err="1">
                <a:hlinkClick r:id="rId8"/>
              </a:rPr>
              <a:t>December</a:t>
            </a:r>
            <a:r>
              <a:rPr lang="cs-CZ" sz="1600" dirty="0">
                <a:hlinkClick r:id="rId8"/>
              </a:rPr>
              <a:t> 2016)</a:t>
            </a:r>
            <a:endParaRPr lang="cs-CZ" sz="1600" dirty="0"/>
          </a:p>
          <a:p>
            <a:r>
              <a:rPr lang="cs-CZ" sz="1600" dirty="0">
                <a:hlinkClick r:id="rId9"/>
              </a:rPr>
              <a:t>850.1055 - </a:t>
            </a:r>
            <a:r>
              <a:rPr lang="cs-CZ" sz="1600" dirty="0" err="1">
                <a:hlinkClick r:id="rId9"/>
              </a:rPr>
              <a:t>Bivalve</a:t>
            </a:r>
            <a:r>
              <a:rPr lang="cs-CZ" sz="1600" dirty="0">
                <a:hlinkClick r:id="rId9"/>
              </a:rPr>
              <a:t> </a:t>
            </a:r>
            <a:r>
              <a:rPr lang="cs-CZ" sz="1600" dirty="0" err="1">
                <a:hlinkClick r:id="rId9"/>
              </a:rPr>
              <a:t>Acute</a:t>
            </a:r>
            <a:r>
              <a:rPr lang="cs-CZ" sz="1600" dirty="0">
                <a:hlinkClick r:id="rId9"/>
              </a:rPr>
              <a:t> Toxicity Test (Embryo-</a:t>
            </a:r>
            <a:r>
              <a:rPr lang="cs-CZ" sz="1600" dirty="0" err="1">
                <a:hlinkClick r:id="rId9"/>
              </a:rPr>
              <a:t>Larval</a:t>
            </a:r>
            <a:r>
              <a:rPr lang="cs-CZ" sz="1600" dirty="0">
                <a:hlinkClick r:id="rId9"/>
              </a:rPr>
              <a:t>) (</a:t>
            </a:r>
            <a:r>
              <a:rPr lang="cs-CZ" sz="1600" dirty="0" err="1">
                <a:hlinkClick r:id="rId9"/>
              </a:rPr>
              <a:t>December</a:t>
            </a:r>
            <a:r>
              <a:rPr lang="cs-CZ" sz="1600" dirty="0">
                <a:hlinkClick r:id="rId9"/>
              </a:rPr>
              <a:t> 2016)</a:t>
            </a:r>
            <a:endParaRPr lang="cs-CZ" sz="1600" dirty="0"/>
          </a:p>
          <a:p>
            <a:r>
              <a:rPr lang="cs-CZ" sz="1600" dirty="0">
                <a:hlinkClick r:id="rId10"/>
              </a:rPr>
              <a:t>850.1710 - </a:t>
            </a:r>
            <a:r>
              <a:rPr lang="cs-CZ" sz="1600" dirty="0" err="1">
                <a:hlinkClick r:id="rId10"/>
              </a:rPr>
              <a:t>Oyster</a:t>
            </a:r>
            <a:r>
              <a:rPr lang="cs-CZ" sz="1600" dirty="0">
                <a:hlinkClick r:id="rId10"/>
              </a:rPr>
              <a:t> Bioconcentration </a:t>
            </a:r>
            <a:r>
              <a:rPr lang="cs-CZ" sz="1600" dirty="0" err="1">
                <a:hlinkClick r:id="rId10"/>
              </a:rPr>
              <a:t>Factor</a:t>
            </a:r>
            <a:r>
              <a:rPr lang="cs-CZ" sz="1600" dirty="0">
                <a:hlinkClick r:id="rId10"/>
              </a:rPr>
              <a:t> (BCF) (</a:t>
            </a:r>
            <a:r>
              <a:rPr lang="cs-CZ" sz="1600" dirty="0" err="1">
                <a:hlinkClick r:id="rId10"/>
              </a:rPr>
              <a:t>December</a:t>
            </a:r>
            <a:r>
              <a:rPr lang="cs-CZ" sz="1600" dirty="0">
                <a:hlinkClick r:id="rId10"/>
              </a:rPr>
              <a:t> 2016)</a:t>
            </a:r>
            <a:endParaRPr lang="cs-CZ" sz="1600" dirty="0"/>
          </a:p>
          <a:p>
            <a:endParaRPr lang="cs-CZ" sz="1600" dirty="0">
              <a:hlinkClick r:id="rId11"/>
            </a:endParaRPr>
          </a:p>
          <a:p>
            <a:r>
              <a:rPr lang="cs-CZ" sz="1600" dirty="0">
                <a:hlinkClick r:id="rId11"/>
              </a:rPr>
              <a:t>850.1075 - </a:t>
            </a:r>
            <a:r>
              <a:rPr lang="cs-CZ" sz="1600" dirty="0" err="1">
                <a:hlinkClick r:id="rId11"/>
              </a:rPr>
              <a:t>Freshwater</a:t>
            </a:r>
            <a:r>
              <a:rPr lang="cs-CZ" sz="1600" dirty="0">
                <a:hlinkClick r:id="rId11"/>
              </a:rPr>
              <a:t> and </a:t>
            </a:r>
            <a:r>
              <a:rPr lang="cs-CZ" sz="1600" dirty="0" err="1">
                <a:hlinkClick r:id="rId11"/>
              </a:rPr>
              <a:t>Saltwater</a:t>
            </a:r>
            <a:r>
              <a:rPr lang="cs-CZ" sz="1600" dirty="0">
                <a:hlinkClick r:id="rId11"/>
              </a:rPr>
              <a:t> </a:t>
            </a:r>
            <a:r>
              <a:rPr lang="cs-CZ" sz="1600" dirty="0" err="1">
                <a:hlinkClick r:id="rId11"/>
              </a:rPr>
              <a:t>Fish</a:t>
            </a:r>
            <a:r>
              <a:rPr lang="cs-CZ" sz="1600" dirty="0">
                <a:hlinkClick r:id="rId11"/>
              </a:rPr>
              <a:t> </a:t>
            </a:r>
            <a:r>
              <a:rPr lang="cs-CZ" sz="1600" dirty="0" err="1">
                <a:hlinkClick r:id="rId11"/>
              </a:rPr>
              <a:t>Acute</a:t>
            </a:r>
            <a:r>
              <a:rPr lang="cs-CZ" sz="1600" dirty="0">
                <a:hlinkClick r:id="rId11"/>
              </a:rPr>
              <a:t> Toxicity Test (</a:t>
            </a:r>
            <a:r>
              <a:rPr lang="cs-CZ" sz="1600" dirty="0" err="1">
                <a:hlinkClick r:id="rId11"/>
              </a:rPr>
              <a:t>December</a:t>
            </a:r>
            <a:r>
              <a:rPr lang="cs-CZ" sz="1600" dirty="0">
                <a:hlinkClick r:id="rId11"/>
              </a:rPr>
              <a:t> 2016)</a:t>
            </a:r>
            <a:endParaRPr lang="cs-CZ" sz="1600" dirty="0"/>
          </a:p>
          <a:p>
            <a:r>
              <a:rPr lang="cs-CZ" sz="1600" dirty="0">
                <a:hlinkClick r:id="rId12"/>
              </a:rPr>
              <a:t>850.1400 - </a:t>
            </a:r>
            <a:r>
              <a:rPr lang="cs-CZ" sz="1600" dirty="0" err="1">
                <a:hlinkClick r:id="rId12"/>
              </a:rPr>
              <a:t>Fish</a:t>
            </a:r>
            <a:r>
              <a:rPr lang="cs-CZ" sz="1600" dirty="0">
                <a:hlinkClick r:id="rId12"/>
              </a:rPr>
              <a:t> Early </a:t>
            </a:r>
            <a:r>
              <a:rPr lang="cs-CZ" sz="1600" dirty="0" err="1">
                <a:hlinkClick r:id="rId12"/>
              </a:rPr>
              <a:t>Life</a:t>
            </a:r>
            <a:r>
              <a:rPr lang="cs-CZ" sz="1600" dirty="0">
                <a:hlinkClick r:id="rId12"/>
              </a:rPr>
              <a:t> </a:t>
            </a:r>
            <a:r>
              <a:rPr lang="cs-CZ" sz="1600" dirty="0" err="1">
                <a:hlinkClick r:id="rId12"/>
              </a:rPr>
              <a:t>Stage</a:t>
            </a:r>
            <a:r>
              <a:rPr lang="cs-CZ" sz="1600" dirty="0">
                <a:hlinkClick r:id="rId12"/>
              </a:rPr>
              <a:t> Toxicity Test (</a:t>
            </a:r>
            <a:r>
              <a:rPr lang="cs-CZ" sz="1600" dirty="0" err="1">
                <a:hlinkClick r:id="rId12"/>
              </a:rPr>
              <a:t>December</a:t>
            </a:r>
            <a:r>
              <a:rPr lang="cs-CZ" sz="1600" dirty="0">
                <a:hlinkClick r:id="rId12"/>
              </a:rPr>
              <a:t> 2016)</a:t>
            </a:r>
            <a:endParaRPr lang="cs-CZ" sz="1600" dirty="0"/>
          </a:p>
          <a:p>
            <a:r>
              <a:rPr lang="cs-CZ" sz="1600" dirty="0">
                <a:hlinkClick r:id="rId13"/>
              </a:rPr>
              <a:t>850.1730 - </a:t>
            </a:r>
            <a:r>
              <a:rPr lang="cs-CZ" sz="1600" dirty="0" err="1">
                <a:hlinkClick r:id="rId13"/>
              </a:rPr>
              <a:t>Fish</a:t>
            </a:r>
            <a:r>
              <a:rPr lang="cs-CZ" sz="1600" dirty="0">
                <a:hlinkClick r:id="rId13"/>
              </a:rPr>
              <a:t> Bioconcentration </a:t>
            </a:r>
            <a:r>
              <a:rPr lang="cs-CZ" sz="1600" dirty="0" err="1">
                <a:hlinkClick r:id="rId13"/>
              </a:rPr>
              <a:t>Factor</a:t>
            </a:r>
            <a:r>
              <a:rPr lang="cs-CZ" sz="1600" dirty="0">
                <a:hlinkClick r:id="rId13"/>
              </a:rPr>
              <a:t> (BCF) (</a:t>
            </a:r>
            <a:r>
              <a:rPr lang="cs-CZ" sz="1600" dirty="0" err="1">
                <a:hlinkClick r:id="rId13"/>
              </a:rPr>
              <a:t>December</a:t>
            </a:r>
            <a:r>
              <a:rPr lang="cs-CZ" sz="1600" dirty="0">
                <a:hlinkClick r:id="rId13"/>
              </a:rPr>
              <a:t> 2016)</a:t>
            </a:r>
            <a:endParaRPr lang="cs-CZ" sz="1600" dirty="0"/>
          </a:p>
          <a:p>
            <a:endParaRPr lang="cs-CZ" sz="1600" dirty="0">
              <a:hlinkClick r:id="rId14"/>
            </a:endParaRPr>
          </a:p>
          <a:p>
            <a:r>
              <a:rPr lang="cs-CZ" sz="1600" dirty="0">
                <a:hlinkClick r:id="rId14"/>
              </a:rPr>
              <a:t>850.1735 - </a:t>
            </a:r>
            <a:r>
              <a:rPr lang="cs-CZ" sz="1600" dirty="0" err="1">
                <a:hlinkClick r:id="rId14"/>
              </a:rPr>
              <a:t>Spiked</a:t>
            </a:r>
            <a:r>
              <a:rPr lang="cs-CZ" sz="1600" dirty="0">
                <a:hlinkClick r:id="rId14"/>
              </a:rPr>
              <a:t> </a:t>
            </a:r>
            <a:r>
              <a:rPr lang="cs-CZ" sz="1600" dirty="0" err="1">
                <a:hlinkClick r:id="rId14"/>
              </a:rPr>
              <a:t>Whole</a:t>
            </a:r>
            <a:r>
              <a:rPr lang="cs-CZ" sz="1600" dirty="0">
                <a:hlinkClick r:id="rId14"/>
              </a:rPr>
              <a:t> Sediment 10-Day Toxicity Test , </a:t>
            </a:r>
            <a:r>
              <a:rPr lang="cs-CZ" sz="1600" dirty="0" err="1">
                <a:hlinkClick r:id="rId14"/>
              </a:rPr>
              <a:t>Freshwater</a:t>
            </a:r>
            <a:r>
              <a:rPr lang="cs-CZ" sz="1600" dirty="0">
                <a:hlinkClick r:id="rId14"/>
              </a:rPr>
              <a:t> </a:t>
            </a:r>
            <a:r>
              <a:rPr lang="cs-CZ" sz="1600" dirty="0" err="1">
                <a:hlinkClick r:id="rId14"/>
              </a:rPr>
              <a:t>Invertebrates</a:t>
            </a:r>
            <a:r>
              <a:rPr lang="cs-CZ" sz="1600" dirty="0">
                <a:hlinkClick r:id="rId14"/>
              </a:rPr>
              <a:t> (</a:t>
            </a:r>
            <a:r>
              <a:rPr lang="cs-CZ" sz="1600" dirty="0" err="1">
                <a:hlinkClick r:id="rId14"/>
              </a:rPr>
              <a:t>December</a:t>
            </a:r>
            <a:r>
              <a:rPr lang="cs-CZ" sz="1600" dirty="0">
                <a:hlinkClick r:id="rId14"/>
              </a:rPr>
              <a:t> 2016)</a:t>
            </a:r>
            <a:endParaRPr lang="cs-CZ" sz="1600" dirty="0"/>
          </a:p>
          <a:p>
            <a:r>
              <a:rPr lang="cs-CZ" sz="1600" dirty="0">
                <a:hlinkClick r:id="rId15"/>
              </a:rPr>
              <a:t>850.1740 - </a:t>
            </a:r>
            <a:r>
              <a:rPr lang="cs-CZ" sz="1600" dirty="0" err="1">
                <a:hlinkClick r:id="rId15"/>
              </a:rPr>
              <a:t>Spiked</a:t>
            </a:r>
            <a:r>
              <a:rPr lang="cs-CZ" sz="1600" dirty="0">
                <a:hlinkClick r:id="rId15"/>
              </a:rPr>
              <a:t> </a:t>
            </a:r>
            <a:r>
              <a:rPr lang="cs-CZ" sz="1600" dirty="0" err="1">
                <a:hlinkClick r:id="rId15"/>
              </a:rPr>
              <a:t>Whole</a:t>
            </a:r>
            <a:r>
              <a:rPr lang="cs-CZ" sz="1600" dirty="0">
                <a:hlinkClick r:id="rId15"/>
              </a:rPr>
              <a:t> Sediment 10-Day Toxicity Test, </a:t>
            </a:r>
            <a:r>
              <a:rPr lang="cs-CZ" sz="1600" dirty="0" err="1">
                <a:hlinkClick r:id="rId15"/>
              </a:rPr>
              <a:t>Saltwater</a:t>
            </a:r>
            <a:r>
              <a:rPr lang="cs-CZ" sz="1600" dirty="0">
                <a:hlinkClick r:id="rId15"/>
              </a:rPr>
              <a:t> </a:t>
            </a:r>
            <a:r>
              <a:rPr lang="cs-CZ" sz="1600" dirty="0" err="1">
                <a:hlinkClick r:id="rId15"/>
              </a:rPr>
              <a:t>Invertebrates</a:t>
            </a:r>
            <a:r>
              <a:rPr lang="cs-CZ" sz="1600" dirty="0">
                <a:hlinkClick r:id="rId15"/>
              </a:rPr>
              <a:t> (</a:t>
            </a:r>
            <a:r>
              <a:rPr lang="cs-CZ" sz="1600" dirty="0" err="1">
                <a:hlinkClick r:id="rId15"/>
              </a:rPr>
              <a:t>December</a:t>
            </a:r>
            <a:r>
              <a:rPr lang="cs-CZ" sz="1600" dirty="0">
                <a:hlinkClick r:id="rId15"/>
              </a:rPr>
              <a:t> 2016)</a:t>
            </a:r>
            <a:endParaRPr lang="cs-CZ" sz="1600" dirty="0"/>
          </a:p>
        </p:txBody>
      </p:sp>
      <p:pic>
        <p:nvPicPr>
          <p:cNvPr id="9" name="Obrázek 8">
            <a:extLst>
              <a:ext uri="{FF2B5EF4-FFF2-40B4-BE49-F238E27FC236}">
                <a16:creationId xmlns:a16="http://schemas.microsoft.com/office/drawing/2014/main" id="{9F339114-7AEC-4D69-B40E-8DC633FDA44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66992" y="1066799"/>
            <a:ext cx="2085733" cy="637022"/>
          </a:xfrm>
          <a:prstGeom prst="rect">
            <a:avLst/>
          </a:prstGeom>
        </p:spPr>
      </p:pic>
    </p:spTree>
    <p:extLst>
      <p:ext uri="{BB962C8B-B14F-4D97-AF65-F5344CB8AC3E}">
        <p14:creationId xmlns:p14="http://schemas.microsoft.com/office/powerpoint/2010/main" val="93753945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B6666F-3F42-4184-8619-863CDFAB43E5}"/>
              </a:ext>
            </a:extLst>
          </p:cNvPr>
          <p:cNvSpPr>
            <a:spLocks noGrp="1"/>
          </p:cNvSpPr>
          <p:nvPr>
            <p:ph type="title"/>
          </p:nvPr>
        </p:nvSpPr>
        <p:spPr/>
        <p:txBody>
          <a:bodyPr/>
          <a:lstStyle/>
          <a:p>
            <a:r>
              <a:rPr lang="cs-CZ" dirty="0"/>
              <a:t>US EPA - </a:t>
            </a:r>
            <a:r>
              <a:rPr lang="en-US" dirty="0"/>
              <a:t>US Environmental Protection Agency</a:t>
            </a:r>
            <a:endParaRPr lang="cs-CZ" dirty="0"/>
          </a:p>
        </p:txBody>
      </p:sp>
      <p:sp>
        <p:nvSpPr>
          <p:cNvPr id="3" name="Zástupný obsah 2">
            <a:extLst>
              <a:ext uri="{FF2B5EF4-FFF2-40B4-BE49-F238E27FC236}">
                <a16:creationId xmlns:a16="http://schemas.microsoft.com/office/drawing/2014/main" id="{E8176D99-59C5-471D-B0E0-0171D4063227}"/>
              </a:ext>
            </a:extLst>
          </p:cNvPr>
          <p:cNvSpPr>
            <a:spLocks noGrp="1"/>
          </p:cNvSpPr>
          <p:nvPr>
            <p:ph idx="1"/>
          </p:nvPr>
        </p:nvSpPr>
        <p:spPr/>
        <p:txBody>
          <a:bodyPr/>
          <a:lstStyle/>
          <a:p>
            <a:pPr marL="0" indent="0">
              <a:buNone/>
            </a:pPr>
            <a:r>
              <a:rPr lang="en-US" b="1" dirty="0"/>
              <a:t>OPPTS</a:t>
            </a:r>
            <a:r>
              <a:rPr lang="cs-CZ" b="1" dirty="0"/>
              <a:t> - </a:t>
            </a:r>
            <a:r>
              <a:rPr lang="en-US" dirty="0"/>
              <a:t>Office of Prevention, Pesticides &amp; Toxic Substances</a:t>
            </a:r>
            <a:endParaRPr lang="cs-CZ" dirty="0"/>
          </a:p>
          <a:p>
            <a:pPr marL="0" indent="0">
              <a:buNone/>
            </a:pPr>
            <a:r>
              <a:rPr lang="en-US" sz="2000" b="1" dirty="0"/>
              <a:t>Group B – Terrestrial Wildlife</a:t>
            </a:r>
            <a:endParaRPr lang="cs-CZ" b="1" dirty="0"/>
          </a:p>
        </p:txBody>
      </p:sp>
      <p:sp>
        <p:nvSpPr>
          <p:cNvPr id="4" name="Zástupný symbol pro číslo snímku 3">
            <a:extLst>
              <a:ext uri="{FF2B5EF4-FFF2-40B4-BE49-F238E27FC236}">
                <a16:creationId xmlns:a16="http://schemas.microsoft.com/office/drawing/2014/main" id="{13274FBF-220C-4FAD-877D-39E558D161FB}"/>
              </a:ext>
            </a:extLst>
          </p:cNvPr>
          <p:cNvSpPr>
            <a:spLocks noGrp="1"/>
          </p:cNvSpPr>
          <p:nvPr>
            <p:ph type="sldNum" sz="quarter" idx="10"/>
          </p:nvPr>
        </p:nvSpPr>
        <p:spPr/>
        <p:txBody>
          <a:bodyPr/>
          <a:lstStyle/>
          <a:p>
            <a:pPr>
              <a:defRPr/>
            </a:pPr>
            <a:fld id="{4E12630B-17A9-44AC-A5BE-0FEBEDB0B5E8}" type="slidenum">
              <a:rPr lang="cs-CZ" altLang="cs-CZ" noProof="0" smtClean="0"/>
              <a:pPr>
                <a:defRPr/>
              </a:pPr>
              <a:t>41</a:t>
            </a:fld>
            <a:endParaRPr lang="cs-CZ" altLang="cs-CZ" noProof="0" dirty="0"/>
          </a:p>
        </p:txBody>
      </p:sp>
      <p:sp>
        <p:nvSpPr>
          <p:cNvPr id="6" name="TextovéPole 5">
            <a:extLst>
              <a:ext uri="{FF2B5EF4-FFF2-40B4-BE49-F238E27FC236}">
                <a16:creationId xmlns:a16="http://schemas.microsoft.com/office/drawing/2014/main" id="{D2121480-57C5-4055-96F8-4AF80C6F6C7A}"/>
              </a:ext>
            </a:extLst>
          </p:cNvPr>
          <p:cNvSpPr txBox="1"/>
          <p:nvPr/>
        </p:nvSpPr>
        <p:spPr>
          <a:xfrm>
            <a:off x="3996105" y="6371980"/>
            <a:ext cx="6093068" cy="461665"/>
          </a:xfrm>
          <a:prstGeom prst="rect">
            <a:avLst/>
          </a:prstGeom>
          <a:noFill/>
        </p:spPr>
        <p:txBody>
          <a:bodyPr wrap="square">
            <a:spAutoFit/>
          </a:bodyPr>
          <a:lstStyle/>
          <a:p>
            <a:r>
              <a:rPr lang="cs-CZ" sz="1200" dirty="0">
                <a:hlinkClick r:id="rId2"/>
              </a:rPr>
              <a:t>https://www.epa.gov/test-guidelines-pesticides-and-toxic-substances/series-850-ecological-effects-test-guidelines</a:t>
            </a:r>
            <a:r>
              <a:rPr lang="cs-CZ" sz="1200" dirty="0"/>
              <a:t> </a:t>
            </a:r>
          </a:p>
        </p:txBody>
      </p:sp>
      <p:pic>
        <p:nvPicPr>
          <p:cNvPr id="9" name="Obrázek 8">
            <a:extLst>
              <a:ext uri="{FF2B5EF4-FFF2-40B4-BE49-F238E27FC236}">
                <a16:creationId xmlns:a16="http://schemas.microsoft.com/office/drawing/2014/main" id="{9F339114-7AEC-4D69-B40E-8DC633FDA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6992" y="1066799"/>
            <a:ext cx="2085733" cy="637022"/>
          </a:xfrm>
          <a:prstGeom prst="rect">
            <a:avLst/>
          </a:prstGeom>
        </p:spPr>
      </p:pic>
      <p:sp>
        <p:nvSpPr>
          <p:cNvPr id="11" name="TextovéPole 10">
            <a:extLst>
              <a:ext uri="{FF2B5EF4-FFF2-40B4-BE49-F238E27FC236}">
                <a16:creationId xmlns:a16="http://schemas.microsoft.com/office/drawing/2014/main" id="{5CC72788-B330-4DC8-A6C7-9F063D30EBB5}"/>
              </a:ext>
            </a:extLst>
          </p:cNvPr>
          <p:cNvSpPr txBox="1"/>
          <p:nvPr/>
        </p:nvSpPr>
        <p:spPr>
          <a:xfrm>
            <a:off x="676275" y="2333338"/>
            <a:ext cx="10197612" cy="1754326"/>
          </a:xfrm>
          <a:prstGeom prst="rect">
            <a:avLst/>
          </a:prstGeom>
          <a:noFill/>
        </p:spPr>
        <p:txBody>
          <a:bodyPr wrap="square">
            <a:spAutoFit/>
          </a:bodyPr>
          <a:lstStyle/>
          <a:p>
            <a:r>
              <a:rPr lang="cs-CZ" sz="1800" dirty="0">
                <a:hlinkClick r:id="rId4"/>
              </a:rPr>
              <a:t>850.2100 - </a:t>
            </a:r>
            <a:r>
              <a:rPr lang="cs-CZ" sz="1800" dirty="0" err="1">
                <a:hlinkClick r:id="rId4"/>
              </a:rPr>
              <a:t>Avian</a:t>
            </a:r>
            <a:r>
              <a:rPr lang="cs-CZ" sz="1800" dirty="0">
                <a:hlinkClick r:id="rId4"/>
              </a:rPr>
              <a:t> </a:t>
            </a:r>
            <a:r>
              <a:rPr lang="cs-CZ" sz="1800" dirty="0" err="1">
                <a:hlinkClick r:id="rId4"/>
              </a:rPr>
              <a:t>Acute</a:t>
            </a:r>
            <a:r>
              <a:rPr lang="cs-CZ" sz="1800" dirty="0">
                <a:hlinkClick r:id="rId4"/>
              </a:rPr>
              <a:t> Oral Toxicity Test (June 2012)</a:t>
            </a:r>
            <a:br>
              <a:rPr lang="cs-CZ" sz="1800" dirty="0"/>
            </a:br>
            <a:r>
              <a:rPr lang="cs-CZ" sz="1800" dirty="0">
                <a:hlinkClick r:id="rId5"/>
              </a:rPr>
              <a:t>850.2200 - </a:t>
            </a:r>
            <a:r>
              <a:rPr lang="cs-CZ" sz="1800" dirty="0" err="1">
                <a:hlinkClick r:id="rId5"/>
              </a:rPr>
              <a:t>Avian</a:t>
            </a:r>
            <a:r>
              <a:rPr lang="cs-CZ" sz="1800" dirty="0">
                <a:hlinkClick r:id="rId5"/>
              </a:rPr>
              <a:t> </a:t>
            </a:r>
            <a:r>
              <a:rPr lang="cs-CZ" sz="1800" dirty="0" err="1">
                <a:hlinkClick r:id="rId5"/>
              </a:rPr>
              <a:t>Dietary</a:t>
            </a:r>
            <a:r>
              <a:rPr lang="cs-CZ" sz="1800" dirty="0">
                <a:hlinkClick r:id="rId5"/>
              </a:rPr>
              <a:t> Toxicity Test (June 2012)</a:t>
            </a:r>
            <a:br>
              <a:rPr lang="cs-CZ" sz="1800" dirty="0"/>
            </a:br>
            <a:r>
              <a:rPr lang="cs-CZ" sz="1800" dirty="0">
                <a:hlinkClick r:id="rId6"/>
              </a:rPr>
              <a:t>850.2300 - </a:t>
            </a:r>
            <a:r>
              <a:rPr lang="cs-CZ" sz="1800" dirty="0" err="1">
                <a:hlinkClick r:id="rId6"/>
              </a:rPr>
              <a:t>Avian</a:t>
            </a:r>
            <a:r>
              <a:rPr lang="cs-CZ" sz="1800" dirty="0">
                <a:hlinkClick r:id="rId6"/>
              </a:rPr>
              <a:t> </a:t>
            </a:r>
            <a:r>
              <a:rPr lang="cs-CZ" sz="1800" dirty="0" err="1">
                <a:hlinkClick r:id="rId6"/>
              </a:rPr>
              <a:t>Reproduction</a:t>
            </a:r>
            <a:r>
              <a:rPr lang="cs-CZ" sz="1800" dirty="0">
                <a:hlinkClick r:id="rId6"/>
              </a:rPr>
              <a:t> Test (June 2012)</a:t>
            </a:r>
            <a:endParaRPr lang="cs-CZ" sz="1800" dirty="0"/>
          </a:p>
          <a:p>
            <a:br>
              <a:rPr lang="cs-CZ" sz="1800" dirty="0"/>
            </a:br>
            <a:r>
              <a:rPr lang="cs-CZ" sz="1800" dirty="0">
                <a:hlinkClick r:id="rId7"/>
              </a:rPr>
              <a:t>850.2400 - </a:t>
            </a:r>
            <a:r>
              <a:rPr lang="cs-CZ" sz="1800" dirty="0" err="1">
                <a:hlinkClick r:id="rId7"/>
              </a:rPr>
              <a:t>Wild</a:t>
            </a:r>
            <a:r>
              <a:rPr lang="cs-CZ" sz="1800" dirty="0">
                <a:hlinkClick r:id="rId7"/>
              </a:rPr>
              <a:t> </a:t>
            </a:r>
            <a:r>
              <a:rPr lang="cs-CZ" sz="1800" dirty="0" err="1">
                <a:hlinkClick r:id="rId7"/>
              </a:rPr>
              <a:t>Mammal</a:t>
            </a:r>
            <a:r>
              <a:rPr lang="cs-CZ" sz="1800" dirty="0">
                <a:hlinkClick r:id="rId7"/>
              </a:rPr>
              <a:t> Toxicity Testing (June 2012)</a:t>
            </a:r>
            <a:endParaRPr lang="cs-CZ" sz="1800" dirty="0"/>
          </a:p>
          <a:p>
            <a:r>
              <a:rPr lang="cs-CZ" sz="1800" dirty="0">
                <a:hlinkClick r:id="rId8"/>
              </a:rPr>
              <a:t>850.2500 - </a:t>
            </a:r>
            <a:r>
              <a:rPr lang="cs-CZ" sz="1800" dirty="0" err="1">
                <a:hlinkClick r:id="rId8"/>
              </a:rPr>
              <a:t>Field</a:t>
            </a:r>
            <a:r>
              <a:rPr lang="cs-CZ" sz="1800" dirty="0">
                <a:hlinkClick r:id="rId8"/>
              </a:rPr>
              <a:t> Testing </a:t>
            </a:r>
            <a:r>
              <a:rPr lang="cs-CZ" sz="1800" dirty="0" err="1">
                <a:hlinkClick r:id="rId8"/>
              </a:rPr>
              <a:t>for</a:t>
            </a:r>
            <a:r>
              <a:rPr lang="cs-CZ" sz="1800" dirty="0">
                <a:hlinkClick r:id="rId8"/>
              </a:rPr>
              <a:t> </a:t>
            </a:r>
            <a:r>
              <a:rPr lang="cs-CZ" sz="1800" dirty="0" err="1">
                <a:hlinkClick r:id="rId8"/>
              </a:rPr>
              <a:t>Terrestrial</a:t>
            </a:r>
            <a:r>
              <a:rPr lang="cs-CZ" sz="1800" dirty="0">
                <a:hlinkClick r:id="rId8"/>
              </a:rPr>
              <a:t> </a:t>
            </a:r>
            <a:r>
              <a:rPr lang="cs-CZ" sz="1800" dirty="0" err="1">
                <a:hlinkClick r:id="rId8"/>
              </a:rPr>
              <a:t>Wildlife</a:t>
            </a:r>
            <a:r>
              <a:rPr lang="cs-CZ" sz="1800" dirty="0">
                <a:hlinkClick r:id="rId8"/>
              </a:rPr>
              <a:t> (June 2012)</a:t>
            </a:r>
            <a:endParaRPr lang="cs-CZ" sz="1800" dirty="0"/>
          </a:p>
        </p:txBody>
      </p:sp>
    </p:spTree>
    <p:extLst>
      <p:ext uri="{BB962C8B-B14F-4D97-AF65-F5344CB8AC3E}">
        <p14:creationId xmlns:p14="http://schemas.microsoft.com/office/powerpoint/2010/main" val="264856177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B6666F-3F42-4184-8619-863CDFAB43E5}"/>
              </a:ext>
            </a:extLst>
          </p:cNvPr>
          <p:cNvSpPr>
            <a:spLocks noGrp="1"/>
          </p:cNvSpPr>
          <p:nvPr>
            <p:ph type="title"/>
          </p:nvPr>
        </p:nvSpPr>
        <p:spPr/>
        <p:txBody>
          <a:bodyPr/>
          <a:lstStyle/>
          <a:p>
            <a:r>
              <a:rPr lang="cs-CZ" dirty="0"/>
              <a:t>US EPA - </a:t>
            </a:r>
            <a:r>
              <a:rPr lang="en-US" dirty="0"/>
              <a:t>US Environmental Protection Agency</a:t>
            </a:r>
            <a:endParaRPr lang="cs-CZ" dirty="0"/>
          </a:p>
        </p:txBody>
      </p:sp>
      <p:sp>
        <p:nvSpPr>
          <p:cNvPr id="3" name="Zástupný obsah 2">
            <a:extLst>
              <a:ext uri="{FF2B5EF4-FFF2-40B4-BE49-F238E27FC236}">
                <a16:creationId xmlns:a16="http://schemas.microsoft.com/office/drawing/2014/main" id="{E8176D99-59C5-471D-B0E0-0171D4063227}"/>
              </a:ext>
            </a:extLst>
          </p:cNvPr>
          <p:cNvSpPr>
            <a:spLocks noGrp="1"/>
          </p:cNvSpPr>
          <p:nvPr>
            <p:ph idx="1"/>
          </p:nvPr>
        </p:nvSpPr>
        <p:spPr/>
        <p:txBody>
          <a:bodyPr/>
          <a:lstStyle/>
          <a:p>
            <a:pPr marL="0" indent="0">
              <a:buNone/>
            </a:pPr>
            <a:r>
              <a:rPr lang="en-US" b="1" dirty="0"/>
              <a:t>OPPTS</a:t>
            </a:r>
            <a:r>
              <a:rPr lang="cs-CZ" b="1" dirty="0"/>
              <a:t> - </a:t>
            </a:r>
            <a:r>
              <a:rPr lang="en-US" dirty="0"/>
              <a:t>Office of Prevention, Pesticides &amp; Toxic Substances</a:t>
            </a:r>
            <a:endParaRPr lang="cs-CZ" dirty="0"/>
          </a:p>
          <a:p>
            <a:pPr marL="0" indent="0">
              <a:buNone/>
            </a:pPr>
            <a:r>
              <a:rPr lang="en-US" sz="2000" b="1" dirty="0"/>
              <a:t>Group C – Terrestrial Beneficial Insects, Invertebrates, and Soil and Wastewater Microorganisms</a:t>
            </a:r>
            <a:endParaRPr lang="cs-CZ" b="1" dirty="0"/>
          </a:p>
        </p:txBody>
      </p:sp>
      <p:sp>
        <p:nvSpPr>
          <p:cNvPr id="4" name="Zástupný symbol pro číslo snímku 3">
            <a:extLst>
              <a:ext uri="{FF2B5EF4-FFF2-40B4-BE49-F238E27FC236}">
                <a16:creationId xmlns:a16="http://schemas.microsoft.com/office/drawing/2014/main" id="{13274FBF-220C-4FAD-877D-39E558D161FB}"/>
              </a:ext>
            </a:extLst>
          </p:cNvPr>
          <p:cNvSpPr>
            <a:spLocks noGrp="1"/>
          </p:cNvSpPr>
          <p:nvPr>
            <p:ph type="sldNum" sz="quarter" idx="10"/>
          </p:nvPr>
        </p:nvSpPr>
        <p:spPr/>
        <p:txBody>
          <a:bodyPr/>
          <a:lstStyle/>
          <a:p>
            <a:pPr>
              <a:defRPr/>
            </a:pPr>
            <a:fld id="{4E12630B-17A9-44AC-A5BE-0FEBEDB0B5E8}" type="slidenum">
              <a:rPr lang="cs-CZ" altLang="cs-CZ" noProof="0" smtClean="0"/>
              <a:pPr>
                <a:defRPr/>
              </a:pPr>
              <a:t>42</a:t>
            </a:fld>
            <a:endParaRPr lang="cs-CZ" altLang="cs-CZ" noProof="0" dirty="0"/>
          </a:p>
        </p:txBody>
      </p:sp>
      <p:sp>
        <p:nvSpPr>
          <p:cNvPr id="6" name="TextovéPole 5">
            <a:extLst>
              <a:ext uri="{FF2B5EF4-FFF2-40B4-BE49-F238E27FC236}">
                <a16:creationId xmlns:a16="http://schemas.microsoft.com/office/drawing/2014/main" id="{D2121480-57C5-4055-96F8-4AF80C6F6C7A}"/>
              </a:ext>
            </a:extLst>
          </p:cNvPr>
          <p:cNvSpPr txBox="1"/>
          <p:nvPr/>
        </p:nvSpPr>
        <p:spPr>
          <a:xfrm>
            <a:off x="3996105" y="6371980"/>
            <a:ext cx="6093068" cy="461665"/>
          </a:xfrm>
          <a:prstGeom prst="rect">
            <a:avLst/>
          </a:prstGeom>
          <a:noFill/>
        </p:spPr>
        <p:txBody>
          <a:bodyPr wrap="square">
            <a:spAutoFit/>
          </a:bodyPr>
          <a:lstStyle/>
          <a:p>
            <a:r>
              <a:rPr lang="cs-CZ" sz="1200" dirty="0">
                <a:hlinkClick r:id="rId2"/>
              </a:rPr>
              <a:t>https://www.epa.gov/test-guidelines-pesticides-and-toxic-substances/series-850-ecological-effects-test-guidelines</a:t>
            </a:r>
            <a:r>
              <a:rPr lang="cs-CZ" sz="1200" dirty="0"/>
              <a:t> </a:t>
            </a:r>
          </a:p>
        </p:txBody>
      </p:sp>
      <p:pic>
        <p:nvPicPr>
          <p:cNvPr id="9" name="Obrázek 8">
            <a:extLst>
              <a:ext uri="{FF2B5EF4-FFF2-40B4-BE49-F238E27FC236}">
                <a16:creationId xmlns:a16="http://schemas.microsoft.com/office/drawing/2014/main" id="{9F339114-7AEC-4D69-B40E-8DC633FDA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6992" y="1066799"/>
            <a:ext cx="2085733" cy="637022"/>
          </a:xfrm>
          <a:prstGeom prst="rect">
            <a:avLst/>
          </a:prstGeom>
        </p:spPr>
      </p:pic>
      <p:sp>
        <p:nvSpPr>
          <p:cNvPr id="10" name="TextovéPole 9">
            <a:extLst>
              <a:ext uri="{FF2B5EF4-FFF2-40B4-BE49-F238E27FC236}">
                <a16:creationId xmlns:a16="http://schemas.microsoft.com/office/drawing/2014/main" id="{03176227-9D4A-4D95-8CCC-89942B401D5A}"/>
              </a:ext>
            </a:extLst>
          </p:cNvPr>
          <p:cNvSpPr txBox="1"/>
          <p:nvPr/>
        </p:nvSpPr>
        <p:spPr>
          <a:xfrm>
            <a:off x="676275" y="2505897"/>
            <a:ext cx="8661156" cy="2585323"/>
          </a:xfrm>
          <a:prstGeom prst="rect">
            <a:avLst/>
          </a:prstGeom>
          <a:noFill/>
        </p:spPr>
        <p:txBody>
          <a:bodyPr wrap="square">
            <a:spAutoFit/>
          </a:bodyPr>
          <a:lstStyle/>
          <a:p>
            <a:r>
              <a:rPr lang="cs-CZ" sz="1800" dirty="0">
                <a:hlinkClick r:id="rId4"/>
              </a:rPr>
              <a:t>850.3020 - </a:t>
            </a:r>
            <a:r>
              <a:rPr lang="cs-CZ" sz="1800" dirty="0" err="1">
                <a:hlinkClick r:id="rId4"/>
              </a:rPr>
              <a:t>Honey</a:t>
            </a:r>
            <a:r>
              <a:rPr lang="cs-CZ" sz="1800" dirty="0">
                <a:hlinkClick r:id="rId4"/>
              </a:rPr>
              <a:t> Bee </a:t>
            </a:r>
            <a:r>
              <a:rPr lang="cs-CZ" sz="1800" dirty="0" err="1">
                <a:hlinkClick r:id="rId4"/>
              </a:rPr>
              <a:t>Acute</a:t>
            </a:r>
            <a:r>
              <a:rPr lang="cs-CZ" sz="1800" dirty="0">
                <a:hlinkClick r:id="rId4"/>
              </a:rPr>
              <a:t> </a:t>
            </a:r>
            <a:r>
              <a:rPr lang="cs-CZ" sz="1800" dirty="0" err="1">
                <a:hlinkClick r:id="rId4"/>
              </a:rPr>
              <a:t>Contact</a:t>
            </a:r>
            <a:r>
              <a:rPr lang="cs-CZ" sz="1800" dirty="0">
                <a:hlinkClick r:id="rId4"/>
              </a:rPr>
              <a:t> Toxicity Test (June 2012)</a:t>
            </a:r>
            <a:br>
              <a:rPr lang="cs-CZ" sz="1800" dirty="0"/>
            </a:br>
            <a:r>
              <a:rPr lang="cs-CZ" sz="1800" dirty="0">
                <a:hlinkClick r:id="rId5"/>
              </a:rPr>
              <a:t>850.3030 - </a:t>
            </a:r>
            <a:r>
              <a:rPr lang="cs-CZ" sz="1800" dirty="0" err="1">
                <a:hlinkClick r:id="rId5"/>
              </a:rPr>
              <a:t>Honey</a:t>
            </a:r>
            <a:r>
              <a:rPr lang="cs-CZ" sz="1800" dirty="0">
                <a:hlinkClick r:id="rId5"/>
              </a:rPr>
              <a:t> Bee Toxicity </a:t>
            </a:r>
            <a:r>
              <a:rPr lang="cs-CZ" sz="1800" dirty="0" err="1">
                <a:hlinkClick r:id="rId5"/>
              </a:rPr>
              <a:t>of</a:t>
            </a:r>
            <a:r>
              <a:rPr lang="cs-CZ" sz="1800" dirty="0">
                <a:hlinkClick r:id="rId5"/>
              </a:rPr>
              <a:t> </a:t>
            </a:r>
            <a:r>
              <a:rPr lang="cs-CZ" sz="1800" dirty="0" err="1">
                <a:hlinkClick r:id="rId5"/>
              </a:rPr>
              <a:t>Residues</a:t>
            </a:r>
            <a:r>
              <a:rPr lang="cs-CZ" sz="1800" dirty="0">
                <a:hlinkClick r:id="rId5"/>
              </a:rPr>
              <a:t> on </a:t>
            </a:r>
            <a:r>
              <a:rPr lang="cs-CZ" sz="1800" dirty="0" err="1">
                <a:hlinkClick r:id="rId5"/>
              </a:rPr>
              <a:t>Foliage</a:t>
            </a:r>
            <a:r>
              <a:rPr lang="cs-CZ" sz="1800" dirty="0">
                <a:hlinkClick r:id="rId5"/>
              </a:rPr>
              <a:t> (June 2012)</a:t>
            </a:r>
            <a:br>
              <a:rPr lang="cs-CZ" sz="1800" dirty="0"/>
            </a:br>
            <a:r>
              <a:rPr lang="cs-CZ" sz="1800" dirty="0">
                <a:hlinkClick r:id="rId6"/>
              </a:rPr>
              <a:t>850.3040 - </a:t>
            </a:r>
            <a:r>
              <a:rPr lang="cs-CZ" sz="1800" dirty="0" err="1">
                <a:hlinkClick r:id="rId6"/>
              </a:rPr>
              <a:t>Field</a:t>
            </a:r>
            <a:r>
              <a:rPr lang="cs-CZ" sz="1800" dirty="0">
                <a:hlinkClick r:id="rId6"/>
              </a:rPr>
              <a:t> Testing </a:t>
            </a:r>
            <a:r>
              <a:rPr lang="cs-CZ" sz="1800" dirty="0" err="1">
                <a:hlinkClick r:id="rId6"/>
              </a:rPr>
              <a:t>for</a:t>
            </a:r>
            <a:r>
              <a:rPr lang="cs-CZ" sz="1800" dirty="0">
                <a:hlinkClick r:id="rId6"/>
              </a:rPr>
              <a:t> </a:t>
            </a:r>
            <a:r>
              <a:rPr lang="cs-CZ" sz="1800" dirty="0" err="1">
                <a:hlinkClick r:id="rId6"/>
              </a:rPr>
              <a:t>Pollinators</a:t>
            </a:r>
            <a:r>
              <a:rPr lang="cs-CZ" sz="1800" dirty="0">
                <a:hlinkClick r:id="rId6"/>
              </a:rPr>
              <a:t> (June 2012)</a:t>
            </a:r>
            <a:endParaRPr lang="cs-CZ" sz="1800" dirty="0"/>
          </a:p>
          <a:p>
            <a:br>
              <a:rPr lang="cs-CZ" sz="1800" dirty="0"/>
            </a:br>
            <a:r>
              <a:rPr lang="cs-CZ" sz="1800" dirty="0">
                <a:hlinkClick r:id="rId7"/>
              </a:rPr>
              <a:t>850.3100 - </a:t>
            </a:r>
            <a:r>
              <a:rPr lang="cs-CZ" sz="1800" dirty="0" err="1">
                <a:hlinkClick r:id="rId7"/>
              </a:rPr>
              <a:t>Earthworm</a:t>
            </a:r>
            <a:r>
              <a:rPr lang="cs-CZ" sz="1800" dirty="0">
                <a:hlinkClick r:id="rId7"/>
              </a:rPr>
              <a:t> </a:t>
            </a:r>
            <a:r>
              <a:rPr lang="cs-CZ" sz="1800" dirty="0" err="1">
                <a:hlinkClick r:id="rId7"/>
              </a:rPr>
              <a:t>Subchronic</a:t>
            </a:r>
            <a:r>
              <a:rPr lang="cs-CZ" sz="1800" dirty="0">
                <a:hlinkClick r:id="rId7"/>
              </a:rPr>
              <a:t> Toxicity Test (June 2012)</a:t>
            </a:r>
            <a:br>
              <a:rPr lang="cs-CZ" sz="1800" dirty="0"/>
            </a:br>
            <a:endParaRPr lang="cs-CZ" sz="1800" dirty="0"/>
          </a:p>
          <a:p>
            <a:r>
              <a:rPr lang="cs-CZ" sz="1800" dirty="0">
                <a:hlinkClick r:id="rId8"/>
              </a:rPr>
              <a:t>850.3200 - </a:t>
            </a:r>
            <a:r>
              <a:rPr lang="cs-CZ" sz="1800" dirty="0" err="1">
                <a:hlinkClick r:id="rId8"/>
              </a:rPr>
              <a:t>Soil</a:t>
            </a:r>
            <a:r>
              <a:rPr lang="cs-CZ" sz="1800" dirty="0">
                <a:hlinkClick r:id="rId8"/>
              </a:rPr>
              <a:t> </a:t>
            </a:r>
            <a:r>
              <a:rPr lang="cs-CZ" sz="1800" dirty="0" err="1">
                <a:hlinkClick r:id="rId8"/>
              </a:rPr>
              <a:t>Microbial</a:t>
            </a:r>
            <a:r>
              <a:rPr lang="cs-CZ" sz="1800" dirty="0">
                <a:hlinkClick r:id="rId8"/>
              </a:rPr>
              <a:t> </a:t>
            </a:r>
            <a:r>
              <a:rPr lang="cs-CZ" sz="1800" dirty="0" err="1">
                <a:hlinkClick r:id="rId8"/>
              </a:rPr>
              <a:t>Community</a:t>
            </a:r>
            <a:r>
              <a:rPr lang="cs-CZ" sz="1800" dirty="0">
                <a:hlinkClick r:id="rId8"/>
              </a:rPr>
              <a:t> Toxicity Test (June 2012)</a:t>
            </a:r>
            <a:br>
              <a:rPr lang="cs-CZ" sz="1800" dirty="0"/>
            </a:br>
            <a:endParaRPr lang="cs-CZ" sz="1800" dirty="0"/>
          </a:p>
          <a:p>
            <a:r>
              <a:rPr lang="cs-CZ" sz="1800" dirty="0">
                <a:hlinkClick r:id="rId9"/>
              </a:rPr>
              <a:t>850.3300 - </a:t>
            </a:r>
            <a:r>
              <a:rPr lang="cs-CZ" sz="1800" dirty="0" err="1">
                <a:hlinkClick r:id="rId9"/>
              </a:rPr>
              <a:t>Modified</a:t>
            </a:r>
            <a:r>
              <a:rPr lang="cs-CZ" sz="1800" dirty="0">
                <a:hlinkClick r:id="rId9"/>
              </a:rPr>
              <a:t> </a:t>
            </a:r>
            <a:r>
              <a:rPr lang="cs-CZ" sz="1800" dirty="0" err="1">
                <a:hlinkClick r:id="rId9"/>
              </a:rPr>
              <a:t>Activated</a:t>
            </a:r>
            <a:r>
              <a:rPr lang="cs-CZ" sz="1800" dirty="0">
                <a:hlinkClick r:id="rId9"/>
              </a:rPr>
              <a:t> </a:t>
            </a:r>
            <a:r>
              <a:rPr lang="cs-CZ" sz="1800" dirty="0" err="1">
                <a:hlinkClick r:id="rId9"/>
              </a:rPr>
              <a:t>Sludge</a:t>
            </a:r>
            <a:r>
              <a:rPr lang="cs-CZ" sz="1800" dirty="0">
                <a:hlinkClick r:id="rId9"/>
              </a:rPr>
              <a:t>, </a:t>
            </a:r>
            <a:r>
              <a:rPr lang="cs-CZ" sz="1800" dirty="0" err="1">
                <a:hlinkClick r:id="rId9"/>
              </a:rPr>
              <a:t>Respiration</a:t>
            </a:r>
            <a:r>
              <a:rPr lang="cs-CZ" sz="1800" dirty="0">
                <a:hlinkClick r:id="rId9"/>
              </a:rPr>
              <a:t> </a:t>
            </a:r>
            <a:r>
              <a:rPr lang="cs-CZ" sz="1800" dirty="0" err="1">
                <a:hlinkClick r:id="rId9"/>
              </a:rPr>
              <a:t>Inhibition</a:t>
            </a:r>
            <a:r>
              <a:rPr lang="cs-CZ" sz="1800" dirty="0">
                <a:hlinkClick r:id="rId9"/>
              </a:rPr>
              <a:t> Test (June 2012)</a:t>
            </a:r>
            <a:endParaRPr lang="cs-CZ" sz="1800" dirty="0"/>
          </a:p>
        </p:txBody>
      </p:sp>
    </p:spTree>
    <p:extLst>
      <p:ext uri="{BB962C8B-B14F-4D97-AF65-F5344CB8AC3E}">
        <p14:creationId xmlns:p14="http://schemas.microsoft.com/office/powerpoint/2010/main" val="323097349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B6666F-3F42-4184-8619-863CDFAB43E5}"/>
              </a:ext>
            </a:extLst>
          </p:cNvPr>
          <p:cNvSpPr>
            <a:spLocks noGrp="1"/>
          </p:cNvSpPr>
          <p:nvPr>
            <p:ph type="title"/>
          </p:nvPr>
        </p:nvSpPr>
        <p:spPr/>
        <p:txBody>
          <a:bodyPr/>
          <a:lstStyle/>
          <a:p>
            <a:r>
              <a:rPr lang="cs-CZ" dirty="0"/>
              <a:t>US EPA - </a:t>
            </a:r>
            <a:r>
              <a:rPr lang="en-US" dirty="0"/>
              <a:t>US Environmental Protection Agency</a:t>
            </a:r>
            <a:endParaRPr lang="cs-CZ" dirty="0"/>
          </a:p>
        </p:txBody>
      </p:sp>
      <p:sp>
        <p:nvSpPr>
          <p:cNvPr id="3" name="Zástupný obsah 2">
            <a:extLst>
              <a:ext uri="{FF2B5EF4-FFF2-40B4-BE49-F238E27FC236}">
                <a16:creationId xmlns:a16="http://schemas.microsoft.com/office/drawing/2014/main" id="{E8176D99-59C5-471D-B0E0-0171D4063227}"/>
              </a:ext>
            </a:extLst>
          </p:cNvPr>
          <p:cNvSpPr>
            <a:spLocks noGrp="1"/>
          </p:cNvSpPr>
          <p:nvPr>
            <p:ph idx="1"/>
          </p:nvPr>
        </p:nvSpPr>
        <p:spPr/>
        <p:txBody>
          <a:bodyPr/>
          <a:lstStyle/>
          <a:p>
            <a:pPr marL="0" indent="0">
              <a:buNone/>
            </a:pPr>
            <a:r>
              <a:rPr lang="en-US" b="1" dirty="0"/>
              <a:t>OPPTS</a:t>
            </a:r>
            <a:r>
              <a:rPr lang="cs-CZ" b="1" dirty="0"/>
              <a:t> - </a:t>
            </a:r>
            <a:r>
              <a:rPr lang="en-US" dirty="0"/>
              <a:t>Office of Prevention, Pesticides &amp; Toxic Substances</a:t>
            </a:r>
            <a:endParaRPr lang="cs-CZ" dirty="0"/>
          </a:p>
          <a:p>
            <a:pPr marL="0" indent="0">
              <a:buNone/>
            </a:pPr>
            <a:r>
              <a:rPr lang="en-US" sz="2000" b="1" dirty="0"/>
              <a:t>Group D – Terrestrial and Aquatic Plants, Cyanobacteria, and Terrestrial Soil Core Microcosm</a:t>
            </a:r>
            <a:endParaRPr lang="cs-CZ" b="1" dirty="0"/>
          </a:p>
        </p:txBody>
      </p:sp>
      <p:sp>
        <p:nvSpPr>
          <p:cNvPr id="4" name="Zástupný symbol pro číslo snímku 3">
            <a:extLst>
              <a:ext uri="{FF2B5EF4-FFF2-40B4-BE49-F238E27FC236}">
                <a16:creationId xmlns:a16="http://schemas.microsoft.com/office/drawing/2014/main" id="{13274FBF-220C-4FAD-877D-39E558D161FB}"/>
              </a:ext>
            </a:extLst>
          </p:cNvPr>
          <p:cNvSpPr>
            <a:spLocks noGrp="1"/>
          </p:cNvSpPr>
          <p:nvPr>
            <p:ph type="sldNum" sz="quarter" idx="10"/>
          </p:nvPr>
        </p:nvSpPr>
        <p:spPr/>
        <p:txBody>
          <a:bodyPr/>
          <a:lstStyle/>
          <a:p>
            <a:pPr>
              <a:defRPr/>
            </a:pPr>
            <a:fld id="{4E12630B-17A9-44AC-A5BE-0FEBEDB0B5E8}" type="slidenum">
              <a:rPr lang="cs-CZ" altLang="cs-CZ" noProof="0" smtClean="0"/>
              <a:pPr>
                <a:defRPr/>
              </a:pPr>
              <a:t>43</a:t>
            </a:fld>
            <a:endParaRPr lang="cs-CZ" altLang="cs-CZ" noProof="0" dirty="0"/>
          </a:p>
        </p:txBody>
      </p:sp>
      <p:sp>
        <p:nvSpPr>
          <p:cNvPr id="6" name="TextovéPole 5">
            <a:extLst>
              <a:ext uri="{FF2B5EF4-FFF2-40B4-BE49-F238E27FC236}">
                <a16:creationId xmlns:a16="http://schemas.microsoft.com/office/drawing/2014/main" id="{D2121480-57C5-4055-96F8-4AF80C6F6C7A}"/>
              </a:ext>
            </a:extLst>
          </p:cNvPr>
          <p:cNvSpPr txBox="1"/>
          <p:nvPr/>
        </p:nvSpPr>
        <p:spPr>
          <a:xfrm>
            <a:off x="3996105" y="6371980"/>
            <a:ext cx="6093068" cy="461665"/>
          </a:xfrm>
          <a:prstGeom prst="rect">
            <a:avLst/>
          </a:prstGeom>
          <a:noFill/>
        </p:spPr>
        <p:txBody>
          <a:bodyPr wrap="square">
            <a:spAutoFit/>
          </a:bodyPr>
          <a:lstStyle/>
          <a:p>
            <a:r>
              <a:rPr lang="cs-CZ" sz="1200" dirty="0">
                <a:hlinkClick r:id="rId2"/>
              </a:rPr>
              <a:t>https://www.epa.gov/test-guidelines-pesticides-and-toxic-substances/series-850-ecological-effects-test-guidelines</a:t>
            </a:r>
            <a:r>
              <a:rPr lang="cs-CZ" sz="1200" dirty="0"/>
              <a:t> </a:t>
            </a:r>
          </a:p>
        </p:txBody>
      </p:sp>
      <p:pic>
        <p:nvPicPr>
          <p:cNvPr id="9" name="Obrázek 8">
            <a:extLst>
              <a:ext uri="{FF2B5EF4-FFF2-40B4-BE49-F238E27FC236}">
                <a16:creationId xmlns:a16="http://schemas.microsoft.com/office/drawing/2014/main" id="{9F339114-7AEC-4D69-B40E-8DC633FDA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6992" y="1066799"/>
            <a:ext cx="2085733" cy="637022"/>
          </a:xfrm>
          <a:prstGeom prst="rect">
            <a:avLst/>
          </a:prstGeom>
        </p:spPr>
      </p:pic>
      <p:sp>
        <p:nvSpPr>
          <p:cNvPr id="11" name="TextovéPole 10">
            <a:extLst>
              <a:ext uri="{FF2B5EF4-FFF2-40B4-BE49-F238E27FC236}">
                <a16:creationId xmlns:a16="http://schemas.microsoft.com/office/drawing/2014/main" id="{10207B3A-48F0-4EE5-B98C-F1F3EED56696}"/>
              </a:ext>
            </a:extLst>
          </p:cNvPr>
          <p:cNvSpPr txBox="1"/>
          <p:nvPr/>
        </p:nvSpPr>
        <p:spPr>
          <a:xfrm>
            <a:off x="704849" y="2441507"/>
            <a:ext cx="10461381" cy="3693319"/>
          </a:xfrm>
          <a:prstGeom prst="rect">
            <a:avLst/>
          </a:prstGeom>
          <a:noFill/>
        </p:spPr>
        <p:txBody>
          <a:bodyPr wrap="square">
            <a:spAutoFit/>
          </a:bodyPr>
          <a:lstStyle/>
          <a:p>
            <a:r>
              <a:rPr lang="cs-CZ" sz="1800" dirty="0">
                <a:hlinkClick r:id="rId4"/>
              </a:rPr>
              <a:t>850.4230 - Early </a:t>
            </a:r>
            <a:r>
              <a:rPr lang="cs-CZ" sz="1800" dirty="0" err="1">
                <a:hlinkClick r:id="rId4"/>
              </a:rPr>
              <a:t>Seedling</a:t>
            </a:r>
            <a:r>
              <a:rPr lang="cs-CZ" sz="1800" dirty="0">
                <a:hlinkClick r:id="rId4"/>
              </a:rPr>
              <a:t> </a:t>
            </a:r>
            <a:r>
              <a:rPr lang="cs-CZ" sz="1800" dirty="0" err="1">
                <a:hlinkClick r:id="rId4"/>
              </a:rPr>
              <a:t>Growth</a:t>
            </a:r>
            <a:r>
              <a:rPr lang="cs-CZ" sz="1800" dirty="0">
                <a:hlinkClick r:id="rId4"/>
              </a:rPr>
              <a:t> Toxicity Test (June 2012)</a:t>
            </a:r>
            <a:br>
              <a:rPr lang="cs-CZ" sz="1800" dirty="0"/>
            </a:br>
            <a:r>
              <a:rPr lang="cs-CZ" sz="1800" dirty="0">
                <a:hlinkClick r:id="rId5"/>
              </a:rPr>
              <a:t>850.4100 - </a:t>
            </a:r>
            <a:r>
              <a:rPr lang="cs-CZ" sz="1800" dirty="0" err="1">
                <a:hlinkClick r:id="rId5"/>
              </a:rPr>
              <a:t>Seedling</a:t>
            </a:r>
            <a:r>
              <a:rPr lang="cs-CZ" sz="1800" dirty="0">
                <a:hlinkClick r:id="rId5"/>
              </a:rPr>
              <a:t> Emergence and </a:t>
            </a:r>
            <a:r>
              <a:rPr lang="cs-CZ" sz="1800" dirty="0" err="1">
                <a:hlinkClick r:id="rId5"/>
              </a:rPr>
              <a:t>Seedling</a:t>
            </a:r>
            <a:r>
              <a:rPr lang="cs-CZ" sz="1800" dirty="0">
                <a:hlinkClick r:id="rId5"/>
              </a:rPr>
              <a:t> </a:t>
            </a:r>
            <a:r>
              <a:rPr lang="cs-CZ" sz="1800" dirty="0" err="1">
                <a:hlinkClick r:id="rId5"/>
              </a:rPr>
              <a:t>Growth</a:t>
            </a:r>
            <a:r>
              <a:rPr lang="cs-CZ" sz="1800" dirty="0">
                <a:hlinkClick r:id="rId5"/>
              </a:rPr>
              <a:t> (June 2012)</a:t>
            </a:r>
            <a:br>
              <a:rPr lang="cs-CZ" sz="1800" dirty="0"/>
            </a:br>
            <a:r>
              <a:rPr lang="cs-CZ" sz="1800" dirty="0">
                <a:hlinkClick r:id="rId6"/>
              </a:rPr>
              <a:t>850.4150 - </a:t>
            </a:r>
            <a:r>
              <a:rPr lang="cs-CZ" sz="1800" dirty="0" err="1">
                <a:hlinkClick r:id="rId6"/>
              </a:rPr>
              <a:t>Vegetative</a:t>
            </a:r>
            <a:r>
              <a:rPr lang="cs-CZ" sz="1800" dirty="0">
                <a:hlinkClick r:id="rId6"/>
              </a:rPr>
              <a:t> </a:t>
            </a:r>
            <a:r>
              <a:rPr lang="cs-CZ" sz="1800" dirty="0" err="1">
                <a:hlinkClick r:id="rId6"/>
              </a:rPr>
              <a:t>Vigor</a:t>
            </a:r>
            <a:r>
              <a:rPr lang="cs-CZ" sz="1800" dirty="0">
                <a:hlinkClick r:id="rId6"/>
              </a:rPr>
              <a:t> (June 2012)</a:t>
            </a:r>
            <a:br>
              <a:rPr lang="cs-CZ" sz="1800" dirty="0"/>
            </a:br>
            <a:r>
              <a:rPr lang="cs-CZ" sz="1800" dirty="0">
                <a:hlinkClick r:id="rId7"/>
              </a:rPr>
              <a:t>850.4800 - Plant </a:t>
            </a:r>
            <a:r>
              <a:rPr lang="cs-CZ" sz="1800" dirty="0" err="1">
                <a:hlinkClick r:id="rId7"/>
              </a:rPr>
              <a:t>Uptake</a:t>
            </a:r>
            <a:r>
              <a:rPr lang="cs-CZ" sz="1800" dirty="0">
                <a:hlinkClick r:id="rId7"/>
              </a:rPr>
              <a:t> and </a:t>
            </a:r>
            <a:r>
              <a:rPr lang="cs-CZ" sz="1800" dirty="0" err="1">
                <a:hlinkClick r:id="rId7"/>
              </a:rPr>
              <a:t>Translocation</a:t>
            </a:r>
            <a:r>
              <a:rPr lang="cs-CZ" sz="1800" dirty="0">
                <a:hlinkClick r:id="rId7"/>
              </a:rPr>
              <a:t> Test (June 2012)</a:t>
            </a:r>
            <a:br>
              <a:rPr lang="cs-CZ" sz="1800" dirty="0"/>
            </a:br>
            <a:r>
              <a:rPr lang="cs-CZ" sz="1800" dirty="0">
                <a:hlinkClick r:id="rId8"/>
              </a:rPr>
              <a:t>850.4300 - </a:t>
            </a:r>
            <a:r>
              <a:rPr lang="cs-CZ" sz="1800" dirty="0" err="1">
                <a:hlinkClick r:id="rId8"/>
              </a:rPr>
              <a:t>Terrestrial</a:t>
            </a:r>
            <a:r>
              <a:rPr lang="cs-CZ" sz="1800" dirty="0">
                <a:hlinkClick r:id="rId8"/>
              </a:rPr>
              <a:t> </a:t>
            </a:r>
            <a:r>
              <a:rPr lang="cs-CZ" sz="1800" dirty="0" err="1">
                <a:hlinkClick r:id="rId8"/>
              </a:rPr>
              <a:t>Plants</a:t>
            </a:r>
            <a:r>
              <a:rPr lang="cs-CZ" sz="1800" dirty="0">
                <a:hlinkClick r:id="rId8"/>
              </a:rPr>
              <a:t> </a:t>
            </a:r>
            <a:r>
              <a:rPr lang="cs-CZ" sz="1800" dirty="0" err="1">
                <a:hlinkClick r:id="rId8"/>
              </a:rPr>
              <a:t>Field</a:t>
            </a:r>
            <a:r>
              <a:rPr lang="cs-CZ" sz="1800" dirty="0">
                <a:hlinkClick r:id="rId8"/>
              </a:rPr>
              <a:t> Study (June 2012)</a:t>
            </a:r>
            <a:endParaRPr lang="cs-CZ" sz="1800" dirty="0"/>
          </a:p>
          <a:p>
            <a:br>
              <a:rPr lang="cs-CZ" sz="1800" dirty="0"/>
            </a:br>
            <a:r>
              <a:rPr lang="cs-CZ" sz="1800" dirty="0">
                <a:hlinkClick r:id="rId9"/>
              </a:rPr>
              <a:t>850.4500 - </a:t>
            </a:r>
            <a:r>
              <a:rPr lang="cs-CZ" sz="1800" dirty="0" err="1">
                <a:hlinkClick r:id="rId9"/>
              </a:rPr>
              <a:t>Algal</a:t>
            </a:r>
            <a:r>
              <a:rPr lang="cs-CZ" sz="1800" dirty="0">
                <a:hlinkClick r:id="rId9"/>
              </a:rPr>
              <a:t> Toxicity (June 2012)</a:t>
            </a:r>
            <a:br>
              <a:rPr lang="cs-CZ" sz="1800" dirty="0"/>
            </a:br>
            <a:r>
              <a:rPr lang="cs-CZ" sz="1800" dirty="0">
                <a:hlinkClick r:id="rId10"/>
              </a:rPr>
              <a:t>850.4550 - </a:t>
            </a:r>
            <a:r>
              <a:rPr lang="cs-CZ" sz="1800" dirty="0" err="1">
                <a:hlinkClick r:id="rId10"/>
              </a:rPr>
              <a:t>Cyanobacteria</a:t>
            </a:r>
            <a:r>
              <a:rPr lang="cs-CZ" sz="1800" dirty="0">
                <a:hlinkClick r:id="rId10"/>
              </a:rPr>
              <a:t> (</a:t>
            </a:r>
            <a:r>
              <a:rPr lang="cs-CZ" sz="1800" dirty="0" err="1">
                <a:hlinkClick r:id="rId10"/>
              </a:rPr>
              <a:t>Anabaena</a:t>
            </a:r>
            <a:r>
              <a:rPr lang="cs-CZ" sz="1800" dirty="0">
                <a:hlinkClick r:id="rId10"/>
              </a:rPr>
              <a:t> </a:t>
            </a:r>
            <a:r>
              <a:rPr lang="cs-CZ" sz="1800" dirty="0" err="1">
                <a:hlinkClick r:id="rId10"/>
              </a:rPr>
              <a:t>flos-aquae</a:t>
            </a:r>
            <a:r>
              <a:rPr lang="cs-CZ" sz="1800" dirty="0">
                <a:hlinkClick r:id="rId10"/>
              </a:rPr>
              <a:t>) Toxicity (June 2012)</a:t>
            </a:r>
            <a:br>
              <a:rPr lang="cs-CZ" sz="1800" dirty="0"/>
            </a:br>
            <a:r>
              <a:rPr lang="cs-CZ" sz="1800" dirty="0">
                <a:hlinkClick r:id="rId11"/>
              </a:rPr>
              <a:t>850.4400 - </a:t>
            </a:r>
            <a:r>
              <a:rPr lang="cs-CZ" sz="1800" dirty="0" err="1">
                <a:hlinkClick r:id="rId11"/>
              </a:rPr>
              <a:t>Aquatic</a:t>
            </a:r>
            <a:r>
              <a:rPr lang="cs-CZ" sz="1800" dirty="0">
                <a:hlinkClick r:id="rId11"/>
              </a:rPr>
              <a:t> Plant Toxicity Test </a:t>
            </a:r>
            <a:r>
              <a:rPr lang="cs-CZ" sz="1800" dirty="0" err="1">
                <a:hlinkClick r:id="rId11"/>
              </a:rPr>
              <a:t>Using</a:t>
            </a:r>
            <a:r>
              <a:rPr lang="cs-CZ" sz="1800" dirty="0">
                <a:hlinkClick r:id="rId11"/>
              </a:rPr>
              <a:t> </a:t>
            </a:r>
            <a:r>
              <a:rPr lang="cs-CZ" sz="1800" dirty="0" err="1">
                <a:hlinkClick r:id="rId11"/>
              </a:rPr>
              <a:t>Lemna</a:t>
            </a:r>
            <a:r>
              <a:rPr lang="cs-CZ" sz="1800" dirty="0">
                <a:hlinkClick r:id="rId11"/>
              </a:rPr>
              <a:t> </a:t>
            </a:r>
            <a:r>
              <a:rPr lang="cs-CZ" sz="1800" dirty="0" err="1">
                <a:hlinkClick r:id="rId11"/>
              </a:rPr>
              <a:t>spp</a:t>
            </a:r>
            <a:r>
              <a:rPr lang="cs-CZ" sz="1800" dirty="0">
                <a:hlinkClick r:id="rId11"/>
              </a:rPr>
              <a:t>. (June 2012)</a:t>
            </a:r>
            <a:br>
              <a:rPr lang="cs-CZ" sz="1800" dirty="0"/>
            </a:br>
            <a:r>
              <a:rPr lang="cs-CZ" sz="1800" dirty="0">
                <a:hlinkClick r:id="rId12"/>
              </a:rPr>
              <a:t>850.4450 - </a:t>
            </a:r>
            <a:r>
              <a:rPr lang="cs-CZ" sz="1800" dirty="0" err="1">
                <a:hlinkClick r:id="rId12"/>
              </a:rPr>
              <a:t>Aquatic</a:t>
            </a:r>
            <a:r>
              <a:rPr lang="cs-CZ" sz="1800" dirty="0">
                <a:hlinkClick r:id="rId12"/>
              </a:rPr>
              <a:t> </a:t>
            </a:r>
            <a:r>
              <a:rPr lang="cs-CZ" sz="1800" dirty="0" err="1">
                <a:hlinkClick r:id="rId12"/>
              </a:rPr>
              <a:t>Plants</a:t>
            </a:r>
            <a:r>
              <a:rPr lang="cs-CZ" sz="1800" dirty="0">
                <a:hlinkClick r:id="rId12"/>
              </a:rPr>
              <a:t> </a:t>
            </a:r>
            <a:r>
              <a:rPr lang="cs-CZ" sz="1800" dirty="0" err="1">
                <a:hlinkClick r:id="rId12"/>
              </a:rPr>
              <a:t>Field</a:t>
            </a:r>
            <a:r>
              <a:rPr lang="cs-CZ" sz="1800" dirty="0">
                <a:hlinkClick r:id="rId12"/>
              </a:rPr>
              <a:t> Study (June 2012)</a:t>
            </a:r>
            <a:br>
              <a:rPr lang="cs-CZ" sz="1800" dirty="0"/>
            </a:br>
            <a:endParaRPr lang="cs-CZ" sz="1800" dirty="0"/>
          </a:p>
          <a:p>
            <a:r>
              <a:rPr lang="cs-CZ" sz="1800" dirty="0">
                <a:hlinkClick r:id="rId13"/>
              </a:rPr>
              <a:t>850.4600 - </a:t>
            </a:r>
            <a:r>
              <a:rPr lang="cs-CZ" sz="1800" dirty="0" err="1">
                <a:hlinkClick r:id="rId13"/>
              </a:rPr>
              <a:t>Rhizobium-Legume</a:t>
            </a:r>
            <a:r>
              <a:rPr lang="cs-CZ" sz="1800" dirty="0">
                <a:hlinkClick r:id="rId13"/>
              </a:rPr>
              <a:t> Toxicity (June 2012)</a:t>
            </a:r>
            <a:br>
              <a:rPr lang="cs-CZ" sz="1800" dirty="0"/>
            </a:br>
            <a:r>
              <a:rPr lang="cs-CZ" sz="1800" dirty="0">
                <a:hlinkClick r:id="rId14"/>
              </a:rPr>
              <a:t>850.4900 - </a:t>
            </a:r>
            <a:r>
              <a:rPr lang="cs-CZ" sz="1800" dirty="0" err="1">
                <a:hlinkClick r:id="rId14"/>
              </a:rPr>
              <a:t>Terrestrial</a:t>
            </a:r>
            <a:r>
              <a:rPr lang="cs-CZ" sz="1800" dirty="0">
                <a:hlinkClick r:id="rId14"/>
              </a:rPr>
              <a:t> </a:t>
            </a:r>
            <a:r>
              <a:rPr lang="cs-CZ" sz="1800" dirty="0" err="1">
                <a:hlinkClick r:id="rId14"/>
              </a:rPr>
              <a:t>Soil-Core</a:t>
            </a:r>
            <a:r>
              <a:rPr lang="cs-CZ" sz="1800" dirty="0">
                <a:hlinkClick r:id="rId14"/>
              </a:rPr>
              <a:t> </a:t>
            </a:r>
            <a:r>
              <a:rPr lang="cs-CZ" sz="1800" dirty="0" err="1">
                <a:hlinkClick r:id="rId14"/>
              </a:rPr>
              <a:t>Microcosm</a:t>
            </a:r>
            <a:r>
              <a:rPr lang="cs-CZ" sz="1800" dirty="0">
                <a:hlinkClick r:id="rId14"/>
              </a:rPr>
              <a:t> Test (June 2012)</a:t>
            </a:r>
            <a:endParaRPr lang="cs-CZ" sz="1800" dirty="0"/>
          </a:p>
        </p:txBody>
      </p:sp>
    </p:spTree>
    <p:extLst>
      <p:ext uri="{BB962C8B-B14F-4D97-AF65-F5344CB8AC3E}">
        <p14:creationId xmlns:p14="http://schemas.microsoft.com/office/powerpoint/2010/main" val="307867757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Ecotoxicology</a:t>
            </a:r>
          </a:p>
        </p:txBody>
      </p:sp>
      <p:sp>
        <p:nvSpPr>
          <p:cNvPr id="5" name="Zástupný symbol pro obsah 4"/>
          <p:cNvSpPr>
            <a:spLocks noGrp="1"/>
          </p:cNvSpPr>
          <p:nvPr>
            <p:ph idx="1"/>
          </p:nvPr>
        </p:nvSpPr>
        <p:spPr>
          <a:xfrm>
            <a:off x="318782" y="1212782"/>
            <a:ext cx="4862400" cy="4778443"/>
          </a:xfrm>
        </p:spPr>
        <p:txBody>
          <a:bodyPr/>
          <a:lstStyle/>
          <a:p>
            <a:pPr marL="3175" indent="-3175" algn="ctr">
              <a:buNone/>
            </a:pPr>
            <a:r>
              <a:rPr lang="en-US" b="1" dirty="0">
                <a:solidFill>
                  <a:srgbClr val="FF0000"/>
                </a:solidFill>
              </a:rPr>
              <a:t>Discipline on the border </a:t>
            </a:r>
            <a:endParaRPr lang="cs-CZ" b="1" dirty="0">
              <a:solidFill>
                <a:srgbClr val="FF0000"/>
              </a:solidFill>
            </a:endParaRPr>
          </a:p>
          <a:p>
            <a:pPr marL="3175" indent="-3175" algn="ctr">
              <a:buNone/>
            </a:pPr>
            <a:r>
              <a:rPr lang="en-US" b="1" dirty="0">
                <a:solidFill>
                  <a:srgbClr val="FF0000"/>
                </a:solidFill>
              </a:rPr>
              <a:t>of ecology and toxicology</a:t>
            </a:r>
            <a:endParaRPr lang="cs-CZ" b="1" dirty="0">
              <a:solidFill>
                <a:srgbClr val="FF0000"/>
              </a:solidFill>
            </a:endParaRPr>
          </a:p>
          <a:p>
            <a:pPr marL="3175" indent="-3175" algn="ctr">
              <a:buNone/>
            </a:pPr>
            <a:r>
              <a:rPr lang="en-US" b="1" dirty="0">
                <a:solidFill>
                  <a:srgbClr val="FF0000"/>
                </a:solidFill>
              </a:rPr>
              <a:t>studying and evaluating </a:t>
            </a:r>
            <a:endParaRPr lang="cs-CZ" b="1" dirty="0">
              <a:solidFill>
                <a:srgbClr val="FF0000"/>
              </a:solidFill>
            </a:endParaRPr>
          </a:p>
          <a:p>
            <a:pPr marL="3175" indent="-3175" algn="ctr">
              <a:buNone/>
            </a:pPr>
            <a:r>
              <a:rPr lang="en-US" b="1" dirty="0">
                <a:solidFill>
                  <a:srgbClr val="FF0000"/>
                </a:solidFill>
              </a:rPr>
              <a:t>direct and indirect effects </a:t>
            </a:r>
            <a:endParaRPr lang="cs-CZ" b="1" dirty="0">
              <a:solidFill>
                <a:srgbClr val="FF0000"/>
              </a:solidFill>
            </a:endParaRPr>
          </a:p>
          <a:p>
            <a:pPr marL="3175" indent="-3175" algn="ctr">
              <a:buNone/>
            </a:pPr>
            <a:r>
              <a:rPr lang="en-US" b="1" dirty="0">
                <a:solidFill>
                  <a:srgbClr val="FF0000"/>
                </a:solidFill>
              </a:rPr>
              <a:t>of man-made or natural harmful chemicals or other stressors</a:t>
            </a:r>
            <a:endParaRPr lang="cs-CZ" b="1" dirty="0">
              <a:solidFill>
                <a:srgbClr val="FF0000"/>
              </a:solidFill>
            </a:endParaRPr>
          </a:p>
          <a:p>
            <a:pPr marL="3175" indent="-3175" algn="ctr">
              <a:buNone/>
            </a:pPr>
            <a:r>
              <a:rPr lang="en-US" b="1" dirty="0">
                <a:solidFill>
                  <a:srgbClr val="FF0000"/>
                </a:solidFill>
              </a:rPr>
              <a:t>on animals (except human), plants and microorganisms</a:t>
            </a:r>
            <a:endParaRPr lang="cs-CZ" b="1" dirty="0">
              <a:solidFill>
                <a:srgbClr val="FF0000"/>
              </a:solidFill>
            </a:endParaRPr>
          </a:p>
          <a:p>
            <a:pPr marL="3175" indent="-3175" algn="ctr">
              <a:buNone/>
            </a:pPr>
            <a:r>
              <a:rPr lang="en-US" b="1" dirty="0">
                <a:solidFill>
                  <a:srgbClr val="FF0000"/>
                </a:solidFill>
              </a:rPr>
              <a:t>at all levels of biological organization</a:t>
            </a:r>
            <a:endParaRPr lang="en-US" dirty="0">
              <a:solidFill>
                <a:srgbClr val="FF0000"/>
              </a:solidFill>
            </a:endParaRPr>
          </a:p>
        </p:txBody>
      </p:sp>
      <p:pic>
        <p:nvPicPr>
          <p:cNvPr id="4474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182" y="1212782"/>
            <a:ext cx="7086319" cy="561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ástupný symbol pro číslo snímku 2">
            <a:extLst>
              <a:ext uri="{FF2B5EF4-FFF2-40B4-BE49-F238E27FC236}">
                <a16:creationId xmlns:a16="http://schemas.microsoft.com/office/drawing/2014/main" id="{E93C2064-EA3B-46EF-9353-F537CB473454}"/>
              </a:ext>
            </a:extLst>
          </p:cNvPr>
          <p:cNvSpPr>
            <a:spLocks noGrp="1"/>
          </p:cNvSpPr>
          <p:nvPr>
            <p:ph type="sldNum" sz="quarter" idx="10"/>
          </p:nvPr>
        </p:nvSpPr>
        <p:spPr/>
        <p:txBody>
          <a:bodyPr/>
          <a:lstStyle/>
          <a:p>
            <a:pPr>
              <a:defRPr/>
            </a:pPr>
            <a:fld id="{4E12630B-17A9-44AC-A5BE-0FEBEDB0B5E8}" type="slidenum">
              <a:rPr lang="cs-CZ" altLang="cs-CZ" noProof="0" smtClean="0"/>
              <a:pPr>
                <a:defRPr/>
              </a:pPr>
              <a:t>5</a:t>
            </a:fld>
            <a:endParaRPr lang="cs-CZ" altLang="cs-CZ" noProof="0" dirty="0"/>
          </a:p>
        </p:txBody>
      </p:sp>
    </p:spTree>
    <p:extLst>
      <p:ext uri="{BB962C8B-B14F-4D97-AF65-F5344CB8AC3E}">
        <p14:creationId xmlns:p14="http://schemas.microsoft.com/office/powerpoint/2010/main" val="32110838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Ecotoxicity</a:t>
            </a:r>
            <a:r>
              <a:rPr lang="cs-CZ" dirty="0"/>
              <a:t> b</a:t>
            </a:r>
            <a:r>
              <a:rPr lang="en-US" dirty="0" err="1"/>
              <a:t>ioassay</a:t>
            </a:r>
            <a:r>
              <a:rPr lang="en-US" dirty="0"/>
              <a:t>, </a:t>
            </a:r>
            <a:r>
              <a:rPr lang="en-US" dirty="0" err="1"/>
              <a:t>ecotoxicity</a:t>
            </a:r>
            <a:r>
              <a:rPr lang="en-US" dirty="0"/>
              <a:t> test</a:t>
            </a:r>
          </a:p>
        </p:txBody>
      </p:sp>
      <p:sp>
        <p:nvSpPr>
          <p:cNvPr id="3" name="Zástupný symbol pro obsah 2"/>
          <p:cNvSpPr>
            <a:spLocks noGrp="1"/>
          </p:cNvSpPr>
          <p:nvPr>
            <p:ph idx="1"/>
          </p:nvPr>
        </p:nvSpPr>
        <p:spPr/>
        <p:txBody>
          <a:bodyPr/>
          <a:lstStyle/>
          <a:p>
            <a:r>
              <a:rPr lang="cs-CZ" b="1" dirty="0">
                <a:solidFill>
                  <a:srgbClr val="FF0000"/>
                </a:solidFill>
              </a:rPr>
              <a:t>a </a:t>
            </a:r>
            <a:r>
              <a:rPr lang="en-US" b="1" dirty="0">
                <a:solidFill>
                  <a:srgbClr val="FF0000"/>
                </a:solidFill>
              </a:rPr>
              <a:t>tool (method</a:t>
            </a:r>
            <a:r>
              <a:rPr lang="cs-CZ" b="1" dirty="0">
                <a:solidFill>
                  <a:srgbClr val="FF0000"/>
                </a:solidFill>
              </a:rPr>
              <a:t>, </a:t>
            </a:r>
            <a:r>
              <a:rPr lang="cs-CZ" b="1" dirty="0" err="1">
                <a:solidFill>
                  <a:srgbClr val="FF0000"/>
                </a:solidFill>
              </a:rPr>
              <a:t>procedure</a:t>
            </a:r>
            <a:r>
              <a:rPr lang="cs-CZ" b="1" dirty="0">
                <a:solidFill>
                  <a:srgbClr val="FF0000"/>
                </a:solidFill>
              </a:rPr>
              <a:t> ...</a:t>
            </a:r>
            <a:r>
              <a:rPr lang="en-US" b="1" dirty="0">
                <a:solidFill>
                  <a:srgbClr val="FF0000"/>
                </a:solidFill>
              </a:rPr>
              <a:t>) for ecotoxicological research and praxis – for environmental legislation and protection</a:t>
            </a:r>
          </a:p>
          <a:p>
            <a:r>
              <a:rPr lang="en-US" b="1" dirty="0">
                <a:solidFill>
                  <a:srgbClr val="FF0000"/>
                </a:solidFill>
              </a:rPr>
              <a:t>biota</a:t>
            </a:r>
            <a:r>
              <a:rPr lang="en-US" dirty="0"/>
              <a:t> (tissue, organism, population, ecosystem …) is exposed to </a:t>
            </a:r>
            <a:r>
              <a:rPr lang="en-US" b="1" dirty="0">
                <a:solidFill>
                  <a:srgbClr val="FF0000"/>
                </a:solidFill>
              </a:rPr>
              <a:t>chemicals</a:t>
            </a:r>
            <a:r>
              <a:rPr lang="en-US" dirty="0"/>
              <a:t> (and/or other </a:t>
            </a:r>
            <a:r>
              <a:rPr lang="cs-CZ" dirty="0"/>
              <a:t>stress </a:t>
            </a:r>
            <a:r>
              <a:rPr lang="en-US" dirty="0"/>
              <a:t>factors), in the lab (controlled conditions) or in the field (less controlled) and effects are evaluated and related to exposure</a:t>
            </a:r>
            <a:r>
              <a:rPr lang="cs-CZ" dirty="0"/>
              <a:t> </a:t>
            </a:r>
            <a:r>
              <a:rPr lang="cs-CZ" b="1" dirty="0">
                <a:solidFill>
                  <a:srgbClr val="FF0000"/>
                </a:solidFill>
              </a:rPr>
              <a:t>– </a:t>
            </a:r>
            <a:r>
              <a:rPr lang="cs-CZ" b="1" dirty="0" err="1">
                <a:solidFill>
                  <a:srgbClr val="FF0000"/>
                </a:solidFill>
              </a:rPr>
              <a:t>its</a:t>
            </a:r>
            <a:r>
              <a:rPr lang="cs-CZ" b="1" dirty="0">
                <a:solidFill>
                  <a:srgbClr val="FF0000"/>
                </a:solidFill>
              </a:rPr>
              <a:t> experiment (!)</a:t>
            </a:r>
          </a:p>
          <a:p>
            <a:r>
              <a:rPr lang="cs-CZ" b="1" dirty="0">
                <a:solidFill>
                  <a:srgbClr val="FF0000"/>
                </a:solidFill>
              </a:rPr>
              <a:t>WHY?</a:t>
            </a:r>
            <a:r>
              <a:rPr lang="en-US" dirty="0"/>
              <a:t> </a:t>
            </a:r>
            <a:r>
              <a:rPr lang="cs-CZ" dirty="0"/>
              <a:t>To </a:t>
            </a:r>
            <a:r>
              <a:rPr lang="en-US" dirty="0"/>
              <a:t>understand the cause-effects relationships (causality, dose-response …)</a:t>
            </a:r>
            <a:endParaRPr lang="cs-CZ" dirty="0"/>
          </a:p>
          <a:p>
            <a:pPr lvl="1"/>
            <a:r>
              <a:rPr lang="cs-CZ" dirty="0"/>
              <a:t>but </a:t>
            </a:r>
            <a:r>
              <a:rPr lang="cs-CZ" dirty="0" err="1"/>
              <a:t>sometimes</a:t>
            </a:r>
            <a:r>
              <a:rPr lang="cs-CZ" dirty="0"/>
              <a:t> </a:t>
            </a:r>
            <a:r>
              <a:rPr lang="cs-CZ" dirty="0" err="1"/>
              <a:t>also</a:t>
            </a:r>
            <a:r>
              <a:rPr lang="cs-CZ" dirty="0"/>
              <a:t> </a:t>
            </a:r>
            <a:r>
              <a:rPr lang="cs-CZ" dirty="0" err="1"/>
              <a:t>e.g</a:t>
            </a:r>
            <a:r>
              <a:rPr lang="cs-CZ" dirty="0"/>
              <a:t>. </a:t>
            </a:r>
            <a:r>
              <a:rPr lang="cs-CZ" dirty="0" err="1"/>
              <a:t>accumulation</a:t>
            </a:r>
            <a:r>
              <a:rPr lang="cs-CZ" dirty="0"/>
              <a:t>, </a:t>
            </a:r>
            <a:r>
              <a:rPr lang="cs-CZ" dirty="0" err="1"/>
              <a:t>biodegradation</a:t>
            </a:r>
            <a:r>
              <a:rPr lang="cs-CZ" dirty="0"/>
              <a:t> ...</a:t>
            </a:r>
            <a:endParaRPr lang="en-US" dirty="0"/>
          </a:p>
        </p:txBody>
      </p:sp>
      <p:pic>
        <p:nvPicPr>
          <p:cNvPr id="4" name="Picture 8" descr="http://www.teara.govt.nz/files/p15500p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729627">
            <a:off x="5206291" y="4907358"/>
            <a:ext cx="427934" cy="2264357"/>
          </a:xfrm>
          <a:prstGeom prst="rect">
            <a:avLst/>
          </a:prstGeom>
          <a:ln>
            <a:noFill/>
          </a:ln>
          <a:effectLst>
            <a:softEdge rad="112500"/>
          </a:effectLst>
        </p:spPr>
      </p:pic>
      <p:pic>
        <p:nvPicPr>
          <p:cNvPr id="5" name="Picture 5" descr="http://www.ebpi.ca/Rototox%20Kit%20M%20Kit.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1063" y="5571465"/>
            <a:ext cx="1619487" cy="1125047"/>
          </a:xfrm>
          <a:prstGeom prst="rect">
            <a:avLst/>
          </a:prstGeom>
          <a:ln>
            <a:noFill/>
          </a:ln>
          <a:effectLst>
            <a:softEdge rad="112500"/>
          </a:effectLst>
        </p:spPr>
      </p:pic>
      <p:pic>
        <p:nvPicPr>
          <p:cNvPr id="6" name="Picture 9" descr="http://www.ees.ufl.edu/homepp/bitton/images/metpad_metpla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89295" y="5014452"/>
            <a:ext cx="1463486" cy="1578503"/>
          </a:xfrm>
          <a:prstGeom prst="rect">
            <a:avLst/>
          </a:prstGeom>
          <a:ln>
            <a:noFill/>
          </a:ln>
          <a:effectLst>
            <a:softEdge rad="112500"/>
          </a:effectLst>
        </p:spPr>
      </p:pic>
      <p:sp>
        <p:nvSpPr>
          <p:cNvPr id="7" name="Zástupný symbol pro číslo snímku 6">
            <a:extLst>
              <a:ext uri="{FF2B5EF4-FFF2-40B4-BE49-F238E27FC236}">
                <a16:creationId xmlns:a16="http://schemas.microsoft.com/office/drawing/2014/main" id="{8D642340-4B92-46A6-BD85-FD383779F0FB}"/>
              </a:ext>
            </a:extLst>
          </p:cNvPr>
          <p:cNvSpPr>
            <a:spLocks noGrp="1"/>
          </p:cNvSpPr>
          <p:nvPr>
            <p:ph type="sldNum" sz="quarter" idx="10"/>
          </p:nvPr>
        </p:nvSpPr>
        <p:spPr/>
        <p:txBody>
          <a:bodyPr/>
          <a:lstStyle/>
          <a:p>
            <a:pPr>
              <a:defRPr/>
            </a:pPr>
            <a:fld id="{4E12630B-17A9-44AC-A5BE-0FEBEDB0B5E8}" type="slidenum">
              <a:rPr lang="cs-CZ" altLang="cs-CZ" noProof="0" smtClean="0"/>
              <a:pPr>
                <a:defRPr/>
              </a:pPr>
              <a:t>6</a:t>
            </a:fld>
            <a:endParaRPr lang="cs-CZ" altLang="cs-CZ" noProof="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Ecotoxicity</a:t>
            </a:r>
            <a:r>
              <a:rPr lang="cs-CZ" dirty="0"/>
              <a:t> b</a:t>
            </a:r>
            <a:r>
              <a:rPr lang="en-US" dirty="0" err="1"/>
              <a:t>ioassay</a:t>
            </a:r>
            <a:r>
              <a:rPr lang="en-US" dirty="0"/>
              <a:t>, </a:t>
            </a:r>
            <a:r>
              <a:rPr lang="en-US" dirty="0" err="1"/>
              <a:t>ecotoxicity</a:t>
            </a:r>
            <a:r>
              <a:rPr lang="en-US" dirty="0"/>
              <a:t> test</a:t>
            </a:r>
          </a:p>
        </p:txBody>
      </p:sp>
      <p:sp>
        <p:nvSpPr>
          <p:cNvPr id="3" name="Zástupný symbol pro obsah 2"/>
          <p:cNvSpPr>
            <a:spLocks noGrp="1"/>
          </p:cNvSpPr>
          <p:nvPr>
            <p:ph idx="1"/>
          </p:nvPr>
        </p:nvSpPr>
        <p:spPr/>
        <p:txBody>
          <a:bodyPr/>
          <a:lstStyle/>
          <a:p>
            <a:pPr marL="0" indent="0">
              <a:buNone/>
            </a:pPr>
            <a:r>
              <a:rPr lang="cs-CZ" b="1" dirty="0">
                <a:solidFill>
                  <a:srgbClr val="FF0000"/>
                </a:solidFill>
              </a:rPr>
              <a:t>toxicity test versus </a:t>
            </a:r>
            <a:r>
              <a:rPr lang="cs-CZ" b="1" dirty="0" err="1">
                <a:solidFill>
                  <a:srgbClr val="FF0000"/>
                </a:solidFill>
              </a:rPr>
              <a:t>ecotoxicity</a:t>
            </a:r>
            <a:r>
              <a:rPr lang="cs-CZ" b="1" dirty="0">
                <a:solidFill>
                  <a:srgbClr val="FF0000"/>
                </a:solidFill>
              </a:rPr>
              <a:t> test</a:t>
            </a:r>
          </a:p>
          <a:p>
            <a:pPr marL="0" indent="0">
              <a:buNone/>
            </a:pPr>
            <a:r>
              <a:rPr lang="cs-CZ" b="1" dirty="0">
                <a:solidFill>
                  <a:srgbClr val="FF0000"/>
                </a:solidFill>
                <a:sym typeface="Wingdings" panose="05000000000000000000" pitchFamily="2" charset="2"/>
              </a:rPr>
              <a:t></a:t>
            </a:r>
            <a:r>
              <a:rPr lang="en-US" b="1" dirty="0">
                <a:solidFill>
                  <a:srgbClr val="FF0000"/>
                </a:solidFill>
                <a:sym typeface="Wingdings" panose="05000000000000000000" pitchFamily="2" charset="2"/>
              </a:rPr>
              <a:t> </a:t>
            </a:r>
            <a:r>
              <a:rPr lang="cs-CZ" dirty="0" err="1"/>
              <a:t>see</a:t>
            </a:r>
            <a:r>
              <a:rPr lang="cs-CZ" dirty="0"/>
              <a:t> </a:t>
            </a:r>
            <a:r>
              <a:rPr lang="cs-CZ" dirty="0" err="1"/>
              <a:t>toxicology</a:t>
            </a:r>
            <a:r>
              <a:rPr lang="cs-CZ" dirty="0"/>
              <a:t> versus </a:t>
            </a:r>
            <a:r>
              <a:rPr lang="cs-CZ" dirty="0" err="1"/>
              <a:t>ecotoxicology</a:t>
            </a:r>
            <a:endParaRPr lang="en-US" dirty="0"/>
          </a:p>
        </p:txBody>
      </p:sp>
      <p:sp>
        <p:nvSpPr>
          <p:cNvPr id="7" name="Zástupný symbol pro číslo snímku 6">
            <a:extLst>
              <a:ext uri="{FF2B5EF4-FFF2-40B4-BE49-F238E27FC236}">
                <a16:creationId xmlns:a16="http://schemas.microsoft.com/office/drawing/2014/main" id="{B1676FF0-5F47-45CD-B265-72F9EDD2ECD8}"/>
              </a:ext>
            </a:extLst>
          </p:cNvPr>
          <p:cNvSpPr>
            <a:spLocks noGrp="1"/>
          </p:cNvSpPr>
          <p:nvPr>
            <p:ph type="sldNum" sz="quarter" idx="10"/>
          </p:nvPr>
        </p:nvSpPr>
        <p:spPr/>
        <p:txBody>
          <a:bodyPr/>
          <a:lstStyle/>
          <a:p>
            <a:pPr>
              <a:defRPr/>
            </a:pPr>
            <a:fld id="{4E12630B-17A9-44AC-A5BE-0FEBEDB0B5E8}" type="slidenum">
              <a:rPr lang="cs-CZ" altLang="cs-CZ" noProof="0" smtClean="0"/>
              <a:pPr>
                <a:defRPr/>
              </a:pPr>
              <a:t>7</a:t>
            </a:fld>
            <a:endParaRPr lang="cs-CZ" altLang="cs-CZ" noProof="0" dirty="0"/>
          </a:p>
        </p:txBody>
      </p:sp>
    </p:spTree>
    <p:extLst>
      <p:ext uri="{BB962C8B-B14F-4D97-AF65-F5344CB8AC3E}">
        <p14:creationId xmlns:p14="http://schemas.microsoft.com/office/powerpoint/2010/main" val="147063090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pPr>
              <a:defRPr/>
            </a:pPr>
            <a:r>
              <a:rPr lang="cs-CZ" dirty="0" err="1"/>
              <a:t>Why</a:t>
            </a:r>
            <a:r>
              <a:rPr lang="cs-CZ" dirty="0"/>
              <a:t> </a:t>
            </a:r>
            <a:r>
              <a:rPr lang="cs-CZ" dirty="0" err="1"/>
              <a:t>ecotoxicological</a:t>
            </a:r>
            <a:r>
              <a:rPr lang="cs-CZ" dirty="0"/>
              <a:t> </a:t>
            </a:r>
            <a:r>
              <a:rPr lang="cs-CZ" dirty="0" err="1"/>
              <a:t>tests</a:t>
            </a:r>
            <a:r>
              <a:rPr lang="cs-CZ" dirty="0"/>
              <a:t> ?
</a:t>
            </a:r>
          </a:p>
        </p:txBody>
      </p:sp>
      <p:sp>
        <p:nvSpPr>
          <p:cNvPr id="670723" name="Rectangle 3"/>
          <p:cNvSpPr>
            <a:spLocks noGrp="1" noChangeArrowheads="1"/>
          </p:cNvSpPr>
          <p:nvPr>
            <p:ph idx="1"/>
          </p:nvPr>
        </p:nvSpPr>
        <p:spPr>
          <a:xfrm>
            <a:off x="704850" y="1212782"/>
            <a:ext cx="11255086" cy="4778443"/>
          </a:xfrm>
        </p:spPr>
        <p:txBody>
          <a:bodyPr/>
          <a:lstStyle/>
          <a:p>
            <a:pPr marL="0" indent="0">
              <a:lnSpc>
                <a:spcPct val="90000"/>
              </a:lnSpc>
              <a:buNone/>
            </a:pPr>
            <a:r>
              <a:rPr lang="en-US" altLang="cs-CZ" b="1" dirty="0">
                <a:solidFill>
                  <a:srgbClr val="FF0000"/>
                </a:solidFill>
              </a:rPr>
              <a:t>CHEMICAL ANALYSES ALONE CANNOT show real risk to living organisms:</a:t>
            </a:r>
          </a:p>
          <a:p>
            <a:pPr marL="457200" indent="-457200">
              <a:lnSpc>
                <a:spcPct val="90000"/>
              </a:lnSpc>
              <a:buAutoNum type="arabicParenBoth"/>
            </a:pPr>
            <a:endParaRPr lang="cs-CZ" altLang="cs-CZ" dirty="0"/>
          </a:p>
          <a:p>
            <a:pPr marL="457200" indent="-457200">
              <a:lnSpc>
                <a:spcPct val="90000"/>
              </a:lnSpc>
              <a:buAutoNum type="arabicParenBoth"/>
            </a:pPr>
            <a:r>
              <a:rPr lang="en-US" altLang="cs-CZ" dirty="0"/>
              <a:t>real exposure varies according to </a:t>
            </a:r>
            <a:r>
              <a:rPr lang="en-US" altLang="cs-CZ" b="1" dirty="0" err="1">
                <a:solidFill>
                  <a:srgbClr val="FF0000"/>
                </a:solidFill>
              </a:rPr>
              <a:t>bioavailabilit</a:t>
            </a:r>
            <a:r>
              <a:rPr lang="cs-CZ" altLang="cs-CZ" b="1" dirty="0">
                <a:solidFill>
                  <a:srgbClr val="FF0000"/>
                </a:solidFill>
              </a:rPr>
              <a:t>y</a:t>
            </a:r>
            <a:r>
              <a:rPr lang="en-US" altLang="cs-CZ" dirty="0"/>
              <a:t> of toxic substances </a:t>
            </a:r>
            <a:br>
              <a:rPr lang="cs-CZ" altLang="cs-CZ" dirty="0"/>
            </a:br>
            <a:endParaRPr lang="cs-CZ" altLang="cs-CZ" dirty="0"/>
          </a:p>
          <a:p>
            <a:pPr marL="457200" indent="-457200">
              <a:lnSpc>
                <a:spcPct val="90000"/>
              </a:lnSpc>
              <a:buAutoNum type="arabicParenBoth"/>
            </a:pPr>
            <a:r>
              <a:rPr lang="cs-CZ" altLang="cs-CZ" dirty="0"/>
              <a:t>in </a:t>
            </a:r>
            <a:r>
              <a:rPr lang="cs-CZ" altLang="cs-CZ" dirty="0" err="1"/>
              <a:t>real</a:t>
            </a:r>
            <a:r>
              <a:rPr lang="cs-CZ" altLang="cs-CZ" dirty="0"/>
              <a:t> environment, </a:t>
            </a:r>
            <a:r>
              <a:rPr lang="cs-CZ" altLang="cs-CZ" dirty="0" err="1"/>
              <a:t>there</a:t>
            </a:r>
            <a:r>
              <a:rPr lang="cs-CZ" altLang="cs-CZ" dirty="0"/>
              <a:t> </a:t>
            </a:r>
            <a:r>
              <a:rPr lang="cs-CZ" altLang="cs-CZ" dirty="0" err="1"/>
              <a:t>is</a:t>
            </a:r>
            <a:r>
              <a:rPr lang="cs-CZ" altLang="cs-CZ" dirty="0"/>
              <a:t> </a:t>
            </a:r>
            <a:r>
              <a:rPr lang="en-US" altLang="cs-CZ" dirty="0"/>
              <a:t>always </a:t>
            </a:r>
            <a:r>
              <a:rPr lang="en-US" altLang="cs-CZ" b="1" dirty="0">
                <a:solidFill>
                  <a:srgbClr val="FF0000"/>
                </a:solidFill>
              </a:rPr>
              <a:t>mixture</a:t>
            </a:r>
            <a:r>
              <a:rPr lang="en-US" altLang="cs-CZ" dirty="0"/>
              <a:t> of toxicants that acts differently from individual </a:t>
            </a:r>
            <a:r>
              <a:rPr lang="cs-CZ" altLang="cs-CZ" dirty="0" err="1"/>
              <a:t>compounds</a:t>
            </a:r>
            <a:br>
              <a:rPr lang="cs-CZ" altLang="cs-CZ" dirty="0"/>
            </a:br>
            <a:endParaRPr lang="cs-CZ" altLang="cs-CZ" dirty="0"/>
          </a:p>
          <a:p>
            <a:pPr marL="457200" indent="-457200">
              <a:lnSpc>
                <a:spcPct val="90000"/>
              </a:lnSpc>
              <a:buAutoNum type="arabicParenBoth"/>
            </a:pPr>
            <a:r>
              <a:rPr lang="cs-CZ" altLang="cs-CZ" dirty="0"/>
              <a:t>n</a:t>
            </a:r>
            <a:r>
              <a:rPr lang="en-US" altLang="cs-CZ" dirty="0" err="1"/>
              <a:t>egative</a:t>
            </a:r>
            <a:r>
              <a:rPr lang="en-US" altLang="cs-CZ" dirty="0"/>
              <a:t> effects of </a:t>
            </a:r>
            <a:r>
              <a:rPr lang="en-US" altLang="cs-CZ" b="1" dirty="0">
                <a:solidFill>
                  <a:srgbClr val="FF0000"/>
                </a:solidFill>
              </a:rPr>
              <a:t>matrix</a:t>
            </a:r>
            <a:r>
              <a:rPr lang="en-US" altLang="cs-CZ" dirty="0"/>
              <a:t> itself, regardless of toxicant content</a:t>
            </a:r>
            <a:r>
              <a:rPr lang="cs-CZ" altLang="cs-CZ" dirty="0"/>
              <a:t>,</a:t>
            </a:r>
            <a:r>
              <a:rPr lang="en-US" altLang="cs-CZ" dirty="0"/>
              <a:t> on organisms or interaction of matrix with effects of toxicants</a:t>
            </a:r>
            <a:br>
              <a:rPr lang="cs-CZ" altLang="cs-CZ" dirty="0"/>
            </a:br>
            <a:endParaRPr lang="cs-CZ" altLang="cs-CZ" dirty="0"/>
          </a:p>
          <a:p>
            <a:pPr marL="457200" indent="-457200">
              <a:lnSpc>
                <a:spcPct val="90000"/>
              </a:lnSpc>
              <a:buAutoNum type="arabicParenBoth"/>
            </a:pPr>
            <a:r>
              <a:rPr lang="en-US" altLang="cs-CZ" dirty="0"/>
              <a:t>spectrum of </a:t>
            </a:r>
            <a:r>
              <a:rPr lang="en-US" altLang="cs-CZ" b="1" dirty="0">
                <a:solidFill>
                  <a:srgbClr val="FF0000"/>
                </a:solidFill>
              </a:rPr>
              <a:t>analytical methods </a:t>
            </a:r>
            <a:r>
              <a:rPr lang="en-US" altLang="cs-CZ" dirty="0"/>
              <a:t>(i.e. limit values) is limited and </a:t>
            </a:r>
            <a:r>
              <a:rPr lang="en-US" altLang="cs-CZ" b="1" dirty="0">
                <a:solidFill>
                  <a:srgbClr val="FF0000"/>
                </a:solidFill>
              </a:rPr>
              <a:t>un</a:t>
            </a:r>
            <a:r>
              <a:rPr lang="cs-CZ" altLang="cs-CZ" b="1" dirty="0">
                <a:solidFill>
                  <a:srgbClr val="FF0000"/>
                </a:solidFill>
              </a:rPr>
              <a:t>-</a:t>
            </a:r>
            <a:r>
              <a:rPr lang="en-US" altLang="cs-CZ" b="1" dirty="0" err="1">
                <a:solidFill>
                  <a:srgbClr val="FF0000"/>
                </a:solidFill>
              </a:rPr>
              <a:t>analysed</a:t>
            </a:r>
            <a:r>
              <a:rPr lang="en-US" altLang="cs-CZ" b="1" dirty="0">
                <a:solidFill>
                  <a:srgbClr val="FF0000"/>
                </a:solidFill>
              </a:rPr>
              <a:t> </a:t>
            </a:r>
            <a:r>
              <a:rPr lang="en-US" altLang="cs-CZ" dirty="0"/>
              <a:t>significantly toxic substances may be present in the sample</a:t>
            </a:r>
            <a:endParaRPr lang="cs-CZ" altLang="cs-CZ" dirty="0"/>
          </a:p>
        </p:txBody>
      </p:sp>
      <p:sp>
        <p:nvSpPr>
          <p:cNvPr id="9218" name="Zástupný symbol pro číslo snímku 5"/>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8</a:t>
            </a:fld>
            <a:endParaRPr lang="cs-CZ" altLang="cs-CZ" sz="1400">
              <a:solidFill>
                <a:schemeClr val="tx1"/>
              </a:solidFill>
            </a:endParaRPr>
          </a:p>
        </p:txBody>
      </p:sp>
      <p:sp>
        <p:nvSpPr>
          <p:cNvPr id="6" name="Obdélník 5"/>
          <p:cNvSpPr/>
          <p:nvPr/>
        </p:nvSpPr>
        <p:spPr>
          <a:xfrm>
            <a:off x="3726111" y="5645218"/>
            <a:ext cx="8465889" cy="1015663"/>
          </a:xfrm>
          <a:prstGeom prst="rect">
            <a:avLst/>
          </a:prstGeom>
        </p:spPr>
        <p:txBody>
          <a:bodyPr wrap="square">
            <a:spAutoFit/>
          </a:bodyPr>
          <a:lstStyle/>
          <a:p>
            <a:pPr eaLnBrk="0" hangingPunct="0">
              <a:defRPr/>
            </a:pPr>
            <a:r>
              <a:rPr lang="en-US" sz="2000" u="sng" dirty="0">
                <a:solidFill>
                  <a:schemeClr val="bg1">
                    <a:lumMod val="50000"/>
                  </a:schemeClr>
                </a:solidFill>
              </a:rPr>
              <a:t>ADVANTAGES of chem</a:t>
            </a:r>
            <a:r>
              <a:rPr lang="cs-CZ" sz="2000" u="sng" dirty="0" err="1">
                <a:solidFill>
                  <a:schemeClr val="bg1">
                    <a:lumMod val="50000"/>
                  </a:schemeClr>
                </a:solidFill>
              </a:rPr>
              <a:t>ical</a:t>
            </a:r>
            <a:r>
              <a:rPr lang="en-US" sz="2000" u="sng" dirty="0">
                <a:solidFill>
                  <a:schemeClr val="bg1">
                    <a:lumMod val="50000"/>
                  </a:schemeClr>
                </a:solidFill>
              </a:rPr>
              <a:t> analyses
</a:t>
            </a:r>
            <a:r>
              <a:rPr lang="cs-CZ" sz="2000" dirty="0">
                <a:solidFill>
                  <a:schemeClr val="bg1">
                    <a:lumMod val="50000"/>
                  </a:schemeClr>
                </a:solidFill>
              </a:rPr>
              <a:t>- </a:t>
            </a:r>
            <a:r>
              <a:rPr lang="en-US" sz="2000" dirty="0" err="1">
                <a:solidFill>
                  <a:schemeClr val="bg1">
                    <a:lumMod val="50000"/>
                  </a:schemeClr>
                </a:solidFill>
              </a:rPr>
              <a:t>Reprodu</a:t>
            </a:r>
            <a:r>
              <a:rPr lang="cs-CZ" sz="2000" dirty="0" err="1">
                <a:solidFill>
                  <a:schemeClr val="bg1">
                    <a:lumMod val="50000"/>
                  </a:schemeClr>
                </a:solidFill>
              </a:rPr>
              <a:t>cibility</a:t>
            </a:r>
            <a:r>
              <a:rPr lang="en-US" sz="2000" dirty="0">
                <a:solidFill>
                  <a:schemeClr val="bg1">
                    <a:lumMod val="50000"/>
                  </a:schemeClr>
                </a:solidFill>
              </a:rPr>
              <a:t>, standard</a:t>
            </a:r>
            <a:r>
              <a:rPr lang="cs-CZ" sz="2000" dirty="0">
                <a:solidFill>
                  <a:schemeClr val="bg1">
                    <a:lumMod val="50000"/>
                  </a:schemeClr>
                </a:solidFill>
              </a:rPr>
              <a:t>-</a:t>
            </a:r>
            <a:r>
              <a:rPr lang="cs-CZ" sz="2000" dirty="0" err="1">
                <a:solidFill>
                  <a:schemeClr val="bg1">
                    <a:lumMod val="50000"/>
                  </a:schemeClr>
                </a:solidFill>
              </a:rPr>
              <a:t>ability</a:t>
            </a:r>
            <a:endParaRPr lang="cs-CZ" sz="2000" dirty="0">
              <a:solidFill>
                <a:schemeClr val="bg1">
                  <a:lumMod val="50000"/>
                </a:schemeClr>
              </a:solidFill>
            </a:endParaRPr>
          </a:p>
          <a:p>
            <a:pPr eaLnBrk="0" hangingPunct="0">
              <a:defRPr/>
            </a:pPr>
            <a:r>
              <a:rPr lang="cs-CZ" sz="2000" dirty="0">
                <a:solidFill>
                  <a:schemeClr val="bg1">
                    <a:lumMod val="50000"/>
                  </a:schemeClr>
                </a:solidFill>
              </a:rPr>
              <a:t>-</a:t>
            </a:r>
            <a:r>
              <a:rPr lang="en-US" sz="2000" dirty="0">
                <a:solidFill>
                  <a:schemeClr val="bg1">
                    <a:lumMod val="50000"/>
                  </a:schemeClr>
                </a:solidFill>
              </a:rPr>
              <a:t> Exact numerical outputs understandable to </a:t>
            </a:r>
            <a:r>
              <a:rPr lang="cs-CZ" sz="2000" dirty="0" err="1">
                <a:solidFill>
                  <a:schemeClr val="bg1">
                    <a:lumMod val="50000"/>
                  </a:schemeClr>
                </a:solidFill>
              </a:rPr>
              <a:t>all</a:t>
            </a:r>
            <a:r>
              <a:rPr lang="en-US" sz="2000" dirty="0">
                <a:solidFill>
                  <a:schemeClr val="bg1">
                    <a:lumMod val="50000"/>
                  </a:schemeClr>
                </a:solidFill>
              </a:rPr>
              <a:t> people: use in the law</a:t>
            </a:r>
            <a:endParaRPr lang="cs-CZ" sz="1600" dirty="0">
              <a:solidFill>
                <a:schemeClr val="bg1">
                  <a:lumMod val="5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0723">
                                            <p:txEl>
                                              <p:pRg st="0" end="0"/>
                                            </p:txEl>
                                          </p:spTgt>
                                        </p:tgtEl>
                                        <p:attrNameLst>
                                          <p:attrName>style.visibility</p:attrName>
                                        </p:attrNameLst>
                                      </p:cBhvr>
                                      <p:to>
                                        <p:strVal val="visible"/>
                                      </p:to>
                                    </p:set>
                                    <p:anim calcmode="lin" valueType="num">
                                      <p:cBhvr additive="base">
                                        <p:cTn id="7" dur="500" fill="hold"/>
                                        <p:tgtEl>
                                          <p:spTgt spid="67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70723">
                                            <p:txEl>
                                              <p:pRg st="2" end="2"/>
                                            </p:txEl>
                                          </p:spTgt>
                                        </p:tgtEl>
                                        <p:attrNameLst>
                                          <p:attrName>style.visibility</p:attrName>
                                        </p:attrNameLst>
                                      </p:cBhvr>
                                      <p:to>
                                        <p:strVal val="visible"/>
                                      </p:to>
                                    </p:set>
                                    <p:anim calcmode="lin" valueType="num">
                                      <p:cBhvr additive="base">
                                        <p:cTn id="13" dur="500" fill="hold"/>
                                        <p:tgtEl>
                                          <p:spTgt spid="67072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7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70723">
                                            <p:txEl>
                                              <p:pRg st="3" end="3"/>
                                            </p:txEl>
                                          </p:spTgt>
                                        </p:tgtEl>
                                        <p:attrNameLst>
                                          <p:attrName>style.visibility</p:attrName>
                                        </p:attrNameLst>
                                      </p:cBhvr>
                                      <p:to>
                                        <p:strVal val="visible"/>
                                      </p:to>
                                    </p:set>
                                    <p:anim calcmode="lin" valueType="num">
                                      <p:cBhvr additive="base">
                                        <p:cTn id="19" dur="500" fill="hold"/>
                                        <p:tgtEl>
                                          <p:spTgt spid="67072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7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70723">
                                            <p:txEl>
                                              <p:pRg st="4" end="4"/>
                                            </p:txEl>
                                          </p:spTgt>
                                        </p:tgtEl>
                                        <p:attrNameLst>
                                          <p:attrName>style.visibility</p:attrName>
                                        </p:attrNameLst>
                                      </p:cBhvr>
                                      <p:to>
                                        <p:strVal val="visible"/>
                                      </p:to>
                                    </p:set>
                                    <p:anim calcmode="lin" valueType="num">
                                      <p:cBhvr additive="base">
                                        <p:cTn id="25" dur="500" fill="hold"/>
                                        <p:tgtEl>
                                          <p:spTgt spid="67072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7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70723">
                                            <p:txEl>
                                              <p:pRg st="5" end="5"/>
                                            </p:txEl>
                                          </p:spTgt>
                                        </p:tgtEl>
                                        <p:attrNameLst>
                                          <p:attrName>style.visibility</p:attrName>
                                        </p:attrNameLst>
                                      </p:cBhvr>
                                      <p:to>
                                        <p:strVal val="visible"/>
                                      </p:to>
                                    </p:set>
                                    <p:anim calcmode="lin" valueType="num">
                                      <p:cBhvr additive="base">
                                        <p:cTn id="31" dur="500" fill="hold"/>
                                        <p:tgtEl>
                                          <p:spTgt spid="67072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707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23" grpId="0" build="p"/>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en-US" dirty="0"/>
              <a:t>Bioassay</a:t>
            </a:r>
            <a:r>
              <a:rPr lang="cs-CZ" dirty="0"/>
              <a:t>s</a:t>
            </a:r>
            <a:r>
              <a:rPr lang="en-US" dirty="0"/>
              <a:t> useful for:</a:t>
            </a:r>
          </a:p>
        </p:txBody>
      </p:sp>
      <p:sp>
        <p:nvSpPr>
          <p:cNvPr id="7171" name="Zástupný symbol pro obsah 3"/>
          <p:cNvSpPr>
            <a:spLocks noGrp="1"/>
          </p:cNvSpPr>
          <p:nvPr>
            <p:ph idx="1"/>
          </p:nvPr>
        </p:nvSpPr>
        <p:spPr>
          <a:xfrm>
            <a:off x="704851" y="1212782"/>
            <a:ext cx="4303568" cy="4778443"/>
          </a:xfrm>
        </p:spPr>
        <p:txBody>
          <a:bodyPr/>
          <a:lstStyle/>
          <a:p>
            <a:r>
              <a:rPr lang="en-US" altLang="cs-CZ" b="1" dirty="0">
                <a:solidFill>
                  <a:srgbClr val="FF0000"/>
                </a:solidFill>
              </a:rPr>
              <a:t>prospective ecological risk assessment</a:t>
            </a:r>
            <a:endParaRPr lang="cs-CZ" altLang="cs-CZ" b="1" dirty="0">
              <a:solidFill>
                <a:srgbClr val="FF0000"/>
              </a:solidFill>
            </a:endParaRPr>
          </a:p>
          <a:p>
            <a:pPr lvl="1"/>
            <a:r>
              <a:rPr lang="en-US" altLang="cs-CZ" dirty="0"/>
              <a:t>using bioassays </a:t>
            </a:r>
            <a:r>
              <a:rPr lang="cs-CZ" altLang="cs-CZ" dirty="0" err="1"/>
              <a:t>for</a:t>
            </a:r>
            <a:r>
              <a:rPr lang="cs-CZ" altLang="cs-CZ" dirty="0"/>
              <a:t> </a:t>
            </a:r>
            <a:r>
              <a:rPr lang="en-US" altLang="cs-CZ" dirty="0"/>
              <a:t>chemical compounds, pesticides</a:t>
            </a:r>
            <a:endParaRPr lang="cs-CZ" altLang="cs-CZ" dirty="0"/>
          </a:p>
          <a:p>
            <a:pPr lvl="1"/>
            <a:r>
              <a:rPr lang="cs-CZ" altLang="cs-CZ" dirty="0" err="1"/>
              <a:t>using</a:t>
            </a:r>
            <a:r>
              <a:rPr lang="cs-CZ" altLang="cs-CZ" dirty="0"/>
              <a:t> </a:t>
            </a:r>
            <a:r>
              <a:rPr lang="cs-CZ" altLang="cs-CZ" dirty="0" err="1"/>
              <a:t>bioassays</a:t>
            </a:r>
            <a:r>
              <a:rPr lang="cs-CZ" altLang="cs-CZ" dirty="0"/>
              <a:t> </a:t>
            </a:r>
            <a:r>
              <a:rPr lang="cs-CZ" altLang="cs-CZ" dirty="0" err="1"/>
              <a:t>for</a:t>
            </a:r>
            <a:r>
              <a:rPr lang="en-US" altLang="cs-CZ" dirty="0"/>
              <a:t> materials, mixtures</a:t>
            </a:r>
            <a:endParaRPr lang="cs-CZ" altLang="cs-CZ" dirty="0"/>
          </a:p>
          <a:p>
            <a:pPr lvl="1"/>
            <a:r>
              <a:rPr lang="en-US" altLang="cs-CZ" dirty="0"/>
              <a:t>before they enter the environment</a:t>
            </a:r>
          </a:p>
        </p:txBody>
      </p:sp>
      <p:pic>
        <p:nvPicPr>
          <p:cNvPr id="44954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7496" y="1066799"/>
            <a:ext cx="7004504" cy="529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ástupný symbol pro číslo snímku 2">
            <a:extLst>
              <a:ext uri="{FF2B5EF4-FFF2-40B4-BE49-F238E27FC236}">
                <a16:creationId xmlns:a16="http://schemas.microsoft.com/office/drawing/2014/main" id="{6A6F09C4-7015-4038-B001-184819EB6977}"/>
              </a:ext>
            </a:extLst>
          </p:cNvPr>
          <p:cNvSpPr>
            <a:spLocks noGrp="1"/>
          </p:cNvSpPr>
          <p:nvPr>
            <p:ph type="sldNum" sz="quarter" idx="10"/>
          </p:nvPr>
        </p:nvSpPr>
        <p:spPr/>
        <p:txBody>
          <a:bodyPr/>
          <a:lstStyle/>
          <a:p>
            <a:pPr>
              <a:defRPr/>
            </a:pPr>
            <a:fld id="{4E12630B-17A9-44AC-A5BE-0FEBEDB0B5E8}" type="slidenum">
              <a:rPr lang="cs-CZ" altLang="cs-CZ" noProof="0" smtClean="0"/>
              <a:pPr>
                <a:defRPr/>
              </a:pPr>
              <a:t>9</a:t>
            </a:fld>
            <a:endParaRPr lang="cs-CZ" altLang="cs-CZ" noProof="0" dirty="0"/>
          </a:p>
        </p:txBody>
      </p:sp>
    </p:spTree>
    <p:extLst>
      <p:ext uri="{BB962C8B-B14F-4D97-AF65-F5344CB8AC3E}">
        <p14:creationId xmlns:p14="http://schemas.microsoft.com/office/powerpoint/2010/main" val="1481787822"/>
      </p:ext>
    </p:extLst>
  </p:cSld>
  <p:clrMapOvr>
    <a:masterClrMapping/>
  </p:clrMapOvr>
  <p:transition/>
</p:sld>
</file>

<file path=ppt/theme/theme1.xml><?xml version="1.0" encoding="utf-8"?>
<a:theme xmlns:a="http://schemas.openxmlformats.org/drawingml/2006/main" name="Presentation_MU_EN">
  <a:themeElements>
    <a:clrScheme name="Vlastní 1">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Vlastní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TotalTime>
  <Words>5457</Words>
  <Application>Microsoft Office PowerPoint</Application>
  <PresentationFormat>Širokoúhlá obrazovka</PresentationFormat>
  <Paragraphs>606</Paragraphs>
  <Slides>43</Slides>
  <Notes>3</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43</vt:i4>
      </vt:variant>
    </vt:vector>
  </HeadingPairs>
  <TitlesOfParts>
    <vt:vector size="50" baseType="lpstr">
      <vt:lpstr>Arial</vt:lpstr>
      <vt:lpstr>Calibri</vt:lpstr>
      <vt:lpstr>Courier New</vt:lpstr>
      <vt:lpstr>Tahoma</vt:lpstr>
      <vt:lpstr>Times New Roman</vt:lpstr>
      <vt:lpstr>Wingdings</vt:lpstr>
      <vt:lpstr>Presentation_MU_EN</vt:lpstr>
      <vt:lpstr>Bi2003 Ecotoxicology  Ecotoxicological bioassays</vt:lpstr>
      <vt:lpstr>Content</vt:lpstr>
      <vt:lpstr>Introduction – what, why, how, concept</vt:lpstr>
      <vt:lpstr>Protection of environment / nature</vt:lpstr>
      <vt:lpstr>Ecotoxicology</vt:lpstr>
      <vt:lpstr>Ecotoxicity bioassay, ecotoxicity test</vt:lpstr>
      <vt:lpstr>Ecotoxicity bioassay, ecotoxicity test</vt:lpstr>
      <vt:lpstr>Why ecotoxicological tests ?
</vt:lpstr>
      <vt:lpstr>Bioassays useful for:</vt:lpstr>
      <vt:lpstr>Bioassays useful for:</vt:lpstr>
      <vt:lpstr>Bioassays useful for:</vt:lpstr>
      <vt:lpstr>Bioassays useful for:</vt:lpstr>
      <vt:lpstr>Bioassays useful for:</vt:lpstr>
      <vt:lpstr>Bioassays useful for:</vt:lpstr>
      <vt:lpstr>Types of bioassays</vt:lpstr>
      <vt:lpstr>Bioassay development</vt:lpstr>
      <vt:lpstr>Mikrobiotests</vt:lpstr>
      <vt:lpstr>Differenciation of bioassays</vt:lpstr>
      <vt:lpstr>Differenciation of bioassays</vt:lpstr>
      <vt:lpstr>Differenciation of bioassays</vt:lpstr>
      <vt:lpstr>Ekological relevance of the bioassays</vt:lpstr>
      <vt:lpstr>Ekological relevance of test species</vt:lpstr>
      <vt:lpstr>Earthworm species</vt:lpstr>
      <vt:lpstr>Differenciation of bioassays</vt:lpstr>
      <vt:lpstr>Standard-ability, legislation …</vt:lpstr>
      <vt:lpstr>Norms, standards, guidelines</vt:lpstr>
      <vt:lpstr>OECD guidelines – water 1</vt:lpstr>
      <vt:lpstr>OECD guidelines – water 2</vt:lpstr>
      <vt:lpstr>OECD guidelines - soil</vt:lpstr>
      <vt:lpstr>OECD guidelines - other</vt:lpstr>
      <vt:lpstr>ISO standards – aquatic plants</vt:lpstr>
      <vt:lpstr>ISO standards – aquatic invertebrates</vt:lpstr>
      <vt:lpstr>ISO standards – aquatic vertebrates</vt:lpstr>
      <vt:lpstr>ISO standards – aquatic microorganisms</vt:lpstr>
      <vt:lpstr>ISO standards – in vitro tests</vt:lpstr>
      <vt:lpstr>ISO standards – biodegradation</vt:lpstr>
      <vt:lpstr>ISO standards – terrestrial plants</vt:lpstr>
      <vt:lpstr>ISO standards – soil invertebrates</vt:lpstr>
      <vt:lpstr>ISO standards – soil microorganisms</vt:lpstr>
      <vt:lpstr>US EPA - US Environmental Protection Agency</vt:lpstr>
      <vt:lpstr>US EPA - US Environmental Protection Agency</vt:lpstr>
      <vt:lpstr>US EPA - US Environmental Protection Agency</vt:lpstr>
      <vt:lpstr>US EPA - US Environmental Protection Agency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Bi2003 Ecotoxicology  Ecotoxicological bioassays</dc:title>
  <dc:creator/>
  <cp:lastModifiedBy>Jakub Hofman</cp:lastModifiedBy>
  <cp:revision>1</cp:revision>
  <dcterms:created xsi:type="dcterms:W3CDTF">2020-12-07T14:49:12Z</dcterms:created>
  <dcterms:modified xsi:type="dcterms:W3CDTF">2020-12-14T12:20:06Z</dcterms:modified>
</cp:coreProperties>
</file>