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303" r:id="rId4"/>
    <p:sldId id="368" r:id="rId5"/>
    <p:sldId id="369" r:id="rId6"/>
    <p:sldId id="361" r:id="rId7"/>
    <p:sldId id="304" r:id="rId8"/>
    <p:sldId id="305" r:id="rId9"/>
    <p:sldId id="307" r:id="rId10"/>
    <p:sldId id="309" r:id="rId11"/>
    <p:sldId id="310" r:id="rId12"/>
    <p:sldId id="311" r:id="rId13"/>
    <p:sldId id="354" r:id="rId14"/>
    <p:sldId id="379" r:id="rId15"/>
    <p:sldId id="312" r:id="rId16"/>
    <p:sldId id="355" r:id="rId17"/>
    <p:sldId id="314" r:id="rId18"/>
    <p:sldId id="356" r:id="rId19"/>
    <p:sldId id="365" r:id="rId20"/>
    <p:sldId id="315" r:id="rId21"/>
    <p:sldId id="316" r:id="rId22"/>
    <p:sldId id="367" r:id="rId23"/>
    <p:sldId id="317" r:id="rId24"/>
    <p:sldId id="378" r:id="rId25"/>
    <p:sldId id="318" r:id="rId26"/>
    <p:sldId id="357" r:id="rId27"/>
    <p:sldId id="319" r:id="rId28"/>
    <p:sldId id="320" r:id="rId29"/>
    <p:sldId id="321" r:id="rId30"/>
    <p:sldId id="322" r:id="rId31"/>
    <p:sldId id="377" r:id="rId32"/>
    <p:sldId id="332" r:id="rId33"/>
    <p:sldId id="376" r:id="rId34"/>
    <p:sldId id="371" r:id="rId35"/>
    <p:sldId id="370" r:id="rId36"/>
    <p:sldId id="372" r:id="rId37"/>
    <p:sldId id="326" r:id="rId38"/>
    <p:sldId id="328" r:id="rId39"/>
    <p:sldId id="327" r:id="rId40"/>
    <p:sldId id="329" r:id="rId41"/>
    <p:sldId id="333" r:id="rId42"/>
    <p:sldId id="334" r:id="rId43"/>
    <p:sldId id="335" r:id="rId44"/>
    <p:sldId id="373" r:id="rId45"/>
    <p:sldId id="374" r:id="rId46"/>
    <p:sldId id="375" r:id="rId47"/>
    <p:sldId id="336" r:id="rId48"/>
    <p:sldId id="359" r:id="rId49"/>
    <p:sldId id="337" r:id="rId50"/>
    <p:sldId id="366" r:id="rId51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96"/>
    <p:restoredTop sz="92265"/>
  </p:normalViewPr>
  <p:slideViewPr>
    <p:cSldViewPr>
      <p:cViewPr varScale="1">
        <p:scale>
          <a:sx n="103" d="100"/>
          <a:sy n="103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4186D6-4438-46A7-A301-DBECDFE7E723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07B6B0-2C19-4141-A65C-63E985B736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30E3EF9F-E983-4A2A-BEFB-DBDDA14CF16D}" type="datetimeFigureOut">
              <a:rPr lang="cs-CZ" altLang="cs-CZ"/>
              <a:pPr>
                <a:defRPr/>
              </a:pPr>
              <a:t>26.10.2020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E113D29-D61B-4ACE-B040-A84B5CAA1B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entry of airborne toxicants with dust particles</a:t>
            </a:r>
          </a:p>
          <a:p>
            <a:pPr eaLnBrk="1" hangingPunct="1"/>
            <a:r>
              <a:rPr lang="en-US" altLang="en-US"/>
              <a:t>into alveolar cells, entry of asbestos fibers into </a:t>
            </a:r>
            <a:r>
              <a:rPr lang="en-US" altLang="cs-CZ"/>
              <a:t>alveolar macrophages</a:t>
            </a: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production of more polar, less hydrophobic / more hydrophilic products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based on enzymes containing heme as cofactor = cytochromes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F859D0-E12D-4E86-8A1B-F021FCF43A23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D49D5-F1EC-4068-A8EA-AD5C237D817E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0C52D-8256-47B4-A846-FC4A656F295B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6B810C-E977-46E5-8268-B95A6799697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33AF4-46E3-45D8-9A55-E88BEBBE1659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507D3-A7F5-44F3-8412-120EC2E7621C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A14A05-38A8-4B2C-B877-8CBF8BF263C3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67F32-59C4-45DD-9257-510A1ADEBC49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5F7B43-C932-4792-A9C3-1352D9830B94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8898-EFC4-4482-B636-0B95E103B26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81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311A-5760-42E9-A8E5-07F645F3C7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218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395E-7C05-4941-AD81-F274644DBF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389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7770-05EF-4955-88D1-EBD318A3D5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6702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A295-E8B4-40D1-A544-F4463ADEAD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082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AFC1-14F5-41A9-99E0-C30351D61BB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074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5F76-2153-4143-BACC-7140F719512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8178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8633-11E7-448E-A927-1F99A7D52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5851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0C32-BBBD-405A-8C6F-CEE4BC235C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6367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F2F7-CCBB-4B5A-A789-D8FE5660B8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739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EB95-E75E-4549-8066-D8634CD1AA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922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41C5D4AC-025D-49C3-942B-CF399328D69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2000" b="1" dirty="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209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125" r="16406" b="22917"/>
          <a:stretch>
            <a:fillRect/>
          </a:stretch>
        </p:blipFill>
        <p:spPr bwMode="auto">
          <a:xfrm>
            <a:off x="1331913" y="2997200"/>
            <a:ext cx="7305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768826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Toxicants crossing the membranes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Most common (all compounds) - passive </a:t>
            </a:r>
            <a:r>
              <a:rPr lang="en-US" altLang="en-US" sz="1800" b="1" dirty="0">
                <a:solidFill>
                  <a:srgbClr val="FF0000"/>
                </a:solidFill>
              </a:rPr>
              <a:t>diffusion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Selected </a:t>
            </a:r>
            <a:r>
              <a:rPr lang="en-US" altLang="en-US" sz="1800" dirty="0" err="1">
                <a:solidFill>
                  <a:schemeClr val="tx1"/>
                </a:solidFill>
              </a:rPr>
              <a:t>ompounds</a:t>
            </a:r>
            <a:r>
              <a:rPr lang="en-US" altLang="en-US" sz="1800" dirty="0">
                <a:solidFill>
                  <a:schemeClr val="tx1"/>
                </a:solidFill>
              </a:rPr>
              <a:t> with special/certain properties </a:t>
            </a: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>
                <a:solidFill>
                  <a:schemeClr val="tx1"/>
                </a:solidFill>
              </a:rPr>
              <a:t>e.g. alike to nutrients or natural compounds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– co-transport / active transport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Large molecules + particles - </a:t>
            </a:r>
            <a:r>
              <a:rPr lang="en-US" altLang="en-US" sz="1800" b="1" dirty="0">
                <a:solidFill>
                  <a:schemeClr val="tx1"/>
                </a:solidFill>
              </a:rPr>
              <a:t>pinocytosis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5288" y="1646238"/>
            <a:ext cx="8839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PASSIVE DIFFUSION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random </a:t>
            </a:r>
            <a:r>
              <a:rPr lang="en-US" altLang="cs-CZ" sz="2000" dirty="0">
                <a:solidFill>
                  <a:schemeClr val="tx1"/>
                </a:solidFill>
              </a:rPr>
              <a:t>movement of molecules down a concentration gradient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process characterized by the first order kinetics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- depends on: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</a:t>
            </a:r>
            <a:r>
              <a:rPr lang="en-US" altLang="cs-CZ" sz="2000" dirty="0">
                <a:solidFill>
                  <a:schemeClr val="tx1"/>
                </a:solidFill>
              </a:rPr>
              <a:t>concentration gradient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membrane and cell wall area and thickness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compound</a:t>
            </a:r>
            <a:r>
              <a:rPr lang="cs-CZ" altLang="en-US" sz="2000" dirty="0">
                <a:solidFill>
                  <a:schemeClr val="tx1"/>
                </a:solidFill>
              </a:rPr>
              <a:t>‘s </a:t>
            </a:r>
            <a:r>
              <a:rPr lang="en-US" altLang="en-US" sz="2000" dirty="0">
                <a:solidFill>
                  <a:schemeClr val="tx1"/>
                </a:solidFill>
              </a:rPr>
              <a:t>solubility in fat and its ionization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1400" i="1" dirty="0">
                <a:solidFill>
                  <a:schemeClr val="tx1"/>
                </a:solidFill>
              </a:rPr>
              <a:t>lipophilic and neutral compounds – good diffusion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	</a:t>
            </a:r>
            <a:r>
              <a:rPr lang="cs-CZ" altLang="en-US" sz="1400" i="1" dirty="0">
                <a:solidFill>
                  <a:schemeClr val="tx1"/>
                </a:solidFill>
              </a:rPr>
              <a:t>	</a:t>
            </a:r>
            <a:r>
              <a:rPr lang="en-US" altLang="en-US" sz="1400" i="1" dirty="0">
                <a:solidFill>
                  <a:schemeClr val="tx1"/>
                </a:solidFill>
              </a:rPr>
              <a:t>- charged compounds – diffusion more difficult </a:t>
            </a:r>
            <a:br>
              <a:rPr lang="cs-CZ" altLang="en-US" sz="1400" dirty="0">
                <a:solidFill>
                  <a:schemeClr val="tx1"/>
                </a:solidFill>
              </a:rPr>
            </a:br>
            <a:r>
              <a:rPr lang="cs-CZ" altLang="en-US" sz="1400" dirty="0">
                <a:solidFill>
                  <a:schemeClr val="tx1"/>
                </a:solidFill>
              </a:rPr>
              <a:t>	</a:t>
            </a:r>
            <a:r>
              <a:rPr lang="en-US" altLang="en-US" sz="1800" dirty="0">
                <a:solidFill>
                  <a:schemeClr val="tx1"/>
                </a:solidFill>
              </a:rPr>
              <a:t>- molecular weight</a:t>
            </a:r>
            <a:r>
              <a:rPr lang="cs-CZ" altLang="en-US" sz="1800" dirty="0">
                <a:solidFill>
                  <a:schemeClr val="tx1"/>
                </a:solidFill>
              </a:rPr>
              <a:t>: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	- </a:t>
            </a:r>
            <a:r>
              <a:rPr lang="en-US" altLang="en-US" sz="1400" i="1" dirty="0">
                <a:solidFill>
                  <a:schemeClr val="tx1"/>
                </a:solidFill>
              </a:rPr>
              <a:t>small molecules (&lt;0.4 nm) water soluble (CO, HCN, N2O, NO) good diffusion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950" y="1693863"/>
            <a:ext cx="90360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CO-TRANSPORT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transmembrane proteins bind extracellular compounds and facilitate transmembrane transport : toxic compound - 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(</a:t>
            </a:r>
            <a:r>
              <a:rPr lang="en-US" altLang="en-US" sz="2000" i="1" dirty="0">
                <a:solidFill>
                  <a:schemeClr val="tx1"/>
                </a:solidFill>
              </a:rPr>
              <a:t>Ca</a:t>
            </a:r>
            <a:r>
              <a:rPr lang="en-US" altLang="en-US" sz="2000" i="1" baseline="30000" dirty="0">
                <a:solidFill>
                  <a:schemeClr val="tx1"/>
                </a:solidFill>
              </a:rPr>
              <a:t>2+</a:t>
            </a:r>
            <a:r>
              <a:rPr lang="en-US" altLang="en-US" sz="2000" i="1" dirty="0">
                <a:solidFill>
                  <a:schemeClr val="tx1"/>
                </a:solidFill>
              </a:rPr>
              <a:t> / calmodulin, Fe</a:t>
            </a:r>
            <a:r>
              <a:rPr lang="en-US" altLang="en-US" sz="2000" i="1" baseline="30000" dirty="0">
                <a:solidFill>
                  <a:schemeClr val="tx1"/>
                </a:solidFill>
              </a:rPr>
              <a:t>2/3+</a:t>
            </a:r>
            <a:r>
              <a:rPr lang="en-US" altLang="en-US" sz="2000" i="1" dirty="0">
                <a:solidFill>
                  <a:schemeClr val="tx1"/>
                </a:solidFill>
              </a:rPr>
              <a:t> / transferrin</a:t>
            </a:r>
            <a:r>
              <a:rPr lang="en-US" altLang="en-US" sz="20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ACTIVE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„pumps“ down/up the </a:t>
            </a:r>
            <a:r>
              <a:rPr lang="en-US" altLang="cs-CZ" sz="2000" dirty="0">
                <a:solidFill>
                  <a:schemeClr val="tx1"/>
                </a:solidFill>
              </a:rPr>
              <a:t>concentration gradient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compound binds to a receptor / ATP powered membrane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coupled transports Na+/K+ ATPases  - toxic compounds/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rgbClr val="0070C0"/>
                </a:solidFill>
              </a:rPr>
              <a:t>These special biological processes occur </a:t>
            </a:r>
            <a:r>
              <a:rPr lang="cs-CZ" altLang="en-US" sz="1800" b="1" i="1" dirty="0">
                <a:solidFill>
                  <a:srgbClr val="FF0000"/>
                </a:solidFill>
              </a:rPr>
              <a:t>rarely </a:t>
            </a:r>
            <a:r>
              <a:rPr lang="en-US" altLang="en-US" sz="1800" b="1" i="1" dirty="0">
                <a:solidFill>
                  <a:srgbClr val="FF0000"/>
                </a:solidFill>
              </a:rPr>
              <a:t>with xenobiotics</a:t>
            </a:r>
            <a:r>
              <a:rPr lang="cs-CZ" altLang="en-US" sz="1800" b="1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>
                <a:solidFill>
                  <a:srgbClr val="0070C0"/>
                </a:solidFill>
              </a:rPr>
              <a:t>– exceptionally with compounds alike to nutrients and such (e.g. cyanobacterial toxins: peptides)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411288"/>
            <a:ext cx="8610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Active transport – elimination of compounds out of the cell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</a:t>
            </a:r>
            <a:r>
              <a:rPr lang="en-US" altLang="en-US" sz="2000" b="1">
                <a:solidFill>
                  <a:srgbClr val="0070C0"/>
                </a:solidFill>
              </a:rPr>
              <a:t>P-glycoprotein </a:t>
            </a:r>
            <a:r>
              <a:rPr lang="en-US" altLang="en-US" sz="2000">
                <a:solidFill>
                  <a:schemeClr val="tx1"/>
                </a:solidFill>
              </a:rPr>
              <a:t>- transmembrane pump that selectively and actively transports xenobiotics OUT of the cell (</a:t>
            </a:r>
            <a:r>
              <a:rPr lang="en-US" altLang="en-US" sz="2000" i="1">
                <a:solidFill>
                  <a:schemeClr val="tx1"/>
                </a:solidFill>
              </a:rPr>
              <a:t>elimination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b="1">
                <a:solidFill>
                  <a:srgbClr val="0070C0"/>
                </a:solidFill>
              </a:rPr>
              <a:t> MRP proteins </a:t>
            </a:r>
            <a:r>
              <a:rPr lang="en-US" altLang="en-US" sz="2000">
                <a:solidFill>
                  <a:schemeClr val="tx1"/>
                </a:solidFill>
              </a:rPr>
              <a:t>–(</a:t>
            </a:r>
            <a:r>
              <a:rPr lang="en-US" altLang="en-US" sz="2000" i="1">
                <a:solidFill>
                  <a:schemeClr val="tx1"/>
                </a:solidFill>
              </a:rPr>
              <a:t>Multi Resistance Proteins</a:t>
            </a:r>
            <a:r>
              <a:rPr lang="en-US" altLang="en-US" sz="2000">
                <a:solidFill>
                  <a:schemeClr val="tx1"/>
                </a:solidFill>
              </a:rPr>
              <a:t> 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tumor cells – excretion of cytostatics,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bacteria - excretion of antibiotics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8638"/>
            <a:ext cx="37020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621E2-4C6C-4545-A707-DF509D62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7524"/>
            <a:ext cx="5184576" cy="6242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A82749-9127-46E3-8E93-99A31E7B03F0}"/>
              </a:ext>
            </a:extLst>
          </p:cNvPr>
          <p:cNvCxnSpPr>
            <a:cxnSpLocks/>
          </p:cNvCxnSpPr>
          <p:nvPr/>
        </p:nvCxnSpPr>
        <p:spPr>
          <a:xfrm>
            <a:off x="2987824" y="1052736"/>
            <a:ext cx="0" cy="53285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247194-51CF-457A-8B23-212F803708CC}"/>
              </a:ext>
            </a:extLst>
          </p:cNvPr>
          <p:cNvSpPr txBox="1"/>
          <p:nvPr/>
        </p:nvSpPr>
        <p:spPr>
          <a:xfrm>
            <a:off x="-36512" y="908720"/>
            <a:ext cx="27363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Fate</a:t>
            </a:r>
            <a:r>
              <a:rPr lang="cs-CZ" dirty="0"/>
              <a:t>“ (transport) of a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body </a:t>
            </a:r>
          </a:p>
          <a:p>
            <a:r>
              <a:rPr lang="cs-CZ" dirty="0"/>
              <a:t>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1" u="sng" dirty="0"/>
              <a:t>gut</a:t>
            </a:r>
            <a:r>
              <a:rPr lang="cs-CZ" dirty="0"/>
              <a:t>,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b="1" u="sng" dirty="0" err="1"/>
              <a:t>blood</a:t>
            </a:r>
            <a:r>
              <a:rPr lang="cs-CZ" dirty="0"/>
              <a:t> / organ (</a:t>
            </a:r>
            <a:r>
              <a:rPr lang="cs-CZ" b="1" u="sng" dirty="0"/>
              <a:t>liver</a:t>
            </a:r>
            <a:r>
              <a:rPr lang="cs-CZ" dirty="0"/>
              <a:t>) /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to </a:t>
            </a:r>
            <a:r>
              <a:rPr lang="cs-CZ" b="1" u="sng" dirty="0" err="1"/>
              <a:t>kidney</a:t>
            </a:r>
            <a:r>
              <a:rPr lang="cs-CZ" b="1" u="sng" dirty="0"/>
              <a:t>/urine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400" dirty="0" err="1"/>
              <a:t>Figure</a:t>
            </a:r>
            <a:r>
              <a:rPr lang="cs-CZ" sz="1400" dirty="0"/>
              <a:t> </a:t>
            </a:r>
            <a:r>
              <a:rPr lang="cs-CZ" sz="1400" dirty="0" err="1"/>
              <a:t>shows</a:t>
            </a:r>
            <a:r>
              <a:rPr lang="cs-CZ" sz="1400" dirty="0"/>
              <a:t> </a:t>
            </a:r>
            <a:r>
              <a:rPr lang="cs-CZ" sz="1400" dirty="0" err="1"/>
              <a:t>transporters</a:t>
            </a:r>
            <a:br>
              <a:rPr lang="cs-CZ" sz="1400" dirty="0"/>
            </a:br>
            <a:r>
              <a:rPr lang="cs-CZ" sz="1400" dirty="0"/>
              <a:t>involved in the transfer (including excretion)</a:t>
            </a:r>
            <a:br>
              <a:rPr lang="cs-CZ" sz="1400" dirty="0"/>
            </a:br>
            <a:r>
              <a:rPr lang="cs-CZ" sz="1400" dirty="0"/>
              <a:t>of structurally specific compounds to and from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organism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Alternative</a:t>
            </a:r>
            <a:r>
              <a:rPr lang="cs-CZ" sz="1400" dirty="0"/>
              <a:t> (</a:t>
            </a:r>
            <a:r>
              <a:rPr lang="cs-CZ" sz="1400" dirty="0" err="1"/>
              <a:t>passive</a:t>
            </a:r>
            <a:r>
              <a:rPr lang="cs-CZ" sz="1400" dirty="0"/>
              <a:t> </a:t>
            </a:r>
            <a:r>
              <a:rPr lang="cs-CZ" sz="1400" dirty="0" err="1"/>
              <a:t>diffusion</a:t>
            </a:r>
            <a:r>
              <a:rPr lang="cs-CZ" sz="1400" dirty="0"/>
              <a:t>) </a:t>
            </a:r>
            <a:r>
              <a:rPr lang="cs-CZ" sz="1400" dirty="0" err="1"/>
              <a:t>route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benzo</a:t>
            </a:r>
            <a:r>
              <a:rPr lang="cs-CZ" sz="1400" dirty="0"/>
              <a:t>(a)pyrene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added</a:t>
            </a:r>
            <a:r>
              <a:rPr lang="cs-CZ" sz="1400" dirty="0"/>
              <a:t> </a:t>
            </a:r>
            <a:br>
              <a:rPr lang="cs-CZ" sz="1400" dirty="0"/>
            </a:br>
            <a:endParaRPr lang="cs-CZ" sz="1400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38B6AF7-8137-4EC3-95F3-2D2940BB3492}"/>
              </a:ext>
            </a:extLst>
          </p:cNvPr>
          <p:cNvSpPr/>
          <p:nvPr/>
        </p:nvSpPr>
        <p:spPr>
          <a:xfrm>
            <a:off x="2555776" y="307524"/>
            <a:ext cx="1800200" cy="817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E7E2E35-E31A-4C15-94DB-87DA34566060}"/>
              </a:ext>
            </a:extLst>
          </p:cNvPr>
          <p:cNvSpPr/>
          <p:nvPr/>
        </p:nvSpPr>
        <p:spPr>
          <a:xfrm>
            <a:off x="2555776" y="5768955"/>
            <a:ext cx="1800200" cy="817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90FBFDBE-D273-4673-B180-97B664C8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7236296" y="68301"/>
            <a:ext cx="864095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4B40E71F-B980-4756-AA47-635BBB43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7439234" y="3225445"/>
            <a:ext cx="661155" cy="4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137D9173-5821-4CF1-9B16-0A323AE52761}"/>
              </a:ext>
            </a:extLst>
          </p:cNvPr>
          <p:cNvSpPr/>
          <p:nvPr/>
        </p:nvSpPr>
        <p:spPr>
          <a:xfrm>
            <a:off x="7524502" y="662473"/>
            <a:ext cx="347699" cy="1542391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2E8E9FC7-7ED6-4A67-9CCA-E49E24AB30B4}"/>
              </a:ext>
            </a:extLst>
          </p:cNvPr>
          <p:cNvSpPr/>
          <p:nvPr/>
        </p:nvSpPr>
        <p:spPr>
          <a:xfrm>
            <a:off x="7926541" y="2537804"/>
            <a:ext cx="347699" cy="647833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CCD95538-A50A-4F43-BCFD-6BEFF01600DC}"/>
              </a:ext>
            </a:extLst>
          </p:cNvPr>
          <p:cNvSpPr/>
          <p:nvPr/>
        </p:nvSpPr>
        <p:spPr>
          <a:xfrm>
            <a:off x="7926540" y="3896307"/>
            <a:ext cx="347699" cy="647833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E62D193C-1662-45AD-8A1A-88B699A7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7206462" y="2159592"/>
            <a:ext cx="864095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B52061EA-D600-4FC6-8F23-3B4FAF500242}"/>
              </a:ext>
            </a:extLst>
          </p:cNvPr>
          <p:cNvSpPr/>
          <p:nvPr/>
        </p:nvSpPr>
        <p:spPr>
          <a:xfrm>
            <a:off x="7834408" y="4708099"/>
            <a:ext cx="347699" cy="1356259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AutoShape 2" descr="Intestinal Bioavailability and Biotransformation of 3-Hydroxybenzo(a)pyrene  in an Isolated Perfused Preparation from Channel Catfish, Ictalurus  punctatus | Drug Metabolism &amp; Disposition">
            <a:extLst>
              <a:ext uri="{FF2B5EF4-FFF2-40B4-BE49-F238E27FC236}">
                <a16:creationId xmlns:a16="http://schemas.microsoft.com/office/drawing/2014/main" id="{D1C8BD68-4CF7-4589-B492-F698AEF47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416A765-0BA9-44F1-9DE8-F316CC8A4E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669" y="4081331"/>
            <a:ext cx="1099348" cy="65269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CC654F6-FD76-4050-A78B-484699ACBA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972" y="5928533"/>
            <a:ext cx="1099348" cy="65269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743114C-CA7F-4348-8D5F-9318EE7E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908" y="3097444"/>
            <a:ext cx="1099348" cy="6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PINOCYTOSIS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transport of larger molecules via endocytosis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e.g. entry of airborne toxicants with dust particles (&lt; 1 </a:t>
            </a:r>
            <a:r>
              <a:rPr lang="en-US" altLang="en-US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>
                <a:solidFill>
                  <a:schemeClr val="tx1"/>
                </a:solidFill>
              </a:rPr>
              <a:t>m) into alveolar cells, entry of asbestos fibers into </a:t>
            </a:r>
            <a:r>
              <a:rPr lang="en-US" altLang="cs-CZ" sz="2000">
                <a:solidFill>
                  <a:schemeClr val="tx1"/>
                </a:solidFill>
              </a:rPr>
              <a:t>alveolar macrophages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90850"/>
            <a:ext cx="341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animals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blood, lymph, haemolymph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of </a:t>
            </a:r>
            <a:r>
              <a:rPr lang="en-US" altLang="en-US" sz="2000" b="1">
                <a:solidFill>
                  <a:srgbClr val="0070C0"/>
                </a:solidFill>
              </a:rPr>
              <a:t>dissolved </a:t>
            </a:r>
            <a:r>
              <a:rPr lang="en-US" altLang="en-US" sz="2000">
                <a:solidFill>
                  <a:schemeClr val="tx1"/>
                </a:solidFill>
              </a:rPr>
              <a:t>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</a:t>
            </a:r>
            <a:r>
              <a:rPr lang="en-US" altLang="en-US" sz="2000" b="1">
                <a:solidFill>
                  <a:srgbClr val="0070C0"/>
                </a:solidFill>
              </a:rPr>
              <a:t>after binding </a:t>
            </a:r>
            <a:r>
              <a:rPr lang="en-US" altLang="en-US" sz="2000">
                <a:solidFill>
                  <a:schemeClr val="tx1"/>
                </a:solidFill>
              </a:rPr>
              <a:t>to proteins (</a:t>
            </a:r>
            <a:r>
              <a:rPr lang="en-US" altLang="en-US" sz="2000" i="1">
                <a:solidFill>
                  <a:schemeClr val="tx1"/>
                </a:solidFill>
              </a:rPr>
              <a:t>albumin, specific proteins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800" i="1">
                <a:solidFill>
                  <a:schemeClr val="tx1"/>
                </a:solidFill>
              </a:rPr>
              <a:t>	! Many organic (nonpolar) compounds can be bound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>
            <a:fillRect/>
          </a:stretch>
        </p:blipFill>
        <p:spPr bwMode="auto">
          <a:xfrm>
            <a:off x="388938" y="2997200"/>
            <a:ext cx="339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7"/>
          <a:stretch>
            <a:fillRect/>
          </a:stretch>
        </p:blipFill>
        <p:spPr bwMode="auto">
          <a:xfrm>
            <a:off x="3935413" y="3327400"/>
            <a:ext cx="51006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plants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water stream in xylem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plasmodesms in phloem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i="1">
                <a:solidFill>
                  <a:schemeClr val="tx1"/>
                </a:solidFill>
              </a:rPr>
              <a:t>processes dependent on</a:t>
            </a:r>
            <a:br>
              <a:rPr lang="en-US" altLang="en-US" sz="2000" i="1">
                <a:solidFill>
                  <a:schemeClr val="tx1"/>
                </a:solidFill>
              </a:rPr>
            </a:br>
            <a:r>
              <a:rPr lang="en-US" altLang="en-US" sz="2000" i="1">
                <a:solidFill>
                  <a:schemeClr val="tx1"/>
                </a:solidFill>
              </a:rPr>
              <a:t>environmental conditions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(t, humidity, light...)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697038"/>
            <a:ext cx="4721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1557338"/>
            <a:ext cx="8610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Affinity to different tissues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affinity is determined by chemical properties -&gt; </a:t>
            </a:r>
            <a:r>
              <a:rPr lang="en-US" altLang="en-US" sz="1800" b="1">
                <a:solidFill>
                  <a:schemeClr val="tx2"/>
                </a:solidFill>
              </a:rPr>
              <a:t>target tissues - bioconcentration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500">
                <a:solidFill>
                  <a:schemeClr val="tx1"/>
                </a:solidFill>
              </a:rPr>
              <a:t>seashells - Cd/Pb - gonads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mammals Cd – brain/bones, Pb – kidneys/bones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Hg – in mammals: kidneys &gt; liver &gt; spleen &gt; gut &gt; heart...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lipophilic compounds -&gt; fatty tissues (</a:t>
            </a:r>
            <a:r>
              <a:rPr lang="en-US" altLang="en-US" sz="1500" i="1">
                <a:solidFill>
                  <a:schemeClr val="tx1"/>
                </a:solidFill>
              </a:rPr>
              <a:t>liver, brain</a:t>
            </a:r>
            <a:r>
              <a:rPr lang="en-US" altLang="en-US" sz="1500">
                <a:solidFill>
                  <a:schemeClr val="tx1"/>
                </a:solidFill>
              </a:rPr>
              <a:t>)</a:t>
            </a:r>
            <a:endParaRPr lang="en-US" altLang="en-US" sz="1500" u="sng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Distribution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81375"/>
            <a:ext cx="463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>
                <a:solidFill>
                  <a:srgbClr val="FF3300"/>
                </a:solidFill>
              </a:rPr>
              <a:t>Example – metals in tissues of fish: Nové Mlýny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(Kenšová et al. ACTA VET. BRNO 2010, 79: 335-345)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3250" r="20586" b="15569"/>
          <a:stretch>
            <a:fillRect/>
          </a:stretch>
        </p:blipFill>
        <p:spPr bwMode="auto">
          <a:xfrm>
            <a:off x="323850" y="1341438"/>
            <a:ext cx="4176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1454" r="18454" b="12595"/>
          <a:stretch>
            <a:fillRect/>
          </a:stretch>
        </p:blipFill>
        <p:spPr bwMode="auto">
          <a:xfrm>
            <a:off x="4500563" y="1341438"/>
            <a:ext cx="4254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422" r="16794" b="9641"/>
          <a:stretch>
            <a:fillRect/>
          </a:stretch>
        </p:blipFill>
        <p:spPr bwMode="auto">
          <a:xfrm>
            <a:off x="395288" y="4076700"/>
            <a:ext cx="410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3422" r="20668" b="10626"/>
          <a:stretch>
            <a:fillRect/>
          </a:stretch>
        </p:blipFill>
        <p:spPr bwMode="auto">
          <a:xfrm>
            <a:off x="4572000" y="4076700"/>
            <a:ext cx="41767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Take home messages of this lecture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What </a:t>
            </a:r>
            <a:r>
              <a:rPr lang="en-US" altLang="en-US" sz="2200" b="1" dirty="0">
                <a:solidFill>
                  <a:srgbClr val="FF0000"/>
                </a:solidFill>
              </a:rPr>
              <a:t>processes</a:t>
            </a:r>
            <a:r>
              <a:rPr lang="en-US" altLang="en-US" sz="2200" dirty="0">
                <a:solidFill>
                  <a:schemeClr val="tx1"/>
                </a:solidFill>
              </a:rPr>
              <a:t> can a chemical compound undergo </a:t>
            </a:r>
            <a:r>
              <a:rPr lang="en-US" altLang="en-US" sz="2200" b="1" dirty="0">
                <a:solidFill>
                  <a:srgbClr val="FF0000"/>
                </a:solidFill>
              </a:rPr>
              <a:t>inside </a:t>
            </a:r>
            <a:r>
              <a:rPr lang="cs-CZ" altLang="en-US" sz="2200" b="1" dirty="0">
                <a:solidFill>
                  <a:srgbClr val="FF0000"/>
                </a:solidFill>
              </a:rPr>
              <a:t>the </a:t>
            </a:r>
            <a:r>
              <a:rPr lang="en-US" altLang="en-US" sz="2200" b="1" dirty="0">
                <a:solidFill>
                  <a:srgbClr val="FF0000"/>
                </a:solidFill>
              </a:rPr>
              <a:t>ORGANISM</a:t>
            </a:r>
            <a:r>
              <a:rPr lang="en-US" altLang="en-US" sz="22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What is TOXICOKINETICS and what processes does it describe?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 dirty="0">
                <a:solidFill>
                  <a:schemeClr val="tx1"/>
                </a:solidFill>
              </a:rPr>
              <a:t> ADME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Absorption - Uptake 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Distribution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Metabolism (transformations)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Excretion</a:t>
            </a:r>
            <a:endParaRPr lang="en-US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2492896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Transformation of xenobiotics in organisms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all organisms have </a:t>
            </a:r>
            <a:r>
              <a:rPr lang="en-US" altLang="en-US" sz="2000" b="1" dirty="0">
                <a:solidFill>
                  <a:schemeClr val="tx2"/>
                </a:solidFill>
              </a:rPr>
              <a:t>genetically fixed old conservative systems</a:t>
            </a:r>
            <a:r>
              <a:rPr lang="en-US" altLang="en-US" sz="2000" dirty="0">
                <a:solidFill>
                  <a:schemeClr val="tx1"/>
                </a:solidFill>
              </a:rPr>
              <a:t> for transformation of xenobiotics: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in the past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transformation of biotoxins (</a:t>
            </a:r>
            <a:r>
              <a:rPr lang="en-US" altLang="en-US" sz="2000" dirty="0" err="1">
                <a:solidFill>
                  <a:schemeClr val="tx1"/>
                </a:solidFill>
              </a:rPr>
              <a:t>moulds</a:t>
            </a:r>
            <a:r>
              <a:rPr lang="en-US" altLang="en-US" sz="2000" dirty="0">
                <a:solidFill>
                  <a:schemeClr val="tx1"/>
                </a:solidFill>
              </a:rPr>
              <a:t>, plants, bacteria...)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combustion products (PAHs)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TOXICOKINETICS 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35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 dirty="0">
                <a:solidFill>
                  <a:schemeClr val="tx2"/>
                </a:solidFill>
              </a:rPr>
              <a:t>Basic detoxification strategy</a:t>
            </a:r>
            <a:endParaRPr lang="en-US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- </a:t>
            </a:r>
            <a:r>
              <a:rPr lang="cs-CZ" altLang="en-US" sz="2000" b="1" dirty="0">
                <a:solidFill>
                  <a:schemeClr val="tx2"/>
                </a:solidFill>
              </a:rPr>
              <a:t>Removal </a:t>
            </a:r>
            <a:r>
              <a:rPr lang="en-US" altLang="en-US" sz="2000" b="1" dirty="0">
                <a:solidFill>
                  <a:schemeClr val="tx2"/>
                </a:solidFill>
              </a:rPr>
              <a:t>from the organism = exposure limitation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cs-CZ" altLang="en-US" sz="2000" dirty="0">
                <a:solidFill>
                  <a:schemeClr val="tx1"/>
                </a:solidFill>
              </a:rPr>
              <a:t>M</a:t>
            </a:r>
            <a:r>
              <a:rPr lang="en-US" altLang="en-US" sz="2000" dirty="0" err="1">
                <a:solidFill>
                  <a:schemeClr val="tx1"/>
                </a:solidFill>
              </a:rPr>
              <a:t>ost</a:t>
            </a:r>
            <a:r>
              <a:rPr lang="en-US" altLang="en-US" sz="2000" dirty="0">
                <a:solidFill>
                  <a:schemeClr val="tx1"/>
                </a:solidFill>
              </a:rPr>
              <a:t> excretion organs: aqueous solutions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 	:</a:t>
            </a:r>
            <a:r>
              <a:rPr lang="en-US" altLang="en-US" sz="2000" dirty="0">
                <a:solidFill>
                  <a:schemeClr val="tx1"/>
                </a:solidFill>
              </a:rPr>
              <a:t>transformation = </a:t>
            </a:r>
            <a:r>
              <a:rPr lang="cs-CZ" altLang="en-US" sz="2000" dirty="0">
                <a:solidFill>
                  <a:schemeClr val="tx1"/>
                </a:solidFill>
              </a:rPr>
              <a:t>increasing </a:t>
            </a:r>
            <a:r>
              <a:rPr lang="en-US" altLang="en-US" sz="2000" dirty="0">
                <a:solidFill>
                  <a:schemeClr val="tx1"/>
                </a:solidFill>
              </a:rPr>
              <a:t>water solubility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-</a:t>
            </a:r>
            <a:r>
              <a:rPr lang="en-US" altLang="en-US" sz="2000" dirty="0">
                <a:solidFill>
                  <a:schemeClr val="tx1"/>
                </a:solidFill>
              </a:rPr>
              <a:t> production of more polar, less hydrophobic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dirty="0">
                <a:solidFill>
                  <a:schemeClr val="tx1"/>
                </a:solidFill>
              </a:rPr>
              <a:t>more hydrophilic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dirty="0">
                <a:solidFill>
                  <a:schemeClr val="tx1"/>
                </a:solidFill>
              </a:rPr>
              <a:t> products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2 main phases of detoxification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well examined in animals (</a:t>
            </a:r>
            <a:r>
              <a:rPr lang="en-US" altLang="en-US" sz="2000" i="1" dirty="0">
                <a:solidFill>
                  <a:schemeClr val="tx1"/>
                </a:solidFill>
              </a:rPr>
              <a:t>mammals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Note:  in vertebrates (esp. mammals – warm-blooded = higher speed of reactions)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&gt;&gt; detoxication more active than in fish or invertebrates 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en-US" sz="1800" dirty="0">
                <a:solidFill>
                  <a:schemeClr val="tx1"/>
                </a:solidFill>
              </a:rPr>
              <a:t>bivalves accumulate PAHs  x mammals less: oxidation/excretion)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- in plants – transformation with oxidative enzymes: cytochrome oxidase, phenol oxidase, peroxidase, ascorbate oxidase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11588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TOXICOKINETICS</a:t>
            </a:r>
            <a:r>
              <a:rPr lang="en-GB" altLang="en-US" sz="2400" b="1">
                <a:solidFill>
                  <a:srgbClr val="FF3300"/>
                </a:solidFill>
              </a:rPr>
              <a:t> – rate of detoxification reactions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3"/>
          <a:stretch>
            <a:fillRect/>
          </a:stretch>
        </p:blipFill>
        <p:spPr bwMode="auto">
          <a:xfrm>
            <a:off x="468313" y="803275"/>
            <a:ext cx="331311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87375"/>
            <a:ext cx="42179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ovéPole 4"/>
          <p:cNvSpPr txBox="1">
            <a:spLocks noChangeArrowheads="1"/>
          </p:cNvSpPr>
          <p:nvPr/>
        </p:nvSpPr>
        <p:spPr bwMode="auto">
          <a:xfrm>
            <a:off x="2355850" y="5483225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Rate of transformations</a:t>
            </a:r>
            <a:r>
              <a:rPr lang="cs-CZ" altLang="en-US" sz="1800">
                <a:solidFill>
                  <a:schemeClr val="tx1"/>
                </a:solidFill>
              </a:rPr>
              <a:t> depends on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chemeClr val="tx1"/>
                </a:solidFill>
              </a:rPr>
              <a:t> overall metabolic rate (indirectly also on body size)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chemeClr val="tx1"/>
                </a:solidFill>
              </a:rPr>
              <a:t> temperature (the higher the temperature – the higher the rate of reactions)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18962" r="12608" b="42241"/>
          <a:stretch>
            <a:fillRect/>
          </a:stretch>
        </p:blipFill>
        <p:spPr bwMode="auto">
          <a:xfrm>
            <a:off x="395288" y="188913"/>
            <a:ext cx="845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05150"/>
            <a:ext cx="5346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D876ECE-71FD-4D65-81E6-B8B2B2FC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7648"/>
            <a:ext cx="5760640" cy="3398903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383BCD3-58D7-4E7B-B87F-341446510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05160"/>
            <a:ext cx="4940734" cy="293620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80B7F9-D837-4B90-A67D-FC0418748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678645"/>
            <a:ext cx="4095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8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Phae I transformation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MFO enzymes (mixed function oxidase, mixed function </a:t>
            </a:r>
            <a:r>
              <a:rPr lang="en-US" altLang="en-US" sz="2000" b="1">
                <a:solidFill>
                  <a:schemeClr val="tx2"/>
                </a:solidFill>
              </a:rPr>
              <a:t>oxygenase</a:t>
            </a:r>
            <a:r>
              <a:rPr lang="en-US" altLang="en-US" sz="200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membrane enzymes bound to ER, extractable as membrane vesicles (= microsomes = S-9 fraction = microsomal oxidase)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Conserved – in all plants and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6725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1560513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Phase I transformation – CYP450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based on enzymes containing heme as cofactor = cytochromes P450 (CYP) = superfamily with more than 150 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in vertebrates mostly in liver parenchyma = main detoxifying organ (</a:t>
            </a:r>
            <a:r>
              <a:rPr lang="en-US" altLang="en-US" sz="2000" i="1">
                <a:solidFill>
                  <a:schemeClr val="tx1"/>
                </a:solidFill>
              </a:rPr>
              <a:t>but also in – gut epithelium, gills...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in invertebrates in hepatopancreas and digestive glands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</a:rPr>
              <a:t> main reaction – reaction with </a:t>
            </a:r>
            <a:r>
              <a:rPr lang="en-US" altLang="en-US" sz="2000" b="1">
                <a:solidFill>
                  <a:srgbClr val="FF0000"/>
                </a:solidFill>
              </a:rPr>
              <a:t>oxygen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+ other reactions (</a:t>
            </a:r>
            <a:r>
              <a:rPr lang="en-US" altLang="en-US" sz="2000">
                <a:solidFill>
                  <a:srgbClr val="FF0000"/>
                </a:solidFill>
              </a:rPr>
              <a:t>hydrolysis </a:t>
            </a:r>
            <a:r>
              <a:rPr lang="en-US" altLang="en-US" sz="2000">
                <a:solidFill>
                  <a:schemeClr val="tx1"/>
                </a:solidFill>
              </a:rPr>
              <a:t>/ epoxidation / dehalogenation / 	</a:t>
            </a:r>
            <a:r>
              <a:rPr lang="en-US" altLang="en-US" sz="2000">
                <a:solidFill>
                  <a:srgbClr val="FF0000"/>
                </a:solidFill>
              </a:rPr>
              <a:t>hydroxylation</a:t>
            </a:r>
            <a:r>
              <a:rPr lang="en-US" altLang="en-US" sz="2000">
                <a:solidFill>
                  <a:schemeClr val="tx1"/>
                </a:solidFill>
              </a:rPr>
              <a:t> / deamination / dealkylation)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5175" r="14456" b="28235"/>
          <a:stretch>
            <a:fillRect/>
          </a:stretch>
        </p:blipFill>
        <p:spPr bwMode="auto">
          <a:xfrm>
            <a:off x="1258888" y="836613"/>
            <a:ext cx="77438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5795963" y="7651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1187450" y="476250"/>
            <a:ext cx="16557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5130800" y="620713"/>
            <a:ext cx="2393950" cy="122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4213" y="331788"/>
            <a:ext cx="3041650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0582" b="46385"/>
          <a:stretch>
            <a:fillRect/>
          </a:stretch>
        </p:blipFill>
        <p:spPr bwMode="auto">
          <a:xfrm>
            <a:off x="611188" y="981075"/>
            <a:ext cx="82169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1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203" r="22235" b="8290"/>
          <a:stretch>
            <a:fillRect/>
          </a:stretch>
        </p:blipFill>
        <p:spPr bwMode="auto">
          <a:xfrm>
            <a:off x="1116013" y="1065213"/>
            <a:ext cx="71405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2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 dirty="0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cs-CZ" altLang="en-US" sz="3500" b="1" dirty="0">
                <a:solidFill>
                  <a:srgbClr val="FF3300"/>
                </a:solidFill>
              </a:rPr>
              <a:t>F</a:t>
            </a:r>
            <a:r>
              <a:rPr lang="en-US" altLang="en-US" sz="3500" b="1" dirty="0">
                <a:solidFill>
                  <a:srgbClr val="FF3300"/>
                </a:solidFill>
              </a:rPr>
              <a:t>a</a:t>
            </a:r>
            <a:r>
              <a:rPr lang="cs-CZ" altLang="en-US" sz="3500" b="1" dirty="0">
                <a:solidFill>
                  <a:srgbClr val="FF3300"/>
                </a:solidFill>
              </a:rPr>
              <a:t>te</a:t>
            </a:r>
            <a:r>
              <a:rPr lang="en-US" altLang="en-US" sz="3500" b="1" dirty="0">
                <a:solidFill>
                  <a:srgbClr val="FF3300"/>
                </a:solidFill>
              </a:rPr>
              <a:t> of compounds inside an organism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500" b="1" dirty="0">
                <a:solidFill>
                  <a:srgbClr val="FF3300"/>
                </a:solidFill>
              </a:rPr>
              <a:t>(</a:t>
            </a:r>
            <a:r>
              <a:rPr lang="cs-CZ" altLang="en-US" sz="2500" b="1" dirty="0">
                <a:solidFill>
                  <a:srgbClr val="FF3300"/>
                </a:solidFill>
              </a:rPr>
              <a:t>uptake </a:t>
            </a:r>
            <a:r>
              <a:rPr lang="en-US" altLang="en-US" sz="2500" b="1" dirty="0">
                <a:solidFill>
                  <a:srgbClr val="FF3300"/>
                </a:solidFill>
              </a:rPr>
              <a:t>/ transformations</a:t>
            </a:r>
            <a:r>
              <a:rPr lang="cs-CZ" altLang="en-US" sz="2500" b="1" dirty="0">
                <a:solidFill>
                  <a:srgbClr val="FF3300"/>
                </a:solidFill>
              </a:rPr>
              <a:t> </a:t>
            </a:r>
            <a:r>
              <a:rPr lang="en-US" altLang="en-US" sz="2500" b="1" dirty="0">
                <a:solidFill>
                  <a:srgbClr val="FF3300"/>
                </a:solidFill>
              </a:rPr>
              <a:t>/ excretion)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500" b="1" dirty="0">
              <a:solidFill>
                <a:srgbClr val="FF3300"/>
              </a:solidFill>
            </a:endParaRPr>
          </a:p>
        </p:txBody>
      </p:sp>
      <p:pic>
        <p:nvPicPr>
          <p:cNvPr id="102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900113" y="2420938"/>
            <a:ext cx="7345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3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614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660" r="9657" b="46582"/>
          <a:stretch>
            <a:fillRect/>
          </a:stretch>
        </p:blipFill>
        <p:spPr bwMode="auto">
          <a:xfrm>
            <a:off x="457200" y="1219200"/>
            <a:ext cx="837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384771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Detoxification </a:t>
            </a:r>
            <a:r>
              <a:rPr lang="en-US" altLang="en-US" sz="2200" u="sng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u="sng" dirty="0">
                <a:solidFill>
                  <a:schemeClr val="tx1"/>
                </a:solidFill>
              </a:rPr>
              <a:t> </a:t>
            </a:r>
            <a:r>
              <a:rPr lang="en-US" altLang="en-US" sz="2200" b="1" u="sng" dirty="0">
                <a:solidFill>
                  <a:schemeClr val="tx2"/>
                </a:solidFill>
              </a:rPr>
              <a:t>Activation</a:t>
            </a:r>
            <a:endParaRPr lang="en-US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many compounds after metabolization with detoxification enzymes turn into more toxic metabolites (</a:t>
            </a:r>
            <a:r>
              <a:rPr lang="en-US" altLang="en-US" sz="2000" i="1" dirty="0">
                <a:solidFill>
                  <a:schemeClr val="tx1"/>
                </a:solidFill>
              </a:rPr>
              <a:t>inaccurately denoted as activation of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Procarcinogen -&gt; Carcinogen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Example – </a:t>
            </a:r>
            <a:r>
              <a:rPr lang="en-US" altLang="en-US" sz="2000" b="1" dirty="0">
                <a:solidFill>
                  <a:schemeClr val="tx2"/>
                </a:solidFill>
              </a:rPr>
              <a:t>POLYCYLIC AROMATIC HYDROCARBONS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E.g.</a:t>
            </a:r>
            <a:r>
              <a:rPr lang="en-U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epoxidation of benzo[a]pyrene (</a:t>
            </a:r>
            <a:r>
              <a:rPr lang="en-US" altLang="en-US" sz="2000" i="1" dirty="0" err="1">
                <a:solidFill>
                  <a:schemeClr val="tx1"/>
                </a:solidFill>
              </a:rPr>
              <a:t>BaP</a:t>
            </a:r>
            <a:r>
              <a:rPr lang="en-US" altLang="en-US" sz="20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-&gt; reaction with guanosine residues in DNA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	- mutation / activation of oncogenes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</a:t>
            </a:r>
            <a:r>
              <a:rPr lang="en-US" altLang="en-US" sz="2000" i="1" u="sng" dirty="0">
                <a:solidFill>
                  <a:schemeClr val="tx1"/>
                </a:solidFill>
              </a:rPr>
              <a:t>BUT</a:t>
            </a: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 err="1">
                <a:solidFill>
                  <a:schemeClr val="tx1"/>
                </a:solidFill>
              </a:rPr>
              <a:t>BaP</a:t>
            </a:r>
            <a:r>
              <a:rPr lang="en-US" altLang="en-US" sz="2000" i="1" dirty="0">
                <a:solidFill>
                  <a:schemeClr val="tx1"/>
                </a:solidFill>
              </a:rPr>
              <a:t> without activation -&gt; acutely nontoxic compound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chemeClr val="tx1"/>
                </a:solidFill>
              </a:rPr>
              <a:t>- </a:t>
            </a:r>
            <a:r>
              <a:rPr lang="en-US" altLang="en-US" sz="2000" i="1" dirty="0">
                <a:solidFill>
                  <a:schemeClr val="tx1"/>
                </a:solidFill>
              </a:rPr>
              <a:t>strong induction of detoxification enzymes after exposition to xenobiotics can have also other negative effects (dioxin type toxicity – see further)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 dirty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227" r="14555" b="14554"/>
          <a:stretch>
            <a:fillRect/>
          </a:stretch>
        </p:blipFill>
        <p:spPr bwMode="auto">
          <a:xfrm>
            <a:off x="2654300" y="1138238"/>
            <a:ext cx="62341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– Bioactivation of Procarcinogen 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Metabolism/</a:t>
            </a:r>
            <a:r>
              <a:rPr lang="cs-CZ" altLang="en-US" sz="1800">
                <a:solidFill>
                  <a:schemeClr val="tx2"/>
                </a:solidFill>
              </a:rPr>
              <a:t>oxidation </a:t>
            </a: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  <a:t> formation of more toxic/carcinogenic products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4675"/>
            <a:ext cx="20161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b="73679"/>
          <a:stretch>
            <a:fillRect/>
          </a:stretch>
        </p:blipFill>
        <p:spPr bwMode="auto">
          <a:xfrm>
            <a:off x="2160588" y="4116388"/>
            <a:ext cx="70199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184150" y="2846388"/>
            <a:ext cx="23034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65543" name="TextovéPole 6"/>
          <p:cNvSpPr txBox="1">
            <a:spLocks noChangeArrowheads="1"/>
          </p:cNvSpPr>
          <p:nvPr/>
        </p:nvSpPr>
        <p:spPr bwMode="auto">
          <a:xfrm>
            <a:off x="304800" y="4868863"/>
            <a:ext cx="189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BaP intercalated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DNA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Detoxification – Phase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37449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b="1" dirty="0"/>
              <a:t>Key reactions = conjugations</a:t>
            </a:r>
          </a:p>
          <a:p>
            <a:pPr lvl="1">
              <a:defRPr/>
            </a:pPr>
            <a:r>
              <a:rPr lang="en-GB" dirty="0"/>
              <a:t>Reactive </a:t>
            </a:r>
            <a:r>
              <a:rPr lang="en-GB" dirty="0" err="1"/>
              <a:t>xenobiotics</a:t>
            </a:r>
            <a:r>
              <a:rPr lang="en-GB" dirty="0"/>
              <a:t> or metabolites formed in phase I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GB" dirty="0"/>
              <a:t>	with     </a:t>
            </a:r>
            <a:r>
              <a:rPr lang="en-GB" dirty="0" err="1">
                <a:solidFill>
                  <a:srgbClr val="FF0000"/>
                </a:solidFill>
              </a:rPr>
              <a:t>endogeneous</a:t>
            </a:r>
            <a:r>
              <a:rPr lang="en-GB" dirty="0">
                <a:solidFill>
                  <a:srgbClr val="FF0000"/>
                </a:solidFill>
              </a:rPr>
              <a:t> substrates</a:t>
            </a:r>
          </a:p>
          <a:p>
            <a:pPr lvl="2">
              <a:defRPr/>
            </a:pPr>
            <a:r>
              <a:rPr lang="en-GB" dirty="0" err="1"/>
              <a:t>saccharides</a:t>
            </a:r>
            <a:r>
              <a:rPr lang="en-GB" dirty="0"/>
              <a:t> and their derivatives – </a:t>
            </a:r>
            <a:r>
              <a:rPr lang="en-GB" dirty="0" err="1"/>
              <a:t>glucuronic</a:t>
            </a:r>
            <a:r>
              <a:rPr lang="en-GB" dirty="0"/>
              <a:t> acid, 		</a:t>
            </a:r>
          </a:p>
          <a:p>
            <a:pPr lvl="2">
              <a:defRPr/>
            </a:pPr>
            <a:r>
              <a:rPr lang="en-GB" dirty="0" err="1"/>
              <a:t>aminoacids</a:t>
            </a:r>
            <a:r>
              <a:rPr lang="en-GB" dirty="0"/>
              <a:t> (</a:t>
            </a:r>
            <a:r>
              <a:rPr lang="en-GB" dirty="0" err="1"/>
              <a:t>glycine</a:t>
            </a:r>
            <a:r>
              <a:rPr lang="en-GB" dirty="0"/>
              <a:t>)</a:t>
            </a:r>
          </a:p>
          <a:p>
            <a:pPr lvl="2">
              <a:defRPr/>
            </a:pPr>
            <a:r>
              <a:rPr lang="en-GB" dirty="0"/>
              <a:t>peptides: glutathione (GSH)</a:t>
            </a:r>
          </a:p>
          <a:p>
            <a:pPr>
              <a:defRPr/>
            </a:pPr>
            <a:r>
              <a:rPr lang="en-GB" dirty="0"/>
              <a:t>Forming water soluble AND “nontoxic” products (conjugates)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Phase II enzymes (“</a:t>
            </a:r>
            <a:r>
              <a:rPr lang="en-GB" dirty="0" err="1">
                <a:solidFill>
                  <a:srgbClr val="FF0000"/>
                </a:solidFill>
              </a:rPr>
              <a:t>transferases</a:t>
            </a:r>
            <a:r>
              <a:rPr lang="en-GB" dirty="0"/>
              <a:t>”):</a:t>
            </a:r>
          </a:p>
          <a:p>
            <a:pPr lvl="1">
              <a:defRPr/>
            </a:pPr>
            <a:r>
              <a:rPr lang="en-GB" dirty="0" err="1"/>
              <a:t>glutathion</a:t>
            </a:r>
            <a:r>
              <a:rPr lang="en-GB" dirty="0"/>
              <a:t> S-</a:t>
            </a:r>
            <a:r>
              <a:rPr lang="en-GB" dirty="0" err="1"/>
              <a:t>transferase</a:t>
            </a:r>
            <a:r>
              <a:rPr lang="en-GB" dirty="0"/>
              <a:t> (GST)</a:t>
            </a:r>
          </a:p>
          <a:p>
            <a:pPr lvl="1">
              <a:defRPr/>
            </a:pPr>
            <a:r>
              <a:rPr lang="en-GB" dirty="0"/>
              <a:t>UDP-</a:t>
            </a:r>
            <a:r>
              <a:rPr lang="en-GB" dirty="0" err="1"/>
              <a:t>glucuronosyltransferase</a:t>
            </a:r>
            <a:r>
              <a:rPr lang="en-GB" dirty="0"/>
              <a:t> (UDP-GTS)</a:t>
            </a:r>
          </a:p>
          <a:p>
            <a:pPr lvl="1">
              <a:defRPr/>
            </a:pPr>
            <a:r>
              <a:rPr lang="en-GB" dirty="0" err="1"/>
              <a:t>epoxid</a:t>
            </a:r>
            <a:r>
              <a:rPr lang="en-GB" dirty="0"/>
              <a:t> </a:t>
            </a:r>
            <a:r>
              <a:rPr lang="en-GB" dirty="0" err="1"/>
              <a:t>hydrolase</a:t>
            </a:r>
            <a:r>
              <a:rPr lang="en-GB" dirty="0"/>
              <a:t> (EH)</a:t>
            </a:r>
          </a:p>
          <a:p>
            <a:pPr lvl="1">
              <a:defRPr/>
            </a:pPr>
            <a:r>
              <a:rPr lang="en-GB" dirty="0" err="1"/>
              <a:t>sulfotransferase</a:t>
            </a:r>
            <a:r>
              <a:rPr lang="en-GB" dirty="0"/>
              <a:t> (ST)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67588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141663"/>
            <a:ext cx="3060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58009" r="9657" b="9882"/>
          <a:stretch>
            <a:fillRect/>
          </a:stretch>
        </p:blipFill>
        <p:spPr bwMode="auto">
          <a:xfrm>
            <a:off x="444500" y="1052513"/>
            <a:ext cx="85201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75" r="11778" b="60587"/>
          <a:stretch>
            <a:fillRect/>
          </a:stretch>
        </p:blipFill>
        <p:spPr bwMode="auto">
          <a:xfrm>
            <a:off x="2916238" y="4437063"/>
            <a:ext cx="60483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Examples of conjugation reactions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788"/>
            <a:ext cx="9124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304800" y="13335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cs-CZ" sz="2000"/>
              <a:t> </a:t>
            </a:r>
            <a:r>
              <a:rPr lang="cs-CZ" altLang="cs-CZ" sz="2000"/>
              <a:t>major donor of SH (thiol) groups in cells</a:t>
            </a:r>
            <a:r>
              <a:rPr lang="en-US" altLang="cs-CZ" sz="2000"/>
              <a:t> </a:t>
            </a:r>
            <a:r>
              <a:rPr lang="cs-CZ" altLang="cs-CZ" sz="2000"/>
              <a:t>(MW </a:t>
            </a:r>
            <a:r>
              <a:rPr lang="en-US" altLang="cs-CZ" sz="2000"/>
              <a:t>~ 300</a:t>
            </a:r>
            <a:r>
              <a:rPr lang="cs-CZ" altLang="cs-CZ" sz="2000"/>
              <a:t> g</a:t>
            </a:r>
            <a:r>
              <a:rPr lang="en-US" altLang="cs-CZ" sz="2000"/>
              <a:t>/mol</a:t>
            </a:r>
            <a:r>
              <a:rPr lang="cs-CZ" altLang="cs-CZ" sz="2000"/>
              <a:t>)</a:t>
            </a:r>
          </a:p>
          <a:p>
            <a:r>
              <a:rPr lang="cs-CZ" altLang="cs-CZ" sz="2000"/>
              <a:t>- </a:t>
            </a:r>
            <a:r>
              <a:rPr lang="en-GB" altLang="cs-CZ" sz="2000"/>
              <a:t>c</a:t>
            </a:r>
            <a:r>
              <a:rPr lang="cs-CZ" altLang="cs-CZ" sz="2000"/>
              <a:t>oncentrations</a:t>
            </a:r>
            <a:r>
              <a:rPr lang="en-GB" altLang="cs-CZ" sz="2000"/>
              <a:t> in tissues and blood up to </a:t>
            </a:r>
            <a:r>
              <a:rPr lang="en-US" altLang="cs-CZ" sz="2000"/>
              <a:t>5 mM</a:t>
            </a:r>
            <a:r>
              <a:rPr lang="cs-CZ" altLang="cs-CZ" sz="2000"/>
              <a:t> (</a:t>
            </a:r>
            <a:r>
              <a:rPr lang="en-US" altLang="cs-CZ" sz="2000"/>
              <a:t>1.5 g/L</a:t>
            </a:r>
            <a:r>
              <a:rPr lang="cs-CZ" altLang="cs-CZ" sz="2000"/>
              <a:t>)</a:t>
            </a:r>
            <a:endParaRPr lang="en-US" altLang="cs-CZ" sz="2000"/>
          </a:p>
          <a:p>
            <a:endParaRPr lang="cs-CZ" altLang="cs-CZ" sz="2000"/>
          </a:p>
        </p:txBody>
      </p:sp>
      <p:sp>
        <p:nvSpPr>
          <p:cNvPr id="69636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Glutathione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35063"/>
            <a:ext cx="44958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Xenobiotic conjugations with GSH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1044575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Both MFO system and Phase II are inducible b</a:t>
            </a:r>
            <a:r>
              <a:rPr lang="cs-CZ" altLang="en-US" sz="2200" u="sng">
                <a:solidFill>
                  <a:schemeClr val="tx1"/>
                </a:solidFill>
              </a:rPr>
              <a:t>y substrates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MFO enzymes </a:t>
            </a:r>
            <a:r>
              <a:rPr lang="en-US" altLang="en-US" sz="2000" b="1" u="sng">
                <a:solidFill>
                  <a:schemeClr val="tx2"/>
                </a:solidFill>
              </a:rPr>
              <a:t>are inducible</a:t>
            </a:r>
            <a:r>
              <a:rPr lang="en-US" altLang="en-US" sz="2000">
                <a:solidFill>
                  <a:schemeClr val="tx1"/>
                </a:solidFill>
              </a:rPr>
              <a:t> by a number of (lipophilic/toxic)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organochlorine compounds, PCDDs/Fs, PAHs, PCBs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Phase II enzymes </a:t>
            </a:r>
            <a:r>
              <a:rPr lang="en-US" altLang="en-US" sz="2000" b="1" u="sng">
                <a:solidFill>
                  <a:schemeClr val="tx2"/>
                </a:solidFill>
              </a:rPr>
              <a:t>are inducible</a:t>
            </a:r>
            <a:r>
              <a:rPr lang="en-US" altLang="en-US" sz="2000">
                <a:solidFill>
                  <a:schemeClr val="tx1"/>
                </a:solidFill>
              </a:rPr>
              <a:t> by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increased incidence/presence of substrates (from the 1</a:t>
            </a:r>
            <a:r>
              <a:rPr lang="en-US" altLang="en-US" sz="2000" baseline="30000">
                <a:solidFill>
                  <a:schemeClr val="tx1"/>
                </a:solidFill>
              </a:rPr>
              <a:t>st</a:t>
            </a:r>
            <a:r>
              <a:rPr lang="en-US" altLang="en-US" sz="2000">
                <a:solidFill>
                  <a:schemeClr val="tx1"/>
                </a:solidFill>
              </a:rPr>
              <a:t> Phase of detoxification)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reactive toxicants in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long-term </a:t>
            </a:r>
            <a:r>
              <a:rPr lang="cs-CZ" altLang="en-US" sz="2000">
                <a:solidFill>
                  <a:schemeClr val="tx1"/>
                </a:solidFill>
              </a:rPr>
              <a:t>exposure</a:t>
            </a:r>
            <a:r>
              <a:rPr lang="en-US" altLang="en-US" sz="2000">
                <a:solidFill>
                  <a:schemeClr val="tx1"/>
                </a:solidFill>
              </a:rPr>
              <a:t> to sublethal doses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---&gt; induction of detoxification enzymes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=&gt; increase </a:t>
            </a:r>
            <a:r>
              <a:rPr lang="cs-CZ" altLang="en-US" sz="2000">
                <a:solidFill>
                  <a:schemeClr val="tx1"/>
                </a:solidFill>
              </a:rPr>
              <a:t>of </a:t>
            </a:r>
            <a:r>
              <a:rPr lang="en-US" altLang="en-US" sz="2000" b="1">
                <a:solidFill>
                  <a:schemeClr val="tx2"/>
                </a:solidFill>
              </a:rPr>
              <a:t>tolerance </a:t>
            </a:r>
            <a:r>
              <a:rPr lang="en-US" altLang="en-US" sz="2000">
                <a:solidFill>
                  <a:schemeClr val="tx1"/>
                </a:solidFill>
              </a:rPr>
              <a:t>to toxicant </a:t>
            </a:r>
            <a:r>
              <a:rPr lang="en-US" altLang="en-US" sz="2000">
                <a:solidFill>
                  <a:schemeClr val="tx2"/>
                </a:solidFill>
              </a:rPr>
              <a:t>(</a:t>
            </a:r>
            <a:r>
              <a:rPr lang="cs-CZ" altLang="en-US" sz="2000">
                <a:solidFill>
                  <a:schemeClr val="tx2"/>
                </a:solidFill>
              </a:rPr>
              <a:t>physiological </a:t>
            </a:r>
            <a:r>
              <a:rPr lang="en-US" altLang="en-US" sz="2000">
                <a:solidFill>
                  <a:schemeClr val="tx2"/>
                </a:solidFill>
              </a:rPr>
              <a:t>adaptation)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=&gt; too long exposure: energy depletion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INDUCTION OF t</a:t>
            </a:r>
            <a:r>
              <a:rPr lang="cs-CZ" altLang="en-US" sz="2400" b="1">
                <a:solidFill>
                  <a:srgbClr val="FF3300"/>
                </a:solidFill>
              </a:rPr>
              <a:t>ransformation/metabolism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4800" y="620713"/>
            <a:ext cx="86106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>
                <a:solidFill>
                  <a:schemeClr val="tx2"/>
                </a:solidFill>
              </a:rPr>
              <a:t>Induction of detoxification enzymes = </a:t>
            </a:r>
            <a:r>
              <a:rPr lang="en-US" altLang="en-US" sz="2200" b="1" u="sng">
                <a:solidFill>
                  <a:schemeClr val="accent2"/>
                </a:solidFill>
              </a:rPr>
              <a:t>expos</a:t>
            </a:r>
            <a:r>
              <a:rPr lang="cs-CZ" altLang="en-US" sz="2200" b="1" u="sng">
                <a:solidFill>
                  <a:schemeClr val="accent2"/>
                </a:solidFill>
              </a:rPr>
              <a:t>ure </a:t>
            </a:r>
            <a:r>
              <a:rPr lang="en-US" altLang="en-US" sz="2200" b="1" u="sng">
                <a:solidFill>
                  <a:schemeClr val="accent2"/>
                </a:solidFill>
              </a:rPr>
              <a:t>biomarker</a:t>
            </a:r>
            <a:endParaRPr lang="en-US" altLang="en-US" sz="22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previous exposure to xenobiotics can be concluded from the </a:t>
            </a:r>
            <a:r>
              <a:rPr lang="cs-CZ" altLang="en-US" sz="2000">
                <a:solidFill>
                  <a:schemeClr val="tx1"/>
                </a:solidFill>
              </a:rPr>
              <a:t>measurement of </a:t>
            </a:r>
            <a:r>
              <a:rPr lang="en-US" altLang="en-US" sz="2000">
                <a:solidFill>
                  <a:schemeClr val="tx1"/>
                </a:solidFill>
              </a:rPr>
              <a:t>activity of detoxification enzymes = biomarkers (</a:t>
            </a:r>
            <a:r>
              <a:rPr lang="en-US" altLang="en-US" sz="2000" i="1">
                <a:solidFill>
                  <a:schemeClr val="tx1"/>
                </a:solidFill>
              </a:rPr>
              <a:t>up to 100+ times increase compared to background activities)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often discussed </a:t>
            </a:r>
            <a:r>
              <a:rPr lang="en-US" altLang="en-US" sz="2000" b="1">
                <a:solidFill>
                  <a:schemeClr val="tx2"/>
                </a:solidFill>
              </a:rPr>
              <a:t>induction of CYP1A (cytochromes P450 1AI)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</a:t>
            </a:r>
            <a:r>
              <a:rPr lang="en-US" altLang="en-US" sz="1800">
                <a:solidFill>
                  <a:schemeClr val="tx1"/>
                </a:solidFill>
              </a:rPr>
              <a:t>after binding and activation of </a:t>
            </a:r>
            <a:r>
              <a:rPr lang="en-US" altLang="en-US" sz="1800" b="1">
                <a:solidFill>
                  <a:srgbClr val="FF0000"/>
                </a:solidFill>
              </a:rPr>
              <a:t>AhR (aryl hydrocarbon receptor) </a:t>
            </a:r>
            <a:r>
              <a:rPr lang="en-US" altLang="en-US" sz="1800">
                <a:solidFill>
                  <a:schemeClr val="tx1"/>
                </a:solidFill>
              </a:rPr>
              <a:t>-&gt; launches transcription and translation of new enzymes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1800">
                <a:solidFill>
                  <a:schemeClr val="tx1"/>
                </a:solidFill>
              </a:rPr>
              <a:t> assessment of activation – so called EROD (</a:t>
            </a:r>
            <a:r>
              <a:rPr lang="en-US" altLang="en-US" sz="1800" i="1">
                <a:solidFill>
                  <a:schemeClr val="tx1"/>
                </a:solidFill>
              </a:rPr>
              <a:t>ethoxyresorufin-O-deethylase)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1800" i="1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good correlation with organic (+ chlorine) pollution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induction of other CYP enzymes 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(</a:t>
            </a:r>
            <a:r>
              <a:rPr lang="en-US" altLang="en-US" sz="2000" i="1">
                <a:solidFill>
                  <a:schemeClr val="tx1"/>
                </a:solidFill>
              </a:rPr>
              <a:t>assessment of MROD, BROD – according to the substrate type)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958" r="13281" b="14583"/>
          <a:stretch>
            <a:fillRect/>
          </a:stretch>
        </p:blipFill>
        <p:spPr bwMode="auto">
          <a:xfrm>
            <a:off x="349250" y="488950"/>
            <a:ext cx="8794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>
                <a:solidFill>
                  <a:schemeClr val="tx1"/>
                </a:solidFill>
              </a:rPr>
              <a:t>Processes in toxicokinetics = ADME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6"/>
          <p:cNvSpPr txBox="1">
            <a:spLocks noChangeArrowheads="1"/>
          </p:cNvSpPr>
          <p:nvPr/>
        </p:nvSpPr>
        <p:spPr bwMode="auto">
          <a:xfrm>
            <a:off x="288925" y="4121150"/>
            <a:ext cx="2806700" cy="169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b="1">
                <a:solidFill>
                  <a:srgbClr val="FF0000"/>
                </a:solidFill>
              </a:rPr>
              <a:t>ADME</a:t>
            </a:r>
            <a:endParaRPr lang="cs-CZ" altLang="cs-CZ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Absorption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Distribution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Metabolism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Elimination</a:t>
            </a:r>
            <a:endParaRPr lang="en-GB" altLang="cs-CZ" sz="180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1367631" y="3464719"/>
            <a:ext cx="6492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2294" name="Picture 9" descr="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296" name="TextovéPole 12"/>
          <p:cNvSpPr txBox="1">
            <a:spLocks noChangeArrowheads="1"/>
          </p:cNvSpPr>
          <p:nvPr/>
        </p:nvSpPr>
        <p:spPr bwMode="auto">
          <a:xfrm>
            <a:off x="2524125" y="5778500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338"/>
            <a:ext cx="84582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" y="58515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Changes in EROD activity of carps (males vs. females) from two rivers (Anoia, Cardener)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1036638"/>
            <a:ext cx="88757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Sequestration of xenobiotics in inert tissues</a:t>
            </a:r>
            <a:endParaRPr lang="en-US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=&gt; </a:t>
            </a:r>
            <a:r>
              <a:rPr lang="cs-CZ" altLang="en-US" sz="2200" dirty="0">
                <a:solidFill>
                  <a:schemeClr val="tx1"/>
                </a:solidFill>
              </a:rPr>
              <a:t>limits circulation in a body / </a:t>
            </a:r>
            <a:r>
              <a:rPr lang="en-US" altLang="en-US" sz="2200" dirty="0">
                <a:solidFill>
                  <a:schemeClr val="tx1"/>
                </a:solidFill>
              </a:rPr>
              <a:t>exposure reduction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Animals	</a:t>
            </a:r>
            <a:r>
              <a:rPr lang="en-US" altLang="en-US" sz="2000" dirty="0">
                <a:solidFill>
                  <a:schemeClr val="tx1"/>
                </a:solidFill>
              </a:rPr>
              <a:t>- fat (</a:t>
            </a:r>
            <a:r>
              <a:rPr lang="en-US" altLang="en-US" sz="2000" i="1" dirty="0">
                <a:solidFill>
                  <a:schemeClr val="tx1"/>
                </a:solidFill>
              </a:rPr>
              <a:t>organochlorine compounds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	- </a:t>
            </a:r>
            <a:r>
              <a:rPr lang="en-US" altLang="en-US" sz="2000" dirty="0">
                <a:solidFill>
                  <a:schemeClr val="tx1"/>
                </a:solidFill>
              </a:rPr>
              <a:t>teeth, hair, horns (</a:t>
            </a:r>
            <a:r>
              <a:rPr lang="en-US" altLang="en-US" sz="2000" i="1" dirty="0">
                <a:solidFill>
                  <a:schemeClr val="tx1"/>
                </a:solidFill>
              </a:rPr>
              <a:t>metals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	- in invertebrates, sequestration of insoluble </a:t>
            </a:r>
            <a:r>
              <a:rPr lang="en-US" altLang="en-US" sz="2000" b="1" dirty="0">
                <a:solidFill>
                  <a:schemeClr val="tx1"/>
                </a:solidFill>
              </a:rPr>
              <a:t>zinc granules </a:t>
            </a:r>
            <a:r>
              <a:rPr lang="en-US" altLang="en-US" sz="2000" dirty="0">
                <a:solidFill>
                  <a:schemeClr val="tx1"/>
                </a:solidFill>
              </a:rPr>
              <a:t>		in the gut of leech was described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Plants		</a:t>
            </a:r>
            <a:r>
              <a:rPr lang="en-US" altLang="en-US" sz="2000" dirty="0">
                <a:solidFill>
                  <a:schemeClr val="tx1"/>
                </a:solidFill>
              </a:rPr>
              <a:t>- vacuoles, </a:t>
            </a:r>
            <a:r>
              <a:rPr lang="en-US" altLang="en-US" sz="2000" dirty="0" err="1">
                <a:solidFill>
                  <a:schemeClr val="tx1"/>
                </a:solidFill>
              </a:rPr>
              <a:t>leafs</a:t>
            </a:r>
            <a:r>
              <a:rPr lang="en-US" altLang="en-US" sz="2000" dirty="0">
                <a:solidFill>
                  <a:schemeClr val="tx1"/>
                </a:solidFill>
              </a:rPr>
              <a:t>, bark 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</a:rPr>
              <a:t> autumn fall off)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Release from storage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600" dirty="0">
                <a:solidFill>
                  <a:schemeClr val="tx1"/>
                </a:solidFill>
              </a:rPr>
              <a:t>PCBs and other organochlorine compounds store in fat. 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600" dirty="0">
                <a:solidFill>
                  <a:schemeClr val="tx1"/>
                </a:solidFill>
              </a:rPr>
              <a:t>BUT</a:t>
            </a:r>
            <a:r>
              <a:rPr lang="cs-CZ" altLang="en-US" sz="1600" dirty="0">
                <a:solidFill>
                  <a:schemeClr val="tx1"/>
                </a:solidFill>
              </a:rPr>
              <a:t> (!)</a:t>
            </a:r>
            <a:r>
              <a:rPr lang="en-US" altLang="en-US" sz="1600" dirty="0">
                <a:solidFill>
                  <a:schemeClr val="tx1"/>
                </a:solidFill>
              </a:rPr>
              <a:t>: rapid energy demand (</a:t>
            </a:r>
            <a:r>
              <a:rPr lang="en-US" altLang="en-US" sz="1600" i="1" dirty="0">
                <a:solidFill>
                  <a:schemeClr val="tx1"/>
                </a:solidFill>
              </a:rPr>
              <a:t>egg production in fish, starvation, milk production)</a:t>
            </a:r>
            <a:r>
              <a:rPr lang="en-US" altLang="en-US" sz="1600" dirty="0">
                <a:solidFill>
                  <a:schemeClr val="tx1"/>
                </a:solidFill>
              </a:rPr>
              <a:t> release from storage </a:t>
            </a: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rapid increased exposure</a:t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(exposure to babies from milk in mammals) </a:t>
            </a:r>
            <a:endParaRPr lang="en-US" altLang="en-US" sz="16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SEQUESTRATION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124744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 err="1">
                <a:solidFill>
                  <a:schemeClr val="tx2"/>
                </a:solidFill>
              </a:rPr>
              <a:t>Metallothioneins</a:t>
            </a:r>
            <a:r>
              <a:rPr lang="en-US" altLang="en-US" sz="2200" b="1" dirty="0">
                <a:solidFill>
                  <a:schemeClr val="tx2"/>
                </a:solidFill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(MTs, MT-like proteins)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cytoplasmic low molecular weight proteins (6-10 </a:t>
            </a:r>
            <a:r>
              <a:rPr lang="en-US" altLang="en-US" sz="2000" dirty="0" err="1">
                <a:solidFill>
                  <a:schemeClr val="tx1"/>
                </a:solidFill>
              </a:rPr>
              <a:t>kD</a:t>
            </a:r>
            <a:r>
              <a:rPr lang="en-US" altLang="en-US" sz="2000" dirty="0">
                <a:solidFill>
                  <a:schemeClr val="tx1"/>
                </a:solidFill>
              </a:rPr>
              <a:t>) rich on </a:t>
            </a:r>
            <a:r>
              <a:rPr lang="en-US" altLang="en-US" sz="2000" dirty="0" err="1">
                <a:solidFill>
                  <a:schemeClr val="tx1"/>
                </a:solidFill>
              </a:rPr>
              <a:t>Cys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recognized in much eukaryotes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bind metals: Zn, Cd, Hg ... =&gt; reduce exposition /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long half-life of proteins (~ 25 days)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original biological function</a:t>
            </a:r>
            <a:r>
              <a:rPr lang="cs-CZ" altLang="en-US" sz="2000" dirty="0">
                <a:solidFill>
                  <a:schemeClr val="tx1"/>
                </a:solidFill>
              </a:rPr>
              <a:t>: </a:t>
            </a:r>
            <a:r>
              <a:rPr lang="en-US" altLang="en-US" sz="2000" dirty="0">
                <a:solidFill>
                  <a:schemeClr val="tx1"/>
                </a:solidFill>
              </a:rPr>
              <a:t>perhaps regulation of essential metals availability (</a:t>
            </a:r>
            <a:r>
              <a:rPr lang="en-US" altLang="en-US" sz="2000" i="1" dirty="0">
                <a:solidFill>
                  <a:schemeClr val="tx1"/>
                </a:solidFill>
              </a:rPr>
              <a:t>e.g. Zn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INDUCTION of MTs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exposition to metals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other less specific stress - hypoxia, temperature changes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- Induction of MTs – another </a:t>
            </a:r>
            <a:r>
              <a:rPr lang="en-US" altLang="en-US" sz="2000" i="1" dirty="0">
                <a:solidFill>
                  <a:schemeClr val="accent2"/>
                </a:solidFill>
              </a:rPr>
              <a:t>example of </a:t>
            </a:r>
            <a:r>
              <a:rPr lang="cs-CZ" altLang="en-US" sz="2000" i="1" dirty="0">
                <a:solidFill>
                  <a:schemeClr val="accent2"/>
                </a:solidFill>
              </a:rPr>
              <a:t>EXPOSURE</a:t>
            </a:r>
            <a:r>
              <a:rPr lang="en-US" altLang="en-US" sz="2000" i="1" dirty="0">
                <a:solidFill>
                  <a:schemeClr val="accent2"/>
                </a:solidFill>
              </a:rPr>
              <a:t> BIOMARKER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SEQUESTRATION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292" r="7031" b="22917"/>
          <a:stretch>
            <a:fillRect/>
          </a:stretch>
        </p:blipFill>
        <p:spPr bwMode="auto">
          <a:xfrm>
            <a:off x="106363" y="1387475"/>
            <a:ext cx="892968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Induction of MTs (example – fish exposed to arsenic)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284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64" y="3460750"/>
            <a:ext cx="29575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Phase III – elimination </a:t>
            </a:r>
            <a:r>
              <a:rPr lang="en-US" altLang="cs-CZ">
                <a:solidFill>
                  <a:schemeClr val="tx1"/>
                </a:solidFill>
              </a:rPr>
              <a:t>/ membrane transport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23034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/>
              <a:t>Phase  III transporters</a:t>
            </a:r>
          </a:p>
          <a:p>
            <a:pPr lvl="1">
              <a:defRPr/>
            </a:pPr>
            <a:r>
              <a:rPr lang="en-GB" b="1" dirty="0">
                <a:solidFill>
                  <a:srgbClr val="FF0000"/>
                </a:solidFill>
              </a:rPr>
              <a:t>ATP-binding cassette transporters </a:t>
            </a:r>
            <a:r>
              <a:rPr lang="en-GB" dirty="0"/>
              <a:t>(ABC transporters)</a:t>
            </a:r>
          </a:p>
          <a:p>
            <a:pPr lvl="1">
              <a:defRPr/>
            </a:pPr>
            <a:r>
              <a:rPr lang="en-GB" dirty="0"/>
              <a:t>protein </a:t>
            </a:r>
            <a:r>
              <a:rPr lang="en-GB" dirty="0" err="1"/>
              <a:t>superfamily</a:t>
            </a:r>
            <a:r>
              <a:rPr lang="en-GB" dirty="0"/>
              <a:t> (one of the largest, and most ancient in all extant phyla from prokaryotes to humans)</a:t>
            </a:r>
          </a:p>
          <a:p>
            <a:pPr lvl="1">
              <a:defRPr/>
            </a:pPr>
            <a:r>
              <a:rPr lang="en-GB" dirty="0" err="1"/>
              <a:t>transmembrane</a:t>
            </a:r>
            <a:r>
              <a:rPr lang="en-GB" dirty="0"/>
              <a:t> proteins - transport across extra- and intracellular membranes (metabolic products, lipids, sterols, drugs)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00150"/>
            <a:ext cx="68580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844550" y="5149850"/>
            <a:ext cx="7183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- </a:t>
            </a:r>
            <a:r>
              <a:rPr lang="cs-CZ" altLang="cs-CZ" sz="2000" b="1">
                <a:solidFill>
                  <a:srgbClr val="FF0000"/>
                </a:solidFill>
              </a:rPr>
              <a:t>MRP (MDR)</a:t>
            </a:r>
            <a:r>
              <a:rPr lang="cs-CZ" altLang="cs-CZ" sz="2000"/>
              <a:t> - mult</a:t>
            </a:r>
            <a:r>
              <a:rPr lang="en-US" altLang="cs-CZ" sz="2000"/>
              <a:t>idrug </a:t>
            </a:r>
            <a:r>
              <a:rPr lang="cs-CZ" altLang="cs-CZ" sz="2000"/>
              <a:t>resistance-associated</a:t>
            </a:r>
            <a:r>
              <a:rPr lang="cs-CZ" altLang="cs-CZ" sz="2000" baseline="30000"/>
              <a:t> </a:t>
            </a:r>
            <a:r>
              <a:rPr lang="en-GB" altLang="cs-CZ" sz="2000" baseline="30000"/>
              <a:t> </a:t>
            </a:r>
            <a:r>
              <a:rPr lang="cs-CZ" altLang="cs-CZ" sz="2000"/>
              <a:t>protein </a:t>
            </a:r>
            <a:r>
              <a:rPr lang="en-US" altLang="cs-CZ" sz="2000"/>
              <a:t>famil</a:t>
            </a:r>
            <a:r>
              <a:rPr lang="cs-CZ" altLang="cs-CZ" sz="2000"/>
              <a:t>y</a:t>
            </a:r>
          </a:p>
          <a:p>
            <a:r>
              <a:rPr lang="cs-CZ" altLang="cs-CZ" sz="2000"/>
              <a:t>- </a:t>
            </a:r>
            <a:r>
              <a:rPr lang="cs-CZ" altLang="cs-CZ" sz="2000" b="1">
                <a:solidFill>
                  <a:srgbClr val="FF0000"/>
                </a:solidFill>
              </a:rPr>
              <a:t>OATP</a:t>
            </a:r>
            <a:r>
              <a:rPr lang="en-GB" altLang="cs-CZ" sz="2000" b="1">
                <a:solidFill>
                  <a:srgbClr val="FF0000"/>
                </a:solidFill>
              </a:rPr>
              <a:t> </a:t>
            </a:r>
            <a:r>
              <a:rPr lang="en-GB" altLang="cs-CZ" sz="2000"/>
              <a:t>-</a:t>
            </a:r>
            <a:r>
              <a:rPr lang="cs-CZ" altLang="cs-CZ" sz="2000"/>
              <a:t> Organic </a:t>
            </a:r>
            <a:r>
              <a:rPr lang="en-GB" altLang="cs-CZ" sz="2000"/>
              <a:t>A</a:t>
            </a:r>
            <a:r>
              <a:rPr lang="cs-CZ" altLang="cs-CZ" sz="2000"/>
              <a:t>nion </a:t>
            </a:r>
            <a:r>
              <a:rPr lang="en-GB" altLang="cs-CZ" sz="2000"/>
              <a:t>T</a:t>
            </a:r>
            <a:r>
              <a:rPr lang="cs-CZ" altLang="cs-CZ" sz="2000"/>
              <a:t>ransporting </a:t>
            </a:r>
            <a:r>
              <a:rPr lang="en-GB" altLang="cs-CZ" sz="2000"/>
              <a:t>P</a:t>
            </a:r>
            <a:r>
              <a:rPr lang="cs-CZ" altLang="cs-CZ" sz="2000"/>
              <a:t>olypeptide</a:t>
            </a:r>
          </a:p>
          <a:p>
            <a:r>
              <a:rPr lang="cs-CZ" altLang="cs-CZ" sz="2000"/>
              <a:t>- P-glycoprotein</a:t>
            </a:r>
          </a:p>
        </p:txBody>
      </p:sp>
      <p:sp>
        <p:nvSpPr>
          <p:cNvPr id="92164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>
                <a:solidFill>
                  <a:schemeClr val="tx1"/>
                </a:solidFill>
              </a:rPr>
              <a:t>ABC transporters </a:t>
            </a:r>
            <a:r>
              <a:rPr lang="en-GB" altLang="cs-CZ">
                <a:solidFill>
                  <a:schemeClr val="tx1"/>
                </a:solidFill>
              </a:rPr>
              <a:t>- examples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44D192-C3BE-4CD9-B614-FB510723C952}"/>
              </a:ext>
            </a:extLst>
          </p:cNvPr>
          <p:cNvCxnSpPr/>
          <p:nvPr/>
        </p:nvCxnSpPr>
        <p:spPr>
          <a:xfrm flipH="1" flipV="1">
            <a:off x="4716016" y="3429000"/>
            <a:ext cx="2448272" cy="3024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FC199F-B630-41A9-A404-BA3D47E7C4D0}"/>
              </a:ext>
            </a:extLst>
          </p:cNvPr>
          <p:cNvSpPr txBox="1"/>
          <p:nvPr/>
        </p:nvSpPr>
        <p:spPr>
          <a:xfrm>
            <a:off x="6804248" y="606822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Bile channel in the liver </a:t>
            </a:r>
            <a:r>
              <a:rPr lang="cs-CZ" i="1" dirty="0">
                <a:sym typeface="Wingdings" panose="05000000000000000000" pitchFamily="2" charset="2"/>
              </a:rPr>
              <a:t></a:t>
            </a:r>
            <a:r>
              <a:rPr lang="en-US" i="1" dirty="0">
                <a:sym typeface="Wingdings" panose="05000000000000000000" pitchFamily="2" charset="2"/>
              </a:rPr>
              <a:t> GIT</a:t>
            </a:r>
            <a:endParaRPr lang="cs-CZ" i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5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993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z="2000" dirty="0">
                <a:solidFill>
                  <a:schemeClr val="tx1"/>
                </a:solidFill>
              </a:rPr>
              <a:t>ABC </a:t>
            </a:r>
            <a:br>
              <a:rPr lang="en-GB" altLang="cs-CZ" sz="2000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one of the resistance mechanisms of bacteria to antibiotics </a:t>
            </a:r>
          </a:p>
        </p:txBody>
      </p:sp>
      <p:pic>
        <p:nvPicPr>
          <p:cNvPr id="94211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915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1438" y="1268413"/>
            <a:ext cx="4572000" cy="273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197768"/>
            <a:ext cx="86106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Extent of xenobiotic elimination – extent of possible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longer exposition / higher probability of effects manifestation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TERRESTRIAL </a:t>
            </a:r>
            <a:r>
              <a:rPr lang="cs-CZ" altLang="en-US" sz="2000" u="sng" dirty="0">
                <a:solidFill>
                  <a:schemeClr val="tx1"/>
                </a:solidFill>
              </a:rPr>
              <a:t>ORGANISM</a:t>
            </a:r>
            <a:endParaRPr lang="en-US" altLang="en-US" sz="20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most soluble non-gaseous and nonvolatile compounds - </a:t>
            </a:r>
            <a:r>
              <a:rPr lang="en-US" altLang="en-US" sz="2000" b="1" u="sng" dirty="0">
                <a:solidFill>
                  <a:schemeClr val="tx2"/>
                </a:solidFill>
              </a:rPr>
              <a:t>urine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glomerulus : filtration / active transcellular excretion / 		 	transcellular diffusion / also resorption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significant/relevant excretion also -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active transport of conjugates at excretion / further transformation 	by microflora in the gut / event. resorption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gaseous compounds (NH3) and volatiles (alcohols) – </a:t>
            </a:r>
            <a:r>
              <a:rPr lang="en-US" altLang="en-US" sz="2000" b="1" u="sng" dirty="0">
                <a:solidFill>
                  <a:schemeClr val="tx2"/>
                </a:solidFill>
              </a:rPr>
              <a:t>lungs/breathing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AQUATIC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main excretion organ are </a:t>
            </a:r>
            <a:r>
              <a:rPr lang="en-US" altLang="en-US" sz="2000" b="1" u="sng" dirty="0">
                <a:solidFill>
                  <a:schemeClr val="tx2"/>
                </a:solidFill>
              </a:rPr>
              <a:t>gills</a:t>
            </a:r>
            <a:r>
              <a:rPr lang="en-US" altLang="en-US" sz="2000" dirty="0">
                <a:solidFill>
                  <a:schemeClr val="tx2"/>
                </a:solidFill>
              </a:rPr>
              <a:t> (NH</a:t>
            </a:r>
            <a:r>
              <a:rPr lang="en-US" altLang="en-US" sz="2000" baseline="-25000" dirty="0">
                <a:solidFill>
                  <a:schemeClr val="tx2"/>
                </a:solidFill>
              </a:rPr>
              <a:t>3</a:t>
            </a:r>
            <a:r>
              <a:rPr lang="en-US" altLang="en-US" sz="2000" dirty="0">
                <a:solidFill>
                  <a:schemeClr val="tx2"/>
                </a:solidFill>
              </a:rPr>
              <a:t>) +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 </a:t>
            </a:r>
            <a:r>
              <a:rPr lang="en-US" altLang="en-US" sz="2000" dirty="0">
                <a:solidFill>
                  <a:schemeClr val="tx2"/>
                </a:solidFill>
              </a:rPr>
              <a:t>(kidneys to a lesser extent)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PLANTS – </a:t>
            </a:r>
            <a:r>
              <a:rPr lang="en-US" altLang="en-US" sz="2000" i="1" dirty="0">
                <a:solidFill>
                  <a:schemeClr val="tx1"/>
                </a:solidFill>
              </a:rPr>
              <a:t>storage in vacuoles, excretion of gaseous toxicants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50387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1875" r="3125" b="10417"/>
          <a:stretch>
            <a:fillRect/>
          </a:stretch>
        </p:blipFill>
        <p:spPr bwMode="auto">
          <a:xfrm>
            <a:off x="31750" y="692150"/>
            <a:ext cx="92202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03188" y="304800"/>
            <a:ext cx="9005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Ex.: EXCRETION of various PCB congeners after injection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>
                <a:solidFill>
                  <a:schemeClr val="tx1"/>
                </a:solidFill>
              </a:rPr>
              <a:t>Toxico“kinetics“ vs „dynamics“</a:t>
            </a:r>
            <a:endParaRPr lang="en-GB" altLang="cs-CZ" sz="3200">
              <a:solidFill>
                <a:schemeClr val="tx1"/>
              </a:solidFill>
            </a:endParaRPr>
          </a:p>
        </p:txBody>
      </p:sp>
      <p:pic>
        <p:nvPicPr>
          <p:cNvPr id="14339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10"/>
          <p:cNvSpPr txBox="1">
            <a:spLocks noChangeArrowheads="1"/>
          </p:cNvSpPr>
          <p:nvPr/>
        </p:nvSpPr>
        <p:spPr bwMode="auto">
          <a:xfrm>
            <a:off x="1287463" y="4221163"/>
            <a:ext cx="2019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Interaction with </a:t>
            </a:r>
            <a:br>
              <a:rPr lang="cs-CZ" altLang="cs-CZ" sz="1800" b="1">
                <a:solidFill>
                  <a:schemeClr val="tx1"/>
                </a:solidFill>
              </a:rPr>
            </a:br>
            <a:r>
              <a:rPr lang="cs-CZ" altLang="cs-CZ" sz="1800" b="1">
                <a:solidFill>
                  <a:schemeClr val="tx1"/>
                </a:solidFill>
              </a:rPr>
              <a:t>target molecules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(Mode of Action)</a:t>
            </a:r>
            <a:endParaRPr lang="en-GB" altLang="cs-CZ" sz="1800" b="1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</a:t>
            </a:r>
            <a:r>
              <a:rPr lang="cs-CZ" altLang="cs-CZ" sz="1800">
                <a:solidFill>
                  <a:schemeClr val="tx1"/>
                </a:solidFill>
              </a:rPr>
              <a:t>Measurable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EFFECTs</a:t>
            </a:r>
            <a:endParaRPr lang="en-GB" altLang="cs-CZ" sz="1800" b="1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09069" y="53538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8600" y="1196975"/>
            <a:ext cx="873601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In which organism will the biotransformation (detoxification) processes be faster? In fish or in human? Explain why.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are the main processes that a compound undergoes in the organism?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are the main products of metabolism?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enzymes are involved in the biotransformation of compounds?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chemical reactions are the most common in biotransformation processes?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would be the most probable products of transformation in an organism exposed to benzene? 					</a:t>
            </a:r>
            <a:endParaRPr lang="en-US" alt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is glutathione?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is the first and the second phase of detoxification?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Name a compound that can be “</a:t>
            </a:r>
            <a:r>
              <a:rPr lang="en-US" altLang="en-US" sz="2100" dirty="0" err="1">
                <a:solidFill>
                  <a:schemeClr val="tx1"/>
                </a:solidFill>
              </a:rPr>
              <a:t>bioactivated</a:t>
            </a:r>
            <a:r>
              <a:rPr lang="en-US" altLang="en-US" sz="2100" dirty="0">
                <a:solidFill>
                  <a:schemeClr val="tx1"/>
                </a:solidFill>
              </a:rPr>
              <a:t>” in the organism.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In what form and by which organ do fish excrete toxic compounds? How is it in plants? How is it in animals – vertebrates?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solidFill>
                <a:schemeClr val="tx2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Summary - questions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2575" y="1430338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 ~ ELIMINATION </a:t>
            </a:r>
            <a:r>
              <a:rPr lang="en-US" altLang="en-US" sz="2000">
                <a:solidFill>
                  <a:schemeClr val="tx1"/>
                </a:solidFill>
              </a:rPr>
              <a:t>(</a:t>
            </a:r>
            <a:r>
              <a:rPr lang="en-US" altLang="en-US" sz="2000" i="1">
                <a:solidFill>
                  <a:schemeClr val="tx1"/>
                </a:solidFill>
              </a:rPr>
              <a:t>equilibrium, homeostasis)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 is maintained in the body in a concentration 		lower than harmful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organism has to </a:t>
            </a:r>
            <a:r>
              <a:rPr lang="cs-CZ" altLang="en-US" sz="2000">
                <a:solidFill>
                  <a:schemeClr val="tx1"/>
                </a:solidFill>
              </a:rPr>
              <a:t>invest</a:t>
            </a:r>
            <a:r>
              <a:rPr lang="en-US" altLang="en-US" sz="2000">
                <a:solidFill>
                  <a:schemeClr val="tx1"/>
                </a:solidFill>
              </a:rPr>
              <a:t> energy to maintain this equilibrium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</a:t>
            </a:r>
            <a:r>
              <a:rPr lang="en-US" altLang="en-US" sz="2000" i="1">
                <a:solidFill>
                  <a:schemeClr val="tx1"/>
                </a:solidFill>
              </a:rPr>
              <a:t>(elimination processes, metabolism ...)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&gt; ELIMINATION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-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the concentration of the compound increases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it is a matter of time until it exceeds the </a:t>
            </a:r>
            <a:r>
              <a:rPr lang="en-US" altLang="en-US" sz="2000" i="1">
                <a:solidFill>
                  <a:schemeClr val="tx1"/>
                </a:solidFill>
              </a:rPr>
              <a:t>threshold level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>
                <a:solidFill>
                  <a:schemeClr val="tx1"/>
                </a:solidFill>
              </a:rPr>
              <a:t>When limits of homeostatic processes are exceeded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transition of an individual from the state of </a:t>
            </a:r>
            <a:r>
              <a:rPr lang="en-US" altLang="en-US" sz="2000" b="1" u="sng">
                <a:solidFill>
                  <a:schemeClr val="tx1"/>
                </a:solidFill>
              </a:rPr>
              <a:t>resistance (or </a:t>
            </a: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 b="1" u="sng">
                <a:solidFill>
                  <a:schemeClr val="tx1"/>
                </a:solidFill>
              </a:rPr>
              <a:t>adaptation)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to the state of detectable negative effects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negative effects at higher levels of organization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	(tissue, organism, etc.)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Toxicity = imbalance between </a:t>
            </a:r>
            <a:r>
              <a:rPr lang="cs-CZ" altLang="en-US" sz="2400" b="1" dirty="0">
                <a:solidFill>
                  <a:srgbClr val="FF3300"/>
                </a:solidFill>
              </a:rPr>
              <a:t>UPTAKE</a:t>
            </a:r>
            <a:r>
              <a:rPr lang="en-US" altLang="en-US" sz="2400" b="1" dirty="0">
                <a:solidFill>
                  <a:srgbClr val="FF3300"/>
                </a:solidFill>
              </a:rPr>
              <a:t> and EXCRETION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1125538"/>
            <a:ext cx="8610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Uptake of compounds in various organisms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1) unicellular organisms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passive diffusion through a </a:t>
            </a:r>
            <a:r>
              <a:rPr lang="en-US" altLang="en-US" sz="2000">
                <a:solidFill>
                  <a:srgbClr val="FF0000"/>
                </a:solidFill>
              </a:rPr>
              <a:t>membrane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„selective“ input through present transport systems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2) multicellular organisms / algae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diffusion of the toxicant through </a:t>
            </a:r>
            <a:r>
              <a:rPr lang="en-US" altLang="en-US" sz="2000">
                <a:solidFill>
                  <a:srgbClr val="FF0000"/>
                </a:solidFill>
              </a:rPr>
              <a:t>membrane </a:t>
            </a:r>
            <a:r>
              <a:rPr lang="en-US" altLang="en-US" sz="2000">
                <a:solidFill>
                  <a:schemeClr val="tx1"/>
                </a:solidFill>
              </a:rPr>
              <a:t>and between the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3) terrestrial plants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compounds dissolved in water/soil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roots/leafs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gaseous toxicants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leaf stomata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lipophilic compounds </a:t>
            </a:r>
            <a:r>
              <a:rPr lang="en-US" altLang="en-US" sz="2000" i="1">
                <a:solidFill>
                  <a:schemeClr val="tx1"/>
                </a:solidFill>
              </a:rPr>
              <a:t>(some herbicides) –</a:t>
            </a:r>
            <a:r>
              <a:rPr lang="en-US" altLang="en-US" sz="2000">
                <a:solidFill>
                  <a:schemeClr val="tx1"/>
                </a:solidFill>
              </a:rPr>
              <a:t> penetration of the waxy 	cuticle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- into the cell 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through the membrane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u="sng" dirty="0">
                <a:solidFill>
                  <a:schemeClr val="tx1"/>
                </a:solidFill>
              </a:rPr>
              <a:t>Uptake of compounds into the organism: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4) animals -</a:t>
            </a:r>
            <a:r>
              <a:rPr lang="en-US" altLang="en-US" sz="2000" dirty="0">
                <a:solidFill>
                  <a:schemeClr val="tx1"/>
                </a:solidFill>
              </a:rPr>
              <a:t> 3 main uptake pathways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food/drinking water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passage through the digestive system, changes/transformation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dependent on pH, gut </a:t>
            </a:r>
            <a:r>
              <a:rPr lang="cs-CZ" altLang="en-US" sz="1600" dirty="0" err="1">
                <a:solidFill>
                  <a:schemeClr val="tx1"/>
                </a:solidFill>
              </a:rPr>
              <a:t>micro</a:t>
            </a:r>
            <a:r>
              <a:rPr lang="en-US" altLang="en-US" sz="1600" dirty="0">
                <a:solidFill>
                  <a:schemeClr val="tx1"/>
                </a:solidFill>
              </a:rPr>
              <a:t>flora, e.g</a:t>
            </a:r>
            <a:r>
              <a:rPr lang="en-US" altLang="en-US" sz="1600" i="1" dirty="0">
                <a:solidFill>
                  <a:schemeClr val="tx1"/>
                </a:solidFill>
              </a:rPr>
              <a:t>. </a:t>
            </a:r>
            <a:r>
              <a:rPr lang="en-US" altLang="en-US" sz="1600" i="1" dirty="0" err="1">
                <a:solidFill>
                  <a:schemeClr val="tx1"/>
                </a:solidFill>
              </a:rPr>
              <a:t>cycasin</a:t>
            </a:r>
            <a:r>
              <a:rPr lang="en-US" altLang="en-US" sz="1600" i="1" dirty="0">
                <a:solidFill>
                  <a:schemeClr val="tx1"/>
                </a:solidFill>
              </a:rPr>
              <a:t>: nontoxic – conversion in 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the gut </a:t>
            </a:r>
            <a:r>
              <a:rPr lang="cs-CZ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strong mutagen</a:t>
            </a:r>
            <a:r>
              <a:rPr lang="cs-CZ" altLang="en-US" sz="1600" i="1" dirty="0">
                <a:solidFill>
                  <a:schemeClr val="tx1"/>
                </a:solidFill>
              </a:rPr>
              <a:t>)</a:t>
            </a:r>
            <a:r>
              <a:rPr lang="en-US" altLang="en-US" sz="1600" i="1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via respiration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tracheae of insect, gills of aquatic organisms, lungs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large surface for exchange/entry of compounds (</a:t>
            </a:r>
            <a:r>
              <a:rPr lang="en-US" altLang="en-US" sz="1600" i="1" dirty="0">
                <a:solidFill>
                  <a:schemeClr val="tx1"/>
                </a:solidFill>
              </a:rPr>
              <a:t>often 25</a:t>
            </a:r>
            <a:r>
              <a:rPr lang="cs-CZ" altLang="en-US" sz="1600" i="1" dirty="0" err="1">
                <a:solidFill>
                  <a:schemeClr val="tx1"/>
                </a:solidFill>
              </a:rPr>
              <a:t>times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larger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than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body surface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via body surface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higher importance for smaller organisms (</a:t>
            </a:r>
            <a:r>
              <a:rPr lang="en-US" altLang="en-US" sz="1600" i="1" dirty="0">
                <a:solidFill>
                  <a:schemeClr val="tx1"/>
                </a:solidFill>
              </a:rPr>
              <a:t>relatively larger area</a:t>
            </a:r>
            <a:r>
              <a:rPr lang="en-US" altLang="en-US" sz="1600" dirty="0">
                <a:solidFill>
                  <a:schemeClr val="tx1"/>
                </a:solidFill>
              </a:rPr>
              <a:t>) and aquatic organisms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cs-CZ" altLang="en-US" sz="2000" dirty="0">
                <a:solidFill>
                  <a:srgbClr val="FF0000"/>
                </a:solidFill>
              </a:rPr>
              <a:t>in </a:t>
            </a:r>
            <a:r>
              <a:rPr lang="cs-CZ" altLang="en-US" sz="2000" dirty="0" err="1">
                <a:solidFill>
                  <a:srgbClr val="FF0000"/>
                </a:solidFill>
              </a:rPr>
              <a:t>any</a:t>
            </a:r>
            <a:r>
              <a:rPr lang="cs-CZ" altLang="en-US" sz="2000" dirty="0">
                <a:solidFill>
                  <a:srgbClr val="FF0000"/>
                </a:solidFill>
              </a:rPr>
              <a:t> case </a:t>
            </a: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transfer through membranes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4925" y="533400"/>
            <a:ext cx="910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4013" y="1125538"/>
            <a:ext cx="861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Regardless of the type of the organism or uptake pathway (into higher organisms) the toxicant has to cross the plasmatic membrane barrier (or as well the </a:t>
            </a:r>
            <a:r>
              <a:rPr lang="en-US" altLang="en-US" sz="2200" i="1">
                <a:solidFill>
                  <a:schemeClr val="tx1"/>
                </a:solidFill>
              </a:rPr>
              <a:t>cell wall</a:t>
            </a:r>
            <a:r>
              <a:rPr lang="en-US" altLang="en-US" sz="2200">
                <a:solidFill>
                  <a:schemeClr val="tx1"/>
                </a:solidFill>
              </a:rPr>
              <a:t>).</a:t>
            </a:r>
            <a:endParaRPr lang="en-US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260648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Membranes – </a:t>
            </a:r>
            <a:r>
              <a:rPr lang="cs-CZ" altLang="en-US" sz="2400" b="1" dirty="0">
                <a:solidFill>
                  <a:srgbClr val="FF3300"/>
                </a:solidFill>
              </a:rPr>
              <a:t>essential </a:t>
            </a:r>
            <a:r>
              <a:rPr lang="en-US" altLang="en-US" sz="2400" b="1" dirty="0">
                <a:solidFill>
                  <a:srgbClr val="FF3300"/>
                </a:solidFill>
              </a:rPr>
              <a:t>barrier for toxic compounds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22532" name="Picture 5" descr="protei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2009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2599</Words>
  <Application>Microsoft Office PowerPoint</Application>
  <PresentationFormat>Předvádění na obrazovce (4:3)</PresentationFormat>
  <Paragraphs>357</Paragraphs>
  <Slides>50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Tahoma</vt:lpstr>
      <vt:lpstr>Motiv sady Office</vt:lpstr>
      <vt:lpstr>Prezentace aplikace PowerPoint</vt:lpstr>
      <vt:lpstr>Take home messages of this lecture</vt:lpstr>
      <vt:lpstr>Prezentace aplikace PowerPoint</vt:lpstr>
      <vt:lpstr>Processes in toxicokinetics = ADME</vt:lpstr>
      <vt:lpstr>Toxico“kinetics“ vs „dynamics“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Detoxification – Phase II</vt:lpstr>
      <vt:lpstr>Examples of conjugation reactions</vt:lpstr>
      <vt:lpstr>Glutathione</vt:lpstr>
      <vt:lpstr>Xenobiotic conjugations with GSH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Phase III – elimination / membrane transport</vt:lpstr>
      <vt:lpstr>ABC transporters - examples</vt:lpstr>
      <vt:lpstr>ABC  one of the resistance mechanisms of bacteria to antibiotics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Luděk Bláha</cp:lastModifiedBy>
  <cp:revision>263</cp:revision>
  <dcterms:created xsi:type="dcterms:W3CDTF">2017-01-12T10:51:07Z</dcterms:created>
  <dcterms:modified xsi:type="dcterms:W3CDTF">2020-10-26T13:56:05Z</dcterms:modified>
</cp:coreProperties>
</file>