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9"/>
  </p:notesMasterIdLst>
  <p:sldIdLst>
    <p:sldId id="256" r:id="rId2"/>
    <p:sldId id="260" r:id="rId3"/>
    <p:sldId id="272" r:id="rId4"/>
    <p:sldId id="257" r:id="rId5"/>
    <p:sldId id="258" r:id="rId6"/>
    <p:sldId id="259" r:id="rId7"/>
    <p:sldId id="262" r:id="rId8"/>
    <p:sldId id="269" r:id="rId9"/>
    <p:sldId id="268" r:id="rId10"/>
    <p:sldId id="261" r:id="rId11"/>
    <p:sldId id="264" r:id="rId12"/>
    <p:sldId id="263" r:id="rId13"/>
    <p:sldId id="270" r:id="rId14"/>
    <p:sldId id="266" r:id="rId15"/>
    <p:sldId id="273" r:id="rId16"/>
    <p:sldId id="265" r:id="rId17"/>
    <p:sldId id="267" r:id="rId18"/>
  </p:sldIdLst>
  <p:sldSz cx="9144000" cy="5715000" type="screen16x10"/>
  <p:notesSz cx="9144000" cy="6858000"/>
  <p:defaultTextStyle>
    <a:defPPr>
      <a:defRPr lang="cs-CZ"/>
    </a:defPPr>
    <a:lvl1pPr algn="l" defTabSz="84613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22275" indent="-333375" algn="l" defTabSz="84613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46138" indent="-668338" algn="l" defTabSz="84613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71588" indent="-1001713" algn="l" defTabSz="84613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95450" indent="-1336675" algn="l" defTabSz="84613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2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197" autoAdjust="0"/>
  </p:normalViewPr>
  <p:slideViewPr>
    <p:cSldViewPr>
      <p:cViewPr>
        <p:scale>
          <a:sx n="100" d="100"/>
          <a:sy n="100" d="100"/>
        </p:scale>
        <p:origin x="990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C38F17-AE6A-47DC-80ED-59F708E703B1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4600" y="514350"/>
            <a:ext cx="41148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DC82CFA-D9FD-402C-84AF-91D2F2B638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250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cs.wikipedia.org/wiki/D%C3%A1ln%C3%BD_v%C3%BDchod" TargetMode="External"/><Relationship Id="rId18" Type="http://schemas.openxmlformats.org/officeDocument/2006/relationships/hyperlink" Target="https://cs.wikipedia.org/wiki/Irkutsk" TargetMode="External"/><Relationship Id="rId26" Type="http://schemas.openxmlformats.org/officeDocument/2006/relationships/hyperlink" Target="https://cs.wikipedia.org/wiki/Mand%C5%BEusko" TargetMode="External"/><Relationship Id="rId21" Type="http://schemas.openxmlformats.org/officeDocument/2006/relationships/hyperlink" Target="https://cs.wikipedia.org/wiki/Singapur" TargetMode="External"/><Relationship Id="rId34" Type="http://schemas.openxmlformats.org/officeDocument/2006/relationships/hyperlink" Target="https://cs.wikipedia.org/wiki/Zvuk" TargetMode="External"/><Relationship Id="rId7" Type="http://schemas.openxmlformats.org/officeDocument/2006/relationships/hyperlink" Target="https://cs.wikipedia.org/wiki/1920" TargetMode="External"/><Relationship Id="rId12" Type="http://schemas.openxmlformats.org/officeDocument/2006/relationships/hyperlink" Target="https://cs.wikipedia.org/wiki/1898" TargetMode="External"/><Relationship Id="rId17" Type="http://schemas.openxmlformats.org/officeDocument/2006/relationships/hyperlink" Target="https://cs.wikipedia.org/wiki/Transsibi%C5%99sk%C3%A1_magistr%C3%A1la" TargetMode="External"/><Relationship Id="rId25" Type="http://schemas.openxmlformats.org/officeDocument/2006/relationships/hyperlink" Target="https://cs.wikipedia.org/wiki/Rusko-japonsk%C3%A1_v%C3%A1lka" TargetMode="External"/><Relationship Id="rId33" Type="http://schemas.openxmlformats.org/officeDocument/2006/relationships/hyperlink" Target="https://cs.wikipedia.org/wiki/Rtu%C5%A5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cs.wikipedia.org/wiki/1900" TargetMode="External"/><Relationship Id="rId20" Type="http://schemas.openxmlformats.org/officeDocument/2006/relationships/hyperlink" Target="https://cs.wikipedia.org/wiki/Japonsko" TargetMode="External"/><Relationship Id="rId29" Type="http://schemas.openxmlformats.org/officeDocument/2006/relationships/hyperlink" Target="https://cs.wikipedia.org/w/index.php?title=Riva-Rocci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14._b%C5%99ezen" TargetMode="External"/><Relationship Id="rId11" Type="http://schemas.openxmlformats.org/officeDocument/2006/relationships/hyperlink" Target="https://cs.wikipedia.org/wiki/Charkov" TargetMode="External"/><Relationship Id="rId24" Type="http://schemas.openxmlformats.org/officeDocument/2006/relationships/hyperlink" Target="https://cs.wikipedia.org/wiki/Feodosija" TargetMode="External"/><Relationship Id="rId32" Type="http://schemas.openxmlformats.org/officeDocument/2006/relationships/hyperlink" Target="https://cs.wikipedia.org/wiki/Ob%C4%9Bhov%C3%A1_soustava" TargetMode="External"/><Relationship Id="rId37" Type="http://schemas.openxmlformats.org/officeDocument/2006/relationships/hyperlink" Target="https://cs.wikipedia.org/wiki/Tuberkul%C3%B3za" TargetMode="External"/><Relationship Id="rId5" Type="http://schemas.openxmlformats.org/officeDocument/2006/relationships/hyperlink" Target="https://cs.wikipedia.org/wiki/1874" TargetMode="External"/><Relationship Id="rId15" Type="http://schemas.openxmlformats.org/officeDocument/2006/relationships/hyperlink" Target="https://cs.wikipedia.org/wiki/%C4%8C%C3%ADna" TargetMode="External"/><Relationship Id="rId23" Type="http://schemas.openxmlformats.org/officeDocument/2006/relationships/hyperlink" Target="https://cs.wikipedia.org/wiki/Suezsk%C3%BD_pr%C5%AFplav" TargetMode="External"/><Relationship Id="rId28" Type="http://schemas.openxmlformats.org/officeDocument/2006/relationships/hyperlink" Target="https://cs.wikipedia.org/wiki/1905" TargetMode="External"/><Relationship Id="rId36" Type="http://schemas.openxmlformats.org/officeDocument/2006/relationships/hyperlink" Target="https://cs.wikipedia.org/wiki/%C5%98%C3%ADjnov%C3%A1_revoluce" TargetMode="External"/><Relationship Id="rId10" Type="http://schemas.openxmlformats.org/officeDocument/2006/relationships/hyperlink" Target="https://cs.wikipedia.org/wiki/Kursk" TargetMode="External"/><Relationship Id="rId19" Type="http://schemas.openxmlformats.org/officeDocument/2006/relationships/hyperlink" Target="https://cs.wikipedia.org/wiki/Vladivostok" TargetMode="External"/><Relationship Id="rId31" Type="http://schemas.openxmlformats.org/officeDocument/2006/relationships/hyperlink" Target="https://cs.wikipedia.org/wiki/Tlak" TargetMode="External"/><Relationship Id="rId4" Type="http://schemas.openxmlformats.org/officeDocument/2006/relationships/hyperlink" Target="https://cs.wikipedia.org/wiki/26._%C3%BAnor" TargetMode="External"/><Relationship Id="rId9" Type="http://schemas.openxmlformats.org/officeDocument/2006/relationships/hyperlink" Target="https://cs.wikipedia.org/wiki/Tlak_krve" TargetMode="External"/><Relationship Id="rId14" Type="http://schemas.openxmlformats.org/officeDocument/2006/relationships/hyperlink" Target="https://cs.wikipedia.org/wiki/Boxersk%C3%A9_povst%C3%A1n%C3%AD" TargetMode="External"/><Relationship Id="rId22" Type="http://schemas.openxmlformats.org/officeDocument/2006/relationships/hyperlink" Target="https://cs.wikipedia.org/wiki/Sr%C3%AD_Lanka" TargetMode="External"/><Relationship Id="rId27" Type="http://schemas.openxmlformats.org/officeDocument/2006/relationships/hyperlink" Target="https://cs.wikipedia.org/wiki/Petrohrad" TargetMode="External"/><Relationship Id="rId30" Type="http://schemas.openxmlformats.org/officeDocument/2006/relationships/hyperlink" Target="https://cs.wikipedia.org/wiki/Pa%C5%BEe" TargetMode="External"/><Relationship Id="rId35" Type="http://schemas.openxmlformats.org/officeDocument/2006/relationships/hyperlink" Target="https://cs.wikipedia.org/wiki/Sibi%C5%99" TargetMode="External"/><Relationship Id="rId8" Type="http://schemas.openxmlformats.org/officeDocument/2006/relationships/hyperlink" Target="https://cs.wikipedia.org/wiki/Chirurg" TargetMode="External"/><Relationship Id="rId3" Type="http://schemas.openxmlformats.org/officeDocument/2006/relationships/hyperlink" Target="http://cs.wikipedia.org/wiki/Wikipedie:Ov%C4%9B%C5%99itelnos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Funkce pružníků, tlumí elasticitou náraz z levé komory, dovádí krev do orgánů, odporové – průtok orgány (ne v mozku a srdci, aby se nestahovaly cévy). Výměnné – látky, O,.. Zásobní – nulový tlak. S chlopněmi (křečové žíly)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7m/s tlaková vlna, ryhlejsi nez tok krve (promitnuti az na brisku prstu), dikroticky zarez – diky znovuroztahovani komory – vsavani zpet, diky chlopni se to nestane.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Systola – nejvyssi v systole, diastolicky nejnizsi v diastole (když zvyseny, tak spatne cevy). Nejpresnejsi rtutovy tonometr.  Neprime – hmatovy, sluchovy vjem.</a:t>
            </a:r>
          </a:p>
          <a:p>
            <a:pPr eaLnBrk="1" hangingPunct="1"/>
            <a:r>
              <a:rPr lang="cs-CZ" altLang="cs-CZ"/>
              <a:t>Digitální automatické a poloautomatické tonometry pracují většinou na tzv. </a:t>
            </a:r>
            <a:r>
              <a:rPr lang="cs-CZ" altLang="cs-CZ" b="1"/>
              <a:t>oscilometrickém</a:t>
            </a:r>
            <a:r>
              <a:rPr lang="cs-CZ" altLang="cs-CZ"/>
              <a:t> principu (latinsky oscillare = kmitat). Metoda měření spočívá v určení takové hodnoty tlaku, při níž jsou největší tlakové změny v tepně. Tonometr tedy nestanovuje hodnoty systolického a distolického tlaku, nýbrž hodnotu tzv. středního arteriálního tlaku a obě meze dopočítává programové vybavení přístroje. Právě z toho důvodu, že se při oscilometrické metodě měří střední tlak a systolický i diastolický tlak se odhadují, nebylo dosaženo takové přesnosti srovnatelné s auskultační metodou.</a:t>
            </a:r>
            <a:r>
              <a:rPr lang="cs-CZ" altLang="cs-CZ" baseline="30000"/>
              <a:t>[</a:t>
            </a:r>
            <a:r>
              <a:rPr lang="cs-CZ" altLang="cs-CZ" baseline="30000">
                <a:hlinkClick r:id="rId3" tooltip="Wikipedie:Ověřitelnost"/>
              </a:rPr>
              <a:t>zdroj?</a:t>
            </a:r>
            <a:r>
              <a:rPr lang="cs-CZ" altLang="cs-CZ" baseline="30000"/>
              <a:t>]</a:t>
            </a:r>
            <a:r>
              <a:rPr lang="cs-CZ" altLang="cs-CZ"/>
              <a:t> Digitální přístroje se používají především pro měření krevního tlaku v domácích podmínkách a při 24-hodinovém sledování krevního tlaku.</a:t>
            </a:r>
          </a:p>
          <a:p>
            <a:r>
              <a:rPr lang="cs-CZ" altLang="cs-CZ" b="1"/>
              <a:t>Nikolaj Sergejevič Korotkov</a:t>
            </a:r>
            <a:r>
              <a:rPr lang="cs-CZ" altLang="cs-CZ"/>
              <a:t> (</a:t>
            </a:r>
            <a:r>
              <a:rPr lang="cs-CZ" altLang="cs-CZ">
                <a:hlinkClick r:id="rId4" tooltip="26. únor"/>
              </a:rPr>
              <a:t>26. února</a:t>
            </a:r>
            <a:r>
              <a:rPr lang="cs-CZ" altLang="cs-CZ"/>
              <a:t> </a:t>
            </a:r>
            <a:r>
              <a:rPr lang="cs-CZ" altLang="cs-CZ">
                <a:hlinkClick r:id="rId5" tooltip="1874"/>
              </a:rPr>
              <a:t>1874</a:t>
            </a:r>
            <a:r>
              <a:rPr lang="cs-CZ" altLang="cs-CZ"/>
              <a:t> - </a:t>
            </a:r>
            <a:r>
              <a:rPr lang="cs-CZ" altLang="cs-CZ">
                <a:hlinkClick r:id="rId6" tooltip="14. březen"/>
              </a:rPr>
              <a:t>14. března</a:t>
            </a:r>
            <a:r>
              <a:rPr lang="cs-CZ" altLang="cs-CZ"/>
              <a:t> </a:t>
            </a:r>
            <a:r>
              <a:rPr lang="cs-CZ" altLang="cs-CZ">
                <a:hlinkClick r:id="rId7" tooltip="1920"/>
              </a:rPr>
              <a:t>1920</a:t>
            </a:r>
            <a:r>
              <a:rPr lang="cs-CZ" altLang="cs-CZ"/>
              <a:t>) byl ruským </a:t>
            </a:r>
            <a:r>
              <a:rPr lang="cs-CZ" altLang="cs-CZ">
                <a:hlinkClick r:id="rId8" tooltip="Chirurg"/>
              </a:rPr>
              <a:t>chirurgem</a:t>
            </a:r>
            <a:r>
              <a:rPr lang="cs-CZ" altLang="cs-CZ"/>
              <a:t>, průkopníkem cévní chirurgie a jedním z vynálezců auskultační techniky měření </a:t>
            </a:r>
            <a:r>
              <a:rPr lang="cs-CZ" altLang="cs-CZ">
                <a:hlinkClick r:id="rId9" tooltip="Tlak krve"/>
              </a:rPr>
              <a:t>krevního tlaku</a:t>
            </a:r>
            <a:r>
              <a:rPr lang="cs-CZ" altLang="cs-CZ"/>
              <a:t>.</a:t>
            </a:r>
          </a:p>
          <a:p>
            <a:r>
              <a:rPr lang="cs-CZ" altLang="cs-CZ" b="1"/>
              <a:t>Život</a:t>
            </a:r>
          </a:p>
          <a:p>
            <a:r>
              <a:rPr lang="cs-CZ" altLang="cs-CZ"/>
              <a:t>Nikolaj Korotkov se narodil </a:t>
            </a:r>
            <a:r>
              <a:rPr lang="cs-CZ" altLang="cs-CZ">
                <a:hlinkClick r:id="rId4" tooltip="26. únor"/>
              </a:rPr>
              <a:t>26. února</a:t>
            </a:r>
            <a:r>
              <a:rPr lang="cs-CZ" altLang="cs-CZ"/>
              <a:t> </a:t>
            </a:r>
            <a:r>
              <a:rPr lang="cs-CZ" altLang="cs-CZ">
                <a:hlinkClick r:id="rId5" tooltip="1874"/>
              </a:rPr>
              <a:t>1874</a:t>
            </a:r>
            <a:r>
              <a:rPr lang="cs-CZ" altLang="cs-CZ"/>
              <a:t> v </a:t>
            </a:r>
            <a:r>
              <a:rPr lang="cs-CZ" altLang="cs-CZ">
                <a:hlinkClick r:id="rId10" tooltip="Kursk"/>
              </a:rPr>
              <a:t>Kursku</a:t>
            </a:r>
            <a:r>
              <a:rPr lang="cs-CZ" altLang="cs-CZ"/>
              <a:t> v rodině obchodníka. Po absolvování gymnázia byl v roce 1893 přijat na lékařskou fakultu univerzity v </a:t>
            </a:r>
            <a:r>
              <a:rPr lang="cs-CZ" altLang="cs-CZ">
                <a:hlinkClick r:id="rId11" tooltip="Charkov"/>
              </a:rPr>
              <a:t>Charkově</a:t>
            </a:r>
            <a:r>
              <a:rPr lang="cs-CZ" altLang="cs-CZ"/>
              <a:t>, o dva roky později však přestoupil na Moskevskou univerzitu, kde v roce </a:t>
            </a:r>
            <a:r>
              <a:rPr lang="cs-CZ" altLang="cs-CZ">
                <a:hlinkClick r:id="rId12" tooltip="1898"/>
              </a:rPr>
              <a:t>1898</a:t>
            </a:r>
            <a:r>
              <a:rPr lang="cs-CZ" altLang="cs-CZ"/>
              <a:t> svá studia s vyznamenáním ukončil. Byl jmenován stálým asistentem profesora Alexandra Bobrova na chirurgické klinice Moskevské univerzity.</a:t>
            </a:r>
          </a:p>
          <a:p>
            <a:r>
              <a:rPr lang="cs-CZ" altLang="cs-CZ"/>
              <a:t>Korotkov opustil místo na klinice, aby sloužil v ruských ozbrojených silách na </a:t>
            </a:r>
            <a:r>
              <a:rPr lang="cs-CZ" altLang="cs-CZ">
                <a:hlinkClick r:id="rId13" tooltip="Dálný východ"/>
              </a:rPr>
              <a:t>Dálném východě</a:t>
            </a:r>
            <a:r>
              <a:rPr lang="cs-CZ" altLang="cs-CZ"/>
              <a:t> během </a:t>
            </a:r>
            <a:r>
              <a:rPr lang="cs-CZ" altLang="cs-CZ">
                <a:hlinkClick r:id="rId14" tooltip="Boxerské povstání"/>
              </a:rPr>
              <a:t>Boxerského povstání</a:t>
            </a:r>
            <a:r>
              <a:rPr lang="cs-CZ" altLang="cs-CZ"/>
              <a:t> v </a:t>
            </a:r>
            <a:r>
              <a:rPr lang="cs-CZ" altLang="cs-CZ">
                <a:hlinkClick r:id="rId15" tooltip="Čína"/>
              </a:rPr>
              <a:t>Číně</a:t>
            </a:r>
            <a:r>
              <a:rPr lang="cs-CZ" altLang="cs-CZ"/>
              <a:t> v roce </a:t>
            </a:r>
            <a:r>
              <a:rPr lang="cs-CZ" altLang="cs-CZ">
                <a:hlinkClick r:id="rId16" tooltip="1900"/>
              </a:rPr>
              <a:t>1900</a:t>
            </a:r>
            <a:r>
              <a:rPr lang="cs-CZ" altLang="cs-CZ"/>
              <a:t>. Byl přidělen k červenému kříži do skupiny spadající pod doktora Aleksinského (žáka profesora Bobrov). Cesta na Dálný východ vyžadovala náročný přesun </a:t>
            </a:r>
            <a:r>
              <a:rPr lang="cs-CZ" altLang="cs-CZ">
                <a:hlinkClick r:id="rId17" tooltip="Transsibiřská magistrála"/>
              </a:rPr>
              <a:t>Transsibiřskou magistrálou</a:t>
            </a:r>
            <a:r>
              <a:rPr lang="cs-CZ" altLang="cs-CZ"/>
              <a:t> přes </a:t>
            </a:r>
            <a:r>
              <a:rPr lang="cs-CZ" altLang="cs-CZ">
                <a:hlinkClick r:id="rId18" tooltip="Irkutsk"/>
              </a:rPr>
              <a:t>Irkutsk</a:t>
            </a:r>
            <a:r>
              <a:rPr lang="cs-CZ" altLang="cs-CZ"/>
              <a:t> do </a:t>
            </a:r>
            <a:r>
              <a:rPr lang="cs-CZ" altLang="cs-CZ">
                <a:hlinkClick r:id="rId19" tooltip="Vladivostok"/>
              </a:rPr>
              <a:t>Vladivostoku</a:t>
            </a:r>
            <a:r>
              <a:rPr lang="cs-CZ" altLang="cs-CZ"/>
              <a:t>. Zpět do Moskvy se Korotkov vracel přes </a:t>
            </a:r>
            <a:r>
              <a:rPr lang="cs-CZ" altLang="cs-CZ">
                <a:hlinkClick r:id="rId20" tooltip="Japonsko"/>
              </a:rPr>
              <a:t>Japonsko</a:t>
            </a:r>
            <a:r>
              <a:rPr lang="cs-CZ" altLang="cs-CZ"/>
              <a:t>, </a:t>
            </a:r>
            <a:r>
              <a:rPr lang="cs-CZ" altLang="cs-CZ">
                <a:hlinkClick r:id="rId21" tooltip="Singapur"/>
              </a:rPr>
              <a:t>Singapur</a:t>
            </a:r>
            <a:r>
              <a:rPr lang="cs-CZ" altLang="cs-CZ"/>
              <a:t>, </a:t>
            </a:r>
            <a:r>
              <a:rPr lang="cs-CZ" altLang="cs-CZ">
                <a:hlinkClick r:id="rId22" tooltip="Srí Lanka"/>
              </a:rPr>
              <a:t>Ceylon</a:t>
            </a:r>
            <a:r>
              <a:rPr lang="cs-CZ" altLang="cs-CZ"/>
              <a:t>, </a:t>
            </a:r>
            <a:r>
              <a:rPr lang="cs-CZ" altLang="cs-CZ">
                <a:hlinkClick r:id="rId23" tooltip="Suezský průplav"/>
              </a:rPr>
              <a:t>Suezský průplav</a:t>
            </a:r>
            <a:r>
              <a:rPr lang="cs-CZ" altLang="cs-CZ"/>
              <a:t> a černomořskou </a:t>
            </a:r>
            <a:r>
              <a:rPr lang="cs-CZ" altLang="cs-CZ">
                <a:hlinkClick r:id="rId24" tooltip="Feodosija"/>
              </a:rPr>
              <a:t>Feodosiji</a:t>
            </a:r>
            <a:r>
              <a:rPr lang="cs-CZ" altLang="cs-CZ"/>
              <a:t>. Korotkov byl vyznamenán Řádem svaté Anny za „výjimečně horlivou pracovitost v pomoci zraněným a nemocným vojákům“.</a:t>
            </a:r>
          </a:p>
          <a:p>
            <a:r>
              <a:rPr lang="cs-CZ" altLang="cs-CZ"/>
              <a:t>Po svém návratu Korotkov zaměřil svůj zájem k akademické činnosti a přeložil monografii Eduarda Alberta "Die Chirurgische Diagnostik" z německého do ruského jazyka. V roce 1903 byl doktor Sergej Federov jmenován profesorem chirurgie na Vojenské lékařské akademii v Petrohradě a přizval Korotkova jako svého asistenta. Během </a:t>
            </a:r>
            <a:r>
              <a:rPr lang="cs-CZ" altLang="cs-CZ">
                <a:hlinkClick r:id="rId25" tooltip="Rusko-japonská válka"/>
              </a:rPr>
              <a:t>Rusko-japonské války</a:t>
            </a:r>
            <a:r>
              <a:rPr lang="cs-CZ" altLang="cs-CZ"/>
              <a:t> v letech 1904–1905 pobýval Korotkov v Charbinu v </a:t>
            </a:r>
            <a:r>
              <a:rPr lang="cs-CZ" altLang="cs-CZ">
                <a:hlinkClick r:id="rId26" tooltip="Mandžusko"/>
              </a:rPr>
              <a:t>Madžusku</a:t>
            </a:r>
            <a:r>
              <a:rPr lang="cs-CZ" altLang="cs-CZ"/>
              <a:t> jako vedoucí chirurg ve službách Červeného kříže. Začal se zabývat cévní chirurgií a sbíral případy pro svou doktorskou práci, ve které ze 44 případů pocházelo 41 pacientů z doby jeho působení v Charbinu.</a:t>
            </a:r>
          </a:p>
          <a:p>
            <a:r>
              <a:rPr lang="cs-CZ" altLang="cs-CZ"/>
              <a:t>Po návratu do </a:t>
            </a:r>
            <a:r>
              <a:rPr lang="cs-CZ" altLang="cs-CZ">
                <a:hlinkClick r:id="rId27" tooltip="Petrohrad"/>
              </a:rPr>
              <a:t>Petrohradu</a:t>
            </a:r>
            <a:r>
              <a:rPr lang="cs-CZ" altLang="cs-CZ"/>
              <a:t> v dubnu </a:t>
            </a:r>
            <a:r>
              <a:rPr lang="cs-CZ" altLang="cs-CZ">
                <a:hlinkClick r:id="rId28" tooltip="1905"/>
              </a:rPr>
              <a:t>1905</a:t>
            </a:r>
            <a:r>
              <a:rPr lang="cs-CZ" altLang="cs-CZ"/>
              <a:t> se chystal k obhajobě své doktorské práce, ovšem byl to krátký článek pro Vojenskou lékařskou akademii v roce 1905, který mu zajistil věhlas. Technika měření krevního tlaku byla zaznamenána na necelé jedné stránce (pouhých 281 slov) v univerzitním zpravodaji </a:t>
            </a:r>
            <a:r>
              <a:rPr lang="cs-CZ" altLang="cs-CZ" i="1"/>
              <a:t>Izvestie Imp. Voiennomedicinskoi Akademii</a:t>
            </a:r>
            <a:r>
              <a:rPr lang="cs-CZ" altLang="cs-CZ"/>
              <a:t>:</a:t>
            </a:r>
          </a:p>
          <a:p>
            <a:r>
              <a:rPr lang="cs-CZ" altLang="cs-CZ"/>
              <a:t>„</a:t>
            </a:r>
            <a:r>
              <a:rPr lang="cs-CZ" altLang="cs-CZ">
                <a:hlinkClick r:id="rId29" tooltip="Riva-Rocci (stránka neexistuje)"/>
              </a:rPr>
              <a:t>Riva-Rocciho</a:t>
            </a:r>
            <a:r>
              <a:rPr lang="cs-CZ" altLang="cs-CZ"/>
              <a:t> manžetu umístíme ve střední třetině </a:t>
            </a:r>
            <a:r>
              <a:rPr lang="cs-CZ" altLang="cs-CZ">
                <a:hlinkClick r:id="rId30" tooltip="Paže"/>
              </a:rPr>
              <a:t>paže</a:t>
            </a:r>
            <a:r>
              <a:rPr lang="cs-CZ" altLang="cs-CZ"/>
              <a:t>. </a:t>
            </a:r>
            <a:r>
              <a:rPr lang="cs-CZ" altLang="cs-CZ">
                <a:hlinkClick r:id="rId31" tooltip="Tlak"/>
              </a:rPr>
              <a:t>Tlak</a:t>
            </a:r>
            <a:r>
              <a:rPr lang="cs-CZ" altLang="cs-CZ"/>
              <a:t> v manžetě rychle zvýšíme až je zcela zastaven </a:t>
            </a:r>
            <a:r>
              <a:rPr lang="cs-CZ" altLang="cs-CZ">
                <a:hlinkClick r:id="rId32" tooltip="Oběhová soustava"/>
              </a:rPr>
              <a:t>krevní oběh</a:t>
            </a:r>
            <a:r>
              <a:rPr lang="cs-CZ" altLang="cs-CZ"/>
              <a:t> pod manžetou. Poté necháme </a:t>
            </a:r>
            <a:r>
              <a:rPr lang="cs-CZ" altLang="cs-CZ">
                <a:hlinkClick r:id="rId33" tooltip="Rtuť"/>
              </a:rPr>
              <a:t>rtuť</a:t>
            </a:r>
            <a:r>
              <a:rPr lang="cs-CZ" altLang="cs-CZ"/>
              <a:t> v manometru klesat naslouchaje k tepně níže pod manžetou dětským stetoskopem. Zpočátku není slyšet žádný </a:t>
            </a:r>
            <a:r>
              <a:rPr lang="cs-CZ" altLang="cs-CZ">
                <a:hlinkClick r:id="rId34" tooltip="Zvuk"/>
              </a:rPr>
              <a:t>zvuk</a:t>
            </a:r>
            <a:r>
              <a:rPr lang="cs-CZ" altLang="cs-CZ"/>
              <a:t>. S poklesem rtuti v manometru na jistou hladinu se objeví první krátké zvuky - jejich přítomnost značí částečný průtok krve pod manžetou. Značka manometru, u které se objeví první zvuky, odpovídá maximálnímu tlaku krve. S dalším poklesem rtuti v manometru slyšíme systolické šumy, které přecházejí znovu v tóny. Nakonec všechny zvuky vymizí. Čas vymizení zvuků značí volný průchod pulzní vlny; jinými slovy v momentě vymizení zvuků nejnižší tlak v tepně převýší tlak v manžetě. To značí, že manometrická značka odečtená v této chvíli odpovídá minimálnímu tlaku krve.“ Kritické poznámky Korotkovových oponentů byly konfrontovány o měsíc později na půdě Carské vojenské akademie, kde Korotkov demonstrací na zvířecím modelu podpořil svou teorii, že zvuky, které popsal vznikají v místě měření a nikoliv v srdci. Získal pochvalu od profesora M. V. Janovského, který řekl: „Korotkov si povšiml a moudře využil fenomén, který mnozí pozorovatelé před ním přehlédli.“ Janovský a jeho žáci ověřili přesnost techniky a popsali jednotlivé fáze auskultačních zvuků a tato technika vešla ve známost jako metoda Korotkovova-Janovského.</a:t>
            </a:r>
          </a:p>
          <a:p>
            <a:r>
              <a:rPr lang="cs-CZ" altLang="cs-CZ"/>
              <a:t>Nikolai Korotkov poté působil jako lékař a vědec ve Vitimsko-Olekminské těžební oblasti na </a:t>
            </a:r>
            <a:r>
              <a:rPr lang="cs-CZ" altLang="cs-CZ">
                <a:hlinkClick r:id="rId35" tooltip="Sibiř"/>
              </a:rPr>
              <a:t>Sibiři</a:t>
            </a:r>
            <a:r>
              <a:rPr lang="cs-CZ" altLang="cs-CZ"/>
              <a:t> a získal doktorát v roce 1910. Sloužil dále jako chirurg ošetřující dělníky ve zlatých dolech v Lensku. Zde se stal svědkem carské krutosti a byl hluboce zasažen vraždou neozbrojených stávkujících horníků. Po návratu do Petrohradu a během první světové války byl chirurgem v Charitě pro zmrzačené vojáky v Carském Sele. Uvítal </a:t>
            </a:r>
            <a:r>
              <a:rPr lang="cs-CZ" altLang="cs-CZ">
                <a:hlinkClick r:id="rId36" tooltip="Říjnová revoluce"/>
              </a:rPr>
              <a:t>Říjnovou revoluci</a:t>
            </a:r>
            <a:r>
              <a:rPr lang="cs-CZ" altLang="cs-CZ"/>
              <a:t>, po které se stal vedoucím chirurgem v Mechnikově nemocnici v </a:t>
            </a:r>
            <a:r>
              <a:rPr lang="cs-CZ" altLang="cs-CZ">
                <a:hlinkClick r:id="rId27" tooltip="Petrohrad"/>
              </a:rPr>
              <a:t>Leningradu</a:t>
            </a:r>
            <a:r>
              <a:rPr lang="cs-CZ" altLang="cs-CZ"/>
              <a:t> a působil zde až do své smrti v březnu </a:t>
            </a:r>
            <a:r>
              <a:rPr lang="cs-CZ" altLang="cs-CZ">
                <a:hlinkClick r:id="rId7" tooltip="1920"/>
              </a:rPr>
              <a:t>1920</a:t>
            </a:r>
            <a:r>
              <a:rPr lang="cs-CZ" altLang="cs-CZ"/>
              <a:t>, kdy podlehl plicní </a:t>
            </a:r>
            <a:r>
              <a:rPr lang="cs-CZ" altLang="cs-CZ">
                <a:hlinkClick r:id="rId37" tooltip="Tuberkulóza"/>
              </a:rPr>
              <a:t>tuberkulóze</a:t>
            </a:r>
            <a:r>
              <a:rPr lang="cs-CZ" altLang="cs-CZ"/>
              <a:t>.</a:t>
            </a:r>
          </a:p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Male odezvy při odskrceni manzety – turbulentni proudeni místo laminarniho.. (korotkovovy ozvy), cekame az do chvile, kdy tyto korotkovovy zmizi a nastoupi dal laminarni proudeni.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Autmaticke  - hadicky v loketni jamce, fonendoskop – vyčistit, rtutovy – fonendoskop strcit pod manzetu, zatahnout sroubek, namackat na 180, upoustet, poslouchat. Cudlik zapnuto-vypnuto. Prehistoricky – s gelem, poslouchat primo přes kuzi prutok krve..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Ledviny – značné prokrvení – 0,5%hmotnosti, 25% prokrvení! – kontrolní, vylučovací funkce</a:t>
            </a:r>
          </a:p>
          <a:p>
            <a:r>
              <a:rPr lang="cs-CZ" altLang="cs-CZ"/>
              <a:t>Plíce – zapojené paralelně, proto 100%, ostatní orgány sériově – proto nemožno naplnit všechny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89D383-4465-42C0-86E3-D498FD078CC3}" type="slidenum">
              <a:rPr lang="cs-CZ" altLang="cs-CZ" smtClean="0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Peňázuv tonometr – na prstu; světlo, fotobunka, průsvit – dilatace, vazokonstrikce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Valsalvův pokus – hluboky nadech, uzavreni zaklopky, tlacite brisni svaly + vzduch proti epiglotis.</a:t>
            </a:r>
          </a:p>
          <a:p>
            <a:pPr eaLnBrk="1" hangingPunct="1"/>
            <a:r>
              <a:rPr lang="cs-CZ" altLang="cs-CZ">
                <a:latin typeface="Arial" charset="0"/>
              </a:rPr>
              <a:t>Při zvýšení nitro hrudního tlaku (Valsalvův pokus) dochází ke stlačení orgánů v hrudníku, a tím i k ztíženému návratu žilní krve do srdce. Organismus reaguje na tuto situaci tachykardií, která je tím větší, čím menší je jeho tělesná zdatnost.</a:t>
            </a:r>
            <a:r>
              <a:rPr lang="cs-CZ" altLang="cs-CZ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6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6"/>
                <a:ext cx="362" cy="40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6"/>
                <a:ext cx="369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40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40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9"/>
                <a:ext cx="363" cy="40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9"/>
                <a:ext cx="368" cy="4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altLang="cs-CZ" sz="2400">
                  <a:latin typeface="Times New Roman" charset="0"/>
                </a:endParaRPr>
              </a:p>
            </p:txBody>
          </p:sp>
        </p:grpSp>
      </p:grp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524000"/>
            <a:ext cx="6019800" cy="18415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556000"/>
            <a:ext cx="60198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592A-BD22-4385-A567-443EF2664002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AF3F-4F98-4804-B572-E55855801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1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B109-53FB-4332-B4E8-394DB5292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81CE-59E5-446B-AD5B-63C8306D83BD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92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45085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45085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9BFA-C208-450D-9026-165C8F5D44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3C69-8522-47D3-B967-1D3333E52F23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9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F7B3-99F7-4AB9-95F2-4CB3FE7FE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5817-AC58-4D33-9182-0F9FFC043063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F30D-F83F-498E-941D-F87096682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2B4F-D4CD-478A-A821-06A92CD2BD4C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61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51000"/>
            <a:ext cx="40386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40386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6A54-B4F2-4AA3-B26B-FA3F3E5E6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3FB-A88F-4E8A-8B6F-5FDA581D617E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41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970F-90E2-4FEE-A8DE-1893500BB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41F5-6ACF-4A87-952F-2F7FF8491C5D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6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7E92-98B3-490D-9A0F-DE137687B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28FA-F487-4FF1-8C28-F3D29B7C1915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76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C461-C11E-4DC8-A6B3-1690574121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D6D5-5F21-4FB0-BC56-7B8D3CA3B1F1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60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85BD-3B00-4BF3-A84A-B7FC471AEC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63E7-1CFD-4B6E-B40D-B1939B878F93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4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CB0D-F4E4-496F-943F-CF5391DD45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7BEB-1270-473F-8758-3887491FB978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6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69CCD89-9DD1-4B8D-B9A3-A461111727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455613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latin typeface="Times New Roman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1000"/>
            <a:ext cx="8229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5D0F222-B75F-46B4-B33D-7EAB7A088BA7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youtube.com/watch?v=XRsJ8C1nvA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D:\Dokumenty\PRAKTIKA\Demonstrace%20z%20fyziologie\ch04.html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/>
          <p:cNvSpPr>
            <a:spLocks noGrp="1"/>
          </p:cNvSpPr>
          <p:nvPr>
            <p:ph type="subTitle" idx="1"/>
          </p:nvPr>
        </p:nvSpPr>
        <p:spPr/>
        <p:txBody>
          <a:bodyPr lIns="84881" tIns="42440" rIns="84881" bIns="42440"/>
          <a:lstStyle/>
          <a:p>
            <a:pPr eaLnBrk="1" hangingPunct="1">
              <a:buFont typeface="Wingdings" pitchFamily="2" charset="2"/>
              <a:buChar char="n"/>
            </a:pPr>
            <a:r>
              <a:rPr lang="cs-CZ" altLang="cs-CZ" sz="2000"/>
              <a:t> Cévní systém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cs-CZ" altLang="cs-CZ" sz="2000"/>
              <a:t> Krevní tlak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cs-CZ" altLang="cs-CZ" sz="2000"/>
              <a:t> Tonometry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cs-CZ" altLang="cs-CZ" sz="2000"/>
              <a:t> Korotkovův fenomén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cs-CZ" altLang="cs-CZ" sz="2000"/>
              <a:t> Pletysmografie</a:t>
            </a:r>
          </a:p>
          <a:p>
            <a:pPr eaLnBrk="1" hangingPunct="1">
              <a:buFont typeface="Arial" charset="0"/>
              <a:buChar char="•"/>
            </a:pPr>
            <a:endParaRPr lang="cs-CZ" altLang="cs-CZ" sz="2000"/>
          </a:p>
          <a:p>
            <a:pPr eaLnBrk="1" hangingPunct="1">
              <a:buFont typeface="Arial" charset="0"/>
              <a:buChar char="•"/>
            </a:pPr>
            <a:endParaRPr lang="cs-CZ" altLang="cs-CZ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5113"/>
            <a:ext cx="10922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Krevní tlak, pletysmografie</a:t>
            </a:r>
          </a:p>
        </p:txBody>
      </p:sp>
      <p:pic>
        <p:nvPicPr>
          <p:cNvPr id="3077" name="Picture 7" descr="hypertension_picture_ba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5113"/>
            <a:ext cx="7937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igh-blood-press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6550"/>
            <a:ext cx="11509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0" b="12566"/>
          <a:stretch>
            <a:fillRect/>
          </a:stretch>
        </p:blipFill>
        <p:spPr bwMode="auto">
          <a:xfrm>
            <a:off x="6465888" y="265113"/>
            <a:ext cx="26431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4095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Princip tonometru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4975"/>
            <a:ext cx="5976937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497138"/>
            <a:ext cx="28082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ástupný symbol pro obsah 2"/>
          <p:cNvSpPr>
            <a:spLocks noGrp="1"/>
          </p:cNvSpPr>
          <p:nvPr>
            <p:ph type="body" idx="1"/>
          </p:nvPr>
        </p:nvSpPr>
        <p:spPr>
          <a:xfrm>
            <a:off x="6335713" y="2065338"/>
            <a:ext cx="2808287" cy="431800"/>
          </a:xfrm>
        </p:spPr>
        <p:txBody>
          <a:bodyPr lIns="84881" tIns="42440" rIns="84881" bIns="42440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Laminární vs. turbulentní proudění</a:t>
            </a:r>
            <a:endParaRPr lang="cs-CZ" altLang="cs-CZ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5867400" y="3433763"/>
            <a:ext cx="1873250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 </a:t>
            </a:r>
            <a:r>
              <a:rPr lang="cs-CZ" altLang="cs-CZ" sz="2000" b="1"/>
              <a:t>Korotkovovy fenomény </a:t>
            </a:r>
          </a:p>
          <a:p>
            <a:pPr defTabSz="9144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 = šelest, odraz turbulentního proudění krve</a:t>
            </a:r>
          </a:p>
        </p:txBody>
      </p:sp>
      <p:sp>
        <p:nvSpPr>
          <p:cNvPr id="9224" name="TextovéPole 7"/>
          <p:cNvSpPr txBox="1">
            <a:spLocks noChangeArrowheads="1"/>
          </p:cNvSpPr>
          <p:nvPr/>
        </p:nvSpPr>
        <p:spPr bwMode="auto">
          <a:xfrm>
            <a:off x="539750" y="1273175"/>
            <a:ext cx="598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  - vyrovnání tlaku manžety a tlaku krve v cévě během upouštění</a:t>
            </a:r>
          </a:p>
        </p:txBody>
      </p:sp>
      <p:pic>
        <p:nvPicPr>
          <p:cNvPr id="9225" name="Picture 11" descr="http://www.diaitologia.gr/wp-content/uploads/2013/06/korotkoff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649663"/>
            <a:ext cx="143351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555875" y="4010025"/>
            <a:ext cx="2087563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4572000" y="3721100"/>
            <a:ext cx="1368425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6A8246D-ED0A-406F-8BCE-7333F0E55D1D}"/>
              </a:ext>
            </a:extLst>
          </p:cNvPr>
          <p:cNvSpPr txBox="1"/>
          <p:nvPr/>
        </p:nvSpPr>
        <p:spPr>
          <a:xfrm>
            <a:off x="383853" y="5226049"/>
            <a:ext cx="540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https://www.youtube.com/watch?v=XRsJ8C1nvAc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Experiment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471862"/>
          </a:xfrm>
        </p:spPr>
        <p:txBody>
          <a:bodyPr lIns="84881" tIns="42440" rIns="84881" bIns="42440"/>
          <a:lstStyle/>
          <a:p>
            <a:pPr marL="639763" indent="-639763" eaLnBrk="1" hangingPunct="1">
              <a:buFont typeface="Lucida Sans" pitchFamily="34" charset="0"/>
              <a:buNone/>
              <a:defRPr/>
            </a:pPr>
            <a:r>
              <a:rPr lang="cs-CZ" sz="2800" b="1" dirty="0"/>
              <a:t>Nepřímé měření krevního tlaku</a:t>
            </a:r>
          </a:p>
          <a:p>
            <a:pPr marL="1039813" lvl="1" indent="-639763" eaLnBrk="1" hangingPunct="1">
              <a:defRPr/>
            </a:pPr>
            <a:r>
              <a:rPr lang="cs-CZ" sz="2400" dirty="0"/>
              <a:t>srovnání výsledků - tonometr rtuťový vs. pérový vs. digitální</a:t>
            </a:r>
          </a:p>
          <a:p>
            <a:pPr marL="1039813" lvl="1" indent="-639763" eaLnBrk="1" hangingPunct="1">
              <a:defRPr/>
            </a:pPr>
            <a:r>
              <a:rPr lang="cs-CZ" sz="2400" dirty="0"/>
              <a:t>Měření vsedě, po 10min klidu, podepřená paže v úrovni srdce, opakované měření</a:t>
            </a:r>
          </a:p>
          <a:p>
            <a:pPr marL="639763" indent="-639763" eaLnBrk="1" hangingPunct="1">
              <a:buFont typeface="Lucida Sans" pitchFamily="34" charset="0"/>
              <a:buNone/>
              <a:defRPr/>
            </a:pPr>
            <a:endParaRPr lang="cs-CZ" sz="2800" dirty="0"/>
          </a:p>
          <a:p>
            <a:pPr marL="1000125" lvl="1" indent="-542925" eaLnBrk="1" hangingPunct="1">
              <a:buFont typeface="Wingdings" pitchFamily="2" charset="2"/>
              <a:buNone/>
              <a:defRPr/>
            </a:pPr>
            <a:r>
              <a:rPr lang="cs-CZ" dirty="0"/>
              <a:t>		</a:t>
            </a:r>
          </a:p>
          <a:p>
            <a:pPr marL="1000125" lvl="1" indent="-542925" eaLnBrk="1" hangingPunct="1">
              <a:buFont typeface="Wingdings" pitchFamily="2" charset="2"/>
              <a:buNone/>
              <a:defRPr/>
            </a:pPr>
            <a:r>
              <a:rPr lang="cs-CZ" dirty="0"/>
              <a:t> </a:t>
            </a:r>
            <a:endParaRPr lang="cs-CZ" dirty="0">
              <a:solidFill>
                <a:srgbClr val="F2F806"/>
              </a:solidFill>
            </a:endParaRPr>
          </a:p>
          <a:p>
            <a:pPr marL="1000125" lvl="1" indent="-542925" eaLnBrk="1" hangingPunct="1">
              <a:buFont typeface="Wingdings" pitchFamily="2" charset="2"/>
              <a:buNone/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4340" name="Picture 6" descr="Tonome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21100"/>
            <a:ext cx="12239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tonometr_M5_Profess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941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www.tonometr.cz/pool/vzor/products/clim_thumb_xxl_clinicus-ii_bl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21100"/>
            <a:ext cx="22320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ovéPole 1"/>
          <p:cNvSpPr txBox="1">
            <a:spLocks noChangeArrowheads="1"/>
          </p:cNvSpPr>
          <p:nvPr/>
        </p:nvSpPr>
        <p:spPr bwMode="auto">
          <a:xfrm>
            <a:off x="179388" y="5189538"/>
            <a:ext cx="7046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hlinkClick r:id="rId6" action="ppaction://hlinkfile"/>
              </a:rPr>
              <a:t>file:///D:/Dokumenty/PRAKTIKA/Demonstrace%20z%20fyziologie/ch04.html</a:t>
            </a:r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Pletysmografické měření vazomotoriky</a:t>
            </a:r>
          </a:p>
        </p:txBody>
      </p:sp>
      <p:sp>
        <p:nvSpPr>
          <p:cNvPr id="15363" name="Podnadpis 3"/>
          <p:cNvSpPr>
            <a:spLocks noGrp="1"/>
          </p:cNvSpPr>
          <p:nvPr>
            <p:ph type="subTitle" idx="1"/>
          </p:nvPr>
        </p:nvSpPr>
        <p:spPr>
          <a:xfrm>
            <a:off x="2971800" y="3505200"/>
            <a:ext cx="5992813" cy="1223963"/>
          </a:xfrm>
        </p:spPr>
        <p:txBody>
          <a:bodyPr lIns="84881" tIns="42440" rIns="84881" bIns="42440"/>
          <a:lstStyle/>
          <a:p>
            <a:pPr eaLnBrk="1" hangingPunct="1">
              <a:lnSpc>
                <a:spcPct val="80000"/>
              </a:lnSpc>
            </a:pPr>
            <a:endParaRPr lang="cs-CZ" altLang="cs-CZ" sz="900"/>
          </a:p>
          <a:p>
            <a:pPr eaLnBrk="1" hangingPunct="1">
              <a:lnSpc>
                <a:spcPct val="80000"/>
              </a:lnSpc>
            </a:pPr>
            <a:endParaRPr lang="cs-CZ" altLang="cs-CZ" sz="900"/>
          </a:p>
          <a:p>
            <a:pPr eaLnBrk="1" hangingPunct="1">
              <a:lnSpc>
                <a:spcPct val="80000"/>
              </a:lnSpc>
            </a:pPr>
            <a:endParaRPr lang="cs-CZ" altLang="cs-CZ" sz="90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cs-CZ" altLang="cs-CZ" sz="2800"/>
              <a:t> Průtok orgány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cs-CZ" altLang="cs-CZ" sz="2800"/>
              <a:t> Vazodilatace/vazokonstrikce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cs-CZ" altLang="cs-CZ" sz="2800"/>
              <a:t> Sledování změn objemu tepének</a:t>
            </a:r>
            <a:r>
              <a:rPr lang="cs-CZ" altLang="cs-CZ" sz="900"/>
              <a:t>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3675"/>
            <a:ext cx="110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Výsledek obrázku pro blood flow at rest and during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273175"/>
            <a:ext cx="44323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Průtok krve orgány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762500" cy="3471862"/>
          </a:xfrm>
        </p:spPr>
        <p:txBody>
          <a:bodyPr/>
          <a:lstStyle/>
          <a:p>
            <a:r>
              <a:rPr lang="cs-CZ" altLang="cs-CZ" sz="2000" dirty="0"/>
              <a:t>Plíce – 100%, pCO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2000" dirty="0"/>
              <a:t>hypoxie </a:t>
            </a:r>
            <a:r>
              <a:rPr lang="cs-CZ" altLang="cs-CZ" sz="2000" dirty="0">
                <a:ea typeface="Calibri" pitchFamily="34" charset="0"/>
                <a:cs typeface="Calibri" pitchFamily="34" charset="0"/>
              </a:rPr>
              <a:t>→</a:t>
            </a:r>
            <a:r>
              <a:rPr lang="cs-CZ" altLang="cs-CZ" sz="2000" dirty="0"/>
              <a:t> vazokonstrikce (výjimka)</a:t>
            </a:r>
          </a:p>
          <a:p>
            <a:r>
              <a:rPr lang="cs-CZ" altLang="cs-CZ" sz="2000" dirty="0"/>
              <a:t>Mozek – ~15% MSV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2000" dirty="0"/>
              <a:t>citlivý na hypoxii</a:t>
            </a:r>
          </a:p>
          <a:p>
            <a:r>
              <a:rPr lang="cs-CZ" altLang="cs-CZ" sz="2000" dirty="0"/>
              <a:t>Koronární oběh (srdce) – ~5%</a:t>
            </a:r>
          </a:p>
          <a:p>
            <a:r>
              <a:rPr lang="cs-CZ" altLang="cs-CZ" sz="2000" dirty="0"/>
              <a:t>Ledviny – ~25% MSV, 	prostaglandiny – dilatace, 	angiotensin II – vazokonstrikce</a:t>
            </a:r>
          </a:p>
          <a:p>
            <a:r>
              <a:rPr lang="cs-CZ" altLang="cs-CZ" sz="2000" dirty="0"/>
              <a:t>Kosterní svaly – 25-90% MSV </a:t>
            </a:r>
          </a:p>
          <a:p>
            <a:r>
              <a:rPr lang="cs-CZ" altLang="cs-CZ" sz="2000" dirty="0"/>
              <a:t>Trávicí trakt – až 25%</a:t>
            </a:r>
          </a:p>
          <a:p>
            <a:r>
              <a:rPr lang="cs-CZ" altLang="cs-CZ" sz="2000" dirty="0"/>
              <a:t>Kůže – ~5%, termoregulace 	serotonin/histamin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9700" y="3937000"/>
            <a:ext cx="3529013" cy="792163"/>
          </a:xfrm>
          <a:prstGeom prst="rect">
            <a:avLst/>
          </a:prstGeom>
          <a:noFill/>
          <a:ln w="476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354888" cy="3544887"/>
          </a:xfrm>
        </p:spPr>
        <p:txBody>
          <a:bodyPr lIns="84881" tIns="42440" rIns="84881" bIns="42440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500" dirty="0"/>
              <a:t>V reakci na chemické nebo fyzikální podněty dochází k reflexní změně průsvitu periferních arteriol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/>
              <a:t>Vazokonstrikce (zúžení průsvitu)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err="1"/>
              <a:t>Sympaticus</a:t>
            </a:r>
            <a:r>
              <a:rPr lang="cs-CZ" altLang="cs-CZ" dirty="0"/>
              <a:t> – adrenalin v trávicím </a:t>
            </a:r>
            <a:r>
              <a:rPr lang="cs-CZ" altLang="cs-CZ" dirty="0" err="1"/>
              <a:t>sst</a:t>
            </a:r>
            <a:r>
              <a:rPr lang="cs-CZ" altLang="cs-CZ" dirty="0"/>
              <a:t>.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err="1"/>
              <a:t>Myogenní</a:t>
            </a:r>
            <a:r>
              <a:rPr lang="cs-CZ" altLang="cs-CZ" dirty="0"/>
              <a:t> regulace (napětí stěny cévy), serotonin, </a:t>
            </a:r>
            <a:r>
              <a:rPr lang="cs-CZ" altLang="cs-CZ" dirty="0" err="1"/>
              <a:t>angiotenzin</a:t>
            </a:r>
            <a:r>
              <a:rPr lang="cs-CZ" altLang="cs-CZ" dirty="0"/>
              <a:t> II, vazopresin, ...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/>
              <a:t>Vazodilatace (rozšíření průsvitu)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err="1"/>
              <a:t>Parasympaticus</a:t>
            </a:r>
            <a:r>
              <a:rPr lang="cs-CZ" altLang="cs-CZ" dirty="0"/>
              <a:t> – acetylcholin v trávicím s.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/>
              <a:t>Metabolity, NO, histamin, bradykinin, mediátory zánětu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Vazomotorika</a:t>
            </a:r>
            <a:endParaRPr lang="cs-CZ" altLang="cs-CZ" dirty="0"/>
          </a:p>
        </p:txBody>
      </p:sp>
      <p:pic>
        <p:nvPicPr>
          <p:cNvPr id="17412" name="Obrázek 3" descr="cev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/>
          <a:stretch>
            <a:fillRect/>
          </a:stretch>
        </p:blipFill>
        <p:spPr bwMode="auto">
          <a:xfrm>
            <a:off x="7885113" y="1778000"/>
            <a:ext cx="10429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3" descr="cev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6"/>
          <a:stretch>
            <a:fillRect/>
          </a:stretch>
        </p:blipFill>
        <p:spPr bwMode="auto">
          <a:xfrm>
            <a:off x="7885113" y="3865563"/>
            <a:ext cx="10795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FB7D4-0D88-4773-8C55-6CC324B9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Vazomotorika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A3AF0-456A-4EC7-872F-CC71A4172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b="1" dirty="0"/>
              <a:t>Lokální řízení prokrvení</a:t>
            </a:r>
            <a:endParaRPr lang="cs-CZ" altLang="cs-CZ" sz="2000" dirty="0"/>
          </a:p>
          <a:p>
            <a:pPr lvl="1"/>
            <a:r>
              <a:rPr lang="cs-CZ" altLang="cs-CZ" sz="1800" b="1" dirty="0"/>
              <a:t>Autoregulace – </a:t>
            </a:r>
            <a:r>
              <a:rPr lang="cs-CZ" altLang="cs-CZ" sz="1800" dirty="0"/>
              <a:t>větší tlak krve na stěnu cévy vyvolá konstrikci – jde o reflexy při </a:t>
            </a:r>
            <a:r>
              <a:rPr lang="cs-CZ" altLang="cs-CZ" sz="1800" b="1" dirty="0"/>
              <a:t>přelévání krve </a:t>
            </a:r>
            <a:r>
              <a:rPr lang="cs-CZ" altLang="cs-CZ" sz="1800" dirty="0"/>
              <a:t>díky gravitaci. Mají udržet stejné prokrvení ať je končetina nahoře nebo dole.</a:t>
            </a:r>
          </a:p>
          <a:p>
            <a:pPr lvl="1"/>
            <a:r>
              <a:rPr lang="cs-CZ" altLang="cs-CZ" sz="1800" dirty="0"/>
              <a:t>Uvolnění dilatátorů,</a:t>
            </a:r>
            <a:r>
              <a:rPr lang="cs-CZ" altLang="cs-CZ" sz="1800" b="1" dirty="0"/>
              <a:t> metabolické faktory, </a:t>
            </a:r>
            <a:r>
              <a:rPr lang="cs-CZ" altLang="cs-CZ" sz="1800" dirty="0"/>
              <a:t>nahromadění metabolitů rozšiřuje cévy</a:t>
            </a:r>
          </a:p>
          <a:p>
            <a:pPr lvl="1"/>
            <a:r>
              <a:rPr lang="cs-CZ" altLang="cs-CZ" sz="1800" b="1" dirty="0"/>
              <a:t>lokální hormony; </a:t>
            </a:r>
            <a:r>
              <a:rPr lang="cs-CZ" altLang="cs-CZ" sz="1800" dirty="0"/>
              <a:t>např. zánět → uvolnění histaminu a bradykininu → </a:t>
            </a:r>
            <a:r>
              <a:rPr lang="cs-CZ" altLang="cs-CZ" sz="1800" b="1" dirty="0"/>
              <a:t>vazodilatace</a:t>
            </a:r>
          </a:p>
          <a:p>
            <a:pPr lvl="1"/>
            <a:r>
              <a:rPr lang="cs-CZ" altLang="cs-CZ" sz="1800" b="1" dirty="0"/>
              <a:t>Teplota </a:t>
            </a:r>
            <a:r>
              <a:rPr lang="cs-CZ" altLang="cs-CZ" sz="1800" dirty="0"/>
              <a:t>– vyšší teplota působí </a:t>
            </a:r>
            <a:r>
              <a:rPr lang="cs-CZ" altLang="cs-CZ" sz="1800" dirty="0" err="1"/>
              <a:t>vazodilatačně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66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Výsledek obrázku pro Pulse Photoplethysm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73400"/>
            <a:ext cx="21875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Pletysmografie</a:t>
            </a:r>
          </a:p>
        </p:txBody>
      </p:sp>
      <p:sp>
        <p:nvSpPr>
          <p:cNvPr id="18436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147050" cy="3816350"/>
          </a:xfrm>
        </p:spPr>
        <p:txBody>
          <a:bodyPr lIns="84881" tIns="42440" rIns="84881" bIns="42440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Princip: 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altLang="cs-CZ" sz="2000" dirty="0"/>
              <a:t>Změna optických parametrů kůže, které jsou závislé na objemu krve v </a:t>
            </a:r>
            <a:r>
              <a:rPr lang="cs-CZ" altLang="cs-CZ" sz="2000" b="1" dirty="0"/>
              <a:t>kapilárách</a:t>
            </a:r>
            <a:r>
              <a:rPr lang="cs-CZ" altLang="cs-CZ" sz="2000" dirty="0"/>
              <a:t> pod kůží, reflexní změny objemu arteriol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altLang="cs-CZ" sz="2000" dirty="0"/>
              <a:t>úzká céva - nižší vlna, rozšířená céva – zvýšená vlna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Je možné určit pouze </a:t>
            </a:r>
            <a:r>
              <a:rPr lang="cs-CZ" altLang="cs-CZ" sz="2000" b="1" dirty="0"/>
              <a:t>změny objemu </a:t>
            </a:r>
            <a:r>
              <a:rPr lang="cs-CZ" altLang="cs-CZ" sz="2000" dirty="0"/>
              <a:t>krve, ne absolutní hodnoty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Praxe: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Měření na prostředníku nebo prsteníku,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průchozí světlo (žárovka + fotobuňka)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Peňázův tonometr (1969, operace)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I v arteriolách se projevuje tlaková vlna (</a:t>
            </a:r>
            <a:r>
              <a:rPr lang="cs-CZ" altLang="cs-CZ" sz="2000" dirty="0" err="1"/>
              <a:t>dikrotický</a:t>
            </a:r>
            <a:r>
              <a:rPr lang="cs-CZ" altLang="cs-CZ" sz="2000" dirty="0"/>
              <a:t> zářez – zpětný náraz krve na aortální chlopeň)</a:t>
            </a:r>
          </a:p>
        </p:txBody>
      </p:sp>
      <p:pic>
        <p:nvPicPr>
          <p:cNvPr id="18437" name="Picture 5" descr="Prof. MUDr. Jan Pe&amp;ncaron;áz, CSc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50" y="3044180"/>
            <a:ext cx="1739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Výsledek obrázku pro pulse sensor outp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6550"/>
            <a:ext cx="39830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Experiment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type="body" idx="1"/>
          </p:nvPr>
        </p:nvSpPr>
        <p:spPr/>
        <p:txBody>
          <a:bodyPr lIns="84881" tIns="42440" rIns="84881" bIns="42440"/>
          <a:lstStyle/>
          <a:p>
            <a:pPr marL="571500" indent="-444500" eaLnBrk="1" hangingPunct="1">
              <a:buFont typeface="Lucida Sans" pitchFamily="34" charset="0"/>
              <a:buAutoNum type="arabicPeriod"/>
            </a:pPr>
            <a:r>
              <a:rPr lang="cs-CZ" altLang="cs-CZ" sz="2800"/>
              <a:t>Pulzní vlna</a:t>
            </a:r>
          </a:p>
          <a:p>
            <a:pPr marL="571500" indent="-444500" eaLnBrk="1" hangingPunct="1">
              <a:buFont typeface="Lucida Sans" pitchFamily="34" charset="0"/>
              <a:buAutoNum type="arabicPeriod"/>
            </a:pPr>
            <a:r>
              <a:rPr lang="cs-CZ" altLang="cs-CZ" sz="2800"/>
              <a:t>Změna polohy těla  (sed – stoj)</a:t>
            </a:r>
          </a:p>
          <a:p>
            <a:pPr marL="571500" indent="-444500" eaLnBrk="1" hangingPunct="1">
              <a:buFont typeface="Lucida Sans" pitchFamily="34" charset="0"/>
              <a:buAutoNum type="arabicPeriod"/>
            </a:pPr>
            <a:r>
              <a:rPr lang="cs-CZ" altLang="cs-CZ" sz="2800"/>
              <a:t>Reaktivní hyperemie (zaškrcení brachiální tepny)</a:t>
            </a:r>
          </a:p>
          <a:p>
            <a:pPr marL="571500" indent="-444500" eaLnBrk="1" hangingPunct="1">
              <a:buFont typeface="Lucida Sans" pitchFamily="34" charset="0"/>
              <a:buAutoNum type="arabicPeriod"/>
            </a:pPr>
            <a:r>
              <a:rPr lang="cs-CZ" altLang="cs-CZ" sz="2800"/>
              <a:t>Valsalvův pokus – zvýšení nitrohrudního tlaku</a:t>
            </a:r>
          </a:p>
          <a:p>
            <a:pPr marL="571500" indent="-444500" eaLnBrk="1" hangingPunct="1">
              <a:buFont typeface="Lucida Sans" pitchFamily="34" charset="0"/>
              <a:buAutoNum type="arabicPeriod"/>
            </a:pPr>
            <a:r>
              <a:rPr lang="cs-CZ" altLang="cs-CZ" sz="2800"/>
              <a:t>Vliv teploty (chlad – teplo)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12813"/>
            <a:ext cx="49244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Cévní systém</a:t>
            </a:r>
          </a:p>
        </p:txBody>
      </p:sp>
      <p:sp>
        <p:nvSpPr>
          <p:cNvPr id="4100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0825" y="1201738"/>
            <a:ext cx="3600450" cy="2879725"/>
          </a:xfrm>
        </p:spPr>
        <p:txBody>
          <a:bodyPr lIns="84881" tIns="42440" rIns="84881" bIns="42440"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Cévy tlumicí – arterie, tlumí náraz krve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Cévy odporové – arterioly, regulují průtok v orgánech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Cévy výměnné – kapiláry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Cévy zásobní – žíly (zadržují 75% krve v těle), nulový tlak, s chlopněmi</a:t>
            </a:r>
          </a:p>
        </p:txBody>
      </p:sp>
      <p:pic>
        <p:nvPicPr>
          <p:cNvPr id="4101" name="Picture 7" descr="http://www.bolavenohy.cz/Pictures/ob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21100"/>
            <a:ext cx="28797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94125"/>
            <a:ext cx="1054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2550"/>
            <a:ext cx="367188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Cévní systém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250825" y="1201738"/>
            <a:ext cx="3600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881" tIns="42440" rIns="84881" bIns="42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cs-CZ" altLang="cs-CZ" sz="2000" kern="0"/>
              <a:t>Cévy tlumicí – arterie, tlumí náraz krve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cs-CZ" altLang="cs-CZ" sz="2000" kern="0"/>
              <a:t>Cévy odporové – arterioly, regulují průtok v orgánech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cs-CZ" altLang="cs-CZ" sz="2000" kern="0"/>
              <a:t>Cévy výměnné – kapiláry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cs-CZ" altLang="cs-CZ" sz="2000" kern="0"/>
              <a:t>Cévy zásobní – žíly (zadržují 75% krve v těle), nulový tlak, s chlopněmi</a:t>
            </a:r>
            <a:endParaRPr lang="cs-CZ" altLang="cs-CZ" sz="2000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Krevní tlak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4906963" cy="3744912"/>
          </a:xfrm>
        </p:spPr>
        <p:txBody>
          <a:bodyPr lIns="84881" tIns="42440" rIns="84881" bIns="42440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= </a:t>
            </a:r>
            <a:r>
              <a:rPr lang="cs-CZ" altLang="cs-CZ" sz="1800" b="1"/>
              <a:t>tlak, který je vyvíjen na stěny cév při transportu krve oběhovým systémem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Při systole LK je do aorty vpraveno 70 – 100 ml krve, objem LK je větší než objem aorty, ta se proto musí roztáhnout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Vlna roztažení cévy postupuje celým řečištěm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Díky elasticitě cévní stěny návrat do původního průměru, posunutí krve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TS/TD (125-140)/(80-90) Torr/mmHg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TS – kontrakce levé komory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TD – smrštění aorty, tepen do původního stavu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dikrotický zářez – zpětný náraz vypuzené krve na chlopeň 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98475"/>
            <a:ext cx="290671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73400"/>
            <a:ext cx="2828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6"/>
          <p:cNvSpPr txBox="1">
            <a:spLocks noChangeArrowheads="1"/>
          </p:cNvSpPr>
          <p:nvPr/>
        </p:nvSpPr>
        <p:spPr bwMode="auto">
          <a:xfrm>
            <a:off x="4859338" y="336550"/>
            <a:ext cx="1433512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Systolický tlak</a:t>
            </a:r>
          </a:p>
        </p:txBody>
      </p:sp>
      <p:sp>
        <p:nvSpPr>
          <p:cNvPr id="6151" name="TextovéPole 7"/>
          <p:cNvSpPr txBox="1">
            <a:spLocks noChangeArrowheads="1"/>
          </p:cNvSpPr>
          <p:nvPr/>
        </p:nvSpPr>
        <p:spPr bwMode="auto">
          <a:xfrm>
            <a:off x="7524750" y="3794125"/>
            <a:ext cx="1500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Diastolický tlak</a:t>
            </a:r>
          </a:p>
        </p:txBody>
      </p:sp>
      <p:sp>
        <p:nvSpPr>
          <p:cNvPr id="6152" name="Obdélník 8"/>
          <p:cNvSpPr>
            <a:spLocks noChangeArrowheads="1"/>
          </p:cNvSpPr>
          <p:nvPr/>
        </p:nvSpPr>
        <p:spPr bwMode="auto">
          <a:xfrm>
            <a:off x="5500688" y="5468938"/>
            <a:ext cx="3643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/>
              <a:t>http://www.med.muni.cz/patfyz/practic/prezentace/tk_MM.pdf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859338" y="4225925"/>
            <a:ext cx="1512887" cy="93503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Krevní tlak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471862"/>
          </a:xfrm>
        </p:spPr>
        <p:txBody>
          <a:bodyPr lIns="84881" tIns="42440" rIns="84881" bIns="42440"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CC0000"/>
                </a:solidFill>
              </a:rPr>
              <a:t>TK</a:t>
            </a:r>
            <a:r>
              <a:rPr lang="en-US" altLang="cs-CZ" sz="2400" dirty="0"/>
              <a:t> </a:t>
            </a:r>
            <a:r>
              <a:rPr lang="cs-CZ" altLang="cs-CZ" sz="2400" dirty="0"/>
              <a:t>(</a:t>
            </a:r>
            <a:r>
              <a:rPr lang="en-US" altLang="cs-CZ" sz="2400" dirty="0"/>
              <a:t>mmHg</a:t>
            </a:r>
            <a:r>
              <a:rPr lang="cs-CZ" altLang="cs-CZ" sz="2400" dirty="0"/>
              <a:t>)</a:t>
            </a:r>
            <a:r>
              <a:rPr lang="en-US" altLang="cs-CZ" sz="2400" dirty="0"/>
              <a:t> = </a:t>
            </a:r>
            <a:r>
              <a:rPr lang="cs-CZ" altLang="cs-CZ" sz="2400" dirty="0"/>
              <a:t>minutový srdeční výdej</a:t>
            </a:r>
            <a:r>
              <a:rPr lang="en-US" altLang="cs-CZ" sz="2400" dirty="0"/>
              <a:t> (</a:t>
            </a:r>
            <a:r>
              <a:rPr lang="cs-CZ" altLang="cs-CZ" sz="2400" dirty="0">
                <a:solidFill>
                  <a:srgbClr val="CC0000"/>
                </a:solidFill>
              </a:rPr>
              <a:t>SV</a:t>
            </a:r>
            <a:r>
              <a:rPr lang="en-US" altLang="cs-CZ" sz="2400" dirty="0"/>
              <a:t> ml/min) x </a:t>
            </a:r>
            <a:r>
              <a:rPr lang="cs-CZ" altLang="cs-CZ" sz="2400" dirty="0"/>
              <a:t>celkový periferní odpor</a:t>
            </a:r>
            <a:r>
              <a:rPr lang="en-US" altLang="cs-CZ" sz="2400" dirty="0"/>
              <a:t> (</a:t>
            </a:r>
            <a:r>
              <a:rPr lang="en-US" altLang="cs-CZ" sz="2400" dirty="0">
                <a:solidFill>
                  <a:srgbClr val="CC0000"/>
                </a:solidFill>
              </a:rPr>
              <a:t>T</a:t>
            </a:r>
            <a:r>
              <a:rPr lang="cs-CZ" altLang="cs-CZ" sz="2400" dirty="0">
                <a:solidFill>
                  <a:srgbClr val="CC0000"/>
                </a:solidFill>
              </a:rPr>
              <a:t>P</a:t>
            </a:r>
            <a:r>
              <a:rPr lang="en-US" altLang="cs-CZ" sz="2400" dirty="0">
                <a:solidFill>
                  <a:srgbClr val="CC0000"/>
                </a:solidFill>
              </a:rPr>
              <a:t>R </a:t>
            </a:r>
            <a:r>
              <a:rPr lang="en-US" altLang="cs-CZ" sz="2400" dirty="0"/>
              <a:t>mmHg/ml/min)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Dynamický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/>
              <a:t>	</a:t>
            </a:r>
            <a:r>
              <a:rPr lang="cs-CZ" altLang="cs-CZ" sz="2500" dirty="0"/>
              <a:t>Systolický výdej sekundárně modulovaný: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dirty="0"/>
              <a:t>	  	- </a:t>
            </a:r>
            <a:r>
              <a:rPr lang="cs-CZ" altLang="cs-CZ" sz="2300" dirty="0"/>
              <a:t>elasticitou artérií + periferním odporem (cévy 		tlumící a odporové)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dirty="0"/>
              <a:t>		</a:t>
            </a:r>
            <a:r>
              <a:rPr lang="cs-CZ" altLang="cs-CZ" sz="2300" dirty="0"/>
              <a:t>- ovlivněn věkem, pohlavím, polohou těla, denní dobou,  vazkostí a objemem krve, „syndrom bílého pláště“,...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300" dirty="0"/>
              <a:t>Statický – hydrostatický tlak krve daný gravitací 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ttp://www.epi.umn.edu/cvdepi/wp-content/uploads/2011/05/Hales-Ho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3675"/>
            <a:ext cx="2819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Měření krevního tlaku</a:t>
            </a:r>
          </a:p>
        </p:txBody>
      </p:sp>
      <p:sp>
        <p:nvSpPr>
          <p:cNvPr id="8196" name="Zástupný symbol pro obsah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5554663" cy="4032250"/>
          </a:xfrm>
        </p:spPr>
        <p:txBody>
          <a:bodyPr lIns="84881" tIns="42440" rIns="84881" bIns="42440"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Přímá metoda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S. </a:t>
            </a:r>
            <a:r>
              <a:rPr lang="cs-CZ" altLang="cs-CZ" sz="1800" dirty="0" err="1"/>
              <a:t>Hales</a:t>
            </a:r>
            <a:r>
              <a:rPr lang="cs-CZ" altLang="cs-CZ" sz="1800" dirty="0"/>
              <a:t> - 1733 - délka dostřiku krve (až metr)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err="1"/>
              <a:t>kanylace</a:t>
            </a:r>
            <a:r>
              <a:rPr lang="cs-CZ" altLang="cs-CZ" sz="1800" dirty="0"/>
              <a:t> arterie - tlak v arterii (vážné stavy)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Nepřímá metoda – auskultační vyšetření    a. </a:t>
            </a:r>
            <a:r>
              <a:rPr lang="cs-CZ" altLang="cs-CZ" sz="2000" dirty="0" err="1"/>
              <a:t>brachialis</a:t>
            </a:r>
            <a:r>
              <a:rPr lang="cs-CZ" altLang="cs-CZ" sz="2000" dirty="0"/>
              <a:t>, manžeta přeruší tok krve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1896 - </a:t>
            </a:r>
            <a:r>
              <a:rPr lang="cs-CZ" altLang="cs-CZ" sz="1600" dirty="0" err="1"/>
              <a:t>Scipione</a:t>
            </a:r>
            <a:r>
              <a:rPr lang="cs-CZ" altLang="cs-CZ" sz="1600" dirty="0"/>
              <a:t> </a:t>
            </a:r>
            <a:r>
              <a:rPr lang="cs-CZ" altLang="cs-CZ" sz="1600" b="1" dirty="0" err="1"/>
              <a:t>Riva-Rocci</a:t>
            </a:r>
            <a:r>
              <a:rPr lang="cs-CZ" altLang="cs-CZ" sz="1600" dirty="0"/>
              <a:t>, 1905 - Nikolaj Sergejevič </a:t>
            </a:r>
            <a:r>
              <a:rPr lang="cs-CZ" altLang="cs-CZ" sz="1600" b="1" dirty="0" err="1"/>
              <a:t>Korotkov</a:t>
            </a:r>
            <a:endParaRPr lang="cs-CZ" altLang="cs-CZ" sz="16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Tonometr - rtuťový, membránový, automatický (maximum oscilace), aneroidní (pružinový)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Vypovídá o stavu srdce (systolický </a:t>
            </a:r>
            <a:r>
              <a:rPr lang="cs-CZ" altLang="cs-CZ" sz="2000" dirty="0" err="1"/>
              <a:t>Tk</a:t>
            </a:r>
            <a:r>
              <a:rPr lang="cs-CZ" altLang="cs-CZ" sz="2000" dirty="0"/>
              <a:t>), o elasticitě cév (diastolický </a:t>
            </a:r>
            <a:r>
              <a:rPr lang="cs-CZ" altLang="cs-CZ" sz="2000" dirty="0" err="1"/>
              <a:t>Tk</a:t>
            </a:r>
            <a:r>
              <a:rPr lang="cs-CZ" altLang="cs-CZ" sz="2000" dirty="0"/>
              <a:t>), odráží stav artérií  (snížený </a:t>
            </a:r>
            <a:r>
              <a:rPr lang="cs-CZ" altLang="cs-CZ" sz="2000" dirty="0" err="1"/>
              <a:t>Tk</a:t>
            </a:r>
            <a:r>
              <a:rPr lang="cs-CZ" altLang="cs-CZ" sz="2000" dirty="0"/>
              <a:t> diastol - kornatění cév), měřítko rizika ischemické choroby srdeční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/>
          </a:p>
        </p:txBody>
      </p:sp>
      <p:pic>
        <p:nvPicPr>
          <p:cNvPr id="8197" name="Obrázek 5" descr="Hales_Steph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12813"/>
            <a:ext cx="8143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www.ordinace.cz/img/articles/16b9/75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10025"/>
            <a:ext cx="18716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s://upload.wikimedia.org/wikipedia/commons/6/68/Korotkov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010025"/>
            <a:ext cx="1030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9"/>
          <p:cNvSpPr txBox="1">
            <a:spLocks noChangeArrowheads="1"/>
          </p:cNvSpPr>
          <p:nvPr/>
        </p:nvSpPr>
        <p:spPr bwMode="auto">
          <a:xfrm>
            <a:off x="363538" y="4945063"/>
            <a:ext cx="8416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Hypotenze x hypertenze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Diagnóza hypertenze – po opakovaném výskytu nadnormativní hodnoty Tk sys. nebo diast.</a:t>
            </a:r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1013"/>
            <a:ext cx="815498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bdélník 13"/>
          <p:cNvSpPr>
            <a:spLocks noChangeArrowheads="1"/>
          </p:cNvSpPr>
          <p:nvPr/>
        </p:nvSpPr>
        <p:spPr bwMode="auto">
          <a:xfrm>
            <a:off x="6142038" y="336550"/>
            <a:ext cx="300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61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 Torr = 1 mmHg ~ 133,322 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Regulace krevního tlaku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2"/>
          </p:nvPr>
        </p:nvSpPr>
        <p:spPr>
          <a:xfrm>
            <a:off x="250825" y="1057275"/>
            <a:ext cx="5483225" cy="1439863"/>
          </a:xfrm>
        </p:spPr>
        <p:txBody>
          <a:bodyPr/>
          <a:lstStyle/>
          <a:p>
            <a:r>
              <a:rPr lang="cs-CZ" altLang="cs-CZ" sz="2000" b="1" dirty="0"/>
              <a:t>Akutní regulace – baroreceptorový reflex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1800" b="1" dirty="0"/>
              <a:t>pokles tlaku</a:t>
            </a:r>
            <a:r>
              <a:rPr lang="cs-CZ" altLang="cs-CZ" sz="1800" dirty="0"/>
              <a:t>: ↓ napětí stěny artérií, ↓ aktivita </a:t>
            </a:r>
            <a:r>
              <a:rPr lang="cs-CZ" altLang="cs-CZ" sz="1800" dirty="0" err="1"/>
              <a:t>barorecetorů</a:t>
            </a:r>
            <a:r>
              <a:rPr lang="cs-CZ" altLang="cs-CZ" sz="1800" dirty="0"/>
              <a:t>,↑ </a:t>
            </a:r>
            <a:r>
              <a:rPr lang="cs-CZ" altLang="cs-CZ" sz="1800" b="1" dirty="0"/>
              <a:t>aktivita sympatických nervů</a:t>
            </a:r>
            <a:r>
              <a:rPr lang="cs-CZ" altLang="cs-CZ" sz="1800" dirty="0"/>
              <a:t>, ↑ </a:t>
            </a:r>
            <a:r>
              <a:rPr lang="cs-CZ" altLang="cs-CZ" sz="1800" b="1" dirty="0"/>
              <a:t>srdeční frekvence a kontraktilita, periferní vazokonstrikce</a:t>
            </a:r>
            <a:r>
              <a:rPr lang="cs-CZ" altLang="cs-CZ" sz="1800" dirty="0"/>
              <a:t>, → </a:t>
            </a:r>
            <a:r>
              <a:rPr lang="cs-CZ" altLang="cs-CZ" sz="1800" b="1" dirty="0"/>
              <a:t>zvýšení tlaku</a:t>
            </a:r>
          </a:p>
        </p:txBody>
      </p:sp>
      <p:sp>
        <p:nvSpPr>
          <p:cNvPr id="12292" name="Content Placeholder 6"/>
          <p:cNvSpPr>
            <a:spLocks noGrp="1"/>
          </p:cNvSpPr>
          <p:nvPr>
            <p:ph sz="quarter" idx="4"/>
          </p:nvPr>
        </p:nvSpPr>
        <p:spPr>
          <a:xfrm>
            <a:off x="250825" y="2857500"/>
            <a:ext cx="8435975" cy="1960563"/>
          </a:xfrm>
        </p:spPr>
        <p:txBody>
          <a:bodyPr/>
          <a:lstStyle/>
          <a:p>
            <a:r>
              <a:rPr lang="cs-CZ" altLang="cs-CZ" sz="2000" b="1" dirty="0"/>
              <a:t>Dlouhodobá regulace</a:t>
            </a:r>
            <a:endParaRPr lang="cs-CZ" altLang="cs-CZ" sz="1800" b="1" dirty="0"/>
          </a:p>
          <a:p>
            <a:pPr lvl="1"/>
            <a:r>
              <a:rPr lang="cs-CZ" altLang="cs-CZ" sz="1800" b="1" dirty="0"/>
              <a:t>Množství tekutiny vyloučené ledvinami – </a:t>
            </a:r>
            <a:r>
              <a:rPr lang="cs-CZ" altLang="cs-CZ" sz="1800" dirty="0"/>
              <a:t>zvýšený tlak: ↑ filtrační tlak v ledvinách, ↑ objem moči, ↓ objem krve, snížený tlak</a:t>
            </a:r>
            <a:endParaRPr lang="cs-CZ" altLang="cs-CZ" sz="1800" b="1" dirty="0"/>
          </a:p>
          <a:p>
            <a:pPr lvl="1"/>
            <a:r>
              <a:rPr lang="cs-CZ" altLang="cs-CZ" sz="1800" b="1" dirty="0"/>
              <a:t>ADH, aldosteron, renin-</a:t>
            </a:r>
            <a:r>
              <a:rPr lang="cs-CZ" altLang="cs-CZ" sz="1800" b="1" dirty="0" err="1"/>
              <a:t>angiotenzin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 zvýšení zpětné resorpce vody v ledvinách → zvýšení minutového srdečního výdeje</a:t>
            </a:r>
          </a:p>
          <a:p>
            <a:endParaRPr lang="cs-CZ" altLang="cs-CZ" dirty="0"/>
          </a:p>
        </p:txBody>
      </p:sp>
      <p:pic>
        <p:nvPicPr>
          <p:cNvPr id="12293" name="Picture 5" descr="http://mpanaphy.weebly.com/uploads/2/5/8/1/25819795/637907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5475"/>
            <a:ext cx="3314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Hypertenze x hypotenze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9075"/>
            <a:ext cx="6408738" cy="3238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900" b="1" dirty="0"/>
              <a:t>Hypertenze</a:t>
            </a:r>
            <a:r>
              <a:rPr lang="cs-CZ" altLang="cs-CZ" sz="1900" dirty="0"/>
              <a:t> - opakovaně nad 140/90; ~20 % populace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/>
              <a:t>dlouho bez příznaků, možné časté bolesti hlavy na čele a v týlní oblasti, únava, bušení srdce až s arytmiemi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/>
              <a:t>Rizikové faktory: postupující věk, vysoký přísun soli v potravě, nadváha, stres, nedostatek pohybu, nadměrná konzumace alkoholu, hormonální antikoncepce, rodinná zátěž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/>
              <a:t>Vysoká zátěž pro cévy mozku (mrtvice), srdce (infarkt), ledvin (selhání</a:t>
            </a:r>
            <a:r>
              <a:rPr lang="cs-CZ" altLang="cs-CZ" sz="1600" dirty="0"/>
              <a:t>), </a:t>
            </a:r>
            <a:r>
              <a:rPr lang="cs-CZ" altLang="cs-CZ" sz="1800" dirty="0"/>
              <a:t>sítnice (slepota)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/>
              <a:t>Léky: beta blokátory (sympatolytika), </a:t>
            </a:r>
            <a:r>
              <a:rPr lang="cs-CZ" altLang="cs-CZ" sz="1800" dirty="0" err="1"/>
              <a:t>vazodilatancia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uretika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900" b="1" dirty="0"/>
              <a:t>Hypotenze</a:t>
            </a:r>
            <a:r>
              <a:rPr lang="cs-CZ" altLang="cs-CZ" sz="1900" dirty="0"/>
              <a:t> - pod 110/65; více subtilní postavy, dívky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/>
              <a:t>mžitky před očima,  závrať až omdlévání, bledost, kruhy pod očima, studené končetiny, známky únavy či apatie</a:t>
            </a:r>
          </a:p>
        </p:txBody>
      </p:sp>
      <p:pic>
        <p:nvPicPr>
          <p:cNvPr id="11268" name="Picture 4" descr="hyper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62100"/>
            <a:ext cx="25273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2897</TotalTime>
  <Words>2130</Words>
  <Application>Microsoft Office PowerPoint</Application>
  <PresentationFormat>Předvádění na obrazovce (16:10)</PresentationFormat>
  <Paragraphs>147</Paragraphs>
  <Slides>17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Lucida Sans</vt:lpstr>
      <vt:lpstr>Times New Roman</vt:lpstr>
      <vt:lpstr>Wingdings</vt:lpstr>
      <vt:lpstr>Pixel</vt:lpstr>
      <vt:lpstr>Krevní tlak, pletysmografie</vt:lpstr>
      <vt:lpstr>Cévní systém</vt:lpstr>
      <vt:lpstr>Cévní systém</vt:lpstr>
      <vt:lpstr>Krevní tlak</vt:lpstr>
      <vt:lpstr>Krevní tlak</vt:lpstr>
      <vt:lpstr>Měření krevního tlaku</vt:lpstr>
      <vt:lpstr>Prezentace aplikace PowerPoint</vt:lpstr>
      <vt:lpstr>Regulace krevního tlaku</vt:lpstr>
      <vt:lpstr>Hypertenze x hypotenze</vt:lpstr>
      <vt:lpstr>Princip tonometru</vt:lpstr>
      <vt:lpstr>Experiment </vt:lpstr>
      <vt:lpstr>Pletysmografické měření vazomotoriky</vt:lpstr>
      <vt:lpstr>Průtok krve orgány</vt:lpstr>
      <vt:lpstr>Vazomotorika</vt:lpstr>
      <vt:lpstr>Vazomotorika</vt:lpstr>
      <vt:lpstr>Pletysmografie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Jiřina Procházková</dc:creator>
  <cp:lastModifiedBy>Martin Vácha</cp:lastModifiedBy>
  <cp:revision>135</cp:revision>
  <dcterms:created xsi:type="dcterms:W3CDTF">2008-09-09T12:51:53Z</dcterms:created>
  <dcterms:modified xsi:type="dcterms:W3CDTF">2020-10-20T13:39:26Z</dcterms:modified>
</cp:coreProperties>
</file>