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86" r:id="rId2"/>
    <p:sldId id="287" r:id="rId3"/>
    <p:sldId id="288" r:id="rId4"/>
    <p:sldId id="289" r:id="rId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60" d="100"/>
          <a:sy n="160" d="100"/>
        </p:scale>
        <p:origin x="1866" y="132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16.11.2020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16.11.2020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16.11.2020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16.11.2020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Populace pod tlakem nespecializovaného predátora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68077"/>
            <a:ext cx="7772400" cy="1692771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7. Populace pod tlakem nespecializovaného predátora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Nespecializovaný predátor není závislý na kořisti z uvažované populace, má i alternativní zdroje obživy.</a:t>
            </a:r>
          </a:p>
          <a:p>
            <a:r>
              <a:rPr lang="cs-CZ" altLang="en-US" sz="2400" dirty="0"/>
              <a:t>Velikost populace nespecializovaného predátora považujeme za konstantní a do modelu ji nemusíme zahrnovat.</a:t>
            </a:r>
          </a:p>
          <a:p>
            <a:r>
              <a:rPr lang="cs-CZ" altLang="en-US" sz="2400" dirty="0"/>
              <a:t>Množství kořisti bude úměrné době lovu:</a:t>
            </a:r>
          </a:p>
          <a:p>
            <a:pPr lvl="1"/>
            <a:r>
              <a:rPr lang="cs-CZ" altLang="en-US" sz="1900" dirty="0"/>
              <a:t>množství ulovené kořisti za časový interval délky h je rovno p </a:t>
            </a:r>
            <a:r>
              <a:rPr lang="cs-CZ" alt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en-US" sz="1900" dirty="0"/>
              <a:t> h</a:t>
            </a:r>
          </a:p>
          <a:p>
            <a:pPr lvl="1"/>
            <a:r>
              <a:rPr lang="cs-CZ" altLang="en-US" sz="1900" dirty="0"/>
              <a:t>parametr p se nazývá intenzita predace a vyjadřuje predační tlak vyvíjený na uvažovanou populaci, přesněji řečeno: množství kořisti, které predátoři uloví za jednotku času.</a:t>
            </a:r>
          </a:p>
          <a:p>
            <a:pPr lvl="1"/>
            <a:r>
              <a:rPr lang="cs-CZ" altLang="en-US" sz="1900" dirty="0"/>
              <a:t>Intenzita predace závisí na velikosti N populace kořisti, tj. p = p(N). </a:t>
            </a:r>
            <a:endParaRPr lang="cs-CZ" altLang="en-US" sz="19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Pokud není uvažovaná populace v prostředí přítomna, predátoři nic neuloví a živí se alternativní potravou.</a:t>
            </a:r>
          </a:p>
          <a:p>
            <a:r>
              <a:rPr lang="cs-CZ" altLang="en-US" sz="2400" dirty="0"/>
              <a:t>Pokud je uvažovaná populace veliká (větší než predátoři dokáží sníst), loví predátoři pouze omezené množství jedinců, které představuje jakousi hladinu nasycení.</a:t>
            </a:r>
          </a:p>
          <a:p>
            <a:r>
              <a:rPr lang="cs-CZ" altLang="en-US" sz="2400" b="0" dirty="0"/>
              <a:t>To lze vyjádřit jako:</a:t>
            </a:r>
          </a:p>
          <a:p>
            <a:pPr lvl="1"/>
            <a:r>
              <a:rPr lang="pt-BR" altLang="en-US" sz="1900" dirty="0"/>
              <a:t>p(0) = 0;</a:t>
            </a:r>
            <a:endParaRPr lang="cs-CZ" altLang="en-US" sz="1900" dirty="0"/>
          </a:p>
          <a:p>
            <a:pPr lvl="1"/>
            <a:r>
              <a:rPr lang="pt-BR" altLang="en-US" sz="1900" dirty="0"/>
              <a:t>p(N) → S pro N →</a:t>
            </a:r>
            <a:r>
              <a:rPr lang="cs-CZ" altLang="en-US" sz="1900" dirty="0"/>
              <a:t> ∞.</a:t>
            </a:r>
            <a:endParaRPr lang="cs-CZ" altLang="en-US" sz="2400" dirty="0"/>
          </a:p>
          <a:p>
            <a:r>
              <a:rPr lang="cs-CZ" altLang="en-US" sz="2400" dirty="0"/>
              <a:t>Procvičení: nalezněte vhodnou funkci p(N) splňující výše uvedené podmínky pro N </a:t>
            </a:r>
            <a:r>
              <a:rPr lang="cs-CZ" sz="2400" dirty="0"/>
              <a:t>∈ ℝ</a:t>
            </a:r>
            <a:r>
              <a:rPr lang="cs-CZ" sz="2400" baseline="-25000" dirty="0"/>
              <a:t>0</a:t>
            </a:r>
            <a:r>
              <a:rPr lang="cs-CZ" sz="2400" baseline="30000" dirty="0"/>
              <a:t>+</a:t>
            </a:r>
            <a:r>
              <a:rPr lang="cs-CZ" altLang="en-US" sz="2400" dirty="0"/>
              <a:t>:</a:t>
            </a:r>
          </a:p>
          <a:p>
            <a:pPr marL="541338" lvl="1" indent="-266700">
              <a:buFont typeface="+mj-lt"/>
              <a:buAutoNum type="arabicPeriod"/>
            </a:pPr>
            <a:r>
              <a:rPr lang="cs-CZ" altLang="en-US" sz="1900" dirty="0"/>
              <a:t>jakoukoliv,</a:t>
            </a:r>
          </a:p>
          <a:p>
            <a:pPr marL="541338" lvl="1" indent="-266700">
              <a:buFont typeface="+mj-lt"/>
              <a:buAutoNum type="arabicPeriod"/>
            </a:pPr>
            <a:r>
              <a:rPr lang="cs-CZ" altLang="en-US" sz="1900" dirty="0"/>
              <a:t>hladkou. </a:t>
            </a:r>
            <a:endParaRPr lang="cs-CZ" altLang="en-US" sz="14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0121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č. 3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Využijte kód z dnešní přednášky a nahraďte ve spojitém modelu lomenou funkci p(N) nějakou hladkou funkcí r(N) splňující následující předpoklady.</a:t>
            </a:r>
          </a:p>
          <a:p>
            <a:pPr lvl="1"/>
            <a:r>
              <a:rPr lang="pt-BR" altLang="en-US" sz="2700" dirty="0"/>
              <a:t>p(0) = 0;</a:t>
            </a:r>
            <a:endParaRPr lang="cs-CZ" altLang="en-US" sz="2700" dirty="0"/>
          </a:p>
          <a:p>
            <a:pPr lvl="1"/>
            <a:r>
              <a:rPr lang="pt-BR" altLang="en-US" sz="2700" dirty="0"/>
              <a:t>p(N) → S pro N →</a:t>
            </a:r>
            <a:r>
              <a:rPr lang="cs-CZ" altLang="en-US" sz="2700" dirty="0"/>
              <a:t> ∞.</a:t>
            </a:r>
          </a:p>
          <a:p>
            <a:pPr>
              <a:spcAft>
                <a:spcPts val="600"/>
              </a:spcAft>
            </a:pPr>
            <a:r>
              <a:rPr lang="cs-CZ" dirty="0"/>
              <a:t>Proveďte analýzu takového řešení.</a:t>
            </a:r>
          </a:p>
          <a:p>
            <a:pPr>
              <a:spcAft>
                <a:spcPts val="600"/>
              </a:spcAft>
            </a:pPr>
            <a:endParaRPr lang="cs-CZ" b="0" dirty="0"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633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8190</TotalTime>
  <Words>275</Words>
  <Application>Microsoft Office PowerPoint</Application>
  <PresentationFormat>Předvádění na obrazovce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Wingdings 2</vt:lpstr>
      <vt:lpstr>Administrativní</vt:lpstr>
      <vt:lpstr>7. Populace pod tlakem nespecializovaného predátora Bi3101 Úvod do matematického modelování</vt:lpstr>
      <vt:lpstr>Prezentace aplikace PowerPoint</vt:lpstr>
      <vt:lpstr>Prezentace aplikace PowerPoint</vt:lpstr>
      <vt:lpstr>Domácí úkol č.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183</cp:revision>
  <dcterms:created xsi:type="dcterms:W3CDTF">2011-03-03T07:28:24Z</dcterms:created>
  <dcterms:modified xsi:type="dcterms:W3CDTF">2020-11-17T15:02:18Z</dcterms:modified>
</cp:coreProperties>
</file>