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86" r:id="rId2"/>
    <p:sldId id="294" r:id="rId3"/>
    <p:sldId id="293" r:id="rId4"/>
    <p:sldId id="295" r:id="rId5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4690" autoAdjust="0"/>
  </p:normalViewPr>
  <p:slideViewPr>
    <p:cSldViewPr showGuides="1">
      <p:cViewPr varScale="1">
        <p:scale>
          <a:sx n="111" d="100"/>
          <a:sy n="111" d="100"/>
        </p:scale>
        <p:origin x="1644" y="10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30.11.2020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30.11.2020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</a:t>
            </a:r>
            <a:r>
              <a:rPr lang="cs-CZ" i="1" dirty="0" err="1"/>
              <a:t>Jarkovský</a:t>
            </a:r>
            <a:r>
              <a:rPr lang="cs-CZ" i="1" dirty="0"/>
              <a:t>, L. Dušek, M. </a:t>
            </a:r>
            <a:r>
              <a:rPr lang="cs-CZ" i="1" dirty="0" err="1"/>
              <a:t>Cvanová</a:t>
            </a:r>
            <a:r>
              <a:rPr lang="cs-CZ" i="1" dirty="0"/>
              <a:t>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30.11.2020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30.11.2020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9B8889-8390-456D-997F-2F3D8DE35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3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30.11.2020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1040285"/>
          </a:xfrm>
        </p:spPr>
        <p:txBody>
          <a:bodyPr>
            <a:spAutoFit/>
          </a:bodyPr>
          <a:lstStyle/>
          <a:p>
            <a:pPr marL="0" indent="0" algn="ctr">
              <a:buNone/>
            </a:pPr>
            <a:r>
              <a:rPr lang="cs-CZ" sz="2800" b="1" dirty="0">
                <a:solidFill>
                  <a:schemeClr val="tx2"/>
                </a:solidFill>
              </a:rPr>
              <a:t>Model dravec-kořist </a:t>
            </a:r>
            <a:r>
              <a:rPr lang="cs-CZ" sz="2800" b="1" dirty="0" err="1">
                <a:solidFill>
                  <a:schemeClr val="tx2"/>
                </a:solidFill>
              </a:rPr>
              <a:t>Gauseho</a:t>
            </a:r>
            <a:r>
              <a:rPr lang="cs-CZ" sz="2800" b="1" dirty="0">
                <a:solidFill>
                  <a:schemeClr val="tx2"/>
                </a:solidFill>
              </a:rPr>
              <a:t> typu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800" b="1" dirty="0">
                <a:solidFill>
                  <a:schemeClr val="tx2"/>
                </a:solidFill>
                <a:latin typeface="+mj-lt"/>
              </a:rPr>
              <a:t>Model dravec-kořist </a:t>
            </a:r>
            <a:r>
              <a:rPr lang="cs-CZ" sz="2800" b="1" dirty="0" err="1">
                <a:solidFill>
                  <a:schemeClr val="tx2"/>
                </a:solidFill>
                <a:latin typeface="+mj-lt"/>
              </a:rPr>
              <a:t>Leslieho</a:t>
            </a:r>
            <a:r>
              <a:rPr lang="cs-CZ" sz="2800" b="1" dirty="0">
                <a:solidFill>
                  <a:schemeClr val="tx2"/>
                </a:solidFill>
                <a:latin typeface="+mj-lt"/>
              </a:rPr>
              <a:t> typu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922075"/>
            <a:ext cx="7772400" cy="1138773"/>
          </a:xfrm>
          <a:noFill/>
        </p:spPr>
        <p:txBody>
          <a:bodyPr>
            <a:spAutoFit/>
          </a:bodyPr>
          <a:lstStyle/>
          <a:p>
            <a:r>
              <a:rPr lang="cs-CZ" sz="3600" dirty="0">
                <a:solidFill>
                  <a:schemeClr val="accent1"/>
                </a:solidFill>
                <a:latin typeface="Arial" charset="0"/>
              </a:rPr>
              <a:t>9. Modely dravec-kořist</a:t>
            </a:r>
            <a:br>
              <a:rPr lang="cs-CZ" sz="36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Bi3101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9154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noFill/>
            </p:spPr>
            <p:txBody>
              <a:bodyPr/>
              <a:lstStyle/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Předpokládá vliv populace predátora na kořist, stejnou jako v případě nespecializovaného predátora z minulého týdne (s vhodnou predační funkcí p):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altLang="en-US" sz="1800" b="0" i="1" smtClean="0">
                                      <a:latin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cs-CZ" altLang="en-US" sz="1800" i="1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)∙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))∙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800" dirty="0"/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>
                    <a:solidFill>
                      <a:schemeClr val="tx1"/>
                    </a:solidFill>
                  </a:rPr>
                  <a:t>Pro predátora předpokládá, že je specializovaný a tedy je jeho populace závislá pouze na velikosti populace kořisti: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d>
                            <m:d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d>
                        <m:dPr>
                          <m:ctrlP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cs-CZ" altLang="en-US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altLang="en-US" sz="1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𝑁</m:t>
                          </m:r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b>
                          <m:r>
                            <a:rPr lang="cs-CZ" altLang="en-US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cs-CZ" altLang="en-US" sz="1400" dirty="0"/>
              </a:p>
              <a:p>
                <a:pPr>
                  <a:spcAft>
                    <a:spcPts val="600"/>
                  </a:spcAft>
                </a:pPr>
                <a:r>
                  <a:rPr lang="cs-CZ" altLang="en-US" sz="2400" dirty="0"/>
                  <a:t>Jako vhodná predační funkce může být využita </a:t>
                </a:r>
                <a:r>
                  <a:rPr lang="cs-CZ" altLang="en-US" sz="2400" dirty="0" err="1"/>
                  <a:t>Hollingova</a:t>
                </a:r>
                <a:r>
                  <a:rPr lang="cs-CZ" altLang="en-US" sz="2400" dirty="0"/>
                  <a:t> funkce II. typu:</a:t>
                </a:r>
              </a:p>
              <a:p>
                <a:pPr marL="0" indent="0" algn="ctr">
                  <a:spcAft>
                    <a:spcPts val="6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cs-CZ" alt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cs-CZ" alt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e>
                            <m:sub>
                              <m:r>
                                <a:rPr lang="cs-CZ" altLang="en-US" sz="18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cs-CZ" altLang="en-US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</m:oMath>
                  </m:oMathPara>
                </a14:m>
                <a:endParaRPr lang="cs-CZ" altLang="en-US" sz="1800" dirty="0"/>
              </a:p>
              <a:p>
                <a:pPr marL="0" indent="0">
                  <a:buNone/>
                </a:pPr>
                <a:endParaRPr lang="cs-CZ" altLang="en-US" sz="1900" dirty="0"/>
              </a:p>
              <a:p>
                <a:endParaRPr lang="cs-CZ" altLang="en-US" sz="2400" b="0" dirty="0"/>
              </a:p>
            </p:txBody>
          </p:sp>
        </mc:Choice>
        <mc:Fallback>
          <p:sp>
            <p:nvSpPr>
              <p:cNvPr id="49154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23850" y="1556792"/>
                <a:ext cx="8512175" cy="4896396"/>
              </a:xfrm>
              <a:blipFill>
                <a:blip r:embed="rId2"/>
                <a:stretch>
                  <a:fillRect l="-501" t="-995" r="-107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Gauseho</a:t>
            </a:r>
            <a:r>
              <a:rPr lang="cs-CZ" dirty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134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400" dirty="0"/>
              <a:t>Existují i komplikovanější populační modely, kde se kombinují oba dříve zmíněné principy.</a:t>
            </a:r>
          </a:p>
          <a:p>
            <a:r>
              <a:rPr lang="cs-CZ" altLang="en-US" sz="2400" dirty="0">
                <a:solidFill>
                  <a:schemeClr val="tx1"/>
                </a:solidFill>
              </a:rPr>
              <a:t>Model </a:t>
            </a:r>
            <a:r>
              <a:rPr lang="cs-CZ" altLang="en-US" sz="2400" dirty="0" err="1">
                <a:solidFill>
                  <a:schemeClr val="tx1"/>
                </a:solidFill>
              </a:rPr>
              <a:t>Leslieho</a:t>
            </a:r>
            <a:r>
              <a:rPr lang="cs-CZ" altLang="en-US" sz="2400" dirty="0">
                <a:solidFill>
                  <a:schemeClr val="tx1"/>
                </a:solidFill>
              </a:rPr>
              <a:t> typu předpokládá, že:</a:t>
            </a:r>
          </a:p>
          <a:p>
            <a:pPr lvl="1"/>
            <a:r>
              <a:rPr lang="cs-CZ" altLang="en-US" sz="1900" dirty="0"/>
              <a:t>populace predátora zmenšuje relativní přírůstek populace kořisti</a:t>
            </a:r>
          </a:p>
          <a:p>
            <a:pPr lvl="1"/>
            <a:r>
              <a:rPr lang="cs-CZ" altLang="en-US" sz="1900" dirty="0"/>
              <a:t>populace kořisti zvětšuje úživnost prostředí pro populaci predátora.</a:t>
            </a:r>
          </a:p>
          <a:p>
            <a:r>
              <a:rPr lang="cs-CZ" altLang="en-US" sz="2400" dirty="0"/>
              <a:t>Velikost populace kořisti vlastně určuje velikost úživnosti prostředí pro populaci predátora. Pokud by tedy byla populace kořisti neomezená, byla by neomezená i úživnost.</a:t>
            </a:r>
            <a:endParaRPr lang="cs-CZ" altLang="en-US" sz="1900" dirty="0">
              <a:solidFill>
                <a:schemeClr val="tx1"/>
              </a:solidFill>
            </a:endParaRPr>
          </a:p>
          <a:p>
            <a:pPr marL="274638" lvl="1" indent="0">
              <a:buNone/>
            </a:pPr>
            <a:endParaRPr lang="cs-CZ" altLang="en-US" sz="1900" dirty="0"/>
          </a:p>
          <a:p>
            <a:endParaRPr lang="cs-CZ" altLang="en-US" sz="2400" b="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Model dravec-kořist </a:t>
            </a:r>
            <a:r>
              <a:rPr lang="cs-CZ" dirty="0" err="1"/>
              <a:t>Leslieho</a:t>
            </a:r>
            <a:r>
              <a:rPr lang="cs-CZ" dirty="0"/>
              <a:t> typu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305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1556792"/>
            <a:ext cx="8512175" cy="4896396"/>
          </a:xfrm>
          <a:noFill/>
        </p:spPr>
        <p:txBody>
          <a:bodyPr/>
          <a:lstStyle/>
          <a:p>
            <a:r>
              <a:rPr lang="cs-CZ" altLang="en-US" sz="2200" dirty="0"/>
              <a:t>Sestavte libovolný model dravec-kořist </a:t>
            </a:r>
            <a:r>
              <a:rPr lang="cs-CZ" altLang="en-US" sz="2200" dirty="0" err="1"/>
              <a:t>Leslieho</a:t>
            </a:r>
            <a:r>
              <a:rPr lang="cs-CZ" altLang="en-US" sz="2200" dirty="0"/>
              <a:t> typu splňující výše uvedené předpoklady a dále:</a:t>
            </a:r>
          </a:p>
          <a:p>
            <a:pPr lvl="1"/>
            <a:r>
              <a:rPr lang="cs-CZ" altLang="en-US" sz="1800" dirty="0"/>
              <a:t>Koeficient zmenšení relativního přírůstku (</a:t>
            </a:r>
            <a:r>
              <a:rPr lang="cs-CZ" altLang="en-US" sz="1800" dirty="0" err="1"/>
              <a:t>r</a:t>
            </a:r>
            <a:r>
              <a:rPr lang="cs-CZ" altLang="en-US" sz="1800" baseline="-25000" dirty="0" err="1"/>
              <a:t>K</a:t>
            </a:r>
            <a:r>
              <a:rPr lang="cs-CZ" altLang="en-US" sz="1800" dirty="0"/>
              <a:t>) populace kořisti (N</a:t>
            </a:r>
            <a:r>
              <a:rPr lang="cs-CZ" altLang="en-US" sz="1800" baseline="-25000" dirty="0"/>
              <a:t>K</a:t>
            </a:r>
            <a:r>
              <a:rPr lang="cs-CZ" altLang="en-US" sz="1800" dirty="0"/>
              <a:t>) dravcem (N</a:t>
            </a:r>
            <a:r>
              <a:rPr lang="cs-CZ" altLang="en-US" sz="1800" baseline="-25000" dirty="0"/>
              <a:t>P</a:t>
            </a:r>
            <a:r>
              <a:rPr lang="cs-CZ" altLang="en-US" sz="1800" dirty="0"/>
              <a:t>) bude označen α</a:t>
            </a:r>
            <a:r>
              <a:rPr lang="cs-CZ" altLang="en-US" sz="1800" baseline="-25000" dirty="0"/>
              <a:t>K,P</a:t>
            </a:r>
            <a:r>
              <a:rPr lang="cs-CZ" altLang="en-US" sz="1800" dirty="0"/>
              <a:t>, celkové snížení přírůstku tedy bude rovno α</a:t>
            </a:r>
            <a:r>
              <a:rPr lang="cs-CZ" altLang="en-US" sz="1800" baseline="-25000" dirty="0"/>
              <a:t>K,P</a:t>
            </a:r>
            <a:r>
              <a:rPr lang="cs-CZ" altLang="en-US" sz="1800" dirty="0"/>
              <a:t> × N</a:t>
            </a:r>
            <a:r>
              <a:rPr lang="cs-CZ" altLang="en-US" sz="1800" baseline="-25000" dirty="0"/>
              <a:t>P.</a:t>
            </a:r>
          </a:p>
          <a:p>
            <a:pPr lvl="1"/>
            <a:r>
              <a:rPr lang="cs-CZ" altLang="en-US" sz="1800" dirty="0"/>
              <a:t>Koeficient zvětšení úživnosti (K</a:t>
            </a:r>
            <a:r>
              <a:rPr lang="cs-CZ" altLang="en-US" sz="1800" baseline="-25000" dirty="0"/>
              <a:t>P</a:t>
            </a:r>
            <a:r>
              <a:rPr lang="cs-CZ" altLang="en-US" sz="1800" dirty="0"/>
              <a:t>) populace dravce (N</a:t>
            </a:r>
            <a:r>
              <a:rPr lang="cs-CZ" altLang="en-US" sz="1800" baseline="-25000" dirty="0"/>
              <a:t>P</a:t>
            </a:r>
            <a:r>
              <a:rPr lang="cs-CZ" altLang="en-US" sz="1800" dirty="0"/>
              <a:t>) kořistí (N</a:t>
            </a:r>
            <a:r>
              <a:rPr lang="cs-CZ" altLang="en-US" sz="1800" baseline="-25000" dirty="0"/>
              <a:t>K</a:t>
            </a:r>
            <a:r>
              <a:rPr lang="cs-CZ" altLang="en-US" sz="1800" dirty="0"/>
              <a:t>) bude označen </a:t>
            </a:r>
            <a:r>
              <a:rPr lang="el-GR" altLang="en-US" sz="1800" dirty="0"/>
              <a:t>γ</a:t>
            </a:r>
            <a:r>
              <a:rPr lang="cs-CZ" altLang="en-US" sz="1800" baseline="-25000" dirty="0"/>
              <a:t>P,K</a:t>
            </a:r>
            <a:r>
              <a:rPr lang="cs-CZ" altLang="en-US" sz="1800" dirty="0"/>
              <a:t>, celkové zvýšení úživnosti tedy bude rovno </a:t>
            </a:r>
            <a:r>
              <a:rPr lang="el-GR" altLang="en-US" sz="1800" dirty="0"/>
              <a:t>γ</a:t>
            </a:r>
            <a:r>
              <a:rPr lang="cs-CZ" altLang="en-US" sz="1800" baseline="-25000" dirty="0"/>
              <a:t>P,K</a:t>
            </a:r>
            <a:r>
              <a:rPr lang="cs-CZ" altLang="en-US" sz="1800" dirty="0"/>
              <a:t> × N</a:t>
            </a:r>
            <a:r>
              <a:rPr lang="cs-CZ" altLang="en-US" sz="1800" baseline="-25000" dirty="0"/>
              <a:t>K.</a:t>
            </a:r>
            <a:endParaRPr lang="cs-CZ" altLang="en-US" sz="2000" baseline="-25000" dirty="0"/>
          </a:p>
          <a:p>
            <a:r>
              <a:rPr lang="cs-CZ" altLang="en-US" sz="2200" dirty="0"/>
              <a:t>Rozhodněte, kdy půjde o specializovaného a kdy půjde o nespecializovaného predátora v souvislosti s nastavením parametrů modelu.</a:t>
            </a:r>
          </a:p>
          <a:p>
            <a:r>
              <a:rPr lang="cs-CZ" altLang="en-US" sz="2200" dirty="0"/>
              <a:t>Proveďte řešení modelu a pokuste se řešení vyšetřit (na jakých hodnotách se populace (ne)ustálí pro dané hodnoty parametrů a počátečních podmínek, za jakých podmínek populace (ne)vymřou apod.).</a:t>
            </a:r>
          </a:p>
          <a:p>
            <a:r>
              <a:rPr lang="cs-CZ" altLang="en-US" sz="2200" dirty="0"/>
              <a:t>Registrace Metacentrum + stáhnou </a:t>
            </a:r>
            <a:r>
              <a:rPr lang="cs-CZ" altLang="en-US" sz="2200" dirty="0" err="1"/>
              <a:t>PSPad</a:t>
            </a:r>
            <a:r>
              <a:rPr lang="cs-CZ" altLang="en-US" sz="2200" dirty="0"/>
              <a:t>.</a:t>
            </a:r>
          </a:p>
          <a:p>
            <a:endParaRPr lang="cs-CZ" altLang="en-US" sz="2000" dirty="0"/>
          </a:p>
          <a:p>
            <a:pPr lvl="1"/>
            <a:endParaRPr lang="cs-CZ" altLang="en-US" sz="1800"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Domácí úkol č.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765142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6250</TotalTime>
  <Words>371</Words>
  <Application>Microsoft Office PowerPoint</Application>
  <PresentationFormat>Předvádění na obrazovce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 Math</vt:lpstr>
      <vt:lpstr>Wingdings</vt:lpstr>
      <vt:lpstr>Wingdings 2</vt:lpstr>
      <vt:lpstr>Administrativní</vt:lpstr>
      <vt:lpstr>9. Modely dravec-kořist Bi3101 Úvod do matematického modelování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Příprava dat</dc:title>
  <dc:creator>cvanova</dc:creator>
  <cp:lastModifiedBy>Jiří Kalina</cp:lastModifiedBy>
  <cp:revision>191</cp:revision>
  <dcterms:created xsi:type="dcterms:W3CDTF">2011-03-03T07:28:24Z</dcterms:created>
  <dcterms:modified xsi:type="dcterms:W3CDTF">2020-11-30T08:22:32Z</dcterms:modified>
</cp:coreProperties>
</file>