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3" r:id="rId4"/>
    <p:sldId id="257" r:id="rId5"/>
    <p:sldId id="259" r:id="rId6"/>
    <p:sldId id="256" r:id="rId7"/>
    <p:sldId id="261" r:id="rId8"/>
    <p:sldId id="260"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91A18B0A-7685-4CEA-87BF-AD4EED5C4EBB}"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308126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1A18B0A-7685-4CEA-87BF-AD4EED5C4EBB}"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35476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1A18B0A-7685-4CEA-87BF-AD4EED5C4EBB}"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61073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1A18B0A-7685-4CEA-87BF-AD4EED5C4EBB}"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52262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91A18B0A-7685-4CEA-87BF-AD4EED5C4EBB}"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98196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1A18B0A-7685-4CEA-87BF-AD4EED5C4EBB}" type="datetimeFigureOut">
              <a:rPr lang="cs-CZ" smtClean="0"/>
              <a:t>05.11.2020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113214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1A18B0A-7685-4CEA-87BF-AD4EED5C4EBB}" type="datetimeFigureOut">
              <a:rPr lang="cs-CZ" smtClean="0"/>
              <a:t>05.11.2020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194690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1A18B0A-7685-4CEA-87BF-AD4EED5C4EBB}" type="datetimeFigureOut">
              <a:rPr lang="cs-CZ" smtClean="0"/>
              <a:t>05.11.2020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406921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1A18B0A-7685-4CEA-87BF-AD4EED5C4EBB}" type="datetimeFigureOut">
              <a:rPr lang="cs-CZ" smtClean="0"/>
              <a:t>05.11.2020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130367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91A18B0A-7685-4CEA-87BF-AD4EED5C4EBB}" type="datetimeFigureOut">
              <a:rPr lang="cs-CZ" smtClean="0"/>
              <a:t>05.11.2020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425514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91A18B0A-7685-4CEA-87BF-AD4EED5C4EBB}" type="datetimeFigureOut">
              <a:rPr lang="cs-CZ" smtClean="0"/>
              <a:t>05.11.2020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44B9C81-9D9D-4F02-84A7-C7478CF5FA9C}" type="slidenum">
              <a:rPr lang="cs-CZ" smtClean="0"/>
              <a:t>‹#›</a:t>
            </a:fld>
            <a:endParaRPr lang="cs-CZ"/>
          </a:p>
        </p:txBody>
      </p:sp>
    </p:spTree>
    <p:extLst>
      <p:ext uri="{BB962C8B-B14F-4D97-AF65-F5344CB8AC3E}">
        <p14:creationId xmlns:p14="http://schemas.microsoft.com/office/powerpoint/2010/main" val="385346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18B0A-7685-4CEA-87BF-AD4EED5C4EBB}" type="datetimeFigureOut">
              <a:rPr lang="cs-CZ" smtClean="0"/>
              <a:t>05.11.2020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9C81-9D9D-4F02-84A7-C7478CF5FA9C}" type="slidenum">
              <a:rPr lang="cs-CZ" smtClean="0"/>
              <a:t>‹#›</a:t>
            </a:fld>
            <a:endParaRPr lang="cs-CZ"/>
          </a:p>
        </p:txBody>
      </p:sp>
    </p:spTree>
    <p:extLst>
      <p:ext uri="{BB962C8B-B14F-4D97-AF65-F5344CB8AC3E}">
        <p14:creationId xmlns:p14="http://schemas.microsoft.com/office/powerpoint/2010/main" val="2753821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d_kDu-P964" TargetMode="External"/><Relationship Id="rId2" Type="http://schemas.openxmlformats.org/officeDocument/2006/relationships/hyperlink" Target="https://www.youtube.com/watch?v=nr1tV_LuqJk"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Y3PnKrRh5k" TargetMode="External"/><Relationship Id="rId2" Type="http://schemas.openxmlformats.org/officeDocument/2006/relationships/hyperlink" Target="https://www.youtube.com/watch?v=EDi_n_0NiF4" TargetMode="External"/><Relationship Id="rId1" Type="http://schemas.openxmlformats.org/officeDocument/2006/relationships/slideLayout" Target="../slideLayouts/slideLayout2.xml"/><Relationship Id="rId4" Type="http://schemas.openxmlformats.org/officeDocument/2006/relationships/hyperlink" Target="https://www.youtube.com/watch?v=uFu8aie4QF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Deoxycholate" TargetMode="External"/><Relationship Id="rId2" Type="http://schemas.openxmlformats.org/officeDocument/2006/relationships/hyperlink" Target="https://en.wikipedia.org/wiki/Tris" TargetMode="External"/><Relationship Id="rId1" Type="http://schemas.openxmlformats.org/officeDocument/2006/relationships/slideLayout" Target="../slideLayouts/slideLayout1.xml"/><Relationship Id="rId4" Type="http://schemas.openxmlformats.org/officeDocument/2006/relationships/hyperlink" Target="https://en.wikipedia.org/wiki/Sodium_dodecyl_sulfat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r>
              <a:rPr lang="cs-CZ" dirty="0" smtClean="0">
                <a:solidFill>
                  <a:schemeClr val="accent6">
                    <a:lumMod val="75000"/>
                  </a:schemeClr>
                </a:solidFill>
              </a:rPr>
              <a:t>Kultivace buněk</a:t>
            </a:r>
            <a:endParaRPr lang="cs-CZ" dirty="0">
              <a:solidFill>
                <a:schemeClr val="accent6">
                  <a:lumMod val="75000"/>
                </a:schemeClr>
              </a:solidFill>
            </a:endParaRPr>
          </a:p>
        </p:txBody>
      </p:sp>
      <p:sp>
        <p:nvSpPr>
          <p:cNvPr id="3" name="Zástupný symbol pro obsah 2"/>
          <p:cNvSpPr>
            <a:spLocks noGrp="1"/>
          </p:cNvSpPr>
          <p:nvPr>
            <p:ph idx="1"/>
          </p:nvPr>
        </p:nvSpPr>
        <p:spPr>
          <a:xfrm>
            <a:off x="838200" y="1102813"/>
            <a:ext cx="10515600" cy="2572204"/>
          </a:xfrm>
        </p:spPr>
        <p:txBody>
          <a:bodyPr/>
          <a:lstStyle/>
          <a:p>
            <a:r>
              <a:rPr lang="cs-CZ" dirty="0"/>
              <a:t>Velmi důkladný postup: </a:t>
            </a:r>
            <a:r>
              <a:rPr lang="cs-CZ" dirty="0">
                <a:hlinkClick r:id="rId2"/>
              </a:rPr>
              <a:t>https://www.youtube.com/watch?v=nr1tV_LuqJk</a:t>
            </a:r>
            <a:endParaRPr lang="cs-CZ" dirty="0"/>
          </a:p>
          <a:p>
            <a:endParaRPr lang="cs-CZ" dirty="0"/>
          </a:p>
          <a:p>
            <a:r>
              <a:rPr lang="cs-CZ" dirty="0" smtClean="0"/>
              <a:t>Rozmrazení buněk a rychlá pasáž</a:t>
            </a:r>
          </a:p>
          <a:p>
            <a:r>
              <a:rPr lang="cs-CZ" dirty="0">
                <a:hlinkClick r:id="rId3"/>
              </a:rPr>
              <a:t>https://</a:t>
            </a:r>
            <a:r>
              <a:rPr lang="cs-CZ" dirty="0" smtClean="0">
                <a:hlinkClick r:id="rId3"/>
              </a:rPr>
              <a:t>www.youtube.com/watch?v=7d_kDu-P964</a:t>
            </a:r>
            <a:endParaRPr lang="cs-CZ" dirty="0" smtClean="0"/>
          </a:p>
          <a:p>
            <a:endParaRPr lang="cs-CZ" dirty="0"/>
          </a:p>
          <a:p>
            <a:endParaRPr lang="cs-CZ" dirty="0"/>
          </a:p>
        </p:txBody>
      </p:sp>
      <p:pic>
        <p:nvPicPr>
          <p:cNvPr id="5" name="Obrázek 4"/>
          <p:cNvPicPr>
            <a:picLocks noChangeAspect="1"/>
          </p:cNvPicPr>
          <p:nvPr/>
        </p:nvPicPr>
        <p:blipFill>
          <a:blip r:embed="rId4"/>
          <a:stretch>
            <a:fillRect/>
          </a:stretch>
        </p:blipFill>
        <p:spPr>
          <a:xfrm>
            <a:off x="7739742" y="3924195"/>
            <a:ext cx="3239589" cy="2429692"/>
          </a:xfrm>
          <a:prstGeom prst="rect">
            <a:avLst/>
          </a:prstGeom>
        </p:spPr>
      </p:pic>
      <p:pic>
        <p:nvPicPr>
          <p:cNvPr id="1026" name="Picture 2" descr="Introduction to Cell Culture | Thermo Fisher Scientific - 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889" y="3924195"/>
            <a:ext cx="4329340" cy="243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0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ientificbeekeeping.com/scibeeimages/sickbees12-hemacyt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30" y="409938"/>
            <a:ext cx="81438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Přímá spojnice se šipkou 3"/>
          <p:cNvCxnSpPr/>
          <p:nvPr/>
        </p:nvCxnSpPr>
        <p:spPr>
          <a:xfrm>
            <a:off x="7741920" y="1071154"/>
            <a:ext cx="0" cy="10798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741920" y="1426419"/>
            <a:ext cx="930063" cy="369332"/>
          </a:xfrm>
          <a:prstGeom prst="rect">
            <a:avLst/>
          </a:prstGeom>
          <a:noFill/>
        </p:spPr>
        <p:txBody>
          <a:bodyPr wrap="none" rtlCol="0">
            <a:spAutoFit/>
          </a:bodyPr>
          <a:lstStyle/>
          <a:p>
            <a:r>
              <a:rPr lang="cs-CZ" dirty="0" smtClean="0">
                <a:solidFill>
                  <a:srgbClr val="FF0000"/>
                </a:solidFill>
              </a:rPr>
              <a:t>1/5 mm</a:t>
            </a:r>
            <a:endParaRPr lang="cs-CZ" dirty="0">
              <a:solidFill>
                <a:srgbClr val="FF0000"/>
              </a:solidFill>
            </a:endParaRPr>
          </a:p>
        </p:txBody>
      </p:sp>
      <p:sp>
        <p:nvSpPr>
          <p:cNvPr id="8" name="TextovéPole 7"/>
          <p:cNvSpPr txBox="1"/>
          <p:nvPr/>
        </p:nvSpPr>
        <p:spPr>
          <a:xfrm>
            <a:off x="9161417" y="879566"/>
            <a:ext cx="2304990" cy="923330"/>
          </a:xfrm>
          <a:prstGeom prst="rect">
            <a:avLst/>
          </a:prstGeom>
          <a:noFill/>
        </p:spPr>
        <p:txBody>
          <a:bodyPr wrap="none" rtlCol="0">
            <a:spAutoFit/>
          </a:bodyPr>
          <a:lstStyle/>
          <a:p>
            <a:r>
              <a:rPr lang="cs-CZ" dirty="0" smtClean="0"/>
              <a:t>Výpočet:</a:t>
            </a:r>
          </a:p>
          <a:p>
            <a:r>
              <a:rPr lang="cs-CZ" dirty="0" err="1" smtClean="0"/>
              <a:t>bb</a:t>
            </a:r>
            <a:r>
              <a:rPr lang="cs-CZ" dirty="0" smtClean="0"/>
              <a:t>/</a:t>
            </a:r>
            <a:r>
              <a:rPr lang="cs-CZ" dirty="0" err="1" smtClean="0"/>
              <a:t>ul</a:t>
            </a:r>
            <a:r>
              <a:rPr lang="cs-CZ" dirty="0" smtClean="0"/>
              <a:t>  = </a:t>
            </a:r>
            <a:r>
              <a:rPr lang="cs-CZ" u="sng" dirty="0" smtClean="0">
                <a:latin typeface="Symbol" panose="05050102010706020507" pitchFamily="18" charset="2"/>
              </a:rPr>
              <a:t>S</a:t>
            </a:r>
            <a:r>
              <a:rPr lang="cs-CZ" u="sng" dirty="0" smtClean="0"/>
              <a:t> buněk x 250</a:t>
            </a:r>
          </a:p>
          <a:p>
            <a:r>
              <a:rPr lang="cs-CZ" dirty="0" smtClean="0"/>
              <a:t>                počet čtverců</a:t>
            </a:r>
            <a:endParaRPr lang="cs-CZ" dirty="0"/>
          </a:p>
        </p:txBody>
      </p:sp>
      <p:sp>
        <p:nvSpPr>
          <p:cNvPr id="9" name="Obdélník 8"/>
          <p:cNvSpPr/>
          <p:nvPr/>
        </p:nvSpPr>
        <p:spPr>
          <a:xfrm>
            <a:off x="2464526" y="1158240"/>
            <a:ext cx="4841965" cy="4833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9161416" y="2464526"/>
            <a:ext cx="3143795" cy="1477328"/>
          </a:xfrm>
          <a:prstGeom prst="rect">
            <a:avLst/>
          </a:prstGeom>
          <a:noFill/>
        </p:spPr>
        <p:txBody>
          <a:bodyPr wrap="square" rtlCol="0">
            <a:spAutoFit/>
          </a:bodyPr>
          <a:lstStyle/>
          <a:p>
            <a:r>
              <a:rPr lang="cs-CZ" dirty="0" smtClean="0"/>
              <a:t>Koeficient 250 </a:t>
            </a:r>
          </a:p>
          <a:p>
            <a:r>
              <a:rPr lang="cs-CZ" dirty="0" smtClean="0"/>
              <a:t> </a:t>
            </a:r>
            <a:r>
              <a:rPr lang="cs-CZ" u="sng" dirty="0" smtClean="0"/>
              <a:t>1</a:t>
            </a:r>
            <a:r>
              <a:rPr lang="cs-CZ" dirty="0" smtClean="0"/>
              <a:t> x </a:t>
            </a:r>
            <a:r>
              <a:rPr lang="cs-CZ" u="sng" dirty="0" smtClean="0"/>
              <a:t>1</a:t>
            </a:r>
            <a:r>
              <a:rPr lang="cs-CZ" dirty="0" smtClean="0"/>
              <a:t> x </a:t>
            </a:r>
            <a:r>
              <a:rPr lang="cs-CZ" u="sng" dirty="0" smtClean="0"/>
              <a:t>1</a:t>
            </a:r>
            <a:r>
              <a:rPr lang="cs-CZ" dirty="0" smtClean="0"/>
              <a:t> = </a:t>
            </a:r>
            <a:r>
              <a:rPr lang="cs-CZ" u="sng" dirty="0" smtClean="0"/>
              <a:t> 1 </a:t>
            </a:r>
            <a:r>
              <a:rPr lang="cs-CZ" dirty="0" smtClean="0"/>
              <a:t>= 0,004 mm</a:t>
            </a:r>
            <a:r>
              <a:rPr lang="cs-CZ" baseline="30000" dirty="0" smtClean="0"/>
              <a:t>3</a:t>
            </a:r>
          </a:p>
          <a:p>
            <a:r>
              <a:rPr lang="cs-CZ" dirty="0" smtClean="0"/>
              <a:t> 5    5   10  250</a:t>
            </a:r>
          </a:p>
          <a:p>
            <a:endParaRPr lang="cs-CZ" dirty="0"/>
          </a:p>
          <a:p>
            <a:r>
              <a:rPr lang="cs-CZ" dirty="0" smtClean="0"/>
              <a:t>0,004x250 = 1 </a:t>
            </a:r>
            <a:r>
              <a:rPr lang="cs-CZ" dirty="0" err="1" smtClean="0"/>
              <a:t>ul</a:t>
            </a:r>
            <a:endParaRPr lang="cs-CZ" dirty="0"/>
          </a:p>
        </p:txBody>
      </p:sp>
    </p:spTree>
    <p:extLst>
      <p:ext uri="{BB962C8B-B14F-4D97-AF65-F5344CB8AC3E}">
        <p14:creationId xmlns:p14="http://schemas.microsoft.com/office/powerpoint/2010/main" val="80527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280160" y="1114697"/>
            <a:ext cx="1952779" cy="646331"/>
          </a:xfrm>
          <a:prstGeom prst="rect">
            <a:avLst/>
          </a:prstGeom>
          <a:noFill/>
        </p:spPr>
        <p:txBody>
          <a:bodyPr wrap="none" rtlCol="0">
            <a:spAutoFit/>
          </a:bodyPr>
          <a:lstStyle/>
          <a:p>
            <a:r>
              <a:rPr lang="cs-CZ" dirty="0" smtClean="0"/>
              <a:t>2x10*6……. 1ml</a:t>
            </a:r>
          </a:p>
          <a:p>
            <a:r>
              <a:rPr lang="cs-CZ" dirty="0" smtClean="0"/>
              <a:t>1,5x10*6…  0,75ml</a:t>
            </a:r>
            <a:endParaRPr lang="cs-CZ" dirty="0"/>
          </a:p>
        </p:txBody>
      </p:sp>
      <p:sp>
        <p:nvSpPr>
          <p:cNvPr id="3" name="TextovéPole 2"/>
          <p:cNvSpPr txBox="1"/>
          <p:nvPr/>
        </p:nvSpPr>
        <p:spPr>
          <a:xfrm>
            <a:off x="4502331" y="592183"/>
            <a:ext cx="2448684" cy="923330"/>
          </a:xfrm>
          <a:prstGeom prst="rect">
            <a:avLst/>
          </a:prstGeom>
          <a:noFill/>
        </p:spPr>
        <p:txBody>
          <a:bodyPr wrap="none" rtlCol="0">
            <a:spAutoFit/>
          </a:bodyPr>
          <a:lstStyle/>
          <a:p>
            <a:r>
              <a:rPr lang="cs-CZ" dirty="0" smtClean="0"/>
              <a:t>30 w po 0,1 ml  = 3 ml</a:t>
            </a:r>
          </a:p>
          <a:p>
            <a:r>
              <a:rPr lang="cs-CZ" dirty="0" smtClean="0"/>
              <a:t>50x10*3 na jamku</a:t>
            </a:r>
          </a:p>
          <a:p>
            <a:r>
              <a:rPr lang="cs-CZ" dirty="0" smtClean="0"/>
              <a:t>1,5 x10*6 buněk celkem</a:t>
            </a:r>
            <a:endParaRPr lang="cs-CZ" dirty="0"/>
          </a:p>
        </p:txBody>
      </p:sp>
    </p:spTree>
    <p:extLst>
      <p:ext uri="{BB962C8B-B14F-4D97-AF65-F5344CB8AC3E}">
        <p14:creationId xmlns:p14="http://schemas.microsoft.com/office/powerpoint/2010/main" val="2534300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674" y="0"/>
            <a:ext cx="10515600" cy="1325563"/>
          </a:xfrm>
        </p:spPr>
        <p:txBody>
          <a:bodyPr/>
          <a:lstStyle/>
          <a:p>
            <a:r>
              <a:rPr lang="cs-CZ" dirty="0" smtClean="0"/>
              <a:t>Western </a:t>
            </a:r>
            <a:r>
              <a:rPr lang="cs-CZ" dirty="0" err="1" smtClean="0"/>
              <a:t>blotting</a:t>
            </a:r>
            <a:endParaRPr lang="cs-CZ" dirty="0"/>
          </a:p>
        </p:txBody>
      </p:sp>
      <p:sp>
        <p:nvSpPr>
          <p:cNvPr id="3" name="Zástupný symbol pro obsah 2"/>
          <p:cNvSpPr>
            <a:spLocks noGrp="1"/>
          </p:cNvSpPr>
          <p:nvPr>
            <p:ph idx="1"/>
          </p:nvPr>
        </p:nvSpPr>
        <p:spPr>
          <a:xfrm>
            <a:off x="200297" y="1233442"/>
            <a:ext cx="11075126" cy="4783790"/>
          </a:xfrm>
        </p:spPr>
        <p:txBody>
          <a:bodyPr>
            <a:normAutofit lnSpcReduction="10000"/>
          </a:bodyPr>
          <a:lstStyle/>
          <a:p>
            <a:r>
              <a:rPr lang="cs-CZ" dirty="0" smtClean="0"/>
              <a:t>Sestavení gelů (naše aparatura) </a:t>
            </a:r>
          </a:p>
          <a:p>
            <a:r>
              <a:rPr lang="cs-CZ" sz="1800" dirty="0" smtClean="0"/>
              <a:t>Naše aparatura    </a:t>
            </a:r>
            <a:r>
              <a:rPr lang="cs-CZ" sz="1800" dirty="0" smtClean="0">
                <a:hlinkClick r:id="rId2"/>
              </a:rPr>
              <a:t>https://www.youtube.com/watch?v=EDi_n_0NiF4</a:t>
            </a:r>
            <a:endParaRPr lang="cs-CZ" sz="1800" dirty="0" smtClean="0"/>
          </a:p>
          <a:p>
            <a:r>
              <a:rPr lang="cs-CZ" sz="1800" dirty="0" smtClean="0"/>
              <a:t>Sestavení gelů (modrá aparatura) </a:t>
            </a:r>
            <a:r>
              <a:rPr lang="cs-CZ" sz="1800" dirty="0" smtClean="0">
                <a:hlinkClick r:id="rId3"/>
              </a:rPr>
              <a:t>https://www.youtube.com/watch?v=hY3PnKrRh5k</a:t>
            </a:r>
            <a:endParaRPr lang="cs-CZ" sz="1800" dirty="0" smtClean="0"/>
          </a:p>
          <a:p>
            <a:r>
              <a:rPr lang="cs-CZ" sz="1800" dirty="0" smtClean="0"/>
              <a:t>Sestavení gelů (stojánek co se v </a:t>
            </a:r>
            <a:r>
              <a:rPr lang="cs-CZ" sz="1800" dirty="0" err="1" smtClean="0"/>
              <a:t>nem</a:t>
            </a:r>
            <a:r>
              <a:rPr lang="cs-CZ" sz="1800" dirty="0" smtClean="0"/>
              <a:t> rovnou jede) (</a:t>
            </a:r>
            <a:r>
              <a:rPr lang="cs-CZ" sz="1800" dirty="0" smtClean="0">
                <a:hlinkClick r:id="rId3"/>
              </a:rPr>
              <a:t>https://www.youtube.com/</a:t>
            </a:r>
            <a:r>
              <a:rPr lang="cs-CZ" sz="1800" dirty="0" err="1" smtClean="0">
                <a:hlinkClick r:id="rId3"/>
              </a:rPr>
              <a:t>watch?v</a:t>
            </a:r>
            <a:r>
              <a:rPr lang="cs-CZ" sz="1800" dirty="0" smtClean="0">
                <a:hlinkClick r:id="rId3"/>
              </a:rPr>
              <a:t>=hY3PnKrRh5k</a:t>
            </a:r>
            <a:r>
              <a:rPr lang="cs-CZ" sz="1800" dirty="0" smtClean="0"/>
              <a:t>)</a:t>
            </a:r>
          </a:p>
          <a:p>
            <a:r>
              <a:rPr lang="cs-CZ" sz="1800" dirty="0" err="1" smtClean="0"/>
              <a:t>Multicasking</a:t>
            </a:r>
            <a:r>
              <a:rPr lang="cs-CZ" sz="1800" dirty="0" smtClean="0"/>
              <a:t> https://www.youtube.com/watch?v=0S_LSdQbneE</a:t>
            </a:r>
            <a:endParaRPr lang="cs-CZ" sz="1800" dirty="0"/>
          </a:p>
          <a:p>
            <a:endParaRPr lang="cs-CZ" dirty="0" smtClean="0"/>
          </a:p>
          <a:p>
            <a:r>
              <a:rPr lang="cs-CZ" dirty="0" smtClean="0"/>
              <a:t>Postup </a:t>
            </a:r>
            <a:r>
              <a:rPr lang="cs-CZ" sz="1600" dirty="0" smtClean="0">
                <a:hlinkClick r:id="rId4"/>
              </a:rPr>
              <a:t>https://www.youtube.com/watch?v=uFu8aie4QFI</a:t>
            </a:r>
            <a:endParaRPr lang="cs-CZ" sz="1600" dirty="0" smtClean="0"/>
          </a:p>
          <a:p>
            <a:endParaRPr lang="cs-CZ" sz="1600" dirty="0" smtClean="0"/>
          </a:p>
          <a:p>
            <a:endParaRPr lang="cs-CZ" sz="1600" dirty="0"/>
          </a:p>
          <a:p>
            <a:endParaRPr lang="cs-CZ" sz="1600" dirty="0" smtClean="0"/>
          </a:p>
          <a:p>
            <a:endParaRPr lang="cs-CZ" sz="1600" dirty="0"/>
          </a:p>
          <a:p>
            <a:endParaRPr lang="cs-CZ" sz="1600" dirty="0"/>
          </a:p>
          <a:p>
            <a:r>
              <a:rPr lang="cs-CZ" sz="1600" dirty="0" smtClean="0"/>
              <a:t>Novinka: https</a:t>
            </a:r>
            <a:r>
              <a:rPr lang="cs-CZ" sz="1600" dirty="0"/>
              <a:t>://www.youtube.com/watch?v=pn7opcdXHq0</a:t>
            </a:r>
          </a:p>
          <a:p>
            <a:endParaRPr lang="cs-CZ" sz="1600" dirty="0"/>
          </a:p>
        </p:txBody>
      </p:sp>
      <p:sp>
        <p:nvSpPr>
          <p:cNvPr id="4" name="Obdélník 3"/>
          <p:cNvSpPr/>
          <p:nvPr/>
        </p:nvSpPr>
        <p:spPr>
          <a:xfrm>
            <a:off x="5325960" y="6240083"/>
            <a:ext cx="184731" cy="369332"/>
          </a:xfrm>
          <a:prstGeom prst="rect">
            <a:avLst/>
          </a:prstGeom>
        </p:spPr>
        <p:txBody>
          <a:bodyPr wrap="none">
            <a:spAutoFit/>
          </a:bodyPr>
          <a:lstStyle/>
          <a:p>
            <a:endParaRPr lang="cs-CZ" dirty="0"/>
          </a:p>
        </p:txBody>
      </p:sp>
    </p:spTree>
    <p:extLst>
      <p:ext uri="{BB962C8B-B14F-4D97-AF65-F5344CB8AC3E}">
        <p14:creationId xmlns:p14="http://schemas.microsoft.com/office/powerpoint/2010/main" val="2351523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6482" y="0"/>
            <a:ext cx="10515600" cy="1532965"/>
          </a:xfrm>
        </p:spPr>
        <p:txBody>
          <a:bodyPr>
            <a:normAutofit/>
          </a:bodyPr>
          <a:lstStyle/>
          <a:p>
            <a:r>
              <a:rPr lang="cs-CZ" dirty="0"/>
              <a:t>Protein </a:t>
            </a:r>
            <a:r>
              <a:rPr lang="cs-CZ" dirty="0" err="1" smtClean="0"/>
              <a:t>simple</a:t>
            </a:r>
            <a:r>
              <a:rPr lang="cs-CZ" dirty="0" smtClean="0"/>
              <a:t/>
            </a:r>
            <a:br>
              <a:rPr lang="cs-CZ" dirty="0" smtClean="0"/>
            </a:br>
            <a:r>
              <a:rPr lang="cs-CZ" sz="2400" dirty="0" smtClean="0"/>
              <a:t>https</a:t>
            </a:r>
            <a:r>
              <a:rPr lang="cs-CZ" sz="2400" dirty="0"/>
              <a:t>://www.proteinsimple.com/simple_western_overview.html</a:t>
            </a:r>
            <a:br>
              <a:rPr lang="cs-CZ" sz="2400" dirty="0"/>
            </a:br>
            <a:r>
              <a:rPr lang="cs-CZ" sz="2400" dirty="0"/>
              <a:t>https://www.youtube.com/watch?v=gil1vWU_6Vw</a:t>
            </a:r>
            <a:endParaRPr lang="cs-CZ" sz="2700" dirty="0"/>
          </a:p>
        </p:txBody>
      </p:sp>
      <p:sp>
        <p:nvSpPr>
          <p:cNvPr id="4" name="Rectangle 3"/>
          <p:cNvSpPr>
            <a:spLocks noChangeArrowheads="1"/>
          </p:cNvSpPr>
          <p:nvPr/>
        </p:nvSpPr>
        <p:spPr bwMode="auto">
          <a:xfrm>
            <a:off x="2841625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smtClean="0">
                <a:ln>
                  <a:noFill/>
                </a:ln>
                <a:solidFill>
                  <a:srgbClr val="555555"/>
                </a:solidFill>
                <a:effectLst/>
                <a:latin typeface="MuseoSans-300"/>
              </a:rPr>
              <a:t>Interested in looking at all the proteins in your lysate? Just leave out the antibody and let Jess, Wes, Peggy Sue or Sally Sue do the work for you to add western blotting results of total protein in your sample. Target proteins separated by size are labeled with a biotin reagent and are detected by chemiluminescence using Streptavidin-HRP. At the end of the run, you've got relative quantitation for your protein of interest and total protein measurements of the sample.</a:t>
            </a:r>
            <a:endParaRPr kumimoji="0" lang="cs-CZ" altLang="cs-CZ"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2841625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3174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smtClean="0">
                <a:ln>
                  <a:noFill/>
                </a:ln>
                <a:solidFill>
                  <a:srgbClr val="555555"/>
                </a:solidFill>
                <a:effectLst/>
                <a:latin typeface="MuseoSans-300"/>
              </a:rPr>
              <a:t>  </a:t>
            </a:r>
            <a:endParaRPr kumimoji="0" lang="cs-CZ" altLang="cs-CZ"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1" i="0" u="none" strike="noStrike" cap="none" normalizeH="0" baseline="0" smtClean="0">
                <a:ln>
                  <a:noFill/>
                </a:ln>
                <a:solidFill>
                  <a:srgbClr val="555555"/>
                </a:solidFill>
                <a:effectLst/>
                <a:latin typeface="MuseoSans-300"/>
              </a:rPr>
              <a:t>What does Simple Western size data look like?</a:t>
            </a:r>
            <a:r>
              <a:rPr kumimoji="0" lang="cs-CZ" altLang="cs-CZ" sz="1100" b="0" i="0" u="none" strike="noStrike" cap="none" normalizeH="0" baseline="0" smtClean="0">
                <a:ln>
                  <a:noFill/>
                </a:ln>
                <a:solidFill>
                  <a:srgbClr val="555555"/>
                </a:solidFill>
                <a:effectLst/>
                <a:latin typeface="MuseoSans-300"/>
              </a:rPr>
              <a:t> Simple Western size-based assay data is processed automatically for you in Compass software. Sample data is displayed by lane in a virtual-blot like image similar to traditional western blot results with one big exception—not only do you get more information, you get it as soon as the assay is complete. Quantitative results such as molecular weight, signal intensity (area), % area, and signal-to-noise for each immunodetected protein are presented in the results table automatically.</a:t>
            </a:r>
            <a:endParaRPr kumimoji="0" lang="cs-CZ" altLang="cs-CZ"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smtClean="0">
                <a:ln>
                  <a:noFill/>
                </a:ln>
                <a:solidFill>
                  <a:srgbClr val="555555"/>
                </a:solidFill>
                <a:effectLst/>
                <a:latin typeface="MuseoSans-300"/>
              </a:rPr>
              <a:t>  </a:t>
            </a:r>
            <a:endParaRPr kumimoji="0" lang="cs-CZ" altLang="cs-CZ"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smtClean="0">
                <a:ln>
                  <a:noFill/>
                </a:ln>
                <a:solidFill>
                  <a:srgbClr val="555555"/>
                </a:solidFill>
                <a:effectLst/>
                <a:latin typeface="MuseoSans-300"/>
              </a:rPr>
              <a:t>Just need total protein? We've got that covered too!</a:t>
            </a:r>
            <a:endParaRPr kumimoji="0" lang="cs-CZ" altLang="cs-CZ" sz="23400" b="0" i="0" u="none" strike="noStrike" cap="none" normalizeH="0" baseline="0" smtClean="0">
              <a:ln>
                <a:noFill/>
              </a:ln>
              <a:solidFill>
                <a:srgbClr val="555555"/>
              </a:solidFill>
              <a:effectLst/>
              <a:latin typeface="MuseoSans-300"/>
            </a:endParaRPr>
          </a:p>
        </p:txBody>
      </p:sp>
      <p:pic>
        <p:nvPicPr>
          <p:cNvPr id="2050" name="Picture 2" descr="Immunoassay Workflow Using Automated Western Blotting with Simple Western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580" y="1690688"/>
            <a:ext cx="3633302" cy="53288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ne View Data For Simple Western Size-based Ass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689" y="1690688"/>
            <a:ext cx="4099111" cy="532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36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23683" y="678436"/>
            <a:ext cx="8319585" cy="369332"/>
          </a:xfrm>
          <a:prstGeom prst="rect">
            <a:avLst/>
          </a:prstGeom>
        </p:spPr>
        <p:txBody>
          <a:bodyPr wrap="none">
            <a:spAutoFit/>
          </a:bodyPr>
          <a:lstStyle/>
          <a:p>
            <a:r>
              <a:rPr lang="cs-CZ" dirty="0" err="1">
                <a:solidFill>
                  <a:srgbClr val="000000"/>
                </a:solidFill>
                <a:latin typeface="Linux Libertine"/>
              </a:rPr>
              <a:t>Radioimmunoprecipitation</a:t>
            </a:r>
            <a:r>
              <a:rPr lang="cs-CZ" dirty="0">
                <a:solidFill>
                  <a:srgbClr val="000000"/>
                </a:solidFill>
                <a:latin typeface="Linux Libertine"/>
              </a:rPr>
              <a:t> </a:t>
            </a:r>
            <a:r>
              <a:rPr lang="cs-CZ" dirty="0" err="1">
                <a:solidFill>
                  <a:srgbClr val="000000"/>
                </a:solidFill>
                <a:latin typeface="Linux Libertine"/>
              </a:rPr>
              <a:t>assay</a:t>
            </a:r>
            <a:r>
              <a:rPr lang="cs-CZ" dirty="0">
                <a:solidFill>
                  <a:srgbClr val="000000"/>
                </a:solidFill>
                <a:latin typeface="Linux Libertine"/>
              </a:rPr>
              <a:t> </a:t>
            </a:r>
            <a:r>
              <a:rPr lang="cs-CZ" dirty="0" err="1" smtClean="0">
                <a:solidFill>
                  <a:srgbClr val="000000"/>
                </a:solidFill>
                <a:latin typeface="Linux Libertine"/>
              </a:rPr>
              <a:t>buffer</a:t>
            </a:r>
            <a:r>
              <a:rPr lang="cs-CZ" dirty="0" smtClean="0">
                <a:solidFill>
                  <a:srgbClr val="000000"/>
                </a:solidFill>
                <a:latin typeface="Linux Libertine"/>
              </a:rPr>
              <a:t>                                      SDS </a:t>
            </a:r>
            <a:r>
              <a:rPr lang="cs-CZ" dirty="0" err="1" smtClean="0">
                <a:solidFill>
                  <a:srgbClr val="000000"/>
                </a:solidFill>
                <a:latin typeface="Linux Libertine"/>
              </a:rPr>
              <a:t>lyzate</a:t>
            </a:r>
            <a:r>
              <a:rPr lang="cs-CZ" dirty="0" smtClean="0">
                <a:solidFill>
                  <a:srgbClr val="000000"/>
                </a:solidFill>
                <a:latin typeface="Linux Libertine"/>
              </a:rPr>
              <a:t> </a:t>
            </a:r>
            <a:r>
              <a:rPr lang="cs-CZ" dirty="0" err="1" smtClean="0">
                <a:solidFill>
                  <a:srgbClr val="000000"/>
                </a:solidFill>
                <a:latin typeface="Linux Libertine"/>
              </a:rPr>
              <a:t>buffer</a:t>
            </a:r>
            <a:endParaRPr lang="cs-CZ" b="0" i="0" dirty="0">
              <a:solidFill>
                <a:srgbClr val="000000"/>
              </a:solidFill>
              <a:effectLst/>
              <a:latin typeface="Linux Libertine"/>
            </a:endParaRPr>
          </a:p>
        </p:txBody>
      </p:sp>
      <p:sp>
        <p:nvSpPr>
          <p:cNvPr id="5" name="Obdélník 4"/>
          <p:cNvSpPr/>
          <p:nvPr/>
        </p:nvSpPr>
        <p:spPr>
          <a:xfrm>
            <a:off x="423683" y="1047768"/>
            <a:ext cx="6096000" cy="1477328"/>
          </a:xfrm>
          <a:prstGeom prst="rect">
            <a:avLst/>
          </a:prstGeom>
        </p:spPr>
        <p:txBody>
          <a:bodyPr>
            <a:spAutoFit/>
          </a:bodyPr>
          <a:lstStyle/>
          <a:p>
            <a:pPr>
              <a:buFont typeface="Arial" panose="020B0604020202020204" pitchFamily="34" charset="0"/>
              <a:buChar char="•"/>
            </a:pPr>
            <a:r>
              <a:rPr lang="cs-CZ" dirty="0" smtClean="0">
                <a:solidFill>
                  <a:srgbClr val="202122"/>
                </a:solidFill>
                <a:latin typeface="Arial" panose="020B0604020202020204" pitchFamily="34" charset="0"/>
              </a:rPr>
              <a:t>  </a:t>
            </a:r>
            <a:r>
              <a:rPr lang="en-US" dirty="0" smtClean="0">
                <a:solidFill>
                  <a:srgbClr val="202122"/>
                </a:solidFill>
                <a:latin typeface="Arial" panose="020B0604020202020204" pitchFamily="34" charset="0"/>
              </a:rPr>
              <a:t>10-50 </a:t>
            </a:r>
            <a:r>
              <a:rPr lang="en-US" dirty="0" err="1">
                <a:solidFill>
                  <a:srgbClr val="202122"/>
                </a:solidFill>
                <a:latin typeface="Arial" panose="020B0604020202020204" pitchFamily="34" charset="0"/>
              </a:rPr>
              <a:t>mM</a:t>
            </a:r>
            <a:r>
              <a:rPr lang="en-US" b="1" dirty="0">
                <a:latin typeface="Arial" panose="020B0604020202020204" pitchFamily="34" charset="0"/>
              </a:rPr>
              <a:t> </a:t>
            </a:r>
            <a:r>
              <a:rPr lang="en-US" b="1" dirty="0" err="1" smtClean="0">
                <a:latin typeface="Arial" panose="020B0604020202020204" pitchFamily="34" charset="0"/>
                <a:hlinkClick r:id="rId2" tooltip="Tris"/>
              </a:rPr>
              <a:t>Tris</a:t>
            </a:r>
            <a:r>
              <a:rPr lang="en-US" b="1" dirty="0" err="1" smtClean="0">
                <a:latin typeface="Arial" panose="020B0604020202020204" pitchFamily="34" charset="0"/>
              </a:rPr>
              <a:t>-HCl</a:t>
            </a:r>
            <a:r>
              <a:rPr lang="en-US" dirty="0" smtClean="0">
                <a:solidFill>
                  <a:srgbClr val="202122"/>
                </a:solidFill>
                <a:latin typeface="Arial" panose="020B0604020202020204" pitchFamily="34" charset="0"/>
              </a:rPr>
              <a:t>, </a:t>
            </a:r>
            <a:r>
              <a:rPr lang="en-US" dirty="0">
                <a:solidFill>
                  <a:srgbClr val="202122"/>
                </a:solidFill>
                <a:latin typeface="Arial" panose="020B0604020202020204" pitchFamily="34" charset="0"/>
              </a:rPr>
              <a:t>pH 7–8</a:t>
            </a:r>
          </a:p>
          <a:p>
            <a:pPr>
              <a:buFont typeface="Arial" panose="020B0604020202020204" pitchFamily="34" charset="0"/>
              <a:buChar char="•"/>
            </a:pPr>
            <a:r>
              <a:rPr lang="cs-CZ" dirty="0" smtClean="0">
                <a:solidFill>
                  <a:srgbClr val="202122"/>
                </a:solidFill>
                <a:latin typeface="Arial" panose="020B0604020202020204" pitchFamily="34" charset="0"/>
              </a:rPr>
              <a:t>  </a:t>
            </a:r>
            <a:r>
              <a:rPr lang="en-US" dirty="0" smtClean="0">
                <a:solidFill>
                  <a:srgbClr val="202122"/>
                </a:solidFill>
                <a:latin typeface="Arial" panose="020B0604020202020204" pitchFamily="34" charset="0"/>
              </a:rPr>
              <a:t>150 </a:t>
            </a:r>
            <a:r>
              <a:rPr lang="en-US" dirty="0" err="1">
                <a:solidFill>
                  <a:srgbClr val="202122"/>
                </a:solidFill>
                <a:latin typeface="Arial" panose="020B0604020202020204" pitchFamily="34" charset="0"/>
              </a:rPr>
              <a:t>mM</a:t>
            </a:r>
            <a:r>
              <a:rPr lang="en-US" dirty="0">
                <a:solidFill>
                  <a:srgbClr val="202122"/>
                </a:solidFill>
                <a:latin typeface="Arial" panose="020B0604020202020204" pitchFamily="34" charset="0"/>
              </a:rPr>
              <a:t> </a:t>
            </a:r>
            <a:r>
              <a:rPr lang="en-US" b="1" dirty="0" err="1">
                <a:solidFill>
                  <a:srgbClr val="202122"/>
                </a:solidFill>
                <a:latin typeface="Arial" panose="020B0604020202020204" pitchFamily="34" charset="0"/>
              </a:rPr>
              <a:t>NaCl</a:t>
            </a:r>
            <a:r>
              <a:rPr lang="en-US" b="1" dirty="0">
                <a:solidFill>
                  <a:srgbClr val="202122"/>
                </a:solidFill>
                <a:latin typeface="Arial" panose="020B0604020202020204" pitchFamily="34" charset="0"/>
              </a:rPr>
              <a:t> </a:t>
            </a:r>
            <a:endParaRPr lang="cs-CZ" b="1" dirty="0" smtClean="0">
              <a:solidFill>
                <a:srgbClr val="202122"/>
              </a:solidFill>
              <a:latin typeface="Arial" panose="020B0604020202020204" pitchFamily="34" charset="0"/>
            </a:endParaRPr>
          </a:p>
          <a:p>
            <a:pPr>
              <a:buFont typeface="Arial" panose="020B0604020202020204" pitchFamily="34" charset="0"/>
              <a:buChar char="•"/>
            </a:pPr>
            <a:r>
              <a:rPr lang="cs-CZ" b="1" dirty="0">
                <a:solidFill>
                  <a:srgbClr val="202122"/>
                </a:solidFill>
                <a:latin typeface="Arial" panose="020B0604020202020204" pitchFamily="34" charset="0"/>
              </a:rPr>
              <a:t> </a:t>
            </a:r>
            <a:r>
              <a:rPr lang="cs-CZ" b="1" dirty="0" smtClean="0">
                <a:solidFill>
                  <a:srgbClr val="202122"/>
                </a:solidFill>
                <a:latin typeface="Arial" panose="020B0604020202020204" pitchFamily="34" charset="0"/>
              </a:rPr>
              <a:t>  </a:t>
            </a:r>
            <a:r>
              <a:rPr lang="en-US" b="1" dirty="0" smtClean="0">
                <a:solidFill>
                  <a:srgbClr val="202122"/>
                </a:solidFill>
                <a:latin typeface="Arial" panose="020B0604020202020204" pitchFamily="34" charset="0"/>
              </a:rPr>
              <a:t>1</a:t>
            </a:r>
            <a:r>
              <a:rPr lang="en-US" b="1" dirty="0">
                <a:solidFill>
                  <a:srgbClr val="202122"/>
                </a:solidFill>
                <a:latin typeface="Arial" panose="020B0604020202020204" pitchFamily="34" charset="0"/>
              </a:rPr>
              <a:t>% Triton X-100 </a:t>
            </a:r>
            <a:endParaRPr lang="cs-CZ" b="1" dirty="0" smtClean="0">
              <a:solidFill>
                <a:srgbClr val="202122"/>
              </a:solidFill>
              <a:latin typeface="Arial" panose="020B0604020202020204" pitchFamily="34" charset="0"/>
            </a:endParaRPr>
          </a:p>
          <a:p>
            <a:pPr marL="285750" indent="-285750">
              <a:buFont typeface="Arial" panose="020B0604020202020204" pitchFamily="34" charset="0"/>
              <a:buChar char="•"/>
            </a:pPr>
            <a:r>
              <a:rPr lang="en-US" dirty="0" smtClean="0">
                <a:solidFill>
                  <a:srgbClr val="202122"/>
                </a:solidFill>
                <a:latin typeface="Arial" panose="020B0604020202020204" pitchFamily="34" charset="0"/>
              </a:rPr>
              <a:t>0.1-0.5</a:t>
            </a:r>
            <a:r>
              <a:rPr lang="en-US" dirty="0">
                <a:solidFill>
                  <a:srgbClr val="202122"/>
                </a:solidFill>
                <a:latin typeface="Arial" panose="020B0604020202020204" pitchFamily="34" charset="0"/>
              </a:rPr>
              <a:t>% </a:t>
            </a:r>
            <a:r>
              <a:rPr lang="en-US" b="1" dirty="0" err="1">
                <a:solidFill>
                  <a:srgbClr val="0B0080"/>
                </a:solidFill>
                <a:latin typeface="Arial" panose="020B0604020202020204" pitchFamily="34" charset="0"/>
                <a:hlinkClick r:id="rId3" tooltip="Deoxycholate"/>
              </a:rPr>
              <a:t>deoxycholate</a:t>
            </a:r>
            <a:r>
              <a:rPr lang="en-US" b="1" dirty="0">
                <a:solidFill>
                  <a:srgbClr val="202122"/>
                </a:solidFill>
                <a:latin typeface="Arial" panose="020B0604020202020204" pitchFamily="34" charset="0"/>
              </a:rPr>
              <a:t>,</a:t>
            </a:r>
            <a:r>
              <a:rPr lang="en-US" dirty="0">
                <a:solidFill>
                  <a:srgbClr val="202122"/>
                </a:solidFill>
                <a:latin typeface="Arial" panose="020B0604020202020204" pitchFamily="34" charset="0"/>
              </a:rPr>
              <a:t> </a:t>
            </a:r>
            <a:endParaRPr lang="cs-CZ" dirty="0" smtClean="0">
              <a:solidFill>
                <a:srgbClr val="202122"/>
              </a:solidFill>
              <a:latin typeface="Arial" panose="020B0604020202020204" pitchFamily="34" charset="0"/>
            </a:endParaRPr>
          </a:p>
          <a:p>
            <a:pPr marL="285750" indent="-285750">
              <a:buFont typeface="Arial" panose="020B0604020202020204" pitchFamily="34" charset="0"/>
              <a:buChar char="•"/>
            </a:pPr>
            <a:r>
              <a:rPr lang="en-US" dirty="0" smtClean="0">
                <a:solidFill>
                  <a:srgbClr val="202122"/>
                </a:solidFill>
                <a:latin typeface="Arial" panose="020B0604020202020204" pitchFamily="34" charset="0"/>
              </a:rPr>
              <a:t>0.1-0.5</a:t>
            </a:r>
            <a:r>
              <a:rPr lang="en-US" dirty="0">
                <a:solidFill>
                  <a:srgbClr val="202122"/>
                </a:solidFill>
                <a:latin typeface="Arial" panose="020B0604020202020204" pitchFamily="34" charset="0"/>
              </a:rPr>
              <a:t>% </a:t>
            </a:r>
            <a:r>
              <a:rPr lang="en-US" b="1" dirty="0" smtClean="0">
                <a:solidFill>
                  <a:srgbClr val="0B0080"/>
                </a:solidFill>
                <a:latin typeface="Arial" panose="020B0604020202020204" pitchFamily="34" charset="0"/>
                <a:hlinkClick r:id="rId4" tooltip="Sodium dodecyl sulfate"/>
              </a:rPr>
              <a:t>SDS</a:t>
            </a:r>
            <a:r>
              <a:rPr lang="en-US" dirty="0">
                <a:solidFill>
                  <a:srgbClr val="202122"/>
                </a:solidFill>
                <a:latin typeface="Arial" panose="020B0604020202020204" pitchFamily="34" charset="0"/>
              </a:rPr>
              <a:t> </a:t>
            </a:r>
            <a:endParaRPr lang="en-US" b="0" i="0" dirty="0">
              <a:solidFill>
                <a:srgbClr val="202122"/>
              </a:solidFill>
              <a:effectLst/>
              <a:latin typeface="Arial" panose="020B0604020202020204" pitchFamily="34" charset="0"/>
            </a:endParaRPr>
          </a:p>
        </p:txBody>
      </p:sp>
      <p:sp>
        <p:nvSpPr>
          <p:cNvPr id="6" name="Obdélník 5"/>
          <p:cNvSpPr/>
          <p:nvPr/>
        </p:nvSpPr>
        <p:spPr>
          <a:xfrm>
            <a:off x="6653348" y="1047768"/>
            <a:ext cx="3483429" cy="2031325"/>
          </a:xfrm>
          <a:prstGeom prst="rect">
            <a:avLst/>
          </a:prstGeom>
        </p:spPr>
        <p:txBody>
          <a:bodyPr wrap="square">
            <a:spAutoFit/>
          </a:bodyPr>
          <a:lstStyle/>
          <a:p>
            <a:pPr marL="285750" indent="-285750">
              <a:buFont typeface="Arial" panose="020B0604020202020204" pitchFamily="34" charset="0"/>
              <a:buChar char="•"/>
            </a:pPr>
            <a:r>
              <a:rPr lang="cs-CZ" dirty="0">
                <a:solidFill>
                  <a:srgbClr val="000000"/>
                </a:solidFill>
                <a:latin typeface="Arial" panose="020B0604020202020204" pitchFamily="34" charset="0"/>
              </a:rPr>
              <a:t>100 </a:t>
            </a:r>
            <a:r>
              <a:rPr lang="cs-CZ" dirty="0" err="1">
                <a:solidFill>
                  <a:srgbClr val="000000"/>
                </a:solidFill>
                <a:latin typeface="Arial" panose="020B0604020202020204" pitchFamily="34" charset="0"/>
              </a:rPr>
              <a:t>mM</a:t>
            </a:r>
            <a:r>
              <a:rPr lang="cs-CZ" dirty="0">
                <a:solidFill>
                  <a:srgbClr val="000000"/>
                </a:solidFill>
                <a:latin typeface="Arial" panose="020B0604020202020204" pitchFamily="34" charset="0"/>
              </a:rPr>
              <a:t> TRIS pH </a:t>
            </a:r>
            <a:r>
              <a:rPr lang="cs-CZ" dirty="0" smtClean="0">
                <a:solidFill>
                  <a:srgbClr val="000000"/>
                </a:solidFill>
                <a:latin typeface="Arial" panose="020B0604020202020204" pitchFamily="34" charset="0"/>
              </a:rPr>
              <a:t>7,4 </a:t>
            </a:r>
            <a:endParaRPr lang="cs-CZ" dirty="0">
              <a:solidFill>
                <a:srgbClr val="000000"/>
              </a:solidFill>
              <a:latin typeface="Arial" panose="020B0604020202020204" pitchFamily="34" charset="0"/>
            </a:endParaRPr>
          </a:p>
          <a:p>
            <a:pPr marL="285750" indent="-285750">
              <a:buFont typeface="Arial" panose="020B0604020202020204" pitchFamily="34" charset="0"/>
              <a:buChar char="•"/>
            </a:pPr>
            <a:r>
              <a:rPr lang="cs-CZ" dirty="0" smtClean="0">
                <a:solidFill>
                  <a:srgbClr val="000000"/>
                </a:solidFill>
                <a:latin typeface="Arial" panose="020B0604020202020204" pitchFamily="34" charset="0"/>
              </a:rPr>
              <a:t>10</a:t>
            </a:r>
            <a:r>
              <a:rPr lang="cs-CZ" dirty="0">
                <a:solidFill>
                  <a:srgbClr val="000000"/>
                </a:solidFill>
                <a:latin typeface="Arial" panose="020B0604020202020204" pitchFamily="34" charset="0"/>
              </a:rPr>
              <a:t>% </a:t>
            </a:r>
            <a:r>
              <a:rPr lang="cs-CZ" dirty="0" smtClean="0">
                <a:solidFill>
                  <a:srgbClr val="000000"/>
                </a:solidFill>
                <a:latin typeface="Arial" panose="020B0604020202020204" pitchFamily="34" charset="0"/>
              </a:rPr>
              <a:t>SDS</a:t>
            </a:r>
          </a:p>
          <a:p>
            <a:pPr marL="285750" indent="-285750">
              <a:buFont typeface="Arial" panose="020B0604020202020204" pitchFamily="34" charset="0"/>
              <a:buChar char="•"/>
            </a:pPr>
            <a:r>
              <a:rPr lang="cs-CZ" dirty="0" smtClean="0">
                <a:solidFill>
                  <a:srgbClr val="000000"/>
                </a:solidFill>
                <a:latin typeface="Arial" panose="020B0604020202020204" pitchFamily="34" charset="0"/>
              </a:rPr>
              <a:t>10</a:t>
            </a:r>
            <a:r>
              <a:rPr lang="cs-CZ" dirty="0">
                <a:solidFill>
                  <a:srgbClr val="000000"/>
                </a:solidFill>
                <a:latin typeface="Arial" panose="020B0604020202020204" pitchFamily="34" charset="0"/>
              </a:rPr>
              <a:t>% </a:t>
            </a:r>
            <a:r>
              <a:rPr lang="cs-CZ" dirty="0" smtClean="0">
                <a:solidFill>
                  <a:srgbClr val="000000"/>
                </a:solidFill>
                <a:latin typeface="Arial" panose="020B0604020202020204" pitchFamily="34" charset="0"/>
              </a:rPr>
              <a:t>glycerol</a:t>
            </a:r>
          </a:p>
          <a:p>
            <a:pPr marL="285750" indent="-285750">
              <a:buFont typeface="Arial" panose="020B0604020202020204" pitchFamily="34" charset="0"/>
              <a:buChar char="•"/>
            </a:pPr>
            <a:endParaRPr lang="cs-CZ" dirty="0" smtClean="0">
              <a:solidFill>
                <a:srgbClr val="000000"/>
              </a:solidFill>
              <a:latin typeface="Arial" panose="020B0604020202020204" pitchFamily="34" charset="0"/>
            </a:endParaRPr>
          </a:p>
          <a:p>
            <a:pPr marL="285750" indent="-285750">
              <a:buFont typeface="Arial" panose="020B0604020202020204" pitchFamily="34" charset="0"/>
              <a:buChar char="•"/>
            </a:pPr>
            <a:r>
              <a:rPr lang="cs-CZ" dirty="0" err="1" smtClean="0">
                <a:solidFill>
                  <a:srgbClr val="000000"/>
                </a:solidFill>
                <a:latin typeface="Arial" panose="020B0604020202020204" pitchFamily="34" charset="0"/>
              </a:rPr>
              <a:t>Proteázový</a:t>
            </a:r>
            <a:r>
              <a:rPr lang="cs-CZ" dirty="0" smtClean="0">
                <a:solidFill>
                  <a:srgbClr val="000000"/>
                </a:solidFill>
                <a:latin typeface="Arial" panose="020B0604020202020204" pitchFamily="34" charset="0"/>
              </a:rPr>
              <a:t> inhibitor</a:t>
            </a:r>
          </a:p>
          <a:p>
            <a:pPr marL="285750" indent="-285750">
              <a:buFont typeface="Arial" panose="020B0604020202020204" pitchFamily="34" charset="0"/>
              <a:buChar char="•"/>
            </a:pPr>
            <a:r>
              <a:rPr lang="cs-CZ" dirty="0" smtClean="0">
                <a:solidFill>
                  <a:srgbClr val="000000"/>
                </a:solidFill>
                <a:latin typeface="Arial" panose="020B0604020202020204" pitchFamily="34" charset="0"/>
              </a:rPr>
              <a:t>Fosfatázový inhibitor</a:t>
            </a:r>
          </a:p>
          <a:p>
            <a:pPr marL="285750" indent="-285750">
              <a:buFont typeface="Arial" panose="020B0604020202020204" pitchFamily="34" charset="0"/>
              <a:buChar char="•"/>
            </a:pPr>
            <a:endParaRPr lang="cs-CZ" dirty="0">
              <a:solidFill>
                <a:srgbClr val="000000"/>
              </a:solidFill>
              <a:latin typeface="Arial" panose="020B060402020202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1780045070"/>
              </p:ext>
            </p:extLst>
          </p:nvPr>
        </p:nvGraphicFramePr>
        <p:xfrm>
          <a:off x="423683" y="2999373"/>
          <a:ext cx="11155683" cy="3662759"/>
        </p:xfrm>
        <a:graphic>
          <a:graphicData uri="http://schemas.openxmlformats.org/drawingml/2006/table">
            <a:tbl>
              <a:tblPr/>
              <a:tblGrid>
                <a:gridCol w="1593669">
                  <a:extLst>
                    <a:ext uri="{9D8B030D-6E8A-4147-A177-3AD203B41FA5}">
                      <a16:colId xmlns:a16="http://schemas.microsoft.com/office/drawing/2014/main" val="496845494"/>
                    </a:ext>
                  </a:extLst>
                </a:gridCol>
                <a:gridCol w="1593669">
                  <a:extLst>
                    <a:ext uri="{9D8B030D-6E8A-4147-A177-3AD203B41FA5}">
                      <a16:colId xmlns:a16="http://schemas.microsoft.com/office/drawing/2014/main" val="725714028"/>
                    </a:ext>
                  </a:extLst>
                </a:gridCol>
                <a:gridCol w="1593669">
                  <a:extLst>
                    <a:ext uri="{9D8B030D-6E8A-4147-A177-3AD203B41FA5}">
                      <a16:colId xmlns:a16="http://schemas.microsoft.com/office/drawing/2014/main" val="3903282745"/>
                    </a:ext>
                  </a:extLst>
                </a:gridCol>
                <a:gridCol w="1593669">
                  <a:extLst>
                    <a:ext uri="{9D8B030D-6E8A-4147-A177-3AD203B41FA5}">
                      <a16:colId xmlns:a16="http://schemas.microsoft.com/office/drawing/2014/main" val="2917345254"/>
                    </a:ext>
                  </a:extLst>
                </a:gridCol>
                <a:gridCol w="1593669">
                  <a:extLst>
                    <a:ext uri="{9D8B030D-6E8A-4147-A177-3AD203B41FA5}">
                      <a16:colId xmlns:a16="http://schemas.microsoft.com/office/drawing/2014/main" val="3487666757"/>
                    </a:ext>
                  </a:extLst>
                </a:gridCol>
                <a:gridCol w="1593669">
                  <a:extLst>
                    <a:ext uri="{9D8B030D-6E8A-4147-A177-3AD203B41FA5}">
                      <a16:colId xmlns:a16="http://schemas.microsoft.com/office/drawing/2014/main" val="937286213"/>
                    </a:ext>
                  </a:extLst>
                </a:gridCol>
                <a:gridCol w="1593669">
                  <a:extLst>
                    <a:ext uri="{9D8B030D-6E8A-4147-A177-3AD203B41FA5}">
                      <a16:colId xmlns:a16="http://schemas.microsoft.com/office/drawing/2014/main" val="1639276517"/>
                    </a:ext>
                  </a:extLst>
                </a:gridCol>
              </a:tblGrid>
              <a:tr h="794433">
                <a:tc>
                  <a:txBody>
                    <a:bodyPr/>
                    <a:lstStyle/>
                    <a:p>
                      <a:pPr algn="l" fontAlgn="ctr" latinLnBrk="0"/>
                      <a:r>
                        <a:rPr lang="cs-CZ" sz="1500" b="1" dirty="0" err="1">
                          <a:effectLst/>
                        </a:rPr>
                        <a:t>Reagent</a:t>
                      </a:r>
                      <a:endParaRPr lang="cs-CZ" sz="1500" b="1" dirty="0">
                        <a:effectLst/>
                      </a:endParaRPr>
                    </a:p>
                  </a:txBody>
                  <a:tcPr marL="75023" marR="75023" marT="37512" marB="37512" anchor="ctr">
                    <a:lnL>
                      <a:noFill/>
                    </a:lnL>
                    <a:lnR>
                      <a:noFill/>
                    </a:lnR>
                    <a:lnT>
                      <a:noFill/>
                    </a:lnT>
                    <a:lnB>
                      <a:noFill/>
                    </a:lnB>
                    <a:solidFill>
                      <a:srgbClr val="F9FAFB"/>
                    </a:solidFill>
                  </a:tcPr>
                </a:tc>
                <a:tc>
                  <a:txBody>
                    <a:bodyPr/>
                    <a:lstStyle/>
                    <a:p>
                      <a:pPr algn="l" fontAlgn="ctr" latinLnBrk="0"/>
                      <a:r>
                        <a:rPr lang="cs-CZ" sz="1500" b="1" dirty="0" err="1">
                          <a:effectLst/>
                        </a:rPr>
                        <a:t>Molecular</a:t>
                      </a:r>
                      <a:r>
                        <a:rPr lang="cs-CZ" sz="1500" b="1" dirty="0">
                          <a:effectLst/>
                        </a:rPr>
                        <a:t> </a:t>
                      </a:r>
                      <a:r>
                        <a:rPr lang="cs-CZ" sz="1500" b="1" dirty="0" err="1">
                          <a:effectLst/>
                        </a:rPr>
                        <a:t>weight</a:t>
                      </a:r>
                      <a:endParaRPr lang="cs-CZ" sz="1500" b="1" dirty="0">
                        <a:effectLst/>
                      </a:endParaRPr>
                    </a:p>
                  </a:txBody>
                  <a:tcPr marL="75023" marR="75023" marT="37512" marB="37512" anchor="ctr">
                    <a:lnL>
                      <a:noFill/>
                    </a:lnL>
                    <a:lnR>
                      <a:noFill/>
                    </a:lnR>
                    <a:lnT>
                      <a:noFill/>
                    </a:lnT>
                    <a:lnB>
                      <a:noFill/>
                    </a:lnB>
                    <a:solidFill>
                      <a:srgbClr val="F9FAFB"/>
                    </a:solidFill>
                  </a:tcPr>
                </a:tc>
                <a:tc>
                  <a:txBody>
                    <a:bodyPr/>
                    <a:lstStyle/>
                    <a:p>
                      <a:pPr algn="l" fontAlgn="ctr" latinLnBrk="0"/>
                      <a:r>
                        <a:rPr lang="cs-CZ" sz="1500" b="1">
                          <a:effectLst/>
                        </a:rPr>
                        <a:t>Concentration (M or %)</a:t>
                      </a:r>
                    </a:p>
                  </a:txBody>
                  <a:tcPr marL="75023" marR="75023" marT="37512" marB="37512" anchor="ctr">
                    <a:lnL>
                      <a:noFill/>
                    </a:lnL>
                    <a:lnR>
                      <a:noFill/>
                    </a:lnR>
                    <a:lnT>
                      <a:noFill/>
                    </a:lnT>
                    <a:lnB>
                      <a:noFill/>
                    </a:lnB>
                    <a:solidFill>
                      <a:srgbClr val="F9FAFB"/>
                    </a:solidFill>
                  </a:tcPr>
                </a:tc>
                <a:tc>
                  <a:txBody>
                    <a:bodyPr/>
                    <a:lstStyle/>
                    <a:p>
                      <a:pPr algn="l" fontAlgn="ctr" latinLnBrk="0"/>
                      <a:endParaRPr lang="cs-CZ" sz="1500" b="0" i="0">
                        <a:effectLst/>
                        <a:latin typeface="ninja-tables-icons"/>
                      </a:endParaRPr>
                    </a:p>
                  </a:txBody>
                  <a:tcPr marL="75023" marR="75023" marT="37512" marB="37512" anchor="ctr">
                    <a:lnL>
                      <a:noFill/>
                    </a:lnL>
                    <a:lnR>
                      <a:noFill/>
                    </a:lnR>
                    <a:lnT>
                      <a:noFill/>
                    </a:lnT>
                    <a:lnB>
                      <a:noFill/>
                    </a:lnB>
                    <a:solidFill>
                      <a:srgbClr val="F9FAFB"/>
                    </a:solidFill>
                  </a:tcPr>
                </a:tc>
                <a:tc>
                  <a:txBody>
                    <a:bodyPr/>
                    <a:lstStyle/>
                    <a:p>
                      <a:pPr algn="l" fontAlgn="ctr" latinLnBrk="0"/>
                      <a:endParaRPr lang="cs-CZ" sz="1500" b="0" i="0" dirty="0">
                        <a:effectLst/>
                        <a:latin typeface="ninja-tables-icons"/>
                      </a:endParaRPr>
                    </a:p>
                  </a:txBody>
                  <a:tcPr marL="75023" marR="75023" marT="37512" marB="37512" anchor="ctr">
                    <a:lnL>
                      <a:noFill/>
                    </a:lnL>
                    <a:lnR>
                      <a:noFill/>
                    </a:lnR>
                    <a:lnT>
                      <a:noFill/>
                    </a:lnT>
                    <a:lnB>
                      <a:noFill/>
                    </a:lnB>
                    <a:solidFill>
                      <a:srgbClr val="F9FAFB"/>
                    </a:solidFill>
                  </a:tcPr>
                </a:tc>
                <a:tc>
                  <a:txBody>
                    <a:bodyPr/>
                    <a:lstStyle/>
                    <a:p>
                      <a:pPr algn="l" fontAlgn="ctr" latinLnBrk="0"/>
                      <a:r>
                        <a:rPr lang="en-US" sz="1500" b="1">
                          <a:effectLst/>
                        </a:rPr>
                        <a:t>Add for 50 ml of 2X</a:t>
                      </a:r>
                    </a:p>
                  </a:txBody>
                  <a:tcPr marL="75023" marR="75023" marT="37512" marB="37512" anchor="ctr">
                    <a:lnL>
                      <a:noFill/>
                    </a:lnL>
                    <a:lnR>
                      <a:noFill/>
                    </a:lnR>
                    <a:lnT>
                      <a:noFill/>
                    </a:lnT>
                    <a:lnB>
                      <a:noFill/>
                    </a:lnB>
                    <a:solidFill>
                      <a:srgbClr val="F9FAFB"/>
                    </a:solidFill>
                  </a:tcPr>
                </a:tc>
                <a:tc>
                  <a:txBody>
                    <a:bodyPr/>
                    <a:lstStyle/>
                    <a:p>
                      <a:pPr algn="l" fontAlgn="ctr" latinLnBrk="0"/>
                      <a:r>
                        <a:rPr lang="en-US" sz="1500" b="1">
                          <a:effectLst/>
                        </a:rPr>
                        <a:t>Add for 50 ml of 4X</a:t>
                      </a:r>
                    </a:p>
                  </a:txBody>
                  <a:tcPr marL="75023" marR="75023" marT="37512" marB="37512" anchor="ctr">
                    <a:lnL>
                      <a:noFill/>
                    </a:lnL>
                    <a:lnR>
                      <a:noFill/>
                    </a:lnR>
                    <a:lnT>
                      <a:noFill/>
                    </a:lnT>
                    <a:lnB>
                      <a:noFill/>
                    </a:lnB>
                    <a:solidFill>
                      <a:srgbClr val="F9FAFB"/>
                    </a:solidFill>
                  </a:tcPr>
                </a:tc>
                <a:extLst>
                  <a:ext uri="{0D108BD9-81ED-4DB2-BD59-A6C34878D82A}">
                    <a16:rowId xmlns:a16="http://schemas.microsoft.com/office/drawing/2014/main" val="1413874444"/>
                  </a:ext>
                </a:extLst>
              </a:tr>
              <a:tr h="247318">
                <a:tc>
                  <a:txBody>
                    <a:bodyPr/>
                    <a:lstStyle/>
                    <a:p>
                      <a:pPr algn="l" fontAlgn="ctr" latinLnBrk="0"/>
                      <a:endParaRPr lang="cs-CZ" sz="1500" dirty="0">
                        <a:effectLst/>
                      </a:endParaRPr>
                    </a:p>
                  </a:txBody>
                  <a:tcPr marL="75023" marR="75023" marT="37512" marB="37512" anchor="ctr">
                    <a:lnL>
                      <a:noFill/>
                    </a:lnL>
                    <a:lnR>
                      <a:noFill/>
                    </a:lnR>
                    <a:lnT>
                      <a:noFill/>
                    </a:lnT>
                    <a:lnB>
                      <a:noFill/>
                    </a:lnB>
                    <a:solidFill>
                      <a:srgbClr val="FFFFFF"/>
                    </a:solidFill>
                  </a:tcPr>
                </a:tc>
                <a:tc>
                  <a:txBody>
                    <a:bodyPr/>
                    <a:lstStyle/>
                    <a:p>
                      <a:pPr algn="l" fontAlgn="ctr" latinLnBrk="0"/>
                      <a:endParaRPr lang="cs-CZ" sz="1500" dirty="0">
                        <a:effectLst/>
                      </a:endParaRP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1X</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2X</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4X</a:t>
                      </a:r>
                    </a:p>
                  </a:txBody>
                  <a:tcPr marL="75023" marR="75023" marT="37512" marB="37512" anchor="ctr">
                    <a:lnL>
                      <a:noFill/>
                    </a:lnL>
                    <a:lnR>
                      <a:noFill/>
                    </a:lnR>
                    <a:lnT>
                      <a:noFill/>
                    </a:lnT>
                    <a:lnB>
                      <a:noFill/>
                    </a:lnB>
                    <a:solidFill>
                      <a:srgbClr val="FFFFFF"/>
                    </a:solidFill>
                  </a:tcPr>
                </a:tc>
                <a:tc>
                  <a:txBody>
                    <a:bodyPr/>
                    <a:lstStyle/>
                    <a:p>
                      <a:pPr algn="l" fontAlgn="ctr" latinLnBrk="0"/>
                      <a:endParaRPr lang="cs-CZ" sz="1500">
                        <a:effectLst/>
                      </a:endParaRPr>
                    </a:p>
                  </a:txBody>
                  <a:tcPr marL="75023" marR="75023" marT="37512" marB="37512" anchor="ctr">
                    <a:lnL>
                      <a:noFill/>
                    </a:lnL>
                    <a:lnR>
                      <a:noFill/>
                    </a:lnR>
                    <a:lnT>
                      <a:noFill/>
                    </a:lnT>
                    <a:lnB>
                      <a:noFill/>
                    </a:lnB>
                    <a:solidFill>
                      <a:srgbClr val="FFFFFF"/>
                    </a:solidFill>
                  </a:tcPr>
                </a:tc>
                <a:tc>
                  <a:txBody>
                    <a:bodyPr/>
                    <a:lstStyle/>
                    <a:p>
                      <a:pPr algn="l" fontAlgn="ctr" latinLnBrk="0"/>
                      <a:endParaRPr lang="cs-CZ" sz="1500">
                        <a:effectLst/>
                      </a:endParaRPr>
                    </a:p>
                  </a:txBody>
                  <a:tcPr marL="75023" marR="75023" marT="37512" marB="37512" anchor="ctr">
                    <a:lnL>
                      <a:noFill/>
                    </a:lnL>
                    <a:lnR>
                      <a:noFill/>
                    </a:lnR>
                    <a:lnT>
                      <a:noFill/>
                    </a:lnT>
                    <a:lnB>
                      <a:noFill/>
                    </a:lnB>
                    <a:solidFill>
                      <a:srgbClr val="FFFFFF"/>
                    </a:solidFill>
                  </a:tcPr>
                </a:tc>
                <a:extLst>
                  <a:ext uri="{0D108BD9-81ED-4DB2-BD59-A6C34878D82A}">
                    <a16:rowId xmlns:a16="http://schemas.microsoft.com/office/drawing/2014/main" val="2950217787"/>
                  </a:ext>
                </a:extLst>
              </a:tr>
              <a:tr h="427771">
                <a:tc>
                  <a:txBody>
                    <a:bodyPr/>
                    <a:lstStyle/>
                    <a:p>
                      <a:pPr algn="l" fontAlgn="ctr" latinLnBrk="0"/>
                      <a:r>
                        <a:rPr lang="cs-CZ" sz="1500" dirty="0" err="1">
                          <a:effectLst/>
                        </a:rPr>
                        <a:t>Tris</a:t>
                      </a:r>
                      <a:r>
                        <a:rPr lang="cs-CZ" sz="1500" dirty="0">
                          <a:effectLst/>
                        </a:rPr>
                        <a:t> base</a:t>
                      </a:r>
                      <a:r>
                        <a:rPr lang="cs-CZ" sz="1500" baseline="30000" dirty="0">
                          <a:effectLst/>
                        </a:rPr>
                        <a:t>1</a:t>
                      </a:r>
                      <a:endParaRPr lang="cs-CZ" sz="1500" dirty="0">
                        <a:effectLst/>
                      </a:endParaRP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121.14</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0.0625 M</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0.125 M</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0.250 M</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0.747 g</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1.514 g</a:t>
                      </a:r>
                    </a:p>
                  </a:txBody>
                  <a:tcPr marL="75023" marR="75023" marT="37512" marB="37512" anchor="ctr">
                    <a:lnL>
                      <a:noFill/>
                    </a:lnL>
                    <a:lnR>
                      <a:noFill/>
                    </a:lnR>
                    <a:lnT>
                      <a:noFill/>
                    </a:lnT>
                    <a:lnB>
                      <a:noFill/>
                    </a:lnB>
                    <a:solidFill>
                      <a:srgbClr val="FFFFFF"/>
                    </a:solidFill>
                  </a:tcPr>
                </a:tc>
                <a:extLst>
                  <a:ext uri="{0D108BD9-81ED-4DB2-BD59-A6C34878D82A}">
                    <a16:rowId xmlns:a16="http://schemas.microsoft.com/office/drawing/2014/main" val="353193273"/>
                  </a:ext>
                </a:extLst>
              </a:tr>
              <a:tr h="427771">
                <a:tc>
                  <a:txBody>
                    <a:bodyPr/>
                    <a:lstStyle/>
                    <a:p>
                      <a:pPr algn="l" fontAlgn="ctr" latinLnBrk="0"/>
                      <a:r>
                        <a:rPr lang="cs-CZ" sz="1500" dirty="0">
                          <a:effectLst/>
                        </a:rPr>
                        <a:t>SDS</a:t>
                      </a:r>
                      <a:r>
                        <a:rPr lang="cs-CZ" sz="1500" baseline="30000" dirty="0">
                          <a:effectLst/>
                        </a:rPr>
                        <a:t>2</a:t>
                      </a:r>
                      <a:endParaRPr lang="cs-CZ" sz="1500" dirty="0">
                        <a:effectLst/>
                      </a:endParaRP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288.37</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0.07 M (2%)</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0.14 M (4%)</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0.28 M (8%)</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2 g</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4 g</a:t>
                      </a:r>
                    </a:p>
                  </a:txBody>
                  <a:tcPr marL="75023" marR="75023" marT="37512" marB="37512" anchor="ctr">
                    <a:lnL>
                      <a:noFill/>
                    </a:lnL>
                    <a:lnR>
                      <a:noFill/>
                    </a:lnR>
                    <a:lnT>
                      <a:noFill/>
                    </a:lnT>
                    <a:lnB>
                      <a:noFill/>
                    </a:lnB>
                    <a:solidFill>
                      <a:srgbClr val="FFFFFF"/>
                    </a:solidFill>
                  </a:tcPr>
                </a:tc>
                <a:extLst>
                  <a:ext uri="{0D108BD9-81ED-4DB2-BD59-A6C34878D82A}">
                    <a16:rowId xmlns:a16="http://schemas.microsoft.com/office/drawing/2014/main" val="3041786729"/>
                  </a:ext>
                </a:extLst>
              </a:tr>
              <a:tr h="247318">
                <a:tc>
                  <a:txBody>
                    <a:bodyPr/>
                    <a:lstStyle/>
                    <a:p>
                      <a:pPr algn="l" fontAlgn="ctr" latinLnBrk="0"/>
                      <a:r>
                        <a:rPr lang="cs-CZ" sz="1500" dirty="0">
                          <a:effectLst/>
                        </a:rPr>
                        <a:t>glycerol</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92.09</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10%</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20%</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40%</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10 ml</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20 ml</a:t>
                      </a:r>
                    </a:p>
                  </a:txBody>
                  <a:tcPr marL="75023" marR="75023" marT="37512" marB="37512" anchor="ctr">
                    <a:lnL>
                      <a:noFill/>
                    </a:lnL>
                    <a:lnR>
                      <a:noFill/>
                    </a:lnR>
                    <a:lnT>
                      <a:noFill/>
                    </a:lnT>
                    <a:lnB>
                      <a:noFill/>
                    </a:lnB>
                    <a:solidFill>
                      <a:srgbClr val="FFFFFF"/>
                    </a:solidFill>
                  </a:tcPr>
                </a:tc>
                <a:extLst>
                  <a:ext uri="{0D108BD9-81ED-4DB2-BD59-A6C34878D82A}">
                    <a16:rowId xmlns:a16="http://schemas.microsoft.com/office/drawing/2014/main" val="4150912473"/>
                  </a:ext>
                </a:extLst>
              </a:tr>
              <a:tr h="794433">
                <a:tc>
                  <a:txBody>
                    <a:bodyPr/>
                    <a:lstStyle/>
                    <a:p>
                      <a:pPr algn="l" fontAlgn="ctr" latinLnBrk="0"/>
                      <a:r>
                        <a:rPr lang="cs-CZ" sz="1500">
                          <a:effectLst/>
                        </a:rPr>
                        <a:t>2-mercapto-ethanol</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78.13</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5%</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10%</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20%</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5 ml</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10 ml</a:t>
                      </a:r>
                    </a:p>
                  </a:txBody>
                  <a:tcPr marL="75023" marR="75023" marT="37512" marB="37512" anchor="ctr">
                    <a:lnL>
                      <a:noFill/>
                    </a:lnL>
                    <a:lnR>
                      <a:noFill/>
                    </a:lnR>
                    <a:lnT>
                      <a:noFill/>
                    </a:lnT>
                    <a:lnB>
                      <a:noFill/>
                    </a:lnB>
                    <a:solidFill>
                      <a:srgbClr val="FFFFFF"/>
                    </a:solidFill>
                  </a:tcPr>
                </a:tc>
                <a:extLst>
                  <a:ext uri="{0D108BD9-81ED-4DB2-BD59-A6C34878D82A}">
                    <a16:rowId xmlns:a16="http://schemas.microsoft.com/office/drawing/2014/main" val="2591684551"/>
                  </a:ext>
                </a:extLst>
              </a:tr>
              <a:tr h="611103">
                <a:tc>
                  <a:txBody>
                    <a:bodyPr/>
                    <a:lstStyle/>
                    <a:p>
                      <a:pPr algn="l" fontAlgn="ctr" latinLnBrk="0"/>
                      <a:r>
                        <a:rPr lang="cs-CZ" sz="1500">
                          <a:effectLst/>
                        </a:rPr>
                        <a:t>Bromphenol blue</a:t>
                      </a:r>
                      <a:r>
                        <a:rPr lang="cs-CZ" sz="1500" baseline="30000">
                          <a:effectLst/>
                        </a:rPr>
                        <a:t>3</a:t>
                      </a:r>
                      <a:endParaRPr lang="cs-CZ" sz="1500">
                        <a:effectLst/>
                      </a:endParaRP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691.94</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a:effectLst/>
                        </a:rPr>
                        <a:t>100 mg</a:t>
                      </a:r>
                    </a:p>
                  </a:txBody>
                  <a:tcPr marL="75023" marR="75023" marT="37512" marB="37512" anchor="ctr">
                    <a:lnL>
                      <a:noFill/>
                    </a:lnL>
                    <a:lnR>
                      <a:noFill/>
                    </a:lnR>
                    <a:lnT>
                      <a:noFill/>
                    </a:lnT>
                    <a:lnB>
                      <a:noFill/>
                    </a:lnB>
                    <a:solidFill>
                      <a:srgbClr val="FFFFFF"/>
                    </a:solidFill>
                  </a:tcPr>
                </a:tc>
                <a:tc>
                  <a:txBody>
                    <a:bodyPr/>
                    <a:lstStyle/>
                    <a:p>
                      <a:pPr algn="l" fontAlgn="ctr" latinLnBrk="0"/>
                      <a:r>
                        <a:rPr lang="cs-CZ" sz="1500" dirty="0">
                          <a:effectLst/>
                        </a:rPr>
                        <a:t>200 mg</a:t>
                      </a:r>
                    </a:p>
                  </a:txBody>
                  <a:tcPr marL="75023" marR="75023" marT="37512" marB="37512" anchor="ctr">
                    <a:lnL>
                      <a:noFill/>
                    </a:lnL>
                    <a:lnR>
                      <a:noFill/>
                    </a:lnR>
                    <a:lnT>
                      <a:noFill/>
                    </a:lnT>
                    <a:lnB>
                      <a:noFill/>
                    </a:lnB>
                    <a:solidFill>
                      <a:srgbClr val="FFFFFF"/>
                    </a:solidFill>
                  </a:tcPr>
                </a:tc>
                <a:extLst>
                  <a:ext uri="{0D108BD9-81ED-4DB2-BD59-A6C34878D82A}">
                    <a16:rowId xmlns:a16="http://schemas.microsoft.com/office/drawing/2014/main" val="92542356"/>
                  </a:ext>
                </a:extLst>
              </a:tr>
            </a:tbl>
          </a:graphicData>
        </a:graphic>
      </p:graphicFrame>
      <p:sp>
        <p:nvSpPr>
          <p:cNvPr id="3" name="TextovéPole 2"/>
          <p:cNvSpPr txBox="1"/>
          <p:nvPr/>
        </p:nvSpPr>
        <p:spPr>
          <a:xfrm>
            <a:off x="9161417" y="678436"/>
            <a:ext cx="2561920" cy="1477328"/>
          </a:xfrm>
          <a:prstGeom prst="rect">
            <a:avLst/>
          </a:prstGeom>
          <a:noFill/>
        </p:spPr>
        <p:txBody>
          <a:bodyPr wrap="none" rtlCol="0">
            <a:spAutoFit/>
          </a:bodyPr>
          <a:lstStyle/>
          <a:p>
            <a:r>
              <a:rPr lang="cs-CZ" dirty="0" smtClean="0"/>
              <a:t>Kvantifikace     Koncovka</a:t>
            </a:r>
          </a:p>
          <a:p>
            <a:endParaRPr lang="cs-CZ" dirty="0"/>
          </a:p>
          <a:p>
            <a:r>
              <a:rPr lang="cs-CZ" dirty="0" smtClean="0"/>
              <a:t>                           10% 2-ME</a:t>
            </a:r>
          </a:p>
          <a:p>
            <a:r>
              <a:rPr lang="cs-CZ" dirty="0"/>
              <a:t> </a:t>
            </a:r>
            <a:r>
              <a:rPr lang="cs-CZ" dirty="0" smtClean="0"/>
              <a:t>                           BB</a:t>
            </a:r>
          </a:p>
          <a:p>
            <a:endParaRPr lang="cs-CZ" dirty="0"/>
          </a:p>
        </p:txBody>
      </p:sp>
      <p:sp>
        <p:nvSpPr>
          <p:cNvPr id="7" name="TextovéPole 6"/>
          <p:cNvSpPr txBox="1"/>
          <p:nvPr/>
        </p:nvSpPr>
        <p:spPr>
          <a:xfrm>
            <a:off x="423683" y="2894427"/>
            <a:ext cx="2592614" cy="369332"/>
          </a:xfrm>
          <a:prstGeom prst="rect">
            <a:avLst/>
          </a:prstGeom>
          <a:noFill/>
        </p:spPr>
        <p:txBody>
          <a:bodyPr wrap="square" rtlCol="0">
            <a:spAutoFit/>
          </a:bodyPr>
          <a:lstStyle/>
          <a:p>
            <a:r>
              <a:rPr lang="cs-CZ" dirty="0" err="1" smtClean="0"/>
              <a:t>Laemmli</a:t>
            </a:r>
            <a:r>
              <a:rPr lang="cs-CZ" dirty="0" smtClean="0"/>
              <a:t> </a:t>
            </a:r>
            <a:r>
              <a:rPr lang="cs-CZ" dirty="0" err="1" smtClean="0"/>
              <a:t>buffer</a:t>
            </a:r>
            <a:endParaRPr lang="cs-CZ" dirty="0"/>
          </a:p>
        </p:txBody>
      </p:sp>
      <p:sp>
        <p:nvSpPr>
          <p:cNvPr id="9" name="Nadpis 1"/>
          <p:cNvSpPr txBox="1">
            <a:spLocks/>
          </p:cNvSpPr>
          <p:nvPr/>
        </p:nvSpPr>
        <p:spPr>
          <a:xfrm>
            <a:off x="278674" y="0"/>
            <a:ext cx="10515600" cy="740229"/>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err="1" smtClean="0"/>
              <a:t>Lyzační</a:t>
            </a:r>
            <a:r>
              <a:rPr lang="cs-CZ" dirty="0" smtClean="0"/>
              <a:t> pufry</a:t>
            </a:r>
            <a:endParaRPr lang="cs-CZ" dirty="0"/>
          </a:p>
        </p:txBody>
      </p:sp>
    </p:spTree>
    <p:extLst>
      <p:ext uri="{BB962C8B-B14F-4D97-AF65-F5344CB8AC3E}">
        <p14:creationId xmlns:p14="http://schemas.microsoft.com/office/powerpoint/2010/main" val="161951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pufry nutné pro WB</a:t>
            </a:r>
            <a:endParaRPr lang="cs-CZ" dirty="0"/>
          </a:p>
        </p:txBody>
      </p:sp>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050868" y="1837509"/>
            <a:ext cx="8090263" cy="3721146"/>
          </a:xfrm>
          <a:prstGeom prst="rect">
            <a:avLst/>
          </a:prstGeom>
          <a:noFill/>
          <a:ln>
            <a:noFill/>
          </a:ln>
        </p:spPr>
      </p:pic>
    </p:spTree>
    <p:extLst>
      <p:ext uri="{BB962C8B-B14F-4D97-AF65-F5344CB8AC3E}">
        <p14:creationId xmlns:p14="http://schemas.microsoft.com/office/powerpoint/2010/main" val="246521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0851" y="251913"/>
            <a:ext cx="10515600" cy="1325563"/>
          </a:xfrm>
        </p:spPr>
        <p:txBody>
          <a:bodyPr/>
          <a:lstStyle/>
          <a:p>
            <a:r>
              <a:rPr lang="cs-CZ" dirty="0" smtClean="0"/>
              <a:t>Kvantifikace proteinů</a:t>
            </a:r>
            <a:endParaRPr lang="cs-CZ" dirty="0"/>
          </a:p>
        </p:txBody>
      </p:sp>
      <p:sp>
        <p:nvSpPr>
          <p:cNvPr id="3" name="Zástupný symbol pro obsah 2"/>
          <p:cNvSpPr>
            <a:spLocks noGrp="1"/>
          </p:cNvSpPr>
          <p:nvPr>
            <p:ph idx="1"/>
          </p:nvPr>
        </p:nvSpPr>
        <p:spPr>
          <a:xfrm>
            <a:off x="60960" y="1433739"/>
            <a:ext cx="12131040" cy="4351338"/>
          </a:xfrm>
        </p:spPr>
        <p:txBody>
          <a:bodyPr/>
          <a:lstStyle/>
          <a:p>
            <a:r>
              <a:rPr lang="cs-CZ" dirty="0" err="1" smtClean="0"/>
              <a:t>BioRad</a:t>
            </a:r>
            <a:r>
              <a:rPr lang="cs-CZ" dirty="0" smtClean="0"/>
              <a:t>  DC protein </a:t>
            </a:r>
            <a:r>
              <a:rPr lang="cs-CZ" dirty="0" err="1" smtClean="0"/>
              <a:t>assay</a:t>
            </a:r>
            <a:endParaRPr lang="cs-CZ" dirty="0" smtClean="0"/>
          </a:p>
          <a:p>
            <a:pPr lvl="1"/>
            <a:r>
              <a:rPr lang="cs-CZ" dirty="0" smtClean="0"/>
              <a:t>Založeno na </a:t>
            </a:r>
            <a:r>
              <a:rPr lang="cs-CZ" dirty="0" err="1" smtClean="0"/>
              <a:t>Lowryho</a:t>
            </a:r>
            <a:r>
              <a:rPr lang="cs-CZ" dirty="0" smtClean="0"/>
              <a:t> metodě – princip pomědění proteinů, redukce </a:t>
            </a:r>
            <a:r>
              <a:rPr lang="cs-CZ" dirty="0" err="1" smtClean="0"/>
              <a:t>Folinova</a:t>
            </a:r>
            <a:r>
              <a:rPr lang="cs-CZ" dirty="0" smtClean="0"/>
              <a:t> reagens</a:t>
            </a:r>
          </a:p>
          <a:p>
            <a:pPr marL="457200" lvl="1" indent="0">
              <a:buNone/>
            </a:pPr>
            <a:endParaRPr lang="cs-CZ" dirty="0" smtClean="0"/>
          </a:p>
          <a:p>
            <a:pPr lvl="1"/>
            <a:r>
              <a:rPr lang="cs-CZ" dirty="0" smtClean="0"/>
              <a:t>5 </a:t>
            </a:r>
            <a:r>
              <a:rPr lang="cs-CZ" dirty="0" err="1" smtClean="0"/>
              <a:t>ul</a:t>
            </a:r>
            <a:r>
              <a:rPr lang="cs-CZ" dirty="0" smtClean="0"/>
              <a:t> standardů a vzorků</a:t>
            </a:r>
          </a:p>
          <a:p>
            <a:pPr lvl="1"/>
            <a:r>
              <a:rPr lang="cs-CZ" dirty="0" smtClean="0"/>
              <a:t>20 </a:t>
            </a:r>
            <a:r>
              <a:rPr lang="cs-CZ" dirty="0" err="1" smtClean="0"/>
              <a:t>ul</a:t>
            </a:r>
            <a:r>
              <a:rPr lang="cs-CZ" dirty="0" smtClean="0"/>
              <a:t> A+S</a:t>
            </a:r>
          </a:p>
          <a:p>
            <a:pPr lvl="1"/>
            <a:r>
              <a:rPr lang="cs-CZ" dirty="0" smtClean="0"/>
              <a:t>200 </a:t>
            </a:r>
            <a:r>
              <a:rPr lang="cs-CZ" dirty="0" err="1" smtClean="0"/>
              <a:t>ul</a:t>
            </a:r>
            <a:r>
              <a:rPr lang="cs-CZ" dirty="0" smtClean="0"/>
              <a:t> B</a:t>
            </a:r>
          </a:p>
          <a:p>
            <a:pPr lvl="1"/>
            <a:endParaRPr lang="cs-CZ" dirty="0"/>
          </a:p>
          <a:p>
            <a:pPr lvl="1"/>
            <a:r>
              <a:rPr lang="cs-CZ" dirty="0" smtClean="0"/>
              <a:t>Inkubace 10´/RT</a:t>
            </a:r>
          </a:p>
          <a:p>
            <a:pPr lvl="1"/>
            <a:r>
              <a:rPr lang="cs-CZ" dirty="0" smtClean="0"/>
              <a:t>Měření absorbance při 700 </a:t>
            </a:r>
            <a:r>
              <a:rPr lang="cs-CZ" dirty="0" err="1" smtClean="0"/>
              <a:t>nm</a:t>
            </a:r>
            <a:endParaRPr lang="cs-CZ" dirty="0"/>
          </a:p>
        </p:txBody>
      </p:sp>
      <p:pic>
        <p:nvPicPr>
          <p:cNvPr id="4098" name="Picture 2" descr="&lt;em&gt;DC&lt;/em&gt; Protein Ass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635" y="-506164"/>
            <a:ext cx="3709216" cy="238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6926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393</Words>
  <Application>Microsoft Office PowerPoint</Application>
  <PresentationFormat>Širokoúhlá obrazovka</PresentationFormat>
  <Paragraphs>111</Paragraphs>
  <Slides>8</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vt:i4>
      </vt:variant>
    </vt:vector>
  </HeadingPairs>
  <TitlesOfParts>
    <vt:vector size="16" baseType="lpstr">
      <vt:lpstr>Arial</vt:lpstr>
      <vt:lpstr>Calibri</vt:lpstr>
      <vt:lpstr>Calibri Light</vt:lpstr>
      <vt:lpstr>Linux Libertine</vt:lpstr>
      <vt:lpstr>MuseoSans-300</vt:lpstr>
      <vt:lpstr>ninja-tables-icons</vt:lpstr>
      <vt:lpstr>Symbol</vt:lpstr>
      <vt:lpstr>Motiv Office</vt:lpstr>
      <vt:lpstr>Kultivace buněk</vt:lpstr>
      <vt:lpstr>Prezentace aplikace PowerPoint</vt:lpstr>
      <vt:lpstr>Prezentace aplikace PowerPoint</vt:lpstr>
      <vt:lpstr>Western blotting</vt:lpstr>
      <vt:lpstr>Protein simple https://www.proteinsimple.com/simple_western_overview.html https://www.youtube.com/watch?v=gil1vWU_6Vw</vt:lpstr>
      <vt:lpstr>Prezentace aplikace PowerPoint</vt:lpstr>
      <vt:lpstr>Další pufry nutné pro WB</vt:lpstr>
      <vt:lpstr>Kvantifikace proteinů</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jipro@email.cz</dc:creator>
  <cp:lastModifiedBy>jipro@email.cz</cp:lastModifiedBy>
  <cp:revision>26</cp:revision>
  <dcterms:created xsi:type="dcterms:W3CDTF">2020-10-13T06:33:26Z</dcterms:created>
  <dcterms:modified xsi:type="dcterms:W3CDTF">2020-11-05T14:36:54Z</dcterms:modified>
</cp:coreProperties>
</file>