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41" r:id="rId2"/>
    <p:sldId id="430" r:id="rId3"/>
    <p:sldId id="431" r:id="rId4"/>
    <p:sldId id="432" r:id="rId5"/>
    <p:sldId id="433" r:id="rId6"/>
    <p:sldId id="434" r:id="rId7"/>
    <p:sldId id="438" r:id="rId8"/>
    <p:sldId id="443" r:id="rId9"/>
    <p:sldId id="435" r:id="rId10"/>
    <p:sldId id="440" r:id="rId11"/>
    <p:sldId id="442" r:id="rId12"/>
    <p:sldId id="436" r:id="rId13"/>
    <p:sldId id="439" r:id="rId14"/>
    <p:sldId id="437" r:id="rId1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3" d="100"/>
          <a:sy n="83" d="100"/>
        </p:scale>
        <p:origin x="1450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F285AEA-664B-4BB3-8C10-2E9740912DE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B0F591-1A2A-47A2-B72A-6DCB5416FCB1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 smtClean="0"/>
          </a:p>
        </p:txBody>
      </p:sp>
      <p:sp>
        <p:nvSpPr>
          <p:cNvPr id="51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AA0822-FBDE-444C-9ECB-F0906442CE50}" type="slidenum">
              <a:rPr lang="cs-CZ" altLang="cs-CZ" smtClean="0"/>
              <a:pPr>
                <a:spcBef>
                  <a:spcPct val="0"/>
                </a:spcBef>
              </a:pPr>
              <a:t>14</a:t>
            </a:fld>
            <a:endParaRPr lang="cs-CZ" altLang="cs-CZ" smtClean="0"/>
          </a:p>
        </p:txBody>
      </p:sp>
      <p:sp>
        <p:nvSpPr>
          <p:cNvPr id="266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248232-3894-46CB-B59E-C286BE01FF37}" type="slidenum">
              <a:rPr lang="cs-CZ" altLang="cs-CZ" smtClean="0"/>
              <a:pPr>
                <a:spcBef>
                  <a:spcPct val="0"/>
                </a:spcBef>
              </a:pPr>
              <a:t>3</a:t>
            </a:fld>
            <a:endParaRPr lang="cs-CZ" altLang="cs-CZ" smtClean="0"/>
          </a:p>
        </p:txBody>
      </p:sp>
      <p:sp>
        <p:nvSpPr>
          <p:cNvPr id="71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1B4BEA-3FE0-4A38-A8F1-0F8D90C208B3}" type="slidenum">
              <a:rPr lang="cs-CZ" altLang="cs-CZ" smtClean="0"/>
              <a:pPr>
                <a:spcBef>
                  <a:spcPct val="0"/>
                </a:spcBef>
              </a:pPr>
              <a:t>4</a:t>
            </a:fld>
            <a:endParaRPr lang="cs-CZ" altLang="cs-CZ" smtClean="0"/>
          </a:p>
        </p:txBody>
      </p:sp>
      <p:sp>
        <p:nvSpPr>
          <p:cNvPr id="92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88002C-AF91-4B1E-81BB-2792300FD5E9}" type="slidenum">
              <a:rPr lang="cs-CZ" altLang="cs-CZ" smtClean="0"/>
              <a:pPr>
                <a:spcBef>
                  <a:spcPct val="0"/>
                </a:spcBef>
              </a:pPr>
              <a:t>5</a:t>
            </a:fld>
            <a:endParaRPr lang="cs-CZ" altLang="cs-CZ" smtClean="0"/>
          </a:p>
        </p:txBody>
      </p:sp>
      <p:sp>
        <p:nvSpPr>
          <p:cNvPr id="112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7AF294-41A6-4545-8DF4-B824E02A6831}" type="slidenum">
              <a:rPr lang="cs-CZ" altLang="cs-CZ" smtClean="0"/>
              <a:pPr>
                <a:spcBef>
                  <a:spcPct val="0"/>
                </a:spcBef>
              </a:pPr>
              <a:t>6</a:t>
            </a:fld>
            <a:endParaRPr lang="cs-CZ" altLang="cs-CZ" smtClean="0"/>
          </a:p>
        </p:txBody>
      </p:sp>
      <p:sp>
        <p:nvSpPr>
          <p:cNvPr id="133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305BE3-6DFC-400D-8BC9-7E7A2EF5EA44}" type="slidenum">
              <a:rPr lang="cs-CZ" altLang="cs-CZ" smtClean="0"/>
              <a:pPr>
                <a:spcBef>
                  <a:spcPct val="0"/>
                </a:spcBef>
              </a:pPr>
              <a:t>7</a:t>
            </a:fld>
            <a:endParaRPr lang="cs-CZ" altLang="cs-CZ" smtClean="0"/>
          </a:p>
        </p:txBody>
      </p:sp>
      <p:sp>
        <p:nvSpPr>
          <p:cNvPr id="153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BF096B-3DCD-458A-9EF9-94553CAB8BA6}" type="slidenum">
              <a:rPr lang="cs-CZ" altLang="cs-CZ" smtClean="0"/>
              <a:pPr>
                <a:spcBef>
                  <a:spcPct val="0"/>
                </a:spcBef>
              </a:pPr>
              <a:t>8</a:t>
            </a:fld>
            <a:endParaRPr lang="cs-CZ" altLang="cs-CZ" smtClean="0"/>
          </a:p>
        </p:txBody>
      </p:sp>
      <p:sp>
        <p:nvSpPr>
          <p:cNvPr id="174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6D9568-08AF-4161-ACF3-C7295CE8240E}" type="slidenum">
              <a:rPr lang="cs-CZ" altLang="cs-CZ" smtClean="0"/>
              <a:pPr>
                <a:spcBef>
                  <a:spcPct val="0"/>
                </a:spcBef>
              </a:pPr>
              <a:t>9</a:t>
            </a:fld>
            <a:endParaRPr lang="cs-CZ" altLang="cs-CZ" smtClean="0"/>
          </a:p>
        </p:txBody>
      </p:sp>
      <p:sp>
        <p:nvSpPr>
          <p:cNvPr id="194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D48167-414F-4677-89E3-069ED91E5C2B}" type="slidenum">
              <a:rPr lang="cs-CZ" altLang="cs-CZ" smtClean="0"/>
              <a:pPr>
                <a:spcBef>
                  <a:spcPct val="0"/>
                </a:spcBef>
              </a:pPr>
              <a:t>12</a:t>
            </a:fld>
            <a:endParaRPr lang="cs-CZ" altLang="cs-CZ" smtClean="0"/>
          </a:p>
        </p:txBody>
      </p:sp>
      <p:sp>
        <p:nvSpPr>
          <p:cNvPr id="23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B9875-5F95-41C1-B689-A1C580A964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3194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AE3D3-6A3B-4C31-88C0-1B9B99697D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9703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BA1B3-7734-4B59-A0CE-5AAE7EF1347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568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20D42-9A95-4F68-A108-802BDA025DC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8277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DC647-EFB8-4D2D-BA90-CDCA7D91798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2719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19F64-39AD-425A-A72E-BACAD61F87A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9238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7DAFF-93AC-46B2-9FBB-7E131B7D1F7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3686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65B39-4819-4BB7-BFF3-AA6AC73B19A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0520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6975A-437A-46C5-8C53-F0F8AF5ACF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4918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78801-9F18-4DFA-8C6B-0F7F6301EBC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1865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936C8-F6C5-4C1B-B282-98B9CC1874E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4347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894BEE9-6E60-4959-824C-C1BE2F161AD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8027988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539750" y="169863"/>
            <a:ext cx="8640763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makromorfologické znaky kloboukatých bazidiomycetů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0375" y="16986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t="8408"/>
          <a:stretch>
            <a:fillRect/>
          </a:stretch>
        </p:blipFill>
        <p:spPr bwMode="auto">
          <a:xfrm>
            <a:off x="4584700" y="908050"/>
            <a:ext cx="4144963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3814763"/>
            <a:ext cx="4175125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4081463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41750"/>
            <a:ext cx="404812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412750" y="280988"/>
            <a:ext cx="83185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/>
              <a:t>lupeny</a:t>
            </a:r>
            <a:endParaRPr lang="cs-CZ" altLang="cs-CZ" sz="20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97718" y="2373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866775"/>
            <a:ext cx="416560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900113"/>
            <a:ext cx="4068763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860800"/>
            <a:ext cx="41560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áze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4"/>
          <a:stretch>
            <a:fillRect/>
          </a:stretch>
        </p:blipFill>
        <p:spPr bwMode="auto">
          <a:xfrm>
            <a:off x="4600575" y="3851275"/>
            <a:ext cx="407511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4"/>
          <p:cNvSpPr>
            <a:spLocks noChangeArrowheads="1"/>
          </p:cNvSpPr>
          <p:nvPr/>
        </p:nvSpPr>
        <p:spPr bwMode="auto">
          <a:xfrm>
            <a:off x="412750" y="280988"/>
            <a:ext cx="83185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/>
              <a:t>lupeny</a:t>
            </a:r>
            <a:endParaRPr lang="cs-CZ" altLang="cs-CZ" sz="20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88325" y="2373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třeň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125538"/>
            <a:ext cx="6084887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79388" y="1125538"/>
            <a:ext cx="2986087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/>
              <a:t>připojení ke klobouku (centrální, excentrický, postranní)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/>
              <a:t> tvar (válcovitý, kyjovitý, břichatý)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/>
              <a:t> dužnina (dutý, vatovitě vycpaný, sklípkatý)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/>
              <a:t> charakter báze (hlíza - kulovitá, obroubená, kořenující třeň, rhizomorfy) 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/>
              <a:t> zbytky vela na povrchu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cs-CZ" altLang="cs-CZ" sz="2000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8064500" y="5661025"/>
            <a:ext cx="1079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800"/>
              <a:t>Kuyper et al. 1988</a:t>
            </a: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412750" y="280988"/>
            <a:ext cx="83185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/>
              <a:t>třeň</a:t>
            </a:r>
            <a:endParaRPr lang="cs-CZ" altLang="cs-CZ" sz="20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3887" y="2373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t="21141" r="4865" b="10739"/>
          <a:stretch>
            <a:fillRect/>
          </a:stretch>
        </p:blipFill>
        <p:spPr bwMode="auto">
          <a:xfrm>
            <a:off x="3779838" y="900113"/>
            <a:ext cx="2678112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29088"/>
            <a:ext cx="381635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23925"/>
            <a:ext cx="322897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Obráze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" b="3287"/>
          <a:stretch>
            <a:fillRect/>
          </a:stretch>
        </p:blipFill>
        <p:spPr bwMode="auto">
          <a:xfrm>
            <a:off x="6594475" y="900113"/>
            <a:ext cx="219392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Obráze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4124325"/>
            <a:ext cx="4127500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4"/>
          <p:cNvSpPr>
            <a:spLocks noChangeArrowheads="1"/>
          </p:cNvSpPr>
          <p:nvPr/>
        </p:nvSpPr>
        <p:spPr bwMode="auto">
          <a:xfrm>
            <a:off x="412750" y="280988"/>
            <a:ext cx="83185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/>
              <a:t>třeň</a:t>
            </a:r>
            <a:endParaRPr lang="cs-CZ" altLang="cs-CZ" sz="20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28384" y="1936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95288" y="404813"/>
            <a:ext cx="6408737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/>
              <a:t>makrochemické reakce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/>
              <a:t>(tzv. kapkové testy – kapka činidla na povrch plodnice nebo na řeznou plochu dužniny)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u="sng"/>
              <a:t>základní činidla:</a:t>
            </a:r>
            <a:endParaRPr lang="cs-CZ" altLang="cs-CZ" sz="2000"/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/>
              <a:t> zelená skalice (10% roztok FeSO</a:t>
            </a:r>
            <a:r>
              <a:rPr lang="cs-CZ" altLang="cs-CZ" sz="2000" baseline="-25000"/>
              <a:t>4</a:t>
            </a:r>
            <a:r>
              <a:rPr lang="cs-CZ" altLang="cs-CZ" sz="2000"/>
              <a:t>) – především holubinky (šedavá, růžová, zelená, negativní)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 b="1"/>
              <a:t> </a:t>
            </a:r>
            <a:r>
              <a:rPr lang="cs-CZ" altLang="cs-CZ" sz="2000"/>
              <a:t>hydroxidy (KOH, NaOH, NH</a:t>
            </a:r>
            <a:r>
              <a:rPr lang="cs-CZ" altLang="cs-CZ" sz="2000" baseline="-25000"/>
              <a:t>4</a:t>
            </a:r>
            <a:r>
              <a:rPr lang="cs-CZ" altLang="cs-CZ" sz="2000"/>
              <a:t>OH: 20-40% vodný roztok) – pavučince, některé choroše, ryzce aj.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/>
              <a:t> sulfovanilin (příp. sulfoformol, sulfobenzaldehyd) - holubinky, některé kornatce</a:t>
            </a:r>
          </a:p>
        </p:txBody>
      </p:sp>
      <p:pic>
        <p:nvPicPr>
          <p:cNvPr id="25603" name="Picture 2" descr="http://bachovky-obchod.cz/pictures/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33375"/>
            <a:ext cx="2195513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http://www.damyko.info/ForumA/files/imgp7829_1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149725"/>
            <a:ext cx="347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Obdélník 1"/>
          <p:cNvSpPr>
            <a:spLocks noChangeArrowheads="1"/>
          </p:cNvSpPr>
          <p:nvPr/>
        </p:nvSpPr>
        <p:spPr bwMode="auto">
          <a:xfrm>
            <a:off x="252413" y="4292600"/>
            <a:ext cx="525621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/>
              <a:t>guajaková tinktura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/>
              <a:t>páry NH</a:t>
            </a:r>
            <a:r>
              <a:rPr lang="cs-CZ" altLang="cs-CZ" sz="2000" baseline="-25000"/>
              <a:t>3</a:t>
            </a:r>
            <a:r>
              <a:rPr lang="cs-CZ" altLang="cs-CZ" sz="2000"/>
              <a:t> - hřibovité houby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/>
              <a:t>dále kyseliny (HNO</a:t>
            </a:r>
            <a:r>
              <a:rPr lang="cs-CZ" altLang="cs-CZ" sz="2000" baseline="-25000"/>
              <a:t>3</a:t>
            </a:r>
            <a:r>
              <a:rPr lang="cs-CZ" altLang="cs-CZ" sz="2000"/>
              <a:t> 60%, H</a:t>
            </a:r>
            <a:r>
              <a:rPr lang="cs-CZ" altLang="cs-CZ" sz="2000" baseline="-25000"/>
              <a:t>2</a:t>
            </a:r>
            <a:r>
              <a:rPr lang="cs-CZ" altLang="cs-CZ" sz="2000"/>
              <a:t>SO</a:t>
            </a:r>
            <a:r>
              <a:rPr lang="cs-CZ" altLang="cs-CZ" sz="2000" baseline="-25000"/>
              <a:t>4</a:t>
            </a:r>
            <a:r>
              <a:rPr lang="cs-CZ" altLang="cs-CZ" sz="2000"/>
              <a:t> 60%, HCl konc.), formaldehyd, anilin, benzidin, alfa naftol (holubinky), fenol…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4168" y="29210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89138"/>
            <a:ext cx="6480175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250825" y="404813"/>
            <a:ext cx="8893175" cy="141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/>
              <a:t>„postava“ plodnice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/>
              <a:t>marasmioidní (špička), collybioidní (penízovka), mycenoidní (helmovka), omphalinoidní (kalichovka), clitocyboidní (strmělka), tricholomoidní (čirůvka), boletoidní (hřib), pleurotoidní (hlíva), crepidotoidní (trepkovitka)</a:t>
            </a: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1116013" y="6365875"/>
            <a:ext cx="1079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800"/>
              <a:t>Holec et al. 2012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1611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1700213"/>
            <a:ext cx="3678238" cy="458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358775" y="357188"/>
            <a:ext cx="88931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/>
              <a:t>velum</a:t>
            </a:r>
            <a:r>
              <a:rPr lang="cs-CZ" altLang="cs-CZ" sz="2000"/>
              <a:t> = obal plodnice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/>
              <a:t>důležitá je jeho přítomnost či absence 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/>
              <a:t>v případě, že je vyvinuto, tak charakter, pomíjivost, zbarvení atd.</a:t>
            </a: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539750" y="2276475"/>
            <a:ext cx="3168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gymnokarpní plodnice</a:t>
            </a:r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395288" y="4454525"/>
            <a:ext cx="2160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hemiangiokarpní plodnice</a:t>
            </a:r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2555875" y="3662363"/>
            <a:ext cx="2160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závoj (</a:t>
            </a:r>
            <a:r>
              <a:rPr lang="cs-CZ" altLang="cs-CZ" sz="2000" i="1"/>
              <a:t>velum</a:t>
            </a:r>
            <a:r>
              <a:rPr lang="cs-CZ" altLang="cs-CZ" sz="2000"/>
              <a:t> </a:t>
            </a:r>
            <a:r>
              <a:rPr lang="cs-CZ" altLang="cs-CZ" sz="2000" i="1"/>
              <a:t>partiale</a:t>
            </a:r>
            <a:r>
              <a:rPr lang="cs-CZ" altLang="cs-CZ" sz="2000"/>
              <a:t>)</a:t>
            </a:r>
          </a:p>
        </p:txBody>
      </p:sp>
      <p:sp>
        <p:nvSpPr>
          <p:cNvPr id="6151" name="Text Box 8"/>
          <p:cNvSpPr txBox="1">
            <a:spLocks noChangeArrowheads="1"/>
          </p:cNvSpPr>
          <p:nvPr/>
        </p:nvSpPr>
        <p:spPr bwMode="auto">
          <a:xfrm>
            <a:off x="2554288" y="4868863"/>
            <a:ext cx="21605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závoj (</a:t>
            </a:r>
            <a:r>
              <a:rPr lang="cs-CZ" altLang="cs-CZ" sz="2000" i="1"/>
              <a:t>velum</a:t>
            </a:r>
            <a:r>
              <a:rPr lang="cs-CZ" altLang="cs-CZ" sz="2000"/>
              <a:t> </a:t>
            </a:r>
            <a:r>
              <a:rPr lang="cs-CZ" altLang="cs-CZ" sz="2000" i="1"/>
              <a:t>partiale</a:t>
            </a:r>
            <a:r>
              <a:rPr lang="cs-CZ" altLang="cs-CZ" sz="2000"/>
              <a:t>) + plachetka (</a:t>
            </a:r>
            <a:r>
              <a:rPr lang="cs-CZ" altLang="cs-CZ" sz="2000" i="1"/>
              <a:t>v.universale</a:t>
            </a:r>
            <a:r>
              <a:rPr lang="cs-CZ" altLang="cs-CZ" sz="2000"/>
              <a:t>)</a:t>
            </a:r>
          </a:p>
        </p:txBody>
      </p:sp>
      <p:sp>
        <p:nvSpPr>
          <p:cNvPr id="6152" name="Text Box 9"/>
          <p:cNvSpPr txBox="1">
            <a:spLocks noChangeArrowheads="1"/>
          </p:cNvSpPr>
          <p:nvPr/>
        </p:nvSpPr>
        <p:spPr bwMode="auto">
          <a:xfrm>
            <a:off x="4572000" y="1701800"/>
            <a:ext cx="1079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800"/>
              <a:t>Holec et al. 2012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3888" y="24980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/>
          <a:stretch>
            <a:fillRect/>
          </a:stretch>
        </p:blipFill>
        <p:spPr bwMode="auto">
          <a:xfrm>
            <a:off x="290513" y="3917950"/>
            <a:ext cx="374332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908050"/>
            <a:ext cx="4519613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 r="4665"/>
          <a:stretch>
            <a:fillRect/>
          </a:stretch>
        </p:blipFill>
        <p:spPr bwMode="auto">
          <a:xfrm>
            <a:off x="290513" y="908050"/>
            <a:ext cx="3743325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412750" y="280988"/>
            <a:ext cx="83185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/>
              <a:t>velum</a:t>
            </a:r>
            <a:endParaRPr lang="cs-CZ" altLang="cs-CZ" sz="20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3887" y="26105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4071938"/>
            <a:ext cx="40767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9891" r="10381"/>
          <a:stretch>
            <a:fillRect/>
          </a:stretch>
        </p:blipFill>
        <p:spPr bwMode="auto">
          <a:xfrm>
            <a:off x="4572000" y="908050"/>
            <a:ext cx="41179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884238"/>
            <a:ext cx="40767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áze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73525"/>
            <a:ext cx="397510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4"/>
          <p:cNvSpPr>
            <a:spLocks noChangeArrowheads="1"/>
          </p:cNvSpPr>
          <p:nvPr/>
        </p:nvSpPr>
        <p:spPr bwMode="auto">
          <a:xfrm>
            <a:off x="412750" y="280988"/>
            <a:ext cx="83185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/>
              <a:t>velum</a:t>
            </a:r>
            <a:endParaRPr lang="cs-CZ" altLang="cs-CZ" sz="20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31175" y="22801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vary klobouku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1093788"/>
            <a:ext cx="58166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50825" y="1085850"/>
            <a:ext cx="2986088" cy="464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/>
              <a:t>velikost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/>
              <a:t> tvar (polokulovitý, sklenutý, zvoncovitý, kuželovitý, plochý, nálevkovitý aj.)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/>
              <a:t> charakter pokožky (sliz, šupinky, žíhání aj.)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/>
              <a:t> zbytky vela na povrchu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/>
              <a:t> charakter okraje (rýhovaný, brvitý, zvlněný, vroubkovaný…)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cs-CZ" altLang="cs-CZ" sz="2000"/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cs-CZ" altLang="cs-CZ" sz="200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8064500" y="6021388"/>
            <a:ext cx="1079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800"/>
              <a:t>Kuyper et al. 1988</a:t>
            </a:r>
          </a:p>
        </p:txBody>
      </p:sp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412750" y="280988"/>
            <a:ext cx="83185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/>
              <a:t>klobouk</a:t>
            </a:r>
            <a:endParaRPr lang="cs-CZ" altLang="cs-CZ" sz="20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3887" y="3008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"/>
          <a:stretch>
            <a:fillRect/>
          </a:stretch>
        </p:blipFill>
        <p:spPr bwMode="auto">
          <a:xfrm>
            <a:off x="4500563" y="3786188"/>
            <a:ext cx="41005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882650"/>
            <a:ext cx="4103687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Obráze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"/>
          <a:stretch>
            <a:fillRect/>
          </a:stretch>
        </p:blipFill>
        <p:spPr bwMode="auto">
          <a:xfrm>
            <a:off x="539750" y="908050"/>
            <a:ext cx="3744913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395288" y="280988"/>
            <a:ext cx="83169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/>
              <a:t>klobouk</a:t>
            </a:r>
            <a:endParaRPr lang="cs-CZ" altLang="cs-CZ" sz="2000"/>
          </a:p>
        </p:txBody>
      </p:sp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4427538" y="6453188"/>
            <a:ext cx="44100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1800"/>
              <a:t>sklenutý, hygrofánní, průsvitně čárkovaný</a:t>
            </a:r>
          </a:p>
        </p:txBody>
      </p:sp>
      <p:sp>
        <p:nvSpPr>
          <p:cNvPr id="14343" name="Rectangle 4"/>
          <p:cNvSpPr>
            <a:spLocks noChangeArrowheads="1"/>
          </p:cNvSpPr>
          <p:nvPr/>
        </p:nvSpPr>
        <p:spPr bwMode="auto">
          <a:xfrm>
            <a:off x="4500563" y="260350"/>
            <a:ext cx="38798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1800"/>
              <a:t>rozprostřený, se strupovitými zbytky vela a rýhovaným okrajem</a:t>
            </a:r>
          </a:p>
        </p:txBody>
      </p:sp>
      <p:sp>
        <p:nvSpPr>
          <p:cNvPr id="14344" name="Rectangle 4"/>
          <p:cNvSpPr>
            <a:spLocks noChangeArrowheads="1"/>
          </p:cNvSpPr>
          <p:nvPr/>
        </p:nvSpPr>
        <p:spPr bwMode="auto">
          <a:xfrm>
            <a:off x="468313" y="6443663"/>
            <a:ext cx="354488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1800"/>
              <a:t>paraboloidní, řasnatě skládaný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7" y="16906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/>
          <a:stretch>
            <a:fillRect/>
          </a:stretch>
        </p:blipFill>
        <p:spPr bwMode="auto">
          <a:xfrm>
            <a:off x="347663" y="3681413"/>
            <a:ext cx="400050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r="6049"/>
          <a:stretch>
            <a:fillRect/>
          </a:stretch>
        </p:blipFill>
        <p:spPr bwMode="auto">
          <a:xfrm>
            <a:off x="4535488" y="917575"/>
            <a:ext cx="392430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890588"/>
            <a:ext cx="39814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áze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3"/>
          <a:stretch>
            <a:fillRect/>
          </a:stretch>
        </p:blipFill>
        <p:spPr bwMode="auto">
          <a:xfrm>
            <a:off x="4589463" y="3709988"/>
            <a:ext cx="3852862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4"/>
          <p:cNvSpPr>
            <a:spLocks noChangeArrowheads="1"/>
          </p:cNvSpPr>
          <p:nvPr/>
        </p:nvSpPr>
        <p:spPr bwMode="auto">
          <a:xfrm>
            <a:off x="412750" y="280988"/>
            <a:ext cx="83185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/>
              <a:t>klobouk</a:t>
            </a:r>
            <a:endParaRPr lang="cs-CZ" altLang="cs-CZ" sz="2000"/>
          </a:p>
        </p:txBody>
      </p:sp>
      <p:sp>
        <p:nvSpPr>
          <p:cNvPr id="16391" name="Rectangle 4"/>
          <p:cNvSpPr>
            <a:spLocks noChangeArrowheads="1"/>
          </p:cNvSpPr>
          <p:nvPr/>
        </p:nvSpPr>
        <p:spPr bwMode="auto">
          <a:xfrm>
            <a:off x="4500563" y="476250"/>
            <a:ext cx="38798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1800"/>
              <a:t>plstnatě šupinkatý</a:t>
            </a:r>
          </a:p>
        </p:txBody>
      </p:sp>
      <p:sp>
        <p:nvSpPr>
          <p:cNvPr id="16392" name="Rectangle 4"/>
          <p:cNvSpPr>
            <a:spLocks noChangeArrowheads="1"/>
          </p:cNvSpPr>
          <p:nvPr/>
        </p:nvSpPr>
        <p:spPr bwMode="auto">
          <a:xfrm>
            <a:off x="331788" y="6372225"/>
            <a:ext cx="38798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1800"/>
              <a:t>vmačklý, radiálně žíhaný</a:t>
            </a:r>
          </a:p>
        </p:txBody>
      </p:sp>
      <p:sp>
        <p:nvSpPr>
          <p:cNvPr id="16393" name="Rectangle 4"/>
          <p:cNvSpPr>
            <a:spLocks noChangeArrowheads="1"/>
          </p:cNvSpPr>
          <p:nvPr/>
        </p:nvSpPr>
        <p:spPr bwMode="auto">
          <a:xfrm>
            <a:off x="4572000" y="6372225"/>
            <a:ext cx="38798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1800"/>
              <a:t>žebernatý okraj</a:t>
            </a:r>
          </a:p>
        </p:txBody>
      </p:sp>
      <p:sp>
        <p:nvSpPr>
          <p:cNvPr id="16394" name="Rectangle 4"/>
          <p:cNvSpPr>
            <a:spLocks noChangeArrowheads="1"/>
          </p:cNvSpPr>
          <p:nvPr/>
        </p:nvSpPr>
        <p:spPr bwMode="auto">
          <a:xfrm>
            <a:off x="2347913" y="476250"/>
            <a:ext cx="38798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1800"/>
              <a:t>šupinatý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19305" y="15095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lupen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1268413"/>
            <a:ext cx="5867400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61950" y="1196975"/>
            <a:ext cx="2986088" cy="415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/>
              <a:t>hustota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/>
              <a:t> přítomnost a četnost lupénků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/>
              <a:t> tvar (rovné, břichaté…)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/>
              <a:t> připojení ke třeni (odsedlé, volné, připojené, přirostlé, vykrojené, zoubkem sbíhavé, sbíhavé…)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/>
              <a:t> ostří (rovné, zvlněné, zubaté, brvité, vločkaté…)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8064500" y="5230813"/>
            <a:ext cx="1079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800"/>
              <a:t>Kuyper et al. 1988</a:t>
            </a: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412750" y="280988"/>
            <a:ext cx="83185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/>
              <a:t>lupeny</a:t>
            </a:r>
            <a:endParaRPr lang="cs-CZ" altLang="cs-CZ" sz="20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0069" y="28098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3126</TotalTime>
  <Words>413</Words>
  <Application>Microsoft Office PowerPoint</Application>
  <PresentationFormat>Předvádění na obrazovce (4:3)</PresentationFormat>
  <Paragraphs>66</Paragraphs>
  <Slides>14</Slides>
  <Notes>10</Notes>
  <HiddenSlides>0</HiddenSlides>
  <MMClips>14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6" baseType="lpstr">
      <vt:lpstr>Arial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literatura:</dc:title>
  <dc:creator>Daniel Dvořák</dc:creator>
  <cp:lastModifiedBy>Dan Dvořák</cp:lastModifiedBy>
  <cp:revision>93</cp:revision>
  <dcterms:created xsi:type="dcterms:W3CDTF">2007-11-26T09:46:09Z</dcterms:created>
  <dcterms:modified xsi:type="dcterms:W3CDTF">2020-11-17T18:58:30Z</dcterms:modified>
</cp:coreProperties>
</file>