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4" r:id="rId6"/>
    <p:sldId id="260" r:id="rId7"/>
    <p:sldId id="262" r:id="rId8"/>
    <p:sldId id="261" r:id="rId9"/>
    <p:sldId id="265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ipro\Downloads\Se&#353;it1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Citační manažer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000-4281-9E90-A18E7AC6B99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000-4281-9E90-A18E7AC6B99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000-4281-9E90-A18E7AC6B99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000-4281-9E90-A18E7AC6B994}"/>
              </c:ext>
            </c:extLst>
          </c:dPt>
          <c:cat>
            <c:strRef>
              <c:f>[Sešit1.xlsx]List1!$N$5:$N$8</c:f>
              <c:strCache>
                <c:ptCount val="4"/>
                <c:pt idx="0">
                  <c:v>EndNote</c:v>
                </c:pt>
                <c:pt idx="1">
                  <c:v>Mendeley</c:v>
                </c:pt>
                <c:pt idx="2">
                  <c:v>Zotero</c:v>
                </c:pt>
                <c:pt idx="3">
                  <c:v>Žádný</c:v>
                </c:pt>
              </c:strCache>
            </c:strRef>
          </c:cat>
          <c:val>
            <c:numRef>
              <c:f>[Sešit1.xlsx]List1!$O$5:$O$8</c:f>
              <c:numCache>
                <c:formatCode>General</c:formatCode>
                <c:ptCount val="4"/>
                <c:pt idx="0">
                  <c:v>7</c:v>
                </c:pt>
                <c:pt idx="1">
                  <c:v>10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000-4281-9E90-A18E7AC6B9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0.5443</cdr:x>
      <cdr:y>0.26992</cdr:y>
    </cdr:from>
    <cdr:to>
      <cdr:x>0.80886</cdr:x>
      <cdr:y>0.41264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1881322" y="720080"/>
          <a:ext cx="914400" cy="380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cs-CZ" sz="1400" b="1" dirty="0" err="1">
              <a:solidFill>
                <a:srgbClr val="FFFF00"/>
              </a:solidFill>
            </a:rPr>
            <a:t>EndNote</a:t>
          </a:r>
          <a:endParaRPr lang="cs-CZ" sz="1400" b="1" dirty="0">
            <a:solidFill>
              <a:srgbClr val="FFFF00"/>
            </a:solidFill>
          </a:endParaRPr>
        </a:p>
      </cdr:txBody>
    </cdr:sp>
  </cdr:relSizeAnchor>
  <cdr:relSizeAnchor xmlns:cdr="http://schemas.openxmlformats.org/drawingml/2006/chartDrawing">
    <cdr:from>
      <cdr:x>0.33333</cdr:x>
      <cdr:y>0.48662</cdr:y>
    </cdr:from>
    <cdr:to>
      <cdr:x>0.61378</cdr:x>
      <cdr:y>0.6283</cdr:y>
    </cdr:to>
    <cdr:pic>
      <cdr:nvPicPr>
        <cdr:cNvPr id="3" name="chart">
          <a:extLst xmlns:a="http://schemas.openxmlformats.org/drawingml/2006/main">
            <a:ext uri="{FF2B5EF4-FFF2-40B4-BE49-F238E27FC236}">
              <a16:creationId xmlns:a16="http://schemas.microsoft.com/office/drawing/2014/main" id="{D9E66334-A382-4C01-A7FE-01E44FCD6E1B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152128" y="1298167"/>
          <a:ext cx="969348" cy="377985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D49BD-9799-41FD-A084-94A904CB75EB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B161D-B385-40A9-897F-F65D62B54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055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B161D-B385-40A9-897F-F65D62B544D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608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Učitelé BP 20-30 stran</a:t>
            </a:r>
          </a:p>
          <a:p>
            <a:r>
              <a:rPr lang="cs-CZ" dirty="0"/>
              <a:t>Odborníci BP min</a:t>
            </a:r>
            <a:r>
              <a:rPr lang="cs-CZ" baseline="0" dirty="0"/>
              <a:t> 30 stran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B161D-B385-40A9-897F-F65D62B544D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834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3102-AD23-4BFF-87AE-61567A0BE8E3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ABC42-E576-4B96-A2BC-C9DCC9DAE463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B64A-A574-4632-8FB6-30501D3E1ACB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5725-E820-4B2A-A81C-15E6A453397F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B90A-5AB2-4BF4-8147-F4CADCC03FE3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CF7D-CB0D-4FDB-902B-9E5CD56B2F3F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5614-9033-4786-9235-17DD4EEE6651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D299-E27D-455F-9667-E019E6CEA2DD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A9CB-1752-48C5-8105-E376DCE212C0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1C62-8F5A-4581-84EA-8C88B3391AE6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8DDE-8CD0-4E97-98D0-8F413940748F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4BB6B48-E8B6-492E-B5F2-B7A73A7469AD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kuk.muni.cz/ask/kurzy/zapis.php" TargetMode="External"/><Relationship Id="rId2" Type="http://schemas.openxmlformats.org/officeDocument/2006/relationships/hyperlink" Target="https://kuk.muni.cz/vyuka/materialy/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.muni.cz/ofiz/absolvent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rozpis/inde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.muni.cz/ofiz/vyuka/informace-pro-studenty/magisterske-studium/zasady-a-instrukce-pro-vypracovani-dp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ci.muni.cz/ofiz/wp-content/uploads/2012/10/doporuceni.pdf" TargetMode="External"/><Relationship Id="rId4" Type="http://schemas.openxmlformats.org/officeDocument/2006/relationships/hyperlink" Target="http://botzool.sci.muni.cz/zaverecne-prac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&#218;stav-experiment&#225;ln&#237;-biologie-182347125135176/" TargetMode="External"/><Relationship Id="rId2" Type="http://schemas.openxmlformats.org/officeDocument/2006/relationships/hyperlink" Target="https://www.sci.muni.cz/ofi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ofiz_a36@sci.muni.cz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t.muni.cz/sluzby/vpn" TargetMode="External"/><Relationship Id="rId2" Type="http://schemas.openxmlformats.org/officeDocument/2006/relationships/hyperlink" Target="https://www.sciencedirect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eta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www.mendeley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login.webofknowledge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U&#268;O@muni.cz" TargetMode="External"/><Relationship Id="rId2" Type="http://schemas.openxmlformats.org/officeDocument/2006/relationships/hyperlink" Target="https://it.muni.cz/sluzby/microsoft-office-36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U&#268;O@mail.muni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0" y="1196752"/>
            <a:ext cx="9144000" cy="1222375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Aktuální informace k závěrečným pracím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81000" y="4581128"/>
            <a:ext cx="8458200" cy="648072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/>
              <a:t>Zadání  závěrečné práce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/>
              <a:t>Hledání informací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635896" y="5903058"/>
            <a:ext cx="20031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Jiřina </a:t>
            </a:r>
            <a:r>
              <a:rPr lang="cs-CZ" dirty="0" err="1"/>
              <a:t>Medalová</a:t>
            </a:r>
            <a:endParaRPr lang="cs-CZ" dirty="0"/>
          </a:p>
          <a:p>
            <a:r>
              <a:rPr lang="cs-CZ" dirty="0"/>
              <a:t>jipro@mail.muni.cz</a:t>
            </a:r>
          </a:p>
        </p:txBody>
      </p:sp>
    </p:spTree>
    <p:extLst>
      <p:ext uri="{BB962C8B-B14F-4D97-AF65-F5344CB8AC3E}">
        <p14:creationId xmlns:p14="http://schemas.microsoft.com/office/powerpoint/2010/main" val="912130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správně citovat???</a:t>
            </a:r>
          </a:p>
        </p:txBody>
      </p:sp>
      <p:sp>
        <p:nvSpPr>
          <p:cNvPr id="5" name="Obdélník 4"/>
          <p:cNvSpPr/>
          <p:nvPr/>
        </p:nvSpPr>
        <p:spPr>
          <a:xfrm>
            <a:off x="577250" y="2126715"/>
            <a:ext cx="593842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hlinkClick r:id="rId2"/>
              </a:rPr>
              <a:t>https://kuk.muni.cz/vyuka/materialy/</a:t>
            </a:r>
            <a:endParaRPr lang="cs-CZ" sz="2800" dirty="0"/>
          </a:p>
          <a:p>
            <a:endParaRPr lang="cs-CZ" sz="2800" dirty="0"/>
          </a:p>
        </p:txBody>
      </p:sp>
      <p:sp>
        <p:nvSpPr>
          <p:cNvPr id="6" name="Obdélník 5"/>
          <p:cNvSpPr/>
          <p:nvPr/>
        </p:nvSpPr>
        <p:spPr>
          <a:xfrm>
            <a:off x="577250" y="3789040"/>
            <a:ext cx="644586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hlinkClick r:id="rId3"/>
              </a:rPr>
              <a:t>https://kuk.muni.cz/ask/kurzy/zapis.php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37870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9144000" cy="1143000"/>
          </a:xfrm>
        </p:spPr>
        <p:txBody>
          <a:bodyPr/>
          <a:lstStyle/>
          <a:p>
            <a:r>
              <a:rPr lang="cs-CZ" altLang="cs-CZ" dirty="0"/>
              <a:t>Na co Nás škola nepřipravila??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24935" y="1268760"/>
            <a:ext cx="8966345" cy="45259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1100" dirty="0"/>
              <a:t>Málo jsme se věnovali analýze a interpretaci vědeckých publikací  - </a:t>
            </a:r>
            <a:r>
              <a:rPr lang="cs-CZ" sz="1100" dirty="0" err="1">
                <a:solidFill>
                  <a:srgbClr val="0070C0"/>
                </a:solidFill>
              </a:rPr>
              <a:t>journal</a:t>
            </a:r>
            <a:r>
              <a:rPr lang="cs-CZ" sz="1100" dirty="0">
                <a:solidFill>
                  <a:srgbClr val="0070C0"/>
                </a:solidFill>
              </a:rPr>
              <a:t> </a:t>
            </a:r>
            <a:r>
              <a:rPr lang="cs-CZ" sz="1100" dirty="0" err="1">
                <a:solidFill>
                  <a:srgbClr val="0070C0"/>
                </a:solidFill>
              </a:rPr>
              <a:t>clubs</a:t>
            </a:r>
            <a:endParaRPr lang="cs-CZ" sz="11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sz="1100" dirty="0"/>
              <a:t>Nutnost si vést zápisky při práci v laboratoři, jak je důležité všechno poznačit  </a:t>
            </a:r>
            <a:r>
              <a:rPr lang="cs-CZ" sz="1100" dirty="0">
                <a:solidFill>
                  <a:srgbClr val="0070C0"/>
                </a:solidFill>
              </a:rPr>
              <a:t>- Metodiky věd. práce – práce v laboratoři</a:t>
            </a:r>
          </a:p>
          <a:p>
            <a:pPr>
              <a:defRPr/>
            </a:pPr>
            <a:r>
              <a:rPr lang="cs-CZ" sz="1100" dirty="0"/>
              <a:t>Jaké jsou možnosti využití získaného vzdělán - v jakých konkrétních firmách na Brněnsku (kromě CEITEC) a v jakých konkrétních pozicích mají tyhle obory třeba jen s dostudovaným </a:t>
            </a:r>
            <a:r>
              <a:rPr lang="cs-CZ" sz="1100" dirty="0" err="1"/>
              <a:t>Mgr</a:t>
            </a:r>
            <a:r>
              <a:rPr lang="cs-CZ" sz="1100" dirty="0"/>
              <a:t> uplatnění - </a:t>
            </a:r>
            <a:r>
              <a:rPr lang="cs-CZ" sz="1100" dirty="0">
                <a:hlinkClick r:id="rId2"/>
              </a:rPr>
              <a:t>https://www.sci.muni.cz/ofiz/absolventi/</a:t>
            </a:r>
            <a:endParaRPr lang="cs-CZ" sz="1100" dirty="0"/>
          </a:p>
          <a:p>
            <a:pPr>
              <a:defRPr/>
            </a:pPr>
            <a:r>
              <a:rPr lang="cs-CZ" sz="1100" dirty="0"/>
              <a:t>Myslím, že největším problémem mi byla jen moje ostýchavost se na něco zeptat, když jsem nevěděla.</a:t>
            </a:r>
          </a:p>
          <a:p>
            <a:pPr>
              <a:defRPr/>
            </a:pPr>
            <a:r>
              <a:rPr lang="cs-CZ" sz="1100" dirty="0"/>
              <a:t>Neuměla jsem pracovat s DNA (navrhovat </a:t>
            </a:r>
            <a:r>
              <a:rPr lang="cs-CZ" sz="1100" dirty="0" err="1"/>
              <a:t>primery</a:t>
            </a:r>
            <a:r>
              <a:rPr lang="cs-CZ" sz="1100" dirty="0"/>
              <a:t>, </a:t>
            </a:r>
            <a:r>
              <a:rPr lang="cs-CZ" sz="1100" dirty="0" err="1"/>
              <a:t>sekvenace</a:t>
            </a:r>
            <a:r>
              <a:rPr lang="cs-CZ" sz="1100" dirty="0"/>
              <a:t> a pod.), celkově výpočty – míchání roztoků, příprava médií</a:t>
            </a:r>
            <a:r>
              <a:rPr lang="cs-CZ" sz="1100" dirty="0">
                <a:solidFill>
                  <a:srgbClr val="0070C0"/>
                </a:solidFill>
              </a:rPr>
              <a:t>– základní výpočty pro biology, genomika</a:t>
            </a:r>
          </a:p>
          <a:p>
            <a:pPr>
              <a:defRPr/>
            </a:pPr>
            <a:r>
              <a:rPr lang="cs-CZ" sz="1100" dirty="0"/>
              <a:t>Samostatné plánování experimentů na základě dat a literatury – </a:t>
            </a:r>
            <a:r>
              <a:rPr lang="cs-CZ" sz="1100" dirty="0">
                <a:solidFill>
                  <a:srgbClr val="0070C0"/>
                </a:solidFill>
              </a:rPr>
              <a:t>diplomka, Metodiky vědecké práce – tipy pro práci v laborat</a:t>
            </a:r>
            <a:r>
              <a:rPr lang="cs-CZ" sz="1100" dirty="0"/>
              <a:t>oři</a:t>
            </a:r>
            <a:endParaRPr lang="cs-CZ" sz="11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sz="1100" dirty="0"/>
              <a:t>Design vlastního experimentu, ve výuce mi chybí základní obecné přístupy pro design experimentu (reprodukovatelnost, kontroly </a:t>
            </a:r>
            <a:r>
              <a:rPr lang="cs-CZ" sz="1100" dirty="0">
                <a:solidFill>
                  <a:srgbClr val="0070C0"/>
                </a:solidFill>
              </a:rPr>
              <a:t>– Metodiky vědecké práce – tipy pro práci v laborat</a:t>
            </a:r>
            <a:r>
              <a:rPr lang="cs-CZ" sz="1100" dirty="0"/>
              <a:t>oři</a:t>
            </a:r>
            <a:endParaRPr lang="cs-CZ" sz="11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sz="1100" dirty="0"/>
              <a:t>Statistika aplikovaná na vlastní experimenty </a:t>
            </a:r>
            <a:r>
              <a:rPr lang="cs-CZ" sz="1100" dirty="0">
                <a:solidFill>
                  <a:srgbClr val="0070C0"/>
                </a:solidFill>
              </a:rPr>
              <a:t>– biostatistika, bioinformatika, Statistická analýza experimentálních dat</a:t>
            </a:r>
          </a:p>
          <a:p>
            <a:pPr>
              <a:defRPr/>
            </a:pPr>
            <a:r>
              <a:rPr lang="cs-CZ" sz="1100" dirty="0"/>
              <a:t>Příliš velké množství informaci, ve kterém se člověk musí vyznat a zhodnotit jejich důležitost, formování vlastních hypotéz, které opravdu za něco stoji – </a:t>
            </a:r>
            <a:r>
              <a:rPr lang="cs-CZ" sz="1100" dirty="0">
                <a:solidFill>
                  <a:srgbClr val="0070C0"/>
                </a:solidFill>
              </a:rPr>
              <a:t>diplomka</a:t>
            </a:r>
            <a:endParaRPr lang="cs-CZ" sz="1100" dirty="0"/>
          </a:p>
          <a:p>
            <a:pPr>
              <a:defRPr/>
            </a:pPr>
            <a:r>
              <a:rPr lang="cs-CZ" sz="1100" dirty="0"/>
              <a:t>Orientace v systému získávaní financí </a:t>
            </a:r>
            <a:r>
              <a:rPr lang="cs-CZ" sz="1100" dirty="0">
                <a:solidFill>
                  <a:srgbClr val="0070C0"/>
                </a:solidFill>
              </a:rPr>
              <a:t>– Metodiky věd. práce – o grantech</a:t>
            </a:r>
          </a:p>
          <a:p>
            <a:pPr>
              <a:defRPr/>
            </a:pPr>
            <a:r>
              <a:rPr lang="cs-CZ" sz="1100" dirty="0"/>
              <a:t>Hodnocení molekulárně biologických dat - zpracování </a:t>
            </a:r>
            <a:r>
              <a:rPr lang="cs-CZ" sz="1100" dirty="0" err="1"/>
              <a:t>transkriptomických</a:t>
            </a:r>
            <a:r>
              <a:rPr lang="cs-CZ" sz="1100" dirty="0"/>
              <a:t> dat, </a:t>
            </a:r>
            <a:r>
              <a:rPr lang="cs-CZ" sz="1100" dirty="0" err="1"/>
              <a:t>proteomiky</a:t>
            </a:r>
            <a:r>
              <a:rPr lang="cs-CZ" sz="1100" dirty="0"/>
              <a:t> – </a:t>
            </a:r>
            <a:r>
              <a:rPr lang="cs-CZ" sz="1100" dirty="0">
                <a:solidFill>
                  <a:srgbClr val="0070C0"/>
                </a:solidFill>
              </a:rPr>
              <a:t>Genomika, </a:t>
            </a:r>
            <a:r>
              <a:rPr lang="cs-CZ" sz="1100" dirty="0" err="1">
                <a:solidFill>
                  <a:srgbClr val="0070C0"/>
                </a:solidFill>
              </a:rPr>
              <a:t>Proteomika</a:t>
            </a:r>
            <a:endParaRPr lang="cs-CZ" sz="11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sz="1100" dirty="0"/>
              <a:t>Hledání kolegů pro spolupráci/radu - trošku se orientuji na MU, ale vůbec netuším, jaké vědecké skupiny jsou na VUT, </a:t>
            </a:r>
            <a:r>
              <a:rPr lang="cs-CZ" sz="1100" dirty="0" err="1"/>
              <a:t>Mendelce</a:t>
            </a:r>
            <a:r>
              <a:rPr lang="cs-CZ" sz="1100" dirty="0"/>
              <a:t>, atd.. </a:t>
            </a:r>
            <a:r>
              <a:rPr lang="cs-CZ" sz="1100" dirty="0">
                <a:solidFill>
                  <a:srgbClr val="0070C0"/>
                </a:solidFill>
              </a:rPr>
              <a:t>Konference, web</a:t>
            </a:r>
          </a:p>
          <a:p>
            <a:pPr>
              <a:defRPr/>
            </a:pPr>
            <a:r>
              <a:rPr lang="cs-CZ" sz="1100" dirty="0"/>
              <a:t>Jak zpracovat naměřená data, jak opravdu a reálně používat statistiku, jak vytvářet přehledný graf a práce </a:t>
            </a:r>
            <a:r>
              <a:rPr lang="cs-CZ" sz="1100" dirty="0" err="1"/>
              <a:t>např</a:t>
            </a:r>
            <a:r>
              <a:rPr lang="cs-CZ" sz="1100" dirty="0"/>
              <a:t> s </a:t>
            </a:r>
            <a:r>
              <a:rPr lang="cs-CZ" sz="1100" dirty="0" err="1"/>
              <a:t>GraphPadem</a:t>
            </a:r>
            <a:r>
              <a:rPr lang="cs-CZ" sz="1100" dirty="0"/>
              <a:t> - </a:t>
            </a:r>
            <a:r>
              <a:rPr lang="cs-CZ" sz="1100" dirty="0">
                <a:solidFill>
                  <a:srgbClr val="0070C0"/>
                </a:solidFill>
              </a:rPr>
              <a:t>Využití informačních technologií v biologii</a:t>
            </a:r>
          </a:p>
          <a:p>
            <a:pPr>
              <a:defRPr/>
            </a:pPr>
            <a:r>
              <a:rPr lang="cs-CZ" sz="1100" dirty="0"/>
              <a:t>Jak se nad výsledky zamyslet a správně je interpretovat – </a:t>
            </a:r>
            <a:r>
              <a:rPr lang="cs-CZ" sz="1100" dirty="0">
                <a:solidFill>
                  <a:srgbClr val="0070C0"/>
                </a:solidFill>
              </a:rPr>
              <a:t>diplomka, </a:t>
            </a:r>
            <a:r>
              <a:rPr lang="cs-CZ" sz="1100" dirty="0" err="1">
                <a:solidFill>
                  <a:srgbClr val="0070C0"/>
                </a:solidFill>
              </a:rPr>
              <a:t>journal</a:t>
            </a:r>
            <a:r>
              <a:rPr lang="cs-CZ" sz="1100" dirty="0">
                <a:solidFill>
                  <a:srgbClr val="0070C0"/>
                </a:solidFill>
              </a:rPr>
              <a:t> club</a:t>
            </a:r>
            <a:endParaRPr lang="cs-CZ" sz="1100" dirty="0"/>
          </a:p>
          <a:p>
            <a:pPr>
              <a:defRPr/>
            </a:pPr>
            <a:r>
              <a:rPr lang="cs-CZ" sz="1100" dirty="0"/>
              <a:t>Jak napsat grant, jak napsat článek - </a:t>
            </a:r>
            <a:r>
              <a:rPr lang="cs-CZ" sz="1100" b="1" dirty="0"/>
              <a:t> </a:t>
            </a:r>
            <a:r>
              <a:rPr lang="cs-CZ" sz="1100" dirty="0">
                <a:solidFill>
                  <a:srgbClr val="0070C0"/>
                </a:solidFill>
              </a:rPr>
              <a:t>Tipy a základní rady k psaní odborného článku a volbě časopisu – kurz knihovny</a:t>
            </a:r>
          </a:p>
          <a:p>
            <a:pPr>
              <a:defRPr/>
            </a:pPr>
            <a:r>
              <a:rPr lang="cs-CZ" sz="1100" dirty="0"/>
              <a:t>Nevěřit svému úsudku ve věci vyřazování dat, které se nehodí k preferované hypotéze. Tj. - vždy raději pracovat zaslepeně a všechno pořád ověřovat  – </a:t>
            </a:r>
            <a:r>
              <a:rPr lang="cs-CZ" sz="1100" dirty="0">
                <a:solidFill>
                  <a:srgbClr val="0070C0"/>
                </a:solidFill>
              </a:rPr>
              <a:t>diplomka</a:t>
            </a:r>
            <a:endParaRPr lang="cs-CZ" sz="1100" dirty="0"/>
          </a:p>
          <a:p>
            <a:pPr>
              <a:defRPr/>
            </a:pPr>
            <a:r>
              <a:rPr lang="cs-CZ" sz="1100" dirty="0"/>
              <a:t>obecně málo užitečných praktických informací jak pro vědeckou práci, tak pro praxi mimo univerzitu</a:t>
            </a:r>
          </a:p>
          <a:p>
            <a:pPr>
              <a:defRPr/>
            </a:pPr>
            <a:r>
              <a:rPr lang="cs-CZ" sz="1100" dirty="0"/>
              <a:t>Nikdo mě nepřipravil na to, jak moc je vědecké prostředí konkurenční </a:t>
            </a:r>
            <a:r>
              <a:rPr lang="cs-CZ" sz="1100" dirty="0">
                <a:solidFill>
                  <a:srgbClr val="0070C0"/>
                </a:solidFill>
              </a:rPr>
              <a:t>- Metodiky věd. práce - bakalářka</a:t>
            </a:r>
          </a:p>
          <a:p>
            <a:pPr>
              <a:defRPr/>
            </a:pPr>
            <a:r>
              <a:rPr lang="pt-BR" sz="1100" dirty="0"/>
              <a:t>Měla jsem problém s</a:t>
            </a:r>
            <a:r>
              <a:rPr lang="cs-CZ" sz="1100" dirty="0"/>
              <a:t> </a:t>
            </a:r>
            <a:r>
              <a:rPr lang="pt-BR" sz="1100" dirty="0"/>
              <a:t>hledáním informací a orientací v článcích</a:t>
            </a:r>
            <a:r>
              <a:rPr lang="cs-CZ" sz="1100" dirty="0"/>
              <a:t> – </a:t>
            </a:r>
            <a:r>
              <a:rPr lang="cs-CZ" sz="1100" dirty="0">
                <a:solidFill>
                  <a:srgbClr val="0070C0"/>
                </a:solidFill>
              </a:rPr>
              <a:t>Metodiky věd. práce - rešerše</a:t>
            </a:r>
          </a:p>
          <a:p>
            <a:pPr>
              <a:defRPr/>
            </a:pPr>
            <a:r>
              <a:rPr lang="cs-CZ" sz="1100" dirty="0"/>
              <a:t>Uvědomit si, že většina pokusů je neúspěšných a k dobrému výsledku vede třeba i několik měsíců. tedy že není všechno hned hotové a jasné tak, jak to vyznívá z článků  – </a:t>
            </a:r>
            <a:r>
              <a:rPr lang="cs-CZ" sz="1100" dirty="0">
                <a:solidFill>
                  <a:srgbClr val="0070C0"/>
                </a:solidFill>
              </a:rPr>
              <a:t>diplomka</a:t>
            </a:r>
            <a:br>
              <a:rPr lang="cs-CZ" sz="1100" dirty="0"/>
            </a:b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3980422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závěrečné práce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0" y="1554162"/>
            <a:ext cx="9144000" cy="5115198"/>
          </a:xfrm>
        </p:spPr>
        <p:txBody>
          <a:bodyPr>
            <a:normAutofit/>
          </a:bodyPr>
          <a:lstStyle/>
          <a:p>
            <a:r>
              <a:rPr lang="cs-CZ" sz="2800" dirty="0"/>
              <a:t>Student – studium – rozpisy témat</a:t>
            </a:r>
          </a:p>
          <a:p>
            <a:r>
              <a:rPr lang="cs-CZ" sz="2000" dirty="0">
                <a:hlinkClick r:id="rId2"/>
              </a:rPr>
              <a:t>https://is.muni.cz/auth/rozpis/index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r>
              <a:rPr lang="cs-CZ" sz="2800" dirty="0"/>
              <a:t>Postup: </a:t>
            </a:r>
            <a:r>
              <a:rPr lang="cs-CZ" sz="1800" dirty="0"/>
              <a:t>https://www.sci.muni.cz/ofiz/terminy-a-postup-pro-zadani-zaverecne-prace/</a:t>
            </a:r>
          </a:p>
          <a:p>
            <a:r>
              <a:rPr lang="cs-CZ" sz="2000" dirty="0"/>
              <a:t>Vyplnit oficiální zadání v IS (vedoucí práce) do </a:t>
            </a:r>
            <a:r>
              <a:rPr lang="cs-CZ" sz="2000" dirty="0">
                <a:solidFill>
                  <a:srgbClr val="FF0000"/>
                </a:solidFill>
              </a:rPr>
              <a:t>31.10.20</a:t>
            </a:r>
          </a:p>
          <a:p>
            <a:r>
              <a:rPr lang="cs-CZ" sz="2000" dirty="0"/>
              <a:t>Výjimečně do </a:t>
            </a:r>
            <a:r>
              <a:rPr lang="cs-CZ" sz="2000" dirty="0">
                <a:solidFill>
                  <a:srgbClr val="FF0000"/>
                </a:solidFill>
              </a:rPr>
              <a:t>10.11.20</a:t>
            </a:r>
            <a:r>
              <a:rPr lang="cs-CZ" sz="2000" dirty="0"/>
              <a:t> na email: </a:t>
            </a:r>
            <a:r>
              <a:rPr lang="cs-CZ" sz="2000" dirty="0" err="1"/>
              <a:t>vacha</a:t>
            </a:r>
            <a:r>
              <a:rPr lang="cs-CZ" sz="2000" dirty="0"/>
              <a:t>@ sci.muni.cz</a:t>
            </a:r>
          </a:p>
          <a:p>
            <a:r>
              <a:rPr lang="cs-CZ" sz="2000" dirty="0"/>
              <a:t>Schvalování témat komisí z OFIŽ – </a:t>
            </a:r>
            <a:r>
              <a:rPr lang="cs-CZ" sz="2000" dirty="0">
                <a:solidFill>
                  <a:srgbClr val="FF0000"/>
                </a:solidFill>
              </a:rPr>
              <a:t>do 14.11.20 </a:t>
            </a:r>
            <a:r>
              <a:rPr lang="cs-CZ" sz="2000" dirty="0"/>
              <a:t>– získání statutu „schváleno OFIŽ“</a:t>
            </a:r>
          </a:p>
          <a:p>
            <a:r>
              <a:rPr lang="cs-CZ" sz="2000" dirty="0"/>
              <a:t>Elektronické podepsání „</a:t>
            </a:r>
            <a:r>
              <a:rPr lang="cs-CZ" sz="2000" b="1" dirty="0"/>
              <a:t>Potvrzení tématu k obhajobě (vedoucím)” </a:t>
            </a:r>
            <a:r>
              <a:rPr lang="cs-CZ" sz="2000" dirty="0"/>
              <a:t>a student zase odklikne </a:t>
            </a:r>
            <a:r>
              <a:rPr lang="cs-CZ" sz="2000" b="1" dirty="0"/>
              <a:t>“Student potvrzuje přihlášení k obhajobě </a:t>
            </a:r>
            <a:r>
              <a:rPr lang="cs-CZ" sz="2000" dirty="0">
                <a:solidFill>
                  <a:srgbClr val="FF0000"/>
                </a:solidFill>
              </a:rPr>
              <a:t>- do 30.11.20</a:t>
            </a:r>
          </a:p>
          <a:p>
            <a:r>
              <a:rPr lang="cs-CZ" sz="2000" dirty="0"/>
              <a:t>Schválení práce pedagogickým zástupcem UEB</a:t>
            </a:r>
          </a:p>
          <a:p>
            <a:r>
              <a:rPr lang="cs-CZ" sz="2000" dirty="0"/>
              <a:t>Pro založení do závěrečné práce je nutná verze BEZ podpisů!!!</a:t>
            </a:r>
          </a:p>
        </p:txBody>
      </p:sp>
    </p:spTree>
    <p:extLst>
      <p:ext uri="{BB962C8B-B14F-4D97-AF65-F5344CB8AC3E}">
        <p14:creationId xmlns:p14="http://schemas.microsoft.com/office/powerpoint/2010/main" val="3016920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Speciality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686800" cy="5373216"/>
          </a:xfrm>
        </p:spPr>
        <p:txBody>
          <a:bodyPr>
            <a:normAutofit lnSpcReduction="10000"/>
          </a:bodyPr>
          <a:lstStyle/>
          <a:p>
            <a:r>
              <a:rPr lang="cs-CZ" sz="2400" b="1" dirty="0"/>
              <a:t>Externista vedoucí</a:t>
            </a:r>
          </a:p>
          <a:p>
            <a:r>
              <a:rPr lang="cs-CZ" sz="1900" dirty="0"/>
              <a:t>Nutný konzultant (kontaktní osoba) z OFIŽ</a:t>
            </a:r>
          </a:p>
          <a:p>
            <a:r>
              <a:rPr lang="cs-CZ" sz="1900" dirty="0"/>
              <a:t>V případě komplikací při zadávání práce kontaktovat doc. Váchu </a:t>
            </a:r>
          </a:p>
          <a:p>
            <a:r>
              <a:rPr lang="cs-CZ" sz="1900" dirty="0"/>
              <a:t>Oponent práce musí být z OFIŽ</a:t>
            </a:r>
          </a:p>
          <a:p>
            <a:endParaRPr lang="cs-CZ" sz="2400" b="1" dirty="0"/>
          </a:p>
          <a:p>
            <a:r>
              <a:rPr lang="cs-CZ" sz="2400" b="1" dirty="0"/>
              <a:t>Cizojazyčné práce</a:t>
            </a:r>
          </a:p>
          <a:p>
            <a:r>
              <a:rPr lang="cs-CZ" sz="1900" dirty="0"/>
              <a:t>Specifikovat jazyk práce už v zadání – pouze čeština (klient </a:t>
            </a:r>
            <a:r>
              <a:rPr lang="cs-CZ" sz="1900" dirty="0" err="1"/>
              <a:t>Teiresiás</a:t>
            </a:r>
            <a:r>
              <a:rPr lang="cs-CZ" sz="1900" dirty="0"/>
              <a:t> může jak chce)</a:t>
            </a:r>
          </a:p>
          <a:p>
            <a:r>
              <a:rPr lang="cs-CZ" sz="1900" dirty="0"/>
              <a:t>slovenština nebo angličtina může být jazykem závěrečné práce, ale musí být už v zadání uvedeno, že školitel nebo konzultant jsou </a:t>
            </a:r>
            <a:r>
              <a:rPr lang="cs-CZ" sz="1900"/>
              <a:t>rodilými mluvčími (SJ, ne AJ) </a:t>
            </a:r>
            <a:r>
              <a:rPr lang="cs-CZ" sz="1900" dirty="0"/>
              <a:t>– podloženo žádostí</a:t>
            </a:r>
            <a:r>
              <a:rPr lang="cs-CZ" i="1" dirty="0"/>
              <a:t> </a:t>
            </a:r>
            <a:r>
              <a:rPr lang="cs-CZ" sz="1300" i="1" dirty="0"/>
              <a:t>(IS – Úřadovna – Podání nové žádosti – Žádost o povolení psát závěrečnou práci v jiném než českém jazyce)</a:t>
            </a:r>
            <a:endParaRPr lang="cs-CZ" sz="1300" dirty="0"/>
          </a:p>
          <a:p>
            <a:endParaRPr lang="cs-CZ" sz="2400" b="1" dirty="0"/>
          </a:p>
          <a:p>
            <a:r>
              <a:rPr lang="cs-CZ" sz="2400" b="1" dirty="0"/>
              <a:t>Učitelé</a:t>
            </a:r>
            <a:r>
              <a:rPr lang="cs-CZ" sz="1900" dirty="0"/>
              <a:t> (</a:t>
            </a:r>
            <a:r>
              <a:rPr lang="cs-CZ" sz="1900" b="1" dirty="0"/>
              <a:t>Bi5009EB</a:t>
            </a:r>
            <a:r>
              <a:rPr lang="cs-CZ" sz="1900" dirty="0"/>
              <a:t> Bakalářská práce z biologie pro učitelské studium I (ÚEB)</a:t>
            </a:r>
          </a:p>
          <a:p>
            <a:r>
              <a:rPr lang="cs-CZ" sz="1900" dirty="0"/>
              <a:t>Na IS uvést, že garanční pracoviště je UEB – nevyplňovat štítky</a:t>
            </a:r>
          </a:p>
          <a:p>
            <a:pPr>
              <a:spcBef>
                <a:spcPts val="0"/>
              </a:spcBef>
            </a:pPr>
            <a:endParaRPr lang="cs-CZ" sz="1900" dirty="0"/>
          </a:p>
          <a:p>
            <a:pPr>
              <a:spcBef>
                <a:spcPts val="0"/>
              </a:spcBef>
            </a:pP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606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závěrečné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039" y="1556792"/>
            <a:ext cx="8991600" cy="4971182"/>
          </a:xfrm>
        </p:spPr>
        <p:txBody>
          <a:bodyPr>
            <a:normAutofit fontScale="85000" lnSpcReduction="10000"/>
          </a:bodyPr>
          <a:lstStyle/>
          <a:p>
            <a:r>
              <a:rPr lang="cs-CZ" sz="4000" dirty="0"/>
              <a:t> </a:t>
            </a:r>
            <a:r>
              <a:rPr lang="cs-CZ" sz="3800" dirty="0"/>
              <a:t>Studenti fyziologie živočichů</a:t>
            </a:r>
          </a:p>
          <a:p>
            <a:r>
              <a:rPr lang="cs-CZ" sz="3800" dirty="0"/>
              <a:t>Pokyny a šablony: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https://www.sci.muni.cz/ofiz/vyuka/informace-pro-studenty/magisterske-studium/zasady-a-instrukce-pro-vypracovani-dp/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sz="3800" dirty="0"/>
              <a:t>POZOR!!! Učitelé se řídí pokyny z BOTZOOL:</a:t>
            </a:r>
          </a:p>
          <a:p>
            <a:pPr marL="0" indent="0">
              <a:buNone/>
            </a:pPr>
            <a:r>
              <a:rPr lang="cs-CZ" dirty="0">
                <a:hlinkClick r:id="rId4"/>
              </a:rPr>
              <a:t>     http://botzool.sci.muni.cz/zaverecne-prace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Seznam nejčastějších chyb sestavený školiteli a oponenty:</a:t>
            </a:r>
          </a:p>
          <a:p>
            <a:r>
              <a:rPr lang="cs-CZ" altLang="cs-CZ" sz="2400" dirty="0">
                <a:hlinkClick r:id="rId5"/>
              </a:rPr>
              <a:t>http://www.sci.muni.cz/ofiz/wp-content/uploads/2012/10/doporuceni.pdf</a:t>
            </a:r>
            <a:endParaRPr lang="cs-CZ" alt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6549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o dění na </a:t>
            </a:r>
            <a:r>
              <a:rPr lang="cs-CZ" dirty="0" err="1"/>
              <a:t>ofiž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600" dirty="0"/>
              <a:t>Stránky OFIŽ </a:t>
            </a:r>
            <a:r>
              <a:rPr lang="cs-CZ" sz="2800" dirty="0">
                <a:hlinkClick r:id="rId2"/>
              </a:rPr>
              <a:t>https://www.sci.muni.cz/ofiz/</a:t>
            </a: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FB Ústavu experimentální biologie</a:t>
            </a:r>
          </a:p>
          <a:p>
            <a:pPr marL="0" indent="0">
              <a:buNone/>
            </a:pPr>
            <a:r>
              <a:rPr lang="cs-CZ" sz="2000" dirty="0">
                <a:hlinkClick r:id="rId3"/>
              </a:rPr>
              <a:t>https://www.facebook.com/Ústav-experimentální-biologie-182347125135176/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TWITTER OFIŽ https://twitter.com/BiologieUstav</a:t>
            </a:r>
          </a:p>
          <a:p>
            <a:endParaRPr lang="cs-CZ" sz="2000" dirty="0"/>
          </a:p>
          <a:p>
            <a:r>
              <a:rPr lang="cs-CZ" sz="2800" dirty="0"/>
              <a:t>PR manažerka: </a:t>
            </a:r>
            <a:r>
              <a:rPr lang="cs-CZ" sz="2000" dirty="0">
                <a:solidFill>
                  <a:schemeClr val="tx1"/>
                </a:solidFill>
              </a:rPr>
              <a:t>Kateřina Tomanová - 150822@mail.muni.cz</a:t>
            </a:r>
          </a:p>
          <a:p>
            <a:pPr marL="0" indent="0">
              <a:buNone/>
            </a:pPr>
            <a:r>
              <a:rPr lang="cs-CZ" sz="2000" dirty="0"/>
              <a:t>	</a:t>
            </a:r>
          </a:p>
          <a:p>
            <a:r>
              <a:rPr lang="cs-CZ" sz="2800" dirty="0"/>
              <a:t>Hromadný seznam </a:t>
            </a:r>
            <a:r>
              <a:rPr lang="cs-CZ" sz="2000" dirty="0">
                <a:hlinkClick r:id="rId4"/>
              </a:rPr>
              <a:t>ofiz_a36@sci.muni.cz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Požádejte svého školitele, ať vás vloží do hromadného emailu vaší skupiny,</a:t>
            </a:r>
          </a:p>
          <a:p>
            <a:pPr marL="0" indent="0">
              <a:buNone/>
            </a:pPr>
            <a:r>
              <a:rPr lang="cs-CZ" sz="2000" dirty="0"/>
              <a:t>případně email – jipro@mail.muni.cz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iviaSeznam"/>
              </a:rPr>
              <a:t> </a:t>
            </a:r>
            <a:r>
              <a:rPr kumimoji="0" lang="cs-CZ" altLang="cs-CZ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iviaSeznam"/>
              </a:rPr>
              <a:t> </a:t>
            </a:r>
            <a:r>
              <a:rPr kumimoji="0" lang="cs-CZ" altLang="cs-CZ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iviaSeznam"/>
              </a:rPr>
              <a:t> </a:t>
            </a:r>
            <a:r>
              <a:rPr kumimoji="0" lang="cs-CZ" altLang="cs-CZ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976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Vyhledávání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Pubmed</a:t>
            </a:r>
            <a:r>
              <a:rPr lang="cs-CZ" dirty="0"/>
              <a:t> </a:t>
            </a:r>
            <a:r>
              <a:rPr lang="cs-CZ" altLang="cs-CZ" sz="2000" dirty="0"/>
              <a:t>http://www.ncbi.nlm.nih.gov/entrez/query.fcgi</a:t>
            </a:r>
          </a:p>
          <a:p>
            <a:r>
              <a:rPr lang="cs-CZ" sz="2000" dirty="0"/>
              <a:t>Zastřešuje 30 databází, odkazy na full texty (licence MU)</a:t>
            </a:r>
          </a:p>
          <a:p>
            <a:r>
              <a:rPr lang="cs-CZ" sz="2000" dirty="0" err="1"/>
              <a:t>PubCrawler</a:t>
            </a:r>
            <a:r>
              <a:rPr lang="cs-CZ" sz="2000" dirty="0"/>
              <a:t> – pravidelně posílá novinky ze zadané problematiky</a:t>
            </a:r>
          </a:p>
          <a:p>
            <a:endParaRPr lang="cs-CZ" dirty="0"/>
          </a:p>
          <a:p>
            <a:r>
              <a:rPr lang="cs-CZ" dirty="0" err="1"/>
              <a:t>ScienceDirect</a:t>
            </a:r>
            <a:r>
              <a:rPr lang="cs-CZ" dirty="0"/>
              <a:t> </a:t>
            </a:r>
            <a:r>
              <a:rPr lang="cs-CZ" sz="2000" dirty="0">
                <a:hlinkClick r:id="rId2"/>
              </a:rPr>
              <a:t>https://www.sciencedirect.com/</a:t>
            </a:r>
            <a:endParaRPr lang="cs-CZ" sz="2000" dirty="0"/>
          </a:p>
          <a:p>
            <a:r>
              <a:rPr lang="cs-CZ" sz="2000" dirty="0"/>
              <a:t>Vyhledávání dat, full-textů</a:t>
            </a:r>
            <a:endParaRPr lang="cs-CZ" sz="1600" dirty="0"/>
          </a:p>
          <a:p>
            <a:pPr marL="0" indent="0">
              <a:buNone/>
            </a:pPr>
            <a:endParaRPr lang="cs-CZ" sz="2000" dirty="0"/>
          </a:p>
          <a:p>
            <a:r>
              <a:rPr lang="cs-CZ" altLang="cs-CZ" dirty="0"/>
              <a:t>Elektronické zdroje MU </a:t>
            </a:r>
            <a:r>
              <a:rPr lang="cs-CZ" altLang="cs-CZ" sz="2000" dirty="0"/>
              <a:t>http://library.muni.cz/ezdroje</a:t>
            </a:r>
          </a:p>
          <a:p>
            <a:r>
              <a:rPr lang="cs-CZ" sz="2000" dirty="0"/>
              <a:t>Díky </a:t>
            </a:r>
            <a:r>
              <a:rPr lang="cs-CZ" sz="2000" dirty="0" err="1"/>
              <a:t>login</a:t>
            </a:r>
            <a:r>
              <a:rPr lang="cs-CZ" sz="2000" dirty="0"/>
              <a:t> do MU je možné získat přístup k předplaceným platformám </a:t>
            </a:r>
          </a:p>
          <a:p>
            <a:pPr lvl="1"/>
            <a:r>
              <a:rPr lang="cs-CZ" sz="2000" b="1" dirty="0">
                <a:hlinkClick r:id="rId3"/>
              </a:rPr>
              <a:t>https://it.muni.cz/sluzby/vpn</a:t>
            </a:r>
            <a:endParaRPr lang="cs-CZ" sz="2000" b="1" dirty="0"/>
          </a:p>
          <a:p>
            <a:endParaRPr lang="cs-CZ" sz="2000" dirty="0"/>
          </a:p>
          <a:p>
            <a:r>
              <a:rPr lang="cs-CZ" dirty="0" err="1"/>
              <a:t>MetaOrg</a:t>
            </a:r>
            <a:r>
              <a:rPr lang="cs-CZ" sz="2000" dirty="0"/>
              <a:t> </a:t>
            </a:r>
            <a:r>
              <a:rPr lang="cs-CZ" sz="2000" dirty="0">
                <a:hlinkClick r:id="rId4"/>
              </a:rPr>
              <a:t>https://www.meta.org/</a:t>
            </a:r>
            <a:endParaRPr lang="cs-CZ" sz="2000" dirty="0"/>
          </a:p>
          <a:p>
            <a:r>
              <a:rPr lang="cs-CZ" sz="2000" dirty="0"/>
              <a:t>Vyhledávání založené na kontextu</a:t>
            </a:r>
          </a:p>
          <a:p>
            <a:endParaRPr lang="cs-CZ" sz="2000" dirty="0"/>
          </a:p>
          <a:p>
            <a:r>
              <a:rPr lang="cs-CZ" dirty="0" err="1"/>
              <a:t>SemanticScholar</a:t>
            </a:r>
            <a:r>
              <a:rPr lang="cs-CZ" sz="2000" dirty="0"/>
              <a:t> https://www.semanticscholar.org/</a:t>
            </a:r>
          </a:p>
          <a:p>
            <a:r>
              <a:rPr lang="cs-CZ" sz="2000" dirty="0"/>
              <a:t>Vyhledávání, open </a:t>
            </a:r>
            <a:r>
              <a:rPr lang="cs-CZ" sz="2000" dirty="0" err="1"/>
              <a:t>access</a:t>
            </a:r>
            <a:r>
              <a:rPr lang="cs-CZ" sz="2000" dirty="0"/>
              <a:t>, citovanost</a:t>
            </a:r>
          </a:p>
        </p:txBody>
      </p:sp>
    </p:spTree>
    <p:extLst>
      <p:ext uri="{BB962C8B-B14F-4D97-AF65-F5344CB8AC3E}">
        <p14:creationId xmlns:p14="http://schemas.microsoft.com/office/powerpoint/2010/main" val="3984203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Citační manažery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EndNoteWeb</a:t>
            </a:r>
            <a:r>
              <a:rPr lang="cs-CZ" dirty="0"/>
              <a:t> </a:t>
            </a:r>
            <a:r>
              <a:rPr lang="cs-CZ" sz="2000" dirty="0"/>
              <a:t>https://access.clarivate.com/login?app=endnote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Mendeley</a:t>
            </a:r>
            <a:r>
              <a:rPr lang="cs-CZ" dirty="0"/>
              <a:t> </a:t>
            </a:r>
            <a:r>
              <a:rPr lang="cs-CZ" sz="2000" dirty="0">
                <a:hlinkClick r:id="rId2"/>
              </a:rPr>
              <a:t>https://www.mendeley.com/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r>
              <a:rPr lang="cs-CZ" dirty="0"/>
              <a:t> </a:t>
            </a:r>
            <a:r>
              <a:rPr lang="cs-CZ" dirty="0" err="1"/>
              <a:t>Zotero</a:t>
            </a:r>
            <a:r>
              <a:rPr lang="cs-CZ" dirty="0"/>
              <a:t> </a:t>
            </a:r>
            <a:r>
              <a:rPr lang="cs-CZ" sz="2000" dirty="0"/>
              <a:t>https://www.zotero.org/</a:t>
            </a:r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2068776"/>
              </p:ext>
            </p:extLst>
          </p:nvPr>
        </p:nvGraphicFramePr>
        <p:xfrm>
          <a:off x="5292080" y="4005064"/>
          <a:ext cx="3456384" cy="2667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8151821" y="6007134"/>
            <a:ext cx="705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n=21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868144" y="4725144"/>
            <a:ext cx="662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err="1">
                <a:solidFill>
                  <a:srgbClr val="FFFF00"/>
                </a:solidFill>
              </a:rPr>
              <a:t>Zotero</a:t>
            </a:r>
            <a:endParaRPr lang="cs-CZ" sz="1400" b="1" dirty="0">
              <a:solidFill>
                <a:srgbClr val="FFFF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700954" y="4505826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80701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Užitečné stránky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26309"/>
            <a:ext cx="86868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/>
              <a:t>LinkedIn</a:t>
            </a:r>
            <a:r>
              <a:rPr lang="cs-CZ" dirty="0"/>
              <a:t> </a:t>
            </a:r>
            <a:r>
              <a:rPr lang="cs-CZ" sz="2000" dirty="0"/>
              <a:t>https://cz.linkedin.com/</a:t>
            </a:r>
          </a:p>
          <a:p>
            <a:r>
              <a:rPr lang="cs-CZ" sz="2000" dirty="0"/>
              <a:t>Pracovní nabídky, profesionální sociální síť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dirty="0" err="1"/>
              <a:t>ResearchGate</a:t>
            </a:r>
            <a:r>
              <a:rPr lang="cs-CZ" dirty="0"/>
              <a:t> </a:t>
            </a:r>
            <a:r>
              <a:rPr lang="cs-CZ" sz="2000" dirty="0"/>
              <a:t>https://www.researchgate.net/</a:t>
            </a:r>
          </a:p>
          <a:p>
            <a:r>
              <a:rPr lang="cs-CZ" sz="2000" dirty="0"/>
              <a:t>Sdílení publikací, hledání odpovědí na praktické otázky, sociální síť v přírodních vědách</a:t>
            </a:r>
          </a:p>
          <a:p>
            <a:endParaRPr lang="cs-CZ" sz="2000" dirty="0"/>
          </a:p>
          <a:p>
            <a:r>
              <a:rPr lang="cs-CZ" dirty="0"/>
              <a:t>Wikipedie </a:t>
            </a:r>
            <a:r>
              <a:rPr lang="cs-CZ" sz="2000" dirty="0"/>
              <a:t>https://cs.wikipedia.org/wiki/Sci-Hub</a:t>
            </a:r>
          </a:p>
          <a:p>
            <a:r>
              <a:rPr lang="cs-CZ" sz="2000" dirty="0"/>
              <a:t>Fulltexty</a:t>
            </a:r>
          </a:p>
          <a:p>
            <a:endParaRPr lang="cs-CZ" sz="2000" dirty="0"/>
          </a:p>
          <a:p>
            <a:r>
              <a:rPr lang="cs-CZ" dirty="0" err="1"/>
              <a:t>WoK</a:t>
            </a:r>
            <a:r>
              <a:rPr lang="cs-CZ" dirty="0"/>
              <a:t> </a:t>
            </a:r>
            <a:r>
              <a:rPr lang="cs-CZ" sz="2000" dirty="0">
                <a:hlinkClick r:id="rId2"/>
              </a:rPr>
              <a:t>https://login.webofknowledge.com</a:t>
            </a:r>
            <a:endParaRPr lang="cs-CZ" sz="2000" dirty="0"/>
          </a:p>
          <a:p>
            <a:r>
              <a:rPr lang="cs-CZ" sz="2000" dirty="0"/>
              <a:t>Nutný institucionální </a:t>
            </a:r>
            <a:r>
              <a:rPr lang="cs-CZ" sz="2000" dirty="0" err="1"/>
              <a:t>login</a:t>
            </a:r>
            <a:r>
              <a:rPr lang="cs-CZ" sz="2000" dirty="0"/>
              <a:t>, </a:t>
            </a:r>
            <a:r>
              <a:rPr lang="cs-CZ" sz="2000" dirty="0" err="1"/>
              <a:t>sciometrické</a:t>
            </a:r>
            <a:r>
              <a:rPr lang="cs-CZ" sz="2000" dirty="0"/>
              <a:t> údaje o autorech a časopisech</a:t>
            </a:r>
          </a:p>
          <a:p>
            <a:r>
              <a:rPr lang="cs-CZ" sz="2000" dirty="0" err="1"/>
              <a:t>EndNote</a:t>
            </a:r>
            <a:r>
              <a:rPr lang="cs-CZ" sz="2000" dirty="0"/>
              <a:t> online, </a:t>
            </a:r>
            <a:r>
              <a:rPr lang="cs-CZ" sz="2000" dirty="0" err="1"/>
              <a:t>researcherID</a:t>
            </a:r>
            <a:r>
              <a:rPr lang="cs-CZ" sz="2000" dirty="0"/>
              <a:t>=</a:t>
            </a:r>
            <a:r>
              <a:rPr lang="cs-CZ" sz="2000" dirty="0" err="1"/>
              <a:t>publons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48249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možná nevíte…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Office 365 + </a:t>
            </a:r>
            <a:r>
              <a:rPr lang="cs-CZ" dirty="0" err="1"/>
              <a:t>one</a:t>
            </a:r>
            <a:r>
              <a:rPr lang="cs-CZ" dirty="0"/>
              <a:t> drive + MS </a:t>
            </a:r>
            <a:r>
              <a:rPr lang="cs-CZ" dirty="0" err="1"/>
              <a:t>Teams</a:t>
            </a:r>
            <a:endParaRPr lang="cs-CZ" dirty="0"/>
          </a:p>
          <a:p>
            <a:r>
              <a:rPr lang="cs-CZ" sz="2000" dirty="0">
                <a:hlinkClick r:id="rId2"/>
              </a:rPr>
              <a:t>https://it.muni.cz/sluzby/microsoft-office-365</a:t>
            </a:r>
            <a:endParaRPr lang="cs-CZ" sz="2000" dirty="0"/>
          </a:p>
          <a:p>
            <a:r>
              <a:rPr lang="cs-CZ" sz="2000" dirty="0"/>
              <a:t>Oficiálně podporované MUNI, GDPR ověřené</a:t>
            </a:r>
          </a:p>
          <a:p>
            <a:r>
              <a:rPr lang="cs-CZ" sz="2000" dirty="0"/>
              <a:t>Neomezený prostor pro ukládání dat</a:t>
            </a:r>
          </a:p>
          <a:p>
            <a:r>
              <a:rPr lang="cs-CZ" sz="2000" dirty="0">
                <a:hlinkClick r:id="rId3"/>
              </a:rPr>
              <a:t>UČO@muni.cz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r>
              <a:rPr lang="cs-CZ" dirty="0"/>
              <a:t>Google </a:t>
            </a:r>
            <a:r>
              <a:rPr lang="cs-CZ" dirty="0" err="1"/>
              <a:t>disc</a:t>
            </a:r>
            <a:endParaRPr lang="cs-CZ" dirty="0"/>
          </a:p>
          <a:p>
            <a:r>
              <a:rPr lang="cs-CZ" sz="2000" dirty="0"/>
              <a:t>Velký úložný prostor</a:t>
            </a:r>
          </a:p>
          <a:p>
            <a:r>
              <a:rPr lang="cs-CZ" sz="2000" dirty="0">
                <a:hlinkClick r:id="rId4"/>
              </a:rPr>
              <a:t>UČO@mail.muni.cz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5858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778</TotalTime>
  <Words>1224</Words>
  <Application>Microsoft Office PowerPoint</Application>
  <PresentationFormat>Předvádění na obrazovce (4:3)</PresentationFormat>
  <Paragraphs>140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Franklin Gothic Book</vt:lpstr>
      <vt:lpstr>Franklin Gothic Medium</vt:lpstr>
      <vt:lpstr>TriviaSeznam</vt:lpstr>
      <vt:lpstr>Wingdings 2</vt:lpstr>
      <vt:lpstr>Cesta</vt:lpstr>
      <vt:lpstr>Aktuální informace k závěrečným pracím</vt:lpstr>
      <vt:lpstr>Zadání závěrečné práce</vt:lpstr>
      <vt:lpstr>Speciality</vt:lpstr>
      <vt:lpstr>Požadavky závěrečné práce</vt:lpstr>
      <vt:lpstr>Informace o dění na ofiž</vt:lpstr>
      <vt:lpstr>Vyhledávání informací</vt:lpstr>
      <vt:lpstr>Citační manažery</vt:lpstr>
      <vt:lpstr>Užitečné stránky</vt:lpstr>
      <vt:lpstr>Co možná nevíte…</vt:lpstr>
      <vt:lpstr>Jak správně citovat???</vt:lpstr>
      <vt:lpstr>Na co Nás škola nepřipravila??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informace k závěrečným pracím</dc:title>
  <dc:creator>Jipro</dc:creator>
  <cp:lastModifiedBy>Kateřina Tomanová</cp:lastModifiedBy>
  <cp:revision>46</cp:revision>
  <dcterms:created xsi:type="dcterms:W3CDTF">2018-09-25T12:17:04Z</dcterms:created>
  <dcterms:modified xsi:type="dcterms:W3CDTF">2020-10-21T11:46:51Z</dcterms:modified>
</cp:coreProperties>
</file>