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sldIdLst>
    <p:sldId id="256" r:id="rId2"/>
    <p:sldId id="306" r:id="rId3"/>
    <p:sldId id="312" r:id="rId4"/>
    <p:sldId id="314" r:id="rId5"/>
    <p:sldId id="308" r:id="rId6"/>
    <p:sldId id="403" r:id="rId7"/>
    <p:sldId id="311" r:id="rId8"/>
    <p:sldId id="404" r:id="rId9"/>
    <p:sldId id="257" r:id="rId10"/>
    <p:sldId id="259" r:id="rId11"/>
    <p:sldId id="297" r:id="rId12"/>
    <p:sldId id="305" r:id="rId13"/>
    <p:sldId id="376" r:id="rId14"/>
    <p:sldId id="304" r:id="rId15"/>
    <p:sldId id="338" r:id="rId16"/>
    <p:sldId id="373" r:id="rId17"/>
    <p:sldId id="316" r:id="rId18"/>
    <p:sldId id="405" r:id="rId19"/>
    <p:sldId id="375" r:id="rId20"/>
    <p:sldId id="406" r:id="rId21"/>
    <p:sldId id="386" r:id="rId22"/>
    <p:sldId id="387" r:id="rId23"/>
    <p:sldId id="388" r:id="rId24"/>
    <p:sldId id="407" r:id="rId25"/>
    <p:sldId id="400" r:id="rId26"/>
    <p:sldId id="389" r:id="rId27"/>
    <p:sldId id="390" r:id="rId28"/>
    <p:sldId id="336" r:id="rId29"/>
    <p:sldId id="298" r:id="rId3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301" autoAdjust="0"/>
    <p:restoredTop sz="94660"/>
  </p:normalViewPr>
  <p:slideViewPr>
    <p:cSldViewPr>
      <p:cViewPr varScale="1">
        <p:scale>
          <a:sx n="114" d="100"/>
          <a:sy n="114" d="100"/>
        </p:scale>
        <p:origin x="108" y="15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28" d="100"/>
          <a:sy n="28" d="100"/>
        </p:scale>
        <p:origin x="-1266" y="-6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730CF-6BDA-4F37-8D1C-15D0327A8BB0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544148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DC43B-99C4-4B80-A3D7-76ECEB9EEB35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572588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C43E8F-4AB3-4201-95E6-F5F5926B6D31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99003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E29B60-1ADD-4F8A-B57B-9433AFA9B63B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260121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1C55D1-A919-4485-A3CC-4DBC3380E188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924693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63D4C2-6D36-4E8C-8E15-303518B8B06B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602967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8D90F-653E-482F-8DFA-F83DAA2B53D1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946862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D63D72-DFE8-49DB-A421-AACB128DEE9E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698480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4456A-F2CD-4438-9F89-8EA400DB7555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496256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CAB079-F1AD-4677-BBCC-C3E254ED389A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002023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6F626-50E3-473B-A1AB-BB9B966708F0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14482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100000">
              <a:srgbClr val="CC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 smtClean="0"/>
              <a:t>Klepnutím upravíte styl předlohy nadpisu.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 smtClean="0"/>
              <a:t>Klepnutím upravíte styly předlohy textu.</a:t>
            </a:r>
          </a:p>
          <a:p>
            <a:pPr lvl="1"/>
            <a:r>
              <a:rPr lang="en-CA" altLang="cs-CZ" smtClean="0"/>
              <a:t>Druhá úroveň</a:t>
            </a:r>
          </a:p>
          <a:p>
            <a:pPr lvl="2"/>
            <a:r>
              <a:rPr lang="en-CA" altLang="cs-CZ" smtClean="0"/>
              <a:t>Třetí úroveň</a:t>
            </a:r>
          </a:p>
          <a:p>
            <a:pPr lvl="3"/>
            <a:r>
              <a:rPr lang="en-CA" altLang="cs-CZ" smtClean="0"/>
              <a:t>Čtvrtá úroveň</a:t>
            </a:r>
          </a:p>
          <a:p>
            <a:pPr lvl="4"/>
            <a:r>
              <a:rPr lang="en-CA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AF153CA-ABFA-4920-BCD0-BCAFBABAB31B}" type="slidenum">
              <a:rPr lang="en-CA" altLang="cs-CZ"/>
              <a:pPr>
                <a:defRPr/>
              </a:pPr>
              <a:t>‹#›</a:t>
            </a:fld>
            <a:endParaRPr lang="en-CA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media11.m4a"/><Relationship Id="rId7" Type="http://schemas.openxmlformats.org/officeDocument/2006/relationships/image" Target="../media/image28.jpeg"/><Relationship Id="rId2" Type="http://schemas.microsoft.com/office/2007/relationships/media" Target="../media/media11.m4a"/><Relationship Id="rId1" Type="http://schemas.openxmlformats.org/officeDocument/2006/relationships/tags" Target="../tags/tag3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2.m4a"/><Relationship Id="rId7" Type="http://schemas.openxmlformats.org/officeDocument/2006/relationships/image" Target="../media/image32.png"/><Relationship Id="rId2" Type="http://schemas.microsoft.com/office/2007/relationships/media" Target="../media/media12.m4a"/><Relationship Id="rId1" Type="http://schemas.openxmlformats.org/officeDocument/2006/relationships/tags" Target="../tags/tag4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3.m4a"/><Relationship Id="rId7" Type="http://schemas.openxmlformats.org/officeDocument/2006/relationships/image" Target="../media/image35.jpeg"/><Relationship Id="rId2" Type="http://schemas.microsoft.com/office/2007/relationships/media" Target="../media/media13.m4a"/><Relationship Id="rId1" Type="http://schemas.openxmlformats.org/officeDocument/2006/relationships/tags" Target="../tags/tag5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5.m4a"/><Relationship Id="rId7" Type="http://schemas.openxmlformats.org/officeDocument/2006/relationships/image" Target="../media/image1.png"/><Relationship Id="rId2" Type="http://schemas.microsoft.com/office/2007/relationships/media" Target="../media/media15.m4a"/><Relationship Id="rId1" Type="http://schemas.openxmlformats.org/officeDocument/2006/relationships/tags" Target="../tags/tag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1.jpeg"/><Relationship Id="rId12" Type="http://schemas.openxmlformats.org/officeDocument/2006/relationships/image" Target="../media/image2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50.jpeg"/><Relationship Id="rId11" Type="http://schemas.openxmlformats.org/officeDocument/2006/relationships/image" Target="../media/image1.pn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7.jpe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2.png"/><Relationship Id="rId4" Type="http://schemas.openxmlformats.org/officeDocument/2006/relationships/image" Target="../media/image64.png"/><Relationship Id="rId9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audio" Target="../media/media26.m4a"/><Relationship Id="rId7" Type="http://schemas.openxmlformats.org/officeDocument/2006/relationships/image" Target="../media/image71.jpeg"/><Relationship Id="rId12" Type="http://schemas.openxmlformats.org/officeDocument/2006/relationships/image" Target="../media/image76.png"/><Relationship Id="rId2" Type="http://schemas.microsoft.com/office/2007/relationships/media" Target="../media/media26.m4a"/><Relationship Id="rId1" Type="http://schemas.openxmlformats.org/officeDocument/2006/relationships/tags" Target="../tags/tag10.xml"/><Relationship Id="rId6" Type="http://schemas.openxmlformats.org/officeDocument/2006/relationships/image" Target="../media/image70.jpeg"/><Relationship Id="rId11" Type="http://schemas.openxmlformats.org/officeDocument/2006/relationships/image" Target="../media/image75.png"/><Relationship Id="rId5" Type="http://schemas.openxmlformats.org/officeDocument/2006/relationships/image" Target="../media/image69.jpeg"/><Relationship Id="rId15" Type="http://schemas.openxmlformats.org/officeDocument/2006/relationships/image" Target="../media/image2.png"/><Relationship Id="rId10" Type="http://schemas.openxmlformats.org/officeDocument/2006/relationships/image" Target="../media/image7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3.png"/><Relationship Id="rId1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13" Type="http://schemas.openxmlformats.org/officeDocument/2006/relationships/image" Target="../media/image86.png"/><Relationship Id="rId3" Type="http://schemas.openxmlformats.org/officeDocument/2006/relationships/audio" Target="../media/media27.m4a"/><Relationship Id="rId7" Type="http://schemas.openxmlformats.org/officeDocument/2006/relationships/image" Target="../media/image80.jpeg"/><Relationship Id="rId12" Type="http://schemas.openxmlformats.org/officeDocument/2006/relationships/image" Target="../media/image85.png"/><Relationship Id="rId2" Type="http://schemas.microsoft.com/office/2007/relationships/media" Target="../media/media27.m4a"/><Relationship Id="rId16" Type="http://schemas.openxmlformats.org/officeDocument/2006/relationships/image" Target="../media/image2.png"/><Relationship Id="rId1" Type="http://schemas.openxmlformats.org/officeDocument/2006/relationships/tags" Target="../tags/tag11.xml"/><Relationship Id="rId6" Type="http://schemas.openxmlformats.org/officeDocument/2006/relationships/image" Target="../media/image79.png"/><Relationship Id="rId11" Type="http://schemas.openxmlformats.org/officeDocument/2006/relationships/image" Target="../media/image84.jpeg"/><Relationship Id="rId5" Type="http://schemas.openxmlformats.org/officeDocument/2006/relationships/image" Target="../media/image78.png"/><Relationship Id="rId15" Type="http://schemas.openxmlformats.org/officeDocument/2006/relationships/image" Target="../media/image1.png"/><Relationship Id="rId10" Type="http://schemas.openxmlformats.org/officeDocument/2006/relationships/image" Target="../media/image8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2.png"/><Relationship Id="rId14" Type="http://schemas.openxmlformats.org/officeDocument/2006/relationships/image" Target="../media/image8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1.png"/><Relationship Id="rId12" Type="http://schemas.openxmlformats.org/officeDocument/2006/relationships/image" Target="../media/image1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90.png"/><Relationship Id="rId11" Type="http://schemas.openxmlformats.org/officeDocument/2006/relationships/image" Target="../media/image95.jpeg"/><Relationship Id="rId5" Type="http://schemas.openxmlformats.org/officeDocument/2006/relationships/image" Target="../media/image89.jpeg"/><Relationship Id="rId10" Type="http://schemas.openxmlformats.org/officeDocument/2006/relationships/image" Target="../media/image94.jpeg"/><Relationship Id="rId4" Type="http://schemas.openxmlformats.org/officeDocument/2006/relationships/image" Target="../media/image88.jpeg"/><Relationship Id="rId9" Type="http://schemas.openxmlformats.org/officeDocument/2006/relationships/image" Target="../media/image9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5" Type="http://schemas.openxmlformats.org/officeDocument/2006/relationships/image" Target="../media/image2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Relationship Id="rId1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2.png"/><Relationship Id="rId2" Type="http://schemas.microsoft.com/office/2007/relationships/media" Target="../media/media8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jpeg"/><Relationship Id="rId12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8.jpeg"/><Relationship Id="rId11" Type="http://schemas.openxmlformats.org/officeDocument/2006/relationships/image" Target="../media/image1.pn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1026"/>
          <p:cNvSpPr txBox="1">
            <a:spLocks noChangeArrowheads="1"/>
          </p:cNvSpPr>
          <p:nvPr/>
        </p:nvSpPr>
        <p:spPr bwMode="auto">
          <a:xfrm>
            <a:off x="539750" y="2276475"/>
            <a:ext cx="81534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4000" b="1">
                <a:solidFill>
                  <a:schemeClr val="bg1"/>
                </a:solidFill>
                <a:latin typeface="Arial" panose="020B0604020202020204" pitchFamily="34" charset="0"/>
              </a:rPr>
              <a:t>Rostliny a zvířata v životě pravěkých lovců a sběračů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685800" y="6553200"/>
            <a:ext cx="7772400" cy="457200"/>
          </a:xfrm>
        </p:spPr>
        <p:txBody>
          <a:bodyPr/>
          <a:lstStyle/>
          <a:p>
            <a:pPr>
              <a:defRPr/>
            </a:pPr>
            <a:r>
              <a:rPr lang="en-CA">
                <a:solidFill>
                  <a:srgbClr val="FFFF66"/>
                </a:solidFill>
                <a:latin typeface="Arial" charset="0"/>
              </a:rPr>
              <a:t>Petr Bureš: Dějiny </a:t>
            </a:r>
            <a:r>
              <a:rPr lang="en-CA" smtClean="0">
                <a:solidFill>
                  <a:srgbClr val="FFFF66"/>
                </a:solidFill>
                <a:latin typeface="Arial" charset="0"/>
              </a:rPr>
              <a:t>b</a:t>
            </a:r>
            <a:r>
              <a:rPr lang="cs-CZ" smtClean="0">
                <a:solidFill>
                  <a:srgbClr val="FFFF66"/>
                </a:solidFill>
                <a:latin typeface="Arial" charset="0"/>
              </a:rPr>
              <a:t>otaniky</a:t>
            </a:r>
            <a:r>
              <a:rPr lang="en-CA" smtClean="0">
                <a:solidFill>
                  <a:srgbClr val="FFFF66"/>
                </a:solidFill>
                <a:latin typeface="Arial" charset="0"/>
              </a:rPr>
              <a:t> </a:t>
            </a:r>
            <a:r>
              <a:rPr lang="en-CA">
                <a:solidFill>
                  <a:srgbClr val="FFFF66"/>
                </a:solidFill>
                <a:latin typeface="Arial" charset="0"/>
              </a:rPr>
              <a:t>– </a:t>
            </a:r>
            <a:r>
              <a:rPr lang="cs-CZ" smtClean="0">
                <a:solidFill>
                  <a:srgbClr val="FFFF66"/>
                </a:solidFill>
                <a:latin typeface="Arial" charset="0"/>
              </a:rPr>
              <a:t>biologické znalosti lovců a sběračů</a:t>
            </a:r>
            <a:endParaRPr lang="en-CA">
              <a:solidFill>
                <a:srgbClr val="FFFF66"/>
              </a:solidFill>
              <a:latin typeface="Arial" charset="0"/>
            </a:endParaRPr>
          </a:p>
          <a:p>
            <a:pPr>
              <a:defRPr/>
            </a:pPr>
            <a:endParaRPr lang="en-CA"/>
          </a:p>
        </p:txBody>
      </p:sp>
      <p:pic>
        <p:nvPicPr>
          <p:cNvPr id="2052" name="Zvuk 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46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873125"/>
            <a:ext cx="3571875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0" y="873125"/>
            <a:ext cx="4505325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 Box 6"/>
          <p:cNvSpPr txBox="1">
            <a:spLocks noChangeArrowheads="1"/>
          </p:cNvSpPr>
          <p:nvPr/>
        </p:nvSpPr>
        <p:spPr bwMode="auto">
          <a:xfrm>
            <a:off x="433388" y="5057775"/>
            <a:ext cx="437515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chemeClr val="bg1"/>
                </a:solidFill>
                <a:latin typeface="Arial" panose="020B0604020202020204" pitchFamily="34" charset="0"/>
              </a:rPr>
              <a:t>Lascaux </a:t>
            </a:r>
            <a:r>
              <a:rPr lang="cs-CZ" altLang="cs-CZ" sz="1700">
                <a:solidFill>
                  <a:schemeClr val="bg1"/>
                </a:solidFill>
                <a:latin typeface="Arial" panose="020B0604020202020204" pitchFamily="34" charset="0"/>
              </a:rPr>
              <a:t>polychromní obrazy, vytvořené oxidy kovů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1700">
                <a:solidFill>
                  <a:schemeClr val="bg1"/>
                </a:solidFill>
                <a:latin typeface="Arial" panose="020B0604020202020204" pitchFamily="34" charset="0"/>
              </a:rPr>
              <a:t>objevena 1940</a:t>
            </a:r>
          </a:p>
        </p:txBody>
      </p:sp>
      <p:pic>
        <p:nvPicPr>
          <p:cNvPr id="11269" name="Obrázek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613" y="3716338"/>
            <a:ext cx="3040062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ext Box 4"/>
          <p:cNvSpPr txBox="1">
            <a:spLocks noChangeArrowheads="1"/>
          </p:cNvSpPr>
          <p:nvPr/>
        </p:nvSpPr>
        <p:spPr bwMode="auto">
          <a:xfrm>
            <a:off x="250825" y="84138"/>
            <a:ext cx="86423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bg1"/>
                </a:solidFill>
                <a:latin typeface="Arial" panose="020B0604020202020204" pitchFamily="34" charset="0"/>
              </a:rPr>
              <a:t>Zvířata na paleolitických malbách v jeskyních</a:t>
            </a:r>
            <a:endParaRPr lang="cs-CZ" altLang="cs-CZ" sz="2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5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685800" y="6553200"/>
            <a:ext cx="7772400" cy="457200"/>
          </a:xfrm>
        </p:spPr>
        <p:txBody>
          <a:bodyPr/>
          <a:lstStyle/>
          <a:p>
            <a:pPr>
              <a:defRPr/>
            </a:pPr>
            <a:r>
              <a:rPr lang="en-CA">
                <a:solidFill>
                  <a:srgbClr val="FFFF66"/>
                </a:solidFill>
                <a:latin typeface="Arial" charset="0"/>
              </a:rPr>
              <a:t>Petr Bureš: Dějiny </a:t>
            </a:r>
            <a:r>
              <a:rPr lang="en-CA" smtClean="0">
                <a:solidFill>
                  <a:srgbClr val="FFFF66"/>
                </a:solidFill>
                <a:latin typeface="Arial" charset="0"/>
              </a:rPr>
              <a:t>b</a:t>
            </a:r>
            <a:r>
              <a:rPr lang="cs-CZ" smtClean="0">
                <a:solidFill>
                  <a:srgbClr val="FFFF66"/>
                </a:solidFill>
                <a:latin typeface="Arial" charset="0"/>
              </a:rPr>
              <a:t>otaniky</a:t>
            </a:r>
            <a:r>
              <a:rPr lang="en-CA" smtClean="0">
                <a:solidFill>
                  <a:srgbClr val="FFFF66"/>
                </a:solidFill>
                <a:latin typeface="Arial" charset="0"/>
              </a:rPr>
              <a:t> </a:t>
            </a:r>
            <a:r>
              <a:rPr lang="en-CA">
                <a:solidFill>
                  <a:srgbClr val="FFFF66"/>
                </a:solidFill>
                <a:latin typeface="Arial" charset="0"/>
              </a:rPr>
              <a:t>– </a:t>
            </a:r>
            <a:r>
              <a:rPr lang="cs-CZ" smtClean="0">
                <a:solidFill>
                  <a:srgbClr val="FFFF66"/>
                </a:solidFill>
                <a:latin typeface="Arial" charset="0"/>
              </a:rPr>
              <a:t>biologické znalosti lovců a sběračů</a:t>
            </a:r>
            <a:endParaRPr lang="en-CA">
              <a:solidFill>
                <a:srgbClr val="FFFF66"/>
              </a:solidFill>
              <a:latin typeface="Arial" charset="0"/>
            </a:endParaRPr>
          </a:p>
          <a:p>
            <a:pPr>
              <a:defRPr/>
            </a:pPr>
            <a:endParaRPr lang="en-CA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10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608013"/>
            <a:ext cx="3967162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300038" y="3470275"/>
            <a:ext cx="19875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600" b="1">
                <a:solidFill>
                  <a:schemeClr val="bg1"/>
                </a:solidFill>
                <a:latin typeface="Arial" panose="020B0604020202020204" pitchFamily="34" charset="0"/>
              </a:rPr>
              <a:t>Rouffignac</a:t>
            </a:r>
            <a:endParaRPr lang="cs-CZ" altLang="cs-CZ" sz="2600" b="1">
              <a:latin typeface="Arial" panose="020B0604020202020204" pitchFamily="34" charset="0"/>
            </a:endParaRPr>
          </a:p>
        </p:txBody>
      </p:sp>
      <p:sp>
        <p:nvSpPr>
          <p:cNvPr id="12292" name="Text Box 1028"/>
          <p:cNvSpPr txBox="1">
            <a:spLocks noChangeArrowheads="1"/>
          </p:cNvSpPr>
          <p:nvPr/>
        </p:nvSpPr>
        <p:spPr bwMode="auto">
          <a:xfrm>
            <a:off x="388938" y="3576638"/>
            <a:ext cx="3967162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Arial" panose="020B0604020202020204" pitchFamily="34" charset="0"/>
              </a:rPr>
              <a:t>kresby vytvořené 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Arial" panose="020B0604020202020204" pitchFamily="34" charset="0"/>
              </a:rPr>
              <a:t>"tužkou" z oxidu manganu</a:t>
            </a:r>
          </a:p>
        </p:txBody>
      </p:sp>
      <p:pic>
        <p:nvPicPr>
          <p:cNvPr id="12294" name="Picture 1030" descr="3706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013" y="622300"/>
            <a:ext cx="4387850" cy="338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Text Box 1031"/>
          <p:cNvSpPr txBox="1">
            <a:spLocks noChangeArrowheads="1"/>
          </p:cNvSpPr>
          <p:nvPr/>
        </p:nvSpPr>
        <p:spPr bwMode="auto">
          <a:xfrm>
            <a:off x="4321175" y="5157788"/>
            <a:ext cx="471646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mamut srstnatý (</a:t>
            </a:r>
            <a:r>
              <a:rPr lang="cs-CZ" altLang="cs-CZ" sz="1800" i="1">
                <a:solidFill>
                  <a:schemeClr val="bg1"/>
                </a:solidFill>
                <a:latin typeface="Arial" panose="020B0604020202020204" pitchFamily="34" charset="0"/>
              </a:rPr>
              <a:t>Mammuthus primigenius</a:t>
            </a: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) </a:t>
            </a:r>
          </a:p>
        </p:txBody>
      </p:sp>
      <p:grpSp>
        <p:nvGrpSpPr>
          <p:cNvPr id="2" name="Skupina 1"/>
          <p:cNvGrpSpPr>
            <a:grpSpLocks/>
          </p:cNvGrpSpPr>
          <p:nvPr/>
        </p:nvGrpSpPr>
        <p:grpSpPr bwMode="auto">
          <a:xfrm>
            <a:off x="388938" y="4300538"/>
            <a:ext cx="2043112" cy="2043112"/>
            <a:chOff x="6659563" y="692150"/>
            <a:chExt cx="2043112" cy="2043113"/>
          </a:xfrm>
        </p:grpSpPr>
        <p:pic>
          <p:nvPicPr>
            <p:cNvPr id="12300" name="Picture 7" descr="http://www.tageo.com/get_map.php?lat=45.33&amp;long=-0.45&amp;name=Rouffignac&amp;tag=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9563" y="692150"/>
              <a:ext cx="2043112" cy="2043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1" name="Elipsa 8"/>
            <p:cNvSpPr>
              <a:spLocks noChangeArrowheads="1"/>
            </p:cNvSpPr>
            <p:nvPr/>
          </p:nvSpPr>
          <p:spPr bwMode="auto">
            <a:xfrm>
              <a:off x="7891463" y="1609725"/>
              <a:ext cx="71437" cy="71438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FFFF00"/>
              </a:solidFill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cs-CZ" altLang="cs-CZ" sz="240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12298" name="Picture 11" descr="Výsledek obrázku pro mammoth distributi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013" y="4079875"/>
            <a:ext cx="438785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7" name="Text Box 4"/>
          <p:cNvSpPr txBox="1">
            <a:spLocks noChangeArrowheads="1"/>
          </p:cNvSpPr>
          <p:nvPr/>
        </p:nvSpPr>
        <p:spPr bwMode="auto">
          <a:xfrm>
            <a:off x="250825" y="84138"/>
            <a:ext cx="86423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bg1"/>
                </a:solidFill>
                <a:latin typeface="Arial" panose="020B0604020202020204" pitchFamily="34" charset="0"/>
              </a:rPr>
              <a:t>Zvířata na paleolitických malbách v jeskyních</a:t>
            </a:r>
            <a:endParaRPr lang="cs-CZ" altLang="cs-CZ" sz="2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685800" y="6553200"/>
            <a:ext cx="7772400" cy="457200"/>
          </a:xfrm>
        </p:spPr>
        <p:txBody>
          <a:bodyPr/>
          <a:lstStyle/>
          <a:p>
            <a:pPr>
              <a:defRPr/>
            </a:pPr>
            <a:r>
              <a:rPr lang="en-CA">
                <a:solidFill>
                  <a:srgbClr val="FFFF66"/>
                </a:solidFill>
                <a:latin typeface="Arial" charset="0"/>
              </a:rPr>
              <a:t>Petr Bureš: Dějiny </a:t>
            </a:r>
            <a:r>
              <a:rPr lang="en-CA" smtClean="0">
                <a:solidFill>
                  <a:srgbClr val="FFFF66"/>
                </a:solidFill>
                <a:latin typeface="Arial" charset="0"/>
              </a:rPr>
              <a:t>b</a:t>
            </a:r>
            <a:r>
              <a:rPr lang="cs-CZ" smtClean="0">
                <a:solidFill>
                  <a:srgbClr val="FFFF66"/>
                </a:solidFill>
                <a:latin typeface="Arial" charset="0"/>
              </a:rPr>
              <a:t>otaniky</a:t>
            </a:r>
            <a:r>
              <a:rPr lang="en-CA" smtClean="0">
                <a:solidFill>
                  <a:srgbClr val="FFFF66"/>
                </a:solidFill>
                <a:latin typeface="Arial" charset="0"/>
              </a:rPr>
              <a:t> </a:t>
            </a:r>
            <a:r>
              <a:rPr lang="en-CA">
                <a:solidFill>
                  <a:srgbClr val="FFFF66"/>
                </a:solidFill>
                <a:latin typeface="Arial" charset="0"/>
              </a:rPr>
              <a:t>– </a:t>
            </a:r>
            <a:r>
              <a:rPr lang="cs-CZ" smtClean="0">
                <a:solidFill>
                  <a:srgbClr val="FFFF66"/>
                </a:solidFill>
                <a:latin typeface="Arial" charset="0"/>
              </a:rPr>
              <a:t>biologické znalosti lovců a sběračů</a:t>
            </a:r>
            <a:endParaRPr lang="en-CA">
              <a:solidFill>
                <a:srgbClr val="FFFF66"/>
              </a:solidFill>
              <a:latin typeface="Arial" charset="0"/>
            </a:endParaRPr>
          </a:p>
          <a:p>
            <a:pPr>
              <a:defRPr/>
            </a:pPr>
            <a:endParaRPr lang="en-CA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90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29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5"/>
          <p:cNvSpPr txBox="1">
            <a:spLocks noChangeArrowheads="1"/>
          </p:cNvSpPr>
          <p:nvPr/>
        </p:nvSpPr>
        <p:spPr bwMode="auto">
          <a:xfrm>
            <a:off x="4811713" y="1484313"/>
            <a:ext cx="3124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Arial" panose="020B0604020202020204" pitchFamily="34" charset="0"/>
              </a:rPr>
              <a:t>srstnatý nosorožec (</a:t>
            </a:r>
            <a:r>
              <a:rPr lang="cs-CZ" altLang="cs-CZ" sz="2000" i="1">
                <a:solidFill>
                  <a:schemeClr val="bg1"/>
                </a:solidFill>
                <a:latin typeface="Arial" panose="020B0604020202020204" pitchFamily="34" charset="0"/>
              </a:rPr>
              <a:t>Coelodonta antiquitatis</a:t>
            </a:r>
            <a:r>
              <a:rPr lang="cs-CZ" altLang="cs-CZ" sz="2000">
                <a:solidFill>
                  <a:schemeClr val="bg1"/>
                </a:solidFill>
                <a:latin typeface="Arial" panose="020B0604020202020204" pitchFamily="34" charset="0"/>
              </a:rPr>
              <a:t>)</a:t>
            </a:r>
          </a:p>
        </p:txBody>
      </p:sp>
      <p:pic>
        <p:nvPicPr>
          <p:cNvPr id="13315" name="Picture 7" descr="Image 15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349500"/>
            <a:ext cx="4572000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92150"/>
            <a:ext cx="4343400" cy="309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6" descr="The distribrution of the Woolly Rhinoceros (Coelodonta antiquitatis) (Image from here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01"/>
          <a:stretch>
            <a:fillRect/>
          </a:stretch>
        </p:blipFill>
        <p:spPr bwMode="auto">
          <a:xfrm>
            <a:off x="323850" y="3933825"/>
            <a:ext cx="3695700" cy="162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 Box 4"/>
          <p:cNvSpPr txBox="1">
            <a:spLocks noChangeArrowheads="1"/>
          </p:cNvSpPr>
          <p:nvPr/>
        </p:nvSpPr>
        <p:spPr bwMode="auto">
          <a:xfrm>
            <a:off x="250825" y="84138"/>
            <a:ext cx="86423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bg1"/>
                </a:solidFill>
                <a:latin typeface="Arial" panose="020B0604020202020204" pitchFamily="34" charset="0"/>
              </a:rPr>
              <a:t>Zvířata na paleolitických malbách v jeskyních</a:t>
            </a:r>
            <a:endParaRPr lang="cs-CZ" altLang="cs-CZ" sz="2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685800" y="6553200"/>
            <a:ext cx="7772400" cy="457200"/>
          </a:xfrm>
        </p:spPr>
        <p:txBody>
          <a:bodyPr/>
          <a:lstStyle/>
          <a:p>
            <a:pPr>
              <a:defRPr/>
            </a:pPr>
            <a:r>
              <a:rPr lang="en-CA">
                <a:solidFill>
                  <a:srgbClr val="FFFF66"/>
                </a:solidFill>
                <a:latin typeface="Arial" charset="0"/>
              </a:rPr>
              <a:t>Petr Bureš: Dějiny </a:t>
            </a:r>
            <a:r>
              <a:rPr lang="en-CA" smtClean="0">
                <a:solidFill>
                  <a:srgbClr val="FFFF66"/>
                </a:solidFill>
                <a:latin typeface="Arial" charset="0"/>
              </a:rPr>
              <a:t>b</a:t>
            </a:r>
            <a:r>
              <a:rPr lang="cs-CZ" smtClean="0">
                <a:solidFill>
                  <a:srgbClr val="FFFF66"/>
                </a:solidFill>
                <a:latin typeface="Arial" charset="0"/>
              </a:rPr>
              <a:t>otaniky</a:t>
            </a:r>
            <a:r>
              <a:rPr lang="en-CA" smtClean="0">
                <a:solidFill>
                  <a:srgbClr val="FFFF66"/>
                </a:solidFill>
                <a:latin typeface="Arial" charset="0"/>
              </a:rPr>
              <a:t> </a:t>
            </a:r>
            <a:r>
              <a:rPr lang="en-CA">
                <a:solidFill>
                  <a:srgbClr val="FFFF66"/>
                </a:solidFill>
                <a:latin typeface="Arial" charset="0"/>
              </a:rPr>
              <a:t>– </a:t>
            </a:r>
            <a:r>
              <a:rPr lang="cs-CZ" smtClean="0">
                <a:solidFill>
                  <a:srgbClr val="FFFF66"/>
                </a:solidFill>
                <a:latin typeface="Arial" charset="0"/>
              </a:rPr>
              <a:t>biologické znalosti lovců a sběračů</a:t>
            </a:r>
            <a:endParaRPr lang="en-CA">
              <a:solidFill>
                <a:srgbClr val="FFFF66"/>
              </a:solidFill>
              <a:latin typeface="Arial" charset="0"/>
            </a:endParaRPr>
          </a:p>
          <a:p>
            <a:pPr>
              <a:defRPr/>
            </a:pPr>
            <a:endParaRPr lang="en-CA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58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3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5"/>
          <p:cNvSpPr txBox="1">
            <a:spLocks noChangeArrowheads="1"/>
          </p:cNvSpPr>
          <p:nvPr/>
        </p:nvSpPr>
        <p:spPr bwMode="auto">
          <a:xfrm>
            <a:off x="4675188" y="630238"/>
            <a:ext cx="3960812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Arial" panose="020B0604020202020204" pitchFamily="34" charset="0"/>
              </a:rPr>
              <a:t>zubr (bizon) evropský (</a:t>
            </a:r>
            <a:r>
              <a:rPr lang="cs-CZ" altLang="cs-CZ" sz="2000" i="1">
                <a:solidFill>
                  <a:schemeClr val="bg1"/>
                </a:solidFill>
                <a:latin typeface="Arial" panose="020B0604020202020204" pitchFamily="34" charset="0"/>
              </a:rPr>
              <a:t>Bison bonasus</a:t>
            </a:r>
            <a:r>
              <a:rPr lang="cs-CZ" altLang="cs-CZ" sz="2000">
                <a:solidFill>
                  <a:schemeClr val="bg1"/>
                </a:solidFill>
                <a:latin typeface="Arial" panose="020B0604020202020204" pitchFamily="34" charset="0"/>
              </a:rPr>
              <a:t>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Přežil do současnosti na V Polska (vyhynul v Transilvánii a na Kavkaze)</a:t>
            </a:r>
          </a:p>
        </p:txBody>
      </p:sp>
      <p:pic>
        <p:nvPicPr>
          <p:cNvPr id="14339" name="Picture 2" descr="http://upload.wikimedia.org/wikipedia/commons/c/cc/AltamiraBiso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725488"/>
            <a:ext cx="4168775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250825" y="84138"/>
            <a:ext cx="86423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bg1"/>
                </a:solidFill>
                <a:latin typeface="Arial" panose="020B0604020202020204" pitchFamily="34" charset="0"/>
              </a:rPr>
              <a:t>Zvířata na paleolitických malbách v jeskyních</a:t>
            </a:r>
            <a:endParaRPr lang="cs-CZ" altLang="cs-CZ" sz="2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4173538"/>
            <a:ext cx="5984875" cy="231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Zubr v B&amp;ecaron;lov&amp;ecaron;&amp;zcaron;ském národním park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75" y="2382838"/>
            <a:ext cx="4037013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685800" y="6553200"/>
            <a:ext cx="7772400" cy="457200"/>
          </a:xfrm>
        </p:spPr>
        <p:txBody>
          <a:bodyPr/>
          <a:lstStyle/>
          <a:p>
            <a:pPr>
              <a:defRPr/>
            </a:pPr>
            <a:r>
              <a:rPr lang="en-CA">
                <a:solidFill>
                  <a:srgbClr val="FFFF66"/>
                </a:solidFill>
                <a:latin typeface="Arial" charset="0"/>
              </a:rPr>
              <a:t>Petr Bureš: Dějiny </a:t>
            </a:r>
            <a:r>
              <a:rPr lang="en-CA" smtClean="0">
                <a:solidFill>
                  <a:srgbClr val="FFFF66"/>
                </a:solidFill>
                <a:latin typeface="Arial" charset="0"/>
              </a:rPr>
              <a:t>b</a:t>
            </a:r>
            <a:r>
              <a:rPr lang="cs-CZ" smtClean="0">
                <a:solidFill>
                  <a:srgbClr val="FFFF66"/>
                </a:solidFill>
                <a:latin typeface="Arial" charset="0"/>
              </a:rPr>
              <a:t>otaniky</a:t>
            </a:r>
            <a:r>
              <a:rPr lang="en-CA" smtClean="0">
                <a:solidFill>
                  <a:srgbClr val="FFFF66"/>
                </a:solidFill>
                <a:latin typeface="Arial" charset="0"/>
              </a:rPr>
              <a:t> </a:t>
            </a:r>
            <a:r>
              <a:rPr lang="en-CA">
                <a:solidFill>
                  <a:srgbClr val="FFFF66"/>
                </a:solidFill>
                <a:latin typeface="Arial" charset="0"/>
              </a:rPr>
              <a:t>– </a:t>
            </a:r>
            <a:r>
              <a:rPr lang="cs-CZ" smtClean="0">
                <a:solidFill>
                  <a:srgbClr val="FFFF66"/>
                </a:solidFill>
                <a:latin typeface="Arial" charset="0"/>
              </a:rPr>
              <a:t>biologické znalosti lovců a sběračů</a:t>
            </a:r>
            <a:endParaRPr lang="en-CA">
              <a:solidFill>
                <a:srgbClr val="FFFF66"/>
              </a:solidFill>
              <a:latin typeface="Arial" charset="0"/>
            </a:endParaRPr>
          </a:p>
          <a:p>
            <a:pPr>
              <a:defRPr/>
            </a:pPr>
            <a:endParaRPr lang="en-CA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457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3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62013"/>
            <a:ext cx="3533775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4211638" y="765175"/>
            <a:ext cx="4932362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  <a:latin typeface="Arial" panose="020B0604020202020204" pitchFamily="34" charset="0"/>
              </a:rPr>
              <a:t>pratur (</a:t>
            </a:r>
            <a:r>
              <a:rPr lang="cs-CZ" altLang="cs-CZ" sz="2400" i="1">
                <a:solidFill>
                  <a:schemeClr val="bg1"/>
                </a:solidFill>
                <a:latin typeface="Arial" panose="020B0604020202020204" pitchFamily="34" charset="0"/>
              </a:rPr>
              <a:t>Bos primigenius</a:t>
            </a:r>
            <a:r>
              <a:rPr lang="cs-CZ" altLang="cs-CZ" sz="2400">
                <a:solidFill>
                  <a:schemeClr val="bg1"/>
                </a:solidFill>
                <a:latin typeface="Arial" panose="020B0604020202020204" pitchFamily="34" charset="0"/>
              </a:rPr>
              <a:t>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Poslední kus uhynul roku 1627 v u městečka Jaktorova, asi 50 km jihozápadně od Varšavy. </a:t>
            </a:r>
          </a:p>
        </p:txBody>
      </p:sp>
      <p:pic>
        <p:nvPicPr>
          <p:cNvPr id="15364" name="Picture 3" descr="File:Bos primigenius ma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851275"/>
            <a:ext cx="3527425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7" descr="Bos primigeniu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420938"/>
            <a:ext cx="454025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 Box 4"/>
          <p:cNvSpPr txBox="1">
            <a:spLocks noChangeArrowheads="1"/>
          </p:cNvSpPr>
          <p:nvPr/>
        </p:nvSpPr>
        <p:spPr bwMode="auto">
          <a:xfrm>
            <a:off x="250825" y="84138"/>
            <a:ext cx="86423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bg1"/>
                </a:solidFill>
                <a:latin typeface="Arial" panose="020B0604020202020204" pitchFamily="34" charset="0"/>
              </a:rPr>
              <a:t>Zvířata na paleolitických malbách v jeskyních</a:t>
            </a:r>
            <a:endParaRPr lang="cs-CZ" altLang="cs-CZ" sz="2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685800" y="6553200"/>
            <a:ext cx="7772400" cy="457200"/>
          </a:xfrm>
        </p:spPr>
        <p:txBody>
          <a:bodyPr/>
          <a:lstStyle/>
          <a:p>
            <a:pPr>
              <a:defRPr/>
            </a:pPr>
            <a:r>
              <a:rPr lang="en-CA">
                <a:solidFill>
                  <a:srgbClr val="FFFF66"/>
                </a:solidFill>
                <a:latin typeface="Arial" charset="0"/>
              </a:rPr>
              <a:t>Petr Bureš: Dějiny </a:t>
            </a:r>
            <a:r>
              <a:rPr lang="en-CA" smtClean="0">
                <a:solidFill>
                  <a:srgbClr val="FFFF66"/>
                </a:solidFill>
                <a:latin typeface="Arial" charset="0"/>
              </a:rPr>
              <a:t>b</a:t>
            </a:r>
            <a:r>
              <a:rPr lang="cs-CZ" smtClean="0">
                <a:solidFill>
                  <a:srgbClr val="FFFF66"/>
                </a:solidFill>
                <a:latin typeface="Arial" charset="0"/>
              </a:rPr>
              <a:t>otaniky</a:t>
            </a:r>
            <a:r>
              <a:rPr lang="en-CA" smtClean="0">
                <a:solidFill>
                  <a:srgbClr val="FFFF66"/>
                </a:solidFill>
                <a:latin typeface="Arial" charset="0"/>
              </a:rPr>
              <a:t> </a:t>
            </a:r>
            <a:r>
              <a:rPr lang="en-CA">
                <a:solidFill>
                  <a:srgbClr val="FFFF66"/>
                </a:solidFill>
                <a:latin typeface="Arial" charset="0"/>
              </a:rPr>
              <a:t>– </a:t>
            </a:r>
            <a:r>
              <a:rPr lang="cs-CZ" smtClean="0">
                <a:solidFill>
                  <a:srgbClr val="FFFF66"/>
                </a:solidFill>
                <a:latin typeface="Arial" charset="0"/>
              </a:rPr>
              <a:t>biologické znalosti lovců a sběračů</a:t>
            </a:r>
            <a:endParaRPr lang="en-CA">
              <a:solidFill>
                <a:srgbClr val="FFFF66"/>
              </a:solidFill>
              <a:latin typeface="Arial" charset="0"/>
            </a:endParaRPr>
          </a:p>
          <a:p>
            <a:pPr>
              <a:defRPr/>
            </a:pPr>
            <a:endParaRPr lang="en-CA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75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Lascau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30263"/>
            <a:ext cx="3810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8"/>
          <p:cNvSpPr txBox="1">
            <a:spLocks noChangeArrowheads="1"/>
          </p:cNvSpPr>
          <p:nvPr/>
        </p:nvSpPr>
        <p:spPr bwMode="auto">
          <a:xfrm>
            <a:off x="4495800" y="2286000"/>
            <a:ext cx="464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  <a:latin typeface="Arial" panose="020B0604020202020204" pitchFamily="34" charset="0"/>
              </a:rPr>
              <a:t>pratur (</a:t>
            </a:r>
            <a:r>
              <a:rPr lang="cs-CZ" altLang="cs-CZ" sz="2400" i="1">
                <a:solidFill>
                  <a:schemeClr val="bg1"/>
                </a:solidFill>
                <a:latin typeface="Arial" panose="020B0604020202020204" pitchFamily="34" charset="0"/>
              </a:rPr>
              <a:t>Bos primigenius</a:t>
            </a:r>
            <a:r>
              <a:rPr lang="cs-CZ" altLang="cs-CZ" sz="2400">
                <a:solidFill>
                  <a:schemeClr val="bg1"/>
                </a:solidFill>
                <a:latin typeface="Arial" panose="020B0604020202020204" pitchFamily="34" charset="0"/>
              </a:rPr>
              <a:t>)</a:t>
            </a:r>
            <a:r>
              <a:rPr lang="cs-CZ" altLang="cs-CZ" sz="2400"/>
              <a:t> </a:t>
            </a:r>
          </a:p>
        </p:txBody>
      </p:sp>
      <p:pic>
        <p:nvPicPr>
          <p:cNvPr id="16388" name="Picture 10" descr="auroch, aurochs, bos primigenius, animali estint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852738"/>
            <a:ext cx="4386263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 Box 4"/>
          <p:cNvSpPr txBox="1">
            <a:spLocks noChangeArrowheads="1"/>
          </p:cNvSpPr>
          <p:nvPr/>
        </p:nvSpPr>
        <p:spPr bwMode="auto">
          <a:xfrm>
            <a:off x="250825" y="84138"/>
            <a:ext cx="86423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bg1"/>
                </a:solidFill>
                <a:latin typeface="Arial" panose="020B0604020202020204" pitchFamily="34" charset="0"/>
              </a:rPr>
              <a:t>Zvířata na paleolitických malbách v jeskyních</a:t>
            </a:r>
            <a:endParaRPr lang="cs-CZ" altLang="cs-CZ" sz="2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685800" y="6553200"/>
            <a:ext cx="7772400" cy="457200"/>
          </a:xfrm>
        </p:spPr>
        <p:txBody>
          <a:bodyPr/>
          <a:lstStyle/>
          <a:p>
            <a:pPr>
              <a:defRPr/>
            </a:pPr>
            <a:r>
              <a:rPr lang="en-CA">
                <a:solidFill>
                  <a:srgbClr val="FFFF66"/>
                </a:solidFill>
                <a:latin typeface="Arial" charset="0"/>
              </a:rPr>
              <a:t>Petr Bureš: Dějiny </a:t>
            </a:r>
            <a:r>
              <a:rPr lang="en-CA" smtClean="0">
                <a:solidFill>
                  <a:srgbClr val="FFFF66"/>
                </a:solidFill>
                <a:latin typeface="Arial" charset="0"/>
              </a:rPr>
              <a:t>b</a:t>
            </a:r>
            <a:r>
              <a:rPr lang="cs-CZ" smtClean="0">
                <a:solidFill>
                  <a:srgbClr val="FFFF66"/>
                </a:solidFill>
                <a:latin typeface="Arial" charset="0"/>
              </a:rPr>
              <a:t>otaniky</a:t>
            </a:r>
            <a:r>
              <a:rPr lang="en-CA" smtClean="0">
                <a:solidFill>
                  <a:srgbClr val="FFFF66"/>
                </a:solidFill>
                <a:latin typeface="Arial" charset="0"/>
              </a:rPr>
              <a:t> </a:t>
            </a:r>
            <a:r>
              <a:rPr lang="en-CA">
                <a:solidFill>
                  <a:srgbClr val="FFFF66"/>
                </a:solidFill>
                <a:latin typeface="Arial" charset="0"/>
              </a:rPr>
              <a:t>– </a:t>
            </a:r>
            <a:r>
              <a:rPr lang="cs-CZ" smtClean="0">
                <a:solidFill>
                  <a:srgbClr val="FFFF66"/>
                </a:solidFill>
                <a:latin typeface="Arial" charset="0"/>
              </a:rPr>
              <a:t>biologické znalosti lovců a sběračů</a:t>
            </a:r>
            <a:endParaRPr lang="en-CA">
              <a:solidFill>
                <a:srgbClr val="FFFF66"/>
              </a:solidFill>
              <a:latin typeface="Arial" charset="0"/>
            </a:endParaRPr>
          </a:p>
          <a:p>
            <a:pPr>
              <a:defRPr/>
            </a:pPr>
            <a:endParaRPr lang="en-CA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03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38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8"/>
          <p:cNvSpPr txBox="1">
            <a:spLocks noChangeArrowheads="1"/>
          </p:cNvSpPr>
          <p:nvPr/>
        </p:nvSpPr>
        <p:spPr bwMode="auto">
          <a:xfrm>
            <a:off x="1476375" y="765175"/>
            <a:ext cx="6664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  <a:latin typeface="Arial" panose="020B0604020202020204" pitchFamily="34" charset="0"/>
              </a:rPr>
              <a:t>dnešní tur domácí (</a:t>
            </a:r>
            <a:r>
              <a:rPr lang="cs-CZ" altLang="cs-CZ" sz="2400" i="1">
                <a:solidFill>
                  <a:schemeClr val="bg1"/>
                </a:solidFill>
                <a:latin typeface="Arial" panose="020B0604020202020204" pitchFamily="34" charset="0"/>
              </a:rPr>
              <a:t>Bos primigenius  </a:t>
            </a:r>
            <a:r>
              <a:rPr lang="cs-CZ" altLang="cs-CZ" sz="2400">
                <a:solidFill>
                  <a:schemeClr val="bg1"/>
                </a:solidFill>
                <a:latin typeface="Arial" panose="020B0604020202020204" pitchFamily="34" charset="0"/>
              </a:rPr>
              <a:t>f.</a:t>
            </a:r>
            <a:r>
              <a:rPr lang="cs-CZ" altLang="cs-CZ" sz="2400" i="1">
                <a:solidFill>
                  <a:schemeClr val="bg1"/>
                </a:solidFill>
                <a:latin typeface="Arial" panose="020B0604020202020204" pitchFamily="34" charset="0"/>
              </a:rPr>
              <a:t>  taurus </a:t>
            </a:r>
            <a:r>
              <a:rPr lang="cs-CZ" altLang="cs-CZ" sz="2400">
                <a:solidFill>
                  <a:schemeClr val="bg1"/>
                </a:solidFill>
                <a:latin typeface="Arial" panose="020B0604020202020204" pitchFamily="34" charset="0"/>
              </a:rPr>
              <a:t>)</a:t>
            </a:r>
            <a:r>
              <a:rPr lang="cs-CZ" altLang="cs-CZ" sz="2400"/>
              <a:t> </a:t>
            </a:r>
          </a:p>
        </p:txBody>
      </p:sp>
      <p:pic>
        <p:nvPicPr>
          <p:cNvPr id="17411" name="Picture 2" descr="http://upload.wikimedia.org/wikipedia/commons/2/2f/Cesky_strakaty_krav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412875"/>
            <a:ext cx="6610350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250825" y="84138"/>
            <a:ext cx="86423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bg1"/>
                </a:solidFill>
                <a:latin typeface="Arial" panose="020B0604020202020204" pitchFamily="34" charset="0"/>
              </a:rPr>
              <a:t>Zvířata na paleolitických malbách v jeskyních</a:t>
            </a:r>
            <a:endParaRPr lang="cs-CZ" altLang="cs-CZ" sz="2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685800" y="6553200"/>
            <a:ext cx="7772400" cy="457200"/>
          </a:xfrm>
        </p:spPr>
        <p:txBody>
          <a:bodyPr/>
          <a:lstStyle/>
          <a:p>
            <a:pPr>
              <a:defRPr/>
            </a:pPr>
            <a:r>
              <a:rPr lang="en-CA">
                <a:solidFill>
                  <a:srgbClr val="FFFF66"/>
                </a:solidFill>
                <a:latin typeface="Arial" charset="0"/>
              </a:rPr>
              <a:t>Petr Bureš: Dějiny </a:t>
            </a:r>
            <a:r>
              <a:rPr lang="en-CA" smtClean="0">
                <a:solidFill>
                  <a:srgbClr val="FFFF66"/>
                </a:solidFill>
                <a:latin typeface="Arial" charset="0"/>
              </a:rPr>
              <a:t>b</a:t>
            </a:r>
            <a:r>
              <a:rPr lang="cs-CZ" smtClean="0">
                <a:solidFill>
                  <a:srgbClr val="FFFF66"/>
                </a:solidFill>
                <a:latin typeface="Arial" charset="0"/>
              </a:rPr>
              <a:t>otaniky</a:t>
            </a:r>
            <a:r>
              <a:rPr lang="en-CA" smtClean="0">
                <a:solidFill>
                  <a:srgbClr val="FFFF66"/>
                </a:solidFill>
                <a:latin typeface="Arial" charset="0"/>
              </a:rPr>
              <a:t> </a:t>
            </a:r>
            <a:r>
              <a:rPr lang="en-CA">
                <a:solidFill>
                  <a:srgbClr val="FFFF66"/>
                </a:solidFill>
                <a:latin typeface="Arial" charset="0"/>
              </a:rPr>
              <a:t>– </a:t>
            </a:r>
            <a:r>
              <a:rPr lang="cs-CZ" smtClean="0">
                <a:solidFill>
                  <a:srgbClr val="FFFF66"/>
                </a:solidFill>
                <a:latin typeface="Arial" charset="0"/>
              </a:rPr>
              <a:t>biologické znalosti lovců a sběračů</a:t>
            </a:r>
            <a:endParaRPr lang="en-CA">
              <a:solidFill>
                <a:srgbClr val="FFFF66"/>
              </a:solidFill>
              <a:latin typeface="Arial" charset="0"/>
            </a:endParaRPr>
          </a:p>
          <a:p>
            <a:pPr>
              <a:defRPr/>
            </a:pPr>
            <a:endParaRPr lang="en-CA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35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6"/>
          <p:cNvSpPr txBox="1">
            <a:spLocks noChangeArrowheads="1"/>
          </p:cNvSpPr>
          <p:nvPr/>
        </p:nvSpPr>
        <p:spPr bwMode="auto">
          <a:xfrm>
            <a:off x="468313" y="5337175"/>
            <a:ext cx="835183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  <a:latin typeface="Arial" panose="020B0604020202020204" pitchFamily="34" charset="0"/>
              </a:rPr>
              <a:t>„rentgenové“ zobrazení = znázorňuje vnitřní orgány </a:t>
            </a:r>
          </a:p>
        </p:txBody>
      </p:sp>
      <p:pic>
        <p:nvPicPr>
          <p:cNvPr id="18435" name="Picture 5" descr="http://www.lascaux.culture.fr/content/images/fonds/02_01_00_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574675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250825" y="84138"/>
            <a:ext cx="86423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bg1"/>
                </a:solidFill>
                <a:latin typeface="Arial" panose="020B0604020202020204" pitchFamily="34" charset="0"/>
              </a:rPr>
              <a:t>Zvířata na paleolitických malbách v jeskyních</a:t>
            </a:r>
            <a:endParaRPr lang="cs-CZ" altLang="cs-CZ" sz="2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685800" y="6553200"/>
            <a:ext cx="7772400" cy="457200"/>
          </a:xfrm>
        </p:spPr>
        <p:txBody>
          <a:bodyPr/>
          <a:lstStyle/>
          <a:p>
            <a:pPr>
              <a:defRPr/>
            </a:pPr>
            <a:r>
              <a:rPr lang="en-CA">
                <a:solidFill>
                  <a:srgbClr val="FFFF66"/>
                </a:solidFill>
                <a:latin typeface="Arial" charset="0"/>
              </a:rPr>
              <a:t>Petr Bureš: Dějiny </a:t>
            </a:r>
            <a:r>
              <a:rPr lang="en-CA" smtClean="0">
                <a:solidFill>
                  <a:srgbClr val="FFFF66"/>
                </a:solidFill>
                <a:latin typeface="Arial" charset="0"/>
              </a:rPr>
              <a:t>b</a:t>
            </a:r>
            <a:r>
              <a:rPr lang="cs-CZ" smtClean="0">
                <a:solidFill>
                  <a:srgbClr val="FFFF66"/>
                </a:solidFill>
                <a:latin typeface="Arial" charset="0"/>
              </a:rPr>
              <a:t>otaniky</a:t>
            </a:r>
            <a:r>
              <a:rPr lang="en-CA" smtClean="0">
                <a:solidFill>
                  <a:srgbClr val="FFFF66"/>
                </a:solidFill>
                <a:latin typeface="Arial" charset="0"/>
              </a:rPr>
              <a:t> </a:t>
            </a:r>
            <a:r>
              <a:rPr lang="en-CA">
                <a:solidFill>
                  <a:srgbClr val="FFFF66"/>
                </a:solidFill>
                <a:latin typeface="Arial" charset="0"/>
              </a:rPr>
              <a:t>– </a:t>
            </a:r>
            <a:r>
              <a:rPr lang="cs-CZ" smtClean="0">
                <a:solidFill>
                  <a:srgbClr val="FFFF66"/>
                </a:solidFill>
                <a:latin typeface="Arial" charset="0"/>
              </a:rPr>
              <a:t>biologické znalosti lovců a sběračů</a:t>
            </a:r>
            <a:endParaRPr lang="en-CA">
              <a:solidFill>
                <a:srgbClr val="FFFF66"/>
              </a:solidFill>
              <a:latin typeface="Arial" charset="0"/>
            </a:endParaRPr>
          </a:p>
          <a:p>
            <a:pPr>
              <a:defRPr/>
            </a:pPr>
            <a:endParaRPr lang="en-CA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05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/>
          <p:cNvSpPr txBox="1">
            <a:spLocks noChangeArrowheads="1"/>
          </p:cNvSpPr>
          <p:nvPr/>
        </p:nvSpPr>
        <p:spPr bwMode="auto">
          <a:xfrm>
            <a:off x="250825" y="84138"/>
            <a:ext cx="86423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bg1"/>
                </a:solidFill>
                <a:latin typeface="Arial" panose="020B0604020202020204" pitchFamily="34" charset="0"/>
              </a:rPr>
              <a:t>Zvířata na paleolitických malbách v jeskyních</a:t>
            </a:r>
            <a:endParaRPr lang="cs-CZ" altLang="cs-CZ" sz="2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55650" y="2420938"/>
            <a:ext cx="7723188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3600" b="1">
                <a:solidFill>
                  <a:schemeClr val="bg1"/>
                </a:solidFill>
                <a:latin typeface="Arial" panose="020B0604020202020204" pitchFamily="34" charset="0"/>
              </a:rPr>
              <a:t>Jaký byl smysl těchto jeskynních maleb?</a:t>
            </a:r>
            <a:endParaRPr lang="cs-CZ" altLang="cs-CZ" sz="36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685800" y="6553200"/>
            <a:ext cx="7772400" cy="457200"/>
          </a:xfrm>
        </p:spPr>
        <p:txBody>
          <a:bodyPr/>
          <a:lstStyle/>
          <a:p>
            <a:pPr>
              <a:defRPr/>
            </a:pPr>
            <a:r>
              <a:rPr lang="en-CA">
                <a:solidFill>
                  <a:srgbClr val="FFFF66"/>
                </a:solidFill>
                <a:latin typeface="Arial" charset="0"/>
              </a:rPr>
              <a:t>Petr Bureš: Dějiny </a:t>
            </a:r>
            <a:r>
              <a:rPr lang="en-CA" smtClean="0">
                <a:solidFill>
                  <a:srgbClr val="FFFF66"/>
                </a:solidFill>
                <a:latin typeface="Arial" charset="0"/>
              </a:rPr>
              <a:t>b</a:t>
            </a:r>
            <a:r>
              <a:rPr lang="cs-CZ" smtClean="0">
                <a:solidFill>
                  <a:srgbClr val="FFFF66"/>
                </a:solidFill>
                <a:latin typeface="Arial" charset="0"/>
              </a:rPr>
              <a:t>otaniky</a:t>
            </a:r>
            <a:r>
              <a:rPr lang="en-CA" smtClean="0">
                <a:solidFill>
                  <a:srgbClr val="FFFF66"/>
                </a:solidFill>
                <a:latin typeface="Arial" charset="0"/>
              </a:rPr>
              <a:t> </a:t>
            </a:r>
            <a:r>
              <a:rPr lang="en-CA">
                <a:solidFill>
                  <a:srgbClr val="FFFF66"/>
                </a:solidFill>
                <a:latin typeface="Arial" charset="0"/>
              </a:rPr>
              <a:t>– </a:t>
            </a:r>
            <a:r>
              <a:rPr lang="cs-CZ" smtClean="0">
                <a:solidFill>
                  <a:srgbClr val="FFFF66"/>
                </a:solidFill>
                <a:latin typeface="Arial" charset="0"/>
              </a:rPr>
              <a:t>biologické znalosti lovců a sběračů</a:t>
            </a:r>
            <a:endParaRPr lang="en-CA">
              <a:solidFill>
                <a:srgbClr val="FFFF66"/>
              </a:solidFill>
              <a:latin typeface="Arial" charset="0"/>
            </a:endParaRPr>
          </a:p>
          <a:p>
            <a:pPr>
              <a:defRPr/>
            </a:pPr>
            <a:endParaRPr lang="en-CA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80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4"/>
          <p:cNvSpPr txBox="1">
            <a:spLocks noChangeArrowheads="1"/>
          </p:cNvSpPr>
          <p:nvPr/>
        </p:nvSpPr>
        <p:spPr bwMode="auto">
          <a:xfrm>
            <a:off x="417513" y="836613"/>
            <a:ext cx="856932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  <a:latin typeface="Arial" panose="020B0604020202020204" pitchFamily="34" charset="0"/>
              </a:rPr>
              <a:t>Malby = součást rituálu?</a:t>
            </a:r>
          </a:p>
        </p:txBody>
      </p:sp>
      <p:pic>
        <p:nvPicPr>
          <p:cNvPr id="20483" name="Picture 2" descr="http://upload.wikimedia.org/wikipedia/commons/a/ae/Altamira_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1595438"/>
            <a:ext cx="8223250" cy="31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250825" y="84138"/>
            <a:ext cx="86423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bg1"/>
                </a:solidFill>
                <a:latin typeface="Arial" panose="020B0604020202020204" pitchFamily="34" charset="0"/>
              </a:rPr>
              <a:t>Zvířata na paleolitických malbách v jeskyních</a:t>
            </a:r>
            <a:endParaRPr lang="cs-CZ" altLang="cs-CZ" sz="2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0485" name="Text Box 4"/>
          <p:cNvSpPr txBox="1">
            <a:spLocks noChangeArrowheads="1"/>
          </p:cNvSpPr>
          <p:nvPr/>
        </p:nvSpPr>
        <p:spPr bwMode="auto">
          <a:xfrm>
            <a:off x="352425" y="4937125"/>
            <a:ext cx="8569325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  <a:latin typeface="Arial" panose="020B0604020202020204" pitchFamily="34" charset="0"/>
              </a:rPr>
              <a:t>Zvířata a jejich rozmístění = symbolický obraz samotné lovecko-sběračské komunity.</a:t>
            </a:r>
          </a:p>
        </p:txBody>
      </p:sp>
      <p:sp>
        <p:nvSpPr>
          <p:cNvPr id="11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685800" y="6553200"/>
            <a:ext cx="7772400" cy="457200"/>
          </a:xfrm>
        </p:spPr>
        <p:txBody>
          <a:bodyPr/>
          <a:lstStyle/>
          <a:p>
            <a:pPr>
              <a:defRPr/>
            </a:pPr>
            <a:r>
              <a:rPr lang="en-CA">
                <a:solidFill>
                  <a:srgbClr val="FFFF66"/>
                </a:solidFill>
                <a:latin typeface="Arial" charset="0"/>
              </a:rPr>
              <a:t>Petr Bureš: Dějiny </a:t>
            </a:r>
            <a:r>
              <a:rPr lang="en-CA" smtClean="0">
                <a:solidFill>
                  <a:srgbClr val="FFFF66"/>
                </a:solidFill>
                <a:latin typeface="Arial" charset="0"/>
              </a:rPr>
              <a:t>b</a:t>
            </a:r>
            <a:r>
              <a:rPr lang="cs-CZ" smtClean="0">
                <a:solidFill>
                  <a:srgbClr val="FFFF66"/>
                </a:solidFill>
                <a:latin typeface="Arial" charset="0"/>
              </a:rPr>
              <a:t>otaniky</a:t>
            </a:r>
            <a:r>
              <a:rPr lang="en-CA" smtClean="0">
                <a:solidFill>
                  <a:srgbClr val="FFFF66"/>
                </a:solidFill>
                <a:latin typeface="Arial" charset="0"/>
              </a:rPr>
              <a:t> </a:t>
            </a:r>
            <a:r>
              <a:rPr lang="en-CA">
                <a:solidFill>
                  <a:srgbClr val="FFFF66"/>
                </a:solidFill>
                <a:latin typeface="Arial" charset="0"/>
              </a:rPr>
              <a:t>– </a:t>
            </a:r>
            <a:r>
              <a:rPr lang="cs-CZ" smtClean="0">
                <a:solidFill>
                  <a:srgbClr val="FFFF66"/>
                </a:solidFill>
                <a:latin typeface="Arial" charset="0"/>
              </a:rPr>
              <a:t>biologické znalosti lovců a sběračů</a:t>
            </a:r>
            <a:endParaRPr lang="en-CA">
              <a:solidFill>
                <a:srgbClr val="FFFF66"/>
              </a:solidFill>
              <a:latin typeface="Arial" charset="0"/>
            </a:endParaRPr>
          </a:p>
          <a:p>
            <a:pPr>
              <a:defRPr/>
            </a:pPr>
            <a:endParaRPr lang="en-CA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89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250825" y="84138"/>
            <a:ext cx="5184775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bg1"/>
                </a:solidFill>
                <a:latin typeface="Arial" panose="020B0604020202020204" pitchFamily="34" charset="0"/>
              </a:rPr>
              <a:t>Kořeny vědy u paleolitických lidí</a:t>
            </a:r>
            <a:endParaRPr lang="cs-CZ" altLang="cs-CZ" sz="2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075" name="Rectangle 7"/>
          <p:cNvSpPr>
            <a:spLocks noChangeArrowheads="1"/>
          </p:cNvSpPr>
          <p:nvPr/>
        </p:nvSpPr>
        <p:spPr bwMode="auto">
          <a:xfrm>
            <a:off x="5724525" y="3789363"/>
            <a:ext cx="3384550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076" name="Rectangle 8"/>
          <p:cNvSpPr>
            <a:spLocks noChangeArrowheads="1"/>
          </p:cNvSpPr>
          <p:nvPr/>
        </p:nvSpPr>
        <p:spPr bwMode="auto">
          <a:xfrm>
            <a:off x="5076825" y="5084763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3077" name="Picture 26" descr="0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987675"/>
            <a:ext cx="5113337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27" descr="00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0" y="620713"/>
            <a:ext cx="3241675" cy="575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685800" y="6553200"/>
            <a:ext cx="7772400" cy="457200"/>
          </a:xfrm>
        </p:spPr>
        <p:txBody>
          <a:bodyPr/>
          <a:lstStyle/>
          <a:p>
            <a:pPr>
              <a:defRPr/>
            </a:pPr>
            <a:r>
              <a:rPr lang="en-CA">
                <a:solidFill>
                  <a:srgbClr val="FFFF66"/>
                </a:solidFill>
                <a:latin typeface="Arial" charset="0"/>
              </a:rPr>
              <a:t>Petr Bureš: Dějiny </a:t>
            </a:r>
            <a:r>
              <a:rPr lang="en-CA" smtClean="0">
                <a:solidFill>
                  <a:srgbClr val="FFFF66"/>
                </a:solidFill>
                <a:latin typeface="Arial" charset="0"/>
              </a:rPr>
              <a:t>b</a:t>
            </a:r>
            <a:r>
              <a:rPr lang="cs-CZ" smtClean="0">
                <a:solidFill>
                  <a:srgbClr val="FFFF66"/>
                </a:solidFill>
                <a:latin typeface="Arial" charset="0"/>
              </a:rPr>
              <a:t>otaniky</a:t>
            </a:r>
            <a:r>
              <a:rPr lang="en-CA" smtClean="0">
                <a:solidFill>
                  <a:srgbClr val="FFFF66"/>
                </a:solidFill>
                <a:latin typeface="Arial" charset="0"/>
              </a:rPr>
              <a:t> </a:t>
            </a:r>
            <a:r>
              <a:rPr lang="en-CA">
                <a:solidFill>
                  <a:srgbClr val="FFFF66"/>
                </a:solidFill>
                <a:latin typeface="Arial" charset="0"/>
              </a:rPr>
              <a:t>– </a:t>
            </a:r>
            <a:r>
              <a:rPr lang="cs-CZ" smtClean="0">
                <a:solidFill>
                  <a:srgbClr val="FFFF66"/>
                </a:solidFill>
                <a:latin typeface="Arial" charset="0"/>
              </a:rPr>
              <a:t>biologické znalosti lovců a sběračů</a:t>
            </a:r>
            <a:endParaRPr lang="en-CA">
              <a:solidFill>
                <a:srgbClr val="FFFF66"/>
              </a:solidFill>
              <a:latin typeface="Arial" charset="0"/>
            </a:endParaRPr>
          </a:p>
          <a:p>
            <a:pPr>
              <a:defRPr/>
            </a:pPr>
            <a:endParaRPr lang="en-CA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51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55650" y="2420938"/>
            <a:ext cx="7723188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3600" b="1">
                <a:solidFill>
                  <a:schemeClr val="bg1"/>
                </a:solidFill>
                <a:latin typeface="Arial" panose="020B0604020202020204" pitchFamily="34" charset="0"/>
              </a:rPr>
              <a:t>Vyobrazení rostlin v jeskyních nenajdeme</a:t>
            </a:r>
            <a:endParaRPr lang="cs-CZ" altLang="cs-CZ" sz="36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685800" y="6553200"/>
            <a:ext cx="7772400" cy="457200"/>
          </a:xfrm>
        </p:spPr>
        <p:txBody>
          <a:bodyPr/>
          <a:lstStyle/>
          <a:p>
            <a:pPr>
              <a:defRPr/>
            </a:pPr>
            <a:r>
              <a:rPr lang="en-CA">
                <a:solidFill>
                  <a:srgbClr val="FFFF66"/>
                </a:solidFill>
                <a:latin typeface="Arial" charset="0"/>
              </a:rPr>
              <a:t>Petr Bureš: Dějiny </a:t>
            </a:r>
            <a:r>
              <a:rPr lang="en-CA" smtClean="0">
                <a:solidFill>
                  <a:srgbClr val="FFFF66"/>
                </a:solidFill>
                <a:latin typeface="Arial" charset="0"/>
              </a:rPr>
              <a:t>b</a:t>
            </a:r>
            <a:r>
              <a:rPr lang="cs-CZ" smtClean="0">
                <a:solidFill>
                  <a:srgbClr val="FFFF66"/>
                </a:solidFill>
                <a:latin typeface="Arial" charset="0"/>
              </a:rPr>
              <a:t>otaniky</a:t>
            </a:r>
            <a:r>
              <a:rPr lang="en-CA" smtClean="0">
                <a:solidFill>
                  <a:srgbClr val="FFFF66"/>
                </a:solidFill>
                <a:latin typeface="Arial" charset="0"/>
              </a:rPr>
              <a:t> </a:t>
            </a:r>
            <a:r>
              <a:rPr lang="en-CA">
                <a:solidFill>
                  <a:srgbClr val="FFFF66"/>
                </a:solidFill>
                <a:latin typeface="Arial" charset="0"/>
              </a:rPr>
              <a:t>– </a:t>
            </a:r>
            <a:r>
              <a:rPr lang="cs-CZ" smtClean="0">
                <a:solidFill>
                  <a:srgbClr val="FFFF66"/>
                </a:solidFill>
                <a:latin typeface="Arial" charset="0"/>
              </a:rPr>
              <a:t>biologické znalosti lovců a sběračů</a:t>
            </a:r>
            <a:endParaRPr lang="en-CA">
              <a:solidFill>
                <a:srgbClr val="FFFF66"/>
              </a:solidFill>
              <a:latin typeface="Arial" charset="0"/>
            </a:endParaRPr>
          </a:p>
          <a:p>
            <a:pPr>
              <a:defRPr/>
            </a:pPr>
            <a:endParaRPr lang="en-CA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755650" y="3954463"/>
            <a:ext cx="7723188" cy="17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3600" b="1">
                <a:solidFill>
                  <a:schemeClr val="bg1"/>
                </a:solidFill>
                <a:latin typeface="Arial" panose="020B0604020202020204" pitchFamily="34" charset="0"/>
              </a:rPr>
              <a:t>Přesto důkazy jejich znalostí a používání pravěkým člověkem existují</a:t>
            </a:r>
            <a:endParaRPr lang="cs-CZ" altLang="cs-CZ" sz="36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91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2"/>
          <p:cNvSpPr txBox="1">
            <a:spLocks noChangeArrowheads="1"/>
          </p:cNvSpPr>
          <p:nvPr/>
        </p:nvSpPr>
        <p:spPr bwMode="auto">
          <a:xfrm>
            <a:off x="250825" y="260350"/>
            <a:ext cx="821055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chemeClr val="bg1"/>
                </a:solidFill>
                <a:latin typeface="Arial" panose="020B0604020202020204" pitchFamily="34" charset="0"/>
              </a:rPr>
              <a:t>Rostliny v pohřebním ritu neandrtálců: </a:t>
            </a: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nálezy pylu v jeskyních v údolí Shanidar v severním Iráku ca 50 tis. let BP</a:t>
            </a:r>
          </a:p>
        </p:txBody>
      </p:sp>
      <p:pic>
        <p:nvPicPr>
          <p:cNvPr id="22531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68413"/>
            <a:ext cx="5303837" cy="252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871913"/>
            <a:ext cx="4976812" cy="272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Obrázek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300" y="1268413"/>
            <a:ext cx="3359150" cy="252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685800" y="6553200"/>
            <a:ext cx="7772400" cy="457200"/>
          </a:xfrm>
        </p:spPr>
        <p:txBody>
          <a:bodyPr/>
          <a:lstStyle/>
          <a:p>
            <a:pPr>
              <a:defRPr/>
            </a:pPr>
            <a:r>
              <a:rPr lang="en-CA">
                <a:solidFill>
                  <a:srgbClr val="FFFF66"/>
                </a:solidFill>
                <a:latin typeface="Arial" charset="0"/>
              </a:rPr>
              <a:t>Petr Bureš: Dějiny </a:t>
            </a:r>
            <a:r>
              <a:rPr lang="en-CA" smtClean="0">
                <a:solidFill>
                  <a:srgbClr val="FFFF66"/>
                </a:solidFill>
                <a:latin typeface="Arial" charset="0"/>
              </a:rPr>
              <a:t>b</a:t>
            </a:r>
            <a:r>
              <a:rPr lang="cs-CZ" smtClean="0">
                <a:solidFill>
                  <a:srgbClr val="FFFF66"/>
                </a:solidFill>
                <a:latin typeface="Arial" charset="0"/>
              </a:rPr>
              <a:t>otaniky</a:t>
            </a:r>
            <a:r>
              <a:rPr lang="en-CA" smtClean="0">
                <a:solidFill>
                  <a:srgbClr val="FFFF66"/>
                </a:solidFill>
                <a:latin typeface="Arial" charset="0"/>
              </a:rPr>
              <a:t> </a:t>
            </a:r>
            <a:r>
              <a:rPr lang="en-CA">
                <a:solidFill>
                  <a:srgbClr val="FFFF66"/>
                </a:solidFill>
                <a:latin typeface="Arial" charset="0"/>
              </a:rPr>
              <a:t>– </a:t>
            </a:r>
            <a:r>
              <a:rPr lang="cs-CZ" smtClean="0">
                <a:solidFill>
                  <a:srgbClr val="FFFF66"/>
                </a:solidFill>
                <a:latin typeface="Arial" charset="0"/>
              </a:rPr>
              <a:t>biologické znalosti lovců a sběračů</a:t>
            </a:r>
            <a:endParaRPr lang="en-CA">
              <a:solidFill>
                <a:srgbClr val="FFFF66"/>
              </a:solidFill>
              <a:latin typeface="Arial" charset="0"/>
            </a:endParaRPr>
          </a:p>
          <a:p>
            <a:pPr>
              <a:defRPr/>
            </a:pPr>
            <a:endParaRPr lang="en-CA"/>
          </a:p>
        </p:txBody>
      </p:sp>
      <p:pic>
        <p:nvPicPr>
          <p:cNvPr id="22535" name="Obrázek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50" y="3859213"/>
            <a:ext cx="2733675" cy="272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47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Výsledek obrázku pro Neanderth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1268413"/>
            <a:ext cx="44259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5" descr="Výsledek obrázku pro Achille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114425"/>
            <a:ext cx="17653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7" descr="Výsledek obrázku pro Althae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1114425"/>
            <a:ext cx="1728787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9" descr="Výsledek obrázku pro senecio abrotanifoliu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3860800"/>
            <a:ext cx="167957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11" descr="Výsledek obrázku pro Centaure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3910013"/>
            <a:ext cx="1966912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13" descr="Výsledek obrázku pro Ephedr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613275"/>
            <a:ext cx="2597150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15" descr="Výsledek obrázku pro Muscari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88" y="3860800"/>
            <a:ext cx="15494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1" name="TextovéPole 10"/>
          <p:cNvSpPr txBox="1">
            <a:spLocks noChangeArrowheads="1"/>
          </p:cNvSpPr>
          <p:nvPr/>
        </p:nvSpPr>
        <p:spPr bwMode="auto">
          <a:xfrm>
            <a:off x="5076825" y="3419475"/>
            <a:ext cx="158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1"/>
                </a:solidFill>
                <a:latin typeface="Arial" panose="020B0604020202020204" pitchFamily="34" charset="0"/>
              </a:rPr>
              <a:t>Achillea</a:t>
            </a: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 sp.</a:t>
            </a:r>
          </a:p>
        </p:txBody>
      </p:sp>
      <p:sp>
        <p:nvSpPr>
          <p:cNvPr id="23562" name="TextovéPole 11"/>
          <p:cNvSpPr txBox="1">
            <a:spLocks noChangeArrowheads="1"/>
          </p:cNvSpPr>
          <p:nvPr/>
        </p:nvSpPr>
        <p:spPr bwMode="auto">
          <a:xfrm>
            <a:off x="7019925" y="3419475"/>
            <a:ext cx="1584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1"/>
                </a:solidFill>
                <a:latin typeface="Arial" panose="020B0604020202020204" pitchFamily="34" charset="0"/>
              </a:rPr>
              <a:t>Althaea</a:t>
            </a: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 sp.</a:t>
            </a:r>
          </a:p>
        </p:txBody>
      </p:sp>
      <p:sp>
        <p:nvSpPr>
          <p:cNvPr id="23563" name="TextovéPole 12"/>
          <p:cNvSpPr txBox="1">
            <a:spLocks noChangeArrowheads="1"/>
          </p:cNvSpPr>
          <p:nvPr/>
        </p:nvSpPr>
        <p:spPr bwMode="auto">
          <a:xfrm>
            <a:off x="323850" y="6334125"/>
            <a:ext cx="25923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1"/>
                </a:solidFill>
                <a:latin typeface="Arial" panose="020B0604020202020204" pitchFamily="34" charset="0"/>
              </a:rPr>
              <a:t>Ephedra</a:t>
            </a: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 cf. </a:t>
            </a:r>
            <a:r>
              <a:rPr lang="cs-CZ" altLang="cs-CZ" sz="1800" i="1">
                <a:solidFill>
                  <a:schemeClr val="bg1"/>
                </a:solidFill>
                <a:latin typeface="Arial" panose="020B0604020202020204" pitchFamily="34" charset="0"/>
              </a:rPr>
              <a:t>distachya</a:t>
            </a:r>
          </a:p>
        </p:txBody>
      </p:sp>
      <p:sp>
        <p:nvSpPr>
          <p:cNvPr id="23564" name="TextovéPole 13"/>
          <p:cNvSpPr txBox="1">
            <a:spLocks noChangeArrowheads="1"/>
          </p:cNvSpPr>
          <p:nvPr/>
        </p:nvSpPr>
        <p:spPr bwMode="auto">
          <a:xfrm>
            <a:off x="3059113" y="6372225"/>
            <a:ext cx="1873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1"/>
                </a:solidFill>
                <a:latin typeface="Arial" panose="020B0604020202020204" pitchFamily="34" charset="0"/>
              </a:rPr>
              <a:t>Centaurea</a:t>
            </a: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 sp.</a:t>
            </a:r>
          </a:p>
        </p:txBody>
      </p:sp>
      <p:sp>
        <p:nvSpPr>
          <p:cNvPr id="23565" name="TextovéPole 14"/>
          <p:cNvSpPr txBox="1">
            <a:spLocks noChangeArrowheads="1"/>
          </p:cNvSpPr>
          <p:nvPr/>
        </p:nvSpPr>
        <p:spPr bwMode="auto">
          <a:xfrm>
            <a:off x="5148263" y="6369050"/>
            <a:ext cx="1584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1"/>
                </a:solidFill>
                <a:latin typeface="Arial" panose="020B0604020202020204" pitchFamily="34" charset="0"/>
              </a:rPr>
              <a:t>Muscari</a:t>
            </a: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 sp.</a:t>
            </a:r>
          </a:p>
        </p:txBody>
      </p:sp>
      <p:sp>
        <p:nvSpPr>
          <p:cNvPr id="23566" name="TextovéPole 15"/>
          <p:cNvSpPr txBox="1">
            <a:spLocks noChangeArrowheads="1"/>
          </p:cNvSpPr>
          <p:nvPr/>
        </p:nvSpPr>
        <p:spPr bwMode="auto">
          <a:xfrm>
            <a:off x="7019925" y="6381750"/>
            <a:ext cx="1584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1"/>
                </a:solidFill>
                <a:latin typeface="Arial" panose="020B0604020202020204" pitchFamily="34" charset="0"/>
              </a:rPr>
              <a:t>Senecio</a:t>
            </a: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 sp.</a:t>
            </a:r>
          </a:p>
        </p:txBody>
      </p:sp>
      <p:sp>
        <p:nvSpPr>
          <p:cNvPr id="23567" name="Text Box 12"/>
          <p:cNvSpPr txBox="1">
            <a:spLocks noChangeArrowheads="1"/>
          </p:cNvSpPr>
          <p:nvPr/>
        </p:nvSpPr>
        <p:spPr bwMode="auto">
          <a:xfrm>
            <a:off x="250825" y="260350"/>
            <a:ext cx="821055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chemeClr val="bg1"/>
                </a:solidFill>
                <a:latin typeface="Arial" panose="020B0604020202020204" pitchFamily="34" charset="0"/>
              </a:rPr>
              <a:t>Rostliny v pohřebním ritu neandrtálců: </a:t>
            </a: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nálezy pylu v jeskyních v údolí Shanidar v severním Iráku ca 50 tis. let BP</a:t>
            </a:r>
          </a:p>
        </p:txBody>
      </p:sp>
      <p:sp>
        <p:nvSpPr>
          <p:cNvPr id="17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685800" y="6553200"/>
            <a:ext cx="7772400" cy="457200"/>
          </a:xfrm>
        </p:spPr>
        <p:txBody>
          <a:bodyPr/>
          <a:lstStyle/>
          <a:p>
            <a:pPr>
              <a:defRPr/>
            </a:pPr>
            <a:r>
              <a:rPr lang="en-CA">
                <a:solidFill>
                  <a:srgbClr val="FFFF66"/>
                </a:solidFill>
                <a:latin typeface="Arial" charset="0"/>
              </a:rPr>
              <a:t>Petr Bureš: Dějiny </a:t>
            </a:r>
            <a:r>
              <a:rPr lang="en-CA" smtClean="0">
                <a:solidFill>
                  <a:srgbClr val="FFFF66"/>
                </a:solidFill>
                <a:latin typeface="Arial" charset="0"/>
              </a:rPr>
              <a:t>b</a:t>
            </a:r>
            <a:r>
              <a:rPr lang="cs-CZ" smtClean="0">
                <a:solidFill>
                  <a:srgbClr val="FFFF66"/>
                </a:solidFill>
                <a:latin typeface="Arial" charset="0"/>
              </a:rPr>
              <a:t>otaniky</a:t>
            </a:r>
            <a:r>
              <a:rPr lang="en-CA" smtClean="0">
                <a:solidFill>
                  <a:srgbClr val="FFFF66"/>
                </a:solidFill>
                <a:latin typeface="Arial" charset="0"/>
              </a:rPr>
              <a:t> </a:t>
            </a:r>
            <a:r>
              <a:rPr lang="en-CA">
                <a:solidFill>
                  <a:srgbClr val="FFFF66"/>
                </a:solidFill>
                <a:latin typeface="Arial" charset="0"/>
              </a:rPr>
              <a:t>– </a:t>
            </a:r>
            <a:r>
              <a:rPr lang="cs-CZ" smtClean="0">
                <a:solidFill>
                  <a:srgbClr val="FFFF66"/>
                </a:solidFill>
                <a:latin typeface="Arial" charset="0"/>
              </a:rPr>
              <a:t>biologické znalosti lovců a sběračů</a:t>
            </a:r>
            <a:endParaRPr lang="en-CA">
              <a:solidFill>
                <a:srgbClr val="FFFF66"/>
              </a:solidFill>
              <a:latin typeface="Arial" charset="0"/>
            </a:endParaRPr>
          </a:p>
          <a:p>
            <a:pPr>
              <a:defRPr/>
            </a:pPr>
            <a:endParaRPr lang="en-CA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80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08163"/>
            <a:ext cx="1612900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288" y="1808163"/>
            <a:ext cx="1654175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Obrázek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441825"/>
            <a:ext cx="2606675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Obrázek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0" y="1808163"/>
            <a:ext cx="3065463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Obrázek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75" y="4441825"/>
            <a:ext cx="2765425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Obrázek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27000"/>
            <a:ext cx="1392238" cy="154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Obrázek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600" y="4441825"/>
            <a:ext cx="3060700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Obrázek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00" y="115888"/>
            <a:ext cx="1955800" cy="157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Obrázek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792288"/>
            <a:ext cx="1852613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7" name="Text Box 12"/>
          <p:cNvSpPr txBox="1">
            <a:spLocks noChangeArrowheads="1"/>
          </p:cNvSpPr>
          <p:nvPr/>
        </p:nvSpPr>
        <p:spPr bwMode="auto">
          <a:xfrm>
            <a:off x="250825" y="260350"/>
            <a:ext cx="4321175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bg1"/>
                </a:solidFill>
                <a:latin typeface="Arial" panose="020B0604020202020204" pitchFamily="34" charset="0"/>
              </a:rPr>
              <a:t>Magické a dekorativní užití rostlin u současných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bg1"/>
                </a:solidFill>
                <a:latin typeface="Arial" panose="020B0604020202020204" pitchFamily="34" charset="0"/>
              </a:rPr>
              <a:t>přírodních národů.</a:t>
            </a: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685800" y="6553200"/>
            <a:ext cx="7772400" cy="457200"/>
          </a:xfrm>
        </p:spPr>
        <p:txBody>
          <a:bodyPr/>
          <a:lstStyle/>
          <a:p>
            <a:pPr>
              <a:defRPr/>
            </a:pPr>
            <a:r>
              <a:rPr lang="en-CA">
                <a:solidFill>
                  <a:srgbClr val="FFFF66"/>
                </a:solidFill>
                <a:latin typeface="Arial" charset="0"/>
              </a:rPr>
              <a:t>Petr Bureš: Dějiny </a:t>
            </a:r>
            <a:r>
              <a:rPr lang="en-CA" smtClean="0">
                <a:solidFill>
                  <a:srgbClr val="FFFF66"/>
                </a:solidFill>
                <a:latin typeface="Arial" charset="0"/>
              </a:rPr>
              <a:t>b</a:t>
            </a:r>
            <a:r>
              <a:rPr lang="cs-CZ" smtClean="0">
                <a:solidFill>
                  <a:srgbClr val="FFFF66"/>
                </a:solidFill>
                <a:latin typeface="Arial" charset="0"/>
              </a:rPr>
              <a:t>otaniky</a:t>
            </a:r>
            <a:r>
              <a:rPr lang="en-CA" smtClean="0">
                <a:solidFill>
                  <a:srgbClr val="FFFF66"/>
                </a:solidFill>
                <a:latin typeface="Arial" charset="0"/>
              </a:rPr>
              <a:t> </a:t>
            </a:r>
            <a:r>
              <a:rPr lang="en-CA">
                <a:solidFill>
                  <a:srgbClr val="FFFF66"/>
                </a:solidFill>
                <a:latin typeface="Arial" charset="0"/>
              </a:rPr>
              <a:t>– </a:t>
            </a:r>
            <a:r>
              <a:rPr lang="cs-CZ" smtClean="0">
                <a:solidFill>
                  <a:srgbClr val="FFFF66"/>
                </a:solidFill>
                <a:latin typeface="Arial" charset="0"/>
              </a:rPr>
              <a:t>biologické znalosti lovců a sběračů</a:t>
            </a:r>
            <a:endParaRPr lang="en-CA">
              <a:solidFill>
                <a:srgbClr val="FFFF66"/>
              </a:solidFill>
              <a:latin typeface="Arial" charset="0"/>
            </a:endParaRPr>
          </a:p>
          <a:p>
            <a:pPr>
              <a:defRPr/>
            </a:pPr>
            <a:endParaRPr lang="en-CA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96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55650" y="2420938"/>
            <a:ext cx="7723188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3600" b="1">
                <a:solidFill>
                  <a:schemeClr val="bg1"/>
                </a:solidFill>
                <a:latin typeface="Arial" panose="020B0604020202020204" pitchFamily="34" charset="0"/>
              </a:rPr>
              <a:t>Existují přímé důkazy užívání léčivých rostlin Neandrtálci?</a:t>
            </a:r>
            <a:endParaRPr lang="cs-CZ" altLang="cs-CZ" sz="36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685800" y="6553200"/>
            <a:ext cx="7772400" cy="457200"/>
          </a:xfrm>
        </p:spPr>
        <p:txBody>
          <a:bodyPr/>
          <a:lstStyle/>
          <a:p>
            <a:pPr>
              <a:defRPr/>
            </a:pPr>
            <a:r>
              <a:rPr lang="en-CA">
                <a:solidFill>
                  <a:srgbClr val="FFFF66"/>
                </a:solidFill>
                <a:latin typeface="Arial" charset="0"/>
              </a:rPr>
              <a:t>Petr Bureš: Dějiny </a:t>
            </a:r>
            <a:r>
              <a:rPr lang="en-CA" smtClean="0">
                <a:solidFill>
                  <a:srgbClr val="FFFF66"/>
                </a:solidFill>
                <a:latin typeface="Arial" charset="0"/>
              </a:rPr>
              <a:t>b</a:t>
            </a:r>
            <a:r>
              <a:rPr lang="cs-CZ" smtClean="0">
                <a:solidFill>
                  <a:srgbClr val="FFFF66"/>
                </a:solidFill>
                <a:latin typeface="Arial" charset="0"/>
              </a:rPr>
              <a:t>otaniky</a:t>
            </a:r>
            <a:r>
              <a:rPr lang="en-CA" smtClean="0">
                <a:solidFill>
                  <a:srgbClr val="FFFF66"/>
                </a:solidFill>
                <a:latin typeface="Arial" charset="0"/>
              </a:rPr>
              <a:t> </a:t>
            </a:r>
            <a:r>
              <a:rPr lang="en-CA">
                <a:solidFill>
                  <a:srgbClr val="FFFF66"/>
                </a:solidFill>
                <a:latin typeface="Arial" charset="0"/>
              </a:rPr>
              <a:t>– </a:t>
            </a:r>
            <a:r>
              <a:rPr lang="cs-CZ" smtClean="0">
                <a:solidFill>
                  <a:srgbClr val="FFFF66"/>
                </a:solidFill>
                <a:latin typeface="Arial" charset="0"/>
              </a:rPr>
              <a:t>biologické znalosti lovců a sběračů</a:t>
            </a:r>
            <a:endParaRPr lang="en-CA">
              <a:solidFill>
                <a:srgbClr val="FFFF66"/>
              </a:solidFill>
              <a:latin typeface="Arial" charset="0"/>
            </a:endParaRPr>
          </a:p>
          <a:p>
            <a:pPr>
              <a:defRPr/>
            </a:pPr>
            <a:endParaRPr lang="en-CA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17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2"/>
          <p:cNvSpPr txBox="1">
            <a:spLocks noChangeArrowheads="1"/>
          </p:cNvSpPr>
          <p:nvPr/>
        </p:nvSpPr>
        <p:spPr bwMode="auto">
          <a:xfrm>
            <a:off x="179388" y="188913"/>
            <a:ext cx="8210550" cy="12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bg1"/>
                </a:solidFill>
                <a:latin typeface="Arial" panose="020B0604020202020204" pitchFamily="34" charset="0"/>
              </a:rPr>
              <a:t>Léčivé rostliny v zubním kameni neandrtálců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Chromatograficky prokázané azuleny a další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specifické chemické látky ukazující na konzumaci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řebříčku a heřmánku</a:t>
            </a:r>
          </a:p>
        </p:txBody>
      </p:sp>
      <p:sp>
        <p:nvSpPr>
          <p:cNvPr id="26627" name="TextovéPole 10"/>
          <p:cNvSpPr txBox="1">
            <a:spLocks noChangeArrowheads="1"/>
          </p:cNvSpPr>
          <p:nvPr/>
        </p:nvSpPr>
        <p:spPr bwMode="auto">
          <a:xfrm>
            <a:off x="5462588" y="541338"/>
            <a:ext cx="1819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 i="1">
                <a:solidFill>
                  <a:schemeClr val="bg1"/>
                </a:solidFill>
                <a:latin typeface="Arial" panose="020B0604020202020204" pitchFamily="34" charset="0"/>
              </a:rPr>
              <a:t>Achillea</a:t>
            </a:r>
            <a:r>
              <a:rPr lang="cs-CZ" altLang="cs-CZ" sz="140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400" i="1">
                <a:solidFill>
                  <a:schemeClr val="bg1"/>
                </a:solidFill>
                <a:latin typeface="Arial" panose="020B0604020202020204" pitchFamily="34" charset="0"/>
              </a:rPr>
              <a:t>millefolium</a:t>
            </a:r>
          </a:p>
        </p:txBody>
      </p:sp>
      <p:sp>
        <p:nvSpPr>
          <p:cNvPr id="26628" name="TextovéPole 11"/>
          <p:cNvSpPr txBox="1">
            <a:spLocks noChangeArrowheads="1"/>
          </p:cNvSpPr>
          <p:nvPr/>
        </p:nvSpPr>
        <p:spPr bwMode="auto">
          <a:xfrm>
            <a:off x="7138988" y="554038"/>
            <a:ext cx="205105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 i="1">
                <a:solidFill>
                  <a:schemeClr val="bg1"/>
                </a:solidFill>
                <a:latin typeface="Arial" panose="020B0604020202020204" pitchFamily="34" charset="0"/>
              </a:rPr>
              <a:t>Matricaria</a:t>
            </a:r>
            <a:r>
              <a:rPr lang="cs-CZ" altLang="cs-CZ" sz="140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400" i="1">
                <a:solidFill>
                  <a:schemeClr val="bg1"/>
                </a:solidFill>
                <a:latin typeface="Arial" panose="020B0604020202020204" pitchFamily="34" charset="0"/>
              </a:rPr>
              <a:t>chamomilla</a:t>
            </a:r>
          </a:p>
        </p:txBody>
      </p:sp>
      <p:pic>
        <p:nvPicPr>
          <p:cNvPr id="26629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888" y="931863"/>
            <a:ext cx="1725612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3956050"/>
            <a:ext cx="4630738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Obrázek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588" y="912813"/>
            <a:ext cx="1674812" cy="293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Obrázek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6" t="12251" r="17712" b="12253"/>
          <a:stretch>
            <a:fillRect/>
          </a:stretch>
        </p:blipFill>
        <p:spPr bwMode="auto">
          <a:xfrm>
            <a:off x="4838700" y="3940175"/>
            <a:ext cx="41148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Obrázek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513" y="1470025"/>
            <a:ext cx="2797175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4" name="Text Box 12"/>
          <p:cNvSpPr txBox="1">
            <a:spLocks noChangeArrowheads="1"/>
          </p:cNvSpPr>
          <p:nvPr/>
        </p:nvSpPr>
        <p:spPr bwMode="auto">
          <a:xfrm>
            <a:off x="187325" y="2636838"/>
            <a:ext cx="2298700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jeskyně El Sidrón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v sev. Španělsku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ca 30–24 tis. let BP</a:t>
            </a:r>
          </a:p>
        </p:txBody>
      </p:sp>
      <p:sp>
        <p:nvSpPr>
          <p:cNvPr id="12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685800" y="6553200"/>
            <a:ext cx="7772400" cy="457200"/>
          </a:xfrm>
        </p:spPr>
        <p:txBody>
          <a:bodyPr/>
          <a:lstStyle/>
          <a:p>
            <a:pPr>
              <a:defRPr/>
            </a:pPr>
            <a:r>
              <a:rPr lang="en-CA">
                <a:solidFill>
                  <a:srgbClr val="FFFF66"/>
                </a:solidFill>
                <a:latin typeface="Arial" charset="0"/>
              </a:rPr>
              <a:t>Petr Bureš: Dějiny </a:t>
            </a:r>
            <a:r>
              <a:rPr lang="en-CA" smtClean="0">
                <a:solidFill>
                  <a:srgbClr val="FFFF66"/>
                </a:solidFill>
                <a:latin typeface="Arial" charset="0"/>
              </a:rPr>
              <a:t>b</a:t>
            </a:r>
            <a:r>
              <a:rPr lang="cs-CZ" smtClean="0">
                <a:solidFill>
                  <a:srgbClr val="FFFF66"/>
                </a:solidFill>
                <a:latin typeface="Arial" charset="0"/>
              </a:rPr>
              <a:t>otaniky</a:t>
            </a:r>
            <a:r>
              <a:rPr lang="en-CA" smtClean="0">
                <a:solidFill>
                  <a:srgbClr val="FFFF66"/>
                </a:solidFill>
                <a:latin typeface="Arial" charset="0"/>
              </a:rPr>
              <a:t> </a:t>
            </a:r>
            <a:r>
              <a:rPr lang="en-CA">
                <a:solidFill>
                  <a:srgbClr val="FFFF66"/>
                </a:solidFill>
                <a:latin typeface="Arial" charset="0"/>
              </a:rPr>
              <a:t>– </a:t>
            </a:r>
            <a:r>
              <a:rPr lang="cs-CZ" smtClean="0">
                <a:solidFill>
                  <a:srgbClr val="FFFF66"/>
                </a:solidFill>
                <a:latin typeface="Arial" charset="0"/>
              </a:rPr>
              <a:t>biologické znalosti lovců a sběračů</a:t>
            </a:r>
            <a:endParaRPr lang="en-CA">
              <a:solidFill>
                <a:srgbClr val="FFFF66"/>
              </a:solidFill>
              <a:latin typeface="Arial" charset="0"/>
            </a:endParaRPr>
          </a:p>
          <a:p>
            <a:pPr>
              <a:defRPr/>
            </a:pPr>
            <a:endParaRPr lang="en-CA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57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5"/>
          <p:cNvSpPr txBox="1">
            <a:spLocks noChangeArrowheads="1"/>
          </p:cNvSpPr>
          <p:nvPr/>
        </p:nvSpPr>
        <p:spPr bwMode="auto">
          <a:xfrm>
            <a:off x="2124075" y="333375"/>
            <a:ext cx="4824413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chemeClr val="bg1"/>
                </a:solidFill>
                <a:latin typeface="Arial" panose="020B0604020202020204" pitchFamily="34" charset="0"/>
              </a:rPr>
              <a:t>Zoofarmakognozie u lidoopů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Arial" panose="020B0604020202020204" pitchFamily="34" charset="0"/>
              </a:rPr>
              <a:t>odčervovací rostliny používané lidoopy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1000" i="1">
                <a:solidFill>
                  <a:schemeClr val="bg1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23555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33363"/>
            <a:ext cx="1568450" cy="204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Obrázek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4443413"/>
            <a:ext cx="1566862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Obrázek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3048000"/>
            <a:ext cx="175895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Obrázek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393700"/>
            <a:ext cx="175895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Obrázek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3917950"/>
            <a:ext cx="175895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Obrázek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5022850"/>
            <a:ext cx="1758950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Obrázek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844675"/>
            <a:ext cx="175895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Obrázek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5556250"/>
            <a:ext cx="1541462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Obrázek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2325688"/>
            <a:ext cx="1539875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2124075" y="1671638"/>
            <a:ext cx="4824413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600" i="1">
                <a:solidFill>
                  <a:schemeClr val="bg1"/>
                </a:solidFill>
                <a:latin typeface="Arial" panose="020B0604020202020204" pitchFamily="34" charset="0"/>
              </a:rPr>
              <a:t>Aspilia mosambicensis (Asteraceae) listy 		</a:t>
            </a: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2168525" y="3346450"/>
            <a:ext cx="4824413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600" i="1">
                <a:solidFill>
                  <a:schemeClr val="bg1"/>
                </a:solidFill>
                <a:latin typeface="Arial" panose="020B0604020202020204" pitchFamily="34" charset="0"/>
              </a:rPr>
              <a:t>Vernonia amygdalina (Asteraceae) stonky 				</a:t>
            </a: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2171700" y="4816475"/>
            <a:ext cx="4824413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600" i="1">
                <a:solidFill>
                  <a:schemeClr val="bg1"/>
                </a:solidFill>
                <a:latin typeface="Arial" panose="020B0604020202020204" pitchFamily="34" charset="0"/>
              </a:rPr>
              <a:t>Ficus urceolaris (Moraceae) listy</a:t>
            </a: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2038350" y="5938838"/>
            <a:ext cx="482441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600" i="1">
                <a:solidFill>
                  <a:schemeClr val="bg1"/>
                </a:solidFill>
                <a:latin typeface="Arial" panose="020B0604020202020204" pitchFamily="34" charset="0"/>
              </a:rPr>
              <a:t>Ficus exasperata (Moraceae) nezralé plody 			</a:t>
            </a:r>
          </a:p>
        </p:txBody>
      </p:sp>
      <p:sp>
        <p:nvSpPr>
          <p:cNvPr id="17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685800" y="6553200"/>
            <a:ext cx="7772400" cy="457200"/>
          </a:xfrm>
        </p:spPr>
        <p:txBody>
          <a:bodyPr/>
          <a:lstStyle/>
          <a:p>
            <a:pPr>
              <a:defRPr/>
            </a:pPr>
            <a:r>
              <a:rPr lang="en-CA">
                <a:solidFill>
                  <a:srgbClr val="FFFF66"/>
                </a:solidFill>
                <a:latin typeface="Arial" charset="0"/>
              </a:rPr>
              <a:t>Petr Bureš: Dějiny </a:t>
            </a:r>
            <a:r>
              <a:rPr lang="en-CA" smtClean="0">
                <a:solidFill>
                  <a:srgbClr val="FFFF66"/>
                </a:solidFill>
                <a:latin typeface="Arial" charset="0"/>
              </a:rPr>
              <a:t>b</a:t>
            </a:r>
            <a:r>
              <a:rPr lang="cs-CZ" smtClean="0">
                <a:solidFill>
                  <a:srgbClr val="FFFF66"/>
                </a:solidFill>
                <a:latin typeface="Arial" charset="0"/>
              </a:rPr>
              <a:t>otaniky</a:t>
            </a:r>
            <a:r>
              <a:rPr lang="en-CA" smtClean="0">
                <a:solidFill>
                  <a:srgbClr val="FFFF66"/>
                </a:solidFill>
                <a:latin typeface="Arial" charset="0"/>
              </a:rPr>
              <a:t> </a:t>
            </a:r>
            <a:r>
              <a:rPr lang="en-CA">
                <a:solidFill>
                  <a:srgbClr val="FFFF66"/>
                </a:solidFill>
                <a:latin typeface="Arial" charset="0"/>
              </a:rPr>
              <a:t>– </a:t>
            </a:r>
            <a:r>
              <a:rPr lang="cs-CZ" smtClean="0">
                <a:solidFill>
                  <a:srgbClr val="FFFF66"/>
                </a:solidFill>
                <a:latin typeface="Arial" charset="0"/>
              </a:rPr>
              <a:t>biologické znalosti lovců a sběračů</a:t>
            </a:r>
            <a:endParaRPr lang="en-CA">
              <a:solidFill>
                <a:srgbClr val="FFFF66"/>
              </a:solidFill>
              <a:latin typeface="Arial" charset="0"/>
            </a:endParaRPr>
          </a:p>
          <a:p>
            <a:pPr>
              <a:defRPr/>
            </a:pPr>
            <a:endParaRPr lang="en-CA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654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5"/>
          <p:cNvSpPr txBox="1">
            <a:spLocks noChangeArrowheads="1"/>
          </p:cNvSpPr>
          <p:nvPr/>
        </p:nvSpPr>
        <p:spPr bwMode="auto">
          <a:xfrm>
            <a:off x="2339975" y="241300"/>
            <a:ext cx="482441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chemeClr val="bg1"/>
                </a:solidFill>
                <a:latin typeface="Arial" panose="020B0604020202020204" pitchFamily="34" charset="0"/>
              </a:rPr>
              <a:t>Zoofarmakognozie u lidoopů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Arial" panose="020B0604020202020204" pitchFamily="34" charset="0"/>
              </a:rPr>
              <a:t>antimalarika a přírodní antibiotika</a:t>
            </a:r>
          </a:p>
        </p:txBody>
      </p:sp>
      <p:pic>
        <p:nvPicPr>
          <p:cNvPr id="24579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4344988"/>
            <a:ext cx="1804988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Obrázek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932113"/>
            <a:ext cx="1816100" cy="137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Obrázek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22425"/>
            <a:ext cx="1814513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Obrázek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688" y="4603750"/>
            <a:ext cx="1439862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Obrázek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Obrázek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8938"/>
            <a:ext cx="1814513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Obrázek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688" y="3492500"/>
            <a:ext cx="1439862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Obrázek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688" y="2490788"/>
            <a:ext cx="1439862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Obrázek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688" y="1443038"/>
            <a:ext cx="1439862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4" name="Obrázek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113" y="468313"/>
            <a:ext cx="1439862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2281238" y="1125538"/>
            <a:ext cx="482441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600" i="1">
                <a:solidFill>
                  <a:schemeClr val="bg1"/>
                </a:solidFill>
                <a:latin typeface="Arial" panose="020B0604020202020204" pitchFamily="34" charset="0"/>
              </a:rPr>
              <a:t>Cordia abyssinica (Boraginaceae) dřeň		</a:t>
            </a: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2325688" y="2420938"/>
            <a:ext cx="4824412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600" i="1">
                <a:solidFill>
                  <a:schemeClr val="bg1"/>
                </a:solidFill>
                <a:latin typeface="Arial" panose="020B0604020202020204" pitchFamily="34" charset="0"/>
              </a:rPr>
              <a:t>Ficus capensis (Moraceae) listy				</a:t>
            </a: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2328863" y="3860800"/>
            <a:ext cx="4824412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600" i="1">
                <a:solidFill>
                  <a:schemeClr val="bg1"/>
                </a:solidFill>
                <a:latin typeface="Arial" panose="020B0604020202020204" pitchFamily="34" charset="0"/>
              </a:rPr>
              <a:t>Lepisantes senegalensis (Sapindaceae) listy</a:t>
            </a: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2195513" y="5391150"/>
            <a:ext cx="482441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600" i="1">
                <a:solidFill>
                  <a:schemeClr val="bg1"/>
                </a:solidFill>
                <a:latin typeface="Arial" panose="020B0604020202020204" pitchFamily="34" charset="0"/>
              </a:rPr>
              <a:t>Psychotria mahonii (Rubiaceae) kořeny			</a:t>
            </a:r>
          </a:p>
        </p:txBody>
      </p:sp>
      <p:sp>
        <p:nvSpPr>
          <p:cNvPr id="18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685800" y="6553200"/>
            <a:ext cx="7772400" cy="457200"/>
          </a:xfrm>
        </p:spPr>
        <p:txBody>
          <a:bodyPr/>
          <a:lstStyle/>
          <a:p>
            <a:pPr>
              <a:defRPr/>
            </a:pPr>
            <a:r>
              <a:rPr lang="en-CA">
                <a:solidFill>
                  <a:srgbClr val="FFFF66"/>
                </a:solidFill>
                <a:latin typeface="Arial" charset="0"/>
              </a:rPr>
              <a:t>Petr Bureš: Dějiny </a:t>
            </a:r>
            <a:r>
              <a:rPr lang="en-CA" smtClean="0">
                <a:solidFill>
                  <a:srgbClr val="FFFF66"/>
                </a:solidFill>
                <a:latin typeface="Arial" charset="0"/>
              </a:rPr>
              <a:t>b</a:t>
            </a:r>
            <a:r>
              <a:rPr lang="cs-CZ" smtClean="0">
                <a:solidFill>
                  <a:srgbClr val="FFFF66"/>
                </a:solidFill>
                <a:latin typeface="Arial" charset="0"/>
              </a:rPr>
              <a:t>otaniky</a:t>
            </a:r>
            <a:r>
              <a:rPr lang="en-CA" smtClean="0">
                <a:solidFill>
                  <a:srgbClr val="FFFF66"/>
                </a:solidFill>
                <a:latin typeface="Arial" charset="0"/>
              </a:rPr>
              <a:t> </a:t>
            </a:r>
            <a:r>
              <a:rPr lang="en-CA">
                <a:solidFill>
                  <a:srgbClr val="FFFF66"/>
                </a:solidFill>
                <a:latin typeface="Arial" charset="0"/>
              </a:rPr>
              <a:t>– </a:t>
            </a:r>
            <a:r>
              <a:rPr lang="cs-CZ" smtClean="0">
                <a:solidFill>
                  <a:srgbClr val="FFFF66"/>
                </a:solidFill>
                <a:latin typeface="Arial" charset="0"/>
              </a:rPr>
              <a:t>biologické znalosti lovců a sběračů</a:t>
            </a:r>
            <a:endParaRPr lang="en-CA">
              <a:solidFill>
                <a:srgbClr val="FFFF66"/>
              </a:solidFill>
              <a:latin typeface="Arial" charset="0"/>
            </a:endParaRPr>
          </a:p>
          <a:p>
            <a:pPr>
              <a:defRPr/>
            </a:pPr>
            <a:endParaRPr lang="en-CA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553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179388" y="125413"/>
            <a:ext cx="59055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  <a:latin typeface="Arial" panose="020B0604020202020204" pitchFamily="34" charset="0"/>
              </a:rPr>
              <a:t>Znalosti biologických objektů u přírodních národů</a:t>
            </a:r>
          </a:p>
        </p:txBody>
      </p:sp>
      <p:pic>
        <p:nvPicPr>
          <p:cNvPr id="29699" name="Picture 3" descr="primitiv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8" y="4884738"/>
            <a:ext cx="1800225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 descr="2i5-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3" y="3487738"/>
            <a:ext cx="181610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 descr="messpl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450" y="498475"/>
            <a:ext cx="2376488" cy="205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6" descr="messbir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450" y="2635250"/>
            <a:ext cx="2376488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7" descr="messma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450" y="4541838"/>
            <a:ext cx="2376488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8" descr="grubs2smal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563" y="1003300"/>
            <a:ext cx="1893887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9" descr="aborigin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38" y="3492500"/>
            <a:ext cx="3482975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10" descr="africky_denik_2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0" y="1003300"/>
            <a:ext cx="150495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685800" y="6553200"/>
            <a:ext cx="7772400" cy="457200"/>
          </a:xfrm>
        </p:spPr>
        <p:txBody>
          <a:bodyPr/>
          <a:lstStyle/>
          <a:p>
            <a:pPr>
              <a:defRPr/>
            </a:pPr>
            <a:r>
              <a:rPr lang="en-CA">
                <a:solidFill>
                  <a:srgbClr val="FFFF66"/>
                </a:solidFill>
                <a:latin typeface="Arial" charset="0"/>
              </a:rPr>
              <a:t>Petr Bureš: Dějiny </a:t>
            </a:r>
            <a:r>
              <a:rPr lang="en-CA" smtClean="0">
                <a:solidFill>
                  <a:srgbClr val="FFFF66"/>
                </a:solidFill>
                <a:latin typeface="Arial" charset="0"/>
              </a:rPr>
              <a:t>b</a:t>
            </a:r>
            <a:r>
              <a:rPr lang="cs-CZ" smtClean="0">
                <a:solidFill>
                  <a:srgbClr val="FFFF66"/>
                </a:solidFill>
                <a:latin typeface="Arial" charset="0"/>
              </a:rPr>
              <a:t>otaniky</a:t>
            </a:r>
            <a:r>
              <a:rPr lang="en-CA" smtClean="0">
                <a:solidFill>
                  <a:srgbClr val="FFFF66"/>
                </a:solidFill>
                <a:latin typeface="Arial" charset="0"/>
              </a:rPr>
              <a:t> </a:t>
            </a:r>
            <a:r>
              <a:rPr lang="en-CA">
                <a:solidFill>
                  <a:srgbClr val="FFFF66"/>
                </a:solidFill>
                <a:latin typeface="Arial" charset="0"/>
              </a:rPr>
              <a:t>– </a:t>
            </a:r>
            <a:r>
              <a:rPr lang="cs-CZ" smtClean="0">
                <a:solidFill>
                  <a:srgbClr val="FFFF66"/>
                </a:solidFill>
                <a:latin typeface="Arial" charset="0"/>
              </a:rPr>
              <a:t>biologické znalosti lovců a sběračů</a:t>
            </a:r>
            <a:endParaRPr lang="en-CA">
              <a:solidFill>
                <a:srgbClr val="FFFF66"/>
              </a:solidFill>
              <a:latin typeface="Arial" charset="0"/>
            </a:endParaRPr>
          </a:p>
          <a:p>
            <a:pPr>
              <a:defRPr/>
            </a:pPr>
            <a:endParaRPr lang="en-CA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99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028"/>
          <p:cNvSpPr txBox="1">
            <a:spLocks noChangeArrowheads="1"/>
          </p:cNvSpPr>
          <p:nvPr/>
        </p:nvSpPr>
        <p:spPr bwMode="auto">
          <a:xfrm>
            <a:off x="179388" y="260350"/>
            <a:ext cx="8785225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Arial" panose="020B0604020202020204" pitchFamily="34" charset="0"/>
              </a:rPr>
              <a:t>Specializovaní herbalisté, stromohledači, či medicinmani rozlišují i několik tisíc druhů, prakticky všechny, které se v okruhu jejich působnosti vyskytují.</a:t>
            </a:r>
          </a:p>
        </p:txBody>
      </p:sp>
      <p:pic>
        <p:nvPicPr>
          <p:cNvPr id="3072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900" y="1014413"/>
            <a:ext cx="26336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975" y="1014413"/>
            <a:ext cx="262731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Obráze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014413"/>
            <a:ext cx="24066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Obrázek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22575"/>
            <a:ext cx="2982912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Obrázek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775" y="2822575"/>
            <a:ext cx="3365500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Obrázek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088" y="4860925"/>
            <a:ext cx="2352675" cy="159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Obrázek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2822575"/>
            <a:ext cx="1347788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Obrázek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860925"/>
            <a:ext cx="1054100" cy="159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Obrázek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263" y="4860925"/>
            <a:ext cx="2116137" cy="159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Obrázek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0" y="4860925"/>
            <a:ext cx="2130425" cy="159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685800" y="6553200"/>
            <a:ext cx="7772400" cy="457200"/>
          </a:xfrm>
        </p:spPr>
        <p:txBody>
          <a:bodyPr/>
          <a:lstStyle/>
          <a:p>
            <a:pPr>
              <a:defRPr/>
            </a:pPr>
            <a:r>
              <a:rPr lang="en-CA">
                <a:solidFill>
                  <a:srgbClr val="FFFF66"/>
                </a:solidFill>
                <a:latin typeface="Arial" charset="0"/>
              </a:rPr>
              <a:t>Petr Bureš: Dějiny </a:t>
            </a:r>
            <a:r>
              <a:rPr lang="en-CA" smtClean="0">
                <a:solidFill>
                  <a:srgbClr val="FFFF66"/>
                </a:solidFill>
                <a:latin typeface="Arial" charset="0"/>
              </a:rPr>
              <a:t>b</a:t>
            </a:r>
            <a:r>
              <a:rPr lang="cs-CZ" smtClean="0">
                <a:solidFill>
                  <a:srgbClr val="FFFF66"/>
                </a:solidFill>
                <a:latin typeface="Arial" charset="0"/>
              </a:rPr>
              <a:t>otaniky</a:t>
            </a:r>
            <a:r>
              <a:rPr lang="en-CA" smtClean="0">
                <a:solidFill>
                  <a:srgbClr val="FFFF66"/>
                </a:solidFill>
                <a:latin typeface="Arial" charset="0"/>
              </a:rPr>
              <a:t> </a:t>
            </a:r>
            <a:r>
              <a:rPr lang="en-CA">
                <a:solidFill>
                  <a:srgbClr val="FFFF66"/>
                </a:solidFill>
                <a:latin typeface="Arial" charset="0"/>
              </a:rPr>
              <a:t>– </a:t>
            </a:r>
            <a:r>
              <a:rPr lang="cs-CZ" smtClean="0">
                <a:solidFill>
                  <a:srgbClr val="FFFF66"/>
                </a:solidFill>
                <a:latin typeface="Arial" charset="0"/>
              </a:rPr>
              <a:t>biologické znalosti lovců a sběračů</a:t>
            </a:r>
            <a:endParaRPr lang="en-CA">
              <a:solidFill>
                <a:srgbClr val="FFFF66"/>
              </a:solidFill>
              <a:latin typeface="Arial" charset="0"/>
            </a:endParaRPr>
          </a:p>
          <a:p>
            <a:pPr>
              <a:defRPr/>
            </a:pPr>
            <a:endParaRPr lang="en-CA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97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ChangeArrowheads="1"/>
          </p:cNvSpPr>
          <p:nvPr/>
        </p:nvSpPr>
        <p:spPr bwMode="auto">
          <a:xfrm>
            <a:off x="5724525" y="3498850"/>
            <a:ext cx="338455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099" name="Rectangle 4"/>
          <p:cNvSpPr>
            <a:spLocks noChangeArrowheads="1"/>
          </p:cNvSpPr>
          <p:nvPr/>
        </p:nvSpPr>
        <p:spPr bwMode="auto">
          <a:xfrm>
            <a:off x="5076825" y="47942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4100" name="Picture 5" descr="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611188"/>
            <a:ext cx="3959225" cy="272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8" descr="0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75" y="611188"/>
            <a:ext cx="2413000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0" descr="05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371850"/>
            <a:ext cx="3959225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1" descr="05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3375025"/>
            <a:ext cx="4022725" cy="310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Text Box 12"/>
          <p:cNvSpPr txBox="1">
            <a:spLocks noChangeArrowheads="1"/>
          </p:cNvSpPr>
          <p:nvPr/>
        </p:nvSpPr>
        <p:spPr bwMode="auto">
          <a:xfrm>
            <a:off x="611188" y="611188"/>
            <a:ext cx="13684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chemeClr val="bg1"/>
                </a:solidFill>
                <a:latin typeface="Arial" panose="020B0604020202020204" pitchFamily="34" charset="0"/>
              </a:rPr>
              <a:t>Zdroj potravy</a:t>
            </a:r>
          </a:p>
        </p:txBody>
      </p:sp>
      <p:sp>
        <p:nvSpPr>
          <p:cNvPr id="4105" name="Text Box 4"/>
          <p:cNvSpPr txBox="1">
            <a:spLocks noChangeArrowheads="1"/>
          </p:cNvSpPr>
          <p:nvPr/>
        </p:nvSpPr>
        <p:spPr bwMode="auto">
          <a:xfrm>
            <a:off x="250825" y="84138"/>
            <a:ext cx="5184775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bg1"/>
                </a:solidFill>
                <a:latin typeface="Arial" panose="020B0604020202020204" pitchFamily="34" charset="0"/>
              </a:rPr>
              <a:t>Kořeny vědy u paleolitických lidí</a:t>
            </a:r>
            <a:endParaRPr lang="cs-CZ" altLang="cs-CZ" sz="2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4106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685800" y="6553200"/>
            <a:ext cx="7772400" cy="457200"/>
          </a:xfrm>
        </p:spPr>
        <p:txBody>
          <a:bodyPr/>
          <a:lstStyle/>
          <a:p>
            <a:pPr>
              <a:defRPr/>
            </a:pPr>
            <a:r>
              <a:rPr lang="en-CA">
                <a:solidFill>
                  <a:srgbClr val="FFFF66"/>
                </a:solidFill>
                <a:latin typeface="Arial" charset="0"/>
              </a:rPr>
              <a:t>Petr Bureš: Dějiny </a:t>
            </a:r>
            <a:r>
              <a:rPr lang="en-CA" smtClean="0">
                <a:solidFill>
                  <a:srgbClr val="FFFF66"/>
                </a:solidFill>
                <a:latin typeface="Arial" charset="0"/>
              </a:rPr>
              <a:t>b</a:t>
            </a:r>
            <a:r>
              <a:rPr lang="cs-CZ" smtClean="0">
                <a:solidFill>
                  <a:srgbClr val="FFFF66"/>
                </a:solidFill>
                <a:latin typeface="Arial" charset="0"/>
              </a:rPr>
              <a:t>otaniky</a:t>
            </a:r>
            <a:r>
              <a:rPr lang="en-CA" smtClean="0">
                <a:solidFill>
                  <a:srgbClr val="FFFF66"/>
                </a:solidFill>
                <a:latin typeface="Arial" charset="0"/>
              </a:rPr>
              <a:t> </a:t>
            </a:r>
            <a:r>
              <a:rPr lang="en-CA">
                <a:solidFill>
                  <a:srgbClr val="FFFF66"/>
                </a:solidFill>
                <a:latin typeface="Arial" charset="0"/>
              </a:rPr>
              <a:t>– </a:t>
            </a:r>
            <a:r>
              <a:rPr lang="cs-CZ" smtClean="0">
                <a:solidFill>
                  <a:srgbClr val="FFFF66"/>
                </a:solidFill>
                <a:latin typeface="Arial" charset="0"/>
              </a:rPr>
              <a:t>biologické znalosti lovců a sběračů</a:t>
            </a:r>
            <a:endParaRPr lang="en-CA">
              <a:solidFill>
                <a:srgbClr val="FFFF66"/>
              </a:solidFill>
              <a:latin typeface="Arial" charset="0"/>
            </a:endParaRPr>
          </a:p>
          <a:p>
            <a:pPr>
              <a:defRPr/>
            </a:pPr>
            <a:endParaRPr lang="en-CA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08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2439988" y="3879850"/>
            <a:ext cx="2665412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bg1"/>
                </a:solidFill>
                <a:latin typeface="Arial" panose="020B0604020202020204" pitchFamily="34" charset="0"/>
              </a:rPr>
              <a:t>Suroviny</a:t>
            </a:r>
            <a:endParaRPr lang="cs-CZ" altLang="cs-CZ" sz="20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5724525" y="3498850"/>
            <a:ext cx="338455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5076825" y="47942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5125" name="Picture 6" descr="0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709613"/>
            <a:ext cx="4968875" cy="268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10" descr="0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88913"/>
            <a:ext cx="3502025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2" descr="0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57563"/>
            <a:ext cx="1684338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13" descr="0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138" y="3821113"/>
            <a:ext cx="3503612" cy="257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9" name="Text Box 4"/>
          <p:cNvSpPr txBox="1">
            <a:spLocks noChangeArrowheads="1"/>
          </p:cNvSpPr>
          <p:nvPr/>
        </p:nvSpPr>
        <p:spPr bwMode="auto">
          <a:xfrm>
            <a:off x="250825" y="84138"/>
            <a:ext cx="5184775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bg1"/>
                </a:solidFill>
                <a:latin typeface="Arial" panose="020B0604020202020204" pitchFamily="34" charset="0"/>
              </a:rPr>
              <a:t>Kořeny vědy u paleolitických lidí</a:t>
            </a:r>
            <a:endParaRPr lang="cs-CZ" altLang="cs-CZ" sz="2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5130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685800" y="6553200"/>
            <a:ext cx="7772400" cy="457200"/>
          </a:xfrm>
        </p:spPr>
        <p:txBody>
          <a:bodyPr/>
          <a:lstStyle/>
          <a:p>
            <a:pPr>
              <a:defRPr/>
            </a:pPr>
            <a:r>
              <a:rPr lang="en-CA">
                <a:solidFill>
                  <a:srgbClr val="FFFF66"/>
                </a:solidFill>
                <a:latin typeface="Arial" charset="0"/>
              </a:rPr>
              <a:t>Petr Bureš: Dějiny </a:t>
            </a:r>
            <a:r>
              <a:rPr lang="en-CA" smtClean="0">
                <a:solidFill>
                  <a:srgbClr val="FFFF66"/>
                </a:solidFill>
                <a:latin typeface="Arial" charset="0"/>
              </a:rPr>
              <a:t>b</a:t>
            </a:r>
            <a:r>
              <a:rPr lang="cs-CZ" smtClean="0">
                <a:solidFill>
                  <a:srgbClr val="FFFF66"/>
                </a:solidFill>
                <a:latin typeface="Arial" charset="0"/>
              </a:rPr>
              <a:t>otaniky</a:t>
            </a:r>
            <a:r>
              <a:rPr lang="en-CA" smtClean="0">
                <a:solidFill>
                  <a:srgbClr val="FFFF66"/>
                </a:solidFill>
                <a:latin typeface="Arial" charset="0"/>
              </a:rPr>
              <a:t> </a:t>
            </a:r>
            <a:r>
              <a:rPr lang="en-CA">
                <a:solidFill>
                  <a:srgbClr val="FFFF66"/>
                </a:solidFill>
                <a:latin typeface="Arial" charset="0"/>
              </a:rPr>
              <a:t>– </a:t>
            </a:r>
            <a:r>
              <a:rPr lang="cs-CZ" smtClean="0">
                <a:solidFill>
                  <a:srgbClr val="FFFF66"/>
                </a:solidFill>
                <a:latin typeface="Arial" charset="0"/>
              </a:rPr>
              <a:t>biologické znalosti lovců a sběračů</a:t>
            </a:r>
            <a:endParaRPr lang="en-CA">
              <a:solidFill>
                <a:srgbClr val="FFFF66"/>
              </a:solidFill>
              <a:latin typeface="Arial" charset="0"/>
            </a:endParaRPr>
          </a:p>
          <a:p>
            <a:pPr>
              <a:defRPr/>
            </a:pPr>
            <a:endParaRPr lang="en-CA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73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765175"/>
            <a:ext cx="4056062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4"/>
          <p:cNvSpPr txBox="1">
            <a:spLocks noChangeArrowheads="1"/>
          </p:cNvSpPr>
          <p:nvPr/>
        </p:nvSpPr>
        <p:spPr bwMode="auto">
          <a:xfrm>
            <a:off x="250825" y="84138"/>
            <a:ext cx="5184775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bg1"/>
                </a:solidFill>
                <a:latin typeface="Arial" panose="020B0604020202020204" pitchFamily="34" charset="0"/>
              </a:rPr>
              <a:t>Kořeny vědy u paleolitických lidí</a:t>
            </a:r>
            <a:endParaRPr lang="cs-CZ" altLang="cs-CZ" sz="2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6148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685800" y="6553200"/>
            <a:ext cx="7772400" cy="457200"/>
          </a:xfrm>
        </p:spPr>
        <p:txBody>
          <a:bodyPr/>
          <a:lstStyle/>
          <a:p>
            <a:pPr>
              <a:defRPr/>
            </a:pPr>
            <a:r>
              <a:rPr lang="en-CA">
                <a:solidFill>
                  <a:srgbClr val="FFFF66"/>
                </a:solidFill>
                <a:latin typeface="Arial" charset="0"/>
              </a:rPr>
              <a:t>Petr Bureš: Dějiny </a:t>
            </a:r>
            <a:r>
              <a:rPr lang="en-CA" smtClean="0">
                <a:solidFill>
                  <a:srgbClr val="FFFF66"/>
                </a:solidFill>
                <a:latin typeface="Arial" charset="0"/>
              </a:rPr>
              <a:t>b</a:t>
            </a:r>
            <a:r>
              <a:rPr lang="cs-CZ" smtClean="0">
                <a:solidFill>
                  <a:srgbClr val="FFFF66"/>
                </a:solidFill>
                <a:latin typeface="Arial" charset="0"/>
              </a:rPr>
              <a:t>otaniky</a:t>
            </a:r>
            <a:r>
              <a:rPr lang="en-CA" smtClean="0">
                <a:solidFill>
                  <a:srgbClr val="FFFF66"/>
                </a:solidFill>
                <a:latin typeface="Arial" charset="0"/>
              </a:rPr>
              <a:t> </a:t>
            </a:r>
            <a:r>
              <a:rPr lang="en-CA">
                <a:solidFill>
                  <a:srgbClr val="FFFF66"/>
                </a:solidFill>
                <a:latin typeface="Arial" charset="0"/>
              </a:rPr>
              <a:t>– </a:t>
            </a:r>
            <a:r>
              <a:rPr lang="cs-CZ" smtClean="0">
                <a:solidFill>
                  <a:srgbClr val="FFFF66"/>
                </a:solidFill>
                <a:latin typeface="Arial" charset="0"/>
              </a:rPr>
              <a:t>biologické znalosti lovců a sběračů</a:t>
            </a:r>
            <a:endParaRPr lang="en-CA">
              <a:solidFill>
                <a:srgbClr val="FFFF66"/>
              </a:solidFill>
              <a:latin typeface="Arial" charset="0"/>
            </a:endParaRPr>
          </a:p>
          <a:p>
            <a:pPr>
              <a:defRPr/>
            </a:pPr>
            <a:endParaRPr lang="en-CA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22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4"/>
          <p:cNvSpPr txBox="1">
            <a:spLocks noChangeArrowheads="1"/>
          </p:cNvSpPr>
          <p:nvPr/>
        </p:nvSpPr>
        <p:spPr bwMode="auto">
          <a:xfrm>
            <a:off x="250825" y="84138"/>
            <a:ext cx="5184775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bg1"/>
                </a:solidFill>
                <a:latin typeface="Arial" panose="020B0604020202020204" pitchFamily="34" charset="0"/>
              </a:rPr>
              <a:t>Kořeny vědy u paleolitických lidí</a:t>
            </a:r>
            <a:endParaRPr lang="cs-CZ" altLang="cs-CZ" sz="2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55650" y="2420938"/>
            <a:ext cx="7723188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3600" b="1">
                <a:solidFill>
                  <a:schemeClr val="bg1"/>
                </a:solidFill>
                <a:latin typeface="Arial" panose="020B0604020202020204" pitchFamily="34" charset="0"/>
              </a:rPr>
              <a:t>Kde můžeme najít doklady těchto zoologických a botanických znalostí paleolitického člověka?</a:t>
            </a:r>
            <a:endParaRPr lang="cs-CZ" altLang="cs-CZ" sz="36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685800" y="6553200"/>
            <a:ext cx="7772400" cy="457200"/>
          </a:xfrm>
        </p:spPr>
        <p:txBody>
          <a:bodyPr/>
          <a:lstStyle/>
          <a:p>
            <a:pPr>
              <a:defRPr/>
            </a:pPr>
            <a:r>
              <a:rPr lang="en-CA">
                <a:solidFill>
                  <a:srgbClr val="FFFF66"/>
                </a:solidFill>
                <a:latin typeface="Arial" charset="0"/>
              </a:rPr>
              <a:t>Petr Bureš: Dějiny </a:t>
            </a:r>
            <a:r>
              <a:rPr lang="en-CA" smtClean="0">
                <a:solidFill>
                  <a:srgbClr val="FFFF66"/>
                </a:solidFill>
                <a:latin typeface="Arial" charset="0"/>
              </a:rPr>
              <a:t>b</a:t>
            </a:r>
            <a:r>
              <a:rPr lang="cs-CZ" smtClean="0">
                <a:solidFill>
                  <a:srgbClr val="FFFF66"/>
                </a:solidFill>
                <a:latin typeface="Arial" charset="0"/>
              </a:rPr>
              <a:t>otaniky</a:t>
            </a:r>
            <a:r>
              <a:rPr lang="en-CA" smtClean="0">
                <a:solidFill>
                  <a:srgbClr val="FFFF66"/>
                </a:solidFill>
                <a:latin typeface="Arial" charset="0"/>
              </a:rPr>
              <a:t> </a:t>
            </a:r>
            <a:r>
              <a:rPr lang="en-CA">
                <a:solidFill>
                  <a:srgbClr val="FFFF66"/>
                </a:solidFill>
                <a:latin typeface="Arial" charset="0"/>
              </a:rPr>
              <a:t>– </a:t>
            </a:r>
            <a:r>
              <a:rPr lang="cs-CZ" smtClean="0">
                <a:solidFill>
                  <a:srgbClr val="FFFF66"/>
                </a:solidFill>
                <a:latin typeface="Arial" charset="0"/>
              </a:rPr>
              <a:t>biologické znalosti lovců a sběračů</a:t>
            </a:r>
            <a:endParaRPr lang="en-CA">
              <a:solidFill>
                <a:srgbClr val="FFFF66"/>
              </a:solidFill>
              <a:latin typeface="Arial" charset="0"/>
            </a:endParaRPr>
          </a:p>
          <a:p>
            <a:pPr>
              <a:defRPr/>
            </a:pPr>
            <a:endParaRPr lang="en-CA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42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 descr="paleo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730250"/>
            <a:ext cx="7639050" cy="534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250825" y="84138"/>
            <a:ext cx="86423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bg1"/>
                </a:solidFill>
                <a:latin typeface="Arial" panose="020B0604020202020204" pitchFamily="34" charset="0"/>
              </a:rPr>
              <a:t>Zvířata na paleolitických malbách v jeskyních</a:t>
            </a:r>
            <a:endParaRPr lang="cs-CZ" altLang="cs-CZ" sz="2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685800" y="6553200"/>
            <a:ext cx="7772400" cy="457200"/>
          </a:xfrm>
        </p:spPr>
        <p:txBody>
          <a:bodyPr/>
          <a:lstStyle/>
          <a:p>
            <a:pPr>
              <a:defRPr/>
            </a:pPr>
            <a:r>
              <a:rPr lang="en-CA">
                <a:solidFill>
                  <a:srgbClr val="FFFF66"/>
                </a:solidFill>
                <a:latin typeface="Arial" charset="0"/>
              </a:rPr>
              <a:t>Petr Bureš: Dějiny </a:t>
            </a:r>
            <a:r>
              <a:rPr lang="en-CA" smtClean="0">
                <a:solidFill>
                  <a:srgbClr val="FFFF66"/>
                </a:solidFill>
                <a:latin typeface="Arial" charset="0"/>
              </a:rPr>
              <a:t>b</a:t>
            </a:r>
            <a:r>
              <a:rPr lang="cs-CZ" smtClean="0">
                <a:solidFill>
                  <a:srgbClr val="FFFF66"/>
                </a:solidFill>
                <a:latin typeface="Arial" charset="0"/>
              </a:rPr>
              <a:t>otaniky</a:t>
            </a:r>
            <a:r>
              <a:rPr lang="en-CA" smtClean="0">
                <a:solidFill>
                  <a:srgbClr val="FFFF66"/>
                </a:solidFill>
                <a:latin typeface="Arial" charset="0"/>
              </a:rPr>
              <a:t> </a:t>
            </a:r>
            <a:r>
              <a:rPr lang="en-CA">
                <a:solidFill>
                  <a:srgbClr val="FFFF66"/>
                </a:solidFill>
                <a:latin typeface="Arial" charset="0"/>
              </a:rPr>
              <a:t>– </a:t>
            </a:r>
            <a:r>
              <a:rPr lang="cs-CZ" smtClean="0">
                <a:solidFill>
                  <a:srgbClr val="FFFF66"/>
                </a:solidFill>
                <a:latin typeface="Arial" charset="0"/>
              </a:rPr>
              <a:t>biologické znalosti lovců a sběračů</a:t>
            </a:r>
            <a:endParaRPr lang="en-CA">
              <a:solidFill>
                <a:srgbClr val="FFFF66"/>
              </a:solidFill>
              <a:latin typeface="Arial" charset="0"/>
            </a:endParaRPr>
          </a:p>
          <a:p>
            <a:pPr>
              <a:defRPr/>
            </a:pPr>
            <a:endParaRPr lang="en-CA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41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1225550" y="6035675"/>
            <a:ext cx="66929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  <a:latin typeface="Arial" panose="020B0604020202020204" pitchFamily="34" charset="0"/>
              </a:rPr>
              <a:t>Franko-kantaberská oblast --- 30-20 tis. let BP</a:t>
            </a:r>
          </a:p>
        </p:txBody>
      </p:sp>
      <p:pic>
        <p:nvPicPr>
          <p:cNvPr id="9219" name="Picture 6" descr="Euro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" y="746125"/>
            <a:ext cx="6972300" cy="528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Oval 7"/>
          <p:cNvSpPr>
            <a:spLocks noChangeArrowheads="1"/>
          </p:cNvSpPr>
          <p:nvPr/>
        </p:nvSpPr>
        <p:spPr bwMode="auto">
          <a:xfrm>
            <a:off x="1509713" y="4121150"/>
            <a:ext cx="1284287" cy="1262063"/>
          </a:xfrm>
          <a:prstGeom prst="ellipse">
            <a:avLst/>
          </a:prstGeom>
          <a:noFill/>
          <a:ln w="101600">
            <a:solidFill>
              <a:srgbClr val="66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221" name="Text Box 4"/>
          <p:cNvSpPr txBox="1">
            <a:spLocks noChangeArrowheads="1"/>
          </p:cNvSpPr>
          <p:nvPr/>
        </p:nvSpPr>
        <p:spPr bwMode="auto">
          <a:xfrm>
            <a:off x="250825" y="84138"/>
            <a:ext cx="86423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bg1"/>
                </a:solidFill>
                <a:latin typeface="Arial" panose="020B0604020202020204" pitchFamily="34" charset="0"/>
              </a:rPr>
              <a:t>Zvířata na paleolitických malbách v jeskyních</a:t>
            </a:r>
            <a:endParaRPr lang="cs-CZ" altLang="cs-CZ" sz="2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685800" y="6553200"/>
            <a:ext cx="7772400" cy="457200"/>
          </a:xfrm>
        </p:spPr>
        <p:txBody>
          <a:bodyPr/>
          <a:lstStyle/>
          <a:p>
            <a:pPr>
              <a:defRPr/>
            </a:pPr>
            <a:r>
              <a:rPr lang="en-CA">
                <a:solidFill>
                  <a:srgbClr val="FFFF66"/>
                </a:solidFill>
                <a:latin typeface="Arial" charset="0"/>
              </a:rPr>
              <a:t>Petr Bureš: Dějiny </a:t>
            </a:r>
            <a:r>
              <a:rPr lang="en-CA" smtClean="0">
                <a:solidFill>
                  <a:srgbClr val="FFFF66"/>
                </a:solidFill>
                <a:latin typeface="Arial" charset="0"/>
              </a:rPr>
              <a:t>b</a:t>
            </a:r>
            <a:r>
              <a:rPr lang="cs-CZ" smtClean="0">
                <a:solidFill>
                  <a:srgbClr val="FFFF66"/>
                </a:solidFill>
                <a:latin typeface="Arial" charset="0"/>
              </a:rPr>
              <a:t>otaniky</a:t>
            </a:r>
            <a:r>
              <a:rPr lang="en-CA" smtClean="0">
                <a:solidFill>
                  <a:srgbClr val="FFFF66"/>
                </a:solidFill>
                <a:latin typeface="Arial" charset="0"/>
              </a:rPr>
              <a:t> </a:t>
            </a:r>
            <a:r>
              <a:rPr lang="en-CA">
                <a:solidFill>
                  <a:srgbClr val="FFFF66"/>
                </a:solidFill>
                <a:latin typeface="Arial" charset="0"/>
              </a:rPr>
              <a:t>– </a:t>
            </a:r>
            <a:r>
              <a:rPr lang="cs-CZ" smtClean="0">
                <a:solidFill>
                  <a:srgbClr val="FFFF66"/>
                </a:solidFill>
                <a:latin typeface="Arial" charset="0"/>
              </a:rPr>
              <a:t>biologické znalosti lovců a sběračů</a:t>
            </a:r>
            <a:endParaRPr lang="en-CA">
              <a:solidFill>
                <a:srgbClr val="FFFF66"/>
              </a:solidFill>
              <a:latin typeface="Arial" charset="0"/>
            </a:endParaRPr>
          </a:p>
          <a:p>
            <a:pPr>
              <a:defRPr/>
            </a:pPr>
            <a:endParaRPr lang="en-CA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49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19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/>
          <p:cNvSpPr txBox="1">
            <a:spLocks noChangeArrowheads="1"/>
          </p:cNvSpPr>
          <p:nvPr/>
        </p:nvSpPr>
        <p:spPr bwMode="auto">
          <a:xfrm>
            <a:off x="342900" y="1171575"/>
            <a:ext cx="35814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600" b="1">
                <a:solidFill>
                  <a:schemeClr val="bg1"/>
                </a:solidFill>
                <a:latin typeface="Arial" panose="020B0604020202020204" pitchFamily="34" charset="0"/>
              </a:rPr>
              <a:t>Altamira</a:t>
            </a:r>
          </a:p>
        </p:txBody>
      </p:sp>
      <p:sp>
        <p:nvSpPr>
          <p:cNvPr id="10243" name="Text Box 6"/>
          <p:cNvSpPr txBox="1">
            <a:spLocks noChangeArrowheads="1"/>
          </p:cNvSpPr>
          <p:nvPr/>
        </p:nvSpPr>
        <p:spPr bwMode="auto">
          <a:xfrm>
            <a:off x="323850" y="6124575"/>
            <a:ext cx="6624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Arial" panose="020B0604020202020204" pitchFamily="34" charset="0"/>
              </a:rPr>
              <a:t>Objevena 1879</a:t>
            </a:r>
            <a:endParaRPr lang="cs-CZ" altLang="cs-CZ" sz="2400">
              <a:latin typeface="Arial" panose="020B0604020202020204" pitchFamily="34" charset="0"/>
            </a:endParaRPr>
          </a:p>
        </p:txBody>
      </p:sp>
      <p:pic>
        <p:nvPicPr>
          <p:cNvPr id="10244" name="Picture 13" descr="Marcelino-Sanz-de-Sautuo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538" y="177800"/>
            <a:ext cx="1725612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 Box 14"/>
          <p:cNvSpPr txBox="1">
            <a:spLocks noChangeArrowheads="1"/>
          </p:cNvSpPr>
          <p:nvPr/>
        </p:nvSpPr>
        <p:spPr bwMode="auto">
          <a:xfrm>
            <a:off x="3348038" y="1157288"/>
            <a:ext cx="3744912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Arial" panose="020B0604020202020204" pitchFamily="34" charset="0"/>
              </a:rPr>
              <a:t>Marcelino Sanz de Sautuola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Arial" panose="020B0604020202020204" pitchFamily="34" charset="0"/>
              </a:rPr>
              <a:t>španělský právník a  amatérský archeolog</a:t>
            </a:r>
          </a:p>
        </p:txBody>
      </p:sp>
      <p:pic>
        <p:nvPicPr>
          <p:cNvPr id="10246" name="Picture 16" descr="altamir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700213"/>
            <a:ext cx="3024187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8" descr="replica20altamir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878263"/>
            <a:ext cx="3168650" cy="221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20" descr="altamira-78289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88" y="3876675"/>
            <a:ext cx="33528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22" descr="cuevas_altamir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1708150"/>
            <a:ext cx="3448050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24" descr="http://www.hillmanwonders.com/z_location_map/spain/map_altamira_cave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20" r="27425"/>
          <a:stretch>
            <a:fillRect/>
          </a:stretch>
        </p:blipFill>
        <p:spPr bwMode="auto">
          <a:xfrm>
            <a:off x="7092950" y="2579688"/>
            <a:ext cx="1728788" cy="148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2" descr="http://museodealtamira.mcu.es/web/imagenes/grandes/RetratoMariaSanz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013" y="4076700"/>
            <a:ext cx="1728787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2" name="Text Box 14"/>
          <p:cNvSpPr txBox="1">
            <a:spLocks noChangeArrowheads="1"/>
          </p:cNvSpPr>
          <p:nvPr/>
        </p:nvSpPr>
        <p:spPr bwMode="auto">
          <a:xfrm>
            <a:off x="4645025" y="6175375"/>
            <a:ext cx="2447925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Arial" panose="020B0604020202020204" pitchFamily="34" charset="0"/>
              </a:rPr>
              <a:t>Sautuolova dcera Marie</a:t>
            </a:r>
          </a:p>
        </p:txBody>
      </p:sp>
      <p:sp>
        <p:nvSpPr>
          <p:cNvPr id="10253" name="Text Box 4"/>
          <p:cNvSpPr txBox="1">
            <a:spLocks noChangeArrowheads="1"/>
          </p:cNvSpPr>
          <p:nvPr/>
        </p:nvSpPr>
        <p:spPr bwMode="auto">
          <a:xfrm>
            <a:off x="250825" y="84138"/>
            <a:ext cx="86423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bg1"/>
                </a:solidFill>
                <a:latin typeface="Arial" panose="020B0604020202020204" pitchFamily="34" charset="0"/>
              </a:rPr>
              <a:t>Zvířata na paleolitických malbách v jeskyních</a:t>
            </a:r>
            <a:endParaRPr lang="cs-CZ" altLang="cs-CZ" sz="2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5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685800" y="6553200"/>
            <a:ext cx="7772400" cy="457200"/>
          </a:xfrm>
        </p:spPr>
        <p:txBody>
          <a:bodyPr/>
          <a:lstStyle/>
          <a:p>
            <a:pPr>
              <a:defRPr/>
            </a:pPr>
            <a:r>
              <a:rPr lang="en-CA">
                <a:solidFill>
                  <a:srgbClr val="FFFF66"/>
                </a:solidFill>
                <a:latin typeface="Arial" charset="0"/>
              </a:rPr>
              <a:t>Petr Bureš: Dějiny </a:t>
            </a:r>
            <a:r>
              <a:rPr lang="en-CA" smtClean="0">
                <a:solidFill>
                  <a:srgbClr val="FFFF66"/>
                </a:solidFill>
                <a:latin typeface="Arial" charset="0"/>
              </a:rPr>
              <a:t>b</a:t>
            </a:r>
            <a:r>
              <a:rPr lang="cs-CZ" smtClean="0">
                <a:solidFill>
                  <a:srgbClr val="FFFF66"/>
                </a:solidFill>
                <a:latin typeface="Arial" charset="0"/>
              </a:rPr>
              <a:t>otaniky</a:t>
            </a:r>
            <a:r>
              <a:rPr lang="en-CA" smtClean="0">
                <a:solidFill>
                  <a:srgbClr val="FFFF66"/>
                </a:solidFill>
                <a:latin typeface="Arial" charset="0"/>
              </a:rPr>
              <a:t> </a:t>
            </a:r>
            <a:r>
              <a:rPr lang="en-CA">
                <a:solidFill>
                  <a:srgbClr val="FFFF66"/>
                </a:solidFill>
                <a:latin typeface="Arial" charset="0"/>
              </a:rPr>
              <a:t>– </a:t>
            </a:r>
            <a:r>
              <a:rPr lang="cs-CZ" smtClean="0">
                <a:solidFill>
                  <a:srgbClr val="FFFF66"/>
                </a:solidFill>
                <a:latin typeface="Arial" charset="0"/>
              </a:rPr>
              <a:t>biologické znalosti lovců a sběračů</a:t>
            </a:r>
            <a:endParaRPr lang="en-CA">
              <a:solidFill>
                <a:srgbClr val="FFFF66"/>
              </a:solidFill>
              <a:latin typeface="Arial" charset="0"/>
            </a:endParaRPr>
          </a:p>
          <a:p>
            <a:pPr>
              <a:defRPr/>
            </a:pPr>
            <a:endParaRPr lang="en-CA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98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1|11.8|7.4|5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4.7|6.2|9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heme/theme1.xml><?xml version="1.0" encoding="utf-8"?>
<a:theme xmlns:a="http://schemas.openxmlformats.org/drawingml/2006/main" name="Prázdná prezentace">
  <a:themeElements>
    <a:clrScheme name="Prázdná prezenta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ázdná prezentac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ázdná prezenta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ázdná prezenta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ázdná prezenta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ázdná prezenta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ázdná prezenta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ázdná prezenta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ázdná prezenta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Office\Sablony\Prázdná prezentace.pot</Template>
  <TotalTime>3506</TotalTime>
  <Words>844</Words>
  <Application>Microsoft Office PowerPoint</Application>
  <PresentationFormat>Předvádění na obrazovce (4:3)</PresentationFormat>
  <Paragraphs>112</Paragraphs>
  <Slides>29</Slides>
  <Notes>0</Notes>
  <HiddenSlides>0</HiddenSlides>
  <MMClips>29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3" baseType="lpstr">
      <vt:lpstr>Arial</vt:lpstr>
      <vt:lpstr>Times New Roman</vt:lpstr>
      <vt:lpstr>Calibri</vt:lpstr>
      <vt:lpstr>Prázdná prezentace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RNDr. Petr Bureš, Ph.D.</dc:creator>
  <cp:lastModifiedBy>Admin</cp:lastModifiedBy>
  <cp:revision>279</cp:revision>
  <dcterms:created xsi:type="dcterms:W3CDTF">2003-02-25T08:02:13Z</dcterms:created>
  <dcterms:modified xsi:type="dcterms:W3CDTF">2020-10-13T11:10:48Z</dcterms:modified>
</cp:coreProperties>
</file>