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06F23-2BBF-48AD-930E-681C38D7541B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7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00DAF-4AF5-4F07-AAF1-B85FAED048C6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3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71364-5EE6-4414-A1B8-A3E0D8FCFAC4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7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C2286-16CE-4F29-86E2-F1E9E375AB39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00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2AFA4-7FB7-47AF-93F7-99D536EAB9DC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2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06F23-2BBF-48AD-930E-681C38D7541B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62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29F41-7BA9-4812-890F-E4B65D5EAA18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4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12DAB-22C7-4523-970C-FFEB20A0E5E3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0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CB17C-61B1-4BC2-98A5-C35A80305108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3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D0EAA-CF91-418A-A339-89DB19D37E81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39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A0F39-374F-488F-B49F-E4B183973B17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29F41-7BA9-4812-890F-E4B65D5EAA18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88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695A5-A004-4DD8-8376-3A5F8A77898E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81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1BB5C-EEB2-4486-86C4-90657B216DB7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26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0BDCE-1CA7-4FFD-8DE2-CE5D2F82165B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07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00DAF-4AF5-4F07-AAF1-B85FAED048C6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3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71364-5EE6-4414-A1B8-A3E0D8FCFAC4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47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C2286-16CE-4F29-86E2-F1E9E375AB39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47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2AFA4-7FB7-47AF-93F7-99D536EAB9DC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12DAB-22C7-4523-970C-FFEB20A0E5E3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6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CB17C-61B1-4BC2-98A5-C35A80305108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D0EAA-CF91-418A-A339-89DB19D37E81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8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A0F39-374F-488F-B49F-E4B183973B17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6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695A5-A004-4DD8-8376-3A5F8A77898E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5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1BB5C-EEB2-4486-86C4-90657B216DB7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9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0BDCE-1CA7-4FFD-8DE2-CE5D2F82165B}" type="slidenum">
              <a:rPr lang="cs-CZ" altLang="cs-CZ">
                <a:solidFill>
                  <a:srgbClr val="FFFFFF"/>
                </a:solidFill>
              </a:rPr>
              <a:pPr/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A0A90-4C41-4FFE-9F1F-90D342A8DB4E}" type="slidenum">
              <a:rPr lang="cs-CZ" alt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192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A0A90-4C41-4FFE-9F1F-90D342A8DB4E}" type="slidenum">
              <a:rPr lang="cs-CZ" alt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939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836613"/>
          </a:xfrm>
        </p:spPr>
        <p:txBody>
          <a:bodyPr/>
          <a:lstStyle/>
          <a:p>
            <a:pPr eaLnBrk="1" hangingPunct="1"/>
            <a:r>
              <a:rPr lang="cs-CZ" altLang="cs-CZ" sz="3200" b="1" i="1">
                <a:solidFill>
                  <a:schemeClr val="folHlink"/>
                </a:solidFill>
              </a:rPr>
              <a:t>Aglutinační metody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5176"/>
            <a:ext cx="9144000" cy="609282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defRPr/>
            </a:pPr>
            <a:r>
              <a:rPr lang="cs-CZ" sz="2400" dirty="0" err="1"/>
              <a:t>Ag</a:t>
            </a:r>
            <a:r>
              <a:rPr lang="cs-CZ" sz="2400" dirty="0"/>
              <a:t>                    +   Ab                </a:t>
            </a: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 </a:t>
            </a:r>
            <a:r>
              <a:rPr lang="cs-CZ" sz="2400" dirty="0" err="1"/>
              <a:t>Ag</a:t>
            </a:r>
            <a:r>
              <a:rPr lang="cs-CZ" sz="2400" dirty="0"/>
              <a:t>-Ab</a:t>
            </a:r>
            <a:endParaRPr lang="cs-CZ" sz="2400" i="1" dirty="0"/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cs-CZ" sz="2400" i="1" dirty="0"/>
              <a:t>aglutinogen                aglutinin             </a:t>
            </a:r>
            <a:r>
              <a:rPr lang="cs-CZ" sz="2400" i="1" dirty="0" err="1"/>
              <a:t>aglutinát</a:t>
            </a:r>
            <a:endParaRPr lang="cs-CZ" sz="2400" dirty="0"/>
          </a:p>
          <a:p>
            <a:pPr marL="381000" indent="-381000" eaLnBrk="1" hangingPunct="1">
              <a:lnSpc>
                <a:spcPct val="80000"/>
              </a:lnSpc>
              <a:buFontTx/>
              <a:buChar char="-"/>
              <a:defRPr/>
            </a:pPr>
            <a:endParaRPr lang="cs-CZ" sz="2400" b="1" i="1" dirty="0">
              <a:solidFill>
                <a:srgbClr val="8DCD47"/>
              </a:solidFill>
            </a:endParaRPr>
          </a:p>
          <a:p>
            <a:pPr marL="381000" indent="-381000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b="1" i="1" dirty="0">
                <a:solidFill>
                  <a:srgbClr val="8DCD47"/>
                </a:solidFill>
              </a:rPr>
              <a:t>princip :</a:t>
            </a:r>
            <a:r>
              <a:rPr lang="cs-CZ" sz="2400" b="1" dirty="0">
                <a:solidFill>
                  <a:srgbClr val="8DCD47"/>
                </a:solidFill>
              </a:rPr>
              <a:t> </a:t>
            </a:r>
            <a:r>
              <a:rPr lang="cs-CZ" sz="2400" b="1" dirty="0"/>
              <a:t>KORPUSKULÁRNÍ</a:t>
            </a:r>
            <a:r>
              <a:rPr lang="cs-CZ" sz="2400" dirty="0"/>
              <a:t> / částicový / </a:t>
            </a:r>
            <a:r>
              <a:rPr lang="cs-CZ" sz="2400" dirty="0" err="1"/>
              <a:t>Ag</a:t>
            </a:r>
            <a:r>
              <a:rPr lang="cs-CZ" sz="2400" dirty="0"/>
              <a:t>, </a:t>
            </a:r>
          </a:p>
          <a:p>
            <a:pPr marL="381000" indent="-381000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dirty="0"/>
              <a:t>solubilní je vázán na částice 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cs-CZ" sz="2400" dirty="0"/>
              <a:t>při reakci dochází ke shlukování </a:t>
            </a:r>
            <a:r>
              <a:rPr lang="cs-CZ" sz="2400" dirty="0" err="1"/>
              <a:t>Ag</a:t>
            </a:r>
            <a:r>
              <a:rPr lang="cs-CZ" sz="2400" dirty="0"/>
              <a:t> a Ab na základě vytváření můstků - Ab mezi buňkami za vzniku shluků</a:t>
            </a:r>
            <a:endParaRPr lang="cs-CZ" sz="2400" b="1" dirty="0"/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chemeClr val="folHlink"/>
                </a:solidFill>
              </a:rPr>
              <a:t>přímá</a:t>
            </a:r>
            <a:r>
              <a:rPr lang="cs-CZ" sz="2400" b="1" dirty="0">
                <a:solidFill>
                  <a:schemeClr val="accent1"/>
                </a:solidFill>
              </a:rPr>
              <a:t> </a:t>
            </a:r>
            <a:r>
              <a:rPr lang="cs-CZ" sz="2400" b="1" dirty="0"/>
              <a:t>– použití bakterií, buněk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chemeClr val="folHlink"/>
                </a:solidFill>
              </a:rPr>
              <a:t>nepřímá, pasivní</a:t>
            </a:r>
            <a:r>
              <a:rPr lang="cs-CZ" sz="2400" b="1" dirty="0">
                <a:solidFill>
                  <a:schemeClr val="accent1"/>
                </a:solidFill>
              </a:rPr>
              <a:t> </a:t>
            </a:r>
            <a:r>
              <a:rPr lang="cs-CZ" sz="2400" b="1" dirty="0"/>
              <a:t>– na jejich povrch je </a:t>
            </a:r>
            <a:r>
              <a:rPr lang="cs-CZ" sz="2400" b="1" dirty="0" err="1"/>
              <a:t>Ag</a:t>
            </a:r>
            <a:r>
              <a:rPr lang="cs-CZ" sz="2400" b="1" dirty="0"/>
              <a:t> uměle navázán, </a:t>
            </a:r>
            <a:r>
              <a:rPr lang="cs-CZ" sz="1600" b="1" dirty="0" err="1">
                <a:solidFill>
                  <a:schemeClr val="folHlink"/>
                </a:solidFill>
              </a:rPr>
              <a:t>př.latex</a:t>
            </a:r>
            <a:r>
              <a:rPr lang="cs-CZ" sz="1600" b="1" dirty="0">
                <a:solidFill>
                  <a:schemeClr val="folHlink"/>
                </a:solidFill>
              </a:rPr>
              <a:t>-fixační test, HIT</a:t>
            </a:r>
            <a:endParaRPr lang="cs-CZ" sz="1600" b="1" dirty="0"/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C000"/>
                </a:solidFill>
              </a:rPr>
              <a:t>Předpoklady ke vzniku vazeb: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sz="2400" b="1" dirty="0"/>
              <a:t>dostatek Ab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sz="2400" b="1" dirty="0"/>
              <a:t>přítomnost Ab proti různým </a:t>
            </a:r>
            <a:r>
              <a:rPr lang="cs-CZ" sz="2400" b="1" dirty="0" err="1"/>
              <a:t>epitopům</a:t>
            </a:r>
            <a:r>
              <a:rPr lang="cs-CZ" sz="2400" b="1" dirty="0"/>
              <a:t>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sz="2400" b="1" dirty="0"/>
              <a:t>vzdálenost mezi částicemi co největší 4. Ab funkčně </a:t>
            </a:r>
            <a:r>
              <a:rPr lang="cs-CZ" sz="2400" b="1" dirty="0" err="1"/>
              <a:t>jednovazebné</a:t>
            </a:r>
            <a:r>
              <a:rPr lang="cs-CZ" sz="2400" b="1" dirty="0"/>
              <a:t> nevytváří aglutinaci (</a:t>
            </a:r>
            <a:r>
              <a:rPr lang="cs-CZ" sz="2400" b="1" dirty="0" err="1"/>
              <a:t>IgA</a:t>
            </a:r>
            <a:r>
              <a:rPr lang="cs-CZ" sz="2400" b="1" dirty="0"/>
              <a:t> mono, </a:t>
            </a:r>
            <a:r>
              <a:rPr lang="cs-CZ" sz="2400" b="1" dirty="0" err="1"/>
              <a:t>IgE</a:t>
            </a:r>
            <a:r>
              <a:rPr lang="cs-CZ" sz="2400" b="1" dirty="0"/>
              <a:t>, </a:t>
            </a:r>
            <a:r>
              <a:rPr lang="cs-CZ" sz="2400" b="1" dirty="0" err="1"/>
              <a:t>IgG</a:t>
            </a:r>
            <a:r>
              <a:rPr lang="cs-CZ" sz="2400" b="1" dirty="0"/>
              <a:t>) – inkompletní Ab viz hemaglutinace</a:t>
            </a:r>
            <a:endParaRPr lang="cs-CZ" sz="2400" dirty="0"/>
          </a:p>
          <a:p>
            <a:pPr marL="381000" indent="-381000" eaLnBrk="1" hangingPunct="1">
              <a:lnSpc>
                <a:spcPct val="80000"/>
              </a:lnSpc>
              <a:buNone/>
              <a:defRPr/>
            </a:pPr>
            <a:endParaRPr lang="cs-CZ" sz="2400" b="1" dirty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524001" y="25504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</a:endParaRP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8832850" y="1"/>
          <a:ext cx="18351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Rastrový obrázek" r:id="rId3" imgW="1571844" imgH="1448002" progId="Paint.Picture">
                  <p:embed/>
                </p:oleObj>
              </mc:Choice>
              <mc:Fallback>
                <p:oleObj name="Rastrový obrázek" r:id="rId3" imgW="1571844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850" y="1"/>
                        <a:ext cx="183515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2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200" b="1" i="1">
                <a:solidFill>
                  <a:schemeClr val="folHlink"/>
                </a:solidFill>
              </a:rPr>
              <a:t>Aglutinace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1052514"/>
            <a:ext cx="8569325" cy="554513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i="1" dirty="0">
                <a:solidFill>
                  <a:schemeClr val="folHlink"/>
                </a:solidFill>
              </a:rPr>
              <a:t>využití :</a:t>
            </a:r>
            <a:r>
              <a:rPr lang="cs-CZ" sz="2800" b="1" dirty="0"/>
              <a:t> </a:t>
            </a:r>
            <a:r>
              <a:rPr lang="cs-CZ" sz="2800" dirty="0"/>
              <a:t>ke stanovení </a:t>
            </a:r>
            <a:r>
              <a:rPr lang="cs-CZ" sz="2800" b="1" dirty="0" err="1"/>
              <a:t>Ag</a:t>
            </a:r>
            <a:r>
              <a:rPr lang="cs-CZ" sz="2800" b="1" dirty="0"/>
              <a:t>, Ab, H</a:t>
            </a:r>
            <a:r>
              <a:rPr lang="cs-CZ" sz="2800" dirty="0"/>
              <a:t> (viz precipitační metody)</a:t>
            </a:r>
          </a:p>
          <a:p>
            <a:pPr eaLnBrk="1" hangingPunct="1">
              <a:buFontTx/>
              <a:buAutoNum type="arabicPeriod"/>
              <a:defRPr/>
            </a:pPr>
            <a:r>
              <a:rPr lang="cs-CZ" sz="2800" dirty="0"/>
              <a:t>K určování izolovaných bakteriálních kmenů</a:t>
            </a:r>
          </a:p>
          <a:p>
            <a:pPr eaLnBrk="1" hangingPunct="1">
              <a:buFontTx/>
              <a:buAutoNum type="arabicPeriod" startAt="2"/>
              <a:defRPr/>
            </a:pPr>
            <a:r>
              <a:rPr lang="cs-CZ" sz="2800" dirty="0"/>
              <a:t>K průkazu Ab proti patogenům –</a:t>
            </a:r>
            <a:r>
              <a:rPr lang="cs-CZ" sz="2800" dirty="0" err="1">
                <a:solidFill>
                  <a:srgbClr val="FFC000"/>
                </a:solidFill>
              </a:rPr>
              <a:t>Widalova</a:t>
            </a:r>
            <a:r>
              <a:rPr lang="cs-CZ" sz="2800" dirty="0">
                <a:solidFill>
                  <a:srgbClr val="FFC000"/>
                </a:solidFill>
              </a:rPr>
              <a:t> reakce </a:t>
            </a:r>
            <a:r>
              <a:rPr lang="cs-CZ" sz="2800" dirty="0"/>
              <a:t>– průkaz </a:t>
            </a: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tyfu</a:t>
            </a:r>
            <a:r>
              <a:rPr lang="cs-CZ" sz="2800" dirty="0"/>
              <a:t> (</a:t>
            </a:r>
            <a:r>
              <a:rPr lang="cs-CZ" sz="2800" dirty="0" err="1"/>
              <a:t>Salmonella</a:t>
            </a:r>
            <a:r>
              <a:rPr lang="cs-CZ" sz="2800" dirty="0"/>
              <a:t> </a:t>
            </a:r>
            <a:r>
              <a:rPr lang="cs-CZ" sz="2800" dirty="0" err="1"/>
              <a:t>typhi</a:t>
            </a:r>
            <a:r>
              <a:rPr lang="cs-CZ" sz="2800" dirty="0"/>
              <a:t>), </a:t>
            </a: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paratyfu</a:t>
            </a:r>
            <a:r>
              <a:rPr lang="cs-CZ" sz="2800" dirty="0"/>
              <a:t> (</a:t>
            </a:r>
            <a:r>
              <a:rPr lang="cs-CZ" sz="2800" i="1" dirty="0" err="1"/>
              <a:t>Salmonella</a:t>
            </a:r>
            <a:r>
              <a:rPr lang="cs-CZ" sz="2800" i="1" dirty="0"/>
              <a:t> </a:t>
            </a:r>
            <a:r>
              <a:rPr lang="cs-CZ" sz="2800" i="1" dirty="0" err="1"/>
              <a:t>paratyphi</a:t>
            </a:r>
            <a:r>
              <a:rPr lang="cs-CZ" sz="2800" i="1" dirty="0"/>
              <a:t>) A,B,C, </a:t>
            </a:r>
            <a:r>
              <a:rPr lang="cs-CZ" sz="2800" dirty="0"/>
              <a:t> </a:t>
            </a:r>
            <a:r>
              <a:rPr lang="cs-CZ" sz="2800" dirty="0" err="1">
                <a:solidFill>
                  <a:srgbClr val="FFC000"/>
                </a:solidFill>
              </a:rPr>
              <a:t>Weil</a:t>
            </a:r>
            <a:r>
              <a:rPr lang="cs-CZ" sz="2800" dirty="0">
                <a:solidFill>
                  <a:srgbClr val="FFC000"/>
                </a:solidFill>
              </a:rPr>
              <a:t>-Felixova</a:t>
            </a:r>
            <a:r>
              <a:rPr lang="cs-CZ" sz="2800" dirty="0"/>
              <a:t> – skvrnitého tyfu</a:t>
            </a:r>
            <a:r>
              <a:rPr lang="cs-CZ" sz="2800" i="1" dirty="0"/>
              <a:t> (</a:t>
            </a:r>
            <a:r>
              <a:rPr lang="cs-CZ" sz="2800" i="1" dirty="0" err="1"/>
              <a:t>Rickettsia</a:t>
            </a:r>
            <a:r>
              <a:rPr lang="cs-CZ" sz="2800" i="1" dirty="0"/>
              <a:t> </a:t>
            </a:r>
            <a:r>
              <a:rPr lang="cs-CZ" sz="2800" i="1" dirty="0" err="1"/>
              <a:t>prowazekii</a:t>
            </a:r>
            <a:r>
              <a:rPr lang="cs-CZ" sz="2800" i="1" dirty="0"/>
              <a:t>) Proteus </a:t>
            </a:r>
            <a:r>
              <a:rPr lang="cs-CZ" sz="2800" i="1" dirty="0" err="1"/>
              <a:t>vulgaris</a:t>
            </a:r>
            <a:r>
              <a:rPr lang="cs-CZ" sz="2800" dirty="0"/>
              <a:t>, Ab proti </a:t>
            </a:r>
            <a:r>
              <a:rPr lang="cs-CZ" sz="2800" i="1" dirty="0" err="1"/>
              <a:t>Francisella</a:t>
            </a:r>
            <a:r>
              <a:rPr lang="cs-CZ" sz="2800" i="1" dirty="0"/>
              <a:t> </a:t>
            </a:r>
            <a:r>
              <a:rPr lang="cs-CZ" sz="2800" i="1" dirty="0" err="1"/>
              <a:t>tularensis</a:t>
            </a:r>
            <a:r>
              <a:rPr lang="cs-CZ" sz="2800" i="1" dirty="0"/>
              <a:t>, 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/>
              <a:t>3. K průkazu </a:t>
            </a:r>
            <a:r>
              <a:rPr lang="cs-CZ" sz="2800" i="1" dirty="0"/>
              <a:t>Treponema</a:t>
            </a:r>
            <a:r>
              <a:rPr lang="cs-CZ" sz="2800" dirty="0"/>
              <a:t> p., EBV – mononukleóza, brucelózy, listeriózy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/>
              <a:t>4. Nepřímá - Ab proti </a:t>
            </a:r>
            <a:r>
              <a:rPr lang="cs-CZ" sz="2800" dirty="0" err="1"/>
              <a:t>autoAg</a:t>
            </a:r>
            <a:r>
              <a:rPr lang="cs-CZ" sz="2800" dirty="0"/>
              <a:t>, př. k průkazu auto Ab proti štítné žláze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/>
              <a:t> </a:t>
            </a:r>
          </a:p>
          <a:p>
            <a:pPr eaLnBrk="1" hangingPunct="1">
              <a:defRPr/>
            </a:pPr>
            <a:endParaRPr lang="cs-CZ" sz="2000" b="1" dirty="0"/>
          </a:p>
          <a:p>
            <a:pPr eaLnBrk="1" hangingPunct="1">
              <a:defRPr/>
            </a:pPr>
            <a:endParaRPr lang="cs-CZ" sz="2000" b="1" dirty="0"/>
          </a:p>
          <a:p>
            <a:pPr eaLnBrk="1" hangingPunct="1">
              <a:defRPr/>
            </a:pPr>
            <a:endParaRPr lang="cs-CZ" sz="2000" b="1" dirty="0"/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65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2060576"/>
            <a:ext cx="4462463" cy="4467225"/>
          </a:xfrm>
          <a:noFill/>
        </p:spPr>
      </p:pic>
      <p:sp>
        <p:nvSpPr>
          <p:cNvPr id="26627" name="Obdélník 4"/>
          <p:cNvSpPr>
            <a:spLocks noChangeArrowheads="1"/>
          </p:cNvSpPr>
          <p:nvPr/>
        </p:nvSpPr>
        <p:spPr bwMode="auto">
          <a:xfrm>
            <a:off x="6456364" y="3573463"/>
            <a:ext cx="39957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800" i="1">
                <a:solidFill>
                  <a:srgbClr val="D3A219"/>
                </a:solidFill>
              </a:rPr>
              <a:t>Hodnocení aglutinace:</a:t>
            </a:r>
            <a:r>
              <a:rPr lang="cs-CZ" altLang="cs-CZ" sz="2800">
                <a:solidFill>
                  <a:srgbClr val="FFFFFF"/>
                </a:solidFill>
              </a:rPr>
              <a:t>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FFFFFF"/>
                </a:solidFill>
              </a:rPr>
              <a:t>kvalitativně - </a:t>
            </a:r>
            <a:r>
              <a:rPr lang="cs-CZ" altLang="cs-CZ" sz="2800">
                <a:solidFill>
                  <a:srgbClr val="FFFFFF"/>
                </a:solidFill>
              </a:rPr>
              <a:t>odečtení okem</a:t>
            </a:r>
            <a:endParaRPr lang="cs-CZ" altLang="cs-CZ" sz="2800" b="1">
              <a:solidFill>
                <a:srgbClr val="FFFFFF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FFFFFF"/>
                </a:solidFill>
              </a:rPr>
              <a:t>kvantitativně </a:t>
            </a:r>
            <a:r>
              <a:rPr lang="cs-CZ" altLang="cs-CZ" sz="2800">
                <a:solidFill>
                  <a:srgbClr val="FFFFFF"/>
                </a:solidFill>
              </a:rPr>
              <a:t>: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FFFFFF"/>
                </a:solidFill>
              </a:rPr>
              <a:t>a) </a:t>
            </a:r>
            <a:r>
              <a:rPr lang="cs-CZ" altLang="cs-CZ">
                <a:solidFill>
                  <a:srgbClr val="FFFFFF"/>
                </a:solidFill>
              </a:rPr>
              <a:t>zjištěním </a:t>
            </a:r>
            <a:r>
              <a:rPr lang="cs-CZ" altLang="cs-CZ" b="1" i="1">
                <a:solidFill>
                  <a:srgbClr val="FFFFFF"/>
                </a:solidFill>
              </a:rPr>
              <a:t>množství aglutinátu</a:t>
            </a:r>
            <a:endParaRPr lang="cs-CZ" altLang="cs-CZ">
              <a:solidFill>
                <a:srgbClr val="FFFFFF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FFFFFF"/>
                </a:solidFill>
              </a:rPr>
              <a:t>b) zjištěním </a:t>
            </a:r>
            <a:r>
              <a:rPr lang="cs-CZ" altLang="cs-CZ" b="1" i="1">
                <a:solidFill>
                  <a:srgbClr val="FFFFFF"/>
                </a:solidFill>
              </a:rPr>
              <a:t>množství Ag</a:t>
            </a:r>
            <a:r>
              <a:rPr lang="cs-CZ" altLang="cs-CZ">
                <a:solidFill>
                  <a:srgbClr val="FFFFFF"/>
                </a:solidFill>
              </a:rPr>
              <a:t> v aglutinátu či supernatantu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49275"/>
            <a:ext cx="27495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ovéPole 6"/>
          <p:cNvSpPr txBox="1">
            <a:spLocks noChangeArrowheads="1"/>
          </p:cNvSpPr>
          <p:nvPr/>
        </p:nvSpPr>
        <p:spPr bwMode="auto">
          <a:xfrm>
            <a:off x="1992314" y="765176"/>
            <a:ext cx="494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FFFFFF"/>
                </a:solidFill>
              </a:rPr>
              <a:t>Rozdíl mezi aglutinací a precipitací</a:t>
            </a:r>
          </a:p>
        </p:txBody>
      </p:sp>
    </p:spTree>
    <p:extLst>
      <p:ext uri="{BB962C8B-B14F-4D97-AF65-F5344CB8AC3E}">
        <p14:creationId xmlns:p14="http://schemas.microsoft.com/office/powerpoint/2010/main" val="1516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1981200" y="620713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>
                <a:solidFill>
                  <a:schemeClr val="folHlink"/>
                </a:solidFill>
              </a:rPr>
              <a:t>Latexová aglutinace, latex-fixační test</a:t>
            </a:r>
            <a:r>
              <a:rPr lang="cs-CZ" altLang="cs-CZ" b="1" smtClean="0"/>
              <a:t> </a:t>
            </a:r>
          </a:p>
          <a:p>
            <a:pPr eaLnBrk="1" hangingPunct="1"/>
            <a:r>
              <a:rPr lang="cs-CZ" altLang="cs-CZ" b="1" smtClean="0"/>
              <a:t>rychlé kvalitativní stanovení</a:t>
            </a:r>
          </a:p>
          <a:p>
            <a:pPr eaLnBrk="1" hangingPunct="1"/>
            <a:r>
              <a:rPr lang="cs-CZ" altLang="cs-CZ" b="1" smtClean="0"/>
              <a:t>Ag nebo Ab imobilizován na latexových kuličkách</a:t>
            </a:r>
          </a:p>
          <a:p>
            <a:pPr eaLnBrk="1" hangingPunct="1"/>
            <a:r>
              <a:rPr lang="cs-CZ" altLang="cs-CZ" b="1" smtClean="0"/>
              <a:t>Stanovení Ab proti IgG – revmatoidní faktor</a:t>
            </a:r>
          </a:p>
          <a:p>
            <a:pPr eaLnBrk="1" hangingPunct="1"/>
            <a:r>
              <a:rPr lang="cs-CZ" altLang="cs-CZ" b="1" smtClean="0"/>
              <a:t>Průkaz patogenních Antigenů (</a:t>
            </a:r>
            <a:r>
              <a:rPr lang="cs-CZ" altLang="cs-CZ" b="1" i="1" smtClean="0"/>
              <a:t>Helicobacter pylori, Adeno- </a:t>
            </a:r>
            <a:r>
              <a:rPr lang="cs-CZ" altLang="cs-CZ" b="1" smtClean="0"/>
              <a:t>a </a:t>
            </a:r>
            <a:r>
              <a:rPr lang="cs-CZ" altLang="cs-CZ" b="1" i="1" smtClean="0"/>
              <a:t>Rotavirus atd</a:t>
            </a:r>
            <a:r>
              <a:rPr lang="cs-CZ" altLang="cs-CZ" b="1" smtClean="0"/>
              <a:t>)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964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chemeClr val="folHlink"/>
                </a:solidFill>
              </a:rPr>
              <a:t>Latexová aglutinace, latex-fixační test</a:t>
            </a:r>
            <a:r>
              <a:rPr lang="cs-CZ" altLang="cs-CZ" sz="3600" b="1"/>
              <a:t> </a:t>
            </a:r>
            <a:endParaRPr lang="cs-CZ" altLang="cs-CZ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557339"/>
            <a:ext cx="4902200" cy="4873625"/>
          </a:xfrm>
          <a:noFill/>
        </p:spPr>
      </p:pic>
    </p:spTree>
    <p:extLst>
      <p:ext uri="{BB962C8B-B14F-4D97-AF65-F5344CB8AC3E}">
        <p14:creationId xmlns:p14="http://schemas.microsoft.com/office/powerpoint/2010/main" val="16628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200" b="1" i="1">
                <a:solidFill>
                  <a:schemeClr val="folHlink"/>
                </a:solidFill>
              </a:rPr>
              <a:t>Hemaglutinační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4"/>
            <a:ext cx="82296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Ag                       +   </a:t>
            </a:r>
            <a:r>
              <a:rPr lang="cs-CZ" altLang="cs-CZ" sz="2400" b="1" i="1"/>
              <a:t>Ab    </a:t>
            </a:r>
            <a:r>
              <a:rPr lang="cs-CZ" altLang="cs-CZ" sz="2400"/>
              <a:t>            </a:t>
            </a:r>
            <a:r>
              <a:rPr lang="cs-CZ" altLang="cs-CZ" sz="2400">
                <a:sym typeface="Symbol" panose="05050102010706020507" pitchFamily="18" charset="2"/>
              </a:rPr>
              <a:t></a:t>
            </a:r>
            <a:r>
              <a:rPr lang="cs-CZ" altLang="cs-CZ" sz="2400"/>
              <a:t>  Ag-Ab</a:t>
            </a:r>
            <a:endParaRPr lang="cs-CZ" altLang="cs-CZ" sz="2400" i="1"/>
          </a:p>
          <a:p>
            <a:pPr eaLnBrk="1" hangingPunct="1">
              <a:lnSpc>
                <a:spcPct val="90000"/>
              </a:lnSpc>
            </a:pPr>
            <a:r>
              <a:rPr lang="cs-CZ" altLang="cs-CZ" sz="2400" i="1"/>
              <a:t>hemaglutinogen      hemaglutin         hemaglutinát</a:t>
            </a: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- savčí krvinky (i části)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- dochází ke </a:t>
            </a:r>
            <a:r>
              <a:rPr lang="cs-CZ" altLang="cs-CZ" sz="2400" b="1" i="1"/>
              <a:t>shlukování krvinek</a:t>
            </a:r>
            <a:r>
              <a:rPr lang="cs-CZ" altLang="cs-CZ" sz="2400"/>
              <a:t>, vlivem komplementu či virové částice pak dochází k </a:t>
            </a:r>
            <a:r>
              <a:rPr lang="cs-CZ" altLang="cs-CZ" sz="2400" b="1" i="1"/>
              <a:t>LYZI.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solidFill>
                  <a:srgbClr val="FFC000"/>
                </a:solidFill>
              </a:rPr>
              <a:t>Ke zviditelnění aglutinačních reakcí při použití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solidFill>
                  <a:srgbClr val="FFC000"/>
                </a:solidFill>
              </a:rPr>
              <a:t>inkompletních Ab je možno použít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solidFill>
                  <a:srgbClr val="FFC000"/>
                </a:solidFill>
              </a:rPr>
              <a:t> </a:t>
            </a:r>
            <a:r>
              <a:rPr lang="cs-CZ" altLang="cs-CZ" sz="2400">
                <a:solidFill>
                  <a:schemeClr val="folHlink"/>
                </a:solidFill>
              </a:rPr>
              <a:t>a)</a:t>
            </a:r>
            <a:r>
              <a:rPr lang="cs-CZ" altLang="cs-CZ" sz="2400"/>
              <a:t> aglutinaci v bílkovinném prostředí </a:t>
            </a:r>
            <a:r>
              <a:rPr lang="cs-CZ" altLang="cs-CZ" sz="2400">
                <a:solidFill>
                  <a:schemeClr val="folHlink"/>
                </a:solidFill>
              </a:rPr>
              <a:t>b)</a:t>
            </a:r>
            <a:r>
              <a:rPr lang="cs-CZ" altLang="cs-CZ" sz="2400"/>
              <a:t> v prostředí s proteolytickými enzymy </a:t>
            </a:r>
            <a:r>
              <a:rPr lang="cs-CZ" altLang="cs-CZ" sz="2400">
                <a:solidFill>
                  <a:schemeClr val="folHlink"/>
                </a:solidFill>
              </a:rPr>
              <a:t>c)</a:t>
            </a:r>
            <a:r>
              <a:rPr lang="cs-CZ" altLang="cs-CZ" sz="2400"/>
              <a:t> použitím antiglobulinového Coombsova séra - králičí ab proti lidským Ig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9264650" y="404814"/>
          <a:ext cx="947738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Rastrový obraz" r:id="rId3" imgW="666667" imgH="1066667" progId="Obraz programu Malování">
                  <p:embed/>
                </p:oleObj>
              </mc:Choice>
              <mc:Fallback>
                <p:oleObj name="Rastrový obraz" r:id="rId3" imgW="666667" imgH="1066667" progId="Obraz programu Malování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0" y="404814"/>
                        <a:ext cx="947738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4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200" b="1" i="1">
                <a:solidFill>
                  <a:schemeClr val="folHlink"/>
                </a:solidFill>
              </a:rPr>
              <a:t>Hemaglutinace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i="1">
                <a:solidFill>
                  <a:schemeClr val="folHlink"/>
                </a:solidFill>
              </a:rPr>
              <a:t>využití:</a:t>
            </a:r>
            <a:r>
              <a:rPr lang="cs-CZ" altLang="cs-CZ" sz="2400"/>
              <a:t> K zjišťování krevních skupin a průkaz Ab proti krevním elementům. </a:t>
            </a:r>
            <a:r>
              <a:rPr lang="cs-CZ" altLang="cs-CZ" sz="2400">
                <a:solidFill>
                  <a:schemeClr val="folHlink"/>
                </a:solidFill>
              </a:rPr>
              <a:t>Přímý Coombsův test</a:t>
            </a:r>
            <a:r>
              <a:rPr lang="cs-CZ" altLang="cs-CZ" sz="2400"/>
              <a:t> – k průkazu navázaných antierytrocytárních Ab, reakce pacientových ery s Coombsovým antisérem, přítomnost navázaných Ab se projeví hemaglutinátem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>
                <a:solidFill>
                  <a:schemeClr val="folHlink"/>
                </a:solidFill>
              </a:rPr>
              <a:t>Nepřímý Coombsův test – </a:t>
            </a:r>
            <a:r>
              <a:rPr lang="cs-CZ" altLang="cs-CZ" sz="2400"/>
              <a:t>k průkazu cirkulujících</a:t>
            </a:r>
            <a:r>
              <a:rPr lang="cs-CZ" altLang="cs-CZ" sz="2400">
                <a:solidFill>
                  <a:schemeClr val="folHlink"/>
                </a:solidFill>
              </a:rPr>
              <a:t> </a:t>
            </a:r>
            <a:r>
              <a:rPr lang="cs-CZ" altLang="cs-CZ" sz="2400"/>
              <a:t>antierytrocytárních Ab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000"/>
              <a:t>1. fáze, pacinetovo sérum s ery od dárce, navázání Ab pokud jsou přítomny, vymytí, přidání Coomsova séra, které způsobí aglutinaci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Využití při 2 reakcích:</a:t>
            </a: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ym typeface="Symbol" panose="05050102010706020507" pitchFamily="18" charset="2"/>
              </a:rPr>
              <a:t></a:t>
            </a:r>
            <a:r>
              <a:rPr lang="cs-CZ" altLang="cs-CZ" sz="2400">
                <a:solidFill>
                  <a:schemeClr val="folHlink"/>
                </a:solidFill>
              </a:rPr>
              <a:t> </a:t>
            </a:r>
            <a:r>
              <a:rPr lang="cs-CZ" altLang="cs-CZ" sz="2400" b="1">
                <a:solidFill>
                  <a:schemeClr val="folHlink"/>
                </a:solidFill>
              </a:rPr>
              <a:t>KFR</a:t>
            </a:r>
            <a:r>
              <a:rPr lang="cs-CZ" altLang="cs-CZ" sz="2400"/>
              <a:t> – </a:t>
            </a:r>
            <a:r>
              <a:rPr lang="cs-CZ" altLang="cs-CZ" sz="2400" i="1"/>
              <a:t>komlement fixační reakce</a:t>
            </a: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ym typeface="Symbol" panose="05050102010706020507" pitchFamily="18" charset="2"/>
              </a:rPr>
              <a:t></a:t>
            </a:r>
            <a:r>
              <a:rPr lang="cs-CZ" altLang="cs-CZ" sz="2400">
                <a:solidFill>
                  <a:schemeClr val="folHlink"/>
                </a:solidFill>
              </a:rPr>
              <a:t> </a:t>
            </a:r>
            <a:r>
              <a:rPr lang="cs-CZ" altLang="cs-CZ" sz="2400" b="1">
                <a:solidFill>
                  <a:schemeClr val="folHlink"/>
                </a:solidFill>
              </a:rPr>
              <a:t>HIT</a:t>
            </a:r>
            <a:r>
              <a:rPr lang="cs-CZ" altLang="cs-CZ" sz="2400" b="1"/>
              <a:t> </a:t>
            </a:r>
            <a:r>
              <a:rPr lang="cs-CZ" altLang="cs-CZ" sz="2400"/>
              <a:t>– </a:t>
            </a:r>
            <a:r>
              <a:rPr lang="cs-CZ" altLang="cs-CZ" sz="2400" i="1"/>
              <a:t>hemaglutinačně inhibiční  test :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4870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200" b="1" i="1">
                <a:solidFill>
                  <a:schemeClr val="folHlink"/>
                </a:solidFill>
              </a:rPr>
              <a:t>HIT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881064"/>
            <a:ext cx="7488238" cy="5976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Patří také mezi metody serologické, založené na inhibici biologických účinků antigenů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400" dirty="0">
              <a:solidFill>
                <a:schemeClr val="fol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>
                <a:solidFill>
                  <a:schemeClr val="folHlink"/>
                </a:solidFill>
              </a:rPr>
              <a:t>HIT – pasivní hemaglutinace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solidFill>
                  <a:srgbClr val="00B050"/>
                </a:solidFill>
              </a:rPr>
              <a:t>Vycházíme ze skutečnosti, že viry (některé bakterie </a:t>
            </a:r>
            <a:r>
              <a:rPr lang="cs-CZ" altLang="cs-CZ" sz="2400" dirty="0" err="1">
                <a:solidFill>
                  <a:srgbClr val="00B050"/>
                </a:solidFill>
              </a:rPr>
              <a:t>atd</a:t>
            </a:r>
            <a:r>
              <a:rPr lang="cs-CZ" altLang="cs-CZ" sz="2400" dirty="0">
                <a:solidFill>
                  <a:srgbClr val="00B050"/>
                </a:solidFill>
              </a:rPr>
              <a:t>) mají schopnost se spontánně absorbovat  na červené krvinky (rozpustný </a:t>
            </a:r>
            <a:r>
              <a:rPr lang="cs-CZ" altLang="cs-CZ" sz="2400" dirty="0" err="1">
                <a:solidFill>
                  <a:srgbClr val="00B050"/>
                </a:solidFill>
              </a:rPr>
              <a:t>Ag</a:t>
            </a:r>
            <a:r>
              <a:rPr lang="cs-CZ" altLang="cs-CZ" sz="2400" dirty="0">
                <a:solidFill>
                  <a:srgbClr val="00B050"/>
                </a:solidFill>
              </a:rPr>
              <a:t>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Ery pak aglutinují – shlukují se jen v přítomnosti specifické Ab </a:t>
            </a:r>
            <a:endParaRPr lang="cs-CZ" altLang="cs-CZ" sz="24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>
                <a:sym typeface="Symbol" panose="05050102010706020507" pitchFamily="18" charset="2"/>
              </a:rPr>
              <a:t></a:t>
            </a:r>
            <a:r>
              <a:rPr lang="cs-CZ" altLang="cs-CZ" sz="2400" dirty="0"/>
              <a:t> </a:t>
            </a:r>
            <a:r>
              <a:rPr lang="cs-CZ" altLang="cs-CZ" sz="2400" b="1" i="1" dirty="0"/>
              <a:t>odpovídá-li</a:t>
            </a:r>
            <a:r>
              <a:rPr lang="cs-CZ" altLang="cs-CZ" sz="2400" dirty="0"/>
              <a:t> protilátka </a:t>
            </a:r>
            <a:r>
              <a:rPr lang="cs-CZ" altLang="cs-CZ" sz="2400" dirty="0" err="1"/>
              <a:t>Ag</a:t>
            </a:r>
            <a:r>
              <a:rPr lang="cs-CZ" altLang="cs-CZ" sz="2400" dirty="0"/>
              <a:t>, po přidání obalených ERY Antigenem se na </a:t>
            </a:r>
            <a:r>
              <a:rPr lang="cs-CZ" altLang="cs-CZ" sz="2400" dirty="0" err="1"/>
              <a:t>Ag</a:t>
            </a:r>
            <a:r>
              <a:rPr lang="cs-CZ" altLang="cs-CZ" sz="2400" dirty="0"/>
              <a:t> naváže a vznikne </a:t>
            </a:r>
            <a:r>
              <a:rPr lang="cs-CZ" altLang="cs-CZ" sz="2400" b="1" i="1" dirty="0"/>
              <a:t>HEMAGLUTINÁT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Ab + </a:t>
            </a:r>
            <a:r>
              <a:rPr lang="cs-CZ" altLang="cs-CZ" sz="2400" dirty="0" err="1"/>
              <a:t>Ag</a:t>
            </a:r>
            <a:r>
              <a:rPr lang="cs-CZ" altLang="cs-CZ" sz="2400" dirty="0"/>
              <a:t>  - </a:t>
            </a:r>
            <a:r>
              <a:rPr lang="cs-CZ" altLang="cs-CZ" sz="2400" b="1" dirty="0"/>
              <a:t>Ery</a:t>
            </a:r>
            <a:r>
              <a:rPr lang="cs-CZ" altLang="cs-CZ" sz="2400" dirty="0"/>
              <a:t>    </a:t>
            </a:r>
            <a:r>
              <a:rPr lang="cs-CZ" altLang="cs-CZ" sz="2400" dirty="0">
                <a:sym typeface="Symbol" panose="05050102010706020507" pitchFamily="18" charset="2"/>
              </a:rPr>
              <a:t></a:t>
            </a:r>
            <a:r>
              <a:rPr lang="cs-CZ" altLang="cs-CZ" sz="2400" dirty="0"/>
              <a:t> </a:t>
            </a:r>
            <a:r>
              <a:rPr lang="cs-CZ" altLang="cs-CZ" sz="2400" b="1" i="1" dirty="0" err="1"/>
              <a:t>hemaglutinát</a:t>
            </a:r>
            <a:r>
              <a:rPr lang="cs-CZ" altLang="cs-CZ" sz="2400" b="1" i="1" dirty="0"/>
              <a:t>, </a:t>
            </a:r>
            <a:r>
              <a:rPr lang="cs-CZ" altLang="cs-CZ" sz="2400" b="1" i="1" dirty="0">
                <a:solidFill>
                  <a:schemeClr val="folHlink"/>
                </a:solidFill>
              </a:rPr>
              <a:t>proběhne hemaglutinace</a:t>
            </a:r>
            <a:endParaRPr lang="cs-CZ" altLang="cs-CZ" sz="2400" dirty="0">
              <a:solidFill>
                <a:schemeClr val="folHlink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>
              <a:solidFill>
                <a:schemeClr val="folHlink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>
                <a:sym typeface="Symbol" panose="05050102010706020507" pitchFamily="18" charset="2"/>
              </a:rPr>
              <a:t></a:t>
            </a:r>
            <a:endParaRPr lang="cs-CZ" altLang="cs-CZ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i="1" dirty="0">
              <a:solidFill>
                <a:schemeClr val="accent1"/>
              </a:solidFill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2776" name="Rectangle 13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</a:endParaRPr>
          </a:p>
        </p:txBody>
      </p:sp>
      <p:graphicFrame>
        <p:nvGraphicFramePr>
          <p:cNvPr id="32777" name="Object 12"/>
          <p:cNvGraphicFramePr>
            <a:graphicFrameLocks noChangeAspect="1"/>
          </p:cNvGraphicFramePr>
          <p:nvPr/>
        </p:nvGraphicFramePr>
        <p:xfrm>
          <a:off x="9696450" y="3284539"/>
          <a:ext cx="7747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Rastrový obraz" r:id="rId3" imgW="733333" imgH="1095528" progId="Obraz programu Malování">
                  <p:embed/>
                </p:oleObj>
              </mc:Choice>
              <mc:Fallback>
                <p:oleObj name="Rastrový obraz" r:id="rId3" imgW="733333" imgH="1095528" progId="Obraz programu Malování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50" y="3284539"/>
                        <a:ext cx="7747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Rectangle 15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2779" name="Rectangle 17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</a:endParaRPr>
          </a:p>
        </p:txBody>
      </p:sp>
      <p:graphicFrame>
        <p:nvGraphicFramePr>
          <p:cNvPr id="32780" name="Object 16"/>
          <p:cNvGraphicFramePr>
            <a:graphicFrameLocks noChangeAspect="1"/>
          </p:cNvGraphicFramePr>
          <p:nvPr/>
        </p:nvGraphicFramePr>
        <p:xfrm>
          <a:off x="9696450" y="1268413"/>
          <a:ext cx="7239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Rastrový obraz" r:id="rId5" imgW="666667" imgH="1066667" progId="Obraz programu Malování">
                  <p:embed/>
                </p:oleObj>
              </mc:Choice>
              <mc:Fallback>
                <p:oleObj name="Rastrový obraz" r:id="rId5" imgW="666667" imgH="1066667" progId="Obraz programu Malování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50" y="1268413"/>
                        <a:ext cx="7239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Rectangle 19"/>
          <p:cNvSpPr>
            <a:spLocks noChangeArrowheads="1"/>
          </p:cNvSpPr>
          <p:nvPr/>
        </p:nvSpPr>
        <p:spPr bwMode="auto">
          <a:xfrm>
            <a:off x="1524001" y="27647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7931150" cy="1066800"/>
          </a:xfrm>
        </p:spPr>
        <p:txBody>
          <a:bodyPr/>
          <a:lstStyle/>
          <a:p>
            <a:r>
              <a:rPr lang="cs-CZ" altLang="cs-CZ" i="1" smtClean="0">
                <a:solidFill>
                  <a:srgbClr val="FFC000"/>
                </a:solidFill>
              </a:rPr>
              <a:t>HIT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i="1"/>
              <a:t>neodpovídá-li  </a:t>
            </a:r>
            <a:r>
              <a:rPr lang="cs-CZ" altLang="cs-CZ" sz="2400"/>
              <a:t>protilátka virovému (bakteriálnímu) Ag, </a:t>
            </a:r>
            <a:r>
              <a:rPr lang="cs-CZ" altLang="cs-CZ" sz="2400">
                <a:solidFill>
                  <a:srgbClr val="FFC000"/>
                </a:solidFill>
              </a:rPr>
              <a:t>nedojde k hemaglutinaci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situace, kdy přidáme stejný Ag do reakce</a:t>
            </a:r>
            <a:br>
              <a:rPr lang="cs-CZ" altLang="cs-CZ" sz="2400"/>
            </a:b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 Ab + Ag  - </a:t>
            </a:r>
            <a:r>
              <a:rPr lang="cs-CZ" altLang="cs-CZ" sz="2400" b="1"/>
              <a:t>Ery</a:t>
            </a:r>
            <a:r>
              <a:rPr lang="cs-CZ" altLang="cs-CZ" sz="2400"/>
              <a:t>    </a:t>
            </a:r>
            <a:r>
              <a:rPr lang="cs-CZ" altLang="cs-CZ" sz="2400">
                <a:sym typeface="Symbol" panose="05050102010706020507" pitchFamily="18" charset="2"/>
              </a:rPr>
              <a:t></a:t>
            </a:r>
            <a:r>
              <a:rPr lang="cs-CZ" altLang="cs-CZ" sz="2400"/>
              <a:t> </a:t>
            </a:r>
            <a:r>
              <a:rPr lang="cs-CZ" altLang="cs-CZ" sz="2400" b="1" i="1"/>
              <a:t>hemaglutinát</a:t>
            </a:r>
            <a:r>
              <a:rPr lang="cs-CZ" altLang="cs-CZ" sz="2400"/>
              <a:t>    +    stejný </a:t>
            </a:r>
            <a:r>
              <a:rPr lang="cs-CZ" altLang="cs-CZ" sz="2400" b="1" i="1"/>
              <a:t>Ag</a:t>
            </a:r>
            <a:r>
              <a:rPr lang="cs-CZ" altLang="cs-CZ" sz="2400"/>
              <a:t>    </a:t>
            </a:r>
            <a:r>
              <a:rPr lang="cs-CZ" altLang="cs-CZ" sz="2400">
                <a:sym typeface="Symbol" panose="05050102010706020507" pitchFamily="18" charset="2"/>
              </a:rPr>
              <a:t></a:t>
            </a:r>
            <a:r>
              <a:rPr lang="cs-CZ" altLang="cs-CZ" sz="2400"/>
              <a:t>     Ag -</a:t>
            </a:r>
            <a:r>
              <a:rPr lang="cs-CZ" altLang="cs-CZ" sz="2400" b="1" i="1"/>
              <a:t>Ab</a:t>
            </a:r>
            <a:r>
              <a:rPr lang="cs-CZ" altLang="cs-CZ" sz="2400"/>
              <a:t> + Ag   -   </a:t>
            </a:r>
            <a:r>
              <a:rPr lang="cs-CZ" altLang="cs-CZ" sz="2400" b="1"/>
              <a:t>Ery </a:t>
            </a:r>
            <a:r>
              <a:rPr lang="cs-CZ" altLang="cs-CZ" sz="2400"/>
              <a:t>   </a:t>
            </a:r>
            <a:r>
              <a:rPr lang="cs-CZ" altLang="cs-CZ" sz="2400">
                <a:sym typeface="Symbol" panose="05050102010706020507" pitchFamily="18" charset="2"/>
              </a:rPr>
              <a:t></a:t>
            </a:r>
            <a:r>
              <a:rPr lang="cs-CZ" altLang="cs-CZ" sz="2400"/>
              <a:t>     </a:t>
            </a:r>
            <a:r>
              <a:rPr lang="cs-CZ" altLang="cs-CZ" sz="2400" b="1" i="1">
                <a:solidFill>
                  <a:schemeClr val="folHlink"/>
                </a:solidFill>
              </a:rPr>
              <a:t>inhibice hemaglutinace</a:t>
            </a:r>
            <a:r>
              <a:rPr lang="cs-CZ" altLang="cs-CZ" sz="2400" i="1"/>
              <a:t>  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i="1"/>
          </a:p>
          <a:p>
            <a:pPr eaLnBrk="1" hangingPunct="1">
              <a:lnSpc>
                <a:spcPct val="80000"/>
              </a:lnSpc>
            </a:pPr>
            <a:r>
              <a:rPr lang="cs-CZ" altLang="cs-CZ" sz="2400" i="1"/>
              <a:t>Metodou inhibice pasivní hemaglutinace lze dokázat velmi malé mn. rozpustného Ag nebo H (metoda je velmi citlivá)                                                                                </a:t>
            </a:r>
            <a:endParaRPr lang="cs-CZ" altLang="cs-CZ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/>
              <a:t>pro vyhodnocení můžeme použít i optické metody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i="1">
                <a:solidFill>
                  <a:schemeClr val="folHlink"/>
                </a:solidFill>
              </a:rPr>
              <a:t>Využití:</a:t>
            </a:r>
            <a:r>
              <a:rPr lang="cs-CZ" altLang="cs-CZ" sz="2400" i="1"/>
              <a:t> </a:t>
            </a:r>
            <a:r>
              <a:rPr lang="cs-CZ" altLang="cs-CZ" sz="2400"/>
              <a:t>Průkaz Ab proti patogenní Ag jako </a:t>
            </a:r>
            <a:r>
              <a:rPr lang="cs-CZ" altLang="cs-CZ" sz="2400" i="1"/>
              <a:t>Candida Albicans, Aspergillus fumigatus, Treponema pallidum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198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94533C"/>
      </a:accent2>
      <a:accent3>
        <a:srgbClr val="C0AAAA"/>
      </a:accent3>
      <a:accent4>
        <a:srgbClr val="DADADA"/>
      </a:accent4>
      <a:accent5>
        <a:srgbClr val="E2ADAA"/>
      </a:accent5>
      <a:accent6>
        <a:srgbClr val="864A35"/>
      </a:accent6>
      <a:hlink>
        <a:srgbClr val="FFFF99"/>
      </a:hlink>
      <a:folHlink>
        <a:srgbClr val="D3A219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94533C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864A35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ýchozí návrh">
  <a:themeElements>
    <a:clrScheme name="Výchozí návrh 13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94533C"/>
      </a:accent2>
      <a:accent3>
        <a:srgbClr val="C0AAAA"/>
      </a:accent3>
      <a:accent4>
        <a:srgbClr val="DADADA"/>
      </a:accent4>
      <a:accent5>
        <a:srgbClr val="E2ADAA"/>
      </a:accent5>
      <a:accent6>
        <a:srgbClr val="864A35"/>
      </a:accent6>
      <a:hlink>
        <a:srgbClr val="FFFF99"/>
      </a:hlink>
      <a:folHlink>
        <a:srgbClr val="D3A219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94533C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864A35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434</Words>
  <Application>Microsoft Office PowerPoint</Application>
  <PresentationFormat>Širokoúhlá obrazovka</PresentationFormat>
  <Paragraphs>69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Symbol</vt:lpstr>
      <vt:lpstr>Výchozí návrh</vt:lpstr>
      <vt:lpstr>2_Výchozí návrh</vt:lpstr>
      <vt:lpstr>Rastrový obrázek</vt:lpstr>
      <vt:lpstr>Rastrový obraz</vt:lpstr>
      <vt:lpstr>Aglutinační metody</vt:lpstr>
      <vt:lpstr>Aglutinace</vt:lpstr>
      <vt:lpstr>Prezentace aplikace PowerPoint</vt:lpstr>
      <vt:lpstr>Prezentace aplikace PowerPoint</vt:lpstr>
      <vt:lpstr>Latexová aglutinace, latex-fixační test </vt:lpstr>
      <vt:lpstr>Hemaglutinační</vt:lpstr>
      <vt:lpstr>Hemaglutinace</vt:lpstr>
      <vt:lpstr>HIT</vt:lpstr>
      <vt:lpstr>HIT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2</cp:revision>
  <dcterms:created xsi:type="dcterms:W3CDTF">2020-10-21T07:45:57Z</dcterms:created>
  <dcterms:modified xsi:type="dcterms:W3CDTF">2020-10-21T07:50:36Z</dcterms:modified>
</cp:coreProperties>
</file>