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47E2-669B-4392-9B20-9F26BAA2880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C3D9-1668-4624-AF3C-397A70927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2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47E2-669B-4392-9B20-9F26BAA2880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C3D9-1668-4624-AF3C-397A70927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2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47E2-669B-4392-9B20-9F26BAA2880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C3D9-1668-4624-AF3C-397A70927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88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531B-75A9-4877-B20D-BEFFB8C7F7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783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0126C-87F0-4CA5-B87A-BF738C4692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625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47E2-669B-4392-9B20-9F26BAA2880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C3D9-1668-4624-AF3C-397A70927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4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47E2-669B-4392-9B20-9F26BAA2880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C3D9-1668-4624-AF3C-397A70927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36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47E2-669B-4392-9B20-9F26BAA2880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C3D9-1668-4624-AF3C-397A70927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64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47E2-669B-4392-9B20-9F26BAA2880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C3D9-1668-4624-AF3C-397A70927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50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47E2-669B-4392-9B20-9F26BAA2880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C3D9-1668-4624-AF3C-397A70927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0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47E2-669B-4392-9B20-9F26BAA2880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C3D9-1668-4624-AF3C-397A70927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92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47E2-669B-4392-9B20-9F26BAA2880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C3D9-1668-4624-AF3C-397A70927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76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347E2-669B-4392-9B20-9F26BAA2880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C3D9-1668-4624-AF3C-397A70927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71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47E2-669B-4392-9B20-9F26BAA2880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7C3D9-1668-4624-AF3C-397A70927C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75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1"/>
            <a:ext cx="7772400" cy="836613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chemeClr val="folHlink"/>
                </a:solidFill>
              </a:rPr>
              <a:t>metody využívající sérologické reakce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1" y="908050"/>
            <a:ext cx="8893175" cy="594995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lnSpc>
                <a:spcPct val="80000"/>
              </a:lnSpc>
            </a:pPr>
            <a:r>
              <a:rPr lang="cs-CZ" altLang="cs-CZ" sz="800" b="1">
                <a:solidFill>
                  <a:schemeClr val="accent1"/>
                </a:solidFill>
              </a:rPr>
              <a:t> </a:t>
            </a:r>
            <a:r>
              <a:rPr lang="cs-CZ" altLang="cs-CZ" sz="1600" b="1">
                <a:solidFill>
                  <a:schemeClr val="accent1"/>
                </a:solidFill>
              </a:rPr>
              <a:t>A. Precipitační metody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600" b="1">
                <a:solidFill>
                  <a:schemeClr val="folHlink"/>
                </a:solidFill>
              </a:rPr>
              <a:t>V kapalinách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600" b="1">
                <a:solidFill>
                  <a:schemeClr val="folHlink"/>
                </a:solidFill>
              </a:rPr>
              <a:t>V gelu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600" b="1">
                <a:solidFill>
                  <a:schemeClr val="accent1"/>
                </a:solidFill>
              </a:rPr>
              <a:t>B. Imunodifuzní metody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cs-CZ" altLang="cs-CZ" sz="1600" b="1"/>
              <a:t>Jednoduchá imunodifúze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cs-CZ" altLang="cs-CZ" sz="1600" b="1"/>
              <a:t>dvojitá imunodifúze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600" b="1">
                <a:solidFill>
                  <a:schemeClr val="accent1"/>
                </a:solidFill>
              </a:rPr>
              <a:t>C. Imunoelektroforetické metody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600" b="1">
                <a:solidFill>
                  <a:schemeClr val="folHlink"/>
                </a:solidFill>
              </a:rPr>
              <a:t>Kombinace s elfo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cs-CZ" altLang="cs-CZ" sz="1600" b="1"/>
              <a:t>Imunoelektroforéza podle Williamse a Grabara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cs-CZ" altLang="cs-CZ" sz="1600" b="1"/>
              <a:t>Raketová imunoelektroforéza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cs-CZ" altLang="cs-CZ" sz="1600" b="1"/>
              <a:t>Protisměrná 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cs-CZ" altLang="cs-CZ" sz="1600" b="1"/>
              <a:t>Dvojrozměrná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cs-CZ" altLang="cs-CZ" sz="1600" b="1">
                <a:solidFill>
                  <a:schemeClr val="accent1"/>
                </a:solidFill>
              </a:rPr>
              <a:t>D. Aglutinační metody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600" b="1">
                <a:solidFill>
                  <a:schemeClr val="accent1"/>
                </a:solidFill>
              </a:rPr>
              <a:t>E. Hemaglutinační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600" b="1">
                <a:solidFill>
                  <a:schemeClr val="accent1"/>
                </a:solidFill>
              </a:rPr>
              <a:t>F. Komplementové</a:t>
            </a:r>
            <a:endParaRPr lang="cs-CZ" altLang="cs-CZ" sz="1600" b="1"/>
          </a:p>
          <a:p>
            <a:pPr marL="609600" indent="-609600">
              <a:lnSpc>
                <a:spcPct val="80000"/>
              </a:lnSpc>
            </a:pPr>
            <a:r>
              <a:rPr lang="cs-CZ" altLang="cs-CZ" sz="1600" b="1">
                <a:solidFill>
                  <a:schemeClr val="accent1"/>
                </a:solidFill>
              </a:rPr>
              <a:t>G. Immunoblotting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600" b="1">
                <a:solidFill>
                  <a:schemeClr val="accent1"/>
                </a:solidFill>
              </a:rPr>
              <a:t>Zákalové reakce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cs-CZ" altLang="cs-CZ" sz="1600" b="1"/>
              <a:t>Imunonefelometrie</a:t>
            </a:r>
          </a:p>
          <a:p>
            <a:pPr marL="609600" indent="-609600">
              <a:lnSpc>
                <a:spcPct val="80000"/>
              </a:lnSpc>
              <a:buFontTx/>
              <a:buChar char="•"/>
            </a:pPr>
            <a:r>
              <a:rPr lang="cs-CZ" altLang="cs-CZ" sz="1600" b="1"/>
              <a:t>Imunoturbidimetrie</a:t>
            </a:r>
            <a:endParaRPr lang="cs-CZ" altLang="cs-CZ" sz="1600" b="1">
              <a:solidFill>
                <a:schemeClr val="accent1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cs-CZ" altLang="cs-CZ" sz="1600" b="1">
                <a:solidFill>
                  <a:schemeClr val="accent1"/>
                </a:solidFill>
              </a:rPr>
              <a:t>H. Imunochemické metody 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600" b="1"/>
              <a:t>a) RIA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600" b="1"/>
              <a:t>b) FIA</a:t>
            </a:r>
          </a:p>
          <a:p>
            <a:pPr marL="609600" indent="-609600">
              <a:lnSpc>
                <a:spcPct val="80000"/>
              </a:lnSpc>
            </a:pPr>
            <a:r>
              <a:rPr lang="cs-CZ" altLang="cs-CZ" sz="1600" b="1"/>
              <a:t>c)EIA</a:t>
            </a:r>
            <a:endParaRPr lang="en-US" altLang="cs-CZ" sz="1600" b="1"/>
          </a:p>
        </p:txBody>
      </p:sp>
    </p:spTree>
    <p:extLst>
      <p:ext uri="{BB962C8B-B14F-4D97-AF65-F5344CB8AC3E}">
        <p14:creationId xmlns:p14="http://schemas.microsoft.com/office/powerpoint/2010/main" val="33117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200" i="1">
                <a:solidFill>
                  <a:schemeClr val="folHlink"/>
                </a:solidFill>
              </a:rPr>
              <a:t>Precipitační imunochemické metody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66900" y="836613"/>
            <a:ext cx="88011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rgbClr val="FFC000"/>
                </a:solidFill>
                <a:latin typeface="Times New Roman" panose="02020603050405020304" pitchFamily="18" charset="0"/>
              </a:rPr>
              <a:t>Screeningové metody</a:t>
            </a:r>
            <a:r>
              <a:rPr lang="cs-CZ" altLang="cs-CZ" sz="240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>
                <a:latin typeface="Times New Roman" panose="02020603050405020304" pitchFamily="18" charset="0"/>
              </a:rPr>
              <a:t>– jednoduché precipitační testy terénní kazetové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testy pracující v oblasti ekvivalence, imunochromatografická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rgbClr val="0070C0"/>
                </a:solidFill>
                <a:latin typeface="Times New Roman" panose="02020603050405020304" pitchFamily="18" charset="0"/>
              </a:rPr>
              <a:t>Vzorky: </a:t>
            </a:r>
            <a:r>
              <a:rPr lang="cs-CZ" altLang="cs-CZ" sz="2000">
                <a:latin typeface="Times New Roman" panose="02020603050405020304" pitchFamily="18" charset="0"/>
              </a:rPr>
              <a:t>moč, výtěr z nosu, pochvy, konečníku, krev jen vyjímečně ! Stanovení Ag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nebo Ab a jejich vizualizace barevnou složkou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95550" y="2349500"/>
            <a:ext cx="2667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2782888" y="2565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719513" y="2565400"/>
            <a:ext cx="1143000" cy="6096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311900" y="2349500"/>
            <a:ext cx="2743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6527800" y="2565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7608888" y="2565400"/>
            <a:ext cx="1143000" cy="6096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566988" y="3284538"/>
            <a:ext cx="633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   S            T     C                          S            T      C  </a:t>
            </a: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4008438" y="2565400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583113" y="2492375"/>
            <a:ext cx="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8472488" y="2565400"/>
            <a:ext cx="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640014" y="3789363"/>
            <a:ext cx="73437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Negativní výsledek                    Pozitivní výsledek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Za přítomnosti drogy ve vzorku moče reaguje s Ag drogy protilátka  za vzniku imunokomplexu (precipitát) se v místě testu T. (S – vzorek, C – kontrola)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délník 2"/>
          <p:cNvSpPr>
            <a:spLocks noChangeArrowheads="1"/>
          </p:cNvSpPr>
          <p:nvPr/>
        </p:nvSpPr>
        <p:spPr bwMode="auto">
          <a:xfrm>
            <a:off x="2279650" y="1052513"/>
            <a:ext cx="79200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folHlink"/>
                </a:solidFill>
              </a:rPr>
              <a:t>Využití:</a:t>
            </a:r>
            <a:r>
              <a:rPr lang="cs-CZ" altLang="cs-CZ" sz="24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Rychlé chromatografické testy – stanovení přítomnosti drogy v tělesných tekutinách,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Ab (na desce přítomný antigen)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nebo Ag (na desce přítomná protilátka, např.u infekčních nemocí (</a:t>
            </a:r>
            <a:r>
              <a:rPr lang="cs-CZ" altLang="cs-CZ" sz="2400" i="1"/>
              <a:t>Chlamydie, Streptococcus pneumoniae</a:t>
            </a:r>
            <a:r>
              <a:rPr lang="cs-CZ" altLang="cs-CZ" sz="2400"/>
              <a:t>, </a:t>
            </a:r>
            <a:r>
              <a:rPr lang="cs-CZ" altLang="cs-CZ" sz="2400" i="1"/>
              <a:t>Adenovirus, Rotavirus, Helicobacter pylori</a:t>
            </a:r>
            <a:r>
              <a:rPr lang="cs-CZ" altLang="cs-CZ" sz="2400"/>
              <a:t>, Influenza A,B hormon gonádotropin u těhotných žen)</a:t>
            </a:r>
          </a:p>
        </p:txBody>
      </p:sp>
    </p:spTree>
    <p:extLst>
      <p:ext uri="{BB962C8B-B14F-4D97-AF65-F5344CB8AC3E}">
        <p14:creationId xmlns:p14="http://schemas.microsoft.com/office/powerpoint/2010/main" val="164385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260350"/>
            <a:ext cx="8229600" cy="706438"/>
          </a:xfrm>
        </p:spPr>
        <p:txBody>
          <a:bodyPr/>
          <a:lstStyle/>
          <a:p>
            <a:pPr eaLnBrk="1" hangingPunct="1"/>
            <a:r>
              <a:rPr lang="cs-CZ" altLang="cs-CZ" sz="2800" b="1" i="1">
                <a:solidFill>
                  <a:schemeClr val="folHlink"/>
                </a:solidFill>
              </a:rPr>
              <a:t>Imunodifúze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135188" y="1412876"/>
            <a:ext cx="80311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- specifická </a:t>
            </a:r>
            <a:r>
              <a:rPr lang="cs-CZ" altLang="cs-CZ" sz="2400" b="1" i="1"/>
              <a:t>reakce Ag s Ab - precipitace</a:t>
            </a:r>
            <a:endParaRPr lang="cs-CZ" altLang="cs-CZ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i="1">
              <a:solidFill>
                <a:schemeClr val="folHlin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>
                <a:solidFill>
                  <a:schemeClr val="folHlink"/>
                </a:solidFill>
              </a:rPr>
              <a:t>/gel z agaru nebo agarózy</a:t>
            </a:r>
            <a:r>
              <a:rPr lang="cs-CZ" altLang="cs-CZ" sz="2400" i="1"/>
              <a:t>/</a:t>
            </a:r>
            <a:r>
              <a:rPr lang="cs-CZ" altLang="cs-CZ" sz="2400"/>
              <a:t>- </a:t>
            </a:r>
            <a:r>
              <a:rPr lang="cs-CZ" altLang="cs-CZ" sz="2400" b="1" i="1"/>
              <a:t>AGAR </a:t>
            </a:r>
            <a:r>
              <a:rPr lang="cs-CZ" altLang="cs-CZ" sz="2400">
                <a:sym typeface="Symbol" panose="05050102010706020507" pitchFamily="18" charset="2"/>
              </a:rPr>
              <a:t></a:t>
            </a:r>
            <a:r>
              <a:rPr lang="cs-CZ" altLang="cs-CZ" sz="2400"/>
              <a:t> směs polysacharidů extrahovaných z červených mořských řas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  </a:t>
            </a:r>
            <a:r>
              <a:rPr lang="cs-CZ" altLang="cs-CZ" sz="2400">
                <a:sym typeface="Symbol" panose="05050102010706020507" pitchFamily="18" charset="2"/>
              </a:rPr>
              <a:t></a:t>
            </a:r>
            <a:r>
              <a:rPr lang="cs-CZ" altLang="cs-CZ" sz="2400"/>
              <a:t> </a:t>
            </a:r>
            <a:r>
              <a:rPr lang="cs-CZ" altLang="cs-CZ" sz="2400">
                <a:sym typeface="Symbol" panose="05050102010706020507" pitchFamily="18" charset="2"/>
              </a:rPr>
              <a:t></a:t>
            </a:r>
            <a:r>
              <a:rPr lang="cs-CZ" altLang="cs-CZ" sz="2400"/>
              <a:t> přírodní agar nutno přečišťovat </a:t>
            </a:r>
            <a:r>
              <a:rPr lang="cs-CZ" altLang="cs-CZ" sz="2400">
                <a:sym typeface="Symbol" panose="05050102010706020507" pitchFamily="18" charset="2"/>
              </a:rPr>
              <a:t></a:t>
            </a:r>
            <a:r>
              <a:rPr lang="cs-CZ" altLang="cs-CZ" sz="2400"/>
              <a:t> </a:t>
            </a:r>
            <a:r>
              <a:rPr lang="cs-CZ" altLang="cs-CZ" sz="2400" b="1" i="1"/>
              <a:t>frakcionací </a:t>
            </a:r>
            <a:r>
              <a:rPr lang="cs-CZ" altLang="cs-CZ" sz="2400"/>
              <a:t> vznikají 2 složky:</a:t>
            </a:r>
            <a:r>
              <a:rPr lang="cs-CZ" altLang="cs-CZ" sz="2400">
                <a:sym typeface="Symbol" panose="05050102010706020507" pitchFamily="18" charset="2"/>
              </a:rPr>
              <a:t></a:t>
            </a:r>
            <a:r>
              <a:rPr lang="cs-CZ" altLang="cs-CZ" sz="2400"/>
              <a:t> </a:t>
            </a:r>
            <a:r>
              <a:rPr lang="cs-CZ" altLang="cs-CZ" sz="2400" b="1" i="1">
                <a:solidFill>
                  <a:srgbClr val="FFFF00"/>
                </a:solidFill>
              </a:rPr>
              <a:t>agaróza </a:t>
            </a:r>
            <a:endParaRPr lang="cs-CZ" altLang="cs-CZ" sz="2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- neobsahuje vedlejší aniontové skupiny - pro difúzi více vhodná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- </a:t>
            </a:r>
            <a:r>
              <a:rPr lang="cs-CZ" altLang="cs-CZ" sz="2400" i="1"/>
              <a:t>standardnější složení</a:t>
            </a:r>
            <a:r>
              <a:rPr lang="cs-CZ" altLang="cs-CZ" sz="2400"/>
              <a:t> než agar a nižší schopnost </a:t>
            </a:r>
            <a:r>
              <a:rPr lang="cs-CZ" altLang="cs-CZ" sz="2400" i="1"/>
              <a:t>nespecifické adsorpce</a:t>
            </a:r>
            <a:endParaRPr lang="cs-CZ" altLang="cs-CZ" sz="24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</a:t>
            </a:r>
            <a:r>
              <a:rPr lang="cs-CZ" altLang="cs-CZ" sz="2400"/>
              <a:t> </a:t>
            </a:r>
            <a:r>
              <a:rPr lang="cs-CZ" altLang="cs-CZ" sz="2400" b="1" i="1">
                <a:solidFill>
                  <a:srgbClr val="FFFF00"/>
                </a:solidFill>
              </a:rPr>
              <a:t>agaropektin</a:t>
            </a:r>
            <a:endParaRPr lang="cs-CZ" altLang="cs-CZ" sz="2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- obsahuje aniontové skupiny </a:t>
            </a:r>
            <a:r>
              <a:rPr lang="cs-CZ" altLang="cs-CZ" sz="2400">
                <a:sym typeface="Symbol" panose="05050102010706020507" pitchFamily="18" charset="2"/>
              </a:rPr>
              <a:t></a:t>
            </a:r>
            <a:r>
              <a:rPr lang="cs-CZ" altLang="cs-CZ" sz="2400"/>
              <a:t> </a:t>
            </a:r>
            <a:r>
              <a:rPr lang="cs-CZ" altLang="cs-CZ" sz="2400" i="1">
                <a:solidFill>
                  <a:srgbClr val="FFFF00"/>
                </a:solidFill>
              </a:rPr>
              <a:t>pro difúzi nevhodný</a:t>
            </a:r>
          </a:p>
        </p:txBody>
      </p:sp>
    </p:spTree>
    <p:extLst>
      <p:ext uri="{BB962C8B-B14F-4D97-AF65-F5344CB8AC3E}">
        <p14:creationId xmlns:p14="http://schemas.microsoft.com/office/powerpoint/2010/main" val="4014588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2135188" y="274639"/>
            <a:ext cx="8075612" cy="922337"/>
          </a:xfrm>
        </p:spPr>
        <p:txBody>
          <a:bodyPr/>
          <a:lstStyle/>
          <a:p>
            <a:r>
              <a:rPr lang="cs-CZ" altLang="cs-CZ" sz="4000" i="1">
                <a:solidFill>
                  <a:srgbClr val="FFC000"/>
                </a:solidFill>
              </a:rPr>
              <a:t>imunodifúze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1919289" y="1196975"/>
            <a:ext cx="8497887" cy="5327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i="1" u="sng">
                <a:solidFill>
                  <a:schemeClr val="accent1"/>
                </a:solidFill>
              </a:rPr>
              <a:t>příprava gelu</a:t>
            </a:r>
            <a:r>
              <a:rPr lang="cs-CZ" altLang="cs-CZ" sz="2400" b="1" i="1"/>
              <a:t>:</a:t>
            </a: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  rozvaření agarózy v pufru na vodní lázni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nanesení na skleněné destičky – ztuhnutí ve vodorovné poloze /při teplotě pod 42°C/</a:t>
            </a:r>
            <a:endParaRPr lang="cs-CZ" altLang="cs-CZ" sz="2400" i="1"/>
          </a:p>
          <a:p>
            <a:pPr eaLnBrk="1" hangingPunct="1">
              <a:lnSpc>
                <a:spcPct val="80000"/>
              </a:lnSpc>
            </a:pPr>
            <a:r>
              <a:rPr lang="cs-CZ" altLang="cs-CZ" sz="2400" i="1" u="sng">
                <a:solidFill>
                  <a:schemeClr val="folHlink"/>
                </a:solidFill>
              </a:rPr>
              <a:t>princip ID</a:t>
            </a:r>
            <a:r>
              <a:rPr lang="cs-CZ" altLang="cs-CZ" sz="2400" i="1"/>
              <a:t>:</a:t>
            </a: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- vzájemná </a:t>
            </a:r>
            <a:r>
              <a:rPr lang="cs-CZ" altLang="cs-CZ" sz="2400" b="1" i="1"/>
              <a:t>volná difúze Ab a Ag</a:t>
            </a:r>
            <a:r>
              <a:rPr lang="cs-CZ" altLang="cs-CZ" sz="2400"/>
              <a:t> v gelu na základě </a:t>
            </a:r>
            <a:r>
              <a:rPr lang="cs-CZ" altLang="cs-CZ" sz="2400" b="1" i="1"/>
              <a:t>koncentračního spádu</a:t>
            </a:r>
            <a:r>
              <a:rPr lang="cs-CZ" altLang="cs-CZ" sz="2400"/>
              <a:t> až do místa střetnutí </a:t>
            </a:r>
            <a:r>
              <a:rPr lang="cs-CZ" altLang="cs-CZ" sz="2400">
                <a:sym typeface="Symbol" panose="05050102010706020507" pitchFamily="18" charset="2"/>
              </a:rPr>
              <a:t></a:t>
            </a:r>
            <a:r>
              <a:rPr lang="cs-CZ" altLang="cs-CZ" sz="2400"/>
              <a:t> zde vznikají </a:t>
            </a:r>
            <a:r>
              <a:rPr lang="cs-CZ" altLang="cs-CZ" sz="2400" b="1" i="1"/>
              <a:t>precipitační linie</a:t>
            </a:r>
            <a:r>
              <a:rPr lang="cs-CZ" altLang="cs-CZ" sz="2400" b="1" i="1">
                <a:sym typeface="Symbol" panose="05050102010706020507" pitchFamily="18" charset="2"/>
              </a:rPr>
              <a:t></a:t>
            </a:r>
            <a:r>
              <a:rPr lang="cs-CZ" altLang="cs-CZ" sz="2400" b="1" i="1"/>
              <a:t>obloučky</a:t>
            </a:r>
            <a:r>
              <a:rPr lang="cs-CZ" altLang="cs-CZ" sz="2400" b="1" i="1">
                <a:sym typeface="Symbol" panose="05050102010706020507" pitchFamily="18" charset="2"/>
              </a:rPr>
              <a:t></a:t>
            </a:r>
            <a:r>
              <a:rPr lang="cs-CZ" altLang="cs-CZ" sz="2400" b="1" i="1"/>
              <a:t>prstence</a:t>
            </a:r>
            <a:r>
              <a:rPr lang="cs-CZ" altLang="cs-CZ" sz="2400" b="1" i="1">
                <a:sym typeface="Symbol" panose="05050102010706020507" pitchFamily="18" charset="2"/>
              </a:rPr>
              <a:t></a:t>
            </a:r>
            <a:r>
              <a:rPr lang="cs-CZ" altLang="cs-CZ" sz="2400" b="1" i="1"/>
              <a:t>kruhy</a:t>
            </a:r>
            <a:r>
              <a:rPr lang="cs-CZ" altLang="cs-CZ" sz="2400"/>
              <a:t> /</a:t>
            </a:r>
            <a:r>
              <a:rPr lang="cs-CZ" altLang="cs-CZ" sz="2400" i="1"/>
              <a:t>záleží na použitém materiálu/</a:t>
            </a: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- vzniklé precipitáty </a:t>
            </a:r>
            <a:r>
              <a:rPr lang="cs-CZ" altLang="cs-CZ" sz="2400" b="1" i="1">
                <a:solidFill>
                  <a:schemeClr val="folHlink"/>
                </a:solidFill>
              </a:rPr>
              <a:t>detekujeme</a:t>
            </a:r>
            <a:r>
              <a:rPr lang="cs-CZ" altLang="cs-CZ" sz="2400"/>
              <a:t>:</a:t>
            </a:r>
            <a:endParaRPr lang="cs-CZ" altLang="cs-CZ" sz="240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</a:t>
            </a:r>
            <a:r>
              <a:rPr lang="cs-CZ" altLang="cs-CZ" sz="2400">
                <a:solidFill>
                  <a:srgbClr val="00B050"/>
                </a:solidFill>
              </a:rPr>
              <a:t> </a:t>
            </a:r>
            <a:r>
              <a:rPr lang="cs-CZ" altLang="cs-CZ" sz="2400" i="1">
                <a:solidFill>
                  <a:srgbClr val="00B050"/>
                </a:solidFill>
              </a:rPr>
              <a:t>okem</a:t>
            </a:r>
            <a:r>
              <a:rPr lang="cs-CZ" altLang="cs-CZ" sz="2400">
                <a:solidFill>
                  <a:srgbClr val="00B050"/>
                </a:solidFill>
              </a:rPr>
              <a:t> </a:t>
            </a:r>
            <a:r>
              <a:rPr lang="cs-CZ" altLang="cs-CZ" sz="2400"/>
              <a:t>- zákal</a:t>
            </a:r>
            <a:endParaRPr lang="cs-CZ" altLang="cs-CZ" sz="240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</a:t>
            </a:r>
            <a:r>
              <a:rPr lang="cs-CZ" altLang="cs-CZ" sz="2400"/>
              <a:t> </a:t>
            </a:r>
            <a:r>
              <a:rPr lang="cs-CZ" altLang="cs-CZ" sz="2400" i="1">
                <a:solidFill>
                  <a:srgbClr val="00B050"/>
                </a:solidFill>
              </a:rPr>
              <a:t>barvením</a:t>
            </a:r>
            <a:r>
              <a:rPr lang="cs-CZ" altLang="cs-CZ" sz="2400" i="1"/>
              <a:t> </a:t>
            </a:r>
            <a:r>
              <a:rPr lang="cs-CZ" altLang="cs-CZ" sz="2400"/>
              <a:t>– Coomassie blue, amidočerň</a:t>
            </a:r>
            <a:endParaRPr lang="cs-CZ" altLang="cs-CZ" sz="240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</a:t>
            </a:r>
            <a:r>
              <a:rPr lang="cs-CZ" altLang="cs-CZ" sz="2400"/>
              <a:t> </a:t>
            </a:r>
            <a:r>
              <a:rPr lang="cs-CZ" altLang="cs-CZ" sz="2400" i="1">
                <a:solidFill>
                  <a:srgbClr val="00B050"/>
                </a:solidFill>
              </a:rPr>
              <a:t>sekundárními protilátkami</a:t>
            </a:r>
            <a:endParaRPr lang="cs-CZ" altLang="cs-CZ" sz="2400">
              <a:solidFill>
                <a:srgbClr val="00B050"/>
              </a:solidFill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</a:t>
            </a:r>
            <a:r>
              <a:rPr lang="cs-CZ" altLang="cs-CZ" sz="2400"/>
              <a:t> </a:t>
            </a:r>
            <a:r>
              <a:rPr lang="cs-CZ" altLang="cs-CZ" sz="2400" i="1"/>
              <a:t>Au, Ag, </a:t>
            </a:r>
            <a:r>
              <a:rPr lang="cs-CZ" altLang="cs-CZ" sz="2400" i="1">
                <a:solidFill>
                  <a:srgbClr val="00B050"/>
                </a:solidFill>
              </a:rPr>
              <a:t>radioizotopy</a:t>
            </a:r>
            <a:endParaRPr lang="cs-CZ" altLang="cs-CZ" sz="240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/>
              <a:t>- vznik precipitátů je </a:t>
            </a:r>
            <a:r>
              <a:rPr lang="cs-CZ" altLang="cs-CZ" sz="2400" b="1" i="1"/>
              <a:t>děj </a:t>
            </a:r>
            <a:r>
              <a:rPr lang="cs-CZ" altLang="cs-CZ" sz="2400" b="1" i="1" u="sng"/>
              <a:t>postupný</a:t>
            </a:r>
            <a:r>
              <a:rPr lang="cs-CZ" altLang="cs-CZ" sz="2400" b="1" i="1"/>
              <a:t>!!!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4329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3526"/>
            <a:ext cx="8229600" cy="620713"/>
          </a:xfrm>
        </p:spPr>
        <p:txBody>
          <a:bodyPr/>
          <a:lstStyle/>
          <a:p>
            <a:pPr eaLnBrk="1" hangingPunct="1"/>
            <a:r>
              <a:rPr lang="cs-CZ" altLang="cs-CZ" sz="2800" b="1" i="1">
                <a:solidFill>
                  <a:schemeClr val="folHlink"/>
                </a:solidFill>
              </a:rPr>
              <a:t>Imunodifúze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graphicFrame>
        <p:nvGraphicFramePr>
          <p:cNvPr id="16388" name="Object 29"/>
          <p:cNvGraphicFramePr>
            <a:graphicFrameLocks noChangeAspect="1"/>
          </p:cNvGraphicFramePr>
          <p:nvPr>
            <p:ph idx="1"/>
          </p:nvPr>
        </p:nvGraphicFramePr>
        <p:xfrm>
          <a:off x="2208213" y="1196976"/>
          <a:ext cx="7675562" cy="394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astrový obrázek" r:id="rId3" imgW="5676190" imgH="2914286" progId="Paint.Picture">
                  <p:embed/>
                </p:oleObj>
              </mc:Choice>
              <mc:Fallback>
                <p:oleObj name="Rastrový obrázek" r:id="rId3" imgW="5676190" imgH="2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1196976"/>
                        <a:ext cx="7675562" cy="3941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8007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1990725" y="549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u="sng" smtClean="0"/>
              <a:t>- </a:t>
            </a:r>
            <a:r>
              <a:rPr lang="cs-CZ" altLang="cs-CZ" b="1" i="1" u="sng" smtClean="0">
                <a:solidFill>
                  <a:schemeClr val="folHlink"/>
                </a:solidFill>
              </a:rPr>
              <a:t>rozdělení</a:t>
            </a:r>
            <a:r>
              <a:rPr lang="cs-CZ" altLang="cs-CZ" u="sng" smtClean="0">
                <a:solidFill>
                  <a:schemeClr val="folHlink"/>
                </a:solidFill>
              </a:rPr>
              <a:t> imunodifúzních metod:</a:t>
            </a:r>
            <a:r>
              <a:rPr lang="cs-CZ" altLang="cs-CZ" smtClean="0">
                <a:solidFill>
                  <a:schemeClr val="folHlink"/>
                </a:solidFill>
                <a:sym typeface="Symbol" panose="05050102010706020507" pitchFamily="18" charset="2"/>
              </a:rPr>
              <a:t/>
            </a:r>
            <a:br>
              <a:rPr lang="cs-CZ" altLang="cs-CZ" smtClean="0">
                <a:solidFill>
                  <a:schemeClr val="folHlink"/>
                </a:solidFill>
                <a:sym typeface="Symbol" panose="05050102010706020507" pitchFamily="18" charset="2"/>
              </a:rPr>
            </a:br>
            <a:endParaRPr lang="cs-CZ" altLang="cs-CZ" smtClean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2063750" y="2205038"/>
            <a:ext cx="8229600" cy="4032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</a:t>
            </a:r>
            <a:r>
              <a:rPr lang="cs-CZ" altLang="cs-CZ" sz="2400"/>
              <a:t> </a:t>
            </a:r>
            <a:r>
              <a:rPr lang="cs-CZ" altLang="cs-CZ" sz="2400" i="1">
                <a:solidFill>
                  <a:schemeClr val="folHlink"/>
                </a:solidFill>
              </a:rPr>
              <a:t>jednoduchá imunodifúze</a:t>
            </a:r>
            <a:r>
              <a:rPr lang="cs-CZ" altLang="cs-CZ" sz="2400" i="1"/>
              <a:t> </a:t>
            </a:r>
            <a:r>
              <a:rPr lang="cs-CZ" altLang="cs-CZ" sz="2400"/>
              <a:t>– gelem difunduje pouze jedna složka –Ag nebo Ab</a:t>
            </a:r>
            <a:endParaRPr lang="cs-CZ" altLang="cs-CZ" sz="24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</a:t>
            </a:r>
            <a:r>
              <a:rPr lang="cs-CZ" altLang="cs-CZ" sz="2400"/>
              <a:t> </a:t>
            </a:r>
            <a:r>
              <a:rPr lang="cs-CZ" altLang="cs-CZ" sz="2400" i="1">
                <a:solidFill>
                  <a:schemeClr val="folHlink"/>
                </a:solidFill>
              </a:rPr>
              <a:t>dvojitá</a:t>
            </a:r>
            <a:r>
              <a:rPr lang="cs-CZ" altLang="cs-CZ" sz="2400">
                <a:solidFill>
                  <a:schemeClr val="folHlink"/>
                </a:solidFill>
              </a:rPr>
              <a:t> </a:t>
            </a:r>
            <a:r>
              <a:rPr lang="cs-CZ" altLang="cs-CZ" sz="2400" i="1">
                <a:solidFill>
                  <a:schemeClr val="folHlink"/>
                </a:solidFill>
              </a:rPr>
              <a:t>imunodifúze</a:t>
            </a:r>
            <a:r>
              <a:rPr lang="cs-CZ" altLang="cs-CZ" sz="2400" i="1"/>
              <a:t> </a:t>
            </a:r>
            <a:r>
              <a:rPr lang="cs-CZ" altLang="cs-CZ" sz="2400"/>
              <a:t>– gelem difundují obě složky– Ag i Ab</a:t>
            </a:r>
            <a:endParaRPr lang="cs-CZ" altLang="cs-CZ" sz="24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</a:t>
            </a:r>
            <a:r>
              <a:rPr lang="cs-CZ" altLang="cs-CZ" sz="2400"/>
              <a:t> </a:t>
            </a:r>
            <a:r>
              <a:rPr lang="cs-CZ" altLang="cs-CZ" sz="2400" i="1">
                <a:solidFill>
                  <a:schemeClr val="accent1"/>
                </a:solidFill>
              </a:rPr>
              <a:t>jednorozměrná</a:t>
            </a:r>
            <a:r>
              <a:rPr lang="cs-CZ" altLang="cs-CZ" sz="2400"/>
              <a:t> – složka putuje v gelu jedním směrem</a:t>
            </a:r>
            <a:endParaRPr lang="cs-CZ" altLang="cs-CZ" sz="24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</a:t>
            </a:r>
            <a:r>
              <a:rPr lang="cs-CZ" altLang="cs-CZ" sz="2400"/>
              <a:t> </a:t>
            </a:r>
            <a:r>
              <a:rPr lang="cs-CZ" altLang="cs-CZ" sz="2400" i="1">
                <a:solidFill>
                  <a:schemeClr val="accent1"/>
                </a:solidFill>
              </a:rPr>
              <a:t>dvojrozměrná</a:t>
            </a:r>
            <a:r>
              <a:rPr lang="cs-CZ" altLang="cs-CZ" sz="2400">
                <a:solidFill>
                  <a:schemeClr val="accent1"/>
                </a:solidFill>
              </a:rPr>
              <a:t> </a:t>
            </a:r>
            <a:r>
              <a:rPr lang="cs-CZ" altLang="cs-CZ" sz="2400"/>
              <a:t>/radiální/– složka putuje více směry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Ag a Ab si </a:t>
            </a:r>
            <a:r>
              <a:rPr lang="cs-CZ" altLang="cs-CZ" sz="2400" i="1"/>
              <a:t>neodpovídají</a:t>
            </a:r>
            <a:r>
              <a:rPr lang="cs-CZ" altLang="cs-CZ" sz="2400"/>
              <a:t> – </a:t>
            </a:r>
            <a:r>
              <a:rPr lang="cs-CZ" altLang="cs-CZ" sz="2400" b="1" i="1"/>
              <a:t>nevytvoří se precipitační linie</a:t>
            </a:r>
            <a:endParaRPr lang="cs-CZ" altLang="cs-CZ" sz="2400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i="1"/>
              <a:t>Směs více typů Ag a Ab </a:t>
            </a:r>
            <a:r>
              <a:rPr lang="cs-CZ" altLang="cs-CZ" sz="2400"/>
              <a:t>– počet </a:t>
            </a:r>
            <a:r>
              <a:rPr lang="cs-CZ" altLang="cs-CZ" sz="2400" b="1" i="1"/>
              <a:t>linií </a:t>
            </a:r>
            <a:r>
              <a:rPr lang="cs-CZ" altLang="cs-CZ" sz="2400" b="1"/>
              <a:t>odpovídá</a:t>
            </a:r>
            <a:r>
              <a:rPr lang="cs-CZ" altLang="cs-CZ" sz="2400" b="1" i="1"/>
              <a:t> počtu</a:t>
            </a:r>
            <a:r>
              <a:rPr lang="cs-CZ" altLang="cs-CZ" sz="2400"/>
              <a:t> </a:t>
            </a:r>
            <a:r>
              <a:rPr lang="cs-CZ" altLang="cs-CZ" sz="2400" b="1" i="1"/>
              <a:t>sobě si odpovídajících párů  Ab a Ag</a:t>
            </a:r>
            <a:endParaRPr lang="cs-CZ" altLang="cs-CZ" sz="2400" b="1">
              <a:sym typeface="Monotype Sorts" charset="2"/>
            </a:endParaRP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473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title"/>
          </p:nvPr>
        </p:nvSpPr>
        <p:spPr>
          <a:xfrm>
            <a:off x="1919289" y="1"/>
            <a:ext cx="7570787" cy="836613"/>
          </a:xfrm>
        </p:spPr>
        <p:txBody>
          <a:bodyPr/>
          <a:lstStyle/>
          <a:p>
            <a:pPr eaLnBrk="1" hangingPunct="1"/>
            <a:r>
              <a:rPr lang="cs-CZ" altLang="cs-CZ" sz="2800" b="1" i="1">
                <a:solidFill>
                  <a:schemeClr val="folHlink"/>
                </a:solidFill>
              </a:rPr>
              <a:t>Imunodifúze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2492376"/>
            <a:ext cx="8642350" cy="417671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400" b="1" i="1" dirty="0">
                <a:solidFill>
                  <a:schemeClr val="folHlink"/>
                </a:solidFill>
              </a:rPr>
              <a:t>jednoduchá </a:t>
            </a:r>
            <a:r>
              <a:rPr lang="cs-CZ" altLang="cs-CZ" sz="2400" b="1" i="1" dirty="0" err="1">
                <a:solidFill>
                  <a:schemeClr val="folHlink"/>
                </a:solidFill>
              </a:rPr>
              <a:t>imunodifúze</a:t>
            </a:r>
            <a:r>
              <a:rPr lang="cs-CZ" altLang="cs-CZ" sz="2400" i="1" dirty="0"/>
              <a:t>- migruje 1 složka:</a:t>
            </a:r>
            <a:endParaRPr lang="cs-CZ" altLang="cs-CZ" sz="2400" b="1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i="1" dirty="0"/>
              <a:t>1. složka</a:t>
            </a:r>
            <a:r>
              <a:rPr lang="cs-CZ" altLang="cs-CZ" sz="2400" i="1" dirty="0"/>
              <a:t> se smíchá </a:t>
            </a:r>
            <a:r>
              <a:rPr lang="cs-CZ" altLang="cs-CZ" sz="2400" b="1" i="1" dirty="0"/>
              <a:t>s gelem</a:t>
            </a:r>
            <a:r>
              <a:rPr lang="cs-CZ" altLang="cs-CZ" sz="2400" i="1" dirty="0"/>
              <a:t> už při jeho přípravě (nemigruje)</a:t>
            </a:r>
            <a:endParaRPr lang="cs-CZ" altLang="cs-CZ" sz="2400" b="1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i="1" dirty="0"/>
              <a:t>2. složka</a:t>
            </a:r>
            <a:r>
              <a:rPr lang="cs-CZ" altLang="cs-CZ" sz="2400" i="1" dirty="0"/>
              <a:t> se aplikuje následně do vyřezaných jamek – </a:t>
            </a:r>
            <a:r>
              <a:rPr lang="cs-CZ" altLang="cs-CZ" sz="2000" b="1" i="1" dirty="0"/>
              <a:t>MIGRUJE</a:t>
            </a:r>
            <a:r>
              <a:rPr lang="cs-CZ" altLang="cs-CZ" sz="2000" i="1" dirty="0"/>
              <a:t> – v místě vyrovnání koncentrací vzniká </a:t>
            </a:r>
            <a:r>
              <a:rPr lang="cs-CZ" altLang="cs-CZ" sz="2000" b="1" i="1" dirty="0"/>
              <a:t>precipitační   linie</a:t>
            </a:r>
            <a:endParaRPr lang="cs-CZ" altLang="cs-CZ" sz="2000" i="1" dirty="0">
              <a:sym typeface="Monotype Sorts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2400" b="1" i="1" dirty="0">
                <a:solidFill>
                  <a:srgbClr val="00B050"/>
                </a:solidFill>
              </a:rPr>
              <a:t>Jednoduchá jednorozměrná </a:t>
            </a:r>
            <a:r>
              <a:rPr lang="cs-CZ" altLang="cs-CZ" sz="2400" b="1" i="1" dirty="0" err="1">
                <a:solidFill>
                  <a:srgbClr val="00B050"/>
                </a:solidFill>
              </a:rPr>
              <a:t>imunodifúze</a:t>
            </a:r>
            <a:r>
              <a:rPr lang="cs-CZ" altLang="cs-CZ" sz="2400" b="1" i="1" dirty="0">
                <a:solidFill>
                  <a:srgbClr val="00B050"/>
                </a:solidFill>
              </a:rPr>
              <a:t> </a:t>
            </a:r>
            <a:r>
              <a:rPr lang="cs-CZ" altLang="cs-CZ" sz="2400" b="1" i="1" dirty="0">
                <a:solidFill>
                  <a:srgbClr val="00B050"/>
                </a:solidFill>
                <a:sym typeface="Symbol" panose="05050102010706020507" pitchFamily="18" charset="2"/>
              </a:rPr>
              <a:t></a:t>
            </a:r>
            <a:r>
              <a:rPr lang="cs-CZ" altLang="cs-CZ" sz="2400" b="1" i="1" dirty="0">
                <a:solidFill>
                  <a:srgbClr val="00B050"/>
                </a:solidFill>
              </a:rPr>
              <a:t> dle OUDINA</a:t>
            </a:r>
            <a:r>
              <a:rPr lang="cs-CZ" altLang="cs-CZ" sz="2400" i="1" dirty="0">
                <a:solidFill>
                  <a:srgbClr val="00B05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i="1" dirty="0"/>
              <a:t>- ve spodní části zkumavky </a:t>
            </a:r>
            <a:r>
              <a:rPr lang="cs-CZ" altLang="cs-CZ" sz="2400" i="1" dirty="0" err="1"/>
              <a:t>agarózový</a:t>
            </a:r>
            <a:r>
              <a:rPr lang="cs-CZ" altLang="cs-CZ" sz="2400" i="1" dirty="0"/>
              <a:t> gel s Ab, převrstveno roztokem s </a:t>
            </a:r>
            <a:r>
              <a:rPr lang="cs-CZ" altLang="cs-CZ" sz="2400" i="1" dirty="0" err="1"/>
              <a:t>Ag</a:t>
            </a:r>
            <a:r>
              <a:rPr lang="cs-CZ" altLang="cs-CZ" sz="2400" i="1" dirty="0"/>
              <a:t> - zalito parafínovým olejem – zábrana odpařování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i="1" dirty="0"/>
              <a:t>- čím je </a:t>
            </a:r>
            <a:r>
              <a:rPr lang="cs-CZ" altLang="cs-CZ" sz="2400" i="1" dirty="0" err="1"/>
              <a:t>Ag</a:t>
            </a:r>
            <a:r>
              <a:rPr lang="cs-CZ" altLang="cs-CZ" sz="2400" i="1" dirty="0"/>
              <a:t> koncentrovanější, tím dále od roztoku s </a:t>
            </a:r>
            <a:r>
              <a:rPr lang="cs-CZ" altLang="cs-CZ" sz="2400" i="1" dirty="0" err="1"/>
              <a:t>Ag</a:t>
            </a:r>
            <a:r>
              <a:rPr lang="cs-CZ" altLang="cs-CZ" sz="2400" i="1" dirty="0"/>
              <a:t> vznikají precipitační linie      /</a:t>
            </a:r>
            <a:r>
              <a:rPr lang="cs-CZ" altLang="cs-CZ" sz="2400" i="1" dirty="0" err="1"/>
              <a:t>odečitatelnější</a:t>
            </a:r>
            <a:r>
              <a:rPr lang="cs-CZ" altLang="cs-CZ" sz="2400" i="1" dirty="0"/>
              <a:t>/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i="1" dirty="0">
                <a:solidFill>
                  <a:schemeClr val="folHlink"/>
                </a:solidFill>
              </a:rPr>
              <a:t>- využití:</a:t>
            </a:r>
            <a:r>
              <a:rPr lang="cs-CZ" altLang="cs-CZ" sz="2400" i="1" dirty="0"/>
              <a:t> </a:t>
            </a:r>
            <a:r>
              <a:rPr lang="cs-CZ" altLang="cs-CZ" sz="2400" i="1" dirty="0">
                <a:sym typeface="Symbol" panose="05050102010706020507" pitchFamily="18" charset="2"/>
              </a:rPr>
              <a:t></a:t>
            </a:r>
            <a:r>
              <a:rPr lang="cs-CZ" altLang="cs-CZ" sz="2400" i="1" dirty="0"/>
              <a:t> detekce </a:t>
            </a:r>
            <a:r>
              <a:rPr lang="cs-CZ" altLang="cs-CZ" sz="2400" b="1" i="1" dirty="0"/>
              <a:t>počtu </a:t>
            </a:r>
            <a:r>
              <a:rPr lang="cs-CZ" altLang="cs-CZ" sz="2400" b="1" i="1" dirty="0" err="1"/>
              <a:t>Ag</a:t>
            </a:r>
            <a:r>
              <a:rPr lang="cs-CZ" altLang="cs-CZ" sz="2400" b="1" i="1" dirty="0"/>
              <a:t> párů</a:t>
            </a:r>
          </a:p>
        </p:txBody>
      </p:sp>
      <p:graphicFrame>
        <p:nvGraphicFramePr>
          <p:cNvPr id="18436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2063751" y="692150"/>
          <a:ext cx="503237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Rastrový obrázek" r:id="rId3" imgW="4486901" imgH="1476190" progId="Paint.Picture">
                  <p:embed/>
                </p:oleObj>
              </mc:Choice>
              <mc:Fallback>
                <p:oleObj name="Rastrový obrázek" r:id="rId3" imgW="4486901" imgH="14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1" y="692150"/>
                        <a:ext cx="5032375" cy="165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7464425" y="1171575"/>
            <a:ext cx="1873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roztok s Ag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gel s Ab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olej</a:t>
            </a:r>
          </a:p>
        </p:txBody>
      </p:sp>
    </p:spTree>
    <p:extLst>
      <p:ext uri="{BB962C8B-B14F-4D97-AF65-F5344CB8AC3E}">
        <p14:creationId xmlns:p14="http://schemas.microsoft.com/office/powerpoint/2010/main" val="375723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1992314" y="0"/>
            <a:ext cx="7354887" cy="850900"/>
          </a:xfrm>
        </p:spPr>
        <p:txBody>
          <a:bodyPr/>
          <a:lstStyle/>
          <a:p>
            <a:pPr eaLnBrk="1" hangingPunct="1"/>
            <a:r>
              <a:rPr lang="cs-CZ" altLang="cs-CZ" sz="2800" b="1" i="1">
                <a:solidFill>
                  <a:schemeClr val="folHlink"/>
                </a:solidFill>
              </a:rPr>
              <a:t>Imunodifúze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908050"/>
            <a:ext cx="5986463" cy="53292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i="1">
                <a:solidFill>
                  <a:srgbClr val="00B050"/>
                </a:solidFill>
              </a:rPr>
              <a:t>Jednoduchá</a:t>
            </a:r>
            <a:r>
              <a:rPr lang="cs-CZ" altLang="cs-CZ" sz="2400">
                <a:solidFill>
                  <a:srgbClr val="00B050"/>
                </a:solidFill>
              </a:rPr>
              <a:t> </a:t>
            </a:r>
            <a:r>
              <a:rPr lang="cs-CZ" altLang="cs-CZ" sz="2400" b="1" i="1">
                <a:solidFill>
                  <a:srgbClr val="00B050"/>
                </a:solidFill>
              </a:rPr>
              <a:t>radiální /dvojrozměrná/ imunodifúze dle MANCINIOVÉ</a:t>
            </a:r>
            <a:endParaRPr lang="cs-CZ" altLang="cs-CZ" sz="240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- na skleněnou destičku se nalije gel, který obsahuje Ab </a:t>
            </a:r>
            <a:r>
              <a:rPr lang="cs-CZ" altLang="cs-CZ" sz="2000">
                <a:sym typeface="Symbol" panose="05050102010706020507" pitchFamily="18" charset="2"/>
              </a:rPr>
              <a:t></a:t>
            </a:r>
            <a:r>
              <a:rPr lang="cs-CZ" altLang="cs-CZ" sz="2000"/>
              <a:t> nemigruje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  inkubace ve vlhké komůrce ve vodorovné poloze → difúze všemi směry (radiální)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  </a:t>
            </a:r>
            <a:r>
              <a:rPr lang="cs-CZ" altLang="cs-CZ" sz="2000" i="1"/>
              <a:t>po obarvení - modré precipitační prstence </a:t>
            </a:r>
            <a:endParaRPr lang="cs-CZ" altLang="cs-CZ" sz="200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>
                <a:sym typeface="Symbol" panose="05050102010706020507" pitchFamily="18" charset="2"/>
              </a:rPr>
              <a:t></a:t>
            </a:r>
            <a:r>
              <a:rPr lang="cs-CZ" altLang="cs-CZ" sz="2000"/>
              <a:t> čím je </a:t>
            </a:r>
            <a:r>
              <a:rPr lang="cs-CZ" altLang="cs-CZ" sz="2000" i="1"/>
              <a:t>vzorek koncentrovanější</a:t>
            </a:r>
            <a:r>
              <a:rPr lang="cs-CZ" altLang="cs-CZ" sz="2000"/>
              <a:t> – </a:t>
            </a:r>
            <a:r>
              <a:rPr lang="cs-CZ" altLang="cs-CZ" sz="2000" i="1"/>
              <a:t>větší průměr </a:t>
            </a:r>
            <a:r>
              <a:rPr lang="cs-CZ" altLang="cs-CZ" sz="2000"/>
              <a:t>prstence</a:t>
            </a:r>
            <a:endParaRPr lang="cs-CZ" altLang="cs-CZ" sz="2000" i="1"/>
          </a:p>
          <a:p>
            <a:pPr eaLnBrk="1" hangingPunct="1">
              <a:lnSpc>
                <a:spcPct val="80000"/>
              </a:lnSpc>
            </a:pPr>
            <a:r>
              <a:rPr lang="cs-CZ" altLang="cs-CZ" sz="2000" i="1"/>
              <a:t>→ </a:t>
            </a:r>
            <a:r>
              <a:rPr lang="cs-CZ" altLang="cs-CZ" sz="2000"/>
              <a:t>změření</a:t>
            </a:r>
            <a:r>
              <a:rPr lang="cs-CZ" altLang="cs-CZ" sz="2000" i="1"/>
              <a:t> druhé mocniny průměrů </a:t>
            </a:r>
            <a:r>
              <a:rPr lang="cs-CZ" altLang="cs-CZ" sz="2000"/>
              <a:t>prstenců</a:t>
            </a:r>
            <a:r>
              <a:rPr lang="cs-CZ" altLang="cs-CZ" sz="2000" i="1"/>
              <a:t> – </a:t>
            </a:r>
            <a:r>
              <a:rPr lang="cs-CZ" altLang="cs-CZ" sz="2000"/>
              <a:t>vynesení</a:t>
            </a:r>
            <a:r>
              <a:rPr lang="cs-CZ" altLang="cs-CZ" sz="2000" i="1"/>
              <a:t> kalibrační křivky </a:t>
            </a:r>
            <a:r>
              <a:rPr lang="cs-CZ" altLang="cs-CZ" sz="2000"/>
              <a:t>a</a:t>
            </a:r>
            <a:r>
              <a:rPr lang="cs-CZ" altLang="cs-CZ" sz="2000" i="1"/>
              <a:t> odečet koncentrace </a:t>
            </a:r>
            <a:r>
              <a:rPr lang="cs-CZ" altLang="cs-CZ" sz="2000"/>
              <a:t>neznámého vzorku-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/>
              <a:t>využití</a:t>
            </a:r>
            <a:r>
              <a:rPr lang="cs-CZ" altLang="cs-CZ" sz="2000"/>
              <a:t>: 	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>
                <a:solidFill>
                  <a:srgbClr val="00B050"/>
                </a:solidFill>
                <a:sym typeface="Symbol" panose="05050102010706020507" pitchFamily="18" charset="2"/>
              </a:rPr>
              <a:t></a:t>
            </a:r>
            <a:r>
              <a:rPr lang="cs-CZ" altLang="cs-CZ" sz="2000">
                <a:solidFill>
                  <a:srgbClr val="00B050"/>
                </a:solidFill>
              </a:rPr>
              <a:t> ke </a:t>
            </a:r>
            <a:r>
              <a:rPr lang="cs-CZ" altLang="cs-CZ" sz="2000" b="1" i="1">
                <a:solidFill>
                  <a:srgbClr val="00B050"/>
                </a:solidFill>
              </a:rPr>
              <a:t>kvantitativnímu stanovení Ag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>
                <a:solidFill>
                  <a:schemeClr val="folHlink"/>
                </a:solidFill>
                <a:sym typeface="Symbol" panose="05050102010706020507" pitchFamily="18" charset="2"/>
              </a:rPr>
              <a:t></a:t>
            </a:r>
            <a:r>
              <a:rPr lang="cs-CZ" altLang="cs-CZ" sz="2000">
                <a:solidFill>
                  <a:schemeClr val="folHlink"/>
                </a:solidFill>
              </a:rPr>
              <a:t> </a:t>
            </a:r>
            <a:r>
              <a:rPr lang="cs-CZ" altLang="cs-CZ" sz="2000" b="1">
                <a:solidFill>
                  <a:schemeClr val="folHlink"/>
                </a:solidFill>
              </a:rPr>
              <a:t>klinická praxe:</a:t>
            </a:r>
            <a:r>
              <a:rPr lang="cs-CZ" altLang="cs-CZ" sz="2000" b="1"/>
              <a:t> </a:t>
            </a:r>
            <a:r>
              <a:rPr lang="cs-CZ" altLang="cs-CZ" sz="2400" b="1" i="1"/>
              <a:t>stanovení koncentrace</a:t>
            </a:r>
            <a:r>
              <a:rPr lang="cs-CZ" altLang="cs-CZ" sz="2400"/>
              <a:t> </a:t>
            </a:r>
            <a:r>
              <a:rPr lang="cs-CZ" altLang="cs-CZ" sz="2400" i="1"/>
              <a:t>IgG, IgA, IgM, IgD</a:t>
            </a:r>
            <a:r>
              <a:rPr lang="cs-CZ" altLang="cs-CZ" sz="2400"/>
              <a:t>, složek  </a:t>
            </a:r>
            <a:r>
              <a:rPr lang="cs-CZ" altLang="cs-CZ" sz="2400" i="1"/>
              <a:t>komplementu</a:t>
            </a:r>
            <a:r>
              <a:rPr lang="cs-CZ" altLang="cs-CZ" sz="2400"/>
              <a:t> a proteinů akutní fáze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229475" y="1196975"/>
          <a:ext cx="340360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Rastrový obrázek" r:id="rId3" imgW="1905266" imgH="1209524" progId="Paint.Picture">
                  <p:embed/>
                </p:oleObj>
              </mc:Choice>
              <mc:Fallback>
                <p:oleObj name="Rastrový obrázek" r:id="rId3" imgW="1905266" imgH="1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1196975"/>
                        <a:ext cx="3403600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7608889" y="3563938"/>
            <a:ext cx="31146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chemeClr val="folHlink"/>
                </a:solidFill>
              </a:rPr>
              <a:t>jamky - vzorky: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1600" b="1"/>
              <a:t>gel s Ab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ym typeface="Symbol" panose="05050102010706020507" pitchFamily="18" charset="2"/>
              </a:rPr>
              <a:t></a:t>
            </a:r>
            <a:r>
              <a:rPr lang="cs-CZ" altLang="cs-CZ" sz="1600" b="1"/>
              <a:t> </a:t>
            </a:r>
            <a:r>
              <a:rPr lang="cs-CZ" altLang="cs-CZ" sz="1600" b="1" i="1"/>
              <a:t>fyziologický roztok</a:t>
            </a:r>
            <a:r>
              <a:rPr lang="cs-CZ" altLang="cs-CZ" sz="1600" b="1"/>
              <a:t> –blank</a:t>
            </a:r>
            <a:endParaRPr lang="cs-CZ" altLang="cs-CZ" sz="1600" b="1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ym typeface="Symbol" panose="05050102010706020507" pitchFamily="18" charset="2"/>
              </a:rPr>
              <a:t></a:t>
            </a:r>
            <a:r>
              <a:rPr lang="cs-CZ" altLang="cs-CZ" sz="1600" b="1"/>
              <a:t> vzorky o </a:t>
            </a:r>
            <a:r>
              <a:rPr lang="cs-CZ" altLang="cs-CZ" sz="1600" b="1" i="1"/>
              <a:t>neznámé koncentraci</a:t>
            </a:r>
            <a:endParaRPr lang="cs-CZ" altLang="cs-CZ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ym typeface="Symbol" panose="05050102010706020507" pitchFamily="18" charset="2"/>
              </a:rPr>
              <a:t></a:t>
            </a:r>
            <a:r>
              <a:rPr lang="cs-CZ" altLang="cs-CZ" sz="1600" b="1"/>
              <a:t> vzorky o </a:t>
            </a:r>
            <a:r>
              <a:rPr lang="cs-CZ" altLang="cs-CZ" sz="1600" b="1" i="1"/>
              <a:t>známé koncentraci (kalibrační)</a:t>
            </a:r>
            <a:endParaRPr lang="cs-CZ" altLang="cs-CZ" sz="1600" b="1"/>
          </a:p>
        </p:txBody>
      </p:sp>
    </p:spTree>
    <p:extLst>
      <p:ext uri="{BB962C8B-B14F-4D97-AF65-F5344CB8AC3E}">
        <p14:creationId xmlns:p14="http://schemas.microsoft.com/office/powerpoint/2010/main" val="290368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1773238"/>
            <a:ext cx="8208963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/>
              <a:t>dvojitá imunodifúze</a:t>
            </a: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- gelem </a:t>
            </a:r>
            <a:r>
              <a:rPr lang="cs-CZ" altLang="cs-CZ" sz="2400" i="1"/>
              <a:t>difundují obě složky</a:t>
            </a: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- </a:t>
            </a:r>
            <a:r>
              <a:rPr lang="cs-CZ" altLang="cs-CZ" sz="2400" i="1"/>
              <a:t>koncentrace</a:t>
            </a:r>
            <a:r>
              <a:rPr lang="cs-CZ" altLang="cs-CZ" sz="2400"/>
              <a:t> Ag a Ab musí být vzájemně </a:t>
            </a:r>
            <a:r>
              <a:rPr lang="cs-CZ" altLang="cs-CZ" sz="2400" b="1" i="1"/>
              <a:t>ekvivalentní</a:t>
            </a:r>
            <a:r>
              <a:rPr lang="cs-CZ" altLang="cs-CZ" sz="2400"/>
              <a:t> – proti překrývání linií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rgbClr val="00B050"/>
                </a:solidFill>
              </a:rPr>
              <a:t>Dvojitá </a:t>
            </a:r>
            <a:r>
              <a:rPr lang="cs-CZ" altLang="cs-CZ" sz="2400" b="1" i="1">
                <a:solidFill>
                  <a:srgbClr val="00B050"/>
                </a:solidFill>
              </a:rPr>
              <a:t>jednorozměrná </a:t>
            </a:r>
            <a:r>
              <a:rPr lang="cs-CZ" altLang="cs-CZ" sz="2400" b="1">
                <a:solidFill>
                  <a:srgbClr val="00B050"/>
                </a:solidFill>
              </a:rPr>
              <a:t>imunodifúze</a:t>
            </a:r>
            <a:endParaRPr lang="cs-CZ" altLang="cs-CZ" sz="240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- ve zkumavce </a:t>
            </a:r>
            <a:r>
              <a:rPr lang="cs-CZ" altLang="cs-CZ" sz="2400" b="1" i="1"/>
              <a:t>agarózový gel s</a:t>
            </a:r>
            <a:r>
              <a:rPr lang="cs-CZ" altLang="cs-CZ" sz="2400"/>
              <a:t> </a:t>
            </a:r>
            <a:r>
              <a:rPr lang="cs-CZ" altLang="cs-CZ" sz="2400" b="1" i="1"/>
              <a:t>Ab</a:t>
            </a:r>
            <a:r>
              <a:rPr lang="cs-CZ" altLang="cs-CZ" sz="2400"/>
              <a:t> a agarózový gel s </a:t>
            </a:r>
            <a:r>
              <a:rPr lang="cs-CZ" altLang="cs-CZ" sz="2400" b="1" i="1"/>
              <a:t>Ag</a:t>
            </a:r>
            <a:endParaRPr lang="cs-CZ" altLang="cs-CZ" sz="2400"/>
          </a:p>
          <a:p>
            <a:pPr eaLnBrk="1" hangingPunct="1">
              <a:lnSpc>
                <a:spcPct val="90000"/>
              </a:lnSpc>
            </a:pPr>
            <a:r>
              <a:rPr lang="cs-CZ" altLang="cs-CZ" sz="2400"/>
              <a:t>- mezi nimi </a:t>
            </a:r>
            <a:r>
              <a:rPr lang="cs-CZ" altLang="cs-CZ" sz="2400" b="1" i="1"/>
              <a:t>čistý gel</a:t>
            </a:r>
            <a:r>
              <a:rPr lang="cs-CZ" altLang="cs-CZ" sz="2400"/>
              <a:t> – v místě vyrovnání koncentrací se vytvoří </a:t>
            </a:r>
            <a:r>
              <a:rPr lang="cs-CZ" altLang="cs-CZ" sz="2400" b="1" i="1"/>
              <a:t>precipitační linie</a:t>
            </a:r>
            <a:r>
              <a:rPr lang="cs-CZ" altLang="cs-CZ" sz="2400"/>
              <a:t>-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i="1">
                <a:solidFill>
                  <a:schemeClr val="folHlink"/>
                </a:solidFill>
              </a:rPr>
              <a:t>využití:</a:t>
            </a:r>
            <a:r>
              <a:rPr lang="cs-CZ" altLang="cs-CZ" sz="2400"/>
              <a:t> </a:t>
            </a:r>
            <a:r>
              <a:rPr lang="cs-CZ" altLang="cs-CZ" sz="2400">
                <a:sym typeface="Symbol" panose="05050102010706020507" pitchFamily="18" charset="2"/>
              </a:rPr>
              <a:t></a:t>
            </a:r>
            <a:r>
              <a:rPr lang="cs-CZ" altLang="cs-CZ" sz="2400" b="1" i="1"/>
              <a:t> kvalitativní důkaz Ag</a:t>
            </a:r>
            <a:endParaRPr lang="cs-CZ" altLang="cs-CZ" sz="240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>
                <a:sym typeface="Symbol" panose="05050102010706020507" pitchFamily="18" charset="2"/>
              </a:rPr>
              <a:t></a:t>
            </a:r>
            <a:r>
              <a:rPr lang="cs-CZ" altLang="cs-CZ" sz="2400"/>
              <a:t> určení </a:t>
            </a:r>
            <a:r>
              <a:rPr lang="cs-CZ" altLang="cs-CZ" sz="2400" b="1" i="1"/>
              <a:t>imunochemické příbuznosti či odlišnosti</a:t>
            </a:r>
            <a:r>
              <a:rPr lang="cs-CZ" altLang="cs-CZ" sz="2400"/>
              <a:t> Ag</a:t>
            </a:r>
            <a:endParaRPr lang="cs-CZ" altLang="cs-CZ" sz="2400">
              <a:sym typeface="Monotype Sorts" charset="2"/>
            </a:endParaRPr>
          </a:p>
          <a:p>
            <a:pPr eaLnBrk="1" hangingPunct="1">
              <a:lnSpc>
                <a:spcPct val="90000"/>
              </a:lnSpc>
            </a:pPr>
            <a:endParaRPr lang="cs-CZ" altLang="cs-CZ" sz="2000" b="1" i="1"/>
          </a:p>
          <a:p>
            <a:pPr eaLnBrk="1" hangingPunct="1">
              <a:lnSpc>
                <a:spcPct val="90000"/>
              </a:lnSpc>
            </a:pPr>
            <a:endParaRPr lang="cs-CZ" altLang="cs-CZ" sz="2000" b="1" i="1"/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422900" y="92075"/>
          <a:ext cx="52451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Rastrový obrázek" r:id="rId3" imgW="4334480" imgH="1448002" progId="Paint.Picture">
                  <p:embed/>
                </p:oleObj>
              </mc:Choice>
              <mc:Fallback>
                <p:oleObj name="Rastrový obrázek" r:id="rId3" imgW="4334480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92075"/>
                        <a:ext cx="52451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2424114" y="188913"/>
            <a:ext cx="197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folHlink"/>
                </a:solidFill>
              </a:rPr>
              <a:t>Imunodifúze</a:t>
            </a:r>
          </a:p>
        </p:txBody>
      </p:sp>
    </p:spTree>
    <p:extLst>
      <p:ext uri="{BB962C8B-B14F-4D97-AF65-F5344CB8AC3E}">
        <p14:creationId xmlns:p14="http://schemas.microsoft.com/office/powerpoint/2010/main" val="82130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908051"/>
            <a:ext cx="5327650" cy="48244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rgbClr val="00B050"/>
                </a:solidFill>
              </a:rPr>
              <a:t>Dvojitá</a:t>
            </a:r>
            <a:r>
              <a:rPr lang="cs-CZ" altLang="cs-CZ" sz="2400">
                <a:solidFill>
                  <a:srgbClr val="00B050"/>
                </a:solidFill>
              </a:rPr>
              <a:t> </a:t>
            </a:r>
            <a:r>
              <a:rPr lang="cs-CZ" altLang="cs-CZ" sz="2400" b="1" i="1">
                <a:solidFill>
                  <a:srgbClr val="00B050"/>
                </a:solidFill>
              </a:rPr>
              <a:t>radiální </a:t>
            </a:r>
            <a:r>
              <a:rPr lang="cs-CZ" altLang="cs-CZ" sz="2400" b="1">
                <a:solidFill>
                  <a:srgbClr val="00B050"/>
                </a:solidFill>
              </a:rPr>
              <a:t>imunodifúze</a:t>
            </a:r>
            <a:r>
              <a:rPr lang="cs-CZ" altLang="cs-CZ" sz="2400" b="1" i="1">
                <a:solidFill>
                  <a:srgbClr val="00B050"/>
                </a:solidFill>
              </a:rPr>
              <a:t> </a:t>
            </a:r>
            <a:r>
              <a:rPr lang="cs-CZ" altLang="cs-CZ" sz="2400" b="1" i="1">
                <a:solidFill>
                  <a:srgbClr val="00B050"/>
                </a:solidFill>
                <a:sym typeface="Symbol" panose="05050102010706020507" pitchFamily="18" charset="2"/>
              </a:rPr>
              <a:t></a:t>
            </a:r>
            <a:r>
              <a:rPr lang="cs-CZ" altLang="cs-CZ" sz="2400" b="1" i="1">
                <a:solidFill>
                  <a:srgbClr val="00B050"/>
                </a:solidFill>
              </a:rPr>
              <a:t>dle OUCHTERLONYHO</a:t>
            </a:r>
            <a:endParaRPr lang="cs-CZ" altLang="cs-CZ" sz="240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na </a:t>
            </a:r>
            <a:r>
              <a:rPr lang="cs-CZ" altLang="cs-CZ" sz="2000" i="1"/>
              <a:t>skleněné desky</a:t>
            </a:r>
            <a:r>
              <a:rPr lang="cs-CZ" altLang="cs-CZ" sz="2000"/>
              <a:t> nanesen </a:t>
            </a:r>
            <a:r>
              <a:rPr lang="cs-CZ" altLang="cs-CZ" sz="2000" b="1" i="1"/>
              <a:t>čistý gel</a:t>
            </a:r>
            <a:endParaRPr lang="cs-CZ" altLang="cs-CZ" sz="2000"/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menší jamky – </a:t>
            </a:r>
            <a:r>
              <a:rPr lang="cs-CZ" altLang="cs-CZ" sz="2000" i="1"/>
              <a:t>různé Ag</a:t>
            </a:r>
            <a:r>
              <a:rPr lang="cs-CZ" altLang="cs-CZ" sz="2000"/>
              <a:t> či </a:t>
            </a:r>
            <a:r>
              <a:rPr lang="cs-CZ" altLang="cs-CZ" sz="2000" i="1"/>
              <a:t>různé koncentrace</a:t>
            </a:r>
            <a:r>
              <a:rPr lang="cs-CZ" altLang="cs-CZ" sz="2000"/>
              <a:t> jednoho Ag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větší prostřední jamka – Ab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koncentrovanější Ag  → </a:t>
            </a:r>
            <a:r>
              <a:rPr lang="cs-CZ" altLang="cs-CZ" sz="2000" b="1" i="1"/>
              <a:t>precipitační obloučky</a:t>
            </a:r>
            <a:r>
              <a:rPr lang="cs-CZ" altLang="cs-CZ" sz="2000"/>
              <a:t> blíže jamky s Ab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inkubace ve vlhké komůrce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počet precipitačních linií odpovídá počtu odpovídajících si párů Ag a Ab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>
                <a:solidFill>
                  <a:schemeClr val="folHlink"/>
                </a:solidFill>
              </a:rPr>
              <a:t>Využití </a:t>
            </a:r>
            <a:r>
              <a:rPr lang="cs-CZ" altLang="cs-CZ" sz="2000"/>
              <a:t>– </a:t>
            </a:r>
            <a:r>
              <a:rPr lang="cs-CZ" altLang="cs-CZ" sz="2400"/>
              <a:t>průkaz Ab při alergických alveolitidách, průkaz Ab proti některým patogenům, např. </a:t>
            </a:r>
            <a:r>
              <a:rPr lang="cs-CZ" altLang="cs-CZ" sz="2400" i="1">
                <a:solidFill>
                  <a:srgbClr val="00B050"/>
                </a:solidFill>
              </a:rPr>
              <a:t>Toxoplazma gondii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535863" y="981075"/>
          <a:ext cx="2741612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Rastrový obrázek" r:id="rId3" imgW="2172003" imgH="2781688" progId="Paint.Picture">
                  <p:embed/>
                </p:oleObj>
              </mc:Choice>
              <mc:Fallback>
                <p:oleObj name="Rastrový obrázek" r:id="rId3" imgW="2172003" imgH="278168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3" y="981075"/>
                        <a:ext cx="2741612" cy="351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5087939" y="260350"/>
            <a:ext cx="197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folHlink"/>
                </a:solidFill>
              </a:rPr>
              <a:t>Imunodifúze</a:t>
            </a:r>
          </a:p>
        </p:txBody>
      </p:sp>
    </p:spTree>
    <p:extLst>
      <p:ext uri="{BB962C8B-B14F-4D97-AF65-F5344CB8AC3E}">
        <p14:creationId xmlns:p14="http://schemas.microsoft.com/office/powerpoint/2010/main" val="414740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i="1" smtClean="0"/>
              <a:t>Časové rozdělení metod</a:t>
            </a:r>
            <a:r>
              <a:rPr lang="cs-CZ" altLang="cs-CZ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96975"/>
            <a:ext cx="8229600" cy="51117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solidFill>
                  <a:srgbClr val="FFC000"/>
                </a:solidFill>
              </a:rPr>
              <a:t>Metody I.generace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Některé techniky v roztoku – precipitační, aglutinační, KFR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solidFill>
                  <a:srgbClr val="FFC000"/>
                </a:solidFill>
              </a:rPr>
              <a:t>Metody II.generace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>
                <a:solidFill>
                  <a:srgbClr val="FFC000"/>
                </a:solidFill>
              </a:rPr>
              <a:t>Kvantitativně i složité </a:t>
            </a:r>
            <a:r>
              <a:rPr lang="cs-CZ" altLang="cs-CZ" sz="2000"/>
              <a:t>směsi antigenu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Imunodifúze, imunoelfo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solidFill>
                  <a:srgbClr val="FFC000"/>
                </a:solidFill>
              </a:rPr>
              <a:t>Metody III.generace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Velmi citlivé metody při stanovení Ag, Ab i haptenů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Imunoanalýzy – př. RIA, FIA, EIA, imunoturbidimetrie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– nefelometrie, -fluorimetrie, chemiluminiscence, popř jejich kombinace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>
                <a:solidFill>
                  <a:srgbClr val="FFC000"/>
                </a:solidFill>
              </a:rPr>
              <a:t>Metody IV.generace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Kontinuálně měří Ag, Ab i hapteny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/>
              <a:t>Imunosenzory, MALDI - TOF, SELDI – TOF hmotnostní spektroskopie</a:t>
            </a:r>
          </a:p>
        </p:txBody>
      </p:sp>
    </p:spTree>
    <p:extLst>
      <p:ext uri="{BB962C8B-B14F-4D97-AF65-F5344CB8AC3E}">
        <p14:creationId xmlns:p14="http://schemas.microsoft.com/office/powerpoint/2010/main" val="27834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pPr eaLnBrk="1" hangingPunct="1"/>
            <a:r>
              <a:rPr lang="cs-CZ" altLang="cs-CZ" sz="2800" b="1" i="1">
                <a:solidFill>
                  <a:schemeClr val="folHlink"/>
                </a:solidFill>
              </a:rPr>
              <a:t>Imunodifúze, odlišení Ag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1" y="2420939"/>
            <a:ext cx="2771775" cy="4238625"/>
          </a:xfrm>
        </p:spPr>
        <p:txBody>
          <a:bodyPr/>
          <a:lstStyle/>
          <a:p>
            <a:pPr eaLnBrk="1" hangingPunct="1">
              <a:defRPr/>
            </a:pPr>
            <a:endParaRPr lang="cs-CZ" sz="2000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endParaRPr lang="cs-CZ" sz="2000" dirty="0">
              <a:solidFill>
                <a:schemeClr val="folHlink"/>
              </a:solidFill>
            </a:endParaRPr>
          </a:p>
          <a:p>
            <a:pPr eaLnBrk="1" hangingPunct="1">
              <a:defRPr/>
            </a:pPr>
            <a:r>
              <a:rPr lang="cs-CZ" sz="2000" dirty="0">
                <a:solidFill>
                  <a:schemeClr val="folHlink"/>
                </a:solidFill>
              </a:rPr>
              <a:t>- </a:t>
            </a:r>
            <a:r>
              <a:rPr lang="cs-CZ" sz="2000" i="1" dirty="0">
                <a:solidFill>
                  <a:schemeClr val="folHlink"/>
                </a:solidFill>
              </a:rPr>
              <a:t>využití</a:t>
            </a:r>
            <a:r>
              <a:rPr lang="cs-CZ" sz="1800" i="1" dirty="0">
                <a:solidFill>
                  <a:schemeClr val="folHlink"/>
                </a:solidFill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cs-CZ" sz="1800" dirty="0">
                <a:sym typeface="Symbol" pitchFamily="18" charset="2"/>
              </a:rPr>
              <a:t></a:t>
            </a:r>
            <a:r>
              <a:rPr lang="cs-CZ" sz="1800" dirty="0"/>
              <a:t> </a:t>
            </a:r>
            <a:r>
              <a:rPr lang="cs-CZ" sz="1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titrace </a:t>
            </a:r>
            <a:r>
              <a:rPr lang="cs-CZ" sz="18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Ag</a:t>
            </a:r>
            <a:r>
              <a:rPr lang="cs-CZ" sz="18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800" b="1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– </a:t>
            </a:r>
            <a:r>
              <a:rPr lang="cs-CZ" sz="1800" b="1" i="1" dirty="0"/>
              <a:t>koncentrace </a:t>
            </a:r>
            <a:r>
              <a:rPr lang="cs-CZ" sz="1800" b="1" i="1" dirty="0" err="1"/>
              <a:t>Ag</a:t>
            </a:r>
            <a:r>
              <a:rPr lang="cs-CZ" sz="1800" dirty="0"/>
              <a:t> určuje </a:t>
            </a:r>
            <a:r>
              <a:rPr lang="cs-CZ" sz="1800" i="1" dirty="0"/>
              <a:t>umístění precipitační linie</a:t>
            </a:r>
            <a:endParaRPr lang="cs-CZ" sz="1800" dirty="0"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cs-CZ" sz="1800" dirty="0">
                <a:sym typeface="Symbol" pitchFamily="18" charset="2"/>
              </a:rPr>
              <a:t></a:t>
            </a:r>
            <a:r>
              <a:rPr lang="cs-CZ" sz="1800" dirty="0"/>
              <a:t> důkaz </a:t>
            </a:r>
            <a:r>
              <a:rPr lang="cs-CZ" sz="1800" b="1" i="1" dirty="0"/>
              <a:t>přítomnosti Ab</a:t>
            </a:r>
            <a:endParaRPr lang="cs-CZ" sz="1800" dirty="0">
              <a:sym typeface="Symbol" pitchFamily="18" charset="2"/>
            </a:endParaRPr>
          </a:p>
          <a:p>
            <a:pPr eaLnBrk="1" hangingPunct="1">
              <a:buFontTx/>
              <a:buNone/>
              <a:defRPr/>
            </a:pPr>
            <a:r>
              <a:rPr lang="cs-CZ" sz="1800" dirty="0">
                <a:sym typeface="Symbol" pitchFamily="18" charset="2"/>
              </a:rPr>
              <a:t></a:t>
            </a:r>
            <a:r>
              <a:rPr lang="cs-CZ" sz="1800" dirty="0"/>
              <a:t> porovnávání </a:t>
            </a:r>
            <a:r>
              <a:rPr lang="cs-CZ" sz="1800" b="1" i="1" dirty="0"/>
              <a:t>identity a </a:t>
            </a:r>
            <a:r>
              <a:rPr lang="cs-CZ" sz="1800" b="1" i="1" dirty="0" err="1"/>
              <a:t>neidentity</a:t>
            </a:r>
            <a:r>
              <a:rPr lang="cs-CZ" sz="1800" b="1" i="1" dirty="0"/>
              <a:t> </a:t>
            </a:r>
            <a:r>
              <a:rPr lang="cs-CZ" sz="1800" b="1" i="1" dirty="0" err="1"/>
              <a:t>Ag</a:t>
            </a:r>
            <a:r>
              <a:rPr lang="cs-CZ" sz="1800" b="1" i="1" dirty="0"/>
              <a:t> směsí</a:t>
            </a:r>
            <a:r>
              <a:rPr lang="cs-CZ" sz="1800" dirty="0"/>
              <a:t> </a:t>
            </a:r>
            <a:r>
              <a:rPr lang="cs-CZ" sz="1800" dirty="0">
                <a:sym typeface="Symbol" pitchFamily="18" charset="2"/>
              </a:rPr>
              <a:t></a:t>
            </a:r>
            <a:r>
              <a:rPr lang="cs-CZ" sz="1800" dirty="0"/>
              <a:t> </a:t>
            </a:r>
            <a:r>
              <a:rPr lang="cs-CZ" sz="1800" i="1" dirty="0"/>
              <a:t>umístění precipitační linie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279651" y="908051"/>
          <a:ext cx="8004175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Rastrový obrázek" r:id="rId3" imgW="5409524" imgH="1314286" progId="Paint.Picture">
                  <p:embed/>
                </p:oleObj>
              </mc:Choice>
              <mc:Fallback>
                <p:oleObj name="Rastrový obrázek" r:id="rId3" imgW="5409524" imgH="13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1" y="908051"/>
                        <a:ext cx="8004175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3124200" y="3200400"/>
            <a:ext cx="57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cs typeface="Times New Roman" panose="02020603050405020304" pitchFamily="18" charset="0"/>
              </a:rPr>
              <a:t>Ag</a:t>
            </a:r>
            <a:endParaRPr lang="cs-CZ" altLang="cs-CZ" sz="1800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524500" y="3086101"/>
            <a:ext cx="4826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22535" name="Rectangle 10"/>
          <p:cNvSpPr>
            <a:spLocks noChangeArrowheads="1"/>
          </p:cNvSpPr>
          <p:nvPr/>
        </p:nvSpPr>
        <p:spPr bwMode="auto">
          <a:xfrm>
            <a:off x="4187826" y="3357563"/>
            <a:ext cx="6480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cs typeface="Times New Roman" panose="02020603050405020304" pitchFamily="18" charset="0"/>
              </a:rPr>
              <a:t>porovnání </a:t>
            </a:r>
            <a:r>
              <a:rPr lang="cs-CZ" altLang="cs-CZ" sz="1400" b="1" i="1">
                <a:cs typeface="Times New Roman" panose="02020603050405020304" pitchFamily="18" charset="0"/>
              </a:rPr>
              <a:t>M</a:t>
            </a:r>
            <a:r>
              <a:rPr lang="cs-CZ" altLang="cs-CZ" sz="1400" b="1" i="1" baseline="-30000">
                <a:cs typeface="Times New Roman" panose="02020603050405020304" pitchFamily="18" charset="0"/>
              </a:rPr>
              <a:t>r</a:t>
            </a:r>
            <a:r>
              <a:rPr lang="cs-CZ" altLang="cs-CZ" sz="1400" b="1" i="1">
                <a:cs typeface="Times New Roman" panose="02020603050405020304" pitchFamily="18" charset="0"/>
              </a:rPr>
              <a:t> (Ag) a M</a:t>
            </a:r>
            <a:r>
              <a:rPr lang="cs-CZ" altLang="cs-CZ" sz="1400" b="1" i="1" baseline="-30000">
                <a:cs typeface="Times New Roman" panose="02020603050405020304" pitchFamily="18" charset="0"/>
              </a:rPr>
              <a:t>r</a:t>
            </a:r>
            <a:r>
              <a:rPr lang="cs-CZ" altLang="cs-CZ" sz="1400" b="1" i="1">
                <a:cs typeface="Times New Roman" panose="02020603050405020304" pitchFamily="18" charset="0"/>
              </a:rPr>
              <a:t> (Ab)</a:t>
            </a:r>
            <a:r>
              <a:rPr lang="cs-CZ" altLang="cs-CZ" sz="1400" b="1">
                <a:cs typeface="Times New Roman" panose="02020603050405020304" pitchFamily="18" charset="0"/>
              </a:rPr>
              <a:t> </a:t>
            </a:r>
            <a:r>
              <a:rPr lang="cs-CZ" altLang="cs-CZ" sz="1400" b="1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cs-CZ" altLang="cs-CZ" sz="1400" b="1">
                <a:cs typeface="Times New Roman" panose="02020603050405020304" pitchFamily="18" charset="0"/>
              </a:rPr>
              <a:t> určuje </a:t>
            </a:r>
            <a:r>
              <a:rPr lang="cs-CZ" altLang="cs-CZ" sz="1400" b="1" i="1">
                <a:cs typeface="Times New Roman" panose="02020603050405020304" pitchFamily="18" charset="0"/>
                <a:sym typeface="Symbol" panose="05050102010706020507" pitchFamily="18" charset="2"/>
              </a:rPr>
              <a:t>tvar precipitační linie</a:t>
            </a:r>
            <a:endParaRPr lang="cs-CZ" altLang="cs-CZ" sz="1400" b="1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1524001" y="39475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22537" name="Object 12"/>
          <p:cNvGraphicFramePr>
            <a:graphicFrameLocks noChangeAspect="1"/>
          </p:cNvGraphicFramePr>
          <p:nvPr>
            <p:ph sz="quarter" idx="3"/>
          </p:nvPr>
        </p:nvGraphicFramePr>
        <p:xfrm>
          <a:off x="5016500" y="3860801"/>
          <a:ext cx="475615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Rastrový obrázek" r:id="rId5" imgW="3619048" imgH="1448002" progId="Paint.Picture">
                  <p:embed/>
                </p:oleObj>
              </mc:Choice>
              <mc:Fallback>
                <p:oleObj name="Rastrový obrázek" r:id="rId5" imgW="3619048" imgH="144800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860801"/>
                        <a:ext cx="4756150" cy="190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" name="Rectangle 15"/>
          <p:cNvSpPr>
            <a:spLocks noChangeArrowheads="1"/>
          </p:cNvSpPr>
          <p:nvPr/>
        </p:nvSpPr>
        <p:spPr bwMode="auto">
          <a:xfrm>
            <a:off x="3287713" y="5949951"/>
            <a:ext cx="66976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                      - </a:t>
            </a:r>
            <a:r>
              <a:rPr lang="cs-CZ" altLang="cs-CZ" sz="1800" i="1"/>
              <a:t>menší molekula se dostane dále do gelu</a:t>
            </a:r>
          </a:p>
        </p:txBody>
      </p:sp>
    </p:spTree>
    <p:extLst>
      <p:ext uri="{BB962C8B-B14F-4D97-AF65-F5344CB8AC3E}">
        <p14:creationId xmlns:p14="http://schemas.microsoft.com/office/powerpoint/2010/main" val="1585624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r>
              <a:rPr lang="cs-CZ" altLang="cs-CZ" sz="3600"/>
              <a:t>Souhrn využití ID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708525"/>
          </a:xfrm>
        </p:spPr>
        <p:txBody>
          <a:bodyPr/>
          <a:lstStyle/>
          <a:p>
            <a:r>
              <a:rPr lang="cs-CZ" altLang="cs-CZ" smtClean="0"/>
              <a:t>Kvalitativní i kvantitativní stanovení Ag, a Ab, porovnání Ag směsí</a:t>
            </a:r>
          </a:p>
          <a:p>
            <a:r>
              <a:rPr lang="cs-CZ" altLang="cs-CZ" smtClean="0"/>
              <a:t>stanovení koncentrace IgG, IgA, IgM</a:t>
            </a:r>
            <a:r>
              <a:rPr lang="cs-CZ" altLang="cs-CZ" i="1" smtClean="0"/>
              <a:t>, IgD</a:t>
            </a:r>
            <a:r>
              <a:rPr lang="cs-CZ" altLang="cs-CZ" smtClean="0"/>
              <a:t>, složek  komplementu a proteinů akutní fáze </a:t>
            </a:r>
          </a:p>
          <a:p>
            <a:r>
              <a:rPr lang="cs-CZ" altLang="cs-CZ" smtClean="0"/>
              <a:t>průkaz Ab při alergických alveolitidách, průkaz Ab proti některým patogenům, např. </a:t>
            </a:r>
            <a:r>
              <a:rPr lang="cs-CZ" altLang="cs-CZ" i="1" smtClean="0">
                <a:solidFill>
                  <a:srgbClr val="00B050"/>
                </a:solidFill>
              </a:rPr>
              <a:t>Toxoplazma gondii</a:t>
            </a:r>
          </a:p>
        </p:txBody>
      </p:sp>
    </p:spTree>
    <p:extLst>
      <p:ext uri="{BB962C8B-B14F-4D97-AF65-F5344CB8AC3E}">
        <p14:creationId xmlns:p14="http://schemas.microsoft.com/office/powerpoint/2010/main" val="341731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r>
              <a:rPr lang="cs-CZ" altLang="cs-CZ" sz="3600" b="1" i="1"/>
              <a:t>Příklady metod I.-IV. generace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4929188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rgbClr val="FFC000"/>
                </a:solidFill>
              </a:rPr>
              <a:t>Metody </a:t>
            </a:r>
            <a:r>
              <a:rPr lang="cs-CZ" dirty="0" err="1" smtClean="0">
                <a:solidFill>
                  <a:srgbClr val="FFC000"/>
                </a:solidFill>
              </a:rPr>
              <a:t>I.generace</a:t>
            </a:r>
            <a:r>
              <a:rPr lang="cs-CZ" dirty="0" smtClean="0">
                <a:solidFill>
                  <a:srgbClr val="FFC000"/>
                </a:solidFill>
              </a:rPr>
              <a:t> – </a:t>
            </a:r>
            <a:r>
              <a:rPr lang="cs-CZ" sz="2000" dirty="0"/>
              <a:t>pacientův vzorek obsahující </a:t>
            </a:r>
            <a:r>
              <a:rPr lang="cs-CZ" sz="2000" i="1" dirty="0"/>
              <a:t>S. aureus </a:t>
            </a:r>
            <a:r>
              <a:rPr lang="cs-CZ" sz="2000" dirty="0"/>
              <a:t>koaguluje králičí plasmu</a:t>
            </a:r>
          </a:p>
          <a:p>
            <a:pPr>
              <a:defRPr/>
            </a:pPr>
            <a:r>
              <a:rPr lang="cs-CZ" dirty="0" smtClean="0">
                <a:solidFill>
                  <a:srgbClr val="FFC000"/>
                </a:solidFill>
              </a:rPr>
              <a:t>Metody </a:t>
            </a:r>
            <a:r>
              <a:rPr lang="cs-CZ" dirty="0" err="1" smtClean="0">
                <a:solidFill>
                  <a:srgbClr val="FFC000"/>
                </a:solidFill>
              </a:rPr>
              <a:t>II.generace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sz="2000" dirty="0"/>
              <a:t>– ve </a:t>
            </a:r>
            <a:r>
              <a:rPr lang="cs-CZ" sz="2000" dirty="0" err="1"/>
              <a:t>vz</a:t>
            </a:r>
            <a:r>
              <a:rPr lang="cs-CZ" sz="2000" dirty="0"/>
              <a:t>. pacienta se identifikují povrchové </a:t>
            </a:r>
            <a:r>
              <a:rPr lang="cs-CZ" sz="2000" dirty="0" err="1"/>
              <a:t>Ag</a:t>
            </a:r>
            <a:r>
              <a:rPr lang="cs-CZ" sz="2000" dirty="0"/>
              <a:t> </a:t>
            </a:r>
            <a:r>
              <a:rPr lang="cs-CZ" sz="2000" i="1" dirty="0"/>
              <a:t>S. aureus</a:t>
            </a:r>
            <a:r>
              <a:rPr lang="cs-CZ" sz="2000" dirty="0"/>
              <a:t> pomocí fibrinogenu / </a:t>
            </a:r>
            <a:r>
              <a:rPr lang="cs-CZ" sz="2000" dirty="0" err="1"/>
              <a:t>IgG</a:t>
            </a:r>
            <a:r>
              <a:rPr lang="cs-CZ" sz="2000" dirty="0"/>
              <a:t>, rutinní </a:t>
            </a:r>
            <a:r>
              <a:rPr lang="cs-CZ" dirty="0" smtClean="0">
                <a:solidFill>
                  <a:srgbClr val="FFC000"/>
                </a:solidFill>
              </a:rPr>
              <a:t>Metody </a:t>
            </a:r>
            <a:r>
              <a:rPr lang="cs-CZ" dirty="0" err="1" smtClean="0">
                <a:solidFill>
                  <a:srgbClr val="FFC000"/>
                </a:solidFill>
              </a:rPr>
              <a:t>III.generace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sz="2000" dirty="0"/>
              <a:t>– stanovení </a:t>
            </a:r>
            <a:r>
              <a:rPr lang="cs-CZ" sz="2000" dirty="0" err="1"/>
              <a:t>Ag</a:t>
            </a:r>
            <a:r>
              <a:rPr lang="cs-CZ" sz="2000" dirty="0"/>
              <a:t> pouzdra </a:t>
            </a:r>
            <a:r>
              <a:rPr lang="cs-CZ" sz="2000" i="1" dirty="0"/>
              <a:t>S. aureus, </a:t>
            </a:r>
            <a:r>
              <a:rPr lang="cs-CZ" sz="2000" dirty="0"/>
              <a:t>odhalení MRSA (</a:t>
            </a:r>
            <a:r>
              <a:rPr lang="cs-CZ" sz="2000" dirty="0" err="1"/>
              <a:t>metycilin</a:t>
            </a:r>
            <a:r>
              <a:rPr lang="cs-CZ" sz="2000" dirty="0"/>
              <a:t> </a:t>
            </a:r>
            <a:r>
              <a:rPr lang="cs-CZ" sz="2000" dirty="0" err="1"/>
              <a:t>rezist</a:t>
            </a:r>
            <a:r>
              <a:rPr lang="cs-CZ" sz="2000" dirty="0"/>
              <a:t>.), bez pouzdra – reakce s fibrinogenem nebo </a:t>
            </a:r>
            <a:r>
              <a:rPr lang="cs-CZ" sz="2000" dirty="0" err="1"/>
              <a:t>nebo</a:t>
            </a:r>
            <a:r>
              <a:rPr lang="cs-CZ" sz="2000" dirty="0"/>
              <a:t> </a:t>
            </a:r>
            <a:r>
              <a:rPr lang="cs-CZ" sz="2000" dirty="0" err="1"/>
              <a:t>IgG</a:t>
            </a:r>
            <a:endParaRPr lang="cs-CZ" sz="2000" dirty="0"/>
          </a:p>
          <a:p>
            <a:pPr>
              <a:defRPr/>
            </a:pPr>
            <a:r>
              <a:rPr lang="cs-CZ" dirty="0" smtClean="0">
                <a:solidFill>
                  <a:srgbClr val="FFC000"/>
                </a:solidFill>
              </a:rPr>
              <a:t>Metody </a:t>
            </a:r>
            <a:r>
              <a:rPr lang="cs-CZ" dirty="0" err="1" smtClean="0">
                <a:solidFill>
                  <a:srgbClr val="FFC000"/>
                </a:solidFill>
              </a:rPr>
              <a:t>IV.generace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sz="2000" dirty="0"/>
              <a:t>– zjištění rezistentního kmene hned! CM-MP částice (</a:t>
            </a:r>
            <a:r>
              <a:rPr lang="cs-CZ" sz="2000" dirty="0" err="1"/>
              <a:t>Carboxylate</a:t>
            </a:r>
            <a:r>
              <a:rPr lang="cs-CZ" sz="2000" dirty="0"/>
              <a:t> </a:t>
            </a:r>
            <a:r>
              <a:rPr lang="cs-CZ" sz="2000" dirty="0" err="1"/>
              <a:t>modified</a:t>
            </a:r>
            <a:r>
              <a:rPr lang="cs-CZ" sz="2000" dirty="0"/>
              <a:t> </a:t>
            </a:r>
            <a:r>
              <a:rPr lang="cs-CZ" sz="2000" dirty="0" err="1"/>
              <a:t>microparticles</a:t>
            </a:r>
            <a:r>
              <a:rPr lang="cs-CZ" sz="2000" dirty="0"/>
              <a:t>) navázány na latex a jsou schopné detekovat kapsulární polysacharidy </a:t>
            </a:r>
            <a:r>
              <a:rPr lang="cs-CZ" sz="2000" i="1" dirty="0"/>
              <a:t>S. aureus </a:t>
            </a:r>
            <a:r>
              <a:rPr lang="cs-CZ" sz="2000" dirty="0"/>
              <a:t>ve vzorku pacienta. Silná, jasně viditelná aglutinace za 20s.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sz="2000" dirty="0"/>
          </a:p>
          <a:p>
            <a:pPr>
              <a:defRPr/>
            </a:pPr>
            <a:endParaRPr lang="cs-CZ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altLang="cs-CZ" smtClean="0"/>
              <a:t>1929 Heidelberg a Kendall – popsali reakci rozpustného Ag s odpovídající Ab ve vhodném poměru.</a:t>
            </a:r>
          </a:p>
          <a:p>
            <a:pPr algn="ctr"/>
            <a:r>
              <a:rPr lang="cs-CZ" altLang="cs-CZ" smtClean="0"/>
              <a:t>Výsledek reakce – precipitát</a:t>
            </a:r>
          </a:p>
          <a:p>
            <a:pPr algn="ctr"/>
            <a:r>
              <a:rPr lang="cs-CZ" altLang="cs-CZ" smtClean="0"/>
              <a:t>Stanovili precipitační křivku a 3 oblasti reakce Ag s Ab</a:t>
            </a:r>
          </a:p>
        </p:txBody>
      </p:sp>
      <p:sp>
        <p:nvSpPr>
          <p:cNvPr id="6147" name="TextovéPole 1"/>
          <p:cNvSpPr txBox="1">
            <a:spLocks noChangeArrowheads="1"/>
          </p:cNvSpPr>
          <p:nvPr/>
        </p:nvSpPr>
        <p:spPr bwMode="auto">
          <a:xfrm>
            <a:off x="3935413" y="765175"/>
            <a:ext cx="362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rgbClr val="FFC000"/>
                </a:solidFill>
              </a:rPr>
              <a:t>Precipitační  křivka</a:t>
            </a:r>
          </a:p>
        </p:txBody>
      </p:sp>
    </p:spTree>
    <p:extLst>
      <p:ext uri="{BB962C8B-B14F-4D97-AF65-F5344CB8AC3E}">
        <p14:creationId xmlns:p14="http://schemas.microsoft.com/office/powerpoint/2010/main" val="2564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Precipitační křívka </a:t>
            </a:r>
          </a:p>
        </p:txBody>
      </p:sp>
      <p:pic>
        <p:nvPicPr>
          <p:cNvPr id="7171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412875"/>
            <a:ext cx="6408738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Obdélník 4"/>
          <p:cNvSpPr>
            <a:spLocks noChangeArrowheads="1"/>
          </p:cNvSpPr>
          <p:nvPr/>
        </p:nvSpPr>
        <p:spPr bwMode="auto">
          <a:xfrm>
            <a:off x="2135189" y="5373688"/>
            <a:ext cx="5832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Závislost tvorby precipitátu na vzájemné koncentraci protilátka – antigen (Stanly, 2002)</a:t>
            </a:r>
          </a:p>
        </p:txBody>
      </p:sp>
    </p:spTree>
    <p:extLst>
      <p:ext uri="{BB962C8B-B14F-4D97-AF65-F5344CB8AC3E}">
        <p14:creationId xmlns:p14="http://schemas.microsoft.com/office/powerpoint/2010/main" val="86951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060576"/>
            <a:ext cx="46259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510088"/>
            <a:ext cx="4625975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774825" y="549275"/>
            <a:ext cx="725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Imunoprecipitační křivka (Ag – antigen, Ab – protilátka) 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6743700" y="1052513"/>
            <a:ext cx="36004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C000"/>
                </a:solidFill>
              </a:rPr>
              <a:t>Oblast ekvivalence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Precipitační metody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C000"/>
                </a:solidFill>
              </a:rPr>
              <a:t>Oblast nadbytku protilátky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Nekompetitivní metody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zákalové nefelometrie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               turbidimetrie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s markerem EIA, IRMA..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C000"/>
                </a:solidFill>
              </a:rPr>
              <a:t>Oblast nadbytku antigenu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i="1"/>
              <a:t>Kompetitivní metody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heterogenní RIA, ELISA..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homogenní EMIT (EIA)…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672264" y="4478338"/>
            <a:ext cx="3995737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FFC000"/>
                </a:solidFill>
              </a:rPr>
              <a:t>- </a:t>
            </a:r>
            <a:r>
              <a:rPr lang="cs-CZ" altLang="cs-CZ" sz="1800" b="1" i="1">
                <a:solidFill>
                  <a:srgbClr val="FFC000"/>
                </a:solidFill>
              </a:rPr>
              <a:t>faktory</a:t>
            </a:r>
            <a:r>
              <a:rPr lang="cs-CZ" altLang="cs-CZ" sz="1800">
                <a:solidFill>
                  <a:srgbClr val="FFC000"/>
                </a:solidFill>
              </a:rPr>
              <a:t> ovlivňující precipitaci:</a:t>
            </a:r>
            <a:endParaRPr lang="cs-CZ" altLang="cs-CZ" sz="180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ym typeface="Symbol" panose="05050102010706020507" pitchFamily="18" charset="2"/>
              </a:rPr>
              <a:t></a:t>
            </a:r>
            <a:r>
              <a:rPr lang="cs-CZ" altLang="cs-CZ" sz="1800"/>
              <a:t> typ </a:t>
            </a:r>
            <a:r>
              <a:rPr lang="cs-CZ" altLang="cs-CZ" sz="1800" b="1" i="1"/>
              <a:t>Ab</a:t>
            </a:r>
            <a:r>
              <a:rPr lang="cs-CZ" altLang="cs-CZ" sz="1800"/>
              <a:t> </a:t>
            </a:r>
            <a:r>
              <a:rPr lang="cs-CZ" altLang="cs-CZ" sz="1800" i="1"/>
              <a:t>/např. IgG/</a:t>
            </a:r>
            <a:endParaRPr lang="cs-CZ" altLang="cs-CZ" sz="18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ym typeface="Symbol" panose="05050102010706020507" pitchFamily="18" charset="2"/>
              </a:rPr>
              <a:t></a:t>
            </a:r>
            <a:r>
              <a:rPr lang="cs-CZ" altLang="cs-CZ" sz="1800"/>
              <a:t> </a:t>
            </a:r>
            <a:r>
              <a:rPr lang="cs-CZ" altLang="cs-CZ" sz="1800" b="1" i="1"/>
              <a:t>teplota </a:t>
            </a:r>
            <a:r>
              <a:rPr lang="cs-CZ" altLang="cs-CZ" sz="1800"/>
              <a:t>– se zvyšující se teplotou se urychluje precipitace /např. 38°C/</a:t>
            </a:r>
            <a:endParaRPr lang="cs-CZ" altLang="cs-CZ" sz="18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ym typeface="Symbol" panose="05050102010706020507" pitchFamily="18" charset="2"/>
              </a:rPr>
              <a:t></a:t>
            </a:r>
            <a:r>
              <a:rPr lang="cs-CZ" altLang="cs-CZ" sz="1800"/>
              <a:t> </a:t>
            </a:r>
            <a:r>
              <a:rPr lang="cs-CZ" altLang="cs-CZ" sz="1800" b="1" i="1"/>
              <a:t>vzájemná koncentrace</a:t>
            </a:r>
            <a:r>
              <a:rPr lang="cs-CZ" altLang="cs-CZ" sz="1800"/>
              <a:t> Ag a Ab</a:t>
            </a:r>
            <a:endParaRPr lang="cs-CZ" altLang="cs-CZ" sz="18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ym typeface="Symbol" panose="05050102010706020507" pitchFamily="18" charset="2"/>
              </a:rPr>
              <a:t></a:t>
            </a:r>
            <a:r>
              <a:rPr lang="cs-CZ" altLang="cs-CZ" sz="1800"/>
              <a:t> </a:t>
            </a:r>
            <a:r>
              <a:rPr lang="cs-CZ" altLang="cs-CZ" sz="1800" b="1" i="1"/>
              <a:t>pH</a:t>
            </a:r>
            <a:endParaRPr lang="cs-CZ" altLang="cs-CZ" sz="18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ym typeface="Symbol" panose="05050102010706020507" pitchFamily="18" charset="2"/>
              </a:rPr>
              <a:t></a:t>
            </a:r>
            <a:r>
              <a:rPr lang="cs-CZ" altLang="cs-CZ" sz="1800"/>
              <a:t> iontový </a:t>
            </a:r>
            <a:r>
              <a:rPr lang="cs-CZ" altLang="cs-CZ" sz="1800" b="1" i="1"/>
              <a:t>náboj</a:t>
            </a:r>
            <a:endParaRPr lang="cs-CZ" altLang="cs-CZ" sz="18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ym typeface="Symbol" panose="05050102010706020507" pitchFamily="18" charset="2"/>
              </a:rPr>
              <a:t></a:t>
            </a:r>
            <a:r>
              <a:rPr lang="cs-CZ" altLang="cs-CZ" sz="1800"/>
              <a:t> </a:t>
            </a:r>
            <a:r>
              <a:rPr lang="cs-CZ" altLang="cs-CZ" sz="1800" b="1" i="1"/>
              <a:t>tvar a velikost</a:t>
            </a:r>
            <a:r>
              <a:rPr lang="cs-CZ" altLang="cs-CZ" sz="1800"/>
              <a:t> části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4151314" y="1"/>
            <a:ext cx="500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i="1">
                <a:solidFill>
                  <a:schemeClr val="folHlink"/>
                </a:solidFill>
              </a:rPr>
              <a:t>Serologické metody - precipitace</a:t>
            </a:r>
          </a:p>
        </p:txBody>
      </p:sp>
    </p:spTree>
    <p:extLst>
      <p:ext uri="{BB962C8B-B14F-4D97-AF65-F5344CB8AC3E}">
        <p14:creationId xmlns:p14="http://schemas.microsoft.com/office/powerpoint/2010/main" val="179880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196975"/>
            <a:ext cx="8686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Ag                    +   Ab                </a:t>
            </a:r>
            <a:r>
              <a:rPr lang="cs-CZ" altLang="cs-CZ" sz="2000">
                <a:sym typeface="Symbol" panose="05050102010706020507" pitchFamily="18" charset="2"/>
              </a:rPr>
              <a:t></a:t>
            </a:r>
            <a:r>
              <a:rPr lang="cs-CZ" altLang="cs-CZ" sz="2000"/>
              <a:t>  Ag-Ab</a:t>
            </a:r>
            <a:endParaRPr lang="cs-CZ" altLang="cs-CZ" sz="2000" i="1"/>
          </a:p>
          <a:p>
            <a:pPr eaLnBrk="1" hangingPunct="1">
              <a:lnSpc>
                <a:spcPct val="80000"/>
              </a:lnSpc>
            </a:pPr>
            <a:r>
              <a:rPr lang="cs-CZ" altLang="cs-CZ" sz="2000" i="1"/>
              <a:t> precipitinogen       precipitin    precipitát</a:t>
            </a:r>
            <a:r>
              <a:rPr lang="cs-CZ" altLang="cs-CZ" sz="2000"/>
              <a:t>   sraženina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solubilní   /rozpustný/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>
                <a:solidFill>
                  <a:srgbClr val="0070C0"/>
                </a:solidFill>
              </a:rPr>
              <a:t>Koncentrace 0,1g/ a vyšší!!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- </a:t>
            </a:r>
            <a:r>
              <a:rPr lang="cs-CZ" altLang="cs-CZ" sz="2000" i="1"/>
              <a:t>dělíme:</a:t>
            </a:r>
            <a:r>
              <a:rPr lang="cs-CZ" altLang="cs-CZ" sz="20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i="1">
                <a:solidFill>
                  <a:srgbClr val="FFFF00"/>
                </a:solidFill>
              </a:rPr>
              <a:t>A) v kapalinách  :</a:t>
            </a:r>
            <a:endParaRPr lang="cs-CZ" altLang="cs-CZ" sz="2000" b="1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I. prstencová </a:t>
            </a: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   – prstenec sraženiny precipitátu</a:t>
            </a: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endParaRPr lang="cs-CZ" altLang="cs-CZ" sz="2000" b="1"/>
          </a:p>
          <a:p>
            <a:pPr eaLnBrk="1" hangingPunct="1">
              <a:lnSpc>
                <a:spcPct val="80000"/>
              </a:lnSpc>
            </a:pPr>
            <a:r>
              <a:rPr lang="cs-CZ" altLang="cs-CZ" sz="2000" b="1"/>
              <a:t>II. sklíčková</a:t>
            </a:r>
            <a:r>
              <a:rPr lang="cs-CZ" altLang="cs-CZ" sz="2000"/>
              <a:t> – určení pod mikroskopem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>
                <a:solidFill>
                  <a:srgbClr val="FFFF00"/>
                </a:solidFill>
              </a:rPr>
              <a:t>B) </a:t>
            </a:r>
            <a:r>
              <a:rPr lang="cs-CZ" altLang="cs-CZ" sz="2000" i="1">
                <a:solidFill>
                  <a:srgbClr val="FFFF00"/>
                </a:solidFill>
              </a:rPr>
              <a:t>v gelu: </a:t>
            </a:r>
            <a:endParaRPr lang="cs-CZ" altLang="cs-CZ" sz="200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i="1">
                <a:solidFill>
                  <a:schemeClr val="folHlink"/>
                </a:solidFill>
              </a:rPr>
              <a:t>IMUNODIFÚZE</a:t>
            </a:r>
            <a:r>
              <a:rPr lang="cs-CZ" altLang="cs-CZ" sz="2000">
                <a:solidFill>
                  <a:schemeClr val="folHlink"/>
                </a:solidFill>
              </a:rPr>
              <a:t> </a:t>
            </a:r>
            <a:r>
              <a:rPr lang="cs-CZ" altLang="cs-CZ" sz="2000"/>
              <a:t> 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8112126" y="2924176"/>
          <a:ext cx="2087563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astrový obrázek" r:id="rId3" imgW="1267002" imgH="1247619" progId="Paint.Picture">
                  <p:embed/>
                </p:oleObj>
              </mc:Choice>
              <mc:Fallback>
                <p:oleObj name="Rastrový obrázek" r:id="rId3" imgW="1267002" imgH="12476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2924176"/>
                        <a:ext cx="2087563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295775" y="4724401"/>
          <a:ext cx="35623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Rastrový obrázek" r:id="rId5" imgW="2734057" imgH="1809524" progId="Paint.Picture">
                  <p:embed/>
                </p:oleObj>
              </mc:Choice>
              <mc:Fallback>
                <p:oleObj name="Rastrový obrázek" r:id="rId5" imgW="2734057" imgH="1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775" y="4724401"/>
                        <a:ext cx="356235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3124201" y="338139"/>
            <a:ext cx="3711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i="1">
                <a:solidFill>
                  <a:schemeClr val="folHlink"/>
                </a:solidFill>
              </a:rPr>
              <a:t>PRECIPITAČNÍ metody:</a:t>
            </a:r>
            <a:endParaRPr lang="cs-CZ" altLang="cs-CZ" sz="2400">
              <a:solidFill>
                <a:schemeClr val="folHlink"/>
              </a:solidFill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1847851" y="6165850"/>
            <a:ext cx="65182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eaLnBrk="1" hangingPunct="1">
              <a:lnSpc>
                <a:spcPct val="90000"/>
              </a:lnSpc>
              <a:buFontTx/>
              <a:buChar char="•"/>
            </a:pPr>
            <a:r>
              <a:rPr lang="cs-CZ" altLang="cs-CZ" sz="2400" i="1">
                <a:solidFill>
                  <a:schemeClr val="folHlink"/>
                </a:solidFill>
              </a:rPr>
              <a:t>využití </a:t>
            </a:r>
            <a:r>
              <a:rPr lang="cs-CZ" altLang="cs-CZ" sz="2400" i="1"/>
              <a:t>:</a:t>
            </a:r>
            <a:r>
              <a:rPr lang="cs-CZ" altLang="cs-CZ" sz="2400"/>
              <a:t> ke </a:t>
            </a:r>
            <a:r>
              <a:rPr lang="cs-CZ" altLang="cs-CZ" sz="2400" b="1"/>
              <a:t>stanovení Ag, Ab, H</a:t>
            </a:r>
          </a:p>
        </p:txBody>
      </p:sp>
      <p:pic>
        <p:nvPicPr>
          <p:cNvPr id="92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0"/>
            <a:ext cx="274955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63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1341438"/>
            <a:ext cx="8291512" cy="5327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chemeClr val="folHlink"/>
                </a:solidFill>
              </a:rPr>
              <a:t>praxe</a:t>
            </a:r>
            <a:r>
              <a:rPr lang="cs-CZ" sz="2400" dirty="0"/>
              <a:t> – 1. zjištění výskytu či stanovení Ab v séru při </a:t>
            </a:r>
            <a:r>
              <a:rPr lang="cs-CZ" sz="2400" dirty="0" err="1"/>
              <a:t>inf</a:t>
            </a:r>
            <a:r>
              <a:rPr lang="cs-CZ" sz="2400" dirty="0"/>
              <a:t>. onemocnění  2. identifikace </a:t>
            </a:r>
            <a:r>
              <a:rPr lang="cs-CZ" sz="2400" dirty="0" err="1"/>
              <a:t>Ag</a:t>
            </a:r>
            <a:r>
              <a:rPr lang="cs-CZ" sz="2400" dirty="0"/>
              <a:t> (</a:t>
            </a:r>
            <a:r>
              <a:rPr lang="cs-CZ" sz="2400" dirty="0" err="1"/>
              <a:t>patogena</a:t>
            </a:r>
            <a:r>
              <a:rPr lang="cs-CZ" sz="24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Koncentrace Ab se vyjadřuje jako </a:t>
            </a:r>
            <a:r>
              <a:rPr lang="cs-CZ" sz="24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TITR SÉRA</a:t>
            </a:r>
            <a:r>
              <a:rPr lang="cs-CZ" sz="2400" dirty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             </a:t>
            </a:r>
            <a:r>
              <a:rPr lang="cs-CZ" sz="2400" i="1" dirty="0"/>
              <a:t>=</a:t>
            </a:r>
            <a:r>
              <a:rPr lang="cs-CZ" sz="2400" i="1" dirty="0">
                <a:sym typeface="Symbol" pitchFamily="18" charset="2"/>
              </a:rPr>
              <a:t></a:t>
            </a:r>
            <a:r>
              <a:rPr lang="cs-CZ" sz="2400" i="1" dirty="0"/>
              <a:t> nejmenší zředění Ab, které ještě reaguje s </a:t>
            </a:r>
            <a:r>
              <a:rPr lang="cs-CZ" sz="2400" i="1" dirty="0" err="1"/>
              <a:t>Ag</a:t>
            </a: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- hodnocení : </a:t>
            </a:r>
            <a:r>
              <a:rPr lang="cs-CZ" sz="2400" b="1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kvalitativně</a:t>
            </a:r>
            <a:r>
              <a:rPr lang="cs-CZ" sz="2400" dirty="0"/>
              <a:t> – odečtení okem</a:t>
            </a:r>
            <a:endParaRPr lang="cs-CZ" sz="2400" dirty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dirty="0">
                <a:sym typeface="Symbol" pitchFamily="18" charset="2"/>
              </a:rPr>
              <a:t></a:t>
            </a:r>
            <a:r>
              <a:rPr lang="cs-CZ" sz="2400" dirty="0"/>
              <a:t> </a:t>
            </a:r>
            <a:r>
              <a:rPr lang="cs-CZ" sz="2400" b="1" i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kvantitativně</a:t>
            </a:r>
            <a:r>
              <a:rPr lang="cs-CZ" sz="24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/>
              <a:t>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a, zjištěním </a:t>
            </a:r>
            <a:r>
              <a:rPr lang="cs-CZ" sz="2400" b="1" i="1" dirty="0"/>
              <a:t>množství precipitátu</a:t>
            </a: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b, zjištěním </a:t>
            </a:r>
            <a:r>
              <a:rPr lang="cs-CZ" sz="2400" b="1" i="1" dirty="0"/>
              <a:t>množství </a:t>
            </a:r>
            <a:r>
              <a:rPr lang="cs-CZ" sz="2400" b="1" i="1" dirty="0" err="1"/>
              <a:t>Ag</a:t>
            </a:r>
            <a:r>
              <a:rPr lang="cs-CZ" sz="2400" dirty="0"/>
              <a:t> v precipitátu či </a:t>
            </a:r>
            <a:r>
              <a:rPr lang="cs-CZ" sz="2400" dirty="0" err="1"/>
              <a:t>supernatantu</a:t>
            </a:r>
            <a:endParaRPr 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c, změna </a:t>
            </a:r>
            <a:r>
              <a:rPr lang="cs-CZ" sz="2400" b="1" i="1" dirty="0"/>
              <a:t>optických vlastností</a:t>
            </a:r>
            <a:r>
              <a:rPr lang="cs-CZ" sz="2400" dirty="0"/>
              <a:t> vzorku – 2 metody : </a:t>
            </a:r>
          </a:p>
          <a:p>
            <a:pPr marL="0" indent="0">
              <a:buNone/>
              <a:defRPr/>
            </a:pPr>
            <a:r>
              <a:rPr lang="cs-CZ" sz="2400" b="1" dirty="0"/>
              <a:t>NEFELOMETRIE </a:t>
            </a:r>
            <a:r>
              <a:rPr lang="cs-CZ" sz="2400" dirty="0"/>
              <a:t>–</a:t>
            </a:r>
            <a:r>
              <a:rPr lang="cs-CZ" sz="2400" dirty="0">
                <a:sym typeface="Symbol" pitchFamily="18" charset="2"/>
              </a:rPr>
              <a:t></a:t>
            </a:r>
            <a:r>
              <a:rPr lang="cs-CZ" sz="2400" dirty="0"/>
              <a:t> </a:t>
            </a:r>
            <a:r>
              <a:rPr lang="cs-CZ" sz="2400" b="1" dirty="0"/>
              <a:t>TURBIDIMETRIE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Velmi nízké mn. precipitátu lze</a:t>
            </a:r>
            <a:r>
              <a:rPr lang="cs-CZ" sz="2400" dirty="0"/>
              <a:t> hodnotit pomocí detekčních systémů využívajících Ab nebo </a:t>
            </a:r>
            <a:r>
              <a:rPr lang="cs-CZ" sz="2400" dirty="0" err="1"/>
              <a:t>Ag</a:t>
            </a:r>
            <a:r>
              <a:rPr lang="cs-CZ" sz="2400" dirty="0"/>
              <a:t> značené radioizotopem, </a:t>
            </a:r>
            <a:r>
              <a:rPr lang="cs-CZ" sz="2400" dirty="0" err="1"/>
              <a:t>fluoresc</a:t>
            </a:r>
            <a:r>
              <a:rPr lang="cs-CZ" sz="2400" dirty="0"/>
              <a:t>. látkou, enzymem, luminiscenční látkou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792538" y="404814"/>
            <a:ext cx="37639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i="1">
                <a:solidFill>
                  <a:schemeClr val="folHlink"/>
                </a:solidFill>
              </a:rPr>
              <a:t>PRECIPITAČNÍ metody</a:t>
            </a:r>
            <a:r>
              <a:rPr lang="cs-CZ" altLang="cs-CZ" sz="2400" b="1" i="1"/>
              <a:t>:</a:t>
            </a:r>
            <a:endParaRPr lang="cs-CZ" altLang="cs-CZ" sz="2400"/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4727575" y="-228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1774825" y="4568826"/>
            <a:ext cx="8713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tex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1267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4338" y="1412875"/>
            <a:ext cx="8875712" cy="4679950"/>
          </a:xfrm>
          <a:noFill/>
        </p:spPr>
      </p:pic>
      <p:sp>
        <p:nvSpPr>
          <p:cNvPr id="11269" name="TextovéPole 5"/>
          <p:cNvSpPr txBox="1">
            <a:spLocks noChangeArrowheads="1"/>
          </p:cNvSpPr>
          <p:nvPr/>
        </p:nvSpPr>
        <p:spPr bwMode="auto">
          <a:xfrm>
            <a:off x="5087939" y="692151"/>
            <a:ext cx="179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Titrace séra</a:t>
            </a:r>
          </a:p>
        </p:txBody>
      </p:sp>
    </p:spTree>
    <p:extLst>
      <p:ext uri="{BB962C8B-B14F-4D97-AF65-F5344CB8AC3E}">
        <p14:creationId xmlns:p14="http://schemas.microsoft.com/office/powerpoint/2010/main" val="35740409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944</Words>
  <Application>Microsoft Office PowerPoint</Application>
  <PresentationFormat>Širokoúhlá obrazovka</PresentationFormat>
  <Paragraphs>195</Paragraphs>
  <Slides>21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Monotype Sorts</vt:lpstr>
      <vt:lpstr>Symbol</vt:lpstr>
      <vt:lpstr>Times New Roman</vt:lpstr>
      <vt:lpstr>Motiv Office</vt:lpstr>
      <vt:lpstr>Rastrový obrázek</vt:lpstr>
      <vt:lpstr>metody využívající sérologické reakce</vt:lpstr>
      <vt:lpstr>Časové rozdělení metod </vt:lpstr>
      <vt:lpstr>Příklady metod I.-IV. generace</vt:lpstr>
      <vt:lpstr>Prezentace aplikace PowerPoint</vt:lpstr>
      <vt:lpstr>Precipitační křívka </vt:lpstr>
      <vt:lpstr>Prezentace aplikace PowerPoint</vt:lpstr>
      <vt:lpstr>Prezentace aplikace PowerPoint</vt:lpstr>
      <vt:lpstr>Prezentace aplikace PowerPoint</vt:lpstr>
      <vt:lpstr>Prezentace aplikace PowerPoint</vt:lpstr>
      <vt:lpstr>Precipitační imunochemické metody</vt:lpstr>
      <vt:lpstr>Prezentace aplikace PowerPoint</vt:lpstr>
      <vt:lpstr>Imunodifúze</vt:lpstr>
      <vt:lpstr>imunodifúze</vt:lpstr>
      <vt:lpstr>Imunodifúze</vt:lpstr>
      <vt:lpstr>- rozdělení imunodifúzních metod: </vt:lpstr>
      <vt:lpstr>Imunodifúze</vt:lpstr>
      <vt:lpstr>Imunodifúze</vt:lpstr>
      <vt:lpstr>Prezentace aplikace PowerPoint</vt:lpstr>
      <vt:lpstr>Prezentace aplikace PowerPoint</vt:lpstr>
      <vt:lpstr>Imunodifúze, odlišení Ag</vt:lpstr>
      <vt:lpstr>Souhrn využití ID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využívající sérologické reakce</dc:title>
  <dc:creator>Uživatel systému Windows</dc:creator>
  <cp:lastModifiedBy>Uživatel systému Windows</cp:lastModifiedBy>
  <cp:revision>1</cp:revision>
  <dcterms:created xsi:type="dcterms:W3CDTF">2020-10-14T07:29:41Z</dcterms:created>
  <dcterms:modified xsi:type="dcterms:W3CDTF">2020-10-14T07:30:11Z</dcterms:modified>
</cp:coreProperties>
</file>