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7" r:id="rId2"/>
  </p:sldMasterIdLst>
  <p:notesMasterIdLst>
    <p:notesMasterId r:id="rId11"/>
  </p:notesMasterIdLst>
  <p:sldIdLst>
    <p:sldId id="258" r:id="rId3"/>
    <p:sldId id="299" r:id="rId4"/>
    <p:sldId id="282" r:id="rId5"/>
    <p:sldId id="297" r:id="rId6"/>
    <p:sldId id="288" r:id="rId7"/>
    <p:sldId id="319" r:id="rId8"/>
    <p:sldId id="314" r:id="rId9"/>
    <p:sldId id="29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FF0000"/>
    <a:srgbClr val="FF9900"/>
    <a:srgbClr val="000099"/>
    <a:srgbClr val="3333CC"/>
    <a:srgbClr val="C0C0C0"/>
    <a:srgbClr val="FF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6E57348-CE8F-4428-B75B-3852DEB374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E59E6A8-1F59-472A-90F1-A25BB3AB47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2BEB9D0-233B-4FD8-9081-4393CAE468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D8D9F526-2C3E-4A56-A684-97F3D0E6FC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AC9BAC95-8EEA-451E-885A-474BE1C796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4324B661-0F3F-45DC-B5B8-6A0A9E1A6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1FA928-2927-42EB-95A9-25D451D29EB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A4AC4-3314-4093-AD19-AAF43899B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CFEA55-A031-4586-B9E8-FFC61A1AE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C9FD46-1047-4189-8E66-0381E9AE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1C99A6-A816-450C-9C56-F16149C2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0A0C77-DC45-4BA5-9680-B4888BC0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9791F-D79A-46D6-90D9-67EA37FC272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8459477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42C52-9813-40EC-8E62-43C75081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654F42-D500-4910-8E32-BC0DAD892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B0ECA5-E7A9-426B-A2B0-44F44785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B358C0-D720-4470-8B93-E0960763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E57E54-B547-4775-A0EA-3C209557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6CFF3-CCE7-4798-B2F8-E09DC3125E8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505717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3F72AD9-75B1-4356-A18F-B14DEB4B3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E3A453-A94C-4DA7-BCEE-199EFBAE0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EC2E7-2C48-46A2-BB06-98A250FA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4AF7E8-DC44-4A6E-9051-85F367B8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C5F673-3B4E-4B54-B7A9-E818968C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2B231-4A49-4EF2-98B3-FB5C6973929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971334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CAF6C-AAAA-4CAA-9B37-606E9310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916585-AC34-4559-B38E-296D6058E6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>
            <a:extLst>
              <a:ext uri="{FF2B5EF4-FFF2-40B4-BE49-F238E27FC236}">
                <a16:creationId xmlns:a16="http://schemas.microsoft.com/office/drawing/2014/main" id="{F6B48E28-4B4C-4D20-A036-E5B44C37BAC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D3C0F7-0C61-47C4-9EED-2BDB9B3A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F90758-3C7F-4F1F-8C70-8651129F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41A4CD-50F5-4C71-B035-2EC8FEF7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37D1B3-C199-422D-B51B-8EA623334AE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473533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34E712-51DD-4E15-B6BD-4959E97AB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5D5822-28DD-441A-9860-D73D5D16F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4A7E8E-8368-4EDF-A12F-53BC987BC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1C3EF-FE8E-45E8-879B-A54C0667FC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6306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2A83B-C0DF-4FDB-906B-D3FD2759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FB457-EBEE-47FA-8754-FCCFDB5D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452126-BF8A-4C83-AE63-2F96EB2A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825EA2-AA98-488A-9E6A-DFE662FB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8531B4-7E20-4718-AF6A-058FBE65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8847-F035-4B57-8421-67A31E69137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276113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FC983-EB65-4180-94E5-FAF3CFC0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DC1486-1568-4B36-99A9-24635E3E3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F69F35-772A-4E51-BE3D-23E564C9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AEAD5C-4202-47F1-BEA6-2BDDF454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50C520-F371-45C6-9B4F-63576473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F7F9-4606-4F56-9CF2-FB91DE9CF88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542417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B27B0-9C24-4462-93D9-2DDEC202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04D571-64E9-44B1-B2AB-0D2EB0B17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3DAC25-D397-4041-A5FC-E60581300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00714F-CE4F-48FD-BD5A-43F7B381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07C2CE-593B-4BFC-8BB7-A81CC788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509CD6-8958-409E-A14B-50CA59BD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82F8C-8D14-4C25-8F3B-61B6A3D145B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0043024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F71AF-0C0F-4993-969D-1EE14861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F4BB6-93E1-4E41-BFE1-49A040BE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83EEEB-0550-40F6-847B-15A61DFAE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5984AF-D5B9-4F50-B7E4-33D9F718C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4C941E-9792-4380-AEBB-65779166D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062A73-8843-4BA6-B2CC-8A05DF7B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C16C74-6E78-4853-99D3-DD4EF84B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0189D6B-264B-4C1A-BEC6-CEBDCB47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9BF35-16D7-466C-8D3E-4BDB8C0C160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9988238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03F52-B3D7-450D-BFF7-3A7833EB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4368EB-54D4-42BA-B8EE-E1903DC7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CFD762-10D1-4F99-A76A-24381E0F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047058-528A-4594-AA74-B2645078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1B301-F6CA-47FE-ACCB-811F31D2C91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681283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48C5936-6D0A-4845-8680-7B722CDC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B78230-638F-49F7-94B7-FA583D1F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3BDB88-CE36-4A7B-8FB5-F7643BD7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BED7F-D2A4-49C8-B603-F89F0ED5CDD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809002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C7EAC-DD8E-44DC-B7E0-8B0B97FF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EF1EC9-9434-43CA-B366-FF1FE57B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F40ED7-E90A-4CB4-B1F2-5F3A59192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4F257-7135-49D8-9D77-B422355A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5C1D7D-191D-4F55-B8C9-D816B93E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EFBD85-C53E-4113-B816-2EE15A27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1AFDB-00D7-4BEA-8990-73ACEFF576A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462218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38FA3-DD2B-43BD-B99C-4EBE8D06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24A40D-F0C3-44DE-BCD6-D98F58694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4D0D24-1EE4-40BE-AD62-7551F88A4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4474E3-BB6D-4595-A5D3-996E08B8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A38108-D439-4181-8622-38E8CDDF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CE4DC5-0058-4367-8225-19B3A9F9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DB789-1902-4561-B9B5-27E8919C219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5803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09F942-6951-4FEC-86C8-FB192B176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FAB0A7-0CF8-4C18-830F-C4CDC6108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F1809D-34D8-4E72-A6FA-C2639D82D6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03335A-C2DC-42D6-8E65-AD1BAD0EA6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531BEB-31C8-4853-97C7-FF6E750E2C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3E484F-E6DA-4B33-8547-DBFDA5511A31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01C17E-DD16-4432-9149-558B6CF9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74505F-8F05-441E-8E61-D131DAB87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9443FB-A16A-4A8E-A376-5F74E58F29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C47078-7FF2-40F1-9486-3A61038714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842EB0-DCDB-4E9E-A463-EB7E27372F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3C9189-C2E7-459F-AE5C-EA57327C2C9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B457C46-FE2B-4A4A-8BE9-2EFF205F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Paleoklimatické</a:t>
            </a:r>
            <a:r>
              <a:rPr lang="cs-CZ" altLang="cs-CZ" sz="2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rekonstrukce - obratlovci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1A15E9D7-3BA9-4963-87F5-71EE52B5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24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1200">
                <a:solidFill>
                  <a:srgbClr val="FFCC66"/>
                </a:solidFill>
                <a:latin typeface="Arial" panose="020B0604020202020204" pitchFamily="34" charset="0"/>
              </a:rPr>
              <a:t>Martin Ivanov, Ústav geologických věd, Př.F. Masarykovy univerzity, Brno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8C8C126-3330-4A3A-A7FC-00A9CAE6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52400"/>
            <a:ext cx="4191000" cy="4572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FD652677-F03D-4EFA-B305-D6A687F59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79400"/>
            <a:ext cx="39243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altLang="cs-CZ" sz="2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Klimatické indikátory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C94BC3C3-C714-4C03-B2F1-11BDD64F9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" y="723900"/>
            <a:ext cx="438467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obratlovci teplomilní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někteří netopýři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Miniopterus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létavec,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Rhinolopus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vrápenec), hadi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Hierophis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většina z rodu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Zamenis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+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Elaphe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</a:p>
        </p:txBody>
      </p:sp>
      <p:grpSp>
        <p:nvGrpSpPr>
          <p:cNvPr id="55302" name="Group 6">
            <a:extLst>
              <a:ext uri="{FF2B5EF4-FFF2-40B4-BE49-F238E27FC236}">
                <a16:creationId xmlns:a16="http://schemas.microsoft.com/office/drawing/2014/main" id="{E82B2C5B-BB5E-423D-A5A1-F4B3B3C8DDCC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381000"/>
            <a:ext cx="4038600" cy="4305300"/>
            <a:chOff x="3008" y="240"/>
            <a:chExt cx="2544" cy="2712"/>
          </a:xfrm>
        </p:grpSpPr>
        <p:pic>
          <p:nvPicPr>
            <p:cNvPr id="55303" name="Picture 7">
              <a:extLst>
                <a:ext uri="{FF2B5EF4-FFF2-40B4-BE49-F238E27FC236}">
                  <a16:creationId xmlns:a16="http://schemas.microsoft.com/office/drawing/2014/main" id="{AA9B6C16-117E-4EEB-90F0-B863D7699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0"/>
              <a:ext cx="1136" cy="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4" name="Rectangle 8">
              <a:extLst>
                <a:ext uri="{FF2B5EF4-FFF2-40B4-BE49-F238E27FC236}">
                  <a16:creationId xmlns:a16="http://schemas.microsoft.com/office/drawing/2014/main" id="{6331B814-097D-48FC-A6AF-E5637ECB8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1200"/>
              <a:ext cx="1128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Miniopterus schreibersi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55305" name="Picture 9">
              <a:extLst>
                <a:ext uri="{FF2B5EF4-FFF2-40B4-BE49-F238E27FC236}">
                  <a16:creationId xmlns:a16="http://schemas.microsoft.com/office/drawing/2014/main" id="{41EA982C-8919-4F7D-A711-72AC03408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40"/>
              <a:ext cx="1114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6" name="Rectangle 10">
              <a:extLst>
                <a:ext uri="{FF2B5EF4-FFF2-40B4-BE49-F238E27FC236}">
                  <a16:creationId xmlns:a16="http://schemas.microsoft.com/office/drawing/2014/main" id="{35E5A5DD-C708-4121-80E4-D872D0745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800"/>
              <a:ext cx="81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Rhinolophus ferrumequinum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55307" name="Picture 11">
              <a:extLst>
                <a:ext uri="{FF2B5EF4-FFF2-40B4-BE49-F238E27FC236}">
                  <a16:creationId xmlns:a16="http://schemas.microsoft.com/office/drawing/2014/main" id="{B210A33A-E810-46A4-8512-C9BBA1BC5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477"/>
              <a:ext cx="1680" cy="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8" name="Rectangle 12">
              <a:extLst>
                <a:ext uri="{FF2B5EF4-FFF2-40B4-BE49-F238E27FC236}">
                  <a16:creationId xmlns:a16="http://schemas.microsoft.com/office/drawing/2014/main" id="{549EC1F6-69A1-41D1-9764-D360EB32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2736"/>
              <a:ext cx="1128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Coluber caspius.</a:t>
              </a:r>
              <a:endParaRPr lang="cs-CZ" altLang="cs-CZ" sz="12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309" name="Rectangle 13">
            <a:extLst>
              <a:ext uri="{FF2B5EF4-FFF2-40B4-BE49-F238E27FC236}">
                <a16:creationId xmlns:a16="http://schemas.microsoft.com/office/drawing/2014/main" id="{D258D328-2839-41DD-98D3-C07B2B0B7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85900"/>
            <a:ext cx="403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obratlovci studenomilní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lumíci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Lemmus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Dicrostonyx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zajíc bělák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Lepus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timidus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liška polární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Alopex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lagopus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rosomák sibiřský (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Gulo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gulo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tetřívek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Lagopus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z netopýrů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Eptesicus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nilssoni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5310" name="Rectangle 14">
            <a:extLst>
              <a:ext uri="{FF2B5EF4-FFF2-40B4-BE49-F238E27FC236}">
                <a16:creationId xmlns:a16="http://schemas.microsoft.com/office/drawing/2014/main" id="{7D80C434-5641-444D-8532-38BC3ED2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67000"/>
            <a:ext cx="4038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obyvatelé otevřených sprašových stepí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kůň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Equus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nosorožec srstnatý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Coelodonta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antiquitatis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jelen obrovský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Megaloceros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giganteus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sob polární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Rangifer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tarandus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bizon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Bison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priscus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pižmoň východní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Ovibos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moschatus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sajga tatarská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Saiga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tatarica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pišťucha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stepní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Ochotona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pusilla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mamut srstnatý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Mammuthus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primigenius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55311" name="Group 15">
            <a:extLst>
              <a:ext uri="{FF2B5EF4-FFF2-40B4-BE49-F238E27FC236}">
                <a16:creationId xmlns:a16="http://schemas.microsoft.com/office/drawing/2014/main" id="{2D61EF7A-55E2-42CD-9EEB-6A40DD8ACFE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948238"/>
            <a:ext cx="4165600" cy="1909762"/>
            <a:chOff x="2976" y="3117"/>
            <a:chExt cx="2624" cy="1203"/>
          </a:xfrm>
        </p:grpSpPr>
        <p:pic>
          <p:nvPicPr>
            <p:cNvPr id="55312" name="Picture 16">
              <a:extLst>
                <a:ext uri="{FF2B5EF4-FFF2-40B4-BE49-F238E27FC236}">
                  <a16:creationId xmlns:a16="http://schemas.microsoft.com/office/drawing/2014/main" id="{67F8A72F-9827-4EC4-A11B-9B6F0FB33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7" b="16962"/>
            <a:stretch>
              <a:fillRect/>
            </a:stretch>
          </p:blipFill>
          <p:spPr bwMode="auto">
            <a:xfrm>
              <a:off x="3008" y="3117"/>
              <a:ext cx="2592" cy="915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13" name="Rectangle 17">
              <a:extLst>
                <a:ext uri="{FF2B5EF4-FFF2-40B4-BE49-F238E27FC236}">
                  <a16:creationId xmlns:a16="http://schemas.microsoft.com/office/drawing/2014/main" id="{92932908-9457-4F12-B099-96A1480EE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4104"/>
              <a:ext cx="225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Stádo mamutů (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Mammuthus primigenius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)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  <a:endParaRPr lang="cs-CZ" altLang="cs-CZ" sz="12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314" name="Rectangle 18">
            <a:extLst>
              <a:ext uri="{FF2B5EF4-FFF2-40B4-BE49-F238E27FC236}">
                <a16:creationId xmlns:a16="http://schemas.microsoft.com/office/drawing/2014/main" id="{C35D05B6-5AED-4544-950B-F6B418C9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57700"/>
            <a:ext cx="4038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plži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nacházeni v sedimentech s obsahem CaCO</a:t>
            </a:r>
            <a:r>
              <a:rPr lang="cs-CZ" altLang="cs-CZ" sz="1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hlavně ve spraších - jednotlivé asociace obývají určité vegetační typy mezi asociacemi (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banaticová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fauna,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striatová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fauna,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pupillová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fauna,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columellová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fauna) četné přechody -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ekostratigrafická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škála (vývoj klimatu)</a:t>
            </a:r>
          </a:p>
        </p:txBody>
      </p:sp>
      <p:sp>
        <p:nvSpPr>
          <p:cNvPr id="55315" name="Rectangle 19">
            <a:extLst>
              <a:ext uri="{FF2B5EF4-FFF2-40B4-BE49-F238E27FC236}">
                <a16:creationId xmlns:a16="http://schemas.microsoft.com/office/drawing/2014/main" id="{0F789D4E-540F-4694-80C2-D1F41AE0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547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ostatní bezobratlí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Hmyz (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Insecta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), zvláště brouci, ve vodních sedimentech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skořepatci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Ostracoda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589ED8E-CFD9-4C7F-8EA8-63C8DB05594E}"/>
              </a:ext>
            </a:extLst>
          </p:cNvPr>
          <p:cNvSpPr/>
          <p:nvPr/>
        </p:nvSpPr>
        <p:spPr bwMode="auto">
          <a:xfrm>
            <a:off x="107504" y="836712"/>
            <a:ext cx="121095" cy="59838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19784FC-E668-4CC3-9D93-CB7708C4534E}"/>
              </a:ext>
            </a:extLst>
          </p:cNvPr>
          <p:cNvSpPr/>
          <p:nvPr/>
        </p:nvSpPr>
        <p:spPr bwMode="auto">
          <a:xfrm>
            <a:off x="107504" y="1547912"/>
            <a:ext cx="121095" cy="10809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B2AB1C9-0CB0-48B2-9FAF-5FA068544D84}"/>
              </a:ext>
            </a:extLst>
          </p:cNvPr>
          <p:cNvSpPr/>
          <p:nvPr/>
        </p:nvSpPr>
        <p:spPr bwMode="auto">
          <a:xfrm>
            <a:off x="107504" y="2760762"/>
            <a:ext cx="121095" cy="16715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Rectangle 10">
            <a:extLst>
              <a:ext uri="{FF2B5EF4-FFF2-40B4-BE49-F238E27FC236}">
                <a16:creationId xmlns:a16="http://schemas.microsoft.com/office/drawing/2014/main" id="{E6A68383-DAF8-4245-B3C5-7A8F5DB9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8600"/>
            <a:ext cx="3886200" cy="6400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EFA7399-BD3F-4549-A867-F837DC08D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0" y="238125"/>
            <a:ext cx="3505200" cy="447675"/>
          </a:xfrm>
          <a:solidFill>
            <a:srgbClr val="FF9900"/>
          </a:solidFill>
        </p:spPr>
        <p:txBody>
          <a:bodyPr/>
          <a:lstStyle/>
          <a:p>
            <a:pPr algn="l"/>
            <a:r>
              <a:rPr lang="cs-CZ" altLang="cs-CZ" sz="2000" b="1">
                <a:solidFill>
                  <a:schemeClr val="tx1"/>
                </a:solidFill>
                <a:latin typeface="Comic Sans MS" panose="030F0702030302020204" pitchFamily="66" charset="0"/>
              </a:rPr>
              <a:t>Obojživelníci a plazi</a:t>
            </a:r>
            <a:endParaRPr lang="cs-CZ" altLang="cs-CZ" sz="2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AFC9840-1CBC-4844-A7D0-F6CD42BCDA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38125"/>
            <a:ext cx="4267200" cy="2098675"/>
          </a:xfrm>
          <a:solidFill>
            <a:srgbClr val="FFCC66"/>
          </a:solidFill>
        </p:spPr>
        <p:txBody>
          <a:bodyPr/>
          <a:lstStyle/>
          <a:p>
            <a:r>
              <a:rPr lang="cs-CZ" altLang="cs-CZ" sz="1400" dirty="0">
                <a:latin typeface="Comic Sans MS" panose="030F0702030302020204" pitchFamily="66" charset="0"/>
              </a:rPr>
              <a:t>velmi omezená adaptace na změnu teplot</a:t>
            </a:r>
          </a:p>
          <a:p>
            <a:endParaRPr lang="cs-CZ" altLang="cs-CZ" sz="1400" dirty="0">
              <a:latin typeface="Comic Sans MS" panose="030F0702030302020204" pitchFamily="66" charset="0"/>
            </a:endParaRPr>
          </a:p>
          <a:p>
            <a:r>
              <a:rPr lang="cs-CZ" altLang="cs-CZ" sz="1400" dirty="0">
                <a:latin typeface="Comic Sans MS" panose="030F0702030302020204" pitchFamily="66" charset="0"/>
              </a:rPr>
              <a:t>většina kvartérních druhů je žijících, jejich ekologické požadavky jsou dobře známé. Vymřelé pleistocenní druhy jsou velmi vzácné</a:t>
            </a:r>
          </a:p>
          <a:p>
            <a:endParaRPr lang="cs-CZ" altLang="cs-CZ" sz="1400" dirty="0">
              <a:latin typeface="Comic Sans MS" panose="030F0702030302020204" pitchFamily="66" charset="0"/>
            </a:endParaRPr>
          </a:p>
          <a:p>
            <a:r>
              <a:rPr lang="cs-CZ" altLang="cs-CZ" sz="1400" dirty="0">
                <a:latin typeface="Comic Sans MS" panose="030F0702030302020204" pitchFamily="66" charset="0"/>
              </a:rPr>
              <a:t>biotopy obojživelníků a plazů jsou obecně menší než u savců a ptáků</a:t>
            </a: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2FA63679-3505-43DA-AFC0-19A6DE58DF19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838200"/>
            <a:ext cx="3429000" cy="2847975"/>
            <a:chOff x="3024" y="528"/>
            <a:chExt cx="2160" cy="1794"/>
          </a:xfrm>
        </p:grpSpPr>
        <p:pic>
          <p:nvPicPr>
            <p:cNvPr id="36869" name="Picture 5">
              <a:extLst>
                <a:ext uri="{FF2B5EF4-FFF2-40B4-BE49-F238E27FC236}">
                  <a16:creationId xmlns:a16="http://schemas.microsoft.com/office/drawing/2014/main" id="{E73DF480-7B00-4D09-BFBC-2E39830BE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528"/>
              <a:ext cx="2160" cy="1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0" name="Text Box 6">
              <a:extLst>
                <a:ext uri="{FF2B5EF4-FFF2-40B4-BE49-F238E27FC236}">
                  <a16:creationId xmlns:a16="http://schemas.microsoft.com/office/drawing/2014/main" id="{81B0837D-8A98-42ED-986B-B19D1CE96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148"/>
              <a:ext cx="13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200" b="1" i="1" dirty="0" err="1">
                  <a:solidFill>
                    <a:srgbClr val="FFFF00"/>
                  </a:solidFill>
                </a:rPr>
                <a:t>Hierophis</a:t>
              </a:r>
              <a:r>
                <a:rPr lang="cs-CZ" altLang="cs-CZ" sz="1200" b="1" i="1" dirty="0">
                  <a:solidFill>
                    <a:srgbClr val="FF3300"/>
                  </a:solidFill>
                </a:rPr>
                <a:t> </a:t>
              </a:r>
              <a:r>
                <a:rPr lang="cs-CZ" altLang="cs-CZ" sz="1200" b="1" i="1" dirty="0" err="1">
                  <a:solidFill>
                    <a:srgbClr val="FFFF00"/>
                  </a:solidFill>
                </a:rPr>
                <a:t>viridiflavus</a:t>
              </a:r>
              <a:endParaRPr lang="cs-CZ" altLang="cs-CZ" sz="1200" b="1" i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36871" name="Rectangle 7">
            <a:extLst>
              <a:ext uri="{FF2B5EF4-FFF2-40B4-BE49-F238E27FC236}">
                <a16:creationId xmlns:a16="http://schemas.microsoft.com/office/drawing/2014/main" id="{0B1E5F85-2448-4F65-B69D-F62C79EFA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01900"/>
            <a:ext cx="4800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POZOR!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Mohou být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důležitou složkou potravy ptáků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Toto prokázáno pro oblast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jv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Evropy - dokonce obojživelníci s toxickými sekrety (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Bufo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bufo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- 16 druhů ptáků; méně toxická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Rana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temporaria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- 23 druhů ptáků; velmi toxický mlok 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Salamandra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salamandra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- 4 druhy ptáků;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Pleurodeles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walti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- 11 druhů ptáků)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Severní Amerika -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nejbohatši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pleistocenní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herpetofauna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pochází ze sovích vývržků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Z hlediska ‘čistoty vzorků’ jsou ideální tzv.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‘</a:t>
            </a:r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Tierbautensystemen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původně nory savců, vyplněné druhotně sedimenty s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herpetofaunou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[např.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Pisede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bei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Malchin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Německo, holocén - Böhme (1999)]</a:t>
            </a:r>
          </a:p>
        </p:txBody>
      </p:sp>
      <p:pic>
        <p:nvPicPr>
          <p:cNvPr id="36872" name="Picture 8">
            <a:extLst>
              <a:ext uri="{FF2B5EF4-FFF2-40B4-BE49-F238E27FC236}">
                <a16:creationId xmlns:a16="http://schemas.microsoft.com/office/drawing/2014/main" id="{89635258-EE87-4D59-9801-2718BE6B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70338"/>
            <a:ext cx="342900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1EF5923-FDB8-4CEC-BA0F-2346E26D0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5473700"/>
          </a:xfrm>
          <a:prstGeom prst="rect">
            <a:avLst/>
          </a:prstGeom>
          <a:gradFill rotWithShape="1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cs-CZ" altLang="cs-CZ"/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C579FFDF-78F9-4111-B3D2-0A1389E99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3988"/>
            <a:ext cx="579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1800" b="1" dirty="0">
                <a:solidFill>
                  <a:srgbClr val="FFCC66"/>
                </a:solidFill>
                <a:latin typeface="Arial" panose="020B0604020202020204" pitchFamily="34" charset="0"/>
              </a:rPr>
              <a:t>Vývoj </a:t>
            </a:r>
            <a:r>
              <a:rPr lang="cs-CZ" altLang="cs-CZ" sz="1800" b="1" dirty="0" err="1">
                <a:solidFill>
                  <a:srgbClr val="FFCC66"/>
                </a:solidFill>
                <a:latin typeface="Arial" panose="020B0604020202020204" pitchFamily="34" charset="0"/>
              </a:rPr>
              <a:t>hepretofauny</a:t>
            </a:r>
            <a:r>
              <a:rPr lang="cs-CZ" altLang="cs-CZ" sz="1800" b="1" dirty="0">
                <a:solidFill>
                  <a:srgbClr val="FFCC66"/>
                </a:solidFill>
                <a:latin typeface="Arial" panose="020B0604020202020204" pitchFamily="34" charset="0"/>
              </a:rPr>
              <a:t> a kvartérní klimatický cyklus</a:t>
            </a:r>
            <a:endParaRPr lang="cs-CZ" altLang="cs-CZ" sz="1800" dirty="0">
              <a:solidFill>
                <a:srgbClr val="FFCC66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E7071FC6-DF72-4216-B2FD-9EAC139C5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43450"/>
            <a:ext cx="2743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FFCC66"/>
                </a:solidFill>
                <a:latin typeface="Arial" panose="020B0604020202020204" pitchFamily="34" charset="0"/>
              </a:rPr>
              <a:t>druhy se širokým areálem výskytu - žijí v podmínkách teplého i chladného klimatu - např. </a:t>
            </a:r>
            <a:r>
              <a:rPr lang="cs-CZ" altLang="cs-CZ" sz="1400" i="1">
                <a:solidFill>
                  <a:srgbClr val="FFCC66"/>
                </a:solidFill>
                <a:latin typeface="Arial" panose="020B0604020202020204" pitchFamily="34" charset="0"/>
              </a:rPr>
              <a:t>Rana arvalis</a:t>
            </a:r>
            <a:r>
              <a:rPr lang="cs-CZ" altLang="cs-CZ" sz="1400">
                <a:solidFill>
                  <a:srgbClr val="FFCC66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400" i="1">
                <a:solidFill>
                  <a:srgbClr val="FFCC66"/>
                </a:solidFill>
                <a:latin typeface="Arial" panose="020B0604020202020204" pitchFamily="34" charset="0"/>
              </a:rPr>
              <a:t>Rana temporaria</a:t>
            </a:r>
            <a:r>
              <a:rPr lang="cs-CZ" altLang="cs-CZ" sz="1400">
                <a:solidFill>
                  <a:srgbClr val="FFCC66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400" i="1">
                <a:solidFill>
                  <a:srgbClr val="FFCC66"/>
                </a:solidFill>
                <a:latin typeface="Arial" panose="020B0604020202020204" pitchFamily="34" charset="0"/>
              </a:rPr>
              <a:t>Lacerta vivipara</a:t>
            </a:r>
            <a:r>
              <a:rPr lang="cs-CZ" altLang="cs-CZ" sz="1400">
                <a:solidFill>
                  <a:srgbClr val="FFCC66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400" i="1">
                <a:solidFill>
                  <a:srgbClr val="FFCC66"/>
                </a:solidFill>
                <a:latin typeface="Arial" panose="020B0604020202020204" pitchFamily="34" charset="0"/>
              </a:rPr>
              <a:t>Vipera berus</a:t>
            </a:r>
            <a:endParaRPr lang="cs-CZ" altLang="cs-CZ" sz="1400">
              <a:solidFill>
                <a:srgbClr val="FFCC66"/>
              </a:solidFill>
              <a:latin typeface="Arial" panose="020B0604020202020204" pitchFamily="34" charset="0"/>
            </a:endParaRPr>
          </a:p>
        </p:txBody>
      </p:sp>
      <p:grpSp>
        <p:nvGrpSpPr>
          <p:cNvPr id="53253" name="Group 5">
            <a:extLst>
              <a:ext uri="{FF2B5EF4-FFF2-40B4-BE49-F238E27FC236}">
                <a16:creationId xmlns:a16="http://schemas.microsoft.com/office/drawing/2014/main" id="{6E07B89B-FB08-47F9-ACB0-BD106C763BC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879850"/>
            <a:ext cx="4038600" cy="2232025"/>
            <a:chOff x="3168" y="2444"/>
            <a:chExt cx="2544" cy="1406"/>
          </a:xfrm>
        </p:grpSpPr>
        <p:grpSp>
          <p:nvGrpSpPr>
            <p:cNvPr id="53254" name="Group 6">
              <a:extLst>
                <a:ext uri="{FF2B5EF4-FFF2-40B4-BE49-F238E27FC236}">
                  <a16:creationId xmlns:a16="http://schemas.microsoft.com/office/drawing/2014/main" id="{E16BF678-F19A-41E4-8219-60CAB4EF0C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444"/>
              <a:ext cx="1588" cy="1066"/>
              <a:chOff x="2736" y="1824"/>
              <a:chExt cx="1588" cy="1066"/>
            </a:xfrm>
          </p:grpSpPr>
          <p:pic>
            <p:nvPicPr>
              <p:cNvPr id="53255" name="Picture 7">
                <a:extLst>
                  <a:ext uri="{FF2B5EF4-FFF2-40B4-BE49-F238E27FC236}">
                    <a16:creationId xmlns:a16="http://schemas.microsoft.com/office/drawing/2014/main" id="{E3922C5F-8226-4893-8613-3596B7E97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824"/>
                <a:ext cx="1540" cy="9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256" name="Text Box 8">
                <a:extLst>
                  <a:ext uri="{FF2B5EF4-FFF2-40B4-BE49-F238E27FC236}">
                    <a16:creationId xmlns:a16="http://schemas.microsoft.com/office/drawing/2014/main" id="{7889927A-9901-43C2-BB8D-5A0ADD9FC0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736"/>
                <a:ext cx="9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000" i="1">
                    <a:solidFill>
                      <a:srgbClr val="FFCC66"/>
                    </a:solidFill>
                    <a:latin typeface="Arial" panose="020B0604020202020204" pitchFamily="34" charset="0"/>
                  </a:rPr>
                  <a:t>Rana arvalis</a:t>
                </a:r>
              </a:p>
            </p:txBody>
          </p:sp>
        </p:grpSp>
        <p:grpSp>
          <p:nvGrpSpPr>
            <p:cNvPr id="53257" name="Group 9">
              <a:extLst>
                <a:ext uri="{FF2B5EF4-FFF2-40B4-BE49-F238E27FC236}">
                  <a16:creationId xmlns:a16="http://schemas.microsoft.com/office/drawing/2014/main" id="{4951F1FE-0DD6-4BA8-8E97-D829A970C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688"/>
              <a:ext cx="1392" cy="1162"/>
              <a:chOff x="4224" y="2496"/>
              <a:chExt cx="1392" cy="1162"/>
            </a:xfrm>
          </p:grpSpPr>
          <p:sp>
            <p:nvSpPr>
              <p:cNvPr id="53258" name="Text Box 10">
                <a:extLst>
                  <a:ext uri="{FF2B5EF4-FFF2-40B4-BE49-F238E27FC236}">
                    <a16:creationId xmlns:a16="http://schemas.microsoft.com/office/drawing/2014/main" id="{DFF377D1-1C45-459A-8E1B-F6D82889F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3504"/>
                <a:ext cx="9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cs-CZ" altLang="cs-CZ" sz="1000" i="1">
                    <a:solidFill>
                      <a:srgbClr val="FFCC66"/>
                    </a:solidFill>
                    <a:latin typeface="Arial" panose="020B0604020202020204" pitchFamily="34" charset="0"/>
                  </a:rPr>
                  <a:t>Lacerta vivipara</a:t>
                </a:r>
              </a:p>
            </p:txBody>
          </p:sp>
          <p:pic>
            <p:nvPicPr>
              <p:cNvPr id="53259" name="Picture 11">
                <a:extLst>
                  <a:ext uri="{FF2B5EF4-FFF2-40B4-BE49-F238E27FC236}">
                    <a16:creationId xmlns:a16="http://schemas.microsoft.com/office/drawing/2014/main" id="{68BA5996-3DD9-4C7C-AC90-B1E001C95E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2496"/>
                <a:ext cx="1344" cy="1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3260" name="Rectangle 12">
            <a:extLst>
              <a:ext uri="{FF2B5EF4-FFF2-40B4-BE49-F238E27FC236}">
                <a16:creationId xmlns:a16="http://schemas.microsoft.com/office/drawing/2014/main" id="{BFD8B78C-CAD4-4EB4-B2CD-920C629A7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FFCC66"/>
                </a:solidFill>
                <a:latin typeface="Arial" panose="020B0604020202020204" pitchFamily="34" charset="0"/>
              </a:rPr>
              <a:t>druhy snášející nízké zimní teploty –</a:t>
            </a:r>
            <a:r>
              <a:rPr lang="cs-CZ" altLang="cs-CZ" sz="1400" i="1">
                <a:solidFill>
                  <a:srgbClr val="FFCC66"/>
                </a:solidFill>
                <a:latin typeface="Arial" panose="020B0604020202020204" pitchFamily="34" charset="0"/>
              </a:rPr>
              <a:t>Rana temporaria</a:t>
            </a:r>
            <a:r>
              <a:rPr lang="cs-CZ" altLang="cs-CZ" sz="1400">
                <a:solidFill>
                  <a:srgbClr val="FFCC66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400" i="1">
                <a:solidFill>
                  <a:srgbClr val="FFCC66"/>
                </a:solidFill>
                <a:latin typeface="Arial" panose="020B0604020202020204" pitchFamily="34" charset="0"/>
              </a:rPr>
              <a:t>Bufo bufo</a:t>
            </a:r>
            <a:r>
              <a:rPr lang="cs-CZ" altLang="cs-CZ" sz="1400">
                <a:solidFill>
                  <a:srgbClr val="FFCC66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400" i="1">
                <a:solidFill>
                  <a:srgbClr val="FFCC66"/>
                </a:solidFill>
                <a:latin typeface="Arial" panose="020B0604020202020204" pitchFamily="34" charset="0"/>
              </a:rPr>
              <a:t>Vipera berus</a:t>
            </a:r>
          </a:p>
        </p:txBody>
      </p:sp>
      <p:grpSp>
        <p:nvGrpSpPr>
          <p:cNvPr id="53261" name="Group 13">
            <a:extLst>
              <a:ext uri="{FF2B5EF4-FFF2-40B4-BE49-F238E27FC236}">
                <a16:creationId xmlns:a16="http://schemas.microsoft.com/office/drawing/2014/main" id="{A2BF7BD7-DF13-4FBC-A17E-F29782A68D2F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762000"/>
            <a:ext cx="5295900" cy="3044825"/>
            <a:chOff x="2400" y="480"/>
            <a:chExt cx="3336" cy="1918"/>
          </a:xfrm>
        </p:grpSpPr>
        <p:grpSp>
          <p:nvGrpSpPr>
            <p:cNvPr id="53262" name="Group 14">
              <a:extLst>
                <a:ext uri="{FF2B5EF4-FFF2-40B4-BE49-F238E27FC236}">
                  <a16:creationId xmlns:a16="http://schemas.microsoft.com/office/drawing/2014/main" id="{97B62115-A54C-42C3-A9B3-FCEAE7674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480"/>
              <a:ext cx="1587" cy="1258"/>
              <a:chOff x="2736" y="2976"/>
              <a:chExt cx="1587" cy="1258"/>
            </a:xfrm>
          </p:grpSpPr>
          <p:sp>
            <p:nvSpPr>
              <p:cNvPr id="53263" name="Text Box 15">
                <a:extLst>
                  <a:ext uri="{FF2B5EF4-FFF2-40B4-BE49-F238E27FC236}">
                    <a16:creationId xmlns:a16="http://schemas.microsoft.com/office/drawing/2014/main" id="{37B71BA9-5DD5-40A6-B67E-1D22AEB22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4080"/>
                <a:ext cx="9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000" i="1">
                    <a:solidFill>
                      <a:srgbClr val="FFCC66"/>
                    </a:solidFill>
                    <a:latin typeface="Arial" panose="020B0604020202020204" pitchFamily="34" charset="0"/>
                  </a:rPr>
                  <a:t>Vipera berus</a:t>
                </a:r>
              </a:p>
            </p:txBody>
          </p:sp>
          <p:pic>
            <p:nvPicPr>
              <p:cNvPr id="53264" name="Picture 16">
                <a:extLst>
                  <a:ext uri="{FF2B5EF4-FFF2-40B4-BE49-F238E27FC236}">
                    <a16:creationId xmlns:a16="http://schemas.microsoft.com/office/drawing/2014/main" id="{FCBE0145-4FD4-4ABA-8550-7D65C0610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2976"/>
                <a:ext cx="1539" cy="1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265" name="Group 17">
              <a:extLst>
                <a:ext uri="{FF2B5EF4-FFF2-40B4-BE49-F238E27FC236}">
                  <a16:creationId xmlns:a16="http://schemas.microsoft.com/office/drawing/2014/main" id="{FA16FA9A-F73D-4AD2-BD5E-C3279FFAF4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2" y="1284"/>
              <a:ext cx="1392" cy="1114"/>
              <a:chOff x="4224" y="1296"/>
              <a:chExt cx="1392" cy="1114"/>
            </a:xfrm>
          </p:grpSpPr>
          <p:sp>
            <p:nvSpPr>
              <p:cNvPr id="53266" name="Text Box 18">
                <a:extLst>
                  <a:ext uri="{FF2B5EF4-FFF2-40B4-BE49-F238E27FC236}">
                    <a16:creationId xmlns:a16="http://schemas.microsoft.com/office/drawing/2014/main" id="{15962256-49AA-4A61-AABF-D3A0BB953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256"/>
                <a:ext cx="9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cs-CZ" altLang="cs-CZ" sz="1000" i="1">
                    <a:solidFill>
                      <a:srgbClr val="FFCC66"/>
                    </a:solidFill>
                    <a:latin typeface="Arial" panose="020B0604020202020204" pitchFamily="34" charset="0"/>
                  </a:rPr>
                  <a:t>Rana temporaria</a:t>
                </a:r>
              </a:p>
            </p:txBody>
          </p:sp>
          <p:pic>
            <p:nvPicPr>
              <p:cNvPr id="53267" name="Picture 19">
                <a:extLst>
                  <a:ext uri="{FF2B5EF4-FFF2-40B4-BE49-F238E27FC236}">
                    <a16:creationId xmlns:a16="http://schemas.microsoft.com/office/drawing/2014/main" id="{19447237-1572-49B9-B285-032CD7CDAC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1296"/>
                <a:ext cx="1344" cy="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268" name="Group 20">
              <a:extLst>
                <a:ext uri="{FF2B5EF4-FFF2-40B4-BE49-F238E27FC236}">
                  <a16:creationId xmlns:a16="http://schemas.microsoft.com/office/drawing/2014/main" id="{65A3587D-2087-4F3A-B906-B3E54815B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672"/>
              <a:ext cx="1560" cy="1270"/>
              <a:chOff x="4176" y="672"/>
              <a:chExt cx="1560" cy="1270"/>
            </a:xfrm>
          </p:grpSpPr>
          <p:pic>
            <p:nvPicPr>
              <p:cNvPr id="53269" name="Picture 21">
                <a:extLst>
                  <a:ext uri="{FF2B5EF4-FFF2-40B4-BE49-F238E27FC236}">
                    <a16:creationId xmlns:a16="http://schemas.microsoft.com/office/drawing/2014/main" id="{414C6FBD-B07A-437D-8C84-DB7D249242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672"/>
                <a:ext cx="1488" cy="1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270" name="Text Box 22">
                <a:extLst>
                  <a:ext uri="{FF2B5EF4-FFF2-40B4-BE49-F238E27FC236}">
                    <a16:creationId xmlns:a16="http://schemas.microsoft.com/office/drawing/2014/main" id="{06C698EB-297E-4F38-A5E9-42B8D779E9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6" y="1788"/>
                <a:ext cx="4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CC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000" i="1">
                    <a:solidFill>
                      <a:srgbClr val="FFCC66"/>
                    </a:solidFill>
                    <a:latin typeface="Arial" panose="020B0604020202020204" pitchFamily="34" charset="0"/>
                  </a:rPr>
                  <a:t>Bufo bufo</a:t>
                </a:r>
                <a:endParaRPr lang="cs-CZ" altLang="cs-CZ">
                  <a:solidFill>
                    <a:srgbClr val="FFCC6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3271" name="Rectangle 23">
            <a:extLst>
              <a:ext uri="{FF2B5EF4-FFF2-40B4-BE49-F238E27FC236}">
                <a16:creationId xmlns:a16="http://schemas.microsoft.com/office/drawing/2014/main" id="{98EE8422-7FE7-47A7-BA6B-C126AA07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19225"/>
            <a:ext cx="365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FFCC66"/>
                </a:solidFill>
                <a:latin typeface="Arial" panose="020B0604020202020204" pitchFamily="34" charset="0"/>
              </a:rPr>
              <a:t>druhy vyskytující se v podmínkách relativně vysokých teplot - většina druhů z jižní Evropy a Středomoří</a:t>
            </a:r>
          </a:p>
        </p:txBody>
      </p:sp>
      <p:grpSp>
        <p:nvGrpSpPr>
          <p:cNvPr id="53272" name="Group 24">
            <a:extLst>
              <a:ext uri="{FF2B5EF4-FFF2-40B4-BE49-F238E27FC236}">
                <a16:creationId xmlns:a16="http://schemas.microsoft.com/office/drawing/2014/main" id="{C740FCDD-D759-4FE2-AD72-C295106A800B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2209800"/>
            <a:ext cx="4668838" cy="3587750"/>
            <a:chOff x="120" y="1392"/>
            <a:chExt cx="2941" cy="2260"/>
          </a:xfrm>
        </p:grpSpPr>
        <p:grpSp>
          <p:nvGrpSpPr>
            <p:cNvPr id="53273" name="Group 25">
              <a:extLst>
                <a:ext uri="{FF2B5EF4-FFF2-40B4-BE49-F238E27FC236}">
                  <a16:creationId xmlns:a16="http://schemas.microsoft.com/office/drawing/2014/main" id="{A306932E-13D3-40FC-A72D-ECC9144F3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728"/>
              <a:ext cx="1669" cy="1259"/>
              <a:chOff x="1392" y="1728"/>
              <a:chExt cx="1669" cy="1259"/>
            </a:xfrm>
          </p:grpSpPr>
          <p:sp>
            <p:nvSpPr>
              <p:cNvPr id="53274" name="Text Box 26">
                <a:extLst>
                  <a:ext uri="{FF2B5EF4-FFF2-40B4-BE49-F238E27FC236}">
                    <a16:creationId xmlns:a16="http://schemas.microsoft.com/office/drawing/2014/main" id="{AE8056D0-F809-4F57-A5BE-98DFE33A6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1" y="2832"/>
                <a:ext cx="9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CC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000" i="1" dirty="0" err="1">
                    <a:solidFill>
                      <a:srgbClr val="FFCC66"/>
                    </a:solidFill>
                    <a:latin typeface="Arial" panose="020B0604020202020204" pitchFamily="34" charset="0"/>
                  </a:rPr>
                  <a:t>Dolichophis</a:t>
                </a:r>
                <a:r>
                  <a:rPr lang="cs-CZ" altLang="cs-CZ" sz="1000" i="1" dirty="0">
                    <a:solidFill>
                      <a:srgbClr val="FFCC66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1000" i="1" dirty="0" err="1">
                    <a:solidFill>
                      <a:srgbClr val="FFCC66"/>
                    </a:solidFill>
                    <a:latin typeface="Arial" panose="020B0604020202020204" pitchFamily="34" charset="0"/>
                  </a:rPr>
                  <a:t>caspius</a:t>
                </a:r>
                <a:endParaRPr lang="cs-CZ" altLang="cs-CZ" dirty="0">
                  <a:solidFill>
                    <a:srgbClr val="FFCC66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53275" name="Picture 27">
                <a:extLst>
                  <a:ext uri="{FF2B5EF4-FFF2-40B4-BE49-F238E27FC236}">
                    <a16:creationId xmlns:a16="http://schemas.microsoft.com/office/drawing/2014/main" id="{5FFCE5AB-77B7-4C82-BB69-4873A5D4D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728"/>
                <a:ext cx="1488" cy="1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276" name="Group 28">
              <a:extLst>
                <a:ext uri="{FF2B5EF4-FFF2-40B4-BE49-F238E27FC236}">
                  <a16:creationId xmlns:a16="http://schemas.microsoft.com/office/drawing/2014/main" id="{7F0B26AA-7FC5-47F4-BD20-AC21F403F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392"/>
              <a:ext cx="1584" cy="1066"/>
              <a:chOff x="2736" y="672"/>
              <a:chExt cx="1584" cy="1066"/>
            </a:xfrm>
          </p:grpSpPr>
          <p:pic>
            <p:nvPicPr>
              <p:cNvPr id="53277" name="Picture 29">
                <a:extLst>
                  <a:ext uri="{FF2B5EF4-FFF2-40B4-BE49-F238E27FC236}">
                    <a16:creationId xmlns:a16="http://schemas.microsoft.com/office/drawing/2014/main" id="{65A20DDE-5DF7-4B6C-B63D-72B57C3EBC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3" y="672"/>
                <a:ext cx="1537" cy="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278" name="Text Box 30">
                <a:extLst>
                  <a:ext uri="{FF2B5EF4-FFF2-40B4-BE49-F238E27FC236}">
                    <a16:creationId xmlns:a16="http://schemas.microsoft.com/office/drawing/2014/main" id="{DEA2EAA9-C719-4206-BCC7-3877B752F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584"/>
                <a:ext cx="9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000" i="1">
                    <a:solidFill>
                      <a:srgbClr val="FFCC66"/>
                    </a:solidFill>
                    <a:latin typeface="Arial" panose="020B0604020202020204" pitchFamily="34" charset="0"/>
                  </a:rPr>
                  <a:t>Elaphe quatuorlineata</a:t>
                </a:r>
              </a:p>
            </p:txBody>
          </p:sp>
        </p:grpSp>
        <p:grpSp>
          <p:nvGrpSpPr>
            <p:cNvPr id="53279" name="Group 31">
              <a:extLst>
                <a:ext uri="{FF2B5EF4-FFF2-40B4-BE49-F238E27FC236}">
                  <a16:creationId xmlns:a16="http://schemas.microsoft.com/office/drawing/2014/main" id="{F20F23ED-1923-4F0D-9AC1-F9D4C3776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" y="2496"/>
              <a:ext cx="1416" cy="1156"/>
              <a:chOff x="120" y="2496"/>
              <a:chExt cx="1416" cy="1156"/>
            </a:xfrm>
          </p:grpSpPr>
          <p:pic>
            <p:nvPicPr>
              <p:cNvPr id="53280" name="Picture 32">
                <a:extLst>
                  <a:ext uri="{FF2B5EF4-FFF2-40B4-BE49-F238E27FC236}">
                    <a16:creationId xmlns:a16="http://schemas.microsoft.com/office/drawing/2014/main" id="{64A07B6A-523B-46AE-A32F-6665CACD76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0" t="2100"/>
              <a:stretch>
                <a:fillRect/>
              </a:stretch>
            </p:blipFill>
            <p:spPr bwMode="auto">
              <a:xfrm>
                <a:off x="192" y="2496"/>
                <a:ext cx="1344" cy="1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281" name="Text Box 33">
                <a:extLst>
                  <a:ext uri="{FF2B5EF4-FFF2-40B4-BE49-F238E27FC236}">
                    <a16:creationId xmlns:a16="http://schemas.microsoft.com/office/drawing/2014/main" id="{FE523031-D75C-424D-872F-453EE7EAA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" y="3498"/>
                <a:ext cx="62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CC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000" i="1">
                    <a:solidFill>
                      <a:srgbClr val="FFCC66"/>
                    </a:solidFill>
                    <a:latin typeface="Arial" panose="020B0604020202020204" pitchFamily="34" charset="0"/>
                  </a:rPr>
                  <a:t>Hyla arborea</a:t>
                </a:r>
                <a:endParaRPr lang="cs-CZ" altLang="cs-CZ">
                  <a:solidFill>
                    <a:srgbClr val="FFCC6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1A56ECC2-8E82-4786-A743-7C44B197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6290156"/>
            <a:ext cx="900112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	Pro výskyt je určující maximální teplota během letních měsíců (inkubace), např. pro želvu bahenní (</a:t>
            </a:r>
            <a:r>
              <a:rPr lang="cs-CZ" altLang="cs-CZ" sz="14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Emys</a:t>
            </a:r>
            <a:r>
              <a:rPr lang="cs-CZ" altLang="cs-CZ" sz="1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orbicularis</a:t>
            </a:r>
            <a:r>
              <a:rPr lang="cs-CZ" altLang="cs-CZ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) min. 18°C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D96AE92-420B-46A2-9188-92C445D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5473700"/>
          </a:xfrm>
          <a:prstGeom prst="rect">
            <a:avLst/>
          </a:prstGeom>
          <a:gradFill rotWithShape="1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cs-CZ" altLang="cs-CZ"/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E690DF2-480C-419B-A6F7-64642514E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39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1800" b="1" dirty="0">
                <a:solidFill>
                  <a:srgbClr val="FFCC66"/>
                </a:solidFill>
                <a:latin typeface="Arial" panose="020B0604020202020204" pitchFamily="34" charset="0"/>
              </a:rPr>
              <a:t>Využití </a:t>
            </a:r>
            <a:r>
              <a:rPr lang="cs-CZ" altLang="cs-CZ" sz="1800" b="1" dirty="0" err="1">
                <a:solidFill>
                  <a:srgbClr val="FFCC66"/>
                </a:solidFill>
                <a:latin typeface="Arial" panose="020B0604020202020204" pitchFamily="34" charset="0"/>
              </a:rPr>
              <a:t>herpetofauny</a:t>
            </a:r>
            <a:endParaRPr lang="cs-CZ" altLang="cs-CZ" sz="1800" dirty="0">
              <a:solidFill>
                <a:srgbClr val="FFCC66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10F40C95-ADAA-47E8-B376-E605C9189A1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40568" y="1731168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800" b="1">
                <a:solidFill>
                  <a:srgbClr val="FFCC66"/>
                </a:solidFill>
                <a:latin typeface="Arial" panose="020B0604020202020204" pitchFamily="34" charset="0"/>
              </a:rPr>
              <a:t>Spodní pleistocén</a:t>
            </a:r>
          </a:p>
        </p:txBody>
      </p:sp>
      <p:grpSp>
        <p:nvGrpSpPr>
          <p:cNvPr id="44037" name="Group 5">
            <a:extLst>
              <a:ext uri="{FF2B5EF4-FFF2-40B4-BE49-F238E27FC236}">
                <a16:creationId xmlns:a16="http://schemas.microsoft.com/office/drawing/2014/main" id="{75346FF2-F33A-46C9-AFD0-5072376B37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400" y="693738"/>
            <a:ext cx="4343400" cy="2951162"/>
            <a:chOff x="328" y="672"/>
            <a:chExt cx="3888" cy="2640"/>
          </a:xfrm>
        </p:grpSpPr>
        <p:sp>
          <p:nvSpPr>
            <p:cNvPr id="44038" name="Rectangle 6">
              <a:extLst>
                <a:ext uri="{FF2B5EF4-FFF2-40B4-BE49-F238E27FC236}">
                  <a16:creationId xmlns:a16="http://schemas.microsoft.com/office/drawing/2014/main" id="{924351F0-2506-4289-98F7-084A62C28E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8" y="672"/>
              <a:ext cx="3888" cy="2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4039" name="Picture 7">
              <a:extLst>
                <a:ext uri="{FF2B5EF4-FFF2-40B4-BE49-F238E27FC236}">
                  <a16:creationId xmlns:a16="http://schemas.microsoft.com/office/drawing/2014/main" id="{AB8CE023-52E0-43D7-B70A-EA36DE4D1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68"/>
              <a:ext cx="3690" cy="2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0" name="Picture 8">
            <a:extLst>
              <a:ext uri="{FF2B5EF4-FFF2-40B4-BE49-F238E27FC236}">
                <a16:creationId xmlns:a16="http://schemas.microsoft.com/office/drawing/2014/main" id="{15661216-CF19-4E01-83AE-B0F2CB38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778250"/>
            <a:ext cx="4352925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041" name="Group 9">
            <a:extLst>
              <a:ext uri="{FF2B5EF4-FFF2-40B4-BE49-F238E27FC236}">
                <a16:creationId xmlns:a16="http://schemas.microsoft.com/office/drawing/2014/main" id="{A11AE6E2-8FBF-4EB9-A9FA-B31F5218BE5E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708025"/>
            <a:ext cx="3524250" cy="5376863"/>
            <a:chOff x="3348" y="446"/>
            <a:chExt cx="2220" cy="3387"/>
          </a:xfrm>
        </p:grpSpPr>
        <p:grpSp>
          <p:nvGrpSpPr>
            <p:cNvPr id="44042" name="Group 10">
              <a:extLst>
                <a:ext uri="{FF2B5EF4-FFF2-40B4-BE49-F238E27FC236}">
                  <a16:creationId xmlns:a16="http://schemas.microsoft.com/office/drawing/2014/main" id="{CBA9D8E0-FDC3-4F43-87D3-CB62E003830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48" y="446"/>
              <a:ext cx="2220" cy="3184"/>
              <a:chOff x="2688" y="1000"/>
              <a:chExt cx="2208" cy="3168"/>
            </a:xfrm>
          </p:grpSpPr>
          <p:sp>
            <p:nvSpPr>
              <p:cNvPr id="44043" name="Rectangle 11">
                <a:extLst>
                  <a:ext uri="{FF2B5EF4-FFF2-40B4-BE49-F238E27FC236}">
                    <a16:creationId xmlns:a16="http://schemas.microsoft.com/office/drawing/2014/main" id="{7EB44A5B-CA5C-436B-9ABC-CFC3DA15B4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88" y="1000"/>
                <a:ext cx="2208" cy="3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pic>
            <p:nvPicPr>
              <p:cNvPr id="44044" name="Picture 12">
                <a:extLst>
                  <a:ext uri="{FF2B5EF4-FFF2-40B4-BE49-F238E27FC236}">
                    <a16:creationId xmlns:a16="http://schemas.microsoft.com/office/drawing/2014/main" id="{F817F868-A59C-4945-B85D-C7E3354DA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056"/>
                <a:ext cx="2132" cy="3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45" name="Text Box 13">
              <a:extLst>
                <a:ext uri="{FF2B5EF4-FFF2-40B4-BE49-F238E27FC236}">
                  <a16:creationId xmlns:a16="http://schemas.microsoft.com/office/drawing/2014/main" id="{1E1A4AE3-960F-4262-903E-66623AB25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" y="3660"/>
              <a:ext cx="20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cs-CZ" altLang="cs-CZ" sz="1200">
                  <a:solidFill>
                    <a:srgbClr val="FFCC66"/>
                  </a:solidFill>
                  <a:latin typeface="Arial" panose="020B0604020202020204" pitchFamily="34" charset="0"/>
                </a:rPr>
                <a:t>Procentuální srovnání výskytu plazů a savců.</a:t>
              </a:r>
            </a:p>
          </p:txBody>
        </p:sp>
      </p:grpSp>
      <p:sp>
        <p:nvSpPr>
          <p:cNvPr id="44046" name="Text Box 14">
            <a:extLst>
              <a:ext uri="{FF2B5EF4-FFF2-40B4-BE49-F238E27FC236}">
                <a16:creationId xmlns:a16="http://schemas.microsoft.com/office/drawing/2014/main" id="{10691058-E27F-417B-8420-CEF3753A3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425"/>
            <a:ext cx="4876800" cy="13684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ítomnost vodních zdroj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ů 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 k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ovinatými b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ehy, svahy výhodn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exponované slune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nímu zá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ení</a:t>
            </a:r>
            <a:endParaRPr lang="cs-CZ" altLang="cs-CZ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posun severní hranice souvislého výskytu </a:t>
            </a:r>
            <a:r>
              <a:rPr lang="cs-CZ" altLang="cs-CZ" sz="1400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N. tessellata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do oblasti jižního Polska</a:t>
            </a:r>
          </a:p>
          <a:p>
            <a:pPr eaLnBrk="1" hangingPunct="1"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poikilotermní 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herpetofauna výrazně odráží změny v hu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midit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teplot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okolního prost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edí</a:t>
            </a:r>
            <a:endParaRPr lang="cs-CZ" altLang="cs-CZ" sz="14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65AED2F5-1227-479C-B464-AE927237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228600"/>
            <a:ext cx="419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několik klimatických oscilací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různé délky trvání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61D2D6B5-1E9F-43C2-A006-A484DB62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343400"/>
            <a:ext cx="4267200" cy="2362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CC66"/>
              </a:solidFill>
            </a:endParaRP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7FB640CE-F362-4096-A864-A7A4634B3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32300"/>
            <a:ext cx="4038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omic Sans MS" panose="030F0702030302020204" pitchFamily="66" charset="0"/>
              </a:rPr>
              <a:t>1. </a:t>
            </a:r>
            <a:r>
              <a:rPr lang="cs-CZ" altLang="cs-CZ" sz="1400" i="1">
                <a:latin typeface="Comic Sans MS" panose="030F0702030302020204" pitchFamily="66" charset="0"/>
              </a:rPr>
              <a:t>E. süssenbornensis</a:t>
            </a:r>
            <a:r>
              <a:rPr lang="cs-CZ" altLang="cs-CZ" sz="1400">
                <a:latin typeface="Comic Sans MS" panose="030F0702030302020204" pitchFamily="66" charset="0"/>
              </a:rPr>
              <a:t> dosud pouze mezi menapem a elsterem. V elsteru - pouze kabaloidní koně (pokročilé), nikdy však </a:t>
            </a:r>
            <a:r>
              <a:rPr lang="cs-CZ" altLang="cs-CZ" sz="1400" i="1">
                <a:latin typeface="Comic Sans MS" panose="030F0702030302020204" pitchFamily="66" charset="0"/>
              </a:rPr>
              <a:t>E. süssenbornensis </a:t>
            </a:r>
            <a:r>
              <a:rPr lang="cs-CZ" altLang="cs-CZ" sz="1400">
                <a:latin typeface="Comic Sans MS" panose="030F0702030302020204" pitchFamily="66" charset="0"/>
              </a:rPr>
              <a:t>(hojný na Stránské skále)</a:t>
            </a:r>
          </a:p>
        </p:txBody>
      </p:sp>
      <p:sp>
        <p:nvSpPr>
          <p:cNvPr id="40965" name="Text Box 7">
            <a:extLst>
              <a:ext uri="{FF2B5EF4-FFF2-40B4-BE49-F238E27FC236}">
                <a16:creationId xmlns:a16="http://schemas.microsoft.com/office/drawing/2014/main" id="{F2D45716-098E-4B3E-B87E-337687F0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365500"/>
            <a:ext cx="4051300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Vrstvy 6-13 jasně interglaciální (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cromer s.s.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), nepochybně mladobiharské - 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cromer I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(suťový kužel III) a 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cromer II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(suťový kužel IV).</a:t>
            </a:r>
          </a:p>
        </p:txBody>
      </p:sp>
      <p:sp>
        <p:nvSpPr>
          <p:cNvPr id="40966" name="Rectangle 8">
            <a:extLst>
              <a:ext uri="{FF2B5EF4-FFF2-40B4-BE49-F238E27FC236}">
                <a16:creationId xmlns:a16="http://schemas.microsoft.com/office/drawing/2014/main" id="{FF2C1910-0E40-49EF-9CC4-71AA9239E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533400"/>
            <a:ext cx="4587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nejspodnější vrstvy – zřejmě glaciální (</a:t>
            </a:r>
            <a:r>
              <a:rPr lang="cs-CZ" altLang="cs-CZ" sz="1400" b="1">
                <a:solidFill>
                  <a:srgbClr val="FFCC66"/>
                </a:solidFill>
                <a:latin typeface="Comic Sans MS" panose="030F0702030302020204" pitchFamily="66" charset="0"/>
              </a:rPr>
              <a:t>menap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), avšak nepříliš chladné (chladné až mírné klima) - sedimenty suťového kužele I a II v nadloží fluviálních</a:t>
            </a:r>
          </a:p>
        </p:txBody>
      </p:sp>
      <p:sp>
        <p:nvSpPr>
          <p:cNvPr id="40967" name="Text Box 9">
            <a:extLst>
              <a:ext uri="{FF2B5EF4-FFF2-40B4-BE49-F238E27FC236}">
                <a16:creationId xmlns:a16="http://schemas.microsoft.com/office/drawing/2014/main" id="{4B154FE0-C601-410F-9B77-891A9D8B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3021013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omic Sans MS" panose="030F0702030302020204" pitchFamily="66" charset="0"/>
              </a:rPr>
              <a:t>ČESKÁ REPUBLIKA</a:t>
            </a:r>
          </a:p>
        </p:txBody>
      </p:sp>
      <p:sp>
        <p:nvSpPr>
          <p:cNvPr id="40968" name="Rectangle 10">
            <a:extLst>
              <a:ext uri="{FF2B5EF4-FFF2-40B4-BE49-F238E27FC236}">
                <a16:creationId xmlns:a16="http://schemas.microsoft.com/office/drawing/2014/main" id="{799EC761-4421-4E60-9290-CDFC67BD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1257300"/>
            <a:ext cx="41021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nadložní jasně 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interglaciální sedimenty - teplé klima, humidní se střídá s aridnějším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. Dva suťové kužele oddělení tenkou polohou typické 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spraše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uložené však v obecně stejných podmínkách jako podloží a nadloží</a:t>
            </a:r>
          </a:p>
        </p:txBody>
      </p:sp>
      <p:sp>
        <p:nvSpPr>
          <p:cNvPr id="40969" name="Rectangle 11">
            <a:extLst>
              <a:ext uri="{FF2B5EF4-FFF2-40B4-BE49-F238E27FC236}">
                <a16:creationId xmlns:a16="http://schemas.microsoft.com/office/drawing/2014/main" id="{E0EC529E-BB41-4A9C-802D-6A05B0EBF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24257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 nadloží - stratigrafický hiát, poté sedimenty posledního glaciálu (velmi chladné klima)</a:t>
            </a:r>
          </a:p>
        </p:txBody>
      </p:sp>
      <p:sp>
        <p:nvSpPr>
          <p:cNvPr id="40970" name="Rectangle 12">
            <a:extLst>
              <a:ext uri="{FF2B5EF4-FFF2-40B4-BE49-F238E27FC236}">
                <a16:creationId xmlns:a16="http://schemas.microsoft.com/office/drawing/2014/main" id="{303C87D8-6310-4800-A2F3-4AA5D3253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29464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holocén 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- dobře dochovaný, 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větší počet půd</a:t>
            </a:r>
          </a:p>
        </p:txBody>
      </p:sp>
      <p:grpSp>
        <p:nvGrpSpPr>
          <p:cNvPr id="40971" name="Group 14">
            <a:extLst>
              <a:ext uri="{FF2B5EF4-FFF2-40B4-BE49-F238E27FC236}">
                <a16:creationId xmlns:a16="http://schemas.microsoft.com/office/drawing/2014/main" id="{9E1F1B14-C893-4507-A96B-23BB01CD6FE5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838200"/>
            <a:ext cx="3960812" cy="5346700"/>
            <a:chOff x="288" y="144"/>
            <a:chExt cx="2400" cy="3168"/>
          </a:xfrm>
        </p:grpSpPr>
        <p:sp>
          <p:nvSpPr>
            <p:cNvPr id="40981" name="Rectangle 15">
              <a:extLst>
                <a:ext uri="{FF2B5EF4-FFF2-40B4-BE49-F238E27FC236}">
                  <a16:creationId xmlns:a16="http://schemas.microsoft.com/office/drawing/2014/main" id="{BF968CA9-B527-4A9B-A8C3-623AF0CCC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4"/>
              <a:ext cx="2400" cy="3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pic>
          <p:nvPicPr>
            <p:cNvPr id="40982" name="Picture 16" descr="Stran_skala_1">
              <a:extLst>
                <a:ext uri="{FF2B5EF4-FFF2-40B4-BE49-F238E27FC236}">
                  <a16:creationId xmlns:a16="http://schemas.microsoft.com/office/drawing/2014/main" id="{CF8E5FD9-093C-42CF-BF1A-10D131DCE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2"/>
              <a:ext cx="2312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72" name="Rectangle 17">
            <a:extLst>
              <a:ext uri="{FF2B5EF4-FFF2-40B4-BE49-F238E27FC236}">
                <a16:creationId xmlns:a16="http://schemas.microsoft.com/office/drawing/2014/main" id="{DC68F2A9-10BB-4CE7-8F45-50426BA0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6210300"/>
            <a:ext cx="43799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00"/>
                </a:solidFill>
              </a:rPr>
              <a:t>Suťový kužel na Stránské skále (upraveno dle Musila 1965).</a:t>
            </a:r>
          </a:p>
        </p:txBody>
      </p:sp>
      <p:sp>
        <p:nvSpPr>
          <p:cNvPr id="40973" name="Freeform 18">
            <a:extLst>
              <a:ext uri="{FF2B5EF4-FFF2-40B4-BE49-F238E27FC236}">
                <a16:creationId xmlns:a16="http://schemas.microsoft.com/office/drawing/2014/main" id="{375E0711-8480-4D40-BF7F-BA0F1F471661}"/>
              </a:ext>
            </a:extLst>
          </p:cNvPr>
          <p:cNvSpPr>
            <a:spLocks/>
          </p:cNvSpPr>
          <p:nvPr/>
        </p:nvSpPr>
        <p:spPr bwMode="auto">
          <a:xfrm>
            <a:off x="3352800" y="3733800"/>
            <a:ext cx="1371600" cy="685800"/>
          </a:xfrm>
          <a:custGeom>
            <a:avLst/>
            <a:gdLst>
              <a:gd name="T0" fmla="*/ 2147483647 w 534"/>
              <a:gd name="T1" fmla="*/ 0 h 414"/>
              <a:gd name="T2" fmla="*/ 0 w 534"/>
              <a:gd name="T3" fmla="*/ 1136042609 h 4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4" h="414">
                <a:moveTo>
                  <a:pt x="534" y="0"/>
                </a:moveTo>
                <a:lnTo>
                  <a:pt x="0" y="414"/>
                </a:ln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74" name="Rectangle 19">
            <a:extLst>
              <a:ext uri="{FF2B5EF4-FFF2-40B4-BE49-F238E27FC236}">
                <a16:creationId xmlns:a16="http://schemas.microsoft.com/office/drawing/2014/main" id="{2989FDFE-1474-4924-94AC-D84E31E12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359400"/>
            <a:ext cx="403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omic Sans MS" panose="030F0702030302020204" pitchFamily="66" charset="0"/>
              </a:rPr>
              <a:t>2. paleomagnetismus - svrchní část profilu (do vrstvy 7) - </a:t>
            </a:r>
            <a:r>
              <a:rPr lang="cs-CZ" altLang="cs-CZ" sz="1400" b="1">
                <a:latin typeface="Comic Sans MS" panose="030F0702030302020204" pitchFamily="66" charset="0"/>
              </a:rPr>
              <a:t>brunhes</a:t>
            </a:r>
            <a:r>
              <a:rPr lang="cs-CZ" altLang="cs-CZ" sz="1400">
                <a:latin typeface="Comic Sans MS" panose="030F0702030302020204" pitchFamily="66" charset="0"/>
              </a:rPr>
              <a:t> (normální polarita). Od vrstvy 5 - negativní polarita (</a:t>
            </a:r>
            <a:r>
              <a:rPr lang="cs-CZ" altLang="cs-CZ" sz="1400" b="1">
                <a:latin typeface="Comic Sans MS" panose="030F0702030302020204" pitchFamily="66" charset="0"/>
              </a:rPr>
              <a:t>matuyama</a:t>
            </a:r>
            <a:r>
              <a:rPr lang="cs-CZ" altLang="cs-CZ" sz="140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0975" name="Rectangle 20">
            <a:extLst>
              <a:ext uri="{FF2B5EF4-FFF2-40B4-BE49-F238E27FC236}">
                <a16:creationId xmlns:a16="http://schemas.microsoft.com/office/drawing/2014/main" id="{A54FFC57-7BFF-478F-B282-3645740E4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083300"/>
            <a:ext cx="4038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omic Sans MS" panose="030F0702030302020204" pitchFamily="66" charset="0"/>
              </a:rPr>
              <a:t>3. Stránská terasa leží pod interglaciálními sedimenty, mindelské stáří (menap – asi 1 Ma)</a:t>
            </a:r>
          </a:p>
        </p:txBody>
      </p:sp>
      <p:sp>
        <p:nvSpPr>
          <p:cNvPr id="40976" name="Freeform 21">
            <a:extLst>
              <a:ext uri="{FF2B5EF4-FFF2-40B4-BE49-F238E27FC236}">
                <a16:creationId xmlns:a16="http://schemas.microsoft.com/office/drawing/2014/main" id="{BB9EF8F8-C7A2-432A-86B2-B0D2749E661A}"/>
              </a:ext>
            </a:extLst>
          </p:cNvPr>
          <p:cNvSpPr>
            <a:spLocks/>
          </p:cNvSpPr>
          <p:nvPr/>
        </p:nvSpPr>
        <p:spPr bwMode="auto">
          <a:xfrm>
            <a:off x="2659063" y="3962400"/>
            <a:ext cx="1492250" cy="2190750"/>
          </a:xfrm>
          <a:custGeom>
            <a:avLst/>
            <a:gdLst>
              <a:gd name="T0" fmla="*/ 2147483647 w 832"/>
              <a:gd name="T1" fmla="*/ 2147483647 h 1220"/>
              <a:gd name="T2" fmla="*/ 1222418198 w 832"/>
              <a:gd name="T3" fmla="*/ 2147483647 h 1220"/>
              <a:gd name="T4" fmla="*/ 1222418198 w 832"/>
              <a:gd name="T5" fmla="*/ 1754142503 h 1220"/>
              <a:gd name="T6" fmla="*/ 0 w 832"/>
              <a:gd name="T7" fmla="*/ 1767040993 h 1220"/>
              <a:gd name="T8" fmla="*/ 0 w 832"/>
              <a:gd name="T9" fmla="*/ 0 h 1220"/>
              <a:gd name="T10" fmla="*/ 1222418198 w 832"/>
              <a:gd name="T11" fmla="*/ 0 h 1220"/>
              <a:gd name="T12" fmla="*/ 1222418198 w 832"/>
              <a:gd name="T13" fmla="*/ 1470384712 h 1220"/>
              <a:gd name="T14" fmla="*/ 1415433203 w 832"/>
              <a:gd name="T15" fmla="*/ 1470384712 h 1220"/>
              <a:gd name="T16" fmla="*/ 1415433203 w 832"/>
              <a:gd name="T17" fmla="*/ 2147483647 h 1220"/>
              <a:gd name="T18" fmla="*/ 2147483647 w 832"/>
              <a:gd name="T19" fmla="*/ 2147483647 h 1220"/>
              <a:gd name="T20" fmla="*/ 2147483647 w 832"/>
              <a:gd name="T21" fmla="*/ 2147483647 h 12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32" h="1220">
                <a:moveTo>
                  <a:pt x="832" y="1220"/>
                </a:moveTo>
                <a:lnTo>
                  <a:pt x="380" y="1220"/>
                </a:lnTo>
                <a:lnTo>
                  <a:pt x="380" y="544"/>
                </a:lnTo>
                <a:lnTo>
                  <a:pt x="0" y="548"/>
                </a:lnTo>
                <a:lnTo>
                  <a:pt x="0" y="0"/>
                </a:lnTo>
                <a:lnTo>
                  <a:pt x="380" y="0"/>
                </a:lnTo>
                <a:lnTo>
                  <a:pt x="380" y="456"/>
                </a:lnTo>
                <a:lnTo>
                  <a:pt x="440" y="456"/>
                </a:lnTo>
                <a:lnTo>
                  <a:pt x="440" y="872"/>
                </a:lnTo>
                <a:lnTo>
                  <a:pt x="832" y="872"/>
                </a:lnTo>
                <a:lnTo>
                  <a:pt x="832" y="1220"/>
                </a:lnTo>
                <a:close/>
              </a:path>
            </a:pathLst>
          </a:custGeom>
          <a:noFill/>
          <a:ln w="19050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77" name="Text Box 23">
            <a:extLst>
              <a:ext uri="{FF2B5EF4-FFF2-40B4-BE49-F238E27FC236}">
                <a16:creationId xmlns:a16="http://schemas.microsoft.com/office/drawing/2014/main" id="{6325D9C1-092E-45E8-87C6-A76143FAD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2776538"/>
            <a:ext cx="50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CC3300"/>
                </a:solidFill>
              </a:rPr>
              <a:t>B/M</a:t>
            </a:r>
          </a:p>
        </p:txBody>
      </p:sp>
      <p:sp>
        <p:nvSpPr>
          <p:cNvPr id="40978" name="Line 25">
            <a:extLst>
              <a:ext uri="{FF2B5EF4-FFF2-40B4-BE49-F238E27FC236}">
                <a16:creationId xmlns:a16="http://schemas.microsoft.com/office/drawing/2014/main" id="{32F71BC5-4B87-4606-A2A3-8574861511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2924175"/>
            <a:ext cx="6477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9" name="Line 26">
            <a:extLst>
              <a:ext uri="{FF2B5EF4-FFF2-40B4-BE49-F238E27FC236}">
                <a16:creationId xmlns:a16="http://schemas.microsoft.com/office/drawing/2014/main" id="{E851CC1B-F356-4515-9950-54AADC938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1113" y="2662238"/>
            <a:ext cx="7921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0" name="Text Box 27">
            <a:extLst>
              <a:ext uri="{FF2B5EF4-FFF2-40B4-BE49-F238E27FC236}">
                <a16:creationId xmlns:a16="http://schemas.microsoft.com/office/drawing/2014/main" id="{4B47DDD7-1A70-458B-BAAB-03AFBD2F5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2511425"/>
            <a:ext cx="588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CC3300"/>
                </a:solidFill>
              </a:rPr>
              <a:t>spraš</a:t>
            </a:r>
          </a:p>
        </p:txBody>
      </p:sp>
    </p:spTree>
    <p:extLst>
      <p:ext uri="{BB962C8B-B14F-4D97-AF65-F5344CB8AC3E}">
        <p14:creationId xmlns:p14="http://schemas.microsoft.com/office/powerpoint/2010/main" val="4330368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039F1A0-90F7-412E-8241-B3663E7E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5473700"/>
          </a:xfrm>
          <a:prstGeom prst="rect">
            <a:avLst/>
          </a:prstGeom>
          <a:gradFill rotWithShape="1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cs-CZ" altLang="cs-CZ"/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7FFCA931-2173-421A-A19D-5048C9B2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81050"/>
            <a:ext cx="34369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>
            <a:extLst>
              <a:ext uri="{FF2B5EF4-FFF2-40B4-BE49-F238E27FC236}">
                <a16:creationId xmlns:a16="http://schemas.microsoft.com/office/drawing/2014/main" id="{DB8567BD-5116-4B9C-A5FD-A9A90F51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1050"/>
            <a:ext cx="4876800" cy="365918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61" name="Group 5">
            <a:extLst>
              <a:ext uri="{FF2B5EF4-FFF2-40B4-BE49-F238E27FC236}">
                <a16:creationId xmlns:a16="http://schemas.microsoft.com/office/drawing/2014/main" id="{3D7E8A3E-1F2F-451B-BE7F-F79FC19ADD22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4232275"/>
            <a:ext cx="2132012" cy="1803400"/>
            <a:chOff x="131" y="2666"/>
            <a:chExt cx="1343" cy="1136"/>
          </a:xfrm>
        </p:grpSpPr>
        <p:sp>
          <p:nvSpPr>
            <p:cNvPr id="70662" name="Text Box 6">
              <a:extLst>
                <a:ext uri="{FF2B5EF4-FFF2-40B4-BE49-F238E27FC236}">
                  <a16:creationId xmlns:a16="http://schemas.microsoft.com/office/drawing/2014/main" id="{852C75F6-B075-4690-82D3-986DC8348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" y="3074"/>
              <a:ext cx="1343" cy="72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absence mediteránních</a:t>
              </a:r>
            </a:p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taxonů; teplé spíše</a:t>
              </a:r>
            </a:p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sušší prostředí</a:t>
              </a:r>
            </a:p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lesostepního rázu,</a:t>
              </a:r>
            </a:p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blízkost vodních toků</a:t>
              </a:r>
            </a:p>
          </p:txBody>
        </p:sp>
        <p:sp>
          <p:nvSpPr>
            <p:cNvPr id="70663" name="AutoShape 7">
              <a:extLst>
                <a:ext uri="{FF2B5EF4-FFF2-40B4-BE49-F238E27FC236}">
                  <a16:creationId xmlns:a16="http://schemas.microsoft.com/office/drawing/2014/main" id="{7AC72823-7A3B-440C-8820-987660344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66"/>
              <a:ext cx="227" cy="227"/>
            </a:xfrm>
            <a:prstGeom prst="upArrow">
              <a:avLst>
                <a:gd name="adj1" fmla="val 62639"/>
                <a:gd name="adj2" fmla="val 32704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64" name="Text Box 8">
              <a:extLst>
                <a:ext uri="{FF2B5EF4-FFF2-40B4-BE49-F238E27FC236}">
                  <a16:creationId xmlns:a16="http://schemas.microsoft.com/office/drawing/2014/main" id="{9B5C884F-A7E3-499B-AB0A-6F05D026D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" y="2878"/>
              <a:ext cx="10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klimatické optimum</a:t>
              </a:r>
            </a:p>
          </p:txBody>
        </p:sp>
      </p:grpSp>
      <p:grpSp>
        <p:nvGrpSpPr>
          <p:cNvPr id="70665" name="Group 9">
            <a:extLst>
              <a:ext uri="{FF2B5EF4-FFF2-40B4-BE49-F238E27FC236}">
                <a16:creationId xmlns:a16="http://schemas.microsoft.com/office/drawing/2014/main" id="{CCBEAE9B-258B-48A1-A32D-CEECF3D7CC4F}"/>
              </a:ext>
            </a:extLst>
          </p:cNvPr>
          <p:cNvGrpSpPr>
            <a:grpSpLocks/>
          </p:cNvGrpSpPr>
          <p:nvPr/>
        </p:nvGrpSpPr>
        <p:grpSpPr bwMode="auto">
          <a:xfrm>
            <a:off x="5267325" y="3333750"/>
            <a:ext cx="3408363" cy="2344738"/>
            <a:chOff x="3318" y="2100"/>
            <a:chExt cx="2147" cy="1477"/>
          </a:xfrm>
        </p:grpSpPr>
        <p:sp>
          <p:nvSpPr>
            <p:cNvPr id="70666" name="Rectangle 10">
              <a:extLst>
                <a:ext uri="{FF2B5EF4-FFF2-40B4-BE49-F238E27FC236}">
                  <a16:creationId xmlns:a16="http://schemas.microsoft.com/office/drawing/2014/main" id="{5C3D01E1-32A3-4E54-99F3-6505C229C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2100"/>
              <a:ext cx="1056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67" name="Line 11">
              <a:extLst>
                <a:ext uri="{FF2B5EF4-FFF2-40B4-BE49-F238E27FC236}">
                  <a16:creationId xmlns:a16="http://schemas.microsoft.com/office/drawing/2014/main" id="{434233AF-C573-49C4-B910-A9A9FA227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257"/>
              <a:ext cx="317" cy="7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68" name="Text Box 12">
              <a:extLst>
                <a:ext uri="{FF2B5EF4-FFF2-40B4-BE49-F238E27FC236}">
                  <a16:creationId xmlns:a16="http://schemas.microsoft.com/office/drawing/2014/main" id="{DDC6BDCF-A9D9-4090-AF6D-20725642B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" y="2983"/>
              <a:ext cx="2141" cy="59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převaha prvků otevřené a stepní krajiny</a:t>
              </a:r>
            </a:p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(</a:t>
              </a:r>
              <a:r>
                <a:rPr lang="cs-CZ" altLang="cs-CZ" sz="1400" i="1">
                  <a:latin typeface="Arial" panose="020B0604020202020204" pitchFamily="34" charset="0"/>
                </a:rPr>
                <a:t>Truncatinella claustralis, </a:t>
              </a:r>
              <a:r>
                <a:rPr lang="cs-CZ" altLang="cs-CZ" sz="1400">
                  <a:latin typeface="Arial" panose="020B0604020202020204" pitchFamily="34" charset="0"/>
                </a:rPr>
                <a:t>), velmi teplo</a:t>
              </a:r>
            </a:p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(</a:t>
              </a:r>
              <a:r>
                <a:rPr lang="cs-CZ" altLang="cs-CZ" sz="1400" i="1">
                  <a:latin typeface="Arial" panose="020B0604020202020204" pitchFamily="34" charset="0"/>
                </a:rPr>
                <a:t>Discus ruderatus</a:t>
              </a:r>
              <a:r>
                <a:rPr lang="cs-CZ" altLang="cs-CZ" sz="1400">
                  <a:latin typeface="Arial" panose="020B0604020202020204" pitchFamily="34" charset="0"/>
                </a:rPr>
                <a:t>). Aridní teplé klima, v</a:t>
              </a:r>
            </a:p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okolí travnaté svahy s keři</a:t>
              </a:r>
            </a:p>
          </p:txBody>
        </p:sp>
      </p:grpSp>
      <p:grpSp>
        <p:nvGrpSpPr>
          <p:cNvPr id="70669" name="Group 13">
            <a:extLst>
              <a:ext uri="{FF2B5EF4-FFF2-40B4-BE49-F238E27FC236}">
                <a16:creationId xmlns:a16="http://schemas.microsoft.com/office/drawing/2014/main" id="{E5A2D9F8-42A1-484C-B4B3-A5D0B85CEDBF}"/>
              </a:ext>
            </a:extLst>
          </p:cNvPr>
          <p:cNvGrpSpPr>
            <a:grpSpLocks/>
          </p:cNvGrpSpPr>
          <p:nvPr/>
        </p:nvGrpSpPr>
        <p:grpSpPr bwMode="auto">
          <a:xfrm>
            <a:off x="2128838" y="4232275"/>
            <a:ext cx="2487612" cy="1376363"/>
            <a:chOff x="1341" y="2666"/>
            <a:chExt cx="1567" cy="867"/>
          </a:xfrm>
        </p:grpSpPr>
        <p:sp>
          <p:nvSpPr>
            <p:cNvPr id="70670" name="AutoShape 14">
              <a:extLst>
                <a:ext uri="{FF2B5EF4-FFF2-40B4-BE49-F238E27FC236}">
                  <a16:creationId xmlns:a16="http://schemas.microsoft.com/office/drawing/2014/main" id="{57A7B1E8-FEF0-4B5F-A532-30C29092D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2666"/>
              <a:ext cx="227" cy="227"/>
            </a:xfrm>
            <a:prstGeom prst="upArrow">
              <a:avLst>
                <a:gd name="adj1" fmla="val 62639"/>
                <a:gd name="adj2" fmla="val 32704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71" name="Text Box 15">
              <a:extLst>
                <a:ext uri="{FF2B5EF4-FFF2-40B4-BE49-F238E27FC236}">
                  <a16:creationId xmlns:a16="http://schemas.microsoft.com/office/drawing/2014/main" id="{8E96CFA9-C180-43E0-A904-562E2B843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2886"/>
              <a:ext cx="10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klimatické optimum</a:t>
              </a:r>
            </a:p>
          </p:txBody>
        </p:sp>
        <p:sp>
          <p:nvSpPr>
            <p:cNvPr id="70672" name="Text Box 16">
              <a:extLst>
                <a:ext uri="{FF2B5EF4-FFF2-40B4-BE49-F238E27FC236}">
                  <a16:creationId xmlns:a16="http://schemas.microsoft.com/office/drawing/2014/main" id="{30EB1087-4DF7-4EDF-89AD-4DA90179A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073"/>
              <a:ext cx="1343" cy="46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úbytek suchých biotopů;</a:t>
              </a:r>
            </a:p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zvyšující se vlhkost,</a:t>
              </a:r>
            </a:p>
            <a:p>
              <a:pPr eaLnBrk="1" hangingPunct="1"/>
              <a:r>
                <a:rPr lang="cs-CZ" altLang="cs-CZ" sz="1400">
                  <a:latin typeface="Arial" panose="020B0604020202020204" pitchFamily="34" charset="0"/>
                </a:rPr>
                <a:t>blízkost vodních toků</a:t>
              </a:r>
            </a:p>
          </p:txBody>
        </p:sp>
      </p:grpSp>
      <p:sp>
        <p:nvSpPr>
          <p:cNvPr id="70673" name="Text Box 17">
            <a:extLst>
              <a:ext uri="{FF2B5EF4-FFF2-40B4-BE49-F238E27FC236}">
                <a16:creationId xmlns:a16="http://schemas.microsoft.com/office/drawing/2014/main" id="{B26EC7F7-FF8B-4A85-A103-FDCE78D4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153988"/>
            <a:ext cx="6265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1800" b="1">
                <a:solidFill>
                  <a:srgbClr val="FFCC66"/>
                </a:solidFill>
                <a:latin typeface="Arial" panose="020B0604020202020204" pitchFamily="34" charset="0"/>
              </a:rPr>
              <a:t>Herpetofauna středního pleistocénu – svrchní bihar</a:t>
            </a:r>
            <a:endParaRPr lang="cs-CZ" altLang="cs-CZ" sz="1800">
              <a:solidFill>
                <a:srgbClr val="FFCC66"/>
              </a:solidFill>
              <a:latin typeface="Arial" panose="020B0604020202020204" pitchFamily="34" charset="0"/>
            </a:endParaRPr>
          </a:p>
        </p:txBody>
      </p:sp>
      <p:sp>
        <p:nvSpPr>
          <p:cNvPr id="70674" name="Text Box 18">
            <a:extLst>
              <a:ext uri="{FF2B5EF4-FFF2-40B4-BE49-F238E27FC236}">
                <a16:creationId xmlns:a16="http://schemas.microsoft.com/office/drawing/2014/main" id="{BEB702C4-DABC-4331-BE2B-497C270A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892175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400">
                <a:latin typeface="Arial" panose="020B0604020202020204" pitchFamily="34" charset="0"/>
              </a:rPr>
              <a:t>Q2</a:t>
            </a:r>
            <a:r>
              <a:rPr lang="cs-CZ" altLang="cs-CZ" sz="1400" baseline="-2500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77E7C49-CDFE-495C-942A-C1E982C41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5473700"/>
          </a:xfrm>
          <a:prstGeom prst="rect">
            <a:avLst/>
          </a:prstGeom>
          <a:gradFill rotWithShape="1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cs-CZ" altLang="cs-CZ"/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9FB69979-3BEB-4EE7-A6BF-C7538823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3988"/>
            <a:ext cx="579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1800" b="1" dirty="0">
                <a:solidFill>
                  <a:srgbClr val="FFCC66"/>
                </a:solidFill>
                <a:latin typeface="Arial" panose="020B0604020202020204" pitchFamily="34" charset="0"/>
              </a:rPr>
              <a:t>Vývoj </a:t>
            </a:r>
            <a:r>
              <a:rPr lang="cs-CZ" altLang="cs-CZ" sz="1800" b="1" dirty="0" err="1">
                <a:solidFill>
                  <a:srgbClr val="FFCC66"/>
                </a:solidFill>
                <a:latin typeface="Arial" panose="020B0604020202020204" pitchFamily="34" charset="0"/>
              </a:rPr>
              <a:t>herpetofauny</a:t>
            </a:r>
            <a:r>
              <a:rPr lang="cs-CZ" altLang="cs-CZ" sz="1800" b="1" dirty="0">
                <a:solidFill>
                  <a:srgbClr val="FFCC66"/>
                </a:solidFill>
                <a:latin typeface="Arial" panose="020B0604020202020204" pitchFamily="34" charset="0"/>
              </a:rPr>
              <a:t> a kvartérní klimatický cyklus</a:t>
            </a:r>
            <a:endParaRPr lang="cs-CZ" altLang="cs-CZ" sz="1800" dirty="0">
              <a:solidFill>
                <a:srgbClr val="FFCC66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9717B1C4-297F-41C1-9724-E8799BEF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4800600" cy="54673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dirty="0">
                <a:latin typeface="Arial" panose="020B0604020202020204" pitchFamily="34" charset="0"/>
              </a:rPr>
              <a:t>I. </a:t>
            </a:r>
            <a:r>
              <a:rPr lang="cs-CZ" altLang="cs-CZ" sz="1400" i="1" dirty="0" err="1">
                <a:latin typeface="Arial" panose="020B0604020202020204" pitchFamily="34" charset="0"/>
              </a:rPr>
              <a:t>Rana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temporaria</a:t>
            </a:r>
            <a:r>
              <a:rPr lang="cs-CZ" altLang="cs-CZ" sz="1400" dirty="0">
                <a:latin typeface="Arial" panose="020B0604020202020204" pitchFamily="34" charset="0"/>
              </a:rPr>
              <a:t> - jediný druh přítomný v nezaledněných oblastech během plně chladných cyklů</a:t>
            </a:r>
          </a:p>
          <a:p>
            <a:endParaRPr lang="cs-CZ" altLang="cs-CZ" sz="1400" dirty="0">
              <a:latin typeface="Arial" panose="020B0604020202020204" pitchFamily="34" charset="0"/>
            </a:endParaRPr>
          </a:p>
          <a:p>
            <a:r>
              <a:rPr lang="cs-CZ" altLang="cs-CZ" sz="1400" dirty="0">
                <a:latin typeface="Arial" panose="020B0604020202020204" pitchFamily="34" charset="0"/>
              </a:rPr>
              <a:t>II. - </a:t>
            </a:r>
            <a:r>
              <a:rPr lang="cs-CZ" altLang="cs-CZ" sz="1400" i="1" dirty="0" err="1">
                <a:latin typeface="Arial" panose="020B0604020202020204" pitchFamily="34" charset="0"/>
              </a:rPr>
              <a:t>Bufo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bufo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Rana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arvalis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Vipera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berus</a:t>
            </a:r>
            <a:r>
              <a:rPr lang="cs-CZ" altLang="cs-CZ" sz="1400" dirty="0">
                <a:latin typeface="Arial" panose="020B0604020202020204" pitchFamily="34" charset="0"/>
              </a:rPr>
              <a:t> - první </a:t>
            </a:r>
            <a:r>
              <a:rPr lang="cs-CZ" altLang="cs-CZ" sz="1400" dirty="0" err="1">
                <a:latin typeface="Arial" panose="020B0604020202020204" pitchFamily="34" charset="0"/>
              </a:rPr>
              <a:t>invadéři</a:t>
            </a:r>
            <a:r>
              <a:rPr lang="cs-CZ" altLang="cs-CZ" sz="1400" dirty="0">
                <a:latin typeface="Arial" panose="020B0604020202020204" pitchFamily="34" charset="0"/>
              </a:rPr>
              <a:t> během pozdní části chladných cyklů</a:t>
            </a:r>
          </a:p>
          <a:p>
            <a:endParaRPr lang="cs-CZ" altLang="cs-CZ" sz="1400" dirty="0">
              <a:latin typeface="Arial" panose="020B0604020202020204" pitchFamily="34" charset="0"/>
            </a:endParaRPr>
          </a:p>
          <a:p>
            <a:r>
              <a:rPr lang="cs-CZ" altLang="cs-CZ" sz="1400" dirty="0">
                <a:latin typeface="Arial" panose="020B0604020202020204" pitchFamily="34" charset="0"/>
              </a:rPr>
              <a:t>III. - </a:t>
            </a:r>
            <a:r>
              <a:rPr lang="cs-CZ" altLang="cs-CZ" sz="1400" i="1" dirty="0" err="1">
                <a:latin typeface="Arial" panose="020B0604020202020204" pitchFamily="34" charset="0"/>
              </a:rPr>
              <a:t>Rana</a:t>
            </a:r>
            <a:r>
              <a:rPr lang="cs-CZ" altLang="cs-CZ" sz="1400" i="1" dirty="0">
                <a:latin typeface="Arial" panose="020B0604020202020204" pitchFamily="34" charset="0"/>
              </a:rPr>
              <a:t> dalmatina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Rana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lessonae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Triturus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cristatus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Triturus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vulgaris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Anguis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fragilis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Lacerta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agilis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Coronella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austriaca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Natrix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natrix</a:t>
            </a:r>
            <a:r>
              <a:rPr lang="cs-CZ" altLang="cs-CZ" sz="1400" dirty="0">
                <a:latin typeface="Arial" panose="020B0604020202020204" pitchFamily="34" charset="0"/>
              </a:rPr>
              <a:t> - </a:t>
            </a:r>
            <a:r>
              <a:rPr lang="cs-CZ" altLang="cs-CZ" sz="1400" dirty="0" err="1">
                <a:latin typeface="Arial" panose="020B0604020202020204" pitchFamily="34" charset="0"/>
              </a:rPr>
              <a:t>invadéři</a:t>
            </a:r>
            <a:r>
              <a:rPr lang="cs-CZ" altLang="cs-CZ" sz="1400" dirty="0">
                <a:latin typeface="Arial" panose="020B0604020202020204" pitchFamily="34" charset="0"/>
              </a:rPr>
              <a:t> během první části teplého cyklu</a:t>
            </a:r>
          </a:p>
          <a:p>
            <a:endParaRPr lang="cs-CZ" altLang="cs-CZ" sz="1400" dirty="0">
              <a:latin typeface="Arial" panose="020B0604020202020204" pitchFamily="34" charset="0"/>
            </a:endParaRPr>
          </a:p>
          <a:p>
            <a:r>
              <a:rPr lang="cs-CZ" altLang="cs-CZ" sz="1400" dirty="0">
                <a:latin typeface="Arial" panose="020B0604020202020204" pitchFamily="34" charset="0"/>
              </a:rPr>
              <a:t>IV. - </a:t>
            </a:r>
            <a:r>
              <a:rPr lang="cs-CZ" altLang="cs-CZ" sz="1400" i="1" dirty="0">
                <a:latin typeface="Arial" panose="020B0604020202020204" pitchFamily="34" charset="0"/>
              </a:rPr>
              <a:t>Salamandra </a:t>
            </a:r>
            <a:r>
              <a:rPr lang="cs-CZ" altLang="cs-CZ" sz="1400" i="1" dirty="0" err="1">
                <a:latin typeface="Arial" panose="020B0604020202020204" pitchFamily="34" charset="0"/>
              </a:rPr>
              <a:t>salamandra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Bombina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bombina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Hyla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arborea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Pelobates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fuscus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Rana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ridibunda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Lacerta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viridis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Zamenis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longissimus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Emys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orbicularis</a:t>
            </a:r>
            <a:r>
              <a:rPr lang="cs-CZ" altLang="cs-CZ" sz="1400" dirty="0">
                <a:latin typeface="Arial" panose="020B0604020202020204" pitchFamily="34" charset="0"/>
              </a:rPr>
              <a:t> - druhy charakteristické pro teplé klimatické optimum</a:t>
            </a:r>
          </a:p>
          <a:p>
            <a:endParaRPr lang="cs-CZ" altLang="cs-CZ" sz="1400" dirty="0">
              <a:latin typeface="Arial" panose="020B0604020202020204" pitchFamily="34" charset="0"/>
            </a:endParaRPr>
          </a:p>
          <a:p>
            <a:r>
              <a:rPr lang="cs-CZ" altLang="cs-CZ" sz="1400" dirty="0">
                <a:latin typeface="Arial" panose="020B0604020202020204" pitchFamily="34" charset="0"/>
              </a:rPr>
              <a:t>V. - </a:t>
            </a:r>
            <a:r>
              <a:rPr lang="cs-CZ" altLang="cs-CZ" sz="1400" i="1" dirty="0" err="1">
                <a:latin typeface="Arial" panose="020B0604020202020204" pitchFamily="34" charset="0"/>
              </a:rPr>
              <a:t>Bufo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calamita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Bufo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viridis</a:t>
            </a:r>
            <a:r>
              <a:rPr lang="cs-CZ" altLang="cs-CZ" sz="1400" dirty="0">
                <a:latin typeface="Arial" panose="020B0604020202020204" pitchFamily="34" charset="0"/>
              </a:rPr>
              <a:t> - první </a:t>
            </a:r>
            <a:r>
              <a:rPr lang="cs-CZ" altLang="cs-CZ" sz="1400" dirty="0" err="1">
                <a:latin typeface="Arial" panose="020B0604020202020204" pitchFamily="34" charset="0"/>
              </a:rPr>
              <a:t>invadéři</a:t>
            </a:r>
            <a:r>
              <a:rPr lang="cs-CZ" altLang="cs-CZ" sz="1400" dirty="0">
                <a:latin typeface="Arial" panose="020B0604020202020204" pitchFamily="34" charset="0"/>
              </a:rPr>
              <a:t> pozdní části teplého cyklu</a:t>
            </a:r>
          </a:p>
          <a:p>
            <a:endParaRPr lang="cs-CZ" altLang="cs-CZ" sz="1400" dirty="0">
              <a:latin typeface="Arial" panose="020B0604020202020204" pitchFamily="34" charset="0"/>
            </a:endParaRPr>
          </a:p>
          <a:p>
            <a:r>
              <a:rPr lang="cs-CZ" altLang="cs-CZ" sz="1400" dirty="0">
                <a:latin typeface="Arial" panose="020B0604020202020204" pitchFamily="34" charset="0"/>
              </a:rPr>
              <a:t>VI. - </a:t>
            </a:r>
            <a:r>
              <a:rPr lang="cs-CZ" altLang="cs-CZ" sz="1400" i="1" dirty="0" err="1">
                <a:latin typeface="Arial" panose="020B0604020202020204" pitchFamily="34" charset="0"/>
              </a:rPr>
              <a:t>Rana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temporaria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Bufo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viridis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Lacerta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vivipara</a:t>
            </a:r>
            <a:r>
              <a:rPr lang="cs-CZ" altLang="cs-CZ" sz="1400" dirty="0">
                <a:latin typeface="Arial" panose="020B0604020202020204" pitchFamily="34" charset="0"/>
              </a:rPr>
              <a:t>, </a:t>
            </a:r>
            <a:r>
              <a:rPr lang="cs-CZ" altLang="cs-CZ" sz="1400" i="1" dirty="0" err="1">
                <a:latin typeface="Arial" panose="020B0604020202020204" pitchFamily="34" charset="0"/>
              </a:rPr>
              <a:t>Vipera</a:t>
            </a:r>
            <a:r>
              <a:rPr lang="cs-CZ" altLang="cs-CZ" sz="1400" i="1" dirty="0">
                <a:latin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</a:rPr>
              <a:t>berus</a:t>
            </a:r>
            <a:r>
              <a:rPr lang="cs-CZ" altLang="cs-CZ" sz="1400" dirty="0">
                <a:latin typeface="Arial" panose="020B0604020202020204" pitchFamily="34" charset="0"/>
              </a:rPr>
              <a:t> - druhy charakteristické pro končící teplý cyklus a začátek studeného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3BE17F06-CDC7-434E-B733-7C864663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762000"/>
            <a:ext cx="3657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omezená platnost pro oblast jižní části střední Evropy</a:t>
            </a:r>
          </a:p>
          <a:p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kvartérní S-J migrace teplomilných balkánských taxonů</a:t>
            </a:r>
          </a:p>
          <a:p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v naší oblasti - možnost využití modelu především pro střední a svrchní pleistocén	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F1F00B76-BBF8-4901-B001-55B74BFB5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3595688"/>
            <a:ext cx="133350" cy="7921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1.9"/>
</p:tagLst>
</file>

<file path=ppt/theme/theme1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2468</TotalTime>
  <Words>963</Words>
  <Application>Microsoft Office PowerPoint</Application>
  <PresentationFormat>Předvádění na obrazovce (4:3)</PresentationFormat>
  <Paragraphs>89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Times New Roman</vt:lpstr>
      <vt:lpstr>Prázdná prezentace</vt:lpstr>
      <vt:lpstr>Výchozí návrh</vt:lpstr>
      <vt:lpstr>Prezentace aplikace PowerPoint</vt:lpstr>
      <vt:lpstr>Prezentace aplikace PowerPoint</vt:lpstr>
      <vt:lpstr>Obojživelníci a plazi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Mgr. Martin Ivanov, Dr.</dc:creator>
  <cp:lastModifiedBy>Martin Ivanov</cp:lastModifiedBy>
  <cp:revision>68</cp:revision>
  <dcterms:created xsi:type="dcterms:W3CDTF">2003-04-26T16:16:09Z</dcterms:created>
  <dcterms:modified xsi:type="dcterms:W3CDTF">2020-11-08T16:53:24Z</dcterms:modified>
</cp:coreProperties>
</file>