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9"/>
  </p:notesMasterIdLst>
  <p:sldIdLst>
    <p:sldId id="454" r:id="rId2"/>
    <p:sldId id="414" r:id="rId3"/>
    <p:sldId id="415" r:id="rId4"/>
    <p:sldId id="416" r:id="rId5"/>
    <p:sldId id="417" r:id="rId6"/>
    <p:sldId id="418" r:id="rId7"/>
    <p:sldId id="419" r:id="rId8"/>
    <p:sldId id="420" r:id="rId9"/>
    <p:sldId id="421" r:id="rId10"/>
    <p:sldId id="422" r:id="rId11"/>
    <p:sldId id="423" r:id="rId12"/>
    <p:sldId id="427" r:id="rId13"/>
    <p:sldId id="428" r:id="rId14"/>
    <p:sldId id="429" r:id="rId15"/>
    <p:sldId id="430" r:id="rId16"/>
    <p:sldId id="431" r:id="rId17"/>
    <p:sldId id="432" r:id="rId18"/>
    <p:sldId id="455" r:id="rId19"/>
    <p:sldId id="433" r:id="rId20"/>
    <p:sldId id="434" r:id="rId21"/>
    <p:sldId id="435" r:id="rId22"/>
    <p:sldId id="436" r:id="rId23"/>
    <p:sldId id="437" r:id="rId24"/>
    <p:sldId id="438" r:id="rId25"/>
    <p:sldId id="456" r:id="rId26"/>
    <p:sldId id="439" r:id="rId27"/>
    <p:sldId id="440" r:id="rId28"/>
    <p:sldId id="441" r:id="rId29"/>
    <p:sldId id="442" r:id="rId30"/>
    <p:sldId id="443" r:id="rId31"/>
    <p:sldId id="457" r:id="rId32"/>
    <p:sldId id="444" r:id="rId33"/>
    <p:sldId id="445" r:id="rId34"/>
    <p:sldId id="446" r:id="rId35"/>
    <p:sldId id="447" r:id="rId36"/>
    <p:sldId id="448" r:id="rId37"/>
    <p:sldId id="449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3366FF"/>
    <a:srgbClr val="3399FF"/>
    <a:srgbClr val="FF9900"/>
    <a:srgbClr val="FF0000"/>
    <a:srgbClr val="000099"/>
    <a:srgbClr val="FFFF0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5" autoAdjust="0"/>
    <p:restoredTop sz="90936" autoAdjust="0"/>
  </p:normalViewPr>
  <p:slideViewPr>
    <p:cSldViewPr>
      <p:cViewPr varScale="1">
        <p:scale>
          <a:sx n="118" d="100"/>
          <a:sy n="118" d="100"/>
        </p:scale>
        <p:origin x="100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8" d="100"/>
          <a:sy n="28" d="100"/>
        </p:scale>
        <p:origin x="-1266" y="-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63B20F81-3461-4C2F-A27A-21713E0FD93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1935D685-37D8-43FE-81CE-91C1B466853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EE1B791E-CDF3-4DFA-9DA4-705277CBB4F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1F1583AC-A954-4544-8537-E558C084D0C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6AF140B1-16F8-47F7-99B3-BD8780F13D4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33CBD622-10B8-4100-86A6-BCC8BA68FA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ADBE019-10D7-497A-9B75-9E511C573E3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9B986D-8263-495D-9C95-78111AC9F5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F26237-977C-4FF1-AADA-30818F6636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9709BF-B818-4F03-9C16-381161AE02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4A8797-C59B-4D6E-AD15-994E893E967D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2004018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563BD9-9649-424D-8A22-1C6BA3CC41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A8272B-428B-4B4C-91C9-5CE9C7A364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9380DA-9EE2-44E1-B018-93C6486A33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5EB2B1-3D81-4BCB-9EEF-39C5E75B5D48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8537481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F66D6C-E608-4AC3-BDA2-9813F256FD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ECECCA-37D8-454F-B294-AD24CBF284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3D820E-4B17-4CA5-AB82-3C6C7583B0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48CF90-CD55-4361-8F17-46FAC040C3E1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0260961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491807-5EDB-4472-A8D8-4E13EB020D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A738C0-90A4-41A4-9496-901307A72F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A937C7-2063-4741-A7A4-1682516E5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BA41BA-BB16-418F-AF04-71548FC5A1FE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090662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45DD5D-0FEE-48BB-8C5C-DA83FFD709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11338-0FAA-42DA-BE9F-5CDFBC74E7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658B92-B2E1-4802-9229-DDBBF30F1C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C2BEA-6420-4404-8A35-8EB63A83D93E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0069638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F3D2F-408A-4B66-B7C3-F6DE68E5AD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E2A7D7-08AF-4684-9CBD-E5225AFB4C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A7403-77FF-44C2-9B92-0E9A98DE2F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65075-6C31-4F0E-9F73-23CF8092E8FD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9039041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BF72EA-F532-4180-890C-158F706CC4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4A58898-43EB-4B01-8CDD-D5CE323A36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97AE67-A0FA-4B41-A664-64D13BCEB9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41730-7CC0-41F5-98ED-4EE75D49690F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3845308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99EC70C-82F1-4492-A804-87122EC62A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B1D6F6F-A5AB-4847-879F-361DF42F0E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D0341F6-0108-4960-A47A-25E0E0656C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02C9C0-78D4-4CCA-AE14-673875151028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3251265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8ED9B2-48EC-46D0-9D2A-2651C2C341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A935BF-A434-4243-A9C6-C5BB9EFBD3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CF21D7D-2EB4-4511-9A47-415D3C70DE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75D87-5F9C-49A8-A083-1AE4F5057B6F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4622006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19D42C-D7F5-4D2B-9ADE-7EE610DA76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94AB19-BEED-4D95-A11B-7F6A634E59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B991F6-F464-4AD8-84B8-898AC225AA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66E50B-8931-4CEE-A334-E8F29D9025AD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8343661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9B29D6-0D4B-4FE1-B591-FD3FB880EF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3B4449-4708-4109-99C4-FE8ACF6A07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EC560C-A5CD-4678-8EFB-7DB25DC69B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D187F-28DF-4A8B-BE10-FBA8F84A19C2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03919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3CF0F1C-7437-4AF5-B63D-F255192B1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1D839B4-36AF-4CAE-A675-D89E2EA200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ED3D64D-2706-41EC-AA9A-823C8ACE988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6FFB9E8-2997-40D9-8890-006A6A4984E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EFF495-8D2F-481B-A219-01AF6AC8A26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3371BCD2-97F3-47BB-A852-89552212A7F3}" type="slidenum">
              <a:rPr lang="en-CA" altLang="cs-CZ"/>
              <a:pPr/>
              <a:t>‹#›</a:t>
            </a:fld>
            <a:endParaRPr lang="en-CA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784D14F-2DA8-42AA-8B32-FF7F1C5E6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19400"/>
            <a:ext cx="769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FFCC66"/>
                </a:solidFill>
                <a:latin typeface="Comic Sans MS" panose="030F0702030302020204" pitchFamily="66" charset="0"/>
              </a:rPr>
              <a:t>Fluviální sedimenty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Niva_2">
            <a:extLst>
              <a:ext uri="{FF2B5EF4-FFF2-40B4-BE49-F238E27FC236}">
                <a16:creationId xmlns:a16="http://schemas.microsoft.com/office/drawing/2014/main" id="{B46F9C6E-9D69-4175-975F-DA7D4CBF1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3600" cy="578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3399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7">
            <a:extLst>
              <a:ext uri="{FF2B5EF4-FFF2-40B4-BE49-F238E27FC236}">
                <a16:creationId xmlns:a16="http://schemas.microsoft.com/office/drawing/2014/main" id="{BC195F3D-1403-46E6-803F-64AE2FC10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838200"/>
            <a:ext cx="3048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v meandrujících řekách dochází k výraznému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ukládání jemnozrnných usazenin v podobě </a:t>
            </a:r>
            <a:r>
              <a:rPr lang="cs-CZ" altLang="cs-CZ" sz="1400">
                <a:solidFill>
                  <a:srgbClr val="FFCC66"/>
                </a:solidFill>
                <a:latin typeface="Comic Sans MS" panose="030F0702030302020204" pitchFamily="66" charset="0"/>
              </a:rPr>
              <a:t>nivních sedimentů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4756" name="Rectangle 15">
            <a:extLst>
              <a:ext uri="{FF2B5EF4-FFF2-40B4-BE49-F238E27FC236}">
                <a16:creationId xmlns:a16="http://schemas.microsoft.com/office/drawing/2014/main" id="{2B676D56-D10A-47AA-A9A2-D2B5E615C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2108200"/>
            <a:ext cx="31305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velká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různorodost 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- naplavené hlíny, slatiny, sapropely, jílovité výplně starých ramen, nivní půdy</a:t>
            </a:r>
          </a:p>
        </p:txBody>
      </p:sp>
      <p:sp>
        <p:nvSpPr>
          <p:cNvPr id="74757" name="Rectangle 16">
            <a:extLst>
              <a:ext uri="{FF2B5EF4-FFF2-40B4-BE49-F238E27FC236}">
                <a16:creationId xmlns:a16="http://schemas.microsoft.com/office/drawing/2014/main" id="{B71ACB95-ABAD-4620-9FFA-6A2E415B0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200" y="3276600"/>
            <a:ext cx="313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plně vyvinuté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nivní série - především v holocénu</a:t>
            </a:r>
          </a:p>
        </p:txBody>
      </p:sp>
      <p:sp>
        <p:nvSpPr>
          <p:cNvPr id="74758" name="Text Box 17">
            <a:extLst>
              <a:ext uri="{FF2B5EF4-FFF2-40B4-BE49-F238E27FC236}">
                <a16:creationId xmlns:a16="http://schemas.microsoft.com/office/drawing/2014/main" id="{76E8A604-58D3-4F74-AB2D-B323F9FA4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200025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CC66"/>
                </a:solidFill>
                <a:latin typeface="Comic Sans MS" panose="030F0702030302020204" pitchFamily="66" charset="0"/>
              </a:rPr>
              <a:t>Teplé klima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080" descr="21400036">
            <a:extLst>
              <a:ext uri="{FF2B5EF4-FFF2-40B4-BE49-F238E27FC236}">
                <a16:creationId xmlns:a16="http://schemas.microsoft.com/office/drawing/2014/main" id="{925175E2-D377-409C-AB31-40238530D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081">
            <a:extLst>
              <a:ext uri="{FF2B5EF4-FFF2-40B4-BE49-F238E27FC236}">
                <a16:creationId xmlns:a16="http://schemas.microsoft.com/office/drawing/2014/main" id="{054B7DFC-3FFF-491D-9B5A-D633A5D83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477000"/>
            <a:ext cx="3962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Říční niva v podhorské oblasti Rio Chanchamayo, Peru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>
            <a:extLst>
              <a:ext uri="{FF2B5EF4-FFF2-40B4-BE49-F238E27FC236}">
                <a16:creationId xmlns:a16="http://schemas.microsoft.com/office/drawing/2014/main" id="{6212DAFB-E776-40C4-931E-D459391F2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265363"/>
            <a:ext cx="3886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fluviální sedimentace v nivě je silně ovlivněna polohou vzhledem k toku. V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blízkosti řeky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ukládání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hrubšího hlinito-písčitého materiálu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v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okrajových úsecích nivy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ukládání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hlinito-písčitého kalu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(ukládání v mírně tekoucích až stojatých vodách)</a:t>
            </a:r>
          </a:p>
        </p:txBody>
      </p:sp>
      <p:pic>
        <p:nvPicPr>
          <p:cNvPr id="79875" name="Picture 4" descr="Niva_1">
            <a:extLst>
              <a:ext uri="{FF2B5EF4-FFF2-40B4-BE49-F238E27FC236}">
                <a16:creationId xmlns:a16="http://schemas.microsoft.com/office/drawing/2014/main" id="{FE1B3D71-E9ED-4816-9802-7A00A951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33375"/>
            <a:ext cx="48006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5">
            <a:extLst>
              <a:ext uri="{FF2B5EF4-FFF2-40B4-BE49-F238E27FC236}">
                <a16:creationId xmlns:a16="http://schemas.microsoft.com/office/drawing/2014/main" id="{A243D2FE-555D-4337-9DE2-30463E5F5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53988"/>
            <a:ext cx="373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</a:rPr>
              <a:t>Divočící a meandrující řeky - geomorfologické pojmy</a:t>
            </a:r>
          </a:p>
        </p:txBody>
      </p:sp>
      <p:sp>
        <p:nvSpPr>
          <p:cNvPr id="79877" name="Rectangle 6">
            <a:extLst>
              <a:ext uri="{FF2B5EF4-FFF2-40B4-BE49-F238E27FC236}">
                <a16:creationId xmlns:a16="http://schemas.microsoft.com/office/drawing/2014/main" id="{BB68FC6E-EDDA-470A-9D4E-528B1EEDC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638800"/>
            <a:ext cx="4495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teplá období pleistocénu a počátek holocénu - rozvoj bujné nivní vegetace, silný rostlinný pokryv zmírňoval záplavy - rozvoj nivních půd, slatin, vápenatých usazenin</a:t>
            </a:r>
          </a:p>
        </p:txBody>
      </p:sp>
      <p:sp>
        <p:nvSpPr>
          <p:cNvPr id="79878" name="Text Box 7">
            <a:extLst>
              <a:ext uri="{FF2B5EF4-FFF2-40B4-BE49-F238E27FC236}">
                <a16:creationId xmlns:a16="http://schemas.microsoft.com/office/drawing/2014/main" id="{BED73654-A0A1-4D80-927F-D6D14F7EC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1027113"/>
            <a:ext cx="3657600" cy="9429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Niva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- rovinné údolní dno akumulované při povodňovém stavu vodního toku. Tvoří ji štěrkovité, písčité, hlinité nebo jílovité naplaveniny</a:t>
            </a:r>
          </a:p>
        </p:txBody>
      </p:sp>
      <p:sp>
        <p:nvSpPr>
          <p:cNvPr id="79879" name="Text Box 8">
            <a:extLst>
              <a:ext uri="{FF2B5EF4-FFF2-40B4-BE49-F238E27FC236}">
                <a16:creationId xmlns:a16="http://schemas.microsoft.com/office/drawing/2014/main" id="{D0F08861-7380-4230-A0BA-D6CFFF4D2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4060825"/>
            <a:ext cx="3657600" cy="9429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Jesep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(nánosový břeh) - mírně skloněný vypouklý břeh řeky v říčním zákrutu, přetnutím zúžené meandrové šíje vzniká </a:t>
            </a: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okrouhlík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9880" name="Text Box 9">
            <a:extLst>
              <a:ext uri="{FF2B5EF4-FFF2-40B4-BE49-F238E27FC236}">
                <a16:creationId xmlns:a16="http://schemas.microsoft.com/office/drawing/2014/main" id="{D8F4546F-A54D-419C-8C5F-FE999DF71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5359400"/>
            <a:ext cx="3657600" cy="11557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Agradační val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(nivní hráz) - podélně naplavené valy lemující při březích koryto a oddělující je od říční nivy. Vznik při vyšších stavech vody, zvýšením hrází se zvyšuje dno koryta vůči okolní nivě.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9" descr="okrouhlik004">
            <a:extLst>
              <a:ext uri="{FF2B5EF4-FFF2-40B4-BE49-F238E27FC236}">
                <a16:creationId xmlns:a16="http://schemas.microsoft.com/office/drawing/2014/main" id="{7838D3A2-CF5B-4D2D-8538-8CFB2907C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9"/>
          <a:stretch>
            <a:fillRect/>
          </a:stretch>
        </p:blipFill>
        <p:spPr bwMode="auto">
          <a:xfrm>
            <a:off x="0" y="0"/>
            <a:ext cx="5410200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10" descr="okrouhlik1005">
            <a:extLst>
              <a:ext uri="{FF2B5EF4-FFF2-40B4-BE49-F238E27FC236}">
                <a16:creationId xmlns:a16="http://schemas.microsoft.com/office/drawing/2014/main" id="{BEF6E5D7-C5DD-457C-A158-E6C00D63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8838"/>
            <a:ext cx="91440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12">
            <a:extLst>
              <a:ext uri="{FF2B5EF4-FFF2-40B4-BE49-F238E27FC236}">
                <a16:creationId xmlns:a16="http://schemas.microsoft.com/office/drawing/2014/main" id="{4FFC1B6D-9351-440E-8E1D-961C2B93A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333375"/>
            <a:ext cx="2209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Vznik okrouhlíku, Mississippi.</a:t>
            </a:r>
          </a:p>
        </p:txBody>
      </p:sp>
      <p:sp>
        <p:nvSpPr>
          <p:cNvPr id="80901" name="Rectangle 13">
            <a:extLst>
              <a:ext uri="{FF2B5EF4-FFF2-40B4-BE49-F238E27FC236}">
                <a16:creationId xmlns:a16="http://schemas.microsoft.com/office/drawing/2014/main" id="{1B782390-9762-4C62-9467-99A8D5D62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1125538"/>
            <a:ext cx="288131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agradační val (levee splay)</a:t>
            </a:r>
          </a:p>
        </p:txBody>
      </p:sp>
      <p:sp>
        <p:nvSpPr>
          <p:cNvPr id="80902" name="Rectangle 14">
            <a:extLst>
              <a:ext uri="{FF2B5EF4-FFF2-40B4-BE49-F238E27FC236}">
                <a16:creationId xmlns:a16="http://schemas.microsoft.com/office/drawing/2014/main" id="{2DC62099-0239-487E-8AD7-72CD8155A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1484313"/>
            <a:ext cx="288131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jesep (point bar)</a:t>
            </a:r>
          </a:p>
        </p:txBody>
      </p:sp>
      <p:sp>
        <p:nvSpPr>
          <p:cNvPr id="80903" name="Rectangle 15">
            <a:extLst>
              <a:ext uri="{FF2B5EF4-FFF2-40B4-BE49-F238E27FC236}">
                <a16:creationId xmlns:a16="http://schemas.microsoft.com/office/drawing/2014/main" id="{7FB58A09-DDDE-4B4E-8D2B-3B7D239CD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2060575"/>
            <a:ext cx="288131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rozlivy (crevasse channels)</a:t>
            </a:r>
          </a:p>
        </p:txBody>
      </p:sp>
      <p:sp>
        <p:nvSpPr>
          <p:cNvPr id="80904" name="Rectangle 16">
            <a:extLst>
              <a:ext uri="{FF2B5EF4-FFF2-40B4-BE49-F238E27FC236}">
                <a16:creationId xmlns:a16="http://schemas.microsoft.com/office/drawing/2014/main" id="{A67BA1CA-F383-4BC4-A7C0-FBE83354E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8325" y="2565400"/>
            <a:ext cx="288131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niva (floodbasin)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033" descr="Kly (od severu), okr">
            <a:extLst>
              <a:ext uri="{FF2B5EF4-FFF2-40B4-BE49-F238E27FC236}">
                <a16:creationId xmlns:a16="http://schemas.microsoft.com/office/drawing/2014/main" id="{2A7891F9-130D-4EFA-8FB8-681DECA31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4663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1034">
            <a:extLst>
              <a:ext uri="{FF2B5EF4-FFF2-40B4-BE49-F238E27FC236}">
                <a16:creationId xmlns:a16="http://schemas.microsoft.com/office/drawing/2014/main" id="{47681972-6BEB-4E44-877F-5F299AB24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6035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Zatopené opuštěné meandry Labe, Kly, Česko</a:t>
            </a:r>
          </a:p>
        </p:txBody>
      </p:sp>
      <p:pic>
        <p:nvPicPr>
          <p:cNvPr id="81924" name="Picture 1035" descr="Mlékojedy, okr">
            <a:extLst>
              <a:ext uri="{FF2B5EF4-FFF2-40B4-BE49-F238E27FC236}">
                <a16:creationId xmlns:a16="http://schemas.microsoft.com/office/drawing/2014/main" id="{3FA252A2-DEC9-4E52-86C2-47202FAF6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2420938"/>
            <a:ext cx="644525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Text Box 1036">
            <a:extLst>
              <a:ext uri="{FF2B5EF4-FFF2-40B4-BE49-F238E27FC236}">
                <a16:creationId xmlns:a16="http://schemas.microsoft.com/office/drawing/2014/main" id="{31F6A135-0A70-43EB-8587-13FC81223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674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Zatopený opuštěný meandr Labe, Mlékojedy, Česko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Vltava u Mělníka">
            <a:extLst>
              <a:ext uri="{FF2B5EF4-FFF2-40B4-BE49-F238E27FC236}">
                <a16:creationId xmlns:a16="http://schemas.microsoft.com/office/drawing/2014/main" id="{66357C5D-2E55-4E7A-9A4C-4A928DFE8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/>
          <a:stretch>
            <a:fillRect/>
          </a:stretch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3">
            <a:extLst>
              <a:ext uri="{FF2B5EF4-FFF2-40B4-BE49-F238E27FC236}">
                <a16:creationId xmlns:a16="http://schemas.microsoft.com/office/drawing/2014/main" id="{F98D1CDC-35CE-4CAD-88D5-76F8996A4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4770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Meandrující řeka Vltava, Mělník, Česko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 descr="21500013">
            <a:extLst>
              <a:ext uri="{FF2B5EF4-FFF2-40B4-BE49-F238E27FC236}">
                <a16:creationId xmlns:a16="http://schemas.microsoft.com/office/drawing/2014/main" id="{03C805B4-5C4D-4967-BB51-83649C82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4">
            <a:extLst>
              <a:ext uri="{FF2B5EF4-FFF2-40B4-BE49-F238E27FC236}">
                <a16:creationId xmlns:a16="http://schemas.microsoft.com/office/drawing/2014/main" id="{4005CF86-1690-4646-82C4-3EF09F6E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1722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Divočící řeka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Rio Colorado, plošina Nazca, Peru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3">
            <a:extLst>
              <a:ext uri="{FF2B5EF4-FFF2-40B4-BE49-F238E27FC236}">
                <a16:creationId xmlns:a16="http://schemas.microsoft.com/office/drawing/2014/main" id="{3201DD71-6F7D-42F6-BDE4-BB07B8CAE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76200"/>
            <a:ext cx="5705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</a:rPr>
              <a:t>Stratigrafický význam fluviálních sedimentů</a:t>
            </a:r>
          </a:p>
        </p:txBody>
      </p:sp>
      <p:sp>
        <p:nvSpPr>
          <p:cNvPr id="84995" name="Rectangle 6">
            <a:extLst>
              <a:ext uri="{FF2B5EF4-FFF2-40B4-BE49-F238E27FC236}">
                <a16:creationId xmlns:a16="http://schemas.microsoft.com/office/drawing/2014/main" id="{2C021456-88FE-4E37-91E0-E70932CA4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114800"/>
            <a:ext cx="434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klima výrazně ovlivňuje zrnitostní frakci</a:t>
            </a:r>
          </a:p>
        </p:txBody>
      </p:sp>
      <p:sp>
        <p:nvSpPr>
          <p:cNvPr id="84996" name="Rectangle 7">
            <a:extLst>
              <a:ext uri="{FF2B5EF4-FFF2-40B4-BE49-F238E27FC236}">
                <a16:creationId xmlns:a16="http://schemas.microsoft.com/office/drawing/2014/main" id="{EC27DCAA-B0CD-47C5-9005-D12F84C0A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648200"/>
            <a:ext cx="4343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chladné klima (doloženo např. malakologicky) - v měnících se korytech divočících řek dochází k ukládání hrubších štěrkopísků do podoby </a:t>
            </a:r>
            <a:r>
              <a:rPr lang="cs-CZ" altLang="cs-CZ" sz="1400">
                <a:solidFill>
                  <a:srgbClr val="FFFFFF"/>
                </a:solidFill>
                <a:latin typeface="Comic Sans MS" panose="030F0702030302020204" pitchFamily="66" charset="0"/>
              </a:rPr>
              <a:t>teras</a:t>
            </a:r>
            <a:endParaRPr lang="cs-CZ" altLang="cs-CZ" sz="1400" b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84997" name="Rectangle 8">
            <a:extLst>
              <a:ext uri="{FF2B5EF4-FFF2-40B4-BE49-F238E27FC236}">
                <a16:creationId xmlns:a16="http://schemas.microsoft.com/office/drawing/2014/main" id="{116973D0-A86A-466B-97F5-2A825DCC2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715000"/>
            <a:ext cx="4343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teplé klima - v meandrujících řekách dochází k výraznému ukládání jemnozrnných usazenin v podobě </a:t>
            </a:r>
            <a:r>
              <a:rPr lang="cs-CZ" altLang="cs-CZ" sz="1400">
                <a:solidFill>
                  <a:srgbClr val="FFFFFF"/>
                </a:solidFill>
                <a:latin typeface="Comic Sans MS" panose="030F0702030302020204" pitchFamily="66" charset="0"/>
              </a:rPr>
              <a:t>nivních sedimentů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84998" name="Picture 18" descr="terasy1">
            <a:extLst>
              <a:ext uri="{FF2B5EF4-FFF2-40B4-BE49-F238E27FC236}">
                <a16:creationId xmlns:a16="http://schemas.microsoft.com/office/drawing/2014/main" id="{08EDACC6-110F-4EA6-83AB-31868299D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34"/>
          <a:stretch>
            <a:fillRect/>
          </a:stretch>
        </p:blipFill>
        <p:spPr bwMode="auto">
          <a:xfrm>
            <a:off x="0" y="533400"/>
            <a:ext cx="9144000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Text Box 19">
            <a:extLst>
              <a:ext uri="{FF2B5EF4-FFF2-40B4-BE49-F238E27FC236}">
                <a16:creationId xmlns:a16="http://schemas.microsoft.com/office/drawing/2014/main" id="{DAB8D335-C06A-4B6B-B8F6-B6798F925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422775"/>
            <a:ext cx="3505200" cy="136842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Význam studia teras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Korelace výškové pozice říčních teras s pozicí datovaných půdních komplexů, např. srovnání výskytu říčních teras na Stránské skále s pozicí horizontů fosilních půd na Červeném kopci v Brně.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97BB896-3130-47B3-9E00-D3F66FC31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19400"/>
            <a:ext cx="769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FFCC66"/>
                </a:solidFill>
                <a:latin typeface="Comic Sans MS" panose="030F0702030302020204" pitchFamily="66" charset="0"/>
              </a:rPr>
              <a:t>Jezerní sedimenty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4">
            <a:extLst>
              <a:ext uri="{FF2B5EF4-FFF2-40B4-BE49-F238E27FC236}">
                <a16:creationId xmlns:a16="http://schemas.microsoft.com/office/drawing/2014/main" id="{0C9C6046-5E46-43D7-BC2D-5F2820C27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762500"/>
            <a:ext cx="3505200" cy="952500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Jezerní cyklus</a:t>
            </a: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 - laminované jíly větších hloubek, sedimentace končí deltovými a říčními písky, které z okrajů zaplní jezero.</a:t>
            </a:r>
          </a:p>
        </p:txBody>
      </p:sp>
      <p:sp>
        <p:nvSpPr>
          <p:cNvPr id="87043" name="Text Box 6">
            <a:extLst>
              <a:ext uri="{FF2B5EF4-FFF2-40B4-BE49-F238E27FC236}">
                <a16:creationId xmlns:a16="http://schemas.microsoft.com/office/drawing/2014/main" id="{464F2935-760E-41C4-BF4E-DB66CCE62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048375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Některé typy sedimentů ukládaných se vzrůstající hloubkou (v oligotrofních (chudých na živinné látky) a eutrofních podmínkách.</a:t>
            </a:r>
          </a:p>
        </p:txBody>
      </p:sp>
      <p:pic>
        <p:nvPicPr>
          <p:cNvPr id="87044" name="Picture 7" descr="Jezer_sedim_1">
            <a:extLst>
              <a:ext uri="{FF2B5EF4-FFF2-40B4-BE49-F238E27FC236}">
                <a16:creationId xmlns:a16="http://schemas.microsoft.com/office/drawing/2014/main" id="{1E1FD7E4-64C4-4991-926D-EA56E426E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152400"/>
            <a:ext cx="501332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Rectangle 9">
            <a:extLst>
              <a:ext uri="{FF2B5EF4-FFF2-40B4-BE49-F238E27FC236}">
                <a16:creationId xmlns:a16="http://schemas.microsoft.com/office/drawing/2014/main" id="{D1431CF9-0FC2-45A5-84AF-F4AAB9EB9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81200"/>
            <a:ext cx="3733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výskyt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ve všech zeměpisných šířkách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v geologické historii nejhojnější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jezera tektonická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(na riftových prolomech, v mezihorských depresích i na pokleslých aluviálních plošinách)</a:t>
            </a:r>
          </a:p>
        </p:txBody>
      </p:sp>
      <p:sp>
        <p:nvSpPr>
          <p:cNvPr id="87046" name="Rectangle 10">
            <a:extLst>
              <a:ext uri="{FF2B5EF4-FFF2-40B4-BE49-F238E27FC236}">
                <a16:creationId xmlns:a16="http://schemas.microsoft.com/office/drawing/2014/main" id="{C8A32C08-58D8-4F9D-9BBC-211725A4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0386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jezerní sedimentace -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velmi rychlá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obvykle 50-100 cm/1000 let</a:t>
            </a:r>
          </a:p>
        </p:txBody>
      </p:sp>
      <p:sp>
        <p:nvSpPr>
          <p:cNvPr id="87047" name="Rectangle 11">
            <a:extLst>
              <a:ext uri="{FF2B5EF4-FFF2-40B4-BE49-F238E27FC236}">
                <a16:creationId xmlns:a16="http://schemas.microsoft.com/office/drawing/2014/main" id="{F4C85372-919F-4AD9-9144-7B445B324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200400"/>
            <a:ext cx="3733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pro jezerní sedimentaci má zásadní význam přínos terigenního materiálu a klima</a:t>
            </a:r>
          </a:p>
        </p:txBody>
      </p:sp>
      <p:sp>
        <p:nvSpPr>
          <p:cNvPr id="87048" name="Rectangle 12">
            <a:extLst>
              <a:ext uri="{FF2B5EF4-FFF2-40B4-BE49-F238E27FC236}">
                <a16:creationId xmlns:a16="http://schemas.microsoft.com/office/drawing/2014/main" id="{97D54705-5461-4405-BC5B-A4094D2F4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867400"/>
            <a:ext cx="3733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při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dostatku klastického materiálu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změlčené jezero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zarůstá vegetací, vzniká močál, rašelina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nebo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slatina</a:t>
            </a:r>
          </a:p>
        </p:txBody>
      </p:sp>
      <p:sp>
        <p:nvSpPr>
          <p:cNvPr id="87049" name="Text Box 13">
            <a:extLst>
              <a:ext uri="{FF2B5EF4-FFF2-40B4-BE49-F238E27FC236}">
                <a16:creationId xmlns:a16="http://schemas.microsoft.com/office/drawing/2014/main" id="{7E8D7B5A-7831-482B-9C53-8B263E52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76200"/>
            <a:ext cx="3714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FF"/>
                </a:solidFill>
                <a:latin typeface="Comic Sans MS" panose="030F0702030302020204" pitchFamily="66" charset="0"/>
              </a:rPr>
              <a:t>Jezerní (limnické) sedimenty</a:t>
            </a:r>
          </a:p>
        </p:txBody>
      </p:sp>
      <p:sp>
        <p:nvSpPr>
          <p:cNvPr id="87050" name="Text Box 15">
            <a:extLst>
              <a:ext uri="{FF2B5EF4-FFF2-40B4-BE49-F238E27FC236}">
                <a16:creationId xmlns:a16="http://schemas.microsoft.com/office/drawing/2014/main" id="{915668B9-8E6B-49F9-A89C-D523D6246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74725"/>
            <a:ext cx="3581400" cy="8255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Definice</a:t>
            </a:r>
            <a:r>
              <a:rPr lang="cs-CZ" altLang="cs-CZ" sz="1600" b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 </a:t>
            </a:r>
            <a:r>
              <a:rPr lang="cs-CZ" altLang="cs-CZ" sz="1600" b="0">
                <a:solidFill>
                  <a:srgbClr val="000000"/>
                </a:solidFill>
                <a:latin typeface="Comic Sans MS" panose="030F0702030302020204" pitchFamily="66" charset="0"/>
              </a:rPr>
              <a:t>Usazeniny mechanického, chemického nebo organogenního původu v jezerním prostředí. </a:t>
            </a:r>
          </a:p>
        </p:txBody>
      </p:sp>
      <p:sp>
        <p:nvSpPr>
          <p:cNvPr id="87051" name="Text Box 17">
            <a:extLst>
              <a:ext uri="{FF2B5EF4-FFF2-40B4-BE49-F238E27FC236}">
                <a16:creationId xmlns:a16="http://schemas.microsoft.com/office/drawing/2014/main" id="{EF9A38CC-9EDA-483F-A691-AD8C599CB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571500"/>
            <a:ext cx="885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</a:rPr>
              <a:t>rašeliníky</a:t>
            </a:r>
          </a:p>
        </p:txBody>
      </p:sp>
      <p:sp>
        <p:nvSpPr>
          <p:cNvPr id="87052" name="Text Box 18">
            <a:extLst>
              <a:ext uri="{FF2B5EF4-FFF2-40B4-BE49-F238E27FC236}">
                <a16:creationId xmlns:a16="http://schemas.microsoft.com/office/drawing/2014/main" id="{65A7D5F4-83F1-4223-A63A-86E7321AD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3522663"/>
            <a:ext cx="6731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</a:rPr>
              <a:t>rákosy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4">
            <a:extLst>
              <a:ext uri="{FF2B5EF4-FFF2-40B4-BE49-F238E27FC236}">
                <a16:creationId xmlns:a16="http://schemas.microsoft.com/office/drawing/2014/main" id="{A223A13B-0011-4620-8149-8B70A4D2146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277018" y="1613694"/>
            <a:ext cx="16144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</a:rPr>
              <a:t>Sladkovodní sedimenty</a:t>
            </a:r>
          </a:p>
        </p:txBody>
      </p:sp>
      <p:sp>
        <p:nvSpPr>
          <p:cNvPr id="66563" name="AutoShape 5">
            <a:extLst>
              <a:ext uri="{FF2B5EF4-FFF2-40B4-BE49-F238E27FC236}">
                <a16:creationId xmlns:a16="http://schemas.microsoft.com/office/drawing/2014/main" id="{624C715D-B32D-4847-8910-63EBB3FA9131}"/>
              </a:ext>
            </a:extLst>
          </p:cNvPr>
          <p:cNvSpPr>
            <a:spLocks/>
          </p:cNvSpPr>
          <p:nvPr/>
        </p:nvSpPr>
        <p:spPr bwMode="auto">
          <a:xfrm>
            <a:off x="1550988" y="1979613"/>
            <a:ext cx="2514600" cy="527050"/>
          </a:xfrm>
          <a:prstGeom prst="accentBorderCallout2">
            <a:avLst>
              <a:gd name="adj1" fmla="val 21685"/>
              <a:gd name="adj2" fmla="val -3032"/>
              <a:gd name="adj3" fmla="val 21685"/>
              <a:gd name="adj4" fmla="val -15088"/>
              <a:gd name="adj5" fmla="val -1204"/>
              <a:gd name="adj6" fmla="val -26199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Jezerní (limnické)</a:t>
            </a: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 - usazeniny stojatých vod.</a:t>
            </a:r>
          </a:p>
        </p:txBody>
      </p:sp>
      <p:sp>
        <p:nvSpPr>
          <p:cNvPr id="66564" name="AutoShape 6">
            <a:extLst>
              <a:ext uri="{FF2B5EF4-FFF2-40B4-BE49-F238E27FC236}">
                <a16:creationId xmlns:a16="http://schemas.microsoft.com/office/drawing/2014/main" id="{C228773B-AADF-495A-B243-0E08142B7D89}"/>
              </a:ext>
            </a:extLst>
          </p:cNvPr>
          <p:cNvSpPr>
            <a:spLocks/>
          </p:cNvSpPr>
          <p:nvPr/>
        </p:nvSpPr>
        <p:spPr bwMode="auto">
          <a:xfrm>
            <a:off x="1562100" y="644525"/>
            <a:ext cx="2514600" cy="1165225"/>
          </a:xfrm>
          <a:prstGeom prst="accentBorderCallout2">
            <a:avLst>
              <a:gd name="adj1" fmla="val 9810"/>
              <a:gd name="adj2" fmla="val -3032"/>
              <a:gd name="adj3" fmla="val 9810"/>
              <a:gd name="adj4" fmla="val -14898"/>
              <a:gd name="adj5" fmla="val 113213"/>
              <a:gd name="adj6" fmla="val -26389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Fluviální</a:t>
            </a: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 - nánosy tekoucích vod (naplaveniny), řadíme sem </a:t>
            </a: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aluviální (výplavové) kužely</a:t>
            </a: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 a </a:t>
            </a: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fluviální s.s. </a:t>
            </a: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(říční) </a:t>
            </a: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sedimenty</a:t>
            </a: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6565" name="AutoShape 7">
            <a:extLst>
              <a:ext uri="{FF2B5EF4-FFF2-40B4-BE49-F238E27FC236}">
                <a16:creationId xmlns:a16="http://schemas.microsoft.com/office/drawing/2014/main" id="{30C7D025-270C-451E-BDF8-1A9273BEE3CD}"/>
              </a:ext>
            </a:extLst>
          </p:cNvPr>
          <p:cNvSpPr>
            <a:spLocks/>
          </p:cNvSpPr>
          <p:nvPr/>
        </p:nvSpPr>
        <p:spPr bwMode="auto">
          <a:xfrm>
            <a:off x="1550988" y="2782888"/>
            <a:ext cx="2514600" cy="739775"/>
          </a:xfrm>
          <a:prstGeom prst="accentBorderCallout2">
            <a:avLst>
              <a:gd name="adj1" fmla="val 15449"/>
              <a:gd name="adj2" fmla="val -3032"/>
              <a:gd name="adj3" fmla="val 15449"/>
              <a:gd name="adj4" fmla="val -15088"/>
              <a:gd name="adj5" fmla="val -109870"/>
              <a:gd name="adj6" fmla="val -26009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Pramenné</a:t>
            </a: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 - vysráženiny pramenů a pramenných potoků.</a:t>
            </a:r>
          </a:p>
        </p:txBody>
      </p:sp>
      <p:sp>
        <p:nvSpPr>
          <p:cNvPr id="66566" name="Text Box 11">
            <a:extLst>
              <a:ext uri="{FF2B5EF4-FFF2-40B4-BE49-F238E27FC236}">
                <a16:creationId xmlns:a16="http://schemas.microsoft.com/office/drawing/2014/main" id="{3200C904-9320-479A-BE6E-3AC814AA3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70325"/>
            <a:ext cx="358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</a:rPr>
              <a:t>Fluviální sedimenty </a:t>
            </a:r>
          </a:p>
        </p:txBody>
      </p:sp>
      <p:sp>
        <p:nvSpPr>
          <p:cNvPr id="66567" name="Rectangle 13">
            <a:extLst>
              <a:ext uri="{FF2B5EF4-FFF2-40B4-BE49-F238E27FC236}">
                <a16:creationId xmlns:a16="http://schemas.microsoft.com/office/drawing/2014/main" id="{82B0F19A-2A4F-4393-90B3-59022C44D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343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ukládání za převažujícího vlivu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říčních procesů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řadíme sem sedimenty od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aluviálních kuželů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přes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divočící řeky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až po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meandrující řeky</a:t>
            </a:r>
          </a:p>
        </p:txBody>
      </p:sp>
      <p:sp>
        <p:nvSpPr>
          <p:cNvPr id="66568" name="Rectangle 14">
            <a:extLst>
              <a:ext uri="{FF2B5EF4-FFF2-40B4-BE49-F238E27FC236}">
                <a16:creationId xmlns:a16="http://schemas.microsoft.com/office/drawing/2014/main" id="{7255CDF4-F247-485A-A5F5-903329660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410200"/>
            <a:ext cx="4038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mechanismy sedimentace v fluviálním prostředí -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nasycené toky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(nejhustší) v podobě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úlomkotoků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nebo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bahnotoků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;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normální vodní toky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v podobě plošných toků nebo bystřinných proudů</a:t>
            </a:r>
          </a:p>
        </p:txBody>
      </p:sp>
      <p:sp>
        <p:nvSpPr>
          <p:cNvPr id="66569" name="Text Box 16">
            <a:extLst>
              <a:ext uri="{FF2B5EF4-FFF2-40B4-BE49-F238E27FC236}">
                <a16:creationId xmlns:a16="http://schemas.microsoft.com/office/drawing/2014/main" id="{A825FDE6-D2A8-4B3C-BC89-B3276538C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88900"/>
            <a:ext cx="4025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FF"/>
                </a:solidFill>
                <a:latin typeface="Comic Sans MS" panose="030F0702030302020204" pitchFamily="66" charset="0"/>
              </a:rPr>
              <a:t>Fluviální sedimenty</a:t>
            </a:r>
          </a:p>
        </p:txBody>
      </p:sp>
      <p:sp>
        <p:nvSpPr>
          <p:cNvPr id="66570" name="Text Box 17">
            <a:extLst>
              <a:ext uri="{FF2B5EF4-FFF2-40B4-BE49-F238E27FC236}">
                <a16:creationId xmlns:a16="http://schemas.microsoft.com/office/drawing/2014/main" id="{8ECAAAF0-78FC-42D3-AD2B-16A604615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295775"/>
            <a:ext cx="4800600" cy="15811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Typy transportu částic (klastik)</a:t>
            </a:r>
          </a:p>
          <a:p>
            <a:pPr>
              <a:buFontTx/>
              <a:buChar char="•"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v rozotku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– přenost nejjemnějších částic</a:t>
            </a:r>
          </a:p>
          <a:p>
            <a:pPr>
              <a:buFontTx/>
              <a:buChar char="•"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v suspenzi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– v podobě povodňových kalů, doklad rozsahu inundací + povodní</a:t>
            </a:r>
          </a:p>
          <a:p>
            <a:pPr>
              <a:buFontTx/>
              <a:buChar char="•"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saltací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– pohyb poskokem</a:t>
            </a:r>
          </a:p>
          <a:p>
            <a:pPr>
              <a:buFontTx/>
              <a:buChar char="•"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vlečením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– vlečení po dně, imbrikace – doklad směru proudění vody</a:t>
            </a:r>
          </a:p>
        </p:txBody>
      </p:sp>
      <p:sp>
        <p:nvSpPr>
          <p:cNvPr id="66571" name="Obdélník 1">
            <a:extLst>
              <a:ext uri="{FF2B5EF4-FFF2-40B4-BE49-F238E27FC236}">
                <a16:creationId xmlns:a16="http://schemas.microsoft.com/office/drawing/2014/main" id="{6659C62B-18C1-4AD0-A47A-9F07B399C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88925"/>
            <a:ext cx="4724400" cy="312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000000"/>
              </a:solidFill>
            </a:endParaRPr>
          </a:p>
        </p:txBody>
      </p:sp>
      <p:pic>
        <p:nvPicPr>
          <p:cNvPr id="66572" name="Picture 15" descr="H:\Přednášky_studenti\Kvartérni geologie\hjulstrom.gif">
            <a:extLst>
              <a:ext uri="{FF2B5EF4-FFF2-40B4-BE49-F238E27FC236}">
                <a16:creationId xmlns:a16="http://schemas.microsoft.com/office/drawing/2014/main" id="{A357411F-2D89-40FB-93FA-5E9CD6CD5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3" y="412750"/>
            <a:ext cx="4500562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3" name="Text Box 5">
            <a:extLst>
              <a:ext uri="{FF2B5EF4-FFF2-40B4-BE49-F238E27FC236}">
                <a16:creationId xmlns:a16="http://schemas.microsoft.com/office/drawing/2014/main" id="{145C9147-CF8C-414E-92E8-4CF7005F1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500438"/>
            <a:ext cx="4724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1200" b="0">
                <a:solidFill>
                  <a:srgbClr val="FFFFFF"/>
                </a:solidFill>
                <a:latin typeface="Arial" panose="020B0604020202020204" pitchFamily="34" charset="0"/>
              </a:rPr>
              <a:t>Závislost rychlosti proudění vody na procesech eroze, transportu a sedimentace.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3">
            <a:extLst>
              <a:ext uri="{FF2B5EF4-FFF2-40B4-BE49-F238E27FC236}">
                <a16:creationId xmlns:a16="http://schemas.microsoft.com/office/drawing/2014/main" id="{7441F839-1ABD-4282-B32E-4FBBFE3F7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6525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</a:rPr>
              <a:t>Typy limnických sedimentů</a:t>
            </a:r>
          </a:p>
        </p:txBody>
      </p:sp>
      <p:sp>
        <p:nvSpPr>
          <p:cNvPr id="88067" name="Rectangle 4">
            <a:extLst>
              <a:ext uri="{FF2B5EF4-FFF2-40B4-BE49-F238E27FC236}">
                <a16:creationId xmlns:a16="http://schemas.microsoft.com/office/drawing/2014/main" id="{3B09289F-CF59-4727-811D-55B2307B9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1085850"/>
            <a:ext cx="41084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rgbClr val="FFCC66"/>
                </a:solidFill>
                <a:latin typeface="Comic Sans MS" panose="030F0702030302020204" pitchFamily="66" charset="0"/>
              </a:rPr>
              <a:t>Terigenní sedimenty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převážně materiál přemístěný do nádrží z okolí splachem (tj. deluviofluviální sedimenty), vodními toky, větrem, soliflukcí. Tyto usazeniny typické zvláště pro glaciály</a:t>
            </a:r>
          </a:p>
        </p:txBody>
      </p:sp>
      <p:pic>
        <p:nvPicPr>
          <p:cNvPr id="88068" name="Picture 7" descr="Jezer_sedim_2">
            <a:extLst>
              <a:ext uri="{FF2B5EF4-FFF2-40B4-BE49-F238E27FC236}">
                <a16:creationId xmlns:a16="http://schemas.microsoft.com/office/drawing/2014/main" id="{3D4C1AA3-7055-4B97-A813-BA097020F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0"/>
            <a:ext cx="4667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8">
            <a:extLst>
              <a:ext uri="{FF2B5EF4-FFF2-40B4-BE49-F238E27FC236}">
                <a16:creationId xmlns:a16="http://schemas.microsoft.com/office/drawing/2014/main" id="{9CC02CB5-F208-401B-B367-528F8EB3F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2514600"/>
            <a:ext cx="4038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rgbClr val="FFCC66"/>
                </a:solidFill>
                <a:latin typeface="Comic Sans MS" panose="030F0702030302020204" pitchFamily="66" charset="0"/>
              </a:rPr>
              <a:t>Chemické sedimenty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vysrážením různých látek z vodního roztoku, většinou za součinnosti organismů, zvláště rostlin. Většinou jde o CaCO</a:t>
            </a:r>
            <a:r>
              <a:rPr lang="cs-CZ" altLang="cs-CZ" sz="1400" b="0" baseline="-25000">
                <a:solidFill>
                  <a:srgbClr val="FFFFFF"/>
                </a:solidFill>
                <a:latin typeface="Comic Sans MS" panose="030F0702030302020204" pitchFamily="66" charset="0"/>
              </a:rPr>
              <a:t>3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(inkrustace těl vodních rostlin), schránky měkkýšů a lasturnatek. Hromadí se buď jako </a:t>
            </a:r>
            <a:r>
              <a:rPr lang="cs-CZ" altLang="cs-CZ" sz="1400">
                <a:solidFill>
                  <a:srgbClr val="FFCC66"/>
                </a:solidFill>
                <a:latin typeface="Comic Sans MS" panose="030F0702030302020204" pitchFamily="66" charset="0"/>
              </a:rPr>
              <a:t>jezerní křída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(čistý stav), nebo jako </a:t>
            </a:r>
            <a:r>
              <a:rPr lang="cs-CZ" altLang="cs-CZ" sz="1400">
                <a:solidFill>
                  <a:srgbClr val="FFCC66"/>
                </a:solidFill>
                <a:latin typeface="Comic Sans MS" panose="030F0702030302020204" pitchFamily="66" charset="0"/>
              </a:rPr>
              <a:t>jezerní slín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(směs s jílovitou složkou)</a:t>
            </a:r>
          </a:p>
        </p:txBody>
      </p:sp>
      <p:sp>
        <p:nvSpPr>
          <p:cNvPr id="88070" name="Rectangle 9">
            <a:extLst>
              <a:ext uri="{FF2B5EF4-FFF2-40B4-BE49-F238E27FC236}">
                <a16:creationId xmlns:a16="http://schemas.microsoft.com/office/drawing/2014/main" id="{B9036BF1-B23B-4DEF-AF34-E250083E9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4572000"/>
            <a:ext cx="4038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rgbClr val="FFCC66"/>
                </a:solidFill>
                <a:latin typeface="Comic Sans MS" panose="030F0702030302020204" pitchFamily="66" charset="0"/>
              </a:rPr>
              <a:t>Organické sedimenty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silný podíl těl odumřelých organismů nebo produktů jejich částečného rozkladu. </a:t>
            </a:r>
            <a:r>
              <a:rPr lang="cs-CZ" altLang="cs-CZ" sz="1400">
                <a:solidFill>
                  <a:srgbClr val="FFCC66"/>
                </a:solidFill>
                <a:latin typeface="Comic Sans MS" panose="030F0702030302020204" pitchFamily="66" charset="0"/>
              </a:rPr>
              <a:t>Gyttja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vznik v podmínkách bohatých na živiny (eutrofní vody) s vysokým podílem trusu živočichů. Opakem - </a:t>
            </a:r>
            <a:r>
              <a:rPr lang="cs-CZ" altLang="cs-CZ" sz="1400">
                <a:solidFill>
                  <a:srgbClr val="FFCC66"/>
                </a:solidFill>
                <a:latin typeface="Comic Sans MS" panose="030F0702030302020204" pitchFamily="66" charset="0"/>
              </a:rPr>
              <a:t>sapropely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(hnilokaly) a </a:t>
            </a:r>
            <a:r>
              <a:rPr lang="cs-CZ" altLang="cs-CZ" sz="1400">
                <a:solidFill>
                  <a:srgbClr val="FFCC66"/>
                </a:solidFill>
                <a:latin typeface="Comic Sans MS" panose="030F0702030302020204" pitchFamily="66" charset="0"/>
              </a:rPr>
              <a:t>slatinné uloženiny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vznik v nedostatečně okysličených vodách</a:t>
            </a:r>
          </a:p>
        </p:txBody>
      </p:sp>
      <p:sp>
        <p:nvSpPr>
          <p:cNvPr id="88071" name="Text Box 10">
            <a:extLst>
              <a:ext uri="{FF2B5EF4-FFF2-40B4-BE49-F238E27FC236}">
                <a16:creationId xmlns:a16="http://schemas.microsoft.com/office/drawing/2014/main" id="{1B56FBDD-1BA9-4B89-A492-A4A27A7B0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975" y="685800"/>
            <a:ext cx="838200" cy="3048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jezero</a:t>
            </a:r>
          </a:p>
        </p:txBody>
      </p:sp>
      <p:sp>
        <p:nvSpPr>
          <p:cNvPr id="88072" name="Text Box 11">
            <a:extLst>
              <a:ext uri="{FF2B5EF4-FFF2-40B4-BE49-F238E27FC236}">
                <a16:creationId xmlns:a16="http://schemas.microsoft.com/office/drawing/2014/main" id="{B8866D0F-3C48-47F1-B353-ED43F03A9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3257550"/>
            <a:ext cx="838200" cy="3048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slatina</a:t>
            </a:r>
          </a:p>
        </p:txBody>
      </p:sp>
      <p:sp>
        <p:nvSpPr>
          <p:cNvPr id="88073" name="Text Box 12">
            <a:extLst>
              <a:ext uri="{FF2B5EF4-FFF2-40B4-BE49-F238E27FC236}">
                <a16:creationId xmlns:a16="http://schemas.microsoft.com/office/drawing/2014/main" id="{29A4D477-8511-43FD-848F-3A9C923F1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925" y="6343650"/>
            <a:ext cx="1219200" cy="3048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rašeliniště</a:t>
            </a:r>
          </a:p>
        </p:txBody>
      </p:sp>
      <p:sp>
        <p:nvSpPr>
          <p:cNvPr id="88074" name="Line 13">
            <a:extLst>
              <a:ext uri="{FF2B5EF4-FFF2-40B4-BE49-F238E27FC236}">
                <a16:creationId xmlns:a16="http://schemas.microsoft.com/office/drawing/2014/main" id="{CFA0EAF3-C44C-43D3-A35A-C6A17C9E10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609600"/>
            <a:ext cx="0" cy="6019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44909AB5-7CFD-40DF-A260-980EFF143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76200"/>
            <a:ext cx="4648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CC66"/>
                </a:solidFill>
                <a:latin typeface="Comic Sans MS" panose="030F0702030302020204" pitchFamily="66" charset="0"/>
              </a:rPr>
              <a:t>Bažinné a rašelinné sedimenty</a:t>
            </a:r>
          </a:p>
        </p:txBody>
      </p:sp>
      <p:sp>
        <p:nvSpPr>
          <p:cNvPr id="89091" name="Text Box 3">
            <a:extLst>
              <a:ext uri="{FF2B5EF4-FFF2-40B4-BE49-F238E27FC236}">
                <a16:creationId xmlns:a16="http://schemas.microsoft.com/office/drawing/2014/main" id="{1C483DF4-2D14-4DAD-8EEC-BD9153D33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</a:rPr>
              <a:t>Bažinné usazeniny</a:t>
            </a: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50D04BF3-812F-489C-B96C-FF206D7FB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781300"/>
            <a:ext cx="3657600" cy="14478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Vznik almů:</a:t>
            </a:r>
          </a:p>
          <a:p>
            <a:pPr eaLnBrk="1" hangingPunct="1"/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v plochých sníženinách poblíž pramenů s vápnitou vodou, často se klenou nad své okolí jako vrchoviště (způsobeno bující vegetací srážející vápno)</a:t>
            </a:r>
          </a:p>
        </p:txBody>
      </p:sp>
      <p:sp>
        <p:nvSpPr>
          <p:cNvPr id="89093" name="Text Box 5">
            <a:extLst>
              <a:ext uri="{FF2B5EF4-FFF2-40B4-BE49-F238E27FC236}">
                <a16:creationId xmlns:a16="http://schemas.microsoft.com/office/drawing/2014/main" id="{1F90775A-071B-4ADD-9BB3-2DB313D92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87438"/>
            <a:ext cx="3657600" cy="136842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Almy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(bažinné vápence)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- vznik v močálech se silně vápnitými vodami, karbonátová obdoba slatin. Obsah humusových látek, jejich silnější nahromadění v některých horizontech = </a:t>
            </a: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temné pruhování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bělavého almu.</a:t>
            </a:r>
          </a:p>
        </p:txBody>
      </p:sp>
      <p:sp>
        <p:nvSpPr>
          <p:cNvPr id="89094" name="Text Box 6">
            <a:extLst>
              <a:ext uri="{FF2B5EF4-FFF2-40B4-BE49-F238E27FC236}">
                <a16:creationId xmlns:a16="http://schemas.microsoft.com/office/drawing/2014/main" id="{3D32A535-038E-48A6-875D-09EC63BEE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610100"/>
            <a:ext cx="3657600" cy="7302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Jíly a slíny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- typické silným oglejením, častý výskyt v podloží rašelinných a pěnovcových ložisek.</a:t>
            </a:r>
          </a:p>
        </p:txBody>
      </p:sp>
      <p:pic>
        <p:nvPicPr>
          <p:cNvPr id="89095" name="Picture 11" descr="Marl Lake_Handful">
            <a:extLst>
              <a:ext uri="{FF2B5EF4-FFF2-40B4-BE49-F238E27FC236}">
                <a16:creationId xmlns:a16="http://schemas.microsoft.com/office/drawing/2014/main" id="{A31375F9-6FCA-4704-8F3A-14A88B2C7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66738"/>
            <a:ext cx="4271962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13" descr="http://staffweb.itsligo.ie/staff/dcotton/Holocene_Epoch_11,700_to_present_files/13106%20Marl%20under%20peat%20Lower%20Lough%20Gara%2020March.jpg">
            <a:extLst>
              <a:ext uri="{FF2B5EF4-FFF2-40B4-BE49-F238E27FC236}">
                <a16:creationId xmlns:a16="http://schemas.microsoft.com/office/drawing/2014/main" id="{8F6B4E06-2C11-4510-B858-71EFDDAB2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860800"/>
            <a:ext cx="42576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6" descr="P7080128">
            <a:extLst>
              <a:ext uri="{FF2B5EF4-FFF2-40B4-BE49-F238E27FC236}">
                <a16:creationId xmlns:a16="http://schemas.microsoft.com/office/drawing/2014/main" id="{12BF5900-7D12-4B2C-ADA6-AFE4AF970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17">
            <a:extLst>
              <a:ext uri="{FF2B5EF4-FFF2-40B4-BE49-F238E27FC236}">
                <a16:creationId xmlns:a16="http://schemas.microsoft.com/office/drawing/2014/main" id="{109D7EB8-93A2-4A7C-8BDB-75816A700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324600"/>
            <a:ext cx="609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</a:rPr>
              <a:t>Estonsko – největší zásoby rašeliny na světě</a:t>
            </a:r>
          </a:p>
        </p:txBody>
      </p:sp>
      <p:sp>
        <p:nvSpPr>
          <p:cNvPr id="90116" name="Text Box 20">
            <a:extLst>
              <a:ext uri="{FF2B5EF4-FFF2-40B4-BE49-F238E27FC236}">
                <a16:creationId xmlns:a16="http://schemas.microsoft.com/office/drawing/2014/main" id="{74F75254-B0E1-4181-AC74-DF6241CA5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0350"/>
            <a:ext cx="3867150" cy="221932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Slatiniště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– organodetritický sediment (</a:t>
            </a:r>
            <a:r>
              <a:rPr lang="cs-CZ" altLang="cs-CZ" sz="1400" b="0" i="1">
                <a:solidFill>
                  <a:srgbClr val="000000"/>
                </a:solidFill>
                <a:latin typeface="Comic Sans MS" panose="030F0702030302020204" pitchFamily="66" charset="0"/>
              </a:rPr>
              <a:t>slatina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- zbytky převážně ostřic, sítin, rákosu a trav), vznik v zarůstáním stojatých vod (mokřadů, jezer, říčních ramen) s vysokou hladinou spodní vody (sníženiny). Často jsou závěrečným členem zazemňovacích sledů, např v nadloží jezerních kříd. pH - obvykle neutrální, nikdy není kyselá jako rašelina. Vyšší pH – přechod do almů.</a:t>
            </a:r>
          </a:p>
        </p:txBody>
      </p:sp>
      <p:sp>
        <p:nvSpPr>
          <p:cNvPr id="90117" name="Text Box 21">
            <a:extLst>
              <a:ext uri="{FF2B5EF4-FFF2-40B4-BE49-F238E27FC236}">
                <a16:creationId xmlns:a16="http://schemas.microsoft.com/office/drawing/2014/main" id="{94E7B585-7EB7-48E2-B892-EE4142DD9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260350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Typy rašelinišť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 descr="P7080127">
            <a:extLst>
              <a:ext uri="{FF2B5EF4-FFF2-40B4-BE49-F238E27FC236}">
                <a16:creationId xmlns:a16="http://schemas.microsoft.com/office/drawing/2014/main" id="{3502A510-A4D7-487C-ACA8-069328342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2" descr="P7080125">
            <a:extLst>
              <a:ext uri="{FF2B5EF4-FFF2-40B4-BE49-F238E27FC236}">
                <a16:creationId xmlns:a16="http://schemas.microsoft.com/office/drawing/2014/main" id="{97128807-CF77-445A-A143-C6508FCF8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8300"/>
            <a:ext cx="35814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http://img10.rajce.idnes.cz/d1003/7/7139/7139614_21c14c5025deb303d4b7e8944fcb4864/images/NPR_Rolavska_vrchoviste.jpg">
            <a:extLst>
              <a:ext uri="{FF2B5EF4-FFF2-40B4-BE49-F238E27FC236}">
                <a16:creationId xmlns:a16="http://schemas.microsoft.com/office/drawing/2014/main" id="{7CEB275A-BFAD-44EF-928E-2101A5B16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5">
            <a:extLst>
              <a:ext uri="{FF2B5EF4-FFF2-40B4-BE49-F238E27FC236}">
                <a16:creationId xmlns:a16="http://schemas.microsoft.com/office/drawing/2014/main" id="{380B3317-34BB-444B-A5ED-274EC6076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0350"/>
            <a:ext cx="3867150" cy="20066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Vrchoviště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- mechorosty, suchopýry a keříky z čeledi vřesovcovitých; vzniká na místech s malým obsahem rostlinných živin v oblastech s dostatečně vysokými srážkami, vznik i v polohách, kde v sušších oblastech rašelinné uloženiny nevznikají (svahy a hřebeny hor). Vznik v místech, kde se soustředí stékající voda (svahová prameniště)</a:t>
            </a:r>
          </a:p>
        </p:txBody>
      </p:sp>
      <p:sp>
        <p:nvSpPr>
          <p:cNvPr id="92164" name="Text Box 6">
            <a:extLst>
              <a:ext uri="{FF2B5EF4-FFF2-40B4-BE49-F238E27FC236}">
                <a16:creationId xmlns:a16="http://schemas.microsoft.com/office/drawing/2014/main" id="{0AF34841-1C32-4DCB-972C-56F301CA7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324600"/>
            <a:ext cx="609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</a:rPr>
              <a:t>Rolavská vrchoviště – Krušné hory</a:t>
            </a:r>
          </a:p>
        </p:txBody>
      </p:sp>
      <p:sp>
        <p:nvSpPr>
          <p:cNvPr id="92165" name="Rectangle 7">
            <a:extLst>
              <a:ext uri="{FF2B5EF4-FFF2-40B4-BE49-F238E27FC236}">
                <a16:creationId xmlns:a16="http://schemas.microsoft.com/office/drawing/2014/main" id="{C5908D16-1147-4BBF-AFD7-CAD4C2A41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307975"/>
            <a:ext cx="3886200" cy="762000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rgbClr val="FFFFFF"/>
                </a:solidFill>
                <a:latin typeface="Comic Sans MS" panose="030F0702030302020204" pitchFamily="66" charset="0"/>
              </a:rPr>
              <a:t>význam rašelin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důležité pro poznání vývoje flóry v teplých a v některých chladnějších obdobích.  </a:t>
            </a:r>
          </a:p>
        </p:txBody>
      </p:sp>
      <p:sp>
        <p:nvSpPr>
          <p:cNvPr id="92166" name="Rectangle 8">
            <a:extLst>
              <a:ext uri="{FF2B5EF4-FFF2-40B4-BE49-F238E27FC236}">
                <a16:creationId xmlns:a16="http://schemas.microsoft.com/office/drawing/2014/main" id="{434E32A4-13FB-45B5-B626-6AFB5F741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1298575"/>
            <a:ext cx="3886200" cy="762000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rgbClr val="FFFFFF"/>
                </a:solidFill>
                <a:latin typeface="Comic Sans MS" panose="030F0702030302020204" pitchFamily="66" charset="0"/>
              </a:rPr>
              <a:t>suchá období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přerušení růstu rašeliny, následuje její rozklad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D63D2273-C0E6-463E-BD6D-A28C74E69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19400"/>
            <a:ext cx="769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FFCC66"/>
                </a:solidFill>
                <a:latin typeface="Comic Sans MS" panose="030F0702030302020204" pitchFamily="66" charset="0"/>
              </a:rPr>
              <a:t>Sedimenty pramenů a pramenných potoků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DAA1C8BB-77F1-4FF2-9604-AA08AF826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6200"/>
            <a:ext cx="769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FF"/>
                </a:solidFill>
                <a:latin typeface="Comic Sans MS" panose="030F0702030302020204" pitchFamily="66" charset="0"/>
              </a:rPr>
              <a:t>Sedimenty pramenů a pramenných potoků</a:t>
            </a:r>
          </a:p>
        </p:txBody>
      </p:sp>
      <p:sp>
        <p:nvSpPr>
          <p:cNvPr id="94211" name="Text Box 3">
            <a:extLst>
              <a:ext uri="{FF2B5EF4-FFF2-40B4-BE49-F238E27FC236}">
                <a16:creationId xmlns:a16="http://schemas.microsoft.com/office/drawing/2014/main" id="{4913C389-118A-4774-8478-197D478AD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CC66"/>
                </a:solidFill>
                <a:latin typeface="Comic Sans MS" panose="030F0702030302020204" pitchFamily="66" charset="0"/>
              </a:rPr>
              <a:t>Základní rozdělení</a:t>
            </a:r>
          </a:p>
        </p:txBody>
      </p:sp>
      <p:sp>
        <p:nvSpPr>
          <p:cNvPr id="94212" name="Text Box 4">
            <a:extLst>
              <a:ext uri="{FF2B5EF4-FFF2-40B4-BE49-F238E27FC236}">
                <a16:creationId xmlns:a16="http://schemas.microsoft.com/office/drawing/2014/main" id="{A96FE9E4-E46F-4B35-A7B3-34CB9972F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62200"/>
            <a:ext cx="3657600" cy="2228850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Vznik pramenných vápenců</a:t>
            </a: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 - ovlivnění: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 b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a) chemismus vody - v závislosti na složení hornin z nichž prameny vytékají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 b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b) podnebí - teplota a vlhkost - ovlivňuje množství vody v horninách a množství uvolňovaného CO</a:t>
            </a:r>
            <a:r>
              <a:rPr lang="cs-CZ" altLang="cs-CZ" sz="1400" b="0" baseline="-25000">
                <a:solidFill>
                  <a:srgbClr val="FFFF00"/>
                </a:solidFill>
                <a:latin typeface="Comic Sans MS" panose="030F0702030302020204" pitchFamily="66" charset="0"/>
              </a:rPr>
              <a:t>2</a:t>
            </a: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 (oteplením se CO</a:t>
            </a:r>
            <a:r>
              <a:rPr lang="cs-CZ" altLang="cs-CZ" sz="1400" b="0" baseline="-25000">
                <a:solidFill>
                  <a:srgbClr val="FFFF00"/>
                </a:solidFill>
                <a:latin typeface="Comic Sans MS" panose="030F0702030302020204" pitchFamily="66" charset="0"/>
              </a:rPr>
              <a:t>2</a:t>
            </a: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 uvolňuje a sráží se CaCO</a:t>
            </a:r>
            <a:r>
              <a:rPr lang="cs-CZ" altLang="cs-CZ" sz="1400" b="0" baseline="-25000">
                <a:solidFill>
                  <a:srgbClr val="FFFF00"/>
                </a:solidFill>
                <a:latin typeface="Comic Sans MS" panose="030F0702030302020204" pitchFamily="66" charset="0"/>
              </a:rPr>
              <a:t>3</a:t>
            </a: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) - vznik hlavně v teplých obdobích</a:t>
            </a:r>
          </a:p>
        </p:txBody>
      </p:sp>
      <p:sp>
        <p:nvSpPr>
          <p:cNvPr id="94213" name="Rectangle 6">
            <a:extLst>
              <a:ext uri="{FF2B5EF4-FFF2-40B4-BE49-F238E27FC236}">
                <a16:creationId xmlns:a16="http://schemas.microsoft.com/office/drawing/2014/main" id="{0083FF0E-2D43-4DB4-8296-2C10AB571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43000"/>
            <a:ext cx="388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rgbClr val="FFCC66"/>
                </a:solidFill>
                <a:latin typeface="Comic Sans MS" panose="030F0702030302020204" pitchFamily="66" charset="0"/>
              </a:rPr>
              <a:t>vápenaté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pramenné a potoční vápence</a:t>
            </a:r>
          </a:p>
        </p:txBody>
      </p:sp>
      <p:sp>
        <p:nvSpPr>
          <p:cNvPr id="94214" name="Rectangle 7">
            <a:extLst>
              <a:ext uri="{FF2B5EF4-FFF2-40B4-BE49-F238E27FC236}">
                <a16:creationId xmlns:a16="http://schemas.microsoft.com/office/drawing/2014/main" id="{886410AE-43D7-4B35-8202-4B79691AC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600200"/>
            <a:ext cx="388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rgbClr val="FFCC66"/>
                </a:solidFill>
                <a:latin typeface="Comic Sans MS" panose="030F0702030302020204" pitchFamily="66" charset="0"/>
              </a:rPr>
              <a:t>křemičité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vysrážení SiO</a:t>
            </a:r>
            <a:r>
              <a:rPr lang="cs-CZ" altLang="cs-CZ" sz="1400" b="0" baseline="-25000">
                <a:solidFill>
                  <a:srgbClr val="FFFFFF"/>
                </a:solidFill>
                <a:latin typeface="Comic Sans MS" panose="030F0702030302020204" pitchFamily="66" charset="0"/>
              </a:rPr>
              <a:t>2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z horkých zřídlech - nevýznamné</a:t>
            </a:r>
          </a:p>
        </p:txBody>
      </p:sp>
      <p:sp>
        <p:nvSpPr>
          <p:cNvPr id="94215" name="Text Box 8">
            <a:extLst>
              <a:ext uri="{FF2B5EF4-FFF2-40B4-BE49-F238E27FC236}">
                <a16:creationId xmlns:a16="http://schemas.microsoft.com/office/drawing/2014/main" id="{0EAC4696-71FF-4692-B5F4-69729A1FB0B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94894" y="1935956"/>
            <a:ext cx="2351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</a:rPr>
              <a:t>Prameny s CaCO</a:t>
            </a:r>
            <a:r>
              <a:rPr lang="cs-CZ" altLang="cs-CZ" sz="2000" baseline="-25000">
                <a:solidFill>
                  <a:srgbClr val="FFFFFF"/>
                </a:solidFill>
                <a:latin typeface="Comic Sans MS" panose="030F0702030302020204" pitchFamily="66" charset="0"/>
              </a:rPr>
              <a:t>3</a:t>
            </a:r>
            <a:endParaRPr lang="cs-CZ" altLang="cs-CZ" sz="20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94216" name="AutoShape 9">
            <a:extLst>
              <a:ext uri="{FF2B5EF4-FFF2-40B4-BE49-F238E27FC236}">
                <a16:creationId xmlns:a16="http://schemas.microsoft.com/office/drawing/2014/main" id="{F6FDF289-0AFF-481F-A75C-1AEC81BDAE7E}"/>
              </a:ext>
            </a:extLst>
          </p:cNvPr>
          <p:cNvSpPr>
            <a:spLocks/>
          </p:cNvSpPr>
          <p:nvPr/>
        </p:nvSpPr>
        <p:spPr bwMode="auto">
          <a:xfrm>
            <a:off x="5486400" y="1549400"/>
            <a:ext cx="3200400" cy="952500"/>
          </a:xfrm>
          <a:prstGeom prst="accentBorderCallout2">
            <a:avLst>
              <a:gd name="adj1" fmla="val 12000"/>
              <a:gd name="adj2" fmla="val -2380"/>
              <a:gd name="adj3" fmla="val 12000"/>
              <a:gd name="adj4" fmla="val -9324"/>
              <a:gd name="adj5" fmla="val 48167"/>
              <a:gd name="adj6" fmla="val -15625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Arial" panose="020B0604020202020204" pitchFamily="34" charset="0"/>
              </a:rPr>
              <a:t>Puklinové a vrstevní prameny</a:t>
            </a:r>
            <a:r>
              <a:rPr lang="cs-CZ" altLang="cs-CZ" sz="1400" b="0">
                <a:solidFill>
                  <a:srgbClr val="FFFF00"/>
                </a:solidFill>
                <a:latin typeface="Arial" panose="020B0604020202020204" pitchFamily="34" charset="0"/>
              </a:rPr>
              <a:t> - z hornin vápnitých, nepodléhajících krasovění (slíny, slínovce, vápnité pískovce a břidlice).</a:t>
            </a:r>
          </a:p>
        </p:txBody>
      </p:sp>
      <p:sp>
        <p:nvSpPr>
          <p:cNvPr id="94217" name="AutoShape 10">
            <a:extLst>
              <a:ext uri="{FF2B5EF4-FFF2-40B4-BE49-F238E27FC236}">
                <a16:creationId xmlns:a16="http://schemas.microsoft.com/office/drawing/2014/main" id="{59513B07-7B07-404B-A801-8C5EDF569836}"/>
              </a:ext>
            </a:extLst>
          </p:cNvPr>
          <p:cNvSpPr>
            <a:spLocks/>
          </p:cNvSpPr>
          <p:nvPr/>
        </p:nvSpPr>
        <p:spPr bwMode="auto">
          <a:xfrm>
            <a:off x="5486400" y="655638"/>
            <a:ext cx="3200400" cy="739775"/>
          </a:xfrm>
          <a:prstGeom prst="accentBorderCallout2">
            <a:avLst>
              <a:gd name="adj1" fmla="val 15449"/>
              <a:gd name="adj2" fmla="val -2380"/>
              <a:gd name="adj3" fmla="val 15449"/>
              <a:gd name="adj4" fmla="val -8931"/>
              <a:gd name="adj5" fmla="val 180042"/>
              <a:gd name="adj6" fmla="val -15375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Arial" panose="020B0604020202020204" pitchFamily="34" charset="0"/>
              </a:rPr>
              <a:t>Krasové vývěry</a:t>
            </a:r>
            <a:r>
              <a:rPr lang="cs-CZ" altLang="cs-CZ" sz="1400" b="0">
                <a:solidFill>
                  <a:srgbClr val="FFFF00"/>
                </a:solidFill>
                <a:latin typeface="Arial" panose="020B0604020202020204" pitchFamily="34" charset="0"/>
              </a:rPr>
              <a:t> - voda vytéká z vápnitých hornin podléhajících krasovění.</a:t>
            </a:r>
          </a:p>
        </p:txBody>
      </p:sp>
      <p:sp>
        <p:nvSpPr>
          <p:cNvPr id="94218" name="AutoShape 11">
            <a:extLst>
              <a:ext uri="{FF2B5EF4-FFF2-40B4-BE49-F238E27FC236}">
                <a16:creationId xmlns:a16="http://schemas.microsoft.com/office/drawing/2014/main" id="{1B6CC9F2-BFB3-4DA3-98E1-7A023BE55773}"/>
              </a:ext>
            </a:extLst>
          </p:cNvPr>
          <p:cNvSpPr>
            <a:spLocks/>
          </p:cNvSpPr>
          <p:nvPr/>
        </p:nvSpPr>
        <p:spPr bwMode="auto">
          <a:xfrm>
            <a:off x="5486400" y="2670175"/>
            <a:ext cx="3200400" cy="1377950"/>
          </a:xfrm>
          <a:prstGeom prst="accentBorderCallout2">
            <a:avLst>
              <a:gd name="adj1" fmla="val 10255"/>
              <a:gd name="adj2" fmla="val -2380"/>
              <a:gd name="adj3" fmla="val 10255"/>
              <a:gd name="adj4" fmla="val -9426"/>
              <a:gd name="adj5" fmla="val -49144"/>
              <a:gd name="adj6" fmla="val -15722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Arial" panose="020B0604020202020204" pitchFamily="34" charset="0"/>
              </a:rPr>
              <a:t>Prameny na hlubokých tektonických liniích</a:t>
            </a:r>
            <a:r>
              <a:rPr lang="cs-CZ" altLang="cs-CZ" sz="1400" b="0">
                <a:solidFill>
                  <a:srgbClr val="FFFF00"/>
                </a:solidFill>
                <a:latin typeface="Arial" panose="020B0604020202020204" pitchFamily="34" charset="0"/>
              </a:rPr>
              <a:t> - voda z větších hloubek - silně mineralizovaná a teplá. Tyto prameny někdy na horninách zcela bezkarbonátových (Karlovy Vary).</a:t>
            </a:r>
          </a:p>
        </p:txBody>
      </p:sp>
      <p:sp>
        <p:nvSpPr>
          <p:cNvPr id="94219" name="Text Box 12">
            <a:extLst>
              <a:ext uri="{FF2B5EF4-FFF2-40B4-BE49-F238E27FC236}">
                <a16:creationId xmlns:a16="http://schemas.microsoft.com/office/drawing/2014/main" id="{30C9F5BD-4107-411F-9379-60C3980C8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175125"/>
            <a:ext cx="426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CC66"/>
                </a:solidFill>
                <a:latin typeface="Comic Sans MS" panose="030F0702030302020204" pitchFamily="66" charset="0"/>
              </a:rPr>
              <a:t>Litologické facie pramenných vápenců</a:t>
            </a:r>
          </a:p>
        </p:txBody>
      </p:sp>
      <p:sp>
        <p:nvSpPr>
          <p:cNvPr id="94220" name="Rectangle 13">
            <a:extLst>
              <a:ext uri="{FF2B5EF4-FFF2-40B4-BE49-F238E27FC236}">
                <a16:creationId xmlns:a16="http://schemas.microsoft.com/office/drawing/2014/main" id="{8AA3747B-0AE1-422A-8DEE-3DF5A67CC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876800"/>
            <a:ext cx="8610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rgbClr val="FFCC66"/>
                </a:solidFill>
                <a:latin typeface="Comic Sans MS" panose="030F0702030302020204" pitchFamily="66" charset="0"/>
              </a:rPr>
              <a:t>pěnovce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základní typ, tvořený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inkrustacemi různé velikosti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. Malá odolnost,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lze drolit mezi prsty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: </a:t>
            </a:r>
            <a:r>
              <a:rPr lang="cs-CZ" altLang="cs-CZ" sz="1400">
                <a:solidFill>
                  <a:srgbClr val="FFCC66"/>
                </a:solidFill>
                <a:latin typeface="Comic Sans MS" panose="030F0702030302020204" pitchFamily="66" charset="0"/>
              </a:rPr>
              <a:t>a) sypké pěnovce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tvořené jednotlivými volnými inkrustacemi; </a:t>
            </a:r>
            <a:r>
              <a:rPr lang="cs-CZ" altLang="cs-CZ" sz="1400">
                <a:solidFill>
                  <a:srgbClr val="FFCC66"/>
                </a:solidFill>
                <a:latin typeface="Comic Sans MS" panose="030F0702030302020204" pitchFamily="66" charset="0"/>
              </a:rPr>
              <a:t>b) strukturní pěnovce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inkrustace tvoří soudržnou houbovitou hmotu</a:t>
            </a:r>
          </a:p>
        </p:txBody>
      </p:sp>
      <p:sp>
        <p:nvSpPr>
          <p:cNvPr id="94221" name="Rectangle 14">
            <a:extLst>
              <a:ext uri="{FF2B5EF4-FFF2-40B4-BE49-F238E27FC236}">
                <a16:creationId xmlns:a16="http://schemas.microsoft.com/office/drawing/2014/main" id="{2C1732D9-374D-436D-A419-313E389B1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6388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rgbClr val="FFCC66"/>
                </a:solidFill>
                <a:latin typeface="Comic Sans MS" panose="030F0702030302020204" pitchFamily="66" charset="0"/>
              </a:rPr>
              <a:t>pramenity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typické pro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minerální zřídla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kompaktní, tence vrstevnatá, drobně krystalická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hornina. Vznik pomalu stékající vodou tvořící zvlněný povlak</a:t>
            </a:r>
          </a:p>
        </p:txBody>
      </p:sp>
      <p:sp>
        <p:nvSpPr>
          <p:cNvPr id="94222" name="Rectangle 15">
            <a:extLst>
              <a:ext uri="{FF2B5EF4-FFF2-40B4-BE49-F238E27FC236}">
                <a16:creationId xmlns:a16="http://schemas.microsoft.com/office/drawing/2014/main" id="{AF7B7EF5-54C3-4B18-BA4B-6F149B931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1722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rgbClr val="FFCC66"/>
                </a:solidFill>
                <a:latin typeface="Comic Sans MS" panose="030F0702030302020204" pitchFamily="66" charset="0"/>
              </a:rPr>
              <a:t>travertiny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pevné horniny vzniklé diagenezí předešlých typů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(částečná rekrystalizace, zaplnění některých prostor druhotným kalcitem = vznik pevné skály)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7">
            <a:extLst>
              <a:ext uri="{FF2B5EF4-FFF2-40B4-BE49-F238E27FC236}">
                <a16:creationId xmlns:a16="http://schemas.microsoft.com/office/drawing/2014/main" id="{B77DE9CF-7781-415A-99DF-E8B39C28D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6297613"/>
            <a:ext cx="38163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000" b="0">
                <a:solidFill>
                  <a:srgbClr val="FFFFFF"/>
                </a:solidFill>
                <a:latin typeface="Arial" panose="020B0604020202020204" pitchFamily="34" charset="0"/>
              </a:rPr>
              <a:t>Sladkovodní vápence (pěnovce)  - Svatý Jan pod Skálou. Sediment obsahuje bohatou malakofaunu – střední holocén).</a:t>
            </a:r>
          </a:p>
        </p:txBody>
      </p:sp>
      <p:pic>
        <p:nvPicPr>
          <p:cNvPr id="95235" name="Obrázek 3">
            <a:extLst>
              <a:ext uri="{FF2B5EF4-FFF2-40B4-BE49-F238E27FC236}">
                <a16:creationId xmlns:a16="http://schemas.microsoft.com/office/drawing/2014/main" id="{994D4486-BA92-4482-9C4C-46147E519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750"/>
            <a:ext cx="3914775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Obrázek 4">
            <a:extLst>
              <a:ext uri="{FF2B5EF4-FFF2-40B4-BE49-F238E27FC236}">
                <a16:creationId xmlns:a16="http://schemas.microsoft.com/office/drawing/2014/main" id="{9FF00063-E075-4E6D-A94D-2AA46D688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260350"/>
            <a:ext cx="4795837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2" descr="http://www.geology.cz/aplikace/fotoarchiv/sobr.php?r=700&amp;id=13084">
            <a:extLst>
              <a:ext uri="{FF2B5EF4-FFF2-40B4-BE49-F238E27FC236}">
                <a16:creationId xmlns:a16="http://schemas.microsoft.com/office/drawing/2014/main" id="{B6282095-38D2-44AB-8637-E282339EC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19463"/>
            <a:ext cx="2449513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6" descr="P6260057">
            <a:extLst>
              <a:ext uri="{FF2B5EF4-FFF2-40B4-BE49-F238E27FC236}">
                <a16:creationId xmlns:a16="http://schemas.microsoft.com/office/drawing/2014/main" id="{E95B8033-4ADE-4554-85DE-3594D3ABF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15" descr="P6260056">
            <a:extLst>
              <a:ext uri="{FF2B5EF4-FFF2-40B4-BE49-F238E27FC236}">
                <a16:creationId xmlns:a16="http://schemas.microsoft.com/office/drawing/2014/main" id="{9D78D9A3-53F1-4013-BE53-1FCEA72AC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36938"/>
            <a:ext cx="4572000" cy="342106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0" name="Text Box 17">
            <a:extLst>
              <a:ext uri="{FF2B5EF4-FFF2-40B4-BE49-F238E27FC236}">
                <a16:creationId xmlns:a16="http://schemas.microsoft.com/office/drawing/2014/main" id="{A8267E3F-1D71-4AB9-A069-2EFB96535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334125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</a:rPr>
              <a:t>Weimar-Ehringsdorf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Traver_Gánov_2">
            <a:extLst>
              <a:ext uri="{FF2B5EF4-FFF2-40B4-BE49-F238E27FC236}">
                <a16:creationId xmlns:a16="http://schemas.microsoft.com/office/drawing/2014/main" id="{61B56A39-D899-4DBA-8771-49F1CDA80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-22225"/>
            <a:ext cx="8763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5">
            <a:extLst>
              <a:ext uri="{FF2B5EF4-FFF2-40B4-BE49-F238E27FC236}">
                <a16:creationId xmlns:a16="http://schemas.microsoft.com/office/drawing/2014/main" id="{55CE681C-DBFA-409E-9F49-A38D58F2B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6410325"/>
            <a:ext cx="2459038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Travertinová kupa v Gánovcích (Slovensko).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3">
            <a:extLst>
              <a:ext uri="{FF2B5EF4-FFF2-40B4-BE49-F238E27FC236}">
                <a16:creationId xmlns:a16="http://schemas.microsoft.com/office/drawing/2014/main" id="{E168E720-5603-4F8B-9D72-23C5A0F95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342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</a:rPr>
              <a:t>Vznik aluviálních kuželů</a:t>
            </a:r>
          </a:p>
        </p:txBody>
      </p:sp>
      <p:sp>
        <p:nvSpPr>
          <p:cNvPr id="67587" name="Rectangle 8">
            <a:extLst>
              <a:ext uri="{FF2B5EF4-FFF2-40B4-BE49-F238E27FC236}">
                <a16:creationId xmlns:a16="http://schemas.microsoft.com/office/drawing/2014/main" id="{CBC41A4E-9A44-42A9-983B-780A1D93A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066800"/>
            <a:ext cx="3733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značný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vliv reliéfu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hromadění materiálu v místech, kde údolí nebo strže vyúsťují do hlavních údolí se širokou nivou</a:t>
            </a:r>
          </a:p>
        </p:txBody>
      </p:sp>
      <p:sp>
        <p:nvSpPr>
          <p:cNvPr id="67588" name="Rectangle 10">
            <a:extLst>
              <a:ext uri="{FF2B5EF4-FFF2-40B4-BE49-F238E27FC236}">
                <a16:creationId xmlns:a16="http://schemas.microsoft.com/office/drawing/2014/main" id="{F208B519-24BB-457F-A7D6-71CFCD6BF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981200"/>
            <a:ext cx="3733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vznik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plochého výplavového kužele, připomínajícího deltu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voda ztrácí rychlost a tím i schopnost dále nést klastický materiál</a:t>
            </a:r>
          </a:p>
        </p:txBody>
      </p:sp>
      <p:sp>
        <p:nvSpPr>
          <p:cNvPr id="67589" name="Rectangle 11">
            <a:extLst>
              <a:ext uri="{FF2B5EF4-FFF2-40B4-BE49-F238E27FC236}">
                <a16:creationId xmlns:a16="http://schemas.microsoft.com/office/drawing/2014/main" id="{FDCADDE6-45B0-48D6-9C6B-D2B39130D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971800"/>
            <a:ext cx="3733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sedimentace periodická</a:t>
            </a:r>
          </a:p>
        </p:txBody>
      </p:sp>
      <p:sp>
        <p:nvSpPr>
          <p:cNvPr id="67590" name="Text Box 12">
            <a:extLst>
              <a:ext uri="{FF2B5EF4-FFF2-40B4-BE49-F238E27FC236}">
                <a16:creationId xmlns:a16="http://schemas.microsoft.com/office/drawing/2014/main" id="{E6930202-CD4A-4682-AAC5-95E3B125A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16300"/>
            <a:ext cx="3276600" cy="9429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Podhorské kužely</a:t>
            </a:r>
            <a:endParaRPr lang="cs-CZ" altLang="cs-CZ" sz="1400" b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Rozlehlé ploché kužele hrubého nevytříděného materiálu na úpatí hor při ústí údolí a erozních rýh.</a:t>
            </a:r>
          </a:p>
        </p:txBody>
      </p:sp>
      <p:sp>
        <p:nvSpPr>
          <p:cNvPr id="67591" name="Text Box 13">
            <a:extLst>
              <a:ext uri="{FF2B5EF4-FFF2-40B4-BE49-F238E27FC236}">
                <a16:creationId xmlns:a16="http://schemas.microsoft.com/office/drawing/2014/main" id="{2878CF39-BE13-416E-AEBA-5F1ADF272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59300"/>
            <a:ext cx="3276600" cy="11557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Splachové kužely</a:t>
            </a:r>
            <a:endParaRPr lang="cs-CZ" altLang="cs-CZ" sz="1400" b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Vznik při vyústění malých postranních údolí nebo erozních rýh a úpadů do větších údolí, příp. na úpatí terénních stupňů.</a:t>
            </a:r>
          </a:p>
        </p:txBody>
      </p:sp>
      <p:sp>
        <p:nvSpPr>
          <p:cNvPr id="67592" name="Text Box 14">
            <a:extLst>
              <a:ext uri="{FF2B5EF4-FFF2-40B4-BE49-F238E27FC236}">
                <a16:creationId xmlns:a16="http://schemas.microsoft.com/office/drawing/2014/main" id="{70BFA711-DA88-4A67-A73D-6D22EC864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905500"/>
            <a:ext cx="3276600" cy="7302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Úpady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(= úvaly) - menší plochá údolí bez stálých toků s esovitým profilem svahů.</a:t>
            </a:r>
          </a:p>
        </p:txBody>
      </p:sp>
      <p:sp>
        <p:nvSpPr>
          <p:cNvPr id="67593" name="Rectangle 16">
            <a:extLst>
              <a:ext uri="{FF2B5EF4-FFF2-40B4-BE49-F238E27FC236}">
                <a16:creationId xmlns:a16="http://schemas.microsoft.com/office/drawing/2014/main" id="{DA01235E-C029-44C6-81B5-97171B086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498975"/>
            <a:ext cx="4724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rgbClr val="FFFFFF"/>
                </a:solidFill>
                <a:latin typeface="Comic Sans MS" panose="030F0702030302020204" pitchFamily="66" charset="0"/>
              </a:rPr>
              <a:t>podhorské kužely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zvláště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ve studených obdobích bohatých na občasné prudké srážky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dodávka materiálu může být silně ovlivněna soliflukcí</a:t>
            </a:r>
          </a:p>
        </p:txBody>
      </p:sp>
      <p:sp>
        <p:nvSpPr>
          <p:cNvPr id="67594" name="Rectangle 17">
            <a:extLst>
              <a:ext uri="{FF2B5EF4-FFF2-40B4-BE49-F238E27FC236}">
                <a16:creationId xmlns:a16="http://schemas.microsoft.com/office/drawing/2014/main" id="{D84FFC17-8D0C-48E2-B99C-9F28BE0E2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5289550"/>
            <a:ext cx="472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rgbClr val="FFFFFF"/>
                </a:solidFill>
                <a:latin typeface="Comic Sans MS" panose="030F0702030302020204" pitchFamily="66" charset="0"/>
              </a:rPr>
              <a:t>splachové kužely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ve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studených obdobích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větší množství drobných bloků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v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teplých obdobích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stoupá podíl jemných klastik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ale též i hrubších bloků</a:t>
            </a:r>
          </a:p>
        </p:txBody>
      </p:sp>
      <p:sp>
        <p:nvSpPr>
          <p:cNvPr id="67595" name="Rectangle 18">
            <a:extLst>
              <a:ext uri="{FF2B5EF4-FFF2-40B4-BE49-F238E27FC236}">
                <a16:creationId xmlns:a16="http://schemas.microsoft.com/office/drawing/2014/main" id="{30DA7E0F-A1B5-40FF-88B8-4EBB2EB06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6280150"/>
            <a:ext cx="4724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Krušné hory, České středohoří (pyropové štěrky), Malá Fatra, Tatry, </a:t>
            </a:r>
          </a:p>
        </p:txBody>
      </p:sp>
      <p:sp>
        <p:nvSpPr>
          <p:cNvPr id="67596" name="Text Box 19">
            <a:extLst>
              <a:ext uri="{FF2B5EF4-FFF2-40B4-BE49-F238E27FC236}">
                <a16:creationId xmlns:a16="http://schemas.microsoft.com/office/drawing/2014/main" id="{05273CB0-2397-4EE2-BCE3-D1150456B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50800"/>
            <a:ext cx="485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</a:rPr>
              <a:t>1. Aluviální (výplavové) kužely </a:t>
            </a:r>
          </a:p>
        </p:txBody>
      </p:sp>
      <p:pic>
        <p:nvPicPr>
          <p:cNvPr id="67597" name="Picture 20">
            <a:extLst>
              <a:ext uri="{FF2B5EF4-FFF2-40B4-BE49-F238E27FC236}">
                <a16:creationId xmlns:a16="http://schemas.microsoft.com/office/drawing/2014/main" id="{91BCAF88-8E75-4592-96E0-07186A6A6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" t="2596" r="56763" b="14845"/>
          <a:stretch>
            <a:fillRect/>
          </a:stretch>
        </p:blipFill>
        <p:spPr bwMode="auto">
          <a:xfrm>
            <a:off x="4572000" y="114300"/>
            <a:ext cx="4292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9" descr="travertine_Hot_Springs_1">
            <a:extLst>
              <a:ext uri="{FF2B5EF4-FFF2-40B4-BE49-F238E27FC236}">
                <a16:creationId xmlns:a16="http://schemas.microsoft.com/office/drawing/2014/main" id="{EB64D3C5-01C5-4359-9499-0C5ACF5FB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9153525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20">
            <a:extLst>
              <a:ext uri="{FF2B5EF4-FFF2-40B4-BE49-F238E27FC236}">
                <a16:creationId xmlns:a16="http://schemas.microsoft.com/office/drawing/2014/main" id="{B13851D6-7C89-4CB9-A581-0E117343F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6096000" cy="2746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Recentní travertinová kupa v Hot Springs (USA).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889F5BC-FD5D-4EDC-BBD5-3233A8EA0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19400"/>
            <a:ext cx="769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CC66"/>
                </a:solidFill>
                <a:latin typeface="Comic Sans MS" panose="030F0702030302020204" pitchFamily="66" charset="0"/>
              </a:rPr>
              <a:t>Jeskynní sedimenty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97ECE19D-4B37-4B15-A671-8C9E3A123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76200"/>
            <a:ext cx="32400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FF"/>
                </a:solidFill>
                <a:latin typeface="Comic Sans MS" panose="030F0702030302020204" pitchFamily="66" charset="0"/>
              </a:rPr>
              <a:t>Jeskynní sedimenty</a:t>
            </a:r>
          </a:p>
        </p:txBody>
      </p:sp>
      <p:sp>
        <p:nvSpPr>
          <p:cNvPr id="100355" name="Text Box 3">
            <a:extLst>
              <a:ext uri="{FF2B5EF4-FFF2-40B4-BE49-F238E27FC236}">
                <a16:creationId xmlns:a16="http://schemas.microsoft.com/office/drawing/2014/main" id="{47E7BF58-316B-4A42-8802-8CB90E574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3657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CC66"/>
                </a:solidFill>
                <a:latin typeface="Comic Sans MS" panose="030F0702030302020204" pitchFamily="66" charset="0"/>
              </a:rPr>
              <a:t>Charakteristika jeskynních sedimentů</a:t>
            </a:r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id="{B2430F7B-E68D-49D1-9921-B9B0B51A6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0"/>
            <a:ext cx="3886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vznik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v podzemních dutinách v prostředí bez atmosférického vlivu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přítomnost opadového materiálu, příkap vody ze stěn a ze stropu jeskyně, hromadění organických látek </a:t>
            </a:r>
          </a:p>
        </p:txBody>
      </p:sp>
      <p:sp>
        <p:nvSpPr>
          <p:cNvPr id="100357" name="Text Box 5">
            <a:extLst>
              <a:ext uri="{FF2B5EF4-FFF2-40B4-BE49-F238E27FC236}">
                <a16:creationId xmlns:a16="http://schemas.microsoft.com/office/drawing/2014/main" id="{9484A905-4C80-43D5-82C0-4EC8BD077CF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638969" y="3759994"/>
            <a:ext cx="25892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</a:rPr>
              <a:t>Materiál jeskynních sedimentů</a:t>
            </a:r>
          </a:p>
        </p:txBody>
      </p:sp>
      <p:sp>
        <p:nvSpPr>
          <p:cNvPr id="100358" name="AutoShape 6">
            <a:extLst>
              <a:ext uri="{FF2B5EF4-FFF2-40B4-BE49-F238E27FC236}">
                <a16:creationId xmlns:a16="http://schemas.microsoft.com/office/drawing/2014/main" id="{A297A0A2-8005-4202-B576-91793D7985C1}"/>
              </a:ext>
            </a:extLst>
          </p:cNvPr>
          <p:cNvSpPr>
            <a:spLocks/>
          </p:cNvSpPr>
          <p:nvPr/>
        </p:nvSpPr>
        <p:spPr bwMode="auto">
          <a:xfrm>
            <a:off x="1679575" y="3787775"/>
            <a:ext cx="2514600" cy="739775"/>
          </a:xfrm>
          <a:prstGeom prst="accentBorderCallout2">
            <a:avLst>
              <a:gd name="adj1" fmla="val 15449"/>
              <a:gd name="adj2" fmla="val -3032"/>
              <a:gd name="adj3" fmla="val 15449"/>
              <a:gd name="adj4" fmla="val -15023"/>
              <a:gd name="adj5" fmla="val 51287"/>
              <a:gd name="adj6" fmla="val -25949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Arial" panose="020B0604020202020204" pitchFamily="34" charset="0"/>
              </a:rPr>
              <a:t>Organický detrit</a:t>
            </a:r>
            <a:r>
              <a:rPr lang="cs-CZ" altLang="cs-CZ" sz="1400" b="0">
                <a:solidFill>
                  <a:srgbClr val="FFFF00"/>
                </a:solidFill>
                <a:latin typeface="Arial" panose="020B0604020202020204" pitchFamily="34" charset="0"/>
              </a:rPr>
              <a:t> - části koster živočichů obývajících jeskyni a koster jejich kořisti.</a:t>
            </a:r>
          </a:p>
        </p:txBody>
      </p:sp>
      <p:sp>
        <p:nvSpPr>
          <p:cNvPr id="100359" name="AutoShape 7">
            <a:extLst>
              <a:ext uri="{FF2B5EF4-FFF2-40B4-BE49-F238E27FC236}">
                <a16:creationId xmlns:a16="http://schemas.microsoft.com/office/drawing/2014/main" id="{FE75C89B-C29D-40C8-9E01-6803859F5C12}"/>
              </a:ext>
            </a:extLst>
          </p:cNvPr>
          <p:cNvSpPr>
            <a:spLocks/>
          </p:cNvSpPr>
          <p:nvPr/>
        </p:nvSpPr>
        <p:spPr bwMode="auto">
          <a:xfrm>
            <a:off x="1679575" y="2827338"/>
            <a:ext cx="2514600" cy="739775"/>
          </a:xfrm>
          <a:prstGeom prst="accentBorderCallout2">
            <a:avLst>
              <a:gd name="adj1" fmla="val 15449"/>
              <a:gd name="adj2" fmla="val -3032"/>
              <a:gd name="adj3" fmla="val 15449"/>
              <a:gd name="adj4" fmla="val -14648"/>
              <a:gd name="adj5" fmla="val 180685"/>
              <a:gd name="adj6" fmla="val -25884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Arial" panose="020B0604020202020204" pitchFamily="34" charset="0"/>
              </a:rPr>
              <a:t>Klastický detrit</a:t>
            </a:r>
            <a:r>
              <a:rPr lang="cs-CZ" altLang="cs-CZ" sz="1400" b="0">
                <a:solidFill>
                  <a:srgbClr val="FFFF00"/>
                </a:solidFill>
                <a:latin typeface="Arial" panose="020B0604020202020204" pitchFamily="34" charset="0"/>
              </a:rPr>
              <a:t> - horninová suť, jeskynní terestrické a naplavené sedimenty.</a:t>
            </a:r>
          </a:p>
        </p:txBody>
      </p:sp>
      <p:sp>
        <p:nvSpPr>
          <p:cNvPr id="100360" name="AutoShape 8">
            <a:extLst>
              <a:ext uri="{FF2B5EF4-FFF2-40B4-BE49-F238E27FC236}">
                <a16:creationId xmlns:a16="http://schemas.microsoft.com/office/drawing/2014/main" id="{BD2F41F0-3A2F-424D-97A3-EA2D5545D75A}"/>
              </a:ext>
            </a:extLst>
          </p:cNvPr>
          <p:cNvSpPr>
            <a:spLocks/>
          </p:cNvSpPr>
          <p:nvPr/>
        </p:nvSpPr>
        <p:spPr bwMode="auto">
          <a:xfrm>
            <a:off x="1676400" y="4705350"/>
            <a:ext cx="2514600" cy="952500"/>
          </a:xfrm>
          <a:prstGeom prst="accentBorderCallout2">
            <a:avLst>
              <a:gd name="adj1" fmla="val 12000"/>
              <a:gd name="adj2" fmla="val -3032"/>
              <a:gd name="adj3" fmla="val 12000"/>
              <a:gd name="adj4" fmla="val -14898"/>
              <a:gd name="adj5" fmla="val -56167"/>
              <a:gd name="adj6" fmla="val -25630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Arial" panose="020B0604020202020204" pitchFamily="34" charset="0"/>
              </a:rPr>
              <a:t>Vysrážené karbonáty</a:t>
            </a:r>
            <a:r>
              <a:rPr lang="cs-CZ" altLang="cs-CZ" sz="1400" b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>
                <a:solidFill>
                  <a:srgbClr val="FFFF00"/>
                </a:solidFill>
                <a:latin typeface="Arial" panose="020B0604020202020204" pitchFamily="34" charset="0"/>
              </a:rPr>
              <a:t>(speleotémy)</a:t>
            </a:r>
            <a:r>
              <a:rPr lang="cs-CZ" altLang="cs-CZ" sz="1400" b="0">
                <a:solidFill>
                  <a:srgbClr val="FFFF00"/>
                </a:solidFill>
                <a:latin typeface="Arial" panose="020B0604020202020204" pitchFamily="34" charset="0"/>
              </a:rPr>
              <a:t> - karbonátové povlaky v podobě sintrů, tvoří výzdobu jeskyní</a:t>
            </a:r>
          </a:p>
        </p:txBody>
      </p:sp>
      <p:grpSp>
        <p:nvGrpSpPr>
          <p:cNvPr id="100361" name="Group 9">
            <a:extLst>
              <a:ext uri="{FF2B5EF4-FFF2-40B4-BE49-F238E27FC236}">
                <a16:creationId xmlns:a16="http://schemas.microsoft.com/office/drawing/2014/main" id="{A4501F58-AFBE-4CD3-B575-97564BC16B2E}"/>
              </a:ext>
            </a:extLst>
          </p:cNvPr>
          <p:cNvGrpSpPr>
            <a:grpSpLocks/>
          </p:cNvGrpSpPr>
          <p:nvPr/>
        </p:nvGrpSpPr>
        <p:grpSpPr bwMode="auto">
          <a:xfrm>
            <a:off x="4445000" y="762000"/>
            <a:ext cx="4470400" cy="5905500"/>
            <a:chOff x="2800" y="480"/>
            <a:chExt cx="2816" cy="3720"/>
          </a:xfrm>
        </p:grpSpPr>
        <p:sp>
          <p:nvSpPr>
            <p:cNvPr id="100363" name="Text Box 10">
              <a:extLst>
                <a:ext uri="{FF2B5EF4-FFF2-40B4-BE49-F238E27FC236}">
                  <a16:creationId xmlns:a16="http://schemas.microsoft.com/office/drawing/2014/main" id="{2416A852-BD2C-4E7F-989C-7B7B9C098A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0" y="3642"/>
              <a:ext cx="2816" cy="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ts val="500"/>
                </a:spcBef>
                <a:spcAft>
                  <a:spcPts val="500"/>
                </a:spcAft>
                <a:buFontTx/>
                <a:buNone/>
              </a:pPr>
              <a:r>
                <a:rPr lang="cs-CZ" altLang="cs-CZ" sz="1200" b="0">
                  <a:solidFill>
                    <a:srgbClr val="FFFF00"/>
                  </a:solidFill>
                  <a:latin typeface="Arial" panose="020B0604020202020204" pitchFamily="34" charset="0"/>
                </a:rPr>
                <a:t>Litologický sled sedimenty jeskyně Baume de Gigny (Francie) zachycující střídající se změny ve složení klastické výplně, laminovaných usazenin a antropogenních vrstev zachycujících posledních 145 000 let.</a:t>
              </a:r>
            </a:p>
          </p:txBody>
        </p:sp>
        <p:pic>
          <p:nvPicPr>
            <p:cNvPr id="100364" name="Picture 11" descr="Jesk_sed_3">
              <a:extLst>
                <a:ext uri="{FF2B5EF4-FFF2-40B4-BE49-F238E27FC236}">
                  <a16:creationId xmlns:a16="http://schemas.microsoft.com/office/drawing/2014/main" id="{48C73C19-86E2-4B78-AD46-3D43A5D5C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480"/>
              <a:ext cx="2723" cy="31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0362" name="Rectangle 12">
            <a:extLst>
              <a:ext uri="{FF2B5EF4-FFF2-40B4-BE49-F238E27FC236}">
                <a16:creationId xmlns:a16="http://schemas.microsoft.com/office/drawing/2014/main" id="{C31AB814-3404-464A-9D4A-117B99D90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867400"/>
            <a:ext cx="419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zvláštní význam má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paleontologický obsah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především druhotné hromadění kostí,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archeologické + antropologické nálezy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3">
            <a:extLst>
              <a:ext uri="{FF2B5EF4-FFF2-40B4-BE49-F238E27FC236}">
                <a16:creationId xmlns:a16="http://schemas.microsoft.com/office/drawing/2014/main" id="{D8643400-A42F-4048-A8E2-4F4A09868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115888"/>
            <a:ext cx="365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CC66"/>
                </a:solidFill>
                <a:latin typeface="Comic Sans MS" panose="030F0702030302020204" pitchFamily="66" charset="0"/>
              </a:rPr>
              <a:t>Typy podzemních prostor</a:t>
            </a:r>
          </a:p>
        </p:txBody>
      </p:sp>
      <p:sp>
        <p:nvSpPr>
          <p:cNvPr id="101379" name="Text Box 6">
            <a:extLst>
              <a:ext uri="{FF2B5EF4-FFF2-40B4-BE49-F238E27FC236}">
                <a16:creationId xmlns:a16="http://schemas.microsoft.com/office/drawing/2014/main" id="{1E111764-6438-4094-A177-30D93A416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477000"/>
            <a:ext cx="4267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Podzemní prostory v Punkevních jeskyních na toku Punkvy.</a:t>
            </a:r>
          </a:p>
        </p:txBody>
      </p:sp>
      <p:pic>
        <p:nvPicPr>
          <p:cNvPr id="101380" name="Picture 7" descr="Punk_jesk_1">
            <a:extLst>
              <a:ext uri="{FF2B5EF4-FFF2-40B4-BE49-F238E27FC236}">
                <a16:creationId xmlns:a16="http://schemas.microsoft.com/office/drawing/2014/main" id="{E30E5305-37F7-43F8-BAC9-2645D9D2F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188913"/>
            <a:ext cx="4246562" cy="6211887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1" name="Text Box 8">
            <a:extLst>
              <a:ext uri="{FF2B5EF4-FFF2-40B4-BE49-F238E27FC236}">
                <a16:creationId xmlns:a16="http://schemas.microsoft.com/office/drawing/2014/main" id="{C542C8FC-703E-4BC9-B79E-753ACB20A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2295525"/>
            <a:ext cx="4114800" cy="1590675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Krasové dutiny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a) Průtočné (aktivní) jeskyně - s vodními toky a fluviální sedimentací.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b) Suché jeskyně - stará patra, svahové jeskyně.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c) Torza jeskyní - komíny, zkrasovělé pukliny, krasové kapsy.</a:t>
            </a:r>
          </a:p>
        </p:txBody>
      </p:sp>
      <p:sp>
        <p:nvSpPr>
          <p:cNvPr id="101382" name="Text Box 9">
            <a:extLst>
              <a:ext uri="{FF2B5EF4-FFF2-40B4-BE49-F238E27FC236}">
                <a16:creationId xmlns:a16="http://schemas.microsoft.com/office/drawing/2014/main" id="{07A9F971-3D8E-4345-AA1F-D129A674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4124325"/>
            <a:ext cx="4114800" cy="739775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Pseudokrasové dutiny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Vznik převážně selektivním odnosem snadno rozrušitelných partií hornin.</a:t>
            </a:r>
          </a:p>
        </p:txBody>
      </p:sp>
      <p:sp>
        <p:nvSpPr>
          <p:cNvPr id="101383" name="Text Box 10">
            <a:extLst>
              <a:ext uri="{FF2B5EF4-FFF2-40B4-BE49-F238E27FC236}">
                <a16:creationId xmlns:a16="http://schemas.microsoft.com/office/drawing/2014/main" id="{CCF513CA-57F1-4CFD-AA72-8D452C441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5057775"/>
            <a:ext cx="4114800" cy="1377950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Otevřené pukliny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a) Trhliny - pukliny rozevřené vlivem tektonických pochodů.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b) Rozsedliny - pukliny otevřené vlivem druhotných poruch, souvisejících s poruchami stability svahů. </a:t>
            </a:r>
          </a:p>
        </p:txBody>
      </p:sp>
      <p:sp>
        <p:nvSpPr>
          <p:cNvPr id="101384" name="Text Box 11">
            <a:extLst>
              <a:ext uri="{FF2B5EF4-FFF2-40B4-BE49-F238E27FC236}">
                <a16:creationId xmlns:a16="http://schemas.microsoft.com/office/drawing/2014/main" id="{5B3B7C78-6F4E-4724-A867-26EA5E553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552450"/>
            <a:ext cx="4105275" cy="155892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Jeskyn</a:t>
            </a:r>
            <a:r>
              <a:rPr lang="cs-CZ" altLang="cs-CZ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ě</a:t>
            </a:r>
            <a:r>
              <a:rPr lang="cs-CZ" altLang="cs-CZ" sz="1600" b="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 Geomorfologicky</a:t>
            </a:r>
            <a:r>
              <a:rPr lang="cs-CZ" altLang="cs-CZ" sz="1600" b="0" dirty="0">
                <a:solidFill>
                  <a:srgbClr val="000000"/>
                </a:solidFill>
                <a:latin typeface="Comic Sans MS" panose="030F0702030302020204" pitchFamily="66" charset="0"/>
              </a:rPr>
              <a:t> lze chápat jako sníženiny, jejichž dno nemusí být nutně jednosměrně ukloněno a je od zemského povrchu odděleno stropem (extrémně převislým svahem) nejčastěji o sklonu do 90°.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3">
            <a:extLst>
              <a:ext uri="{FF2B5EF4-FFF2-40B4-BE49-F238E27FC236}">
                <a16:creationId xmlns:a16="http://schemas.microsoft.com/office/drawing/2014/main" id="{171F7151-3AF6-4B22-BF37-F25DC692C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8" y="115888"/>
            <a:ext cx="3429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CC66"/>
                </a:solidFill>
                <a:latin typeface="Comic Sans MS" panose="030F0702030302020204" pitchFamily="66" charset="0"/>
              </a:rPr>
              <a:t>Složení jeskynních sedimentů</a:t>
            </a:r>
          </a:p>
        </p:txBody>
      </p:sp>
      <p:pic>
        <p:nvPicPr>
          <p:cNvPr id="102403" name="Picture 4" descr="Jesk_sed_1">
            <a:extLst>
              <a:ext uri="{FF2B5EF4-FFF2-40B4-BE49-F238E27FC236}">
                <a16:creationId xmlns:a16="http://schemas.microsoft.com/office/drawing/2014/main" id="{1B32735A-DE3D-492E-8797-4B637D960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57163"/>
            <a:ext cx="5186363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5">
            <a:extLst>
              <a:ext uri="{FF2B5EF4-FFF2-40B4-BE49-F238E27FC236}">
                <a16:creationId xmlns:a16="http://schemas.microsoft.com/office/drawing/2014/main" id="{84C42F4E-A643-4B7A-91AB-E5A1C0D7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936625"/>
            <a:ext cx="3187700" cy="1803400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Alochtonní složka</a:t>
            </a: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 - objemově převládá - povrchové svahoviny, do jeskyně se dostávají vchody nebo stropními okny a komíny. Běžné jsou půdní sedimenty, spraše, náplavy z nekrasových oblastí podzemními toky (např. Moravský kras - kulmské štěrky).</a:t>
            </a:r>
          </a:p>
        </p:txBody>
      </p:sp>
      <p:sp>
        <p:nvSpPr>
          <p:cNvPr id="102405" name="Text Box 6">
            <a:extLst>
              <a:ext uri="{FF2B5EF4-FFF2-40B4-BE49-F238E27FC236}">
                <a16:creationId xmlns:a16="http://schemas.microsoft.com/office/drawing/2014/main" id="{91AE78C7-97EB-42FD-A311-6B3C65C01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2933700"/>
            <a:ext cx="3187700" cy="1803400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Autochtonní složka</a:t>
            </a: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 - opad ze stropů a stěn (mechanické zvětrávání), vysrážení sintrů - krápníky, polevy, nickamínky, pěnitce - ve vstupních partiích, organické zbytky (kosterní pozůstatky, netopýří guáno). </a:t>
            </a: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Význ. paleoklimatický</a:t>
            </a: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2406" name="Picture 7" descr="Cave_pearls_carlsbad_caverns">
            <a:extLst>
              <a:ext uri="{FF2B5EF4-FFF2-40B4-BE49-F238E27FC236}">
                <a16:creationId xmlns:a16="http://schemas.microsoft.com/office/drawing/2014/main" id="{69C51B3A-8467-46B0-9829-FCFB444BA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4954588"/>
            <a:ext cx="2501900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07" name="Group 8">
            <a:extLst>
              <a:ext uri="{FF2B5EF4-FFF2-40B4-BE49-F238E27FC236}">
                <a16:creationId xmlns:a16="http://schemas.microsoft.com/office/drawing/2014/main" id="{7CD87037-39D4-411B-8E1B-D89FA543471C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5181600"/>
            <a:ext cx="6324600" cy="1524000"/>
            <a:chOff x="1776" y="3264"/>
            <a:chExt cx="3984" cy="960"/>
          </a:xfrm>
        </p:grpSpPr>
        <p:sp>
          <p:nvSpPr>
            <p:cNvPr id="102408" name="Rectangle 9">
              <a:extLst>
                <a:ext uri="{FF2B5EF4-FFF2-40B4-BE49-F238E27FC236}">
                  <a16:creationId xmlns:a16="http://schemas.microsoft.com/office/drawing/2014/main" id="{53E88D92-9483-4277-8999-68DA88785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264"/>
              <a:ext cx="3984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1400">
                  <a:solidFill>
                    <a:srgbClr val="FFCC66"/>
                  </a:solidFill>
                  <a:latin typeface="Comic Sans MS" panose="030F0702030302020204" pitchFamily="66" charset="0"/>
                </a:rPr>
                <a:t>vstupní facie</a:t>
              </a:r>
              <a:r>
                <a:rPr lang="cs-CZ" altLang="cs-CZ" sz="1400" b="0">
                  <a:solidFill>
                    <a:srgbClr val="FFFFFF"/>
                  </a:solidFill>
                  <a:latin typeface="Comic Sans MS" panose="030F0702030302020204" pitchFamily="66" charset="0"/>
                </a:rPr>
                <a:t> - do jeskyně druhotně zavlečené </a:t>
              </a:r>
              <a:r>
                <a:rPr lang="cs-CZ" altLang="cs-CZ" sz="1400" b="0">
                  <a:solidFill>
                    <a:srgbClr val="FFCC66"/>
                  </a:solidFill>
                  <a:latin typeface="Comic Sans MS" panose="030F0702030302020204" pitchFamily="66" charset="0"/>
                </a:rPr>
                <a:t>povrchové sedimenty</a:t>
              </a:r>
              <a:r>
                <a:rPr lang="cs-CZ" altLang="cs-CZ" sz="1400" b="0">
                  <a:solidFill>
                    <a:srgbClr val="FFFFFF"/>
                  </a:solidFill>
                  <a:latin typeface="Comic Sans MS" panose="030F0702030302020204" pitchFamily="66" charset="0"/>
                </a:rPr>
                <a:t> uchovávající si své </a:t>
              </a:r>
              <a:r>
                <a:rPr lang="cs-CZ" altLang="cs-CZ" sz="1400" b="0">
                  <a:solidFill>
                    <a:srgbClr val="FFCC66"/>
                  </a:solidFill>
                  <a:latin typeface="Comic Sans MS" panose="030F0702030302020204" pitchFamily="66" charset="0"/>
                </a:rPr>
                <a:t>původní vlastnosti</a:t>
              </a:r>
              <a:r>
                <a:rPr lang="cs-CZ" altLang="cs-CZ" sz="1400" b="0">
                  <a:solidFill>
                    <a:srgbClr val="FFFFFF"/>
                  </a:solidFill>
                  <a:latin typeface="Comic Sans MS" panose="030F0702030302020204" pitchFamily="66" charset="0"/>
                </a:rPr>
                <a:t>. Autochtonní složka - opad, pěnitec</a:t>
              </a:r>
            </a:p>
          </p:txBody>
        </p:sp>
        <p:sp>
          <p:nvSpPr>
            <p:cNvPr id="102409" name="Rectangle 10">
              <a:extLst>
                <a:ext uri="{FF2B5EF4-FFF2-40B4-BE49-F238E27FC236}">
                  <a16:creationId xmlns:a16="http://schemas.microsoft.com/office/drawing/2014/main" id="{B3CFEBEF-574E-416A-A39B-DF0951901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744"/>
              <a:ext cx="3888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1400">
                  <a:solidFill>
                    <a:srgbClr val="FFCC66"/>
                  </a:solidFill>
                  <a:latin typeface="Comic Sans MS" panose="030F0702030302020204" pitchFamily="66" charset="0"/>
                </a:rPr>
                <a:t>vnitrojeskynní facie</a:t>
              </a:r>
              <a:r>
                <a:rPr lang="cs-CZ" altLang="cs-CZ" sz="1400" b="0">
                  <a:solidFill>
                    <a:srgbClr val="FFFFFF"/>
                  </a:solidFill>
                  <a:latin typeface="Comic Sans MS" panose="030F0702030302020204" pitchFamily="66" charset="0"/>
                </a:rPr>
                <a:t> - vliv povrchových pochodů je omezený, povrchový materiál mnohokrát přemístěný - jílovité hlíny. Autochtonní složka - sintry, reziduální uloženiny</a:t>
              </a:r>
            </a:p>
          </p:txBody>
        </p:sp>
      </p:grp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3">
            <a:extLst>
              <a:ext uri="{FF2B5EF4-FFF2-40B4-BE49-F238E27FC236}">
                <a16:creationId xmlns:a16="http://schemas.microsoft.com/office/drawing/2014/main" id="{2EA27813-C843-4C3D-A113-F0327DEC3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5888"/>
            <a:ext cx="358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CC66"/>
                </a:solidFill>
                <a:latin typeface="Comic Sans MS" panose="030F0702030302020204" pitchFamily="66" charset="0"/>
              </a:rPr>
              <a:t>Speleotémy a klima</a:t>
            </a:r>
          </a:p>
        </p:txBody>
      </p:sp>
      <p:grpSp>
        <p:nvGrpSpPr>
          <p:cNvPr id="103427" name="Group 4">
            <a:extLst>
              <a:ext uri="{FF2B5EF4-FFF2-40B4-BE49-F238E27FC236}">
                <a16:creationId xmlns:a16="http://schemas.microsoft.com/office/drawing/2014/main" id="{22D7420F-2A6A-4005-946D-6C14AC74CF30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276225"/>
            <a:ext cx="4559300" cy="3886200"/>
            <a:chOff x="2736" y="480"/>
            <a:chExt cx="2872" cy="2448"/>
          </a:xfrm>
        </p:grpSpPr>
        <p:sp>
          <p:nvSpPr>
            <p:cNvPr id="103438" name="Text Box 5">
              <a:extLst>
                <a:ext uri="{FF2B5EF4-FFF2-40B4-BE49-F238E27FC236}">
                  <a16:creationId xmlns:a16="http://schemas.microsoft.com/office/drawing/2014/main" id="{742678AD-0E6B-471D-A291-AEB15C6F4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2640"/>
              <a:ext cx="24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ts val="500"/>
                </a:spcBef>
                <a:spcAft>
                  <a:spcPts val="500"/>
                </a:spcAft>
                <a:buFontTx/>
                <a:buNone/>
              </a:pPr>
              <a:r>
                <a:rPr lang="cs-CZ" altLang="cs-CZ" sz="1200" b="0">
                  <a:solidFill>
                    <a:srgbClr val="FFFF00"/>
                  </a:solidFill>
                  <a:latin typeface="Arial" panose="020B0604020202020204" pitchFamily="34" charset="0"/>
                </a:rPr>
                <a:t>Autochtonní speleotémy slouží k radiometrickému datování jeskynních sérií.</a:t>
              </a:r>
            </a:p>
          </p:txBody>
        </p:sp>
        <p:pic>
          <p:nvPicPr>
            <p:cNvPr id="103439" name="Picture 6" descr="speleotheme">
              <a:extLst>
                <a:ext uri="{FF2B5EF4-FFF2-40B4-BE49-F238E27FC236}">
                  <a16:creationId xmlns:a16="http://schemas.microsoft.com/office/drawing/2014/main" id="{556EC13B-1745-4A98-9FA2-A5CFFD0E5C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480"/>
              <a:ext cx="2825" cy="2121"/>
            </a:xfrm>
            <a:prstGeom prst="rect">
              <a:avLst/>
            </a:prstGeom>
            <a:noFill/>
            <a:ln w="38100">
              <a:solidFill>
                <a:srgbClr val="33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428" name="Group 7">
            <a:extLst>
              <a:ext uri="{FF2B5EF4-FFF2-40B4-BE49-F238E27FC236}">
                <a16:creationId xmlns:a16="http://schemas.microsoft.com/office/drawing/2014/main" id="{36EEE54F-D2E1-45D1-9C3A-4168BFF52DE2}"/>
              </a:ext>
            </a:extLst>
          </p:cNvPr>
          <p:cNvGrpSpPr>
            <a:grpSpLocks/>
          </p:cNvGrpSpPr>
          <p:nvPr/>
        </p:nvGrpSpPr>
        <p:grpSpPr bwMode="auto">
          <a:xfrm>
            <a:off x="279400" y="2235200"/>
            <a:ext cx="4826000" cy="4416425"/>
            <a:chOff x="176" y="1408"/>
            <a:chExt cx="3040" cy="2782"/>
          </a:xfrm>
        </p:grpSpPr>
        <p:pic>
          <p:nvPicPr>
            <p:cNvPr id="103436" name="Picture 8" descr="speleotheme_1">
              <a:extLst>
                <a:ext uri="{FF2B5EF4-FFF2-40B4-BE49-F238E27FC236}">
                  <a16:creationId xmlns:a16="http://schemas.microsoft.com/office/drawing/2014/main" id="{94C0EFAA-64B1-4A83-8F26-48CF0B9142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408"/>
              <a:ext cx="2832" cy="2177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437" name="Text Box 9">
              <a:extLst>
                <a:ext uri="{FF2B5EF4-FFF2-40B4-BE49-F238E27FC236}">
                  <a16:creationId xmlns:a16="http://schemas.microsoft.com/office/drawing/2014/main" id="{B10882A0-153B-430C-907F-902BDC8D54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" y="3632"/>
              <a:ext cx="3040" cy="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ts val="500"/>
                </a:spcBef>
                <a:spcAft>
                  <a:spcPts val="500"/>
                </a:spcAft>
                <a:buFontTx/>
                <a:buNone/>
              </a:pPr>
              <a:r>
                <a:rPr lang="cs-CZ" altLang="cs-CZ" sz="1200" b="0">
                  <a:solidFill>
                    <a:srgbClr val="FFFF00"/>
                  </a:solidFill>
                  <a:latin typeface="Arial" panose="020B0604020202020204" pitchFamily="34" charset="0"/>
                </a:rPr>
                <a:t>Průřez páskovaným krápníkem (stalagmitem) z lokality Mendip Hill (Anglie). Oblast mezi A a B byla datována radiometricky na 277 ka BP (+44 -32 Ka BP). Silné zvětšení ukazuje laminaci odpovídající ročním přírůstkovým liniím (0,026 </a:t>
              </a:r>
              <a:r>
                <a:rPr lang="cs-CZ" altLang="cs-CZ" sz="1200" b="0" u="sng">
                  <a:solidFill>
                    <a:srgbClr val="FFFF00"/>
                  </a:solidFill>
                  <a:latin typeface="Arial" panose="020B0604020202020204" pitchFamily="34" charset="0"/>
                </a:rPr>
                <a:t>+</a:t>
              </a:r>
              <a:r>
                <a:rPr lang="cs-CZ" altLang="cs-CZ" sz="1200" b="0">
                  <a:solidFill>
                    <a:srgbClr val="FFFF00"/>
                  </a:solidFill>
                  <a:latin typeface="Arial" panose="020B0604020202020204" pitchFamily="34" charset="0"/>
                </a:rPr>
                <a:t> 0,01 mm / rok.</a:t>
              </a:r>
            </a:p>
          </p:txBody>
        </p:sp>
      </p:grpSp>
      <p:grpSp>
        <p:nvGrpSpPr>
          <p:cNvPr id="103429" name="Group 10">
            <a:extLst>
              <a:ext uri="{FF2B5EF4-FFF2-40B4-BE49-F238E27FC236}">
                <a16:creationId xmlns:a16="http://schemas.microsoft.com/office/drawing/2014/main" id="{3CF3F823-CD31-4D1C-8572-23FD2E33071C}"/>
              </a:ext>
            </a:extLst>
          </p:cNvPr>
          <p:cNvGrpSpPr>
            <a:grpSpLocks/>
          </p:cNvGrpSpPr>
          <p:nvPr/>
        </p:nvGrpSpPr>
        <p:grpSpPr bwMode="auto">
          <a:xfrm>
            <a:off x="342900" y="793750"/>
            <a:ext cx="3429000" cy="314325"/>
            <a:chOff x="240" y="912"/>
            <a:chExt cx="2160" cy="198"/>
          </a:xfrm>
        </p:grpSpPr>
        <p:sp>
          <p:nvSpPr>
            <p:cNvPr id="103434" name="Text Box 11">
              <a:extLst>
                <a:ext uri="{FF2B5EF4-FFF2-40B4-BE49-F238E27FC236}">
                  <a16:creationId xmlns:a16="http://schemas.microsoft.com/office/drawing/2014/main" id="{9ED36D9E-FC2D-4520-8BAC-32F56D810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912"/>
              <a:ext cx="2160" cy="198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rgbClr val="FFFF00"/>
                  </a:solidFill>
                  <a:latin typeface="Comic Sans MS" panose="030F0702030302020204" pitchFamily="66" charset="0"/>
                </a:rPr>
                <a:t>CaCO</a:t>
              </a:r>
              <a:r>
                <a:rPr lang="cs-CZ" altLang="cs-CZ" sz="1400" baseline="-25000">
                  <a:solidFill>
                    <a:srgbClr val="FFFF00"/>
                  </a:solidFill>
                  <a:latin typeface="Comic Sans MS" panose="030F0702030302020204" pitchFamily="66" charset="0"/>
                </a:rPr>
                <a:t>3</a:t>
              </a:r>
              <a:r>
                <a:rPr lang="cs-CZ" altLang="cs-CZ" sz="1400">
                  <a:solidFill>
                    <a:srgbClr val="FFFF00"/>
                  </a:solidFill>
                  <a:latin typeface="Comic Sans MS" panose="030F0702030302020204" pitchFamily="66" charset="0"/>
                </a:rPr>
                <a:t> + H</a:t>
              </a:r>
              <a:r>
                <a:rPr lang="cs-CZ" altLang="cs-CZ" sz="1400" baseline="-25000">
                  <a:solidFill>
                    <a:srgbClr val="FFFF00"/>
                  </a:solidFill>
                  <a:latin typeface="Comic Sans MS" panose="030F0702030302020204" pitchFamily="66" charset="0"/>
                </a:rPr>
                <a:t>2</a:t>
              </a:r>
              <a:r>
                <a:rPr lang="cs-CZ" altLang="cs-CZ" sz="1400">
                  <a:solidFill>
                    <a:srgbClr val="FFFF00"/>
                  </a:solidFill>
                  <a:latin typeface="Comic Sans MS" panose="030F0702030302020204" pitchFamily="66" charset="0"/>
                </a:rPr>
                <a:t>O + CO</a:t>
              </a:r>
              <a:r>
                <a:rPr lang="cs-CZ" altLang="cs-CZ" sz="1400" baseline="-25000">
                  <a:solidFill>
                    <a:srgbClr val="FFFF00"/>
                  </a:solidFill>
                  <a:latin typeface="Comic Sans MS" panose="030F0702030302020204" pitchFamily="66" charset="0"/>
                </a:rPr>
                <a:t>2</a:t>
              </a:r>
              <a:r>
                <a:rPr lang="cs-CZ" altLang="cs-CZ" sz="1400">
                  <a:solidFill>
                    <a:srgbClr val="FFFF00"/>
                  </a:solidFill>
                  <a:latin typeface="Comic Sans MS" panose="030F0702030302020204" pitchFamily="66" charset="0"/>
                </a:rPr>
                <a:t>        Ca(HCO</a:t>
              </a:r>
              <a:r>
                <a:rPr lang="cs-CZ" altLang="cs-CZ" sz="1400" baseline="-25000">
                  <a:solidFill>
                    <a:srgbClr val="FFFF00"/>
                  </a:solidFill>
                  <a:latin typeface="Comic Sans MS" panose="030F0702030302020204" pitchFamily="66" charset="0"/>
                </a:rPr>
                <a:t>3</a:t>
              </a:r>
              <a:r>
                <a:rPr lang="cs-CZ" altLang="cs-CZ" sz="1400">
                  <a:solidFill>
                    <a:srgbClr val="FFFF00"/>
                  </a:solidFill>
                  <a:latin typeface="Comic Sans MS" panose="030F0702030302020204" pitchFamily="66" charset="0"/>
                </a:rPr>
                <a:t>)</a:t>
              </a:r>
              <a:r>
                <a:rPr lang="cs-CZ" altLang="cs-CZ" sz="1400" baseline="-25000">
                  <a:solidFill>
                    <a:srgbClr val="FFFF00"/>
                  </a:solidFill>
                  <a:latin typeface="Comic Sans MS" panose="030F0702030302020204" pitchFamily="66" charset="0"/>
                </a:rPr>
                <a:t>2</a:t>
              </a:r>
              <a:r>
                <a:rPr lang="cs-CZ" altLang="cs-CZ" sz="1400">
                  <a:solidFill>
                    <a:srgbClr val="FFFF00"/>
                  </a:solidFill>
                  <a:latin typeface="Comic Sans MS" panose="030F0702030302020204" pitchFamily="66" charset="0"/>
                </a:rPr>
                <a:t> </a:t>
              </a:r>
              <a:endPara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3435" name="Line 12">
              <a:extLst>
                <a:ext uri="{FF2B5EF4-FFF2-40B4-BE49-F238E27FC236}">
                  <a16:creationId xmlns:a16="http://schemas.microsoft.com/office/drawing/2014/main" id="{BCD9DF39-A2B4-4686-B082-4C99AEA620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64" y="1008"/>
              <a:ext cx="24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3430" name="Rectangle 14">
            <a:extLst>
              <a:ext uri="{FF2B5EF4-FFF2-40B4-BE49-F238E27FC236}">
                <a16:creationId xmlns:a16="http://schemas.microsoft.com/office/drawing/2014/main" id="{ED247A70-5996-4295-BC65-560601254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382713"/>
            <a:ext cx="396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značný význam pro rekonstrukci paleoprostředí</a:t>
            </a:r>
          </a:p>
        </p:txBody>
      </p:sp>
      <p:sp>
        <p:nvSpPr>
          <p:cNvPr id="103431" name="Rectangle 15">
            <a:extLst>
              <a:ext uri="{FF2B5EF4-FFF2-40B4-BE49-F238E27FC236}">
                <a16:creationId xmlns:a16="http://schemas.microsoft.com/office/drawing/2014/main" id="{D10B097B-E59A-4ACD-80AD-DF90E8AF4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724400"/>
            <a:ext cx="396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glaciální klima (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permafrost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) -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růst speleotém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je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velmi sporadický</a:t>
            </a:r>
          </a:p>
        </p:txBody>
      </p:sp>
      <p:sp>
        <p:nvSpPr>
          <p:cNvPr id="103432" name="Rectangle 16">
            <a:extLst>
              <a:ext uri="{FF2B5EF4-FFF2-40B4-BE49-F238E27FC236}">
                <a16:creationId xmlns:a16="http://schemas.microsoft.com/office/drawing/2014/main" id="{0B3ABB7B-AC2E-416E-B7DB-EFBACAF7A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334000"/>
            <a:ext cx="396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glaciální klima (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pod ledovcovou pokrývkou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) -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růst speleotém zcela zastaven</a:t>
            </a:r>
          </a:p>
        </p:txBody>
      </p:sp>
      <p:sp>
        <p:nvSpPr>
          <p:cNvPr id="103433" name="Rectangle 17">
            <a:extLst>
              <a:ext uri="{FF2B5EF4-FFF2-40B4-BE49-F238E27FC236}">
                <a16:creationId xmlns:a16="http://schemas.microsoft.com/office/drawing/2014/main" id="{C20FB5D0-35F7-4B62-8C3F-62E66EA15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943600"/>
            <a:ext cx="396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interglaciální klima - vyšší srážky, vadózní průnik povrchové vody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3">
            <a:extLst>
              <a:ext uri="{FF2B5EF4-FFF2-40B4-BE49-F238E27FC236}">
                <a16:creationId xmlns:a16="http://schemas.microsoft.com/office/drawing/2014/main" id="{B9A10B82-8860-4FE1-A430-5DCC48E9B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5888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CC66"/>
                </a:solidFill>
                <a:latin typeface="Comic Sans MS" panose="030F0702030302020204" pitchFamily="66" charset="0"/>
              </a:rPr>
              <a:t>Speleotémy a klima</a:t>
            </a:r>
          </a:p>
        </p:txBody>
      </p:sp>
      <p:sp>
        <p:nvSpPr>
          <p:cNvPr id="104451" name="Text Box 5">
            <a:extLst>
              <a:ext uri="{FF2B5EF4-FFF2-40B4-BE49-F238E27FC236}">
                <a16:creationId xmlns:a16="http://schemas.microsoft.com/office/drawing/2014/main" id="{67C8F21B-D50D-4EF1-A7D5-7629F0839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4724400"/>
            <a:ext cx="49323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Vývoj růstu speleotém během posledního interglaciálu (eem) a würmského zalednění v jeskyních na Britských ostrovech. H - odpovídá poslegnímu interglaciálu, A-F - série oscilací růstu během posledního zalednění.</a:t>
            </a:r>
          </a:p>
        </p:txBody>
      </p:sp>
      <p:pic>
        <p:nvPicPr>
          <p:cNvPr id="104452" name="Picture 6" descr="speleotheme_2">
            <a:extLst>
              <a:ext uri="{FF2B5EF4-FFF2-40B4-BE49-F238E27FC236}">
                <a16:creationId xmlns:a16="http://schemas.microsoft.com/office/drawing/2014/main" id="{ACBB4196-41DA-4D33-958B-B8377CD1A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-6350"/>
            <a:ext cx="4852987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Rectangle 7">
            <a:extLst>
              <a:ext uri="{FF2B5EF4-FFF2-40B4-BE49-F238E27FC236}">
                <a16:creationId xmlns:a16="http://schemas.microsoft.com/office/drawing/2014/main" id="{2E119F1C-6F9C-4F25-B035-1DCBE1B38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765175"/>
            <a:ext cx="39100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střední a vyšší zeměpisné šířky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růst speleotém v úzkém vztahu ke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 glaciálnímu-interglaciálnímu cyklu </a:t>
            </a:r>
          </a:p>
        </p:txBody>
      </p:sp>
      <p:sp>
        <p:nvSpPr>
          <p:cNvPr id="104454" name="Text Box 8">
            <a:extLst>
              <a:ext uri="{FF2B5EF4-FFF2-40B4-BE49-F238E27FC236}">
                <a16:creationId xmlns:a16="http://schemas.microsoft.com/office/drawing/2014/main" id="{4FB37FFC-348F-483D-8665-781D72DF1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73238"/>
            <a:ext cx="3432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</a:rPr>
              <a:t>Britské ostrovy</a:t>
            </a:r>
          </a:p>
        </p:txBody>
      </p:sp>
      <p:sp>
        <p:nvSpPr>
          <p:cNvPr id="104455" name="Rectangle 10">
            <a:extLst>
              <a:ext uri="{FF2B5EF4-FFF2-40B4-BE49-F238E27FC236}">
                <a16:creationId xmlns:a16="http://schemas.microsoft.com/office/drawing/2014/main" id="{A533F1BA-27BB-4148-B239-BF972F880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308225"/>
            <a:ext cx="383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40 ka BP - 26 ka BP - růst speleotém vzácný</a:t>
            </a:r>
          </a:p>
        </p:txBody>
      </p:sp>
      <p:sp>
        <p:nvSpPr>
          <p:cNvPr id="104456" name="Rectangle 11">
            <a:extLst>
              <a:ext uri="{FF2B5EF4-FFF2-40B4-BE49-F238E27FC236}">
                <a16:creationId xmlns:a16="http://schemas.microsoft.com/office/drawing/2014/main" id="{9499FC18-0D94-438D-84A9-062FB6E17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814638"/>
            <a:ext cx="383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26 ka BP - 15 ka BP - růst speleotém zcela zastaven</a:t>
            </a:r>
          </a:p>
        </p:txBody>
      </p:sp>
      <p:sp>
        <p:nvSpPr>
          <p:cNvPr id="104457" name="Rectangle 12">
            <a:extLst>
              <a:ext uri="{FF2B5EF4-FFF2-40B4-BE49-F238E27FC236}">
                <a16:creationId xmlns:a16="http://schemas.microsoft.com/office/drawing/2014/main" id="{64390807-1AEA-45D2-996E-AF9405087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332163"/>
            <a:ext cx="383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15 ka BP - recent - vzrůst rychlosti růstu speleotém</a:t>
            </a:r>
          </a:p>
        </p:txBody>
      </p:sp>
      <p:sp>
        <p:nvSpPr>
          <p:cNvPr id="104458" name="Text Box 13">
            <a:extLst>
              <a:ext uri="{FF2B5EF4-FFF2-40B4-BE49-F238E27FC236}">
                <a16:creationId xmlns:a16="http://schemas.microsoft.com/office/drawing/2014/main" id="{9224ACE0-1849-4650-AC94-1019B0A5C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149725"/>
            <a:ext cx="3686175" cy="1165225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Epizody rychlého růstu speleotém korelují s izotopovými studii δ</a:t>
            </a:r>
            <a:r>
              <a:rPr lang="cs-CZ" altLang="cs-CZ" sz="1400" baseline="30000">
                <a:solidFill>
                  <a:srgbClr val="FFFF00"/>
                </a:solidFill>
                <a:latin typeface="Comic Sans MS" panose="030F0702030302020204" pitchFamily="66" charset="0"/>
              </a:rPr>
              <a:t>18</a:t>
            </a: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O. </a:t>
            </a: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Dokumentováno nejen na jiných místech severní Evropy, ale i v Severní Americe a Tasmánii.</a:t>
            </a:r>
          </a:p>
        </p:txBody>
      </p:sp>
      <p:sp>
        <p:nvSpPr>
          <p:cNvPr id="104459" name="Rectangle 14">
            <a:extLst>
              <a:ext uri="{FF2B5EF4-FFF2-40B4-BE49-F238E27FC236}">
                <a16:creationId xmlns:a16="http://schemas.microsoft.com/office/drawing/2014/main" id="{95391CFF-A908-4A3A-826A-33DB64C97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5767388"/>
            <a:ext cx="4343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v nízkých zeměpisných šířkách - snížená rychlost růstu speleotém odráží regionální ariditu klimatu</a:t>
            </a:r>
          </a:p>
        </p:txBody>
      </p:sp>
      <p:sp>
        <p:nvSpPr>
          <p:cNvPr id="104460" name="Text Box 15">
            <a:extLst>
              <a:ext uri="{FF2B5EF4-FFF2-40B4-BE49-F238E27FC236}">
                <a16:creationId xmlns:a16="http://schemas.microsoft.com/office/drawing/2014/main" id="{A304A683-168A-4143-991E-C1578CCE5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521325"/>
            <a:ext cx="3686175" cy="1165225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Austrálie</a:t>
            </a: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 - většina speleotém je starších než 400 ka BP, mladší speleotémy jsou jen výjimkou vzhledem k vývoji aridního klimatu v průběhu svrchního pleistocénu a holocénu.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3">
            <a:extLst>
              <a:ext uri="{FF2B5EF4-FFF2-40B4-BE49-F238E27FC236}">
                <a16:creationId xmlns:a16="http://schemas.microsoft.com/office/drawing/2014/main" id="{1D39991E-9094-4F34-A033-944361F82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5888"/>
            <a:ext cx="2898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CC66"/>
                </a:solidFill>
                <a:latin typeface="Comic Sans MS" panose="030F0702030302020204" pitchFamily="66" charset="0"/>
              </a:rPr>
              <a:t>Jeskynní série</a:t>
            </a:r>
          </a:p>
        </p:txBody>
      </p:sp>
      <p:pic>
        <p:nvPicPr>
          <p:cNvPr id="105475" name="Picture 4" descr="Jesk_sed_2">
            <a:extLst>
              <a:ext uri="{FF2B5EF4-FFF2-40B4-BE49-F238E27FC236}">
                <a16:creationId xmlns:a16="http://schemas.microsoft.com/office/drawing/2014/main" id="{32D7EA23-7D34-4187-9C10-9D33D1B27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92100"/>
            <a:ext cx="5713412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Rectangle 6">
            <a:extLst>
              <a:ext uri="{FF2B5EF4-FFF2-40B4-BE49-F238E27FC236}">
                <a16:creationId xmlns:a16="http://schemas.microsoft.com/office/drawing/2014/main" id="{F4AA3F05-7491-4DDE-AF34-8988867DA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" y="663575"/>
            <a:ext cx="3276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vztah jednotlivých druhů uloženin  k podnebí je podobný jako u svahovin</a:t>
            </a:r>
          </a:p>
        </p:txBody>
      </p:sp>
      <p:sp>
        <p:nvSpPr>
          <p:cNvPr id="105477" name="Rectangle 7">
            <a:extLst>
              <a:ext uri="{FF2B5EF4-FFF2-40B4-BE49-F238E27FC236}">
                <a16:creationId xmlns:a16="http://schemas.microsoft.com/office/drawing/2014/main" id="{BA688A32-DE84-44D6-97BE-3DC87ABA2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" y="1544638"/>
            <a:ext cx="3276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studená období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drobné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ostrohranné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opadavé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drtě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přímo veváté spraše i část nahromaděnin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kostí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především drobných hlodavců</a:t>
            </a:r>
          </a:p>
        </p:txBody>
      </p:sp>
      <p:sp>
        <p:nvSpPr>
          <p:cNvPr id="105478" name="Rectangle 8">
            <a:extLst>
              <a:ext uri="{FF2B5EF4-FFF2-40B4-BE49-F238E27FC236}">
                <a16:creationId xmlns:a16="http://schemas.microsoft.com/office/drawing/2014/main" id="{6CDD1C5F-C7C4-48A4-B48D-318F580EF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" y="2959100"/>
            <a:ext cx="3276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teplá období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charakteristické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sintry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hrubší opady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půdní sedimenty</a:t>
            </a:r>
          </a:p>
        </p:txBody>
      </p:sp>
      <p:sp>
        <p:nvSpPr>
          <p:cNvPr id="105479" name="Text Box 9">
            <a:extLst>
              <a:ext uri="{FF2B5EF4-FFF2-40B4-BE49-F238E27FC236}">
                <a16:creationId xmlns:a16="http://schemas.microsoft.com/office/drawing/2014/main" id="{78B47D84-157B-446B-BC88-9E9BB7DED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64000"/>
            <a:ext cx="2971800" cy="1165225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Půdní sedimenty</a:t>
            </a: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 - zvláštní význam, v jeskyních již nejsou ovlivněny dalšími půdotvornými pochody, udržují si svůj původní stav.</a:t>
            </a:r>
          </a:p>
        </p:txBody>
      </p:sp>
      <p:sp>
        <p:nvSpPr>
          <p:cNvPr id="105480" name="Rectangle 10">
            <a:extLst>
              <a:ext uri="{FF2B5EF4-FFF2-40B4-BE49-F238E27FC236}">
                <a16:creationId xmlns:a16="http://schemas.microsoft.com/office/drawing/2014/main" id="{90BA64E9-C6D3-4278-9948-7CA2D57A3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5562600"/>
            <a:ext cx="8928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rgbClr val="FFCC66"/>
                </a:solidFill>
                <a:latin typeface="Comic Sans MS" panose="030F0702030302020204" pitchFamily="66" charset="0"/>
              </a:rPr>
              <a:t>holocenní sedimenty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-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slabě humózní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silně vápnité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hlinito-kamenité uloženiny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ty přecházejí do polohy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pěnitců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ve vlhké počáteční fázi klimatického optima, později převaha humózních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rendzinových sedimentů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často s hrubou sutí 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5">
            <a:extLst>
              <a:ext uri="{FF2B5EF4-FFF2-40B4-BE49-F238E27FC236}">
                <a16:creationId xmlns:a16="http://schemas.microsoft.com/office/drawing/2014/main" id="{9DFD4F72-22BF-4A7B-BCDA-DEDDD3B77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96000"/>
            <a:ext cx="53641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1200" b="0">
                <a:solidFill>
                  <a:srgbClr val="FFFFFF"/>
                </a:solidFill>
                <a:latin typeface="Arial" panose="020B0604020202020204" pitchFamily="34" charset="0"/>
              </a:rPr>
              <a:t>Výrazné výplavové podh|orské kužely holého pohoří na okraji hlavního údolí. </a:t>
            </a:r>
          </a:p>
        </p:txBody>
      </p:sp>
      <p:pic>
        <p:nvPicPr>
          <p:cNvPr id="68611" name="Picture 6" descr="alluvial_fan_large">
            <a:extLst>
              <a:ext uri="{FF2B5EF4-FFF2-40B4-BE49-F238E27FC236}">
                <a16:creationId xmlns:a16="http://schemas.microsoft.com/office/drawing/2014/main" id="{B97AD0D8-E83E-4C08-A46F-C29E2CACB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92125"/>
            <a:ext cx="8640762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19">
            <a:extLst>
              <a:ext uri="{FF2B5EF4-FFF2-40B4-BE49-F238E27FC236}">
                <a16:creationId xmlns:a16="http://schemas.microsoft.com/office/drawing/2014/main" id="{349616EE-301E-49E3-ADC3-CC3FD14CD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50800"/>
            <a:ext cx="485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</a:rPr>
              <a:t>1. Aluviální kužely (výplavové kužely) </a:t>
            </a:r>
          </a:p>
        </p:txBody>
      </p:sp>
      <p:sp>
        <p:nvSpPr>
          <p:cNvPr id="68613" name="Line 20">
            <a:extLst>
              <a:ext uri="{FF2B5EF4-FFF2-40B4-BE49-F238E27FC236}">
                <a16:creationId xmlns:a16="http://schemas.microsoft.com/office/drawing/2014/main" id="{FB924BDB-B611-49AF-A2A8-5C869FBCEB4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24175" y="2820988"/>
            <a:ext cx="1584325" cy="822325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4" name="Line 21">
            <a:extLst>
              <a:ext uri="{FF2B5EF4-FFF2-40B4-BE49-F238E27FC236}">
                <a16:creationId xmlns:a16="http://schemas.microsoft.com/office/drawing/2014/main" id="{0A9D0726-5B20-4E47-8662-B10FAEECFC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08500" y="3027363"/>
            <a:ext cx="1093788" cy="61753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5" name="Line 22">
            <a:extLst>
              <a:ext uri="{FF2B5EF4-FFF2-40B4-BE49-F238E27FC236}">
                <a16:creationId xmlns:a16="http://schemas.microsoft.com/office/drawing/2014/main" id="{8F5697F1-646C-4481-8CAF-2D4913D2F0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14850" y="2925763"/>
            <a:ext cx="3771900" cy="71913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6" name="Text Box 23">
            <a:extLst>
              <a:ext uri="{FF2B5EF4-FFF2-40B4-BE49-F238E27FC236}">
                <a16:creationId xmlns:a16="http://schemas.microsoft.com/office/drawing/2014/main" id="{AF171C9D-47FE-4B91-B49C-A2E41E53F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3716338"/>
            <a:ext cx="15049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  <a:latin typeface="Comic Sans MS" panose="030F0702030302020204" pitchFamily="66" charset="0"/>
              </a:rPr>
              <a:t>Proluvium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2" descr="alluvial_stream">
            <a:extLst>
              <a:ext uri="{FF2B5EF4-FFF2-40B4-BE49-F238E27FC236}">
                <a16:creationId xmlns:a16="http://schemas.microsoft.com/office/drawing/2014/main" id="{ADA2AB2F-1875-4220-BC6E-139FD1A7E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0350"/>
            <a:ext cx="4773613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3399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13">
            <a:extLst>
              <a:ext uri="{FF2B5EF4-FFF2-40B4-BE49-F238E27FC236}">
                <a16:creationId xmlns:a16="http://schemas.microsoft.com/office/drawing/2014/main" id="{4253208A-7314-452B-98A7-E990CBB73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100" y="33147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Schematický model meandrující řeky s aluviální nivou, jesepními a agradačními valy a opuštěnými meandry. </a:t>
            </a:r>
          </a:p>
        </p:txBody>
      </p:sp>
      <p:sp>
        <p:nvSpPr>
          <p:cNvPr id="69636" name="Text Box 20">
            <a:extLst>
              <a:ext uri="{FF2B5EF4-FFF2-40B4-BE49-F238E27FC236}">
                <a16:creationId xmlns:a16="http://schemas.microsoft.com/office/drawing/2014/main" id="{31213CF2-367D-461A-B65B-649E0056C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50800"/>
            <a:ext cx="485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</a:rPr>
              <a:t>2. Fluviální sedimenty s.s.</a:t>
            </a:r>
          </a:p>
        </p:txBody>
      </p:sp>
      <p:sp>
        <p:nvSpPr>
          <p:cNvPr id="69637" name="Text Box 22">
            <a:extLst>
              <a:ext uri="{FF2B5EF4-FFF2-40B4-BE49-F238E27FC236}">
                <a16:creationId xmlns:a16="http://schemas.microsoft.com/office/drawing/2014/main" id="{9F70B7AB-7D9E-4E94-97E4-AB617E0CB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98500"/>
            <a:ext cx="312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</a:rPr>
              <a:t>Typy říčního prostředí</a:t>
            </a:r>
          </a:p>
        </p:txBody>
      </p:sp>
      <p:sp>
        <p:nvSpPr>
          <p:cNvPr id="69638" name="Text Box 23">
            <a:extLst>
              <a:ext uri="{FF2B5EF4-FFF2-40B4-BE49-F238E27FC236}">
                <a16:creationId xmlns:a16="http://schemas.microsoft.com/office/drawing/2014/main" id="{6C7BC3DF-5908-41A1-A123-D50101487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71600"/>
            <a:ext cx="3581400" cy="136842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Divočící řeky: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soustava větvících se a znovu slévajících řečišť oddělených podélnými valy, vznik v místech vyústění úzkého údolí do širokého údolí s nižším spádem. Žádná niva, řečiště v celém rozsahu údolí.</a:t>
            </a:r>
          </a:p>
        </p:txBody>
      </p:sp>
      <p:sp>
        <p:nvSpPr>
          <p:cNvPr id="69639" name="Text Box 24">
            <a:extLst>
              <a:ext uri="{FF2B5EF4-FFF2-40B4-BE49-F238E27FC236}">
                <a16:creationId xmlns:a16="http://schemas.microsoft.com/office/drawing/2014/main" id="{ACD4C61F-163B-45B6-B88C-17D01C7A5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114800"/>
            <a:ext cx="3962400" cy="9429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Meandrující řeky: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Klikatící se řečiště jediného koryta, kde sedimentace probíhá v konvexních částech - </a:t>
            </a: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jesepech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69640" name="Text Box 25">
            <a:extLst>
              <a:ext uri="{FF2B5EF4-FFF2-40B4-BE49-F238E27FC236}">
                <a16:creationId xmlns:a16="http://schemas.microsoft.com/office/drawing/2014/main" id="{87FF9542-86C6-43D5-BA40-85E562A8E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257800"/>
            <a:ext cx="3962400" cy="136842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Rozlivové sedimenty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Výskyt v nivě, patří sem agradační valy, rozlivy (crevasse splays), nivní hlíny (plošně mohou být rozsáhlé). Nivní hlíny – významné v holocénu, posledních 1000 až 2000 let – antropogenní vlivy</a:t>
            </a:r>
          </a:p>
        </p:txBody>
      </p:sp>
      <p:pic>
        <p:nvPicPr>
          <p:cNvPr id="69641" name="Picture 26" descr="21500014">
            <a:extLst>
              <a:ext uri="{FF2B5EF4-FFF2-40B4-BE49-F238E27FC236}">
                <a16:creationId xmlns:a16="http://schemas.microsoft.com/office/drawing/2014/main" id="{995625BE-6FFD-454B-A0C5-0FD1004F9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46482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2" name="Text Box 27">
            <a:extLst>
              <a:ext uri="{FF2B5EF4-FFF2-40B4-BE49-F238E27FC236}">
                <a16:creationId xmlns:a16="http://schemas.microsoft.com/office/drawing/2014/main" id="{9068066D-F1F0-4B09-A648-80C0B777A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" y="622935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Divočící řeka, Peru.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028">
            <a:extLst>
              <a:ext uri="{FF2B5EF4-FFF2-40B4-BE49-F238E27FC236}">
                <a16:creationId xmlns:a16="http://schemas.microsoft.com/office/drawing/2014/main" id="{4C5E4B57-A5B0-42B3-802A-55BF4A608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53988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FF"/>
                </a:solidFill>
                <a:latin typeface="Comic Sans MS" panose="030F0702030302020204" pitchFamily="66" charset="0"/>
              </a:rPr>
              <a:t>Fluviální sedimenty</a:t>
            </a:r>
          </a:p>
        </p:txBody>
      </p:sp>
      <p:sp>
        <p:nvSpPr>
          <p:cNvPr id="70659" name="Text Box 1030">
            <a:extLst>
              <a:ext uri="{FF2B5EF4-FFF2-40B4-BE49-F238E27FC236}">
                <a16:creationId xmlns:a16="http://schemas.microsoft.com/office/drawing/2014/main" id="{C918B291-EE05-4160-B2DF-E947DCCA8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831850"/>
            <a:ext cx="3752850" cy="51752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Definice: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Fluviální sedimenty – sedimenty naplavené tekoucí vodou řek a potoků. </a:t>
            </a:r>
          </a:p>
        </p:txBody>
      </p:sp>
      <p:sp>
        <p:nvSpPr>
          <p:cNvPr id="70660" name="Text Box 1033">
            <a:extLst>
              <a:ext uri="{FF2B5EF4-FFF2-40B4-BE49-F238E27FC236}">
                <a16:creationId xmlns:a16="http://schemas.microsoft.com/office/drawing/2014/main" id="{C70AA42D-FC38-432F-A25A-2FF178A1D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2921000"/>
            <a:ext cx="8564562" cy="11557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Hlavní typy</a:t>
            </a:r>
          </a:p>
          <a:p>
            <a:pPr>
              <a:buFontTx/>
              <a:buChar char="•"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říční terasy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– štěrkové a pískové náplavy řek, složení závisí na horninách snosové oblasti. Tvoří bývalé údolní dno. Morfologicky tvoří výrazné stupňoviny </a:t>
            </a:r>
            <a:endParaRPr lang="cs-CZ" altLang="cs-CZ" sz="14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sedimenty inundačních území – povodňové hlíny</a:t>
            </a: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 – sedimenty říčních niv, výsledek sedimentace během záplav</a:t>
            </a:r>
            <a:endParaRPr lang="cs-CZ" altLang="cs-CZ" sz="1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0661" name="Text Box 1034">
            <a:extLst>
              <a:ext uri="{FF2B5EF4-FFF2-40B4-BE49-F238E27FC236}">
                <a16:creationId xmlns:a16="http://schemas.microsoft.com/office/drawing/2014/main" id="{8F10F573-7DFB-4D25-8CAD-3D0F98190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4240213"/>
            <a:ext cx="373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1600">
                <a:solidFill>
                  <a:srgbClr val="FFCC66"/>
                </a:solidFill>
                <a:latin typeface="Comic Sans MS" panose="030F0702030302020204" pitchFamily="66" charset="0"/>
              </a:rPr>
              <a:t>Říční terasy</a:t>
            </a:r>
          </a:p>
        </p:txBody>
      </p:sp>
      <p:sp>
        <p:nvSpPr>
          <p:cNvPr id="70662" name="Text Box 1036">
            <a:extLst>
              <a:ext uri="{FF2B5EF4-FFF2-40B4-BE49-F238E27FC236}">
                <a16:creationId xmlns:a16="http://schemas.microsoft.com/office/drawing/2014/main" id="{DCD4BDE3-CADB-4533-96E7-ACD53D90C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662488"/>
            <a:ext cx="8610600" cy="20066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Vlastnosti</a:t>
            </a: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  <a:endParaRPr lang="cs-CZ" altLang="cs-CZ" sz="14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vznik - působení klimatických a tektonických příčin + místních litologických, hydrologických a geomorfologických poměrů</a:t>
            </a:r>
          </a:p>
          <a:p>
            <a:pPr>
              <a:buFontTx/>
              <a:buChar char="•"/>
            </a:pP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rozdílný počet teras na zhruba stejně vodných tocích – dáno odlišnými tektonickými pohyby a rozdílnou odolností hornin (např. říčka Trnávka – 10 teras, ale Odra pouze 2 terasy)</a:t>
            </a:r>
          </a:p>
          <a:p>
            <a:pPr>
              <a:buFontTx/>
              <a:buChar char="•"/>
            </a:pP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nejvíce 23 teras (Ohře) – souhlas s nejméně 20 fosilními půdami na Červeném kopci</a:t>
            </a:r>
          </a:p>
          <a:p>
            <a:pPr>
              <a:buFontTx/>
              <a:buChar char="•"/>
            </a:pP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mocnost – až 40 m, v Čechách 10-20 m (Vltava)</a:t>
            </a:r>
          </a:p>
          <a:p>
            <a:pPr>
              <a:buFontTx/>
              <a:buChar char="•"/>
            </a:pP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všechny terasy většinou nelze sledovat po celé délce toku</a:t>
            </a:r>
          </a:p>
          <a:p>
            <a:pPr>
              <a:buFontTx/>
              <a:buChar char="•"/>
            </a:pPr>
            <a:r>
              <a:rPr lang="cs-CZ" altLang="cs-CZ" sz="1400" b="0">
                <a:solidFill>
                  <a:srgbClr val="000000"/>
                </a:solidFill>
                <a:latin typeface="Comic Sans MS" panose="030F0702030302020204" pitchFamily="66" charset="0"/>
              </a:rPr>
              <a:t>terasy ve výšce 100 m a více na hladinou řek kladeny do počátku pleistocénu (2,6 Ma) a pliocénu</a:t>
            </a:r>
          </a:p>
        </p:txBody>
      </p:sp>
      <p:pic>
        <p:nvPicPr>
          <p:cNvPr id="70663" name="Picture 8" descr="http://uregina.ca/~sauchyn/geog323/221.jpg">
            <a:extLst>
              <a:ext uri="{FF2B5EF4-FFF2-40B4-BE49-F238E27FC236}">
                <a16:creationId xmlns:a16="http://schemas.microsoft.com/office/drawing/2014/main" id="{B566E21E-9F8C-4A2E-9B91-99A52C0C8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5" b="10867"/>
          <a:stretch>
            <a:fillRect/>
          </a:stretch>
        </p:blipFill>
        <p:spPr bwMode="auto">
          <a:xfrm>
            <a:off x="4292600" y="198438"/>
            <a:ext cx="4465638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055" descr="terasy_Czudek1">
            <a:extLst>
              <a:ext uri="{FF2B5EF4-FFF2-40B4-BE49-F238E27FC236}">
                <a16:creationId xmlns:a16="http://schemas.microsoft.com/office/drawing/2014/main" id="{1D696FF1-31BD-430E-94FA-A82DC15F6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terasy_Czudek2">
            <a:extLst>
              <a:ext uri="{FF2B5EF4-FFF2-40B4-BE49-F238E27FC236}">
                <a16:creationId xmlns:a16="http://schemas.microsoft.com/office/drawing/2014/main" id="{048B5223-9313-4983-9D86-B95CB441D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78486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8">
            <a:extLst>
              <a:ext uri="{FF2B5EF4-FFF2-40B4-BE49-F238E27FC236}">
                <a16:creationId xmlns:a16="http://schemas.microsoft.com/office/drawing/2014/main" id="{BFAE9A8E-5875-4DB0-8D40-40945DF4A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342900"/>
            <a:ext cx="3914775" cy="15271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Rozdělení teras:</a:t>
            </a:r>
          </a:p>
          <a:p>
            <a:pPr>
              <a:buFontTx/>
              <a:buChar char="•"/>
            </a:pPr>
            <a:r>
              <a:rPr lang="cs-CZ" altLang="cs-CZ" sz="1600">
                <a:solidFill>
                  <a:srgbClr val="000000"/>
                </a:solidFill>
                <a:latin typeface="Comic Sans MS" panose="030F0702030302020204" pitchFamily="66" charset="0"/>
              </a:rPr>
              <a:t>akumulační</a:t>
            </a:r>
            <a:r>
              <a:rPr lang="cs-CZ" altLang="cs-CZ" sz="1600" b="0">
                <a:solidFill>
                  <a:srgbClr val="000000"/>
                </a:solidFill>
                <a:latin typeface="Comic Sans MS" panose="030F0702030302020204" pitchFamily="66" charset="0"/>
              </a:rPr>
              <a:t> – akumulací štěrku na starším skalním nebo štěrkovém podkladu, podmíněny tektonicky a/nebo klimaticky</a:t>
            </a:r>
          </a:p>
          <a:p>
            <a:pPr>
              <a:buFontTx/>
              <a:buChar char="•"/>
            </a:pPr>
            <a:r>
              <a:rPr lang="cs-CZ" altLang="cs-CZ" sz="1600">
                <a:solidFill>
                  <a:srgbClr val="000000"/>
                </a:solidFill>
                <a:latin typeface="Comic Sans MS" panose="030F0702030302020204" pitchFamily="66" charset="0"/>
              </a:rPr>
              <a:t>erozní</a:t>
            </a:r>
            <a:r>
              <a:rPr lang="cs-CZ" altLang="cs-CZ" sz="1600" b="0">
                <a:solidFill>
                  <a:srgbClr val="000000"/>
                </a:solidFill>
                <a:latin typeface="Comic Sans MS" panose="030F0702030302020204" pitchFamily="66" charset="0"/>
              </a:rPr>
              <a:t> – skalní, snížené akumulační</a:t>
            </a:r>
          </a:p>
        </p:txBody>
      </p:sp>
      <p:graphicFrame>
        <p:nvGraphicFramePr>
          <p:cNvPr id="73731" name="Object 10">
            <a:extLst>
              <a:ext uri="{FF2B5EF4-FFF2-40B4-BE49-F238E27FC236}">
                <a16:creationId xmlns:a16="http://schemas.microsoft.com/office/drawing/2014/main" id="{D7707537-0129-4D6D-946C-6987924AD5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33850" y="2019300"/>
          <a:ext cx="2425700" cy="158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8" name="CorelPhotoPaint.Image.10" r:id="rId3" imgW="2032848" imgH="1331640" progId="CorelPhotoPaint.Image.10">
                  <p:embed/>
                </p:oleObj>
              </mc:Choice>
              <mc:Fallback>
                <p:oleObj name="CorelPhotoPaint.Image.10" r:id="rId3" imgW="2032848" imgH="1331640" progId="CorelPhotoPaint.Image.10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850" y="2019300"/>
                        <a:ext cx="2425700" cy="158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2" name="Object 11">
            <a:extLst>
              <a:ext uri="{FF2B5EF4-FFF2-40B4-BE49-F238E27FC236}">
                <a16:creationId xmlns:a16="http://schemas.microsoft.com/office/drawing/2014/main" id="{E91F83E5-A374-4289-8BD3-00C33F19CE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3050" y="352425"/>
          <a:ext cx="242570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9" name="CorelPhotoPaint.Image.10" r:id="rId5" imgW="2032848" imgH="1325546" progId="CorelPhotoPaint.Image.10">
                  <p:embed/>
                </p:oleObj>
              </mc:Choice>
              <mc:Fallback>
                <p:oleObj name="CorelPhotoPaint.Image.10" r:id="rId5" imgW="2032848" imgH="1325546" progId="CorelPhotoPaint.Image.10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3050" y="352425"/>
                        <a:ext cx="242570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3" name="Object 12">
            <a:extLst>
              <a:ext uri="{FF2B5EF4-FFF2-40B4-BE49-F238E27FC236}">
                <a16:creationId xmlns:a16="http://schemas.microsoft.com/office/drawing/2014/main" id="{EBC33545-18B5-4F7B-B029-C942135DF6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19875" y="2019300"/>
          <a:ext cx="243840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00" name="CorelPhotoPaint.Image.10" r:id="rId7" imgW="2045212" imgH="1325546" progId="CorelPhotoPaint.Image.10">
                  <p:embed/>
                </p:oleObj>
              </mc:Choice>
              <mc:Fallback>
                <p:oleObj name="CorelPhotoPaint.Image.10" r:id="rId7" imgW="2045212" imgH="1325546" progId="CorelPhotoPaint.Image.10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75" y="2019300"/>
                        <a:ext cx="243840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4" name="Object 14">
            <a:extLst>
              <a:ext uri="{FF2B5EF4-FFF2-40B4-BE49-F238E27FC236}">
                <a16:creationId xmlns:a16="http://schemas.microsoft.com/office/drawing/2014/main" id="{358FD9CA-C7F4-4C4B-BEEA-B6E9D448A6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33850" y="342900"/>
          <a:ext cx="2438400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01" name="CorelPhotoPaint.Image.10" r:id="rId9" imgW="2045212" imgH="1343829" progId="CorelPhotoPaint.Image.10">
                  <p:embed/>
                </p:oleObj>
              </mc:Choice>
              <mc:Fallback>
                <p:oleObj name="CorelPhotoPaint.Image.10" r:id="rId9" imgW="2045212" imgH="1343829" progId="CorelPhotoPaint.Image.10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850" y="342900"/>
                        <a:ext cx="2438400" cy="160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5" name="Text Box 16">
            <a:extLst>
              <a:ext uri="{FF2B5EF4-FFF2-40B4-BE49-F238E27FC236}">
                <a16:creationId xmlns:a16="http://schemas.microsoft.com/office/drawing/2014/main" id="{7045E6FE-A586-4FD2-929B-21B6E89FC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1981200"/>
            <a:ext cx="373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600">
                <a:solidFill>
                  <a:srgbClr val="FFCC66"/>
                </a:solidFill>
                <a:latin typeface="Comic Sans MS" panose="030F0702030302020204" pitchFamily="66" charset="0"/>
              </a:rPr>
              <a:t>Model hloubkové eroze a akumulace</a:t>
            </a:r>
          </a:p>
        </p:txBody>
      </p:sp>
      <p:sp>
        <p:nvSpPr>
          <p:cNvPr id="73736" name="Rectangle 18">
            <a:extLst>
              <a:ext uri="{FF2B5EF4-FFF2-40B4-BE49-F238E27FC236}">
                <a16:creationId xmlns:a16="http://schemas.microsoft.com/office/drawing/2014/main" id="{5D825172-DADD-4ABC-B3C1-785A338EB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333625"/>
            <a:ext cx="3581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začátek studeného klimatu – stále bohatá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vegetace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, pak její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ubývání + zvětšování odtoku</a:t>
            </a:r>
          </a:p>
        </p:txBody>
      </p:sp>
      <p:sp>
        <p:nvSpPr>
          <p:cNvPr id="73737" name="Rectangle 19">
            <a:extLst>
              <a:ext uri="{FF2B5EF4-FFF2-40B4-BE49-F238E27FC236}">
                <a16:creationId xmlns:a16="http://schemas.microsoft.com/office/drawing/2014/main" id="{60436DA6-0F31-4FB1-95A6-2CFB711D6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67050"/>
            <a:ext cx="3581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malý přínos materiálu + větší odtok =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zahlubování + rozšiřování údolních den vlivem termoeroze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(permafrost)</a:t>
            </a:r>
          </a:p>
        </p:txBody>
      </p:sp>
      <p:sp>
        <p:nvSpPr>
          <p:cNvPr id="73738" name="Rectangle 20">
            <a:extLst>
              <a:ext uri="{FF2B5EF4-FFF2-40B4-BE49-F238E27FC236}">
                <a16:creationId xmlns:a16="http://schemas.microsoft.com/office/drawing/2014/main" id="{AB6AE700-A3DE-4A76-A8D7-7508DBA26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857625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povrchový odtok + vznik rovné erozní báze</a:t>
            </a:r>
          </a:p>
        </p:txBody>
      </p:sp>
      <p:sp>
        <p:nvSpPr>
          <p:cNvPr id="73739" name="Rectangle 21">
            <a:extLst>
              <a:ext uri="{FF2B5EF4-FFF2-40B4-BE49-F238E27FC236}">
                <a16:creationId xmlns:a16="http://schemas.microsoft.com/office/drawing/2014/main" id="{258E417E-88CB-4712-A90D-52BB92077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410075"/>
            <a:ext cx="3581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anaglaciální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akumulace fluviálních štěrků a písků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+ tvorba syngenetických mrazových klínů (permafrost)</a:t>
            </a:r>
          </a:p>
        </p:txBody>
      </p:sp>
      <p:sp>
        <p:nvSpPr>
          <p:cNvPr id="73740" name="Rectangle 22">
            <a:extLst>
              <a:ext uri="{FF2B5EF4-FFF2-40B4-BE49-F238E27FC236}">
                <a16:creationId xmlns:a16="http://schemas.microsoft.com/office/drawing/2014/main" id="{EC94DB6C-718D-4AC3-90F5-71D4F4539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54102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uložení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mocných fluviálních štěrků říčních teras</a:t>
            </a:r>
          </a:p>
        </p:txBody>
      </p:sp>
      <p:sp>
        <p:nvSpPr>
          <p:cNvPr id="73741" name="Rectangle 23">
            <a:extLst>
              <a:ext uri="{FF2B5EF4-FFF2-40B4-BE49-F238E27FC236}">
                <a16:creationId xmlns:a16="http://schemas.microsoft.com/office/drawing/2014/main" id="{C1FBB703-C981-4E14-856F-C7C8490D0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953125"/>
            <a:ext cx="3657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aridní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vrcholová fáze glaciálu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– krátká, typická sprašová sedimentace, 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fluviální akumulace chybí</a:t>
            </a:r>
          </a:p>
        </p:txBody>
      </p:sp>
      <p:sp>
        <p:nvSpPr>
          <p:cNvPr id="73742" name="Rectangle 24">
            <a:extLst>
              <a:ext uri="{FF2B5EF4-FFF2-40B4-BE49-F238E27FC236}">
                <a16:creationId xmlns:a16="http://schemas.microsoft.com/office/drawing/2014/main" id="{AC92528A-07BE-417D-A496-B0C4EFAD3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9525" y="3711575"/>
            <a:ext cx="51720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kataglaciální fáze –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 hlavní období hloubkové eroze</a:t>
            </a:r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 (nedostatek vegetace, tání)</a:t>
            </a:r>
          </a:p>
        </p:txBody>
      </p:sp>
      <p:sp>
        <p:nvSpPr>
          <p:cNvPr id="73743" name="Rectangle 25">
            <a:extLst>
              <a:ext uri="{FF2B5EF4-FFF2-40B4-BE49-F238E27FC236}">
                <a16:creationId xmlns:a16="http://schemas.microsoft.com/office/drawing/2014/main" id="{A766DD58-9266-4A08-BF38-55D0A0D3E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9525" y="4257675"/>
            <a:ext cx="50387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rgbClr val="FFFFFF"/>
                </a:solidFill>
                <a:latin typeface="Comic Sans MS" panose="030F0702030302020204" pitchFamily="66" charset="0"/>
              </a:rPr>
              <a:t>interglaciál –</a:t>
            </a:r>
            <a:r>
              <a:rPr lang="cs-CZ" altLang="cs-CZ" sz="1400" b="0">
                <a:solidFill>
                  <a:srgbClr val="FFCC66"/>
                </a:solidFill>
                <a:latin typeface="Comic Sans MS" panose="030F0702030302020204" pitchFamily="66" charset="0"/>
              </a:rPr>
              <a:t> klimaticky podmíněná stabilita erozní a akumulační činnosti</a:t>
            </a:r>
          </a:p>
        </p:txBody>
      </p:sp>
      <p:sp>
        <p:nvSpPr>
          <p:cNvPr id="73744" name="Text Box 26">
            <a:extLst>
              <a:ext uri="{FF2B5EF4-FFF2-40B4-BE49-F238E27FC236}">
                <a16:creationId xmlns:a16="http://schemas.microsoft.com/office/drawing/2014/main" id="{2F8D64CF-9277-450D-A391-3BCDAE8C2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873625"/>
            <a:ext cx="533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1600">
                <a:solidFill>
                  <a:srgbClr val="FFCC66"/>
                </a:solidFill>
                <a:latin typeface="Comic Sans MS" panose="030F0702030302020204" pitchFamily="66" charset="0"/>
              </a:rPr>
              <a:t>Sedimenty inundačních území – povodňové hlíny</a:t>
            </a:r>
          </a:p>
        </p:txBody>
      </p:sp>
      <p:sp>
        <p:nvSpPr>
          <p:cNvPr id="73745" name="Text Box 27">
            <a:extLst>
              <a:ext uri="{FF2B5EF4-FFF2-40B4-BE49-F238E27FC236}">
                <a16:creationId xmlns:a16="http://schemas.microsoft.com/office/drawing/2014/main" id="{9622BDBA-FA3E-48BD-B89A-AE3B2B0AD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270500"/>
            <a:ext cx="5105400" cy="12827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</a:rPr>
              <a:t>Vlastnosti</a:t>
            </a:r>
            <a:r>
              <a:rPr lang="cs-CZ" altLang="cs-CZ" sz="140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  <a:endParaRPr lang="cs-CZ" altLang="cs-CZ" sz="14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600" b="0">
                <a:solidFill>
                  <a:srgbClr val="000000"/>
                </a:solidFill>
                <a:latin typeface="Comic Sans MS" panose="030F0702030302020204" pitchFamily="66" charset="0"/>
              </a:rPr>
              <a:t>jílovité až hlinitopísčité sedimenty, v horských oblastech štěrky a písky</a:t>
            </a:r>
          </a:p>
          <a:p>
            <a:pPr>
              <a:buFontTx/>
              <a:buChar char="•"/>
            </a:pPr>
            <a:r>
              <a:rPr lang="cs-CZ" altLang="cs-CZ" sz="1600" b="0">
                <a:solidFill>
                  <a:srgbClr val="000000"/>
                </a:solidFill>
                <a:latin typeface="Comic Sans MS" panose="030F0702030302020204" pitchFamily="66" charset="0"/>
              </a:rPr>
              <a:t>zvýšený obsah humusu v celém profilu</a:t>
            </a:r>
          </a:p>
          <a:p>
            <a:pPr>
              <a:buFontTx/>
              <a:buChar char="•"/>
            </a:pPr>
            <a:r>
              <a:rPr lang="cs-CZ" altLang="cs-CZ" sz="1600" b="0">
                <a:solidFill>
                  <a:srgbClr val="000000"/>
                </a:solidFill>
                <a:latin typeface="Comic Sans MS" panose="030F0702030302020204" pitchFamily="66" charset="0"/>
              </a:rPr>
              <a:t>v údolních nivách, přechod do deluviofluv. sed.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Prázdná prezentace">
  <a:themeElements>
    <a:clrScheme name="Prázdná prezenta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ázdná prezenta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ázdná prezenta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ázdná prezenta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Office\Sablony\Prázdná prezentace.pot</Template>
  <TotalTime>6488</TotalTime>
  <Words>2643</Words>
  <Application>Microsoft Office PowerPoint</Application>
  <PresentationFormat>Předvádění na obrazovce (4:3)</PresentationFormat>
  <Paragraphs>202</Paragraphs>
  <Slides>37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2" baseType="lpstr">
      <vt:lpstr>Arial</vt:lpstr>
      <vt:lpstr>Comic Sans MS</vt:lpstr>
      <vt:lpstr>Times New Roman</vt:lpstr>
      <vt:lpstr>Prázdná prezentace</vt:lpstr>
      <vt:lpstr>CorelPhotoPaint.Image.10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MZM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Mgr. Martin Ivanov, Dr.</dc:creator>
  <cp:lastModifiedBy>Martin Ivanov</cp:lastModifiedBy>
  <cp:revision>141</cp:revision>
  <dcterms:created xsi:type="dcterms:W3CDTF">2003-04-09T18:36:01Z</dcterms:created>
  <dcterms:modified xsi:type="dcterms:W3CDTF">2020-12-07T12:01:12Z</dcterms:modified>
</cp:coreProperties>
</file>