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sldIdLst>
    <p:sldId id="258" r:id="rId2"/>
    <p:sldId id="256" r:id="rId3"/>
    <p:sldId id="298" r:id="rId4"/>
    <p:sldId id="299" r:id="rId5"/>
    <p:sldId id="301" r:id="rId6"/>
    <p:sldId id="347" r:id="rId7"/>
    <p:sldId id="348" r:id="rId8"/>
    <p:sldId id="271" r:id="rId9"/>
    <p:sldId id="356" r:id="rId10"/>
    <p:sldId id="270" r:id="rId11"/>
    <p:sldId id="389" r:id="rId12"/>
    <p:sldId id="390" r:id="rId13"/>
    <p:sldId id="305" r:id="rId14"/>
    <p:sldId id="304" r:id="rId15"/>
    <p:sldId id="303" r:id="rId16"/>
    <p:sldId id="306" r:id="rId17"/>
    <p:sldId id="307" r:id="rId18"/>
    <p:sldId id="349" r:id="rId19"/>
    <p:sldId id="392" r:id="rId20"/>
    <p:sldId id="263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321" r:id="rId29"/>
    <p:sldId id="360" r:id="rId30"/>
    <p:sldId id="361" r:id="rId31"/>
    <p:sldId id="359" r:id="rId32"/>
    <p:sldId id="362" r:id="rId33"/>
    <p:sldId id="363" r:id="rId34"/>
    <p:sldId id="364" r:id="rId35"/>
    <p:sldId id="365" r:id="rId36"/>
    <p:sldId id="358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66FF"/>
    <a:srgbClr val="3399FF"/>
    <a:srgbClr val="FF9900"/>
    <a:srgbClr val="FF0000"/>
    <a:srgbClr val="000099"/>
    <a:srgbClr val="FFFF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9" autoAdjust="0"/>
    <p:restoredTop sz="90929"/>
  </p:normalViewPr>
  <p:slideViewPr>
    <p:cSldViewPr>
      <p:cViewPr varScale="1">
        <p:scale>
          <a:sx n="118" d="100"/>
          <a:sy n="118" d="100"/>
        </p:scale>
        <p:origin x="13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D893A77-B846-4120-84E8-3A9A8FDC89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C8323E9-A613-468B-BB37-8D63B404A3C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00B7A16C-386C-4CE5-8FB9-05AD1D0154A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1951F0B9-7F91-4D4F-9899-332F93ED6A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AD98B6F3-69F2-454B-9476-D3D83F6D307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B0164797-BF97-4E36-B611-741E8A490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655CA3-0B50-4EC0-BBF0-CC1750822AC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8746D-0EF9-462B-A1A6-DC5FB0454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BDBEAB-D97A-4CE6-85A7-CE23FCFE4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959611-D2D6-4E53-B8E8-C54D95ADA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7A53D-F309-4AF7-AB85-642935A06ED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178894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1A97B-0726-4729-9E1A-79E56157D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68C344-12F5-44AF-AD92-1DD30BF293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E9D123-778A-4F7E-A3FE-8403DD76F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81AF3-644E-437B-9A4A-69B87EA7CD7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3598262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BC2C02-B364-43D6-AA7E-36CDCCC1F2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3B652-E921-41B9-BC58-A3921D817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1A9D4B-0A3C-46A7-89E8-87A016F17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D64D7-AA55-4E1A-A6C5-57F3CE764D4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811861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83E990-E63D-4E78-864C-7FF17C8BD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F55189-C652-49A2-8530-2B60335EA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8CB3C6-88B6-429C-A066-9894C7FDE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C1106-DE7A-4B37-B786-E2CAA0258BE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879237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13A914-D52A-4064-A6F1-D6E7EA1C2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AE782A-7A29-4D3B-A2E2-BD207102D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CCDDB-2880-4C5D-89A6-D8E857E78E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4BB02-1D2B-4F2D-96C3-AA812E70D72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965480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504A83-2311-4397-93F6-293CA6E5D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7B709-123E-4D7D-8DF5-D285CD783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097B0-5528-423E-86E6-55DF60C7A1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06413-4D6A-4484-AF3F-D17746CF1C6A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636787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C5A335-62D2-4C94-886B-6D794B4921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AE8A2F-1271-4D30-9A95-14495BA5F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80FC79-21C3-41CF-9E90-87807488E4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7173B-BD14-44BF-B0AC-4048E43D1C4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337150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A2D1D0-5308-4C5E-9C25-879834037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9D8026-2E52-4B2E-A595-1EF3918A90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77B5D7-7C2F-45C8-80B3-264B7FD44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B82EE-2B21-4953-B39B-C9AF19FC204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426082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6DA920-7535-4EA4-9F99-57B138F71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C0E058-89A5-43C6-B9CB-C79671BBB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180496-F3BA-4CF3-AB5D-1DF1C1A8EE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EC2E9-16A0-4A0B-8679-A9F8F37AC06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026897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069C0-44CF-436F-8362-DA765A1FC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5A074-E33B-4A44-9FE3-7A0305D6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64C16-D06B-4421-B366-50E6EE6AE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E8AB1-949D-4931-8522-2CA61E74624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6516609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84602-280B-4D1F-B564-38C3923B08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1BCA8-80E5-4ADD-8059-DA96A8C00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4EE0B-31B3-426F-808E-D1DDB05F2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C97D0-4925-4490-A291-E1D7B184856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898494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373BCA-06B0-4386-BFA6-C08BF5C56B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92F4E8-2183-426D-9DD1-C62862C7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A3E24D-DADE-4121-98DD-2913590AB6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9175EF-C2A1-43A7-82BC-26EA55D26D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D3A32E6-9836-4AA1-A792-E0F60CA6FC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69DB26C-C93F-4CE4-962B-81D2563BC61E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792B43E-17CB-4662-855A-EBBEDE7BE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CC66"/>
                </a:solidFill>
                <a:latin typeface="Comic Sans MS" panose="030F0702030302020204" pitchFamily="66" charset="0"/>
              </a:rPr>
              <a:t>Glaciální sedimenty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7">
            <a:extLst>
              <a:ext uri="{FF2B5EF4-FFF2-40B4-BE49-F238E27FC236}">
                <a16:creationId xmlns:a16="http://schemas.microsoft.com/office/drawing/2014/main" id="{F31509AF-F0DB-477C-A27D-4E05BBBD5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41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</a:rPr>
              <a:t>Glacigenní písky </a:t>
            </a:r>
            <a:r>
              <a:rPr lang="cs-CZ" altLang="cs-CZ" sz="1400" b="0" dirty="0">
                <a:solidFill>
                  <a:srgbClr val="FFCC66"/>
                </a:solidFill>
                <a:latin typeface="Comic Sans MS" panose="030F0702030302020204" pitchFamily="66" charset="0"/>
              </a:rPr>
              <a:t>– písčitá frakce </a:t>
            </a:r>
            <a:r>
              <a:rPr lang="cs-CZ" altLang="cs-CZ" sz="1400" b="0" dirty="0" err="1">
                <a:solidFill>
                  <a:srgbClr val="FFCC66"/>
                </a:solidFill>
                <a:latin typeface="Comic Sans MS" panose="030F0702030302020204" pitchFamily="66" charset="0"/>
              </a:rPr>
              <a:t>tillu</a:t>
            </a:r>
            <a:endParaRPr lang="cs-CZ" altLang="cs-CZ" sz="1400" b="0" dirty="0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1267" name="Text Box 1040">
            <a:extLst>
              <a:ext uri="{FF2B5EF4-FFF2-40B4-BE49-F238E27FC236}">
                <a16:creationId xmlns:a16="http://schemas.microsoft.com/office/drawing/2014/main" id="{D07A9789-B3ED-455A-96F5-367DA115B91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396582" y="640556"/>
            <a:ext cx="1509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Glacigenní písky</a:t>
            </a:r>
          </a:p>
        </p:txBody>
      </p:sp>
      <p:sp>
        <p:nvSpPr>
          <p:cNvPr id="11268" name="AutoShape 1041">
            <a:extLst>
              <a:ext uri="{FF2B5EF4-FFF2-40B4-BE49-F238E27FC236}">
                <a16:creationId xmlns:a16="http://schemas.microsoft.com/office/drawing/2014/main" id="{AF9A6A79-91B3-4D56-8FA0-70CF48B0AAFA}"/>
              </a:ext>
            </a:extLst>
          </p:cNvPr>
          <p:cNvSpPr>
            <a:spLocks/>
          </p:cNvSpPr>
          <p:nvPr/>
        </p:nvSpPr>
        <p:spPr bwMode="auto">
          <a:xfrm>
            <a:off x="6248400" y="228600"/>
            <a:ext cx="2209800" cy="527050"/>
          </a:xfrm>
          <a:prstGeom prst="accentBorderCallout2">
            <a:avLst>
              <a:gd name="adj1" fmla="val 21685"/>
              <a:gd name="adj2" fmla="val -3449"/>
              <a:gd name="adj3" fmla="val 21685"/>
              <a:gd name="adj4" fmla="val -18319"/>
              <a:gd name="adj5" fmla="val 142167"/>
              <a:gd name="adj6" fmla="val -32042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Prvocyklové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uloženy v blízkosti ledovce.</a:t>
            </a:r>
          </a:p>
        </p:txBody>
      </p:sp>
      <p:sp>
        <p:nvSpPr>
          <p:cNvPr id="11269" name="AutoShape 1042">
            <a:extLst>
              <a:ext uri="{FF2B5EF4-FFF2-40B4-BE49-F238E27FC236}">
                <a16:creationId xmlns:a16="http://schemas.microsoft.com/office/drawing/2014/main" id="{49154DD6-40A1-45B4-8283-1128A18FB296}"/>
              </a:ext>
            </a:extLst>
          </p:cNvPr>
          <p:cNvSpPr>
            <a:spLocks/>
          </p:cNvSpPr>
          <p:nvPr/>
        </p:nvSpPr>
        <p:spPr bwMode="auto">
          <a:xfrm>
            <a:off x="6248400" y="1404938"/>
            <a:ext cx="2209800" cy="952500"/>
          </a:xfrm>
          <a:prstGeom prst="accentBorderCallout2">
            <a:avLst>
              <a:gd name="adj1" fmla="val 12000"/>
              <a:gd name="adj2" fmla="val -3449"/>
              <a:gd name="adj3" fmla="val 12000"/>
              <a:gd name="adj4" fmla="val -17889"/>
              <a:gd name="adj5" fmla="val -43667"/>
              <a:gd name="adj6" fmla="val -31968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Druhocyklové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uloženy ve větší vzdálenosti, dvakrát nebo vícekrát přeplavené.</a:t>
            </a:r>
          </a:p>
        </p:txBody>
      </p:sp>
      <p:sp>
        <p:nvSpPr>
          <p:cNvPr id="11270" name="Rectangle 1043">
            <a:extLst>
              <a:ext uri="{FF2B5EF4-FFF2-40B4-BE49-F238E27FC236}">
                <a16:creationId xmlns:a16="http://schemas.microsoft.com/office/drawing/2014/main" id="{C787E09F-C849-4D7D-BC7C-1BFA9B82B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590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 dirty="0">
                <a:solidFill>
                  <a:schemeClr val="bg1"/>
                </a:solidFill>
                <a:latin typeface="Comic Sans MS" panose="030F0702030302020204" pitchFamily="66" charset="0"/>
              </a:rPr>
              <a:t>převaha v </a:t>
            </a:r>
            <a:r>
              <a:rPr lang="cs-CZ" altLang="cs-CZ" sz="1400" b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glacifluviálních</a:t>
            </a:r>
            <a:r>
              <a:rPr lang="cs-CZ" altLang="cs-CZ" sz="1400" b="0" dirty="0">
                <a:solidFill>
                  <a:schemeClr val="bg1"/>
                </a:solidFill>
                <a:latin typeface="Comic Sans MS" panose="030F0702030302020204" pitchFamily="66" charset="0"/>
              </a:rPr>
              <a:t> i glacilakustrinních sedimentech</a:t>
            </a:r>
          </a:p>
        </p:txBody>
      </p:sp>
      <p:sp>
        <p:nvSpPr>
          <p:cNvPr id="11271" name="Rectangle 1038">
            <a:extLst>
              <a:ext uri="{FF2B5EF4-FFF2-40B4-BE49-F238E27FC236}">
                <a16:creationId xmlns:a16="http://schemas.microsoft.com/office/drawing/2014/main" id="{0C39FC0E-F01C-45A1-936F-55583FC1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0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průměrné složení prvocyklových písků: křemen 21 %, živce 6 %, úlomky hornin 73 %</a:t>
            </a:r>
          </a:p>
        </p:txBody>
      </p:sp>
      <p:sp>
        <p:nvSpPr>
          <p:cNvPr id="11272" name="Rectangle 1044">
            <a:extLst>
              <a:ext uri="{FF2B5EF4-FFF2-40B4-BE49-F238E27FC236}">
                <a16:creationId xmlns:a16="http://schemas.microsoft.com/office/drawing/2014/main" id="{D78BE41F-1A3A-4A4B-A0BE-E3E51D523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590800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průměrné složení druhocyklových písků: křemen 19 %, živce 40 %, úlomky hornin 41 %</a:t>
            </a:r>
          </a:p>
        </p:txBody>
      </p:sp>
      <p:grpSp>
        <p:nvGrpSpPr>
          <p:cNvPr id="11273" name="Group 1053">
            <a:extLst>
              <a:ext uri="{FF2B5EF4-FFF2-40B4-BE49-F238E27FC236}">
                <a16:creationId xmlns:a16="http://schemas.microsoft.com/office/drawing/2014/main" id="{D572C1F0-ECAD-4EC6-A67F-0A7A942FEEA6}"/>
              </a:ext>
            </a:extLst>
          </p:cNvPr>
          <p:cNvGrpSpPr>
            <a:grpSpLocks/>
          </p:cNvGrpSpPr>
          <p:nvPr/>
        </p:nvGrpSpPr>
        <p:grpSpPr bwMode="auto">
          <a:xfrm>
            <a:off x="292100" y="3810000"/>
            <a:ext cx="5651500" cy="2336800"/>
            <a:chOff x="184" y="2016"/>
            <a:chExt cx="3560" cy="1472"/>
          </a:xfrm>
        </p:grpSpPr>
        <p:sp>
          <p:nvSpPr>
            <p:cNvPr id="11284" name="Text Box 1035">
              <a:extLst>
                <a:ext uri="{FF2B5EF4-FFF2-40B4-BE49-F238E27FC236}">
                  <a16:creationId xmlns:a16="http://schemas.microsoft.com/office/drawing/2014/main" id="{8780B07E-0B40-45C4-B9C2-1E67D3870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" y="3200"/>
              <a:ext cx="35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Složení pleistocenních glacigenních písků a jeho změny se zrnitostí (Slatt, Eyles 1981).</a:t>
              </a:r>
            </a:p>
          </p:txBody>
        </p:sp>
        <p:graphicFrame>
          <p:nvGraphicFramePr>
            <p:cNvPr id="11285" name="Object 1045">
              <a:extLst>
                <a:ext uri="{FF2B5EF4-FFF2-40B4-BE49-F238E27FC236}">
                  <a16:creationId xmlns:a16="http://schemas.microsoft.com/office/drawing/2014/main" id="{35671476-8EF1-4AF9-8D06-BC1F3A8283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2016"/>
            <a:ext cx="3312" cy="1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6" name="list" r:id="rId3" imgW="3400654" imgH="1162507" progId="Excel.Sheet.8">
                    <p:embed/>
                  </p:oleObj>
                </mc:Choice>
                <mc:Fallback>
                  <p:oleObj name="list" r:id="rId3" imgW="3400654" imgH="1162507" progId="Excel.Sheet.8">
                    <p:embed/>
                    <p:pic>
                      <p:nvPicPr>
                        <p:cNvPr id="0" name="Object 10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016"/>
                          <a:ext cx="3312" cy="11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274" name="Rectangle 1046">
            <a:extLst>
              <a:ext uri="{FF2B5EF4-FFF2-40B4-BE49-F238E27FC236}">
                <a16:creationId xmlns:a16="http://schemas.microsoft.com/office/drawing/2014/main" id="{E42B82EF-C81A-4794-A6C2-BBB4E0AE8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0"/>
            <a:ext cx="5410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zastoupení úlomků hornin klesá se zmenšující se frakcí glacigenních písků, stejně jako je tomu u písků jiné geneze</a:t>
            </a:r>
          </a:p>
        </p:txBody>
      </p:sp>
      <p:grpSp>
        <p:nvGrpSpPr>
          <p:cNvPr id="11275" name="Group 1056">
            <a:extLst>
              <a:ext uri="{FF2B5EF4-FFF2-40B4-BE49-F238E27FC236}">
                <a16:creationId xmlns:a16="http://schemas.microsoft.com/office/drawing/2014/main" id="{8E60217E-2849-4E45-88D8-3B4F3F1F2714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91000"/>
            <a:ext cx="2971800" cy="2362200"/>
            <a:chOff x="3648" y="2496"/>
            <a:chExt cx="1872" cy="1488"/>
          </a:xfrm>
        </p:grpSpPr>
        <p:sp>
          <p:nvSpPr>
            <p:cNvPr id="11282" name="Rectangle 1047">
              <a:extLst>
                <a:ext uri="{FF2B5EF4-FFF2-40B4-BE49-F238E27FC236}">
                  <a16:creationId xmlns:a16="http://schemas.microsoft.com/office/drawing/2014/main" id="{C695C872-2F5F-4E7C-8EB5-B2416D718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496"/>
              <a:ext cx="1872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povrch glacigenních křemenů - vysoký reliéf, </a:t>
              </a:r>
              <a:r>
                <a:rPr lang="cs-CZ" altLang="cs-CZ" sz="1400" b="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semiparalelní</a:t>
              </a:r>
              <a:r>
                <a:rPr lang="cs-CZ" altLang="cs-CZ" sz="1400" b="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stupně, paralelní rýhování, intendance (stopy po vtlačování tvrdších objektů), výčnělky</a:t>
              </a:r>
            </a:p>
          </p:txBody>
        </p:sp>
        <p:sp>
          <p:nvSpPr>
            <p:cNvPr id="11283" name="Rectangle 1048">
              <a:extLst>
                <a:ext uri="{FF2B5EF4-FFF2-40B4-BE49-F238E27FC236}">
                  <a16:creationId xmlns:a16="http://schemas.microsoft.com/office/drawing/2014/main" id="{05CC5FA3-6A9E-4772-9C05-2244A3103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504"/>
              <a:ext cx="187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0">
                  <a:solidFill>
                    <a:schemeClr val="bg1"/>
                  </a:solidFill>
                  <a:latin typeface="Comic Sans MS" panose="030F0702030302020204" pitchFamily="66" charset="0"/>
                </a:rPr>
                <a:t>granáty - rýhované - považováno za typický znak glacigenních sedimentů</a:t>
              </a:r>
            </a:p>
          </p:txBody>
        </p:sp>
      </p:grpSp>
      <p:sp>
        <p:nvSpPr>
          <p:cNvPr id="11276" name="Text Box 1055">
            <a:extLst>
              <a:ext uri="{FF2B5EF4-FFF2-40B4-BE49-F238E27FC236}">
                <a16:creationId xmlns:a16="http://schemas.microsoft.com/office/drawing/2014/main" id="{281BB975-06DC-49A9-80EC-1D8300B9A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276600"/>
            <a:ext cx="327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</a:rPr>
              <a:t>Křemenná a granátová zrna</a:t>
            </a:r>
          </a:p>
        </p:txBody>
      </p:sp>
      <p:sp>
        <p:nvSpPr>
          <p:cNvPr id="11277" name="Rectangle 1057">
            <a:extLst>
              <a:ext uri="{FF2B5EF4-FFF2-40B4-BE49-F238E27FC236}">
                <a16:creationId xmlns:a16="http://schemas.microsoft.com/office/drawing/2014/main" id="{5FF54A63-A6C8-458A-8A64-35B61B41B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38175"/>
            <a:ext cx="4267200" cy="5810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Vznik abrazí podložních hornin nebo materiálu unášeného ledem</a:t>
            </a:r>
          </a:p>
        </p:txBody>
      </p:sp>
      <p:sp>
        <p:nvSpPr>
          <p:cNvPr id="11278" name="Rectangle 1058">
            <a:extLst>
              <a:ext uri="{FF2B5EF4-FFF2-40B4-BE49-F238E27FC236}">
                <a16:creationId xmlns:a16="http://schemas.microsoft.com/office/drawing/2014/main" id="{2D5094BD-DA0D-437E-8FE9-34BECBCA6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4267200" cy="1066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Charakteristika</a:t>
            </a:r>
          </a:p>
          <a:p>
            <a:pPr eaLnBrk="1" hangingPunct="1"/>
            <a:r>
              <a:rPr lang="cs-CZ" altLang="cs-CZ" sz="1400" b="0">
                <a:latin typeface="Comic Sans MS" panose="030F0702030302020204" pitchFamily="66" charset="0"/>
              </a:rPr>
              <a:t>značná nevytříděnost</a:t>
            </a:r>
          </a:p>
          <a:p>
            <a:pPr eaLnBrk="1" hangingPunct="1"/>
            <a:r>
              <a:rPr lang="cs-CZ" altLang="cs-CZ" sz="1400" b="0">
                <a:latin typeface="Comic Sans MS" panose="030F0702030302020204" pitchFamily="66" charset="0"/>
              </a:rPr>
              <a:t>vysoký poměr živec/Q + mnoho amfiboly + pyroxeny</a:t>
            </a:r>
          </a:p>
        </p:txBody>
      </p:sp>
      <p:sp>
        <p:nvSpPr>
          <p:cNvPr id="11279" name="Rectangle 1059">
            <a:extLst>
              <a:ext uri="{FF2B5EF4-FFF2-40B4-BE49-F238E27FC236}">
                <a16:creationId xmlns:a16="http://schemas.microsoft.com/office/drawing/2014/main" id="{08673C57-99DE-4C3E-8654-7734FDBD2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3074988"/>
            <a:ext cx="2590800" cy="984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280" name="Freeform 1060">
            <a:extLst>
              <a:ext uri="{FF2B5EF4-FFF2-40B4-BE49-F238E27FC236}">
                <a16:creationId xmlns:a16="http://schemas.microsoft.com/office/drawing/2014/main" id="{847D79F4-3D7E-449D-B6E5-F5B09FD7E219}"/>
              </a:ext>
            </a:extLst>
          </p:cNvPr>
          <p:cNvSpPr>
            <a:spLocks/>
          </p:cNvSpPr>
          <p:nvPr/>
        </p:nvSpPr>
        <p:spPr bwMode="auto">
          <a:xfrm>
            <a:off x="5076825" y="4437063"/>
            <a:ext cx="215900" cy="1079500"/>
          </a:xfrm>
          <a:custGeom>
            <a:avLst/>
            <a:gdLst>
              <a:gd name="T0" fmla="*/ 0 w 181"/>
              <a:gd name="T1" fmla="*/ 0 h 725"/>
              <a:gd name="T2" fmla="*/ 2147483647 w 181"/>
              <a:gd name="T3" fmla="*/ 2147483647 h 725"/>
              <a:gd name="T4" fmla="*/ 2147483647 w 181"/>
              <a:gd name="T5" fmla="*/ 0 h 725"/>
              <a:gd name="T6" fmla="*/ 0 w 181"/>
              <a:gd name="T7" fmla="*/ 0 h 7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725">
                <a:moveTo>
                  <a:pt x="0" y="0"/>
                </a:moveTo>
                <a:lnTo>
                  <a:pt x="90" y="725"/>
                </a:lnTo>
                <a:lnTo>
                  <a:pt x="18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1" name="Freeform 1061">
            <a:extLst>
              <a:ext uri="{FF2B5EF4-FFF2-40B4-BE49-F238E27FC236}">
                <a16:creationId xmlns:a16="http://schemas.microsoft.com/office/drawing/2014/main" id="{1E5D6062-CC1A-499B-B2BF-2A3F7076319E}"/>
              </a:ext>
            </a:extLst>
          </p:cNvPr>
          <p:cNvSpPr>
            <a:spLocks/>
          </p:cNvSpPr>
          <p:nvPr/>
        </p:nvSpPr>
        <p:spPr bwMode="auto">
          <a:xfrm rot="10800000">
            <a:off x="3419475" y="4437063"/>
            <a:ext cx="215900" cy="1079500"/>
          </a:xfrm>
          <a:custGeom>
            <a:avLst/>
            <a:gdLst>
              <a:gd name="T0" fmla="*/ 0 w 181"/>
              <a:gd name="T1" fmla="*/ 0 h 725"/>
              <a:gd name="T2" fmla="*/ 2147483647 w 181"/>
              <a:gd name="T3" fmla="*/ 2147483647 h 725"/>
              <a:gd name="T4" fmla="*/ 2147483647 w 181"/>
              <a:gd name="T5" fmla="*/ 0 h 725"/>
              <a:gd name="T6" fmla="*/ 0 w 181"/>
              <a:gd name="T7" fmla="*/ 0 h 7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1" h="725">
                <a:moveTo>
                  <a:pt x="0" y="0"/>
                </a:moveTo>
                <a:lnTo>
                  <a:pt x="90" y="725"/>
                </a:lnTo>
                <a:lnTo>
                  <a:pt x="18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2DE2A5EA-77FC-4D07-9283-0A5192B2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150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Zrnitost, vytřídění, tvar klastů</a:t>
            </a:r>
          </a:p>
        </p:txBody>
      </p:sp>
      <p:pic>
        <p:nvPicPr>
          <p:cNvPr id="12291" name="Picture 25" descr="Vytrideni1">
            <a:extLst>
              <a:ext uri="{FF2B5EF4-FFF2-40B4-BE49-F238E27FC236}">
                <a16:creationId xmlns:a16="http://schemas.microsoft.com/office/drawing/2014/main" id="{3C5BADDE-C15C-427C-BB3E-F399C2A0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123825"/>
            <a:ext cx="45831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6" descr="till_saale">
            <a:extLst>
              <a:ext uri="{FF2B5EF4-FFF2-40B4-BE49-F238E27FC236}">
                <a16:creationId xmlns:a16="http://schemas.microsoft.com/office/drawing/2014/main" id="{34CD80FD-2705-4E4A-A935-44BB0B24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0100"/>
            <a:ext cx="3810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7">
            <a:extLst>
              <a:ext uri="{FF2B5EF4-FFF2-40B4-BE49-F238E27FC236}">
                <a16:creationId xmlns:a16="http://schemas.microsoft.com/office/drawing/2014/main" id="{C3966EE7-0A48-4EC9-877B-EAF3D5BF4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28600"/>
            <a:ext cx="1143000" cy="4800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2294" name="Picture 28" descr="velikost_zrna">
            <a:extLst>
              <a:ext uri="{FF2B5EF4-FFF2-40B4-BE49-F238E27FC236}">
                <a16:creationId xmlns:a16="http://schemas.microsoft.com/office/drawing/2014/main" id="{60EF728E-3F6B-4083-9C1C-2BE80305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89613"/>
            <a:ext cx="2667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29">
            <a:extLst>
              <a:ext uri="{FF2B5EF4-FFF2-40B4-BE49-F238E27FC236}">
                <a16:creationId xmlns:a16="http://schemas.microsoft.com/office/drawing/2014/main" id="{3D2859EC-B96D-41F7-BB10-820A6ACBF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456238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solidFill>
                  <a:srgbClr val="FFCC66"/>
                </a:solidFill>
                <a:latin typeface="Comic Sans MS" panose="030F0702030302020204" pitchFamily="66" charset="0"/>
              </a:rPr>
              <a:t>Průměrná velikost zrna</a:t>
            </a:r>
            <a:endParaRPr lang="cs-CZ" altLang="cs-CZ" sz="1600" b="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6" name="Text Box 30">
            <a:extLst>
              <a:ext uri="{FF2B5EF4-FFF2-40B4-BE49-F238E27FC236}">
                <a16:creationId xmlns:a16="http://schemas.microsoft.com/office/drawing/2014/main" id="{E6064641-C44F-4403-8FD7-B743BAC24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57200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solidFill>
                  <a:srgbClr val="FFCC66"/>
                </a:solidFill>
                <a:latin typeface="Comic Sans MS" panose="030F0702030302020204" pitchFamily="66" charset="0"/>
              </a:rPr>
              <a:t>Kumulační křivka</a:t>
            </a:r>
            <a:endParaRPr lang="cs-CZ" altLang="cs-CZ" sz="1600" b="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7" name="Picture 31" descr="vytrideni_koef">
            <a:extLst>
              <a:ext uri="{FF2B5EF4-FFF2-40B4-BE49-F238E27FC236}">
                <a16:creationId xmlns:a16="http://schemas.microsoft.com/office/drawing/2014/main" id="{0616CD1E-FC0A-4469-AE89-ACE23F2F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788025"/>
            <a:ext cx="266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32">
            <a:extLst>
              <a:ext uri="{FF2B5EF4-FFF2-40B4-BE49-F238E27FC236}">
                <a16:creationId xmlns:a16="http://schemas.microsoft.com/office/drawing/2014/main" id="{381D190D-768F-4D54-9BFC-D5EF934A4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448300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solidFill>
                  <a:srgbClr val="FFCC66"/>
                </a:solidFill>
                <a:latin typeface="Comic Sans MS" panose="030F0702030302020204" pitchFamily="66" charset="0"/>
              </a:rPr>
              <a:t>Koeficient vytřídění</a:t>
            </a:r>
            <a:endParaRPr lang="cs-CZ" altLang="cs-CZ" sz="1600" b="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9" name="Picture 33" descr="symetrie">
            <a:extLst>
              <a:ext uri="{FF2B5EF4-FFF2-40B4-BE49-F238E27FC236}">
                <a16:creationId xmlns:a16="http://schemas.microsoft.com/office/drawing/2014/main" id="{46F4CCB9-0869-4A11-9E23-FA68A72C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768975"/>
            <a:ext cx="2667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34">
            <a:extLst>
              <a:ext uri="{FF2B5EF4-FFF2-40B4-BE49-F238E27FC236}">
                <a16:creationId xmlns:a16="http://schemas.microsoft.com/office/drawing/2014/main" id="{90B2AD99-A184-4A69-ACCB-D8CE716C2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5" y="5426075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solidFill>
                  <a:srgbClr val="FFCC66"/>
                </a:solidFill>
                <a:latin typeface="Comic Sans MS" panose="030F0702030302020204" pitchFamily="66" charset="0"/>
              </a:rPr>
              <a:t>Koeficient symetrie</a:t>
            </a:r>
            <a:endParaRPr lang="cs-CZ" altLang="cs-CZ" sz="1600" b="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301" name="Picture 36" descr="vytrideni">
            <a:extLst>
              <a:ext uri="{FF2B5EF4-FFF2-40B4-BE49-F238E27FC236}">
                <a16:creationId xmlns:a16="http://schemas.microsoft.com/office/drawing/2014/main" id="{EF94A1ED-E439-49D8-81ED-8BDD77E2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14625"/>
            <a:ext cx="35814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4">
            <a:extLst>
              <a:ext uri="{FF2B5EF4-FFF2-40B4-BE49-F238E27FC236}">
                <a16:creationId xmlns:a16="http://schemas.microsoft.com/office/drawing/2014/main" id="{973005B4-7E1E-4030-A5AE-7EF4FA275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620713"/>
            <a:ext cx="3311525" cy="316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3315" name="Rectangle 11">
            <a:extLst>
              <a:ext uri="{FF2B5EF4-FFF2-40B4-BE49-F238E27FC236}">
                <a16:creationId xmlns:a16="http://schemas.microsoft.com/office/drawing/2014/main" id="{AB489B56-BB85-4887-A9EA-EBB0D45FF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721225"/>
            <a:ext cx="3671887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AE9D3BD0-C715-4210-8F23-9E13D090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Zrnitost, vytřídění, tvar klastů</a:t>
            </a:r>
          </a:p>
        </p:txBody>
      </p:sp>
      <p:pic>
        <p:nvPicPr>
          <p:cNvPr id="13317" name="Picture 3" descr="Angul_Round1">
            <a:extLst>
              <a:ext uri="{FF2B5EF4-FFF2-40B4-BE49-F238E27FC236}">
                <a16:creationId xmlns:a16="http://schemas.microsoft.com/office/drawing/2014/main" id="{FCA310CA-8954-4A7A-B1EB-20BB5261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8768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Angul_Round">
            <a:extLst>
              <a:ext uri="{FF2B5EF4-FFF2-40B4-BE49-F238E27FC236}">
                <a16:creationId xmlns:a16="http://schemas.microsoft.com/office/drawing/2014/main" id="{3D3714EA-9E39-4C0F-81D5-A05DD516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48768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S_w = \frac{\sqrt[3]{(\frac{c}{b})^2\frac{b}{a}}}{1 + \frac{c}{b}(1 + \frac{b}{a}) + 6 \sqrt{1 + (\frac{c}{b})^2(1 + (\frac{b}{a})^2)}}">
            <a:extLst>
              <a:ext uri="{FF2B5EF4-FFF2-40B4-BE49-F238E27FC236}">
                <a16:creationId xmlns:a16="http://schemas.microsoft.com/office/drawing/2014/main" id="{49911678-B131-4AE5-8CF0-D7AB61C9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5748338"/>
            <a:ext cx="34004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S = \sqrt[3]{\frac{bc}{a^2}}">
            <a:extLst>
              <a:ext uri="{FF2B5EF4-FFF2-40B4-BE49-F238E27FC236}">
                <a16:creationId xmlns:a16="http://schemas.microsoft.com/office/drawing/2014/main" id="{3DD181C2-688A-4424-830C-8B370AE1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902200"/>
            <a:ext cx="7524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2">
            <a:extLst>
              <a:ext uri="{FF2B5EF4-FFF2-40B4-BE49-F238E27FC236}">
                <a16:creationId xmlns:a16="http://schemas.microsoft.com/office/drawing/2014/main" id="{3A1B6716-6C1B-404C-B512-1C05338EC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268788"/>
            <a:ext cx="2879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Arial" panose="020B0604020202020204" pitchFamily="34" charset="0"/>
              </a:rPr>
              <a:t>Koeficient sféricity</a:t>
            </a:r>
          </a:p>
        </p:txBody>
      </p:sp>
      <p:pic>
        <p:nvPicPr>
          <p:cNvPr id="13322" name="Picture 13">
            <a:extLst>
              <a:ext uri="{FF2B5EF4-FFF2-40B4-BE49-F238E27FC236}">
                <a16:creationId xmlns:a16="http://schemas.microsoft.com/office/drawing/2014/main" id="{3DFE6402-81E1-4042-A993-5090E1CC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96975"/>
            <a:ext cx="3168650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3" name="Text Box 15">
            <a:extLst>
              <a:ext uri="{FF2B5EF4-FFF2-40B4-BE49-F238E27FC236}">
                <a16:creationId xmlns:a16="http://schemas.microsoft.com/office/drawing/2014/main" id="{9F9DFECC-B6B3-4187-9A73-C73C203A4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788988"/>
            <a:ext cx="1008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rgbClr val="FF0000"/>
                </a:solidFill>
                <a:latin typeface="Arial" panose="020B0604020202020204" pitchFamily="34" charset="0"/>
              </a:rPr>
              <a:t>elipsoid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4F7108C1-830C-4467-8464-FA858068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2438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Primární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Melt-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out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F6F80460-A776-485A-8498-8BE99F41A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38350"/>
            <a:ext cx="2514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</a:rPr>
              <a:t>2. Sekundární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cs-CZ" altLang="cs-CZ" sz="1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Flow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99CB86A0-13F6-4556-A79D-E3BB1967B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52400"/>
            <a:ext cx="553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Ledovcová oblast –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supraglaciální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prostředí </a:t>
            </a:r>
            <a:endParaRPr lang="en-GB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1" name="Picture 5" descr="Brodzikowski4">
            <a:extLst>
              <a:ext uri="{FF2B5EF4-FFF2-40B4-BE49-F238E27FC236}">
                <a16:creationId xmlns:a16="http://schemas.microsoft.com/office/drawing/2014/main" id="{5240F0DE-8482-47A8-B01C-655AAC64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67818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id="{784FB43A-F0F6-418D-A6B6-1128C8253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98900"/>
            <a:ext cx="1676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Supraglaciální fluviální sedimenty</a:t>
            </a:r>
            <a:endParaRPr lang="cs-CZ" altLang="cs-CZ" sz="160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EC24F5CF-A872-4E5C-85B2-C23F5545B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33975"/>
            <a:ext cx="1828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Supraglaciální lakustrinní sedimenty</a:t>
            </a:r>
            <a:endParaRPr lang="cs-CZ" altLang="cs-CZ" sz="160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4" name="Oval 8">
            <a:extLst>
              <a:ext uri="{FF2B5EF4-FFF2-40B4-BE49-F238E27FC236}">
                <a16:creationId xmlns:a16="http://schemas.microsoft.com/office/drawing/2014/main" id="{F467D1A5-1692-4A1E-8E14-3175BC3E5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1809750"/>
            <a:ext cx="609600" cy="304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4345" name="Oval 9">
            <a:extLst>
              <a:ext uri="{FF2B5EF4-FFF2-40B4-BE49-F238E27FC236}">
                <a16:creationId xmlns:a16="http://schemas.microsoft.com/office/drawing/2014/main" id="{14BB7A69-9280-42A5-BCB9-69A6B3872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191000"/>
            <a:ext cx="762000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Brodzikowski7">
            <a:extLst>
              <a:ext uri="{FF2B5EF4-FFF2-40B4-BE49-F238E27FC236}">
                <a16:creationId xmlns:a16="http://schemas.microsoft.com/office/drawing/2014/main" id="{A0827EAA-AD7E-4CB8-9B1F-F1D191F3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693420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5658397A-1367-492D-AA31-DD1133A55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38375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Englaciální fluviální sedimenty</a:t>
            </a:r>
            <a:endParaRPr lang="cs-CZ" altLang="cs-CZ" sz="160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3DDCAE65-CE21-401F-9020-072D25B81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52400"/>
            <a:ext cx="515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Ledovcová oblast –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englaciální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prostředí </a:t>
            </a:r>
            <a:endParaRPr lang="en-GB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4CAF2567-D96C-4BAA-B67A-7413DFBCA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2438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Primární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Melt-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out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Brodzikowski8">
            <a:extLst>
              <a:ext uri="{FF2B5EF4-FFF2-40B4-BE49-F238E27FC236}">
                <a16:creationId xmlns:a16="http://schemas.microsoft.com/office/drawing/2014/main" id="{C43BC5E1-5558-42D3-A090-134F1110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6294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>
            <a:extLst>
              <a:ext uri="{FF2B5EF4-FFF2-40B4-BE49-F238E27FC236}">
                <a16:creationId xmlns:a16="http://schemas.microsoft.com/office/drawing/2014/main" id="{FCC7E57C-D9DD-4460-A352-6EE333949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486400"/>
            <a:ext cx="6629400" cy="5810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Subglaciální procesy závisejí na vlastnostech ledovce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(ledovce s teplou a chladnou bází, polytermální ledovce)</a:t>
            </a:r>
            <a:endParaRPr lang="en-GB" altLang="cs-CZ" sz="1600" b="0">
              <a:latin typeface="Comic Sans MS" panose="030F0702030302020204" pitchFamily="66" charset="0"/>
            </a:endParaRPr>
          </a:p>
        </p:txBody>
      </p:sp>
      <p:sp>
        <p:nvSpPr>
          <p:cNvPr id="16388" name="Text Box 7">
            <a:extLst>
              <a:ext uri="{FF2B5EF4-FFF2-40B4-BE49-F238E27FC236}">
                <a16:creationId xmlns:a16="http://schemas.microsoft.com/office/drawing/2014/main" id="{9A1A570C-6D6A-4819-ADC1-D2B39919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220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Subglaciální fluviální lakustrinní sedimenty</a:t>
            </a:r>
            <a:endParaRPr lang="cs-CZ" altLang="cs-CZ" sz="160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33C743B2-79EE-43DB-A092-BE8179B76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52400"/>
            <a:ext cx="5287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Ledovcová oblast –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subglaciální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prostředí </a:t>
            </a:r>
            <a:endParaRPr lang="en-GB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0" name="Text Box 9">
            <a:extLst>
              <a:ext uri="{FF2B5EF4-FFF2-40B4-BE49-F238E27FC236}">
                <a16:creationId xmlns:a16="http://schemas.microsoft.com/office/drawing/2014/main" id="{8CB88E78-2445-4733-B39D-9211F4A52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24384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Primární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Lodgement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Melt-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out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Deformační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Glacitektonit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Sublimační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1" name="Text Box 10">
            <a:extLst>
              <a:ext uri="{FF2B5EF4-FFF2-40B4-BE49-F238E27FC236}">
                <a16:creationId xmlns:a16="http://schemas.microsoft.com/office/drawing/2014/main" id="{81D62C83-8CF6-42A5-9A3A-ED6333A75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2819400"/>
            <a:ext cx="2438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</a:rPr>
              <a:t>2.	Sekundární</a:t>
            </a:r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Flow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Waterlain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D0917FFD-3F7A-4ABF-B84F-C37BEE85E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38200"/>
            <a:ext cx="2438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</a:rPr>
              <a:t>1.	</a:t>
            </a:r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Primární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cs-CZ" altLang="cs-CZ" sz="1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Melt-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out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Lodgement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EA0D57AE-C17C-4308-BA78-0A6DCC8AF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484438"/>
            <a:ext cx="2514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dirty="0">
                <a:solidFill>
                  <a:srgbClr val="FFCC66"/>
                </a:solidFill>
                <a:latin typeface="Comic Sans MS" panose="030F0702030302020204" pitchFamily="66" charset="0"/>
              </a:rPr>
              <a:t>2. Sekundární </a:t>
            </a:r>
            <a:r>
              <a:rPr lang="cs-CZ" altLang="cs-CZ" sz="16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endParaRPr lang="cs-CZ" altLang="cs-CZ" sz="1600" dirty="0">
              <a:solidFill>
                <a:srgbClr val="FFCC66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cs-CZ" altLang="cs-CZ" sz="1600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Flow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BE63908D-D91D-479F-B39E-2BA7A2501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657600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Glacifluviální sedimenty</a:t>
            </a:r>
            <a:endParaRPr lang="cs-CZ" altLang="cs-CZ" sz="160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3" name="Picture 6" descr="Menzies1">
            <a:extLst>
              <a:ext uri="{FF2B5EF4-FFF2-40B4-BE49-F238E27FC236}">
                <a16:creationId xmlns:a16="http://schemas.microsoft.com/office/drawing/2014/main" id="{E7043B9E-DC3F-4D2D-BCFA-47799297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66294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7">
            <a:extLst>
              <a:ext uri="{FF2B5EF4-FFF2-40B4-BE49-F238E27FC236}">
                <a16:creationId xmlns:a16="http://schemas.microsoft.com/office/drawing/2014/main" id="{2FB7D897-6151-4399-BBCC-BE4D2FE4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11675"/>
            <a:ext cx="2514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Comic Sans MS" panose="030F0702030302020204" pitchFamily="66" charset="0"/>
              </a:rPr>
              <a:t>Glacilakustrinní sedimenty</a:t>
            </a:r>
            <a:endParaRPr lang="cs-CZ" altLang="cs-CZ" sz="1600" i="1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3C4B8B4B-9CDE-46AB-9825-92E21AB4F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52400"/>
            <a:ext cx="2970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Terminoglaciální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oblast</a:t>
            </a:r>
            <a:endParaRPr lang="en-GB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B60BAE4E-5AD4-4F8E-AF1C-F1EF4FF5E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6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</a:rPr>
              <a:t>1. </a:t>
            </a: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Primární </a:t>
            </a:r>
            <a:r>
              <a:rPr lang="cs-CZ" altLang="cs-CZ" sz="20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</a:t>
            </a:r>
            <a:r>
              <a:rPr lang="cs-CZ" altLang="cs-CZ" sz="2000" dirty="0" err="1">
                <a:solidFill>
                  <a:srgbClr val="FFCC66"/>
                </a:solidFill>
                <a:latin typeface="Comic Sans MS" panose="030F0702030302020204" pitchFamily="66" charset="0"/>
              </a:rPr>
              <a:t>y</a:t>
            </a:r>
            <a:endParaRPr lang="cs-CZ" altLang="cs-CZ" sz="2000" dirty="0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0770F85A-2343-47F0-8631-D34361270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457450"/>
            <a:ext cx="3429000" cy="41338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Vznik: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 b="0">
                <a:latin typeface="Comic Sans MS" panose="030F0702030302020204" pitchFamily="66" charset="0"/>
              </a:rPr>
              <a:t>Typický pro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 subglaciální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400" b="0">
                <a:latin typeface="Comic Sans MS" panose="030F0702030302020204" pitchFamily="66" charset="0"/>
              </a:rPr>
              <a:t>prostředí, v 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abla</a:t>
            </a:r>
            <a:r>
              <a:rPr lang="cs-CZ" altLang="cs-CZ" sz="1400">
                <a:latin typeface="Comic Sans MS" panose="030F0702030302020204" pitchFamily="66" charset="0"/>
              </a:rPr>
              <a:t>č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ní </a:t>
            </a:r>
            <a:r>
              <a:rPr lang="cs-CZ" altLang="cs-CZ" sz="1400">
                <a:latin typeface="Comic Sans MS" panose="030F0702030302020204" pitchFamily="66" charset="0"/>
              </a:rPr>
              <a:t>zóně</a:t>
            </a:r>
            <a:r>
              <a:rPr lang="cs-CZ" altLang="cs-CZ" sz="1400" b="0">
                <a:latin typeface="Comic Sans MS" panose="030F0702030302020204" pitchFamily="66" charset="0"/>
              </a:rPr>
              <a:t> ledovce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, v menší mí</a:t>
            </a:r>
            <a:r>
              <a:rPr lang="cs-CZ" altLang="cs-CZ" sz="1400" b="0">
                <a:latin typeface="Comic Sans MS" panose="030F0702030302020204" pitchFamily="66" charset="0"/>
              </a:rPr>
              <a:t>ř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e také terminoglaciální oblasti. </a:t>
            </a:r>
            <a:r>
              <a:rPr lang="cs-CZ" altLang="cs-CZ" sz="1400" b="0">
                <a:latin typeface="Comic Sans MS" panose="030F0702030302020204" pitchFamily="66" charset="0"/>
              </a:rPr>
              <a:t>G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eneticky 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primární till</a:t>
            </a:r>
            <a:r>
              <a:rPr lang="cs-CZ" altLang="cs-CZ" sz="1400" b="0">
                <a:latin typeface="Comic Sans MS" panose="030F0702030302020204" pitchFamily="66" charset="0"/>
              </a:rPr>
              <a:t>,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nejrozší</a:t>
            </a:r>
            <a:r>
              <a:rPr lang="cs-CZ" altLang="cs-CZ" sz="1400">
                <a:latin typeface="Comic Sans MS" panose="030F0702030302020204" pitchFamily="66" charset="0"/>
              </a:rPr>
              <a:t>ř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en</a:t>
            </a:r>
            <a:r>
              <a:rPr lang="cs-CZ" altLang="cs-CZ" sz="1400">
                <a:latin typeface="Comic Sans MS" panose="030F0702030302020204" pitchFamily="66" charset="0"/>
              </a:rPr>
              <a:t>ě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jší typ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na sv</a:t>
            </a:r>
            <a:r>
              <a:rPr lang="cs-CZ" altLang="cs-CZ" sz="1400" b="0">
                <a:latin typeface="Comic Sans MS" panose="030F0702030302020204" pitchFamily="66" charset="0"/>
              </a:rPr>
              <a:t>ě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cs-CZ" altLang="cs-CZ" sz="1400" b="0">
                <a:latin typeface="Comic Sans MS" panose="030F0702030302020204" pitchFamily="66" charset="0"/>
              </a:rPr>
              <a:t>ě</a:t>
            </a:r>
          </a:p>
          <a:p>
            <a:pPr>
              <a:buFontTx/>
              <a:buChar char="•"/>
            </a:pPr>
            <a:r>
              <a:rPr lang="cs-CZ" altLang="cs-CZ" sz="1400">
                <a:latin typeface="Comic Sans MS" panose="030F0702030302020204" pitchFamily="66" charset="0"/>
              </a:rPr>
              <a:t>Tlakové tání</a:t>
            </a:r>
            <a:r>
              <a:rPr lang="cs-CZ" altLang="cs-CZ" sz="1400" b="0">
                <a:latin typeface="Comic Sans MS" panose="030F0702030302020204" pitchFamily="66" charset="0"/>
              </a:rPr>
              <a:t> (regelace) - 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kontakt led</a:t>
            </a:r>
            <a:r>
              <a:rPr lang="cs-CZ" altLang="cs-CZ" sz="1400" b="0">
                <a:latin typeface="Comic Sans MS" panose="030F0702030302020204" pitchFamily="66" charset="0"/>
              </a:rPr>
              <a:t>u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a podlo</a:t>
            </a:r>
            <a:r>
              <a:rPr lang="cs-CZ" altLang="cs-CZ" sz="1400" b="0">
                <a:latin typeface="Comic Sans MS" panose="030F0702030302020204" pitchFamily="66" charset="0"/>
              </a:rPr>
              <a:t>ž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í </a:t>
            </a:r>
            <a:r>
              <a:rPr lang="cs-CZ" altLang="cs-CZ" sz="1400" b="0">
                <a:latin typeface="Comic Sans MS" panose="030F0702030302020204" pitchFamily="66" charset="0"/>
              </a:rPr>
              <a:t>+ 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teplo </a:t>
            </a:r>
            <a:r>
              <a:rPr lang="cs-CZ" altLang="cs-CZ" sz="1400" b="0">
                <a:latin typeface="Comic Sans MS" panose="030F0702030302020204" pitchFamily="66" charset="0"/>
              </a:rPr>
              <a:t>z 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cs-CZ" altLang="cs-CZ" sz="1400" b="0">
                <a:latin typeface="Comic Sans MS" panose="030F0702030302020204" pitchFamily="66" charset="0"/>
              </a:rPr>
              <a:t>ř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ení</a:t>
            </a:r>
            <a:endParaRPr lang="cs-CZ" altLang="cs-CZ" sz="1400" b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 b="0">
                <a:latin typeface="Comic Sans MS" panose="030F0702030302020204" pitchFamily="66" charset="0"/>
              </a:rPr>
              <a:t>S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podní vrstv</a:t>
            </a:r>
            <a:r>
              <a:rPr lang="cs-CZ" altLang="cs-CZ" sz="1400" b="0">
                <a:latin typeface="Comic Sans MS" panose="030F0702030302020204" pitchFamily="66" charset="0"/>
              </a:rPr>
              <a:t>y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ledu </a:t>
            </a:r>
            <a:r>
              <a:rPr lang="cs-CZ" altLang="cs-CZ" sz="1400" b="0">
                <a:latin typeface="Comic Sans MS" panose="030F0702030302020204" pitchFamily="66" charset="0"/>
              </a:rPr>
              <a:t>– odpadávání materiálu 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do kontaktní zóny mezi ledem a jeho podlo</a:t>
            </a:r>
            <a:r>
              <a:rPr lang="cs-CZ" altLang="cs-CZ" sz="1400" b="0">
                <a:latin typeface="Comic Sans MS" panose="030F0702030302020204" pitchFamily="66" charset="0"/>
              </a:rPr>
              <a:t>ž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ím</a:t>
            </a:r>
            <a:r>
              <a:rPr lang="cs-CZ" altLang="cs-CZ" sz="1400" b="0">
                <a:latin typeface="Comic Sans MS" panose="030F0702030302020204" pitchFamily="66" charset="0"/>
              </a:rPr>
              <a:t> - 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na náb</a:t>
            </a:r>
            <a:r>
              <a:rPr lang="cs-CZ" altLang="cs-CZ" sz="1400" b="0">
                <a:latin typeface="Comic Sans MS" panose="030F0702030302020204" pitchFamily="66" charset="0"/>
              </a:rPr>
              <a:t>ěž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ných stranách nerovností podlo</a:t>
            </a:r>
            <a:r>
              <a:rPr lang="cs-CZ" altLang="cs-CZ" sz="1400" b="0">
                <a:latin typeface="Comic Sans MS" panose="030F0702030302020204" pitchFamily="66" charset="0"/>
              </a:rPr>
              <a:t>ž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endParaRPr lang="cs-CZ" altLang="cs-CZ" sz="1400" b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>
                <a:latin typeface="Comic Sans MS" panose="030F0702030302020204" pitchFamily="66" charset="0"/>
              </a:rPr>
              <a:t>uchycení</a:t>
            </a:r>
            <a:r>
              <a:rPr lang="cs-CZ" altLang="cs-CZ" sz="1400" b="0">
                <a:latin typeface="Comic Sans MS" panose="030F0702030302020204" pitchFamily="66" charset="0"/>
              </a:rPr>
              <a:t> 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uvoln</a:t>
            </a:r>
            <a:r>
              <a:rPr lang="cs-CZ" altLang="cs-CZ" sz="1400" b="0">
                <a:latin typeface="Comic Sans MS" panose="030F0702030302020204" pitchFamily="66" charset="0"/>
              </a:rPr>
              <a:t>ě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ného materiálu 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na podlo</a:t>
            </a:r>
            <a:r>
              <a:rPr lang="cs-CZ" altLang="cs-CZ" sz="1400">
                <a:latin typeface="Comic Sans MS" panose="030F0702030302020204" pitchFamily="66" charset="0"/>
              </a:rPr>
              <a:t>ž</a:t>
            </a: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í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akumulac</a:t>
            </a:r>
            <a:r>
              <a:rPr lang="cs-CZ" altLang="cs-CZ" sz="1400">
                <a:latin typeface="Comic Sans MS" panose="030F0702030302020204" pitchFamily="66" charset="0"/>
              </a:rPr>
              <a:t>e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400" b="0">
                <a:latin typeface="Comic Sans MS" panose="030F0702030302020204" pitchFamily="66" charset="0"/>
              </a:rPr>
              <a:t>lodgement tillu + </a:t>
            </a:r>
            <a:r>
              <a:rPr lang="cs-CZ" altLang="cs-CZ" sz="1400">
                <a:latin typeface="Comic Sans MS" panose="030F0702030302020204" pitchFamily="66" charset="0"/>
              </a:rPr>
              <a:t>zarovnání</a:t>
            </a:r>
            <a:r>
              <a:rPr lang="cs-CZ" altLang="cs-CZ" sz="1400" b="0">
                <a:latin typeface="Comic Sans MS" panose="030F0702030302020204" pitchFamily="66" charset="0"/>
              </a:rPr>
              <a:t> =</a:t>
            </a:r>
            <a:r>
              <a:rPr lang="cs-CZ" altLang="cs-CZ" sz="14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400" b="0">
                <a:latin typeface="Comic Sans MS" panose="030F0702030302020204" pitchFamily="66" charset="0"/>
              </a:rPr>
              <a:t>snadnější pohyb ledovce</a:t>
            </a:r>
            <a:endParaRPr lang="en-GB" altLang="cs-CZ" sz="1400" b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8F2FC6DD-5EA8-4CFD-923B-71D241BE6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47700"/>
            <a:ext cx="6248400" cy="825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latin typeface="Comic Sans MS" panose="030F0702030302020204" pitchFamily="66" charset="0"/>
              </a:rPr>
              <a:t>Lodgement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till </a:t>
            </a:r>
            <a:r>
              <a:rPr lang="cs-CZ" altLang="cs-CZ" sz="1600" b="0">
                <a:latin typeface="Comic Sans MS" panose="030F0702030302020204" pitchFamily="66" charset="0"/>
              </a:rPr>
              <a:t>-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sediment ulo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ený nalepením ledovcového materiálu uvoln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ného z klouzající ledovcové báze tlakovým táním nebo jinými mechanickými procesy.</a:t>
            </a:r>
            <a:endParaRPr lang="cs-CZ" altLang="cs-CZ" sz="1600" b="0">
              <a:latin typeface="Comic Sans MS" panose="030F0702030302020204" pitchFamily="66" charset="0"/>
            </a:endParaRPr>
          </a:p>
        </p:txBody>
      </p:sp>
      <p:pic>
        <p:nvPicPr>
          <p:cNvPr id="18437" name="Picture 6" descr="Benn4">
            <a:extLst>
              <a:ext uri="{FF2B5EF4-FFF2-40B4-BE49-F238E27FC236}">
                <a16:creationId xmlns:a16="http://schemas.microsoft.com/office/drawing/2014/main" id="{950B7BA9-EF36-4467-A84F-A07CE14A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73613"/>
            <a:ext cx="51816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Benn5">
            <a:extLst>
              <a:ext uri="{FF2B5EF4-FFF2-40B4-BE49-F238E27FC236}">
                <a16:creationId xmlns:a16="http://schemas.microsoft.com/office/drawing/2014/main" id="{FD0F3FAF-8446-4D8F-89AF-16C5DA62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5181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8">
            <a:extLst>
              <a:ext uri="{FF2B5EF4-FFF2-40B4-BE49-F238E27FC236}">
                <a16:creationId xmlns:a16="http://schemas.microsoft.com/office/drawing/2014/main" id="{A3CB70A7-222C-4AE2-951A-0BBA40930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10509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Lodgement till</a:t>
            </a:r>
          </a:p>
        </p:txBody>
      </p:sp>
      <p:sp>
        <p:nvSpPr>
          <p:cNvPr id="18440" name="Text Box 10">
            <a:extLst>
              <a:ext uri="{FF2B5EF4-FFF2-40B4-BE49-F238E27FC236}">
                <a16:creationId xmlns:a16="http://schemas.microsoft.com/office/drawing/2014/main" id="{F6113D25-8FBD-4318-9946-BAEF6203C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Klasifikace </a:t>
            </a:r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tillů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(nejdůležitější typy)</a:t>
            </a:r>
            <a:endParaRPr lang="en-GB" altLang="cs-CZ" sz="1600" b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>
            <a:extLst>
              <a:ext uri="{FF2B5EF4-FFF2-40B4-BE49-F238E27FC236}">
                <a16:creationId xmlns:a16="http://schemas.microsoft.com/office/drawing/2014/main" id="{55DB998C-493C-4C94-90C5-5B46EC123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364807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Typický subglaciální till s řídce roztroušenými úlomky a valouny hornin v jemnozrnné matrix, Müntscheimer, Švýcarsko. </a:t>
            </a:r>
          </a:p>
        </p:txBody>
      </p:sp>
      <p:pic>
        <p:nvPicPr>
          <p:cNvPr id="19459" name="Picture 22" descr="Till_1">
            <a:extLst>
              <a:ext uri="{FF2B5EF4-FFF2-40B4-BE49-F238E27FC236}">
                <a16:creationId xmlns:a16="http://schemas.microsoft.com/office/drawing/2014/main" id="{A1270C96-2A16-4F63-81A7-C6F6DC3D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1500"/>
            <a:ext cx="4267200" cy="304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24">
            <a:extLst>
              <a:ext uri="{FF2B5EF4-FFF2-40B4-BE49-F238E27FC236}">
                <a16:creationId xmlns:a16="http://schemas.microsoft.com/office/drawing/2014/main" id="{D5531455-F75B-4202-91CB-05F2424AE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533400"/>
            <a:ext cx="4295775" cy="1793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Charakteristika: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Textura – základem je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masívní </a:t>
            </a:r>
            <a:r>
              <a:rPr lang="cs-CZ" altLang="cs-CZ" sz="1400">
                <a:latin typeface="Comic Sans MS" panose="030F0702030302020204" pitchFamily="66" charset="0"/>
              </a:rPr>
              <a:t>textura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s podpůrnou strukturou matrix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akro-</a:t>
            </a:r>
            <a:r>
              <a:rPr lang="cs-CZ" altLang="cs-CZ" sz="1400">
                <a:latin typeface="Comic Sans MS" panose="030F0702030302020204" pitchFamily="66" charset="0"/>
              </a:rPr>
              <a:t> + </a:t>
            </a:r>
            <a:r>
              <a:rPr lang="cs-CZ" altLang="cs-CZ" sz="1400">
                <a:latin typeface="Comic Sans MS" panose="030F0702030302020204" pitchFamily="66" charset="0"/>
                <a:cs typeface="Arial" panose="020B0604020202020204" pitchFamily="34" charset="0"/>
              </a:rPr>
              <a:t>mikrotextur</a:t>
            </a:r>
            <a:r>
              <a:rPr lang="cs-CZ" altLang="cs-CZ" sz="1400">
                <a:latin typeface="Comic Sans MS" panose="030F0702030302020204" pitchFamily="66" charset="0"/>
              </a:rPr>
              <a:t>y - deformační procesy</a:t>
            </a:r>
            <a:r>
              <a:rPr lang="cs-CZ" altLang="cs-CZ" sz="1400" b="0">
                <a:latin typeface="Comic Sans MS" panose="030F0702030302020204" pitchFamily="66" charset="0"/>
              </a:rPr>
              <a:t> - běžné u subglaciálních tillů (Británie, kontinentální Evropa, Severní Amerika, Himálaj, Antarktida)</a:t>
            </a:r>
            <a:endParaRPr lang="cs-CZ" altLang="cs-CZ" sz="1400" b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461" name="Picture 27" descr="Till_2">
            <a:extLst>
              <a:ext uri="{FF2B5EF4-FFF2-40B4-BE49-F238E27FC236}">
                <a16:creationId xmlns:a16="http://schemas.microsoft.com/office/drawing/2014/main" id="{9E29410A-8A72-4BC6-8493-B295B355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265613" cy="30353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28">
            <a:extLst>
              <a:ext uri="{FF2B5EF4-FFF2-40B4-BE49-F238E27FC236}">
                <a16:creationId xmlns:a16="http://schemas.microsoft.com/office/drawing/2014/main" id="{30DD9FE8-3E74-4CA2-9BB3-14B9B0B42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91200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Deformace na bázi subglaciálního tillu. Imbrikátně uložené balvany jsou v nadloží střihové zóny. Klastická žíla pod velkým balvanem  je porušena střihem, San Martin de los Andes, Argentina</a:t>
            </a:r>
          </a:p>
        </p:txBody>
      </p:sp>
      <p:sp>
        <p:nvSpPr>
          <p:cNvPr id="19463" name="Text Box 30">
            <a:extLst>
              <a:ext uri="{FF2B5EF4-FFF2-40B4-BE49-F238E27FC236}">
                <a16:creationId xmlns:a16="http://schemas.microsoft.com/office/drawing/2014/main" id="{87A32B59-876D-4E29-A907-7AB412D9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6667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Lodgement till</a:t>
            </a:r>
          </a:p>
        </p:txBody>
      </p:sp>
      <p:sp>
        <p:nvSpPr>
          <p:cNvPr id="19464" name="Text Box 31">
            <a:extLst>
              <a:ext uri="{FF2B5EF4-FFF2-40B4-BE49-F238E27FC236}">
                <a16:creationId xmlns:a16="http://schemas.microsoft.com/office/drawing/2014/main" id="{D89E3342-4FB6-41E9-A44B-A87F08209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419600"/>
            <a:ext cx="4295775" cy="20066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Pukliny</a:t>
            </a:r>
            <a:r>
              <a:rPr lang="cs-CZ" altLang="cs-CZ" sz="1400" b="0">
                <a:latin typeface="Comic Sans MS" panose="030F0702030302020204" pitchFamily="66" charset="0"/>
              </a:rPr>
              <a:t> – subhorizontální, připomínají zvrstvení, puklinové plochy </a:t>
            </a:r>
            <a:r>
              <a:rPr lang="cs-CZ" altLang="cs-CZ" sz="1400">
                <a:latin typeface="Comic Sans MS" panose="030F0702030302020204" pitchFamily="66" charset="0"/>
              </a:rPr>
              <a:t>ohlazené</a:t>
            </a:r>
            <a:r>
              <a:rPr lang="cs-CZ" altLang="cs-CZ" sz="1400" b="0">
                <a:latin typeface="Comic Sans MS" panose="030F0702030302020204" pitchFamily="66" charset="0"/>
              </a:rPr>
              <a:t> nebo </a:t>
            </a:r>
            <a:r>
              <a:rPr lang="cs-CZ" altLang="cs-CZ" sz="1400">
                <a:latin typeface="Comic Sans MS" panose="030F0702030302020204" pitchFamily="66" charset="0"/>
              </a:rPr>
              <a:t>rýhované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Střihové textury</a:t>
            </a:r>
            <a:r>
              <a:rPr lang="cs-CZ" altLang="cs-CZ" sz="1400" b="0">
                <a:latin typeface="Comic Sans MS" panose="030F0702030302020204" pitchFamily="66" charset="0"/>
              </a:rPr>
              <a:t> – postupem ledovce přes nezpevněný sediment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Bazální kontakt – </a:t>
            </a:r>
            <a:r>
              <a:rPr lang="cs-CZ" altLang="cs-CZ" sz="1400">
                <a:latin typeface="Comic Sans MS" panose="030F0702030302020204" pitchFamily="66" charset="0"/>
              </a:rPr>
              <a:t>erozní + ostrý</a:t>
            </a:r>
            <a:r>
              <a:rPr lang="cs-CZ" altLang="cs-CZ" sz="1400" b="0">
                <a:latin typeface="Comic Sans MS" panose="030F0702030302020204" pitchFamily="66" charset="0"/>
              </a:rPr>
              <a:t>, častá je </a:t>
            </a:r>
            <a:r>
              <a:rPr lang="cs-CZ" altLang="cs-CZ" sz="1400">
                <a:latin typeface="Comic Sans MS" panose="030F0702030302020204" pitchFamily="66" charset="0"/>
              </a:rPr>
              <a:t>přítomnost</a:t>
            </a:r>
            <a:r>
              <a:rPr lang="cs-CZ" altLang="cs-CZ" sz="1400" b="0">
                <a:latin typeface="Comic Sans MS" panose="030F0702030302020204" pitchFamily="66" charset="0"/>
              </a:rPr>
              <a:t> nahromaděných </a:t>
            </a:r>
            <a:r>
              <a:rPr lang="cs-CZ" altLang="cs-CZ" sz="1400">
                <a:latin typeface="Comic Sans MS" panose="030F0702030302020204" pitchFamily="66" charset="0"/>
              </a:rPr>
              <a:t>klastů</a:t>
            </a:r>
            <a:r>
              <a:rPr lang="cs-CZ" altLang="cs-CZ" sz="1400" b="0">
                <a:latin typeface="Comic Sans MS" panose="030F0702030302020204" pitchFamily="66" charset="0"/>
              </a:rPr>
              <a:t>. Orientace erozních prvků v podloží tillu a klastů nad kontaktem - </a:t>
            </a:r>
            <a:r>
              <a:rPr lang="cs-CZ" altLang="cs-CZ" sz="1400">
                <a:latin typeface="Comic Sans MS" panose="030F0702030302020204" pitchFamily="66" charset="0"/>
              </a:rPr>
              <a:t>stejná</a:t>
            </a:r>
            <a:endParaRPr lang="cs-CZ" altLang="cs-CZ" sz="14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465" name="Line 32">
            <a:extLst>
              <a:ext uri="{FF2B5EF4-FFF2-40B4-BE49-F238E27FC236}">
                <a16:creationId xmlns:a16="http://schemas.microsoft.com/office/drawing/2014/main" id="{F097574D-5351-4F70-A965-35BA240DBB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4724400"/>
            <a:ext cx="533400" cy="685800"/>
          </a:xfrm>
          <a:prstGeom prst="line">
            <a:avLst/>
          </a:prstGeom>
          <a:noFill/>
          <a:ln w="1905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35">
            <a:extLst>
              <a:ext uri="{FF2B5EF4-FFF2-40B4-BE49-F238E27FC236}">
                <a16:creationId xmlns:a16="http://schemas.microsoft.com/office/drawing/2014/main" id="{1828EBA3-FC7D-4E3A-B0FE-5DDAC090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1"/>
          <a:stretch>
            <a:fillRect/>
          </a:stretch>
        </p:blipFill>
        <p:spPr bwMode="auto">
          <a:xfrm>
            <a:off x="4737100" y="144463"/>
            <a:ext cx="4406900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036">
            <a:extLst>
              <a:ext uri="{FF2B5EF4-FFF2-40B4-BE49-F238E27FC236}">
                <a16:creationId xmlns:a16="http://schemas.microsoft.com/office/drawing/2014/main" id="{719CA39B-9A54-42F5-B55E-3A4331A4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"/>
          <a:stretch>
            <a:fillRect/>
          </a:stretch>
        </p:blipFill>
        <p:spPr bwMode="auto">
          <a:xfrm>
            <a:off x="0" y="144463"/>
            <a:ext cx="4445000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1037">
            <a:extLst>
              <a:ext uri="{FF2B5EF4-FFF2-40B4-BE49-F238E27FC236}">
                <a16:creationId xmlns:a16="http://schemas.microsoft.com/office/drawing/2014/main" id="{DB437BCE-D0C2-485C-AFF4-BDEADDF6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650" y="931863"/>
            <a:ext cx="1527175" cy="3365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Lodgement till</a:t>
            </a:r>
          </a:p>
        </p:txBody>
      </p:sp>
      <p:sp>
        <p:nvSpPr>
          <p:cNvPr id="20485" name="Text Box 1038">
            <a:extLst>
              <a:ext uri="{FF2B5EF4-FFF2-40B4-BE49-F238E27FC236}">
                <a16:creationId xmlns:a16="http://schemas.microsoft.com/office/drawing/2014/main" id="{1B47A5FF-57C3-4429-8A0D-A82E9C0C3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933825"/>
            <a:ext cx="1225550" cy="3365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Melt-out till</a:t>
            </a:r>
          </a:p>
        </p:txBody>
      </p:sp>
      <p:sp>
        <p:nvSpPr>
          <p:cNvPr id="20486" name="Line 1039">
            <a:extLst>
              <a:ext uri="{FF2B5EF4-FFF2-40B4-BE49-F238E27FC236}">
                <a16:creationId xmlns:a16="http://schemas.microsoft.com/office/drawing/2014/main" id="{3E53B28E-74CD-44B9-84D2-B1CC002F67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5600" y="2852738"/>
            <a:ext cx="936625" cy="10080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7" name="Text Box 1040">
            <a:extLst>
              <a:ext uri="{FF2B5EF4-FFF2-40B4-BE49-F238E27FC236}">
                <a16:creationId xmlns:a16="http://schemas.microsoft.com/office/drawing/2014/main" id="{6A0E8520-CE4E-44F1-8817-197D9F52B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3284538"/>
            <a:ext cx="1527175" cy="3365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Lodgement till</a:t>
            </a:r>
          </a:p>
        </p:txBody>
      </p:sp>
      <p:sp>
        <p:nvSpPr>
          <p:cNvPr id="20488" name="Line 1041">
            <a:extLst>
              <a:ext uri="{FF2B5EF4-FFF2-40B4-BE49-F238E27FC236}">
                <a16:creationId xmlns:a16="http://schemas.microsoft.com/office/drawing/2014/main" id="{70C07ACF-2DF7-4A1C-9201-5525DDD20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3716338"/>
            <a:ext cx="792163" cy="576262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9" name="Line 1042">
            <a:extLst>
              <a:ext uri="{FF2B5EF4-FFF2-40B4-BE49-F238E27FC236}">
                <a16:creationId xmlns:a16="http://schemas.microsoft.com/office/drawing/2014/main" id="{75A9B0AB-189D-499D-9901-A425ED44DE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1550" y="1196975"/>
            <a:ext cx="0" cy="194468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0" name="Text Box 1043">
            <a:extLst>
              <a:ext uri="{FF2B5EF4-FFF2-40B4-BE49-F238E27FC236}">
                <a16:creationId xmlns:a16="http://schemas.microsoft.com/office/drawing/2014/main" id="{4E6BAE22-F8A3-4241-B5E5-80B158A9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2825"/>
            <a:ext cx="1116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Kobeřice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>
            <a:extLst>
              <a:ext uri="{FF2B5EF4-FFF2-40B4-BE49-F238E27FC236}">
                <a16:creationId xmlns:a16="http://schemas.microsoft.com/office/drawing/2014/main" id="{F7D52215-0AEB-4F60-89A3-38D7AA63B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889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Oblasti pevninsk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ho ledovcov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ho syst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mu</a:t>
            </a:r>
          </a:p>
        </p:txBody>
      </p:sp>
      <p:sp>
        <p:nvSpPr>
          <p:cNvPr id="3075" name="Text Box 22">
            <a:extLst>
              <a:ext uri="{FF2B5EF4-FFF2-40B4-BE49-F238E27FC236}">
                <a16:creationId xmlns:a16="http://schemas.microsoft.com/office/drawing/2014/main" id="{372D4DF5-75F3-4414-A532-7924ADB5E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48768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1. L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edovcov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</a:rPr>
              <a:t>á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oblast</a:t>
            </a:r>
            <a:endParaRPr lang="cs-CZ" altLang="cs-CZ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10000"/>
              </a:spcBef>
              <a:buFontTx/>
              <a:buChar char="•"/>
            </a:pP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akumula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</a:rPr>
              <a:t>č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z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ó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cs-CZ" altLang="cs-CZ" sz="18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nedoch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k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ukl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ledovcem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transportovan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 materi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lu</a:t>
            </a:r>
            <a:endParaRPr lang="cs-CZ" altLang="cs-CZ" sz="1600" b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10000"/>
              </a:spcBef>
              <a:buFontTx/>
              <a:buChar char="•"/>
            </a:pP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abla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</a:rPr>
              <a:t>č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z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ó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cs-CZ" altLang="cs-CZ" sz="18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(sedimentace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ledovcem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transportovan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ho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materi</a:t>
            </a: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u)</a:t>
            </a:r>
          </a:p>
        </p:txBody>
      </p:sp>
      <p:sp>
        <p:nvSpPr>
          <p:cNvPr id="3076" name="Text Box 25">
            <a:extLst>
              <a:ext uri="{FF2B5EF4-FFF2-40B4-BE49-F238E27FC236}">
                <a16:creationId xmlns:a16="http://schemas.microsoft.com/office/drawing/2014/main" id="{CD15CE7D-7DE3-43F3-B373-70C71BBB0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3495675"/>
            <a:ext cx="3543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Nevytříděný tillový materiál, lokalita Brown (USA).</a:t>
            </a:r>
          </a:p>
        </p:txBody>
      </p:sp>
      <p:pic>
        <p:nvPicPr>
          <p:cNvPr id="3077" name="Picture 26" descr="Morraine_in_Brown">
            <a:extLst>
              <a:ext uri="{FF2B5EF4-FFF2-40B4-BE49-F238E27FC236}">
                <a16:creationId xmlns:a16="http://schemas.microsoft.com/office/drawing/2014/main" id="{66283299-9A68-46F7-88C5-0548209A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06438"/>
            <a:ext cx="3733800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3" descr="Benn1">
            <a:extLst>
              <a:ext uri="{FF2B5EF4-FFF2-40B4-BE49-F238E27FC236}">
                <a16:creationId xmlns:a16="http://schemas.microsoft.com/office/drawing/2014/main" id="{1C3ABBCF-A2E4-4455-89FF-7A8C1DF6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19425"/>
            <a:ext cx="54102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8" descr="Ablace_Akum">
            <a:extLst>
              <a:ext uri="{FF2B5EF4-FFF2-40B4-BE49-F238E27FC236}">
                <a16:creationId xmlns:a16="http://schemas.microsoft.com/office/drawing/2014/main" id="{F734A472-ECE8-4692-857A-00163690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25975"/>
            <a:ext cx="32766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30">
            <a:extLst>
              <a:ext uri="{FF2B5EF4-FFF2-40B4-BE49-F238E27FC236}">
                <a16:creationId xmlns:a16="http://schemas.microsoft.com/office/drawing/2014/main" id="{84C16802-FDE4-4603-8F1D-F5E0E065B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Horizontální členění</a:t>
            </a:r>
            <a:endParaRPr lang="cs-CZ" altLang="cs-CZ" sz="2000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7">
            <a:extLst>
              <a:ext uri="{FF2B5EF4-FFF2-40B4-BE49-F238E27FC236}">
                <a16:creationId xmlns:a16="http://schemas.microsoft.com/office/drawing/2014/main" id="{752EB61F-B12B-4815-9950-6C138590D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6667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Lodgement till</a:t>
            </a:r>
          </a:p>
        </p:txBody>
      </p:sp>
      <p:sp>
        <p:nvSpPr>
          <p:cNvPr id="21507" name="Text Box 28">
            <a:extLst>
              <a:ext uri="{FF2B5EF4-FFF2-40B4-BE49-F238E27FC236}">
                <a16:creationId xmlns:a16="http://schemas.microsoft.com/office/drawing/2014/main" id="{521ABF51-E846-45F3-88B5-6F9A43534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533400"/>
            <a:ext cx="4600575" cy="296386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Sediment:</a:t>
            </a:r>
            <a:endParaRPr lang="cs-CZ" altLang="cs-CZ" sz="1400" b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Mocnost – příliš plošně nekolísá, max. </a:t>
            </a:r>
            <a:r>
              <a:rPr lang="cs-CZ" altLang="cs-CZ" sz="1400">
                <a:latin typeface="Comic Sans MS" panose="030F0702030302020204" pitchFamily="66" charset="0"/>
              </a:rPr>
              <a:t>do několika metrů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Zrnitostní složení – </a:t>
            </a:r>
            <a:r>
              <a:rPr lang="cs-CZ" altLang="cs-CZ" sz="1400">
                <a:latin typeface="Comic Sans MS" panose="030F0702030302020204" pitchFamily="66" charset="0"/>
              </a:rPr>
              <a:t>bimodální až multimodální</a:t>
            </a:r>
            <a:r>
              <a:rPr lang="cs-CZ" altLang="cs-CZ" sz="1400" b="0">
                <a:latin typeface="Comic Sans MS" panose="030F0702030302020204" pitchFamily="66" charset="0"/>
              </a:rPr>
              <a:t>, </a:t>
            </a:r>
            <a:r>
              <a:rPr lang="cs-CZ" altLang="cs-CZ" sz="1400">
                <a:latin typeface="Comic Sans MS" panose="030F0702030302020204" pitchFamily="66" charset="0"/>
              </a:rPr>
              <a:t>maxima v štěrkové až písčito-prachové frakci</a:t>
            </a:r>
            <a:r>
              <a:rPr lang="cs-CZ" altLang="cs-CZ" sz="1400" b="0">
                <a:latin typeface="Comic Sans MS" panose="030F0702030302020204" pitchFamily="66" charset="0"/>
              </a:rPr>
              <a:t>. Na bázi (</a:t>
            </a:r>
            <a:r>
              <a:rPr lang="cs-CZ" altLang="cs-CZ" sz="1400">
                <a:latin typeface="Comic Sans MS" panose="030F0702030302020204" pitchFamily="66" charset="0"/>
              </a:rPr>
              <a:t>do 1 m</a:t>
            </a:r>
            <a:r>
              <a:rPr lang="cs-CZ" altLang="cs-CZ" sz="1400" b="0">
                <a:latin typeface="Comic Sans MS" panose="030F0702030302020204" pitchFamily="66" charset="0"/>
              </a:rPr>
              <a:t>) – značný </a:t>
            </a:r>
            <a:r>
              <a:rPr lang="cs-CZ" altLang="cs-CZ" sz="1400">
                <a:latin typeface="Comic Sans MS" panose="030F0702030302020204" pitchFamily="66" charset="0"/>
              </a:rPr>
              <a:t>vliv místního podloží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Vytřídění – </a:t>
            </a:r>
            <a:r>
              <a:rPr lang="cs-CZ" altLang="cs-CZ" sz="1400">
                <a:latin typeface="Comic Sans MS" panose="030F0702030302020204" pitchFamily="66" charset="0"/>
              </a:rPr>
              <a:t>špatné až extrémně špatné</a:t>
            </a:r>
            <a:r>
              <a:rPr lang="cs-CZ" altLang="cs-CZ" sz="1400" b="0">
                <a:latin typeface="Comic Sans MS" panose="030F0702030302020204" pitchFamily="66" charset="0"/>
              </a:rPr>
              <a:t> (σ</a:t>
            </a:r>
            <a:r>
              <a:rPr lang="cs-CZ" altLang="cs-CZ" sz="14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400" b="0">
                <a:latin typeface="Comic Sans MS" panose="030F0702030302020204" pitchFamily="66" charset="0"/>
              </a:rPr>
              <a:t> = 2 až 7)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Šikmost – skoro </a:t>
            </a:r>
            <a:r>
              <a:rPr lang="cs-CZ" altLang="cs-CZ" sz="1400">
                <a:latin typeface="Comic Sans MS" panose="030F0702030302020204" pitchFamily="66" charset="0"/>
              </a:rPr>
              <a:t>symetrická až mírně negativní</a:t>
            </a:r>
            <a:r>
              <a:rPr lang="cs-CZ" altLang="cs-CZ" sz="1400" b="0">
                <a:latin typeface="Comic Sans MS" panose="030F0702030302020204" pitchFamily="66" charset="0"/>
              </a:rPr>
              <a:t> (Sk</a:t>
            </a:r>
            <a:r>
              <a:rPr lang="cs-CZ" altLang="cs-CZ" sz="1400" b="0" baseline="-25000">
                <a:latin typeface="Comic Sans MS" panose="030F0702030302020204" pitchFamily="66" charset="0"/>
              </a:rPr>
              <a:t>I </a:t>
            </a:r>
            <a:r>
              <a:rPr lang="cs-CZ" altLang="cs-CZ" sz="1400" b="0">
                <a:latin typeface="Comic Sans MS" panose="030F0702030302020204" pitchFamily="66" charset="0"/>
              </a:rPr>
              <a:t>= -0,3 až 0,2)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Medián – u nás </a:t>
            </a:r>
            <a:r>
              <a:rPr lang="cs-CZ" altLang="cs-CZ" sz="1400">
                <a:latin typeface="Comic Sans MS" panose="030F0702030302020204" pitchFamily="66" charset="0"/>
              </a:rPr>
              <a:t>středně zrnité silty až jemnozrnné písky</a:t>
            </a:r>
            <a:r>
              <a:rPr lang="cs-CZ" altLang="cs-CZ" sz="1400" b="0">
                <a:latin typeface="Comic Sans MS" panose="030F0702030302020204" pitchFamily="66" charset="0"/>
              </a:rPr>
              <a:t> (Mz = 3 až 6 Φ)</a:t>
            </a:r>
            <a:endParaRPr lang="cs-CZ" altLang="cs-CZ" sz="1400" b="0" baseline="-25000">
              <a:latin typeface="Comic Sans MS" panose="030F0702030302020204" pitchFamily="66" charset="0"/>
            </a:endParaRPr>
          </a:p>
        </p:txBody>
      </p:sp>
      <p:pic>
        <p:nvPicPr>
          <p:cNvPr id="21508" name="Picture 30" descr="Benn7">
            <a:extLst>
              <a:ext uri="{FF2B5EF4-FFF2-40B4-BE49-F238E27FC236}">
                <a16:creationId xmlns:a16="http://schemas.microsoft.com/office/drawing/2014/main" id="{BEF143B7-09E3-4320-B576-9DA2FC00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1" descr="till_elster">
            <a:extLst>
              <a:ext uri="{FF2B5EF4-FFF2-40B4-BE49-F238E27FC236}">
                <a16:creationId xmlns:a16="http://schemas.microsoft.com/office/drawing/2014/main" id="{F547697E-1888-4B4E-8DBA-97E5E2932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5720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33">
            <a:extLst>
              <a:ext uri="{FF2B5EF4-FFF2-40B4-BE49-F238E27FC236}">
                <a16:creationId xmlns:a16="http://schemas.microsoft.com/office/drawing/2014/main" id="{F707C056-A7F8-4AEA-B783-F5892C77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0"/>
            <a:ext cx="449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Zrnitostní křivka tillů elsterského zalednění, vrty - Hlučínsko</a:t>
            </a:r>
          </a:p>
        </p:txBody>
      </p:sp>
      <p:sp>
        <p:nvSpPr>
          <p:cNvPr id="21511" name="Rectangle 34">
            <a:extLst>
              <a:ext uri="{FF2B5EF4-FFF2-40B4-BE49-F238E27FC236}">
                <a16:creationId xmlns:a16="http://schemas.microsoft.com/office/drawing/2014/main" id="{DEDA8C9C-1331-4DD7-BE6E-AEC3D040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762500"/>
            <a:ext cx="1066800" cy="152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1512" name="Text Box 35">
            <a:extLst>
              <a:ext uri="{FF2B5EF4-FFF2-40B4-BE49-F238E27FC236}">
                <a16:creationId xmlns:a16="http://schemas.microsoft.com/office/drawing/2014/main" id="{789FF2D6-3153-4D50-8F6A-0250EBF86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76600"/>
            <a:ext cx="4038600" cy="2751138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Klasty: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Tvar</a:t>
            </a:r>
            <a:r>
              <a:rPr lang="cs-CZ" altLang="cs-CZ" sz="1400">
                <a:latin typeface="Comic Sans MS" panose="030F0702030302020204" pitchFamily="66" charset="0"/>
              </a:rPr>
              <a:t> – pentagonální</a:t>
            </a:r>
            <a:r>
              <a:rPr lang="cs-CZ" altLang="cs-CZ" sz="1400" b="0">
                <a:latin typeface="Comic Sans MS" panose="030F0702030302020204" pitchFamily="66" charset="0"/>
              </a:rPr>
              <a:t>, </a:t>
            </a:r>
            <a:r>
              <a:rPr lang="cs-CZ" altLang="cs-CZ" sz="1400">
                <a:latin typeface="Comic Sans MS" panose="030F0702030302020204" pitchFamily="66" charset="0"/>
              </a:rPr>
              <a:t>žehličkovité</a:t>
            </a:r>
            <a:r>
              <a:rPr lang="cs-CZ" altLang="cs-CZ" sz="1400" b="0">
                <a:latin typeface="Comic Sans MS" panose="030F0702030302020204" pitchFamily="66" charset="0"/>
              </a:rPr>
              <a:t>, </a:t>
            </a:r>
            <a:r>
              <a:rPr lang="cs-CZ" altLang="cs-CZ" sz="1400">
                <a:latin typeface="Comic Sans MS" panose="030F0702030302020204" pitchFamily="66" charset="0"/>
              </a:rPr>
              <a:t>projektilové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Sféricita – </a:t>
            </a:r>
            <a:r>
              <a:rPr lang="cs-CZ" altLang="cs-CZ" sz="1400">
                <a:latin typeface="Comic Sans MS" panose="030F0702030302020204" pitchFamily="66" charset="0"/>
              </a:rPr>
              <a:t>vyšší hodnoty</a:t>
            </a:r>
            <a:r>
              <a:rPr lang="cs-CZ" altLang="cs-CZ" sz="1400" b="0">
                <a:latin typeface="Comic Sans MS" panose="030F0702030302020204" pitchFamily="66" charset="0"/>
              </a:rPr>
              <a:t> (c/a &gt; 0,35)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Rýhování – ojedinělé (max. do několika %)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Orientace klastů – </a:t>
            </a:r>
            <a:r>
              <a:rPr lang="cs-CZ" altLang="cs-CZ" sz="1400">
                <a:latin typeface="Comic Sans MS" panose="030F0702030302020204" pitchFamily="66" charset="0"/>
              </a:rPr>
              <a:t>souhlasná se směrem pohybu ledovce</a:t>
            </a:r>
            <a:r>
              <a:rPr lang="cs-CZ" altLang="cs-CZ" sz="1400" b="0">
                <a:latin typeface="Comic Sans MS" panose="030F0702030302020204" pitchFamily="66" charset="0"/>
              </a:rPr>
              <a:t>, někdy </a:t>
            </a:r>
            <a:r>
              <a:rPr lang="cs-CZ" altLang="cs-CZ" sz="1400">
                <a:latin typeface="Comic Sans MS" panose="030F0702030302020204" pitchFamily="66" charset="0"/>
              </a:rPr>
              <a:t>slabá imbrikace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Převaha </a:t>
            </a:r>
            <a:r>
              <a:rPr lang="cs-CZ" altLang="cs-CZ" sz="1400">
                <a:latin typeface="Comic Sans MS" panose="030F0702030302020204" pitchFamily="66" charset="0"/>
              </a:rPr>
              <a:t>subangulárních až suboválných klastů</a:t>
            </a:r>
            <a:r>
              <a:rPr lang="cs-CZ" altLang="cs-CZ" sz="1400" b="0">
                <a:latin typeface="Comic Sans MS" panose="030F0702030302020204" pitchFamily="66" charset="0"/>
              </a:rPr>
              <a:t> (KVR = 0,25-0,5), u vícecyklových klastů – </a:t>
            </a:r>
            <a:r>
              <a:rPr lang="cs-CZ" altLang="cs-CZ" sz="1400">
                <a:latin typeface="Comic Sans MS" panose="030F0702030302020204" pitchFamily="66" charset="0"/>
              </a:rPr>
              <a:t>suboválné až oválné</a:t>
            </a:r>
            <a:r>
              <a:rPr lang="cs-CZ" altLang="cs-CZ" sz="1400" b="0">
                <a:latin typeface="Comic Sans MS" panose="030F0702030302020204" pitchFamily="66" charset="0"/>
              </a:rPr>
              <a:t> (KVR = 0,35-0,7)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32">
            <a:extLst>
              <a:ext uri="{FF2B5EF4-FFF2-40B4-BE49-F238E27FC236}">
                <a16:creationId xmlns:a16="http://schemas.microsoft.com/office/drawing/2014/main" id="{E2CDFC30-4CD0-4959-8D18-3A4E2BD0C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57300"/>
            <a:ext cx="4800600" cy="1282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>
                <a:latin typeface="Comic Sans MS" panose="030F0702030302020204" pitchFamily="66" charset="0"/>
              </a:rPr>
              <a:t>Vznik:</a:t>
            </a: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odtáváním ve stagnujících </a:t>
            </a:r>
            <a:r>
              <a:rPr lang="cs-CZ" altLang="cs-CZ" sz="1600" b="0">
                <a:latin typeface="Comic Sans MS" panose="030F0702030302020204" pitchFamily="66" charset="0"/>
              </a:rPr>
              <a:t>čá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stech aktivn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se pohybujícího ledovce</a:t>
            </a:r>
            <a:endParaRPr lang="cs-CZ" altLang="cs-CZ" sz="1600" b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z pasivního nepohyblivého ledovce</a:t>
            </a:r>
            <a:endParaRPr lang="cs-CZ" altLang="cs-CZ" sz="1600" b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</a:rPr>
              <a:t>typické pro </a:t>
            </a:r>
            <a:r>
              <a:rPr lang="cs-CZ" altLang="cs-CZ" sz="1600">
                <a:latin typeface="Comic Sans MS" panose="030F0702030302020204" pitchFamily="66" charset="0"/>
              </a:rPr>
              <a:t>stagnaci</a:t>
            </a:r>
            <a:r>
              <a:rPr lang="cs-CZ" altLang="cs-CZ" sz="1600" b="0">
                <a:latin typeface="Comic Sans MS" panose="030F0702030302020204" pitchFamily="66" charset="0"/>
              </a:rPr>
              <a:t> nebo </a:t>
            </a:r>
            <a:r>
              <a:rPr lang="cs-CZ" altLang="cs-CZ" sz="1600">
                <a:latin typeface="Comic Sans MS" panose="030F0702030302020204" pitchFamily="66" charset="0"/>
              </a:rPr>
              <a:t>ústup ledovce</a:t>
            </a:r>
          </a:p>
        </p:txBody>
      </p:sp>
      <p:sp>
        <p:nvSpPr>
          <p:cNvPr id="22531" name="Text Box 1033">
            <a:extLst>
              <a:ext uri="{FF2B5EF4-FFF2-40B4-BE49-F238E27FC236}">
                <a16:creationId xmlns:a16="http://schemas.microsoft.com/office/drawing/2014/main" id="{E2518412-A6CD-46B8-91FB-7ED44D49B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19075"/>
            <a:ext cx="4800600" cy="825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latin typeface="Comic Sans MS" panose="030F0702030302020204" pitchFamily="66" charset="0"/>
              </a:rPr>
              <a:t>Subglaciální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</a:rPr>
              <a:t>melt-out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till </a:t>
            </a:r>
            <a:r>
              <a:rPr lang="cs-CZ" altLang="cs-CZ" sz="1600" b="0">
                <a:latin typeface="Comic Sans MS" panose="030F0702030302020204" pitchFamily="66" charset="0"/>
              </a:rPr>
              <a:t>-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sediment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uklád</a:t>
            </a:r>
            <a:r>
              <a:rPr lang="cs-CZ" altLang="cs-CZ" sz="1600" b="0">
                <a:latin typeface="Comic Sans MS" panose="030F0702030302020204" pitchFamily="66" charset="0"/>
              </a:rPr>
              <a:t>a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lang="cs-CZ" altLang="cs-CZ" sz="1600" b="0">
                <a:latin typeface="Comic Sans MS" panose="030F0702030302020204" pitchFamily="66" charset="0"/>
              </a:rPr>
              <a:t>ý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odtáváním na </a:t>
            </a:r>
            <a:r>
              <a:rPr lang="cs-CZ" altLang="cs-CZ" sz="1600" b="0">
                <a:latin typeface="Comic Sans MS" panose="030F0702030302020204" pitchFamily="66" charset="0"/>
              </a:rPr>
              <a:t>místě přímo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z ledovce bez další deformace </a:t>
            </a:r>
            <a:r>
              <a:rPr lang="cs-CZ" altLang="cs-CZ" sz="1600" b="0">
                <a:latin typeface="Comic Sans MS" panose="030F0702030302020204" pitchFamily="66" charset="0"/>
              </a:rPr>
              <a:t>či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transportu vodou.</a:t>
            </a:r>
          </a:p>
        </p:txBody>
      </p:sp>
      <p:sp>
        <p:nvSpPr>
          <p:cNvPr id="22532" name="Text Box 1034">
            <a:extLst>
              <a:ext uri="{FF2B5EF4-FFF2-40B4-BE49-F238E27FC236}">
                <a16:creationId xmlns:a16="http://schemas.microsoft.com/office/drawing/2014/main" id="{E54110C9-6032-454C-AE59-3D14BD875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Subglaciální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melt-out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</a:t>
            </a:r>
          </a:p>
        </p:txBody>
      </p:sp>
      <p:sp>
        <p:nvSpPr>
          <p:cNvPr id="22533" name="Text Box 1035">
            <a:extLst>
              <a:ext uri="{FF2B5EF4-FFF2-40B4-BE49-F238E27FC236}">
                <a16:creationId xmlns:a16="http://schemas.microsoft.com/office/drawing/2014/main" id="{F1200BCC-DA29-4DF0-A2F4-8751AB53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886450"/>
            <a:ext cx="4800600" cy="5810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ubglaciální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melt-out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tilly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přecházejí do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deformačních tillů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– obtíže s odlišením</a:t>
            </a:r>
          </a:p>
        </p:txBody>
      </p:sp>
      <p:sp>
        <p:nvSpPr>
          <p:cNvPr id="22534" name="Text Box 1036">
            <a:extLst>
              <a:ext uri="{FF2B5EF4-FFF2-40B4-BE49-F238E27FC236}">
                <a16:creationId xmlns:a16="http://schemas.microsoft.com/office/drawing/2014/main" id="{4C0F749F-FDF1-4C53-ACA1-0F839515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790825"/>
            <a:ext cx="4800600" cy="2857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Charakteristika: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Relativně zpevněné</a:t>
            </a:r>
            <a:r>
              <a:rPr lang="cs-CZ" altLang="cs-CZ" sz="1400" b="0">
                <a:latin typeface="Comic Sans MS" panose="030F0702030302020204" pitchFamily="66" charset="0"/>
              </a:rPr>
              <a:t> oproti lodgement tillům (odvodnění v důsledku tlaku ledovce), většinou </a:t>
            </a:r>
            <a:r>
              <a:rPr lang="cs-CZ" altLang="cs-CZ" sz="1400">
                <a:latin typeface="Comic Sans MS" panose="030F0702030302020204" pitchFamily="66" charset="0"/>
              </a:rPr>
              <a:t>v nadloží lodgement tillů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Textura – </a:t>
            </a:r>
            <a:r>
              <a:rPr lang="cs-CZ" altLang="cs-CZ" sz="1400">
                <a:latin typeface="Comic Sans MS" panose="030F0702030302020204" pitchFamily="66" charset="0"/>
              </a:rPr>
              <a:t>masivní </a:t>
            </a:r>
            <a:r>
              <a:rPr lang="cs-CZ" altLang="cs-CZ" sz="1400" b="0">
                <a:latin typeface="Comic Sans MS" panose="030F0702030302020204" pitchFamily="66" charset="0"/>
              </a:rPr>
              <a:t>nebo</a:t>
            </a:r>
            <a:r>
              <a:rPr lang="cs-CZ" altLang="cs-CZ" sz="1400">
                <a:latin typeface="Comic Sans MS" panose="030F0702030302020204" pitchFamily="66" charset="0"/>
              </a:rPr>
              <a:t> vrstevnatá</a:t>
            </a:r>
            <a:r>
              <a:rPr lang="cs-CZ" altLang="cs-CZ" sz="1400" b="0">
                <a:latin typeface="Comic Sans MS" panose="030F0702030302020204" pitchFamily="66" charset="0"/>
              </a:rPr>
              <a:t> (početné úlomky v bazální části ledovce) + </a:t>
            </a:r>
            <a:r>
              <a:rPr lang="cs-CZ" altLang="cs-CZ" sz="1400">
                <a:latin typeface="Comic Sans MS" panose="030F0702030302020204" pitchFamily="66" charset="0"/>
              </a:rPr>
              <a:t>čočky měkkých</a:t>
            </a:r>
            <a:r>
              <a:rPr lang="cs-CZ" altLang="cs-CZ" sz="1400" b="0">
                <a:latin typeface="Comic Sans MS" panose="030F0702030302020204" pitchFamily="66" charset="0"/>
              </a:rPr>
              <a:t> (laminovaných) </a:t>
            </a:r>
            <a:r>
              <a:rPr lang="cs-CZ" altLang="cs-CZ" sz="1400">
                <a:latin typeface="Comic Sans MS" panose="030F0702030302020204" pitchFamily="66" charset="0"/>
              </a:rPr>
              <a:t>sedimentů </a:t>
            </a:r>
            <a:r>
              <a:rPr lang="cs-CZ" altLang="cs-CZ" sz="1400" b="0">
                <a:latin typeface="Comic Sans MS" panose="030F0702030302020204" pitchFamily="66" charset="0"/>
              </a:rPr>
              <a:t>a</a:t>
            </a:r>
            <a:r>
              <a:rPr lang="cs-CZ" altLang="cs-CZ" sz="1400">
                <a:latin typeface="Comic Sans MS" panose="030F0702030302020204" pitchFamily="66" charset="0"/>
              </a:rPr>
              <a:t> výplně englaciálních koryt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Skluzové deformace, odvodňovací kanálky, diapiry, zlomy</a:t>
            </a:r>
            <a:r>
              <a:rPr lang="cs-CZ" altLang="cs-CZ" sz="1400" b="0">
                <a:latin typeface="Comic Sans MS" panose="030F0702030302020204" pitchFamily="66" charset="0"/>
              </a:rPr>
              <a:t> (častější než u lodgement tillů)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Bazální kontakt – </a:t>
            </a:r>
            <a:r>
              <a:rPr lang="cs-CZ" altLang="cs-CZ" sz="1400">
                <a:latin typeface="Comic Sans MS" panose="030F0702030302020204" pitchFamily="66" charset="0"/>
              </a:rPr>
              <a:t>erozní + ostrý</a:t>
            </a:r>
            <a:r>
              <a:rPr lang="cs-CZ" altLang="cs-CZ" sz="1400" b="0">
                <a:latin typeface="Comic Sans MS" panose="030F0702030302020204" pitchFamily="66" charset="0"/>
              </a:rPr>
              <a:t>, odtávající voda může vytvořit korytové výplně nebo erozní výmoly</a:t>
            </a:r>
            <a:endParaRPr lang="cs-CZ" altLang="cs-CZ" sz="1400">
              <a:latin typeface="Comic Sans MS" panose="030F0702030302020204" pitchFamily="66" charset="0"/>
            </a:endParaRPr>
          </a:p>
        </p:txBody>
      </p:sp>
      <p:pic>
        <p:nvPicPr>
          <p:cNvPr id="22535" name="Picture 1037" descr="Fukov12">
            <a:extLst>
              <a:ext uri="{FF2B5EF4-FFF2-40B4-BE49-F238E27FC236}">
                <a16:creationId xmlns:a16="http://schemas.microsoft.com/office/drawing/2014/main" id="{F383A156-F51A-474A-9F82-33961A96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724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Freeform 1041">
            <a:extLst>
              <a:ext uri="{FF2B5EF4-FFF2-40B4-BE49-F238E27FC236}">
                <a16:creationId xmlns:a16="http://schemas.microsoft.com/office/drawing/2014/main" id="{E5F5EEAD-0F93-45C2-A6D6-DF429B767C9E}"/>
              </a:ext>
            </a:extLst>
          </p:cNvPr>
          <p:cNvSpPr>
            <a:spLocks/>
          </p:cNvSpPr>
          <p:nvPr/>
        </p:nvSpPr>
        <p:spPr bwMode="auto">
          <a:xfrm>
            <a:off x="152400" y="4572000"/>
            <a:ext cx="3733800" cy="755650"/>
          </a:xfrm>
          <a:custGeom>
            <a:avLst/>
            <a:gdLst>
              <a:gd name="T0" fmla="*/ 0 w 2358"/>
              <a:gd name="T1" fmla="*/ 2147483647 h 476"/>
              <a:gd name="T2" fmla="*/ 2147483647 w 2358"/>
              <a:gd name="T3" fmla="*/ 2147483647 h 476"/>
              <a:gd name="T4" fmla="*/ 2147483647 w 2358"/>
              <a:gd name="T5" fmla="*/ 2147483647 h 476"/>
              <a:gd name="T6" fmla="*/ 2147483647 w 2358"/>
              <a:gd name="T7" fmla="*/ 2147483647 h 476"/>
              <a:gd name="T8" fmla="*/ 2147483647 w 2358"/>
              <a:gd name="T9" fmla="*/ 0 h 476"/>
              <a:gd name="T10" fmla="*/ 2147483647 w 2358"/>
              <a:gd name="T11" fmla="*/ 2147483647 h 476"/>
              <a:gd name="T12" fmla="*/ 2147483647 w 2358"/>
              <a:gd name="T13" fmla="*/ 2147483647 h 476"/>
              <a:gd name="T14" fmla="*/ 2147483647 w 2358"/>
              <a:gd name="T15" fmla="*/ 2147483647 h 476"/>
              <a:gd name="T16" fmla="*/ 2147483647 w 2358"/>
              <a:gd name="T17" fmla="*/ 2147483647 h 476"/>
              <a:gd name="T18" fmla="*/ 2147483647 w 2358"/>
              <a:gd name="T19" fmla="*/ 2147483647 h 476"/>
              <a:gd name="T20" fmla="*/ 2147483647 w 2358"/>
              <a:gd name="T21" fmla="*/ 2147483647 h 476"/>
              <a:gd name="T22" fmla="*/ 2147483647 w 2358"/>
              <a:gd name="T23" fmla="*/ 2147483647 h 476"/>
              <a:gd name="T24" fmla="*/ 2147483647 w 2358"/>
              <a:gd name="T25" fmla="*/ 2147483647 h 476"/>
              <a:gd name="T26" fmla="*/ 2147483647 w 2358"/>
              <a:gd name="T27" fmla="*/ 2147483647 h 476"/>
              <a:gd name="T28" fmla="*/ 2147483647 w 2358"/>
              <a:gd name="T29" fmla="*/ 2147483647 h 476"/>
              <a:gd name="T30" fmla="*/ 2147483647 w 2358"/>
              <a:gd name="T31" fmla="*/ 2147483647 h 476"/>
              <a:gd name="T32" fmla="*/ 2147483647 w 2358"/>
              <a:gd name="T33" fmla="*/ 2147483647 h 476"/>
              <a:gd name="T34" fmla="*/ 2147483647 w 2358"/>
              <a:gd name="T35" fmla="*/ 2147483647 h 476"/>
              <a:gd name="T36" fmla="*/ 2147483647 w 2358"/>
              <a:gd name="T37" fmla="*/ 2147483647 h 476"/>
              <a:gd name="T38" fmla="*/ 2147483647 w 2358"/>
              <a:gd name="T39" fmla="*/ 2147483647 h 476"/>
              <a:gd name="T40" fmla="*/ 2147483647 w 2358"/>
              <a:gd name="T41" fmla="*/ 2147483647 h 476"/>
              <a:gd name="T42" fmla="*/ 2147483647 w 2358"/>
              <a:gd name="T43" fmla="*/ 2147483647 h 476"/>
              <a:gd name="T44" fmla="*/ 2147483647 w 2358"/>
              <a:gd name="T45" fmla="*/ 2147483647 h 476"/>
              <a:gd name="T46" fmla="*/ 2147483647 w 2358"/>
              <a:gd name="T47" fmla="*/ 2147483647 h 476"/>
              <a:gd name="T48" fmla="*/ 2147483647 w 2358"/>
              <a:gd name="T49" fmla="*/ 2147483647 h 476"/>
              <a:gd name="T50" fmla="*/ 2147483647 w 2358"/>
              <a:gd name="T51" fmla="*/ 2147483647 h 4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358" h="476">
                <a:moveTo>
                  <a:pt x="0" y="84"/>
                </a:moveTo>
                <a:cubicBezTo>
                  <a:pt x="37" y="77"/>
                  <a:pt x="66" y="54"/>
                  <a:pt x="102" y="48"/>
                </a:cubicBezTo>
                <a:cubicBezTo>
                  <a:pt x="183" y="34"/>
                  <a:pt x="266" y="31"/>
                  <a:pt x="348" y="24"/>
                </a:cubicBezTo>
                <a:cubicBezTo>
                  <a:pt x="395" y="20"/>
                  <a:pt x="419" y="20"/>
                  <a:pt x="462" y="12"/>
                </a:cubicBezTo>
                <a:cubicBezTo>
                  <a:pt x="482" y="8"/>
                  <a:pt x="522" y="0"/>
                  <a:pt x="522" y="0"/>
                </a:cubicBezTo>
                <a:cubicBezTo>
                  <a:pt x="658" y="6"/>
                  <a:pt x="673" y="10"/>
                  <a:pt x="786" y="48"/>
                </a:cubicBezTo>
                <a:cubicBezTo>
                  <a:pt x="798" y="52"/>
                  <a:pt x="816" y="54"/>
                  <a:pt x="828" y="60"/>
                </a:cubicBezTo>
                <a:cubicBezTo>
                  <a:pt x="867" y="80"/>
                  <a:pt x="901" y="132"/>
                  <a:pt x="936" y="144"/>
                </a:cubicBezTo>
                <a:cubicBezTo>
                  <a:pt x="969" y="177"/>
                  <a:pt x="1005" y="207"/>
                  <a:pt x="1050" y="222"/>
                </a:cubicBezTo>
                <a:cubicBezTo>
                  <a:pt x="1056" y="228"/>
                  <a:pt x="1061" y="235"/>
                  <a:pt x="1068" y="240"/>
                </a:cubicBezTo>
                <a:cubicBezTo>
                  <a:pt x="1073" y="244"/>
                  <a:pt x="1081" y="242"/>
                  <a:pt x="1086" y="246"/>
                </a:cubicBezTo>
                <a:cubicBezTo>
                  <a:pt x="1111" y="267"/>
                  <a:pt x="1118" y="299"/>
                  <a:pt x="1146" y="318"/>
                </a:cubicBezTo>
                <a:cubicBezTo>
                  <a:pt x="1163" y="343"/>
                  <a:pt x="1184" y="345"/>
                  <a:pt x="1212" y="354"/>
                </a:cubicBezTo>
                <a:cubicBezTo>
                  <a:pt x="1267" y="372"/>
                  <a:pt x="1317" y="397"/>
                  <a:pt x="1374" y="408"/>
                </a:cubicBezTo>
                <a:cubicBezTo>
                  <a:pt x="1451" y="447"/>
                  <a:pt x="1537" y="453"/>
                  <a:pt x="1620" y="474"/>
                </a:cubicBezTo>
                <a:cubicBezTo>
                  <a:pt x="1705" y="467"/>
                  <a:pt x="1669" y="476"/>
                  <a:pt x="1728" y="456"/>
                </a:cubicBezTo>
                <a:cubicBezTo>
                  <a:pt x="1759" y="446"/>
                  <a:pt x="1775" y="420"/>
                  <a:pt x="1800" y="402"/>
                </a:cubicBezTo>
                <a:cubicBezTo>
                  <a:pt x="1833" y="379"/>
                  <a:pt x="1871" y="363"/>
                  <a:pt x="1902" y="336"/>
                </a:cubicBezTo>
                <a:cubicBezTo>
                  <a:pt x="1921" y="320"/>
                  <a:pt x="1938" y="297"/>
                  <a:pt x="1956" y="282"/>
                </a:cubicBezTo>
                <a:cubicBezTo>
                  <a:pt x="1990" y="253"/>
                  <a:pt x="2038" y="234"/>
                  <a:pt x="2076" y="210"/>
                </a:cubicBezTo>
                <a:cubicBezTo>
                  <a:pt x="2084" y="205"/>
                  <a:pt x="2093" y="199"/>
                  <a:pt x="2100" y="192"/>
                </a:cubicBezTo>
                <a:cubicBezTo>
                  <a:pt x="2113" y="181"/>
                  <a:pt x="2122" y="165"/>
                  <a:pt x="2136" y="156"/>
                </a:cubicBezTo>
                <a:cubicBezTo>
                  <a:pt x="2183" y="125"/>
                  <a:pt x="2209" y="79"/>
                  <a:pt x="2256" y="48"/>
                </a:cubicBezTo>
                <a:cubicBezTo>
                  <a:pt x="2277" y="34"/>
                  <a:pt x="2316" y="31"/>
                  <a:pt x="2340" y="24"/>
                </a:cubicBezTo>
                <a:cubicBezTo>
                  <a:pt x="2346" y="22"/>
                  <a:pt x="2358" y="24"/>
                  <a:pt x="2358" y="18"/>
                </a:cubicBezTo>
                <a:cubicBezTo>
                  <a:pt x="2358" y="12"/>
                  <a:pt x="2346" y="18"/>
                  <a:pt x="2340" y="18"/>
                </a:cubicBezTo>
              </a:path>
            </a:pathLst>
          </a:custGeom>
          <a:noFill/>
          <a:ln w="28575" cmpd="sng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Freeform 1043">
            <a:extLst>
              <a:ext uri="{FF2B5EF4-FFF2-40B4-BE49-F238E27FC236}">
                <a16:creationId xmlns:a16="http://schemas.microsoft.com/office/drawing/2014/main" id="{40D9D811-E157-4E11-9897-112FDFC5CE21}"/>
              </a:ext>
            </a:extLst>
          </p:cNvPr>
          <p:cNvSpPr>
            <a:spLocks/>
          </p:cNvSpPr>
          <p:nvPr/>
        </p:nvSpPr>
        <p:spPr bwMode="auto">
          <a:xfrm>
            <a:off x="152400" y="2552700"/>
            <a:ext cx="3714750" cy="695325"/>
          </a:xfrm>
          <a:custGeom>
            <a:avLst/>
            <a:gdLst>
              <a:gd name="T0" fmla="*/ 2147483647 w 2340"/>
              <a:gd name="T1" fmla="*/ 2147483647 h 438"/>
              <a:gd name="T2" fmla="*/ 2147483647 w 2340"/>
              <a:gd name="T3" fmla="*/ 2147483647 h 438"/>
              <a:gd name="T4" fmla="*/ 2147483647 w 2340"/>
              <a:gd name="T5" fmla="*/ 0 h 438"/>
              <a:gd name="T6" fmla="*/ 2147483647 w 2340"/>
              <a:gd name="T7" fmla="*/ 2147483647 h 438"/>
              <a:gd name="T8" fmla="*/ 2147483647 w 2340"/>
              <a:gd name="T9" fmla="*/ 2147483647 h 438"/>
              <a:gd name="T10" fmla="*/ 2147483647 w 2340"/>
              <a:gd name="T11" fmla="*/ 2147483647 h 438"/>
              <a:gd name="T12" fmla="*/ 2147483647 w 2340"/>
              <a:gd name="T13" fmla="*/ 2147483647 h 438"/>
              <a:gd name="T14" fmla="*/ 2147483647 w 2340"/>
              <a:gd name="T15" fmla="*/ 2147483647 h 438"/>
              <a:gd name="T16" fmla="*/ 2147483647 w 2340"/>
              <a:gd name="T17" fmla="*/ 2147483647 h 438"/>
              <a:gd name="T18" fmla="*/ 2147483647 w 2340"/>
              <a:gd name="T19" fmla="*/ 2147483647 h 438"/>
              <a:gd name="T20" fmla="*/ 2147483647 w 2340"/>
              <a:gd name="T21" fmla="*/ 2147483647 h 438"/>
              <a:gd name="T22" fmla="*/ 2147483647 w 2340"/>
              <a:gd name="T23" fmla="*/ 2147483647 h 438"/>
              <a:gd name="T24" fmla="*/ 2147483647 w 2340"/>
              <a:gd name="T25" fmla="*/ 2147483647 h 438"/>
              <a:gd name="T26" fmla="*/ 2147483647 w 2340"/>
              <a:gd name="T27" fmla="*/ 2147483647 h 438"/>
              <a:gd name="T28" fmla="*/ 2147483647 w 2340"/>
              <a:gd name="T29" fmla="*/ 2147483647 h 438"/>
              <a:gd name="T30" fmla="*/ 0 w 2340"/>
              <a:gd name="T31" fmla="*/ 2147483647 h 43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340" h="438">
                <a:moveTo>
                  <a:pt x="2340" y="36"/>
                </a:moveTo>
                <a:cubicBezTo>
                  <a:pt x="2288" y="53"/>
                  <a:pt x="2247" y="46"/>
                  <a:pt x="2190" y="42"/>
                </a:cubicBezTo>
                <a:cubicBezTo>
                  <a:pt x="2058" y="20"/>
                  <a:pt x="1935" y="5"/>
                  <a:pt x="1800" y="0"/>
                </a:cubicBezTo>
                <a:cubicBezTo>
                  <a:pt x="1683" y="15"/>
                  <a:pt x="1569" y="43"/>
                  <a:pt x="1452" y="60"/>
                </a:cubicBezTo>
                <a:cubicBezTo>
                  <a:pt x="1366" y="72"/>
                  <a:pt x="1280" y="79"/>
                  <a:pt x="1194" y="90"/>
                </a:cubicBezTo>
                <a:cubicBezTo>
                  <a:pt x="1132" y="98"/>
                  <a:pt x="1061" y="106"/>
                  <a:pt x="1002" y="126"/>
                </a:cubicBezTo>
                <a:cubicBezTo>
                  <a:pt x="990" y="130"/>
                  <a:pt x="978" y="136"/>
                  <a:pt x="966" y="138"/>
                </a:cubicBezTo>
                <a:cubicBezTo>
                  <a:pt x="946" y="142"/>
                  <a:pt x="906" y="150"/>
                  <a:pt x="906" y="150"/>
                </a:cubicBezTo>
                <a:cubicBezTo>
                  <a:pt x="881" y="167"/>
                  <a:pt x="851" y="170"/>
                  <a:pt x="822" y="180"/>
                </a:cubicBezTo>
                <a:cubicBezTo>
                  <a:pt x="778" y="195"/>
                  <a:pt x="735" y="217"/>
                  <a:pt x="690" y="228"/>
                </a:cubicBezTo>
                <a:cubicBezTo>
                  <a:pt x="631" y="243"/>
                  <a:pt x="570" y="249"/>
                  <a:pt x="510" y="258"/>
                </a:cubicBezTo>
                <a:cubicBezTo>
                  <a:pt x="471" y="271"/>
                  <a:pt x="436" y="290"/>
                  <a:pt x="396" y="300"/>
                </a:cubicBezTo>
                <a:cubicBezTo>
                  <a:pt x="359" y="324"/>
                  <a:pt x="323" y="326"/>
                  <a:pt x="282" y="336"/>
                </a:cubicBezTo>
                <a:cubicBezTo>
                  <a:pt x="238" y="347"/>
                  <a:pt x="193" y="364"/>
                  <a:pt x="150" y="378"/>
                </a:cubicBezTo>
                <a:cubicBezTo>
                  <a:pt x="134" y="383"/>
                  <a:pt x="110" y="387"/>
                  <a:pt x="96" y="396"/>
                </a:cubicBezTo>
                <a:cubicBezTo>
                  <a:pt x="83" y="405"/>
                  <a:pt x="17" y="438"/>
                  <a:pt x="0" y="438"/>
                </a:cubicBezTo>
              </a:path>
            </a:pathLst>
          </a:custGeom>
          <a:noFill/>
          <a:ln w="28575" cmpd="sng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44">
            <a:extLst>
              <a:ext uri="{FF2B5EF4-FFF2-40B4-BE49-F238E27FC236}">
                <a16:creationId xmlns:a16="http://schemas.microsoft.com/office/drawing/2014/main" id="{D1E67FCF-7E93-47A9-A4F0-16A1A72A9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1600200" cy="3365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Lodgement till</a:t>
            </a:r>
          </a:p>
        </p:txBody>
      </p:sp>
      <p:sp>
        <p:nvSpPr>
          <p:cNvPr id="22539" name="Text Box 1045">
            <a:extLst>
              <a:ext uri="{FF2B5EF4-FFF2-40B4-BE49-F238E27FC236}">
                <a16:creationId xmlns:a16="http://schemas.microsoft.com/office/drawing/2014/main" id="{8C00CEB2-CBBB-4456-83D1-8F56C310D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88050"/>
            <a:ext cx="1600200" cy="3365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solidFill>
                  <a:schemeClr val="bg1"/>
                </a:solidFill>
                <a:latin typeface="Arial" panose="020B0604020202020204" pitchFamily="34" charset="0"/>
              </a:rPr>
              <a:t>Lodgement till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8">
            <a:extLst>
              <a:ext uri="{FF2B5EF4-FFF2-40B4-BE49-F238E27FC236}">
                <a16:creationId xmlns:a16="http://schemas.microsoft.com/office/drawing/2014/main" id="{CBA600FE-2797-4DA0-832E-22F006006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Subglaciální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melt-out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</a:t>
            </a:r>
          </a:p>
        </p:txBody>
      </p:sp>
      <p:sp>
        <p:nvSpPr>
          <p:cNvPr id="23555" name="Text Box 1036">
            <a:extLst>
              <a:ext uri="{FF2B5EF4-FFF2-40B4-BE49-F238E27FC236}">
                <a16:creationId xmlns:a16="http://schemas.microsoft.com/office/drawing/2014/main" id="{FCF6E420-607C-40A2-BC35-5859EC54D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760413"/>
            <a:ext cx="3914775" cy="26447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Sediment:</a:t>
            </a:r>
            <a:endParaRPr lang="cs-CZ" altLang="cs-CZ" sz="1400" b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Mocnost – malá, </a:t>
            </a:r>
            <a:r>
              <a:rPr lang="cs-CZ" altLang="cs-CZ" sz="1400">
                <a:latin typeface="Comic Sans MS" panose="030F0702030302020204" pitchFamily="66" charset="0"/>
              </a:rPr>
              <a:t>několik dm až max 2 m</a:t>
            </a:r>
            <a:r>
              <a:rPr lang="cs-CZ" altLang="cs-CZ" sz="1400" b="0">
                <a:latin typeface="Comic Sans MS" panose="030F0702030302020204" pitchFamily="66" charset="0"/>
              </a:rPr>
              <a:t>, malý plošný rozsah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Zrnitostní složení – </a:t>
            </a:r>
            <a:r>
              <a:rPr lang="cs-CZ" altLang="cs-CZ" sz="1400">
                <a:latin typeface="Comic Sans MS" panose="030F0702030302020204" pitchFamily="66" charset="0"/>
              </a:rPr>
              <a:t>hrubší</a:t>
            </a:r>
            <a:r>
              <a:rPr lang="cs-CZ" altLang="cs-CZ" sz="1400" b="0">
                <a:latin typeface="Comic Sans MS" panose="030F0702030302020204" pitchFamily="66" charset="0"/>
              </a:rPr>
              <a:t> než lodgement till, variabilita zrnitostní frakce, plošně se rychle mění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Vytřídění – </a:t>
            </a:r>
            <a:r>
              <a:rPr lang="cs-CZ" altLang="cs-CZ" sz="1400">
                <a:latin typeface="Comic Sans MS" panose="030F0702030302020204" pitchFamily="66" charset="0"/>
              </a:rPr>
              <a:t>špatné až velmi špatné</a:t>
            </a:r>
            <a:r>
              <a:rPr lang="cs-CZ" altLang="cs-CZ" sz="1400" b="0">
                <a:latin typeface="Comic Sans MS" panose="030F0702030302020204" pitchFamily="66" charset="0"/>
              </a:rPr>
              <a:t> (σ</a:t>
            </a:r>
            <a:r>
              <a:rPr lang="cs-CZ" altLang="cs-CZ" sz="14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400" b="0">
                <a:latin typeface="Comic Sans MS" panose="030F0702030302020204" pitchFamily="66" charset="0"/>
              </a:rPr>
              <a:t> = 2 až 5)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Medián –  odpovídá </a:t>
            </a:r>
            <a:r>
              <a:rPr lang="cs-CZ" altLang="cs-CZ" sz="1400">
                <a:latin typeface="Comic Sans MS" panose="030F0702030302020204" pitchFamily="66" charset="0"/>
              </a:rPr>
              <a:t>pískům</a:t>
            </a:r>
            <a:r>
              <a:rPr lang="cs-CZ" altLang="cs-CZ" sz="1400" b="0">
                <a:latin typeface="Comic Sans MS" panose="030F0702030302020204" pitchFamily="66" charset="0"/>
              </a:rPr>
              <a:t> (Mz = 0 až 4 Φ) díky odnosu jemné frakce</a:t>
            </a:r>
            <a:endParaRPr lang="cs-CZ" altLang="cs-CZ" sz="1400" b="0" baseline="-25000">
              <a:latin typeface="Comic Sans MS" panose="030F0702030302020204" pitchFamily="66" charset="0"/>
            </a:endParaRPr>
          </a:p>
        </p:txBody>
      </p:sp>
      <p:sp>
        <p:nvSpPr>
          <p:cNvPr id="23556" name="Text Box 1037">
            <a:extLst>
              <a:ext uri="{FF2B5EF4-FFF2-40B4-BE49-F238E27FC236}">
                <a16:creationId xmlns:a16="http://schemas.microsoft.com/office/drawing/2014/main" id="{DCA93D6F-7F09-4156-AA42-64E180A65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962400"/>
            <a:ext cx="3898900" cy="24320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Klasty: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Tvar</a:t>
            </a:r>
            <a:r>
              <a:rPr lang="cs-CZ" altLang="cs-CZ" sz="1400">
                <a:latin typeface="Comic Sans MS" panose="030F0702030302020204" pitchFamily="66" charset="0"/>
              </a:rPr>
              <a:t> – </a:t>
            </a:r>
            <a:r>
              <a:rPr lang="cs-CZ" altLang="cs-CZ" sz="1400" b="0">
                <a:latin typeface="Comic Sans MS" panose="030F0702030302020204" pitchFamily="66" charset="0"/>
              </a:rPr>
              <a:t>nerozlišuje se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Rýhování – </a:t>
            </a:r>
            <a:r>
              <a:rPr lang="cs-CZ" altLang="cs-CZ" sz="1400">
                <a:latin typeface="Comic Sans MS" panose="030F0702030302020204" pitchFamily="66" charset="0"/>
              </a:rPr>
              <a:t>velmi vzácně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Orientace klastů – </a:t>
            </a:r>
            <a:r>
              <a:rPr lang="cs-CZ" altLang="cs-CZ" sz="1400">
                <a:latin typeface="Comic Sans MS" panose="030F0702030302020204" pitchFamily="66" charset="0"/>
              </a:rPr>
              <a:t>souhlasná se směrem pohybu ledovce</a:t>
            </a:r>
            <a:r>
              <a:rPr lang="cs-CZ" altLang="cs-CZ" sz="1400" b="0">
                <a:latin typeface="Comic Sans MS" panose="030F0702030302020204" pitchFamily="66" charset="0"/>
              </a:rPr>
              <a:t>, </a:t>
            </a:r>
            <a:r>
              <a:rPr lang="cs-CZ" altLang="cs-CZ" sz="1400">
                <a:latin typeface="Comic Sans MS" panose="030F0702030302020204" pitchFamily="66" charset="0"/>
              </a:rPr>
              <a:t>často</a:t>
            </a:r>
            <a:r>
              <a:rPr lang="cs-CZ" altLang="cs-CZ" sz="1400" b="0">
                <a:latin typeface="Comic Sans MS" panose="030F0702030302020204" pitchFamily="66" charset="0"/>
              </a:rPr>
              <a:t> </a:t>
            </a:r>
            <a:r>
              <a:rPr lang="cs-CZ" altLang="cs-CZ" sz="1400">
                <a:latin typeface="Comic Sans MS" panose="030F0702030302020204" pitchFamily="66" charset="0"/>
              </a:rPr>
              <a:t>slabá imbrikace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Převaha </a:t>
            </a:r>
            <a:r>
              <a:rPr lang="cs-CZ" altLang="cs-CZ" sz="1400">
                <a:latin typeface="Comic Sans MS" panose="030F0702030302020204" pitchFamily="66" charset="0"/>
              </a:rPr>
              <a:t>subangulárních až suboválných klastů</a:t>
            </a:r>
            <a:r>
              <a:rPr lang="cs-CZ" altLang="cs-CZ" sz="1400" b="0">
                <a:latin typeface="Comic Sans MS" panose="030F0702030302020204" pitchFamily="66" charset="0"/>
              </a:rPr>
              <a:t> (KVR = 0,25-0,5), u vícecyklových klastů – </a:t>
            </a:r>
            <a:r>
              <a:rPr lang="cs-CZ" altLang="cs-CZ" sz="1400">
                <a:latin typeface="Comic Sans MS" panose="030F0702030302020204" pitchFamily="66" charset="0"/>
              </a:rPr>
              <a:t>suboválné až oválné</a:t>
            </a:r>
            <a:r>
              <a:rPr lang="cs-CZ" altLang="cs-CZ" sz="1400" b="0">
                <a:latin typeface="Comic Sans MS" panose="030F0702030302020204" pitchFamily="66" charset="0"/>
              </a:rPr>
              <a:t> (KVR = 0,35-0,7)</a:t>
            </a:r>
          </a:p>
        </p:txBody>
      </p:sp>
      <p:pic>
        <p:nvPicPr>
          <p:cNvPr id="23557" name="Picture 1040" descr="Menzies7">
            <a:extLst>
              <a:ext uri="{FF2B5EF4-FFF2-40B4-BE49-F238E27FC236}">
                <a16:creationId xmlns:a16="http://schemas.microsoft.com/office/drawing/2014/main" id="{1B199C22-C740-4F39-80ED-03A4CC47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476625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041">
            <a:extLst>
              <a:ext uri="{FF2B5EF4-FFF2-40B4-BE49-F238E27FC236}">
                <a16:creationId xmlns:a16="http://schemas.microsoft.com/office/drawing/2014/main" id="{9770AF2D-1096-4394-8FB2-0B7B3BE61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570663"/>
            <a:ext cx="4648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Subglaciální melt-out till pod subglaciálními glacifluviálními písky</a:t>
            </a:r>
          </a:p>
        </p:txBody>
      </p:sp>
      <p:pic>
        <p:nvPicPr>
          <p:cNvPr id="23559" name="Picture 1042" descr="Subglacial_melt_channels">
            <a:extLst>
              <a:ext uri="{FF2B5EF4-FFF2-40B4-BE49-F238E27FC236}">
                <a16:creationId xmlns:a16="http://schemas.microsoft.com/office/drawing/2014/main" id="{4D3E68C7-DCCA-418A-88EA-5B991080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762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566F94C6-3DA0-43BC-B5F5-EC0B1BEB2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Glacitektonit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4579" name="Text Box 10">
            <a:extLst>
              <a:ext uri="{FF2B5EF4-FFF2-40B4-BE49-F238E27FC236}">
                <a16:creationId xmlns:a16="http://schemas.microsoft.com/office/drawing/2014/main" id="{371FAAA5-15AC-43B3-9E71-870D87DC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36900"/>
            <a:ext cx="8686800" cy="825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Deforma</a:t>
            </a:r>
            <a:r>
              <a:rPr lang="cs-CZ" altLang="cs-CZ" sz="1600" b="0">
                <a:latin typeface="Comic Sans MS" panose="030F0702030302020204" pitchFamily="66" charset="0"/>
              </a:rPr>
              <a:t>č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ní till </a:t>
            </a:r>
            <a:r>
              <a:rPr lang="cs-CZ" altLang="cs-CZ" sz="1600" b="0">
                <a:latin typeface="Comic Sans MS" panose="030F0702030302020204" pitchFamily="66" charset="0"/>
              </a:rPr>
              <a:t>-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homogenní nevyt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íd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ný sediment vytvo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ený ledovcem zp</a:t>
            </a:r>
            <a:r>
              <a:rPr lang="cs-CZ" altLang="cs-CZ" sz="1600" b="0">
                <a:latin typeface="Comic Sans MS" panose="030F0702030302020204" pitchFamily="66" charset="0"/>
              </a:rPr>
              <a:t>ů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sobený st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i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nými pohyby podlo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ního materiálu v </a:t>
            </a: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subglaciálním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prost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edí, ve kterém se ji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nezachovávají primární textury p</a:t>
            </a:r>
            <a:r>
              <a:rPr lang="cs-CZ" altLang="cs-CZ" sz="1600" b="0">
                <a:latin typeface="Comic Sans MS" panose="030F0702030302020204" pitchFamily="66" charset="0"/>
              </a:rPr>
              <a:t>ů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vodních (zpevn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ných </a:t>
            </a:r>
            <a:r>
              <a:rPr lang="cs-CZ" altLang="cs-CZ" sz="1600" b="0">
                <a:latin typeface="Comic Sans MS" panose="030F0702030302020204" pitchFamily="66" charset="0"/>
              </a:rPr>
              <a:t>č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i nezpevn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ných</a:t>
            </a:r>
            <a:r>
              <a:rPr lang="cs-CZ" altLang="cs-CZ" sz="1600" b="0">
                <a:latin typeface="Comic Sans MS" panose="030F0702030302020204" pitchFamily="66" charset="0"/>
              </a:rPr>
              <a:t>)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hornin.</a:t>
            </a:r>
          </a:p>
        </p:txBody>
      </p:sp>
      <p:sp>
        <p:nvSpPr>
          <p:cNvPr id="24580" name="Text Box 11">
            <a:extLst>
              <a:ext uri="{FF2B5EF4-FFF2-40B4-BE49-F238E27FC236}">
                <a16:creationId xmlns:a16="http://schemas.microsoft.com/office/drawing/2014/main" id="{D0B48672-89E8-456E-B4F0-3A54F248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9557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Deformační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</a:t>
            </a:r>
          </a:p>
        </p:txBody>
      </p:sp>
      <p:pic>
        <p:nvPicPr>
          <p:cNvPr id="24581" name="Picture 14" descr="6">
            <a:extLst>
              <a:ext uri="{FF2B5EF4-FFF2-40B4-BE49-F238E27FC236}">
                <a16:creationId xmlns:a16="http://schemas.microsoft.com/office/drawing/2014/main" id="{D8E8F021-A7A1-428F-AF23-15A2839C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0038"/>
            <a:ext cx="38100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15">
            <a:extLst>
              <a:ext uri="{FF2B5EF4-FFF2-40B4-BE49-F238E27FC236}">
                <a16:creationId xmlns:a16="http://schemas.microsoft.com/office/drawing/2014/main" id="{3113BE07-365E-487E-A88D-2A0FBB664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62484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Porušený glacitektonit (se zbytky primárních textur původního lodgement tillu staršího zalednění) </a:t>
            </a:r>
          </a:p>
        </p:txBody>
      </p:sp>
      <p:sp>
        <p:nvSpPr>
          <p:cNvPr id="24583" name="Text Box 17">
            <a:extLst>
              <a:ext uri="{FF2B5EF4-FFF2-40B4-BE49-F238E27FC236}">
                <a16:creationId xmlns:a16="http://schemas.microsoft.com/office/drawing/2014/main" id="{16C4C514-D87B-4FE7-A4E6-CF5544970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350" y="4178300"/>
            <a:ext cx="4210050" cy="198437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30000"/>
              </a:spcAft>
              <a:buFont typeface="Wingdings" panose="05000000000000000000" pitchFamily="2" charset="2"/>
              <a:buChar char="v"/>
            </a:pP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deforma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č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ní till bez zachovaných primárních textur</a:t>
            </a:r>
            <a:endParaRPr lang="cs-CZ" altLang="cs-CZ" sz="1400" b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Aft>
                <a:spcPct val="30000"/>
              </a:spcAft>
              <a:buFont typeface="Wingdings" panose="05000000000000000000" pitchFamily="2" charset="2"/>
              <a:buChar char="v"/>
            </a:pP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ehk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á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deformac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glacitektonitu s jasn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ě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viditelnými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poruchami,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primární textur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y 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ítomn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  <a:p>
            <a:pPr>
              <a:spcAft>
                <a:spcPct val="30000"/>
              </a:spcAft>
              <a:buFont typeface="Wingdings" panose="05000000000000000000" pitchFamily="2" charset="2"/>
              <a:buChar char="v"/>
            </a:pP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duktiln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ě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deformovan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ý 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glacitektonit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neporušený glacitektonit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Aft>
                <a:spcPct val="30000"/>
              </a:spcAft>
              <a:buFont typeface="Wingdings" panose="05000000000000000000" pitchFamily="2" charset="2"/>
              <a:buChar char="v"/>
            </a:pP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neposti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ž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ený mate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ský materiál</a:t>
            </a:r>
          </a:p>
        </p:txBody>
      </p:sp>
      <p:sp>
        <p:nvSpPr>
          <p:cNvPr id="24584" name="Line 18">
            <a:extLst>
              <a:ext uri="{FF2B5EF4-FFF2-40B4-BE49-F238E27FC236}">
                <a16:creationId xmlns:a16="http://schemas.microsoft.com/office/drawing/2014/main" id="{8A48A246-5B7A-4198-A992-E147416A82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4200525"/>
            <a:ext cx="1588" cy="1981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585" name="Picture 19" descr="Brodzikowski8">
            <a:extLst>
              <a:ext uri="{FF2B5EF4-FFF2-40B4-BE49-F238E27FC236}">
                <a16:creationId xmlns:a16="http://schemas.microsoft.com/office/drawing/2014/main" id="{327B9217-2A9F-4237-BB92-45E7E3BA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3" t="30095" b="23093"/>
          <a:stretch>
            <a:fillRect/>
          </a:stretch>
        </p:blipFill>
        <p:spPr bwMode="auto">
          <a:xfrm>
            <a:off x="3733800" y="0"/>
            <a:ext cx="5181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9">
            <a:extLst>
              <a:ext uri="{FF2B5EF4-FFF2-40B4-BE49-F238E27FC236}">
                <a16:creationId xmlns:a16="http://schemas.microsoft.com/office/drawing/2014/main" id="{2C935BFD-2336-499E-B2DD-BE6EC94A7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2450"/>
            <a:ext cx="4800600" cy="2047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Glacitektonit</a:t>
            </a:r>
            <a:r>
              <a:rPr lang="cs-CZ" altLang="cs-CZ" sz="1600" b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</a:rPr>
              <a:t>-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subglaciáln</a:t>
            </a:r>
            <a:r>
              <a:rPr lang="cs-CZ" altLang="cs-CZ" sz="160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</a:rPr>
              <a:t>duktilně deformované a křehkou deformací postižené podložní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horniny </a:t>
            </a:r>
            <a:r>
              <a:rPr lang="cs-CZ" altLang="cs-CZ" sz="1600" b="0">
                <a:latin typeface="Comic Sans MS" panose="030F0702030302020204" pitchFamily="66" charset="0"/>
              </a:rPr>
              <a:t>(zpevněné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i nezpevn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1600" b="0">
                <a:latin typeface="Comic Sans MS" panose="030F0702030302020204" pitchFamily="66" charset="0"/>
              </a:rPr>
              <a:t>é) s jasně viditelnými poruchami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, které stále vykazují primární textury mate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ského materiálu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v nadlo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í tlakov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neporušeného mate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ského materiálu a pod deforma</a:t>
            </a:r>
            <a:r>
              <a:rPr lang="cs-CZ" altLang="cs-CZ" sz="1600" b="0">
                <a:latin typeface="Comic Sans MS" panose="030F0702030302020204" pitchFamily="66" charset="0"/>
              </a:rPr>
              <a:t>č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ním tillem ji</a:t>
            </a:r>
            <a:r>
              <a:rPr lang="cs-CZ" altLang="cs-CZ" sz="1600" b="0">
                <a:latin typeface="Comic Sans MS" panose="030F0702030302020204" pitchFamily="66" charset="0"/>
              </a:rPr>
              <a:t>ž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bez zachovaných primárních textur</a:t>
            </a:r>
            <a:r>
              <a:rPr lang="cs-CZ" altLang="cs-CZ" sz="1600" b="0"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5">
            <a:extLst>
              <a:ext uri="{FF2B5EF4-FFF2-40B4-BE49-F238E27FC236}">
                <a16:creationId xmlns:a16="http://schemas.microsoft.com/office/drawing/2014/main" id="{18C997E8-FFB4-4B98-A011-7BB95C87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38525"/>
            <a:ext cx="41910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7">
            <a:extLst>
              <a:ext uri="{FF2B5EF4-FFF2-40B4-BE49-F238E27FC236}">
                <a16:creationId xmlns:a16="http://schemas.microsoft.com/office/drawing/2014/main" id="{3B3A244B-FBDD-4BCA-86E6-DA9C0BF25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38175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Deformační till (primární textury jsou již setřeny; v nadloží již neporušený lodgement till)</a:t>
            </a:r>
          </a:p>
        </p:txBody>
      </p:sp>
      <p:sp>
        <p:nvSpPr>
          <p:cNvPr id="25604" name="Text Box 11">
            <a:extLst>
              <a:ext uri="{FF2B5EF4-FFF2-40B4-BE49-F238E27FC236}">
                <a16:creationId xmlns:a16="http://schemas.microsoft.com/office/drawing/2014/main" id="{50EA1B4E-3B46-4EA4-A3E7-1B48C949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524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Vlevo ukloněné střižné zóny v matrix písčitého deformačního tillu indikují pohyb ledovce směrem doprava. </a:t>
            </a:r>
          </a:p>
        </p:txBody>
      </p:sp>
      <p:pic>
        <p:nvPicPr>
          <p:cNvPr id="25605" name="Picture 12" descr="Till_Mikrosk_2">
            <a:extLst>
              <a:ext uri="{FF2B5EF4-FFF2-40B4-BE49-F238E27FC236}">
                <a16:creationId xmlns:a16="http://schemas.microsoft.com/office/drawing/2014/main" id="{4935ADF0-4B5E-4EFB-A4A4-9DA94CCC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41148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14">
            <a:extLst>
              <a:ext uri="{FF2B5EF4-FFF2-40B4-BE49-F238E27FC236}">
                <a16:creationId xmlns:a16="http://schemas.microsoft.com/office/drawing/2014/main" id="{4DD4BA25-25D1-45E4-817A-0680C570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714375"/>
            <a:ext cx="4191000" cy="7302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Z mikroskopické struktury jemnozrnné matrix tillu lze prostřednictvím orientovaných vzorků určit směr pohybu ledovce</a:t>
            </a:r>
          </a:p>
        </p:txBody>
      </p:sp>
      <p:sp>
        <p:nvSpPr>
          <p:cNvPr id="25607" name="Text Box 16">
            <a:extLst>
              <a:ext uri="{FF2B5EF4-FFF2-40B4-BE49-F238E27FC236}">
                <a16:creationId xmlns:a16="http://schemas.microsoft.com/office/drawing/2014/main" id="{C0AE53EF-3D63-40F4-AC85-C7CF8167F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6391275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Břidličnatá struktura matrix s prodlouženými klasty ukloněnými doprava indikuje pohyb ledovce směrem doleva.</a:t>
            </a:r>
          </a:p>
        </p:txBody>
      </p:sp>
      <p:pic>
        <p:nvPicPr>
          <p:cNvPr id="25608" name="Picture 17" descr="Till_Mikrosk_1">
            <a:extLst>
              <a:ext uri="{FF2B5EF4-FFF2-40B4-BE49-F238E27FC236}">
                <a16:creationId xmlns:a16="http://schemas.microsoft.com/office/drawing/2014/main" id="{815E6E57-A4F5-4598-9A81-C12E890B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600200"/>
            <a:ext cx="33242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48645CFC-5044-435A-BCF7-FA919F2CA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Supraglaciální melt-out till (ablační till)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1551DD5A-97DF-4356-B812-6CF6E3F2F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76275"/>
            <a:ext cx="8686800" cy="825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latin typeface="Comic Sans MS" panose="030F0702030302020204" pitchFamily="66" charset="0"/>
              </a:rPr>
              <a:t>Supraglaciální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</a:rPr>
              <a:t>melt-out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till </a:t>
            </a:r>
            <a:r>
              <a:rPr lang="cs-CZ" altLang="cs-CZ" sz="1600" b="0">
                <a:latin typeface="Comic Sans MS" panose="030F0702030302020204" pitchFamily="66" charset="0"/>
              </a:rPr>
              <a:t>-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sediment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uklád</a:t>
            </a:r>
            <a:r>
              <a:rPr lang="cs-CZ" altLang="cs-CZ" sz="1600" b="0">
                <a:latin typeface="Comic Sans MS" panose="030F0702030302020204" pitchFamily="66" charset="0"/>
              </a:rPr>
              <a:t>a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lang="cs-CZ" altLang="cs-CZ" sz="1600" b="0">
                <a:latin typeface="Comic Sans MS" panose="030F0702030302020204" pitchFamily="66" charset="0"/>
              </a:rPr>
              <a:t>ý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odtáváním </a:t>
            </a:r>
            <a:r>
              <a:rPr lang="cs-CZ" altLang="cs-CZ" sz="1600">
                <a:latin typeface="Comic Sans MS" panose="030F0702030302020204" pitchFamily="66" charset="0"/>
                <a:cs typeface="Arial" panose="020B0604020202020204" pitchFamily="34" charset="0"/>
              </a:rPr>
              <a:t>na </a:t>
            </a:r>
            <a:r>
              <a:rPr lang="cs-CZ" altLang="cs-CZ" sz="1600">
                <a:latin typeface="Comic Sans MS" panose="030F0702030302020204" pitchFamily="66" charset="0"/>
              </a:rPr>
              <a:t>povrchu </a:t>
            </a:r>
            <a:r>
              <a:rPr lang="cs-CZ" altLang="cs-CZ" sz="1600">
                <a:latin typeface="Comic Sans MS" panose="030F0702030302020204" pitchFamily="66" charset="0"/>
                <a:cs typeface="Arial" panose="020B0604020202020204" pitchFamily="34" charset="0"/>
              </a:rPr>
              <a:t>ledovce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nebo </a:t>
            </a:r>
            <a:r>
              <a:rPr lang="cs-CZ" altLang="cs-CZ" sz="1600" b="0">
                <a:latin typeface="Comic Sans MS" panose="030F0702030302020204" pitchFamily="66" charset="0"/>
              </a:rPr>
              <a:t>za chladných podmínek i sublimací v ledovcové a terminoglaciální oblasti,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 a to </a:t>
            </a:r>
            <a:r>
              <a:rPr lang="cs-CZ" altLang="cs-CZ" sz="1600">
                <a:latin typeface="Comic Sans MS" panose="030F0702030302020204" pitchFamily="66" charset="0"/>
                <a:cs typeface="Arial" panose="020B0604020202020204" pitchFamily="34" charset="0"/>
              </a:rPr>
              <a:t>bez další deformace </a:t>
            </a:r>
            <a:r>
              <a:rPr lang="cs-CZ" altLang="cs-CZ" sz="1600">
                <a:latin typeface="Comic Sans MS" panose="030F0702030302020204" pitchFamily="66" charset="0"/>
              </a:rPr>
              <a:t>č</a:t>
            </a:r>
            <a:r>
              <a:rPr lang="cs-CZ" altLang="cs-CZ" sz="1600">
                <a:latin typeface="Comic Sans MS" panose="030F0702030302020204" pitchFamily="66" charset="0"/>
                <a:cs typeface="Arial" panose="020B0604020202020204" pitchFamily="34" charset="0"/>
              </a:rPr>
              <a:t>i transportu vodou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6628" name="Text Box 11">
            <a:extLst>
              <a:ext uri="{FF2B5EF4-FFF2-40B4-BE49-F238E27FC236}">
                <a16:creationId xmlns:a16="http://schemas.microsoft.com/office/drawing/2014/main" id="{67760E6E-9414-43D1-A9D4-89AE2DAC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760913"/>
            <a:ext cx="4648200" cy="1925637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Ledovcové štíty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- relativně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vyšší podíl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nordik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(z englaciálních nebo supraglaciálních poloh); p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řeva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ha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subangulární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ch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až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subováln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ých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klast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ů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(KVR=0,25-0,5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Horské zalednění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- významný obsah materiálu z okolních nunataků;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převaha angulárních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až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subangulárních klastů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629" name="Text Box 12">
            <a:extLst>
              <a:ext uri="{FF2B5EF4-FFF2-40B4-BE49-F238E27FC236}">
                <a16:creationId xmlns:a16="http://schemas.microsoft.com/office/drawing/2014/main" id="{8C6F3D33-C8E5-41BA-BD7B-33DD0824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3886200" cy="10382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>
                <a:latin typeface="Comic Sans MS" panose="030F0702030302020204" pitchFamily="66" charset="0"/>
              </a:rPr>
              <a:t>Vznik:</a:t>
            </a: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</a:rPr>
              <a:t>během stagnace nebo ústupu ledovce, proto v nadloží lodgement nebo subglaciálního melt-out tillu</a:t>
            </a:r>
            <a:endParaRPr lang="cs-CZ" altLang="cs-CZ" sz="1600">
              <a:latin typeface="Comic Sans MS" panose="030F0702030302020204" pitchFamily="66" charset="0"/>
            </a:endParaRPr>
          </a:p>
        </p:txBody>
      </p:sp>
      <p:sp>
        <p:nvSpPr>
          <p:cNvPr id="26630" name="Text Box 14">
            <a:extLst>
              <a:ext uri="{FF2B5EF4-FFF2-40B4-BE49-F238E27FC236}">
                <a16:creationId xmlns:a16="http://schemas.microsoft.com/office/drawing/2014/main" id="{633C00C4-DFFA-4600-9F0A-BBF9DC56F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81400"/>
            <a:ext cx="3886200" cy="3186113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Sediment: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Mocnost – až první desítky metrů, zachování je limitováno glacifluviální erozí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Textura – </a:t>
            </a:r>
            <a:r>
              <a:rPr lang="cs-CZ" altLang="cs-CZ" sz="1400">
                <a:latin typeface="Comic Sans MS" panose="030F0702030302020204" pitchFamily="66" charset="0"/>
              </a:rPr>
              <a:t>masivní </a:t>
            </a:r>
            <a:r>
              <a:rPr lang="cs-CZ" altLang="cs-CZ" sz="1400" b="0">
                <a:latin typeface="Comic Sans MS" panose="030F0702030302020204" pitchFamily="66" charset="0"/>
              </a:rPr>
              <a:t>někdy subparalelní zvrstvení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Zrnitost – převaha </a:t>
            </a:r>
            <a:r>
              <a:rPr lang="cs-CZ" altLang="cs-CZ" sz="1400">
                <a:latin typeface="Comic Sans MS" panose="030F0702030302020204" pitchFamily="66" charset="0"/>
              </a:rPr>
              <a:t>štěrkové frakce</a:t>
            </a:r>
            <a:r>
              <a:rPr lang="cs-CZ" altLang="cs-CZ" sz="1400" b="0">
                <a:latin typeface="Comic Sans MS" panose="030F0702030302020204" pitchFamily="66" charset="0"/>
              </a:rPr>
              <a:t> (Mz = -5 až - 2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Ф</a:t>
            </a:r>
            <a:r>
              <a:rPr lang="cs-CZ" altLang="cs-CZ" sz="1600" b="0">
                <a:latin typeface="Comic Sans MS" panose="030F0702030302020204" pitchFamily="66" charset="0"/>
              </a:rPr>
              <a:t>), </a:t>
            </a:r>
            <a:r>
              <a:rPr lang="cs-CZ" altLang="cs-CZ" sz="1600">
                <a:latin typeface="Comic Sans MS" panose="030F0702030302020204" pitchFamily="66" charset="0"/>
              </a:rPr>
              <a:t>bloky hornin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Vytřídění – </a:t>
            </a:r>
            <a:r>
              <a:rPr lang="cs-CZ" altLang="cs-CZ" sz="1600">
                <a:latin typeface="Comic Sans MS" panose="030F0702030302020204" pitchFamily="66" charset="0"/>
              </a:rPr>
              <a:t>špatné</a:t>
            </a:r>
            <a:r>
              <a:rPr lang="cs-CZ" altLang="cs-CZ" sz="1600" b="0">
                <a:latin typeface="Comic Sans MS" panose="030F0702030302020204" pitchFamily="66" charset="0"/>
              </a:rPr>
              <a:t> až </a:t>
            </a:r>
            <a:r>
              <a:rPr lang="cs-CZ" altLang="cs-CZ" sz="1600">
                <a:latin typeface="Comic Sans MS" panose="030F0702030302020204" pitchFamily="66" charset="0"/>
              </a:rPr>
              <a:t>extrémně špatné</a:t>
            </a:r>
            <a:r>
              <a:rPr lang="cs-CZ" altLang="cs-CZ" sz="1600" b="0">
                <a:latin typeface="Comic Sans MS" panose="030F0702030302020204" pitchFamily="66" charset="0"/>
              </a:rPr>
              <a:t> (</a:t>
            </a:r>
            <a:r>
              <a:rPr lang="cs-CZ" altLang="cs-CZ" sz="1400" b="0">
                <a:latin typeface="Comic Sans MS" panose="030F0702030302020204" pitchFamily="66" charset="0"/>
              </a:rPr>
              <a:t>σ</a:t>
            </a:r>
            <a:r>
              <a:rPr lang="cs-CZ" altLang="cs-CZ" sz="16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600" b="0">
                <a:latin typeface="Comic Sans MS" panose="030F0702030302020204" pitchFamily="66" charset="0"/>
              </a:rPr>
              <a:t> = 2 až 6)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Orientace klastů </a:t>
            </a:r>
            <a:r>
              <a:rPr lang="cs-CZ" altLang="cs-CZ" sz="1600">
                <a:latin typeface="Comic Sans MS" panose="030F0702030302020204" pitchFamily="66" charset="0"/>
              </a:rPr>
              <a:t>slabá</a:t>
            </a:r>
            <a:r>
              <a:rPr lang="cs-CZ" altLang="cs-CZ" sz="1600" b="0">
                <a:latin typeface="Comic Sans MS" panose="030F0702030302020204" pitchFamily="66" charset="0"/>
              </a:rPr>
              <a:t> nebo </a:t>
            </a:r>
            <a:r>
              <a:rPr lang="cs-CZ" altLang="cs-CZ" sz="1600">
                <a:latin typeface="Comic Sans MS" panose="030F0702030302020204" pitchFamily="66" charset="0"/>
              </a:rPr>
              <a:t>bez orientace</a:t>
            </a:r>
          </a:p>
        </p:txBody>
      </p:sp>
      <p:pic>
        <p:nvPicPr>
          <p:cNvPr id="26631" name="Picture 16" descr="ablacni_till2">
            <a:extLst>
              <a:ext uri="{FF2B5EF4-FFF2-40B4-BE49-F238E27FC236}">
                <a16:creationId xmlns:a16="http://schemas.microsoft.com/office/drawing/2014/main" id="{2DDE1CB3-071C-4F24-977D-C947EB17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943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Line 17">
            <a:extLst>
              <a:ext uri="{FF2B5EF4-FFF2-40B4-BE49-F238E27FC236}">
                <a16:creationId xmlns:a16="http://schemas.microsoft.com/office/drawing/2014/main" id="{BBB52941-F698-4AED-83C5-5DE95165D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0675" y="3505200"/>
            <a:ext cx="3505200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9">
            <a:extLst>
              <a:ext uri="{FF2B5EF4-FFF2-40B4-BE49-F238E27FC236}">
                <a16:creationId xmlns:a16="http://schemas.microsoft.com/office/drawing/2014/main" id="{8928561C-B16A-419A-BCD5-12A8E491E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</a:rPr>
              <a:t>2. Sekundární</a:t>
            </a: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</a:t>
            </a:r>
            <a:r>
              <a:rPr lang="cs-CZ" altLang="cs-CZ" sz="2000" dirty="0" err="1">
                <a:solidFill>
                  <a:srgbClr val="FFCC66"/>
                </a:solidFill>
                <a:latin typeface="Comic Sans MS" panose="030F0702030302020204" pitchFamily="66" charset="0"/>
              </a:rPr>
              <a:t>y</a:t>
            </a:r>
            <a:endParaRPr lang="cs-CZ" altLang="cs-CZ" sz="2000" dirty="0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27651" name="Text Box 10">
            <a:extLst>
              <a:ext uri="{FF2B5EF4-FFF2-40B4-BE49-F238E27FC236}">
                <a16:creationId xmlns:a16="http://schemas.microsoft.com/office/drawing/2014/main" id="{80007846-06AB-4FA7-B5D7-752E3F9A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84338"/>
            <a:ext cx="4572000" cy="10382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Vznik: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</a:rPr>
              <a:t>v subglaciální a supraglaciální části ledovcové oblasti a v terminoglaciální oblasti ledovcového systému.</a:t>
            </a:r>
          </a:p>
        </p:txBody>
      </p:sp>
      <p:sp>
        <p:nvSpPr>
          <p:cNvPr id="27652" name="Text Box 11">
            <a:extLst>
              <a:ext uri="{FF2B5EF4-FFF2-40B4-BE49-F238E27FC236}">
                <a16:creationId xmlns:a16="http://schemas.microsoft.com/office/drawing/2014/main" id="{A331183A-936C-4D90-8165-1B86350F0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76225"/>
            <a:ext cx="5867400" cy="825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latin typeface="Comic Sans MS" panose="030F0702030302020204" pitchFamily="66" charset="0"/>
              </a:rPr>
              <a:t>Flow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till </a:t>
            </a:r>
            <a:r>
              <a:rPr lang="cs-CZ" altLang="cs-CZ" sz="1600" b="0">
                <a:latin typeface="Comic Sans MS" panose="030F0702030302020204" pitchFamily="66" charset="0"/>
              </a:rPr>
              <a:t>-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</a:rPr>
              <a:t>sekundární till vznikající gravitačně (skluzem, sesouváním) podmíněnou resedimentací materiálu uloženého ledovcem. </a:t>
            </a:r>
          </a:p>
        </p:txBody>
      </p:sp>
      <p:sp>
        <p:nvSpPr>
          <p:cNvPr id="27653" name="Text Box 12">
            <a:extLst>
              <a:ext uri="{FF2B5EF4-FFF2-40B4-BE49-F238E27FC236}">
                <a16:creationId xmlns:a16="http://schemas.microsoft.com/office/drawing/2014/main" id="{2E559EEC-EDF7-43E0-89B0-75A3083D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593725"/>
            <a:ext cx="282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Subglaciální flow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till</a:t>
            </a:r>
          </a:p>
        </p:txBody>
      </p:sp>
      <p:pic>
        <p:nvPicPr>
          <p:cNvPr id="27654" name="Picture 14" descr="4">
            <a:extLst>
              <a:ext uri="{FF2B5EF4-FFF2-40B4-BE49-F238E27FC236}">
                <a16:creationId xmlns:a16="http://schemas.microsoft.com/office/drawing/2014/main" id="{1C390837-0542-4EC7-80CA-E0D76504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09900"/>
            <a:ext cx="4572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5">
            <a:extLst>
              <a:ext uri="{FF2B5EF4-FFF2-40B4-BE49-F238E27FC236}">
                <a16:creationId xmlns:a16="http://schemas.microsoft.com/office/drawing/2014/main" id="{DF98FE53-558F-4C54-B06F-236A022CC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6257925"/>
            <a:ext cx="4562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Poloha subglaciálního flow tillu uvnitř glacilfuviálních písků</a:t>
            </a:r>
          </a:p>
        </p:txBody>
      </p:sp>
      <p:sp>
        <p:nvSpPr>
          <p:cNvPr id="27656" name="Text Box 16">
            <a:extLst>
              <a:ext uri="{FF2B5EF4-FFF2-40B4-BE49-F238E27FC236}">
                <a16:creationId xmlns:a16="http://schemas.microsoft.com/office/drawing/2014/main" id="{10FF17F8-F4D5-43B7-B48E-1974831B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76400"/>
            <a:ext cx="3886200" cy="44354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Sediment: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Mocnost – do prvních metrů, omezený plošný rozsah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Textura – </a:t>
            </a:r>
            <a:r>
              <a:rPr lang="cs-CZ" altLang="cs-CZ" sz="1400">
                <a:latin typeface="Comic Sans MS" panose="030F0702030302020204" pitchFamily="66" charset="0"/>
              </a:rPr>
              <a:t>podpůrná struktura matrix</a:t>
            </a:r>
            <a:r>
              <a:rPr lang="cs-CZ" altLang="cs-CZ" sz="1400" b="0">
                <a:latin typeface="Comic Sans MS" panose="030F0702030302020204" pitchFamily="66" charset="0"/>
              </a:rPr>
              <a:t> (bahnotoky), kumulace větších klastů v bazálních částech. Často tvoří </a:t>
            </a:r>
            <a:r>
              <a:rPr lang="cs-CZ" altLang="cs-CZ" sz="1400">
                <a:latin typeface="Comic Sans MS" panose="030F0702030302020204" pitchFamily="66" charset="0"/>
              </a:rPr>
              <a:t>čočky</a:t>
            </a:r>
            <a:r>
              <a:rPr lang="cs-CZ" altLang="cs-CZ" sz="1400" b="0">
                <a:latin typeface="Comic Sans MS" panose="030F0702030302020204" pitchFamily="66" charset="0"/>
              </a:rPr>
              <a:t> nebo </a:t>
            </a:r>
            <a:r>
              <a:rPr lang="cs-CZ" altLang="cs-CZ" sz="1400">
                <a:latin typeface="Comic Sans MS" panose="030F0702030302020204" pitchFamily="66" charset="0"/>
              </a:rPr>
              <a:t>vrstvičky</a:t>
            </a:r>
            <a:r>
              <a:rPr lang="cs-CZ" altLang="cs-CZ" sz="1400" b="0">
                <a:latin typeface="Comic Sans MS" panose="030F0702030302020204" pitchFamily="66" charset="0"/>
              </a:rPr>
              <a:t> v glacifluviálních píscích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Zrnitost – převaha </a:t>
            </a:r>
            <a:r>
              <a:rPr lang="cs-CZ" altLang="cs-CZ" sz="1400">
                <a:latin typeface="Comic Sans MS" panose="030F0702030302020204" pitchFamily="66" charset="0"/>
              </a:rPr>
              <a:t>štěrkové a písčité frakce </a:t>
            </a:r>
            <a:r>
              <a:rPr lang="cs-CZ" altLang="cs-CZ" sz="1400" b="0">
                <a:latin typeface="Comic Sans MS" panose="030F0702030302020204" pitchFamily="66" charset="0"/>
              </a:rPr>
              <a:t>(Mz = -3 až 3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Ф</a:t>
            </a:r>
            <a:r>
              <a:rPr lang="cs-CZ" altLang="cs-CZ" sz="1600" b="0">
                <a:latin typeface="Comic Sans MS" panose="030F0702030302020204" pitchFamily="66" charset="0"/>
              </a:rPr>
              <a:t>)</a:t>
            </a:r>
            <a:endParaRPr lang="cs-CZ" altLang="cs-CZ" sz="16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Vytřídění – </a:t>
            </a:r>
            <a:r>
              <a:rPr lang="cs-CZ" altLang="cs-CZ" sz="1600">
                <a:latin typeface="Comic Sans MS" panose="030F0702030302020204" pitchFamily="66" charset="0"/>
              </a:rPr>
              <a:t>špatné</a:t>
            </a:r>
            <a:r>
              <a:rPr lang="cs-CZ" altLang="cs-CZ" sz="1600" b="0">
                <a:latin typeface="Comic Sans MS" panose="030F0702030302020204" pitchFamily="66" charset="0"/>
              </a:rPr>
              <a:t> až </a:t>
            </a:r>
            <a:r>
              <a:rPr lang="cs-CZ" altLang="cs-CZ" sz="1600">
                <a:latin typeface="Comic Sans MS" panose="030F0702030302020204" pitchFamily="66" charset="0"/>
              </a:rPr>
              <a:t>velmi špatné</a:t>
            </a:r>
            <a:r>
              <a:rPr lang="cs-CZ" altLang="cs-CZ" sz="1600" b="0">
                <a:latin typeface="Comic Sans MS" panose="030F0702030302020204" pitchFamily="66" charset="0"/>
              </a:rPr>
              <a:t> (</a:t>
            </a:r>
            <a:r>
              <a:rPr lang="cs-CZ" altLang="cs-CZ" sz="1400" b="0">
                <a:latin typeface="Comic Sans MS" panose="030F0702030302020204" pitchFamily="66" charset="0"/>
              </a:rPr>
              <a:t>σ</a:t>
            </a:r>
            <a:r>
              <a:rPr lang="cs-CZ" altLang="cs-CZ" sz="16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600" b="0">
                <a:latin typeface="Comic Sans MS" panose="030F0702030302020204" pitchFamily="66" charset="0"/>
              </a:rPr>
              <a:t> = 2 až 5)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Orientace klastů – </a:t>
            </a:r>
            <a:r>
              <a:rPr lang="cs-CZ" altLang="cs-CZ" sz="1600">
                <a:latin typeface="Comic Sans MS" panose="030F0702030302020204" pitchFamily="66" charset="0"/>
              </a:rPr>
              <a:t>bez orientace</a:t>
            </a:r>
            <a:r>
              <a:rPr lang="cs-CZ" altLang="cs-CZ" sz="1600" b="0">
                <a:latin typeface="Comic Sans MS" panose="030F0702030302020204" pitchFamily="66" charset="0"/>
              </a:rPr>
              <a:t> nebo </a:t>
            </a:r>
            <a:r>
              <a:rPr lang="cs-CZ" altLang="cs-CZ" sz="1600">
                <a:latin typeface="Comic Sans MS" panose="030F0702030302020204" pitchFamily="66" charset="0"/>
              </a:rPr>
              <a:t>ve směru skluzu</a:t>
            </a:r>
            <a:r>
              <a:rPr lang="cs-CZ" altLang="cs-CZ" sz="1600" b="0">
                <a:latin typeface="Comic Sans MS" panose="030F0702030302020204" pitchFamily="66" charset="0"/>
              </a:rPr>
              <a:t> (tj. bez vztahu k pohybu ledovce)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Ostatní parametry - podobně jako supraglaciální melt-out till.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8">
            <a:extLst>
              <a:ext uri="{FF2B5EF4-FFF2-40B4-BE49-F238E27FC236}">
                <a16:creationId xmlns:a16="http://schemas.microsoft.com/office/drawing/2014/main" id="{52E41A16-F841-49C4-9559-EF1ACA99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622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Glacifluviální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sedimenty</a:t>
            </a:r>
            <a:endParaRPr lang="en-GB" altLang="cs-CZ" b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Text Box 19">
            <a:extLst>
              <a:ext uri="{FF2B5EF4-FFF2-40B4-BE49-F238E27FC236}">
                <a16:creationId xmlns:a16="http://schemas.microsoft.com/office/drawing/2014/main" id="{BEF270F5-C350-46AB-922B-16D67198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686800" cy="5810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latin typeface="Comic Sans MS" panose="030F0702030302020204" pitchFamily="66" charset="0"/>
              </a:rPr>
              <a:t>Proglaciální sedimenty uložené tekoucí vodou, které jsou složeny převážně z </a:t>
            </a:r>
            <a:r>
              <a:rPr lang="cs-CZ" altLang="cs-CZ" sz="1600">
                <a:latin typeface="Comic Sans MS" panose="030F0702030302020204" pitchFamily="66" charset="0"/>
              </a:rPr>
              <a:t>písku a štěrku</a:t>
            </a:r>
            <a:r>
              <a:rPr lang="cs-CZ" altLang="cs-CZ" sz="1600" b="0">
                <a:latin typeface="Comic Sans MS" panose="030F0702030302020204" pitchFamily="66" charset="0"/>
              </a:rPr>
              <a:t>. Prachová komponenta (+jíl) – odnesena v suspenzi </a:t>
            </a:r>
          </a:p>
        </p:txBody>
      </p:sp>
      <p:sp>
        <p:nvSpPr>
          <p:cNvPr id="28676" name="Text Box 21">
            <a:extLst>
              <a:ext uri="{FF2B5EF4-FFF2-40B4-BE49-F238E27FC236}">
                <a16:creationId xmlns:a16="http://schemas.microsoft.com/office/drawing/2014/main" id="{CB80DE99-F257-49E2-B89A-471E3643E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3886200" cy="1282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Vznik: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</a:rPr>
              <a:t>po proudu od ledovce a koncových morén</a:t>
            </a:r>
          </a:p>
          <a:p>
            <a:pPr>
              <a:buFontTx/>
              <a:buChar char="•"/>
            </a:pPr>
            <a:r>
              <a:rPr lang="cs-CZ" altLang="cs-CZ" sz="1600" b="0">
                <a:latin typeface="Comic Sans MS" panose="030F0702030302020204" pitchFamily="66" charset="0"/>
              </a:rPr>
              <a:t>vytváří ploché akumulační povrchy s mírnými svahy</a:t>
            </a:r>
          </a:p>
        </p:txBody>
      </p:sp>
      <p:sp>
        <p:nvSpPr>
          <p:cNvPr id="28677" name="Text Box 23">
            <a:extLst>
              <a:ext uri="{FF2B5EF4-FFF2-40B4-BE49-F238E27FC236}">
                <a16:creationId xmlns:a16="http://schemas.microsoft.com/office/drawing/2014/main" id="{14043C7A-6D85-4384-BFDC-C4ADC9C8E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05100"/>
            <a:ext cx="3886200" cy="1968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Sediment: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Zrnitost – převaha </a:t>
            </a:r>
            <a:r>
              <a:rPr lang="cs-CZ" altLang="cs-CZ" sz="1400">
                <a:latin typeface="Comic Sans MS" panose="030F0702030302020204" pitchFamily="66" charset="0"/>
              </a:rPr>
              <a:t>štěrkové a písčité frakce </a:t>
            </a:r>
            <a:r>
              <a:rPr lang="cs-CZ" altLang="cs-CZ" sz="1400" b="0">
                <a:latin typeface="Comic Sans MS" panose="030F0702030302020204" pitchFamily="66" charset="0"/>
              </a:rPr>
              <a:t>(Mz = -3 až 3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Ф</a:t>
            </a:r>
            <a:r>
              <a:rPr lang="cs-CZ" altLang="cs-CZ" sz="1600" b="0">
                <a:latin typeface="Comic Sans MS" panose="030F0702030302020204" pitchFamily="66" charset="0"/>
              </a:rPr>
              <a:t>)</a:t>
            </a:r>
            <a:endParaRPr lang="cs-CZ" altLang="cs-CZ" sz="16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Vytřídění – </a:t>
            </a:r>
            <a:r>
              <a:rPr lang="cs-CZ" altLang="cs-CZ" sz="1600">
                <a:latin typeface="Comic Sans MS" panose="030F0702030302020204" pitchFamily="66" charset="0"/>
              </a:rPr>
              <a:t>špatné</a:t>
            </a:r>
            <a:r>
              <a:rPr lang="cs-CZ" altLang="cs-CZ" sz="1600" b="0">
                <a:latin typeface="Comic Sans MS" panose="030F0702030302020204" pitchFamily="66" charset="0"/>
              </a:rPr>
              <a:t> až </a:t>
            </a:r>
            <a:r>
              <a:rPr lang="cs-CZ" altLang="cs-CZ" sz="1600">
                <a:latin typeface="Comic Sans MS" panose="030F0702030302020204" pitchFamily="66" charset="0"/>
              </a:rPr>
              <a:t>velmi špatné</a:t>
            </a:r>
            <a:r>
              <a:rPr lang="cs-CZ" altLang="cs-CZ" sz="1600" b="0">
                <a:latin typeface="Comic Sans MS" panose="030F0702030302020204" pitchFamily="66" charset="0"/>
              </a:rPr>
              <a:t> (</a:t>
            </a:r>
            <a:r>
              <a:rPr lang="cs-CZ" altLang="cs-CZ" sz="1400" b="0">
                <a:latin typeface="Comic Sans MS" panose="030F0702030302020204" pitchFamily="66" charset="0"/>
              </a:rPr>
              <a:t>σ</a:t>
            </a:r>
            <a:r>
              <a:rPr lang="cs-CZ" altLang="cs-CZ" sz="16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600" b="0">
                <a:latin typeface="Comic Sans MS" panose="030F0702030302020204" pitchFamily="66" charset="0"/>
              </a:rPr>
              <a:t> = 1,40 až 2,60 pro středně až jemnozrnné písky; </a:t>
            </a:r>
            <a:r>
              <a:rPr lang="cs-CZ" altLang="cs-CZ" sz="1400" b="0">
                <a:latin typeface="Comic Sans MS" panose="030F0702030302020204" pitchFamily="66" charset="0"/>
              </a:rPr>
              <a:t>σ</a:t>
            </a:r>
            <a:r>
              <a:rPr lang="cs-CZ" altLang="cs-CZ" sz="16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600" b="0">
                <a:latin typeface="Comic Sans MS" panose="030F0702030302020204" pitchFamily="66" charset="0"/>
              </a:rPr>
              <a:t> = 2 až 2,60 pro mnohé hrubozrnné písky σ</a:t>
            </a:r>
            <a:r>
              <a:rPr lang="cs-CZ" altLang="cs-CZ" sz="1600" b="0" baseline="-25000">
                <a:latin typeface="Comic Sans MS" panose="030F0702030302020204" pitchFamily="66" charset="0"/>
              </a:rPr>
              <a:t>I</a:t>
            </a:r>
            <a:r>
              <a:rPr lang="cs-CZ" altLang="cs-CZ" sz="1600" b="0">
                <a:latin typeface="Comic Sans MS" panose="030F0702030302020204" pitchFamily="66" charset="0"/>
              </a:rPr>
              <a:t> = 2,60</a:t>
            </a:r>
          </a:p>
        </p:txBody>
      </p:sp>
      <p:sp>
        <p:nvSpPr>
          <p:cNvPr id="28678" name="Text Box 24">
            <a:extLst>
              <a:ext uri="{FF2B5EF4-FFF2-40B4-BE49-F238E27FC236}">
                <a16:creationId xmlns:a16="http://schemas.microsoft.com/office/drawing/2014/main" id="{EC0889A3-158B-4818-B569-E7C526F2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2047875"/>
            <a:ext cx="4648200" cy="8255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Spodní část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– relativně jemnozrnnější, uložení tokem se stálým průtočným množstvím, jemná komponenta odplavena,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slabé vytřídění</a:t>
            </a:r>
            <a:endParaRPr lang="cs-CZ" altLang="cs-CZ" sz="1600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9" name="Text Box 25">
            <a:extLst>
              <a:ext uri="{FF2B5EF4-FFF2-40B4-BE49-F238E27FC236}">
                <a16:creationId xmlns:a16="http://schemas.microsoft.com/office/drawing/2014/main" id="{9B9623E5-21EC-4154-9C82-B7D10B494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575" y="1285875"/>
            <a:ext cx="4648200" cy="5810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Svrchní část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– chaotické zvrstvení, žádné vytřídění</a:t>
            </a:r>
          </a:p>
        </p:txBody>
      </p:sp>
      <p:pic>
        <p:nvPicPr>
          <p:cNvPr id="28680" name="Picture 29" descr="Hambrey3">
            <a:extLst>
              <a:ext uri="{FF2B5EF4-FFF2-40B4-BE49-F238E27FC236}">
                <a16:creationId xmlns:a16="http://schemas.microsoft.com/office/drawing/2014/main" id="{B1064286-C526-4FF3-9180-331417D0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94025"/>
            <a:ext cx="4114800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Line 30">
            <a:extLst>
              <a:ext uri="{FF2B5EF4-FFF2-40B4-BE49-F238E27FC236}">
                <a16:creationId xmlns:a16="http://schemas.microsoft.com/office/drawing/2014/main" id="{64FC84E3-0CA1-4D4B-8324-DA42AFE38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5257800"/>
            <a:ext cx="4572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8682" name="Picture 31" descr="Brodzikowski9">
            <a:extLst>
              <a:ext uri="{FF2B5EF4-FFF2-40B4-BE49-F238E27FC236}">
                <a16:creationId xmlns:a16="http://schemas.microsoft.com/office/drawing/2014/main" id="{9E7A86AA-6C81-4D44-B257-26AB1C593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19650"/>
            <a:ext cx="31242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Menzies4">
            <a:extLst>
              <a:ext uri="{FF2B5EF4-FFF2-40B4-BE49-F238E27FC236}">
                <a16:creationId xmlns:a16="http://schemas.microsoft.com/office/drawing/2014/main" id="{21EA89D9-B866-4962-BF06-52AF2385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143000"/>
            <a:ext cx="43926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>
            <a:extLst>
              <a:ext uri="{FF2B5EF4-FFF2-40B4-BE49-F238E27FC236}">
                <a16:creationId xmlns:a16="http://schemas.microsoft.com/office/drawing/2014/main" id="{464B7A71-4273-4E3F-95F9-1F6F0C787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172200"/>
            <a:ext cx="1404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0000"/>
                </a:solidFill>
                <a:latin typeface="Arial" panose="020B0604020202020204" pitchFamily="34" charset="0"/>
              </a:rPr>
              <a:t>esker - vznik</a:t>
            </a:r>
            <a:endParaRPr lang="en-GB" altLang="cs-CZ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9700" name="Picture 5" descr="n-type_Welzow">
            <a:extLst>
              <a:ext uri="{FF2B5EF4-FFF2-40B4-BE49-F238E27FC236}">
                <a16:creationId xmlns:a16="http://schemas.microsoft.com/office/drawing/2014/main" id="{1741A8EC-B6F4-4287-A551-5D1EE615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114800"/>
            <a:ext cx="3962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3">
            <a:extLst>
              <a:ext uri="{FF2B5EF4-FFF2-40B4-BE49-F238E27FC236}">
                <a16:creationId xmlns:a16="http://schemas.microsoft.com/office/drawing/2014/main" id="{4D6CBA4D-530E-4D97-A8AC-53D34656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143000"/>
            <a:ext cx="39624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>
            <a:extLst>
              <a:ext uri="{FF2B5EF4-FFF2-40B4-BE49-F238E27FC236}">
                <a16:creationId xmlns:a16="http://schemas.microsoft.com/office/drawing/2014/main" id="{4C500FD6-51C8-4530-AFBE-85B2B9FA0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Subglaciální oblast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9703" name="Text Box 11">
            <a:extLst>
              <a:ext uri="{FF2B5EF4-FFF2-40B4-BE49-F238E27FC236}">
                <a16:creationId xmlns:a16="http://schemas.microsoft.com/office/drawing/2014/main" id="{618CA7B1-413E-48E7-AFCE-E91BFD7A8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52400"/>
            <a:ext cx="5943600" cy="8255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Eskery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– dlouhé valy podobné morénám vzniklé vyplněním subglaciálních koryt glacifluviálními sedimenty. Směřují k čelním morénám kolmo a materiál je zrnitostně vytříděný.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Ice%20front%20w%20tunnel%20Solheimajokull">
            <a:extLst>
              <a:ext uri="{FF2B5EF4-FFF2-40B4-BE49-F238E27FC236}">
                <a16:creationId xmlns:a16="http://schemas.microsoft.com/office/drawing/2014/main" id="{0C51758D-D9AF-4C4F-B005-326ADFCD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" r="2338"/>
          <a:stretch>
            <a:fillRect/>
          </a:stretch>
        </p:blipFill>
        <p:spPr bwMode="auto">
          <a:xfrm>
            <a:off x="-9525" y="0"/>
            <a:ext cx="91535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F3537D20-3191-49DC-AE2A-278F4A26D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58875"/>
            <a:ext cx="419100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2. O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blast ledovcov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 okraje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(terminoglaci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ln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 oblast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  <a:endParaRPr lang="cs-CZ" altLang="cs-CZ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č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eln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ó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na</a:t>
            </a:r>
          </a:p>
          <a:p>
            <a:pPr>
              <a:buFontTx/>
              <a:buChar char="•"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bo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č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ó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na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(horské zalednění)</a:t>
            </a:r>
          </a:p>
        </p:txBody>
      </p:sp>
      <p:pic>
        <p:nvPicPr>
          <p:cNvPr id="4099" name="Picture 3" descr="Menzies1">
            <a:extLst>
              <a:ext uri="{FF2B5EF4-FFF2-40B4-BE49-F238E27FC236}">
                <a16:creationId xmlns:a16="http://schemas.microsoft.com/office/drawing/2014/main" id="{0E0CEA4C-C121-49BA-874A-D5759AB2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53340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5">
            <a:extLst>
              <a:ext uri="{FF2B5EF4-FFF2-40B4-BE49-F238E27FC236}">
                <a16:creationId xmlns:a16="http://schemas.microsoft.com/office/drawing/2014/main" id="{5BC0EA8E-94B0-40C2-A865-19270F8F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Oblasti pevninsk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ho ledovcov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ho syst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mu</a:t>
            </a:r>
          </a:p>
        </p:txBody>
      </p:sp>
      <p:pic>
        <p:nvPicPr>
          <p:cNvPr id="4101" name="Picture 7" descr="ledovec_letploty">
            <a:extLst>
              <a:ext uri="{FF2B5EF4-FFF2-40B4-BE49-F238E27FC236}">
                <a16:creationId xmlns:a16="http://schemas.microsoft.com/office/drawing/2014/main" id="{1ADCC59D-A4DE-44FA-A0F0-4F105F4C6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/>
          <a:stretch>
            <a:fillRect/>
          </a:stretch>
        </p:blipFill>
        <p:spPr bwMode="auto">
          <a:xfrm>
            <a:off x="4648200" y="533400"/>
            <a:ext cx="4373563" cy="32607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skers%20from%20helo2">
            <a:extLst>
              <a:ext uri="{FF2B5EF4-FFF2-40B4-BE49-F238E27FC236}">
                <a16:creationId xmlns:a16="http://schemas.microsoft.com/office/drawing/2014/main" id="{F8C0ACE4-99F5-4E2B-A032-3FA41BA8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>
            <a:extLst>
              <a:ext uri="{FF2B5EF4-FFF2-40B4-BE49-F238E27FC236}">
                <a16:creationId xmlns:a16="http://schemas.microsoft.com/office/drawing/2014/main" id="{573E0F4D-2F34-4DFF-AC89-D7D7D425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2286000" cy="838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latin typeface="Comic Sans MS" panose="030F0702030302020204" pitchFamily="66" charset="0"/>
              </a:rPr>
              <a:t>proximální zóna</a:t>
            </a:r>
          </a:p>
          <a:p>
            <a:pPr eaLnBrk="1" hangingPunct="1"/>
            <a:r>
              <a:rPr lang="cs-CZ" altLang="cs-CZ" sz="1400" b="0">
                <a:latin typeface="Comic Sans MS" panose="030F0702030302020204" pitchFamily="66" charset="0"/>
              </a:rPr>
              <a:t>střední zóna</a:t>
            </a:r>
          </a:p>
          <a:p>
            <a:pPr eaLnBrk="1" hangingPunct="1"/>
            <a:r>
              <a:rPr lang="cs-CZ" altLang="cs-CZ" sz="1400" b="0">
                <a:latin typeface="Comic Sans MS" panose="030F0702030302020204" pitchFamily="66" charset="0"/>
              </a:rPr>
              <a:t>distální zóna</a:t>
            </a:r>
          </a:p>
        </p:txBody>
      </p:sp>
      <p:sp>
        <p:nvSpPr>
          <p:cNvPr id="32771" name="Text Box 17">
            <a:extLst>
              <a:ext uri="{FF2B5EF4-FFF2-40B4-BE49-F238E27FC236}">
                <a16:creationId xmlns:a16="http://schemas.microsoft.com/office/drawing/2014/main" id="{D50B3622-05D0-4EBA-8775-D2203FE87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Proglaciální oblast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19" descr="Hambrey4">
            <a:extLst>
              <a:ext uri="{FF2B5EF4-FFF2-40B4-BE49-F238E27FC236}">
                <a16:creationId xmlns:a16="http://schemas.microsoft.com/office/drawing/2014/main" id="{AE28D113-5EBB-4F0A-9D0E-2F1289EF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73275"/>
            <a:ext cx="52578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0" descr="Proglac_obl1">
            <a:extLst>
              <a:ext uri="{FF2B5EF4-FFF2-40B4-BE49-F238E27FC236}">
                <a16:creationId xmlns:a16="http://schemas.microsoft.com/office/drawing/2014/main" id="{5EF44DC7-16B2-4E58-978C-B62D3446F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3547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22">
            <a:extLst>
              <a:ext uri="{FF2B5EF4-FFF2-40B4-BE49-F238E27FC236}">
                <a16:creationId xmlns:a16="http://schemas.microsoft.com/office/drawing/2014/main" id="{412EE322-EBB4-4378-AC90-4903DC8E3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111375"/>
            <a:ext cx="3562350" cy="5175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sandry</a:t>
            </a:r>
            <a:r>
              <a:rPr lang="cs-CZ" altLang="cs-CZ" sz="1400" b="0">
                <a:solidFill>
                  <a:srgbClr val="FFFF00"/>
                </a:solidFill>
                <a:latin typeface="Comic Sans MS" panose="030F0702030302020204" pitchFamily="66" charset="0"/>
              </a:rPr>
              <a:t> - mocné výplavové kužele na okrajích ledovců</a:t>
            </a:r>
          </a:p>
        </p:txBody>
      </p:sp>
      <p:pic>
        <p:nvPicPr>
          <p:cNvPr id="32775" name="Picture 24" descr="Sandur%20struktur_stratifikovany">
            <a:extLst>
              <a:ext uri="{FF2B5EF4-FFF2-40B4-BE49-F238E27FC236}">
                <a16:creationId xmlns:a16="http://schemas.microsoft.com/office/drawing/2014/main" id="{3664E7D3-0438-406E-8EE3-2AA7E40A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9528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>
            <a:extLst>
              <a:ext uri="{FF2B5EF4-FFF2-40B4-BE49-F238E27FC236}">
                <a16:creationId xmlns:a16="http://schemas.microsoft.com/office/drawing/2014/main" id="{AB68DCE5-BCE8-4B55-A8DB-6A2A9EF59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99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Proglaciální oblast – proximální zóna, fluviální + aluviální sedimentace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8" descr="PICT0011">
            <a:extLst>
              <a:ext uri="{FF2B5EF4-FFF2-40B4-BE49-F238E27FC236}">
                <a16:creationId xmlns:a16="http://schemas.microsoft.com/office/drawing/2014/main" id="{1826ED48-28B4-4A45-AE76-334504754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 descr="PICT0017">
            <a:extLst>
              <a:ext uri="{FF2B5EF4-FFF2-40B4-BE49-F238E27FC236}">
                <a16:creationId xmlns:a16="http://schemas.microsoft.com/office/drawing/2014/main" id="{0FFD0FC0-1E7B-4152-B477-FC1BB7CA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2" descr="Hambrey4">
            <a:extLst>
              <a:ext uri="{FF2B5EF4-FFF2-40B4-BE49-F238E27FC236}">
                <a16:creationId xmlns:a16="http://schemas.microsoft.com/office/drawing/2014/main" id="{199A8E13-A94D-4007-97CB-76C29943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1" t="15910"/>
          <a:stretch>
            <a:fillRect/>
          </a:stretch>
        </p:blipFill>
        <p:spPr bwMode="auto">
          <a:xfrm>
            <a:off x="4572000" y="609600"/>
            <a:ext cx="32575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83049968-F031-452C-8FEC-310E4B1C7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769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Proglaciální oblast – střední zóna, sedimenty divočících řek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6" descr="21500013">
            <a:extLst>
              <a:ext uri="{FF2B5EF4-FFF2-40B4-BE49-F238E27FC236}">
                <a16:creationId xmlns:a16="http://schemas.microsoft.com/office/drawing/2014/main" id="{96C3F5A9-BAAC-4899-8E8C-142832563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Fukov5">
            <a:extLst>
              <a:ext uri="{FF2B5EF4-FFF2-40B4-BE49-F238E27FC236}">
                <a16:creationId xmlns:a16="http://schemas.microsoft.com/office/drawing/2014/main" id="{3E554B08-5E32-4426-BE1D-CCFFE541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1450"/>
            <a:ext cx="4419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glacifluv_sed_korytovite_zvrstveni">
            <a:extLst>
              <a:ext uri="{FF2B5EF4-FFF2-40B4-BE49-F238E27FC236}">
                <a16:creationId xmlns:a16="http://schemas.microsoft.com/office/drawing/2014/main" id="{193A4BC7-2E14-486D-BBA3-C8C610C5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004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kriz_zvrst">
            <a:extLst>
              <a:ext uri="{FF2B5EF4-FFF2-40B4-BE49-F238E27FC236}">
                <a16:creationId xmlns:a16="http://schemas.microsoft.com/office/drawing/2014/main" id="{AA315595-F45A-4E88-BF9F-B2428F5B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191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050">
            <a:extLst>
              <a:ext uri="{FF2B5EF4-FFF2-40B4-BE49-F238E27FC236}">
                <a16:creationId xmlns:a16="http://schemas.microsoft.com/office/drawing/2014/main" id="{5E4EB9FF-2817-434D-B14B-0363BA020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61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Proglaciální oblast – distální zóna, přechod do fluviální sedimentace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2055" descr="P8260050">
            <a:extLst>
              <a:ext uri="{FF2B5EF4-FFF2-40B4-BE49-F238E27FC236}">
                <a16:creationId xmlns:a16="http://schemas.microsoft.com/office/drawing/2014/main" id="{F989A3CF-6516-4B63-91D2-7AD175D6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8"/>
            <a:ext cx="914400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028">
            <a:extLst>
              <a:ext uri="{FF2B5EF4-FFF2-40B4-BE49-F238E27FC236}">
                <a16:creationId xmlns:a16="http://schemas.microsoft.com/office/drawing/2014/main" id="{F161CFB3-0DC4-4EC3-974B-2F2BDEBA6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622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Glacilakustrinní sedimenty</a:t>
            </a:r>
            <a:endParaRPr lang="en-GB" altLang="cs-CZ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867" name="Text Box 1029">
            <a:extLst>
              <a:ext uri="{FF2B5EF4-FFF2-40B4-BE49-F238E27FC236}">
                <a16:creationId xmlns:a16="http://schemas.microsoft.com/office/drawing/2014/main" id="{2C225140-5AC1-4D86-88A5-1E165B8D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534400" cy="58102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Definice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cs-CZ" altLang="cs-CZ" sz="1600" b="0">
                <a:latin typeface="Comic Sans MS" panose="030F0702030302020204" pitchFamily="66" charset="0"/>
              </a:rPr>
              <a:t>Proglaciální usazeniny charakteristické páskovanými sedimenty (varvy, páskované písky, jíly)</a:t>
            </a:r>
          </a:p>
        </p:txBody>
      </p:sp>
      <p:sp>
        <p:nvSpPr>
          <p:cNvPr id="36868" name="Text Box 1030">
            <a:extLst>
              <a:ext uri="{FF2B5EF4-FFF2-40B4-BE49-F238E27FC236}">
                <a16:creationId xmlns:a16="http://schemas.microsoft.com/office/drawing/2014/main" id="{99ABDC14-0C0A-46EA-8B28-8DC311CB3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3733800" cy="11557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latin typeface="Comic Sans MS" panose="030F0702030302020204" pitchFamily="66" charset="0"/>
                <a:cs typeface="Times New Roman" panose="02020603050405020304" pitchFamily="18" charset="0"/>
              </a:rPr>
              <a:t>Vznik:</a:t>
            </a:r>
            <a:endParaRPr lang="cs-CZ" altLang="cs-CZ" sz="140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cs-CZ" altLang="cs-CZ" sz="1400" b="0">
                <a:latin typeface="Comic Sans MS" panose="030F0702030302020204" pitchFamily="66" charset="0"/>
              </a:rPr>
              <a:t>z tajících ledovců v předpolí kontinentálního ledovce</a:t>
            </a:r>
          </a:p>
          <a:p>
            <a:pPr>
              <a:buFontTx/>
              <a:buChar char="•"/>
            </a:pPr>
            <a:r>
              <a:rPr lang="cs-CZ" altLang="cs-CZ" sz="1400" b="0">
                <a:latin typeface="Comic Sans MS" panose="030F0702030302020204" pitchFamily="66" charset="0"/>
              </a:rPr>
              <a:t>většinou sedimentace materiálu do relativně </a:t>
            </a:r>
            <a:r>
              <a:rPr lang="cs-CZ" altLang="cs-CZ" sz="1400">
                <a:latin typeface="Comic Sans MS" panose="030F0702030302020204" pitchFamily="66" charset="0"/>
              </a:rPr>
              <a:t>klidných stojatých vod</a:t>
            </a:r>
          </a:p>
        </p:txBody>
      </p:sp>
      <p:grpSp>
        <p:nvGrpSpPr>
          <p:cNvPr id="123913" name="Group 1033">
            <a:extLst>
              <a:ext uri="{FF2B5EF4-FFF2-40B4-BE49-F238E27FC236}">
                <a16:creationId xmlns:a16="http://schemas.microsoft.com/office/drawing/2014/main" id="{8C648BDB-1712-498D-AB82-2BE8575ADA63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1543050"/>
            <a:ext cx="2209800" cy="1828800"/>
            <a:chOff x="1632" y="1824"/>
            <a:chExt cx="1392" cy="1152"/>
          </a:xfrm>
        </p:grpSpPr>
        <p:sp>
          <p:nvSpPr>
            <p:cNvPr id="36881" name="Rectangle 1034" descr="Tečkované kosočtverce">
              <a:extLst>
                <a:ext uri="{FF2B5EF4-FFF2-40B4-BE49-F238E27FC236}">
                  <a16:creationId xmlns:a16="http://schemas.microsoft.com/office/drawing/2014/main" id="{58E38B21-8A8C-4C86-BA07-1FD9033E8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824"/>
              <a:ext cx="1392" cy="1152"/>
            </a:xfrm>
            <a:prstGeom prst="rect">
              <a:avLst/>
            </a:prstGeom>
            <a:pattFill prst="dotDmnd">
              <a:fgClr>
                <a:srgbClr val="3366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36882" name="Rectangle 1035" descr="Šachovnice">
              <a:extLst>
                <a:ext uri="{FF2B5EF4-FFF2-40B4-BE49-F238E27FC236}">
                  <a16:creationId xmlns:a16="http://schemas.microsoft.com/office/drawing/2014/main" id="{8EE8940E-60A1-489A-B87E-FBBD62B40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640"/>
              <a:ext cx="1392" cy="336"/>
            </a:xfrm>
            <a:prstGeom prst="rect">
              <a:avLst/>
            </a:prstGeom>
            <a:pattFill prst="lgCheck">
              <a:fgClr>
                <a:srgbClr val="3366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123916" name="Rectangle 1036" descr="Tečkované kosočtverce">
            <a:extLst>
              <a:ext uri="{FF2B5EF4-FFF2-40B4-BE49-F238E27FC236}">
                <a16:creationId xmlns:a16="http://schemas.microsoft.com/office/drawing/2014/main" id="{99EF3DD2-BE09-4996-976D-D0DFE606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1543050"/>
            <a:ext cx="2209800" cy="1828800"/>
          </a:xfrm>
          <a:prstGeom prst="rect">
            <a:avLst/>
          </a:prstGeom>
          <a:pattFill prst="dotDmnd">
            <a:fgClr>
              <a:srgbClr val="3366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23917" name="Rectangle 1037" descr="Šachovnice">
            <a:extLst>
              <a:ext uri="{FF2B5EF4-FFF2-40B4-BE49-F238E27FC236}">
                <a16:creationId xmlns:a16="http://schemas.microsoft.com/office/drawing/2014/main" id="{16E459CC-09BF-4AA0-B322-FDC381AB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2838450"/>
            <a:ext cx="2209800" cy="533400"/>
          </a:xfrm>
          <a:prstGeom prst="rect">
            <a:avLst/>
          </a:prstGeom>
          <a:pattFill prst="lgCheck">
            <a:fgClr>
              <a:srgbClr val="3366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23918" name="Rectangle 1038">
            <a:extLst>
              <a:ext uri="{FF2B5EF4-FFF2-40B4-BE49-F238E27FC236}">
                <a16:creationId xmlns:a16="http://schemas.microsoft.com/office/drawing/2014/main" id="{8B1E056E-FDCB-4BDB-87D3-71CF913B7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43050"/>
            <a:ext cx="22098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23919" name="Rectangle 1039">
            <a:extLst>
              <a:ext uri="{FF2B5EF4-FFF2-40B4-BE49-F238E27FC236}">
                <a16:creationId xmlns:a16="http://schemas.microsoft.com/office/drawing/2014/main" id="{8C1AA549-EE8A-4C1A-B526-827476043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43050"/>
            <a:ext cx="2209800" cy="2286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23920" name="Rectangle 1040">
            <a:extLst>
              <a:ext uri="{FF2B5EF4-FFF2-40B4-BE49-F238E27FC236}">
                <a16:creationId xmlns:a16="http://schemas.microsoft.com/office/drawing/2014/main" id="{9CDFC83D-6890-4936-9E3A-C9EC2577D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575" y="11811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jaro + léto</a:t>
            </a:r>
          </a:p>
        </p:txBody>
      </p:sp>
      <p:sp>
        <p:nvSpPr>
          <p:cNvPr id="123921" name="Rectangle 1041">
            <a:extLst>
              <a:ext uri="{FF2B5EF4-FFF2-40B4-BE49-F238E27FC236}">
                <a16:creationId xmlns:a16="http://schemas.microsoft.com/office/drawing/2014/main" id="{632959B9-00BC-4984-A44B-83EF369D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5" y="11811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zima</a:t>
            </a:r>
          </a:p>
        </p:txBody>
      </p:sp>
      <p:sp>
        <p:nvSpPr>
          <p:cNvPr id="36876" name="Text Box 1031">
            <a:extLst>
              <a:ext uri="{FF2B5EF4-FFF2-40B4-BE49-F238E27FC236}">
                <a16:creationId xmlns:a16="http://schemas.microsoft.com/office/drawing/2014/main" id="{2A7B14F5-B06D-4079-8207-953CEEBE3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90800"/>
            <a:ext cx="3733800" cy="19685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Comic Sans MS" panose="030F0702030302020204" pitchFamily="66" charset="0"/>
              </a:rPr>
              <a:t>Sediment: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>
                <a:latin typeface="Comic Sans MS" panose="030F0702030302020204" pitchFamily="66" charset="0"/>
              </a:rPr>
              <a:t>Zrnitost – jemný písek, silt nebo jíl</a:t>
            </a:r>
            <a:r>
              <a:rPr lang="cs-CZ" altLang="cs-CZ" sz="1400"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V</a:t>
            </a:r>
            <a:r>
              <a:rPr lang="cs-CZ" altLang="cs-CZ" sz="1600">
                <a:latin typeface="Comic Sans MS" panose="030F0702030302020204" pitchFamily="66" charset="0"/>
                <a:cs typeface="Times New Roman" panose="02020603050405020304" pitchFamily="18" charset="0"/>
              </a:rPr>
              <a:t>arv</a:t>
            </a:r>
            <a:r>
              <a:rPr lang="cs-CZ" altLang="cs-CZ" sz="1600">
                <a:latin typeface="Comic Sans MS" panose="030F0702030302020204" pitchFamily="66" charset="0"/>
              </a:rPr>
              <a:t>y</a:t>
            </a:r>
            <a:r>
              <a:rPr lang="cs-CZ" altLang="cs-CZ" sz="1600" b="0">
                <a:latin typeface="Comic Sans MS" panose="030F0702030302020204" pitchFamily="66" charset="0"/>
              </a:rPr>
              <a:t> -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laminace vzr</a:t>
            </a:r>
            <a:r>
              <a:rPr lang="cs-CZ" altLang="cs-CZ" sz="1600" b="0">
                <a:latin typeface="Comic Sans MS" panose="030F0702030302020204" pitchFamily="66" charset="0"/>
              </a:rPr>
              <a:t>ů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stá v d</a:t>
            </a:r>
            <a:r>
              <a:rPr lang="cs-CZ" altLang="cs-CZ" sz="1600" b="0">
                <a:latin typeface="Comic Sans MS" panose="030F0702030302020204" pitchFamily="66" charset="0"/>
              </a:rPr>
              <a:t>ů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sledku ro</a:t>
            </a:r>
            <a:r>
              <a:rPr lang="cs-CZ" altLang="cs-CZ" sz="1600" b="0">
                <a:latin typeface="Comic Sans MS" panose="030F0702030302020204" pitchFamily="66" charset="0"/>
              </a:rPr>
              <a:t>č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ního kolísání p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ísunu materiálu</a:t>
            </a:r>
            <a:r>
              <a:rPr lang="cs-CZ" altLang="cs-CZ" sz="1600" b="0">
                <a:latin typeface="Comic Sans MS" panose="030F0702030302020204" pitchFamily="66" charset="0"/>
              </a:rPr>
              <a:t> –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ka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doro</a:t>
            </a:r>
            <a:r>
              <a:rPr lang="cs-CZ" altLang="cs-CZ" sz="1600" b="0">
                <a:latin typeface="Comic Sans MS" panose="030F0702030302020204" pitchFamily="66" charset="0"/>
              </a:rPr>
              <a:t>ční ukládání </a:t>
            </a:r>
            <a:r>
              <a:rPr lang="cs-CZ" altLang="cs-CZ" sz="1600" b="0">
                <a:latin typeface="Comic Sans MS" panose="030F0702030302020204" pitchFamily="66" charset="0"/>
                <a:cs typeface="Arial" panose="020B0604020202020204" pitchFamily="34" charset="0"/>
              </a:rPr>
              <a:t>→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datování</a:t>
            </a:r>
            <a:r>
              <a:rPr lang="cs-CZ" altLang="cs-CZ" sz="1600" b="0">
                <a:latin typeface="Comic Sans MS" panose="030F0702030302020204" pitchFamily="66" charset="0"/>
              </a:rPr>
              <a:t>,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mo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no vztáhnout i ke kalendá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ní </a:t>
            </a:r>
            <a:r>
              <a:rPr lang="cs-CZ" altLang="cs-CZ" sz="1600" b="0">
                <a:latin typeface="Comic Sans MS" panose="030F0702030302020204" pitchFamily="66" charset="0"/>
              </a:rPr>
              <a:t>č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asové škále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6877" name="Picture 1044" descr="2">
            <a:extLst>
              <a:ext uri="{FF2B5EF4-FFF2-40B4-BE49-F238E27FC236}">
                <a16:creationId xmlns:a16="http://schemas.microsoft.com/office/drawing/2014/main" id="{F107C091-FAAA-4533-96B4-DFDC89F5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505200"/>
            <a:ext cx="4572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045" descr="1">
            <a:extLst>
              <a:ext uri="{FF2B5EF4-FFF2-40B4-BE49-F238E27FC236}">
                <a16:creationId xmlns:a16="http://schemas.microsoft.com/office/drawing/2014/main" id="{C11F99DE-5555-433B-8B86-7D5A2D82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8194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Line 1046">
            <a:extLst>
              <a:ext uri="{FF2B5EF4-FFF2-40B4-BE49-F238E27FC236}">
                <a16:creationId xmlns:a16="http://schemas.microsoft.com/office/drawing/2014/main" id="{874EE498-D9DB-41FD-B41A-B9045D5EB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5257800"/>
            <a:ext cx="914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0" name="Rectangle 1047">
            <a:extLst>
              <a:ext uri="{FF2B5EF4-FFF2-40B4-BE49-F238E27FC236}">
                <a16:creationId xmlns:a16="http://schemas.microsoft.com/office/drawing/2014/main" id="{6FBC2646-767A-496E-BF69-EB414496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876800"/>
            <a:ext cx="1046163" cy="3048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omic Sans MS" panose="030F0702030302020204" pitchFamily="66" charset="0"/>
              </a:rPr>
              <a:t>Dropstone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9" descr="Varve024">
            <a:extLst>
              <a:ext uri="{FF2B5EF4-FFF2-40B4-BE49-F238E27FC236}">
                <a16:creationId xmlns:a16="http://schemas.microsoft.com/office/drawing/2014/main" id="{FE021C41-584C-4069-91E8-A9A19688A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t="8771" r="11363" b="27328"/>
          <a:stretch>
            <a:fillRect/>
          </a:stretch>
        </p:blipFill>
        <p:spPr bwMode="auto">
          <a:xfrm>
            <a:off x="228600" y="1219200"/>
            <a:ext cx="28241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0">
            <a:extLst>
              <a:ext uri="{FF2B5EF4-FFF2-40B4-BE49-F238E27FC236}">
                <a16:creationId xmlns:a16="http://schemas.microsoft.com/office/drawing/2014/main" id="{3911AD27-B8D7-4221-A56A-C3862DC4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52488"/>
            <a:ext cx="327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latin typeface="Arial" panose="020B0604020202020204" pitchFamily="34" charset="0"/>
              </a:rPr>
              <a:t>Jezero Heinälampi, Finsko</a:t>
            </a:r>
          </a:p>
        </p:txBody>
      </p:sp>
      <p:sp>
        <p:nvSpPr>
          <p:cNvPr id="37892" name="Freeform 22">
            <a:extLst>
              <a:ext uri="{FF2B5EF4-FFF2-40B4-BE49-F238E27FC236}">
                <a16:creationId xmlns:a16="http://schemas.microsoft.com/office/drawing/2014/main" id="{D83131B9-A484-4FF4-BBE4-8931DE5F6BB8}"/>
              </a:ext>
            </a:extLst>
          </p:cNvPr>
          <p:cNvSpPr>
            <a:spLocks/>
          </p:cNvSpPr>
          <p:nvPr/>
        </p:nvSpPr>
        <p:spPr bwMode="auto">
          <a:xfrm>
            <a:off x="1752600" y="2667000"/>
            <a:ext cx="1438275" cy="152400"/>
          </a:xfrm>
          <a:custGeom>
            <a:avLst/>
            <a:gdLst>
              <a:gd name="T0" fmla="*/ 2147483647 w 906"/>
              <a:gd name="T1" fmla="*/ 2147483647 h 96"/>
              <a:gd name="T2" fmla="*/ 0 w 906"/>
              <a:gd name="T3" fmla="*/ 0 h 9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06" h="96">
                <a:moveTo>
                  <a:pt x="906" y="96"/>
                </a:moveTo>
                <a:lnTo>
                  <a:pt x="0" y="0"/>
                </a:ln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3" name="Rectangle 23">
            <a:extLst>
              <a:ext uri="{FF2B5EF4-FFF2-40B4-BE49-F238E27FC236}">
                <a16:creationId xmlns:a16="http://schemas.microsoft.com/office/drawing/2014/main" id="{7961F479-0541-4B9F-AAD1-AC8CD80C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438400"/>
            <a:ext cx="1600200" cy="915988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chemeClr val="bg1"/>
                </a:solidFill>
                <a:latin typeface="Arial" panose="020B0604020202020204" pitchFamily="34" charset="0"/>
              </a:rPr>
              <a:t>léto – planktonické diatomity</a:t>
            </a:r>
          </a:p>
        </p:txBody>
      </p:sp>
      <p:sp>
        <p:nvSpPr>
          <p:cNvPr id="37894" name="Freeform 24">
            <a:extLst>
              <a:ext uri="{FF2B5EF4-FFF2-40B4-BE49-F238E27FC236}">
                <a16:creationId xmlns:a16="http://schemas.microsoft.com/office/drawing/2014/main" id="{338DF27B-79BB-4A6B-9245-4DE0DFB10434}"/>
              </a:ext>
            </a:extLst>
          </p:cNvPr>
          <p:cNvSpPr>
            <a:spLocks/>
          </p:cNvSpPr>
          <p:nvPr/>
        </p:nvSpPr>
        <p:spPr bwMode="auto">
          <a:xfrm>
            <a:off x="1752600" y="2909888"/>
            <a:ext cx="1443038" cy="823912"/>
          </a:xfrm>
          <a:custGeom>
            <a:avLst/>
            <a:gdLst>
              <a:gd name="T0" fmla="*/ 2147483647 w 909"/>
              <a:gd name="T1" fmla="*/ 0 h 519"/>
              <a:gd name="T2" fmla="*/ 0 w 909"/>
              <a:gd name="T3" fmla="*/ 2147483647 h 51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09" h="519">
                <a:moveTo>
                  <a:pt x="909" y="0"/>
                </a:moveTo>
                <a:lnTo>
                  <a:pt x="0" y="519"/>
                </a:ln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5" name="Freeform 25">
            <a:extLst>
              <a:ext uri="{FF2B5EF4-FFF2-40B4-BE49-F238E27FC236}">
                <a16:creationId xmlns:a16="http://schemas.microsoft.com/office/drawing/2014/main" id="{7F1198D6-78BE-425A-AF4B-D987AE80DCF2}"/>
              </a:ext>
            </a:extLst>
          </p:cNvPr>
          <p:cNvSpPr>
            <a:spLocks/>
          </p:cNvSpPr>
          <p:nvPr/>
        </p:nvSpPr>
        <p:spPr bwMode="auto">
          <a:xfrm>
            <a:off x="1905000" y="1905000"/>
            <a:ext cx="1290638" cy="828675"/>
          </a:xfrm>
          <a:custGeom>
            <a:avLst/>
            <a:gdLst>
              <a:gd name="T0" fmla="*/ 2147483647 w 813"/>
              <a:gd name="T1" fmla="*/ 2147483647 h 522"/>
              <a:gd name="T2" fmla="*/ 0 w 813"/>
              <a:gd name="T3" fmla="*/ 0 h 5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13" h="522">
                <a:moveTo>
                  <a:pt x="813" y="522"/>
                </a:moveTo>
                <a:lnTo>
                  <a:pt x="0" y="0"/>
                </a:ln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6" name="Freeform 27">
            <a:extLst>
              <a:ext uri="{FF2B5EF4-FFF2-40B4-BE49-F238E27FC236}">
                <a16:creationId xmlns:a16="http://schemas.microsoft.com/office/drawing/2014/main" id="{D28740C5-3F89-4CE6-A407-4897D9E4FCB9}"/>
              </a:ext>
            </a:extLst>
          </p:cNvPr>
          <p:cNvSpPr>
            <a:spLocks/>
          </p:cNvSpPr>
          <p:nvPr/>
        </p:nvSpPr>
        <p:spPr bwMode="auto">
          <a:xfrm>
            <a:off x="1971675" y="4267200"/>
            <a:ext cx="1204913" cy="147638"/>
          </a:xfrm>
          <a:custGeom>
            <a:avLst/>
            <a:gdLst>
              <a:gd name="T0" fmla="*/ 2147483647 w 759"/>
              <a:gd name="T1" fmla="*/ 2147483647 h 93"/>
              <a:gd name="T2" fmla="*/ 0 w 759"/>
              <a:gd name="T3" fmla="*/ 0 h 9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59" h="93">
                <a:moveTo>
                  <a:pt x="759" y="93"/>
                </a:moveTo>
                <a:lnTo>
                  <a:pt x="0" y="0"/>
                </a:ln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7" name="Rectangle 28">
            <a:extLst>
              <a:ext uri="{FF2B5EF4-FFF2-40B4-BE49-F238E27FC236}">
                <a16:creationId xmlns:a16="http://schemas.microsoft.com/office/drawing/2014/main" id="{1F8F3BD7-1873-4C1F-ADB2-A437677C7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038600"/>
            <a:ext cx="1600200" cy="915988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chemeClr val="bg1"/>
                </a:solidFill>
                <a:latin typeface="Arial" panose="020B0604020202020204" pitchFamily="34" charset="0"/>
              </a:rPr>
              <a:t>podzim, zima, jaro – bez diatomitů</a:t>
            </a:r>
          </a:p>
        </p:txBody>
      </p:sp>
      <p:sp>
        <p:nvSpPr>
          <p:cNvPr id="37898" name="Freeform 29">
            <a:extLst>
              <a:ext uri="{FF2B5EF4-FFF2-40B4-BE49-F238E27FC236}">
                <a16:creationId xmlns:a16="http://schemas.microsoft.com/office/drawing/2014/main" id="{864938EA-D742-4316-9189-C0EE1ECA57AF}"/>
              </a:ext>
            </a:extLst>
          </p:cNvPr>
          <p:cNvSpPr>
            <a:spLocks/>
          </p:cNvSpPr>
          <p:nvPr/>
        </p:nvSpPr>
        <p:spPr bwMode="auto">
          <a:xfrm>
            <a:off x="1914525" y="4457700"/>
            <a:ext cx="1247775" cy="33338"/>
          </a:xfrm>
          <a:custGeom>
            <a:avLst/>
            <a:gdLst>
              <a:gd name="T0" fmla="*/ 2147483647 w 786"/>
              <a:gd name="T1" fmla="*/ 2147483647 h 21"/>
              <a:gd name="T2" fmla="*/ 0 w 786"/>
              <a:gd name="T3" fmla="*/ 0 h 2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86" h="21">
                <a:moveTo>
                  <a:pt x="786" y="21"/>
                </a:moveTo>
                <a:lnTo>
                  <a:pt x="0" y="0"/>
                </a:ln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9" name="Freeform 30">
            <a:extLst>
              <a:ext uri="{FF2B5EF4-FFF2-40B4-BE49-F238E27FC236}">
                <a16:creationId xmlns:a16="http://schemas.microsoft.com/office/drawing/2014/main" id="{869E8949-DBE6-429F-971D-8C1438948D18}"/>
              </a:ext>
            </a:extLst>
          </p:cNvPr>
          <p:cNvSpPr>
            <a:spLocks/>
          </p:cNvSpPr>
          <p:nvPr/>
        </p:nvSpPr>
        <p:spPr bwMode="auto">
          <a:xfrm>
            <a:off x="1905000" y="4586288"/>
            <a:ext cx="1257300" cy="138112"/>
          </a:xfrm>
          <a:custGeom>
            <a:avLst/>
            <a:gdLst>
              <a:gd name="T0" fmla="*/ 2147483647 w 792"/>
              <a:gd name="T1" fmla="*/ 0 h 87"/>
              <a:gd name="T2" fmla="*/ 0 w 792"/>
              <a:gd name="T3" fmla="*/ 2147483647 h 8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92" h="87">
                <a:moveTo>
                  <a:pt x="792" y="0"/>
                </a:moveTo>
                <a:lnTo>
                  <a:pt x="0" y="87"/>
                </a:ln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0" name="AutoShape 32">
            <a:extLst>
              <a:ext uri="{FF2B5EF4-FFF2-40B4-BE49-F238E27FC236}">
                <a16:creationId xmlns:a16="http://schemas.microsoft.com/office/drawing/2014/main" id="{FA4BBECB-7AC8-4A04-935D-B684394D5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05200"/>
            <a:ext cx="685800" cy="685800"/>
          </a:xfrm>
          <a:prstGeom prst="downArrow">
            <a:avLst>
              <a:gd name="adj1" fmla="val 52778"/>
              <a:gd name="adj2" fmla="val 34722"/>
            </a:avLst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7901" name="Text Box 33">
            <a:extLst>
              <a:ext uri="{FF2B5EF4-FFF2-40B4-BE49-F238E27FC236}">
                <a16:creationId xmlns:a16="http://schemas.microsoft.com/office/drawing/2014/main" id="{1962F32B-231F-4D00-9076-B0DADCCD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2809875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rgbClr val="66CCFF"/>
                </a:solidFill>
                <a:latin typeface="Arial" panose="020B0604020202020204" pitchFamily="34" charset="0"/>
              </a:rPr>
              <a:t>změna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rgbClr val="66CCFF"/>
                </a:solidFill>
                <a:latin typeface="Arial" panose="020B0604020202020204" pitchFamily="34" charset="0"/>
              </a:rPr>
              <a:t>(zhoršení)</a:t>
            </a:r>
          </a:p>
        </p:txBody>
      </p:sp>
      <p:pic>
        <p:nvPicPr>
          <p:cNvPr id="37902" name="Picture 35" descr="lakustr">
            <a:extLst>
              <a:ext uri="{FF2B5EF4-FFF2-40B4-BE49-F238E27FC236}">
                <a16:creationId xmlns:a16="http://schemas.microsoft.com/office/drawing/2014/main" id="{47056158-2303-477C-B106-28AAAF4A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04800"/>
            <a:ext cx="40671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 Box 36">
            <a:extLst>
              <a:ext uri="{FF2B5EF4-FFF2-40B4-BE49-F238E27FC236}">
                <a16:creationId xmlns:a16="http://schemas.microsoft.com/office/drawing/2014/main" id="{ABD7E0F0-A6AC-4398-99BF-41E369D5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470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Glacilakustrinní sedimenty</a:t>
            </a:r>
            <a:endParaRPr lang="en-GB" altLang="cs-CZ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40B476EC-653D-493B-949A-2175AF67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34290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3. P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roglaci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ln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oblast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vn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ě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vlastn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 ledovce</a:t>
            </a: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buFontTx/>
              <a:buChar char="•"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roxim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ln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 zóna</a:t>
            </a:r>
          </a:p>
          <a:p>
            <a:pPr>
              <a:buFontTx/>
              <a:buChar char="•"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edn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 zóna</a:t>
            </a:r>
          </a:p>
          <a:p>
            <a:pPr>
              <a:buFontTx/>
              <a:buChar char="•"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dist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ln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zóna</a:t>
            </a:r>
            <a:r>
              <a:rPr lang="cs-CZ" altLang="cs-CZ" sz="1800" b="0" i="1">
                <a:solidFill>
                  <a:schemeClr val="bg1"/>
                </a:solidFill>
                <a:latin typeface="Comic Sans MS" panose="030F0702030302020204" pitchFamily="66" charset="0"/>
              </a:rPr>
              <a:t>			</a:t>
            </a:r>
            <a:endParaRPr lang="cs-CZ" altLang="cs-CZ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3" descr="Brodzikowski9">
            <a:extLst>
              <a:ext uri="{FF2B5EF4-FFF2-40B4-BE49-F238E27FC236}">
                <a16:creationId xmlns:a16="http://schemas.microsoft.com/office/drawing/2014/main" id="{4A68C657-F0F4-4121-932E-FDD4384C3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803275"/>
            <a:ext cx="5791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Menzies9">
            <a:extLst>
              <a:ext uri="{FF2B5EF4-FFF2-40B4-BE49-F238E27FC236}">
                <a16:creationId xmlns:a16="http://schemas.microsoft.com/office/drawing/2014/main" id="{E053CD90-AAEA-4589-8695-022CCDD8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76600"/>
            <a:ext cx="3657600" cy="3521075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B979787B-DE3E-4CFB-989E-029647FC9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Oblasti pevninsk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ho ledovcov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ho syst</a:t>
            </a:r>
            <a:r>
              <a:rPr lang="cs-CZ" altLang="cs-CZ" sz="2400" dirty="0">
                <a:solidFill>
                  <a:srgbClr val="FFCC66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2400" dirty="0">
                <a:solidFill>
                  <a:srgbClr val="FFCC66"/>
                </a:solidFill>
                <a:latin typeface="Comic Sans MS" panose="030F0702030302020204" pitchFamily="66" charset="0"/>
              </a:rPr>
              <a:t>mu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8096BF04-A6C3-4F0A-B378-168C664B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724400"/>
            <a:ext cx="4876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4.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periglaci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ln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oblast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nad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ledovcem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–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extraglaci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ln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5A5CA0D4-F2D5-40C5-9C56-5A0AB86F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76200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CC66"/>
                </a:solidFill>
                <a:latin typeface="Comic Sans MS" panose="030F0702030302020204" pitchFamily="66" charset="0"/>
              </a:rPr>
              <a:t>Sedimenty pevninských ledovců – genetické členění</a:t>
            </a:r>
          </a:p>
          <a:p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</a:t>
            </a:r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</a:rPr>
              <a:t>ě</a:t>
            </a:r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leny podle prost</a:t>
            </a:r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edí a typického mechanismu sedimentace</a:t>
            </a:r>
            <a:r>
              <a:rPr lang="cs-CZ" altLang="cs-CZ" sz="1600" b="0" dirty="0">
                <a:solidFill>
                  <a:srgbClr val="FFCC66"/>
                </a:solidFill>
                <a:latin typeface="Comic Sans MS" panose="030F0702030302020204" pitchFamily="66" charset="0"/>
              </a:rPr>
              <a:t>):</a:t>
            </a:r>
            <a:endParaRPr lang="en-GB" altLang="cs-CZ" sz="1600" b="0" dirty="0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Picture 3" descr="Brodzikowski2">
            <a:extLst>
              <a:ext uri="{FF2B5EF4-FFF2-40B4-BE49-F238E27FC236}">
                <a16:creationId xmlns:a16="http://schemas.microsoft.com/office/drawing/2014/main" id="{0AD388FE-E947-475D-9512-4D40F418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"/>
          <a:stretch>
            <a:fillRect/>
          </a:stretch>
        </p:blipFill>
        <p:spPr bwMode="auto">
          <a:xfrm>
            <a:off x="-9525" y="2628900"/>
            <a:ext cx="558006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B06756F8-F3AF-4F0D-BD0C-5010E8570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76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glacigenní sedimenty 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tilly</a:t>
            </a:r>
            <a:r>
              <a:rPr lang="cs-CZ" altLang="cs-CZ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vzniklé ulo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ením p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ímo ledovcem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glacifluviální sedimenty</a:t>
            </a:r>
            <a:r>
              <a:rPr lang="cs-CZ" altLang="cs-CZ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ulo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ené tavnými ledovcovými vodami v ledovcové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, terminoglaciální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 proglaciální oblasti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9D634F75-D69C-4787-B498-4FC77D82B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1903413"/>
            <a:ext cx="898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glacilakustrinní sedimenty</a:t>
            </a:r>
            <a:endParaRPr lang="cs-CZ" altLang="cs-CZ" b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	(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ukládané v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supraglaciální a subglaciální části ledovcové oblasti a v proglaciální oblasti)</a:t>
            </a:r>
            <a:r>
              <a:rPr lang="en-GB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150" name="Picture 6" descr="pradolina019">
            <a:extLst>
              <a:ext uri="{FF2B5EF4-FFF2-40B4-BE49-F238E27FC236}">
                <a16:creationId xmlns:a16="http://schemas.microsoft.com/office/drawing/2014/main" id="{E37B96E2-4326-4D7D-9A1A-0FF4EFBB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2562" b="7185"/>
          <a:stretch>
            <a:fillRect/>
          </a:stretch>
        </p:blipFill>
        <p:spPr bwMode="auto">
          <a:xfrm>
            <a:off x="5092700" y="5243513"/>
            <a:ext cx="40513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94ECC419-3F10-4E6B-B568-A20D32C1A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068638"/>
            <a:ext cx="223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Arial" panose="020B0604020202020204" pitchFamily="34" charset="0"/>
              </a:rPr>
              <a:t>ústup čela ledovce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0F612423-CF38-4D2D-9683-538157882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868863"/>
            <a:ext cx="223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CC66"/>
                </a:solidFill>
                <a:latin typeface="Arial" panose="020B0604020202020204" pitchFamily="34" charset="0"/>
              </a:rPr>
              <a:t>postup čela ledovce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6D6097C5-1FF8-46C3-BD8C-12FA4BE38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427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CC66"/>
                </a:solidFill>
                <a:latin typeface="Comic Sans MS" panose="030F0702030302020204" pitchFamily="66" charset="0"/>
              </a:rPr>
              <a:t>Glacigenní sedimenty - </a:t>
            </a:r>
            <a:r>
              <a:rPr lang="cs-CZ" altLang="cs-CZ" dirty="0" err="1">
                <a:solidFill>
                  <a:srgbClr val="FFCC66"/>
                </a:solidFill>
                <a:latin typeface="Comic Sans MS" panose="030F0702030302020204" pitchFamily="66" charset="0"/>
              </a:rPr>
              <a:t>tilly</a:t>
            </a:r>
            <a:endParaRPr lang="en-GB" altLang="cs-CZ" b="0" dirty="0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D640B6EC-7E9B-4670-91AA-A911DFB8C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9600"/>
            <a:ext cx="449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Materiál erodovaný ledovcem ze starších hornin</a:t>
            </a:r>
          </a:p>
          <a:p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nebo zvětralinového pláště</a:t>
            </a:r>
            <a:endParaRPr lang="en-GB" altLang="cs-CZ" sz="1400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2" name="Rectangle 11">
            <a:extLst>
              <a:ext uri="{FF2B5EF4-FFF2-40B4-BE49-F238E27FC236}">
                <a16:creationId xmlns:a16="http://schemas.microsoft.com/office/drawing/2014/main" id="{703052BE-1B82-4A7E-8D4C-892BFC85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67000"/>
            <a:ext cx="5486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typická je </a:t>
            </a:r>
            <a:r>
              <a:rPr lang="cs-CZ" altLang="cs-CZ" sz="1400">
                <a:solidFill>
                  <a:schemeClr val="bg1"/>
                </a:solidFill>
                <a:latin typeface="Comic Sans MS" panose="030F0702030302020204" pitchFamily="66" charset="0"/>
              </a:rPr>
              <a:t>nevytříděnost zrnitostní frakce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, tzn. horninové úlomky nejrůznějších velikostí (</a:t>
            </a:r>
            <a:r>
              <a:rPr lang="cs-CZ" altLang="cs-CZ" sz="1400">
                <a:solidFill>
                  <a:schemeClr val="bg1"/>
                </a:solidFill>
                <a:latin typeface="Comic Sans MS" panose="030F0702030302020204" pitchFamily="66" charset="0"/>
              </a:rPr>
              <a:t>diamiktity</a:t>
            </a:r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) v jednom akumulačním tělese</a:t>
            </a:r>
          </a:p>
        </p:txBody>
      </p:sp>
      <p:sp>
        <p:nvSpPr>
          <p:cNvPr id="7173" name="Rectangle 12">
            <a:extLst>
              <a:ext uri="{FF2B5EF4-FFF2-40B4-BE49-F238E27FC236}">
                <a16:creationId xmlns:a16="http://schemas.microsoft.com/office/drawing/2014/main" id="{7361B838-6192-4294-9106-CDEE436C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581400"/>
            <a:ext cx="533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různý stupeň opracování horninového materiálu, častý výskyt rýhovaných valounů - </a:t>
            </a:r>
            <a:r>
              <a:rPr lang="cs-CZ" altLang="cs-CZ" sz="1400">
                <a:solidFill>
                  <a:schemeClr val="bg1"/>
                </a:solidFill>
                <a:latin typeface="Comic Sans MS" panose="030F0702030302020204" pitchFamily="66" charset="0"/>
              </a:rPr>
              <a:t>souvků</a:t>
            </a:r>
            <a:endParaRPr lang="cs-CZ" altLang="cs-CZ" sz="1400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4" name="Rectangle 13">
            <a:extLst>
              <a:ext uri="{FF2B5EF4-FFF2-40B4-BE49-F238E27FC236}">
                <a16:creationId xmlns:a16="http://schemas.microsoft.com/office/drawing/2014/main" id="{BE957826-F3C7-4358-8680-B3148C804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476375"/>
            <a:ext cx="5387975" cy="8255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Comic Sans MS" panose="030F0702030302020204" pitchFamily="66" charset="0"/>
              </a:rPr>
              <a:t>Definice: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 T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ill je sediment ulo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ený p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ímo ledovcovým ledem, který neprošel 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ádným následným rozpadem a resedimentací</a:t>
            </a:r>
            <a:endParaRPr lang="cs-CZ" altLang="cs-CZ" sz="1600" b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5" name="Text Box 14">
            <a:extLst>
              <a:ext uri="{FF2B5EF4-FFF2-40B4-BE49-F238E27FC236}">
                <a16:creationId xmlns:a16="http://schemas.microsoft.com/office/drawing/2014/main" id="{54BFFFE4-2415-4C1C-A35C-1352B4FD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16475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>
                <a:solidFill>
                  <a:schemeClr val="bg1"/>
                </a:solidFill>
                <a:latin typeface="Comic Sans MS" panose="030F0702030302020204" pitchFamily="66" charset="0"/>
              </a:rPr>
              <a:t>Genetické členění</a:t>
            </a:r>
          </a:p>
        </p:txBody>
      </p:sp>
      <p:sp>
        <p:nvSpPr>
          <p:cNvPr id="7176" name="Text Box 15">
            <a:extLst>
              <a:ext uri="{FF2B5EF4-FFF2-40B4-BE49-F238E27FC236}">
                <a16:creationId xmlns:a16="http://schemas.microsoft.com/office/drawing/2014/main" id="{7F861AD1-1E07-4D4E-BB6F-2F922BEE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975" y="5349875"/>
            <a:ext cx="3505200" cy="1069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Sekundární till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Vznik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resediment</a:t>
            </a:r>
            <a:r>
              <a:rPr lang="cs-CZ" altLang="cs-CZ" sz="1600" b="0">
                <a:latin typeface="Comic Sans MS" panose="030F0702030302020204" pitchFamily="66" charset="0"/>
              </a:rPr>
              <a:t>ací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ledovcem d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íve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transportovan</a:t>
            </a:r>
            <a:r>
              <a:rPr lang="cs-CZ" altLang="cs-CZ" sz="1600" b="0">
                <a:latin typeface="Comic Sans MS" panose="030F0702030302020204" pitchFamily="66" charset="0"/>
              </a:rPr>
              <a:t>ého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materiál</a:t>
            </a:r>
            <a:r>
              <a:rPr lang="cs-CZ" altLang="cs-CZ" sz="1600" b="0">
                <a:latin typeface="Comic Sans MS" panose="030F0702030302020204" pitchFamily="66" charset="0"/>
              </a:rPr>
              <a:t>u,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mal</a:t>
            </a:r>
            <a:r>
              <a:rPr lang="cs-CZ" altLang="cs-CZ" sz="1600" b="0">
                <a:latin typeface="Comic Sans MS" panose="030F0702030302020204" pitchFamily="66" charset="0"/>
              </a:rPr>
              <a:t>é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nebo 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ádn</a:t>
            </a:r>
            <a:r>
              <a:rPr lang="cs-CZ" altLang="cs-CZ" sz="1600" b="0">
                <a:latin typeface="Comic Sans MS" panose="030F0702030302020204" pitchFamily="66" charset="0"/>
              </a:rPr>
              <a:t>é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vyt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íd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ní vodou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sp>
        <p:nvSpPr>
          <p:cNvPr id="7177" name="Text Box 16">
            <a:extLst>
              <a:ext uri="{FF2B5EF4-FFF2-40B4-BE49-F238E27FC236}">
                <a16:creationId xmlns:a16="http://schemas.microsoft.com/office/drawing/2014/main" id="{7FF68FD3-1C6E-4D44-AC29-DFA4FD7EC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49875"/>
            <a:ext cx="5181600" cy="1069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Comic Sans MS" panose="030F0702030302020204" pitchFamily="66" charset="0"/>
              </a:rPr>
              <a:t>Primární till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0">
                <a:latin typeface="Comic Sans MS" panose="030F0702030302020204" pitchFamily="66" charset="0"/>
              </a:rPr>
              <a:t>Vznik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p</a:t>
            </a:r>
            <a:r>
              <a:rPr lang="cs-CZ" altLang="cs-CZ" sz="1600" b="0">
                <a:latin typeface="Comic Sans MS" panose="030F0702030302020204" pitchFamily="66" charset="0"/>
              </a:rPr>
              <a:t>ř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ím</a:t>
            </a:r>
            <a:r>
              <a:rPr lang="cs-CZ" altLang="cs-CZ" sz="1600" b="0">
                <a:latin typeface="Comic Sans MS" panose="030F0702030302020204" pitchFamily="66" charset="0"/>
              </a:rPr>
              <a:t>ým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uvol</a:t>
            </a:r>
            <a:r>
              <a:rPr lang="cs-CZ" altLang="cs-CZ" sz="1600" b="0">
                <a:latin typeface="Comic Sans MS" panose="030F0702030302020204" pitchFamily="66" charset="0"/>
              </a:rPr>
              <a:t>ň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ování</a:t>
            </a:r>
            <a:r>
              <a:rPr lang="cs-CZ" altLang="cs-CZ" sz="1600" b="0">
                <a:latin typeface="Comic Sans MS" panose="030F0702030302020204" pitchFamily="66" charset="0"/>
              </a:rPr>
              <a:t>m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z ledovce a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ulo</a:t>
            </a:r>
            <a:r>
              <a:rPr lang="cs-CZ" altLang="cs-CZ" sz="1600" b="0">
                <a:latin typeface="Comic Sans MS" panose="030F0702030302020204" pitchFamily="66" charset="0"/>
              </a:rPr>
              <a:t>ž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en</a:t>
            </a:r>
            <a:r>
              <a:rPr lang="cs-CZ" altLang="cs-CZ" sz="1600" b="0">
                <a:latin typeface="Comic Sans MS" panose="030F0702030302020204" pitchFamily="66" charset="0"/>
              </a:rPr>
              <a:t>í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primárn</a:t>
            </a:r>
            <a:r>
              <a:rPr lang="cs-CZ" altLang="cs-CZ" sz="1600" b="0">
                <a:latin typeface="Comic Sans MS" panose="030F0702030302020204" pitchFamily="66" charset="0"/>
              </a:rPr>
              <a:t>ě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 ledovcovými procesy</a:t>
            </a:r>
            <a:r>
              <a:rPr lang="cs-CZ" altLang="cs-CZ" sz="1600" b="0">
                <a:latin typeface="Comic Sans MS" panose="030F0702030302020204" pitchFamily="66" charset="0"/>
              </a:rPr>
              <a:t> (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odtávání, nalepování, sublimace nebo</a:t>
            </a:r>
            <a:r>
              <a:rPr lang="cs-CZ" altLang="cs-CZ" sz="1600" b="0">
                <a:latin typeface="Comic Sans MS" panose="030F0702030302020204" pitchFamily="66" charset="0"/>
              </a:rPr>
              <a:t> 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deformace zp</a:t>
            </a:r>
            <a:r>
              <a:rPr lang="cs-CZ" altLang="cs-CZ" sz="1600" b="0">
                <a:latin typeface="Comic Sans MS" panose="030F0702030302020204" pitchFamily="66" charset="0"/>
              </a:rPr>
              <a:t>ů</a:t>
            </a:r>
            <a:r>
              <a:rPr lang="cs-CZ" altLang="cs-CZ" sz="1600" b="0">
                <a:latin typeface="Comic Sans MS" panose="030F0702030302020204" pitchFamily="66" charset="0"/>
                <a:cs typeface="Times New Roman" panose="02020603050405020304" pitchFamily="18" charset="0"/>
              </a:rPr>
              <a:t>sobená ledovcem</a:t>
            </a:r>
            <a:r>
              <a:rPr lang="cs-CZ" altLang="cs-CZ" sz="1600" b="0">
                <a:latin typeface="Comic Sans MS" panose="030F0702030302020204" pitchFamily="66" charset="0"/>
              </a:rPr>
              <a:t>)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  <p:pic>
        <p:nvPicPr>
          <p:cNvPr id="7178" name="Picture 17" descr="Fukov12">
            <a:extLst>
              <a:ext uri="{FF2B5EF4-FFF2-40B4-BE49-F238E27FC236}">
                <a16:creationId xmlns:a16="http://schemas.microsoft.com/office/drawing/2014/main" id="{3B024C75-54BA-4FC8-984A-DCD4AB46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52400"/>
            <a:ext cx="31765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09876C28-83EC-4F0B-9A61-52CF59F7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6200"/>
            <a:ext cx="427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CC66"/>
                </a:solidFill>
                <a:latin typeface="Comic Sans MS" panose="030F0702030302020204" pitchFamily="66" charset="0"/>
              </a:rPr>
              <a:t>Glacigenní sedimenty - </a:t>
            </a:r>
            <a:r>
              <a:rPr lang="cs-CZ" altLang="cs-CZ" dirty="0" err="1">
                <a:solidFill>
                  <a:srgbClr val="FFCC66"/>
                </a:solidFill>
                <a:latin typeface="Comic Sans MS" panose="030F0702030302020204" pitchFamily="66" charset="0"/>
              </a:rPr>
              <a:t>tilly</a:t>
            </a:r>
            <a:endParaRPr lang="en-GB" altLang="cs-CZ" sz="1600" b="0" dirty="0">
              <a:solidFill>
                <a:srgbClr val="FFCC66"/>
              </a:solidFill>
              <a:latin typeface="Comic Sans MS" panose="030F0702030302020204" pitchFamily="66" charset="0"/>
            </a:endParaRPr>
          </a:p>
        </p:txBody>
      </p:sp>
      <p:sp>
        <p:nvSpPr>
          <p:cNvPr id="8195" name="Text Box 7">
            <a:extLst>
              <a:ext uri="{FF2B5EF4-FFF2-40B4-BE49-F238E27FC236}">
                <a16:creationId xmlns:a16="http://schemas.microsoft.com/office/drawing/2014/main" id="{D70C8D5C-174D-4C08-B32F-BEEF19F83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334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>
                <a:solidFill>
                  <a:schemeClr val="bg1"/>
                </a:solidFill>
                <a:latin typeface="Comic Sans MS" panose="030F0702030302020204" pitchFamily="66" charset="0"/>
              </a:rPr>
              <a:t>Dělení podle vzniku</a:t>
            </a: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1C32028A-DE60-402C-BAC9-5205D911987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903287" y="3043237"/>
            <a:ext cx="266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Typy tillů dle vzniku</a:t>
            </a:r>
          </a:p>
        </p:txBody>
      </p:sp>
      <p:sp>
        <p:nvSpPr>
          <p:cNvPr id="106508" name="AutoShape 12">
            <a:extLst>
              <a:ext uri="{FF2B5EF4-FFF2-40B4-BE49-F238E27FC236}">
                <a16:creationId xmlns:a16="http://schemas.microsoft.com/office/drawing/2014/main" id="{30328F18-2F02-44D8-BE42-F87FDF62851F}"/>
              </a:ext>
            </a:extLst>
          </p:cNvPr>
          <p:cNvSpPr>
            <a:spLocks/>
          </p:cNvSpPr>
          <p:nvPr/>
        </p:nvSpPr>
        <p:spPr bwMode="auto">
          <a:xfrm>
            <a:off x="1066800" y="1239838"/>
            <a:ext cx="2362200" cy="1377950"/>
          </a:xfrm>
          <a:prstGeom prst="accentBorderCallout2">
            <a:avLst>
              <a:gd name="adj1" fmla="val 8296"/>
              <a:gd name="adj2" fmla="val -3227"/>
              <a:gd name="adj3" fmla="val 8296"/>
              <a:gd name="adj4" fmla="val -11829"/>
              <a:gd name="adj5" fmla="val 142972"/>
              <a:gd name="adj6" fmla="val -19894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Supraglaciání till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vznik ve svrchní zóně ledovce, usazovaný jako vodou nasycená masa tillu tekoucí nejčastěji ze svahu ledovce („flow till“).</a:t>
            </a:r>
          </a:p>
        </p:txBody>
      </p:sp>
      <p:sp>
        <p:nvSpPr>
          <p:cNvPr id="106509" name="AutoShape 13">
            <a:extLst>
              <a:ext uri="{FF2B5EF4-FFF2-40B4-BE49-F238E27FC236}">
                <a16:creationId xmlns:a16="http://schemas.microsoft.com/office/drawing/2014/main" id="{0ED1756C-6412-441A-82AB-A631F996CB30}"/>
              </a:ext>
            </a:extLst>
          </p:cNvPr>
          <p:cNvSpPr>
            <a:spLocks/>
          </p:cNvSpPr>
          <p:nvPr/>
        </p:nvSpPr>
        <p:spPr bwMode="auto">
          <a:xfrm>
            <a:off x="1066800" y="5000625"/>
            <a:ext cx="2362200" cy="739775"/>
          </a:xfrm>
          <a:prstGeom prst="accentBorderCallout2">
            <a:avLst>
              <a:gd name="adj1" fmla="val 15449"/>
              <a:gd name="adj2" fmla="val -3227"/>
              <a:gd name="adj3" fmla="val 15449"/>
              <a:gd name="adj4" fmla="val -11694"/>
              <a:gd name="adj5" fmla="val -241847"/>
              <a:gd name="adj6" fmla="val -19894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Arial" panose="020B0604020202020204" pitchFamily="34" charset="0"/>
              </a:rPr>
              <a:t>Subglaciální till</a:t>
            </a: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 - bazální till vzniklý pod aktivním ledovcem („lodgement till“).</a:t>
            </a:r>
          </a:p>
        </p:txBody>
      </p:sp>
      <p:grpSp>
        <p:nvGrpSpPr>
          <p:cNvPr id="106510" name="Group 14">
            <a:extLst>
              <a:ext uri="{FF2B5EF4-FFF2-40B4-BE49-F238E27FC236}">
                <a16:creationId xmlns:a16="http://schemas.microsoft.com/office/drawing/2014/main" id="{A63BE098-9936-4294-8CA6-026AB3BAEAB6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768600"/>
            <a:ext cx="2362200" cy="2146300"/>
            <a:chOff x="672" y="1744"/>
            <a:chExt cx="1488" cy="1352"/>
          </a:xfrm>
        </p:grpSpPr>
        <p:sp>
          <p:nvSpPr>
            <p:cNvPr id="8206" name="AutoShape 15">
              <a:extLst>
                <a:ext uri="{FF2B5EF4-FFF2-40B4-BE49-F238E27FC236}">
                  <a16:creationId xmlns:a16="http://schemas.microsoft.com/office/drawing/2014/main" id="{B5B0B74A-8644-481D-90DC-39664EEDD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2057"/>
              <a:ext cx="1488" cy="734"/>
            </a:xfrm>
            <a:prstGeom prst="accentBorderCallout2">
              <a:avLst>
                <a:gd name="adj1" fmla="val 9810"/>
                <a:gd name="adj2" fmla="val -3227"/>
                <a:gd name="adj3" fmla="val 9810"/>
                <a:gd name="adj4" fmla="val -11560"/>
                <a:gd name="adj5" fmla="val -4495"/>
                <a:gd name="adj6" fmla="val -19824"/>
              </a:avLst>
            </a:prstGeom>
            <a:solidFill>
              <a:srgbClr val="00009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FFFF00"/>
                  </a:solidFill>
                  <a:latin typeface="Arial" panose="020B0604020202020204" pitchFamily="34" charset="0"/>
                </a:rPr>
                <a:t>Englaciální till </a:t>
              </a:r>
              <a:r>
                <a:rPr lang="cs-CZ" altLang="cs-CZ" sz="1400" b="0">
                  <a:solidFill>
                    <a:srgbClr val="FFFF00"/>
                  </a:solidFill>
                  <a:latin typeface="Arial" panose="020B0604020202020204" pitchFamily="34" charset="0"/>
                </a:rPr>
                <a:t>- obsah valounů uvolněných odtáním ledu nad bází ledovce nebo na jeho povrchu. </a:t>
              </a:r>
            </a:p>
          </p:txBody>
        </p:sp>
        <p:sp>
          <p:nvSpPr>
            <p:cNvPr id="8207" name="AutoShape 16">
              <a:extLst>
                <a:ext uri="{FF2B5EF4-FFF2-40B4-BE49-F238E27FC236}">
                  <a16:creationId xmlns:a16="http://schemas.microsoft.com/office/drawing/2014/main" id="{5454AAD5-F5BA-4783-B030-D60CD68DE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1744"/>
              <a:ext cx="240" cy="240"/>
            </a:xfrm>
            <a:prstGeom prst="upArrow">
              <a:avLst>
                <a:gd name="adj1" fmla="val 49676"/>
                <a:gd name="adj2" fmla="val 44801"/>
              </a:avLst>
            </a:prstGeom>
            <a:solidFill>
              <a:srgbClr val="00009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8208" name="AutoShape 17">
              <a:extLst>
                <a:ext uri="{FF2B5EF4-FFF2-40B4-BE49-F238E27FC236}">
                  <a16:creationId xmlns:a16="http://schemas.microsoft.com/office/drawing/2014/main" id="{379B7D0E-0A62-4773-BACE-CC8FC155C4C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240" y="2856"/>
              <a:ext cx="240" cy="240"/>
            </a:xfrm>
            <a:prstGeom prst="upArrow">
              <a:avLst>
                <a:gd name="adj1" fmla="val 49676"/>
                <a:gd name="adj2" fmla="val 44801"/>
              </a:avLst>
            </a:prstGeom>
            <a:solidFill>
              <a:srgbClr val="00009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grpSp>
        <p:nvGrpSpPr>
          <p:cNvPr id="8200" name="Group 18">
            <a:extLst>
              <a:ext uri="{FF2B5EF4-FFF2-40B4-BE49-F238E27FC236}">
                <a16:creationId xmlns:a16="http://schemas.microsoft.com/office/drawing/2014/main" id="{0F4AAC19-BD13-4743-8758-233CF48D767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698500"/>
            <a:ext cx="5524500" cy="3797300"/>
            <a:chOff x="2264" y="528"/>
            <a:chExt cx="3480" cy="2392"/>
          </a:xfrm>
        </p:grpSpPr>
        <p:sp>
          <p:nvSpPr>
            <p:cNvPr id="8204" name="Text Box 19">
              <a:extLst>
                <a:ext uri="{FF2B5EF4-FFF2-40B4-BE49-F238E27FC236}">
                  <a16:creationId xmlns:a16="http://schemas.microsoft.com/office/drawing/2014/main" id="{1C37FB14-5712-45A7-8970-B168BE7FF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2632"/>
              <a:ext cx="3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Schematický model supra-, en- a subglaciálního prostředí s okrajovou zónou kontinentální ledové masy.</a:t>
              </a:r>
            </a:p>
          </p:txBody>
        </p:sp>
        <p:pic>
          <p:nvPicPr>
            <p:cNvPr id="8205" name="Picture 20" descr="Kont_Ledovec">
              <a:extLst>
                <a:ext uri="{FF2B5EF4-FFF2-40B4-BE49-F238E27FC236}">
                  <a16:creationId xmlns:a16="http://schemas.microsoft.com/office/drawing/2014/main" id="{49C3A0C4-05BE-4590-80E7-C5910BA70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528"/>
              <a:ext cx="3191" cy="20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517" name="Group 21">
            <a:extLst>
              <a:ext uri="{FF2B5EF4-FFF2-40B4-BE49-F238E27FC236}">
                <a16:creationId xmlns:a16="http://schemas.microsoft.com/office/drawing/2014/main" id="{75AD4F34-2EDB-40DB-A04B-0F8AD76160F6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76800"/>
            <a:ext cx="5257800" cy="1371600"/>
            <a:chOff x="2304" y="3072"/>
            <a:chExt cx="3312" cy="864"/>
          </a:xfrm>
        </p:grpSpPr>
        <p:sp>
          <p:nvSpPr>
            <p:cNvPr id="8202" name="Rectangle 22">
              <a:extLst>
                <a:ext uri="{FF2B5EF4-FFF2-40B4-BE49-F238E27FC236}">
                  <a16:creationId xmlns:a16="http://schemas.microsoft.com/office/drawing/2014/main" id="{444F5589-172A-4258-84C0-EC3801D5F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72"/>
              <a:ext cx="326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>
                  <a:solidFill>
                    <a:srgbClr val="FFFF00"/>
                  </a:solidFill>
                  <a:latin typeface="Comic Sans MS" panose="030F0702030302020204" pitchFamily="66" charset="0"/>
                </a:rPr>
                <a:t>deformační till</a:t>
              </a:r>
              <a:r>
                <a:rPr lang="cs-CZ" altLang="cs-CZ" sz="1400" b="0">
                  <a:solidFill>
                    <a:srgbClr val="FFFF00"/>
                  </a:solidFill>
                  <a:latin typeface="Comic Sans MS" panose="030F0702030302020204" pitchFamily="66" charset="0"/>
                </a:rPr>
                <a:t> („deformation till“) - měkký bazální till postižený subglaciálními deformačními procesy, matrix mezi valouny je tlakově deformována</a:t>
              </a:r>
            </a:p>
          </p:txBody>
        </p:sp>
        <p:sp>
          <p:nvSpPr>
            <p:cNvPr id="8203" name="Rectangle 23">
              <a:extLst>
                <a:ext uri="{FF2B5EF4-FFF2-40B4-BE49-F238E27FC236}">
                  <a16:creationId xmlns:a16="http://schemas.microsoft.com/office/drawing/2014/main" id="{CC2D15DF-D9C4-45B0-A2B4-3AF2022C1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648"/>
              <a:ext cx="3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0">
                  <a:solidFill>
                    <a:srgbClr val="FFFF00"/>
                  </a:solidFill>
                  <a:latin typeface="Comic Sans MS" panose="030F0702030302020204" pitchFamily="66" charset="0"/>
                </a:rPr>
                <a:t>potíže s odlišením post-depozičních deformací vzniklých novým postupem ledovců</a:t>
              </a:r>
            </a:p>
          </p:txBody>
        </p: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07860E8E-92AF-4A7B-81A5-C5DD6631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FFCC66"/>
                </a:solidFill>
                <a:latin typeface="Comic Sans MS" panose="030F0702030302020204" pitchFamily="66" charset="0"/>
              </a:rPr>
              <a:t>Glacigenní štěrky</a:t>
            </a:r>
          </a:p>
        </p:txBody>
      </p:sp>
      <p:sp>
        <p:nvSpPr>
          <p:cNvPr id="9219" name="Text Box 6">
            <a:extLst>
              <a:ext uri="{FF2B5EF4-FFF2-40B4-BE49-F238E27FC236}">
                <a16:creationId xmlns:a16="http://schemas.microsoft.com/office/drawing/2014/main" id="{1374B30C-9817-43EC-ACFF-B3295767D3D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75419" y="1569244"/>
            <a:ext cx="1509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Glacigenní štěrky</a:t>
            </a:r>
          </a:p>
        </p:txBody>
      </p:sp>
      <p:sp>
        <p:nvSpPr>
          <p:cNvPr id="9220" name="AutoShape 7">
            <a:extLst>
              <a:ext uri="{FF2B5EF4-FFF2-40B4-BE49-F238E27FC236}">
                <a16:creationId xmlns:a16="http://schemas.microsoft.com/office/drawing/2014/main" id="{0CADC29A-E5CC-4281-87B7-3B70BA9F13DF}"/>
              </a:ext>
            </a:extLst>
          </p:cNvPr>
          <p:cNvSpPr>
            <a:spLocks/>
          </p:cNvSpPr>
          <p:nvPr/>
        </p:nvSpPr>
        <p:spPr bwMode="auto">
          <a:xfrm>
            <a:off x="1663700" y="1117600"/>
            <a:ext cx="2603500" cy="739775"/>
          </a:xfrm>
          <a:prstGeom prst="accentBorderCallout2">
            <a:avLst>
              <a:gd name="adj1" fmla="val 15449"/>
              <a:gd name="adj2" fmla="val -2926"/>
              <a:gd name="adj3" fmla="val 15449"/>
              <a:gd name="adj4" fmla="val -14574"/>
              <a:gd name="adj5" fmla="val 110944"/>
              <a:gd name="adj6" fmla="val -25366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Transportované v ledu vyšších pater ledovce - nezaoblené, bez rýhování, různá sféricita.</a:t>
            </a:r>
          </a:p>
        </p:txBody>
      </p:sp>
      <p:sp>
        <p:nvSpPr>
          <p:cNvPr id="9221" name="AutoShape 8">
            <a:extLst>
              <a:ext uri="{FF2B5EF4-FFF2-40B4-BE49-F238E27FC236}">
                <a16:creationId xmlns:a16="http://schemas.microsoft.com/office/drawing/2014/main" id="{E454DD87-EF6B-4142-8977-8874C787AB74}"/>
              </a:ext>
            </a:extLst>
          </p:cNvPr>
          <p:cNvSpPr>
            <a:spLocks/>
          </p:cNvSpPr>
          <p:nvPr/>
        </p:nvSpPr>
        <p:spPr bwMode="auto">
          <a:xfrm>
            <a:off x="1663700" y="2362200"/>
            <a:ext cx="2603500" cy="1377950"/>
          </a:xfrm>
          <a:prstGeom prst="accentBorderCallout2">
            <a:avLst>
              <a:gd name="adj1" fmla="val 8296"/>
              <a:gd name="adj2" fmla="val -2926"/>
              <a:gd name="adj3" fmla="val 8296"/>
              <a:gd name="adj4" fmla="val -14514"/>
              <a:gd name="adj5" fmla="val -31912"/>
              <a:gd name="adj6" fmla="val -25611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Transportované ve spodních částech ledovce - mírně zaoblené, vyšší sféricita, vlivem drcení často ostré hrany, na povrchu různosměrné rýhování.</a:t>
            </a:r>
          </a:p>
        </p:txBody>
      </p:sp>
      <p:sp>
        <p:nvSpPr>
          <p:cNvPr id="9222" name="AutoShape 15">
            <a:extLst>
              <a:ext uri="{FF2B5EF4-FFF2-40B4-BE49-F238E27FC236}">
                <a16:creationId xmlns:a16="http://schemas.microsoft.com/office/drawing/2014/main" id="{A7DBABBF-F116-4FEE-8C0F-5FA925E2BEA3}"/>
              </a:ext>
            </a:extLst>
          </p:cNvPr>
          <p:cNvSpPr>
            <a:spLocks/>
          </p:cNvSpPr>
          <p:nvPr/>
        </p:nvSpPr>
        <p:spPr bwMode="auto">
          <a:xfrm>
            <a:off x="1663700" y="4000500"/>
            <a:ext cx="2603500" cy="952500"/>
          </a:xfrm>
          <a:prstGeom prst="accentBorderCallout2">
            <a:avLst>
              <a:gd name="adj1" fmla="val 12000"/>
              <a:gd name="adj2" fmla="val -2926"/>
              <a:gd name="adj3" fmla="val 12000"/>
              <a:gd name="adj4" fmla="val -14514"/>
              <a:gd name="adj5" fmla="val -218333"/>
              <a:gd name="adj6" fmla="val -25731"/>
            </a:avLst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FFFF00"/>
                </a:solidFill>
                <a:latin typeface="Arial" panose="020B0604020202020204" pitchFamily="34" charset="0"/>
              </a:rPr>
              <a:t>Transportované v bazálním tillu - značně zaoblené, různá sféricita, na povrchu paralelní rýhování.</a:t>
            </a:r>
          </a:p>
        </p:txBody>
      </p:sp>
      <p:grpSp>
        <p:nvGrpSpPr>
          <p:cNvPr id="9223" name="Group 24">
            <a:extLst>
              <a:ext uri="{FF2B5EF4-FFF2-40B4-BE49-F238E27FC236}">
                <a16:creationId xmlns:a16="http://schemas.microsoft.com/office/drawing/2014/main" id="{4B87989B-79CA-4FC3-9161-201CE4C72B6C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8600"/>
            <a:ext cx="4495800" cy="3170238"/>
            <a:chOff x="2656" y="432"/>
            <a:chExt cx="2832" cy="1997"/>
          </a:xfrm>
        </p:grpSpPr>
        <p:pic>
          <p:nvPicPr>
            <p:cNvPr id="9232" name="Picture 17" descr="morraine_3">
              <a:extLst>
                <a:ext uri="{FF2B5EF4-FFF2-40B4-BE49-F238E27FC236}">
                  <a16:creationId xmlns:a16="http://schemas.microsoft.com/office/drawing/2014/main" id="{91BD5A16-8B91-479C-8280-0C1F0ABA0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432"/>
              <a:ext cx="2688" cy="180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3" name="Text Box 18">
              <a:extLst>
                <a:ext uri="{FF2B5EF4-FFF2-40B4-BE49-F238E27FC236}">
                  <a16:creationId xmlns:a16="http://schemas.microsoft.com/office/drawing/2014/main" id="{A8F20F05-2BBB-4033-9BBD-639F99B4F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2256"/>
              <a:ext cx="28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Hrubozrnný materiál z morény horského ledovce, Kazachstán.</a:t>
              </a:r>
            </a:p>
          </p:txBody>
        </p:sp>
      </p:grpSp>
      <p:sp>
        <p:nvSpPr>
          <p:cNvPr id="9224" name="Rectangle 14">
            <a:extLst>
              <a:ext uri="{FF2B5EF4-FFF2-40B4-BE49-F238E27FC236}">
                <a16:creationId xmlns:a16="http://schemas.microsoft.com/office/drawing/2014/main" id="{22D8F7D3-464B-49AD-8716-F8591FD80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5105400"/>
            <a:ext cx="45529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rýhované valouny - pouze měkčí horniny (vápence, dolomity, slínovce), dále facety, radiální trhliny</a:t>
            </a:r>
          </a:p>
        </p:txBody>
      </p:sp>
      <p:sp>
        <p:nvSpPr>
          <p:cNvPr id="9225" name="Rectangle 19">
            <a:extLst>
              <a:ext uri="{FF2B5EF4-FFF2-40B4-BE49-F238E27FC236}">
                <a16:creationId xmlns:a16="http://schemas.microsoft.com/office/drawing/2014/main" id="{0D53AB07-ADC5-4E57-98A1-5B65584E4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5867400"/>
            <a:ext cx="45577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odhady procentuálního zastoupení rýhovaných valounů všech glacigenních sedimentů se liší - 1 % až 7 %</a:t>
            </a:r>
          </a:p>
        </p:txBody>
      </p:sp>
      <p:sp>
        <p:nvSpPr>
          <p:cNvPr id="9226" name="Rectangle 20">
            <a:extLst>
              <a:ext uri="{FF2B5EF4-FFF2-40B4-BE49-F238E27FC236}">
                <a16:creationId xmlns:a16="http://schemas.microsoft.com/office/drawing/2014/main" id="{854598D7-71E0-4017-BE91-80CCBEB94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095750"/>
            <a:ext cx="455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transport valounů štěrkové frakce - až 1200 km</a:t>
            </a:r>
          </a:p>
        </p:txBody>
      </p:sp>
      <p:grpSp>
        <p:nvGrpSpPr>
          <p:cNvPr id="9227" name="Group 26">
            <a:extLst>
              <a:ext uri="{FF2B5EF4-FFF2-40B4-BE49-F238E27FC236}">
                <a16:creationId xmlns:a16="http://schemas.microsoft.com/office/drawing/2014/main" id="{C710869B-32E9-43A2-885B-E6A2909B64F2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5181600"/>
            <a:ext cx="3924300" cy="1498600"/>
            <a:chOff x="168" y="3264"/>
            <a:chExt cx="2472" cy="944"/>
          </a:xfrm>
        </p:grpSpPr>
        <p:graphicFrame>
          <p:nvGraphicFramePr>
            <p:cNvPr id="9230" name="Object 21">
              <a:extLst>
                <a:ext uri="{FF2B5EF4-FFF2-40B4-BE49-F238E27FC236}">
                  <a16:creationId xmlns:a16="http://schemas.microsoft.com/office/drawing/2014/main" id="{660502ED-84B9-444E-8602-9FB96AAABD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0" y="3264"/>
            <a:ext cx="2304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4" name="list" r:id="rId4" imgW="3248254" imgH="876605" progId="Excel.Sheet.8">
                    <p:embed/>
                  </p:oleObj>
                </mc:Choice>
                <mc:Fallback>
                  <p:oleObj name="list" r:id="rId4" imgW="3248254" imgH="876605" progId="Excel.Sheet.8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" y="3264"/>
                          <a:ext cx="2304" cy="5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1" name="Text Box 22">
              <a:extLst>
                <a:ext uri="{FF2B5EF4-FFF2-40B4-BE49-F238E27FC236}">
                  <a16:creationId xmlns:a16="http://schemas.microsoft.com/office/drawing/2014/main" id="{05754914-1EAA-4DC9-966A-A7F10F11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" y="3920"/>
              <a:ext cx="24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cs-CZ" altLang="cs-CZ" sz="1200" b="0">
                  <a:solidFill>
                    <a:srgbClr val="FFFF00"/>
                  </a:solidFill>
                  <a:latin typeface="Arial" panose="020B0604020202020204" pitchFamily="34" charset="0"/>
                </a:rPr>
                <a:t>Wentworthova klasifikace zrnitostní frakce (d = průměr částice v mm).</a:t>
              </a:r>
            </a:p>
          </p:txBody>
        </p:sp>
      </p:grpSp>
      <p:sp>
        <p:nvSpPr>
          <p:cNvPr id="9228" name="Rectangle 27">
            <a:extLst>
              <a:ext uri="{FF2B5EF4-FFF2-40B4-BE49-F238E27FC236}">
                <a16:creationId xmlns:a16="http://schemas.microsoft.com/office/drawing/2014/main" id="{D4EA3607-03F1-473C-A2F3-A9892DFE1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505200"/>
            <a:ext cx="434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&gt; 25 km – 50 km – většina štěrkové frakce redukována na psamitickou</a:t>
            </a:r>
          </a:p>
        </p:txBody>
      </p:sp>
      <p:sp>
        <p:nvSpPr>
          <p:cNvPr id="9229" name="Rectangle 28">
            <a:extLst>
              <a:ext uri="{FF2B5EF4-FFF2-40B4-BE49-F238E27FC236}">
                <a16:creationId xmlns:a16="http://schemas.microsoft.com/office/drawing/2014/main" id="{663A0D16-A7E4-4349-9867-93E0DA7D4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495800"/>
            <a:ext cx="455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0">
                <a:solidFill>
                  <a:schemeClr val="bg1"/>
                </a:solidFill>
                <a:latin typeface="Comic Sans MS" panose="030F0702030302020204" pitchFamily="66" charset="0"/>
              </a:rPr>
              <a:t>protáhlé částice subglaciálního tillu – paralelně se směrem transportu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42" descr="tvar_klastu">
            <a:extLst>
              <a:ext uri="{FF2B5EF4-FFF2-40B4-BE49-F238E27FC236}">
                <a16:creationId xmlns:a16="http://schemas.microsoft.com/office/drawing/2014/main" id="{89BE4A19-FA8D-4816-9FA6-F4C4545B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544888" cy="39624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1043" descr="rýhy_na_souvku_felzitického_porfyru">
            <a:extLst>
              <a:ext uri="{FF2B5EF4-FFF2-40B4-BE49-F238E27FC236}">
                <a16:creationId xmlns:a16="http://schemas.microsoft.com/office/drawing/2014/main" id="{90438FAD-FE9A-409D-86ED-D2EE5409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39624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044" descr="Ledovcove_ryhy_na_prachovci_jpg">
            <a:extLst>
              <a:ext uri="{FF2B5EF4-FFF2-40B4-BE49-F238E27FC236}">
                <a16:creationId xmlns:a16="http://schemas.microsoft.com/office/drawing/2014/main" id="{7D0EC4C2-655B-4337-BB4B-30ED8704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02000"/>
            <a:ext cx="39624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046">
            <a:extLst>
              <a:ext uri="{FF2B5EF4-FFF2-40B4-BE49-F238E27FC236}">
                <a16:creationId xmlns:a16="http://schemas.microsoft.com/office/drawing/2014/main" id="{2AAF1331-2EB5-4648-98D5-CD2198779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95275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Rýhy na souvku felzitického porfyru</a:t>
            </a:r>
          </a:p>
        </p:txBody>
      </p:sp>
      <p:sp>
        <p:nvSpPr>
          <p:cNvPr id="10246" name="Text Box 1048">
            <a:extLst>
              <a:ext uri="{FF2B5EF4-FFF2-40B4-BE49-F238E27FC236}">
                <a16:creationId xmlns:a16="http://schemas.microsoft.com/office/drawing/2014/main" id="{5AC98128-8BE0-43D2-8DCA-02A81C78B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6505575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0">
                <a:solidFill>
                  <a:srgbClr val="FFFF00"/>
                </a:solidFill>
                <a:latin typeface="Arial" panose="020B0604020202020204" pitchFamily="34" charset="0"/>
              </a:rPr>
              <a:t>Ledovcové rýhy na prachovci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4.9"/>
</p:tagLst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6172</TotalTime>
  <Words>2213</Words>
  <Application>Microsoft Office PowerPoint</Application>
  <PresentationFormat>Předvádění na obrazovce (4:3)</PresentationFormat>
  <Paragraphs>262</Paragraphs>
  <Slides>36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Comic Sans MS</vt:lpstr>
      <vt:lpstr>Times New Roman</vt:lpstr>
      <vt:lpstr>Wingdings</vt:lpstr>
      <vt:lpstr>Prázdná prezentace</vt:lpstr>
      <vt:lpstr>list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Mgr. Martin Ivanov, Dr.</dc:creator>
  <cp:lastModifiedBy>Martin Ivanov</cp:lastModifiedBy>
  <cp:revision>141</cp:revision>
  <dcterms:created xsi:type="dcterms:W3CDTF">2003-04-09T18:36:01Z</dcterms:created>
  <dcterms:modified xsi:type="dcterms:W3CDTF">2020-12-14T11:55:25Z</dcterms:modified>
</cp:coreProperties>
</file>