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wav" ContentType="audio/wav"/>
  <Default Extension="gif" ContentType="image/gif"/>
  <Default Extension="avi" ContentType="video/x-msvideo"/>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126"/>
  </p:notesMasterIdLst>
  <p:sldIdLst>
    <p:sldId id="256" r:id="rId2"/>
    <p:sldId id="662" r:id="rId3"/>
    <p:sldId id="664" r:id="rId4"/>
    <p:sldId id="520" r:id="rId5"/>
    <p:sldId id="521" r:id="rId6"/>
    <p:sldId id="522" r:id="rId7"/>
    <p:sldId id="523" r:id="rId8"/>
    <p:sldId id="524" r:id="rId9"/>
    <p:sldId id="525" r:id="rId10"/>
    <p:sldId id="526" r:id="rId11"/>
    <p:sldId id="527" r:id="rId12"/>
    <p:sldId id="528" r:id="rId13"/>
    <p:sldId id="529" r:id="rId14"/>
    <p:sldId id="530" r:id="rId15"/>
    <p:sldId id="531" r:id="rId16"/>
    <p:sldId id="532" r:id="rId17"/>
    <p:sldId id="533" r:id="rId18"/>
    <p:sldId id="534" r:id="rId19"/>
    <p:sldId id="668" r:id="rId20"/>
    <p:sldId id="669" r:id="rId21"/>
    <p:sldId id="635" r:id="rId22"/>
    <p:sldId id="670" r:id="rId23"/>
    <p:sldId id="671" r:id="rId24"/>
    <p:sldId id="672" r:id="rId25"/>
    <p:sldId id="673" r:id="rId26"/>
    <p:sldId id="674" r:id="rId27"/>
    <p:sldId id="675" r:id="rId28"/>
    <p:sldId id="676" r:id="rId29"/>
    <p:sldId id="677" r:id="rId30"/>
    <p:sldId id="678" r:id="rId31"/>
    <p:sldId id="679" r:id="rId32"/>
    <p:sldId id="680" r:id="rId33"/>
    <p:sldId id="681" r:id="rId34"/>
    <p:sldId id="682" r:id="rId35"/>
    <p:sldId id="683" r:id="rId36"/>
    <p:sldId id="684" r:id="rId37"/>
    <p:sldId id="651" r:id="rId38"/>
    <p:sldId id="652" r:id="rId39"/>
    <p:sldId id="653" r:id="rId40"/>
    <p:sldId id="654" r:id="rId41"/>
    <p:sldId id="655" r:id="rId42"/>
    <p:sldId id="656" r:id="rId43"/>
    <p:sldId id="547" r:id="rId44"/>
    <p:sldId id="657" r:id="rId45"/>
    <p:sldId id="658" r:id="rId46"/>
    <p:sldId id="362" r:id="rId47"/>
    <p:sldId id="274" r:id="rId48"/>
    <p:sldId id="257" r:id="rId49"/>
    <p:sldId id="445" r:id="rId50"/>
    <p:sldId id="446" r:id="rId51"/>
    <p:sldId id="330" r:id="rId52"/>
    <p:sldId id="275" r:id="rId53"/>
    <p:sldId id="276" r:id="rId54"/>
    <p:sldId id="293" r:id="rId55"/>
    <p:sldId id="294" r:id="rId56"/>
    <p:sldId id="295" r:id="rId57"/>
    <p:sldId id="387" r:id="rId58"/>
    <p:sldId id="633" r:id="rId59"/>
    <p:sldId id="386" r:id="rId60"/>
    <p:sldId id="297" r:id="rId61"/>
    <p:sldId id="298" r:id="rId62"/>
    <p:sldId id="301" r:id="rId63"/>
    <p:sldId id="634" r:id="rId64"/>
    <p:sldId id="280" r:id="rId65"/>
    <p:sldId id="300" r:id="rId66"/>
    <p:sldId id="574" r:id="rId67"/>
    <p:sldId id="575" r:id="rId68"/>
    <p:sldId id="576" r:id="rId69"/>
    <p:sldId id="577" r:id="rId70"/>
    <p:sldId id="578" r:id="rId71"/>
    <p:sldId id="579" r:id="rId72"/>
    <p:sldId id="580" r:id="rId73"/>
    <p:sldId id="581" r:id="rId74"/>
    <p:sldId id="582" r:id="rId75"/>
    <p:sldId id="583" r:id="rId76"/>
    <p:sldId id="584" r:id="rId77"/>
    <p:sldId id="585" r:id="rId78"/>
    <p:sldId id="586" r:id="rId79"/>
    <p:sldId id="302" r:id="rId80"/>
    <p:sldId id="306" r:id="rId81"/>
    <p:sldId id="303" r:id="rId82"/>
    <p:sldId id="304" r:id="rId83"/>
    <p:sldId id="305" r:id="rId84"/>
    <p:sldId id="637" r:id="rId85"/>
    <p:sldId id="638" r:id="rId86"/>
    <p:sldId id="639" r:id="rId87"/>
    <p:sldId id="640" r:id="rId88"/>
    <p:sldId id="641" r:id="rId89"/>
    <p:sldId id="642" r:id="rId90"/>
    <p:sldId id="643" r:id="rId91"/>
    <p:sldId id="644" r:id="rId92"/>
    <p:sldId id="645" r:id="rId93"/>
    <p:sldId id="646" r:id="rId94"/>
    <p:sldId id="647" r:id="rId95"/>
    <p:sldId id="648" r:id="rId96"/>
    <p:sldId id="649" r:id="rId97"/>
    <p:sldId id="650" r:id="rId98"/>
    <p:sldId id="636" r:id="rId99"/>
    <p:sldId id="623" r:id="rId100"/>
    <p:sldId id="685" r:id="rId101"/>
    <p:sldId id="625" r:id="rId102"/>
    <p:sldId id="626" r:id="rId103"/>
    <p:sldId id="686" r:id="rId104"/>
    <p:sldId id="628" r:id="rId105"/>
    <p:sldId id="629" r:id="rId106"/>
    <p:sldId id="630" r:id="rId107"/>
    <p:sldId id="631" r:id="rId108"/>
    <p:sldId id="632" r:id="rId109"/>
    <p:sldId id="337" r:id="rId110"/>
    <p:sldId id="562" r:id="rId111"/>
    <p:sldId id="563" r:id="rId112"/>
    <p:sldId id="564" r:id="rId113"/>
    <p:sldId id="565" r:id="rId114"/>
    <p:sldId id="566" r:id="rId115"/>
    <p:sldId id="567" r:id="rId116"/>
    <p:sldId id="568" r:id="rId117"/>
    <p:sldId id="569" r:id="rId118"/>
    <p:sldId id="570" r:id="rId119"/>
    <p:sldId id="573" r:id="rId120"/>
    <p:sldId id="313" r:id="rId121"/>
    <p:sldId id="314" r:id="rId122"/>
    <p:sldId id="317" r:id="rId123"/>
    <p:sldId id="346" r:id="rId124"/>
    <p:sldId id="687" r:id="rId125"/>
  </p:sldIdLst>
  <p:sldSz cx="9144000" cy="6858000" type="screen4x3"/>
  <p:notesSz cx="6858000" cy="9144000"/>
  <p:defaultTextStyle>
    <a:defPPr>
      <a:defRPr lang="cs-CZ"/>
    </a:defPPr>
    <a:lvl1pPr algn="l" rtl="0" eaLnBrk="0" fontAlgn="base" hangingPunct="0">
      <a:spcBef>
        <a:spcPct val="0"/>
      </a:spcBef>
      <a:spcAft>
        <a:spcPct val="0"/>
      </a:spcAft>
      <a:defRPr sz="1200" kern="1200">
        <a:solidFill>
          <a:schemeClr val="tx1"/>
        </a:solidFill>
        <a:latin typeface="Times" pitchFamily="18" charset="0"/>
        <a:ea typeface="+mn-ea"/>
        <a:cs typeface="+mn-cs"/>
      </a:defRPr>
    </a:lvl1pPr>
    <a:lvl2pPr marL="457200" algn="l" rtl="0" eaLnBrk="0" fontAlgn="base" hangingPunct="0">
      <a:spcBef>
        <a:spcPct val="0"/>
      </a:spcBef>
      <a:spcAft>
        <a:spcPct val="0"/>
      </a:spcAft>
      <a:defRPr sz="1200" kern="1200">
        <a:solidFill>
          <a:schemeClr val="tx1"/>
        </a:solidFill>
        <a:latin typeface="Times" pitchFamily="18" charset="0"/>
        <a:ea typeface="+mn-ea"/>
        <a:cs typeface="+mn-cs"/>
      </a:defRPr>
    </a:lvl2pPr>
    <a:lvl3pPr marL="914400" algn="l" rtl="0" eaLnBrk="0" fontAlgn="base" hangingPunct="0">
      <a:spcBef>
        <a:spcPct val="0"/>
      </a:spcBef>
      <a:spcAft>
        <a:spcPct val="0"/>
      </a:spcAft>
      <a:defRPr sz="1200" kern="1200">
        <a:solidFill>
          <a:schemeClr val="tx1"/>
        </a:solidFill>
        <a:latin typeface="Times" pitchFamily="18" charset="0"/>
        <a:ea typeface="+mn-ea"/>
        <a:cs typeface="+mn-cs"/>
      </a:defRPr>
    </a:lvl3pPr>
    <a:lvl4pPr marL="1371600" algn="l" rtl="0" eaLnBrk="0" fontAlgn="base" hangingPunct="0">
      <a:spcBef>
        <a:spcPct val="0"/>
      </a:spcBef>
      <a:spcAft>
        <a:spcPct val="0"/>
      </a:spcAft>
      <a:defRPr sz="1200" kern="1200">
        <a:solidFill>
          <a:schemeClr val="tx1"/>
        </a:solidFill>
        <a:latin typeface="Times" pitchFamily="18" charset="0"/>
        <a:ea typeface="+mn-ea"/>
        <a:cs typeface="+mn-cs"/>
      </a:defRPr>
    </a:lvl4pPr>
    <a:lvl5pPr marL="1828800" algn="l" rtl="0" eaLnBrk="0" fontAlgn="base" hangingPunct="0">
      <a:spcBef>
        <a:spcPct val="0"/>
      </a:spcBef>
      <a:spcAft>
        <a:spcPct val="0"/>
      </a:spcAft>
      <a:defRPr sz="1200" kern="1200">
        <a:solidFill>
          <a:schemeClr val="tx1"/>
        </a:solidFill>
        <a:latin typeface="Times" pitchFamily="18" charset="0"/>
        <a:ea typeface="+mn-ea"/>
        <a:cs typeface="+mn-cs"/>
      </a:defRPr>
    </a:lvl5pPr>
    <a:lvl6pPr marL="2286000" algn="l" defTabSz="914400" rtl="0" eaLnBrk="1" latinLnBrk="0" hangingPunct="1">
      <a:defRPr sz="1200" kern="1200">
        <a:solidFill>
          <a:schemeClr val="tx1"/>
        </a:solidFill>
        <a:latin typeface="Times" pitchFamily="18" charset="0"/>
        <a:ea typeface="+mn-ea"/>
        <a:cs typeface="+mn-cs"/>
      </a:defRPr>
    </a:lvl6pPr>
    <a:lvl7pPr marL="2743200" algn="l" defTabSz="914400" rtl="0" eaLnBrk="1" latinLnBrk="0" hangingPunct="1">
      <a:defRPr sz="1200" kern="1200">
        <a:solidFill>
          <a:schemeClr val="tx1"/>
        </a:solidFill>
        <a:latin typeface="Times" pitchFamily="18" charset="0"/>
        <a:ea typeface="+mn-ea"/>
        <a:cs typeface="+mn-cs"/>
      </a:defRPr>
    </a:lvl7pPr>
    <a:lvl8pPr marL="3200400" algn="l" defTabSz="914400" rtl="0" eaLnBrk="1" latinLnBrk="0" hangingPunct="1">
      <a:defRPr sz="1200" kern="1200">
        <a:solidFill>
          <a:schemeClr val="tx1"/>
        </a:solidFill>
        <a:latin typeface="Times" pitchFamily="18" charset="0"/>
        <a:ea typeface="+mn-ea"/>
        <a:cs typeface="+mn-cs"/>
      </a:defRPr>
    </a:lvl8pPr>
    <a:lvl9pPr marL="3657600" algn="l" defTabSz="914400" rtl="0" eaLnBrk="1" latinLnBrk="0" hangingPunct="1">
      <a:defRPr sz="1200" kern="1200">
        <a:solidFill>
          <a:schemeClr val="tx1"/>
        </a:solidFill>
        <a:latin typeface="Times"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a:srgbClr val="4D4D4D"/>
    <a:srgbClr val="777777"/>
    <a:srgbClr val="C0C0C0"/>
    <a:srgbClr val="FF0000"/>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31773" autoAdjust="0"/>
    <p:restoredTop sz="94611" autoAdjust="0"/>
  </p:normalViewPr>
  <p:slideViewPr>
    <p:cSldViewPr>
      <p:cViewPr varScale="1">
        <p:scale>
          <a:sx n="123" d="100"/>
          <a:sy n="123" d="100"/>
        </p:scale>
        <p:origin x="828" y="11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429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theme" Target="theme/theme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1"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a:latin typeface="Arial" pitchFamily="34" charset="0"/>
              </a:defRPr>
            </a:lvl1pPr>
          </a:lstStyle>
          <a:p>
            <a:pPr>
              <a:defRPr/>
            </a:pPr>
            <a:endParaRPr lang="cs-CZ"/>
          </a:p>
        </p:txBody>
      </p:sp>
      <p:sp>
        <p:nvSpPr>
          <p:cNvPr id="12186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7173"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cs-CZ" noProof="0"/>
              <a:t>Klepnutím lze upravit styly předlohy textu.</a:t>
            </a:r>
          </a:p>
          <a:p>
            <a:pPr lvl="1"/>
            <a:r>
              <a:rPr lang="cs-CZ" noProof="0"/>
              <a:t>Druhá úroveň</a:t>
            </a:r>
          </a:p>
          <a:p>
            <a:pPr lvl="2"/>
            <a:r>
              <a:rPr lang="cs-CZ" noProof="0"/>
              <a:t>Třetí úroveň</a:t>
            </a:r>
          </a:p>
          <a:p>
            <a:pPr lvl="3"/>
            <a:r>
              <a:rPr lang="cs-CZ" noProof="0"/>
              <a:t>Čtvrtá úroveň</a:t>
            </a:r>
          </a:p>
          <a:p>
            <a:pPr lvl="4"/>
            <a:r>
              <a:rPr lang="cs-CZ" noProof="0"/>
              <a:t>Pátá úroveň</a:t>
            </a:r>
          </a:p>
        </p:txBody>
      </p:sp>
      <p:sp>
        <p:nvSpPr>
          <p:cNvPr id="7174"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a:latin typeface="Arial" pitchFamily="34" charset="0"/>
              </a:defRPr>
            </a:lvl1pPr>
          </a:lstStyle>
          <a:p>
            <a:pPr>
              <a:defRPr/>
            </a:pPr>
            <a:endParaRPr lang="cs-CZ"/>
          </a:p>
        </p:txBody>
      </p:sp>
      <p:sp>
        <p:nvSpPr>
          <p:cNvPr id="7175"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a:latin typeface="Arial" pitchFamily="34" charset="0"/>
              </a:defRPr>
            </a:lvl1pPr>
          </a:lstStyle>
          <a:p>
            <a:pPr>
              <a:defRPr/>
            </a:pPr>
            <a:fld id="{DE458AA1-ADFC-419F-BE79-F9F629A4137D}" type="slidenum">
              <a:rPr lang="cs-CZ"/>
              <a:pPr>
                <a:defRPr/>
              </a:pPr>
              <a:t>‹#›</a:t>
            </a:fld>
            <a:endParaRPr lang="cs-CZ"/>
          </a:p>
        </p:txBody>
      </p:sp>
    </p:spTree>
    <p:extLst>
      <p:ext uri="{BB962C8B-B14F-4D97-AF65-F5344CB8AC3E}">
        <p14:creationId xmlns:p14="http://schemas.microsoft.com/office/powerpoint/2010/main" val="382419520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Arial"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F75B8-28D3-4507-A99C-3E8E8E1F3F75}" type="slidenum">
              <a:rPr lang="cs-CZ" altLang="en-US" smtClean="0">
                <a:latin typeface="Arial" pitchFamily="34" charset="0"/>
              </a:rPr>
              <a:pPr/>
              <a:t>1</a:t>
            </a:fld>
            <a:endParaRPr lang="cs-CZ" altLang="en-US">
              <a:latin typeface="Arial" pitchFamily="34" charset="0"/>
            </a:endParaRPr>
          </a:p>
        </p:txBody>
      </p:sp>
      <p:sp>
        <p:nvSpPr>
          <p:cNvPr id="122883" name="Rectangle 2"/>
          <p:cNvSpPr>
            <a:spLocks noGrp="1" noRot="1" noChangeAspect="1" noChangeArrowheads="1" noTextEdit="1"/>
          </p:cNvSpPr>
          <p:nvPr>
            <p:ph type="sldImg"/>
          </p:nvPr>
        </p:nvSpPr>
        <p:spPr>
          <a:ln/>
        </p:spPr>
      </p:sp>
      <p:sp>
        <p:nvSpPr>
          <p:cNvPr id="1228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DBC8E8C-1479-4588-BD81-66D6F353D45E}" type="slidenum">
              <a:rPr lang="cs-CZ" altLang="en-US" smtClean="0">
                <a:latin typeface="Arial" pitchFamily="34" charset="0"/>
              </a:rPr>
              <a:pPr/>
              <a:t>30</a:t>
            </a:fld>
            <a:endParaRPr lang="cs-CZ" altLang="en-US">
              <a:latin typeface="Arial" pitchFamily="34" charset="0"/>
            </a:endParaRPr>
          </a:p>
        </p:txBody>
      </p:sp>
      <p:sp>
        <p:nvSpPr>
          <p:cNvPr id="135171" name="Rectangle 2"/>
          <p:cNvSpPr>
            <a:spLocks noGrp="1" noRot="1" noChangeAspect="1" noChangeArrowheads="1" noTextEdit="1"/>
          </p:cNvSpPr>
          <p:nvPr>
            <p:ph type="sldImg"/>
          </p:nvPr>
        </p:nvSpPr>
        <p:spPr>
          <a:ln/>
        </p:spPr>
      </p:sp>
      <p:sp>
        <p:nvSpPr>
          <p:cNvPr id="1351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A65571-EE90-4A43-B346-12F70A2CB5D1}" type="slidenum">
              <a:rPr lang="cs-CZ" altLang="en-US" smtClean="0">
                <a:latin typeface="Arial" pitchFamily="34" charset="0"/>
              </a:rPr>
              <a:pPr/>
              <a:t>31</a:t>
            </a:fld>
            <a:endParaRPr lang="cs-CZ" altLang="en-US">
              <a:latin typeface="Arial" pitchFamily="34" charset="0"/>
            </a:endParaRPr>
          </a:p>
        </p:txBody>
      </p:sp>
      <p:sp>
        <p:nvSpPr>
          <p:cNvPr id="136195" name="Rectangle 2"/>
          <p:cNvSpPr>
            <a:spLocks noGrp="1" noRot="1" noChangeAspect="1" noChangeArrowheads="1" noTextEdit="1"/>
          </p:cNvSpPr>
          <p:nvPr>
            <p:ph type="sldImg"/>
          </p:nvPr>
        </p:nvSpPr>
        <p:spPr>
          <a:ln/>
        </p:spPr>
      </p:sp>
      <p:sp>
        <p:nvSpPr>
          <p:cNvPr id="1361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3A056EC-7759-4F4F-A560-481AC2ABBC6D}" type="slidenum">
              <a:rPr lang="cs-CZ" altLang="en-US" smtClean="0">
                <a:latin typeface="Arial" pitchFamily="34" charset="0"/>
              </a:rPr>
              <a:pPr/>
              <a:t>32</a:t>
            </a:fld>
            <a:endParaRPr lang="cs-CZ" altLang="en-US">
              <a:latin typeface="Arial" pitchFamily="34" charset="0"/>
            </a:endParaRPr>
          </a:p>
        </p:txBody>
      </p:sp>
      <p:sp>
        <p:nvSpPr>
          <p:cNvPr id="137219" name="Rectangle 2"/>
          <p:cNvSpPr>
            <a:spLocks noGrp="1" noRot="1" noChangeAspect="1" noChangeArrowheads="1" noTextEdit="1"/>
          </p:cNvSpPr>
          <p:nvPr>
            <p:ph type="sldImg"/>
          </p:nvPr>
        </p:nvSpPr>
        <p:spPr>
          <a:ln/>
        </p:spPr>
      </p:sp>
      <p:sp>
        <p:nvSpPr>
          <p:cNvPr id="1372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19EC4EB-F7FF-45C9-A24E-AF277F748577}" type="slidenum">
              <a:rPr lang="cs-CZ" altLang="en-US" smtClean="0">
                <a:latin typeface="Arial" pitchFamily="34" charset="0"/>
              </a:rPr>
              <a:pPr/>
              <a:t>33</a:t>
            </a:fld>
            <a:endParaRPr lang="cs-CZ" altLang="en-US">
              <a:latin typeface="Arial" pitchFamily="34" charset="0"/>
            </a:endParaRPr>
          </a:p>
        </p:txBody>
      </p:sp>
      <p:sp>
        <p:nvSpPr>
          <p:cNvPr id="138243" name="Rectangle 2"/>
          <p:cNvSpPr>
            <a:spLocks noGrp="1" noRot="1" noChangeAspect="1" noChangeArrowheads="1" noTextEdit="1"/>
          </p:cNvSpPr>
          <p:nvPr>
            <p:ph type="sldImg"/>
          </p:nvPr>
        </p:nvSpPr>
        <p:spPr>
          <a:ln/>
        </p:spPr>
      </p:sp>
      <p:sp>
        <p:nvSpPr>
          <p:cNvPr id="1382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40E8E31-0FD8-40F7-9E1B-24691D6258D7}" type="slidenum">
              <a:rPr lang="cs-CZ" altLang="en-US" smtClean="0">
                <a:latin typeface="Arial" pitchFamily="34" charset="0"/>
              </a:rPr>
              <a:pPr/>
              <a:t>38</a:t>
            </a:fld>
            <a:endParaRPr lang="cs-CZ" altLang="en-US">
              <a:latin typeface="Arial" pitchFamily="34" charset="0"/>
            </a:endParaRPr>
          </a:p>
        </p:txBody>
      </p:sp>
      <p:sp>
        <p:nvSpPr>
          <p:cNvPr id="139267" name="Rectangle 2"/>
          <p:cNvSpPr>
            <a:spLocks noGrp="1" noRot="1" noChangeAspect="1" noChangeArrowheads="1" noTextEdit="1"/>
          </p:cNvSpPr>
          <p:nvPr>
            <p:ph type="sldImg"/>
          </p:nvPr>
        </p:nvSpPr>
        <p:spPr>
          <a:ln/>
        </p:spPr>
      </p:sp>
      <p:sp>
        <p:nvSpPr>
          <p:cNvPr id="1392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1B49FE6-ECCB-414F-B6A9-C6DC40FA4442}" type="slidenum">
              <a:rPr lang="cs-CZ" altLang="en-US" smtClean="0">
                <a:latin typeface="Arial" pitchFamily="34" charset="0"/>
              </a:rPr>
              <a:pPr/>
              <a:t>45</a:t>
            </a:fld>
            <a:endParaRPr lang="cs-CZ" altLang="en-US">
              <a:latin typeface="Arial" pitchFamily="34" charset="0"/>
            </a:endParaRPr>
          </a:p>
        </p:txBody>
      </p:sp>
      <p:sp>
        <p:nvSpPr>
          <p:cNvPr id="123907" name="Rectangle 2"/>
          <p:cNvSpPr>
            <a:spLocks noGrp="1" noRot="1" noChangeAspect="1" noChangeArrowheads="1" noTextEdit="1"/>
          </p:cNvSpPr>
          <p:nvPr>
            <p:ph type="sldImg"/>
          </p:nvPr>
        </p:nvSpPr>
        <p:spPr>
          <a:ln/>
        </p:spPr>
      </p:sp>
      <p:sp>
        <p:nvSpPr>
          <p:cNvPr id="1239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F025E87-0A34-441D-B799-A16144938559}" type="slidenum">
              <a:rPr lang="cs-CZ" altLang="en-US" smtClean="0">
                <a:latin typeface="Arial" pitchFamily="34" charset="0"/>
              </a:rPr>
              <a:pPr/>
              <a:t>46</a:t>
            </a:fld>
            <a:endParaRPr lang="cs-CZ" altLang="en-US">
              <a:latin typeface="Arial" pitchFamily="34" charset="0"/>
            </a:endParaRPr>
          </a:p>
        </p:txBody>
      </p:sp>
      <p:sp>
        <p:nvSpPr>
          <p:cNvPr id="140291" name="Rectangle 2"/>
          <p:cNvSpPr>
            <a:spLocks noGrp="1" noRot="1" noChangeAspect="1" noChangeArrowheads="1" noTextEdit="1"/>
          </p:cNvSpPr>
          <p:nvPr>
            <p:ph type="sldImg"/>
          </p:nvPr>
        </p:nvSpPr>
        <p:spPr>
          <a:ln/>
        </p:spPr>
      </p:sp>
      <p:sp>
        <p:nvSpPr>
          <p:cNvPr id="1402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7494856-5088-4BA0-B010-959C1A39A866}" type="slidenum">
              <a:rPr lang="cs-CZ" altLang="en-US" smtClean="0">
                <a:latin typeface="Arial" pitchFamily="34" charset="0"/>
              </a:rPr>
              <a:pPr/>
              <a:t>47</a:t>
            </a:fld>
            <a:endParaRPr lang="cs-CZ" altLang="en-US">
              <a:latin typeface="Arial" pitchFamily="34" charset="0"/>
            </a:endParaRPr>
          </a:p>
        </p:txBody>
      </p:sp>
      <p:sp>
        <p:nvSpPr>
          <p:cNvPr id="141315" name="Rectangle 2"/>
          <p:cNvSpPr>
            <a:spLocks noGrp="1" noRot="1" noChangeAspect="1" noChangeArrowheads="1" noTextEdit="1"/>
          </p:cNvSpPr>
          <p:nvPr>
            <p:ph type="sldImg"/>
          </p:nvPr>
        </p:nvSpPr>
        <p:spPr>
          <a:ln/>
        </p:spPr>
      </p:sp>
      <p:sp>
        <p:nvSpPr>
          <p:cNvPr id="1413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533FE23-A25F-4CEC-BFFE-18C140C29158}" type="slidenum">
              <a:rPr lang="cs-CZ" altLang="en-US" smtClean="0">
                <a:latin typeface="Arial" pitchFamily="34" charset="0"/>
              </a:rPr>
              <a:pPr/>
              <a:t>48</a:t>
            </a:fld>
            <a:endParaRPr lang="cs-CZ" altLang="en-US">
              <a:latin typeface="Arial" pitchFamily="34" charset="0"/>
            </a:endParaRPr>
          </a:p>
        </p:txBody>
      </p:sp>
      <p:sp>
        <p:nvSpPr>
          <p:cNvPr id="142339" name="Rectangle 2"/>
          <p:cNvSpPr>
            <a:spLocks noGrp="1" noRot="1" noChangeAspect="1" noChangeArrowheads="1" noTextEdit="1"/>
          </p:cNvSpPr>
          <p:nvPr>
            <p:ph type="sldImg"/>
          </p:nvPr>
        </p:nvSpPr>
        <p:spPr>
          <a:ln/>
        </p:spPr>
      </p:sp>
      <p:sp>
        <p:nvSpPr>
          <p:cNvPr id="1423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031"/>
          <p:cNvSpPr>
            <a:spLocks noGrp="1" noChangeArrowheads="1"/>
          </p:cNvSpPr>
          <p:nvPr>
            <p:ph type="sldNum" sz="quarter" idx="5"/>
          </p:nvPr>
        </p:nvSpPr>
        <p:spPr>
          <a:ln/>
        </p:spPr>
        <p:txBody>
          <a:bodyPr/>
          <a:lstStyle/>
          <a:p>
            <a:fld id="{2908516A-ABC0-452F-B2DF-D9F779E86E41}" type="slidenum">
              <a:rPr lang="en-US" altLang="en-US"/>
              <a:pPr/>
              <a:t>50</a:t>
            </a:fld>
            <a:endParaRPr lang="en-US" altLang="en-US"/>
          </a:p>
        </p:txBody>
      </p:sp>
      <p:sp>
        <p:nvSpPr>
          <p:cNvPr id="72706" name="Rectangle 1026"/>
          <p:cNvSpPr>
            <a:spLocks noGrp="1" noRot="1" noChangeAspect="1" noChangeArrowheads="1" noTextEdit="1"/>
          </p:cNvSpPr>
          <p:nvPr>
            <p:ph type="sldImg"/>
          </p:nvPr>
        </p:nvSpPr>
        <p:spPr>
          <a:ln/>
        </p:spPr>
      </p:sp>
      <p:sp>
        <p:nvSpPr>
          <p:cNvPr id="72707" name="Rectangle 1027"/>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2FD5FCC6-700C-47F5-8EE8-D20AD43EF945}" type="slidenum">
              <a:rPr lang="cs-CZ" altLang="en-US" smtClean="0">
                <a:latin typeface="Arial" pitchFamily="34" charset="0"/>
              </a:rPr>
              <a:pPr/>
              <a:t>2</a:t>
            </a:fld>
            <a:endParaRPr lang="cs-CZ" altLang="en-US">
              <a:latin typeface="Arial" pitchFamily="34" charset="0"/>
            </a:endParaRPr>
          </a:p>
        </p:txBody>
      </p:sp>
      <p:sp>
        <p:nvSpPr>
          <p:cNvPr id="232451" name="Rectangle 2"/>
          <p:cNvSpPr>
            <a:spLocks noGrp="1" noRot="1" noChangeAspect="1" noChangeArrowheads="1" noTextEdit="1"/>
          </p:cNvSpPr>
          <p:nvPr>
            <p:ph type="sldImg"/>
          </p:nvPr>
        </p:nvSpPr>
        <p:spPr>
          <a:ln/>
        </p:spPr>
      </p:sp>
      <p:sp>
        <p:nvSpPr>
          <p:cNvPr id="232452" name="Rectangle 3"/>
          <p:cNvSpPr>
            <a:spLocks noGrp="1" noChangeArrowheads="1"/>
          </p:cNvSpPr>
          <p:nvPr>
            <p:ph type="body" idx="1"/>
          </p:nvPr>
        </p:nvSpPr>
        <p:spPr>
          <a:noFill/>
        </p:spPr>
        <p:txBody>
          <a:bodyPr/>
          <a:lstStyle/>
          <a:p>
            <a:pPr eaLnBrk="1" hangingPunct="1"/>
            <a:endParaRPr lang="en-US" altLang="en-US"/>
          </a:p>
        </p:txBody>
      </p:sp>
    </p:spTree>
    <p:extLst>
      <p:ext uri="{BB962C8B-B14F-4D97-AF65-F5344CB8AC3E}">
        <p14:creationId xmlns:p14="http://schemas.microsoft.com/office/powerpoint/2010/main" val="7699454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9C0EA90-9D75-4625-9FDD-D7B8FBF6468B}" type="slidenum">
              <a:rPr lang="cs-CZ" altLang="en-US" smtClean="0">
                <a:latin typeface="Arial" pitchFamily="34" charset="0"/>
              </a:rPr>
              <a:pPr/>
              <a:t>51</a:t>
            </a:fld>
            <a:endParaRPr lang="cs-CZ" altLang="en-US">
              <a:latin typeface="Arial" pitchFamily="34" charset="0"/>
            </a:endParaRPr>
          </a:p>
        </p:txBody>
      </p:sp>
      <p:sp>
        <p:nvSpPr>
          <p:cNvPr id="143363" name="Rectangle 2"/>
          <p:cNvSpPr>
            <a:spLocks noGrp="1" noRot="1" noChangeAspect="1" noChangeArrowheads="1" noTextEdit="1"/>
          </p:cNvSpPr>
          <p:nvPr>
            <p:ph type="sldImg"/>
          </p:nvPr>
        </p:nvSpPr>
        <p:spPr>
          <a:ln/>
        </p:spPr>
      </p:sp>
      <p:sp>
        <p:nvSpPr>
          <p:cNvPr id="1433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B014AFA-8A7D-4F7E-B880-DD04396D167B}" type="slidenum">
              <a:rPr lang="cs-CZ" altLang="en-US" smtClean="0">
                <a:latin typeface="Arial" pitchFamily="34" charset="0"/>
              </a:rPr>
              <a:pPr/>
              <a:t>52</a:t>
            </a:fld>
            <a:endParaRPr lang="cs-CZ" altLang="en-US">
              <a:latin typeface="Arial" pitchFamily="34" charset="0"/>
            </a:endParaRPr>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26D61EB-DB49-4D4D-A3FD-E2D75C64EE25}" type="slidenum">
              <a:rPr lang="cs-CZ" altLang="en-US" smtClean="0">
                <a:latin typeface="Arial" pitchFamily="34" charset="0"/>
              </a:rPr>
              <a:pPr/>
              <a:t>53</a:t>
            </a:fld>
            <a:endParaRPr lang="cs-CZ" altLang="en-US">
              <a:latin typeface="Arial" pitchFamily="34" charset="0"/>
            </a:endParaRPr>
          </a:p>
        </p:txBody>
      </p:sp>
      <p:sp>
        <p:nvSpPr>
          <p:cNvPr id="145411" name="Rectangle 2"/>
          <p:cNvSpPr>
            <a:spLocks noGrp="1" noRot="1" noChangeAspect="1" noChangeArrowheads="1" noTextEdit="1"/>
          </p:cNvSpPr>
          <p:nvPr>
            <p:ph type="sldImg"/>
          </p:nvPr>
        </p:nvSpPr>
        <p:spPr>
          <a:ln/>
        </p:spPr>
      </p:sp>
      <p:sp>
        <p:nvSpPr>
          <p:cNvPr id="14541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CC6AAFB-8FA5-40CC-9E27-8F55249F8960}" type="slidenum">
              <a:rPr lang="cs-CZ" altLang="en-US" smtClean="0">
                <a:latin typeface="Arial" pitchFamily="34" charset="0"/>
              </a:rPr>
              <a:pPr/>
              <a:t>54</a:t>
            </a:fld>
            <a:endParaRPr lang="cs-CZ" altLang="en-US">
              <a:latin typeface="Arial" pitchFamily="34" charset="0"/>
            </a:endParaRPr>
          </a:p>
        </p:txBody>
      </p:sp>
      <p:sp>
        <p:nvSpPr>
          <p:cNvPr id="146435" name="Rectangle 2"/>
          <p:cNvSpPr>
            <a:spLocks noGrp="1" noRot="1" noChangeAspect="1" noChangeArrowheads="1" noTextEdit="1"/>
          </p:cNvSpPr>
          <p:nvPr>
            <p:ph type="sldImg"/>
          </p:nvPr>
        </p:nvSpPr>
        <p:spPr>
          <a:ln/>
        </p:spPr>
      </p:sp>
      <p:sp>
        <p:nvSpPr>
          <p:cNvPr id="14643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F8A3D8-1463-40AA-9CE0-C78EB86A00D0}" type="slidenum">
              <a:rPr lang="cs-CZ" altLang="en-US" smtClean="0">
                <a:latin typeface="Arial" pitchFamily="34" charset="0"/>
              </a:rPr>
              <a:pPr/>
              <a:t>55</a:t>
            </a:fld>
            <a:endParaRPr lang="cs-CZ" altLang="en-US">
              <a:latin typeface="Arial" pitchFamily="34" charset="0"/>
            </a:endParaRPr>
          </a:p>
        </p:txBody>
      </p:sp>
      <p:sp>
        <p:nvSpPr>
          <p:cNvPr id="147459" name="Rectangle 2"/>
          <p:cNvSpPr>
            <a:spLocks noGrp="1" noRot="1" noChangeAspect="1" noChangeArrowheads="1" noTextEdit="1"/>
          </p:cNvSpPr>
          <p:nvPr>
            <p:ph type="sldImg"/>
          </p:nvPr>
        </p:nvSpPr>
        <p:spPr>
          <a:ln/>
        </p:spPr>
      </p:sp>
      <p:sp>
        <p:nvSpPr>
          <p:cNvPr id="14746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E69AD37-48D8-459B-865E-DBE0971894F0}" type="slidenum">
              <a:rPr lang="cs-CZ" altLang="en-US" smtClean="0">
                <a:latin typeface="Arial" pitchFamily="34" charset="0"/>
              </a:rPr>
              <a:pPr/>
              <a:t>56</a:t>
            </a:fld>
            <a:endParaRPr lang="cs-CZ" altLang="en-US">
              <a:latin typeface="Arial" pitchFamily="34" charset="0"/>
            </a:endParaRPr>
          </a:p>
        </p:txBody>
      </p:sp>
      <p:sp>
        <p:nvSpPr>
          <p:cNvPr id="148483" name="Rectangle 2"/>
          <p:cNvSpPr>
            <a:spLocks noGrp="1" noRot="1" noChangeAspect="1" noChangeArrowheads="1" noTextEdit="1"/>
          </p:cNvSpPr>
          <p:nvPr>
            <p:ph type="sldImg"/>
          </p:nvPr>
        </p:nvSpPr>
        <p:spPr>
          <a:ln/>
        </p:spPr>
      </p:sp>
      <p:sp>
        <p:nvSpPr>
          <p:cNvPr id="1484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BC9F941-C07B-43B3-BA32-06E031590D1B}" type="slidenum">
              <a:rPr lang="cs-CZ" altLang="en-US" smtClean="0">
                <a:latin typeface="Arial" pitchFamily="34" charset="0"/>
              </a:rPr>
              <a:pPr/>
              <a:t>58</a:t>
            </a:fld>
            <a:endParaRPr lang="cs-CZ" altLang="en-US">
              <a:latin typeface="Arial" pitchFamily="34" charset="0"/>
            </a:endParaRPr>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latin typeface="Arial" pitchFamily="34" charset="0"/>
              </a:rPr>
              <a:pPr/>
              <a:t>60</a:t>
            </a:fld>
            <a:endParaRPr lang="cs-CZ" altLang="en-US">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0FFC7C4-2673-4511-A11B-D1F99BDD3675}" type="slidenum">
              <a:rPr lang="cs-CZ" altLang="en-US" smtClean="0">
                <a:latin typeface="Arial" pitchFamily="34" charset="0"/>
              </a:rPr>
              <a:pPr/>
              <a:t>61</a:t>
            </a:fld>
            <a:endParaRPr lang="cs-CZ" altLang="en-US">
              <a:latin typeface="Arial" pitchFamily="34" charset="0"/>
            </a:endParaRPr>
          </a:p>
        </p:txBody>
      </p:sp>
      <p:sp>
        <p:nvSpPr>
          <p:cNvPr id="151555" name="Rectangle 2"/>
          <p:cNvSpPr>
            <a:spLocks noGrp="1" noRot="1" noChangeAspect="1" noChangeArrowheads="1" noTextEdit="1"/>
          </p:cNvSpPr>
          <p:nvPr>
            <p:ph type="sldImg"/>
          </p:nvPr>
        </p:nvSpPr>
        <p:spPr>
          <a:ln/>
        </p:spPr>
      </p:sp>
      <p:sp>
        <p:nvSpPr>
          <p:cNvPr id="1515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8B0AC2B-40F4-475F-B5E0-99546DF43764}" type="slidenum">
              <a:rPr lang="cs-CZ" altLang="en-US" smtClean="0">
                <a:latin typeface="Arial" pitchFamily="34" charset="0"/>
              </a:rPr>
              <a:pPr/>
              <a:t>62</a:t>
            </a:fld>
            <a:endParaRPr lang="cs-CZ" altLang="en-US">
              <a:latin typeface="Arial" pitchFamily="34" charset="0"/>
            </a:endParaRPr>
          </a:p>
        </p:txBody>
      </p:sp>
      <p:sp>
        <p:nvSpPr>
          <p:cNvPr id="152579" name="Rectangle 2"/>
          <p:cNvSpPr>
            <a:spLocks noGrp="1" noRot="1" noChangeAspect="1" noChangeArrowheads="1" noTextEdit="1"/>
          </p:cNvSpPr>
          <p:nvPr>
            <p:ph type="sldImg"/>
          </p:nvPr>
        </p:nvSpPr>
        <p:spPr>
          <a:ln/>
        </p:spPr>
      </p:sp>
      <p:sp>
        <p:nvSpPr>
          <p:cNvPr id="1525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A14526C8-68D8-4C3C-8A97-F64AA71507CC}" type="slidenum">
              <a:rPr lang="cs-CZ" altLang="en-US" smtClean="0">
                <a:latin typeface="Arial" pitchFamily="34" charset="0"/>
              </a:rPr>
              <a:pPr/>
              <a:t>3</a:t>
            </a:fld>
            <a:endParaRPr lang="cs-CZ" altLang="en-US">
              <a:latin typeface="Arial" pitchFamily="34" charset="0"/>
            </a:endParaRPr>
          </a:p>
        </p:txBody>
      </p:sp>
      <p:sp>
        <p:nvSpPr>
          <p:cNvPr id="234499" name="Rectangle 2"/>
          <p:cNvSpPr>
            <a:spLocks noGrp="1" noRot="1" noChangeAspect="1" noChangeArrowheads="1" noTextEdit="1"/>
          </p:cNvSpPr>
          <p:nvPr>
            <p:ph type="sldImg"/>
          </p:nvPr>
        </p:nvSpPr>
        <p:spPr>
          <a:ln/>
        </p:spPr>
      </p:sp>
      <p:sp>
        <p:nvSpPr>
          <p:cNvPr id="234500" name="Rectangle 3"/>
          <p:cNvSpPr>
            <a:spLocks noGrp="1" noChangeArrowheads="1"/>
          </p:cNvSpPr>
          <p:nvPr>
            <p:ph type="body" idx="1"/>
          </p:nvPr>
        </p:nvSpPr>
        <p:spPr>
          <a:noFill/>
        </p:spPr>
        <p:txBody>
          <a:bodyPr/>
          <a:lstStyle/>
          <a:p>
            <a:endParaRPr lang="en-US" altLang="en-US"/>
          </a:p>
        </p:txBody>
      </p:sp>
    </p:spTree>
    <p:extLst>
      <p:ext uri="{BB962C8B-B14F-4D97-AF65-F5344CB8AC3E}">
        <p14:creationId xmlns:p14="http://schemas.microsoft.com/office/powerpoint/2010/main" val="8128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97976AB-8969-4DED-8A72-229116FF9E31}" type="slidenum">
              <a:rPr lang="cs-CZ" altLang="en-US" smtClean="0">
                <a:latin typeface="Arial" pitchFamily="34" charset="0"/>
              </a:rPr>
              <a:pPr/>
              <a:t>64</a:t>
            </a:fld>
            <a:endParaRPr lang="cs-CZ" altLang="en-US">
              <a:latin typeface="Arial" pitchFamily="34" charset="0"/>
            </a:endParaRPr>
          </a:p>
        </p:txBody>
      </p:sp>
      <p:sp>
        <p:nvSpPr>
          <p:cNvPr id="153603" name="Rectangle 2"/>
          <p:cNvSpPr>
            <a:spLocks noGrp="1" noRot="1" noChangeAspect="1" noChangeArrowheads="1" noTextEdit="1"/>
          </p:cNvSpPr>
          <p:nvPr>
            <p:ph type="sldImg"/>
          </p:nvPr>
        </p:nvSpPr>
        <p:spPr>
          <a:ln/>
        </p:spPr>
      </p:sp>
      <p:sp>
        <p:nvSpPr>
          <p:cNvPr id="1536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EF77F93-4F9E-4056-9F48-F413F9C293C8}" type="slidenum">
              <a:rPr lang="cs-CZ" altLang="en-US" smtClean="0">
                <a:latin typeface="Arial" pitchFamily="34" charset="0"/>
              </a:rPr>
              <a:pPr/>
              <a:t>65</a:t>
            </a:fld>
            <a:endParaRPr lang="cs-CZ" altLang="en-US">
              <a:latin typeface="Arial" pitchFamily="34" charset="0"/>
            </a:endParaRPr>
          </a:p>
        </p:txBody>
      </p:sp>
      <p:sp>
        <p:nvSpPr>
          <p:cNvPr id="154627" name="Rectangle 2"/>
          <p:cNvSpPr>
            <a:spLocks noGrp="1" noRot="1" noChangeAspect="1" noChangeArrowheads="1" noTextEdit="1"/>
          </p:cNvSpPr>
          <p:nvPr>
            <p:ph type="sldImg"/>
          </p:nvPr>
        </p:nvSpPr>
        <p:spPr>
          <a:ln/>
        </p:spPr>
      </p:sp>
      <p:sp>
        <p:nvSpPr>
          <p:cNvPr id="1546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E086245-271A-4C0F-9C04-2068A2D759DC}" type="slidenum">
              <a:rPr lang="cs-CZ" altLang="en-US" smtClean="0">
                <a:latin typeface="Arial" pitchFamily="34" charset="0"/>
              </a:rPr>
              <a:pPr/>
              <a:t>66</a:t>
            </a:fld>
            <a:endParaRPr lang="cs-CZ" altLang="en-US">
              <a:latin typeface="Arial" pitchFamily="34" charset="0"/>
            </a:endParaRPr>
          </a:p>
        </p:txBody>
      </p:sp>
      <p:sp>
        <p:nvSpPr>
          <p:cNvPr id="203779" name="Rectangle 2"/>
          <p:cNvSpPr>
            <a:spLocks noGrp="1" noRot="1" noChangeAspect="1" noChangeArrowheads="1" noTextEdit="1"/>
          </p:cNvSpPr>
          <p:nvPr>
            <p:ph type="sldImg"/>
          </p:nvPr>
        </p:nvSpPr>
        <p:spPr>
          <a:ln/>
        </p:spPr>
      </p:sp>
      <p:sp>
        <p:nvSpPr>
          <p:cNvPr id="20378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55253DE1-F749-44D3-8278-AB702FC0D812}" type="slidenum">
              <a:rPr lang="cs-CZ" altLang="en-US" smtClean="0">
                <a:latin typeface="Arial" pitchFamily="34" charset="0"/>
              </a:rPr>
              <a:pPr/>
              <a:t>67</a:t>
            </a:fld>
            <a:endParaRPr lang="cs-CZ" altLang="en-US">
              <a:latin typeface="Arial" pitchFamily="34" charset="0"/>
            </a:endParaRPr>
          </a:p>
        </p:txBody>
      </p:sp>
      <p:sp>
        <p:nvSpPr>
          <p:cNvPr id="204803" name="Rectangle 2"/>
          <p:cNvSpPr>
            <a:spLocks noGrp="1" noRot="1" noChangeAspect="1" noChangeArrowheads="1" noTextEdit="1"/>
          </p:cNvSpPr>
          <p:nvPr>
            <p:ph type="sldImg"/>
          </p:nvPr>
        </p:nvSpPr>
        <p:spPr>
          <a:ln/>
        </p:spPr>
      </p:sp>
      <p:sp>
        <p:nvSpPr>
          <p:cNvPr id="20480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DCCC020-E1C4-4A15-8DE5-73F088B2BB8C}" type="slidenum">
              <a:rPr lang="cs-CZ" altLang="en-US" smtClean="0">
                <a:latin typeface="Arial" pitchFamily="34" charset="0"/>
              </a:rPr>
              <a:pPr/>
              <a:t>68</a:t>
            </a:fld>
            <a:endParaRPr lang="cs-CZ" altLang="en-US">
              <a:latin typeface="Arial" pitchFamily="34" charset="0"/>
            </a:endParaRPr>
          </a:p>
        </p:txBody>
      </p:sp>
      <p:sp>
        <p:nvSpPr>
          <p:cNvPr id="205827" name="Rectangle 2"/>
          <p:cNvSpPr>
            <a:spLocks noGrp="1" noRot="1" noChangeAspect="1" noChangeArrowheads="1" noTextEdit="1"/>
          </p:cNvSpPr>
          <p:nvPr>
            <p:ph type="sldImg"/>
          </p:nvPr>
        </p:nvSpPr>
        <p:spPr>
          <a:ln/>
        </p:spPr>
      </p:sp>
      <p:sp>
        <p:nvSpPr>
          <p:cNvPr id="20582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446BAE8-29BC-44FF-A446-BC1BDAA46E88}" type="slidenum">
              <a:rPr lang="cs-CZ" altLang="en-US" smtClean="0">
                <a:latin typeface="Arial" pitchFamily="34" charset="0"/>
              </a:rPr>
              <a:pPr/>
              <a:t>69</a:t>
            </a:fld>
            <a:endParaRPr lang="cs-CZ" altLang="en-US">
              <a:latin typeface="Arial" pitchFamily="34" charset="0"/>
            </a:endParaRPr>
          </a:p>
        </p:txBody>
      </p:sp>
      <p:sp>
        <p:nvSpPr>
          <p:cNvPr id="206851" name="Rectangle 2"/>
          <p:cNvSpPr>
            <a:spLocks noGrp="1" noRot="1" noChangeAspect="1" noChangeArrowheads="1" noTextEdit="1"/>
          </p:cNvSpPr>
          <p:nvPr>
            <p:ph type="sldImg"/>
          </p:nvPr>
        </p:nvSpPr>
        <p:spPr>
          <a:ln/>
        </p:spPr>
      </p:sp>
      <p:sp>
        <p:nvSpPr>
          <p:cNvPr id="20685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3F0346B-44EC-4D5D-8791-D02C1AA9FDCA}" type="slidenum">
              <a:rPr lang="cs-CZ" altLang="en-US" smtClean="0">
                <a:latin typeface="Arial" pitchFamily="34" charset="0"/>
              </a:rPr>
              <a:pPr/>
              <a:t>70</a:t>
            </a:fld>
            <a:endParaRPr lang="cs-CZ" altLang="en-US">
              <a:latin typeface="Arial" pitchFamily="34" charset="0"/>
            </a:endParaRPr>
          </a:p>
        </p:txBody>
      </p:sp>
      <p:sp>
        <p:nvSpPr>
          <p:cNvPr id="207875" name="Rectangle 2"/>
          <p:cNvSpPr>
            <a:spLocks noGrp="1" noRot="1" noChangeAspect="1" noChangeArrowheads="1" noTextEdit="1"/>
          </p:cNvSpPr>
          <p:nvPr>
            <p:ph type="sldImg"/>
          </p:nvPr>
        </p:nvSpPr>
        <p:spPr>
          <a:ln/>
        </p:spPr>
      </p:sp>
      <p:sp>
        <p:nvSpPr>
          <p:cNvPr id="2078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722A99B-690E-4983-BADE-769BA8859658}" type="slidenum">
              <a:rPr lang="cs-CZ" altLang="en-US" smtClean="0">
                <a:latin typeface="Arial" pitchFamily="34" charset="0"/>
              </a:rPr>
              <a:pPr/>
              <a:t>71</a:t>
            </a:fld>
            <a:endParaRPr lang="cs-CZ" altLang="en-US">
              <a:latin typeface="Arial" pitchFamily="34" charset="0"/>
            </a:endParaRPr>
          </a:p>
        </p:txBody>
      </p:sp>
      <p:sp>
        <p:nvSpPr>
          <p:cNvPr id="208899" name="Rectangle 2"/>
          <p:cNvSpPr>
            <a:spLocks noGrp="1" noRot="1" noChangeAspect="1" noChangeArrowheads="1" noTextEdit="1"/>
          </p:cNvSpPr>
          <p:nvPr>
            <p:ph type="sldImg"/>
          </p:nvPr>
        </p:nvSpPr>
        <p:spPr>
          <a:ln/>
        </p:spPr>
      </p:sp>
      <p:sp>
        <p:nvSpPr>
          <p:cNvPr id="2089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C64D4E-D53E-4772-8407-75707A1EAFB0}" type="slidenum">
              <a:rPr lang="cs-CZ" altLang="en-US" smtClean="0">
                <a:latin typeface="Arial" pitchFamily="34" charset="0"/>
              </a:rPr>
              <a:pPr/>
              <a:t>72</a:t>
            </a:fld>
            <a:endParaRPr lang="cs-CZ" altLang="en-US">
              <a:latin typeface="Arial" pitchFamily="34" charset="0"/>
            </a:endParaRPr>
          </a:p>
        </p:txBody>
      </p:sp>
      <p:sp>
        <p:nvSpPr>
          <p:cNvPr id="209923" name="Rectangle 2"/>
          <p:cNvSpPr>
            <a:spLocks noGrp="1" noRot="1" noChangeAspect="1" noChangeArrowheads="1" noTextEdit="1"/>
          </p:cNvSpPr>
          <p:nvPr>
            <p:ph type="sldImg"/>
          </p:nvPr>
        </p:nvSpPr>
        <p:spPr>
          <a:ln/>
        </p:spPr>
      </p:sp>
      <p:sp>
        <p:nvSpPr>
          <p:cNvPr id="2099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AA51E93-FE15-459C-8761-51B4DB154CE4}" type="slidenum">
              <a:rPr lang="cs-CZ" altLang="en-US" smtClean="0">
                <a:latin typeface="Arial" pitchFamily="34" charset="0"/>
              </a:rPr>
              <a:pPr/>
              <a:t>73</a:t>
            </a:fld>
            <a:endParaRPr lang="cs-CZ" altLang="en-US">
              <a:latin typeface="Arial" pitchFamily="34" charset="0"/>
            </a:endParaRPr>
          </a:p>
        </p:txBody>
      </p:sp>
      <p:sp>
        <p:nvSpPr>
          <p:cNvPr id="210947" name="Rectangle 2"/>
          <p:cNvSpPr>
            <a:spLocks noGrp="1" noRot="1" noChangeAspect="1" noChangeArrowheads="1" noTextEdit="1"/>
          </p:cNvSpPr>
          <p:nvPr>
            <p:ph type="sldImg"/>
          </p:nvPr>
        </p:nvSpPr>
        <p:spPr>
          <a:ln/>
        </p:spPr>
      </p:sp>
      <p:sp>
        <p:nvSpPr>
          <p:cNvPr id="2109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CD1DF5BE-C29B-4288-9C6D-972E142195FE}" type="slidenum">
              <a:rPr lang="cs-CZ" altLang="en-US" smtClean="0">
                <a:latin typeface="Arial" pitchFamily="34" charset="0"/>
              </a:rPr>
              <a:pPr/>
              <a:t>7</a:t>
            </a:fld>
            <a:endParaRPr lang="cs-CZ" altLang="en-US">
              <a:latin typeface="Arial" pitchFamily="34" charset="0"/>
            </a:endParaRPr>
          </a:p>
        </p:txBody>
      </p:sp>
      <p:sp>
        <p:nvSpPr>
          <p:cNvPr id="236547" name="Rectangle 2"/>
          <p:cNvSpPr>
            <a:spLocks noGrp="1" noRot="1" noChangeAspect="1" noChangeArrowheads="1" noTextEdit="1"/>
          </p:cNvSpPr>
          <p:nvPr>
            <p:ph type="sldImg"/>
          </p:nvPr>
        </p:nvSpPr>
        <p:spPr>
          <a:ln/>
        </p:spPr>
      </p:sp>
      <p:sp>
        <p:nvSpPr>
          <p:cNvPr id="2365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D784FA9-B935-4BE7-AC54-9FB2B92266CB}" type="slidenum">
              <a:rPr lang="cs-CZ" altLang="en-US" smtClean="0">
                <a:latin typeface="Arial" pitchFamily="34" charset="0"/>
              </a:rPr>
              <a:pPr/>
              <a:t>74</a:t>
            </a:fld>
            <a:endParaRPr lang="cs-CZ" altLang="en-US">
              <a:latin typeface="Arial" pitchFamily="34" charset="0"/>
            </a:endParaRPr>
          </a:p>
        </p:txBody>
      </p:sp>
      <p:sp>
        <p:nvSpPr>
          <p:cNvPr id="211971" name="Rectangle 2"/>
          <p:cNvSpPr>
            <a:spLocks noGrp="1" noRot="1" noChangeAspect="1" noChangeArrowheads="1" noTextEdit="1"/>
          </p:cNvSpPr>
          <p:nvPr>
            <p:ph type="sldImg"/>
          </p:nvPr>
        </p:nvSpPr>
        <p:spPr>
          <a:ln/>
        </p:spPr>
      </p:sp>
      <p:sp>
        <p:nvSpPr>
          <p:cNvPr id="2119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612F200-672B-4207-AB6A-394DD45DE0A7}" type="slidenum">
              <a:rPr lang="cs-CZ" altLang="en-US" smtClean="0">
                <a:latin typeface="Arial" pitchFamily="34" charset="0"/>
              </a:rPr>
              <a:pPr/>
              <a:t>75</a:t>
            </a:fld>
            <a:endParaRPr lang="cs-CZ" altLang="en-US">
              <a:latin typeface="Arial" pitchFamily="34" charset="0"/>
            </a:endParaRPr>
          </a:p>
        </p:txBody>
      </p:sp>
      <p:sp>
        <p:nvSpPr>
          <p:cNvPr id="212995" name="Rectangle 2"/>
          <p:cNvSpPr>
            <a:spLocks noGrp="1" noRot="1" noChangeAspect="1" noChangeArrowheads="1" noTextEdit="1"/>
          </p:cNvSpPr>
          <p:nvPr>
            <p:ph type="sldImg"/>
          </p:nvPr>
        </p:nvSpPr>
        <p:spPr>
          <a:ln/>
        </p:spPr>
      </p:sp>
      <p:sp>
        <p:nvSpPr>
          <p:cNvPr id="2129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22C47FD-0CD5-4485-8E09-A82BFEE5DD03}" type="slidenum">
              <a:rPr lang="cs-CZ" altLang="en-US" smtClean="0">
                <a:latin typeface="Arial" pitchFamily="34" charset="0"/>
              </a:rPr>
              <a:pPr/>
              <a:t>76</a:t>
            </a:fld>
            <a:endParaRPr lang="cs-CZ" altLang="en-US">
              <a:latin typeface="Arial" pitchFamily="34" charset="0"/>
            </a:endParaRPr>
          </a:p>
        </p:txBody>
      </p:sp>
      <p:sp>
        <p:nvSpPr>
          <p:cNvPr id="214019" name="Rectangle 2"/>
          <p:cNvSpPr>
            <a:spLocks noGrp="1" noRot="1" noChangeAspect="1" noChangeArrowheads="1" noTextEdit="1"/>
          </p:cNvSpPr>
          <p:nvPr>
            <p:ph type="sldImg"/>
          </p:nvPr>
        </p:nvSpPr>
        <p:spPr>
          <a:ln/>
        </p:spPr>
      </p:sp>
      <p:sp>
        <p:nvSpPr>
          <p:cNvPr id="2140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0AA2806D-CF42-4DDB-8709-441CC87CF757}" type="slidenum">
              <a:rPr lang="cs-CZ" altLang="en-US" smtClean="0">
                <a:latin typeface="Arial" pitchFamily="34" charset="0"/>
              </a:rPr>
              <a:pPr/>
              <a:t>77</a:t>
            </a:fld>
            <a:endParaRPr lang="cs-CZ" altLang="en-US">
              <a:latin typeface="Arial" pitchFamily="34" charset="0"/>
            </a:endParaRPr>
          </a:p>
        </p:txBody>
      </p:sp>
      <p:sp>
        <p:nvSpPr>
          <p:cNvPr id="215043" name="Rectangle 2"/>
          <p:cNvSpPr>
            <a:spLocks noGrp="1" noRot="1" noChangeAspect="1" noChangeArrowheads="1" noTextEdit="1"/>
          </p:cNvSpPr>
          <p:nvPr>
            <p:ph type="sldImg"/>
          </p:nvPr>
        </p:nvSpPr>
        <p:spPr>
          <a:ln/>
        </p:spPr>
      </p:sp>
      <p:sp>
        <p:nvSpPr>
          <p:cNvPr id="2150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38578780-D2CA-43AA-B9C5-8DC55B9F80C6}" type="slidenum">
              <a:rPr lang="cs-CZ" altLang="en-US" smtClean="0">
                <a:latin typeface="Arial" pitchFamily="34" charset="0"/>
              </a:rPr>
              <a:pPr/>
              <a:t>78</a:t>
            </a:fld>
            <a:endParaRPr lang="cs-CZ" altLang="en-US">
              <a:latin typeface="Arial" pitchFamily="34" charset="0"/>
            </a:endParaRPr>
          </a:p>
        </p:txBody>
      </p:sp>
      <p:sp>
        <p:nvSpPr>
          <p:cNvPr id="216067" name="Rectangle 2"/>
          <p:cNvSpPr>
            <a:spLocks noGrp="1" noRot="1" noChangeAspect="1" noChangeArrowheads="1" noTextEdit="1"/>
          </p:cNvSpPr>
          <p:nvPr>
            <p:ph type="sldImg"/>
          </p:nvPr>
        </p:nvSpPr>
        <p:spPr>
          <a:ln/>
        </p:spPr>
      </p:sp>
      <p:sp>
        <p:nvSpPr>
          <p:cNvPr id="2160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4D4C9A7-87F7-4889-B2D4-F8CC1C836C9A}" type="slidenum">
              <a:rPr lang="cs-CZ" altLang="en-US" smtClean="0">
                <a:latin typeface="Arial" pitchFamily="34" charset="0"/>
              </a:rPr>
              <a:pPr/>
              <a:t>79</a:t>
            </a:fld>
            <a:endParaRPr lang="cs-CZ" altLang="en-US">
              <a:latin typeface="Arial" pitchFamily="34" charset="0"/>
            </a:endParaRPr>
          </a:p>
        </p:txBody>
      </p:sp>
      <p:sp>
        <p:nvSpPr>
          <p:cNvPr id="156675" name="Rectangle 2"/>
          <p:cNvSpPr>
            <a:spLocks noGrp="1" noRot="1" noChangeAspect="1" noChangeArrowheads="1" noTextEdit="1"/>
          </p:cNvSpPr>
          <p:nvPr>
            <p:ph type="sldImg"/>
          </p:nvPr>
        </p:nvSpPr>
        <p:spPr>
          <a:ln/>
        </p:spPr>
      </p:sp>
      <p:sp>
        <p:nvSpPr>
          <p:cNvPr id="15667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E7BFC20-70EE-4C14-B2BE-F3507C96A713}" type="slidenum">
              <a:rPr lang="cs-CZ" altLang="en-US" smtClean="0">
                <a:latin typeface="Arial" pitchFamily="34" charset="0"/>
              </a:rPr>
              <a:pPr/>
              <a:t>80</a:t>
            </a:fld>
            <a:endParaRPr lang="cs-CZ" altLang="en-US">
              <a:latin typeface="Arial" pitchFamily="34" charset="0"/>
            </a:endParaRPr>
          </a:p>
        </p:txBody>
      </p:sp>
      <p:sp>
        <p:nvSpPr>
          <p:cNvPr id="157699" name="Rectangle 2"/>
          <p:cNvSpPr>
            <a:spLocks noGrp="1" noRot="1" noChangeAspect="1" noChangeArrowheads="1" noTextEdit="1"/>
          </p:cNvSpPr>
          <p:nvPr>
            <p:ph type="sldImg"/>
          </p:nvPr>
        </p:nvSpPr>
        <p:spPr>
          <a:ln/>
        </p:spPr>
      </p:sp>
      <p:sp>
        <p:nvSpPr>
          <p:cNvPr id="1577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48CDE946-1BC7-46CD-B2C8-3E030A2CA8A3}" type="slidenum">
              <a:rPr lang="cs-CZ" altLang="en-US" smtClean="0">
                <a:latin typeface="Arial" pitchFamily="34" charset="0"/>
              </a:rPr>
              <a:pPr/>
              <a:t>81</a:t>
            </a:fld>
            <a:endParaRPr lang="cs-CZ" altLang="en-US">
              <a:latin typeface="Arial" pitchFamily="34" charset="0"/>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92BBDA3-6117-4918-A704-F64E30CA9F27}" type="slidenum">
              <a:rPr lang="cs-CZ" altLang="en-US" smtClean="0">
                <a:latin typeface="Arial" pitchFamily="34" charset="0"/>
              </a:rPr>
              <a:pPr/>
              <a:t>82</a:t>
            </a:fld>
            <a:endParaRPr lang="cs-CZ" altLang="en-US">
              <a:latin typeface="Arial" pitchFamily="34" charset="0"/>
            </a:endParaRPr>
          </a:p>
        </p:txBody>
      </p:sp>
      <p:sp>
        <p:nvSpPr>
          <p:cNvPr id="159747" name="Rectangle 2"/>
          <p:cNvSpPr>
            <a:spLocks noGrp="1" noRot="1" noChangeAspect="1" noChangeArrowheads="1" noTextEdit="1"/>
          </p:cNvSpPr>
          <p:nvPr>
            <p:ph type="sldImg"/>
          </p:nvPr>
        </p:nvSpPr>
        <p:spPr>
          <a:ln/>
        </p:spPr>
      </p:sp>
      <p:sp>
        <p:nvSpPr>
          <p:cNvPr id="1597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89508BAF-94B3-494E-BEE5-1F663C5D430C}" type="slidenum">
              <a:rPr lang="cs-CZ" altLang="en-US" smtClean="0">
                <a:latin typeface="Arial" pitchFamily="34" charset="0"/>
              </a:rPr>
              <a:pPr/>
              <a:t>83</a:t>
            </a:fld>
            <a:endParaRPr lang="cs-CZ" altLang="en-US">
              <a:latin typeface="Arial" pitchFamily="34" charset="0"/>
            </a:endParaRPr>
          </a:p>
        </p:txBody>
      </p:sp>
      <p:sp>
        <p:nvSpPr>
          <p:cNvPr id="160771" name="Rectangle 2"/>
          <p:cNvSpPr>
            <a:spLocks noGrp="1" noRot="1" noChangeAspect="1" noChangeArrowheads="1" noTextEdit="1"/>
          </p:cNvSpPr>
          <p:nvPr>
            <p:ph type="sldImg"/>
          </p:nvPr>
        </p:nvSpPr>
        <p:spPr>
          <a:ln/>
        </p:spPr>
      </p:sp>
      <p:sp>
        <p:nvSpPr>
          <p:cNvPr id="1607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7570"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EC7FF3AD-E965-4B4E-82BC-F03029129BA1}" type="slidenum">
              <a:rPr lang="cs-CZ" altLang="en-US" smtClean="0">
                <a:latin typeface="Arial" pitchFamily="34" charset="0"/>
              </a:rPr>
              <a:pPr/>
              <a:t>8</a:t>
            </a:fld>
            <a:endParaRPr lang="cs-CZ" altLang="en-US">
              <a:latin typeface="Arial" pitchFamily="34" charset="0"/>
            </a:endParaRPr>
          </a:p>
        </p:txBody>
      </p:sp>
      <p:sp>
        <p:nvSpPr>
          <p:cNvPr id="237571" name="Rectangle 2"/>
          <p:cNvSpPr>
            <a:spLocks noGrp="1" noRot="1" noChangeAspect="1" noChangeArrowheads="1" noTextEdit="1"/>
          </p:cNvSpPr>
          <p:nvPr>
            <p:ph type="sldImg"/>
          </p:nvPr>
        </p:nvSpPr>
        <p:spPr>
          <a:ln/>
        </p:spPr>
      </p:sp>
      <p:sp>
        <p:nvSpPr>
          <p:cNvPr id="2375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85</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86</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87</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88</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89</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90</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6472F86-44DE-4C46-A1FF-EF0803665670}" type="slidenum">
              <a:rPr lang="cs-CZ" altLang="en-US" smtClean="0">
                <a:solidFill>
                  <a:prstClr val="black"/>
                </a:solidFill>
                <a:latin typeface="Arial" pitchFamily="34" charset="0"/>
              </a:rPr>
              <a:pPr/>
              <a:t>94</a:t>
            </a:fld>
            <a:endParaRPr lang="cs-CZ" altLang="en-US">
              <a:solidFill>
                <a:prstClr val="black"/>
              </a:solidFill>
              <a:latin typeface="Arial" pitchFamily="34" charset="0"/>
            </a:endParaRPr>
          </a:p>
        </p:txBody>
      </p:sp>
      <p:sp>
        <p:nvSpPr>
          <p:cNvPr id="150531" name="Rectangle 2"/>
          <p:cNvSpPr>
            <a:spLocks noGrp="1" noRot="1" noChangeAspect="1" noChangeArrowheads="1" noTextEdit="1"/>
          </p:cNvSpPr>
          <p:nvPr>
            <p:ph type="sldImg"/>
          </p:nvPr>
        </p:nvSpPr>
        <p:spPr>
          <a:ln/>
        </p:spPr>
      </p:sp>
      <p:sp>
        <p:nvSpPr>
          <p:cNvPr id="1505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0E241C3-234E-428E-946B-776725ECE49A}" type="slidenum">
              <a:rPr lang="cs-CZ" altLang="en-US" smtClean="0">
                <a:latin typeface="Arial" pitchFamily="34" charset="0"/>
              </a:rPr>
              <a:pPr/>
              <a:t>98</a:t>
            </a:fld>
            <a:endParaRPr lang="cs-CZ" altLang="en-US">
              <a:latin typeface="Arial" pitchFamily="34" charset="0"/>
            </a:endParaRPr>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0BEF0F8-7D69-4CA8-914B-647BBA2607DD}" type="slidenum">
              <a:rPr lang="cs-CZ" altLang="en-US" smtClean="0">
                <a:latin typeface="Arial" pitchFamily="34" charset="0"/>
              </a:rPr>
              <a:pPr/>
              <a:t>99</a:t>
            </a:fld>
            <a:endParaRPr lang="cs-CZ" altLang="en-US">
              <a:latin typeface="Arial" pitchFamily="34" charset="0"/>
            </a:endParaRPr>
          </a:p>
        </p:txBody>
      </p:sp>
      <p:sp>
        <p:nvSpPr>
          <p:cNvPr id="183299" name="Rectangle 2"/>
          <p:cNvSpPr>
            <a:spLocks noGrp="1" noRot="1" noChangeAspect="1" noChangeArrowheads="1" noTextEdit="1"/>
          </p:cNvSpPr>
          <p:nvPr>
            <p:ph type="sldImg"/>
          </p:nvPr>
        </p:nvSpPr>
        <p:spPr>
          <a:ln/>
        </p:spPr>
      </p:sp>
      <p:sp>
        <p:nvSpPr>
          <p:cNvPr id="18330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C0FCAC2-FC08-416C-9274-547C3BC5BC24}" type="slidenum">
              <a:rPr lang="cs-CZ" altLang="en-US" smtClean="0">
                <a:latin typeface="Arial" pitchFamily="34" charset="0"/>
              </a:rPr>
              <a:pPr/>
              <a:t>100</a:t>
            </a:fld>
            <a:endParaRPr lang="cs-CZ" altLang="en-US">
              <a:latin typeface="Arial" pitchFamily="34" charset="0"/>
            </a:endParaRPr>
          </a:p>
        </p:txBody>
      </p:sp>
      <p:sp>
        <p:nvSpPr>
          <p:cNvPr id="184323" name="Rectangle 2"/>
          <p:cNvSpPr>
            <a:spLocks noGrp="1" noRot="1" noChangeAspect="1" noChangeArrowheads="1" noTextEdit="1"/>
          </p:cNvSpPr>
          <p:nvPr>
            <p:ph type="sldImg"/>
          </p:nvPr>
        </p:nvSpPr>
        <p:spPr>
          <a:ln/>
        </p:spPr>
      </p:sp>
      <p:sp>
        <p:nvSpPr>
          <p:cNvPr id="18432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77037430-DE0B-4092-9B2A-E92EFB512381}" type="slidenum">
              <a:rPr lang="cs-CZ" altLang="en-US" smtClean="0">
                <a:latin typeface="Arial" pitchFamily="34" charset="0"/>
              </a:rPr>
              <a:pPr/>
              <a:t>9</a:t>
            </a:fld>
            <a:endParaRPr lang="cs-CZ" altLang="en-US">
              <a:latin typeface="Arial" pitchFamily="34" charset="0"/>
            </a:endParaRPr>
          </a:p>
        </p:txBody>
      </p:sp>
      <p:sp>
        <p:nvSpPr>
          <p:cNvPr id="238595" name="Rectangle 2"/>
          <p:cNvSpPr>
            <a:spLocks noGrp="1" noRot="1" noChangeAspect="1" noChangeArrowheads="1" noTextEdit="1"/>
          </p:cNvSpPr>
          <p:nvPr>
            <p:ph type="sldImg"/>
          </p:nvPr>
        </p:nvSpPr>
        <p:spPr>
          <a:ln/>
        </p:spPr>
      </p:sp>
      <p:sp>
        <p:nvSpPr>
          <p:cNvPr id="2385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193C061-34E9-4179-B5DE-7597CEC2F8C1}" type="slidenum">
              <a:rPr lang="cs-CZ" altLang="en-US" smtClean="0">
                <a:latin typeface="Arial" pitchFamily="34" charset="0"/>
              </a:rPr>
              <a:pPr/>
              <a:t>101</a:t>
            </a:fld>
            <a:endParaRPr lang="cs-CZ" altLang="en-US">
              <a:latin typeface="Arial" pitchFamily="34" charset="0"/>
            </a:endParaRPr>
          </a:p>
        </p:txBody>
      </p:sp>
      <p:sp>
        <p:nvSpPr>
          <p:cNvPr id="185347" name="Rectangle 2"/>
          <p:cNvSpPr>
            <a:spLocks noGrp="1" noRot="1" noChangeAspect="1" noChangeArrowheads="1" noTextEdit="1"/>
          </p:cNvSpPr>
          <p:nvPr>
            <p:ph type="sldImg"/>
          </p:nvPr>
        </p:nvSpPr>
        <p:spPr>
          <a:ln/>
        </p:spPr>
      </p:sp>
      <p:sp>
        <p:nvSpPr>
          <p:cNvPr id="18534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B82582-1F42-4443-8BAC-49D7F78613CA}" type="slidenum">
              <a:rPr lang="cs-CZ" altLang="en-US" smtClean="0">
                <a:latin typeface="Arial" pitchFamily="34" charset="0"/>
              </a:rPr>
              <a:pPr/>
              <a:t>102</a:t>
            </a:fld>
            <a:endParaRPr lang="cs-CZ" altLang="en-US">
              <a:latin typeface="Arial" pitchFamily="34" charset="0"/>
            </a:endParaRPr>
          </a:p>
        </p:txBody>
      </p:sp>
      <p:sp>
        <p:nvSpPr>
          <p:cNvPr id="186371" name="Rectangle 2"/>
          <p:cNvSpPr>
            <a:spLocks noGrp="1" noRot="1" noChangeAspect="1" noChangeArrowheads="1" noTextEdit="1"/>
          </p:cNvSpPr>
          <p:nvPr>
            <p:ph type="sldImg"/>
          </p:nvPr>
        </p:nvSpPr>
        <p:spPr>
          <a:ln/>
        </p:spPr>
      </p:sp>
      <p:sp>
        <p:nvSpPr>
          <p:cNvPr id="18637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CADB7654-6B9F-4CF0-912C-ACC9BF80377B}" type="slidenum">
              <a:rPr lang="cs-CZ" altLang="en-US" smtClean="0">
                <a:latin typeface="Arial" pitchFamily="34" charset="0"/>
              </a:rPr>
              <a:pPr/>
              <a:t>103</a:t>
            </a:fld>
            <a:endParaRPr lang="cs-CZ" altLang="en-US">
              <a:latin typeface="Arial" pitchFamily="34" charset="0"/>
            </a:endParaRPr>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8DC65D-9CEE-4FD0-AF3E-7C2B71988448}" type="slidenum">
              <a:rPr lang="cs-CZ" altLang="en-US" smtClean="0">
                <a:latin typeface="Arial" pitchFamily="34" charset="0"/>
              </a:rPr>
              <a:pPr/>
              <a:t>104</a:t>
            </a:fld>
            <a:endParaRPr lang="cs-CZ" altLang="en-US">
              <a:latin typeface="Arial" pitchFamily="34" charset="0"/>
            </a:endParaRPr>
          </a:p>
        </p:txBody>
      </p:sp>
      <p:sp>
        <p:nvSpPr>
          <p:cNvPr id="188419" name="Rectangle 2"/>
          <p:cNvSpPr>
            <a:spLocks noGrp="1" noRot="1" noChangeAspect="1" noChangeArrowheads="1" noTextEdit="1"/>
          </p:cNvSpPr>
          <p:nvPr>
            <p:ph type="sldImg"/>
          </p:nvPr>
        </p:nvSpPr>
        <p:spPr>
          <a:ln/>
        </p:spPr>
      </p:sp>
      <p:sp>
        <p:nvSpPr>
          <p:cNvPr id="1884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A05205B-2F6F-4D51-9DE4-5250B2A26749}" type="slidenum">
              <a:rPr lang="cs-CZ" altLang="en-US" smtClean="0">
                <a:latin typeface="Arial" pitchFamily="34" charset="0"/>
              </a:rPr>
              <a:pPr/>
              <a:t>105</a:t>
            </a:fld>
            <a:endParaRPr lang="cs-CZ" altLang="en-US">
              <a:latin typeface="Arial" pitchFamily="34" charset="0"/>
            </a:endParaRPr>
          </a:p>
        </p:txBody>
      </p:sp>
      <p:sp>
        <p:nvSpPr>
          <p:cNvPr id="189443" name="Rectangle 2"/>
          <p:cNvSpPr>
            <a:spLocks noGrp="1" noRot="1" noChangeAspect="1" noChangeArrowheads="1" noTextEdit="1"/>
          </p:cNvSpPr>
          <p:nvPr>
            <p:ph type="sldImg"/>
          </p:nvPr>
        </p:nvSpPr>
        <p:spPr>
          <a:ln/>
        </p:spPr>
      </p:sp>
      <p:sp>
        <p:nvSpPr>
          <p:cNvPr id="1894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649791B9-FCEE-4EB5-9437-E918CBD68E1B}" type="slidenum">
              <a:rPr lang="cs-CZ" altLang="en-US" smtClean="0">
                <a:latin typeface="Arial" pitchFamily="34" charset="0"/>
              </a:rPr>
              <a:pPr/>
              <a:t>106</a:t>
            </a:fld>
            <a:endParaRPr lang="cs-CZ" altLang="en-US">
              <a:latin typeface="Arial" pitchFamily="34" charset="0"/>
            </a:endParaRPr>
          </a:p>
        </p:txBody>
      </p:sp>
      <p:sp>
        <p:nvSpPr>
          <p:cNvPr id="190467" name="Rectangle 2"/>
          <p:cNvSpPr>
            <a:spLocks noGrp="1" noRot="1" noChangeAspect="1" noChangeArrowheads="1" noTextEdit="1"/>
          </p:cNvSpPr>
          <p:nvPr>
            <p:ph type="sldImg"/>
          </p:nvPr>
        </p:nvSpPr>
        <p:spPr>
          <a:ln/>
        </p:spPr>
      </p:sp>
      <p:sp>
        <p:nvSpPr>
          <p:cNvPr id="19046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3F3B9FF-C15E-4519-9668-EAB96BA2A760}" type="slidenum">
              <a:rPr lang="cs-CZ" altLang="en-US" smtClean="0">
                <a:latin typeface="Arial" pitchFamily="34" charset="0"/>
              </a:rPr>
              <a:pPr/>
              <a:t>107</a:t>
            </a:fld>
            <a:endParaRPr lang="cs-CZ" altLang="en-US">
              <a:latin typeface="Arial" pitchFamily="34" charset="0"/>
            </a:endParaRPr>
          </a:p>
        </p:txBody>
      </p:sp>
      <p:sp>
        <p:nvSpPr>
          <p:cNvPr id="191491" name="Rectangle 2"/>
          <p:cNvSpPr>
            <a:spLocks noGrp="1" noRot="1" noChangeAspect="1" noChangeArrowheads="1" noTextEdit="1"/>
          </p:cNvSpPr>
          <p:nvPr>
            <p:ph type="sldImg"/>
          </p:nvPr>
        </p:nvSpPr>
        <p:spPr>
          <a:ln/>
        </p:spPr>
      </p:sp>
      <p:sp>
        <p:nvSpPr>
          <p:cNvPr id="19149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A9D8DD0D-52D7-4713-982D-9182FE89338D}" type="slidenum">
              <a:rPr lang="cs-CZ" altLang="en-US" smtClean="0">
                <a:latin typeface="Arial" pitchFamily="34" charset="0"/>
              </a:rPr>
              <a:pPr/>
              <a:t>108</a:t>
            </a:fld>
            <a:endParaRPr lang="cs-CZ" altLang="en-US">
              <a:latin typeface="Arial" pitchFamily="34" charset="0"/>
            </a:endParaRPr>
          </a:p>
        </p:txBody>
      </p:sp>
      <p:sp>
        <p:nvSpPr>
          <p:cNvPr id="192515" name="Rectangle 2"/>
          <p:cNvSpPr>
            <a:spLocks noGrp="1" noRot="1" noChangeAspect="1" noChangeArrowheads="1" noTextEdit="1"/>
          </p:cNvSpPr>
          <p:nvPr>
            <p:ph type="sldImg"/>
          </p:nvPr>
        </p:nvSpPr>
        <p:spPr>
          <a:ln/>
        </p:spPr>
      </p:sp>
      <p:sp>
        <p:nvSpPr>
          <p:cNvPr id="19251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E1E9CFD-698C-4D69-B2A8-147D897278D0}" type="slidenum">
              <a:rPr lang="cs-CZ" altLang="en-US" smtClean="0">
                <a:latin typeface="Arial" pitchFamily="34" charset="0"/>
              </a:rPr>
              <a:pPr/>
              <a:t>109</a:t>
            </a:fld>
            <a:endParaRPr lang="cs-CZ" altLang="en-US">
              <a:latin typeface="Arial" pitchFamily="34" charset="0"/>
            </a:endParaRPr>
          </a:p>
        </p:txBody>
      </p:sp>
      <p:sp>
        <p:nvSpPr>
          <p:cNvPr id="193539" name="Rectangle 2"/>
          <p:cNvSpPr>
            <a:spLocks noGrp="1" noRot="1" noChangeAspect="1" noChangeArrowheads="1" noTextEdit="1"/>
          </p:cNvSpPr>
          <p:nvPr>
            <p:ph type="sldImg"/>
          </p:nvPr>
        </p:nvSpPr>
        <p:spPr>
          <a:ln/>
        </p:spPr>
      </p:sp>
      <p:sp>
        <p:nvSpPr>
          <p:cNvPr id="19354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EB8CD9D9-1066-4B1B-959A-1E0E73C1C324}" type="slidenum">
              <a:rPr lang="cs-CZ" altLang="en-US" smtClean="0">
                <a:latin typeface="Arial" pitchFamily="34" charset="0"/>
              </a:rPr>
              <a:pPr/>
              <a:t>111</a:t>
            </a:fld>
            <a:endParaRPr lang="cs-CZ" altLang="en-US">
              <a:latin typeface="Arial" pitchFamily="34" charset="0"/>
            </a:endParaRPr>
          </a:p>
        </p:txBody>
      </p:sp>
      <p:sp>
        <p:nvSpPr>
          <p:cNvPr id="194563" name="Rectangle 2"/>
          <p:cNvSpPr>
            <a:spLocks noGrp="1" noRot="1" noChangeAspect="1" noChangeArrowheads="1" noTextEdit="1"/>
          </p:cNvSpPr>
          <p:nvPr>
            <p:ph type="sldImg"/>
          </p:nvPr>
        </p:nvSpPr>
        <p:spPr>
          <a:ln/>
        </p:spPr>
      </p:sp>
      <p:sp>
        <p:nvSpPr>
          <p:cNvPr id="19456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60B74CFD-15D2-424F-802E-8001B4077DE0}" type="slidenum">
              <a:rPr lang="cs-CZ" altLang="en-US" smtClean="0">
                <a:latin typeface="Arial" pitchFamily="34" charset="0"/>
              </a:rPr>
              <a:pPr/>
              <a:t>10</a:t>
            </a:fld>
            <a:endParaRPr lang="cs-CZ" altLang="en-US">
              <a:latin typeface="Arial" pitchFamily="34" charset="0"/>
            </a:endParaRPr>
          </a:p>
        </p:txBody>
      </p:sp>
      <p:sp>
        <p:nvSpPr>
          <p:cNvPr id="239619" name="Rectangle 2"/>
          <p:cNvSpPr>
            <a:spLocks noGrp="1" noRot="1" noChangeAspect="1" noChangeArrowheads="1" noTextEdit="1"/>
          </p:cNvSpPr>
          <p:nvPr>
            <p:ph type="sldImg"/>
          </p:nvPr>
        </p:nvSpPr>
        <p:spPr>
          <a:ln/>
        </p:spPr>
      </p:sp>
      <p:sp>
        <p:nvSpPr>
          <p:cNvPr id="239620"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F4572784-56BE-4263-AB81-5F39A3B53372}" type="slidenum">
              <a:rPr lang="cs-CZ" altLang="en-US" smtClean="0">
                <a:latin typeface="Arial" pitchFamily="34" charset="0"/>
              </a:rPr>
              <a:pPr/>
              <a:t>112</a:t>
            </a:fld>
            <a:endParaRPr lang="cs-CZ" altLang="en-US">
              <a:latin typeface="Arial" pitchFamily="34" charset="0"/>
            </a:endParaRPr>
          </a:p>
        </p:txBody>
      </p:sp>
      <p:sp>
        <p:nvSpPr>
          <p:cNvPr id="195587" name="Rectangle 2"/>
          <p:cNvSpPr>
            <a:spLocks noGrp="1" noRot="1" noChangeAspect="1" noChangeArrowheads="1" noTextEdit="1"/>
          </p:cNvSpPr>
          <p:nvPr>
            <p:ph type="sldImg"/>
          </p:nvPr>
        </p:nvSpPr>
        <p:spPr>
          <a:ln/>
        </p:spPr>
      </p:sp>
      <p:sp>
        <p:nvSpPr>
          <p:cNvPr id="19558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BB87BFCA-4809-4A96-9120-7662D646FA90}" type="slidenum">
              <a:rPr lang="cs-CZ" altLang="en-US" smtClean="0">
                <a:latin typeface="Arial" pitchFamily="34" charset="0"/>
              </a:rPr>
              <a:pPr/>
              <a:t>120</a:t>
            </a:fld>
            <a:endParaRPr lang="cs-CZ" altLang="en-US">
              <a:latin typeface="Arial" pitchFamily="34" charset="0"/>
            </a:endParaRPr>
          </a:p>
        </p:txBody>
      </p:sp>
      <p:sp>
        <p:nvSpPr>
          <p:cNvPr id="199683" name="Rectangle 2"/>
          <p:cNvSpPr>
            <a:spLocks noGrp="1" noRot="1" noChangeAspect="1" noChangeArrowheads="1" noTextEdit="1"/>
          </p:cNvSpPr>
          <p:nvPr>
            <p:ph type="sldImg"/>
          </p:nvPr>
        </p:nvSpPr>
        <p:spPr>
          <a:ln/>
        </p:spPr>
      </p:sp>
      <p:sp>
        <p:nvSpPr>
          <p:cNvPr id="19968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2300B3DC-65EF-4166-81A4-174FB15410EC}" type="slidenum">
              <a:rPr lang="cs-CZ" altLang="en-US" smtClean="0">
                <a:latin typeface="Arial" pitchFamily="34" charset="0"/>
              </a:rPr>
              <a:pPr/>
              <a:t>121</a:t>
            </a:fld>
            <a:endParaRPr lang="cs-CZ" altLang="en-US">
              <a:latin typeface="Arial" pitchFamily="34" charset="0"/>
            </a:endParaRPr>
          </a:p>
        </p:txBody>
      </p:sp>
      <p:sp>
        <p:nvSpPr>
          <p:cNvPr id="200707" name="Rectangle 2"/>
          <p:cNvSpPr>
            <a:spLocks noGrp="1" noRot="1" noChangeAspect="1" noChangeArrowheads="1" noTextEdit="1"/>
          </p:cNvSpPr>
          <p:nvPr>
            <p:ph type="sldImg"/>
          </p:nvPr>
        </p:nvSpPr>
        <p:spPr>
          <a:ln/>
        </p:spPr>
      </p:sp>
      <p:sp>
        <p:nvSpPr>
          <p:cNvPr id="200708"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76D9169A-ED25-4D72-B426-FE3362331EE2}" type="slidenum">
              <a:rPr lang="cs-CZ" altLang="en-US" smtClean="0">
                <a:latin typeface="Arial" pitchFamily="34" charset="0"/>
              </a:rPr>
              <a:pPr/>
              <a:t>122</a:t>
            </a:fld>
            <a:endParaRPr lang="cs-CZ" altLang="en-US">
              <a:latin typeface="Arial" pitchFamily="34" charset="0"/>
            </a:endParaRPr>
          </a:p>
        </p:txBody>
      </p:sp>
      <p:sp>
        <p:nvSpPr>
          <p:cNvPr id="201731" name="Rectangle 2"/>
          <p:cNvSpPr>
            <a:spLocks noGrp="1" noRot="1" noChangeAspect="1" noChangeArrowheads="1" noTextEdit="1"/>
          </p:cNvSpPr>
          <p:nvPr>
            <p:ph type="sldImg"/>
          </p:nvPr>
        </p:nvSpPr>
        <p:spPr>
          <a:ln/>
        </p:spPr>
      </p:sp>
      <p:sp>
        <p:nvSpPr>
          <p:cNvPr id="201732"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235414D-52A8-4E21-BA7E-B5212533F9C9}" type="slidenum">
              <a:rPr lang="cs-CZ" altLang="en-US" smtClean="0">
                <a:latin typeface="Arial" pitchFamily="34" charset="0"/>
              </a:rPr>
              <a:pPr/>
              <a:t>123</a:t>
            </a:fld>
            <a:endParaRPr lang="cs-CZ" altLang="en-US">
              <a:latin typeface="Arial" pitchFamily="34" charset="0"/>
            </a:endParaRPr>
          </a:p>
        </p:txBody>
      </p:sp>
      <p:sp>
        <p:nvSpPr>
          <p:cNvPr id="202755" name="Rectangle 2"/>
          <p:cNvSpPr>
            <a:spLocks noGrp="1" noRot="1" noChangeAspect="1" noChangeArrowheads="1" noTextEdit="1"/>
          </p:cNvSpPr>
          <p:nvPr>
            <p:ph type="sldImg"/>
          </p:nvPr>
        </p:nvSpPr>
        <p:spPr>
          <a:ln/>
        </p:spPr>
      </p:sp>
      <p:sp>
        <p:nvSpPr>
          <p:cNvPr id="202756"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1F22480F-8018-4201-BB73-278B12F5F71F}" type="slidenum">
              <a:rPr lang="cs-CZ" smtClean="0">
                <a:latin typeface="Arial" charset="0"/>
              </a:rPr>
              <a:pPr/>
              <a:t>124</a:t>
            </a:fld>
            <a:endParaRPr lang="cs-CZ">
              <a:latin typeface="Arial" charset="0"/>
            </a:endParaRPr>
          </a:p>
        </p:txBody>
      </p:sp>
      <p:sp>
        <p:nvSpPr>
          <p:cNvPr id="131075" name="Rectangle 2"/>
          <p:cNvSpPr>
            <a:spLocks noGrp="1" noRot="1" noChangeAspect="1" noChangeArrowheads="1" noTextEdit="1"/>
          </p:cNvSpPr>
          <p:nvPr>
            <p:ph type="sldImg"/>
          </p:nvPr>
        </p:nvSpPr>
        <p:spPr>
          <a:xfrm>
            <a:off x="1144588" y="684213"/>
            <a:ext cx="4572000" cy="3429000"/>
          </a:xfrm>
          <a:ln/>
        </p:spPr>
      </p:sp>
      <p:sp>
        <p:nvSpPr>
          <p:cNvPr id="131076" name="Rectangle 3"/>
          <p:cNvSpPr>
            <a:spLocks noGrp="1" noChangeArrowheads="1"/>
          </p:cNvSpPr>
          <p:nvPr>
            <p:ph type="body" idx="1"/>
          </p:nvPr>
        </p:nvSpPr>
        <p:spPr>
          <a:xfrm>
            <a:off x="915988" y="4343400"/>
            <a:ext cx="5026025" cy="4116388"/>
          </a:xfrm>
          <a:noFill/>
        </p:spPr>
        <p:txBody>
          <a:bodyPr/>
          <a:lstStyle/>
          <a:p>
            <a:pPr eaLnBrk="1" hangingPunct="1"/>
            <a:endParaRPr lang="cs-CZ"/>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2" name="Rectangle 7"/>
          <p:cNvSpPr>
            <a:spLocks noGrp="1" noChangeArrowheads="1"/>
          </p:cNvSpPr>
          <p:nvPr>
            <p:ph type="sldNum" sz="quarter" idx="5"/>
          </p:nvPr>
        </p:nvSpPr>
        <p:spPr>
          <a:noFill/>
        </p:spPr>
        <p:txBody>
          <a:bodyPr/>
          <a:lstStyle>
            <a:lvl1pPr>
              <a:defRPr>
                <a:solidFill>
                  <a:schemeClr val="tx1"/>
                </a:solidFill>
                <a:latin typeface="Times" pitchFamily="18" charset="0"/>
              </a:defRPr>
            </a:lvl1pPr>
            <a:lvl2pPr marL="742950" indent="-285750">
              <a:defRPr>
                <a:solidFill>
                  <a:schemeClr val="tx1"/>
                </a:solidFill>
                <a:latin typeface="Times" pitchFamily="18" charset="0"/>
              </a:defRPr>
            </a:lvl2pPr>
            <a:lvl3pPr marL="1143000" indent="-228600">
              <a:defRPr>
                <a:solidFill>
                  <a:schemeClr val="tx1"/>
                </a:solidFill>
                <a:latin typeface="Times" pitchFamily="18" charset="0"/>
              </a:defRPr>
            </a:lvl3pPr>
            <a:lvl4pPr marL="1600200" indent="-228600">
              <a:defRPr>
                <a:solidFill>
                  <a:schemeClr val="tx1"/>
                </a:solidFill>
                <a:latin typeface="Times" pitchFamily="18" charset="0"/>
              </a:defRPr>
            </a:lvl4pPr>
            <a:lvl5pPr marL="2057400" indent="-228600">
              <a:defRPr>
                <a:solidFill>
                  <a:schemeClr val="tx1"/>
                </a:solidFill>
                <a:latin typeface="Times" pitchFamily="18" charset="0"/>
              </a:defRPr>
            </a:lvl5pPr>
            <a:lvl6pPr marL="2514600" indent="-228600" eaLnBrk="0" fontAlgn="base" hangingPunct="0">
              <a:spcBef>
                <a:spcPct val="0"/>
              </a:spcBef>
              <a:spcAft>
                <a:spcPct val="0"/>
              </a:spcAft>
              <a:defRPr>
                <a:solidFill>
                  <a:schemeClr val="tx1"/>
                </a:solidFill>
                <a:latin typeface="Times" pitchFamily="18" charset="0"/>
              </a:defRPr>
            </a:lvl6pPr>
            <a:lvl7pPr marL="2971800" indent="-228600" eaLnBrk="0" fontAlgn="base" hangingPunct="0">
              <a:spcBef>
                <a:spcPct val="0"/>
              </a:spcBef>
              <a:spcAft>
                <a:spcPct val="0"/>
              </a:spcAft>
              <a:defRPr>
                <a:solidFill>
                  <a:schemeClr val="tx1"/>
                </a:solidFill>
                <a:latin typeface="Times" pitchFamily="18" charset="0"/>
              </a:defRPr>
            </a:lvl7pPr>
            <a:lvl8pPr marL="3429000" indent="-228600" eaLnBrk="0" fontAlgn="base" hangingPunct="0">
              <a:spcBef>
                <a:spcPct val="0"/>
              </a:spcBef>
              <a:spcAft>
                <a:spcPct val="0"/>
              </a:spcAft>
              <a:defRPr>
                <a:solidFill>
                  <a:schemeClr val="tx1"/>
                </a:solidFill>
                <a:latin typeface="Times" pitchFamily="18" charset="0"/>
              </a:defRPr>
            </a:lvl8pPr>
            <a:lvl9pPr marL="3886200" indent="-228600" eaLnBrk="0" fontAlgn="base" hangingPunct="0">
              <a:spcBef>
                <a:spcPct val="0"/>
              </a:spcBef>
              <a:spcAft>
                <a:spcPct val="0"/>
              </a:spcAft>
              <a:defRPr>
                <a:solidFill>
                  <a:schemeClr val="tx1"/>
                </a:solidFill>
                <a:latin typeface="Times" pitchFamily="18" charset="0"/>
              </a:defRPr>
            </a:lvl9pPr>
          </a:lstStyle>
          <a:p>
            <a:fld id="{B9C43DB2-94E8-466D-97D3-9E6391C33143}" type="slidenum">
              <a:rPr lang="cs-CZ" altLang="en-US" smtClean="0">
                <a:latin typeface="Arial" pitchFamily="34" charset="0"/>
              </a:rPr>
              <a:pPr/>
              <a:t>12</a:t>
            </a:fld>
            <a:endParaRPr lang="cs-CZ" altLang="en-US">
              <a:latin typeface="Arial" pitchFamily="34" charset="0"/>
            </a:endParaRPr>
          </a:p>
        </p:txBody>
      </p:sp>
      <p:sp>
        <p:nvSpPr>
          <p:cNvPr id="240643" name="Rectangle 2"/>
          <p:cNvSpPr>
            <a:spLocks noGrp="1" noRot="1" noChangeAspect="1" noChangeArrowheads="1" noTextEdit="1"/>
          </p:cNvSpPr>
          <p:nvPr>
            <p:ph type="sldImg"/>
          </p:nvPr>
        </p:nvSpPr>
        <p:spPr>
          <a:ln/>
        </p:spPr>
      </p:sp>
      <p:sp>
        <p:nvSpPr>
          <p:cNvPr id="240644" name="Rectangle 3"/>
          <p:cNvSpPr>
            <a:spLocks noGrp="1" noChangeArrowheads="1"/>
          </p:cNvSpPr>
          <p:nvPr>
            <p:ph type="body" idx="1"/>
          </p:nvPr>
        </p:nvSpPr>
        <p:spPr>
          <a:noFill/>
        </p:spPr>
        <p:txBody>
          <a:bodyPr/>
          <a:lstStyle/>
          <a:p>
            <a:pPr eaLnBrk="1" hangingPunct="1"/>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a:noFill/>
        </p:spPr>
        <p:txBody>
          <a:bodyPr/>
          <a:lstStyle>
            <a:lvl1pPr>
              <a:defRPr sz="1200">
                <a:solidFill>
                  <a:schemeClr val="tx1"/>
                </a:solidFill>
                <a:latin typeface="Times" pitchFamily="18" charset="0"/>
              </a:defRPr>
            </a:lvl1pPr>
            <a:lvl2pPr marL="742950" indent="-28575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fld id="{9C01A1AD-3178-485A-BBFA-A88E9B2B8F99}" type="slidenum">
              <a:rPr lang="en-US" altLang="en-US" smtClean="0">
                <a:solidFill>
                  <a:srgbClr val="000000"/>
                </a:solidFill>
                <a:latin typeface="Arial" pitchFamily="34" charset="0"/>
              </a:rPr>
              <a:pPr/>
              <a:t>19</a:t>
            </a:fld>
            <a:endParaRPr lang="en-US" altLang="en-US">
              <a:solidFill>
                <a:srgbClr val="000000"/>
              </a:solidFill>
              <a:latin typeface="Arial" pitchFamily="34" charset="0"/>
            </a:endParaRPr>
          </a:p>
        </p:txBody>
      </p:sp>
      <p:sp>
        <p:nvSpPr>
          <p:cNvPr id="134147" name="Rectangle 2"/>
          <p:cNvSpPr>
            <a:spLocks noGrp="1" noRot="1" noChangeAspect="1" noChangeArrowheads="1" noTextEdit="1"/>
          </p:cNvSpPr>
          <p:nvPr>
            <p:ph type="sldImg"/>
          </p:nvPr>
        </p:nvSpPr>
        <p:spPr>
          <a:ln/>
        </p:spPr>
      </p:sp>
      <p:sp>
        <p:nvSpPr>
          <p:cNvPr id="134148" name="Rectangle 3"/>
          <p:cNvSpPr>
            <a:spLocks noGrp="1" noChangeArrowheads="1"/>
          </p:cNvSpPr>
          <p:nvPr>
            <p:ph type="body" idx="1"/>
          </p:nvPr>
        </p:nvSpPr>
        <p:spPr>
          <a:noFill/>
        </p:spPr>
        <p:txBody>
          <a:bodyPr/>
          <a:lstStyle/>
          <a:p>
            <a:pPr eaLnBrk="1" hangingPunct="1"/>
            <a:r>
              <a:rPr lang="en-US" altLang="en-US"/>
              <a:t>Many factors can effect compensation, including reagent lot-to-lot variation (especially in tandem dyes, which we will talk about in the next few slides), fluorochrome stability (degradation caused by light, temperature, and time), sample to sample variation (if you get a specimen that is much brighter than your usual samples), and assay staining conditions (fixative)</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Úvodní snímek">
    <p:spTree>
      <p:nvGrpSpPr>
        <p:cNvPr id="1" name=""/>
        <p:cNvGrpSpPr/>
        <p:nvPr/>
      </p:nvGrpSpPr>
      <p:grpSpPr>
        <a:xfrm>
          <a:off x="0" y="0"/>
          <a:ext cx="0" cy="0"/>
          <a:chOff x="0" y="0"/>
          <a:chExt cx="0" cy="0"/>
        </a:xfrm>
      </p:grpSpPr>
      <p:grpSp>
        <p:nvGrpSpPr>
          <p:cNvPr id="4" name="Group 2"/>
          <p:cNvGrpSpPr>
            <a:grpSpLocks/>
          </p:cNvGrpSpPr>
          <p:nvPr/>
        </p:nvGrpSpPr>
        <p:grpSpPr bwMode="auto">
          <a:xfrm>
            <a:off x="-3175" y="2438400"/>
            <a:ext cx="9147175" cy="1063625"/>
            <a:chOff x="-2" y="1536"/>
            <a:chExt cx="5762" cy="670"/>
          </a:xfrm>
        </p:grpSpPr>
        <p:grpSp>
          <p:nvGrpSpPr>
            <p:cNvPr id="5" name="Group 3"/>
            <p:cNvGrpSpPr>
              <a:grpSpLocks/>
            </p:cNvGrpSpPr>
            <p:nvPr userDrawn="1"/>
          </p:nvGrpSpPr>
          <p:grpSpPr bwMode="auto">
            <a:xfrm flipH="1">
              <a:off x="-2" y="1562"/>
              <a:ext cx="5762" cy="638"/>
              <a:chOff x="-2" y="1562"/>
              <a:chExt cx="5762" cy="638"/>
            </a:xfrm>
          </p:grpSpPr>
          <p:sp>
            <p:nvSpPr>
              <p:cNvPr id="8"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9"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1"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2"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3"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4"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5"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6"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7"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8"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9"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0"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1"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2"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3"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24"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5"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26"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6" name="Freeform 23"/>
            <p:cNvSpPr>
              <a:spLocks/>
            </p:cNvSpPr>
            <p:nvPr/>
          </p:nvSpPr>
          <p:spPr bwMode="ltGray">
            <a:xfrm flipH="1">
              <a:off x="-2" y="1536"/>
              <a:ext cx="5762"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7" name="Freeform 24"/>
            <p:cNvSpPr>
              <a:spLocks/>
            </p:cNvSpPr>
            <p:nvPr/>
          </p:nvSpPr>
          <p:spPr bwMode="ltGray">
            <a:xfrm flipH="1">
              <a:off x="-2" y="2017"/>
              <a:ext cx="5761"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5400000" scaled="1"/>
            </a:gradFill>
            <a:ln>
              <a:noFill/>
            </a:ln>
            <a:effectLst/>
            <a:extLst>
              <a:ext uri="{91240B29-F687-4F45-9708-019B960494DF}">
                <a14:hiddenLine xmlns:a14="http://schemas.microsoft.com/office/drawing/2010/main" w="9525" cap="flat">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5145" name="Rectangle 25"/>
          <p:cNvSpPr>
            <a:spLocks noGrp="1" noChangeArrowheads="1"/>
          </p:cNvSpPr>
          <p:nvPr>
            <p:ph type="ctrTitle"/>
          </p:nvPr>
        </p:nvSpPr>
        <p:spPr>
          <a:xfrm>
            <a:off x="1173163" y="1371600"/>
            <a:ext cx="7772400" cy="1112838"/>
          </a:xfrm>
        </p:spPr>
        <p:txBody>
          <a:bodyPr/>
          <a:lstStyle>
            <a:lvl1pPr>
              <a:defRPr/>
            </a:lvl1pPr>
          </a:lstStyle>
          <a:p>
            <a:pPr lvl="0"/>
            <a:r>
              <a:rPr lang="en-US" noProof="0"/>
              <a:t>Klepnutím lze upravit styl předlohy nadpisů.</a:t>
            </a:r>
          </a:p>
        </p:txBody>
      </p:sp>
      <p:sp>
        <p:nvSpPr>
          <p:cNvPr id="5146" name="Rectangle 26"/>
          <p:cNvSpPr>
            <a:spLocks noGrp="1" noChangeArrowheads="1"/>
          </p:cNvSpPr>
          <p:nvPr>
            <p:ph type="subTitle" idx="1"/>
          </p:nvPr>
        </p:nvSpPr>
        <p:spPr>
          <a:xfrm>
            <a:off x="1166813" y="3886200"/>
            <a:ext cx="6400800" cy="1752600"/>
          </a:xfrm>
        </p:spPr>
        <p:txBody>
          <a:bodyPr/>
          <a:lstStyle>
            <a:lvl1pPr marL="0" indent="0">
              <a:buFont typeface="Wingdings" pitchFamily="2" charset="2"/>
              <a:buNone/>
              <a:defRPr/>
            </a:lvl1pPr>
          </a:lstStyle>
          <a:p>
            <a:pPr lvl="0"/>
            <a:r>
              <a:rPr lang="en-US" noProof="0"/>
              <a:t>Klepnutím lze upravit styl předlohy podnadpisů.</a:t>
            </a:r>
          </a:p>
        </p:txBody>
      </p:sp>
      <p:sp>
        <p:nvSpPr>
          <p:cNvPr id="27" name="Rectangle 27"/>
          <p:cNvSpPr>
            <a:spLocks noGrp="1" noChangeArrowheads="1"/>
          </p:cNvSpPr>
          <p:nvPr>
            <p:ph type="dt" sz="half" idx="10"/>
          </p:nvPr>
        </p:nvSpPr>
        <p:spPr>
          <a:xfrm>
            <a:off x="1166813" y="6248400"/>
            <a:ext cx="1905000" cy="457200"/>
          </a:xfrm>
        </p:spPr>
        <p:txBody>
          <a:bodyPr/>
          <a:lstStyle>
            <a:lvl1pPr>
              <a:defRPr>
                <a:solidFill>
                  <a:srgbClr val="000000"/>
                </a:solidFill>
              </a:defRPr>
            </a:lvl1pPr>
          </a:lstStyle>
          <a:p>
            <a:pPr>
              <a:defRPr/>
            </a:pPr>
            <a:endParaRPr lang="en-US"/>
          </a:p>
        </p:txBody>
      </p:sp>
      <p:sp>
        <p:nvSpPr>
          <p:cNvPr id="28" name="Rectangle 28"/>
          <p:cNvSpPr>
            <a:spLocks noGrp="1" noChangeArrowheads="1"/>
          </p:cNvSpPr>
          <p:nvPr>
            <p:ph type="ftr" sz="quarter" idx="11"/>
          </p:nvPr>
        </p:nvSpPr>
        <p:spPr/>
        <p:txBody>
          <a:bodyPr/>
          <a:lstStyle>
            <a:lvl1pPr>
              <a:defRPr>
                <a:solidFill>
                  <a:srgbClr val="000000"/>
                </a:solidFill>
              </a:defRPr>
            </a:lvl1pPr>
          </a:lstStyle>
          <a:p>
            <a:pPr>
              <a:defRPr/>
            </a:pPr>
            <a:endParaRPr lang="en-US"/>
          </a:p>
        </p:txBody>
      </p:sp>
      <p:sp>
        <p:nvSpPr>
          <p:cNvPr id="29" name="Rectangle 29"/>
          <p:cNvSpPr>
            <a:spLocks noGrp="1" noChangeArrowheads="1"/>
          </p:cNvSpPr>
          <p:nvPr>
            <p:ph type="sldNum" sz="quarter" idx="12"/>
          </p:nvPr>
        </p:nvSpPr>
        <p:spPr/>
        <p:txBody>
          <a:bodyPr/>
          <a:lstStyle>
            <a:lvl1pPr>
              <a:defRPr>
                <a:solidFill>
                  <a:srgbClr val="000000"/>
                </a:solidFill>
              </a:defRPr>
            </a:lvl1pPr>
          </a:lstStyle>
          <a:p>
            <a:pPr>
              <a:defRPr/>
            </a:pPr>
            <a:fld id="{D4D1DF03-2262-4618-9C38-224E4A2A6B80}" type="slidenum">
              <a:rPr lang="en-US"/>
              <a:pPr>
                <a:defRPr/>
              </a:pPr>
              <a:t>‹#›</a:t>
            </a:fld>
            <a:endParaRPr lang="en-US"/>
          </a:p>
        </p:txBody>
      </p:sp>
    </p:spTree>
    <p:extLst>
      <p:ext uri="{BB962C8B-B14F-4D97-AF65-F5344CB8AC3E}">
        <p14:creationId xmlns:p14="http://schemas.microsoft.com/office/powerpoint/2010/main" val="12450336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svislý text 2"/>
          <p:cNvSpPr>
            <a:spLocks noGrp="1"/>
          </p:cNvSpPr>
          <p:nvPr>
            <p:ph type="body" orient="vert" idx="1"/>
          </p:nvPr>
        </p:nvSpPr>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C4F8801-ADCE-451C-B167-AEFE97E624E3}" type="slidenum">
              <a:rPr lang="en-US"/>
              <a:pPr>
                <a:defRPr/>
              </a:pPr>
              <a:t>‹#›</a:t>
            </a:fld>
            <a:endParaRPr lang="en-US"/>
          </a:p>
        </p:txBody>
      </p:sp>
    </p:spTree>
    <p:extLst>
      <p:ext uri="{BB962C8B-B14F-4D97-AF65-F5344CB8AC3E}">
        <p14:creationId xmlns:p14="http://schemas.microsoft.com/office/powerpoint/2010/main" val="863846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7002463" y="457200"/>
            <a:ext cx="1943100" cy="5638800"/>
          </a:xfrm>
        </p:spPr>
        <p:txBody>
          <a:bodyPr vert="eaVert"/>
          <a:lstStyle/>
          <a:p>
            <a:r>
              <a:rPr lang="cs-CZ"/>
              <a:t>Kliknutím lze upravit styl.</a:t>
            </a:r>
          </a:p>
        </p:txBody>
      </p:sp>
      <p:sp>
        <p:nvSpPr>
          <p:cNvPr id="3" name="Zástupný symbol pro svislý text 2"/>
          <p:cNvSpPr>
            <a:spLocks noGrp="1"/>
          </p:cNvSpPr>
          <p:nvPr>
            <p:ph type="body" orient="vert" idx="1"/>
          </p:nvPr>
        </p:nvSpPr>
        <p:spPr>
          <a:xfrm>
            <a:off x="1173163" y="457200"/>
            <a:ext cx="5676900" cy="5638800"/>
          </a:xfrm>
        </p:spPr>
        <p:txBody>
          <a:bodyPr vert="eaVert"/>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DACABA65-53D7-4337-B1AF-FEB7CF5DB182}" type="slidenum">
              <a:rPr lang="en-US"/>
              <a:pPr>
                <a:defRPr/>
              </a:pPr>
              <a:t>‹#›</a:t>
            </a:fld>
            <a:endParaRPr lang="en-US"/>
          </a:p>
        </p:txBody>
      </p:sp>
    </p:spTree>
    <p:extLst>
      <p:ext uri="{BB962C8B-B14F-4D97-AF65-F5344CB8AC3E}">
        <p14:creationId xmlns:p14="http://schemas.microsoft.com/office/powerpoint/2010/main" val="11524269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Nadpis, text a obsah">
    <p:spTree>
      <p:nvGrpSpPr>
        <p:cNvPr id="1" name=""/>
        <p:cNvGrpSpPr/>
        <p:nvPr/>
      </p:nvGrpSpPr>
      <p:grpSpPr>
        <a:xfrm>
          <a:off x="0" y="0"/>
          <a:ext cx="0" cy="0"/>
          <a:chOff x="0" y="0"/>
          <a:chExt cx="0" cy="0"/>
        </a:xfrm>
      </p:grpSpPr>
      <p:sp>
        <p:nvSpPr>
          <p:cNvPr id="2" name="Nadpis 1"/>
          <p:cNvSpPr>
            <a:spLocks noGrp="1"/>
          </p:cNvSpPr>
          <p:nvPr>
            <p:ph type="title"/>
          </p:nvPr>
        </p:nvSpPr>
        <p:spPr>
          <a:xfrm>
            <a:off x="1173163" y="457200"/>
            <a:ext cx="7772400" cy="1143000"/>
          </a:xfrm>
        </p:spPr>
        <p:txBody>
          <a:bodyPr/>
          <a:lstStyle/>
          <a:p>
            <a:r>
              <a:rPr lang="cs-CZ"/>
              <a:t>Kliknutím lze upravit styl.</a:t>
            </a:r>
          </a:p>
        </p:txBody>
      </p:sp>
      <p:sp>
        <p:nvSpPr>
          <p:cNvPr id="3" name="Zástupný symbol pro text 2"/>
          <p:cNvSpPr>
            <a:spLocks noGrp="1"/>
          </p:cNvSpPr>
          <p:nvPr>
            <p:ph type="body" sz="half" idx="1"/>
          </p:nvPr>
        </p:nvSpPr>
        <p:spPr>
          <a:xfrm>
            <a:off x="11731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5563" y="1981200"/>
            <a:ext cx="3810000" cy="4114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AD87AAA3-CBF7-4254-A5E7-478C89CDD04B}" type="slidenum">
              <a:rPr lang="en-US"/>
              <a:pPr>
                <a:defRPr/>
              </a:pPr>
              <a:t>‹#›</a:t>
            </a:fld>
            <a:endParaRPr lang="en-US"/>
          </a:p>
        </p:txBody>
      </p:sp>
    </p:spTree>
    <p:extLst>
      <p:ext uri="{BB962C8B-B14F-4D97-AF65-F5344CB8AC3E}">
        <p14:creationId xmlns:p14="http://schemas.microsoft.com/office/powerpoint/2010/main" val="19056101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Obsah">
    <p:spTree>
      <p:nvGrpSpPr>
        <p:cNvPr id="1" name=""/>
        <p:cNvGrpSpPr/>
        <p:nvPr/>
      </p:nvGrpSpPr>
      <p:grpSpPr>
        <a:xfrm>
          <a:off x="0" y="0"/>
          <a:ext cx="0" cy="0"/>
          <a:chOff x="0" y="0"/>
          <a:chExt cx="0" cy="0"/>
        </a:xfrm>
      </p:grpSpPr>
      <p:sp>
        <p:nvSpPr>
          <p:cNvPr id="2" name="Zástupný symbol pro obsah 1"/>
          <p:cNvSpPr>
            <a:spLocks noGrp="1"/>
          </p:cNvSpPr>
          <p:nvPr>
            <p:ph/>
          </p:nvPr>
        </p:nvSpPr>
        <p:spPr>
          <a:xfrm>
            <a:off x="1173163" y="457200"/>
            <a:ext cx="7772400" cy="5638800"/>
          </a:xfrm>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752DB1A1-AA86-49B7-9962-0B3314D8F2E7}" type="slidenum">
              <a:rPr lang="en-US"/>
              <a:pPr>
                <a:defRPr/>
              </a:pPr>
              <a:t>‹#›</a:t>
            </a:fld>
            <a:endParaRPr lang="en-US"/>
          </a:p>
        </p:txBody>
      </p:sp>
    </p:spTree>
    <p:extLst>
      <p:ext uri="{BB962C8B-B14F-4D97-AF65-F5344CB8AC3E}">
        <p14:creationId xmlns:p14="http://schemas.microsoft.com/office/powerpoint/2010/main" val="1700789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idx="1"/>
          </p:nvPr>
        </p:nvSpPr>
        <p:spPr/>
        <p:txBody>
          <a:body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4BBE1F16-DAEE-4C46-8140-4C1F4BE83DBD}" type="slidenum">
              <a:rPr lang="en-US"/>
              <a:pPr>
                <a:defRPr/>
              </a:pPr>
              <a:t>‹#›</a:t>
            </a:fld>
            <a:endParaRPr lang="en-US"/>
          </a:p>
        </p:txBody>
      </p:sp>
    </p:spTree>
    <p:extLst>
      <p:ext uri="{BB962C8B-B14F-4D97-AF65-F5344CB8AC3E}">
        <p14:creationId xmlns:p14="http://schemas.microsoft.com/office/powerpoint/2010/main" val="1034546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a:t>Kliknutím lze upravit styl.</a:t>
            </a:r>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cs-CZ"/>
              <a:t>Kliknutím lze upravit styly předlohy textu.</a:t>
            </a:r>
          </a:p>
        </p:txBody>
      </p:sp>
      <p:sp>
        <p:nvSpPr>
          <p:cNvPr id="4" name="Rectangle 27"/>
          <p:cNvSpPr>
            <a:spLocks noGrp="1" noChangeArrowheads="1"/>
          </p:cNvSpPr>
          <p:nvPr>
            <p:ph type="dt" sz="half" idx="10"/>
          </p:nvPr>
        </p:nvSpPr>
        <p:spPr>
          <a:ln/>
        </p:spPr>
        <p:txBody>
          <a:bodyPr/>
          <a:lstStyle>
            <a:lvl1pPr>
              <a:defRPr/>
            </a:lvl1pPr>
          </a:lstStyle>
          <a:p>
            <a:pPr>
              <a:defRPr/>
            </a:pPr>
            <a:endParaRPr lang="en-US"/>
          </a:p>
        </p:txBody>
      </p:sp>
      <p:sp>
        <p:nvSpPr>
          <p:cNvPr id="5" name="Rectangle 28"/>
          <p:cNvSpPr>
            <a:spLocks noGrp="1" noChangeArrowheads="1"/>
          </p:cNvSpPr>
          <p:nvPr>
            <p:ph type="ftr" sz="quarter" idx="11"/>
          </p:nvPr>
        </p:nvSpPr>
        <p:spPr>
          <a:ln/>
        </p:spPr>
        <p:txBody>
          <a:bodyPr/>
          <a:lstStyle>
            <a:lvl1pPr>
              <a:defRPr/>
            </a:lvl1pPr>
          </a:lstStyle>
          <a:p>
            <a:pPr>
              <a:defRPr/>
            </a:pPr>
            <a:endParaRPr lang="en-US"/>
          </a:p>
        </p:txBody>
      </p:sp>
      <p:sp>
        <p:nvSpPr>
          <p:cNvPr id="6" name="Rectangle 29"/>
          <p:cNvSpPr>
            <a:spLocks noGrp="1" noChangeArrowheads="1"/>
          </p:cNvSpPr>
          <p:nvPr>
            <p:ph type="sldNum" sz="quarter" idx="12"/>
          </p:nvPr>
        </p:nvSpPr>
        <p:spPr>
          <a:ln/>
        </p:spPr>
        <p:txBody>
          <a:bodyPr/>
          <a:lstStyle>
            <a:lvl1pPr>
              <a:defRPr/>
            </a:lvl1pPr>
          </a:lstStyle>
          <a:p>
            <a:pPr>
              <a:defRPr/>
            </a:pPr>
            <a:fld id="{27F7FBA5-BECF-4628-9B82-6644F9BF98DC}" type="slidenum">
              <a:rPr lang="en-US"/>
              <a:pPr>
                <a:defRPr/>
              </a:pPr>
              <a:t>‹#›</a:t>
            </a:fld>
            <a:endParaRPr lang="en-US"/>
          </a:p>
        </p:txBody>
      </p:sp>
    </p:spTree>
    <p:extLst>
      <p:ext uri="{BB962C8B-B14F-4D97-AF65-F5344CB8AC3E}">
        <p14:creationId xmlns:p14="http://schemas.microsoft.com/office/powerpoint/2010/main" val="37035229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Zástupný symbol pro obsah 2"/>
          <p:cNvSpPr>
            <a:spLocks noGrp="1"/>
          </p:cNvSpPr>
          <p:nvPr>
            <p:ph sz="half" idx="1"/>
          </p:nvPr>
        </p:nvSpPr>
        <p:spPr>
          <a:xfrm>
            <a:off x="11731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p:cNvSpPr>
            <a:spLocks noGrp="1"/>
          </p:cNvSpPr>
          <p:nvPr>
            <p:ph sz="half" idx="2"/>
          </p:nvPr>
        </p:nvSpPr>
        <p:spPr>
          <a:xfrm>
            <a:off x="5135563"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4D05CBB4-268E-442E-9067-C0FD6B86FC99}" type="slidenum">
              <a:rPr lang="en-US"/>
              <a:pPr>
                <a:defRPr/>
              </a:pPr>
              <a:t>‹#›</a:t>
            </a:fld>
            <a:endParaRPr lang="en-US"/>
          </a:p>
        </p:txBody>
      </p:sp>
    </p:spTree>
    <p:extLst>
      <p:ext uri="{BB962C8B-B14F-4D97-AF65-F5344CB8AC3E}">
        <p14:creationId xmlns:p14="http://schemas.microsoft.com/office/powerpoint/2010/main" val="4964126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143000"/>
          </a:xfrm>
        </p:spPr>
        <p:txBody>
          <a:bodyPr/>
          <a:lstStyle>
            <a:lvl1pPr>
              <a:defRPr/>
            </a:lvl1pPr>
          </a:lstStyle>
          <a:p>
            <a:r>
              <a:rPr lang="cs-CZ"/>
              <a:t>Kliknutím lze upravit styl.</a:t>
            </a:r>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Kliknutím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Rectangle 27"/>
          <p:cNvSpPr>
            <a:spLocks noGrp="1" noChangeArrowheads="1"/>
          </p:cNvSpPr>
          <p:nvPr>
            <p:ph type="dt" sz="half" idx="10"/>
          </p:nvPr>
        </p:nvSpPr>
        <p:spPr>
          <a:ln/>
        </p:spPr>
        <p:txBody>
          <a:bodyPr/>
          <a:lstStyle>
            <a:lvl1pPr>
              <a:defRPr/>
            </a:lvl1pPr>
          </a:lstStyle>
          <a:p>
            <a:pPr>
              <a:defRPr/>
            </a:pPr>
            <a:endParaRPr lang="en-US"/>
          </a:p>
        </p:txBody>
      </p:sp>
      <p:sp>
        <p:nvSpPr>
          <p:cNvPr id="8" name="Rectangle 28"/>
          <p:cNvSpPr>
            <a:spLocks noGrp="1" noChangeArrowheads="1"/>
          </p:cNvSpPr>
          <p:nvPr>
            <p:ph type="ftr" sz="quarter" idx="11"/>
          </p:nvPr>
        </p:nvSpPr>
        <p:spPr>
          <a:ln/>
        </p:spPr>
        <p:txBody>
          <a:bodyPr/>
          <a:lstStyle>
            <a:lvl1pPr>
              <a:defRPr/>
            </a:lvl1pPr>
          </a:lstStyle>
          <a:p>
            <a:pPr>
              <a:defRPr/>
            </a:pPr>
            <a:endParaRPr lang="en-US"/>
          </a:p>
        </p:txBody>
      </p:sp>
      <p:sp>
        <p:nvSpPr>
          <p:cNvPr id="9" name="Rectangle 29"/>
          <p:cNvSpPr>
            <a:spLocks noGrp="1" noChangeArrowheads="1"/>
          </p:cNvSpPr>
          <p:nvPr>
            <p:ph type="sldNum" sz="quarter" idx="12"/>
          </p:nvPr>
        </p:nvSpPr>
        <p:spPr>
          <a:ln/>
        </p:spPr>
        <p:txBody>
          <a:bodyPr/>
          <a:lstStyle>
            <a:lvl1pPr>
              <a:defRPr/>
            </a:lvl1pPr>
          </a:lstStyle>
          <a:p>
            <a:pPr>
              <a:defRPr/>
            </a:pPr>
            <a:fld id="{1DA4F096-F115-450F-BFD0-EC4B9AB1DA4B}" type="slidenum">
              <a:rPr lang="en-US"/>
              <a:pPr>
                <a:defRPr/>
              </a:pPr>
              <a:t>‹#›</a:t>
            </a:fld>
            <a:endParaRPr lang="en-US"/>
          </a:p>
        </p:txBody>
      </p:sp>
    </p:spTree>
    <p:extLst>
      <p:ext uri="{BB962C8B-B14F-4D97-AF65-F5344CB8AC3E}">
        <p14:creationId xmlns:p14="http://schemas.microsoft.com/office/powerpoint/2010/main" val="33044384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a:t>Kliknutím lze upravit styl.</a:t>
            </a:r>
          </a:p>
        </p:txBody>
      </p:sp>
      <p:sp>
        <p:nvSpPr>
          <p:cNvPr id="3" name="Rectangle 27"/>
          <p:cNvSpPr>
            <a:spLocks noGrp="1" noChangeArrowheads="1"/>
          </p:cNvSpPr>
          <p:nvPr>
            <p:ph type="dt" sz="half" idx="10"/>
          </p:nvPr>
        </p:nvSpPr>
        <p:spPr>
          <a:ln/>
        </p:spPr>
        <p:txBody>
          <a:bodyPr/>
          <a:lstStyle>
            <a:lvl1pPr>
              <a:defRPr/>
            </a:lvl1pPr>
          </a:lstStyle>
          <a:p>
            <a:pPr>
              <a:defRPr/>
            </a:pPr>
            <a:endParaRPr lang="en-US"/>
          </a:p>
        </p:txBody>
      </p:sp>
      <p:sp>
        <p:nvSpPr>
          <p:cNvPr id="4" name="Rectangle 28"/>
          <p:cNvSpPr>
            <a:spLocks noGrp="1" noChangeArrowheads="1"/>
          </p:cNvSpPr>
          <p:nvPr>
            <p:ph type="ftr" sz="quarter" idx="11"/>
          </p:nvPr>
        </p:nvSpPr>
        <p:spPr>
          <a:ln/>
        </p:spPr>
        <p:txBody>
          <a:bodyPr/>
          <a:lstStyle>
            <a:lvl1pPr>
              <a:defRPr/>
            </a:lvl1pPr>
          </a:lstStyle>
          <a:p>
            <a:pPr>
              <a:defRPr/>
            </a:pPr>
            <a:endParaRPr lang="en-US"/>
          </a:p>
        </p:txBody>
      </p:sp>
      <p:sp>
        <p:nvSpPr>
          <p:cNvPr id="5" name="Rectangle 29"/>
          <p:cNvSpPr>
            <a:spLocks noGrp="1" noChangeArrowheads="1"/>
          </p:cNvSpPr>
          <p:nvPr>
            <p:ph type="sldNum" sz="quarter" idx="12"/>
          </p:nvPr>
        </p:nvSpPr>
        <p:spPr>
          <a:ln/>
        </p:spPr>
        <p:txBody>
          <a:bodyPr/>
          <a:lstStyle>
            <a:lvl1pPr>
              <a:defRPr/>
            </a:lvl1pPr>
          </a:lstStyle>
          <a:p>
            <a:pPr>
              <a:defRPr/>
            </a:pPr>
            <a:fld id="{20AE5DFC-426C-45A2-A75C-CEC716C457CD}" type="slidenum">
              <a:rPr lang="en-US"/>
              <a:pPr>
                <a:defRPr/>
              </a:pPr>
              <a:t>‹#›</a:t>
            </a:fld>
            <a:endParaRPr lang="en-US"/>
          </a:p>
        </p:txBody>
      </p:sp>
    </p:spTree>
    <p:extLst>
      <p:ext uri="{BB962C8B-B14F-4D97-AF65-F5344CB8AC3E}">
        <p14:creationId xmlns:p14="http://schemas.microsoft.com/office/powerpoint/2010/main" val="7551688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Rectangle 27"/>
          <p:cNvSpPr>
            <a:spLocks noGrp="1" noChangeArrowheads="1"/>
          </p:cNvSpPr>
          <p:nvPr>
            <p:ph type="dt" sz="half" idx="10"/>
          </p:nvPr>
        </p:nvSpPr>
        <p:spPr>
          <a:ln/>
        </p:spPr>
        <p:txBody>
          <a:bodyPr/>
          <a:lstStyle>
            <a:lvl1pPr>
              <a:defRPr/>
            </a:lvl1pPr>
          </a:lstStyle>
          <a:p>
            <a:pPr>
              <a:defRPr/>
            </a:pPr>
            <a:endParaRPr lang="en-US"/>
          </a:p>
        </p:txBody>
      </p:sp>
      <p:sp>
        <p:nvSpPr>
          <p:cNvPr id="3" name="Rectangle 28"/>
          <p:cNvSpPr>
            <a:spLocks noGrp="1" noChangeArrowheads="1"/>
          </p:cNvSpPr>
          <p:nvPr>
            <p:ph type="ftr" sz="quarter" idx="11"/>
          </p:nvPr>
        </p:nvSpPr>
        <p:spPr>
          <a:ln/>
        </p:spPr>
        <p:txBody>
          <a:bodyPr/>
          <a:lstStyle>
            <a:lvl1pPr>
              <a:defRPr/>
            </a:lvl1pPr>
          </a:lstStyle>
          <a:p>
            <a:pPr>
              <a:defRPr/>
            </a:pPr>
            <a:endParaRPr lang="en-US"/>
          </a:p>
        </p:txBody>
      </p:sp>
      <p:sp>
        <p:nvSpPr>
          <p:cNvPr id="4" name="Rectangle 29"/>
          <p:cNvSpPr>
            <a:spLocks noGrp="1" noChangeArrowheads="1"/>
          </p:cNvSpPr>
          <p:nvPr>
            <p:ph type="sldNum" sz="quarter" idx="12"/>
          </p:nvPr>
        </p:nvSpPr>
        <p:spPr>
          <a:ln/>
        </p:spPr>
        <p:txBody>
          <a:bodyPr/>
          <a:lstStyle>
            <a:lvl1pPr>
              <a:defRPr/>
            </a:lvl1pPr>
          </a:lstStyle>
          <a:p>
            <a:pPr>
              <a:defRPr/>
            </a:pPr>
            <a:fld id="{8D317EC5-B276-4314-9CE3-CCB1F610E66D}" type="slidenum">
              <a:rPr lang="en-US"/>
              <a:pPr>
                <a:defRPr/>
              </a:pPr>
              <a:t>‹#›</a:t>
            </a:fld>
            <a:endParaRPr lang="en-US"/>
          </a:p>
        </p:txBody>
      </p:sp>
    </p:spTree>
    <p:extLst>
      <p:ext uri="{BB962C8B-B14F-4D97-AF65-F5344CB8AC3E}">
        <p14:creationId xmlns:p14="http://schemas.microsoft.com/office/powerpoint/2010/main" val="13787602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a:t>Kliknutím lze upravit styl.</a:t>
            </a:r>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Kliknutím lze upravit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C96C0746-0C36-4CF1-A4BC-4A18D67540B8}" type="slidenum">
              <a:rPr lang="en-US"/>
              <a:pPr>
                <a:defRPr/>
              </a:pPr>
              <a:t>‹#›</a:t>
            </a:fld>
            <a:endParaRPr lang="en-US"/>
          </a:p>
        </p:txBody>
      </p:sp>
    </p:spTree>
    <p:extLst>
      <p:ext uri="{BB962C8B-B14F-4D97-AF65-F5344CB8AC3E}">
        <p14:creationId xmlns:p14="http://schemas.microsoft.com/office/powerpoint/2010/main" val="4259777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a:t>Kliknutím lze upravit styl.</a:t>
            </a:r>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cs-CZ" noProof="0"/>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Kliknutím lze upravit styly předlohy textu.</a:t>
            </a:r>
          </a:p>
        </p:txBody>
      </p:sp>
      <p:sp>
        <p:nvSpPr>
          <p:cNvPr id="5" name="Rectangle 27"/>
          <p:cNvSpPr>
            <a:spLocks noGrp="1" noChangeArrowheads="1"/>
          </p:cNvSpPr>
          <p:nvPr>
            <p:ph type="dt" sz="half" idx="10"/>
          </p:nvPr>
        </p:nvSpPr>
        <p:spPr>
          <a:ln/>
        </p:spPr>
        <p:txBody>
          <a:bodyPr/>
          <a:lstStyle>
            <a:lvl1pPr>
              <a:defRPr/>
            </a:lvl1pPr>
          </a:lstStyle>
          <a:p>
            <a:pPr>
              <a:defRPr/>
            </a:pPr>
            <a:endParaRPr lang="en-US"/>
          </a:p>
        </p:txBody>
      </p:sp>
      <p:sp>
        <p:nvSpPr>
          <p:cNvPr id="6" name="Rectangle 28"/>
          <p:cNvSpPr>
            <a:spLocks noGrp="1" noChangeArrowheads="1"/>
          </p:cNvSpPr>
          <p:nvPr>
            <p:ph type="ftr" sz="quarter" idx="11"/>
          </p:nvPr>
        </p:nvSpPr>
        <p:spPr>
          <a:ln/>
        </p:spPr>
        <p:txBody>
          <a:bodyPr/>
          <a:lstStyle>
            <a:lvl1pPr>
              <a:defRPr/>
            </a:lvl1pPr>
          </a:lstStyle>
          <a:p>
            <a:pPr>
              <a:defRPr/>
            </a:pPr>
            <a:endParaRPr lang="en-US"/>
          </a:p>
        </p:txBody>
      </p:sp>
      <p:sp>
        <p:nvSpPr>
          <p:cNvPr id="7" name="Rectangle 29"/>
          <p:cNvSpPr>
            <a:spLocks noGrp="1" noChangeArrowheads="1"/>
          </p:cNvSpPr>
          <p:nvPr>
            <p:ph type="sldNum" sz="quarter" idx="12"/>
          </p:nvPr>
        </p:nvSpPr>
        <p:spPr>
          <a:ln/>
        </p:spPr>
        <p:txBody>
          <a:bodyPr/>
          <a:lstStyle>
            <a:lvl1pPr>
              <a:defRPr/>
            </a:lvl1pPr>
          </a:lstStyle>
          <a:p>
            <a:pPr>
              <a:defRPr/>
            </a:pPr>
            <a:fld id="{2A41A612-5D3C-4F1A-8C39-AD52A7E4B55F}" type="slidenum">
              <a:rPr lang="en-US"/>
              <a:pPr>
                <a:defRPr/>
              </a:pPr>
              <a:t>‹#›</a:t>
            </a:fld>
            <a:endParaRPr lang="en-US"/>
          </a:p>
        </p:txBody>
      </p:sp>
    </p:spTree>
    <p:extLst>
      <p:ext uri="{BB962C8B-B14F-4D97-AF65-F5344CB8AC3E}">
        <p14:creationId xmlns:p14="http://schemas.microsoft.com/office/powerpoint/2010/main" val="8290867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4763"/>
            <a:ext cx="1066800" cy="6858001"/>
            <a:chOff x="0" y="-3"/>
            <a:chExt cx="672" cy="4320"/>
          </a:xfrm>
        </p:grpSpPr>
        <p:grpSp>
          <p:nvGrpSpPr>
            <p:cNvPr id="1032" name="Group 3"/>
            <p:cNvGrpSpPr>
              <a:grpSpLocks/>
            </p:cNvGrpSpPr>
            <p:nvPr/>
          </p:nvGrpSpPr>
          <p:grpSpPr bwMode="auto">
            <a:xfrm rot="16200000" flipH="1">
              <a:off x="-1815" y="1838"/>
              <a:ext cx="4320" cy="638"/>
              <a:chOff x="-2" y="1562"/>
              <a:chExt cx="5762" cy="638"/>
            </a:xfrm>
          </p:grpSpPr>
          <p:sp>
            <p:nvSpPr>
              <p:cNvPr id="1035" name="Freeform 4"/>
              <p:cNvSpPr>
                <a:spLocks/>
              </p:cNvSpPr>
              <p:nvPr/>
            </p:nvSpPr>
            <p:spPr bwMode="ltGray">
              <a:xfrm rot="-5400000">
                <a:off x="2559" y="-993"/>
                <a:ext cx="624" cy="5745"/>
              </a:xfrm>
              <a:custGeom>
                <a:avLst/>
                <a:gdLst>
                  <a:gd name="T0" fmla="*/ 0 w 1000"/>
                  <a:gd name="T1" fmla="*/ 0 h 720"/>
                  <a:gd name="T2" fmla="*/ 0 w 1000"/>
                  <a:gd name="T3" fmla="*/ 23287198 h 720"/>
                  <a:gd name="T4" fmla="*/ 95 w 1000"/>
                  <a:gd name="T5" fmla="*/ 23287198 h 720"/>
                  <a:gd name="T6" fmla="*/ 95 w 1000"/>
                  <a:gd name="T7" fmla="*/ 0 h 720"/>
                  <a:gd name="T8" fmla="*/ 0 w 1000"/>
                  <a:gd name="T9" fmla="*/ 0 h 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0" h="720">
                    <a:moveTo>
                      <a:pt x="0" y="0"/>
                    </a:moveTo>
                    <a:lnTo>
                      <a:pt x="0" y="720"/>
                    </a:lnTo>
                    <a:lnTo>
                      <a:pt x="1000" y="720"/>
                    </a:lnTo>
                    <a:lnTo>
                      <a:pt x="1000" y="0"/>
                    </a:lnTo>
                    <a:lnTo>
                      <a:pt x="0" y="0"/>
                    </a:lnTo>
                    <a:close/>
                  </a:path>
                </a:pathLst>
              </a:custGeom>
              <a:solidFill>
                <a:schemeClr val="accent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6" name="Freeform 5"/>
              <p:cNvSpPr>
                <a:spLocks/>
              </p:cNvSpPr>
              <p:nvPr/>
            </p:nvSpPr>
            <p:spPr bwMode="ltGray">
              <a:xfrm rot="-5400000">
                <a:off x="1323"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7" name="Freeform 6"/>
              <p:cNvSpPr>
                <a:spLocks/>
              </p:cNvSpPr>
              <p:nvPr/>
            </p:nvSpPr>
            <p:spPr bwMode="ltGray">
              <a:xfrm rot="-5400000">
                <a:off x="982"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38" name="Freeform 7"/>
              <p:cNvSpPr>
                <a:spLocks/>
              </p:cNvSpPr>
              <p:nvPr/>
            </p:nvSpPr>
            <p:spPr bwMode="ltGray">
              <a:xfrm rot="-5400000">
                <a:off x="-57" y="1752"/>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bg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39" name="Freeform 8"/>
              <p:cNvSpPr>
                <a:spLocks/>
              </p:cNvSpPr>
              <p:nvPr/>
            </p:nvSpPr>
            <p:spPr bwMode="ltGray">
              <a:xfrm rot="-5400000">
                <a:off x="664" y="1733"/>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0" name="Freeform 9"/>
              <p:cNvSpPr>
                <a:spLocks/>
              </p:cNvSpPr>
              <p:nvPr/>
            </p:nvSpPr>
            <p:spPr bwMode="ltGray">
              <a:xfrm rot="-5400000">
                <a:off x="442" y="1699"/>
                <a:ext cx="624" cy="362"/>
              </a:xfrm>
              <a:custGeom>
                <a:avLst/>
                <a:gdLst>
                  <a:gd name="T0" fmla="*/ 0 w 624"/>
                  <a:gd name="T1" fmla="*/ 0 h 272"/>
                  <a:gd name="T2" fmla="*/ 0 w 624"/>
                  <a:gd name="T3" fmla="*/ 1135 h 272"/>
                  <a:gd name="T4" fmla="*/ 240 w 624"/>
                  <a:gd name="T5" fmla="*/ 1002 h 272"/>
                  <a:gd name="T6" fmla="*/ 624 w 624"/>
                  <a:gd name="T7" fmla="*/ 1135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1" name="Freeform 10"/>
              <p:cNvSpPr>
                <a:spLocks/>
              </p:cNvSpPr>
              <p:nvPr/>
            </p:nvSpPr>
            <p:spPr bwMode="ltGray">
              <a:xfrm rot="-5400000">
                <a:off x="156" y="1726"/>
                <a:ext cx="632" cy="315"/>
              </a:xfrm>
              <a:custGeom>
                <a:avLst/>
                <a:gdLst>
                  <a:gd name="T0" fmla="*/ 8 w 632"/>
                  <a:gd name="T1" fmla="*/ 23 h 362"/>
                  <a:gd name="T2" fmla="*/ 8 w 632"/>
                  <a:gd name="T3" fmla="*/ 158 h 362"/>
                  <a:gd name="T4" fmla="*/ 248 w 632"/>
                  <a:gd name="T5" fmla="*/ 158 h 362"/>
                  <a:gd name="T6" fmla="*/ 632 w 632"/>
                  <a:gd name="T7" fmla="*/ 158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2" name="Freeform 11"/>
              <p:cNvSpPr>
                <a:spLocks/>
              </p:cNvSpPr>
              <p:nvPr/>
            </p:nvSpPr>
            <p:spPr bwMode="ltGray">
              <a:xfrm rot="-5400000">
                <a:off x="3211" y="1664"/>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bg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3" name="Freeform 12"/>
              <p:cNvSpPr>
                <a:spLocks/>
              </p:cNvSpPr>
              <p:nvPr/>
            </p:nvSpPr>
            <p:spPr bwMode="ltGray">
              <a:xfrm rot="-5400000">
                <a:off x="2870" y="1664"/>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4" name="Freeform 13"/>
              <p:cNvSpPr>
                <a:spLocks/>
              </p:cNvSpPr>
              <p:nvPr/>
            </p:nvSpPr>
            <p:spPr bwMode="ltGray">
              <a:xfrm rot="-5400000">
                <a:off x="1830"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tx2"/>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45" name="Freeform 14"/>
              <p:cNvSpPr>
                <a:spLocks/>
              </p:cNvSpPr>
              <p:nvPr/>
            </p:nvSpPr>
            <p:spPr bwMode="ltGray">
              <a:xfrm rot="-5400000">
                <a:off x="2551" y="1728"/>
                <a:ext cx="624" cy="294"/>
              </a:xfrm>
              <a:custGeom>
                <a:avLst/>
                <a:gdLst>
                  <a:gd name="T0" fmla="*/ 0 w 624"/>
                  <a:gd name="T1" fmla="*/ 0 h 317"/>
                  <a:gd name="T2" fmla="*/ 0 w 624"/>
                  <a:gd name="T3" fmla="*/ 186 h 317"/>
                  <a:gd name="T4" fmla="*/ 624 w 624"/>
                  <a:gd name="T5" fmla="*/ 186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520" y="317"/>
                      <a:pt x="624" y="272"/>
                    </a:cubicBezTo>
                    <a:lnTo>
                      <a:pt x="624" y="0"/>
                    </a:lnTo>
                    <a:cubicBezTo>
                      <a:pt x="240" y="42"/>
                      <a:pt x="130" y="0"/>
                      <a:pt x="0" y="0"/>
                    </a:cubicBezTo>
                    <a:close/>
                  </a:path>
                </a:pathLst>
              </a:custGeom>
              <a:solidFill>
                <a:schemeClr val="fo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6" name="Freeform 15"/>
              <p:cNvSpPr>
                <a:spLocks/>
              </p:cNvSpPr>
              <p:nvPr/>
            </p:nvSpPr>
            <p:spPr bwMode="ltGray">
              <a:xfrm rot="-5400000">
                <a:off x="2330"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7" name="Freeform 16"/>
              <p:cNvSpPr>
                <a:spLocks/>
              </p:cNvSpPr>
              <p:nvPr/>
            </p:nvSpPr>
            <p:spPr bwMode="ltGray">
              <a:xfrm rot="-5400000">
                <a:off x="2043"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8" name="Freeform 17"/>
              <p:cNvSpPr>
                <a:spLocks/>
              </p:cNvSpPr>
              <p:nvPr/>
            </p:nvSpPr>
            <p:spPr bwMode="ltGray">
              <a:xfrm rot="-5400000">
                <a:off x="4077" y="1669"/>
                <a:ext cx="624" cy="421"/>
              </a:xfrm>
              <a:custGeom>
                <a:avLst/>
                <a:gdLst>
                  <a:gd name="T0" fmla="*/ 0 w 624"/>
                  <a:gd name="T1" fmla="*/ 0 h 317"/>
                  <a:gd name="T2" fmla="*/ 0 w 624"/>
                  <a:gd name="T3" fmla="*/ 1122 h 317"/>
                  <a:gd name="T4" fmla="*/ 624 w 624"/>
                  <a:gd name="T5" fmla="*/ 1122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cubicBezTo>
                      <a:pt x="0" y="0"/>
                      <a:pt x="0" y="272"/>
                      <a:pt x="0" y="272"/>
                    </a:cubicBezTo>
                    <a:cubicBezTo>
                      <a:pt x="432" y="224"/>
                      <a:pt x="520" y="317"/>
                      <a:pt x="624" y="272"/>
                    </a:cubicBezTo>
                    <a:lnTo>
                      <a:pt x="624" y="0"/>
                    </a:lnTo>
                    <a:lnTo>
                      <a:pt x="0" y="0"/>
                    </a:lnTo>
                    <a:close/>
                  </a:path>
                </a:pathLst>
              </a:custGeom>
              <a:solidFill>
                <a:schemeClr val="hlink"/>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49" name="Freeform 18"/>
              <p:cNvSpPr>
                <a:spLocks/>
              </p:cNvSpPr>
              <p:nvPr/>
            </p:nvSpPr>
            <p:spPr bwMode="ltGray">
              <a:xfrm rot="-5400000">
                <a:off x="3736" y="1669"/>
                <a:ext cx="624" cy="422"/>
              </a:xfrm>
              <a:custGeom>
                <a:avLst/>
                <a:gdLst>
                  <a:gd name="T0" fmla="*/ 0 w 624"/>
                  <a:gd name="T1" fmla="*/ 0 h 317"/>
                  <a:gd name="T2" fmla="*/ 0 w 624"/>
                  <a:gd name="T3" fmla="*/ 1138 h 317"/>
                  <a:gd name="T4" fmla="*/ 624 w 624"/>
                  <a:gd name="T5" fmla="*/ 1138 h 317"/>
                  <a:gd name="T6" fmla="*/ 624 w 624"/>
                  <a:gd name="T7" fmla="*/ 0 h 317"/>
                  <a:gd name="T8" fmla="*/ 0 w 624"/>
                  <a:gd name="T9" fmla="*/ 0 h 3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4" h="317">
                    <a:moveTo>
                      <a:pt x="0" y="0"/>
                    </a:moveTo>
                    <a:lnTo>
                      <a:pt x="0" y="272"/>
                    </a:lnTo>
                    <a:cubicBezTo>
                      <a:pt x="104" y="317"/>
                      <a:pt x="432" y="240"/>
                      <a:pt x="624" y="272"/>
                    </a:cubicBezTo>
                    <a:lnTo>
                      <a:pt x="624" y="0"/>
                    </a:lnTo>
                    <a:lnTo>
                      <a:pt x="0" y="0"/>
                    </a:ln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0" name="Freeform 19"/>
              <p:cNvSpPr>
                <a:spLocks/>
              </p:cNvSpPr>
              <p:nvPr/>
            </p:nvSpPr>
            <p:spPr bwMode="ltGray">
              <a:xfrm rot="-5400000">
                <a:off x="4584" y="1747"/>
                <a:ext cx="624" cy="255"/>
              </a:xfrm>
              <a:custGeom>
                <a:avLst/>
                <a:gdLst>
                  <a:gd name="T0" fmla="*/ 0 w 624"/>
                  <a:gd name="T1" fmla="*/ 8 h 370"/>
                  <a:gd name="T2" fmla="*/ 0 w 624"/>
                  <a:gd name="T3" fmla="*/ 50 h 370"/>
                  <a:gd name="T4" fmla="*/ 624 w 624"/>
                  <a:gd name="T5" fmla="*/ 50 h 370"/>
                  <a:gd name="T6" fmla="*/ 624 w 624"/>
                  <a:gd name="T7" fmla="*/ 8 h 370"/>
                  <a:gd name="T8" fmla="*/ 384 w 624"/>
                  <a:gd name="T9" fmla="*/ 1 h 370"/>
                  <a:gd name="T10" fmla="*/ 0 w 624"/>
                  <a:gd name="T11" fmla="*/ 8 h 37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370">
                    <a:moveTo>
                      <a:pt x="0" y="53"/>
                    </a:moveTo>
                    <a:lnTo>
                      <a:pt x="0" y="325"/>
                    </a:lnTo>
                    <a:cubicBezTo>
                      <a:pt x="104" y="370"/>
                      <a:pt x="520" y="370"/>
                      <a:pt x="624" y="325"/>
                    </a:cubicBezTo>
                    <a:lnTo>
                      <a:pt x="624" y="53"/>
                    </a:lnTo>
                    <a:cubicBezTo>
                      <a:pt x="584" y="0"/>
                      <a:pt x="488" y="8"/>
                      <a:pt x="384" y="8"/>
                    </a:cubicBezTo>
                    <a:cubicBezTo>
                      <a:pt x="280" y="8"/>
                      <a:pt x="80" y="44"/>
                      <a:pt x="0" y="53"/>
                    </a:cubicBezTo>
                    <a:close/>
                  </a:path>
                </a:pathLst>
              </a:custGeom>
              <a:solidFill>
                <a:schemeClr val="folHlink"/>
              </a:solidFill>
              <a:ln>
                <a:noFill/>
              </a:ln>
              <a:extLst>
                <a:ext uri="{91240B29-F687-4F45-9708-019B960494DF}">
                  <a14:hiddenLine xmlns:a14="http://schemas.microsoft.com/office/drawing/2010/main" w="9525">
                    <a:solidFill>
                      <a:schemeClr val="tx2"/>
                    </a:solidFill>
                    <a:round/>
                    <a:headEnd/>
                    <a:tailEnd/>
                  </a14:hiddenLine>
                </a:ext>
              </a:extLst>
            </p:spPr>
            <p:txBody>
              <a:bodyPr wrap="none" anchor="ctr"/>
              <a:lstStyle/>
              <a:p>
                <a:endParaRPr lang="en-US"/>
              </a:p>
            </p:txBody>
          </p:sp>
          <p:sp>
            <p:nvSpPr>
              <p:cNvPr id="1051" name="Freeform 20"/>
              <p:cNvSpPr>
                <a:spLocks/>
              </p:cNvSpPr>
              <p:nvPr/>
            </p:nvSpPr>
            <p:spPr bwMode="ltGray">
              <a:xfrm>
                <a:off x="5469" y="1562"/>
                <a:ext cx="291" cy="625"/>
              </a:xfrm>
              <a:custGeom>
                <a:avLst/>
                <a:gdLst>
                  <a:gd name="T0" fmla="*/ 0 w 291"/>
                  <a:gd name="T1" fmla="*/ 624 h 625"/>
                  <a:gd name="T2" fmla="*/ 291 w 291"/>
                  <a:gd name="T3" fmla="*/ 625 h 625"/>
                  <a:gd name="T4" fmla="*/ 291 w 291"/>
                  <a:gd name="T5" fmla="*/ 6 h 625"/>
                  <a:gd name="T6" fmla="*/ 0 w 291"/>
                  <a:gd name="T7" fmla="*/ 0 h 625"/>
                  <a:gd name="T8" fmla="*/ 0 w 291"/>
                  <a:gd name="T9" fmla="*/ 624 h 6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1" h="625">
                    <a:moveTo>
                      <a:pt x="0" y="624"/>
                    </a:moveTo>
                    <a:lnTo>
                      <a:pt x="291" y="625"/>
                    </a:lnTo>
                    <a:lnTo>
                      <a:pt x="291" y="6"/>
                    </a:lnTo>
                    <a:lnTo>
                      <a:pt x="0" y="0"/>
                    </a:lnTo>
                    <a:cubicBezTo>
                      <a:pt x="39" y="384"/>
                      <a:pt x="0" y="494"/>
                      <a:pt x="0" y="624"/>
                    </a:cubicBezTo>
                    <a:close/>
                  </a:path>
                </a:pathLst>
              </a:custGeom>
              <a:solidFill>
                <a:schemeClr val="tx1"/>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2" name="Freeform 21"/>
              <p:cNvSpPr>
                <a:spLocks/>
              </p:cNvSpPr>
              <p:nvPr/>
            </p:nvSpPr>
            <p:spPr bwMode="ltGray">
              <a:xfrm rot="-5400000">
                <a:off x="5084" y="1694"/>
                <a:ext cx="624" cy="361"/>
              </a:xfrm>
              <a:custGeom>
                <a:avLst/>
                <a:gdLst>
                  <a:gd name="T0" fmla="*/ 0 w 624"/>
                  <a:gd name="T1" fmla="*/ 0 h 272"/>
                  <a:gd name="T2" fmla="*/ 0 w 624"/>
                  <a:gd name="T3" fmla="*/ 1120 h 272"/>
                  <a:gd name="T4" fmla="*/ 240 w 624"/>
                  <a:gd name="T5" fmla="*/ 989 h 272"/>
                  <a:gd name="T6" fmla="*/ 624 w 624"/>
                  <a:gd name="T7" fmla="*/ 1120 h 272"/>
                  <a:gd name="T8" fmla="*/ 624 w 624"/>
                  <a:gd name="T9" fmla="*/ 0 h 272"/>
                  <a:gd name="T10" fmla="*/ 0 w 624"/>
                  <a:gd name="T11" fmla="*/ 0 h 27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24" h="272">
                    <a:moveTo>
                      <a:pt x="0" y="0"/>
                    </a:moveTo>
                    <a:cubicBezTo>
                      <a:pt x="0" y="0"/>
                      <a:pt x="0" y="272"/>
                      <a:pt x="0" y="272"/>
                    </a:cubicBezTo>
                    <a:cubicBezTo>
                      <a:pt x="96" y="240"/>
                      <a:pt x="136" y="240"/>
                      <a:pt x="240" y="240"/>
                    </a:cubicBezTo>
                    <a:cubicBezTo>
                      <a:pt x="344" y="240"/>
                      <a:pt x="528" y="272"/>
                      <a:pt x="624" y="272"/>
                    </a:cubicBezTo>
                    <a:lnTo>
                      <a:pt x="624" y="0"/>
                    </a:lnTo>
                    <a:lnTo>
                      <a:pt x="0" y="0"/>
                    </a:lnTo>
                    <a:close/>
                  </a:path>
                </a:pathLst>
              </a:custGeom>
              <a:solidFill>
                <a:schemeClr val="accent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sp>
            <p:nvSpPr>
              <p:cNvPr id="1053" name="Freeform 22"/>
              <p:cNvSpPr>
                <a:spLocks/>
              </p:cNvSpPr>
              <p:nvPr/>
            </p:nvSpPr>
            <p:spPr bwMode="ltGray">
              <a:xfrm rot="-5400000">
                <a:off x="4797" y="1721"/>
                <a:ext cx="632" cy="316"/>
              </a:xfrm>
              <a:custGeom>
                <a:avLst/>
                <a:gdLst>
                  <a:gd name="T0" fmla="*/ 8 w 632"/>
                  <a:gd name="T1" fmla="*/ 23 h 362"/>
                  <a:gd name="T2" fmla="*/ 8 w 632"/>
                  <a:gd name="T3" fmla="*/ 161 h 362"/>
                  <a:gd name="T4" fmla="*/ 248 w 632"/>
                  <a:gd name="T5" fmla="*/ 161 h 362"/>
                  <a:gd name="T6" fmla="*/ 632 w 632"/>
                  <a:gd name="T7" fmla="*/ 161 h 362"/>
                  <a:gd name="T8" fmla="*/ 632 w 632"/>
                  <a:gd name="T9" fmla="*/ 23 h 362"/>
                  <a:gd name="T10" fmla="*/ 104 w 632"/>
                  <a:gd name="T11" fmla="*/ 23 h 362"/>
                  <a:gd name="T12" fmla="*/ 8 w 632"/>
                  <a:gd name="T13" fmla="*/ 23 h 36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32" h="362">
                    <a:moveTo>
                      <a:pt x="8" y="45"/>
                    </a:moveTo>
                    <a:lnTo>
                      <a:pt x="8" y="317"/>
                    </a:lnTo>
                    <a:cubicBezTo>
                      <a:pt x="48" y="362"/>
                      <a:pt x="144" y="317"/>
                      <a:pt x="248" y="317"/>
                    </a:cubicBezTo>
                    <a:cubicBezTo>
                      <a:pt x="352" y="317"/>
                      <a:pt x="568" y="362"/>
                      <a:pt x="632" y="317"/>
                    </a:cubicBezTo>
                    <a:lnTo>
                      <a:pt x="632" y="45"/>
                    </a:lnTo>
                    <a:cubicBezTo>
                      <a:pt x="544" y="0"/>
                      <a:pt x="208" y="45"/>
                      <a:pt x="104" y="45"/>
                    </a:cubicBezTo>
                    <a:cubicBezTo>
                      <a:pt x="0" y="45"/>
                      <a:pt x="28" y="45"/>
                      <a:pt x="8" y="45"/>
                    </a:cubicBezTo>
                    <a:close/>
                  </a:path>
                </a:pathLst>
              </a:custGeom>
              <a:solidFill>
                <a:schemeClr val="tx2"/>
              </a:solidFill>
              <a:ln>
                <a:noFill/>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US"/>
              </a:p>
            </p:txBody>
          </p:sp>
        </p:grpSp>
        <p:sp>
          <p:nvSpPr>
            <p:cNvPr id="4119" name="Freeform 23"/>
            <p:cNvSpPr>
              <a:spLocks/>
            </p:cNvSpPr>
            <p:nvPr/>
          </p:nvSpPr>
          <p:spPr bwMode="ltGray">
            <a:xfrm rot="16200000" flipH="1">
              <a:off x="-1954" y="1951"/>
              <a:ext cx="4320" cy="412"/>
            </a:xfrm>
            <a:custGeom>
              <a:avLst/>
              <a:gdLst>
                <a:gd name="T0" fmla="*/ 0 w 5762"/>
                <a:gd name="T1" fmla="*/ 196 h 385"/>
                <a:gd name="T2" fmla="*/ 5762 w 5762"/>
                <a:gd name="T3" fmla="*/ 188 h 385"/>
                <a:gd name="T4" fmla="*/ 5762 w 5762"/>
                <a:gd name="T5" fmla="*/ 4 h 385"/>
                <a:gd name="T6" fmla="*/ 0 w 5762"/>
                <a:gd name="T7" fmla="*/ 0 h 385"/>
                <a:gd name="T8" fmla="*/ 0 w 5762"/>
                <a:gd name="T9" fmla="*/ 196 h 385"/>
              </a:gdLst>
              <a:ahLst/>
              <a:cxnLst>
                <a:cxn ang="0">
                  <a:pos x="T0" y="T1"/>
                </a:cxn>
                <a:cxn ang="0">
                  <a:pos x="T2" y="T3"/>
                </a:cxn>
                <a:cxn ang="0">
                  <a:pos x="T4" y="T5"/>
                </a:cxn>
                <a:cxn ang="0">
                  <a:pos x="T6" y="T7"/>
                </a:cxn>
                <a:cxn ang="0">
                  <a:pos x="T8" y="T9"/>
                </a:cxn>
              </a:cxnLst>
              <a:rect l="0" t="0" r="r" b="b"/>
              <a:pathLst>
                <a:path w="5762" h="385">
                  <a:moveTo>
                    <a:pt x="0" y="196"/>
                  </a:moveTo>
                  <a:cubicBezTo>
                    <a:pt x="1667" y="385"/>
                    <a:pt x="2275" y="93"/>
                    <a:pt x="5762" y="188"/>
                  </a:cubicBezTo>
                  <a:lnTo>
                    <a:pt x="5762" y="4"/>
                  </a:lnTo>
                  <a:lnTo>
                    <a:pt x="0" y="0"/>
                  </a:lnTo>
                  <a:lnTo>
                    <a:pt x="0" y="196"/>
                  </a:lnTo>
                  <a:close/>
                </a:path>
              </a:pathLst>
            </a:custGeom>
            <a:gradFill rotWithShape="0">
              <a:gsLst>
                <a:gs pos="0">
                  <a:schemeClr val="bg1"/>
                </a:gs>
                <a:gs pos="100000">
                  <a:schemeClr val="bg1">
                    <a:gamma/>
                    <a:shade val="46275"/>
                    <a:invGamma/>
                  </a:schemeClr>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sp>
          <p:nvSpPr>
            <p:cNvPr id="4120" name="Freeform 24"/>
            <p:cNvSpPr>
              <a:spLocks/>
            </p:cNvSpPr>
            <p:nvPr/>
          </p:nvSpPr>
          <p:spPr bwMode="ltGray">
            <a:xfrm rot="16200000" flipH="1">
              <a:off x="-1582" y="2062"/>
              <a:ext cx="4319" cy="189"/>
            </a:xfrm>
            <a:custGeom>
              <a:avLst/>
              <a:gdLst>
                <a:gd name="T0" fmla="*/ 0 w 5761"/>
                <a:gd name="T1" fmla="*/ 28 h 189"/>
                <a:gd name="T2" fmla="*/ 5761 w 5761"/>
                <a:gd name="T3" fmla="*/ 0 h 189"/>
                <a:gd name="T4" fmla="*/ 5761 w 5761"/>
                <a:gd name="T5" fmla="*/ 189 h 189"/>
                <a:gd name="T6" fmla="*/ 1 w 5761"/>
                <a:gd name="T7" fmla="*/ 189 h 189"/>
                <a:gd name="T8" fmla="*/ 0 w 5761"/>
                <a:gd name="T9" fmla="*/ 28 h 189"/>
              </a:gdLst>
              <a:ahLst/>
              <a:cxnLst>
                <a:cxn ang="0">
                  <a:pos x="T0" y="T1"/>
                </a:cxn>
                <a:cxn ang="0">
                  <a:pos x="T2" y="T3"/>
                </a:cxn>
                <a:cxn ang="0">
                  <a:pos x="T4" y="T5"/>
                </a:cxn>
                <a:cxn ang="0">
                  <a:pos x="T6" y="T7"/>
                </a:cxn>
                <a:cxn ang="0">
                  <a:pos x="T8" y="T9"/>
                </a:cxn>
              </a:cxnLst>
              <a:rect l="0" t="0" r="r" b="b"/>
              <a:pathLst>
                <a:path w="5761" h="189">
                  <a:moveTo>
                    <a:pt x="0" y="28"/>
                  </a:moveTo>
                  <a:cubicBezTo>
                    <a:pt x="961" y="0"/>
                    <a:pt x="4971" y="161"/>
                    <a:pt x="5761" y="0"/>
                  </a:cubicBezTo>
                  <a:lnTo>
                    <a:pt x="5761" y="189"/>
                  </a:lnTo>
                  <a:lnTo>
                    <a:pt x="1" y="189"/>
                  </a:lnTo>
                  <a:lnTo>
                    <a:pt x="0" y="28"/>
                  </a:lnTo>
                  <a:close/>
                </a:path>
              </a:pathLst>
            </a:custGeom>
            <a:gradFill rotWithShape="0">
              <a:gsLst>
                <a:gs pos="0">
                  <a:schemeClr val="bg1">
                    <a:gamma/>
                    <a:shade val="46275"/>
                    <a:invGamma/>
                  </a:schemeClr>
                </a:gs>
                <a:gs pos="100000">
                  <a:schemeClr val="bg1"/>
                </a:gs>
              </a:gsLst>
              <a:lin ang="0" scaled="1"/>
            </a:gradFill>
            <a:ln>
              <a:noFill/>
            </a:ln>
            <a:effectLst/>
            <a:extLst>
              <a:ext uri="{91240B29-F687-4F45-9708-019B960494DF}">
                <a14:hiddenLine xmlns:a14="http://schemas.microsoft.com/office/drawing/2010/main" w="9525" cap="flat">
                  <a:solidFill>
                    <a:schemeClr val="tx1"/>
                  </a:solidFill>
                  <a:prstDash val="solid"/>
                  <a:miter lim="800000"/>
                  <a:headEnd type="none" w="med" len="med"/>
                  <a:tailEnd type="none" w="med" len="me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a:defRPr/>
              </a:pPr>
              <a:endParaRPr lang="cs-CZ"/>
            </a:p>
          </p:txBody>
        </p:sp>
      </p:grpSp>
      <p:sp>
        <p:nvSpPr>
          <p:cNvPr id="1027" name="Rectangle 25"/>
          <p:cNvSpPr>
            <a:spLocks noGrp="1" noChangeArrowheads="1"/>
          </p:cNvSpPr>
          <p:nvPr>
            <p:ph type="title"/>
          </p:nvPr>
        </p:nvSpPr>
        <p:spPr bwMode="auto">
          <a:xfrm>
            <a:off x="1173163" y="457200"/>
            <a:ext cx="77724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Klepnutím lze upravit styl předlohy nadpisů.</a:t>
            </a:r>
          </a:p>
        </p:txBody>
      </p:sp>
      <p:sp>
        <p:nvSpPr>
          <p:cNvPr id="1028" name="Rectangle 26"/>
          <p:cNvSpPr>
            <a:spLocks noGrp="1" noChangeArrowheads="1"/>
          </p:cNvSpPr>
          <p:nvPr>
            <p:ph type="body" idx="1"/>
          </p:nvPr>
        </p:nvSpPr>
        <p:spPr bwMode="auto">
          <a:xfrm>
            <a:off x="1173163" y="1981200"/>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Klepnutím lze upravit styly předlohy textu.</a:t>
            </a:r>
          </a:p>
          <a:p>
            <a:pPr lvl="1"/>
            <a:r>
              <a:rPr lang="en-US" altLang="en-US"/>
              <a:t>Druhá úroveň</a:t>
            </a:r>
          </a:p>
          <a:p>
            <a:pPr lvl="2"/>
            <a:r>
              <a:rPr lang="en-US" altLang="en-US"/>
              <a:t>Třetí úroveň</a:t>
            </a:r>
          </a:p>
          <a:p>
            <a:pPr lvl="3"/>
            <a:r>
              <a:rPr lang="en-US" altLang="en-US"/>
              <a:t>Čtvrtá úroveň</a:t>
            </a:r>
          </a:p>
          <a:p>
            <a:pPr lvl="4"/>
            <a:r>
              <a:rPr lang="en-US" altLang="en-US"/>
              <a:t>Pátá úroveň</a:t>
            </a:r>
          </a:p>
        </p:txBody>
      </p:sp>
      <p:sp>
        <p:nvSpPr>
          <p:cNvPr id="4123" name="Rectangle 27"/>
          <p:cNvSpPr>
            <a:spLocks noGrp="1" noChangeArrowheads="1"/>
          </p:cNvSpPr>
          <p:nvPr>
            <p:ph type="dt" sz="half" idx="2"/>
          </p:nvPr>
        </p:nvSpPr>
        <p:spPr bwMode="auto">
          <a:xfrm>
            <a:off x="1173163" y="6265863"/>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eaLnBrk="1" hangingPunct="1">
              <a:spcBef>
                <a:spcPct val="50000"/>
              </a:spcBef>
              <a:defRPr sz="1400">
                <a:latin typeface="+mn-lt"/>
              </a:defRPr>
            </a:lvl1pPr>
          </a:lstStyle>
          <a:p>
            <a:pPr>
              <a:defRPr/>
            </a:pPr>
            <a:endParaRPr lang="en-US"/>
          </a:p>
        </p:txBody>
      </p:sp>
      <p:sp>
        <p:nvSpPr>
          <p:cNvPr id="4124" name="Rectangle 28"/>
          <p:cNvSpPr>
            <a:spLocks noGrp="1" noChangeArrowheads="1"/>
          </p:cNvSpPr>
          <p:nvPr>
            <p:ph type="ftr" sz="quarter" idx="3"/>
          </p:nvPr>
        </p:nvSpPr>
        <p:spPr bwMode="auto">
          <a:xfrm>
            <a:off x="3581400" y="6248400"/>
            <a:ext cx="28956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latin typeface="+mn-lt"/>
              </a:defRPr>
            </a:lvl1pPr>
          </a:lstStyle>
          <a:p>
            <a:pPr>
              <a:defRPr/>
            </a:pPr>
            <a:endParaRPr lang="en-US"/>
          </a:p>
        </p:txBody>
      </p:sp>
      <p:sp>
        <p:nvSpPr>
          <p:cNvPr id="4125" name="Rectangle 29"/>
          <p:cNvSpPr>
            <a:spLocks noGrp="1" noChangeArrowheads="1"/>
          </p:cNvSpPr>
          <p:nvPr>
            <p:ph type="sldNum" sz="quarter" idx="4"/>
          </p:nvPr>
        </p:nvSpPr>
        <p:spPr bwMode="auto">
          <a:xfrm>
            <a:off x="7010400" y="6248400"/>
            <a:ext cx="1905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eaLnBrk="1" hangingPunct="1">
              <a:spcBef>
                <a:spcPct val="50000"/>
              </a:spcBef>
              <a:defRPr sz="1400">
                <a:latin typeface="+mn-lt"/>
              </a:defRPr>
            </a:lvl1pPr>
          </a:lstStyle>
          <a:p>
            <a:pPr>
              <a:defRPr/>
            </a:pPr>
            <a:fld id="{76EDCDC4-9232-43AC-89AC-C276BE769DF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843"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xStyles>
    <p:title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accent1"/>
        </a:buClr>
        <a:buSzPct val="80000"/>
        <a:buFont typeface="Wingdings" pitchFamily="2" charset="2"/>
        <a:buChar char="n"/>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wmf"/><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wmf"/></Relationships>
</file>

<file path=ppt/slides/_rels/slide10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10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199.png"/></Relationships>
</file>

<file path=ppt/slides/_rels/slide102.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image" Target="../media/image202.png"/><Relationship Id="rId5" Type="http://schemas.openxmlformats.org/officeDocument/2006/relationships/hyperlink" Target="http://www.in-cites.com/papers/DrMartinChalfie.html" TargetMode="External"/><Relationship Id="rId4" Type="http://schemas.openxmlformats.org/officeDocument/2006/relationships/image" Target="../media/image201.jpeg"/></Relationships>
</file>

<file path=ppt/slides/_rels/slide103.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104.xml.rels><?xml version="1.0" encoding="UTF-8" standalone="yes"?>
<Relationships xmlns="http://schemas.openxmlformats.org/package/2006/relationships"><Relationship Id="rId3" Type="http://schemas.openxmlformats.org/officeDocument/2006/relationships/image" Target="../media/image205.wmf"/><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208.png"/><Relationship Id="rId5" Type="http://schemas.openxmlformats.org/officeDocument/2006/relationships/image" Target="../media/image207.png"/><Relationship Id="rId4" Type="http://schemas.openxmlformats.org/officeDocument/2006/relationships/image" Target="../media/image206.png"/></Relationships>
</file>

<file path=ppt/slides/_rels/slide105.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211.wmf"/><Relationship Id="rId4" Type="http://schemas.openxmlformats.org/officeDocument/2006/relationships/image" Target="../media/image210.png"/></Relationships>
</file>

<file path=ppt/slides/_rels/slide106.xml.rels><?xml version="1.0" encoding="UTF-8" standalone="yes"?>
<Relationships xmlns="http://schemas.openxmlformats.org/package/2006/relationships"><Relationship Id="rId3" Type="http://schemas.openxmlformats.org/officeDocument/2006/relationships/image" Target="../media/image212.jpeg"/><Relationship Id="rId7" Type="http://schemas.openxmlformats.org/officeDocument/2006/relationships/image" Target="../media/image216.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215.png"/><Relationship Id="rId5" Type="http://schemas.openxmlformats.org/officeDocument/2006/relationships/image" Target="../media/image214.png"/><Relationship Id="rId4" Type="http://schemas.openxmlformats.org/officeDocument/2006/relationships/image" Target="../media/image213.jpeg"/></Relationships>
</file>

<file path=ppt/slides/_rels/slide107.xml.rels><?xml version="1.0" encoding="UTF-8" standalone="yes"?>
<Relationships xmlns="http://schemas.openxmlformats.org/package/2006/relationships"><Relationship Id="rId3" Type="http://schemas.openxmlformats.org/officeDocument/2006/relationships/image" Target="../media/image217.wmf"/><Relationship Id="rId2" Type="http://schemas.openxmlformats.org/officeDocument/2006/relationships/notesSlide" Target="../notesSlides/notesSlide66.xml"/><Relationship Id="rId1" Type="http://schemas.openxmlformats.org/officeDocument/2006/relationships/slideLayout" Target="../slideLayouts/slideLayout13.xml"/><Relationship Id="rId5" Type="http://schemas.openxmlformats.org/officeDocument/2006/relationships/image" Target="../media/image219.wmf"/><Relationship Id="rId4" Type="http://schemas.openxmlformats.org/officeDocument/2006/relationships/image" Target="../media/image218.png"/></Relationships>
</file>

<file path=ppt/slides/_rels/slide108.xml.rels><?xml version="1.0" encoding="UTF-8" standalone="yes"?>
<Relationships xmlns="http://schemas.openxmlformats.org/package/2006/relationships"><Relationship Id="rId3" Type="http://schemas.openxmlformats.org/officeDocument/2006/relationships/image" Target="../media/image220.wmf"/><Relationship Id="rId2" Type="http://schemas.openxmlformats.org/officeDocument/2006/relationships/notesSlide" Target="../notesSlides/notesSlide67.xml"/><Relationship Id="rId1" Type="http://schemas.openxmlformats.org/officeDocument/2006/relationships/slideLayout" Target="../slideLayouts/slideLayout13.xml"/><Relationship Id="rId5" Type="http://schemas.openxmlformats.org/officeDocument/2006/relationships/image" Target="../media/image222.wmf"/><Relationship Id="rId4" Type="http://schemas.openxmlformats.org/officeDocument/2006/relationships/image" Target="../media/image221.wmf"/></Relationships>
</file>

<file path=ppt/slides/_rels/slide109.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1.wmf"/><Relationship Id="rId7" Type="http://schemas.openxmlformats.org/officeDocument/2006/relationships/image" Target="../media/image105.wmf"/><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104.wmf"/><Relationship Id="rId5" Type="http://schemas.openxmlformats.org/officeDocument/2006/relationships/image" Target="../media/image103.wmf"/><Relationship Id="rId10" Type="http://schemas.openxmlformats.org/officeDocument/2006/relationships/image" Target="../media/image108.wmf"/><Relationship Id="rId4" Type="http://schemas.openxmlformats.org/officeDocument/2006/relationships/image" Target="../media/image102.wmf"/><Relationship Id="rId9" Type="http://schemas.openxmlformats.org/officeDocument/2006/relationships/image" Target="../media/image107.wmf"/></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110.xml.rels><?xml version="1.0" encoding="UTF-8" standalone="yes"?>
<Relationships xmlns="http://schemas.openxmlformats.org/package/2006/relationships"><Relationship Id="rId2" Type="http://schemas.openxmlformats.org/officeDocument/2006/relationships/image" Target="../media/image223.jpe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69.xml"/><Relationship Id="rId1" Type="http://schemas.openxmlformats.org/officeDocument/2006/relationships/slideLayout" Target="../slideLayouts/slideLayout2.xml"/><Relationship Id="rId5" Type="http://schemas.openxmlformats.org/officeDocument/2006/relationships/image" Target="../media/image226.jpeg"/><Relationship Id="rId4" Type="http://schemas.openxmlformats.org/officeDocument/2006/relationships/image" Target="../media/image225.png"/></Relationships>
</file>

<file path=ppt/slides/_rels/slide11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70.xml"/><Relationship Id="rId1" Type="http://schemas.openxmlformats.org/officeDocument/2006/relationships/slideLayout" Target="../slideLayouts/slideLayout2.xml"/><Relationship Id="rId6" Type="http://schemas.openxmlformats.org/officeDocument/2006/relationships/image" Target="../media/image230.jpeg"/><Relationship Id="rId5" Type="http://schemas.openxmlformats.org/officeDocument/2006/relationships/image" Target="../media/image229.wmf"/><Relationship Id="rId4" Type="http://schemas.openxmlformats.org/officeDocument/2006/relationships/image" Target="../media/image228.wmf"/></Relationships>
</file>

<file path=ppt/slides/_rels/slide113.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image" Target="../media/image231.png"/><Relationship Id="rId1" Type="http://schemas.openxmlformats.org/officeDocument/2006/relationships/slideLayout" Target="../slideLayouts/slideLayout2.xml"/><Relationship Id="rId4" Type="http://schemas.openxmlformats.org/officeDocument/2006/relationships/image" Target="../media/image233.png"/></Relationships>
</file>

<file path=ppt/slides/_rels/slide114.xml.rels><?xml version="1.0" encoding="UTF-8" standalone="yes"?>
<Relationships xmlns="http://schemas.openxmlformats.org/package/2006/relationships"><Relationship Id="rId8" Type="http://schemas.openxmlformats.org/officeDocument/2006/relationships/video" Target="../media/media4.wmv"/><Relationship Id="rId13" Type="http://schemas.openxmlformats.org/officeDocument/2006/relationships/slideLayout" Target="../slideLayouts/slideLayout2.xml"/><Relationship Id="rId18" Type="http://schemas.openxmlformats.org/officeDocument/2006/relationships/image" Target="../media/image238.png"/><Relationship Id="rId3" Type="http://schemas.microsoft.com/office/2007/relationships/media" Target="../media/media2.wmv"/><Relationship Id="rId7" Type="http://schemas.microsoft.com/office/2007/relationships/media" Target="../media/media4.wmv"/><Relationship Id="rId12" Type="http://schemas.openxmlformats.org/officeDocument/2006/relationships/video" Target="../media/media6.wmv"/><Relationship Id="rId17" Type="http://schemas.openxmlformats.org/officeDocument/2006/relationships/image" Target="../media/image237.png"/><Relationship Id="rId2" Type="http://schemas.openxmlformats.org/officeDocument/2006/relationships/video" Target="../media/media1.wmv"/><Relationship Id="rId16" Type="http://schemas.openxmlformats.org/officeDocument/2006/relationships/image" Target="../media/image236.png"/><Relationship Id="rId1" Type="http://schemas.microsoft.com/office/2007/relationships/media" Target="../media/media1.wmv"/><Relationship Id="rId6" Type="http://schemas.openxmlformats.org/officeDocument/2006/relationships/video" Target="../media/media3.wmv"/><Relationship Id="rId11" Type="http://schemas.microsoft.com/office/2007/relationships/media" Target="../media/media6.wmv"/><Relationship Id="rId5" Type="http://schemas.microsoft.com/office/2007/relationships/media" Target="../media/media3.wmv"/><Relationship Id="rId15" Type="http://schemas.openxmlformats.org/officeDocument/2006/relationships/image" Target="../media/image235.png"/><Relationship Id="rId10" Type="http://schemas.openxmlformats.org/officeDocument/2006/relationships/video" Target="../media/media5.wmv"/><Relationship Id="rId19" Type="http://schemas.openxmlformats.org/officeDocument/2006/relationships/image" Target="../media/image239.png"/><Relationship Id="rId4" Type="http://schemas.openxmlformats.org/officeDocument/2006/relationships/video" Target="../media/media2.wmv"/><Relationship Id="rId9" Type="http://schemas.microsoft.com/office/2007/relationships/media" Target="../media/media5.wmv"/><Relationship Id="rId14" Type="http://schemas.openxmlformats.org/officeDocument/2006/relationships/image" Target="../media/image234.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7.xml"/><Relationship Id="rId4" Type="http://schemas.openxmlformats.org/officeDocument/2006/relationships/image" Target="../media/image242.jpeg"/></Relationships>
</file>

<file path=ppt/slides/_rels/slide117.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avi"/><Relationship Id="rId1" Type="http://schemas.microsoft.com/office/2007/relationships/media" Target="../media/media7.avi"/><Relationship Id="rId5" Type="http://schemas.openxmlformats.org/officeDocument/2006/relationships/image" Target="../media/image245.png"/><Relationship Id="rId4" Type="http://schemas.openxmlformats.org/officeDocument/2006/relationships/image" Target="../media/image244.png"/></Relationships>
</file>

<file path=ppt/slides/_rels/slide119.xml.rels><?xml version="1.0" encoding="UTF-8" standalone="yes"?>
<Relationships xmlns="http://schemas.openxmlformats.org/package/2006/relationships"><Relationship Id="rId2" Type="http://schemas.openxmlformats.org/officeDocument/2006/relationships/image" Target="../media/image246.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249.wmf"/><Relationship Id="rId4" Type="http://schemas.openxmlformats.org/officeDocument/2006/relationships/image" Target="../media/image248.wmf"/></Relationships>
</file>

<file path=ppt/slides/_rels/slide121.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72.xml"/><Relationship Id="rId1" Type="http://schemas.openxmlformats.org/officeDocument/2006/relationships/slideLayout" Target="../slideLayouts/slideLayout13.xml"/><Relationship Id="rId5" Type="http://schemas.openxmlformats.org/officeDocument/2006/relationships/image" Target="../media/image249.wmf"/><Relationship Id="rId4" Type="http://schemas.openxmlformats.org/officeDocument/2006/relationships/image" Target="../media/image248.wmf"/></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wmf"/><Relationship Id="rId7" Type="http://schemas.openxmlformats.org/officeDocument/2006/relationships/image" Target="../media/image35.wmf"/><Relationship Id="rId2" Type="http://schemas.openxmlformats.org/officeDocument/2006/relationships/image" Target="../media/image30.wmf"/><Relationship Id="rId1" Type="http://schemas.openxmlformats.org/officeDocument/2006/relationships/slideLayout" Target="../slideLayouts/slideLayout7.xml"/><Relationship Id="rId6" Type="http://schemas.openxmlformats.org/officeDocument/2006/relationships/image" Target="../media/image34.wmf"/><Relationship Id="rId5" Type="http://schemas.openxmlformats.org/officeDocument/2006/relationships/image" Target="../media/image33.wmf"/><Relationship Id="rId4" Type="http://schemas.openxmlformats.org/officeDocument/2006/relationships/image" Target="../media/image32.w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image" Target="../media/image36.png"/><Relationship Id="rId7" Type="http://schemas.openxmlformats.org/officeDocument/2006/relationships/hyperlink" Target="https://www.chromocyte.com/" TargetMode="External"/><Relationship Id="rId2" Type="http://schemas.openxmlformats.org/officeDocument/2006/relationships/hyperlink" Target="http://www.bdbiosciences.com/us/applications/research/multicolor-flow/m/745795/resourcestools?cc=US" TargetMode="Externa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www.biolegend.com/webtoolstab" TargetMode="External"/><Relationship Id="rId10" Type="http://schemas.openxmlformats.org/officeDocument/2006/relationships/image" Target="../media/image40.png"/><Relationship Id="rId4" Type="http://schemas.openxmlformats.org/officeDocument/2006/relationships/image" Target="../media/image37.png"/><Relationship Id="rId9" Type="http://schemas.openxmlformats.org/officeDocument/2006/relationships/hyperlink" Target="https://fluorofinder.com/"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jpeg"/></Relationships>
</file>

<file path=ppt/slides/_rels/slide2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1.xml.rels><?xml version="1.0" encoding="UTF-8" standalone="yes"?>
<Relationships xmlns="http://schemas.openxmlformats.org/package/2006/relationships"><Relationship Id="rId3" Type="http://schemas.openxmlformats.org/officeDocument/2006/relationships/image" Target="../media/image56.wmf"/><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32.xml.rels><?xml version="1.0" encoding="UTF-8" standalone="yes"?>
<Relationships xmlns="http://schemas.openxmlformats.org/package/2006/relationships"><Relationship Id="rId3" Type="http://schemas.openxmlformats.org/officeDocument/2006/relationships/image" Target="../media/image59.wmf"/><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wmf"/></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56.wmf"/><Relationship Id="rId4" Type="http://schemas.openxmlformats.org/officeDocument/2006/relationships/hyperlink" Target="http://reports.cytobank.org/105/v2/#component_782"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4" Type="http://schemas.openxmlformats.org/officeDocument/2006/relationships/image" Target="../media/image69.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6.xml"/><Relationship Id="rId4" Type="http://schemas.openxmlformats.org/officeDocument/2006/relationships/image" Target="../media/image76.png"/></Relationships>
</file>

<file path=ppt/slides/_rels/slide4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 Id="rId4" Type="http://schemas.openxmlformats.org/officeDocument/2006/relationships/image" Target="../media/image79.png"/></Relationships>
</file>

<file path=ppt/slides/_rels/slide4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hyperlink" Target="http://www.cellsalive.com/cell_cycle_js.htm" TargetMode="External"/><Relationship Id="rId1" Type="http://schemas.openxmlformats.org/officeDocument/2006/relationships/slideLayout" Target="../slideLayouts/slideLayout2.xml"/><Relationship Id="rId5" Type="http://schemas.openxmlformats.org/officeDocument/2006/relationships/image" Target="../media/image83.jpeg"/><Relationship Id="rId4" Type="http://schemas.openxmlformats.org/officeDocument/2006/relationships/image" Target="../media/image82.jpe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watch?v=dXpAbezdOho" TargetMode="External"/><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hyperlink" Target="https://www.youtube.com/watch?v=qq5k1sWqLO0" TargetMode="External"/><Relationship Id="rId4" Type="http://schemas.openxmlformats.org/officeDocument/2006/relationships/image" Target="../media/image84.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6.w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7.wmf"/></Relationships>
</file>

<file path=ppt/slides/_rels/slide55.xml.rels><?xml version="1.0" encoding="UTF-8" standalone="yes"?>
<Relationships xmlns="http://schemas.openxmlformats.org/package/2006/relationships"><Relationship Id="rId3" Type="http://schemas.openxmlformats.org/officeDocument/2006/relationships/image" Target="../media/image88.w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89.wmf"/></Relationships>
</file>

<file path=ppt/slides/_rels/slide56.xml.rels><?xml version="1.0" encoding="UTF-8" standalone="yes"?>
<Relationships xmlns="http://schemas.openxmlformats.org/package/2006/relationships"><Relationship Id="rId3" Type="http://schemas.openxmlformats.org/officeDocument/2006/relationships/image" Target="../media/image90.w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91.wmf"/></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8" Type="http://schemas.openxmlformats.org/officeDocument/2006/relationships/image" Target="../media/image100.jpeg"/><Relationship Id="rId3" Type="http://schemas.openxmlformats.org/officeDocument/2006/relationships/image" Target="../media/image95.jpeg"/><Relationship Id="rId7" Type="http://schemas.openxmlformats.org/officeDocument/2006/relationships/image" Target="../media/image99.jpeg"/><Relationship Id="rId2" Type="http://schemas.openxmlformats.org/officeDocument/2006/relationships/image" Target="../media/image94.png"/><Relationship Id="rId1" Type="http://schemas.openxmlformats.org/officeDocument/2006/relationships/slideLayout" Target="../slideLayouts/slideLayout7.xml"/><Relationship Id="rId6" Type="http://schemas.openxmlformats.org/officeDocument/2006/relationships/image" Target="../media/image98.jpeg"/><Relationship Id="rId5" Type="http://schemas.openxmlformats.org/officeDocument/2006/relationships/image" Target="../media/image97.jpeg"/><Relationship Id="rId4" Type="http://schemas.openxmlformats.org/officeDocument/2006/relationships/image" Target="../media/image96.jpe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1.wmf"/><Relationship Id="rId7" Type="http://schemas.openxmlformats.org/officeDocument/2006/relationships/image" Target="../media/image105.w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104.wmf"/><Relationship Id="rId5" Type="http://schemas.openxmlformats.org/officeDocument/2006/relationships/image" Target="../media/image103.wmf"/><Relationship Id="rId10" Type="http://schemas.openxmlformats.org/officeDocument/2006/relationships/image" Target="../media/image108.wmf"/><Relationship Id="rId4" Type="http://schemas.openxmlformats.org/officeDocument/2006/relationships/image" Target="../media/image102.wmf"/><Relationship Id="rId9" Type="http://schemas.openxmlformats.org/officeDocument/2006/relationships/image" Target="../media/image107.wmf"/></Relationships>
</file>

<file path=ppt/slides/_rels/slide61.xml.rels><?xml version="1.0" encoding="UTF-8" standalone="yes"?>
<Relationships xmlns="http://schemas.openxmlformats.org/package/2006/relationships"><Relationship Id="rId3" Type="http://schemas.openxmlformats.org/officeDocument/2006/relationships/image" Target="../media/image109.wmf"/><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10.wmf"/></Relationships>
</file>

<file path=ppt/slides/_rels/slide62.xml.rels><?xml version="1.0" encoding="UTF-8" standalone="yes"?>
<Relationships xmlns="http://schemas.openxmlformats.org/package/2006/relationships"><Relationship Id="rId8" Type="http://schemas.openxmlformats.org/officeDocument/2006/relationships/hyperlink" Target="http://upload.wikimedia.org/wikipedia/en/7/73/Corntassel_7095.jpg" TargetMode="External"/><Relationship Id="rId3" Type="http://schemas.openxmlformats.org/officeDocument/2006/relationships/hyperlink" Target="http://upload.wikimedia.org/wikipedia/en/7/78/Native_American_tobacco_flower.jpg" TargetMode="External"/><Relationship Id="rId7" Type="http://schemas.openxmlformats.org/officeDocument/2006/relationships/image" Target="../media/image87.wmf"/><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113.jpeg"/><Relationship Id="rId11" Type="http://schemas.openxmlformats.org/officeDocument/2006/relationships/image" Target="../media/image116.png"/><Relationship Id="rId5" Type="http://schemas.openxmlformats.org/officeDocument/2006/relationships/image" Target="../media/image112.wmf"/><Relationship Id="rId10" Type="http://schemas.openxmlformats.org/officeDocument/2006/relationships/image" Target="../media/image115.wmf"/><Relationship Id="rId4" Type="http://schemas.openxmlformats.org/officeDocument/2006/relationships/image" Target="../media/image111.jpeg"/><Relationship Id="rId9" Type="http://schemas.openxmlformats.org/officeDocument/2006/relationships/image" Target="../media/image114.jpeg"/></Relationships>
</file>

<file path=ppt/slides/_rels/slide6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2" Type="http://schemas.openxmlformats.org/officeDocument/2006/relationships/image" Target="../media/image117.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29.wmf"/><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132.png"/><Relationship Id="rId5" Type="http://schemas.openxmlformats.org/officeDocument/2006/relationships/hyperlink" Target="http://www.invitrogen.com/site/us/en/home.html" TargetMode="External"/><Relationship Id="rId4" Type="http://schemas.openxmlformats.org/officeDocument/2006/relationships/image" Target="../media/image131.png"/></Relationships>
</file>

<file path=ppt/slides/_rels/slide67.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7.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70.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136.png"/></Relationships>
</file>

<file path=ppt/slides/_rels/slide72.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139.png"/><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4.png"/></Relationships>
</file>

<file path=ppt/slides/_rels/slide7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39.xml"/><Relationship Id="rId1" Type="http://schemas.openxmlformats.org/officeDocument/2006/relationships/slideLayout" Target="../slideLayouts/slideLayout7.xml"/><Relationship Id="rId5" Type="http://schemas.openxmlformats.org/officeDocument/2006/relationships/image" Target="../media/image134.png"/><Relationship Id="rId4" Type="http://schemas.openxmlformats.org/officeDocument/2006/relationships/image" Target="../media/image140.png"/></Relationships>
</file>

<file path=ppt/slides/_rels/slide74.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notesSlide" Target="../notesSlides/notesSlide40.xml"/><Relationship Id="rId1" Type="http://schemas.openxmlformats.org/officeDocument/2006/relationships/slideLayout" Target="../slideLayouts/slideLayout7.xml"/><Relationship Id="rId6" Type="http://schemas.openxmlformats.org/officeDocument/2006/relationships/image" Target="../media/image139.png"/><Relationship Id="rId5" Type="http://schemas.openxmlformats.org/officeDocument/2006/relationships/image" Target="../media/image138.png"/><Relationship Id="rId4" Type="http://schemas.openxmlformats.org/officeDocument/2006/relationships/image" Target="../media/image140.png"/></Relationships>
</file>

<file path=ppt/slides/_rels/slide7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139.png"/><Relationship Id="rId4" Type="http://schemas.openxmlformats.org/officeDocument/2006/relationships/image" Target="../media/image138.png"/></Relationships>
</file>

<file path=ppt/slides/_rels/slide7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134.png"/></Relationships>
</file>

<file path=ppt/slides/_rels/slide7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audio" Target="../media/audio4.wav"/><Relationship Id="rId7" Type="http://schemas.openxmlformats.org/officeDocument/2006/relationships/image" Target="../media/image144.png"/><Relationship Id="rId2" Type="http://schemas.openxmlformats.org/officeDocument/2006/relationships/notesSlide" Target="../notesSlides/notesSlide43.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34.png"/><Relationship Id="rId9" Type="http://schemas.openxmlformats.org/officeDocument/2006/relationships/image" Target="../media/image146.png"/></Relationships>
</file>

<file path=ppt/slides/_rels/slide78.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44.xml"/><Relationship Id="rId1" Type="http://schemas.openxmlformats.org/officeDocument/2006/relationships/slideLayout" Target="../slideLayouts/slideLayout7.xml"/><Relationship Id="rId5" Type="http://schemas.openxmlformats.org/officeDocument/2006/relationships/image" Target="../media/image146.png"/><Relationship Id="rId4" Type="http://schemas.openxmlformats.org/officeDocument/2006/relationships/image" Target="../media/image144.png"/></Relationships>
</file>

<file path=ppt/slides/_rels/slide79.xml.rels><?xml version="1.0" encoding="UTF-8" standalone="yes"?>
<Relationships xmlns="http://schemas.openxmlformats.org/package/2006/relationships"><Relationship Id="rId3" Type="http://schemas.openxmlformats.org/officeDocument/2006/relationships/image" Target="../media/image147.wmf"/><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87.wmf"/></Relationships>
</file>

<file path=ppt/slides/_rels/slide8.x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8.wmf"/></Relationships>
</file>

<file path=ppt/slides/_rels/slide80.xml.rels><?xml version="1.0" encoding="UTF-8" standalone="yes"?>
<Relationships xmlns="http://schemas.openxmlformats.org/package/2006/relationships"><Relationship Id="rId3" Type="http://schemas.openxmlformats.org/officeDocument/2006/relationships/image" Target="../media/image148.wmf"/><Relationship Id="rId2" Type="http://schemas.openxmlformats.org/officeDocument/2006/relationships/notesSlide" Target="../notesSlides/notesSlide46.xml"/><Relationship Id="rId1" Type="http://schemas.openxmlformats.org/officeDocument/2006/relationships/slideLayout" Target="../slideLayouts/slideLayout13.xml"/><Relationship Id="rId4" Type="http://schemas.openxmlformats.org/officeDocument/2006/relationships/image" Target="../media/image87.wmf"/></Relationships>
</file>

<file path=ppt/slides/_rels/slide81.xml.rels><?xml version="1.0" encoding="UTF-8" standalone="yes"?>
<Relationships xmlns="http://schemas.openxmlformats.org/package/2006/relationships"><Relationship Id="rId3" Type="http://schemas.openxmlformats.org/officeDocument/2006/relationships/image" Target="../media/image149.wmf"/><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150.wmf"/><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151.png"/></Relationships>
</file>

<file path=ppt/slides/_rels/slide83.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155.png"/><Relationship Id="rId5" Type="http://schemas.openxmlformats.org/officeDocument/2006/relationships/image" Target="../media/image154.jpeg"/><Relationship Id="rId4" Type="http://schemas.openxmlformats.org/officeDocument/2006/relationships/image" Target="../media/image153.png"/></Relationships>
</file>

<file path=ppt/slides/_rels/slide84.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image" Target="../media/image156.png"/><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s>
</file>

<file path=ppt/slides/_rels/slide85.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65.png"/></Relationships>
</file>

<file path=ppt/slides/_rels/slide87.xml.rels><?xml version="1.0" encoding="UTF-8" standalone="yes"?>
<Relationships xmlns="http://schemas.openxmlformats.org/package/2006/relationships"><Relationship Id="rId8" Type="http://schemas.openxmlformats.org/officeDocument/2006/relationships/image" Target="../media/image106.wmf"/><Relationship Id="rId3" Type="http://schemas.openxmlformats.org/officeDocument/2006/relationships/image" Target="../media/image101.wmf"/><Relationship Id="rId7" Type="http://schemas.openxmlformats.org/officeDocument/2006/relationships/image" Target="../media/image105.wmf"/><Relationship Id="rId2" Type="http://schemas.openxmlformats.org/officeDocument/2006/relationships/notesSlide" Target="../notesSlides/notesSlide52.xml"/><Relationship Id="rId1" Type="http://schemas.openxmlformats.org/officeDocument/2006/relationships/slideLayout" Target="../slideLayouts/slideLayout7.xml"/><Relationship Id="rId6" Type="http://schemas.openxmlformats.org/officeDocument/2006/relationships/image" Target="../media/image104.wmf"/><Relationship Id="rId5" Type="http://schemas.openxmlformats.org/officeDocument/2006/relationships/image" Target="../media/image103.wmf"/><Relationship Id="rId10" Type="http://schemas.openxmlformats.org/officeDocument/2006/relationships/image" Target="../media/image108.wmf"/><Relationship Id="rId4" Type="http://schemas.openxmlformats.org/officeDocument/2006/relationships/image" Target="../media/image102.wmf"/><Relationship Id="rId9" Type="http://schemas.openxmlformats.org/officeDocument/2006/relationships/image" Target="../media/image107.wmf"/></Relationships>
</file>

<file path=ppt/slides/_rels/slide88.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168.png"/><Relationship Id="rId4" Type="http://schemas.openxmlformats.org/officeDocument/2006/relationships/image" Target="../media/image167.png"/></Relationships>
</file>

<file path=ppt/slides/_rels/slide89.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172.png"/><Relationship Id="rId5" Type="http://schemas.openxmlformats.org/officeDocument/2006/relationships/image" Target="../media/image171.png"/><Relationship Id="rId4" Type="http://schemas.openxmlformats.org/officeDocument/2006/relationships/image" Target="../media/image170.jpeg"/></Relationships>
</file>

<file path=ppt/slides/_rels/slide9.xml.rels><?xml version="1.0" encoding="UTF-8" standalone="yes"?>
<Relationships xmlns="http://schemas.openxmlformats.org/package/2006/relationships"><Relationship Id="rId3" Type="http://schemas.openxmlformats.org/officeDocument/2006/relationships/image" Target="../media/image10.wmf"/><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173.jpeg"/><Relationship Id="rId7" Type="http://schemas.openxmlformats.org/officeDocument/2006/relationships/image" Target="../media/image177.png"/><Relationship Id="rId2" Type="http://schemas.openxmlformats.org/officeDocument/2006/relationships/notesSlide" Target="../notesSlides/notesSlide55.xml"/><Relationship Id="rId1" Type="http://schemas.openxmlformats.org/officeDocument/2006/relationships/slideLayout" Target="../slideLayouts/slideLayout7.xml"/><Relationship Id="rId6" Type="http://schemas.openxmlformats.org/officeDocument/2006/relationships/image" Target="../media/image176.png"/><Relationship Id="rId5" Type="http://schemas.openxmlformats.org/officeDocument/2006/relationships/image" Target="../media/image175.png"/><Relationship Id="rId4" Type="http://schemas.openxmlformats.org/officeDocument/2006/relationships/image" Target="../media/image174.png"/></Relationships>
</file>

<file path=ppt/slides/_rels/slide91.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179.png"/><Relationship Id="rId1" Type="http://schemas.openxmlformats.org/officeDocument/2006/relationships/slideLayout" Target="../slideLayouts/slideLayout2.xml"/><Relationship Id="rId4" Type="http://schemas.openxmlformats.org/officeDocument/2006/relationships/image" Target="../media/image181.png"/></Relationships>
</file>

<file path=ppt/slides/_rels/slide93.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2.xml"/><Relationship Id="rId4" Type="http://schemas.openxmlformats.org/officeDocument/2006/relationships/image" Target="../media/image184.png"/></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87.wmf"/><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190.png"/><Relationship Id="rId5" Type="http://schemas.openxmlformats.org/officeDocument/2006/relationships/image" Target="../media/image189.png"/><Relationship Id="rId4" Type="http://schemas.openxmlformats.org/officeDocument/2006/relationships/image" Target="../media/image188.png"/></Relationships>
</file>

<file path=ppt/slides/_rels/slide99.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image" Target="../media/image194.png"/><Relationship Id="rId5" Type="http://schemas.openxmlformats.org/officeDocument/2006/relationships/image" Target="../media/image193.png"/><Relationship Id="rId4" Type="http://schemas.openxmlformats.org/officeDocument/2006/relationships/image" Target="../media/image19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ctrTitle"/>
          </p:nvPr>
        </p:nvSpPr>
        <p:spPr/>
        <p:txBody>
          <a:bodyPr/>
          <a:lstStyle/>
          <a:p>
            <a:pPr algn="ctr" eaLnBrk="1" hangingPunct="1"/>
            <a:r>
              <a:rPr lang="cs-CZ" altLang="en-US" sz="4000" dirty="0"/>
              <a:t>Bi9393 </a:t>
            </a:r>
            <a:r>
              <a:rPr lang="en-US" altLang="en-US" sz="4000" dirty="0" err="1"/>
              <a:t>Analytick</a:t>
            </a:r>
            <a:r>
              <a:rPr lang="cs-CZ" altLang="en-US" sz="4000" dirty="0"/>
              <a:t>á </a:t>
            </a:r>
            <a:r>
              <a:rPr lang="cs-CZ" altLang="en-US" sz="4000" dirty="0" err="1"/>
              <a:t>cytometrie</a:t>
            </a:r>
            <a:br>
              <a:rPr lang="en-US" altLang="en-US" sz="4000" dirty="0"/>
            </a:br>
            <a:endParaRPr lang="cs-CZ" altLang="en-US" sz="4000" dirty="0"/>
          </a:p>
        </p:txBody>
      </p:sp>
      <p:sp>
        <p:nvSpPr>
          <p:cNvPr id="15363" name="Rectangle 3"/>
          <p:cNvSpPr>
            <a:spLocks noGrp="1" noChangeArrowheads="1"/>
          </p:cNvSpPr>
          <p:nvPr>
            <p:ph type="subTitle" idx="1"/>
          </p:nvPr>
        </p:nvSpPr>
        <p:spPr>
          <a:xfrm>
            <a:off x="250825" y="4940300"/>
            <a:ext cx="3097213" cy="1873250"/>
          </a:xfrm>
        </p:spPr>
        <p:txBody>
          <a:bodyPr/>
          <a:lstStyle/>
          <a:p>
            <a:pPr eaLnBrk="1" hangingPunct="1">
              <a:lnSpc>
                <a:spcPct val="80000"/>
              </a:lnSpc>
            </a:pPr>
            <a:r>
              <a:rPr lang="en-US" altLang="en-US" sz="1600">
                <a:latin typeface="Tahoma" pitchFamily="34" charset="0"/>
              </a:rPr>
              <a:t>Odd</a:t>
            </a:r>
            <a:r>
              <a:rPr lang="cs-CZ" altLang="en-US" sz="1600">
                <a:latin typeface="Tahoma" pitchFamily="34" charset="0"/>
              </a:rPr>
              <a:t>ělení cytokinetiky</a:t>
            </a:r>
          </a:p>
          <a:p>
            <a:pPr eaLnBrk="1" hangingPunct="1">
              <a:lnSpc>
                <a:spcPct val="80000"/>
              </a:lnSpc>
            </a:pPr>
            <a:r>
              <a:rPr lang="cs-CZ" altLang="en-US" sz="1600">
                <a:latin typeface="Tahoma" pitchFamily="34" charset="0"/>
              </a:rPr>
              <a:t>Biofyzikální ústav AVČR, v.v.i. </a:t>
            </a:r>
          </a:p>
          <a:p>
            <a:pPr eaLnBrk="1" hangingPunct="1">
              <a:lnSpc>
                <a:spcPct val="80000"/>
              </a:lnSpc>
            </a:pPr>
            <a:r>
              <a:rPr lang="cs-CZ" altLang="en-US" sz="1600">
                <a:latin typeface="Tahoma" pitchFamily="34" charset="0"/>
              </a:rPr>
              <a:t>Královopolská 135</a:t>
            </a:r>
          </a:p>
          <a:p>
            <a:pPr eaLnBrk="1" hangingPunct="1">
              <a:lnSpc>
                <a:spcPct val="80000"/>
              </a:lnSpc>
            </a:pPr>
            <a:r>
              <a:rPr lang="cs-CZ" altLang="en-US" sz="1600">
                <a:latin typeface="Tahoma" pitchFamily="34" charset="0"/>
              </a:rPr>
              <a:t>612 65 Brno</a:t>
            </a:r>
          </a:p>
          <a:p>
            <a:pPr eaLnBrk="1" hangingPunct="1">
              <a:lnSpc>
                <a:spcPct val="80000"/>
              </a:lnSpc>
            </a:pPr>
            <a:endParaRPr lang="cs-CZ" altLang="en-US" sz="1600" b="1">
              <a:latin typeface="Tahoma" pitchFamily="34" charset="0"/>
            </a:endParaRPr>
          </a:p>
          <a:p>
            <a:pPr eaLnBrk="1" hangingPunct="1">
              <a:lnSpc>
                <a:spcPct val="80000"/>
              </a:lnSpc>
            </a:pPr>
            <a:r>
              <a:rPr lang="cs-CZ" altLang="en-US" sz="1600" b="1">
                <a:latin typeface="Tahoma" pitchFamily="34" charset="0"/>
              </a:rPr>
              <a:t>e-mail: ksoucek</a:t>
            </a:r>
            <a:r>
              <a:rPr lang="en-US" altLang="en-US" sz="1600" b="1">
                <a:latin typeface="Tahoma" pitchFamily="34" charset="0"/>
              </a:rPr>
              <a:t>@</a:t>
            </a:r>
            <a:r>
              <a:rPr lang="cs-CZ" altLang="en-US" sz="1600" b="1">
                <a:latin typeface="Tahoma" pitchFamily="34" charset="0"/>
              </a:rPr>
              <a:t>ibp.cz</a:t>
            </a:r>
          </a:p>
          <a:p>
            <a:pPr eaLnBrk="1" hangingPunct="1">
              <a:lnSpc>
                <a:spcPct val="80000"/>
              </a:lnSpc>
            </a:pPr>
            <a:r>
              <a:rPr lang="cs-CZ" altLang="en-US" sz="1600">
                <a:latin typeface="Tahoma" pitchFamily="34" charset="0"/>
              </a:rPr>
              <a:t>tel.: 541 517 166</a:t>
            </a:r>
          </a:p>
        </p:txBody>
      </p:sp>
      <p:sp>
        <p:nvSpPr>
          <p:cNvPr id="15364" name="Rectangle 4"/>
          <p:cNvSpPr>
            <a:spLocks noChangeArrowheads="1"/>
          </p:cNvSpPr>
          <p:nvPr/>
        </p:nvSpPr>
        <p:spPr bwMode="auto">
          <a:xfrm>
            <a:off x="1173163" y="3829050"/>
            <a:ext cx="7772400" cy="1112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0"/>
              </a:spcBef>
              <a:buClrTx/>
              <a:buSzTx/>
              <a:buFontTx/>
              <a:buNone/>
            </a:pPr>
            <a:r>
              <a:rPr lang="cs-CZ" altLang="en-US" sz="2400" b="1">
                <a:solidFill>
                  <a:schemeClr val="tx2"/>
                </a:solidFill>
                <a:latin typeface="Tahoma" pitchFamily="34" charset="0"/>
              </a:rPr>
              <a:t>Karel Souček, Ph.D.</a:t>
            </a:r>
            <a:endParaRPr lang="cs-CZ" altLang="en-US" sz="2400">
              <a:solidFill>
                <a:schemeClr val="tx2"/>
              </a:solidFill>
              <a:latin typeface="Times New Roman" pitchFamily="18" charset="0"/>
            </a:endParaRPr>
          </a:p>
        </p:txBody>
      </p:sp>
      <p:sp>
        <p:nvSpPr>
          <p:cNvPr id="15365"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2"/>
          <p:cNvSpPr>
            <a:spLocks noGrp="1" noChangeArrowheads="1"/>
          </p:cNvSpPr>
          <p:nvPr>
            <p:ph type="title"/>
          </p:nvPr>
        </p:nvSpPr>
        <p:spPr>
          <a:xfrm>
            <a:off x="1187450" y="-26988"/>
            <a:ext cx="7772400" cy="1143001"/>
          </a:xfrm>
        </p:spPr>
        <p:txBody>
          <a:bodyPr/>
          <a:lstStyle/>
          <a:p>
            <a:pPr eaLnBrk="1" hangingPunct="1"/>
            <a:r>
              <a:rPr lang="cs-CZ" altLang="en-US"/>
              <a:t>Nastavení kompenzací</a:t>
            </a:r>
          </a:p>
        </p:txBody>
      </p:sp>
      <p:grpSp>
        <p:nvGrpSpPr>
          <p:cNvPr id="582659" name="Group 3"/>
          <p:cNvGrpSpPr>
            <a:grpSpLocks/>
          </p:cNvGrpSpPr>
          <p:nvPr/>
        </p:nvGrpSpPr>
        <p:grpSpPr bwMode="auto">
          <a:xfrm>
            <a:off x="1187450" y="4005263"/>
            <a:ext cx="4495800" cy="2438400"/>
            <a:chOff x="1479" y="2304"/>
            <a:chExt cx="2832" cy="1536"/>
          </a:xfrm>
        </p:grpSpPr>
        <p:sp>
          <p:nvSpPr>
            <p:cNvPr id="131080" name="Rectangle 4"/>
            <p:cNvSpPr>
              <a:spLocks noChangeArrowheads="1"/>
            </p:cNvSpPr>
            <p:nvPr/>
          </p:nvSpPr>
          <p:spPr bwMode="auto">
            <a:xfrm>
              <a:off x="1479" y="2304"/>
              <a:ext cx="2832" cy="1536"/>
            </a:xfrm>
            <a:prstGeom prst="rect">
              <a:avLst/>
            </a:prstGeom>
            <a:solidFill>
              <a:srgbClr val="CCEC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131081" name="Picture 5"/>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7" y="2380"/>
              <a:ext cx="1378" cy="1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82" name="Rectangle 6"/>
            <p:cNvSpPr>
              <a:spLocks noChangeArrowheads="1"/>
            </p:cNvSpPr>
            <p:nvPr/>
          </p:nvSpPr>
          <p:spPr bwMode="auto">
            <a:xfrm>
              <a:off x="2871" y="2536"/>
              <a:ext cx="1392" cy="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b="1">
                  <a:solidFill>
                    <a:schemeClr val="bg2"/>
                  </a:solidFill>
                  <a:latin typeface="Century Gothic" pitchFamily="34" charset="0"/>
                </a:rPr>
                <a:t>parametr - detektor amp.</a:t>
              </a:r>
            </a:p>
            <a:p>
              <a:pPr>
                <a:spcBef>
                  <a:spcPct val="0"/>
                </a:spcBef>
                <a:buClrTx/>
                <a:buSzTx/>
                <a:buFontTx/>
                <a:buNone/>
              </a:pPr>
              <a:r>
                <a:rPr lang="cs-CZ" altLang="en-US" sz="1200" b="1">
                  <a:solidFill>
                    <a:schemeClr val="bg2"/>
                  </a:solidFill>
                  <a:latin typeface="Century Gothic" pitchFamily="34" charset="0"/>
                </a:rPr>
                <a:t>FL1 - 544</a:t>
              </a:r>
            </a:p>
            <a:p>
              <a:pPr>
                <a:spcBef>
                  <a:spcPct val="0"/>
                </a:spcBef>
                <a:buClrTx/>
                <a:buSzTx/>
                <a:buFontTx/>
                <a:buNone/>
              </a:pPr>
              <a:r>
                <a:rPr lang="cs-CZ" altLang="en-US" sz="1200" b="1">
                  <a:solidFill>
                    <a:schemeClr val="bg2"/>
                  </a:solidFill>
                  <a:latin typeface="Century Gothic" pitchFamily="34" charset="0"/>
                </a:rPr>
                <a:t>FL2 - 434</a:t>
              </a:r>
            </a:p>
            <a:p>
              <a:pPr>
                <a:spcBef>
                  <a:spcPct val="0"/>
                </a:spcBef>
                <a:buClrTx/>
                <a:buSzTx/>
                <a:buFontTx/>
                <a:buNone/>
              </a:pPr>
              <a:r>
                <a:rPr lang="cs-CZ" altLang="en-US" sz="1200" b="1">
                  <a:solidFill>
                    <a:schemeClr val="bg2"/>
                  </a:solidFill>
                  <a:latin typeface="Century Gothic" pitchFamily="34" charset="0"/>
                </a:rPr>
                <a:t>kompenzace</a:t>
              </a:r>
            </a:p>
            <a:p>
              <a:pPr>
                <a:spcBef>
                  <a:spcPct val="0"/>
                </a:spcBef>
                <a:buClrTx/>
                <a:buSzTx/>
                <a:buFontTx/>
                <a:buNone/>
              </a:pPr>
              <a:r>
                <a:rPr lang="cs-CZ" altLang="en-US" sz="1200" b="1">
                  <a:solidFill>
                    <a:schemeClr val="bg2"/>
                  </a:solidFill>
                  <a:latin typeface="Century Gothic" pitchFamily="34" charset="0"/>
                </a:rPr>
                <a:t>FL1 - 1.1%FL2 </a:t>
              </a:r>
            </a:p>
            <a:p>
              <a:pPr>
                <a:spcBef>
                  <a:spcPct val="0"/>
                </a:spcBef>
                <a:buClrTx/>
                <a:buSzTx/>
                <a:buFontTx/>
                <a:buNone/>
              </a:pPr>
              <a:r>
                <a:rPr lang="cs-CZ" altLang="en-US" sz="1200" b="1">
                  <a:solidFill>
                    <a:schemeClr val="bg2"/>
                  </a:solidFill>
                  <a:latin typeface="Century Gothic" pitchFamily="34" charset="0"/>
                </a:rPr>
                <a:t>FL2 - 17.5%FL1 </a:t>
              </a:r>
              <a:endParaRPr lang="cs-CZ" altLang="en-US" sz="1200" b="1">
                <a:solidFill>
                  <a:schemeClr val="bg2"/>
                </a:solidFill>
                <a:latin typeface="Century Gothic CE" charset="-18"/>
              </a:endParaRPr>
            </a:p>
          </p:txBody>
        </p:sp>
      </p:grpSp>
      <p:pic>
        <p:nvPicPr>
          <p:cNvPr id="131076"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4425" y="1441450"/>
            <a:ext cx="4105275" cy="17716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1077"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48263" y="1628775"/>
            <a:ext cx="3995737" cy="16637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1078" name="Text Box 9"/>
          <p:cNvSpPr txBox="1">
            <a:spLocks noChangeArrowheads="1"/>
          </p:cNvSpPr>
          <p:nvPr/>
        </p:nvSpPr>
        <p:spPr bwMode="auto">
          <a:xfrm>
            <a:off x="1136650" y="979488"/>
            <a:ext cx="6667500" cy="369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Pct val="140000"/>
              <a:buFont typeface="Wingdings" pitchFamily="2" charset="2"/>
              <a:buChar char="§"/>
            </a:pPr>
            <a:r>
              <a:rPr lang="cs-CZ" altLang="en-US" sz="1800"/>
              <a:t> značené mikročástice – pro běžně konjugované fluorochromy</a:t>
            </a:r>
          </a:p>
        </p:txBody>
      </p:sp>
      <p:sp>
        <p:nvSpPr>
          <p:cNvPr id="582666" name="Text Box 10"/>
          <p:cNvSpPr txBox="1">
            <a:spLocks noChangeArrowheads="1"/>
          </p:cNvSpPr>
          <p:nvPr/>
        </p:nvSpPr>
        <p:spPr bwMode="auto">
          <a:xfrm>
            <a:off x="1136650" y="3429000"/>
            <a:ext cx="4076700" cy="36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SzPct val="140000"/>
              <a:buFont typeface="Wingdings" pitchFamily="2" charset="2"/>
              <a:buChar char="§"/>
            </a:pPr>
            <a:r>
              <a:rPr lang="cs-CZ" altLang="en-US" sz="1800"/>
              <a:t> značené buňky – pro vitální značení</a:t>
            </a:r>
          </a:p>
        </p:txBody>
      </p:sp>
    </p:spTree>
    <p:extLst>
      <p:ext uri="{BB962C8B-B14F-4D97-AF65-F5344CB8AC3E}">
        <p14:creationId xmlns:p14="http://schemas.microsoft.com/office/powerpoint/2010/main" val="3919075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826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8265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2666"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r>
              <a:rPr lang="cs-CZ" altLang="en-US" sz="4000" b="1"/>
              <a:t>Fluorescenční proteiny</a:t>
            </a:r>
            <a:br>
              <a:rPr lang="cs-CZ" altLang="en-US" sz="4000" b="1"/>
            </a:br>
            <a:endParaRPr lang="cs-CZ" altLang="en-US" sz="4000" b="1"/>
          </a:p>
        </p:txBody>
      </p:sp>
      <p:sp>
        <p:nvSpPr>
          <p:cNvPr id="88067" name="Rectangle 3"/>
          <p:cNvSpPr>
            <a:spLocks noGrp="1" noChangeArrowheads="1"/>
          </p:cNvSpPr>
          <p:nvPr>
            <p:ph type="body" idx="1"/>
          </p:nvPr>
        </p:nvSpPr>
        <p:spPr>
          <a:xfrm>
            <a:off x="1187450" y="1484313"/>
            <a:ext cx="7772400" cy="4114800"/>
          </a:xfrm>
        </p:spPr>
        <p:txBody>
          <a:bodyPr/>
          <a:lstStyle/>
          <a:p>
            <a:pPr eaLnBrk="1" hangingPunct="1">
              <a:lnSpc>
                <a:spcPct val="90000"/>
              </a:lnSpc>
            </a:pPr>
            <a:r>
              <a:rPr lang="cs-CZ" altLang="en-US" sz="1800" b="1"/>
              <a:t>bioluminescence resonance energy transfer (BRET)</a:t>
            </a:r>
            <a:r>
              <a:rPr lang="cs-CZ" altLang="en-US" sz="1800"/>
              <a:t> </a:t>
            </a:r>
            <a:r>
              <a:rPr lang="cs-CZ" altLang="en-US" sz="1800" b="1"/>
              <a:t> </a:t>
            </a:r>
            <a:br>
              <a:rPr lang="cs-CZ" altLang="en-US" sz="1800" b="1"/>
            </a:br>
            <a:endParaRPr lang="cs-CZ" altLang="en-US" sz="1800" b="1" i="1"/>
          </a:p>
          <a:p>
            <a:pPr lvl="1" eaLnBrk="1" hangingPunct="1">
              <a:lnSpc>
                <a:spcPct val="90000"/>
              </a:lnSpc>
              <a:buFontTx/>
              <a:buNone/>
            </a:pPr>
            <a:r>
              <a:rPr lang="cs-CZ" altLang="en-US" sz="1600" b="1" i="1"/>
              <a:t>Aequorea victoria </a:t>
            </a:r>
            <a:r>
              <a:rPr lang="en-US" altLang="en-US" sz="1600" b="1" i="1"/>
              <a:t> - </a:t>
            </a:r>
            <a:r>
              <a:rPr lang="cs-CZ" altLang="en-US" sz="1600"/>
              <a:t>medúza žijící ve vodách na pobřeží Severní Ameriky.</a:t>
            </a:r>
          </a:p>
          <a:p>
            <a:pPr lvl="1" eaLnBrk="1" hangingPunct="1">
              <a:lnSpc>
                <a:spcPct val="90000"/>
              </a:lnSpc>
            </a:pPr>
            <a:r>
              <a:rPr lang="cs-CZ" altLang="en-US" sz="1600"/>
              <a:t>je schopna modře světélkovat (bioluminescence). Ca</a:t>
            </a:r>
            <a:r>
              <a:rPr lang="cs-CZ" altLang="en-US" sz="1600" baseline="30000"/>
              <a:t>2+</a:t>
            </a:r>
            <a:r>
              <a:rPr lang="cs-CZ" altLang="en-US" sz="1600"/>
              <a:t> interaguje  s fotoproteinem aequorinem. </a:t>
            </a:r>
            <a:endParaRPr lang="en-US" altLang="en-US" sz="1600"/>
          </a:p>
          <a:p>
            <a:pPr lvl="1" eaLnBrk="1" hangingPunct="1">
              <a:lnSpc>
                <a:spcPct val="90000"/>
              </a:lnSpc>
            </a:pPr>
            <a:r>
              <a:rPr lang="cs-CZ" altLang="en-US" sz="1600"/>
              <a:t>modré světlo excituje </a:t>
            </a:r>
            <a:r>
              <a:rPr lang="cs-CZ" altLang="en-US" sz="1600" b="1"/>
              <a:t>green fluorescent protein</a:t>
            </a:r>
            <a:r>
              <a:rPr lang="cs-CZ" altLang="en-US" sz="1600"/>
              <a:t>. </a:t>
            </a:r>
          </a:p>
          <a:p>
            <a:pPr lvl="1" eaLnBrk="1" hangingPunct="1">
              <a:lnSpc>
                <a:spcPct val="90000"/>
              </a:lnSpc>
              <a:buFontTx/>
              <a:buNone/>
            </a:pPr>
            <a:r>
              <a:rPr lang="cs-CZ" altLang="en-US" sz="1600" b="1" i="1"/>
              <a:t>Renilla reniformis</a:t>
            </a:r>
            <a:r>
              <a:rPr lang="cs-CZ" altLang="en-US" sz="1600"/>
              <a:t> </a:t>
            </a:r>
            <a:r>
              <a:rPr lang="en-US" altLang="en-US" sz="1600"/>
              <a:t>– kor</a:t>
            </a:r>
            <a:r>
              <a:rPr lang="cs-CZ" altLang="en-US" sz="1600"/>
              <a:t>ál žijící ve vodách na severním pobřeží Floridy.</a:t>
            </a:r>
          </a:p>
          <a:p>
            <a:pPr lvl="1" eaLnBrk="1" hangingPunct="1">
              <a:lnSpc>
                <a:spcPct val="90000"/>
              </a:lnSpc>
            </a:pPr>
            <a:r>
              <a:rPr lang="cs-CZ" altLang="en-US" sz="1600"/>
              <a:t>luminescence vzniká degradací coelenterazinu za katalytického působení luciferázy.</a:t>
            </a:r>
          </a:p>
          <a:p>
            <a:pPr lvl="1" eaLnBrk="1" hangingPunct="1">
              <a:lnSpc>
                <a:spcPct val="90000"/>
              </a:lnSpc>
            </a:pPr>
            <a:r>
              <a:rPr lang="cs-CZ" altLang="en-US" sz="1600"/>
              <a:t>modré světlo excituje </a:t>
            </a:r>
            <a:r>
              <a:rPr lang="cs-CZ" altLang="en-US" sz="1600" b="1"/>
              <a:t>green fluorescent protein</a:t>
            </a:r>
            <a:r>
              <a:rPr lang="cs-CZ" altLang="en-US" sz="1600"/>
              <a:t>.</a:t>
            </a:r>
          </a:p>
          <a:p>
            <a:pPr lvl="1" eaLnBrk="1" hangingPunct="1">
              <a:lnSpc>
                <a:spcPct val="90000"/>
              </a:lnSpc>
            </a:pPr>
            <a:endParaRPr lang="en-US" altLang="en-US" sz="1600"/>
          </a:p>
          <a:p>
            <a:pPr lvl="1" eaLnBrk="1" hangingPunct="1">
              <a:lnSpc>
                <a:spcPct val="90000"/>
              </a:lnSpc>
              <a:buFontTx/>
              <a:buNone/>
            </a:pPr>
            <a:endParaRPr lang="cs-CZ" altLang="en-US" sz="1600"/>
          </a:p>
        </p:txBody>
      </p:sp>
      <p:sp>
        <p:nvSpPr>
          <p:cNvPr id="88068" name="Rectangle 8"/>
          <p:cNvSpPr>
            <a:spLocks noChangeArrowheads="1"/>
          </p:cNvSpPr>
          <p:nvPr/>
        </p:nvSpPr>
        <p:spPr bwMode="auto">
          <a:xfrm>
            <a:off x="5724525" y="4265613"/>
            <a:ext cx="2085975"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Renilla reniformis</a:t>
            </a:r>
            <a:r>
              <a:rPr lang="cs-CZ" altLang="en-US" sz="1200">
                <a:latin typeface="Times" pitchFamily="18" charset="0"/>
              </a:rPr>
              <a:t> "Sea Pansy"</a:t>
            </a:r>
          </a:p>
        </p:txBody>
      </p:sp>
      <p:pic>
        <p:nvPicPr>
          <p:cNvPr id="88069" name="Picture 1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97088" y="4697413"/>
            <a:ext cx="2619375"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0" name="Rectangle 17"/>
          <p:cNvSpPr>
            <a:spLocks noChangeArrowheads="1"/>
          </p:cNvSpPr>
          <p:nvPr/>
        </p:nvSpPr>
        <p:spPr bwMode="auto">
          <a:xfrm>
            <a:off x="1619250" y="6353175"/>
            <a:ext cx="3625850" cy="22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latin typeface="Times" pitchFamily="18" charset="0"/>
              </a:rPr>
              <a:t>http://www.mbayaq.org/efc/living_species/default.asp?hOri=1&amp;inhab=440</a:t>
            </a:r>
          </a:p>
        </p:txBody>
      </p:sp>
      <p:sp>
        <p:nvSpPr>
          <p:cNvPr id="88071" name="Text Box 66"/>
          <p:cNvSpPr txBox="1">
            <a:spLocks noChangeArrowheads="1"/>
          </p:cNvSpPr>
          <p:nvPr/>
        </p:nvSpPr>
        <p:spPr bwMode="auto">
          <a:xfrm>
            <a:off x="1958975" y="4289425"/>
            <a:ext cx="2273300"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i="1">
                <a:latin typeface="Times" pitchFamily="18" charset="0"/>
              </a:rPr>
              <a:t>Aequorea victoria</a:t>
            </a:r>
            <a:r>
              <a:rPr lang="en-US" altLang="en-US" sz="1200" i="1">
                <a:latin typeface="Times" pitchFamily="18" charset="0"/>
              </a:rPr>
              <a:t> “</a:t>
            </a:r>
            <a:r>
              <a:rPr lang="cs-CZ" altLang="en-US" sz="1200">
                <a:latin typeface="Times" pitchFamily="18" charset="0"/>
              </a:rPr>
              <a:t>Crystal jelly</a:t>
            </a:r>
            <a:r>
              <a:rPr lang="en-US" altLang="en-US" sz="1200">
                <a:latin typeface="Times" pitchFamily="18" charset="0"/>
              </a:rPr>
              <a:t> “</a:t>
            </a:r>
            <a:endParaRPr lang="cs-CZ" altLang="en-US" sz="1200">
              <a:latin typeface="Times" pitchFamily="18" charset="0"/>
            </a:endParaRPr>
          </a:p>
        </p:txBody>
      </p:sp>
      <p:pic>
        <p:nvPicPr>
          <p:cNvPr id="88072" name="Picture 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0063" y="4625975"/>
            <a:ext cx="2354262" cy="1687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8073" name="Rectangle 68"/>
          <p:cNvSpPr>
            <a:spLocks noChangeArrowheads="1"/>
          </p:cNvSpPr>
          <p:nvPr/>
        </p:nvSpPr>
        <p:spPr bwMode="auto">
          <a:xfrm>
            <a:off x="5508625" y="6353175"/>
            <a:ext cx="2719388"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http://www.whitney.ufl.edu/species/seapansy.htm</a:t>
            </a:r>
          </a:p>
        </p:txBody>
      </p:sp>
      <p:pic>
        <p:nvPicPr>
          <p:cNvPr id="88074" name="Picture 6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 y="4679950"/>
            <a:ext cx="1444625" cy="1628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162718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p:txBody>
          <a:bodyPr/>
          <a:lstStyle/>
          <a:p>
            <a:pPr eaLnBrk="1" hangingPunct="1"/>
            <a:r>
              <a:rPr lang="cs-CZ" altLang="en-US"/>
              <a:t>Fluorescenční proteiny</a:t>
            </a:r>
          </a:p>
        </p:txBody>
      </p:sp>
      <p:sp>
        <p:nvSpPr>
          <p:cNvPr id="89091" name="Rectangle 3"/>
          <p:cNvSpPr>
            <a:spLocks noGrp="1" noChangeArrowheads="1"/>
          </p:cNvSpPr>
          <p:nvPr>
            <p:ph type="body" idx="1"/>
          </p:nvPr>
        </p:nvSpPr>
        <p:spPr>
          <a:xfrm>
            <a:off x="1173163" y="1844675"/>
            <a:ext cx="7772400" cy="4114800"/>
          </a:xfrm>
        </p:spPr>
        <p:txBody>
          <a:bodyPr/>
          <a:lstStyle/>
          <a:p>
            <a:pPr eaLnBrk="1" hangingPunct="1"/>
            <a:r>
              <a:rPr lang="cs-CZ" altLang="en-US"/>
              <a:t> </a:t>
            </a:r>
            <a:r>
              <a:rPr lang="cs-CZ" altLang="en-US" b="1"/>
              <a:t>Osamu Shimomura</a:t>
            </a:r>
          </a:p>
          <a:p>
            <a:pPr lvl="1" eaLnBrk="1" hangingPunct="1"/>
            <a:r>
              <a:rPr lang="cs-CZ" altLang="en-US" b="1"/>
              <a:t>1961 </a:t>
            </a:r>
            <a:r>
              <a:rPr lang="cs-CZ" altLang="en-US"/>
              <a:t>objevil GFP a aequorin</a:t>
            </a:r>
          </a:p>
          <a:p>
            <a:pPr eaLnBrk="1" hangingPunct="1"/>
            <a:endParaRPr lang="cs-CZ" altLang="en-US"/>
          </a:p>
        </p:txBody>
      </p:sp>
      <p:pic>
        <p:nvPicPr>
          <p:cNvPr id="8909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6375" y="3284538"/>
            <a:ext cx="2790825" cy="2552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909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76825" y="3068638"/>
            <a:ext cx="3505200" cy="319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9094" name="Rectangle 6"/>
          <p:cNvSpPr>
            <a:spLocks noChangeArrowheads="1"/>
          </p:cNvSpPr>
          <p:nvPr/>
        </p:nvSpPr>
        <p:spPr bwMode="auto">
          <a:xfrm>
            <a:off x="4859338" y="6381750"/>
            <a:ext cx="3938587"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1528296993"/>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3"/>
          <p:cNvSpPr>
            <a:spLocks noGrp="1" noChangeArrowheads="1"/>
          </p:cNvSpPr>
          <p:nvPr>
            <p:ph type="body" sz="half" idx="1"/>
          </p:nvPr>
        </p:nvSpPr>
        <p:spPr>
          <a:xfrm>
            <a:off x="1042988" y="2349500"/>
            <a:ext cx="3810000" cy="4114800"/>
          </a:xfrm>
        </p:spPr>
        <p:txBody>
          <a:bodyPr/>
          <a:lstStyle/>
          <a:p>
            <a:pPr algn="just" eaLnBrk="1" hangingPunct="1">
              <a:lnSpc>
                <a:spcPct val="80000"/>
              </a:lnSpc>
              <a:buFont typeface="Wingdings" pitchFamily="2" charset="2"/>
              <a:buNone/>
            </a:pPr>
            <a:r>
              <a:rPr lang="cs-CZ" altLang="en-US" sz="1400"/>
              <a:t>Science. 1994 Feb 11;263(5148):</a:t>
            </a:r>
          </a:p>
          <a:p>
            <a:pPr algn="just" eaLnBrk="1" hangingPunct="1">
              <a:lnSpc>
                <a:spcPct val="80000"/>
              </a:lnSpc>
              <a:buFont typeface="Wingdings" pitchFamily="2" charset="2"/>
              <a:buNone/>
            </a:pPr>
            <a:r>
              <a:rPr lang="cs-CZ" altLang="en-US" sz="1400" b="1"/>
              <a:t>Green fluorescent protein as a marker for gene expression.</a:t>
            </a:r>
          </a:p>
          <a:p>
            <a:pPr algn="just" eaLnBrk="1" hangingPunct="1">
              <a:lnSpc>
                <a:spcPct val="80000"/>
              </a:lnSpc>
              <a:buFont typeface="Wingdings" pitchFamily="2" charset="2"/>
              <a:buNone/>
            </a:pPr>
            <a:r>
              <a:rPr lang="cs-CZ" altLang="en-US" sz="1400"/>
              <a:t>Chalfie M, Tu Y,  Euskirchen G, Ward WW, Prasher DC.</a:t>
            </a:r>
          </a:p>
          <a:p>
            <a:pPr algn="just" eaLnBrk="1" hangingPunct="1">
              <a:lnSpc>
                <a:spcPct val="80000"/>
              </a:lnSpc>
              <a:buFont typeface="Wingdings" pitchFamily="2" charset="2"/>
              <a:buNone/>
            </a:pPr>
            <a:endParaRPr lang="cs-CZ" altLang="en-US" sz="1400"/>
          </a:p>
          <a:p>
            <a:pPr algn="just" eaLnBrk="1" hangingPunct="1">
              <a:lnSpc>
                <a:spcPct val="80000"/>
              </a:lnSpc>
              <a:buFont typeface="Wingdings" pitchFamily="2" charset="2"/>
              <a:buNone/>
            </a:pPr>
            <a:r>
              <a:rPr lang="cs-CZ" altLang="en-US" sz="1400"/>
              <a:t>Department of Biological Sciences, Columbia University, New York, NY 10027.</a:t>
            </a:r>
          </a:p>
          <a:p>
            <a:pPr algn="just" eaLnBrk="1" hangingPunct="1">
              <a:lnSpc>
                <a:spcPct val="80000"/>
              </a:lnSpc>
            </a:pPr>
            <a:endParaRPr lang="cs-CZ" altLang="en-US" sz="1400"/>
          </a:p>
          <a:p>
            <a:pPr algn="just" eaLnBrk="1" hangingPunct="1">
              <a:lnSpc>
                <a:spcPct val="80000"/>
              </a:lnSpc>
            </a:pPr>
            <a:r>
              <a:rPr lang="cs-CZ" altLang="en-US" sz="1400"/>
              <a:t>  A complementary DNA for the Aequorea victoria green fluorescent protein (GFP) produces a fluorescent product when expressed in prokaryotic (Escherichia coli) or eukaryotic (Caenorhabditis elegans) cells. Because exogenous substrates and cofactors are not required for this fluorescence, GFP expression can be used to monitor gene expression and protein localization in living organisms.</a:t>
            </a:r>
          </a:p>
        </p:txBody>
      </p:sp>
      <p:sp>
        <p:nvSpPr>
          <p:cNvPr id="90115" name="Rectangle 4"/>
          <p:cNvSpPr>
            <a:spLocks noChangeArrowheads="1"/>
          </p:cNvSpPr>
          <p:nvPr/>
        </p:nvSpPr>
        <p:spPr bwMode="auto">
          <a:xfrm>
            <a:off x="1173163" y="-100013"/>
            <a:ext cx="7772400" cy="11430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4400">
                <a:solidFill>
                  <a:schemeClr val="tx2"/>
                </a:solidFill>
                <a:latin typeface="Times New Roman" pitchFamily="18" charset="0"/>
              </a:rPr>
              <a:t>Fluorescenční proteiny</a:t>
            </a:r>
          </a:p>
        </p:txBody>
      </p:sp>
      <p:sp>
        <p:nvSpPr>
          <p:cNvPr id="90116" name="Rectangle 5"/>
          <p:cNvSpPr>
            <a:spLocks noChangeArrowheads="1"/>
          </p:cNvSpPr>
          <p:nvPr/>
        </p:nvSpPr>
        <p:spPr bwMode="auto">
          <a:xfrm>
            <a:off x="1116013" y="10525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cs-CZ" altLang="en-US" b="1"/>
              <a:t>Douglas Prasher</a:t>
            </a:r>
          </a:p>
          <a:p>
            <a:pPr eaLnBrk="1" hangingPunct="1"/>
            <a:r>
              <a:rPr lang="cs-CZ" altLang="en-US" b="1"/>
              <a:t>Martin Chalfie</a:t>
            </a:r>
            <a:endParaRPr lang="cs-CZ" altLang="en-US"/>
          </a:p>
        </p:txBody>
      </p:sp>
      <p:pic>
        <p:nvPicPr>
          <p:cNvPr id="9011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0788" y="549275"/>
            <a:ext cx="2592387" cy="1943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0118" name="Picture 10" descr="mice_400x300"/>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5148263" y="3716338"/>
            <a:ext cx="3810000" cy="2857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9" name="Picture 13">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48263" y="1916113"/>
            <a:ext cx="1419225" cy="164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6950548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1187450" y="260350"/>
            <a:ext cx="7772400" cy="1143000"/>
          </a:xfrm>
        </p:spPr>
        <p:txBody>
          <a:bodyPr/>
          <a:lstStyle/>
          <a:p>
            <a:pPr eaLnBrk="1" hangingPunct="1"/>
            <a:r>
              <a:rPr lang="cs-CZ" altLang="en-US"/>
              <a:t>Fluorescenční proteiny</a:t>
            </a:r>
          </a:p>
        </p:txBody>
      </p:sp>
      <p:pic>
        <p:nvPicPr>
          <p:cNvPr id="9113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114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03800" y="1628775"/>
            <a:ext cx="3810000"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1141" name="Rectangle 13"/>
          <p:cNvSpPr>
            <a:spLocks noChangeArrowheads="1"/>
          </p:cNvSpPr>
          <p:nvPr/>
        </p:nvSpPr>
        <p:spPr bwMode="auto">
          <a:xfrm>
            <a:off x="1187450" y="5734050"/>
            <a:ext cx="3938588"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200">
                <a:latin typeface="Times" pitchFamily="18" charset="0"/>
              </a:rPr>
              <a:t>http://www.conncoll.edu/ccacad/zimmer/GFP-ww/GFP2.htm</a:t>
            </a:r>
          </a:p>
        </p:txBody>
      </p:sp>
    </p:spTree>
    <p:extLst>
      <p:ext uri="{BB962C8B-B14F-4D97-AF65-F5344CB8AC3E}">
        <p14:creationId xmlns:p14="http://schemas.microsoft.com/office/powerpoint/2010/main" val="3605754021"/>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1173163" y="44450"/>
            <a:ext cx="7772400" cy="1143000"/>
          </a:xfrm>
        </p:spPr>
        <p:txBody>
          <a:bodyPr/>
          <a:lstStyle/>
          <a:p>
            <a:pPr eaLnBrk="1" hangingPunct="1"/>
            <a:r>
              <a:rPr lang="cs-CZ" altLang="en-US" i="1"/>
              <a:t>in vivo</a:t>
            </a:r>
            <a:r>
              <a:rPr lang="cs-CZ" altLang="en-US"/>
              <a:t> molekulární vizualizace</a:t>
            </a:r>
            <a:endParaRPr lang="cs-CZ" altLang="en-US" sz="1800"/>
          </a:p>
        </p:txBody>
      </p:sp>
      <p:pic>
        <p:nvPicPr>
          <p:cNvPr id="9216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2238" y="2997200"/>
            <a:ext cx="5211762" cy="3276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4" name="Rectangle 5"/>
          <p:cNvSpPr>
            <a:spLocks noChangeArrowheads="1"/>
          </p:cNvSpPr>
          <p:nvPr/>
        </p:nvSpPr>
        <p:spPr bwMode="auto">
          <a:xfrm>
            <a:off x="4427538" y="6356350"/>
            <a:ext cx="4572000" cy="501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900"/>
              <a:t>Hasegawa, S., Yang, M., Chishima, T., Miyagi, Y., Shimada, H., Moossa, A. R., and Hoffman, R. M. In vivo tumor delivery of the green fluorescent protein gene to report future occurrence of metastasis. Cancer Gene Ther, </a:t>
            </a:r>
            <a:r>
              <a:rPr lang="cs-CZ" altLang="en-US" sz="900" i="1"/>
              <a:t>7: </a:t>
            </a:r>
            <a:r>
              <a:rPr lang="cs-CZ" altLang="en-US" sz="900"/>
              <a:t>1336-1340, 2000.</a:t>
            </a:r>
          </a:p>
        </p:txBody>
      </p:sp>
      <p:pic>
        <p:nvPicPr>
          <p:cNvPr id="9216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7450" y="1773238"/>
            <a:ext cx="2695575"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6" name="Rectangle 7"/>
          <p:cNvSpPr>
            <a:spLocks noChangeArrowheads="1"/>
          </p:cNvSpPr>
          <p:nvPr/>
        </p:nvSpPr>
        <p:spPr bwMode="auto">
          <a:xfrm>
            <a:off x="1042988" y="6291263"/>
            <a:ext cx="30972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200">
                <a:latin typeface="Times" pitchFamily="18" charset="0"/>
              </a:rPr>
              <a:t>KODAK X-SIGHT 640 LSS Dyes </a:t>
            </a:r>
            <a:r>
              <a:rPr lang="cs-CZ" altLang="en-US" sz="1200" i="1">
                <a:latin typeface="Times" pitchFamily="18" charset="0"/>
              </a:rPr>
              <a:t>in vivo</a:t>
            </a:r>
            <a:r>
              <a:rPr lang="cs-CZ" altLang="en-US" sz="1200">
                <a:latin typeface="Times" pitchFamily="18" charset="0"/>
              </a:rPr>
              <a:t> with x-ray overlay </a:t>
            </a:r>
          </a:p>
        </p:txBody>
      </p:sp>
      <p:pic>
        <p:nvPicPr>
          <p:cNvPr id="92167"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67175" y="1052513"/>
            <a:ext cx="2376488" cy="1901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2168" name="Rectangle 9"/>
          <p:cNvSpPr>
            <a:spLocks noChangeArrowheads="1"/>
          </p:cNvSpPr>
          <p:nvPr/>
        </p:nvSpPr>
        <p:spPr bwMode="auto">
          <a:xfrm>
            <a:off x="4067175" y="1052513"/>
            <a:ext cx="21605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800">
                <a:solidFill>
                  <a:schemeClr val="bg1"/>
                </a:solidFill>
                <a:latin typeface="Times" pitchFamily="18" charset="0"/>
              </a:rPr>
              <a:t>KODAK X-SIGHT 650 and 761 Nanospheres, KODAK In-Vivo Multispectral Imaging System </a:t>
            </a:r>
          </a:p>
        </p:txBody>
      </p:sp>
      <p:pic>
        <p:nvPicPr>
          <p:cNvPr id="92169"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04025" y="1125538"/>
            <a:ext cx="1990725" cy="1400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374941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pPr eaLnBrk="1" hangingPunct="1"/>
            <a:r>
              <a:rPr lang="cs-CZ" altLang="en-US"/>
              <a:t>Fluorescenční proteiny</a:t>
            </a:r>
          </a:p>
        </p:txBody>
      </p:sp>
      <p:sp>
        <p:nvSpPr>
          <p:cNvPr id="93187" name="Rectangle 3"/>
          <p:cNvSpPr>
            <a:spLocks noGrp="1" noChangeArrowheads="1"/>
          </p:cNvSpPr>
          <p:nvPr>
            <p:ph type="body" idx="1"/>
          </p:nvPr>
        </p:nvSpPr>
        <p:spPr>
          <a:xfrm>
            <a:off x="1042988" y="1981200"/>
            <a:ext cx="7772400" cy="4114800"/>
          </a:xfrm>
        </p:spPr>
        <p:txBody>
          <a:bodyPr/>
          <a:lstStyle/>
          <a:p>
            <a:pPr eaLnBrk="1" hangingPunct="1"/>
            <a:r>
              <a:rPr lang="cs-CZ" altLang="en-US" b="1"/>
              <a:t>Sergey A. Lukyanov</a:t>
            </a:r>
          </a:p>
          <a:p>
            <a:pPr lvl="1" eaLnBrk="1" hangingPunct="1"/>
            <a:r>
              <a:rPr lang="cs-CZ" altLang="en-US"/>
              <a:t>Objevil „GFP-like“ proteiny u nesvětélkujících korálů</a:t>
            </a:r>
          </a:p>
          <a:p>
            <a:pPr eaLnBrk="1" hangingPunct="1"/>
            <a:endParaRPr lang="cs-CZ" altLang="en-US"/>
          </a:p>
        </p:txBody>
      </p:sp>
      <p:pic>
        <p:nvPicPr>
          <p:cNvPr id="57856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1725" y="1916113"/>
            <a:ext cx="1495425" cy="2886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7856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3663" y="1916113"/>
            <a:ext cx="1009650" cy="136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319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7450" y="3644900"/>
            <a:ext cx="6132513" cy="2654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64685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nodeType="clickEffect">
                                  <p:stCondLst>
                                    <p:cond delay="0"/>
                                  </p:stCondLst>
                                  <p:childTnLst>
                                    <p:set>
                                      <p:cBhvr>
                                        <p:cTn id="6" dur="1" fill="hold">
                                          <p:stCondLst>
                                            <p:cond delay="0"/>
                                          </p:stCondLst>
                                        </p:cTn>
                                        <p:tgtEl>
                                          <p:spTgt spid="578565"/>
                                        </p:tgtEl>
                                        <p:attrNameLst>
                                          <p:attrName>style.visibility</p:attrName>
                                        </p:attrNameLst>
                                      </p:cBhvr>
                                      <p:to>
                                        <p:strVal val="hidden"/>
                                      </p:to>
                                    </p:set>
                                  </p:childTnLst>
                                </p:cTn>
                              </p:par>
                            </p:childTnLst>
                          </p:cTn>
                        </p:par>
                        <p:par>
                          <p:cTn id="7" fill="hold" nodeType="afterGroup">
                            <p:stCondLst>
                              <p:cond delay="0"/>
                            </p:stCondLst>
                            <p:childTnLst>
                              <p:par>
                                <p:cTn id="8" presetID="1" presetClass="entr" presetSubtype="0" fill="hold" nodeType="afterEffect">
                                  <p:stCondLst>
                                    <p:cond delay="0"/>
                                  </p:stCondLst>
                                  <p:childTnLst>
                                    <p:set>
                                      <p:cBhvr>
                                        <p:cTn id="9" dur="1" fill="hold">
                                          <p:stCondLst>
                                            <p:cond delay="0"/>
                                          </p:stCondLst>
                                        </p:cTn>
                                        <p:tgtEl>
                                          <p:spTgt spid="5785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pPr eaLnBrk="1" hangingPunct="1"/>
            <a:r>
              <a:rPr lang="cs-CZ" altLang="en-US"/>
              <a:t>Roger Tsien</a:t>
            </a:r>
          </a:p>
        </p:txBody>
      </p:sp>
      <p:sp>
        <p:nvSpPr>
          <p:cNvPr id="94211" name="Rectangle 3"/>
          <p:cNvSpPr>
            <a:spLocks noGrp="1" noChangeArrowheads="1"/>
          </p:cNvSpPr>
          <p:nvPr>
            <p:ph type="body" idx="1"/>
          </p:nvPr>
        </p:nvSpPr>
        <p:spPr>
          <a:xfrm>
            <a:off x="1187450" y="1412875"/>
            <a:ext cx="3816350" cy="1223963"/>
          </a:xfrm>
        </p:spPr>
        <p:txBody>
          <a:bodyPr/>
          <a:lstStyle/>
          <a:p>
            <a:pPr eaLnBrk="1" hangingPunct="1"/>
            <a:r>
              <a:rPr lang="en-US" altLang="en-US" sz="2000"/>
              <a:t>~ </a:t>
            </a:r>
            <a:r>
              <a:rPr lang="cs-CZ" altLang="en-US" sz="2000"/>
              <a:t>2002</a:t>
            </a:r>
            <a:r>
              <a:rPr lang="en-US" altLang="en-US" sz="2000"/>
              <a:t> – mutace FP = </a:t>
            </a:r>
            <a:r>
              <a:rPr lang="cs-CZ" altLang="en-US" sz="2000"/>
              <a:t>barevné spektrum</a:t>
            </a:r>
          </a:p>
          <a:p>
            <a:pPr eaLnBrk="1" hangingPunct="1">
              <a:buFont typeface="Wingdings" pitchFamily="2" charset="2"/>
              <a:buNone/>
            </a:pPr>
            <a:r>
              <a:rPr lang="cs-CZ" altLang="en-US" sz="2000"/>
              <a:t>http://www.tsienlab.ucsd.edu/</a:t>
            </a:r>
          </a:p>
        </p:txBody>
      </p:sp>
      <p:pic>
        <p:nvPicPr>
          <p:cNvPr id="94212" name="Picture 5" descr="http://www.tsienlab.ucsd.edu/HTML/Images/IMAGE%20-%20PLATE%20-%20Beac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13" y="2781300"/>
            <a:ext cx="3889375" cy="388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3" name="Picture 7" descr="The image “http://www.tsienlab.ucsd.edu/HTML/Images/IMAGE%20-%20Rendered%20GFP%20-%20640.jpg”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99163" y="3713163"/>
            <a:ext cx="3144837" cy="314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4" name="Picture 11" descr="Roger Y. Tsie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56550" y="188913"/>
            <a:ext cx="1009650" cy="127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215"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92725" y="188913"/>
            <a:ext cx="2584450" cy="1938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4216"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76825" y="2636838"/>
            <a:ext cx="3371850" cy="123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0027574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2236788" y="549275"/>
            <a:ext cx="5643562" cy="517207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4413" y="5876925"/>
            <a:ext cx="3270250" cy="820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523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7750" y="6637338"/>
            <a:ext cx="8096250" cy="220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4389846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8" name="Picture 2"/>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73163" y="877888"/>
            <a:ext cx="7772400" cy="4797425"/>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5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05488" y="6453188"/>
            <a:ext cx="3338512" cy="38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6260"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6092825"/>
            <a:ext cx="3276600" cy="455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27460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6"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8"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7289"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7290"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a:solidFill>
                  <a:schemeClr val="tx2"/>
                </a:solidFill>
                <a:latin typeface="Times New Roman" pitchFamily="18" charset="0"/>
              </a:rPr>
              <a:t>Detekce </a:t>
            </a:r>
            <a:r>
              <a:rPr lang="en-US" altLang="en-US">
                <a:solidFill>
                  <a:schemeClr val="tx2"/>
                </a:solidFill>
                <a:latin typeface="Times New Roman" pitchFamily="18" charset="0"/>
              </a:rPr>
              <a:t>bun</a:t>
            </a:r>
            <a:r>
              <a:rPr lang="cs-CZ" altLang="en-US">
                <a:solidFill>
                  <a:schemeClr val="tx2"/>
                </a:solidFill>
                <a:latin typeface="Times New Roman" pitchFamily="18" charset="0"/>
              </a:rPr>
              <a:t>ěk v synchronizovaném buněčném cyklu</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ChangeArrowheads="1"/>
          </p:cNvSpPr>
          <p:nvPr/>
        </p:nvSpPr>
        <p:spPr bwMode="auto">
          <a:xfrm>
            <a:off x="1449388" y="687388"/>
            <a:ext cx="711517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lang="en-US" altLang="en-US" sz="3200">
                <a:latin typeface="Arial Black" pitchFamily="34" charset="0"/>
              </a:rPr>
              <a:t>Effects of Changing PMT Values</a:t>
            </a:r>
          </a:p>
        </p:txBody>
      </p:sp>
      <p:grpSp>
        <p:nvGrpSpPr>
          <p:cNvPr id="132099" name="Group 12"/>
          <p:cNvGrpSpPr>
            <a:grpSpLocks/>
          </p:cNvGrpSpPr>
          <p:nvPr/>
        </p:nvGrpSpPr>
        <p:grpSpPr bwMode="auto">
          <a:xfrm>
            <a:off x="1138238" y="1511300"/>
            <a:ext cx="7142162" cy="5129213"/>
            <a:chOff x="670" y="952"/>
            <a:chExt cx="5061" cy="3231"/>
          </a:xfrm>
        </p:grpSpPr>
        <p:sp>
          <p:nvSpPr>
            <p:cNvPr id="132100" name="Text Box 3"/>
            <p:cNvSpPr txBox="1">
              <a:spLocks noChangeArrowheads="1"/>
            </p:cNvSpPr>
            <p:nvPr/>
          </p:nvSpPr>
          <p:spPr bwMode="auto">
            <a:xfrm>
              <a:off x="3150" y="2680"/>
              <a:ext cx="2111"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FITC Voltage Increased by 5 V</a:t>
              </a:r>
            </a:p>
          </p:txBody>
        </p:sp>
        <p:sp>
          <p:nvSpPr>
            <p:cNvPr id="132101" name="Text Box 4"/>
            <p:cNvSpPr txBox="1">
              <a:spLocks noChangeArrowheads="1"/>
            </p:cNvSpPr>
            <p:nvPr/>
          </p:nvSpPr>
          <p:spPr bwMode="auto">
            <a:xfrm>
              <a:off x="3147" y="952"/>
              <a:ext cx="2174"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FITC Voltage Decreased by 5 V</a:t>
              </a:r>
            </a:p>
          </p:txBody>
        </p:sp>
        <p:sp>
          <p:nvSpPr>
            <p:cNvPr id="132102" name="Text Box 5"/>
            <p:cNvSpPr txBox="1">
              <a:spLocks noChangeArrowheads="1"/>
            </p:cNvSpPr>
            <p:nvPr/>
          </p:nvSpPr>
          <p:spPr bwMode="auto">
            <a:xfrm>
              <a:off x="670" y="966"/>
              <a:ext cx="1585" cy="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r">
                <a:spcBef>
                  <a:spcPct val="0"/>
                </a:spcBef>
                <a:buClrTx/>
                <a:buFontTx/>
                <a:buNone/>
              </a:pPr>
              <a:r>
                <a:rPr kumimoji="0" lang="en-US" altLang="en-US" sz="1600"/>
                <a:t>Correct Compensation</a:t>
              </a:r>
            </a:p>
          </p:txBody>
        </p:sp>
        <p:pic>
          <p:nvPicPr>
            <p:cNvPr id="132103" name="Picture 6" descr="correct comp slide 1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 y="1281"/>
              <a:ext cx="1644" cy="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4" name="Picture 7" descr="increase PM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3" y="2974"/>
              <a:ext cx="1310"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5" name="Picture 8" descr="increase PM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 y="2974"/>
              <a:ext cx="1018"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6" name="Picture 9" descr="decrease PMT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83" y="1244"/>
              <a:ext cx="1310" cy="1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7" name="Picture 10" descr="decrease PM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13" y="1244"/>
              <a:ext cx="1018" cy="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210674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79229" y="260648"/>
            <a:ext cx="7772400" cy="1143000"/>
          </a:xfrm>
        </p:spPr>
        <p:txBody>
          <a:bodyPr>
            <a:normAutofit fontScale="90000"/>
          </a:bodyPr>
          <a:lstStyle/>
          <a:p>
            <a:r>
              <a:rPr lang="en-US" b="1" dirty="0"/>
              <a:t>Licensing control by Cdt1 and geminin</a:t>
            </a:r>
            <a:endParaRPr lang="en-US" dirty="0"/>
          </a:p>
        </p:txBody>
      </p:sp>
      <p:pic>
        <p:nvPicPr>
          <p:cNvPr id="3074" name="Picture 2" descr="http://jcs.biologists.org/content/joces/125/10/2436/F9.large.jpg?width=800&amp;height=600&amp;carousel=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556792"/>
            <a:ext cx="7583488" cy="466858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4403304" y="6534355"/>
            <a:ext cx="4572000" cy="307777"/>
          </a:xfrm>
          <a:prstGeom prst="rect">
            <a:avLst/>
          </a:prstGeom>
        </p:spPr>
        <p:txBody>
          <a:bodyPr>
            <a:spAutoFit/>
          </a:bodyPr>
          <a:lstStyle/>
          <a:p>
            <a:r>
              <a:rPr lang="en-US" sz="1400" dirty="0"/>
              <a:t>J Cell </a:t>
            </a:r>
            <a:r>
              <a:rPr lang="en-US" sz="1400" dirty="0" err="1"/>
              <a:t>Sci</a:t>
            </a:r>
            <a:r>
              <a:rPr lang="en-US" sz="1400" dirty="0"/>
              <a:t> 2012 125: 2436-2445; </a:t>
            </a:r>
            <a:r>
              <a:rPr lang="en-US" sz="1400" dirty="0" err="1"/>
              <a:t>doi</a:t>
            </a:r>
            <a:r>
              <a:rPr lang="en-US" sz="1400" dirty="0"/>
              <a:t>: 10.1242/jcs.100883 </a:t>
            </a:r>
          </a:p>
        </p:txBody>
      </p:sp>
    </p:spTree>
    <p:extLst>
      <p:ext uri="{BB962C8B-B14F-4D97-AF65-F5344CB8AC3E}">
        <p14:creationId xmlns:p14="http://schemas.microsoft.com/office/powerpoint/2010/main" val="128123391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29756" y="-243408"/>
            <a:ext cx="8712125" cy="1727473"/>
          </a:xfrm>
        </p:spPr>
        <p:txBody>
          <a:bodyPr>
            <a:noAutofit/>
          </a:bodyPr>
          <a:lstStyle/>
          <a:p>
            <a:pPr eaLnBrk="1" hangingPunct="1"/>
            <a:r>
              <a:rPr lang="cs-CZ" altLang="en-US" sz="2800" dirty="0" err="1">
                <a:latin typeface="Arial" panose="020B0604020202020204" pitchFamily="34" charset="0"/>
                <a:cs typeface="Arial" panose="020B0604020202020204" pitchFamily="34" charset="0"/>
              </a:rPr>
              <a:t>Fucci</a:t>
            </a:r>
            <a:r>
              <a:rPr lang="cs-CZ" altLang="en-US" sz="2800" dirty="0">
                <a:latin typeface="Arial" panose="020B0604020202020204" pitchFamily="34" charset="0"/>
                <a:cs typeface="Arial" panose="020B0604020202020204" pitchFamily="34" charset="0"/>
              </a:rPr>
              <a:t> </a:t>
            </a:r>
            <a:br>
              <a:rPr lang="en-US" altLang="en-US" sz="2800" dirty="0">
                <a:latin typeface="Arial" panose="020B0604020202020204" pitchFamily="34" charset="0"/>
                <a:cs typeface="Arial" panose="020B0604020202020204" pitchFamily="34" charset="0"/>
              </a:rPr>
            </a:br>
            <a:r>
              <a:rPr lang="en-US" altLang="en-US" sz="2400" dirty="0">
                <a:latin typeface="Arial" panose="020B0604020202020204" pitchFamily="34" charset="0"/>
                <a:cs typeface="Arial" panose="020B0604020202020204" pitchFamily="34" charset="0"/>
              </a:rPr>
              <a:t>(</a:t>
            </a:r>
            <a:r>
              <a:rPr lang="en-US" altLang="en-US" sz="2400" u="sng" dirty="0">
                <a:latin typeface="Arial" panose="020B0604020202020204" pitchFamily="34" charset="0"/>
                <a:cs typeface="Arial" panose="020B0604020202020204" pitchFamily="34" charset="0"/>
              </a:rPr>
              <a:t>f</a:t>
            </a:r>
            <a:r>
              <a:rPr lang="en-US" altLang="en-US" sz="2400" dirty="0">
                <a:latin typeface="Arial" panose="020B0604020202020204" pitchFamily="34" charset="0"/>
                <a:cs typeface="Arial" panose="020B0604020202020204" pitchFamily="34" charset="0"/>
              </a:rPr>
              <a:t>luorescent </a:t>
            </a:r>
            <a:r>
              <a:rPr lang="en-US" altLang="en-US" sz="2400" u="sng" dirty="0">
                <a:latin typeface="Arial" panose="020B0604020202020204" pitchFamily="34" charset="0"/>
                <a:cs typeface="Arial" panose="020B0604020202020204" pitchFamily="34" charset="0"/>
              </a:rPr>
              <a:t>u</a:t>
            </a:r>
            <a:r>
              <a:rPr lang="en-US" altLang="en-US" sz="2400" dirty="0">
                <a:latin typeface="Arial" panose="020B0604020202020204" pitchFamily="34" charset="0"/>
                <a:cs typeface="Arial" panose="020B0604020202020204" pitchFamily="34" charset="0"/>
              </a:rPr>
              <a:t>biquitination-based </a:t>
            </a:r>
            <a:r>
              <a:rPr lang="en-US" altLang="en-US" sz="2400" u="sng" dirty="0">
                <a:latin typeface="Arial" panose="020B0604020202020204" pitchFamily="34" charset="0"/>
                <a:cs typeface="Arial" panose="020B0604020202020204" pitchFamily="34" charset="0"/>
              </a:rPr>
              <a:t>c</a:t>
            </a:r>
            <a:r>
              <a:rPr lang="en-US" altLang="en-US" sz="2400" dirty="0">
                <a:latin typeface="Arial" panose="020B0604020202020204" pitchFamily="34" charset="0"/>
                <a:cs typeface="Arial" panose="020B0604020202020204" pitchFamily="34" charset="0"/>
              </a:rPr>
              <a:t>ell </a:t>
            </a:r>
            <a:r>
              <a:rPr lang="en-US" altLang="en-US" sz="2400" u="sng" dirty="0">
                <a:latin typeface="Arial" panose="020B0604020202020204" pitchFamily="34" charset="0"/>
                <a:cs typeface="Arial" panose="020B0604020202020204" pitchFamily="34" charset="0"/>
              </a:rPr>
              <a:t>c</a:t>
            </a:r>
            <a:r>
              <a:rPr lang="en-US" altLang="en-US" sz="2400" dirty="0">
                <a:latin typeface="Arial" panose="020B0604020202020204" pitchFamily="34" charset="0"/>
                <a:cs typeface="Arial" panose="020B0604020202020204" pitchFamily="34" charset="0"/>
              </a:rPr>
              <a:t>ycle </a:t>
            </a:r>
            <a:r>
              <a:rPr lang="en-US" altLang="en-US" sz="2400" u="sng" dirty="0">
                <a:latin typeface="Arial" panose="020B0604020202020204" pitchFamily="34" charset="0"/>
                <a:cs typeface="Arial" panose="020B0604020202020204" pitchFamily="34" charset="0"/>
              </a:rPr>
              <a:t>i</a:t>
            </a:r>
            <a:r>
              <a:rPr lang="en-US" altLang="en-US" sz="2400" dirty="0">
                <a:latin typeface="Arial" panose="020B0604020202020204" pitchFamily="34" charset="0"/>
                <a:cs typeface="Arial" panose="020B0604020202020204" pitchFamily="34" charset="0"/>
              </a:rPr>
              <a:t>ndicator)</a:t>
            </a:r>
            <a:r>
              <a:rPr lang="en-US" altLang="en-US" sz="2800" dirty="0">
                <a:latin typeface="Arial" panose="020B0604020202020204" pitchFamily="34" charset="0"/>
                <a:cs typeface="Arial" panose="020B0604020202020204" pitchFamily="34" charset="0"/>
              </a:rPr>
              <a:t> </a:t>
            </a:r>
            <a:r>
              <a:rPr lang="cs-CZ" altLang="en-US" sz="2800" dirty="0" err="1">
                <a:latin typeface="Arial" panose="020B0604020202020204" pitchFamily="34" charset="0"/>
                <a:cs typeface="Arial" panose="020B0604020202020204" pitchFamily="34" charset="0"/>
              </a:rPr>
              <a:t>cells</a:t>
            </a:r>
            <a:endParaRPr lang="cs-CZ" altLang="en-US" sz="2800" dirty="0">
              <a:latin typeface="Arial" panose="020B0604020202020204" pitchFamily="34" charset="0"/>
              <a:cs typeface="Arial" panose="020B0604020202020204" pitchFamily="34" charset="0"/>
            </a:endParaRPr>
          </a:p>
        </p:txBody>
      </p:sp>
      <p:pic>
        <p:nvPicPr>
          <p:cNvPr id="6717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6860" y="4863076"/>
            <a:ext cx="1845643" cy="184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830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357" y="4508006"/>
            <a:ext cx="3168650"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8311" name="Text Box 7"/>
          <p:cNvSpPr txBox="1">
            <a:spLocks noChangeArrowheads="1"/>
          </p:cNvSpPr>
          <p:nvPr/>
        </p:nvSpPr>
        <p:spPr bwMode="auto">
          <a:xfrm>
            <a:off x="4932040" y="1772816"/>
            <a:ext cx="3742493" cy="51244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dirty="0">
                <a:cs typeface="Arial" panose="020B0604020202020204" pitchFamily="34" charset="0"/>
              </a:rPr>
              <a:t>Ubiquitin E3 ligase complexes</a:t>
            </a:r>
          </a:p>
          <a:p>
            <a:pPr>
              <a:spcBef>
                <a:spcPct val="50000"/>
              </a:spcBef>
              <a:buClrTx/>
              <a:buSzTx/>
              <a:buFontTx/>
              <a:buNone/>
            </a:pPr>
            <a:r>
              <a:rPr lang="en-US" altLang="en-US" sz="1800" dirty="0">
                <a:cs typeface="Arial" panose="020B0604020202020204" pitchFamily="34" charset="0"/>
              </a:rPr>
              <a:t>G1 - APC</a:t>
            </a:r>
            <a:r>
              <a:rPr lang="en-US" altLang="en-US" sz="1800" baseline="30000" dirty="0">
                <a:cs typeface="Arial" panose="020B0604020202020204" pitchFamily="34" charset="0"/>
              </a:rPr>
              <a:t>Cdh1</a:t>
            </a:r>
          </a:p>
          <a:p>
            <a:pPr>
              <a:spcBef>
                <a:spcPct val="50000"/>
              </a:spcBef>
              <a:buClrTx/>
              <a:buSzTx/>
              <a:buNone/>
            </a:pPr>
            <a:r>
              <a:rPr lang="en-US" altLang="en-US" sz="1800" baseline="30000" dirty="0">
                <a:cs typeface="Arial" panose="020B0604020202020204" pitchFamily="34" charset="0"/>
              </a:rPr>
              <a:t>substrate:</a:t>
            </a:r>
            <a:r>
              <a:rPr lang="en-US" altLang="en-US" sz="1800" dirty="0">
                <a:cs typeface="Arial" panose="020B0604020202020204" pitchFamily="34" charset="0"/>
              </a:rPr>
              <a:t> </a:t>
            </a:r>
            <a:r>
              <a:rPr lang="en-US" altLang="en-US" sz="1800" b="1" baseline="30000" dirty="0">
                <a:cs typeface="Arial" panose="020B0604020202020204" pitchFamily="34" charset="0"/>
              </a:rPr>
              <a:t>Geminin</a:t>
            </a:r>
            <a:r>
              <a:rPr lang="en-US" altLang="en-US" sz="1800" baseline="30000" dirty="0">
                <a:cs typeface="Arial" panose="020B0604020202020204" pitchFamily="34" charset="0"/>
              </a:rPr>
              <a:t>, inhibitor of DNA replication  inhibits Cdt1</a:t>
            </a:r>
          </a:p>
          <a:p>
            <a:pPr>
              <a:spcBef>
                <a:spcPct val="50000"/>
              </a:spcBef>
              <a:buClrTx/>
              <a:buSzTx/>
              <a:buFontTx/>
              <a:buNone/>
            </a:pPr>
            <a:r>
              <a:rPr lang="en-US" altLang="en-US" sz="1800" dirty="0">
                <a:cs typeface="Arial" panose="020B0604020202020204" pitchFamily="34" charset="0"/>
              </a:rPr>
              <a:t>S, G2, M- SCF</a:t>
            </a:r>
            <a:r>
              <a:rPr lang="en-US" altLang="en-US" sz="1800" baseline="30000" dirty="0">
                <a:cs typeface="Arial" panose="020B0604020202020204" pitchFamily="34" charset="0"/>
              </a:rPr>
              <a:t>Skp2</a:t>
            </a:r>
          </a:p>
          <a:p>
            <a:pPr>
              <a:spcBef>
                <a:spcPct val="50000"/>
              </a:spcBef>
              <a:buClrTx/>
              <a:buSzTx/>
              <a:buFontTx/>
              <a:buNone/>
            </a:pPr>
            <a:r>
              <a:rPr lang="en-US" altLang="en-US" sz="1800" baseline="30000" dirty="0">
                <a:cs typeface="Arial" panose="020B0604020202020204" pitchFamily="34" charset="0"/>
              </a:rPr>
              <a:t>substrate: DNA replication factor </a:t>
            </a:r>
            <a:r>
              <a:rPr lang="en-US" altLang="en-US" sz="1800" b="1" baseline="30000" dirty="0">
                <a:cs typeface="Arial" panose="020B0604020202020204" pitchFamily="34" charset="0"/>
              </a:rPr>
              <a:t>Cdt1</a:t>
            </a:r>
            <a:r>
              <a:rPr lang="en-US" altLang="en-US" sz="1800" baseline="30000" dirty="0">
                <a:cs typeface="Arial" panose="020B0604020202020204" pitchFamily="34" charset="0"/>
              </a:rPr>
              <a:t> – key licensing factor</a:t>
            </a:r>
          </a:p>
          <a:p>
            <a:pPr>
              <a:spcBef>
                <a:spcPct val="50000"/>
              </a:spcBef>
              <a:buClrTx/>
              <a:buSzTx/>
              <a:buFontTx/>
              <a:buNone/>
            </a:pPr>
            <a:endParaRPr lang="en-US" altLang="en-US" sz="1800" baseline="30000" dirty="0">
              <a:cs typeface="Arial" panose="020B0604020202020204" pitchFamily="34" charset="0"/>
            </a:endParaRPr>
          </a:p>
          <a:p>
            <a:pPr>
              <a:spcBef>
                <a:spcPct val="50000"/>
              </a:spcBef>
              <a:buClrTx/>
              <a:buSzTx/>
              <a:buFontTx/>
              <a:buNone/>
            </a:pPr>
            <a:r>
              <a:rPr lang="en-US" altLang="en-US" sz="1800" u="sng" baseline="30000" dirty="0" err="1">
                <a:cs typeface="Arial" panose="020B0604020202020204" pitchFamily="34" charset="0"/>
              </a:rPr>
              <a:t>Fucci</a:t>
            </a:r>
            <a:r>
              <a:rPr lang="en-US" altLang="en-US" sz="1800" u="sng" baseline="30000" dirty="0">
                <a:cs typeface="Arial" panose="020B0604020202020204" pitchFamily="34" charset="0"/>
              </a:rPr>
              <a:t> sensors - 1st generation</a:t>
            </a:r>
            <a:r>
              <a:rPr lang="en-US" altLang="en-US" sz="1800" baseline="30000" dirty="0">
                <a:cs typeface="Arial" panose="020B0604020202020204" pitchFamily="34" charset="0"/>
              </a:rPr>
              <a:t>, coral FP</a:t>
            </a:r>
          </a:p>
          <a:p>
            <a:pPr>
              <a:spcBef>
                <a:spcPct val="50000"/>
              </a:spcBef>
              <a:buClrTx/>
              <a:buSzTx/>
              <a:buFontTx/>
              <a:buNone/>
            </a:pPr>
            <a:r>
              <a:rPr lang="en-US" altLang="en-US" sz="1800" baseline="30000" dirty="0">
                <a:cs typeface="Arial" panose="020B0604020202020204" pitchFamily="34" charset="0"/>
              </a:rPr>
              <a:t>monomeric </a:t>
            </a:r>
            <a:r>
              <a:rPr lang="en-US" altLang="en-US" sz="1800" baseline="30000" dirty="0" err="1">
                <a:cs typeface="Arial" panose="020B0604020202020204" pitchFamily="34" charset="0"/>
              </a:rPr>
              <a:t>Kusabira</a:t>
            </a:r>
            <a:r>
              <a:rPr lang="en-US" altLang="en-US" sz="1800" baseline="30000" dirty="0">
                <a:cs typeface="Arial" panose="020B0604020202020204" pitchFamily="34" charset="0"/>
              </a:rPr>
              <a:t> orange 2 – hCdt1 (30/120)</a:t>
            </a:r>
          </a:p>
          <a:p>
            <a:pPr>
              <a:spcBef>
                <a:spcPct val="50000"/>
              </a:spcBef>
              <a:buClrTx/>
              <a:buSzTx/>
              <a:buFontTx/>
              <a:buNone/>
            </a:pPr>
            <a:r>
              <a:rPr lang="cs-CZ" altLang="en-US" sz="1800" baseline="30000" dirty="0" err="1">
                <a:cs typeface="Arial" panose="020B0604020202020204" pitchFamily="34" charset="0"/>
              </a:rPr>
              <a:t>Monomeric</a:t>
            </a:r>
            <a:r>
              <a:rPr lang="cs-CZ" altLang="en-US" sz="1800" baseline="30000" dirty="0">
                <a:cs typeface="Arial" panose="020B0604020202020204" pitchFamily="34" charset="0"/>
              </a:rPr>
              <a:t> </a:t>
            </a:r>
            <a:r>
              <a:rPr lang="cs-CZ" altLang="en-US" sz="1800" baseline="30000" dirty="0" err="1">
                <a:cs typeface="Arial" panose="020B0604020202020204" pitchFamily="34" charset="0"/>
              </a:rPr>
              <a:t>Azami</a:t>
            </a:r>
            <a:r>
              <a:rPr lang="cs-CZ" altLang="en-US" sz="1800" baseline="30000" dirty="0">
                <a:cs typeface="Arial" panose="020B0604020202020204" pitchFamily="34" charset="0"/>
              </a:rPr>
              <a:t>-Green</a:t>
            </a:r>
            <a:r>
              <a:rPr lang="en-US" altLang="en-US" sz="1800" baseline="30000" dirty="0">
                <a:cs typeface="Arial" panose="020B0604020202020204" pitchFamily="34" charset="0"/>
              </a:rPr>
              <a:t> – </a:t>
            </a:r>
            <a:r>
              <a:rPr lang="en-US" altLang="en-US" sz="1800" baseline="30000" dirty="0" err="1">
                <a:cs typeface="Arial" panose="020B0604020202020204" pitchFamily="34" charset="0"/>
              </a:rPr>
              <a:t>hGeminin</a:t>
            </a:r>
            <a:r>
              <a:rPr lang="en-US" altLang="en-US" sz="1800" baseline="30000" dirty="0">
                <a:cs typeface="Arial" panose="020B0604020202020204" pitchFamily="34" charset="0"/>
              </a:rPr>
              <a:t> (1/110)</a:t>
            </a:r>
          </a:p>
          <a:p>
            <a:pPr>
              <a:spcBef>
                <a:spcPct val="50000"/>
              </a:spcBef>
              <a:buClrTx/>
              <a:buSzTx/>
              <a:buFontTx/>
              <a:buNone/>
            </a:pPr>
            <a:endParaRPr lang="en-US" altLang="en-US" sz="1800" baseline="30000" dirty="0">
              <a:cs typeface="Arial" panose="020B0604020202020204" pitchFamily="34" charset="0"/>
            </a:endParaRPr>
          </a:p>
          <a:p>
            <a:pPr>
              <a:spcBef>
                <a:spcPct val="50000"/>
              </a:spcBef>
              <a:buClrTx/>
              <a:buSzTx/>
              <a:buFontTx/>
              <a:buNone/>
            </a:pPr>
            <a:r>
              <a:rPr lang="en-US" altLang="en-US" sz="1800" u="sng" baseline="30000" dirty="0" err="1">
                <a:cs typeface="Arial" panose="020B0604020202020204" pitchFamily="34" charset="0"/>
              </a:rPr>
              <a:t>Fucci</a:t>
            </a:r>
            <a:r>
              <a:rPr lang="en-US" altLang="en-US" sz="1800" u="sng" baseline="30000" dirty="0">
                <a:cs typeface="Arial" panose="020B0604020202020204" pitchFamily="34" charset="0"/>
              </a:rPr>
              <a:t> sensors – 2nd generation</a:t>
            </a:r>
            <a:r>
              <a:rPr lang="en-US" altLang="en-US" sz="1800" baseline="30000" dirty="0">
                <a:cs typeface="Arial" panose="020B0604020202020204" pitchFamily="34" charset="0"/>
              </a:rPr>
              <a:t>, </a:t>
            </a:r>
            <a:r>
              <a:rPr lang="en-US" altLang="en-US" sz="1800" i="1" baseline="30000" dirty="0" err="1">
                <a:cs typeface="Arial" panose="020B0604020202020204" pitchFamily="34" charset="0"/>
              </a:rPr>
              <a:t>Aequorea</a:t>
            </a:r>
            <a:r>
              <a:rPr lang="en-US" altLang="en-US" sz="1800" baseline="30000" dirty="0">
                <a:cs typeface="Arial" panose="020B0604020202020204" pitchFamily="34" charset="0"/>
              </a:rPr>
              <a:t> FP</a:t>
            </a:r>
          </a:p>
          <a:p>
            <a:pPr>
              <a:spcBef>
                <a:spcPct val="50000"/>
              </a:spcBef>
              <a:buClrTx/>
              <a:buSzTx/>
              <a:buNone/>
            </a:pPr>
            <a:r>
              <a:rPr lang="en-US" altLang="en-US" sz="1800" baseline="30000" dirty="0">
                <a:cs typeface="Arial" panose="020B0604020202020204" pitchFamily="34" charset="0"/>
              </a:rPr>
              <a:t>red monomeric fluorescent protein  - mCherry -hCdt1 (30/120)</a:t>
            </a:r>
          </a:p>
          <a:p>
            <a:pPr>
              <a:spcBef>
                <a:spcPct val="50000"/>
              </a:spcBef>
              <a:buClrTx/>
              <a:buSzTx/>
              <a:buNone/>
            </a:pPr>
            <a:r>
              <a:rPr lang="en-US" altLang="en-US" sz="1800" baseline="30000" dirty="0">
                <a:cs typeface="Arial" panose="020B0604020202020204" pitchFamily="34" charset="0"/>
              </a:rPr>
              <a:t>yellowish green monomeric variant of  GFP –</a:t>
            </a:r>
            <a:r>
              <a:rPr lang="en-US" altLang="en-US" sz="1800" baseline="30000" dirty="0" err="1">
                <a:cs typeface="Arial" panose="020B0604020202020204" pitchFamily="34" charset="0"/>
              </a:rPr>
              <a:t>mVenus</a:t>
            </a:r>
            <a:r>
              <a:rPr lang="en-US" altLang="en-US" sz="1800" baseline="30000" dirty="0">
                <a:cs typeface="Arial" panose="020B0604020202020204" pitchFamily="34" charset="0"/>
              </a:rPr>
              <a:t> – </a:t>
            </a:r>
            <a:r>
              <a:rPr lang="en-US" altLang="en-US" sz="1800" baseline="30000" dirty="0" err="1">
                <a:cs typeface="Arial" panose="020B0604020202020204" pitchFamily="34" charset="0"/>
              </a:rPr>
              <a:t>hGeminin</a:t>
            </a:r>
            <a:r>
              <a:rPr lang="en-US" altLang="en-US" sz="1800" baseline="30000" dirty="0">
                <a:cs typeface="Arial" panose="020B0604020202020204" pitchFamily="34" charset="0"/>
              </a:rPr>
              <a:t> (1/110)</a:t>
            </a:r>
          </a:p>
          <a:p>
            <a:pPr>
              <a:spcBef>
                <a:spcPct val="50000"/>
              </a:spcBef>
              <a:buClrTx/>
              <a:buSzTx/>
              <a:buFontTx/>
              <a:buNone/>
            </a:pPr>
            <a:endParaRPr lang="cs-CZ" altLang="en-US" sz="1800" baseline="30000" dirty="0">
              <a:cs typeface="Arial" panose="020B0604020202020204" pitchFamily="34" charset="0"/>
            </a:endParaRPr>
          </a:p>
        </p:txBody>
      </p:sp>
      <p:pic>
        <p:nvPicPr>
          <p:cNvPr id="2050" name="Picture 2"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1240" y="1268760"/>
            <a:ext cx="4248472" cy="313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551125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6717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115616" y="76919"/>
            <a:ext cx="7772400" cy="1143000"/>
          </a:xfrm>
        </p:spPr>
        <p:txBody>
          <a:bodyPr/>
          <a:lstStyle/>
          <a:p>
            <a:pPr eaLnBrk="1" hangingPunct="1"/>
            <a:r>
              <a:rPr lang="en-US" altLang="en-US" dirty="0" err="1"/>
              <a:t>Fucci</a:t>
            </a:r>
            <a:endParaRPr lang="cs-CZ" altLang="en-US" dirty="0"/>
          </a:p>
        </p:txBody>
      </p:sp>
      <p:pic>
        <p:nvPicPr>
          <p:cNvPr id="9933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1187130"/>
            <a:ext cx="3409950" cy="3078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502" y="1341438"/>
            <a:ext cx="4670425" cy="2259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933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942" y="3600450"/>
            <a:ext cx="4859338" cy="248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descr="http://www.amalgaam.co.jp/products/advanced/img/fucci/E3.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3568" y="4437112"/>
            <a:ext cx="3038475" cy="214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Obdélník 1"/>
          <p:cNvSpPr/>
          <p:nvPr/>
        </p:nvSpPr>
        <p:spPr>
          <a:xfrm>
            <a:off x="4540437" y="6229539"/>
            <a:ext cx="3545201" cy="369332"/>
          </a:xfrm>
          <a:prstGeom prst="rect">
            <a:avLst/>
          </a:prstGeom>
        </p:spPr>
        <p:txBody>
          <a:bodyPr wrap="none">
            <a:spAutoFit/>
          </a:bodyPr>
          <a:lstStyle/>
          <a:p>
            <a:r>
              <a:rPr lang="en-US" dirty="0"/>
              <a:t>http://cfds.brain.riken.jp/Fucci.html</a:t>
            </a:r>
          </a:p>
        </p:txBody>
      </p:sp>
    </p:spTree>
    <p:extLst>
      <p:ext uri="{BB962C8B-B14F-4D97-AF65-F5344CB8AC3E}">
        <p14:creationId xmlns:p14="http://schemas.microsoft.com/office/powerpoint/2010/main" val="258219782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4008" y="512642"/>
            <a:ext cx="4101151" cy="510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512" y="2852936"/>
            <a:ext cx="4320480" cy="38247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5071" y="188640"/>
            <a:ext cx="3477394" cy="2408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5037906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em.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4"/>
          <a:stretch>
            <a:fillRect/>
          </a:stretch>
        </p:blipFill>
        <p:spPr>
          <a:xfrm>
            <a:off x="604281" y="3550106"/>
            <a:ext cx="2743583" cy="2743583"/>
          </a:xfrm>
          <a:prstGeom prst="rect">
            <a:avLst/>
          </a:prstGeom>
        </p:spPr>
      </p:pic>
      <p:pic>
        <p:nvPicPr>
          <p:cNvPr id="9" name="MU380.wm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5"/>
          <a:stretch>
            <a:fillRect/>
          </a:stretch>
        </p:blipFill>
        <p:spPr>
          <a:xfrm>
            <a:off x="6359351" y="538415"/>
            <a:ext cx="2743583" cy="2743583"/>
          </a:xfrm>
          <a:prstGeom prst="rect">
            <a:avLst/>
          </a:prstGeom>
        </p:spPr>
      </p:pic>
      <p:pic>
        <p:nvPicPr>
          <p:cNvPr id="10" name="GEM+SCH900776.wmv">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6"/>
          <a:stretch>
            <a:fillRect/>
          </a:stretch>
        </p:blipFill>
        <p:spPr>
          <a:xfrm>
            <a:off x="3484601" y="3550106"/>
            <a:ext cx="2743583" cy="2743583"/>
          </a:xfrm>
          <a:prstGeom prst="rect">
            <a:avLst/>
          </a:prstGeom>
        </p:spPr>
      </p:pic>
      <p:pic>
        <p:nvPicPr>
          <p:cNvPr id="11" name="GEM+MU380.wmv">
            <a:hlinkClick r:id="" action="ppaction://media"/>
          </p:cNvPr>
          <p:cNvPicPr>
            <a:picLocks noChangeAspect="1"/>
          </p:cNvPicPr>
          <p:nvPr>
            <a:videoFile r:link="rId8"/>
            <p:extLst>
              <p:ext uri="{DAA4B4D4-6D71-4841-9C94-3DE7FCFB9230}">
                <p14:media xmlns:p14="http://schemas.microsoft.com/office/powerpoint/2010/main" r:embed="rId7"/>
              </p:ext>
            </p:extLst>
          </p:nvPr>
        </p:nvPicPr>
        <p:blipFill>
          <a:blip r:embed="rId17"/>
          <a:stretch>
            <a:fillRect/>
          </a:stretch>
        </p:blipFill>
        <p:spPr>
          <a:xfrm>
            <a:off x="6370731" y="3550106"/>
            <a:ext cx="2743583" cy="2743583"/>
          </a:xfrm>
          <a:prstGeom prst="rect">
            <a:avLst/>
          </a:prstGeom>
        </p:spPr>
      </p:pic>
      <p:pic>
        <p:nvPicPr>
          <p:cNvPr id="13" name="vehicle2.wmv">
            <a:hlinkClick r:id="" action="ppaction://media"/>
          </p:cNvPr>
          <p:cNvPicPr>
            <a:picLocks noChangeAspect="1"/>
          </p:cNvPicPr>
          <p:nvPr>
            <a:videoFile r:link="rId10"/>
            <p:extLst>
              <p:ext uri="{DAA4B4D4-6D71-4841-9C94-3DE7FCFB9230}">
                <p14:media xmlns:p14="http://schemas.microsoft.com/office/powerpoint/2010/main" r:embed="rId9"/>
              </p:ext>
            </p:extLst>
          </p:nvPr>
        </p:nvPicPr>
        <p:blipFill>
          <a:blip r:embed="rId18"/>
          <a:stretch>
            <a:fillRect/>
          </a:stretch>
        </p:blipFill>
        <p:spPr>
          <a:xfrm>
            <a:off x="604280" y="553842"/>
            <a:ext cx="2743583" cy="2743583"/>
          </a:xfrm>
          <a:prstGeom prst="rect">
            <a:avLst/>
          </a:prstGeom>
        </p:spPr>
      </p:pic>
      <p:sp>
        <p:nvSpPr>
          <p:cNvPr id="14" name="TextovéPole 13"/>
          <p:cNvSpPr txBox="1"/>
          <p:nvPr/>
        </p:nvSpPr>
        <p:spPr>
          <a:xfrm>
            <a:off x="859947" y="119614"/>
            <a:ext cx="2232248" cy="369332"/>
          </a:xfrm>
          <a:prstGeom prst="rect">
            <a:avLst/>
          </a:prstGeom>
          <a:noFill/>
        </p:spPr>
        <p:txBody>
          <a:bodyPr wrap="square" rtlCol="0">
            <a:spAutoFit/>
          </a:bodyPr>
          <a:lstStyle/>
          <a:p>
            <a:pPr algn="ctr"/>
            <a:r>
              <a:rPr lang="cs-CZ" dirty="0"/>
              <a:t>CONTROL</a:t>
            </a:r>
            <a:endParaRPr lang="en-US" dirty="0"/>
          </a:p>
        </p:txBody>
      </p:sp>
      <p:sp>
        <p:nvSpPr>
          <p:cNvPr id="15" name="TextovéPole 14"/>
          <p:cNvSpPr txBox="1"/>
          <p:nvPr/>
        </p:nvSpPr>
        <p:spPr>
          <a:xfrm>
            <a:off x="3740268" y="119614"/>
            <a:ext cx="2232248" cy="369332"/>
          </a:xfrm>
          <a:prstGeom prst="rect">
            <a:avLst/>
          </a:prstGeom>
          <a:noFill/>
        </p:spPr>
        <p:txBody>
          <a:bodyPr wrap="square" rtlCol="0">
            <a:spAutoFit/>
          </a:bodyPr>
          <a:lstStyle/>
          <a:p>
            <a:pPr algn="ctr"/>
            <a:r>
              <a:rPr lang="cs-CZ" dirty="0"/>
              <a:t>SCH900776</a:t>
            </a:r>
            <a:endParaRPr lang="en-US" dirty="0"/>
          </a:p>
        </p:txBody>
      </p:sp>
      <p:sp>
        <p:nvSpPr>
          <p:cNvPr id="16" name="TextovéPole 15"/>
          <p:cNvSpPr txBox="1"/>
          <p:nvPr/>
        </p:nvSpPr>
        <p:spPr>
          <a:xfrm>
            <a:off x="6615018" y="119614"/>
            <a:ext cx="2232248" cy="369332"/>
          </a:xfrm>
          <a:prstGeom prst="rect">
            <a:avLst/>
          </a:prstGeom>
          <a:noFill/>
        </p:spPr>
        <p:txBody>
          <a:bodyPr wrap="square" rtlCol="0">
            <a:spAutoFit/>
          </a:bodyPr>
          <a:lstStyle/>
          <a:p>
            <a:pPr algn="ctr"/>
            <a:r>
              <a:rPr lang="cs-CZ" dirty="0"/>
              <a:t>MU380</a:t>
            </a:r>
            <a:endParaRPr lang="en-US" dirty="0"/>
          </a:p>
        </p:txBody>
      </p:sp>
      <p:sp>
        <p:nvSpPr>
          <p:cNvPr id="17" name="TextovéPole 16"/>
          <p:cNvSpPr txBox="1"/>
          <p:nvPr/>
        </p:nvSpPr>
        <p:spPr>
          <a:xfrm rot="16200000">
            <a:off x="-823954" y="1535449"/>
            <a:ext cx="2232248" cy="369332"/>
          </a:xfrm>
          <a:prstGeom prst="rect">
            <a:avLst/>
          </a:prstGeom>
          <a:noFill/>
        </p:spPr>
        <p:txBody>
          <a:bodyPr wrap="square" rtlCol="0">
            <a:spAutoFit/>
          </a:bodyPr>
          <a:lstStyle/>
          <a:p>
            <a:pPr algn="ctr"/>
            <a:r>
              <a:rPr lang="cs-CZ" dirty="0"/>
              <a:t>VEHICLE</a:t>
            </a:r>
            <a:endParaRPr lang="en-US" dirty="0"/>
          </a:p>
        </p:txBody>
      </p:sp>
      <p:sp>
        <p:nvSpPr>
          <p:cNvPr id="18" name="TextovéPole 17"/>
          <p:cNvSpPr txBox="1"/>
          <p:nvPr/>
        </p:nvSpPr>
        <p:spPr>
          <a:xfrm rot="16200000">
            <a:off x="-823955" y="4737231"/>
            <a:ext cx="2232248" cy="369332"/>
          </a:xfrm>
          <a:prstGeom prst="rect">
            <a:avLst/>
          </a:prstGeom>
          <a:noFill/>
        </p:spPr>
        <p:txBody>
          <a:bodyPr wrap="square" rtlCol="0">
            <a:spAutoFit/>
          </a:bodyPr>
          <a:lstStyle/>
          <a:p>
            <a:pPr algn="ctr"/>
            <a:r>
              <a:rPr lang="cs-CZ" dirty="0"/>
              <a:t>GEMCITABINE</a:t>
            </a:r>
            <a:endParaRPr lang="en-US" dirty="0"/>
          </a:p>
        </p:txBody>
      </p:sp>
      <p:pic>
        <p:nvPicPr>
          <p:cNvPr id="19" name="SCH900776_2.wmv">
            <a:hlinkClick r:id="" action="ppaction://media"/>
          </p:cNvPr>
          <p:cNvPicPr>
            <a:picLocks noChangeAspect="1"/>
          </p:cNvPicPr>
          <p:nvPr>
            <a:videoFile r:link="rId12"/>
            <p:extLst>
              <p:ext uri="{DAA4B4D4-6D71-4841-9C94-3DE7FCFB9230}">
                <p14:media xmlns:p14="http://schemas.microsoft.com/office/powerpoint/2010/main" r:embed="rId11"/>
              </p:ext>
            </p:extLst>
          </p:nvPr>
        </p:nvPicPr>
        <p:blipFill>
          <a:blip r:embed="rId19"/>
          <a:stretch>
            <a:fillRect/>
          </a:stretch>
        </p:blipFill>
        <p:spPr>
          <a:xfrm>
            <a:off x="3484601" y="553841"/>
            <a:ext cx="2743583" cy="2743583"/>
          </a:xfrm>
          <a:prstGeom prst="rect">
            <a:avLst/>
          </a:prstGeom>
        </p:spPr>
      </p:pic>
    </p:spTree>
    <p:extLst>
      <p:ext uri="{BB962C8B-B14F-4D97-AF65-F5344CB8AC3E}">
        <p14:creationId xmlns:p14="http://schemas.microsoft.com/office/powerpoint/2010/main" val="3241680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50" fill="hold"/>
                                        <p:tgtEl>
                                          <p:spTgt spid="13"/>
                                        </p:tgtEl>
                                      </p:cBhvr>
                                    </p:cmd>
                                  </p:childTnLst>
                                </p:cTn>
                              </p:par>
                              <p:par>
                                <p:cTn id="7" presetID="1" presetClass="mediacall" presetSubtype="0" fill="hold" nodeType="withEffect">
                                  <p:stCondLst>
                                    <p:cond delay="0"/>
                                  </p:stCondLst>
                                  <p:childTnLst>
                                    <p:cmd type="call" cmd="playFrom(0.0)">
                                      <p:cBhvr>
                                        <p:cTn id="8" dur="11550" fill="hold"/>
                                        <p:tgtEl>
                                          <p:spTgt spid="19"/>
                                        </p:tgtEl>
                                      </p:cBhvr>
                                    </p:cmd>
                                  </p:childTnLst>
                                </p:cTn>
                              </p:par>
                              <p:par>
                                <p:cTn id="9" presetID="1" presetClass="mediacall" presetSubtype="0" fill="hold" nodeType="withEffect">
                                  <p:stCondLst>
                                    <p:cond delay="0"/>
                                  </p:stCondLst>
                                  <p:childTnLst>
                                    <p:cmd type="call" cmd="playFrom(0.0)">
                                      <p:cBhvr>
                                        <p:cTn id="10" dur="11550" fill="hold"/>
                                        <p:tgtEl>
                                          <p:spTgt spid="9"/>
                                        </p:tgtEl>
                                      </p:cBhvr>
                                    </p:cmd>
                                  </p:childTnLst>
                                </p:cTn>
                              </p:par>
                              <p:par>
                                <p:cTn id="11" presetID="1" presetClass="mediacall" presetSubtype="0" fill="hold" nodeType="withEffect">
                                  <p:stCondLst>
                                    <p:cond delay="0"/>
                                  </p:stCondLst>
                                  <p:childTnLst>
                                    <p:cmd type="call" cmd="playFrom(0.0)">
                                      <p:cBhvr>
                                        <p:cTn id="12" dur="11550" fill="hold"/>
                                        <p:tgtEl>
                                          <p:spTgt spid="7"/>
                                        </p:tgtEl>
                                      </p:cBhvr>
                                    </p:cmd>
                                  </p:childTnLst>
                                </p:cTn>
                              </p:par>
                              <p:par>
                                <p:cTn id="13" presetID="1" presetClass="mediacall" presetSubtype="0" fill="hold" nodeType="withEffect">
                                  <p:stCondLst>
                                    <p:cond delay="0"/>
                                  </p:stCondLst>
                                  <p:childTnLst>
                                    <p:cmd type="call" cmd="playFrom(0.0)">
                                      <p:cBhvr>
                                        <p:cTn id="14" dur="11550" fill="hold"/>
                                        <p:tgtEl>
                                          <p:spTgt spid="10"/>
                                        </p:tgtEl>
                                      </p:cBhvr>
                                    </p:cmd>
                                  </p:childTnLst>
                                </p:cTn>
                              </p:par>
                              <p:par>
                                <p:cTn id="15" presetID="1" presetClass="mediacall" presetSubtype="0" fill="hold" nodeType="withEffect">
                                  <p:stCondLst>
                                    <p:cond delay="0"/>
                                  </p:stCondLst>
                                  <p:childTnLst>
                                    <p:cmd type="call" cmd="playFrom(0.0)">
                                      <p:cBhvr>
                                        <p:cTn id="16" dur="1155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hold" display="0">
                  <p:stCondLst>
                    <p:cond delay="indefinite"/>
                  </p:stCondLst>
                </p:cTn>
                <p:tgtEl>
                  <p:spTgt spid="7"/>
                </p:tgtEl>
              </p:cMediaNode>
            </p:video>
            <p:video>
              <p:cMediaNode vol="80000">
                <p:cTn id="18" repeatCount="indefinite" fill="hold" display="0">
                  <p:stCondLst>
                    <p:cond delay="indefinite"/>
                  </p:stCondLst>
                </p:cTn>
                <p:tgtEl>
                  <p:spTgt spid="9"/>
                </p:tgtEl>
              </p:cMediaNode>
            </p:video>
            <p:video>
              <p:cMediaNode vol="80000">
                <p:cTn id="19" repeatCount="indefinite" fill="hold" display="0">
                  <p:stCondLst>
                    <p:cond delay="indefinite"/>
                  </p:stCondLst>
                </p:cTn>
                <p:tgtEl>
                  <p:spTgt spid="10"/>
                </p:tgtEl>
              </p:cMediaNode>
            </p:video>
            <p:video>
              <p:cMediaNode vol="80000">
                <p:cTn id="20" repeatCount="indefinite" fill="hold" display="0">
                  <p:stCondLst>
                    <p:cond delay="indefinite"/>
                  </p:stCondLst>
                </p:cTn>
                <p:tgtEl>
                  <p:spTgt spid="11"/>
                </p:tgtEl>
              </p:cMediaNode>
            </p:video>
            <p:video>
              <p:cMediaNode vol="80000">
                <p:cTn id="21" repeatCount="indefinite" fill="hold" display="0">
                  <p:stCondLst>
                    <p:cond delay="indefinite"/>
                  </p:stCondLst>
                </p:cTn>
                <p:tgtEl>
                  <p:spTgt spid="13"/>
                </p:tgtEl>
              </p:cMediaNode>
            </p:video>
            <p:video>
              <p:cMediaNode vol="80000">
                <p:cTn id="22" repeatCount="indefinite" fill="hold" display="0">
                  <p:stCondLst>
                    <p:cond delay="indefinite"/>
                  </p:stCondLst>
                </p:cTn>
                <p:tgtEl>
                  <p:spTgt spid="19"/>
                </p:tgtEl>
              </p:cMediaNode>
            </p:video>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en-US" dirty="0"/>
              <a:t>…lot of questions, but how to answer them?</a:t>
            </a:r>
          </a:p>
        </p:txBody>
      </p:sp>
      <p:sp>
        <p:nvSpPr>
          <p:cNvPr id="3" name="Zástupný symbol pro obsah 2"/>
          <p:cNvSpPr>
            <a:spLocks noGrp="1"/>
          </p:cNvSpPr>
          <p:nvPr>
            <p:ph idx="1"/>
          </p:nvPr>
        </p:nvSpPr>
        <p:spPr/>
        <p:txBody>
          <a:bodyPr/>
          <a:lstStyle/>
          <a:p>
            <a:r>
              <a:rPr lang="en-US" dirty="0"/>
              <a:t>How many times cells divided?</a:t>
            </a:r>
          </a:p>
          <a:p>
            <a:r>
              <a:rPr lang="en-US" dirty="0"/>
              <a:t>What is a length of cell cycle phases?</a:t>
            </a:r>
          </a:p>
          <a:p>
            <a:r>
              <a:rPr lang="en-US" dirty="0"/>
              <a:t>Is there a difference in time between first and second division?</a:t>
            </a:r>
          </a:p>
          <a:p>
            <a:r>
              <a:rPr lang="en-US" dirty="0"/>
              <a:t>How it is all affected by my drugs?</a:t>
            </a:r>
          </a:p>
        </p:txBody>
      </p:sp>
    </p:spTree>
    <p:extLst>
      <p:ext uri="{BB962C8B-B14F-4D97-AF65-F5344CB8AC3E}">
        <p14:creationId xmlns:p14="http://schemas.microsoft.com/office/powerpoint/2010/main" val="9425160"/>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289887" y="1916832"/>
            <a:ext cx="4438785" cy="3286408"/>
          </a:xfrm>
          <a:prstGeom prst="rect">
            <a:avLst/>
          </a:prstGeom>
        </p:spPr>
      </p:pic>
      <p:sp>
        <p:nvSpPr>
          <p:cNvPr id="3" name="AutoShape 2" descr="Image result for milan esn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653929"/>
            <a:ext cx="1524000" cy="1524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Nadpis 1"/>
          <p:cNvSpPr txBox="1">
            <a:spLocks/>
          </p:cNvSpPr>
          <p:nvPr/>
        </p:nvSpPr>
        <p:spPr>
          <a:xfrm>
            <a:off x="457200" y="274638"/>
            <a:ext cx="8229600" cy="1143000"/>
          </a:xfrm>
          <a:prstGeom prst="rect">
            <a:avLst/>
          </a:prstGeom>
        </p:spPr>
        <p:txBody>
          <a:bodyPr>
            <a:normAutofit fontScale="9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SOLUTION (</a:t>
            </a:r>
            <a:r>
              <a:rPr lang="en-US" dirty="0" err="1"/>
              <a:t>Milan_TrackMate</a:t>
            </a:r>
            <a:r>
              <a:rPr lang="en-US" dirty="0"/>
              <a:t>_(Fiji)</a:t>
            </a:r>
          </a:p>
        </p:txBody>
      </p:sp>
      <p:sp>
        <p:nvSpPr>
          <p:cNvPr id="6" name="Nadpis 1"/>
          <p:cNvSpPr txBox="1">
            <a:spLocks/>
          </p:cNvSpPr>
          <p:nvPr/>
        </p:nvSpPr>
        <p:spPr>
          <a:xfrm>
            <a:off x="3203848" y="3017912"/>
            <a:ext cx="864097" cy="1143000"/>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dirty="0"/>
              <a:t>+</a:t>
            </a:r>
          </a:p>
        </p:txBody>
      </p:sp>
      <p:pic>
        <p:nvPicPr>
          <p:cNvPr id="7" name="Picture 2" descr="D:\Kaja\Desktop\logo_CELLIM_CF_fina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9869" y="4437112"/>
            <a:ext cx="3600450" cy="868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7244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16200000">
            <a:off x="1674990" y="569991"/>
            <a:ext cx="5255543" cy="6766119"/>
          </a:xfrm>
          <a:prstGeom prst="rect">
            <a:avLst/>
          </a:prstGeom>
        </p:spPr>
      </p:pic>
      <p:sp>
        <p:nvSpPr>
          <p:cNvPr id="4" name="TextBox 3"/>
          <p:cNvSpPr txBox="1"/>
          <p:nvPr/>
        </p:nvSpPr>
        <p:spPr>
          <a:xfrm>
            <a:off x="289711" y="217283"/>
            <a:ext cx="2774670" cy="369332"/>
          </a:xfrm>
          <a:prstGeom prst="rect">
            <a:avLst/>
          </a:prstGeom>
          <a:noFill/>
        </p:spPr>
        <p:txBody>
          <a:bodyPr wrap="none" rtlCol="0">
            <a:spAutoFit/>
          </a:bodyPr>
          <a:lstStyle/>
          <a:p>
            <a:r>
              <a:rPr lang="en-US" dirty="0"/>
              <a:t>Branches (</a:t>
            </a:r>
            <a:r>
              <a:rPr lang="en-US" dirty="0" err="1"/>
              <a:t>dvisions</a:t>
            </a:r>
            <a:r>
              <a:rPr lang="en-US" dirty="0"/>
              <a:t>) analysis</a:t>
            </a:r>
            <a:endParaRPr lang="en-GB" dirty="0"/>
          </a:p>
        </p:txBody>
      </p:sp>
      <p:sp>
        <p:nvSpPr>
          <p:cNvPr id="5" name="TextBox 4"/>
          <p:cNvSpPr txBox="1"/>
          <p:nvPr/>
        </p:nvSpPr>
        <p:spPr>
          <a:xfrm>
            <a:off x="289711" y="586615"/>
            <a:ext cx="1467068" cy="369332"/>
          </a:xfrm>
          <a:prstGeom prst="rect">
            <a:avLst/>
          </a:prstGeom>
          <a:noFill/>
        </p:spPr>
        <p:txBody>
          <a:bodyPr wrap="none" rtlCol="0">
            <a:spAutoFit/>
          </a:bodyPr>
          <a:lstStyle/>
          <a:p>
            <a:r>
              <a:rPr lang="en-US" dirty="0"/>
              <a:t>02_02_01_01</a:t>
            </a:r>
            <a:endParaRPr lang="en-GB" dirty="0"/>
          </a:p>
        </p:txBody>
      </p:sp>
    </p:spTree>
    <p:extLst>
      <p:ext uri="{BB962C8B-B14F-4D97-AF65-F5344CB8AC3E}">
        <p14:creationId xmlns:p14="http://schemas.microsoft.com/office/powerpoint/2010/main" val="101500181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stretch>
            <a:fillRect/>
          </a:stretch>
        </p:blipFill>
        <p:spPr>
          <a:xfrm>
            <a:off x="4960423" y="2027977"/>
            <a:ext cx="3591350" cy="4638826"/>
          </a:xfrm>
          <a:prstGeom prst="rect">
            <a:avLst/>
          </a:prstGeom>
        </p:spPr>
      </p:pic>
      <p:sp>
        <p:nvSpPr>
          <p:cNvPr id="4" name="TextBox 3"/>
          <p:cNvSpPr txBox="1"/>
          <p:nvPr/>
        </p:nvSpPr>
        <p:spPr>
          <a:xfrm>
            <a:off x="6011501" y="2788468"/>
            <a:ext cx="1775679" cy="369332"/>
          </a:xfrm>
          <a:prstGeom prst="rect">
            <a:avLst/>
          </a:prstGeom>
          <a:noFill/>
        </p:spPr>
        <p:txBody>
          <a:bodyPr wrap="none" rtlCol="0">
            <a:spAutoFit/>
          </a:bodyPr>
          <a:lstStyle/>
          <a:p>
            <a:r>
              <a:rPr lang="en-US" dirty="0"/>
              <a:t>Median 14 hours</a:t>
            </a:r>
            <a:endParaRPr lang="en-GB" dirty="0"/>
          </a:p>
        </p:txBody>
      </p:sp>
      <p:sp>
        <p:nvSpPr>
          <p:cNvPr id="5" name="TextBox 4"/>
          <p:cNvSpPr txBox="1"/>
          <p:nvPr/>
        </p:nvSpPr>
        <p:spPr>
          <a:xfrm>
            <a:off x="289711" y="586615"/>
            <a:ext cx="1467068" cy="369332"/>
          </a:xfrm>
          <a:prstGeom prst="rect">
            <a:avLst/>
          </a:prstGeom>
          <a:noFill/>
        </p:spPr>
        <p:txBody>
          <a:bodyPr wrap="none" rtlCol="0">
            <a:spAutoFit/>
          </a:bodyPr>
          <a:lstStyle/>
          <a:p>
            <a:r>
              <a:rPr lang="en-US" dirty="0"/>
              <a:t>02_02_01_01</a:t>
            </a:r>
            <a:endParaRPr lang="en-GB" dirty="0"/>
          </a:p>
        </p:txBody>
      </p:sp>
      <p:pic>
        <p:nvPicPr>
          <p:cNvPr id="6" name="02_02_01_01tracksel">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51509" y="2932285"/>
            <a:ext cx="3296625" cy="2908787"/>
          </a:xfrm>
          <a:prstGeom prst="rect">
            <a:avLst/>
          </a:prstGeom>
        </p:spPr>
      </p:pic>
    </p:spTree>
    <p:extLst>
      <p:ext uri="{BB962C8B-B14F-4D97-AF65-F5344CB8AC3E}">
        <p14:creationId xmlns:p14="http://schemas.microsoft.com/office/powerpoint/2010/main" val="856291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fill="hold" display="0">
                  <p:stCondLst>
                    <p:cond delay="indefinite"/>
                  </p:stCondLst>
                </p:cTn>
                <p:tgtEl>
                  <p:spTgt spid="6"/>
                </p:tgtEl>
              </p:cMediaNode>
            </p:video>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a:stretch>
            <a:fillRect/>
          </a:stretch>
        </p:blipFill>
        <p:spPr>
          <a:xfrm>
            <a:off x="1316945" y="181070"/>
            <a:ext cx="6849280" cy="6566566"/>
          </a:xfrm>
          <a:prstGeom prst="rect">
            <a:avLst/>
          </a:prstGeom>
        </p:spPr>
      </p:pic>
    </p:spTree>
    <p:extLst>
      <p:ext uri="{BB962C8B-B14F-4D97-AF65-F5344CB8AC3E}">
        <p14:creationId xmlns:p14="http://schemas.microsoft.com/office/powerpoint/2010/main" val="3548893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4"/>
          <p:cNvSpPr>
            <a:spLocks noChangeArrowheads="1"/>
          </p:cNvSpPr>
          <p:nvPr/>
        </p:nvSpPr>
        <p:spPr bwMode="auto">
          <a:xfrm>
            <a:off x="773113" y="542925"/>
            <a:ext cx="8416925"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de-DE" altLang="en-US" sz="4400">
                <a:solidFill>
                  <a:schemeClr val="tx2"/>
                </a:solidFill>
                <a:latin typeface="Times New Roman" pitchFamily="18" charset="0"/>
              </a:rPr>
              <a:t>Which marker for compensation?</a:t>
            </a:r>
            <a:endParaRPr lang="en-GB" altLang="en-US" sz="4400">
              <a:solidFill>
                <a:schemeClr val="tx2"/>
              </a:solidFill>
              <a:latin typeface="Times New Roman" pitchFamily="18" charset="0"/>
            </a:endParaRPr>
          </a:p>
        </p:txBody>
      </p:sp>
      <p:pic>
        <p:nvPicPr>
          <p:cNvPr id="133123" name="Picture 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88" y="1633538"/>
            <a:ext cx="9118600" cy="3679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3124" name="Text Box 6"/>
          <p:cNvSpPr txBox="1">
            <a:spLocks noChangeArrowheads="1"/>
          </p:cNvSpPr>
          <p:nvPr/>
        </p:nvSpPr>
        <p:spPr bwMode="auto">
          <a:xfrm>
            <a:off x="1165225" y="5545138"/>
            <a:ext cx="8089900" cy="915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800" b="1">
                <a:solidFill>
                  <a:srgbClr val="330066"/>
                </a:solidFill>
              </a:rPr>
              <a:t>Small errors in compensation of a dim control (A) can result in large compensation errors with bright reagents (B &amp; C). </a:t>
            </a:r>
          </a:p>
          <a:p>
            <a:pPr>
              <a:spcBef>
                <a:spcPct val="0"/>
              </a:spcBef>
              <a:buClrTx/>
              <a:buSzTx/>
              <a:buFontTx/>
              <a:buNone/>
            </a:pPr>
            <a:r>
              <a:rPr lang="en-US" altLang="en-US" sz="1800" b="1">
                <a:solidFill>
                  <a:srgbClr val="FF3300"/>
                </a:solidFill>
              </a:rPr>
              <a:t>Use bright markers to setup proper compensation</a:t>
            </a:r>
            <a:r>
              <a:rPr lang="en-US" altLang="en-US" sz="1800" b="1">
                <a:solidFill>
                  <a:schemeClr val="accent2"/>
                </a:solidFill>
              </a:rPr>
              <a:t>.</a:t>
            </a:r>
          </a:p>
        </p:txBody>
      </p:sp>
    </p:spTree>
    <p:extLst>
      <p:ext uri="{BB962C8B-B14F-4D97-AF65-F5344CB8AC3E}">
        <p14:creationId xmlns:p14="http://schemas.microsoft.com/office/powerpoint/2010/main" val="1151521845"/>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613" y="188913"/>
            <a:ext cx="4708525" cy="6492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7"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805488"/>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428" name="Picture 10"/>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6588125" y="6524625"/>
            <a:ext cx="2555875" cy="274638"/>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Picture 4"/>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a:xfrm>
            <a:off x="1187450" y="333375"/>
            <a:ext cx="6513513" cy="5638800"/>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1"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03988" y="5949950"/>
            <a:ext cx="2640012"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4452"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8125" y="6524625"/>
            <a:ext cx="2555875" cy="274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pPr eaLnBrk="1" hangingPunct="1"/>
            <a:r>
              <a:rPr lang="cs-CZ" altLang="en-US" sz="4000" b="1"/>
              <a:t>biarsenical–tetracysteine system</a:t>
            </a:r>
            <a:endParaRPr lang="cs-CZ" altLang="en-US" sz="4000"/>
          </a:p>
        </p:txBody>
      </p:sp>
      <p:sp>
        <p:nvSpPr>
          <p:cNvPr id="105475" name="Rectangle 3"/>
          <p:cNvSpPr>
            <a:spLocks noGrp="1" noChangeArrowheads="1"/>
          </p:cNvSpPr>
          <p:nvPr>
            <p:ph type="body" idx="1"/>
          </p:nvPr>
        </p:nvSpPr>
        <p:spPr/>
        <p:txBody>
          <a:bodyPr/>
          <a:lstStyle/>
          <a:p>
            <a:pPr eaLnBrk="1" hangingPunct="1"/>
            <a:r>
              <a:rPr lang="cs-CZ" altLang="en-US"/>
              <a:t>Nefluorescenční, membránově permeabilní biarsénová značka vytváří kovalentní fluorescenční komplex s jakýmkoliv intracelulárním proteinem obsahujícím krátký tetracysteinový motiv (CCPGCC)</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p:txBody>
          <a:bodyPr/>
          <a:lstStyle/>
          <a:p>
            <a:pPr eaLnBrk="1" hangingPunct="1"/>
            <a:r>
              <a:rPr lang="cs-CZ" altLang="en-US" sz="4000" b="1"/>
              <a:t>biarsenical–tetracysteine system</a:t>
            </a:r>
          </a:p>
        </p:txBody>
      </p:sp>
      <p:pic>
        <p:nvPicPr>
          <p:cNvPr id="10649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9975" y="1700213"/>
            <a:ext cx="4783138" cy="5157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479550" y="44450"/>
            <a:ext cx="7772400" cy="1143000"/>
          </a:xfrm>
        </p:spPr>
        <p:txBody>
          <a:bodyPr/>
          <a:lstStyle/>
          <a:p>
            <a:pPr eaLnBrk="1" hangingPunct="1"/>
            <a:r>
              <a:rPr lang="en-US" dirty="0" err="1"/>
              <a:t>Shrnut</a:t>
            </a:r>
            <a:r>
              <a:rPr lang="cs-CZ" dirty="0"/>
              <a:t>í přednášky</a:t>
            </a:r>
            <a:endParaRPr lang="en-US" dirty="0"/>
          </a:p>
        </p:txBody>
      </p:sp>
      <p:sp>
        <p:nvSpPr>
          <p:cNvPr id="67587" name="Rectangle 3"/>
          <p:cNvSpPr>
            <a:spLocks noGrp="1" noChangeArrowheads="1"/>
          </p:cNvSpPr>
          <p:nvPr>
            <p:ph type="body" idx="1"/>
          </p:nvPr>
        </p:nvSpPr>
        <p:spPr>
          <a:xfrm>
            <a:off x="1371600" y="1700808"/>
            <a:ext cx="7772400" cy="1870720"/>
          </a:xfrm>
        </p:spPr>
        <p:txBody>
          <a:bodyPr/>
          <a:lstStyle/>
          <a:p>
            <a:pPr eaLnBrk="1" hangingPunct="1">
              <a:lnSpc>
                <a:spcPct val="80000"/>
              </a:lnSpc>
            </a:pPr>
            <a:r>
              <a:rPr lang="en-US" altLang="en-US" sz="1600" dirty="0" err="1">
                <a:latin typeface="Tahoma" pitchFamily="34" charset="0"/>
                <a:cs typeface="Times New Roman" pitchFamily="18" charset="0"/>
              </a:rPr>
              <a:t>Kompenzace</a:t>
            </a:r>
            <a:endParaRPr lang="en-US" altLang="en-US" sz="1600" dirty="0">
              <a:latin typeface="Tahoma" pitchFamily="34" charset="0"/>
              <a:cs typeface="Times New Roman" pitchFamily="18" charset="0"/>
            </a:endParaRPr>
          </a:p>
          <a:p>
            <a:pPr eaLnBrk="1" hangingPunct="1">
              <a:lnSpc>
                <a:spcPct val="80000"/>
              </a:lnSpc>
            </a:pPr>
            <a:r>
              <a:rPr lang="en-US" altLang="en-US" sz="1600" dirty="0" err="1">
                <a:latin typeface="Tahoma" pitchFamily="34" charset="0"/>
                <a:cs typeface="Times New Roman" pitchFamily="18" charset="0"/>
              </a:rPr>
              <a:t>Kontrola</a:t>
            </a:r>
            <a:r>
              <a:rPr lang="en-US" altLang="en-US" sz="1600" dirty="0">
                <a:latin typeface="Tahoma" pitchFamily="34" charset="0"/>
                <a:cs typeface="Times New Roman" pitchFamily="18" charset="0"/>
              </a:rPr>
              <a:t> </a:t>
            </a:r>
            <a:r>
              <a:rPr lang="en-US" altLang="en-US" sz="1600" dirty="0" err="1">
                <a:latin typeface="Tahoma" pitchFamily="34" charset="0"/>
                <a:cs typeface="Times New Roman" pitchFamily="18" charset="0"/>
              </a:rPr>
              <a:t>kvality</a:t>
            </a:r>
            <a:r>
              <a:rPr lang="en-US" altLang="en-US" sz="1600" dirty="0">
                <a:latin typeface="Tahoma" pitchFamily="34" charset="0"/>
                <a:cs typeface="Times New Roman" pitchFamily="18" charset="0"/>
              </a:rPr>
              <a:t>, z</a:t>
            </a:r>
            <a:r>
              <a:rPr lang="cs-CZ" altLang="en-US" sz="1600" dirty="0" err="1">
                <a:latin typeface="Tahoma" pitchFamily="34" charset="0"/>
                <a:cs typeface="Times New Roman" pitchFamily="18" charset="0"/>
              </a:rPr>
              <a:t>ásady</a:t>
            </a:r>
            <a:endParaRPr lang="en-US" altLang="en-US" sz="1600" dirty="0">
              <a:latin typeface="Tahoma" pitchFamily="34" charset="0"/>
              <a:cs typeface="Times New Roman" pitchFamily="18" charset="0"/>
            </a:endParaRPr>
          </a:p>
          <a:p>
            <a:pPr eaLnBrk="1" hangingPunct="1">
              <a:lnSpc>
                <a:spcPct val="80000"/>
              </a:lnSpc>
            </a:pPr>
            <a:r>
              <a:rPr lang="cs-CZ" altLang="en-US" sz="1600" dirty="0">
                <a:latin typeface="Tahoma" pitchFamily="34" charset="0"/>
                <a:cs typeface="Times New Roman" pitchFamily="18" charset="0"/>
              </a:rPr>
              <a:t>analýza proliferace</a:t>
            </a:r>
          </a:p>
          <a:p>
            <a:pPr eaLnBrk="1" hangingPunct="1">
              <a:lnSpc>
                <a:spcPct val="80000"/>
              </a:lnSpc>
            </a:pPr>
            <a:r>
              <a:rPr lang="cs-CZ" altLang="en-US" sz="1600" dirty="0">
                <a:latin typeface="Tahoma" pitchFamily="34" charset="0"/>
                <a:cs typeface="Times New Roman" pitchFamily="18" charset="0"/>
              </a:rPr>
              <a:t>fluorescenční proteiny</a:t>
            </a:r>
            <a:r>
              <a:rPr lang="en-US" altLang="en-US" sz="1600" dirty="0"/>
              <a:t> </a:t>
            </a:r>
            <a:endParaRPr lang="cs-CZ" sz="1600" dirty="0"/>
          </a:p>
        </p:txBody>
      </p:sp>
      <p:sp>
        <p:nvSpPr>
          <p:cNvPr id="67588" name="Text Box 4"/>
          <p:cNvSpPr txBox="1">
            <a:spLocks noChangeArrowheads="1"/>
          </p:cNvSpPr>
          <p:nvPr/>
        </p:nvSpPr>
        <p:spPr bwMode="auto">
          <a:xfrm>
            <a:off x="1476375" y="3057341"/>
            <a:ext cx="6913563" cy="2031325"/>
          </a:xfrm>
          <a:prstGeom prst="rect">
            <a:avLst/>
          </a:prstGeom>
          <a:solidFill>
            <a:srgbClr val="99CCFF"/>
          </a:solidFill>
          <a:ln w="9525">
            <a:solidFill>
              <a:schemeClr val="hlink"/>
            </a:solidFill>
            <a:miter lim="800000"/>
            <a:headEnd/>
            <a:tailEnd/>
          </a:ln>
          <a:effectLst>
            <a:outerShdw dist="107763" dir="2700000" algn="ctr" rotWithShape="0">
              <a:schemeClr val="bg2"/>
            </a:outerShdw>
          </a:effectLst>
        </p:spPr>
        <p:txBody>
          <a:bodyPr>
            <a:spAutoFit/>
          </a:bodyPr>
          <a:lstStyle>
            <a:lvl1pPr marL="457200" indent="-457200">
              <a:defRPr sz="1200">
                <a:solidFill>
                  <a:schemeClr val="tx1"/>
                </a:solidFill>
                <a:latin typeface="Times" pitchFamily="18" charset="0"/>
              </a:defRPr>
            </a:lvl1pPr>
            <a:lvl2pPr marL="914400" indent="-457200">
              <a:defRPr sz="1200">
                <a:solidFill>
                  <a:schemeClr val="tx1"/>
                </a:solidFill>
                <a:latin typeface="Times" pitchFamily="18" charset="0"/>
              </a:defRPr>
            </a:lvl2pPr>
            <a:lvl3pPr marL="1143000" indent="-228600">
              <a:defRPr sz="1200">
                <a:solidFill>
                  <a:schemeClr val="tx1"/>
                </a:solidFill>
                <a:latin typeface="Times" pitchFamily="18" charset="0"/>
              </a:defRPr>
            </a:lvl3pPr>
            <a:lvl4pPr marL="1600200" indent="-228600">
              <a:defRPr sz="1200">
                <a:solidFill>
                  <a:schemeClr val="tx1"/>
                </a:solidFill>
                <a:latin typeface="Times" pitchFamily="18" charset="0"/>
              </a:defRPr>
            </a:lvl4pPr>
            <a:lvl5pPr marL="2057400" indent="-228600">
              <a:defRPr sz="1200">
                <a:solidFill>
                  <a:schemeClr val="tx1"/>
                </a:solidFill>
                <a:latin typeface="Times" pitchFamily="18" charset="0"/>
              </a:defRPr>
            </a:lvl5pPr>
            <a:lvl6pPr marL="2514600" indent="-228600" eaLnBrk="0" fontAlgn="base" hangingPunct="0">
              <a:spcBef>
                <a:spcPct val="0"/>
              </a:spcBef>
              <a:spcAft>
                <a:spcPct val="0"/>
              </a:spcAft>
              <a:defRPr sz="1200">
                <a:solidFill>
                  <a:schemeClr val="tx1"/>
                </a:solidFill>
                <a:latin typeface="Times" pitchFamily="18" charset="0"/>
              </a:defRPr>
            </a:lvl6pPr>
            <a:lvl7pPr marL="2971800" indent="-228600" eaLnBrk="0" fontAlgn="base" hangingPunct="0">
              <a:spcBef>
                <a:spcPct val="0"/>
              </a:spcBef>
              <a:spcAft>
                <a:spcPct val="0"/>
              </a:spcAft>
              <a:defRPr sz="1200">
                <a:solidFill>
                  <a:schemeClr val="tx1"/>
                </a:solidFill>
                <a:latin typeface="Times" pitchFamily="18" charset="0"/>
              </a:defRPr>
            </a:lvl7pPr>
            <a:lvl8pPr marL="3429000" indent="-228600" eaLnBrk="0" fontAlgn="base" hangingPunct="0">
              <a:spcBef>
                <a:spcPct val="0"/>
              </a:spcBef>
              <a:spcAft>
                <a:spcPct val="0"/>
              </a:spcAft>
              <a:defRPr sz="1200">
                <a:solidFill>
                  <a:schemeClr val="tx1"/>
                </a:solidFill>
                <a:latin typeface="Times" pitchFamily="18" charset="0"/>
              </a:defRPr>
            </a:lvl8pPr>
            <a:lvl9pPr marL="3886200" indent="-228600" eaLnBrk="0" fontAlgn="base" hangingPunct="0">
              <a:spcBef>
                <a:spcPct val="0"/>
              </a:spcBef>
              <a:spcAft>
                <a:spcPct val="0"/>
              </a:spcAft>
              <a:defRPr sz="1200">
                <a:solidFill>
                  <a:schemeClr val="tx1"/>
                </a:solidFill>
                <a:latin typeface="Times" pitchFamily="18" charset="0"/>
              </a:defRPr>
            </a:lvl9pPr>
          </a:lstStyle>
          <a:p>
            <a:r>
              <a:rPr lang="cs-CZ" sz="1400" b="1" dirty="0">
                <a:latin typeface="Times New Roman" pitchFamily="18" charset="0"/>
              </a:rPr>
              <a:t>Na konci dnešní přednášky byste měli</a:t>
            </a:r>
            <a:r>
              <a:rPr lang="en-US" sz="1400" b="1" dirty="0">
                <a:latin typeface="Times New Roman" pitchFamily="18" charset="0"/>
              </a:rPr>
              <a:t>:</a:t>
            </a:r>
            <a:endParaRPr lang="cs-CZ" sz="1400" dirty="0">
              <a:latin typeface="Times New Roman" pitchFamily="18" charset="0"/>
            </a:endParaRPr>
          </a:p>
          <a:p>
            <a:pPr>
              <a:buFontTx/>
              <a:buAutoNum type="arabicPeriod"/>
            </a:pPr>
            <a:endParaRPr lang="cs-CZ" sz="1400" dirty="0">
              <a:latin typeface="Times New Roman" pitchFamily="18" charset="0"/>
            </a:endParaRPr>
          </a:p>
          <a:p>
            <a:pPr>
              <a:buFontTx/>
              <a:buAutoNum type="arabicPeriod"/>
            </a:pPr>
            <a:r>
              <a:rPr lang="cs-CZ" altLang="en-US" sz="1400" dirty="0">
                <a:latin typeface="Times New Roman" pitchFamily="18" charset="0"/>
              </a:rPr>
              <a:t>Jaké jsou základní principy multispektrální a hmotnostní </a:t>
            </a:r>
            <a:r>
              <a:rPr lang="cs-CZ" altLang="en-US" sz="1400" dirty="0" err="1">
                <a:latin typeface="Times New Roman" pitchFamily="18" charset="0"/>
              </a:rPr>
              <a:t>cytometrie</a:t>
            </a:r>
            <a:endParaRPr lang="cs-CZ" altLang="en-US" sz="1400" dirty="0">
              <a:latin typeface="Times New Roman" pitchFamily="18" charset="0"/>
            </a:endParaRPr>
          </a:p>
          <a:p>
            <a:pPr>
              <a:buFontTx/>
              <a:buAutoNum type="arabicPeriod"/>
            </a:pPr>
            <a:r>
              <a:rPr lang="cs-CZ" altLang="en-US" sz="1400" dirty="0">
                <a:latin typeface="Times New Roman" pitchFamily="18" charset="0"/>
              </a:rPr>
              <a:t>vědět jakým způsoben je možné analyzovat buněčný cyklus.</a:t>
            </a:r>
          </a:p>
          <a:p>
            <a:pPr>
              <a:buFontTx/>
              <a:buAutoNum type="arabicPeriod"/>
            </a:pPr>
            <a:r>
              <a:rPr lang="en-US" altLang="en-US" sz="1400" dirty="0"/>
              <a:t> </a:t>
            </a:r>
            <a:r>
              <a:rPr lang="cs-CZ" altLang="en-US" sz="1400" dirty="0"/>
              <a:t>umět navrhnout další parametr kombinovatelný s DNA analýzou.</a:t>
            </a:r>
          </a:p>
          <a:p>
            <a:pPr>
              <a:buFontTx/>
              <a:buAutoNum type="arabicPeriod"/>
            </a:pPr>
            <a:r>
              <a:rPr lang="en-US" altLang="en-US" sz="1400" dirty="0"/>
              <a:t> </a:t>
            </a:r>
            <a:r>
              <a:rPr lang="cs-CZ" altLang="en-US" sz="1400" dirty="0"/>
              <a:t>znát příklady buněčných funkcí které je možné analyzovat na průtokovém </a:t>
            </a:r>
            <a:r>
              <a:rPr lang="cs-CZ" altLang="en-US" sz="1400" dirty="0" err="1"/>
              <a:t>cytometru</a:t>
            </a:r>
            <a:r>
              <a:rPr lang="cs-CZ" altLang="en-US" sz="1400" dirty="0"/>
              <a:t>.</a:t>
            </a:r>
            <a:endParaRPr lang="en-US" altLang="en-US" sz="1400" dirty="0">
              <a:latin typeface="Times New Roman" pitchFamily="18" charset="0"/>
            </a:endParaRPr>
          </a:p>
          <a:p>
            <a:pPr>
              <a:buFontTx/>
              <a:buAutoNum type="arabicPeriod"/>
            </a:pPr>
            <a:r>
              <a:rPr lang="cs-CZ" altLang="en-US" sz="1400" dirty="0">
                <a:latin typeface="Times New Roman" pitchFamily="18" charset="0"/>
              </a:rPr>
              <a:t>vědět co jsou to fluorescenční proteiny a jaké jsou výhody jejich využití v buněčné biologii.</a:t>
            </a:r>
          </a:p>
          <a:p>
            <a:pPr>
              <a:buFontTx/>
              <a:buAutoNum type="arabicPeriod"/>
            </a:pPr>
            <a:r>
              <a:rPr lang="cs-CZ" altLang="en-US" sz="1400" dirty="0">
                <a:latin typeface="Times New Roman" pitchFamily="18" charset="0"/>
              </a:rPr>
              <a:t>co je to </a:t>
            </a:r>
            <a:r>
              <a:rPr lang="cs-CZ" altLang="en-US" sz="1400" dirty="0" err="1">
                <a:latin typeface="Times New Roman" pitchFamily="18" charset="0"/>
              </a:rPr>
              <a:t>click</a:t>
            </a:r>
            <a:r>
              <a:rPr lang="cs-CZ" altLang="en-US" sz="1400" dirty="0">
                <a:latin typeface="Times New Roman" pitchFamily="18" charset="0"/>
              </a:rPr>
              <a:t>-IT.</a:t>
            </a:r>
            <a:endParaRPr lang="cs-CZ" sz="1400" dirty="0"/>
          </a:p>
        </p:txBody>
      </p:sp>
      <p:sp>
        <p:nvSpPr>
          <p:cNvPr id="67589" name="Rectangle 5"/>
          <p:cNvSpPr>
            <a:spLocks noChangeArrowheads="1"/>
          </p:cNvSpPr>
          <p:nvPr/>
        </p:nvSpPr>
        <p:spPr bwMode="auto">
          <a:xfrm>
            <a:off x="7183438" y="6527800"/>
            <a:ext cx="1960562"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800">
                <a:solidFill>
                  <a:schemeClr val="tx2"/>
                </a:solidFill>
                <a:latin typeface="Tahoma" pitchFamily="34" charset="0"/>
              </a:rPr>
              <a:t>K. Sou</a:t>
            </a:r>
            <a:r>
              <a:rPr lang="cs-CZ" sz="800">
                <a:solidFill>
                  <a:schemeClr val="tx2"/>
                </a:solidFill>
                <a:latin typeface="Tahoma" pitchFamily="34" charset="0"/>
              </a:rPr>
              <a:t>ček Bi9393 </a:t>
            </a:r>
            <a:r>
              <a:rPr lang="en-US" sz="800">
                <a:solidFill>
                  <a:schemeClr val="tx2"/>
                </a:solidFill>
                <a:latin typeface="Tahoma" pitchFamily="34" charset="0"/>
              </a:rPr>
              <a:t>Analytick</a:t>
            </a:r>
            <a:r>
              <a:rPr lang="cs-CZ" sz="800">
                <a:solidFill>
                  <a:schemeClr val="tx2"/>
                </a:solidFill>
                <a:latin typeface="Tahoma" pitchFamily="34" charset="0"/>
              </a:rPr>
              <a:t>á cytometrie</a:t>
            </a:r>
          </a:p>
        </p:txBody>
      </p:sp>
    </p:spTree>
    <p:extLst>
      <p:ext uri="{BB962C8B-B14F-4D97-AF65-F5344CB8AC3E}">
        <p14:creationId xmlns:p14="http://schemas.microsoft.com/office/powerpoint/2010/main" val="321390770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p:cNvSpPr>
            <a:spLocks noChangeArrowheads="1"/>
          </p:cNvSpPr>
          <p:nvPr/>
        </p:nvSpPr>
        <p:spPr bwMode="auto">
          <a:xfrm>
            <a:off x="1331913" y="304800"/>
            <a:ext cx="7481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BD Comp Beads</a:t>
            </a:r>
          </a:p>
        </p:txBody>
      </p:sp>
      <p:pic>
        <p:nvPicPr>
          <p:cNvPr id="134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500" y="1233488"/>
            <a:ext cx="3892550" cy="515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4148" name="Rectangle 4"/>
          <p:cNvSpPr>
            <a:spLocks noChangeArrowheads="1"/>
          </p:cNvSpPr>
          <p:nvPr/>
        </p:nvSpPr>
        <p:spPr bwMode="auto">
          <a:xfrm>
            <a:off x="4921250" y="2024063"/>
            <a:ext cx="4062413"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nSpc>
                <a:spcPct val="90000"/>
              </a:lnSpc>
            </a:pPr>
            <a:r>
              <a:rPr lang="fr-FR" altLang="en-US" sz="2400"/>
              <a:t>Always positive</a:t>
            </a:r>
          </a:p>
          <a:p>
            <a:pPr>
              <a:lnSpc>
                <a:spcPct val="90000"/>
              </a:lnSpc>
              <a:buFontTx/>
              <a:buNone/>
            </a:pPr>
            <a:endParaRPr lang="fr-FR" altLang="en-US" sz="2400"/>
          </a:p>
          <a:p>
            <a:pPr>
              <a:lnSpc>
                <a:spcPct val="90000"/>
              </a:lnSpc>
            </a:pPr>
            <a:r>
              <a:rPr lang="fr-FR" altLang="en-US" sz="2400"/>
              <a:t>Bright staining</a:t>
            </a:r>
          </a:p>
          <a:p>
            <a:pPr lvl="1">
              <a:lnSpc>
                <a:spcPct val="90000"/>
              </a:lnSpc>
              <a:buFontTx/>
              <a:buNone/>
            </a:pPr>
            <a:endParaRPr lang="fr-FR" altLang="en-US"/>
          </a:p>
          <a:p>
            <a:pPr>
              <a:lnSpc>
                <a:spcPct val="90000"/>
              </a:lnSpc>
            </a:pPr>
            <a:r>
              <a:rPr lang="fr-FR" altLang="en-US" sz="2400"/>
              <a:t>Save sample (HIV patients) </a:t>
            </a:r>
          </a:p>
          <a:p>
            <a:pPr>
              <a:lnSpc>
                <a:spcPct val="90000"/>
              </a:lnSpc>
              <a:buFontTx/>
              <a:buNone/>
            </a:pPr>
            <a:endParaRPr lang="fr-FR" altLang="en-US" sz="2400"/>
          </a:p>
          <a:p>
            <a:pPr>
              <a:lnSpc>
                <a:spcPct val="90000"/>
              </a:lnSpc>
            </a:pPr>
            <a:r>
              <a:rPr lang="fr-FR" altLang="en-US" sz="2400"/>
              <a:t>Use the same antibody for compensation and the real experiment </a:t>
            </a:r>
            <a:endParaRPr lang="en-US" altLang="en-US" sz="2400"/>
          </a:p>
        </p:txBody>
      </p:sp>
    </p:spTree>
    <p:extLst>
      <p:ext uri="{BB962C8B-B14F-4D97-AF65-F5344CB8AC3E}">
        <p14:creationId xmlns:p14="http://schemas.microsoft.com/office/powerpoint/2010/main" val="38820300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2"/>
          <p:cNvSpPr>
            <a:spLocks noChangeArrowheads="1"/>
          </p:cNvSpPr>
          <p:nvPr/>
        </p:nvSpPr>
        <p:spPr bwMode="auto">
          <a:xfrm>
            <a:off x="609600" y="0"/>
            <a:ext cx="74818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BD Comp Beads</a:t>
            </a:r>
          </a:p>
        </p:txBody>
      </p:sp>
      <p:grpSp>
        <p:nvGrpSpPr>
          <p:cNvPr id="135171" name="Group 9"/>
          <p:cNvGrpSpPr>
            <a:grpSpLocks/>
          </p:cNvGrpSpPr>
          <p:nvPr/>
        </p:nvGrpSpPr>
        <p:grpSpPr bwMode="auto">
          <a:xfrm>
            <a:off x="1017588" y="990600"/>
            <a:ext cx="7685087" cy="5867400"/>
            <a:chOff x="300" y="624"/>
            <a:chExt cx="5446" cy="3696"/>
          </a:xfrm>
        </p:grpSpPr>
        <p:pic>
          <p:nvPicPr>
            <p:cNvPr id="135172" name="Picture 4" descr="DOTPLOT_1152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 y="624"/>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descr="DOTPLOT_115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8" y="624"/>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4" name="Picture 6" descr="DOTPLOT_1153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6" y="652"/>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5" name="Picture 7" descr="DOTPLOT_1153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0" y="2496"/>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6" name="Picture 8" descr="DOTPLOT_1153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0" y="2520"/>
              <a:ext cx="1800" cy="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7022987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7"/>
          <p:cNvSpPr txBox="1">
            <a:spLocks noChangeArrowheads="1"/>
          </p:cNvSpPr>
          <p:nvPr/>
        </p:nvSpPr>
        <p:spPr bwMode="auto">
          <a:xfrm>
            <a:off x="1576388" y="1316038"/>
            <a:ext cx="6981825" cy="1169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endParaRPr kumimoji="0" lang="en-US" altLang="en-US" sz="2000" b="1">
              <a:solidFill>
                <a:srgbClr val="000000"/>
              </a:solidFill>
            </a:endParaRPr>
          </a:p>
          <a:p>
            <a:pPr>
              <a:spcBef>
                <a:spcPct val="50000"/>
              </a:spcBef>
              <a:buClrTx/>
              <a:buFontTx/>
              <a:buNone/>
            </a:pPr>
            <a:r>
              <a:rPr kumimoji="0" lang="en-US" altLang="en-US" sz="2000"/>
              <a:t>PBMC were stained as shown in a </a:t>
            </a:r>
            <a:r>
              <a:rPr kumimoji="0" lang="cs-CZ" altLang="en-US" sz="2000"/>
              <a:t>3</a:t>
            </a:r>
            <a:r>
              <a:rPr kumimoji="0" lang="en-US" altLang="en-US" sz="2000"/>
              <a:t>-color experiment.  Compensation was properly set for all spillovers</a:t>
            </a:r>
          </a:p>
        </p:txBody>
      </p:sp>
      <p:sp>
        <p:nvSpPr>
          <p:cNvPr id="136195" name="Text Box 8"/>
          <p:cNvSpPr txBox="1">
            <a:spLocks noChangeArrowheads="1"/>
          </p:cNvSpPr>
          <p:nvPr/>
        </p:nvSpPr>
        <p:spPr bwMode="auto">
          <a:xfrm>
            <a:off x="1009650" y="6583363"/>
            <a:ext cx="1906588" cy="277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r>
              <a:rPr kumimoji="0" lang="en-US" altLang="en-US" sz="1200"/>
              <a:t>Courtesy Mario Roederer</a:t>
            </a:r>
          </a:p>
        </p:txBody>
      </p:sp>
      <p:sp>
        <p:nvSpPr>
          <p:cNvPr id="136196" name="Rectangle 9"/>
          <p:cNvSpPr>
            <a:spLocks noChangeArrowheads="1"/>
          </p:cNvSpPr>
          <p:nvPr/>
        </p:nvSpPr>
        <p:spPr bwMode="auto">
          <a:xfrm>
            <a:off x="2332038" y="1000125"/>
            <a:ext cx="5715000" cy="58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eaLnBrk="1" hangingPunct="1">
              <a:spcBef>
                <a:spcPct val="0"/>
              </a:spcBef>
              <a:buClrTx/>
              <a:buFontTx/>
              <a:buNone/>
            </a:pPr>
            <a:r>
              <a:rPr kumimoji="0" lang="en-US" altLang="en-US" sz="3200">
                <a:solidFill>
                  <a:srgbClr val="FF171C"/>
                </a:solidFill>
                <a:latin typeface="Arial Black" pitchFamily="34" charset="0"/>
              </a:rPr>
              <a:t>F</a:t>
            </a:r>
            <a:r>
              <a:rPr kumimoji="0" lang="en-US" altLang="en-US" sz="3200">
                <a:latin typeface="Arial Black" pitchFamily="34" charset="0"/>
              </a:rPr>
              <a:t>luorescence</a:t>
            </a:r>
            <a:r>
              <a:rPr kumimoji="0" lang="en-US" altLang="en-US" sz="3200">
                <a:solidFill>
                  <a:srgbClr val="000000"/>
                </a:solidFill>
                <a:latin typeface="Arial Black" pitchFamily="34" charset="0"/>
              </a:rPr>
              <a:t> </a:t>
            </a:r>
            <a:r>
              <a:rPr kumimoji="0" lang="en-US" altLang="en-US" sz="3200">
                <a:solidFill>
                  <a:srgbClr val="FF171C"/>
                </a:solidFill>
                <a:latin typeface="Arial Black" pitchFamily="34" charset="0"/>
              </a:rPr>
              <a:t>M</a:t>
            </a:r>
            <a:r>
              <a:rPr kumimoji="0" lang="en-US" altLang="en-US" sz="3200">
                <a:latin typeface="Arial Black" pitchFamily="34" charset="0"/>
              </a:rPr>
              <a:t>inus</a:t>
            </a:r>
            <a:r>
              <a:rPr kumimoji="0" lang="en-US" altLang="en-US" sz="3200">
                <a:solidFill>
                  <a:srgbClr val="000000"/>
                </a:solidFill>
                <a:latin typeface="Arial Black" pitchFamily="34" charset="0"/>
              </a:rPr>
              <a:t> </a:t>
            </a:r>
            <a:r>
              <a:rPr kumimoji="0" lang="en-US" altLang="en-US" sz="3200">
                <a:solidFill>
                  <a:srgbClr val="FF171C"/>
                </a:solidFill>
                <a:latin typeface="Arial Black" pitchFamily="34" charset="0"/>
              </a:rPr>
              <a:t>O</a:t>
            </a:r>
            <a:r>
              <a:rPr kumimoji="0" lang="en-US" altLang="en-US" sz="3200">
                <a:latin typeface="Arial Black" pitchFamily="34" charset="0"/>
              </a:rPr>
              <a:t>ne</a:t>
            </a:r>
          </a:p>
        </p:txBody>
      </p:sp>
      <p:pic>
        <p:nvPicPr>
          <p:cNvPr id="13619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6013" y="2636838"/>
            <a:ext cx="7113587" cy="3424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4905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Nadpis 1"/>
          <p:cNvSpPr>
            <a:spLocks noGrp="1"/>
          </p:cNvSpPr>
          <p:nvPr>
            <p:ph type="title"/>
          </p:nvPr>
        </p:nvSpPr>
        <p:spPr/>
        <p:txBody>
          <a:bodyPr/>
          <a:lstStyle/>
          <a:p>
            <a:r>
              <a:rPr lang="cs-CZ" altLang="en-US"/>
              <a:t>Tandemové značky</a:t>
            </a:r>
            <a:endParaRPr lang="en-US" altLang="en-US"/>
          </a:p>
        </p:txBody>
      </p:sp>
      <p:pic>
        <p:nvPicPr>
          <p:cNvPr id="137219" name="Picture 2" descr="http://www.abcam.com/ps/CMS/Images/Tandem-Dyes_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3538" y="1581150"/>
            <a:ext cx="6480175"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27364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Nadpis 1"/>
          <p:cNvSpPr>
            <a:spLocks noGrp="1"/>
          </p:cNvSpPr>
          <p:nvPr>
            <p:ph type="title"/>
          </p:nvPr>
        </p:nvSpPr>
        <p:spPr/>
        <p:txBody>
          <a:bodyPr/>
          <a:lstStyle/>
          <a:p>
            <a:r>
              <a:rPr lang="cs-CZ" altLang="en-US"/>
              <a:t>Tandemové značky - příklad</a:t>
            </a:r>
            <a:endParaRPr lang="en-US" altLang="en-US"/>
          </a:p>
        </p:txBody>
      </p:sp>
      <p:pic>
        <p:nvPicPr>
          <p:cNvPr id="2969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4292600"/>
            <a:ext cx="7705725" cy="237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824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513" y="2060575"/>
            <a:ext cx="7666037" cy="2363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7297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969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1211263" y="530225"/>
            <a:ext cx="748188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lang="en-US" altLang="en-US" sz="3200">
                <a:latin typeface="Arial Black" pitchFamily="34" charset="0"/>
              </a:rPr>
              <a:t>Tandems are light sensitive</a:t>
            </a:r>
          </a:p>
        </p:txBody>
      </p:sp>
      <p:grpSp>
        <p:nvGrpSpPr>
          <p:cNvPr id="139267" name="Group 135"/>
          <p:cNvGrpSpPr>
            <a:grpSpLocks/>
          </p:cNvGrpSpPr>
          <p:nvPr/>
        </p:nvGrpSpPr>
        <p:grpSpPr bwMode="auto">
          <a:xfrm>
            <a:off x="1493838" y="1576388"/>
            <a:ext cx="6264275" cy="5005387"/>
            <a:chOff x="821" y="975"/>
            <a:chExt cx="4439" cy="3153"/>
          </a:xfrm>
        </p:grpSpPr>
        <p:sp>
          <p:nvSpPr>
            <p:cNvPr id="139268" name="Text Box 3"/>
            <p:cNvSpPr txBox="1">
              <a:spLocks noChangeArrowheads="1"/>
            </p:cNvSpPr>
            <p:nvPr/>
          </p:nvSpPr>
          <p:spPr bwMode="auto">
            <a:xfrm>
              <a:off x="4075" y="1727"/>
              <a:ext cx="9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r>
                <a:rPr kumimoji="0" lang="en-US" altLang="en-US" sz="2400" b="1"/>
                <a:t>0 hours</a:t>
              </a:r>
            </a:p>
          </p:txBody>
        </p:sp>
        <p:sp>
          <p:nvSpPr>
            <p:cNvPr id="139269" name="Rectangle 4"/>
            <p:cNvSpPr>
              <a:spLocks noChangeArrowheads="1"/>
            </p:cNvSpPr>
            <p:nvPr/>
          </p:nvSpPr>
          <p:spPr bwMode="auto">
            <a:xfrm>
              <a:off x="4044" y="2579"/>
              <a:ext cx="102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t>2 hours</a:t>
              </a:r>
            </a:p>
          </p:txBody>
        </p:sp>
        <p:sp>
          <p:nvSpPr>
            <p:cNvPr id="139270" name="Rectangle 5"/>
            <p:cNvSpPr>
              <a:spLocks noChangeArrowheads="1"/>
            </p:cNvSpPr>
            <p:nvPr/>
          </p:nvSpPr>
          <p:spPr bwMode="auto">
            <a:xfrm>
              <a:off x="3879" y="3567"/>
              <a:ext cx="135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t>22.5 hours</a:t>
              </a:r>
            </a:p>
          </p:txBody>
        </p:sp>
        <p:sp>
          <p:nvSpPr>
            <p:cNvPr id="139271" name="Text Box 6"/>
            <p:cNvSpPr txBox="1">
              <a:spLocks noChangeArrowheads="1"/>
            </p:cNvSpPr>
            <p:nvPr/>
          </p:nvSpPr>
          <p:spPr bwMode="auto">
            <a:xfrm>
              <a:off x="821" y="2472"/>
              <a:ext cx="654" cy="7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a:t>
              </a:r>
            </a:p>
            <a:p>
              <a:pPr algn="ctr">
                <a:spcBef>
                  <a:spcPct val="0"/>
                </a:spcBef>
                <a:buClrTx/>
                <a:buFontTx/>
                <a:buNone/>
              </a:pPr>
              <a:r>
                <a:rPr kumimoji="0" lang="en-US" altLang="en-US" sz="2400" b="1">
                  <a:latin typeface="Helvetica" pitchFamily="34" charset="0"/>
                </a:rPr>
                <a:t>(FL2)</a:t>
              </a:r>
            </a:p>
          </p:txBody>
        </p:sp>
        <p:grpSp>
          <p:nvGrpSpPr>
            <p:cNvPr id="139272" name="Group 7"/>
            <p:cNvGrpSpPr>
              <a:grpSpLocks/>
            </p:cNvGrpSpPr>
            <p:nvPr/>
          </p:nvGrpSpPr>
          <p:grpSpPr bwMode="auto">
            <a:xfrm>
              <a:off x="1483" y="1437"/>
              <a:ext cx="2294" cy="2691"/>
              <a:chOff x="1121" y="775"/>
              <a:chExt cx="2595" cy="3499"/>
            </a:xfrm>
          </p:grpSpPr>
          <p:pic>
            <p:nvPicPr>
              <p:cNvPr id="139278"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0" y="789"/>
                <a:ext cx="1190" cy="11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79"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8" y="1935"/>
                <a:ext cx="1224" cy="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80"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1" y="3063"/>
                <a:ext cx="1228" cy="1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81"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14" y="776"/>
                <a:ext cx="1233" cy="11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39282" name="Group 12"/>
              <p:cNvGrpSpPr>
                <a:grpSpLocks/>
              </p:cNvGrpSpPr>
              <p:nvPr/>
            </p:nvGrpSpPr>
            <p:grpSpPr bwMode="auto">
              <a:xfrm>
                <a:off x="1129" y="786"/>
                <a:ext cx="64" cy="1135"/>
                <a:chOff x="1472" y="452"/>
                <a:chExt cx="69" cy="1282"/>
              </a:xfrm>
            </p:grpSpPr>
            <p:sp>
              <p:nvSpPr>
                <p:cNvPr id="139379" name="Line 13"/>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0" name="Line 14"/>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1" name="Line 15"/>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2" name="Line 16"/>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3" name="Line 17"/>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4" name="Line 18"/>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5" name="Line 19"/>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6" name="Line 20"/>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7" name="Line 21"/>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8" name="Line 22"/>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89" name="Line 23"/>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0" name="Line 24"/>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1" name="Line 25"/>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2" name="Line 26"/>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3" name="Line 27"/>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4" name="Line 28"/>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5" name="Line 29"/>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6" name="Line 30"/>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7" name="Line 31"/>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8" name="Line 32"/>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99" name="Line 33"/>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9283" name="Line 34"/>
              <p:cNvSpPr>
                <a:spLocks noChangeShapeType="1"/>
              </p:cNvSpPr>
              <p:nvPr/>
            </p:nvSpPr>
            <p:spPr bwMode="auto">
              <a:xfrm>
                <a:off x="1200" y="1921"/>
                <a:ext cx="2506"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84" name="Line 35"/>
              <p:cNvSpPr>
                <a:spLocks noChangeShapeType="1"/>
              </p:cNvSpPr>
              <p:nvPr/>
            </p:nvSpPr>
            <p:spPr bwMode="auto">
              <a:xfrm rot="-5400000">
                <a:off x="757" y="2472"/>
                <a:ext cx="3393"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285" name="Group 36"/>
              <p:cNvGrpSpPr>
                <a:grpSpLocks/>
              </p:cNvGrpSpPr>
              <p:nvPr/>
            </p:nvGrpSpPr>
            <p:grpSpPr bwMode="auto">
              <a:xfrm>
                <a:off x="1129" y="1922"/>
                <a:ext cx="64" cy="1135"/>
                <a:chOff x="1472" y="452"/>
                <a:chExt cx="69" cy="1282"/>
              </a:xfrm>
            </p:grpSpPr>
            <p:sp>
              <p:nvSpPr>
                <p:cNvPr id="139358" name="Line 37"/>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9" name="Line 38"/>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0" name="Line 39"/>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1" name="Line 40"/>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2" name="Line 41"/>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3" name="Line 42"/>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4" name="Line 43"/>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5" name="Line 44"/>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6" name="Line 45"/>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7" name="Line 46"/>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8" name="Line 47"/>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69" name="Line 48"/>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0" name="Line 49"/>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1" name="Line 50"/>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2" name="Line 51"/>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3" name="Line 52"/>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4" name="Line 53"/>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5" name="Line 54"/>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6" name="Line 55"/>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7" name="Line 56"/>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78" name="Line 57"/>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9286" name="Group 58"/>
              <p:cNvGrpSpPr>
                <a:grpSpLocks/>
              </p:cNvGrpSpPr>
              <p:nvPr/>
            </p:nvGrpSpPr>
            <p:grpSpPr bwMode="auto">
              <a:xfrm>
                <a:off x="1201" y="4194"/>
                <a:ext cx="2515" cy="80"/>
                <a:chOff x="1201" y="3202"/>
                <a:chExt cx="2515" cy="80"/>
              </a:xfrm>
            </p:grpSpPr>
            <p:sp>
              <p:nvSpPr>
                <p:cNvPr id="139316" name="Line 59"/>
                <p:cNvSpPr>
                  <a:spLocks noChangeShapeType="1"/>
                </p:cNvSpPr>
                <p:nvPr/>
              </p:nvSpPr>
              <p:spPr bwMode="auto">
                <a:xfrm>
                  <a:off x="255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7" name="Line 60"/>
                <p:cNvSpPr>
                  <a:spLocks noChangeShapeType="1"/>
                </p:cNvSpPr>
                <p:nvPr/>
              </p:nvSpPr>
              <p:spPr bwMode="auto">
                <a:xfrm>
                  <a:off x="2637"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8" name="Line 61"/>
                <p:cNvSpPr>
                  <a:spLocks noChangeShapeType="1"/>
                </p:cNvSpPr>
                <p:nvPr/>
              </p:nvSpPr>
              <p:spPr bwMode="auto">
                <a:xfrm>
                  <a:off x="2700"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9" name="Line 62"/>
                <p:cNvSpPr>
                  <a:spLocks noChangeShapeType="1"/>
                </p:cNvSpPr>
                <p:nvPr/>
              </p:nvSpPr>
              <p:spPr bwMode="auto">
                <a:xfrm>
                  <a:off x="273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0" name="Line 63"/>
                <p:cNvSpPr>
                  <a:spLocks noChangeShapeType="1"/>
                </p:cNvSpPr>
                <p:nvPr/>
              </p:nvSpPr>
              <p:spPr bwMode="auto">
                <a:xfrm>
                  <a:off x="2764"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1" name="Line 64"/>
                <p:cNvSpPr>
                  <a:spLocks noChangeShapeType="1"/>
                </p:cNvSpPr>
                <p:nvPr/>
              </p:nvSpPr>
              <p:spPr bwMode="auto">
                <a:xfrm>
                  <a:off x="2864"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2" name="Line 65"/>
                <p:cNvSpPr>
                  <a:spLocks noChangeShapeType="1"/>
                </p:cNvSpPr>
                <p:nvPr/>
              </p:nvSpPr>
              <p:spPr bwMode="auto">
                <a:xfrm>
                  <a:off x="2949"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3" name="Line 66"/>
                <p:cNvSpPr>
                  <a:spLocks noChangeShapeType="1"/>
                </p:cNvSpPr>
                <p:nvPr/>
              </p:nvSpPr>
              <p:spPr bwMode="auto">
                <a:xfrm>
                  <a:off x="300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4" name="Line 67"/>
                <p:cNvSpPr>
                  <a:spLocks noChangeShapeType="1"/>
                </p:cNvSpPr>
                <p:nvPr/>
              </p:nvSpPr>
              <p:spPr bwMode="auto">
                <a:xfrm>
                  <a:off x="3048"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5" name="Line 68"/>
                <p:cNvSpPr>
                  <a:spLocks noChangeShapeType="1"/>
                </p:cNvSpPr>
                <p:nvPr/>
              </p:nvSpPr>
              <p:spPr bwMode="auto">
                <a:xfrm>
                  <a:off x="3077"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6" name="Line 69"/>
                <p:cNvSpPr>
                  <a:spLocks noChangeShapeType="1"/>
                </p:cNvSpPr>
                <p:nvPr/>
              </p:nvSpPr>
              <p:spPr bwMode="auto">
                <a:xfrm>
                  <a:off x="3176"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7" name="Line 70"/>
                <p:cNvSpPr>
                  <a:spLocks noChangeShapeType="1"/>
                </p:cNvSpPr>
                <p:nvPr/>
              </p:nvSpPr>
              <p:spPr bwMode="auto">
                <a:xfrm>
                  <a:off x="326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8" name="Line 71"/>
                <p:cNvSpPr>
                  <a:spLocks noChangeShapeType="1"/>
                </p:cNvSpPr>
                <p:nvPr/>
              </p:nvSpPr>
              <p:spPr bwMode="auto">
                <a:xfrm>
                  <a:off x="3318"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29" name="Line 72"/>
                <p:cNvSpPr>
                  <a:spLocks noChangeShapeType="1"/>
                </p:cNvSpPr>
                <p:nvPr/>
              </p:nvSpPr>
              <p:spPr bwMode="auto">
                <a:xfrm>
                  <a:off x="3361"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0" name="Line 73"/>
                <p:cNvSpPr>
                  <a:spLocks noChangeShapeType="1"/>
                </p:cNvSpPr>
                <p:nvPr/>
              </p:nvSpPr>
              <p:spPr bwMode="auto">
                <a:xfrm>
                  <a:off x="3389" y="3209"/>
                  <a:ext cx="0" cy="73"/>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1" name="Line 74"/>
                <p:cNvSpPr>
                  <a:spLocks noChangeShapeType="1"/>
                </p:cNvSpPr>
                <p:nvPr/>
              </p:nvSpPr>
              <p:spPr bwMode="auto">
                <a:xfrm>
                  <a:off x="3489"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2" name="Line 75"/>
                <p:cNvSpPr>
                  <a:spLocks noChangeShapeType="1"/>
                </p:cNvSpPr>
                <p:nvPr/>
              </p:nvSpPr>
              <p:spPr bwMode="auto">
                <a:xfrm>
                  <a:off x="3574"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3" name="Line 76"/>
                <p:cNvSpPr>
                  <a:spLocks noChangeShapeType="1"/>
                </p:cNvSpPr>
                <p:nvPr/>
              </p:nvSpPr>
              <p:spPr bwMode="auto">
                <a:xfrm>
                  <a:off x="3630"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4" name="Line 77"/>
                <p:cNvSpPr>
                  <a:spLocks noChangeShapeType="1"/>
                </p:cNvSpPr>
                <p:nvPr/>
              </p:nvSpPr>
              <p:spPr bwMode="auto">
                <a:xfrm>
                  <a:off x="3673" y="3209"/>
                  <a:ext cx="0" cy="26"/>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5" name="Line 78"/>
                <p:cNvSpPr>
                  <a:spLocks noChangeShapeType="1"/>
                </p:cNvSpPr>
                <p:nvPr/>
              </p:nvSpPr>
              <p:spPr bwMode="auto">
                <a:xfrm>
                  <a:off x="3716" y="3215"/>
                  <a:ext cx="0" cy="54"/>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139336" name="Group 79"/>
                <p:cNvGrpSpPr>
                  <a:grpSpLocks/>
                </p:cNvGrpSpPr>
                <p:nvPr/>
              </p:nvGrpSpPr>
              <p:grpSpPr bwMode="auto">
                <a:xfrm>
                  <a:off x="1201" y="3202"/>
                  <a:ext cx="1271" cy="80"/>
                  <a:chOff x="1545" y="1734"/>
                  <a:chExt cx="1366" cy="90"/>
                </a:xfrm>
              </p:grpSpPr>
              <p:sp>
                <p:nvSpPr>
                  <p:cNvPr id="139337" name="Line 80"/>
                  <p:cNvSpPr>
                    <a:spLocks noChangeShapeType="1"/>
                  </p:cNvSpPr>
                  <p:nvPr/>
                </p:nvSpPr>
                <p:spPr bwMode="auto">
                  <a:xfrm>
                    <a:off x="1545" y="1734"/>
                    <a:ext cx="0" cy="9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8" name="Line 81"/>
                  <p:cNvSpPr>
                    <a:spLocks noChangeShapeType="1"/>
                  </p:cNvSpPr>
                  <p:nvPr/>
                </p:nvSpPr>
                <p:spPr bwMode="auto">
                  <a:xfrm>
                    <a:off x="165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39" name="Line 82"/>
                  <p:cNvSpPr>
                    <a:spLocks noChangeShapeType="1"/>
                  </p:cNvSpPr>
                  <p:nvPr/>
                </p:nvSpPr>
                <p:spPr bwMode="auto">
                  <a:xfrm>
                    <a:off x="1751"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0" name="Line 83"/>
                  <p:cNvSpPr>
                    <a:spLocks noChangeShapeType="1"/>
                  </p:cNvSpPr>
                  <p:nvPr/>
                </p:nvSpPr>
                <p:spPr bwMode="auto">
                  <a:xfrm>
                    <a:off x="181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1" name="Line 84"/>
                  <p:cNvSpPr>
                    <a:spLocks noChangeShapeType="1"/>
                  </p:cNvSpPr>
                  <p:nvPr/>
                </p:nvSpPr>
                <p:spPr bwMode="auto">
                  <a:xfrm>
                    <a:off x="185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2" name="Line 85"/>
                  <p:cNvSpPr>
                    <a:spLocks noChangeShapeType="1"/>
                  </p:cNvSpPr>
                  <p:nvPr/>
                </p:nvSpPr>
                <p:spPr bwMode="auto">
                  <a:xfrm>
                    <a:off x="1888"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3" name="Line 86"/>
                  <p:cNvSpPr>
                    <a:spLocks noChangeShapeType="1"/>
                  </p:cNvSpPr>
                  <p:nvPr/>
                </p:nvSpPr>
                <p:spPr bwMode="auto">
                  <a:xfrm>
                    <a:off x="1995"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4" name="Line 87"/>
                  <p:cNvSpPr>
                    <a:spLocks noChangeShapeType="1"/>
                  </p:cNvSpPr>
                  <p:nvPr/>
                </p:nvSpPr>
                <p:spPr bwMode="auto">
                  <a:xfrm>
                    <a:off x="2087"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5" name="Line 88"/>
                  <p:cNvSpPr>
                    <a:spLocks noChangeShapeType="1"/>
                  </p:cNvSpPr>
                  <p:nvPr/>
                </p:nvSpPr>
                <p:spPr bwMode="auto">
                  <a:xfrm>
                    <a:off x="214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6" name="Line 89"/>
                  <p:cNvSpPr>
                    <a:spLocks noChangeShapeType="1"/>
                  </p:cNvSpPr>
                  <p:nvPr/>
                </p:nvSpPr>
                <p:spPr bwMode="auto">
                  <a:xfrm>
                    <a:off x="2193"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7" name="Line 90"/>
                  <p:cNvSpPr>
                    <a:spLocks noChangeShapeType="1"/>
                  </p:cNvSpPr>
                  <p:nvPr/>
                </p:nvSpPr>
                <p:spPr bwMode="auto">
                  <a:xfrm>
                    <a:off x="2224"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8" name="Line 91"/>
                  <p:cNvSpPr>
                    <a:spLocks noChangeShapeType="1"/>
                  </p:cNvSpPr>
                  <p:nvPr/>
                </p:nvSpPr>
                <p:spPr bwMode="auto">
                  <a:xfrm>
                    <a:off x="2331"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49" name="Line 92"/>
                  <p:cNvSpPr>
                    <a:spLocks noChangeShapeType="1"/>
                  </p:cNvSpPr>
                  <p:nvPr/>
                </p:nvSpPr>
                <p:spPr bwMode="auto">
                  <a:xfrm>
                    <a:off x="2422"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0" name="Line 93"/>
                  <p:cNvSpPr>
                    <a:spLocks noChangeShapeType="1"/>
                  </p:cNvSpPr>
                  <p:nvPr/>
                </p:nvSpPr>
                <p:spPr bwMode="auto">
                  <a:xfrm>
                    <a:off x="2483"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1" name="Line 94"/>
                  <p:cNvSpPr>
                    <a:spLocks noChangeShapeType="1"/>
                  </p:cNvSpPr>
                  <p:nvPr/>
                </p:nvSpPr>
                <p:spPr bwMode="auto">
                  <a:xfrm>
                    <a:off x="252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2" name="Line 95"/>
                  <p:cNvSpPr>
                    <a:spLocks noChangeShapeType="1"/>
                  </p:cNvSpPr>
                  <p:nvPr/>
                </p:nvSpPr>
                <p:spPr bwMode="auto">
                  <a:xfrm>
                    <a:off x="2560" y="1742"/>
                    <a:ext cx="0" cy="82"/>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3" name="Line 96"/>
                  <p:cNvSpPr>
                    <a:spLocks noChangeShapeType="1"/>
                  </p:cNvSpPr>
                  <p:nvPr/>
                </p:nvSpPr>
                <p:spPr bwMode="auto">
                  <a:xfrm>
                    <a:off x="2667"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4" name="Line 97"/>
                  <p:cNvSpPr>
                    <a:spLocks noChangeShapeType="1"/>
                  </p:cNvSpPr>
                  <p:nvPr/>
                </p:nvSpPr>
                <p:spPr bwMode="auto">
                  <a:xfrm>
                    <a:off x="2758"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5" name="Line 98"/>
                  <p:cNvSpPr>
                    <a:spLocks noChangeShapeType="1"/>
                  </p:cNvSpPr>
                  <p:nvPr/>
                </p:nvSpPr>
                <p:spPr bwMode="auto">
                  <a:xfrm>
                    <a:off x="2819"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6" name="Line 99"/>
                  <p:cNvSpPr>
                    <a:spLocks noChangeShapeType="1"/>
                  </p:cNvSpPr>
                  <p:nvPr/>
                </p:nvSpPr>
                <p:spPr bwMode="auto">
                  <a:xfrm>
                    <a:off x="2865" y="1742"/>
                    <a:ext cx="0" cy="29"/>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57" name="Line 100"/>
                  <p:cNvSpPr>
                    <a:spLocks noChangeShapeType="1"/>
                  </p:cNvSpPr>
                  <p:nvPr/>
                </p:nvSpPr>
                <p:spPr bwMode="auto">
                  <a:xfrm>
                    <a:off x="2911" y="1749"/>
                    <a:ext cx="0" cy="6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pic>
            <p:nvPicPr>
              <p:cNvPr id="139287" name="Picture 101"/>
              <p:cNvPicPr>
                <a:picLocks noChangeAspect="1" noChangeArrowheads="1"/>
              </p:cNvPicPr>
              <p:nvPr/>
            </p:nvPicPr>
            <p:blipFill>
              <a:blip r:embed="rId6">
                <a:extLst>
                  <a:ext uri="{28A0092B-C50C-407E-A947-70E740481C1C}">
                    <a14:useLocalDpi xmlns:a14="http://schemas.microsoft.com/office/drawing/2010/main" val="0"/>
                  </a:ext>
                </a:extLst>
              </a:blip>
              <a:srcRect t="1416"/>
              <a:stretch>
                <a:fillRect/>
              </a:stretch>
            </p:blipFill>
            <p:spPr bwMode="auto">
              <a:xfrm>
                <a:off x="2472" y="1932"/>
                <a:ext cx="1224" cy="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9288" name="Picture 10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64" y="3079"/>
                <a:ext cx="1240" cy="11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9289" name="Line 103"/>
              <p:cNvSpPr>
                <a:spLocks noChangeShapeType="1"/>
              </p:cNvSpPr>
              <p:nvPr/>
            </p:nvSpPr>
            <p:spPr bwMode="auto">
              <a:xfrm>
                <a:off x="1192" y="3057"/>
                <a:ext cx="2506" cy="0"/>
              </a:xfrm>
              <a:prstGeom prst="line">
                <a:avLst/>
              </a:prstGeom>
              <a:noFill/>
              <a:ln w="38100">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0" name="Rectangle 104"/>
              <p:cNvSpPr>
                <a:spLocks noChangeArrowheads="1"/>
              </p:cNvSpPr>
              <p:nvPr/>
            </p:nvSpPr>
            <p:spPr bwMode="auto">
              <a:xfrm>
                <a:off x="1199" y="777"/>
                <a:ext cx="2495" cy="3407"/>
              </a:xfrm>
              <a:prstGeom prst="rect">
                <a:avLst/>
              </a:prstGeom>
              <a:noFill/>
              <a:ln w="38100">
                <a:solidFill>
                  <a:srgbClr val="FF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spcBef>
                    <a:spcPct val="0"/>
                  </a:spcBef>
                  <a:buClrTx/>
                  <a:buFontTx/>
                  <a:buNone/>
                </a:pPr>
                <a:endParaRPr lang="en-US" altLang="en-US" sz="3200" b="1">
                  <a:solidFill>
                    <a:srgbClr val="000000"/>
                  </a:solidFill>
                  <a:latin typeface="Arial Black" pitchFamily="34" charset="0"/>
                </a:endParaRPr>
              </a:p>
            </p:txBody>
          </p:sp>
          <p:grpSp>
            <p:nvGrpSpPr>
              <p:cNvPr id="139291" name="Group 105"/>
              <p:cNvGrpSpPr>
                <a:grpSpLocks/>
              </p:cNvGrpSpPr>
              <p:nvPr/>
            </p:nvGrpSpPr>
            <p:grpSpPr bwMode="auto">
              <a:xfrm>
                <a:off x="1121" y="3050"/>
                <a:ext cx="64" cy="1135"/>
                <a:chOff x="1472" y="452"/>
                <a:chExt cx="69" cy="1282"/>
              </a:xfrm>
            </p:grpSpPr>
            <p:sp>
              <p:nvSpPr>
                <p:cNvPr id="139295" name="Line 106"/>
                <p:cNvSpPr>
                  <a:spLocks noChangeShapeType="1"/>
                </p:cNvSpPr>
                <p:nvPr/>
              </p:nvSpPr>
              <p:spPr bwMode="auto">
                <a:xfrm flipH="1">
                  <a:off x="1472" y="1734"/>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6" name="Line 107"/>
                <p:cNvSpPr>
                  <a:spLocks noChangeShapeType="1"/>
                </p:cNvSpPr>
                <p:nvPr/>
              </p:nvSpPr>
              <p:spPr bwMode="auto">
                <a:xfrm flipH="1">
                  <a:off x="1518" y="16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7" name="Line 108"/>
                <p:cNvSpPr>
                  <a:spLocks noChangeShapeType="1"/>
                </p:cNvSpPr>
                <p:nvPr/>
              </p:nvSpPr>
              <p:spPr bwMode="auto">
                <a:xfrm flipH="1">
                  <a:off x="1518" y="155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8" name="Line 109"/>
                <p:cNvSpPr>
                  <a:spLocks noChangeShapeType="1"/>
                </p:cNvSpPr>
                <p:nvPr/>
              </p:nvSpPr>
              <p:spPr bwMode="auto">
                <a:xfrm flipH="1">
                  <a:off x="1518" y="1493"/>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299" name="Line 110"/>
                <p:cNvSpPr>
                  <a:spLocks noChangeShapeType="1"/>
                </p:cNvSpPr>
                <p:nvPr/>
              </p:nvSpPr>
              <p:spPr bwMode="auto">
                <a:xfrm flipH="1">
                  <a:off x="1518" y="1448"/>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0" name="Line 111"/>
                <p:cNvSpPr>
                  <a:spLocks noChangeShapeType="1"/>
                </p:cNvSpPr>
                <p:nvPr/>
              </p:nvSpPr>
              <p:spPr bwMode="auto">
                <a:xfrm flipH="1">
                  <a:off x="1472" y="1425"/>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1" name="Line 112"/>
                <p:cNvSpPr>
                  <a:spLocks noChangeShapeType="1"/>
                </p:cNvSpPr>
                <p:nvPr/>
              </p:nvSpPr>
              <p:spPr bwMode="auto">
                <a:xfrm flipH="1">
                  <a:off x="1518" y="131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2" name="Line 113"/>
                <p:cNvSpPr>
                  <a:spLocks noChangeShapeType="1"/>
                </p:cNvSpPr>
                <p:nvPr/>
              </p:nvSpPr>
              <p:spPr bwMode="auto">
                <a:xfrm flipH="1">
                  <a:off x="1518" y="122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3" name="Line 114"/>
                <p:cNvSpPr>
                  <a:spLocks noChangeShapeType="1"/>
                </p:cNvSpPr>
                <p:nvPr/>
              </p:nvSpPr>
              <p:spPr bwMode="auto">
                <a:xfrm flipH="1">
                  <a:off x="1518" y="1169"/>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4" name="Line 115"/>
                <p:cNvSpPr>
                  <a:spLocks noChangeShapeType="1"/>
                </p:cNvSpPr>
                <p:nvPr/>
              </p:nvSpPr>
              <p:spPr bwMode="auto">
                <a:xfrm flipH="1">
                  <a:off x="1518" y="113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5" name="Line 116"/>
                <p:cNvSpPr>
                  <a:spLocks noChangeShapeType="1"/>
                </p:cNvSpPr>
                <p:nvPr/>
              </p:nvSpPr>
              <p:spPr bwMode="auto">
                <a:xfrm flipH="1">
                  <a:off x="1472" y="1101"/>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6" name="Line 117"/>
                <p:cNvSpPr>
                  <a:spLocks noChangeShapeType="1"/>
                </p:cNvSpPr>
                <p:nvPr/>
              </p:nvSpPr>
              <p:spPr bwMode="auto">
                <a:xfrm flipH="1">
                  <a:off x="1518" y="99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7" name="Line 118"/>
                <p:cNvSpPr>
                  <a:spLocks noChangeShapeType="1"/>
                </p:cNvSpPr>
                <p:nvPr/>
              </p:nvSpPr>
              <p:spPr bwMode="auto">
                <a:xfrm flipH="1">
                  <a:off x="1518" y="905"/>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8" name="Line 119"/>
                <p:cNvSpPr>
                  <a:spLocks noChangeShapeType="1"/>
                </p:cNvSpPr>
                <p:nvPr/>
              </p:nvSpPr>
              <p:spPr bwMode="auto">
                <a:xfrm flipH="1">
                  <a:off x="1518" y="844"/>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09" name="Line 120"/>
                <p:cNvSpPr>
                  <a:spLocks noChangeShapeType="1"/>
                </p:cNvSpPr>
                <p:nvPr/>
              </p:nvSpPr>
              <p:spPr bwMode="auto">
                <a:xfrm flipH="1">
                  <a:off x="1518" y="80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0" name="Line 121"/>
                <p:cNvSpPr>
                  <a:spLocks noChangeShapeType="1"/>
                </p:cNvSpPr>
                <p:nvPr/>
              </p:nvSpPr>
              <p:spPr bwMode="auto">
                <a:xfrm flipH="1">
                  <a:off x="1472" y="776"/>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1" name="Line 122"/>
                <p:cNvSpPr>
                  <a:spLocks noChangeShapeType="1"/>
                </p:cNvSpPr>
                <p:nvPr/>
              </p:nvSpPr>
              <p:spPr bwMode="auto">
                <a:xfrm flipH="1">
                  <a:off x="1518" y="671"/>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2" name="Line 123"/>
                <p:cNvSpPr>
                  <a:spLocks noChangeShapeType="1"/>
                </p:cNvSpPr>
                <p:nvPr/>
              </p:nvSpPr>
              <p:spPr bwMode="auto">
                <a:xfrm flipH="1">
                  <a:off x="1518" y="580"/>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3" name="Line 124"/>
                <p:cNvSpPr>
                  <a:spLocks noChangeShapeType="1"/>
                </p:cNvSpPr>
                <p:nvPr/>
              </p:nvSpPr>
              <p:spPr bwMode="auto">
                <a:xfrm flipH="1">
                  <a:off x="1518" y="527"/>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4" name="Line 125"/>
                <p:cNvSpPr>
                  <a:spLocks noChangeShapeType="1"/>
                </p:cNvSpPr>
                <p:nvPr/>
              </p:nvSpPr>
              <p:spPr bwMode="auto">
                <a:xfrm flipH="1">
                  <a:off x="1518" y="482"/>
                  <a:ext cx="23"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9315" name="Line 126"/>
                <p:cNvSpPr>
                  <a:spLocks noChangeShapeType="1"/>
                </p:cNvSpPr>
                <p:nvPr/>
              </p:nvSpPr>
              <p:spPr bwMode="auto">
                <a:xfrm flipH="1">
                  <a:off x="1472" y="452"/>
                  <a:ext cx="69" cy="0"/>
                </a:xfrm>
                <a:prstGeom prst="line">
                  <a:avLst/>
                </a:prstGeom>
                <a:noFill/>
                <a:ln w="28575">
                  <a:solidFill>
                    <a:srgbClr val="FFFF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39292" name="Line 127"/>
              <p:cNvSpPr>
                <a:spLocks noChangeShapeType="1"/>
              </p:cNvSpPr>
              <p:nvPr/>
            </p:nvSpPr>
            <p:spPr bwMode="auto">
              <a:xfrm>
                <a:off x="1215" y="2717"/>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93" name="Line 128"/>
              <p:cNvSpPr>
                <a:spLocks noChangeShapeType="1"/>
              </p:cNvSpPr>
              <p:nvPr/>
            </p:nvSpPr>
            <p:spPr bwMode="auto">
              <a:xfrm>
                <a:off x="1199" y="3853"/>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294" name="Line 129"/>
              <p:cNvSpPr>
                <a:spLocks noChangeShapeType="1"/>
              </p:cNvSpPr>
              <p:nvPr/>
            </p:nvSpPr>
            <p:spPr bwMode="auto">
              <a:xfrm>
                <a:off x="1211" y="1591"/>
                <a:ext cx="2472" cy="2"/>
              </a:xfrm>
              <a:prstGeom prst="line">
                <a:avLst/>
              </a:prstGeom>
              <a:noFill/>
              <a:ln w="19050">
                <a:solidFill>
                  <a:srgbClr val="00FFFF"/>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39273" name="Text Box 130"/>
            <p:cNvSpPr txBox="1">
              <a:spLocks noChangeArrowheads="1"/>
            </p:cNvSpPr>
            <p:nvPr/>
          </p:nvSpPr>
          <p:spPr bwMode="auto">
            <a:xfrm>
              <a:off x="1848" y="975"/>
              <a:ext cx="63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CD8</a:t>
              </a:r>
            </a:p>
          </p:txBody>
        </p:sp>
        <p:sp>
          <p:nvSpPr>
            <p:cNvPr id="139274" name="Text Box 131"/>
            <p:cNvSpPr txBox="1">
              <a:spLocks noChangeArrowheads="1"/>
            </p:cNvSpPr>
            <p:nvPr/>
          </p:nvSpPr>
          <p:spPr bwMode="auto">
            <a:xfrm>
              <a:off x="2896" y="983"/>
              <a:ext cx="63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CD3</a:t>
              </a:r>
            </a:p>
          </p:txBody>
        </p:sp>
        <p:sp>
          <p:nvSpPr>
            <p:cNvPr id="139275" name="Text Box 132"/>
            <p:cNvSpPr txBox="1">
              <a:spLocks noChangeArrowheads="1"/>
            </p:cNvSpPr>
            <p:nvPr/>
          </p:nvSpPr>
          <p:spPr bwMode="auto">
            <a:xfrm>
              <a:off x="2779" y="1175"/>
              <a:ext cx="871" cy="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PE-Cy5</a:t>
              </a:r>
            </a:p>
          </p:txBody>
        </p:sp>
        <p:sp>
          <p:nvSpPr>
            <p:cNvPr id="139276" name="Text Box 133"/>
            <p:cNvSpPr txBox="1">
              <a:spLocks noChangeArrowheads="1"/>
            </p:cNvSpPr>
            <p:nvPr/>
          </p:nvSpPr>
          <p:spPr bwMode="auto">
            <a:xfrm>
              <a:off x="1722" y="1175"/>
              <a:ext cx="88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0"/>
                </a:spcBef>
                <a:buClrTx/>
                <a:buFontTx/>
                <a:buNone/>
              </a:pPr>
              <a:r>
                <a:rPr kumimoji="0" lang="en-US" altLang="en-US" sz="2400" b="1">
                  <a:latin typeface="Helvetica" pitchFamily="34" charset="0"/>
                </a:rPr>
                <a:t>PE-Cy7</a:t>
              </a:r>
            </a:p>
          </p:txBody>
        </p:sp>
        <p:sp>
          <p:nvSpPr>
            <p:cNvPr id="139277" name="Text Box 134"/>
            <p:cNvSpPr txBox="1">
              <a:spLocks noChangeArrowheads="1"/>
            </p:cNvSpPr>
            <p:nvPr/>
          </p:nvSpPr>
          <p:spPr bwMode="auto">
            <a:xfrm>
              <a:off x="3793" y="1279"/>
              <a:ext cx="1467"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rgbClr val="FF7800"/>
                </a:buClr>
                <a:buChar char="•"/>
                <a:defRPr kumimoji="1" sz="2800">
                  <a:solidFill>
                    <a:srgbClr val="330066"/>
                  </a:solidFill>
                  <a:latin typeface="Arial" pitchFamily="34" charset="0"/>
                </a:defRPr>
              </a:lvl1pPr>
              <a:lvl2pPr marL="742950" indent="-285750">
                <a:spcBef>
                  <a:spcPct val="20000"/>
                </a:spcBef>
                <a:buClr>
                  <a:srgbClr val="FF7800"/>
                </a:buClr>
                <a:buChar char="–"/>
                <a:defRPr kumimoji="1" sz="2400">
                  <a:solidFill>
                    <a:srgbClr val="330066"/>
                  </a:solidFill>
                  <a:latin typeface="Arial" pitchFamily="34" charset="0"/>
                </a:defRPr>
              </a:lvl2pPr>
              <a:lvl3pPr marL="1143000" indent="-228600">
                <a:spcBef>
                  <a:spcPct val="20000"/>
                </a:spcBef>
                <a:buClr>
                  <a:srgbClr val="FF7800"/>
                </a:buClr>
                <a:buChar char="•"/>
                <a:defRPr kumimoji="1" sz="2000">
                  <a:solidFill>
                    <a:srgbClr val="330066"/>
                  </a:solidFill>
                  <a:latin typeface="Arial" pitchFamily="34" charset="0"/>
                </a:defRPr>
              </a:lvl3pPr>
              <a:lvl4pPr marL="1600200" indent="-228600">
                <a:spcBef>
                  <a:spcPct val="20000"/>
                </a:spcBef>
                <a:buClr>
                  <a:srgbClr val="FF7800"/>
                </a:buClr>
                <a:buChar char="•"/>
                <a:defRPr kumimoji="1">
                  <a:solidFill>
                    <a:srgbClr val="330066"/>
                  </a:solidFill>
                  <a:latin typeface="Arial" pitchFamily="34" charset="0"/>
                </a:defRPr>
              </a:lvl4pPr>
              <a:lvl5pPr marL="2057400" indent="-228600">
                <a:spcBef>
                  <a:spcPct val="20000"/>
                </a:spcBef>
                <a:buClr>
                  <a:srgbClr val="FF7800"/>
                </a:buClr>
                <a:buChar char="•"/>
                <a:defRPr kumimoji="1">
                  <a:solidFill>
                    <a:srgbClr val="330066"/>
                  </a:solidFill>
                  <a:latin typeface="Arial" pitchFamily="34" charset="0"/>
                </a:defRPr>
              </a:lvl5pPr>
              <a:lvl6pPr marL="2514600" indent="-228600" eaLnBrk="0" fontAlgn="base" hangingPunct="0">
                <a:spcBef>
                  <a:spcPct val="20000"/>
                </a:spcBef>
                <a:spcAft>
                  <a:spcPct val="0"/>
                </a:spcAft>
                <a:buClr>
                  <a:srgbClr val="FF7800"/>
                </a:buClr>
                <a:buChar char="•"/>
                <a:defRPr kumimoji="1">
                  <a:solidFill>
                    <a:srgbClr val="330066"/>
                  </a:solidFill>
                  <a:latin typeface="Arial" pitchFamily="34" charset="0"/>
                </a:defRPr>
              </a:lvl6pPr>
              <a:lvl7pPr marL="2971800" indent="-228600" eaLnBrk="0" fontAlgn="base" hangingPunct="0">
                <a:spcBef>
                  <a:spcPct val="20000"/>
                </a:spcBef>
                <a:spcAft>
                  <a:spcPct val="0"/>
                </a:spcAft>
                <a:buClr>
                  <a:srgbClr val="FF7800"/>
                </a:buClr>
                <a:buChar char="•"/>
                <a:defRPr kumimoji="1">
                  <a:solidFill>
                    <a:srgbClr val="330066"/>
                  </a:solidFill>
                  <a:latin typeface="Arial" pitchFamily="34" charset="0"/>
                </a:defRPr>
              </a:lvl7pPr>
              <a:lvl8pPr marL="3429000" indent="-228600" eaLnBrk="0" fontAlgn="base" hangingPunct="0">
                <a:spcBef>
                  <a:spcPct val="20000"/>
                </a:spcBef>
                <a:spcAft>
                  <a:spcPct val="0"/>
                </a:spcAft>
                <a:buClr>
                  <a:srgbClr val="FF7800"/>
                </a:buClr>
                <a:buChar char="•"/>
                <a:defRPr kumimoji="1">
                  <a:solidFill>
                    <a:srgbClr val="330066"/>
                  </a:solidFill>
                  <a:latin typeface="Arial" pitchFamily="34" charset="0"/>
                </a:defRPr>
              </a:lvl8pPr>
              <a:lvl9pPr marL="3886200" indent="-228600" eaLnBrk="0" fontAlgn="base" hangingPunct="0">
                <a:spcBef>
                  <a:spcPct val="20000"/>
                </a:spcBef>
                <a:spcAft>
                  <a:spcPct val="0"/>
                </a:spcAft>
                <a:buClr>
                  <a:srgbClr val="FF7800"/>
                </a:buClr>
                <a:buChar char="•"/>
                <a:defRPr kumimoji="1">
                  <a:solidFill>
                    <a:srgbClr val="330066"/>
                  </a:solidFill>
                  <a:latin typeface="Arial" pitchFamily="34" charset="0"/>
                </a:defRPr>
              </a:lvl9pPr>
            </a:lstStyle>
            <a:p>
              <a:pPr algn="ctr">
                <a:spcBef>
                  <a:spcPct val="50000"/>
                </a:spcBef>
                <a:buClrTx/>
                <a:buFontTx/>
                <a:buNone/>
              </a:pPr>
              <a:r>
                <a:rPr kumimoji="0" lang="en-US" altLang="en-US" sz="2000" b="1"/>
                <a:t>Time Sample Left in Light</a:t>
              </a:r>
              <a:endParaRPr kumimoji="0" lang="en-US" altLang="en-US" sz="3200" b="1"/>
            </a:p>
          </p:txBody>
        </p:sp>
      </p:grpSp>
    </p:spTree>
    <p:extLst>
      <p:ext uri="{BB962C8B-B14F-4D97-AF65-F5344CB8AC3E}">
        <p14:creationId xmlns:p14="http://schemas.microsoft.com/office/powerpoint/2010/main" val="37698805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n-US" altLang="en-US"/>
              <a:t>Factors that Effect Compensation</a:t>
            </a:r>
          </a:p>
        </p:txBody>
      </p:sp>
      <p:sp>
        <p:nvSpPr>
          <p:cNvPr id="28675" name="Rectangle 3"/>
          <p:cNvSpPr>
            <a:spLocks noGrp="1" noChangeArrowheads="1"/>
          </p:cNvSpPr>
          <p:nvPr>
            <p:ph type="body" idx="1"/>
          </p:nvPr>
        </p:nvSpPr>
        <p:spPr/>
        <p:txBody>
          <a:bodyPr/>
          <a:lstStyle/>
          <a:p>
            <a:pPr eaLnBrk="1" hangingPunct="1"/>
            <a:r>
              <a:rPr lang="en-US" altLang="en-US"/>
              <a:t>Reagent Lot-to-Lot Variation</a:t>
            </a:r>
          </a:p>
          <a:p>
            <a:pPr eaLnBrk="1" hangingPunct="1"/>
            <a:r>
              <a:rPr lang="en-US" altLang="en-US"/>
              <a:t>Fluorochrome Stability</a:t>
            </a:r>
          </a:p>
          <a:p>
            <a:pPr eaLnBrk="1" hangingPunct="1"/>
            <a:r>
              <a:rPr lang="en-US" altLang="en-US"/>
              <a:t>Sample-to-Sample Variation</a:t>
            </a:r>
          </a:p>
          <a:p>
            <a:pPr eaLnBrk="1" hangingPunct="1"/>
            <a:r>
              <a:rPr lang="en-US" altLang="en-US"/>
              <a:t>Assay Staining Conditions</a:t>
            </a:r>
          </a:p>
          <a:p>
            <a:pPr eaLnBrk="1" hangingPunct="1">
              <a:buFontTx/>
              <a:buNone/>
            </a:pPr>
            <a:endParaRPr lang="en-US" altLang="en-US"/>
          </a:p>
        </p:txBody>
      </p:sp>
    </p:spTree>
    <p:extLst>
      <p:ext uri="{BB962C8B-B14F-4D97-AF65-F5344CB8AC3E}">
        <p14:creationId xmlns:p14="http://schemas.microsoft.com/office/powerpoint/2010/main" val="2388098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4"/>
          <p:cNvSpPr>
            <a:spLocks noChangeArrowheads="1"/>
          </p:cNvSpPr>
          <p:nvPr/>
        </p:nvSpPr>
        <p:spPr bwMode="auto">
          <a:xfrm>
            <a:off x="960438" y="476250"/>
            <a:ext cx="80041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4400">
                <a:solidFill>
                  <a:schemeClr val="tx2"/>
                </a:solidFill>
                <a:latin typeface="Times New Roman" pitchFamily="18" charset="0"/>
              </a:rPr>
              <a:t>Emission Spectra–Spectral Overlap</a:t>
            </a:r>
          </a:p>
        </p:txBody>
      </p:sp>
      <p:pic>
        <p:nvPicPr>
          <p:cNvPr id="111619" name="Picture 5" descr="EmissionSpect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860550"/>
            <a:ext cx="8513762" cy="446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78982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620688"/>
            <a:ext cx="7315200" cy="216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38300" y="2996952"/>
            <a:ext cx="2209800" cy="904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7" name="Picture 5" descr="Antibodies">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5576" y="4077072"/>
            <a:ext cx="4953000" cy="590551"/>
          </a:xfrm>
          <a:prstGeom prst="rect">
            <a:avLst/>
          </a:prstGeom>
          <a:noFill/>
          <a:extLst>
            <a:ext uri="{909E8E84-426E-40DD-AFC4-6F175D3DCCD1}">
              <a14:hiddenFill xmlns:a14="http://schemas.microsoft.com/office/drawing/2010/main">
                <a:solidFill>
                  <a:srgbClr val="FFFFFF"/>
                </a:solidFill>
              </a14:hiddenFill>
            </a:ext>
          </a:extLst>
        </p:spPr>
      </p:pic>
      <p:pic>
        <p:nvPicPr>
          <p:cNvPr id="79880" name="Picture 8" descr="Flow Cytometry Panel Design &amp; Antibody Search">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87624" y="6040005"/>
            <a:ext cx="2781300" cy="8001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luoroFinder">
            <a:hlinkClick r:id="rId9"/>
            <a:extLst>
              <a:ext uri="{FF2B5EF4-FFF2-40B4-BE49-F238E27FC236}">
                <a16:creationId xmlns:a16="http://schemas.microsoft.com/office/drawing/2014/main" id="{E79E33C5-2A31-45EB-B26D-5FDAD05E477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197039" y="4845584"/>
            <a:ext cx="1666875" cy="857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45079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sah 2"/>
          <p:cNvSpPr>
            <a:spLocks noGrp="1"/>
          </p:cNvSpPr>
          <p:nvPr>
            <p:ph idx="1"/>
          </p:nvPr>
        </p:nvSpPr>
        <p:spPr/>
        <p:txBody>
          <a:bodyPr/>
          <a:lstStyle/>
          <a:p>
            <a:r>
              <a:rPr lang="cs-CZ" altLang="en-US" dirty="0"/>
              <a:t>Řešení</a:t>
            </a:r>
            <a:r>
              <a:rPr lang="en-US" altLang="en-US" dirty="0"/>
              <a:t>?</a:t>
            </a:r>
            <a:endParaRPr lang="cs-CZ" altLang="en-US" dirty="0"/>
          </a:p>
          <a:p>
            <a:pPr marL="457200" lvl="1" indent="0">
              <a:buNone/>
            </a:pPr>
            <a:r>
              <a:rPr lang="en-US" altLang="en-US" dirty="0"/>
              <a:t>#1</a:t>
            </a:r>
          </a:p>
        </p:txBody>
      </p:sp>
    </p:spTree>
    <p:extLst>
      <p:ext uri="{BB962C8B-B14F-4D97-AF65-F5344CB8AC3E}">
        <p14:creationId xmlns:p14="http://schemas.microsoft.com/office/powerpoint/2010/main" val="7994074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cdn2.knowyourmobile.com/sites/knowyourmobilecom/files/styles/article_main_wide_image/public/3/11/marty_cooper.jpg?itok=oUn2v_A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8" y="980728"/>
            <a:ext cx="3456384" cy="1945610"/>
          </a:xfrm>
          <a:prstGeom prst="rect">
            <a:avLst/>
          </a:prstGeom>
          <a:noFill/>
          <a:extLst>
            <a:ext uri="{909E8E84-426E-40DD-AFC4-6F175D3DCCD1}">
              <a14:hiddenFill xmlns:a14="http://schemas.microsoft.com/office/drawing/2010/main">
                <a:solidFill>
                  <a:srgbClr val="FFFFFF"/>
                </a:solidFill>
              </a14:hiddenFill>
            </a:ext>
          </a:extLst>
        </p:spPr>
      </p:pic>
      <p:pic>
        <p:nvPicPr>
          <p:cNvPr id="76802" name="Picture 2" descr="https://upload.wikimedia.org/wikipedia/en/e/e0/Simplicissimus_Karl_Arnold_Mobile_Telephon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6172" y="964617"/>
            <a:ext cx="2908049" cy="2151957"/>
          </a:xfrm>
          <a:prstGeom prst="rect">
            <a:avLst/>
          </a:prstGeom>
          <a:noFill/>
          <a:extLst>
            <a:ext uri="{909E8E84-426E-40DD-AFC4-6F175D3DCCD1}">
              <a14:hiddenFill xmlns:a14="http://schemas.microsoft.com/office/drawing/2010/main">
                <a:solidFill>
                  <a:srgbClr val="FFFFFF"/>
                </a:solidFill>
              </a14:hiddenFill>
            </a:ext>
          </a:extLst>
        </p:spPr>
      </p:pic>
      <p:sp>
        <p:nvSpPr>
          <p:cNvPr id="6" name="TextovéPole 5"/>
          <p:cNvSpPr txBox="1"/>
          <p:nvPr/>
        </p:nvSpPr>
        <p:spPr>
          <a:xfrm>
            <a:off x="1835696" y="548680"/>
            <a:ext cx="1234633" cy="338554"/>
          </a:xfrm>
          <a:prstGeom prst="rect">
            <a:avLst/>
          </a:prstGeom>
          <a:noFill/>
        </p:spPr>
        <p:txBody>
          <a:bodyPr wrap="none" rtlCol="0">
            <a:spAutoFit/>
          </a:bodyPr>
          <a:lstStyle/>
          <a:p>
            <a:r>
              <a:rPr lang="cs-CZ" sz="1600" dirty="0">
                <a:latin typeface="+mn-lt"/>
              </a:rPr>
              <a:t>Idea (1931)</a:t>
            </a:r>
            <a:endParaRPr lang="en-US" sz="1600" dirty="0">
              <a:latin typeface="+mn-lt"/>
            </a:endParaRPr>
          </a:p>
        </p:txBody>
      </p:sp>
      <p:sp>
        <p:nvSpPr>
          <p:cNvPr id="7" name="Obdélník 6"/>
          <p:cNvSpPr/>
          <p:nvPr/>
        </p:nvSpPr>
        <p:spPr>
          <a:xfrm>
            <a:off x="1115616" y="3119309"/>
            <a:ext cx="3559413" cy="430887"/>
          </a:xfrm>
          <a:prstGeom prst="rect">
            <a:avLst/>
          </a:prstGeom>
        </p:spPr>
        <p:txBody>
          <a:bodyPr wrap="square">
            <a:spAutoFit/>
          </a:bodyPr>
          <a:lstStyle/>
          <a:p>
            <a:r>
              <a:rPr lang="en-US" sz="1100" dirty="0"/>
              <a:t>"</a:t>
            </a:r>
            <a:r>
              <a:rPr lang="en-US" sz="1100" dirty="0" err="1"/>
              <a:t>Simplicissimus</a:t>
            </a:r>
            <a:r>
              <a:rPr lang="en-US" sz="1100" dirty="0"/>
              <a:t> Karl Arnold Mobile Telephony" by Source (WP:NFCC#4). Licensed under Fair use via Wikipedia</a:t>
            </a:r>
          </a:p>
        </p:txBody>
      </p:sp>
      <p:sp>
        <p:nvSpPr>
          <p:cNvPr id="9" name="TextovéPole 8"/>
          <p:cNvSpPr txBox="1"/>
          <p:nvPr/>
        </p:nvSpPr>
        <p:spPr>
          <a:xfrm>
            <a:off x="6012160" y="547704"/>
            <a:ext cx="1667444" cy="338554"/>
          </a:xfrm>
          <a:prstGeom prst="rect">
            <a:avLst/>
          </a:prstGeom>
          <a:noFill/>
        </p:spPr>
        <p:txBody>
          <a:bodyPr wrap="none" rtlCol="0">
            <a:spAutoFit/>
          </a:bodyPr>
          <a:lstStyle/>
          <a:p>
            <a:r>
              <a:rPr lang="en-US" sz="1600" dirty="0">
                <a:latin typeface="+mn-lt"/>
              </a:rPr>
              <a:t>Invention</a:t>
            </a:r>
            <a:r>
              <a:rPr lang="cs-CZ" sz="1600" dirty="0">
                <a:latin typeface="+mn-lt"/>
              </a:rPr>
              <a:t> (1973)</a:t>
            </a:r>
            <a:endParaRPr lang="en-US" sz="1600" dirty="0">
              <a:latin typeface="+mn-lt"/>
            </a:endParaRPr>
          </a:p>
        </p:txBody>
      </p:sp>
      <p:sp>
        <p:nvSpPr>
          <p:cNvPr id="11" name="Obdélník 10"/>
          <p:cNvSpPr/>
          <p:nvPr/>
        </p:nvSpPr>
        <p:spPr>
          <a:xfrm>
            <a:off x="5020460" y="2976936"/>
            <a:ext cx="1747594" cy="276999"/>
          </a:xfrm>
          <a:prstGeom prst="rect">
            <a:avLst/>
          </a:prstGeom>
        </p:spPr>
        <p:txBody>
          <a:bodyPr wrap="none">
            <a:spAutoFit/>
          </a:bodyPr>
          <a:lstStyle/>
          <a:p>
            <a:r>
              <a:rPr lang="en-US" dirty="0"/>
              <a:t>Martin Cooper</a:t>
            </a:r>
            <a:r>
              <a:rPr lang="cs-CZ" dirty="0"/>
              <a:t>, Motorola</a:t>
            </a:r>
            <a:endParaRPr lang="en-US" dirty="0"/>
          </a:p>
        </p:txBody>
      </p:sp>
      <p:sp>
        <p:nvSpPr>
          <p:cNvPr id="13" name="TextovéPole 12"/>
          <p:cNvSpPr txBox="1"/>
          <p:nvPr/>
        </p:nvSpPr>
        <p:spPr>
          <a:xfrm>
            <a:off x="3923928" y="3840430"/>
            <a:ext cx="1781257" cy="338554"/>
          </a:xfrm>
          <a:prstGeom prst="rect">
            <a:avLst/>
          </a:prstGeom>
          <a:noFill/>
        </p:spPr>
        <p:txBody>
          <a:bodyPr wrap="none" rtlCol="0">
            <a:spAutoFit/>
          </a:bodyPr>
          <a:lstStyle/>
          <a:p>
            <a:r>
              <a:rPr lang="en-US" sz="1600" dirty="0">
                <a:latin typeface="+mn-lt"/>
              </a:rPr>
              <a:t>Innovation</a:t>
            </a:r>
            <a:r>
              <a:rPr lang="cs-CZ" sz="1600" dirty="0">
                <a:latin typeface="+mn-lt"/>
              </a:rPr>
              <a:t> (2007)</a:t>
            </a:r>
            <a:endParaRPr lang="en-US" sz="1600" dirty="0">
              <a:latin typeface="+mn-lt"/>
            </a:endParaRPr>
          </a:p>
        </p:txBody>
      </p:sp>
      <p:sp>
        <p:nvSpPr>
          <p:cNvPr id="14" name="Obdélník 13"/>
          <p:cNvSpPr/>
          <p:nvPr/>
        </p:nvSpPr>
        <p:spPr>
          <a:xfrm>
            <a:off x="3174978" y="5883810"/>
            <a:ext cx="1292341" cy="276999"/>
          </a:xfrm>
          <a:prstGeom prst="rect">
            <a:avLst/>
          </a:prstGeom>
        </p:spPr>
        <p:txBody>
          <a:bodyPr wrap="none">
            <a:spAutoFit/>
          </a:bodyPr>
          <a:lstStyle/>
          <a:p>
            <a:r>
              <a:rPr lang="cs-CZ" dirty="0" err="1"/>
              <a:t>Steve</a:t>
            </a:r>
            <a:r>
              <a:rPr lang="cs-CZ" dirty="0"/>
              <a:t> </a:t>
            </a:r>
            <a:r>
              <a:rPr lang="cs-CZ" dirty="0" err="1"/>
              <a:t>Jobs</a:t>
            </a:r>
            <a:r>
              <a:rPr lang="cs-CZ" dirty="0"/>
              <a:t>, Apple</a:t>
            </a:r>
            <a:endParaRPr lang="en-US" dirty="0"/>
          </a:p>
        </p:txBody>
      </p:sp>
      <p:pic>
        <p:nvPicPr>
          <p:cNvPr id="76804" name="Picture 4" descr="http://i.ytimg.com/vi/e7EfxMOElBE/maxresdefault.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74978" y="4203238"/>
            <a:ext cx="2804668" cy="15777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49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680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19019" y="332656"/>
            <a:ext cx="7772400" cy="1143000"/>
          </a:xfrm>
        </p:spPr>
        <p:txBody>
          <a:bodyPr/>
          <a:lstStyle/>
          <a:p>
            <a:r>
              <a:rPr lang="cs-CZ" dirty="0" err="1"/>
              <a:t>Spectral</a:t>
            </a:r>
            <a:r>
              <a:rPr lang="cs-CZ" dirty="0"/>
              <a:t> </a:t>
            </a:r>
            <a:r>
              <a:rPr lang="cs-CZ" dirty="0" err="1"/>
              <a:t>flow</a:t>
            </a:r>
            <a:r>
              <a:rPr lang="cs-CZ" dirty="0"/>
              <a:t> cytometry</a:t>
            </a:r>
            <a:br>
              <a:rPr lang="cs-CZ" dirty="0"/>
            </a:br>
            <a:r>
              <a:rPr lang="cs-CZ" sz="3600" dirty="0"/>
              <a:t>J.P. Robinson, </a:t>
            </a:r>
            <a:r>
              <a:rPr lang="cs-CZ" sz="3600" dirty="0" err="1"/>
              <a:t>Purdue</a:t>
            </a:r>
            <a:r>
              <a:rPr lang="cs-CZ" sz="3600" dirty="0"/>
              <a:t> University</a:t>
            </a:r>
            <a:endParaRPr lang="en-US" dirty="0"/>
          </a:p>
        </p:txBody>
      </p:sp>
      <p:pic>
        <p:nvPicPr>
          <p:cNvPr id="78850" name="Picture 2" descr="J.Paul Robins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49582" y="2017936"/>
            <a:ext cx="1584176" cy="1584176"/>
          </a:xfrm>
          <a:prstGeom prst="rect">
            <a:avLst/>
          </a:prstGeom>
          <a:noFill/>
          <a:extLst>
            <a:ext uri="{909E8E84-426E-40DD-AFC4-6F175D3DCCD1}">
              <a14:hiddenFill xmlns:a14="http://schemas.microsoft.com/office/drawing/2010/main">
                <a:solidFill>
                  <a:srgbClr val="FFFFFF"/>
                </a:solidFill>
              </a14:hiddenFill>
            </a:ext>
          </a:extLst>
        </p:spPr>
      </p:pic>
      <p:pic>
        <p:nvPicPr>
          <p:cNvPr id="788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87371" y="1772817"/>
            <a:ext cx="4860032" cy="17691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01773" y="3763437"/>
            <a:ext cx="4231973" cy="12052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12816" y="1554882"/>
            <a:ext cx="2424570" cy="2356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4"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61414" y="4968727"/>
            <a:ext cx="3240359" cy="16392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81447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Spectral</a:t>
            </a:r>
            <a:r>
              <a:rPr lang="cs-CZ" dirty="0"/>
              <a:t> </a:t>
            </a:r>
            <a:r>
              <a:rPr lang="cs-CZ" dirty="0" err="1"/>
              <a:t>flow</a:t>
            </a:r>
            <a:r>
              <a:rPr lang="cs-CZ" dirty="0"/>
              <a:t> cytometry</a:t>
            </a:r>
            <a:endParaRPr lang="en-US" dirty="0"/>
          </a:p>
        </p:txBody>
      </p:sp>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3608" y="1556792"/>
            <a:ext cx="5926063" cy="38266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4" name="Picture 4" descr="SP6800 Optical Benc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44208" y="3959182"/>
            <a:ext cx="2381250" cy="2619375"/>
          </a:xfrm>
          <a:prstGeom prst="rect">
            <a:avLst/>
          </a:prstGeom>
          <a:noFill/>
          <a:extLst>
            <a:ext uri="{909E8E84-426E-40DD-AFC4-6F175D3DCCD1}">
              <a14:hiddenFill xmlns:a14="http://schemas.microsoft.com/office/drawing/2010/main">
                <a:solidFill>
                  <a:srgbClr val="FFFFFF"/>
                </a:solidFill>
              </a14:hiddenFill>
            </a:ext>
          </a:extLst>
        </p:spPr>
      </p:pic>
      <p:pic>
        <p:nvPicPr>
          <p:cNvPr id="76808" name="Picture 8" descr="Flowcell Chip with Laser Spot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5268870"/>
            <a:ext cx="2143125"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843148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Conventional</a:t>
            </a:r>
            <a:r>
              <a:rPr lang="cs-CZ" dirty="0"/>
              <a:t> vs. </a:t>
            </a:r>
            <a:r>
              <a:rPr lang="cs-CZ" dirty="0" err="1"/>
              <a:t>spectral</a:t>
            </a:r>
            <a:r>
              <a:rPr lang="cs-CZ" dirty="0"/>
              <a:t> </a:t>
            </a:r>
            <a:r>
              <a:rPr lang="cs-CZ" dirty="0" err="1"/>
              <a:t>analysis</a:t>
            </a:r>
            <a:endParaRPr lang="en-US" dirty="0"/>
          </a:p>
        </p:txBody>
      </p:sp>
      <p:pic>
        <p:nvPicPr>
          <p:cNvPr id="6" name="Picture 6" descr="Standard Comp vs SP6800 Spectral Co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060847"/>
            <a:ext cx="6696744" cy="4285919"/>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bwMode="auto">
          <a:xfrm>
            <a:off x="1259632" y="4203807"/>
            <a:ext cx="7344816" cy="214296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pitchFamily="18" charset="0"/>
            </a:endParaRPr>
          </a:p>
        </p:txBody>
      </p:sp>
    </p:spTree>
    <p:extLst>
      <p:ext uri="{BB962C8B-B14F-4D97-AF65-F5344CB8AC3E}">
        <p14:creationId xmlns:p14="http://schemas.microsoft.com/office/powerpoint/2010/main" val="2255470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descr="http://www.sonybiotechnology.com/images/sp6800/Fluorescent_Proteins_and_Fluorochrome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404664"/>
            <a:ext cx="7896250" cy="5305535"/>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187624" y="6165304"/>
            <a:ext cx="4572000" cy="461665"/>
          </a:xfrm>
          <a:prstGeom prst="rect">
            <a:avLst/>
          </a:prstGeom>
        </p:spPr>
        <p:txBody>
          <a:bodyPr>
            <a:spAutoFit/>
          </a:bodyPr>
          <a:lstStyle/>
          <a:p>
            <a:r>
              <a:rPr lang="en-US" dirty="0"/>
              <a:t>http://www.sonybiotechnology.com/images/sp6800/Fluorescent_Proteins_and_Fluorochromes.jpg</a:t>
            </a:r>
          </a:p>
        </p:txBody>
      </p:sp>
    </p:spTree>
    <p:extLst>
      <p:ext uri="{BB962C8B-B14F-4D97-AF65-F5344CB8AC3E}">
        <p14:creationId xmlns:p14="http://schemas.microsoft.com/office/powerpoint/2010/main" val="10583145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Zástupný symbol pro obsah 2"/>
          <p:cNvSpPr>
            <a:spLocks noGrp="1"/>
          </p:cNvSpPr>
          <p:nvPr>
            <p:ph idx="1"/>
          </p:nvPr>
        </p:nvSpPr>
        <p:spPr/>
        <p:txBody>
          <a:bodyPr/>
          <a:lstStyle/>
          <a:p>
            <a:r>
              <a:rPr lang="cs-CZ" altLang="en-US" dirty="0"/>
              <a:t>Řešení</a:t>
            </a:r>
            <a:r>
              <a:rPr lang="en-US" altLang="en-US" dirty="0"/>
              <a:t>?</a:t>
            </a:r>
            <a:endParaRPr lang="cs-CZ" altLang="en-US" dirty="0"/>
          </a:p>
          <a:p>
            <a:pPr marL="457200" lvl="1" indent="0">
              <a:buNone/>
            </a:pPr>
            <a:r>
              <a:rPr lang="en-US" altLang="en-US" dirty="0"/>
              <a:t>#2</a:t>
            </a:r>
          </a:p>
        </p:txBody>
      </p:sp>
    </p:spTree>
    <p:extLst>
      <p:ext uri="{BB962C8B-B14F-4D97-AF65-F5344CB8AC3E}">
        <p14:creationId xmlns:p14="http://schemas.microsoft.com/office/powerpoint/2010/main" val="16755577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305925" cy="68961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8862571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48800" cy="697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265622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2275" y="1916113"/>
            <a:ext cx="6530975" cy="347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3667" name="Rectangle 3"/>
          <p:cNvSpPr>
            <a:spLocks noGrp="1" noChangeArrowheads="1"/>
          </p:cNvSpPr>
          <p:nvPr>
            <p:ph type="title"/>
          </p:nvPr>
        </p:nvSpPr>
        <p:spPr>
          <a:xfrm>
            <a:off x="1042988" y="333375"/>
            <a:ext cx="7772400" cy="1143000"/>
          </a:xfrm>
          <a:noFill/>
        </p:spPr>
        <p:txBody>
          <a:bodyPr/>
          <a:lstStyle/>
          <a:p>
            <a:r>
              <a:rPr lang="cs-CZ" altLang="en-US"/>
              <a:t>Co je problém při vícebarevné detekci?</a:t>
            </a:r>
            <a:endParaRPr lang="en-US" altLang="en-US"/>
          </a:p>
        </p:txBody>
      </p:sp>
      <p:sp>
        <p:nvSpPr>
          <p:cNvPr id="113668" name="Rectangle 4"/>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extLst>
      <p:ext uri="{BB962C8B-B14F-4D97-AF65-F5344CB8AC3E}">
        <p14:creationId xmlns:p14="http://schemas.microsoft.com/office/powerpoint/2010/main" val="31820822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1116013" y="0"/>
            <a:ext cx="7772400" cy="1143000"/>
          </a:xfrm>
        </p:spPr>
        <p:txBody>
          <a:bodyPr/>
          <a:lstStyle/>
          <a:p>
            <a:pPr eaLnBrk="1" hangingPunct="1"/>
            <a:r>
              <a:rPr lang="en-US" altLang="en-US"/>
              <a:t>Single Cell Mass Cytometry</a:t>
            </a:r>
            <a:endParaRPr lang="cs-CZ" altLang="en-US"/>
          </a:p>
        </p:txBody>
      </p:sp>
      <p:pic>
        <p:nvPicPr>
          <p:cNvPr id="3277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2772" name="Picture 2" descr="http://reports.cytobank.org/105/v2/images/image_1.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8888" y="1412875"/>
            <a:ext cx="7265987" cy="140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Obdélník 1"/>
          <p:cNvSpPr>
            <a:spLocks noChangeArrowheads="1"/>
          </p:cNvSpPr>
          <p:nvPr/>
        </p:nvSpPr>
        <p:spPr bwMode="auto">
          <a:xfrm>
            <a:off x="2286000" y="3013075"/>
            <a:ext cx="4572000"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Cells were covalently labeled with a bifunctional compound, maleimido-mono-amide-DOTA (mDOTA). This compound can be loaded with a lanthanide(III) isotope ion, and reacts covalently with cellular thiol groups through the maleimide moiety.</a:t>
            </a:r>
            <a:endParaRPr lang="cs-CZ" altLang="en-US" sz="1200">
              <a:latin typeface="Times" pitchFamily="18" charset="0"/>
            </a:endParaRPr>
          </a:p>
        </p:txBody>
      </p:sp>
    </p:spTree>
    <p:extLst>
      <p:ext uri="{BB962C8B-B14F-4D97-AF65-F5344CB8AC3E}">
        <p14:creationId xmlns:p14="http://schemas.microsoft.com/office/powerpoint/2010/main" val="1629609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1116013" y="0"/>
            <a:ext cx="7772400" cy="1143000"/>
          </a:xfrm>
        </p:spPr>
        <p:txBody>
          <a:bodyPr/>
          <a:lstStyle/>
          <a:p>
            <a:pPr eaLnBrk="1" hangingPunct="1"/>
            <a:r>
              <a:rPr lang="en-US" altLang="en-US"/>
              <a:t>Single Cell Mass Cytometry</a:t>
            </a:r>
            <a:endParaRPr lang="cs-CZ" altLang="en-US"/>
          </a:p>
        </p:txBody>
      </p:sp>
      <p:pic>
        <p:nvPicPr>
          <p:cNvPr id="3379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3796" name="Picture 2" descr="http://reports.cytobank.org/105/v2/images/image_2.stre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3713" y="908050"/>
            <a:ext cx="5618162" cy="419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7" name="Obdélník 2"/>
          <p:cNvSpPr>
            <a:spLocks noChangeArrowheads="1"/>
          </p:cNvSpPr>
          <p:nvPr/>
        </p:nvSpPr>
        <p:spPr bwMode="auto">
          <a:xfrm>
            <a:off x="1908175" y="5103813"/>
            <a:ext cx="457200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200">
                <a:latin typeface="Times" pitchFamily="18" charset="0"/>
              </a:rPr>
              <a:t>Seven unique lanthanide isotopes were used to generate 128 combinations, enough to barcode each sample in a 96-well plate. The seven lanthanide isotopes, their masses and their locations on the 96-well plate are shown.</a:t>
            </a:r>
            <a:endParaRPr lang="cs-CZ" altLang="en-US" sz="1200">
              <a:latin typeface="Times" pitchFamily="18" charset="0"/>
            </a:endParaRPr>
          </a:p>
        </p:txBody>
      </p:sp>
    </p:spTree>
    <p:extLst>
      <p:ext uri="{BB962C8B-B14F-4D97-AF65-F5344CB8AC3E}">
        <p14:creationId xmlns:p14="http://schemas.microsoft.com/office/powerpoint/2010/main" val="14988666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1116013" y="0"/>
            <a:ext cx="7772400" cy="1143000"/>
          </a:xfrm>
        </p:spPr>
        <p:txBody>
          <a:bodyPr/>
          <a:lstStyle/>
          <a:p>
            <a:pPr eaLnBrk="1" hangingPunct="1"/>
            <a:r>
              <a:rPr lang="en-US" altLang="en-US"/>
              <a:t>Single Cell Mass Cytometry</a:t>
            </a:r>
            <a:endParaRPr lang="cs-CZ" altLang="en-US"/>
          </a:p>
        </p:txBody>
      </p:sp>
      <p:pic>
        <p:nvPicPr>
          <p:cNvPr id="3481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750" y="1052513"/>
            <a:ext cx="8101013" cy="52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650" y="6210300"/>
            <a:ext cx="4608513" cy="647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8493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16013" y="476250"/>
            <a:ext cx="7772400" cy="1143000"/>
          </a:xfrm>
        </p:spPr>
        <p:txBody>
          <a:bodyPr/>
          <a:lstStyle/>
          <a:p>
            <a:pPr eaLnBrk="1" hangingPunct="1"/>
            <a:r>
              <a:rPr lang="en-US" altLang="en-US"/>
              <a:t>Single Cell Mass Cytometry</a:t>
            </a:r>
            <a:endParaRPr lang="cs-CZ" altLang="en-US"/>
          </a:p>
        </p:txBody>
      </p:sp>
      <p:pic>
        <p:nvPicPr>
          <p:cNvPr id="3584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700213"/>
            <a:ext cx="9144000" cy="3448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5844" name="Picture 6">
            <a:hlinkClick r:id="rId4"/>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84438" y="5734050"/>
            <a:ext cx="6399212" cy="90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399265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8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1124744"/>
            <a:ext cx="6502382" cy="4581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98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5661248"/>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2686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439275" cy="6981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9666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8504" y="332656"/>
            <a:ext cx="8014009" cy="555195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5779476"/>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682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2945" y="836712"/>
            <a:ext cx="5527483" cy="47034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68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7584" y="5778901"/>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9259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116632"/>
            <a:ext cx="7079338" cy="52909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88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3608" y="5661248"/>
            <a:ext cx="2933700" cy="1019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71382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Vizualizace dat a intepretace dat</a:t>
            </a:r>
            <a:endParaRPr lang="en-US" dirty="0"/>
          </a:p>
        </p:txBody>
      </p:sp>
      <p:pic>
        <p:nvPicPr>
          <p:cNvPr id="778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6722" y="1358230"/>
            <a:ext cx="3789691" cy="48790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Obdélník 3"/>
          <p:cNvSpPr/>
          <p:nvPr/>
        </p:nvSpPr>
        <p:spPr>
          <a:xfrm>
            <a:off x="971600" y="6237312"/>
            <a:ext cx="6120680" cy="646331"/>
          </a:xfrm>
          <a:prstGeom prst="rect">
            <a:avLst/>
          </a:prstGeom>
        </p:spPr>
        <p:txBody>
          <a:bodyPr wrap="square">
            <a:spAutoFit/>
          </a:bodyPr>
          <a:lstStyle/>
          <a:p>
            <a:r>
              <a:rPr lang="en-US" dirty="0" err="1"/>
              <a:t>Herzenberg</a:t>
            </a:r>
            <a:r>
              <a:rPr lang="en-US" dirty="0"/>
              <a:t> LA, Tung J, Moore WA, </a:t>
            </a:r>
            <a:r>
              <a:rPr lang="en-US" dirty="0" err="1"/>
              <a:t>Herzenberg</a:t>
            </a:r>
            <a:r>
              <a:rPr lang="en-US" dirty="0"/>
              <a:t> LA, Parks DR (2006) Interpreting flow cytometry data: a guide for the perplexed. </a:t>
            </a:r>
            <a:r>
              <a:rPr lang="en-US" i="1" dirty="0"/>
              <a:t>Nat </a:t>
            </a:r>
            <a:r>
              <a:rPr lang="en-US" i="1" dirty="0" err="1"/>
              <a:t>Immunol</a:t>
            </a:r>
            <a:r>
              <a:rPr lang="en-US" i="1" dirty="0"/>
              <a:t> </a:t>
            </a:r>
            <a:r>
              <a:rPr lang="en-US" b="1" i="1" dirty="0"/>
              <a:t>7: 681-685</a:t>
            </a:r>
          </a:p>
          <a:p>
            <a:endParaRPr lang="en-US" dirty="0"/>
          </a:p>
        </p:txBody>
      </p:sp>
      <p:pic>
        <p:nvPicPr>
          <p:cNvPr id="778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5916" y="3436590"/>
            <a:ext cx="4405560" cy="28007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1914" y="1358228"/>
            <a:ext cx="1973563" cy="1905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96431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4725" y="692150"/>
            <a:ext cx="7935913" cy="5402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493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108440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9752" y="764704"/>
            <a:ext cx="5112618" cy="4869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Obdélník 4"/>
          <p:cNvSpPr/>
          <p:nvPr/>
        </p:nvSpPr>
        <p:spPr>
          <a:xfrm>
            <a:off x="971600" y="6237312"/>
            <a:ext cx="6120680" cy="646331"/>
          </a:xfrm>
          <a:prstGeom prst="rect">
            <a:avLst/>
          </a:prstGeom>
        </p:spPr>
        <p:txBody>
          <a:bodyPr wrap="square">
            <a:spAutoFit/>
          </a:bodyPr>
          <a:lstStyle/>
          <a:p>
            <a:r>
              <a:rPr lang="en-US" dirty="0" err="1"/>
              <a:t>Herzenberg</a:t>
            </a:r>
            <a:r>
              <a:rPr lang="en-US" dirty="0"/>
              <a:t> LA, Tung J, Moore WA, </a:t>
            </a:r>
            <a:r>
              <a:rPr lang="en-US" dirty="0" err="1"/>
              <a:t>Herzenberg</a:t>
            </a:r>
            <a:r>
              <a:rPr lang="en-US" dirty="0"/>
              <a:t> LA, Parks DR (2006) Interpreting flow cytometry data: a guide for the perplexed. </a:t>
            </a:r>
            <a:r>
              <a:rPr lang="en-US" i="1" dirty="0"/>
              <a:t>Nat </a:t>
            </a:r>
            <a:r>
              <a:rPr lang="en-US" i="1" dirty="0" err="1"/>
              <a:t>Immunol</a:t>
            </a:r>
            <a:r>
              <a:rPr lang="en-US" i="1" dirty="0"/>
              <a:t> </a:t>
            </a:r>
            <a:r>
              <a:rPr lang="en-US" b="1" i="1" dirty="0"/>
              <a:t>7: 681-685</a:t>
            </a:r>
          </a:p>
          <a:p>
            <a:endParaRPr lang="en-US" dirty="0"/>
          </a:p>
        </p:txBody>
      </p:sp>
    </p:spTree>
    <p:extLst>
      <p:ext uri="{BB962C8B-B14F-4D97-AF65-F5344CB8AC3E}">
        <p14:creationId xmlns:p14="http://schemas.microsoft.com/office/powerpoint/2010/main" val="2197857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err="1"/>
              <a:t>Gating</a:t>
            </a:r>
            <a:r>
              <a:rPr lang="cs-CZ" dirty="0"/>
              <a:t> a kontrola kvality</a:t>
            </a:r>
            <a:endParaRPr lang="en-US" dirty="0"/>
          </a:p>
        </p:txBody>
      </p:sp>
      <p:pic>
        <p:nvPicPr>
          <p:cNvPr id="79874" name="Picture 2" descr="Figure_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0010" y="2852936"/>
            <a:ext cx="5953125" cy="2105026"/>
          </a:xfrm>
          <a:prstGeom prst="rect">
            <a:avLst/>
          </a:prstGeom>
          <a:noFill/>
          <a:extLst>
            <a:ext uri="{909E8E84-426E-40DD-AFC4-6F175D3DCCD1}">
              <a14:hiddenFill xmlns:a14="http://schemas.microsoft.com/office/drawing/2010/main">
                <a:solidFill>
                  <a:srgbClr val="FFFFFF"/>
                </a:solidFill>
              </a14:hiddenFill>
            </a:ext>
          </a:extLst>
        </p:spPr>
      </p:pic>
      <p:sp>
        <p:nvSpPr>
          <p:cNvPr id="4" name="TextovéPole 3"/>
          <p:cNvSpPr txBox="1"/>
          <p:nvPr/>
        </p:nvSpPr>
        <p:spPr>
          <a:xfrm>
            <a:off x="1331640" y="1628800"/>
            <a:ext cx="3842070" cy="1015663"/>
          </a:xfrm>
          <a:prstGeom prst="rect">
            <a:avLst/>
          </a:prstGeom>
          <a:noFill/>
        </p:spPr>
        <p:txBody>
          <a:bodyPr wrap="square" rtlCol="0">
            <a:spAutoFit/>
          </a:bodyPr>
          <a:lstStyle/>
          <a:p>
            <a:pPr marL="228600" indent="-228600">
              <a:buAutoNum type="arabicParenR"/>
            </a:pPr>
            <a:r>
              <a:rPr lang="cs-CZ" sz="2000" dirty="0" err="1"/>
              <a:t>Singlets</a:t>
            </a:r>
            <a:endParaRPr lang="cs-CZ" sz="2000" dirty="0"/>
          </a:p>
          <a:p>
            <a:pPr marL="228600" indent="-228600">
              <a:buAutoNum type="arabicParenR"/>
            </a:pPr>
            <a:r>
              <a:rPr lang="cs-CZ" sz="2000" dirty="0" err="1"/>
              <a:t>Time</a:t>
            </a:r>
            <a:endParaRPr lang="cs-CZ" sz="2000" dirty="0"/>
          </a:p>
          <a:p>
            <a:pPr marL="228600" indent="-228600">
              <a:buAutoNum type="arabicParenR"/>
            </a:pPr>
            <a:r>
              <a:rPr lang="cs-CZ" sz="2000" dirty="0" err="1"/>
              <a:t>viabilita</a:t>
            </a:r>
            <a:endParaRPr lang="en-US" sz="2000" dirty="0"/>
          </a:p>
        </p:txBody>
      </p:sp>
      <p:sp>
        <p:nvSpPr>
          <p:cNvPr id="5" name="Obdélník 4"/>
          <p:cNvSpPr/>
          <p:nvPr/>
        </p:nvSpPr>
        <p:spPr>
          <a:xfrm>
            <a:off x="1344458" y="5661248"/>
            <a:ext cx="7331998" cy="276999"/>
          </a:xfrm>
          <a:prstGeom prst="rect">
            <a:avLst/>
          </a:prstGeom>
        </p:spPr>
        <p:txBody>
          <a:bodyPr wrap="square">
            <a:spAutoFit/>
          </a:bodyPr>
          <a:lstStyle/>
          <a:p>
            <a:r>
              <a:rPr lang="en-US" dirty="0"/>
              <a:t>http://expertcytometry.com/3-flow-cytometry-gates-that-will-improve-the-accuracy-of-your-facs-data-analysis/</a:t>
            </a:r>
          </a:p>
        </p:txBody>
      </p:sp>
    </p:spTree>
    <p:extLst>
      <p:ext uri="{BB962C8B-B14F-4D97-AF65-F5344CB8AC3E}">
        <p14:creationId xmlns:p14="http://schemas.microsoft.com/office/powerpoint/2010/main" val="6365739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délník 3"/>
          <p:cNvSpPr/>
          <p:nvPr/>
        </p:nvSpPr>
        <p:spPr>
          <a:xfrm>
            <a:off x="1187624" y="6237312"/>
            <a:ext cx="4572000" cy="461665"/>
          </a:xfrm>
          <a:prstGeom prst="rect">
            <a:avLst/>
          </a:prstGeom>
        </p:spPr>
        <p:txBody>
          <a:bodyPr>
            <a:spAutoFit/>
          </a:bodyPr>
          <a:lstStyle/>
          <a:p>
            <a:r>
              <a:rPr lang="en-US" dirty="0"/>
              <a:t>http://expertcytometry.com/6-flow-cytometry-gating-tips-that-most-scientists-forget/</a:t>
            </a:r>
          </a:p>
        </p:txBody>
      </p:sp>
      <p:pic>
        <p:nvPicPr>
          <p:cNvPr id="80898" name="Picture 2" descr="Screen Shot 2014-06-06 at 5.43.45 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3533" y="3501008"/>
            <a:ext cx="4032448" cy="2210380"/>
          </a:xfrm>
          <a:prstGeom prst="rect">
            <a:avLst/>
          </a:prstGeom>
          <a:noFill/>
          <a:extLst>
            <a:ext uri="{909E8E84-426E-40DD-AFC4-6F175D3DCCD1}">
              <a14:hiddenFill xmlns:a14="http://schemas.microsoft.com/office/drawing/2010/main">
                <a:solidFill>
                  <a:srgbClr val="FFFFFF"/>
                </a:solidFill>
              </a14:hiddenFill>
            </a:ext>
          </a:extLst>
        </p:spPr>
      </p:pic>
      <p:pic>
        <p:nvPicPr>
          <p:cNvPr id="80900" name="Picture 4" descr="Screen Shot 2014-06-06 at 5.45.11 P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0293" y="764704"/>
            <a:ext cx="5124450" cy="2476501"/>
          </a:xfrm>
          <a:prstGeom prst="rect">
            <a:avLst/>
          </a:prstGeom>
          <a:noFill/>
          <a:extLst>
            <a:ext uri="{909E8E84-426E-40DD-AFC4-6F175D3DCCD1}">
              <a14:hiddenFill xmlns:a14="http://schemas.microsoft.com/office/drawing/2010/main">
                <a:solidFill>
                  <a:srgbClr val="FFFFFF"/>
                </a:solidFill>
              </a14:hiddenFill>
            </a:ext>
          </a:extLst>
        </p:spPr>
      </p:pic>
      <p:sp>
        <p:nvSpPr>
          <p:cNvPr id="9" name="Nadpis 1"/>
          <p:cNvSpPr>
            <a:spLocks noGrp="1"/>
          </p:cNvSpPr>
          <p:nvPr>
            <p:ph type="title"/>
          </p:nvPr>
        </p:nvSpPr>
        <p:spPr>
          <a:xfrm>
            <a:off x="1163940" y="181241"/>
            <a:ext cx="7772400" cy="595536"/>
          </a:xfrm>
        </p:spPr>
        <p:txBody>
          <a:bodyPr/>
          <a:lstStyle/>
          <a:p>
            <a:r>
              <a:rPr lang="cs-CZ" dirty="0" err="1"/>
              <a:t>Gating</a:t>
            </a:r>
            <a:r>
              <a:rPr lang="cs-CZ" dirty="0"/>
              <a:t> a kontrola kvality</a:t>
            </a:r>
            <a:endParaRPr lang="en-US" dirty="0"/>
          </a:p>
        </p:txBody>
      </p:sp>
    </p:spTree>
    <p:extLst>
      <p:ext uri="{BB962C8B-B14F-4D97-AF65-F5344CB8AC3E}">
        <p14:creationId xmlns:p14="http://schemas.microsoft.com/office/powerpoint/2010/main" val="33726010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CBCBCFF-1006-43B6-BB97-527A7922D95D}"/>
              </a:ext>
            </a:extLst>
          </p:cNvPr>
          <p:cNvPicPr>
            <a:picLocks noChangeAspect="1"/>
          </p:cNvPicPr>
          <p:nvPr/>
        </p:nvPicPr>
        <p:blipFill>
          <a:blip r:embed="rId2"/>
          <a:stretch>
            <a:fillRect/>
          </a:stretch>
        </p:blipFill>
        <p:spPr>
          <a:xfrm>
            <a:off x="1043608" y="188640"/>
            <a:ext cx="5348474" cy="3109714"/>
          </a:xfrm>
          <a:prstGeom prst="rect">
            <a:avLst/>
          </a:prstGeom>
        </p:spPr>
      </p:pic>
      <p:pic>
        <p:nvPicPr>
          <p:cNvPr id="2050" name="Picture 2" descr="FJscreen06.png">
            <a:extLst>
              <a:ext uri="{FF2B5EF4-FFF2-40B4-BE49-F238E27FC236}">
                <a16:creationId xmlns:a16="http://schemas.microsoft.com/office/drawing/2014/main" id="{D27F09C9-6163-4FF9-AB7C-6CCB8A0B23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5616" y="3429000"/>
            <a:ext cx="5318455" cy="331621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25DB1F56-D62A-4D8A-81BD-FDCCA1E05C02}"/>
              </a:ext>
            </a:extLst>
          </p:cNvPr>
          <p:cNvSpPr/>
          <p:nvPr/>
        </p:nvSpPr>
        <p:spPr>
          <a:xfrm>
            <a:off x="2555776" y="0"/>
            <a:ext cx="6480720" cy="369332"/>
          </a:xfrm>
          <a:prstGeom prst="rect">
            <a:avLst/>
          </a:prstGeom>
        </p:spPr>
        <p:txBody>
          <a:bodyPr wrap="square">
            <a:spAutoFit/>
          </a:bodyPr>
          <a:lstStyle/>
          <a:p>
            <a:r>
              <a:rPr lang="en-US" dirty="0"/>
              <a:t>https://www.flowjo.com/learn/flowjo-university/flowjo/tutorial/33</a:t>
            </a:r>
          </a:p>
        </p:txBody>
      </p:sp>
      <p:pic>
        <p:nvPicPr>
          <p:cNvPr id="6" name="Picture 5">
            <a:extLst>
              <a:ext uri="{FF2B5EF4-FFF2-40B4-BE49-F238E27FC236}">
                <a16:creationId xmlns:a16="http://schemas.microsoft.com/office/drawing/2014/main" id="{A28CCD69-2E7F-4E8F-8399-7A1099E4ADAF}"/>
              </a:ext>
            </a:extLst>
          </p:cNvPr>
          <p:cNvPicPr>
            <a:picLocks noChangeAspect="1"/>
          </p:cNvPicPr>
          <p:nvPr/>
        </p:nvPicPr>
        <p:blipFill>
          <a:blip r:embed="rId4"/>
          <a:stretch>
            <a:fillRect/>
          </a:stretch>
        </p:blipFill>
        <p:spPr>
          <a:xfrm>
            <a:off x="6542714" y="369332"/>
            <a:ext cx="2343150" cy="1038225"/>
          </a:xfrm>
          <a:prstGeom prst="rect">
            <a:avLst/>
          </a:prstGeom>
        </p:spPr>
      </p:pic>
    </p:spTree>
    <p:extLst>
      <p:ext uri="{BB962C8B-B14F-4D97-AF65-F5344CB8AC3E}">
        <p14:creationId xmlns:p14="http://schemas.microsoft.com/office/powerpoint/2010/main" val="162767774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Screen Shot 2014-06-06 at 5.46.07 P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9490" y="1537495"/>
            <a:ext cx="4793543" cy="2623281"/>
          </a:xfrm>
          <a:prstGeom prst="rect">
            <a:avLst/>
          </a:prstGeom>
          <a:noFill/>
          <a:extLst>
            <a:ext uri="{909E8E84-426E-40DD-AFC4-6F175D3DCCD1}">
              <a14:hiddenFill xmlns:a14="http://schemas.microsoft.com/office/drawing/2010/main">
                <a:solidFill>
                  <a:srgbClr val="FFFFFF"/>
                </a:solidFill>
              </a14:hiddenFill>
            </a:ext>
          </a:extLst>
        </p:spPr>
      </p:pic>
      <p:sp>
        <p:nvSpPr>
          <p:cNvPr id="5" name="Obdélník 4"/>
          <p:cNvSpPr/>
          <p:nvPr/>
        </p:nvSpPr>
        <p:spPr>
          <a:xfrm>
            <a:off x="1174804" y="6501743"/>
            <a:ext cx="6624736" cy="276999"/>
          </a:xfrm>
          <a:prstGeom prst="rect">
            <a:avLst/>
          </a:prstGeom>
        </p:spPr>
        <p:txBody>
          <a:bodyPr wrap="square">
            <a:spAutoFit/>
          </a:bodyPr>
          <a:lstStyle/>
          <a:p>
            <a:r>
              <a:rPr lang="en-US" dirty="0"/>
              <a:t>http://expertcytometry.com/6-flow-cytometry-gating-tips-that-most-scientists-forget/</a:t>
            </a:r>
          </a:p>
        </p:txBody>
      </p:sp>
      <p:cxnSp>
        <p:nvCxnSpPr>
          <p:cNvPr id="9" name="Přímá spojnice 8"/>
          <p:cNvCxnSpPr/>
          <p:nvPr/>
        </p:nvCxnSpPr>
        <p:spPr bwMode="auto">
          <a:xfrm>
            <a:off x="1763688" y="2636912"/>
            <a:ext cx="1584176"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Přímá spojnice 12"/>
          <p:cNvCxnSpPr/>
          <p:nvPr/>
        </p:nvCxnSpPr>
        <p:spPr bwMode="auto">
          <a:xfrm>
            <a:off x="4175448" y="2636912"/>
            <a:ext cx="1584176" cy="0"/>
          </a:xfrm>
          <a:prstGeom prst="line">
            <a:avLst/>
          </a:prstGeom>
          <a:solidFill>
            <a:schemeClr val="accent1"/>
          </a:solidFill>
          <a:ln w="19050" cap="flat" cmpd="sng" algn="ctr">
            <a:solidFill>
              <a:srgbClr val="C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Skupina 14"/>
          <p:cNvGrpSpPr/>
          <p:nvPr/>
        </p:nvGrpSpPr>
        <p:grpSpPr>
          <a:xfrm>
            <a:off x="3620100" y="1592796"/>
            <a:ext cx="2139525" cy="2162604"/>
            <a:chOff x="3203848" y="1507784"/>
            <a:chExt cx="3255967" cy="3504910"/>
          </a:xfrm>
        </p:grpSpPr>
        <p:sp>
          <p:nvSpPr>
            <p:cNvPr id="7" name="Obdélník 6"/>
            <p:cNvSpPr/>
            <p:nvPr/>
          </p:nvSpPr>
          <p:spPr bwMode="auto">
            <a:xfrm>
              <a:off x="3203848" y="4077072"/>
              <a:ext cx="3168352" cy="72008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pitchFamily="18" charset="0"/>
              </a:endParaRPr>
            </a:p>
          </p:txBody>
        </p:sp>
        <p:sp>
          <p:nvSpPr>
            <p:cNvPr id="14" name="Obdélník 13"/>
            <p:cNvSpPr/>
            <p:nvPr/>
          </p:nvSpPr>
          <p:spPr bwMode="auto">
            <a:xfrm>
              <a:off x="3203848" y="1507784"/>
              <a:ext cx="3255967" cy="3504910"/>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1200" b="0" i="0" u="none" strike="noStrike" cap="none" normalizeH="0" baseline="0">
                <a:ln>
                  <a:noFill/>
                </a:ln>
                <a:solidFill>
                  <a:schemeClr val="tx1"/>
                </a:solidFill>
                <a:effectLst/>
                <a:latin typeface="Times" pitchFamily="18" charset="0"/>
              </a:endParaRPr>
            </a:p>
          </p:txBody>
        </p:sp>
      </p:grpSp>
      <p:sp>
        <p:nvSpPr>
          <p:cNvPr id="16" name="Nadpis 1"/>
          <p:cNvSpPr>
            <a:spLocks noGrp="1"/>
          </p:cNvSpPr>
          <p:nvPr>
            <p:ph type="title"/>
          </p:nvPr>
        </p:nvSpPr>
        <p:spPr>
          <a:xfrm>
            <a:off x="1173163" y="457200"/>
            <a:ext cx="7772400" cy="1143000"/>
          </a:xfrm>
        </p:spPr>
        <p:txBody>
          <a:bodyPr/>
          <a:lstStyle/>
          <a:p>
            <a:r>
              <a:rPr lang="cs-CZ" dirty="0" err="1"/>
              <a:t>Gating</a:t>
            </a:r>
            <a:r>
              <a:rPr lang="cs-CZ" dirty="0"/>
              <a:t> a kontrola nastavení</a:t>
            </a:r>
            <a:endParaRPr lang="en-US" dirty="0"/>
          </a:p>
        </p:txBody>
      </p:sp>
      <p:sp>
        <p:nvSpPr>
          <p:cNvPr id="2" name="TextovéPole 1"/>
          <p:cNvSpPr txBox="1"/>
          <p:nvPr/>
        </p:nvSpPr>
        <p:spPr>
          <a:xfrm>
            <a:off x="1246812" y="3893899"/>
            <a:ext cx="6480720" cy="276999"/>
          </a:xfrm>
          <a:prstGeom prst="rect">
            <a:avLst/>
          </a:prstGeom>
          <a:noFill/>
        </p:spPr>
        <p:txBody>
          <a:bodyPr wrap="square" rtlCol="0">
            <a:spAutoFit/>
          </a:bodyPr>
          <a:lstStyle/>
          <a:p>
            <a:r>
              <a:rPr lang="cs-CZ" dirty="0"/>
              <a:t>FMO </a:t>
            </a:r>
            <a:r>
              <a:rPr lang="en-US" dirty="0"/>
              <a:t>~ Fluorescence Mines One</a:t>
            </a:r>
          </a:p>
        </p:txBody>
      </p:sp>
      <p:pic>
        <p:nvPicPr>
          <p:cNvPr id="76802" name="Picture 2" descr="Fluorescence Minus One | Expert Cytometry | Fluorescence Assisted Cell Sort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7405" y="4514361"/>
            <a:ext cx="3675288" cy="1156354"/>
          </a:xfrm>
          <a:prstGeom prst="rect">
            <a:avLst/>
          </a:prstGeom>
          <a:noFill/>
          <a:extLst>
            <a:ext uri="{909E8E84-426E-40DD-AFC4-6F175D3DCCD1}">
              <a14:hiddenFill xmlns:a14="http://schemas.microsoft.com/office/drawing/2010/main">
                <a:solidFill>
                  <a:srgbClr val="FFFFFF"/>
                </a:solidFill>
              </a14:hiddenFill>
            </a:ext>
          </a:extLst>
        </p:spPr>
      </p:pic>
      <p:pic>
        <p:nvPicPr>
          <p:cNvPr id="76804" name="Picture 4" descr="Figure_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93318" y="4160776"/>
            <a:ext cx="4274087" cy="19936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486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76802"/>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76804"/>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1268759"/>
            <a:ext cx="7905395" cy="47408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Nadpis 1"/>
          <p:cNvSpPr>
            <a:spLocks noGrp="1"/>
          </p:cNvSpPr>
          <p:nvPr>
            <p:ph type="title"/>
          </p:nvPr>
        </p:nvSpPr>
        <p:spPr>
          <a:xfrm>
            <a:off x="1181534" y="260648"/>
            <a:ext cx="7772400" cy="1143000"/>
          </a:xfrm>
        </p:spPr>
        <p:txBody>
          <a:bodyPr/>
          <a:lstStyle/>
          <a:p>
            <a:r>
              <a:rPr lang="cs-CZ" dirty="0" err="1"/>
              <a:t>Gating</a:t>
            </a:r>
            <a:r>
              <a:rPr lang="cs-CZ" dirty="0"/>
              <a:t> – příklad hodnocení</a:t>
            </a:r>
            <a:endParaRPr lang="en-US" dirty="0"/>
          </a:p>
        </p:txBody>
      </p:sp>
    </p:spTree>
    <p:extLst>
      <p:ext uri="{BB962C8B-B14F-4D97-AF65-F5344CB8AC3E}">
        <p14:creationId xmlns:p14="http://schemas.microsoft.com/office/powerpoint/2010/main" val="810788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371600" y="2349500"/>
            <a:ext cx="7772400" cy="1143000"/>
          </a:xfrm>
        </p:spPr>
        <p:txBody>
          <a:bodyPr/>
          <a:lstStyle/>
          <a:p>
            <a:pPr eaLnBrk="1" hangingPunct="1"/>
            <a:r>
              <a:rPr lang="en-US" altLang="en-US"/>
              <a:t>Aplikace pr</a:t>
            </a:r>
            <a:r>
              <a:rPr lang="cs-CZ" altLang="en-US"/>
              <a:t>ůtokové cytometrie</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ChangeArrowheads="1"/>
          </p:cNvSpPr>
          <p:nvPr/>
        </p:nvSpPr>
        <p:spPr bwMode="auto">
          <a:xfrm>
            <a:off x="1166813" y="379413"/>
            <a:ext cx="6799262"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7620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762000">
              <a:spcBef>
                <a:spcPct val="20000"/>
              </a:spcBef>
              <a:buChar char="–"/>
              <a:defRPr sz="2800">
                <a:solidFill>
                  <a:schemeClr val="tx1"/>
                </a:solidFill>
                <a:latin typeface="Arial" pitchFamily="34" charset="0"/>
              </a:defRPr>
            </a:lvl2pPr>
            <a:lvl3pPr marL="1143000" indent="-228600" defTabSz="762000">
              <a:spcBef>
                <a:spcPct val="20000"/>
              </a:spcBef>
              <a:buChar char="•"/>
              <a:defRPr sz="2400">
                <a:solidFill>
                  <a:schemeClr val="tx1"/>
                </a:solidFill>
                <a:latin typeface="Arial" pitchFamily="34" charset="0"/>
              </a:defRPr>
            </a:lvl3pPr>
            <a:lvl4pPr marL="1600200" indent="-228600" defTabSz="762000">
              <a:spcBef>
                <a:spcPct val="20000"/>
              </a:spcBef>
              <a:buChar char="–"/>
              <a:defRPr sz="2000">
                <a:solidFill>
                  <a:schemeClr val="tx1"/>
                </a:solidFill>
                <a:latin typeface="Arial" pitchFamily="34" charset="0"/>
              </a:defRPr>
            </a:lvl4pPr>
            <a:lvl5pPr marL="2057400" indent="-228600" defTabSz="762000">
              <a:spcBef>
                <a:spcPct val="20000"/>
              </a:spcBef>
              <a:buChar char="»"/>
              <a:defRPr sz="2000">
                <a:solidFill>
                  <a:schemeClr val="tx1"/>
                </a:solidFill>
                <a:latin typeface="Arial" pitchFamily="34" charset="0"/>
              </a:defRPr>
            </a:lvl5pPr>
            <a:lvl6pPr marL="2514600" indent="-228600" defTabSz="762000" eaLnBrk="0" fontAlgn="base" hangingPunct="0">
              <a:spcBef>
                <a:spcPct val="20000"/>
              </a:spcBef>
              <a:spcAft>
                <a:spcPct val="0"/>
              </a:spcAft>
              <a:buChar char="»"/>
              <a:defRPr sz="2000">
                <a:solidFill>
                  <a:schemeClr val="tx1"/>
                </a:solidFill>
                <a:latin typeface="Arial" pitchFamily="34" charset="0"/>
              </a:defRPr>
            </a:lvl6pPr>
            <a:lvl7pPr marL="2971800" indent="-228600" defTabSz="762000" eaLnBrk="0" fontAlgn="base" hangingPunct="0">
              <a:spcBef>
                <a:spcPct val="20000"/>
              </a:spcBef>
              <a:spcAft>
                <a:spcPct val="0"/>
              </a:spcAft>
              <a:buChar char="»"/>
              <a:defRPr sz="2000">
                <a:solidFill>
                  <a:schemeClr val="tx1"/>
                </a:solidFill>
                <a:latin typeface="Arial" pitchFamily="34" charset="0"/>
              </a:defRPr>
            </a:lvl7pPr>
            <a:lvl8pPr marL="3429000" indent="-228600" defTabSz="762000" eaLnBrk="0" fontAlgn="base" hangingPunct="0">
              <a:spcBef>
                <a:spcPct val="20000"/>
              </a:spcBef>
              <a:spcAft>
                <a:spcPct val="0"/>
              </a:spcAft>
              <a:buChar char="»"/>
              <a:defRPr sz="2000">
                <a:solidFill>
                  <a:schemeClr val="tx1"/>
                </a:solidFill>
                <a:latin typeface="Arial" pitchFamily="34" charset="0"/>
              </a:defRPr>
            </a:lvl8pPr>
            <a:lvl9pPr marL="3886200" indent="-228600" defTabSz="7620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600" b="1">
                <a:latin typeface="Century Gothic" pitchFamily="34" charset="0"/>
              </a:rPr>
              <a:t>ANALÝZA NUKLEOVÝCH KYSELIN</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buněčný cyklus</a:t>
            </a:r>
            <a:r>
              <a:rPr lang="cs-CZ" altLang="en-US" sz="1600">
                <a:latin typeface="Century Gothic" pitchFamily="34" charset="0"/>
              </a:rPr>
              <a:t> a ploidyta</a:t>
            </a:r>
          </a:p>
          <a:p>
            <a:pPr>
              <a:spcBef>
                <a:spcPct val="0"/>
              </a:spcBef>
              <a:buClrTx/>
              <a:buSzTx/>
              <a:buFontTx/>
              <a:buNone/>
            </a:pPr>
            <a:r>
              <a:rPr lang="cs-CZ" altLang="en-US" sz="1600">
                <a:latin typeface="Century Gothic" pitchFamily="34" charset="0"/>
              </a:rPr>
              <a:t>analýza zlomů DNA</a:t>
            </a:r>
          </a:p>
          <a:p>
            <a:pPr>
              <a:spcBef>
                <a:spcPct val="0"/>
              </a:spcBef>
              <a:buClrTx/>
              <a:buSzTx/>
              <a:buFontTx/>
              <a:buNone/>
            </a:pPr>
            <a:r>
              <a:rPr lang="cs-CZ" altLang="en-US" sz="1600" b="1">
                <a:latin typeface="Century Gothic" pitchFamily="34" charset="0"/>
              </a:rPr>
              <a:t>inkorporace BrDU</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exprese cyklinů</a:t>
            </a:r>
          </a:p>
          <a:p>
            <a:pPr>
              <a:spcBef>
                <a:spcPct val="0"/>
              </a:spcBef>
              <a:buClrTx/>
              <a:buSzTx/>
              <a:buFontTx/>
              <a:buNone/>
            </a:pPr>
            <a:r>
              <a:rPr lang="cs-CZ" altLang="en-US" sz="1600">
                <a:latin typeface="Century Gothic" pitchFamily="34" charset="0"/>
              </a:rPr>
              <a:t>analýza denaturace DNA</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ANALÝZA BUNĚČNÉHO FENOTYPU</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imunofenotypizace pomocí CD antigenů</a:t>
            </a:r>
          </a:p>
          <a:p>
            <a:pPr>
              <a:spcBef>
                <a:spcPct val="0"/>
              </a:spcBef>
              <a:buClrTx/>
              <a:buSzTx/>
              <a:buFontTx/>
              <a:buNone/>
            </a:pPr>
            <a:r>
              <a:rPr lang="cs-CZ" altLang="en-US" sz="1600">
                <a:latin typeface="Century Gothic" pitchFamily="34" charset="0"/>
              </a:rPr>
              <a:t>(detekce diferenciačních a nádorových markerů)</a:t>
            </a:r>
            <a:endParaRPr lang="cs-CZ" altLang="en-US" sz="1600" b="1">
              <a:latin typeface="Century Gothic" pitchFamily="34" charset="0"/>
            </a:endParaRPr>
          </a:p>
          <a:p>
            <a:pPr>
              <a:spcBef>
                <a:spcPct val="0"/>
              </a:spcBef>
              <a:buClrTx/>
              <a:buSzTx/>
              <a:buFontTx/>
              <a:buNone/>
            </a:pPr>
            <a:r>
              <a:rPr lang="cs-CZ" altLang="en-US" sz="1600">
                <a:latin typeface="Century Gothic" pitchFamily="34" charset="0"/>
              </a:rPr>
              <a:t>detekce cytokinových receptorů</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CYTOGENETIKA</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analýza chromozómů</a:t>
            </a:r>
          </a:p>
          <a:p>
            <a:pPr>
              <a:spcBef>
                <a:spcPct val="0"/>
              </a:spcBef>
              <a:buClrTx/>
              <a:buSzTx/>
              <a:buFontTx/>
              <a:buNone/>
            </a:pP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STUDIUM BUNĚČNÝCH FUNKCÍ</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viabilita</a:t>
            </a:r>
            <a:endParaRPr lang="cs-CZ" altLang="en-US" sz="1600">
              <a:latin typeface="Century Gothic" pitchFamily="34" charset="0"/>
            </a:endParaRPr>
          </a:p>
          <a:p>
            <a:pPr>
              <a:spcBef>
                <a:spcPct val="0"/>
              </a:spcBef>
              <a:buClrTx/>
              <a:buSzTx/>
              <a:buFontTx/>
              <a:buNone/>
            </a:pPr>
            <a:r>
              <a:rPr lang="cs-CZ" altLang="en-US" sz="1600">
                <a:latin typeface="Century Gothic" pitchFamily="34" charset="0"/>
              </a:rPr>
              <a:t>stanovení intracelulárního pH</a:t>
            </a:r>
          </a:p>
          <a:p>
            <a:pPr>
              <a:spcBef>
                <a:spcPct val="0"/>
              </a:spcBef>
              <a:buClrTx/>
              <a:buSzTx/>
              <a:buFontTx/>
              <a:buNone/>
            </a:pPr>
            <a:r>
              <a:rPr lang="cs-CZ" altLang="en-US" sz="1600" b="1">
                <a:latin typeface="Century Gothic" pitchFamily="34" charset="0"/>
              </a:rPr>
              <a:t>analýza organel a cytoskeletu</a:t>
            </a:r>
          </a:p>
          <a:p>
            <a:pPr>
              <a:spcBef>
                <a:spcPct val="0"/>
              </a:spcBef>
              <a:buClrTx/>
              <a:buSzTx/>
              <a:buFontTx/>
              <a:buNone/>
            </a:pPr>
            <a:r>
              <a:rPr lang="cs-CZ" altLang="en-US" sz="1600" b="1">
                <a:latin typeface="Century Gothic" pitchFamily="34" charset="0"/>
              </a:rPr>
              <a:t>stanovení membránového potenciálu</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oxidativní vzplanutí</a:t>
            </a:r>
            <a:endParaRPr lang="cs-CZ" altLang="en-US" sz="1600">
              <a:latin typeface="Century Gothic" pitchFamily="34" charset="0"/>
            </a:endParaRPr>
          </a:p>
          <a:p>
            <a:pPr>
              <a:spcBef>
                <a:spcPct val="0"/>
              </a:spcBef>
              <a:buClrTx/>
              <a:buSzTx/>
              <a:buFontTx/>
              <a:buNone/>
            </a:pPr>
            <a:r>
              <a:rPr lang="cs-CZ" altLang="en-US" sz="1600" b="1">
                <a:latin typeface="Century Gothic" pitchFamily="34" charset="0"/>
              </a:rPr>
              <a:t>stanovení intracelulárního Ca2+</a:t>
            </a:r>
            <a:r>
              <a:rPr lang="cs-CZ" altLang="en-US" sz="1600">
                <a:latin typeface="Century Gothic" pitchFamily="34" charset="0"/>
              </a:rPr>
              <a:t> </a:t>
            </a:r>
          </a:p>
          <a:p>
            <a:pPr>
              <a:spcBef>
                <a:spcPct val="0"/>
              </a:spcBef>
              <a:buClrTx/>
              <a:buSzTx/>
              <a:buFontTx/>
              <a:buNone/>
            </a:pPr>
            <a:r>
              <a:rPr lang="cs-CZ" altLang="en-US" sz="1600">
                <a:latin typeface="Century Gothic" pitchFamily="34" charset="0"/>
              </a:rPr>
              <a:t>stanovení intracelulárních cytokinů</a:t>
            </a:r>
          </a:p>
          <a:p>
            <a:pPr>
              <a:spcBef>
                <a:spcPct val="0"/>
              </a:spcBef>
              <a:buClrTx/>
              <a:buSzTx/>
              <a:buFontTx/>
              <a:buNone/>
            </a:pPr>
            <a:r>
              <a:rPr lang="cs-CZ" altLang="en-US" sz="1600">
                <a:latin typeface="Century Gothic" pitchFamily="34" charset="0"/>
              </a:rPr>
              <a:t>Natural Killer ligace značených buněk</a:t>
            </a:r>
          </a:p>
          <a:p>
            <a:pPr>
              <a:spcBef>
                <a:spcPct val="0"/>
              </a:spcBef>
              <a:buClrTx/>
              <a:buSzTx/>
              <a:buFontTx/>
              <a:buNone/>
            </a:pPr>
            <a:r>
              <a:rPr lang="cs-CZ" altLang="en-US" sz="1600">
                <a:latin typeface="Century Gothic" pitchFamily="34" charset="0"/>
              </a:rPr>
              <a:t>analýza reportérových genů</a:t>
            </a:r>
            <a:endParaRPr lang="cs-CZ" altLang="en-US" sz="1600">
              <a:latin typeface="Century Gothic CE" charset="-18"/>
            </a:endParaRPr>
          </a:p>
        </p:txBody>
      </p:sp>
      <p:sp>
        <p:nvSpPr>
          <p:cNvPr id="43011"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116013" y="188913"/>
            <a:ext cx="7829550" cy="1727200"/>
          </a:xfrm>
        </p:spPr>
        <p:txBody>
          <a:bodyPr/>
          <a:lstStyle/>
          <a:p>
            <a:pPr eaLnBrk="1" hangingPunct="1"/>
            <a:r>
              <a:rPr lang="en-US" altLang="en-US" sz="4000" dirty="0" err="1">
                <a:cs typeface="Times New Roman" pitchFamily="18" charset="0"/>
              </a:rPr>
              <a:t>Biologick</a:t>
            </a:r>
            <a:r>
              <a:rPr lang="cs-CZ" altLang="en-US" sz="4000" dirty="0">
                <a:cs typeface="Times New Roman" pitchFamily="18" charset="0"/>
              </a:rPr>
              <a:t>é aplikace průtokové </a:t>
            </a:r>
            <a:r>
              <a:rPr lang="cs-CZ" altLang="en-US" sz="4000" dirty="0" err="1">
                <a:cs typeface="Times New Roman" pitchFamily="18" charset="0"/>
              </a:rPr>
              <a:t>cytometrie</a:t>
            </a:r>
            <a:endParaRPr lang="cs-CZ" altLang="en-US" sz="2800" dirty="0"/>
          </a:p>
        </p:txBody>
      </p:sp>
      <p:sp>
        <p:nvSpPr>
          <p:cNvPr id="44035" name="Rectangle 3"/>
          <p:cNvSpPr>
            <a:spLocks noGrp="1" noChangeArrowheads="1"/>
          </p:cNvSpPr>
          <p:nvPr>
            <p:ph type="body" idx="1"/>
          </p:nvPr>
        </p:nvSpPr>
        <p:spPr>
          <a:xfrm>
            <a:off x="1116013" y="2276475"/>
            <a:ext cx="7772400" cy="4114800"/>
          </a:xfrm>
        </p:spPr>
        <p:txBody>
          <a:bodyPr/>
          <a:lstStyle/>
          <a:p>
            <a:pPr eaLnBrk="1" hangingPunct="1"/>
            <a:r>
              <a:rPr lang="cs-CZ" altLang="en-US" dirty="0">
                <a:latin typeface="Tahoma" pitchFamily="34" charset="0"/>
                <a:cs typeface="Times New Roman" pitchFamily="18" charset="0"/>
              </a:rPr>
              <a:t>analýza proliferace</a:t>
            </a:r>
            <a:endParaRPr lang="cs-CZ" altLang="en-US" sz="1800" dirty="0">
              <a:latin typeface="Tahoma" pitchFamily="34" charset="0"/>
              <a:cs typeface="Times New Roman" pitchFamily="18" charset="0"/>
            </a:endParaRPr>
          </a:p>
          <a:p>
            <a:pPr eaLnBrk="1" hangingPunct="1"/>
            <a:r>
              <a:rPr lang="cs-CZ" altLang="en-US" dirty="0">
                <a:latin typeface="Tahoma" pitchFamily="34" charset="0"/>
                <a:cs typeface="Times New Roman" pitchFamily="18" charset="0"/>
              </a:rPr>
              <a:t>fluorescenční proteiny</a:t>
            </a:r>
          </a:p>
        </p:txBody>
      </p:sp>
      <p:sp>
        <p:nvSpPr>
          <p:cNvPr id="44036"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dirty="0"/>
              <a:t>Buněčný cyklus</a:t>
            </a:r>
            <a:endParaRPr lang="en-US" dirty="0"/>
          </a:p>
        </p:txBody>
      </p:sp>
      <p:pic>
        <p:nvPicPr>
          <p:cNvPr id="76802" name="Picture 2">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4420057"/>
            <a:ext cx="3024336" cy="21964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3" descr="d:\powerpoint\figures\chapter18\180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59632" y="1556792"/>
            <a:ext cx="5328592" cy="24255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1027" descr="d:\powerpoint\figures\chapter17\1716.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60232" y="3459257"/>
            <a:ext cx="2280444" cy="32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70201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450" y="709613"/>
            <a:ext cx="8210550" cy="5429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595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4383203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5" name="Picture 1027" descr="d:\powerpoint\figures\chapter17\1708.jp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299857"/>
            <a:ext cx="86106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8852" name="Picture 4" descr="http://i.imgur.com/iq9cbSw.jpg">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0032" y="4293096"/>
            <a:ext cx="3876929" cy="24208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179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88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r>
              <a:rPr lang="cs-CZ" altLang="en-US" sz="4000"/>
              <a:t>Co je důležité při přípravě vzorku a značení…</a:t>
            </a:r>
          </a:p>
        </p:txBody>
      </p:sp>
      <p:sp>
        <p:nvSpPr>
          <p:cNvPr id="45059" name="Rectangle 3"/>
          <p:cNvSpPr>
            <a:spLocks noGrp="1" noChangeArrowheads="1"/>
          </p:cNvSpPr>
          <p:nvPr>
            <p:ph type="body" idx="1"/>
          </p:nvPr>
        </p:nvSpPr>
        <p:spPr/>
        <p:txBody>
          <a:bodyPr/>
          <a:lstStyle/>
          <a:p>
            <a:pPr eaLnBrk="1" hangingPunct="1"/>
            <a:r>
              <a:rPr lang="cs-CZ" altLang="en-US" sz="2800"/>
              <a:t>Postup přípravy vzorku a značení nelze zobecnit – závisí na typu buněk a konkrétní analýze</a:t>
            </a:r>
          </a:p>
          <a:p>
            <a:pPr lvl="1" eaLnBrk="1" hangingPunct="1"/>
            <a:r>
              <a:rPr lang="cs-CZ" altLang="en-US" sz="2400"/>
              <a:t>suspenze jednotlivých buněk</a:t>
            </a:r>
          </a:p>
          <a:p>
            <a:pPr lvl="1" eaLnBrk="1" hangingPunct="1"/>
            <a:r>
              <a:rPr lang="cs-CZ" altLang="en-US" sz="2400"/>
              <a:t>vitální značení</a:t>
            </a:r>
          </a:p>
          <a:p>
            <a:pPr lvl="1" eaLnBrk="1" hangingPunct="1"/>
            <a:r>
              <a:rPr lang="cs-CZ" altLang="en-US" sz="2400"/>
              <a:t>fixace (etanol, formaldehyd)</a:t>
            </a:r>
          </a:p>
          <a:p>
            <a:pPr lvl="1" eaLnBrk="1" hangingPunct="1"/>
            <a:r>
              <a:rPr lang="cs-CZ" altLang="en-US" sz="2400"/>
              <a:t>permeabilizace (detergenty)</a:t>
            </a:r>
          </a:p>
          <a:p>
            <a:pPr lvl="1" eaLnBrk="1" hangingPunct="1"/>
            <a:r>
              <a:rPr lang="cs-CZ" altLang="en-US" sz="2400"/>
              <a:t>difúze</a:t>
            </a:r>
          </a:p>
          <a:p>
            <a:pPr lvl="1" eaLnBrk="1" hangingPunct="1"/>
            <a:r>
              <a:rPr lang="cs-CZ" altLang="en-US" sz="2400"/>
              <a:t>aktivní transport</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rPr>
              <a:t>Analýza buněčného cyklu</a:t>
            </a:r>
          </a:p>
        </p:txBody>
      </p:sp>
      <p:sp>
        <p:nvSpPr>
          <p:cNvPr id="456707" name="Rectangle 3"/>
          <p:cNvSpPr>
            <a:spLocks noChangeArrowheads="1"/>
          </p:cNvSpPr>
          <p:nvPr/>
        </p:nvSpPr>
        <p:spPr bwMode="auto">
          <a:xfrm>
            <a:off x="1085850" y="1052513"/>
            <a:ext cx="7791450" cy="5341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lstStyle/>
          <a:p>
            <a:pPr marL="342900" indent="-342900">
              <a:spcBef>
                <a:spcPct val="20000"/>
              </a:spcBef>
              <a:buClr>
                <a:schemeClr val="tx2"/>
              </a:buClr>
              <a:buSzPct val="75000"/>
              <a:buFontTx/>
              <a:buChar char="•"/>
              <a:defRPr/>
            </a:pPr>
            <a:r>
              <a:rPr lang="cs-CZ" sz="2000">
                <a:effectLst>
                  <a:outerShdw blurRad="38100" dist="38100" dir="2700000" algn="tl">
                    <a:srgbClr val="C0C0C0"/>
                  </a:outerShdw>
                </a:effectLst>
                <a:latin typeface="Century Gothic" pitchFamily="34" charset="0"/>
              </a:rPr>
              <a:t>jedna z nejstarších aplikací flow cytometrie, stanovení fáze buněčného cyklu podle množství DNA</a:t>
            </a:r>
          </a:p>
          <a:p>
            <a:pPr marL="342900" indent="-342900">
              <a:spcBef>
                <a:spcPct val="20000"/>
              </a:spcBef>
              <a:buClr>
                <a:schemeClr val="tx2"/>
              </a:buClr>
              <a:buSzPct val="75000"/>
              <a:buFontTx/>
              <a:buChar char="•"/>
              <a:defRPr/>
            </a:pPr>
            <a:r>
              <a:rPr lang="en-US" sz="2000">
                <a:effectLst>
                  <a:outerShdw blurRad="38100" dist="38100" dir="2700000" algn="tl">
                    <a:srgbClr val="C0C0C0"/>
                  </a:outerShdw>
                </a:effectLst>
                <a:latin typeface="Century Gothic" pitchFamily="34" charset="0"/>
              </a:rPr>
              <a:t>pr</a:t>
            </a:r>
            <a:r>
              <a:rPr lang="cs-CZ" sz="2000">
                <a:effectLst>
                  <a:outerShdw blurRad="38100" dist="38100" dir="2700000" algn="tl">
                    <a:srgbClr val="C0C0C0"/>
                  </a:outerShdw>
                </a:effectLst>
                <a:latin typeface="Century Gothic" pitchFamily="34" charset="0"/>
              </a:rPr>
              <a:t>ůtoková cytometrie je vhodná metoda pro rychlou a přesnou determinaci buněčného cyklu</a:t>
            </a:r>
          </a:p>
          <a:p>
            <a:pPr marL="342900" indent="-342900">
              <a:spcBef>
                <a:spcPct val="20000"/>
              </a:spcBef>
              <a:buClr>
                <a:schemeClr val="tx2"/>
              </a:buClr>
              <a:buSzPct val="75000"/>
              <a:buFontTx/>
              <a:buChar char="•"/>
              <a:defRPr/>
            </a:pPr>
            <a:r>
              <a:rPr lang="cs-CZ" sz="2000">
                <a:effectLst>
                  <a:outerShdw blurRad="38100" dist="38100" dir="2700000" algn="tl">
                    <a:srgbClr val="C0C0C0"/>
                  </a:outerShdw>
                </a:effectLst>
                <a:latin typeface="Century Gothic" pitchFamily="34" charset="0"/>
              </a:rPr>
              <a:t>jednoduchým způsobem je DNA obarvena fluorescenční barvou specifickou pro DNA.</a:t>
            </a:r>
            <a:endParaRPr lang="cs-CZ" sz="2000" b="1">
              <a:solidFill>
                <a:schemeClr val="accent2"/>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Propidium iodide</a:t>
            </a:r>
            <a:endParaRPr lang="en-US" sz="2000">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en-US" sz="2000">
                <a:solidFill>
                  <a:srgbClr val="FF0000"/>
                </a:solidFill>
                <a:effectLst>
                  <a:outerShdw blurRad="38100" dist="38100" dir="2700000" algn="tl">
                    <a:srgbClr val="C0C0C0"/>
                  </a:outerShdw>
                </a:effectLst>
                <a:latin typeface="Century Gothic" pitchFamily="34" charset="0"/>
              </a:rPr>
              <a:t>	</a:t>
            </a:r>
            <a:r>
              <a:rPr lang="cs-CZ" sz="2000" u="sng">
                <a:solidFill>
                  <a:srgbClr val="FF0000"/>
                </a:solidFill>
                <a:effectLst>
                  <a:outerShdw blurRad="38100" dist="38100" dir="2700000" algn="tl">
                    <a:srgbClr val="C0C0C0"/>
                  </a:outerShdw>
                </a:effectLst>
                <a:latin typeface="Century Gothic" pitchFamily="34" charset="0"/>
              </a:rPr>
              <a:t>4′,6-diamidino-2-phenylindole (DAPI</a:t>
            </a:r>
            <a:r>
              <a:rPr lang="en-US" sz="2000" u="sng">
                <a:solidFill>
                  <a:srgbClr val="FF0000"/>
                </a:solidFill>
                <a:effectLst>
                  <a:outerShdw blurRad="38100" dist="38100" dir="2700000" algn="tl">
                    <a:srgbClr val="C0C0C0"/>
                  </a:outerShdw>
                </a:effectLst>
                <a:latin typeface="Century Gothic" pitchFamily="34" charset="0"/>
              </a:rPr>
              <a:t>)</a:t>
            </a:r>
            <a:endParaRPr lang="cs-CZ" sz="2000" u="sng">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en-US" sz="2000">
                <a:effectLst>
                  <a:outerShdw blurRad="38100" dist="38100" dir="2700000" algn="tl">
                    <a:srgbClr val="C0C0C0"/>
                  </a:outerShdw>
                </a:effectLst>
                <a:latin typeface="Century Gothic" pitchFamily="34" charset="0"/>
              </a:rPr>
              <a:t>	</a:t>
            </a:r>
            <a:r>
              <a:rPr lang="cs-CZ" sz="2000">
                <a:effectLst>
                  <a:outerShdw blurRad="38100" dist="38100" dir="2700000" algn="tl">
                    <a:srgbClr val="C0C0C0"/>
                  </a:outerShdw>
                </a:effectLst>
                <a:latin typeface="Century Gothic" pitchFamily="34" charset="0"/>
              </a:rPr>
              <a:t>- dramaticky zvyšují fluorescenci po vazbě na DNA. Je nutná permeabilizace cytoplasmatické membrány .</a:t>
            </a: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Hoechst 33342</a:t>
            </a:r>
            <a:r>
              <a:rPr lang="cs-CZ" sz="2000" b="1">
                <a:solidFill>
                  <a:schemeClr val="accent2"/>
                </a:solidFill>
                <a:effectLst>
                  <a:outerShdw blurRad="38100" dist="38100" dir="2700000" algn="tl">
                    <a:srgbClr val="C0C0C0"/>
                  </a:outerShdw>
                </a:effectLst>
                <a:latin typeface="Century Gothic" pitchFamily="34" charset="0"/>
              </a:rPr>
              <a:t> </a:t>
            </a:r>
            <a:endParaRPr lang="en-US" sz="2000" b="1">
              <a:solidFill>
                <a:schemeClr val="accent2"/>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Vybrant</a:t>
            </a:r>
            <a:r>
              <a:rPr lang="en-US" sz="2000" u="sng">
                <a:solidFill>
                  <a:srgbClr val="FF0000"/>
                </a:solidFill>
                <a:effectLst>
                  <a:outerShdw blurRad="38100" dist="38100" dir="2700000" algn="tl">
                    <a:srgbClr val="C0C0C0"/>
                  </a:outerShdw>
                </a:effectLst>
                <a:latin typeface="Century Gothic" pitchFamily="34" charset="0"/>
              </a:rPr>
              <a:t>®</a:t>
            </a:r>
            <a:r>
              <a:rPr lang="cs-CZ" sz="2000" u="sng">
                <a:solidFill>
                  <a:srgbClr val="FF0000"/>
                </a:solidFill>
                <a:effectLst>
                  <a:outerShdw blurRad="38100" dist="38100" dir="2700000" algn="tl">
                    <a:srgbClr val="C0C0C0"/>
                  </a:outerShdw>
                </a:effectLst>
                <a:latin typeface="Century Gothic" pitchFamily="34" charset="0"/>
              </a:rPr>
              <a:t> DyeCycle</a:t>
            </a:r>
            <a:r>
              <a:rPr lang="en-US" sz="2000" u="sng">
                <a:solidFill>
                  <a:srgbClr val="FF0000"/>
                </a:solidFill>
                <a:effectLst>
                  <a:outerShdw blurRad="38100" dist="38100" dir="2700000" algn="tl">
                    <a:srgbClr val="C0C0C0"/>
                  </a:outerShdw>
                </a:effectLst>
                <a:latin typeface="Century Gothic" pitchFamily="34" charset="0"/>
              </a:rPr>
              <a:t>™</a:t>
            </a:r>
          </a:p>
          <a:p>
            <a:pPr marL="342900" indent="-342900">
              <a:spcBef>
                <a:spcPct val="20000"/>
              </a:spcBef>
              <a:buClr>
                <a:schemeClr val="tx2"/>
              </a:buClr>
              <a:buSzPct val="75000"/>
              <a:buFontTx/>
              <a:buChar char="•"/>
              <a:defRPr/>
            </a:pPr>
            <a:r>
              <a:rPr lang="en-US" sz="2000" u="sng">
                <a:solidFill>
                  <a:srgbClr val="FF0000"/>
                </a:solidFill>
                <a:effectLst>
                  <a:outerShdw blurRad="38100" dist="38100" dir="2700000" algn="tl">
                    <a:srgbClr val="C0C0C0"/>
                  </a:outerShdw>
                </a:effectLst>
                <a:latin typeface="Century Gothic" pitchFamily="34" charset="0"/>
              </a:rPr>
              <a:t>DRAQ5</a:t>
            </a:r>
          </a:p>
          <a:p>
            <a:pPr marL="342900" indent="-342900">
              <a:spcBef>
                <a:spcPct val="20000"/>
              </a:spcBef>
              <a:buClr>
                <a:schemeClr val="tx2"/>
              </a:buClr>
              <a:buSzPct val="75000"/>
              <a:buFontTx/>
              <a:buChar char="•"/>
              <a:defRPr/>
            </a:pPr>
            <a:r>
              <a:rPr lang="cs-CZ" sz="2000" u="sng">
                <a:solidFill>
                  <a:srgbClr val="FF0000"/>
                </a:solidFill>
                <a:effectLst>
                  <a:outerShdw blurRad="38100" dist="38100" dir="2700000" algn="tl">
                    <a:srgbClr val="C0C0C0"/>
                  </a:outerShdw>
                </a:effectLst>
                <a:latin typeface="Century Gothic" pitchFamily="34" charset="0"/>
              </a:rPr>
              <a:t>Quaternary benzo[c]phenanthridine alkaloids (QBAs) </a:t>
            </a:r>
            <a:endParaRPr lang="en-US" sz="2000" u="sng">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cs-CZ">
                <a:effectLst>
                  <a:outerShdw blurRad="38100" dist="38100" dir="2700000" algn="tl">
                    <a:srgbClr val="C0C0C0"/>
                  </a:outerShdw>
                </a:effectLst>
              </a:rPr>
              <a:t>I. Slaninova, J. Slanina and E. Taborska, "Quaternary benzo[c]phenanthridine alkaloids--novel cell permeant and red fluorescing DNA probes," </a:t>
            </a:r>
            <a:r>
              <a:rPr lang="cs-CZ" i="1">
                <a:effectLst>
                  <a:outerShdw blurRad="38100" dist="38100" dir="2700000" algn="tl">
                    <a:srgbClr val="C0C0C0"/>
                  </a:outerShdw>
                </a:effectLst>
              </a:rPr>
              <a:t>Cytometry A</a:t>
            </a:r>
            <a:r>
              <a:rPr lang="cs-CZ">
                <a:effectLst>
                  <a:outerShdw blurRad="38100" dist="38100" dir="2700000" algn="tl">
                    <a:srgbClr val="C0C0C0"/>
                  </a:outerShdw>
                </a:effectLst>
              </a:rPr>
              <a:t>, vol. 71, no. 9, pp. 700-708, 2007.</a:t>
            </a:r>
            <a:endParaRPr lang="cs-CZ" sz="2000">
              <a:solidFill>
                <a:srgbClr val="FF0000"/>
              </a:solidFill>
              <a:effectLst>
                <a:outerShdw blurRad="38100" dist="38100" dir="2700000" algn="tl">
                  <a:srgbClr val="C0C0C0"/>
                </a:outerShdw>
              </a:effectLst>
              <a:latin typeface="Century Gothic" pitchFamily="34" charset="0"/>
            </a:endParaRPr>
          </a:p>
          <a:p>
            <a:pPr marL="342900" indent="-342900">
              <a:spcBef>
                <a:spcPct val="20000"/>
              </a:spcBef>
              <a:buClr>
                <a:schemeClr val="tx2"/>
              </a:buClr>
              <a:buSzPct val="75000"/>
              <a:defRPr/>
            </a:pPr>
            <a:r>
              <a:rPr lang="cs-CZ" sz="2000">
                <a:effectLst>
                  <a:outerShdw blurRad="38100" dist="38100" dir="2700000" algn="tl">
                    <a:srgbClr val="C0C0C0"/>
                  </a:outerShdw>
                </a:effectLst>
                <a:latin typeface="Century Gothic" pitchFamily="34" charset="0"/>
              </a:rPr>
              <a:t>	- m</a:t>
            </a:r>
            <a:r>
              <a:rPr lang="en-US" sz="2000">
                <a:effectLst>
                  <a:outerShdw blurRad="38100" dist="38100" dir="2700000" algn="tl">
                    <a:srgbClr val="C0C0C0"/>
                  </a:outerShdw>
                </a:effectLst>
                <a:latin typeface="Century Gothic" pitchFamily="34" charset="0"/>
              </a:rPr>
              <a:t>ohou</a:t>
            </a:r>
            <a:r>
              <a:rPr lang="cs-CZ" sz="2000">
                <a:effectLst>
                  <a:outerShdw blurRad="38100" dist="38100" dir="2700000" algn="tl">
                    <a:srgbClr val="C0C0C0"/>
                  </a:outerShdw>
                </a:effectLst>
                <a:latin typeface="Century Gothic" pitchFamily="34" charset="0"/>
              </a:rPr>
              <a:t> být používán</a:t>
            </a:r>
            <a:r>
              <a:rPr lang="en-US" sz="2000">
                <a:effectLst>
                  <a:outerShdw blurRad="38100" dist="38100" dir="2700000" algn="tl">
                    <a:srgbClr val="C0C0C0"/>
                  </a:outerShdw>
                </a:effectLst>
                <a:latin typeface="Century Gothic" pitchFamily="34" charset="0"/>
              </a:rPr>
              <a:t>y</a:t>
            </a:r>
            <a:r>
              <a:rPr lang="cs-CZ" sz="2000">
                <a:effectLst>
                  <a:outerShdw blurRad="38100" dist="38100" dir="2700000" algn="tl">
                    <a:srgbClr val="C0C0C0"/>
                  </a:outerShdw>
                </a:effectLst>
                <a:latin typeface="Century Gothic" pitchFamily="34" charset="0"/>
              </a:rPr>
              <a:t> pro značení viabilních buněk.</a:t>
            </a:r>
          </a:p>
        </p:txBody>
      </p:sp>
      <p:sp>
        <p:nvSpPr>
          <p:cNvPr id="46084"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7106" name="Freeform 2"/>
          <p:cNvSpPr>
            <a:spLocks/>
          </p:cNvSpPr>
          <p:nvPr/>
        </p:nvSpPr>
        <p:spPr bwMode="auto">
          <a:xfrm>
            <a:off x="3738563" y="2073275"/>
            <a:ext cx="4962525" cy="3024188"/>
          </a:xfrm>
          <a:custGeom>
            <a:avLst/>
            <a:gdLst>
              <a:gd name="T0" fmla="*/ 0 w 3126"/>
              <a:gd name="T1" fmla="*/ 0 h 1905"/>
              <a:gd name="T2" fmla="*/ 2147483647 w 3126"/>
              <a:gd name="T3" fmla="*/ 0 h 1905"/>
              <a:gd name="T4" fmla="*/ 2147483647 w 3126"/>
              <a:gd name="T5" fmla="*/ 2147483647 h 1905"/>
              <a:gd name="T6" fmla="*/ 0 w 3126"/>
              <a:gd name="T7" fmla="*/ 2147483647 h 1905"/>
              <a:gd name="T8" fmla="*/ 0 w 3126"/>
              <a:gd name="T9" fmla="*/ 0 h 19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26" h="1905">
                <a:moveTo>
                  <a:pt x="0" y="0"/>
                </a:moveTo>
                <a:lnTo>
                  <a:pt x="3125" y="0"/>
                </a:lnTo>
                <a:lnTo>
                  <a:pt x="3125" y="1904"/>
                </a:lnTo>
                <a:lnTo>
                  <a:pt x="0" y="1904"/>
                </a:lnTo>
                <a:lnTo>
                  <a:pt x="0" y="0"/>
                </a:lnTo>
              </a:path>
            </a:pathLst>
          </a:custGeom>
          <a:solidFill>
            <a:srgbClr val="00279F"/>
          </a:solidFill>
          <a:ln w="12700" cap="rnd" cmpd="sng">
            <a:solidFill>
              <a:srgbClr val="B1F3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7" name="Freeform 3"/>
          <p:cNvSpPr>
            <a:spLocks/>
          </p:cNvSpPr>
          <p:nvPr/>
        </p:nvSpPr>
        <p:spPr bwMode="auto">
          <a:xfrm>
            <a:off x="7027863" y="4514850"/>
            <a:ext cx="268287" cy="554038"/>
          </a:xfrm>
          <a:custGeom>
            <a:avLst/>
            <a:gdLst>
              <a:gd name="T0" fmla="*/ 0 w 169"/>
              <a:gd name="T1" fmla="*/ 2147483647 h 349"/>
              <a:gd name="T2" fmla="*/ 2147483647 w 169"/>
              <a:gd name="T3" fmla="*/ 0 h 349"/>
              <a:gd name="T4" fmla="*/ 2147483647 w 169"/>
              <a:gd name="T5" fmla="*/ 2147483647 h 349"/>
              <a:gd name="T6" fmla="*/ 2147483647 w 169"/>
              <a:gd name="T7" fmla="*/ 2147483647 h 349"/>
              <a:gd name="T8" fmla="*/ 2147483647 w 169"/>
              <a:gd name="T9" fmla="*/ 2147483647 h 349"/>
              <a:gd name="T10" fmla="*/ 2147483647 w 169"/>
              <a:gd name="T11" fmla="*/ 2147483647 h 349"/>
              <a:gd name="T12" fmla="*/ 0 w 169"/>
              <a:gd name="T13" fmla="*/ 2147483647 h 34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9" h="349">
                <a:moveTo>
                  <a:pt x="0" y="348"/>
                </a:moveTo>
                <a:lnTo>
                  <a:pt x="60" y="0"/>
                </a:lnTo>
                <a:lnTo>
                  <a:pt x="96" y="114"/>
                </a:lnTo>
                <a:lnTo>
                  <a:pt x="126" y="252"/>
                </a:lnTo>
                <a:lnTo>
                  <a:pt x="168" y="330"/>
                </a:lnTo>
                <a:lnTo>
                  <a:pt x="162" y="348"/>
                </a:lnTo>
                <a:lnTo>
                  <a:pt x="0" y="348"/>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8" name="Freeform 4"/>
          <p:cNvSpPr>
            <a:spLocks/>
          </p:cNvSpPr>
          <p:nvPr/>
        </p:nvSpPr>
        <p:spPr bwMode="auto">
          <a:xfrm>
            <a:off x="5605463" y="4762500"/>
            <a:ext cx="1462087" cy="325438"/>
          </a:xfrm>
          <a:custGeom>
            <a:avLst/>
            <a:gdLst>
              <a:gd name="T0" fmla="*/ 0 w 921"/>
              <a:gd name="T1" fmla="*/ 0 h 205"/>
              <a:gd name="T2" fmla="*/ 2147483647 w 921"/>
              <a:gd name="T3" fmla="*/ 2147483647 h 205"/>
              <a:gd name="T4" fmla="*/ 2147483647 w 921"/>
              <a:gd name="T5" fmla="*/ 2147483647 h 205"/>
              <a:gd name="T6" fmla="*/ 2147483647 w 921"/>
              <a:gd name="T7" fmla="*/ 2147483647 h 205"/>
              <a:gd name="T8" fmla="*/ 0 w 921"/>
              <a:gd name="T9" fmla="*/ 0 h 2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05">
                <a:moveTo>
                  <a:pt x="0" y="0"/>
                </a:moveTo>
                <a:lnTo>
                  <a:pt x="53" y="204"/>
                </a:lnTo>
                <a:lnTo>
                  <a:pt x="893" y="204"/>
                </a:lnTo>
                <a:lnTo>
                  <a:pt x="920" y="56"/>
                </a:lnTo>
                <a:lnTo>
                  <a:pt x="0" y="0"/>
                </a:lnTo>
              </a:path>
            </a:pathLst>
          </a:custGeom>
          <a:pattFill prst="wdUpDiag">
            <a:fgClr>
              <a:srgbClr val="00CCFF"/>
            </a:fgClr>
            <a:bgClr>
              <a:schemeClr val="tx1"/>
            </a:bgClr>
          </a:pattFill>
          <a:ln w="50800" cap="rnd" cmpd="sng">
            <a:solidFill>
              <a:srgbClr val="FFFFFF"/>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09" name="Freeform 5"/>
          <p:cNvSpPr>
            <a:spLocks/>
          </p:cNvSpPr>
          <p:nvPr/>
        </p:nvSpPr>
        <p:spPr bwMode="auto">
          <a:xfrm>
            <a:off x="5122863" y="2227263"/>
            <a:ext cx="569912" cy="2860675"/>
          </a:xfrm>
          <a:custGeom>
            <a:avLst/>
            <a:gdLst>
              <a:gd name="T0" fmla="*/ 0 w 359"/>
              <a:gd name="T1" fmla="*/ 2147483647 h 1802"/>
              <a:gd name="T2" fmla="*/ 2147483647 w 359"/>
              <a:gd name="T3" fmla="*/ 2147483647 h 1802"/>
              <a:gd name="T4" fmla="*/ 2147483647 w 359"/>
              <a:gd name="T5" fmla="*/ 2147483647 h 1802"/>
              <a:gd name="T6" fmla="*/ 2147483647 w 359"/>
              <a:gd name="T7" fmla="*/ 2147483647 h 1802"/>
              <a:gd name="T8" fmla="*/ 2147483647 w 359"/>
              <a:gd name="T9" fmla="*/ 2147483647 h 1802"/>
              <a:gd name="T10" fmla="*/ 2147483647 w 359"/>
              <a:gd name="T11" fmla="*/ 0 h 1802"/>
              <a:gd name="T12" fmla="*/ 2147483647 w 359"/>
              <a:gd name="T13" fmla="*/ 2147483647 h 1802"/>
              <a:gd name="T14" fmla="*/ 2147483647 w 359"/>
              <a:gd name="T15" fmla="*/ 2147483647 h 1802"/>
              <a:gd name="T16" fmla="*/ 2147483647 w 359"/>
              <a:gd name="T17" fmla="*/ 2147483647 h 1802"/>
              <a:gd name="T18" fmla="*/ 2147483647 w 359"/>
              <a:gd name="T19" fmla="*/ 2147483647 h 1802"/>
              <a:gd name="T20" fmla="*/ 2147483647 w 359"/>
              <a:gd name="T21" fmla="*/ 2147483647 h 1802"/>
              <a:gd name="T22" fmla="*/ 0 w 359"/>
              <a:gd name="T23" fmla="*/ 2147483647 h 18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59" h="1802">
                <a:moveTo>
                  <a:pt x="0" y="1801"/>
                </a:moveTo>
                <a:lnTo>
                  <a:pt x="76" y="1495"/>
                </a:lnTo>
                <a:lnTo>
                  <a:pt x="112" y="874"/>
                </a:lnTo>
                <a:lnTo>
                  <a:pt x="121" y="368"/>
                </a:lnTo>
                <a:lnTo>
                  <a:pt x="134" y="62"/>
                </a:lnTo>
                <a:lnTo>
                  <a:pt x="160" y="0"/>
                </a:lnTo>
                <a:lnTo>
                  <a:pt x="190" y="113"/>
                </a:lnTo>
                <a:lnTo>
                  <a:pt x="215" y="563"/>
                </a:lnTo>
                <a:lnTo>
                  <a:pt x="257" y="1238"/>
                </a:lnTo>
                <a:lnTo>
                  <a:pt x="275" y="1483"/>
                </a:lnTo>
                <a:lnTo>
                  <a:pt x="358" y="1801"/>
                </a:lnTo>
                <a:lnTo>
                  <a:pt x="0" y="1801"/>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0" name="Oval 6"/>
          <p:cNvSpPr>
            <a:spLocks noChangeArrowheads="1"/>
          </p:cNvSpPr>
          <p:nvPr/>
        </p:nvSpPr>
        <p:spPr bwMode="auto">
          <a:xfrm>
            <a:off x="947738" y="941388"/>
            <a:ext cx="2406650" cy="2433637"/>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7111" name="Oval 7"/>
          <p:cNvSpPr>
            <a:spLocks noChangeArrowheads="1"/>
          </p:cNvSpPr>
          <p:nvPr/>
        </p:nvSpPr>
        <p:spPr bwMode="auto">
          <a:xfrm>
            <a:off x="1012825" y="1023938"/>
            <a:ext cx="2271713" cy="2271712"/>
          </a:xfrm>
          <a:prstGeom prst="ellipse">
            <a:avLst/>
          </a:prstGeom>
          <a:gradFill rotWithShape="0">
            <a:gsLst>
              <a:gs pos="0">
                <a:srgbClr val="063DE8"/>
              </a:gs>
              <a:gs pos="100000">
                <a:srgbClr val="0531BA"/>
              </a:gs>
            </a:gsLst>
            <a:path path="shape">
              <a:fillToRect l="50000" t="50000" r="50000" b="50000"/>
            </a:path>
          </a:gradFill>
          <a:ln w="127000">
            <a:solidFill>
              <a:srgbClr val="E697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7112" name="Freeform 8"/>
          <p:cNvSpPr>
            <a:spLocks/>
          </p:cNvSpPr>
          <p:nvPr/>
        </p:nvSpPr>
        <p:spPr bwMode="auto">
          <a:xfrm>
            <a:off x="890588" y="1817688"/>
            <a:ext cx="1612900" cy="1609725"/>
          </a:xfrm>
          <a:custGeom>
            <a:avLst/>
            <a:gdLst>
              <a:gd name="T0" fmla="*/ 2147483647 w 1016"/>
              <a:gd name="T1" fmla="*/ 2147483647 h 1014"/>
              <a:gd name="T2" fmla="*/ 0 w 1016"/>
              <a:gd name="T3" fmla="*/ 2147483647 h 1014"/>
              <a:gd name="T4" fmla="*/ 2147483647 w 1016"/>
              <a:gd name="T5" fmla="*/ 2147483647 h 1014"/>
              <a:gd name="T6" fmla="*/ 2147483647 w 1016"/>
              <a:gd name="T7" fmla="*/ 2147483647 h 1014"/>
              <a:gd name="T8" fmla="*/ 2147483647 w 1016"/>
              <a:gd name="T9" fmla="*/ 2147483647 h 1014"/>
              <a:gd name="T10" fmla="*/ 2147483647 w 1016"/>
              <a:gd name="T11" fmla="*/ 2147483647 h 1014"/>
              <a:gd name="T12" fmla="*/ 2147483647 w 1016"/>
              <a:gd name="T13" fmla="*/ 2147483647 h 1014"/>
              <a:gd name="T14" fmla="*/ 2147483647 w 1016"/>
              <a:gd name="T15" fmla="*/ 2147483647 h 1014"/>
              <a:gd name="T16" fmla="*/ 2147483647 w 1016"/>
              <a:gd name="T17" fmla="*/ 2147483647 h 1014"/>
              <a:gd name="T18" fmla="*/ 2147483647 w 1016"/>
              <a:gd name="T19" fmla="*/ 2147483647 h 1014"/>
              <a:gd name="T20" fmla="*/ 2147483647 w 1016"/>
              <a:gd name="T21" fmla="*/ 2147483647 h 1014"/>
              <a:gd name="T22" fmla="*/ 2147483647 w 1016"/>
              <a:gd name="T23" fmla="*/ 2147483647 h 1014"/>
              <a:gd name="T24" fmla="*/ 2147483647 w 1016"/>
              <a:gd name="T25" fmla="*/ 2147483647 h 1014"/>
              <a:gd name="T26" fmla="*/ 2147483647 w 1016"/>
              <a:gd name="T27" fmla="*/ 2147483647 h 1014"/>
              <a:gd name="T28" fmla="*/ 2147483647 w 1016"/>
              <a:gd name="T29" fmla="*/ 2147483647 h 1014"/>
              <a:gd name="T30" fmla="*/ 2147483647 w 1016"/>
              <a:gd name="T31" fmla="*/ 2147483647 h 1014"/>
              <a:gd name="T32" fmla="*/ 2147483647 w 1016"/>
              <a:gd name="T33" fmla="*/ 2147483647 h 1014"/>
              <a:gd name="T34" fmla="*/ 2147483647 w 1016"/>
              <a:gd name="T35" fmla="*/ 2147483647 h 1014"/>
              <a:gd name="T36" fmla="*/ 2147483647 w 1016"/>
              <a:gd name="T37" fmla="*/ 2147483647 h 1014"/>
              <a:gd name="T38" fmla="*/ 2147483647 w 1016"/>
              <a:gd name="T39" fmla="*/ 2147483647 h 1014"/>
              <a:gd name="T40" fmla="*/ 2147483647 w 1016"/>
              <a:gd name="T41" fmla="*/ 2147483647 h 1014"/>
              <a:gd name="T42" fmla="*/ 2147483647 w 1016"/>
              <a:gd name="T43" fmla="*/ 0 h 1014"/>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016" h="1014">
                <a:moveTo>
                  <a:pt x="7" y="138"/>
                </a:moveTo>
                <a:lnTo>
                  <a:pt x="0" y="290"/>
                </a:lnTo>
                <a:lnTo>
                  <a:pt x="24" y="408"/>
                </a:lnTo>
                <a:lnTo>
                  <a:pt x="67" y="536"/>
                </a:lnTo>
                <a:lnTo>
                  <a:pt x="157" y="692"/>
                </a:lnTo>
                <a:lnTo>
                  <a:pt x="278" y="824"/>
                </a:lnTo>
                <a:lnTo>
                  <a:pt x="432" y="929"/>
                </a:lnTo>
                <a:lnTo>
                  <a:pt x="601" y="991"/>
                </a:lnTo>
                <a:lnTo>
                  <a:pt x="736" y="1013"/>
                </a:lnTo>
                <a:lnTo>
                  <a:pt x="863" y="1013"/>
                </a:lnTo>
                <a:lnTo>
                  <a:pt x="1015" y="980"/>
                </a:lnTo>
                <a:lnTo>
                  <a:pt x="998" y="877"/>
                </a:lnTo>
                <a:lnTo>
                  <a:pt x="792" y="909"/>
                </a:lnTo>
                <a:lnTo>
                  <a:pt x="601" y="881"/>
                </a:lnTo>
                <a:lnTo>
                  <a:pt x="438" y="811"/>
                </a:lnTo>
                <a:lnTo>
                  <a:pt x="331" y="729"/>
                </a:lnTo>
                <a:lnTo>
                  <a:pt x="244" y="630"/>
                </a:lnTo>
                <a:lnTo>
                  <a:pt x="206" y="577"/>
                </a:lnTo>
                <a:lnTo>
                  <a:pt x="122" y="373"/>
                </a:lnTo>
                <a:lnTo>
                  <a:pt x="105" y="198"/>
                </a:lnTo>
                <a:lnTo>
                  <a:pt x="124" y="49"/>
                </a:lnTo>
                <a:lnTo>
                  <a:pt x="28" y="0"/>
                </a:lnTo>
              </a:path>
            </a:pathLst>
          </a:custGeom>
          <a:pattFill prst="wdUpDiag">
            <a:fgClr>
              <a:srgbClr val="00CCFF"/>
            </a:fgClr>
            <a:bgClr>
              <a:schemeClr val="tx1"/>
            </a:bgClr>
          </a:pattFill>
          <a:ln>
            <a:noFill/>
          </a:ln>
          <a:effectLst/>
          <a:extLst>
            <a:ext uri="{91240B29-F687-4F45-9708-019B960494DF}">
              <a14:hiddenLine xmlns:a14="http://schemas.microsoft.com/office/drawing/2010/main" w="9525" cap="rnd">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3" name="Freeform 9"/>
          <p:cNvSpPr>
            <a:spLocks/>
          </p:cNvSpPr>
          <p:nvPr/>
        </p:nvSpPr>
        <p:spPr bwMode="auto">
          <a:xfrm>
            <a:off x="2462213" y="966788"/>
            <a:ext cx="960437" cy="2422525"/>
          </a:xfrm>
          <a:custGeom>
            <a:avLst/>
            <a:gdLst>
              <a:gd name="T0" fmla="*/ 2147483647 w 605"/>
              <a:gd name="T1" fmla="*/ 0 h 1526"/>
              <a:gd name="T2" fmla="*/ 2147483647 w 605"/>
              <a:gd name="T3" fmla="*/ 2147483647 h 1526"/>
              <a:gd name="T4" fmla="*/ 2147483647 w 605"/>
              <a:gd name="T5" fmla="*/ 2147483647 h 1526"/>
              <a:gd name="T6" fmla="*/ 2147483647 w 605"/>
              <a:gd name="T7" fmla="*/ 2147483647 h 1526"/>
              <a:gd name="T8" fmla="*/ 2147483647 w 605"/>
              <a:gd name="T9" fmla="*/ 2147483647 h 1526"/>
              <a:gd name="T10" fmla="*/ 2147483647 w 605"/>
              <a:gd name="T11" fmla="*/ 2147483647 h 1526"/>
              <a:gd name="T12" fmla="*/ 2147483647 w 605"/>
              <a:gd name="T13" fmla="*/ 2147483647 h 1526"/>
              <a:gd name="T14" fmla="*/ 2147483647 w 605"/>
              <a:gd name="T15" fmla="*/ 2147483647 h 1526"/>
              <a:gd name="T16" fmla="*/ 2147483647 w 605"/>
              <a:gd name="T17" fmla="*/ 2147483647 h 1526"/>
              <a:gd name="T18" fmla="*/ 2147483647 w 605"/>
              <a:gd name="T19" fmla="*/ 2147483647 h 1526"/>
              <a:gd name="T20" fmla="*/ 2147483647 w 605"/>
              <a:gd name="T21" fmla="*/ 2147483647 h 1526"/>
              <a:gd name="T22" fmla="*/ 2147483647 w 605"/>
              <a:gd name="T23" fmla="*/ 2147483647 h 1526"/>
              <a:gd name="T24" fmla="*/ 2147483647 w 605"/>
              <a:gd name="T25" fmla="*/ 2147483647 h 1526"/>
              <a:gd name="T26" fmla="*/ 2147483647 w 605"/>
              <a:gd name="T27" fmla="*/ 2147483647 h 1526"/>
              <a:gd name="T28" fmla="*/ 2147483647 w 605"/>
              <a:gd name="T29" fmla="*/ 2147483647 h 1526"/>
              <a:gd name="T30" fmla="*/ 2147483647 w 605"/>
              <a:gd name="T31" fmla="*/ 2147483647 h 1526"/>
              <a:gd name="T32" fmla="*/ 2147483647 w 605"/>
              <a:gd name="T33" fmla="*/ 2147483647 h 1526"/>
              <a:gd name="T34" fmla="*/ 2147483647 w 605"/>
              <a:gd name="T35" fmla="*/ 2147483647 h 1526"/>
              <a:gd name="T36" fmla="*/ 2147483647 w 605"/>
              <a:gd name="T37" fmla="*/ 2147483647 h 1526"/>
              <a:gd name="T38" fmla="*/ 2147483647 w 605"/>
              <a:gd name="T39" fmla="*/ 2147483647 h 1526"/>
              <a:gd name="T40" fmla="*/ 2147483647 w 605"/>
              <a:gd name="T41" fmla="*/ 2147483647 h 1526"/>
              <a:gd name="T42" fmla="*/ 2147483647 w 605"/>
              <a:gd name="T43" fmla="*/ 2147483647 h 1526"/>
              <a:gd name="T44" fmla="*/ 0 w 605"/>
              <a:gd name="T45" fmla="*/ 2147483647 h 1526"/>
              <a:gd name="T46" fmla="*/ 2147483647 w 605"/>
              <a:gd name="T47" fmla="*/ 2147483647 h 1526"/>
              <a:gd name="T48" fmla="*/ 2147483647 w 605"/>
              <a:gd name="T49" fmla="*/ 2147483647 h 1526"/>
              <a:gd name="T50" fmla="*/ 2147483647 w 605"/>
              <a:gd name="T51" fmla="*/ 2147483647 h 1526"/>
              <a:gd name="T52" fmla="*/ 2147483647 w 605"/>
              <a:gd name="T53" fmla="*/ 2147483647 h 1526"/>
              <a:gd name="T54" fmla="*/ 2147483647 w 605"/>
              <a:gd name="T55" fmla="*/ 2147483647 h 1526"/>
              <a:gd name="T56" fmla="*/ 2147483647 w 605"/>
              <a:gd name="T57" fmla="*/ 2147483647 h 1526"/>
              <a:gd name="T58" fmla="*/ 2147483647 w 605"/>
              <a:gd name="T59" fmla="*/ 2147483647 h 1526"/>
              <a:gd name="T60" fmla="*/ 2147483647 w 605"/>
              <a:gd name="T61" fmla="*/ 2147483647 h 1526"/>
              <a:gd name="T62" fmla="*/ 2147483647 w 605"/>
              <a:gd name="T63" fmla="*/ 2147483647 h 1526"/>
              <a:gd name="T64" fmla="*/ 2147483647 w 605"/>
              <a:gd name="T65" fmla="*/ 2147483647 h 1526"/>
              <a:gd name="T66" fmla="*/ 2147483647 w 605"/>
              <a:gd name="T67" fmla="*/ 2147483647 h 1526"/>
              <a:gd name="T68" fmla="*/ 2147483647 w 605"/>
              <a:gd name="T69" fmla="*/ 2147483647 h 1526"/>
              <a:gd name="T70" fmla="*/ 2147483647 w 605"/>
              <a:gd name="T71" fmla="*/ 2147483647 h 1526"/>
              <a:gd name="T72" fmla="*/ 2147483647 w 605"/>
              <a:gd name="T73" fmla="*/ 2147483647 h 1526"/>
              <a:gd name="T74" fmla="*/ 2147483647 w 605"/>
              <a:gd name="T75" fmla="*/ 2147483647 h 1526"/>
              <a:gd name="T76" fmla="*/ 2147483647 w 605"/>
              <a:gd name="T77" fmla="*/ 2147483647 h 1526"/>
              <a:gd name="T78" fmla="*/ 2147483647 w 605"/>
              <a:gd name="T79" fmla="*/ 2147483647 h 1526"/>
              <a:gd name="T80" fmla="*/ 2147483647 w 605"/>
              <a:gd name="T81" fmla="*/ 2147483647 h 1526"/>
              <a:gd name="T82" fmla="*/ 2147483647 w 605"/>
              <a:gd name="T83" fmla="*/ 2147483647 h 1526"/>
              <a:gd name="T84" fmla="*/ 2147483647 w 605"/>
              <a:gd name="T85" fmla="*/ 2147483647 h 1526"/>
              <a:gd name="T86" fmla="*/ 2147483647 w 605"/>
              <a:gd name="T87" fmla="*/ 2147483647 h 1526"/>
              <a:gd name="T88" fmla="*/ 2147483647 w 605"/>
              <a:gd name="T89" fmla="*/ 2147483647 h 1526"/>
              <a:gd name="T90" fmla="*/ 2147483647 w 605"/>
              <a:gd name="T91" fmla="*/ 2147483647 h 1526"/>
              <a:gd name="T92" fmla="*/ 2147483647 w 605"/>
              <a:gd name="T93" fmla="*/ 2147483647 h 1526"/>
              <a:gd name="T94" fmla="*/ 2147483647 w 605"/>
              <a:gd name="T95" fmla="*/ 2147483647 h 1526"/>
              <a:gd name="T96" fmla="*/ 2147483647 w 605"/>
              <a:gd name="T97" fmla="*/ 0 h 152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05" h="1526">
                <a:moveTo>
                  <a:pt x="91" y="0"/>
                </a:moveTo>
                <a:lnTo>
                  <a:pt x="33" y="128"/>
                </a:lnTo>
                <a:lnTo>
                  <a:pt x="109" y="157"/>
                </a:lnTo>
                <a:lnTo>
                  <a:pt x="175" y="190"/>
                </a:lnTo>
                <a:lnTo>
                  <a:pt x="234" y="236"/>
                </a:lnTo>
                <a:lnTo>
                  <a:pt x="282" y="281"/>
                </a:lnTo>
                <a:lnTo>
                  <a:pt x="332" y="341"/>
                </a:lnTo>
                <a:lnTo>
                  <a:pt x="371" y="398"/>
                </a:lnTo>
                <a:lnTo>
                  <a:pt x="404" y="457"/>
                </a:lnTo>
                <a:lnTo>
                  <a:pt x="440" y="551"/>
                </a:lnTo>
                <a:lnTo>
                  <a:pt x="455" y="630"/>
                </a:lnTo>
                <a:lnTo>
                  <a:pt x="467" y="740"/>
                </a:lnTo>
                <a:lnTo>
                  <a:pt x="472" y="827"/>
                </a:lnTo>
                <a:lnTo>
                  <a:pt x="452" y="908"/>
                </a:lnTo>
                <a:lnTo>
                  <a:pt x="422" y="1011"/>
                </a:lnTo>
                <a:lnTo>
                  <a:pt x="390" y="1082"/>
                </a:lnTo>
                <a:lnTo>
                  <a:pt x="343" y="1152"/>
                </a:lnTo>
                <a:lnTo>
                  <a:pt x="301" y="1201"/>
                </a:lnTo>
                <a:lnTo>
                  <a:pt x="237" y="1263"/>
                </a:lnTo>
                <a:lnTo>
                  <a:pt x="177" y="1313"/>
                </a:lnTo>
                <a:lnTo>
                  <a:pt x="113" y="1348"/>
                </a:lnTo>
                <a:lnTo>
                  <a:pt x="60" y="1372"/>
                </a:lnTo>
                <a:lnTo>
                  <a:pt x="0" y="1392"/>
                </a:lnTo>
                <a:lnTo>
                  <a:pt x="34" y="1525"/>
                </a:lnTo>
                <a:lnTo>
                  <a:pt x="114" y="1496"/>
                </a:lnTo>
                <a:lnTo>
                  <a:pt x="192" y="1457"/>
                </a:lnTo>
                <a:lnTo>
                  <a:pt x="257" y="1419"/>
                </a:lnTo>
                <a:lnTo>
                  <a:pt x="310" y="1376"/>
                </a:lnTo>
                <a:lnTo>
                  <a:pt x="381" y="1312"/>
                </a:lnTo>
                <a:lnTo>
                  <a:pt x="434" y="1246"/>
                </a:lnTo>
                <a:lnTo>
                  <a:pt x="491" y="1167"/>
                </a:lnTo>
                <a:lnTo>
                  <a:pt x="530" y="1084"/>
                </a:lnTo>
                <a:lnTo>
                  <a:pt x="551" y="1037"/>
                </a:lnTo>
                <a:lnTo>
                  <a:pt x="569" y="991"/>
                </a:lnTo>
                <a:lnTo>
                  <a:pt x="585" y="939"/>
                </a:lnTo>
                <a:lnTo>
                  <a:pt x="600" y="840"/>
                </a:lnTo>
                <a:lnTo>
                  <a:pt x="604" y="732"/>
                </a:lnTo>
                <a:lnTo>
                  <a:pt x="597" y="643"/>
                </a:lnTo>
                <a:lnTo>
                  <a:pt x="583" y="565"/>
                </a:lnTo>
                <a:lnTo>
                  <a:pt x="556" y="482"/>
                </a:lnTo>
                <a:lnTo>
                  <a:pt x="530" y="399"/>
                </a:lnTo>
                <a:lnTo>
                  <a:pt x="482" y="323"/>
                </a:lnTo>
                <a:lnTo>
                  <a:pt x="441" y="255"/>
                </a:lnTo>
                <a:lnTo>
                  <a:pt x="370" y="178"/>
                </a:lnTo>
                <a:lnTo>
                  <a:pt x="317" y="132"/>
                </a:lnTo>
                <a:lnTo>
                  <a:pt x="257" y="85"/>
                </a:lnTo>
                <a:lnTo>
                  <a:pt x="190" y="43"/>
                </a:lnTo>
                <a:lnTo>
                  <a:pt x="123" y="12"/>
                </a:lnTo>
                <a:lnTo>
                  <a:pt x="91" y="0"/>
                </a:lnTo>
              </a:path>
            </a:pathLst>
          </a:custGeom>
          <a:solidFill>
            <a:schemeClr val="folHlink"/>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4" name="Freeform 10"/>
          <p:cNvSpPr>
            <a:spLocks/>
          </p:cNvSpPr>
          <p:nvPr/>
        </p:nvSpPr>
        <p:spPr bwMode="auto">
          <a:xfrm>
            <a:off x="928688" y="898525"/>
            <a:ext cx="1001712" cy="1001713"/>
          </a:xfrm>
          <a:custGeom>
            <a:avLst/>
            <a:gdLst>
              <a:gd name="T0" fmla="*/ 2147483647 w 631"/>
              <a:gd name="T1" fmla="*/ 2147483647 h 631"/>
              <a:gd name="T2" fmla="*/ 0 w 631"/>
              <a:gd name="T3" fmla="*/ 2147483647 h 631"/>
              <a:gd name="T4" fmla="*/ 2147483647 w 631"/>
              <a:gd name="T5" fmla="*/ 2147483647 h 631"/>
              <a:gd name="T6" fmla="*/ 2147483647 w 631"/>
              <a:gd name="T7" fmla="*/ 2147483647 h 631"/>
              <a:gd name="T8" fmla="*/ 2147483647 w 631"/>
              <a:gd name="T9" fmla="*/ 2147483647 h 631"/>
              <a:gd name="T10" fmla="*/ 2147483647 w 631"/>
              <a:gd name="T11" fmla="*/ 2147483647 h 631"/>
              <a:gd name="T12" fmla="*/ 2147483647 w 631"/>
              <a:gd name="T13" fmla="*/ 2147483647 h 631"/>
              <a:gd name="T14" fmla="*/ 2147483647 w 631"/>
              <a:gd name="T15" fmla="*/ 2147483647 h 631"/>
              <a:gd name="T16" fmla="*/ 2147483647 w 631"/>
              <a:gd name="T17" fmla="*/ 2147483647 h 631"/>
              <a:gd name="T18" fmla="*/ 2147483647 w 631"/>
              <a:gd name="T19" fmla="*/ 2147483647 h 631"/>
              <a:gd name="T20" fmla="*/ 2147483647 w 631"/>
              <a:gd name="T21" fmla="*/ 2147483647 h 631"/>
              <a:gd name="T22" fmla="*/ 2147483647 w 631"/>
              <a:gd name="T23" fmla="*/ 2147483647 h 631"/>
              <a:gd name="T24" fmla="*/ 2147483647 w 631"/>
              <a:gd name="T25" fmla="*/ 2147483647 h 631"/>
              <a:gd name="T26" fmla="*/ 2147483647 w 631"/>
              <a:gd name="T27" fmla="*/ 2147483647 h 631"/>
              <a:gd name="T28" fmla="*/ 2147483647 w 631"/>
              <a:gd name="T29" fmla="*/ 0 h 631"/>
              <a:gd name="T30" fmla="*/ 2147483647 w 631"/>
              <a:gd name="T31" fmla="*/ 2147483647 h 631"/>
              <a:gd name="T32" fmla="*/ 2147483647 w 631"/>
              <a:gd name="T33" fmla="*/ 2147483647 h 631"/>
              <a:gd name="T34" fmla="*/ 2147483647 w 631"/>
              <a:gd name="T35" fmla="*/ 2147483647 h 631"/>
              <a:gd name="T36" fmla="*/ 2147483647 w 631"/>
              <a:gd name="T37" fmla="*/ 2147483647 h 631"/>
              <a:gd name="T38" fmla="*/ 2147483647 w 631"/>
              <a:gd name="T39" fmla="*/ 2147483647 h 631"/>
              <a:gd name="T40" fmla="*/ 2147483647 w 631"/>
              <a:gd name="T41" fmla="*/ 2147483647 h 631"/>
              <a:gd name="T42" fmla="*/ 2147483647 w 631"/>
              <a:gd name="T43" fmla="*/ 2147483647 h 631"/>
              <a:gd name="T44" fmla="*/ 2147483647 w 631"/>
              <a:gd name="T45" fmla="*/ 2147483647 h 631"/>
              <a:gd name="T46" fmla="*/ 2147483647 w 631"/>
              <a:gd name="T47" fmla="*/ 2147483647 h 631"/>
              <a:gd name="T48" fmla="*/ 2147483647 w 631"/>
              <a:gd name="T49" fmla="*/ 2147483647 h 631"/>
              <a:gd name="T50" fmla="*/ 2147483647 w 631"/>
              <a:gd name="T51" fmla="*/ 2147483647 h 631"/>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631" h="631">
                <a:moveTo>
                  <a:pt x="117" y="630"/>
                </a:moveTo>
                <a:lnTo>
                  <a:pt x="0" y="565"/>
                </a:lnTo>
                <a:lnTo>
                  <a:pt x="23" y="497"/>
                </a:lnTo>
                <a:lnTo>
                  <a:pt x="44" y="441"/>
                </a:lnTo>
                <a:lnTo>
                  <a:pt x="90" y="360"/>
                </a:lnTo>
                <a:lnTo>
                  <a:pt x="138" y="293"/>
                </a:lnTo>
                <a:lnTo>
                  <a:pt x="184" y="238"/>
                </a:lnTo>
                <a:lnTo>
                  <a:pt x="241" y="180"/>
                </a:lnTo>
                <a:lnTo>
                  <a:pt x="319" y="120"/>
                </a:lnTo>
                <a:lnTo>
                  <a:pt x="399" y="72"/>
                </a:lnTo>
                <a:lnTo>
                  <a:pt x="459" y="44"/>
                </a:lnTo>
                <a:lnTo>
                  <a:pt x="511" y="22"/>
                </a:lnTo>
                <a:lnTo>
                  <a:pt x="543" y="12"/>
                </a:lnTo>
                <a:lnTo>
                  <a:pt x="568" y="4"/>
                </a:lnTo>
                <a:lnTo>
                  <a:pt x="598" y="0"/>
                </a:lnTo>
                <a:lnTo>
                  <a:pt x="630" y="135"/>
                </a:lnTo>
                <a:lnTo>
                  <a:pt x="567" y="153"/>
                </a:lnTo>
                <a:lnTo>
                  <a:pt x="462" y="196"/>
                </a:lnTo>
                <a:lnTo>
                  <a:pt x="391" y="240"/>
                </a:lnTo>
                <a:lnTo>
                  <a:pt x="340" y="272"/>
                </a:lnTo>
                <a:lnTo>
                  <a:pt x="282" y="329"/>
                </a:lnTo>
                <a:lnTo>
                  <a:pt x="236" y="381"/>
                </a:lnTo>
                <a:lnTo>
                  <a:pt x="195" y="442"/>
                </a:lnTo>
                <a:lnTo>
                  <a:pt x="158" y="512"/>
                </a:lnTo>
                <a:lnTo>
                  <a:pt x="134" y="567"/>
                </a:lnTo>
                <a:lnTo>
                  <a:pt x="117" y="630"/>
                </a:lnTo>
              </a:path>
            </a:pathLst>
          </a:custGeom>
          <a:pattFill prst="smGrid">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5" name="Freeform 11"/>
          <p:cNvSpPr>
            <a:spLocks/>
          </p:cNvSpPr>
          <p:nvPr/>
        </p:nvSpPr>
        <p:spPr bwMode="auto">
          <a:xfrm>
            <a:off x="1833563" y="862013"/>
            <a:ext cx="785812" cy="303212"/>
          </a:xfrm>
          <a:custGeom>
            <a:avLst/>
            <a:gdLst>
              <a:gd name="T0" fmla="*/ 0 w 495"/>
              <a:gd name="T1" fmla="*/ 2147483647 h 191"/>
              <a:gd name="T2" fmla="*/ 2147483647 w 495"/>
              <a:gd name="T3" fmla="*/ 2147483647 h 191"/>
              <a:gd name="T4" fmla="*/ 2147483647 w 495"/>
              <a:gd name="T5" fmla="*/ 2147483647 h 191"/>
              <a:gd name="T6" fmla="*/ 2147483647 w 495"/>
              <a:gd name="T7" fmla="*/ 2147483647 h 191"/>
              <a:gd name="T8" fmla="*/ 2147483647 w 495"/>
              <a:gd name="T9" fmla="*/ 2147483647 h 191"/>
              <a:gd name="T10" fmla="*/ 2147483647 w 495"/>
              <a:gd name="T11" fmla="*/ 2147483647 h 191"/>
              <a:gd name="T12" fmla="*/ 2147483647 w 495"/>
              <a:gd name="T13" fmla="*/ 2147483647 h 191"/>
              <a:gd name="T14" fmla="*/ 2147483647 w 495"/>
              <a:gd name="T15" fmla="*/ 2147483647 h 191"/>
              <a:gd name="T16" fmla="*/ 2147483647 w 495"/>
              <a:gd name="T17" fmla="*/ 2147483647 h 191"/>
              <a:gd name="T18" fmla="*/ 2147483647 w 495"/>
              <a:gd name="T19" fmla="*/ 2147483647 h 191"/>
              <a:gd name="T20" fmla="*/ 2147483647 w 495"/>
              <a:gd name="T21" fmla="*/ 2147483647 h 191"/>
              <a:gd name="T22" fmla="*/ 2147483647 w 495"/>
              <a:gd name="T23" fmla="*/ 2147483647 h 191"/>
              <a:gd name="T24" fmla="*/ 2147483647 w 495"/>
              <a:gd name="T25" fmla="*/ 2147483647 h 191"/>
              <a:gd name="T26" fmla="*/ 2147483647 w 495"/>
              <a:gd name="T27" fmla="*/ 2147483647 h 191"/>
              <a:gd name="T28" fmla="*/ 2147483647 w 495"/>
              <a:gd name="T29" fmla="*/ 0 h 191"/>
              <a:gd name="T30" fmla="*/ 2147483647 w 495"/>
              <a:gd name="T31" fmla="*/ 0 h 191"/>
              <a:gd name="T32" fmla="*/ 2147483647 w 495"/>
              <a:gd name="T33" fmla="*/ 2147483647 h 191"/>
              <a:gd name="T34" fmla="*/ 0 w 495"/>
              <a:gd name="T35" fmla="*/ 2147483647 h 19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95" h="191">
                <a:moveTo>
                  <a:pt x="0" y="27"/>
                </a:moveTo>
                <a:lnTo>
                  <a:pt x="37" y="163"/>
                </a:lnTo>
                <a:lnTo>
                  <a:pt x="84" y="155"/>
                </a:lnTo>
                <a:lnTo>
                  <a:pt x="138" y="151"/>
                </a:lnTo>
                <a:lnTo>
                  <a:pt x="195" y="143"/>
                </a:lnTo>
                <a:lnTo>
                  <a:pt x="264" y="151"/>
                </a:lnTo>
                <a:lnTo>
                  <a:pt x="332" y="160"/>
                </a:lnTo>
                <a:lnTo>
                  <a:pt x="383" y="173"/>
                </a:lnTo>
                <a:lnTo>
                  <a:pt x="434" y="190"/>
                </a:lnTo>
                <a:lnTo>
                  <a:pt x="494" y="63"/>
                </a:lnTo>
                <a:lnTo>
                  <a:pt x="455" y="42"/>
                </a:lnTo>
                <a:lnTo>
                  <a:pt x="401" y="28"/>
                </a:lnTo>
                <a:lnTo>
                  <a:pt x="349" y="15"/>
                </a:lnTo>
                <a:lnTo>
                  <a:pt x="305" y="6"/>
                </a:lnTo>
                <a:lnTo>
                  <a:pt x="238" y="0"/>
                </a:lnTo>
                <a:lnTo>
                  <a:pt x="160" y="0"/>
                </a:lnTo>
                <a:lnTo>
                  <a:pt x="79" y="10"/>
                </a:lnTo>
                <a:lnTo>
                  <a:pt x="0" y="27"/>
                </a:lnTo>
              </a:path>
            </a:pathLst>
          </a:custGeom>
          <a:pattFill prst="dashVert">
            <a:fgClr>
              <a:schemeClr val="bg2"/>
            </a:fgClr>
            <a:bgClr>
              <a:srgbClr val="FD8B00"/>
            </a:bgClr>
          </a:patt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16" name="Rectangle 12"/>
          <p:cNvSpPr>
            <a:spLocks noChangeArrowheads="1"/>
          </p:cNvSpPr>
          <p:nvPr/>
        </p:nvSpPr>
        <p:spPr bwMode="auto">
          <a:xfrm>
            <a:off x="3219450" y="1511300"/>
            <a:ext cx="1135063" cy="174625"/>
          </a:xfrm>
          <a:prstGeom prst="rect">
            <a:avLst/>
          </a:prstGeom>
          <a:solidFill>
            <a:schemeClr va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457741" name="Rectangle 13"/>
          <p:cNvSpPr>
            <a:spLocks noChangeArrowheads="1"/>
          </p:cNvSpPr>
          <p:nvPr/>
        </p:nvSpPr>
        <p:spPr bwMode="auto">
          <a:xfrm>
            <a:off x="1285875" y="1295400"/>
            <a:ext cx="6477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42" name="Rectangle 14"/>
          <p:cNvSpPr>
            <a:spLocks noChangeArrowheads="1"/>
          </p:cNvSpPr>
          <p:nvPr/>
        </p:nvSpPr>
        <p:spPr bwMode="auto">
          <a:xfrm>
            <a:off x="1917700" y="1009650"/>
            <a:ext cx="522288"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sp>
        <p:nvSpPr>
          <p:cNvPr id="457743" name="Rectangle 15"/>
          <p:cNvSpPr>
            <a:spLocks noChangeArrowheads="1"/>
          </p:cNvSpPr>
          <p:nvPr/>
        </p:nvSpPr>
        <p:spPr bwMode="auto">
          <a:xfrm>
            <a:off x="4038600" y="1077913"/>
            <a:ext cx="59531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44" name="Rectangle 16"/>
          <p:cNvSpPr>
            <a:spLocks noChangeArrowheads="1"/>
          </p:cNvSpPr>
          <p:nvPr/>
        </p:nvSpPr>
        <p:spPr bwMode="auto">
          <a:xfrm>
            <a:off x="2697163" y="1922463"/>
            <a:ext cx="595312"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sp>
        <p:nvSpPr>
          <p:cNvPr id="457745" name="Rectangle 17"/>
          <p:cNvSpPr>
            <a:spLocks noChangeArrowheads="1"/>
          </p:cNvSpPr>
          <p:nvPr/>
        </p:nvSpPr>
        <p:spPr bwMode="auto">
          <a:xfrm>
            <a:off x="1317625" y="249078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sp>
        <p:nvSpPr>
          <p:cNvPr id="47122" name="Rectangle 18"/>
          <p:cNvSpPr>
            <a:spLocks noChangeArrowheads="1"/>
          </p:cNvSpPr>
          <p:nvPr/>
        </p:nvSpPr>
        <p:spPr bwMode="auto">
          <a:xfrm>
            <a:off x="3663950" y="5189538"/>
            <a:ext cx="282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0</a:t>
            </a:r>
          </a:p>
        </p:txBody>
      </p:sp>
      <p:sp>
        <p:nvSpPr>
          <p:cNvPr id="47123" name="Rectangle 19"/>
          <p:cNvSpPr>
            <a:spLocks noChangeArrowheads="1"/>
          </p:cNvSpPr>
          <p:nvPr/>
        </p:nvSpPr>
        <p:spPr bwMode="auto">
          <a:xfrm>
            <a:off x="4438650"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200</a:t>
            </a:r>
          </a:p>
        </p:txBody>
      </p:sp>
      <p:sp>
        <p:nvSpPr>
          <p:cNvPr id="47124" name="Rectangle 20"/>
          <p:cNvSpPr>
            <a:spLocks noChangeArrowheads="1"/>
          </p:cNvSpPr>
          <p:nvPr/>
        </p:nvSpPr>
        <p:spPr bwMode="auto">
          <a:xfrm>
            <a:off x="540861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400</a:t>
            </a:r>
          </a:p>
        </p:txBody>
      </p:sp>
      <p:sp>
        <p:nvSpPr>
          <p:cNvPr id="47125" name="Rectangle 21"/>
          <p:cNvSpPr>
            <a:spLocks noChangeArrowheads="1"/>
          </p:cNvSpPr>
          <p:nvPr/>
        </p:nvSpPr>
        <p:spPr bwMode="auto">
          <a:xfrm>
            <a:off x="6380163"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600</a:t>
            </a:r>
          </a:p>
        </p:txBody>
      </p:sp>
      <p:sp>
        <p:nvSpPr>
          <p:cNvPr id="47126" name="Rectangle 22"/>
          <p:cNvSpPr>
            <a:spLocks noChangeArrowheads="1"/>
          </p:cNvSpPr>
          <p:nvPr/>
        </p:nvSpPr>
        <p:spPr bwMode="auto">
          <a:xfrm>
            <a:off x="7342188" y="5189538"/>
            <a:ext cx="5302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 800</a:t>
            </a:r>
          </a:p>
        </p:txBody>
      </p:sp>
      <p:sp>
        <p:nvSpPr>
          <p:cNvPr id="47127" name="Rectangle 23"/>
          <p:cNvSpPr>
            <a:spLocks noChangeArrowheads="1"/>
          </p:cNvSpPr>
          <p:nvPr/>
        </p:nvSpPr>
        <p:spPr bwMode="auto">
          <a:xfrm>
            <a:off x="8313738" y="5189538"/>
            <a:ext cx="579437"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400">
                <a:solidFill>
                  <a:srgbClr val="B1F3FF"/>
                </a:solidFill>
              </a:rPr>
              <a:t>1000</a:t>
            </a:r>
          </a:p>
        </p:txBody>
      </p:sp>
      <p:sp>
        <p:nvSpPr>
          <p:cNvPr id="47128" name="Line 24"/>
          <p:cNvSpPr>
            <a:spLocks noChangeShapeType="1"/>
          </p:cNvSpPr>
          <p:nvPr/>
        </p:nvSpPr>
        <p:spPr bwMode="auto">
          <a:xfrm>
            <a:off x="4224338"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29" name="Line 25"/>
          <p:cNvSpPr>
            <a:spLocks noChangeShapeType="1"/>
          </p:cNvSpPr>
          <p:nvPr/>
        </p:nvSpPr>
        <p:spPr bwMode="auto">
          <a:xfrm>
            <a:off x="4711700" y="5130800"/>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0" name="Line 26"/>
          <p:cNvSpPr>
            <a:spLocks noChangeShapeType="1"/>
          </p:cNvSpPr>
          <p:nvPr/>
        </p:nvSpPr>
        <p:spPr bwMode="auto">
          <a:xfrm>
            <a:off x="76104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1" name="Line 27"/>
          <p:cNvSpPr>
            <a:spLocks noChangeShapeType="1"/>
          </p:cNvSpPr>
          <p:nvPr/>
        </p:nvSpPr>
        <p:spPr bwMode="auto">
          <a:xfrm>
            <a:off x="809307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2" name="Line 28"/>
          <p:cNvSpPr>
            <a:spLocks noChangeShapeType="1"/>
          </p:cNvSpPr>
          <p:nvPr/>
        </p:nvSpPr>
        <p:spPr bwMode="auto">
          <a:xfrm>
            <a:off x="8582025" y="5095875"/>
            <a:ext cx="0" cy="49213"/>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3" name="Line 29"/>
          <p:cNvSpPr>
            <a:spLocks noChangeShapeType="1"/>
          </p:cNvSpPr>
          <p:nvPr/>
        </p:nvSpPr>
        <p:spPr bwMode="auto">
          <a:xfrm>
            <a:off x="5184775" y="5103813"/>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4" name="Line 30"/>
          <p:cNvSpPr>
            <a:spLocks noChangeShapeType="1"/>
          </p:cNvSpPr>
          <p:nvPr/>
        </p:nvSpPr>
        <p:spPr bwMode="auto">
          <a:xfrm>
            <a:off x="5708650" y="5094288"/>
            <a:ext cx="0" cy="5873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5" name="Line 31"/>
          <p:cNvSpPr>
            <a:spLocks noChangeShapeType="1"/>
          </p:cNvSpPr>
          <p:nvPr/>
        </p:nvSpPr>
        <p:spPr bwMode="auto">
          <a:xfrm>
            <a:off x="6178550" y="5094288"/>
            <a:ext cx="0" cy="5397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6" name="Line 32"/>
          <p:cNvSpPr>
            <a:spLocks noChangeShapeType="1"/>
          </p:cNvSpPr>
          <p:nvPr/>
        </p:nvSpPr>
        <p:spPr bwMode="auto">
          <a:xfrm>
            <a:off x="6664325" y="5094288"/>
            <a:ext cx="3175" cy="65087"/>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7" name="Line 33"/>
          <p:cNvSpPr>
            <a:spLocks noChangeShapeType="1"/>
          </p:cNvSpPr>
          <p:nvPr/>
        </p:nvSpPr>
        <p:spPr bwMode="auto">
          <a:xfrm>
            <a:off x="3741738" y="5108575"/>
            <a:ext cx="0" cy="47625"/>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8" name="Line 34"/>
          <p:cNvSpPr>
            <a:spLocks noChangeShapeType="1"/>
          </p:cNvSpPr>
          <p:nvPr/>
        </p:nvSpPr>
        <p:spPr bwMode="auto">
          <a:xfrm flipH="1">
            <a:off x="3700463" y="51085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39" name="Line 35"/>
          <p:cNvSpPr>
            <a:spLocks noChangeShapeType="1"/>
          </p:cNvSpPr>
          <p:nvPr/>
        </p:nvSpPr>
        <p:spPr bwMode="auto">
          <a:xfrm flipH="1">
            <a:off x="3700463" y="4349750"/>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0" name="Line 36"/>
          <p:cNvSpPr>
            <a:spLocks noChangeShapeType="1"/>
          </p:cNvSpPr>
          <p:nvPr/>
        </p:nvSpPr>
        <p:spPr bwMode="auto">
          <a:xfrm flipH="1">
            <a:off x="3700463" y="3592513"/>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1" name="Line 37"/>
          <p:cNvSpPr>
            <a:spLocks noChangeShapeType="1"/>
          </p:cNvSpPr>
          <p:nvPr/>
        </p:nvSpPr>
        <p:spPr bwMode="auto">
          <a:xfrm flipH="1">
            <a:off x="3700463" y="2833688"/>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2" name="Line 38"/>
          <p:cNvSpPr>
            <a:spLocks noChangeShapeType="1"/>
          </p:cNvSpPr>
          <p:nvPr/>
        </p:nvSpPr>
        <p:spPr bwMode="auto">
          <a:xfrm flipH="1">
            <a:off x="3700463" y="2073275"/>
            <a:ext cx="39687" cy="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3" name="Line 39"/>
          <p:cNvSpPr>
            <a:spLocks noChangeShapeType="1"/>
          </p:cNvSpPr>
          <p:nvPr/>
        </p:nvSpPr>
        <p:spPr bwMode="auto">
          <a:xfrm>
            <a:off x="7145338" y="5095875"/>
            <a:ext cx="0" cy="63500"/>
          </a:xfrm>
          <a:prstGeom prst="line">
            <a:avLst/>
          </a:prstGeom>
          <a:noFill/>
          <a:ln w="12700">
            <a:solidFill>
              <a:srgbClr val="B1F3FF"/>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4" name="Line 40"/>
          <p:cNvSpPr>
            <a:spLocks noChangeShapeType="1"/>
          </p:cNvSpPr>
          <p:nvPr/>
        </p:nvSpPr>
        <p:spPr bwMode="auto">
          <a:xfrm flipV="1">
            <a:off x="7013575" y="4856163"/>
            <a:ext cx="52388" cy="23812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5" name="Freeform 41"/>
          <p:cNvSpPr>
            <a:spLocks/>
          </p:cNvSpPr>
          <p:nvPr/>
        </p:nvSpPr>
        <p:spPr bwMode="auto">
          <a:xfrm>
            <a:off x="5124450" y="2206625"/>
            <a:ext cx="2230438" cy="2881313"/>
          </a:xfrm>
          <a:custGeom>
            <a:avLst/>
            <a:gdLst>
              <a:gd name="T0" fmla="*/ 0 w 1405"/>
              <a:gd name="T1" fmla="*/ 2147483647 h 1815"/>
              <a:gd name="T2" fmla="*/ 2147483647 w 1405"/>
              <a:gd name="T3" fmla="*/ 2147483647 h 1815"/>
              <a:gd name="T4" fmla="*/ 2147483647 w 1405"/>
              <a:gd name="T5" fmla="*/ 2147483647 h 1815"/>
              <a:gd name="T6" fmla="*/ 2147483647 w 1405"/>
              <a:gd name="T7" fmla="*/ 2147483647 h 1815"/>
              <a:gd name="T8" fmla="*/ 2147483647 w 1405"/>
              <a:gd name="T9" fmla="*/ 2147483647 h 1815"/>
              <a:gd name="T10" fmla="*/ 2147483647 w 1405"/>
              <a:gd name="T11" fmla="*/ 2147483647 h 1815"/>
              <a:gd name="T12" fmla="*/ 2147483647 w 1405"/>
              <a:gd name="T13" fmla="*/ 2147483647 h 1815"/>
              <a:gd name="T14" fmla="*/ 2147483647 w 1405"/>
              <a:gd name="T15" fmla="*/ 2147483647 h 1815"/>
              <a:gd name="T16" fmla="*/ 2147483647 w 1405"/>
              <a:gd name="T17" fmla="*/ 0 h 1815"/>
              <a:gd name="T18" fmla="*/ 2147483647 w 1405"/>
              <a:gd name="T19" fmla="*/ 2147483647 h 1815"/>
              <a:gd name="T20" fmla="*/ 2147483647 w 1405"/>
              <a:gd name="T21" fmla="*/ 2147483647 h 1815"/>
              <a:gd name="T22" fmla="*/ 2147483647 w 1405"/>
              <a:gd name="T23" fmla="*/ 2147483647 h 1815"/>
              <a:gd name="T24" fmla="*/ 2147483647 w 1405"/>
              <a:gd name="T25" fmla="*/ 2147483647 h 1815"/>
              <a:gd name="T26" fmla="*/ 2147483647 w 1405"/>
              <a:gd name="T27" fmla="*/ 2147483647 h 1815"/>
              <a:gd name="T28" fmla="*/ 2147483647 w 1405"/>
              <a:gd name="T29" fmla="*/ 2147483647 h 1815"/>
              <a:gd name="T30" fmla="*/ 2147483647 w 1405"/>
              <a:gd name="T31" fmla="*/ 2147483647 h 1815"/>
              <a:gd name="T32" fmla="*/ 2147483647 w 1405"/>
              <a:gd name="T33" fmla="*/ 2147483647 h 1815"/>
              <a:gd name="T34" fmla="*/ 2147483647 w 1405"/>
              <a:gd name="T35" fmla="*/ 2147483647 h 1815"/>
              <a:gd name="T36" fmla="*/ 2147483647 w 1405"/>
              <a:gd name="T37" fmla="*/ 2147483647 h 1815"/>
              <a:gd name="T38" fmla="*/ 2147483647 w 1405"/>
              <a:gd name="T39" fmla="*/ 2147483647 h 1815"/>
              <a:gd name="T40" fmla="*/ 2147483647 w 1405"/>
              <a:gd name="T41" fmla="*/ 2147483647 h 1815"/>
              <a:gd name="T42" fmla="*/ 2147483647 w 1405"/>
              <a:gd name="T43" fmla="*/ 2147483647 h 1815"/>
              <a:gd name="T44" fmla="*/ 2147483647 w 1405"/>
              <a:gd name="T45" fmla="*/ 2147483647 h 1815"/>
              <a:gd name="T46" fmla="*/ 2147483647 w 1405"/>
              <a:gd name="T47" fmla="*/ 2147483647 h 1815"/>
              <a:gd name="T48" fmla="*/ 2147483647 w 1405"/>
              <a:gd name="T49" fmla="*/ 2147483647 h 1815"/>
              <a:gd name="T50" fmla="*/ 2147483647 w 1405"/>
              <a:gd name="T51" fmla="*/ 2147483647 h 1815"/>
              <a:gd name="T52" fmla="*/ 2147483647 w 1405"/>
              <a:gd name="T53" fmla="*/ 2147483647 h 181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405" h="1815">
                <a:moveTo>
                  <a:pt x="0" y="1814"/>
                </a:moveTo>
                <a:lnTo>
                  <a:pt x="30" y="1686"/>
                </a:lnTo>
                <a:lnTo>
                  <a:pt x="71" y="1522"/>
                </a:lnTo>
                <a:lnTo>
                  <a:pt x="97" y="1285"/>
                </a:lnTo>
                <a:lnTo>
                  <a:pt x="107" y="1068"/>
                </a:lnTo>
                <a:lnTo>
                  <a:pt x="117" y="618"/>
                </a:lnTo>
                <a:lnTo>
                  <a:pt x="128" y="203"/>
                </a:lnTo>
                <a:lnTo>
                  <a:pt x="138" y="69"/>
                </a:lnTo>
                <a:lnTo>
                  <a:pt x="158" y="0"/>
                </a:lnTo>
                <a:lnTo>
                  <a:pt x="189" y="119"/>
                </a:lnTo>
                <a:lnTo>
                  <a:pt x="205" y="400"/>
                </a:lnTo>
                <a:lnTo>
                  <a:pt x="225" y="766"/>
                </a:lnTo>
                <a:lnTo>
                  <a:pt x="267" y="1463"/>
                </a:lnTo>
                <a:lnTo>
                  <a:pt x="323" y="1695"/>
                </a:lnTo>
                <a:lnTo>
                  <a:pt x="352" y="1808"/>
                </a:lnTo>
                <a:lnTo>
                  <a:pt x="300" y="1615"/>
                </a:lnTo>
                <a:lnTo>
                  <a:pt x="1208" y="1671"/>
                </a:lnTo>
                <a:lnTo>
                  <a:pt x="1224" y="1666"/>
                </a:lnTo>
                <a:lnTo>
                  <a:pt x="1229" y="1616"/>
                </a:lnTo>
                <a:lnTo>
                  <a:pt x="1250" y="1493"/>
                </a:lnTo>
                <a:lnTo>
                  <a:pt x="1260" y="1409"/>
                </a:lnTo>
                <a:lnTo>
                  <a:pt x="1291" y="1517"/>
                </a:lnTo>
                <a:lnTo>
                  <a:pt x="1317" y="1666"/>
                </a:lnTo>
                <a:lnTo>
                  <a:pt x="1342" y="1745"/>
                </a:lnTo>
                <a:lnTo>
                  <a:pt x="1368" y="1789"/>
                </a:lnTo>
                <a:lnTo>
                  <a:pt x="1394" y="1794"/>
                </a:lnTo>
                <a:lnTo>
                  <a:pt x="1404" y="1799"/>
                </a:lnTo>
              </a:path>
            </a:pathLst>
          </a:custGeom>
          <a:noFill/>
          <a:ln w="25400" cap="rnd" cmpd="sng">
            <a:solidFill>
              <a:schemeClr val="tx1"/>
            </a:solidFill>
            <a:prstDash val="solid"/>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6" name="Line 42"/>
          <p:cNvSpPr>
            <a:spLocks noChangeShapeType="1"/>
          </p:cNvSpPr>
          <p:nvPr/>
        </p:nvSpPr>
        <p:spPr bwMode="auto">
          <a:xfrm>
            <a:off x="5127625" y="5078413"/>
            <a:ext cx="1903413"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7" name="Line 43"/>
          <p:cNvSpPr>
            <a:spLocks noChangeShapeType="1"/>
          </p:cNvSpPr>
          <p:nvPr/>
        </p:nvSpPr>
        <p:spPr bwMode="auto">
          <a:xfrm>
            <a:off x="7026275" y="5081588"/>
            <a:ext cx="344488"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48" name="Freeform 44"/>
          <p:cNvSpPr>
            <a:spLocks/>
          </p:cNvSpPr>
          <p:nvPr/>
        </p:nvSpPr>
        <p:spPr bwMode="auto">
          <a:xfrm>
            <a:off x="7027863" y="4533900"/>
            <a:ext cx="287337" cy="534988"/>
          </a:xfrm>
          <a:custGeom>
            <a:avLst/>
            <a:gdLst>
              <a:gd name="T0" fmla="*/ 0 w 181"/>
              <a:gd name="T1" fmla="*/ 2147483647 h 337"/>
              <a:gd name="T2" fmla="*/ 2147483647 w 181"/>
              <a:gd name="T3" fmla="*/ 0 h 337"/>
              <a:gd name="T4" fmla="*/ 2147483647 w 181"/>
              <a:gd name="T5" fmla="*/ 2147483647 h 337"/>
              <a:gd name="T6" fmla="*/ 2147483647 w 181"/>
              <a:gd name="T7" fmla="*/ 2147483647 h 337"/>
              <a:gd name="T8" fmla="*/ 2147483647 w 181"/>
              <a:gd name="T9" fmla="*/ 2147483647 h 337"/>
              <a:gd name="T10" fmla="*/ 0 w 181"/>
              <a:gd name="T11" fmla="*/ 2147483647 h 33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81" h="337">
                <a:moveTo>
                  <a:pt x="0" y="336"/>
                </a:moveTo>
                <a:lnTo>
                  <a:pt x="60" y="0"/>
                </a:lnTo>
                <a:lnTo>
                  <a:pt x="102" y="96"/>
                </a:lnTo>
                <a:lnTo>
                  <a:pt x="114" y="186"/>
                </a:lnTo>
                <a:lnTo>
                  <a:pt x="180" y="336"/>
                </a:lnTo>
                <a:lnTo>
                  <a:pt x="0" y="336"/>
                </a:lnTo>
              </a:path>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47149" name="Group 45"/>
          <p:cNvGrpSpPr>
            <a:grpSpLocks/>
          </p:cNvGrpSpPr>
          <p:nvPr/>
        </p:nvGrpSpPr>
        <p:grpSpPr bwMode="auto">
          <a:xfrm>
            <a:off x="5410200" y="2201863"/>
            <a:ext cx="987425" cy="525462"/>
            <a:chOff x="2929" y="1387"/>
            <a:chExt cx="622" cy="331"/>
          </a:xfrm>
        </p:grpSpPr>
        <p:sp>
          <p:nvSpPr>
            <p:cNvPr id="457774" name="Rectangle 46"/>
            <p:cNvSpPr>
              <a:spLocks noChangeArrowheads="1"/>
            </p:cNvSpPr>
            <p:nvPr/>
          </p:nvSpPr>
          <p:spPr bwMode="auto">
            <a:xfrm>
              <a:off x="2929" y="1387"/>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0</a:t>
              </a:r>
            </a:p>
          </p:txBody>
        </p:sp>
        <p:sp>
          <p:nvSpPr>
            <p:cNvPr id="457775" name="Rectangle 47"/>
            <p:cNvSpPr>
              <a:spLocks noChangeArrowheads="1"/>
            </p:cNvSpPr>
            <p:nvPr/>
          </p:nvSpPr>
          <p:spPr bwMode="auto">
            <a:xfrm>
              <a:off x="3176" y="1391"/>
              <a:ext cx="375"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800" b="1">
                  <a:solidFill>
                    <a:srgbClr val="FFFF00"/>
                  </a:solidFill>
                  <a:effectLst>
                    <a:outerShdw blurRad="38100" dist="38100" dir="2700000" algn="tl">
                      <a:srgbClr val="000000"/>
                    </a:outerShdw>
                  </a:effectLst>
                  <a:latin typeface="Arial" pitchFamily="34" charset="0"/>
                </a:rPr>
                <a:t>G</a:t>
              </a:r>
              <a:r>
                <a:rPr lang="cs-CZ" sz="2800" b="1" baseline="-25000">
                  <a:solidFill>
                    <a:srgbClr val="FFFF00"/>
                  </a:solidFill>
                  <a:effectLst>
                    <a:outerShdw blurRad="38100" dist="38100" dir="2700000" algn="tl">
                      <a:srgbClr val="000000"/>
                    </a:outerShdw>
                  </a:effectLst>
                  <a:latin typeface="Arial" pitchFamily="34" charset="0"/>
                </a:rPr>
                <a:t>1</a:t>
              </a:r>
            </a:p>
          </p:txBody>
        </p:sp>
      </p:grpSp>
      <p:sp>
        <p:nvSpPr>
          <p:cNvPr id="457776" name="Rectangle 48"/>
          <p:cNvSpPr>
            <a:spLocks noChangeArrowheads="1"/>
          </p:cNvSpPr>
          <p:nvPr/>
        </p:nvSpPr>
        <p:spPr bwMode="auto">
          <a:xfrm>
            <a:off x="6137275" y="4262438"/>
            <a:ext cx="438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600" b="1">
                <a:solidFill>
                  <a:srgbClr val="FFFF00"/>
                </a:solidFill>
                <a:effectLst>
                  <a:outerShdw blurRad="38100" dist="38100" dir="2700000" algn="tl">
                    <a:srgbClr val="000000"/>
                  </a:outerShdw>
                </a:effectLst>
                <a:latin typeface="Arial" pitchFamily="34" charset="0"/>
              </a:rPr>
              <a:t>s</a:t>
            </a:r>
          </a:p>
        </p:txBody>
      </p:sp>
      <p:grpSp>
        <p:nvGrpSpPr>
          <p:cNvPr id="47151" name="Group 49"/>
          <p:cNvGrpSpPr>
            <a:grpSpLocks/>
          </p:cNvGrpSpPr>
          <p:nvPr/>
        </p:nvGrpSpPr>
        <p:grpSpPr bwMode="auto">
          <a:xfrm>
            <a:off x="7153275" y="4267200"/>
            <a:ext cx="1020763" cy="579438"/>
            <a:chOff x="4027" y="2688"/>
            <a:chExt cx="643" cy="365"/>
          </a:xfrm>
        </p:grpSpPr>
        <p:sp>
          <p:nvSpPr>
            <p:cNvPr id="457778" name="Rectangle 50"/>
            <p:cNvSpPr>
              <a:spLocks noChangeArrowheads="1"/>
            </p:cNvSpPr>
            <p:nvPr/>
          </p:nvSpPr>
          <p:spPr bwMode="auto">
            <a:xfrm>
              <a:off x="4027" y="2688"/>
              <a:ext cx="408"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G</a:t>
              </a:r>
              <a:r>
                <a:rPr lang="cs-CZ" sz="3200" b="1" baseline="-25000">
                  <a:solidFill>
                    <a:srgbClr val="FFFF00"/>
                  </a:solidFill>
                  <a:effectLst>
                    <a:outerShdw blurRad="38100" dist="38100" dir="2700000" algn="tl">
                      <a:srgbClr val="000000"/>
                    </a:outerShdw>
                  </a:effectLst>
                  <a:latin typeface="Arial" pitchFamily="34" charset="0"/>
                </a:rPr>
                <a:t>2</a:t>
              </a:r>
            </a:p>
          </p:txBody>
        </p:sp>
        <p:sp>
          <p:nvSpPr>
            <p:cNvPr id="457779" name="Rectangle 51"/>
            <p:cNvSpPr>
              <a:spLocks noChangeArrowheads="1"/>
            </p:cNvSpPr>
            <p:nvPr/>
          </p:nvSpPr>
          <p:spPr bwMode="auto">
            <a:xfrm>
              <a:off x="4341" y="2688"/>
              <a:ext cx="329" cy="3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3200" b="1">
                  <a:solidFill>
                    <a:srgbClr val="FFFF00"/>
                  </a:solidFill>
                  <a:effectLst>
                    <a:outerShdw blurRad="38100" dist="38100" dir="2700000" algn="tl">
                      <a:srgbClr val="000000"/>
                    </a:outerShdw>
                  </a:effectLst>
                  <a:latin typeface="Arial" pitchFamily="34" charset="0"/>
                </a:rPr>
                <a:t>M</a:t>
              </a:r>
            </a:p>
          </p:txBody>
        </p:sp>
      </p:grpSp>
      <p:sp>
        <p:nvSpPr>
          <p:cNvPr id="457780" name="Rectangle 52"/>
          <p:cNvSpPr>
            <a:spLocks noChangeArrowheads="1"/>
          </p:cNvSpPr>
          <p:nvPr/>
        </p:nvSpPr>
        <p:spPr bwMode="auto">
          <a:xfrm>
            <a:off x="5316538" y="1546225"/>
            <a:ext cx="218281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400" b="1">
                <a:solidFill>
                  <a:srgbClr val="FFFF00"/>
                </a:solidFill>
                <a:effectLst>
                  <a:outerShdw blurRad="38100" dist="38100" dir="2700000" algn="tl">
                    <a:srgbClr val="000000"/>
                  </a:outerShdw>
                </a:effectLst>
                <a:latin typeface="Arial" pitchFamily="34" charset="0"/>
              </a:rPr>
              <a:t>DNA Analysis</a:t>
            </a:r>
          </a:p>
        </p:txBody>
      </p:sp>
      <p:sp>
        <p:nvSpPr>
          <p:cNvPr id="47153" name="Rectangle 53"/>
          <p:cNvSpPr>
            <a:spLocks noChangeArrowheads="1"/>
          </p:cNvSpPr>
          <p:nvPr/>
        </p:nvSpPr>
        <p:spPr bwMode="auto">
          <a:xfrm>
            <a:off x="5449888" y="5611813"/>
            <a:ext cx="179228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2000" b="1">
                <a:solidFill>
                  <a:srgbClr val="B1F3FF"/>
                </a:solidFill>
              </a:rPr>
              <a:t>DNA  content</a:t>
            </a:r>
          </a:p>
        </p:txBody>
      </p:sp>
      <p:sp>
        <p:nvSpPr>
          <p:cNvPr id="47154" name="Rectangle 54"/>
          <p:cNvSpPr>
            <a:spLocks noChangeArrowheads="1"/>
          </p:cNvSpPr>
          <p:nvPr/>
        </p:nvSpPr>
        <p:spPr bwMode="auto">
          <a:xfrm>
            <a:off x="3316288" y="3027363"/>
            <a:ext cx="220662" cy="146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defTabSz="1316038">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defTabSz="1316038">
              <a:spcBef>
                <a:spcPct val="20000"/>
              </a:spcBef>
              <a:buChar char="–"/>
              <a:defRPr sz="2800">
                <a:solidFill>
                  <a:schemeClr val="tx1"/>
                </a:solidFill>
                <a:latin typeface="Arial" pitchFamily="34" charset="0"/>
              </a:defRPr>
            </a:lvl2pPr>
            <a:lvl3pPr marL="1143000" indent="-228600" defTabSz="1316038">
              <a:spcBef>
                <a:spcPct val="20000"/>
              </a:spcBef>
              <a:buChar char="•"/>
              <a:defRPr sz="2400">
                <a:solidFill>
                  <a:schemeClr val="tx1"/>
                </a:solidFill>
                <a:latin typeface="Arial" pitchFamily="34" charset="0"/>
              </a:defRPr>
            </a:lvl3pPr>
            <a:lvl4pPr marL="1600200" indent="-228600" defTabSz="1316038">
              <a:spcBef>
                <a:spcPct val="20000"/>
              </a:spcBef>
              <a:buChar char="–"/>
              <a:defRPr sz="2000">
                <a:solidFill>
                  <a:schemeClr val="tx1"/>
                </a:solidFill>
                <a:latin typeface="Arial" pitchFamily="34" charset="0"/>
              </a:defRPr>
            </a:lvl4pPr>
            <a:lvl5pPr marL="2057400" indent="-228600" defTabSz="1316038">
              <a:spcBef>
                <a:spcPct val="20000"/>
              </a:spcBef>
              <a:buChar char="»"/>
              <a:defRPr sz="2000">
                <a:solidFill>
                  <a:schemeClr val="tx1"/>
                </a:solidFill>
                <a:latin typeface="Arial" pitchFamily="34" charset="0"/>
              </a:defRPr>
            </a:lvl5pPr>
            <a:lvl6pPr marL="2514600" indent="-228600" defTabSz="1316038" eaLnBrk="0" fontAlgn="base" hangingPunct="0">
              <a:spcBef>
                <a:spcPct val="20000"/>
              </a:spcBef>
              <a:spcAft>
                <a:spcPct val="0"/>
              </a:spcAft>
              <a:buChar char="»"/>
              <a:defRPr sz="2000">
                <a:solidFill>
                  <a:schemeClr val="tx1"/>
                </a:solidFill>
                <a:latin typeface="Arial" pitchFamily="34" charset="0"/>
              </a:defRPr>
            </a:lvl6pPr>
            <a:lvl7pPr marL="2971800" indent="-228600" defTabSz="1316038" eaLnBrk="0" fontAlgn="base" hangingPunct="0">
              <a:spcBef>
                <a:spcPct val="20000"/>
              </a:spcBef>
              <a:spcAft>
                <a:spcPct val="0"/>
              </a:spcAft>
              <a:buChar char="»"/>
              <a:defRPr sz="2000">
                <a:solidFill>
                  <a:schemeClr val="tx1"/>
                </a:solidFill>
                <a:latin typeface="Arial" pitchFamily="34" charset="0"/>
              </a:defRPr>
            </a:lvl7pPr>
            <a:lvl8pPr marL="3429000" indent="-228600" defTabSz="1316038" eaLnBrk="0" fontAlgn="base" hangingPunct="0">
              <a:spcBef>
                <a:spcPct val="20000"/>
              </a:spcBef>
              <a:spcAft>
                <a:spcPct val="0"/>
              </a:spcAft>
              <a:buChar char="»"/>
              <a:defRPr sz="2000">
                <a:solidFill>
                  <a:schemeClr val="tx1"/>
                </a:solidFill>
                <a:latin typeface="Arial" pitchFamily="34" charset="0"/>
              </a:defRPr>
            </a:lvl8pPr>
            <a:lvl9pPr marL="3886200" indent="-228600" defTabSz="1316038"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800">
                <a:solidFill>
                  <a:srgbClr val="B1F3FF"/>
                </a:solidFill>
              </a:rPr>
              <a:t>Count</a:t>
            </a:r>
          </a:p>
        </p:txBody>
      </p:sp>
      <p:grpSp>
        <p:nvGrpSpPr>
          <p:cNvPr id="47155" name="Group 55"/>
          <p:cNvGrpSpPr>
            <a:grpSpLocks/>
          </p:cNvGrpSpPr>
          <p:nvPr/>
        </p:nvGrpSpPr>
        <p:grpSpPr bwMode="auto">
          <a:xfrm>
            <a:off x="5165725" y="5076825"/>
            <a:ext cx="2262188" cy="698500"/>
            <a:chOff x="2775" y="3198"/>
            <a:chExt cx="1425" cy="440"/>
          </a:xfrm>
        </p:grpSpPr>
        <p:sp>
          <p:nvSpPr>
            <p:cNvPr id="457784" name="Rectangle 56"/>
            <p:cNvSpPr>
              <a:spLocks noChangeArrowheads="1"/>
            </p:cNvSpPr>
            <p:nvPr/>
          </p:nvSpPr>
          <p:spPr bwMode="auto">
            <a:xfrm>
              <a:off x="2775" y="3388"/>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2N</a:t>
              </a:r>
            </a:p>
          </p:txBody>
        </p:sp>
        <p:sp>
          <p:nvSpPr>
            <p:cNvPr id="457785" name="Rectangle 57"/>
            <p:cNvSpPr>
              <a:spLocks noChangeArrowheads="1"/>
            </p:cNvSpPr>
            <p:nvPr/>
          </p:nvSpPr>
          <p:spPr bwMode="auto">
            <a:xfrm>
              <a:off x="3879" y="3383"/>
              <a:ext cx="321"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1316038">
                <a:defRPr/>
              </a:pPr>
              <a:r>
                <a:rPr lang="cs-CZ" sz="2000" b="1">
                  <a:solidFill>
                    <a:srgbClr val="F5DD49"/>
                  </a:solidFill>
                  <a:effectLst>
                    <a:outerShdw blurRad="38100" dist="38100" dir="2700000" algn="tl">
                      <a:srgbClr val="000000"/>
                    </a:outerShdw>
                  </a:effectLst>
                  <a:latin typeface="Arial" pitchFamily="34" charset="0"/>
                </a:rPr>
                <a:t>4N</a:t>
              </a:r>
            </a:p>
          </p:txBody>
        </p:sp>
        <p:sp>
          <p:nvSpPr>
            <p:cNvPr id="47161" name="Line 58"/>
            <p:cNvSpPr>
              <a:spLocks noChangeShapeType="1"/>
            </p:cNvSpPr>
            <p:nvPr/>
          </p:nvSpPr>
          <p:spPr bwMode="auto">
            <a:xfrm flipV="1">
              <a:off x="2928"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162" name="Line 59"/>
            <p:cNvSpPr>
              <a:spLocks noChangeShapeType="1"/>
            </p:cNvSpPr>
            <p:nvPr/>
          </p:nvSpPr>
          <p:spPr bwMode="auto">
            <a:xfrm flipV="1">
              <a:off x="4032" y="3198"/>
              <a:ext cx="0" cy="217"/>
            </a:xfrm>
            <a:prstGeom prst="line">
              <a:avLst/>
            </a:prstGeom>
            <a:noFill/>
            <a:ln w="25400">
              <a:solidFill>
                <a:srgbClr val="FFDC08"/>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7156" name="Rectangle 60"/>
          <p:cNvSpPr>
            <a:spLocks noChangeArrowheads="1"/>
          </p:cNvSpPr>
          <p:nvPr/>
        </p:nvSpPr>
        <p:spPr bwMode="auto">
          <a:xfrm>
            <a:off x="2547938" y="149225"/>
            <a:ext cx="5378450" cy="70485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b"/>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nSpc>
                <a:spcPct val="90000"/>
              </a:lnSpc>
              <a:spcBef>
                <a:spcPct val="0"/>
              </a:spcBef>
              <a:buClrTx/>
              <a:buSzTx/>
              <a:buFontTx/>
              <a:buNone/>
            </a:pPr>
            <a:r>
              <a:rPr lang="cs-CZ" altLang="en-US" sz="4400" b="1">
                <a:solidFill>
                  <a:srgbClr val="FAFD00"/>
                </a:solidFill>
                <a:latin typeface="Century Gothic" pitchFamily="34" charset="0"/>
              </a:rPr>
              <a:t>Normal Cell Cycle </a:t>
            </a:r>
            <a:endParaRPr lang="cs-CZ" altLang="en-US" sz="4400" b="1">
              <a:solidFill>
                <a:srgbClr val="FAFD00"/>
              </a:solidFill>
              <a:latin typeface="Century Gothic CE" charset="-18"/>
            </a:endParaRPr>
          </a:p>
        </p:txBody>
      </p:sp>
      <p:sp>
        <p:nvSpPr>
          <p:cNvPr id="47157" name="Rectangle 61"/>
          <p:cNvSpPr>
            <a:spLocks noChangeArrowheads="1"/>
          </p:cNvSpPr>
          <p:nvPr/>
        </p:nvSpPr>
        <p:spPr bwMode="auto">
          <a:xfrm>
            <a:off x="4570413" y="6477000"/>
            <a:ext cx="52578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cs-CZ" altLang="en-US" sz="1600" b="1">
                <a:solidFill>
                  <a:srgbClr val="FAFD00"/>
                </a:solidFill>
                <a:latin typeface="Geneva" charset="0"/>
              </a:rPr>
              <a:t>Purdue University Cytometry Laboratories</a:t>
            </a:r>
          </a:p>
        </p:txBody>
      </p:sp>
      <p:sp>
        <p:nvSpPr>
          <p:cNvPr id="457790" name="Rectangle 62"/>
          <p:cNvSpPr>
            <a:spLocks noChangeArrowheads="1"/>
          </p:cNvSpPr>
          <p:nvPr/>
        </p:nvSpPr>
        <p:spPr bwMode="auto">
          <a:xfrm>
            <a:off x="1116013" y="5373688"/>
            <a:ext cx="247332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defTabSz="762000">
              <a:defRPr/>
            </a:pPr>
            <a:r>
              <a:rPr lang="cs-CZ" sz="2000" b="1">
                <a:solidFill>
                  <a:srgbClr val="FF0000"/>
                </a:solidFill>
                <a:effectLst>
                  <a:outerShdw blurRad="38100" dist="38100" dir="2700000" algn="tl">
                    <a:srgbClr val="000000"/>
                  </a:outerShdw>
                </a:effectLst>
                <a:latin typeface="Century Gothic" pitchFamily="34" charset="0"/>
              </a:rPr>
              <a:t>- propidium iodide</a:t>
            </a:r>
          </a:p>
          <a:p>
            <a:pPr defTabSz="762000">
              <a:defRPr/>
            </a:pPr>
            <a:r>
              <a:rPr lang="cs-CZ" sz="2000" b="1">
                <a:solidFill>
                  <a:srgbClr val="FF0000"/>
                </a:solidFill>
                <a:effectLst>
                  <a:outerShdw blurRad="38100" dist="38100" dir="2700000" algn="tl">
                    <a:srgbClr val="000000"/>
                  </a:outerShdw>
                </a:effectLst>
                <a:latin typeface="Century Gothic" pitchFamily="34" charset="0"/>
              </a:rPr>
              <a:t>- DAPI</a:t>
            </a:r>
          </a:p>
          <a:p>
            <a:pPr defTabSz="762000">
              <a:defRPr/>
            </a:pPr>
            <a:r>
              <a:rPr lang="cs-CZ" sz="2000" b="1">
                <a:solidFill>
                  <a:srgbClr val="FF0000"/>
                </a:solidFill>
                <a:effectLst>
                  <a:outerShdw blurRad="38100" dist="38100" dir="2700000" algn="tl">
                    <a:srgbClr val="000000"/>
                  </a:outerShdw>
                </a:effectLst>
                <a:latin typeface="Century Gothic" pitchFamily="34" charset="0"/>
              </a:rPr>
              <a:t>- Hoechst 33342</a:t>
            </a:r>
          </a:p>
          <a:p>
            <a:pPr defTabSz="762000">
              <a:defRPr/>
            </a:pPr>
            <a:r>
              <a:rPr lang="cs-CZ" sz="2000" b="1">
                <a:solidFill>
                  <a:srgbClr val="FF0000"/>
                </a:solidFill>
                <a:effectLst>
                  <a:outerShdw blurRad="38100" dist="38100" dir="2700000" algn="tl">
                    <a:srgbClr val="000000"/>
                  </a:outerShdw>
                </a:effectLst>
                <a:latin typeface="Century Gothic" pitchFamily="34" charset="0"/>
              </a:rPr>
              <a:t>- 7-AAD</a:t>
            </a:r>
            <a:endParaRPr lang="cs-CZ" sz="2000" b="1">
              <a:solidFill>
                <a:srgbClr val="FF0000"/>
              </a:solidFill>
              <a:effectLst>
                <a:outerShdw blurRad="38100" dist="38100" dir="2700000" algn="tl">
                  <a:srgbClr val="000000"/>
                </a:outerShdw>
              </a:effectLst>
              <a:latin typeface="Century Gothic CE" charset="-18"/>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00113" y="404813"/>
            <a:ext cx="7970837" cy="1143000"/>
          </a:xfrm>
        </p:spPr>
        <p:txBody>
          <a:bodyPr/>
          <a:lstStyle/>
          <a:p>
            <a:pPr eaLnBrk="1" hangingPunct="1"/>
            <a:r>
              <a:rPr lang="cs-CZ" altLang="en-US" sz="4000"/>
              <a:t>Analýza histogramu buněčného cyklu</a:t>
            </a:r>
          </a:p>
        </p:txBody>
      </p:sp>
      <p:sp>
        <p:nvSpPr>
          <p:cNvPr id="48131" name="Rectangle 3"/>
          <p:cNvSpPr>
            <a:spLocks noGrp="1" noChangeArrowheads="1"/>
          </p:cNvSpPr>
          <p:nvPr>
            <p:ph type="body" idx="1"/>
          </p:nvPr>
        </p:nvSpPr>
        <p:spPr/>
        <p:txBody>
          <a:bodyPr/>
          <a:lstStyle/>
          <a:p>
            <a:pPr eaLnBrk="1" hangingPunct="1"/>
            <a:r>
              <a:rPr lang="cs-CZ" altLang="en-US" sz="2000">
                <a:solidFill>
                  <a:srgbClr val="FF0000"/>
                </a:solidFill>
              </a:rPr>
              <a:t>nepoužívá</a:t>
            </a:r>
            <a:r>
              <a:rPr lang="cs-CZ" altLang="en-US" sz="2000"/>
              <a:t> se běžná analýza pomocí úseček (regionů) v histogramu</a:t>
            </a:r>
          </a:p>
          <a:p>
            <a:pPr eaLnBrk="1" hangingPunct="1"/>
            <a:r>
              <a:rPr lang="cs-CZ" altLang="en-US" sz="2000">
                <a:solidFill>
                  <a:srgbClr val="FF0000"/>
                </a:solidFill>
              </a:rPr>
              <a:t>je nutné</a:t>
            </a:r>
            <a:r>
              <a:rPr lang="cs-CZ" altLang="en-US" sz="2000"/>
              <a:t> používat speciální software pro modelovaní analýzu distribuce jednotlivých fází  </a:t>
            </a:r>
          </a:p>
        </p:txBody>
      </p:sp>
      <p:pic>
        <p:nvPicPr>
          <p:cNvPr id="481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4075" y="3573463"/>
            <a:ext cx="5280025" cy="2963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813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7050" y="638175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350" y="188913"/>
            <a:ext cx="5926138" cy="6443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5"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6163" y="4941888"/>
            <a:ext cx="1747837" cy="1916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549275"/>
            <a:ext cx="7885112" cy="5576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017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3113" y="6224588"/>
            <a:ext cx="7100887" cy="633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3" y="1543050"/>
            <a:ext cx="6543675" cy="3771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Z:\soucek_gr\Data_Soucek_gr\CHKi\Cell cycle arrest\ModFit_CHK1i cell cycle analysis 2017\20170425\rpt_Worklist_A_Tube_001_012_20170425_124644.fc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934130"/>
            <a:ext cx="5711281" cy="739141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9"/>
          <p:cNvSpPr>
            <a:spLocks noChangeArrowheads="1"/>
          </p:cNvSpPr>
          <p:nvPr/>
        </p:nvSpPr>
        <p:spPr bwMode="auto">
          <a:xfrm>
            <a:off x="827584" y="-2494"/>
            <a:ext cx="6012160" cy="936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2800" dirty="0">
                <a:solidFill>
                  <a:schemeClr val="tx2"/>
                </a:solidFill>
                <a:latin typeface="+mj-lt"/>
              </a:rPr>
              <a:t>Cell cycle histogram: gating strategy</a:t>
            </a:r>
            <a:endParaRPr lang="cs-CZ" altLang="en-US" sz="2800" dirty="0">
              <a:solidFill>
                <a:schemeClr val="tx2"/>
              </a:solidFill>
              <a:latin typeface="+mj-lt"/>
            </a:endParaRPr>
          </a:p>
        </p:txBody>
      </p:sp>
    </p:spTree>
    <p:extLst>
      <p:ext uri="{BB962C8B-B14F-4D97-AF65-F5344CB8AC3E}">
        <p14:creationId xmlns:p14="http://schemas.microsoft.com/office/powerpoint/2010/main" val="427720652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0163"/>
            <a:ext cx="4856162" cy="65198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3251" name="Picture 3" descr="C:\Users\ksoucek\AppData\Local\Temp\Rar$DRa0.904\Hig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3513" y="2470150"/>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2" name="Picture 4" descr="C:\Users\ksoucek\AppData\Local\Temp\Rar$DRa0.877\high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438" y="2492375"/>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3" name="Picture 5" descr="C:\Users\ksoucek\AppData\Local\Temp\Rar$DRa0.415\medium.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13513" y="3916363"/>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Picture 6" descr="C:\Users\ksoucek\AppData\Local\Temp\Rar$DRa0.454\medium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375" y="39258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Picture 7" descr="C:\Users\ksoucek\AppData\Local\Temp\Rar$DRa0.126\Low.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3513" y="53355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Picture 8" descr="C:\Users\ksoucek\AppData\Local\Temp\Rar$DRa0.282\Low2.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51375" y="5335588"/>
            <a:ext cx="18288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257" name="Přímá spojnice se šipkou 2"/>
          <p:cNvCxnSpPr>
            <a:cxnSpLocks noChangeShapeType="1"/>
          </p:cNvCxnSpPr>
          <p:nvPr/>
        </p:nvCxnSpPr>
        <p:spPr bwMode="auto">
          <a:xfrm flipV="1">
            <a:off x="3355975" y="3716338"/>
            <a:ext cx="1144588" cy="1441450"/>
          </a:xfrm>
          <a:prstGeom prst="straightConnector1">
            <a:avLst/>
          </a:prstGeom>
          <a:noFill/>
          <a:ln w="25400" algn="ctr">
            <a:solidFill>
              <a:schemeClr val="accent1"/>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58" name="Přímá spojnice se šipkou 10"/>
          <p:cNvCxnSpPr>
            <a:cxnSpLocks noChangeShapeType="1"/>
          </p:cNvCxnSpPr>
          <p:nvPr/>
        </p:nvCxnSpPr>
        <p:spPr bwMode="auto">
          <a:xfrm flipV="1">
            <a:off x="3355975" y="4797425"/>
            <a:ext cx="1144588" cy="631825"/>
          </a:xfrm>
          <a:prstGeom prst="straightConnector1">
            <a:avLst/>
          </a:prstGeom>
          <a:noFill/>
          <a:ln w="25400" algn="ctr">
            <a:solidFill>
              <a:srgbClr val="FF0000"/>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53259" name="Přímá spojnice se šipkou 11"/>
          <p:cNvCxnSpPr>
            <a:cxnSpLocks noChangeShapeType="1"/>
          </p:cNvCxnSpPr>
          <p:nvPr/>
        </p:nvCxnSpPr>
        <p:spPr bwMode="auto">
          <a:xfrm>
            <a:off x="3355975" y="5583238"/>
            <a:ext cx="1144588" cy="582612"/>
          </a:xfrm>
          <a:prstGeom prst="straightConnector1">
            <a:avLst/>
          </a:prstGeom>
          <a:noFill/>
          <a:ln w="25400" algn="ctr">
            <a:solidFill>
              <a:srgbClr val="660066"/>
            </a:solidFill>
            <a:round/>
            <a:headEn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358775"/>
            <a:ext cx="8134350" cy="6115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697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96175" y="6381750"/>
            <a:ext cx="1414463" cy="333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5243483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951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71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5445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4282" name="Rectangle 10"/>
          <p:cNvSpPr>
            <a:spLocks noChangeArrowheads="1"/>
          </p:cNvSpPr>
          <p:nvPr/>
        </p:nvSpPr>
        <p:spPr bwMode="auto">
          <a:xfrm>
            <a:off x="5651500" y="188913"/>
            <a:ext cx="3313113"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a:solidFill>
                  <a:schemeClr val="tx2"/>
                </a:solidFill>
                <a:latin typeface="Times New Roman" pitchFamily="18" charset="0"/>
              </a:rPr>
              <a:t>Detekce </a:t>
            </a:r>
            <a:r>
              <a:rPr lang="en-US" altLang="en-US">
                <a:solidFill>
                  <a:schemeClr val="tx2"/>
                </a:solidFill>
                <a:latin typeface="Times New Roman" pitchFamily="18" charset="0"/>
              </a:rPr>
              <a:t>bun</a:t>
            </a:r>
            <a:r>
              <a:rPr lang="cs-CZ" altLang="en-US">
                <a:solidFill>
                  <a:schemeClr val="tx2"/>
                </a:solidFill>
                <a:latin typeface="Times New Roman" pitchFamily="18" charset="0"/>
              </a:rPr>
              <a:t>ěk v synchronizovaném buněčném cyklu</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6538" y="1600200"/>
            <a:ext cx="4114800"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299" name="Rectangle 3"/>
          <p:cNvSpPr>
            <a:spLocks noChangeArrowheads="1"/>
          </p:cNvSpPr>
          <p:nvPr/>
        </p:nvSpPr>
        <p:spPr bwMode="auto">
          <a:xfrm>
            <a:off x="6307138" y="457200"/>
            <a:ext cx="2657475" cy="583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1400">
                <a:latin typeface="Times" pitchFamily="18" charset="0"/>
              </a:rPr>
              <a:t>File analyzed: SAMPLE2.FCS</a:t>
            </a:r>
          </a:p>
          <a:p>
            <a:pPr>
              <a:spcBef>
                <a:spcPct val="0"/>
              </a:spcBef>
              <a:buClrTx/>
              <a:buSzTx/>
              <a:buFontTx/>
              <a:buNone/>
            </a:pPr>
            <a:r>
              <a:rPr lang="en-US" altLang="en-US" sz="1400">
                <a:latin typeface="Times" pitchFamily="18" charset="0"/>
              </a:rPr>
              <a:t>Date analyzed: 16-Oct-2006</a:t>
            </a:r>
          </a:p>
          <a:p>
            <a:pPr>
              <a:spcBef>
                <a:spcPct val="0"/>
              </a:spcBef>
              <a:buClrTx/>
              <a:buSzTx/>
              <a:buFontTx/>
              <a:buNone/>
            </a:pPr>
            <a:r>
              <a:rPr lang="en-US" altLang="en-US" sz="1400">
                <a:latin typeface="Times" pitchFamily="18" charset="0"/>
              </a:rPr>
              <a:t>Model: 2DA0n_DSD_ASD</a:t>
            </a:r>
          </a:p>
          <a:p>
            <a:pPr>
              <a:spcBef>
                <a:spcPct val="0"/>
              </a:spcBef>
              <a:buClrTx/>
              <a:buSzTx/>
              <a:buFontTx/>
              <a:buNone/>
            </a:pPr>
            <a:r>
              <a:rPr lang="en-US" altLang="en-US" sz="1400">
                <a:latin typeface="Times" pitchFamily="18" charset="0"/>
              </a:rPr>
              <a:t>Analysis type: Automatic analysis</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Diploid: 57.22 %</a:t>
            </a:r>
          </a:p>
          <a:p>
            <a:pPr>
              <a:spcBef>
                <a:spcPct val="0"/>
              </a:spcBef>
              <a:buClrTx/>
              <a:buSzTx/>
              <a:buFontTx/>
              <a:buNone/>
            </a:pPr>
            <a:r>
              <a:rPr lang="en-US" altLang="en-US" sz="1400">
                <a:latin typeface="Times" pitchFamily="18" charset="0"/>
              </a:rPr>
              <a:t>   Dip G1: 70.35 % at 75.05</a:t>
            </a:r>
          </a:p>
          <a:p>
            <a:pPr>
              <a:spcBef>
                <a:spcPct val="0"/>
              </a:spcBef>
              <a:buClrTx/>
              <a:buSzTx/>
              <a:buFontTx/>
              <a:buNone/>
            </a:pPr>
            <a:r>
              <a:rPr lang="en-US" altLang="en-US" sz="1400">
                <a:latin typeface="Times" pitchFamily="18" charset="0"/>
              </a:rPr>
              <a:t>   Dip G2: 5.60 % at 150.10</a:t>
            </a:r>
          </a:p>
          <a:p>
            <a:pPr>
              <a:spcBef>
                <a:spcPct val="0"/>
              </a:spcBef>
              <a:buClrTx/>
              <a:buSzTx/>
              <a:buFontTx/>
              <a:buNone/>
            </a:pPr>
            <a:r>
              <a:rPr lang="en-US" altLang="en-US" sz="1400">
                <a:latin typeface="Times" pitchFamily="18" charset="0"/>
              </a:rPr>
              <a:t>   Dip S: 24.05 %   G2/G1: 2.00</a:t>
            </a:r>
          </a:p>
          <a:p>
            <a:pPr>
              <a:spcBef>
                <a:spcPct val="0"/>
              </a:spcBef>
              <a:buClrTx/>
              <a:buSzTx/>
              <a:buFontTx/>
              <a:buNone/>
            </a:pPr>
            <a:r>
              <a:rPr lang="en-US" altLang="en-US" sz="1400">
                <a:latin typeface="Times" pitchFamily="18" charset="0"/>
              </a:rPr>
              <a:t>   %CV: 3.02</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Aneuploid 1: 42.78 %</a:t>
            </a:r>
          </a:p>
          <a:p>
            <a:pPr>
              <a:spcBef>
                <a:spcPct val="0"/>
              </a:spcBef>
              <a:buClrTx/>
              <a:buSzTx/>
              <a:buFontTx/>
              <a:buNone/>
            </a:pPr>
            <a:r>
              <a:rPr lang="en-US" altLang="en-US" sz="1400">
                <a:latin typeface="Times" pitchFamily="18" charset="0"/>
              </a:rPr>
              <a:t>   An1 G1: 83.63 % at 100.15</a:t>
            </a:r>
          </a:p>
          <a:p>
            <a:pPr>
              <a:spcBef>
                <a:spcPct val="0"/>
              </a:spcBef>
              <a:buClrTx/>
              <a:buSzTx/>
              <a:buFontTx/>
              <a:buNone/>
            </a:pPr>
            <a:r>
              <a:rPr lang="en-US" altLang="en-US" sz="1400">
                <a:latin typeface="Times" pitchFamily="18" charset="0"/>
              </a:rPr>
              <a:t>   An1 G2: 5.87 % at 200.30</a:t>
            </a:r>
          </a:p>
          <a:p>
            <a:pPr>
              <a:spcBef>
                <a:spcPct val="0"/>
              </a:spcBef>
              <a:buClrTx/>
              <a:buSzTx/>
              <a:buFontTx/>
              <a:buNone/>
            </a:pPr>
            <a:r>
              <a:rPr lang="en-US" altLang="en-US" sz="1400">
                <a:latin typeface="Times" pitchFamily="18" charset="0"/>
              </a:rPr>
              <a:t>   An1 S: 10.50 %   G2/G1: 2.00</a:t>
            </a:r>
          </a:p>
          <a:p>
            <a:pPr>
              <a:spcBef>
                <a:spcPct val="0"/>
              </a:spcBef>
              <a:buClrTx/>
              <a:buSzTx/>
              <a:buFontTx/>
              <a:buNone/>
            </a:pPr>
            <a:r>
              <a:rPr lang="en-US" altLang="en-US" sz="1400">
                <a:latin typeface="Times" pitchFamily="18" charset="0"/>
              </a:rPr>
              <a:t>   %CV: 5.02   DI: 1.33</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Total Aneuploid S-Phase: 10.50 %</a:t>
            </a:r>
          </a:p>
          <a:p>
            <a:pPr>
              <a:spcBef>
                <a:spcPct val="0"/>
              </a:spcBef>
              <a:buClrTx/>
              <a:buSzTx/>
              <a:buFontTx/>
              <a:buNone/>
            </a:pPr>
            <a:r>
              <a:rPr lang="en-US" altLang="en-US" sz="1400">
                <a:latin typeface="Times" pitchFamily="18" charset="0"/>
              </a:rPr>
              <a:t>Total S-Phase: 18.25 %</a:t>
            </a:r>
          </a:p>
          <a:p>
            <a:pPr>
              <a:spcBef>
                <a:spcPct val="0"/>
              </a:spcBef>
              <a:buClrTx/>
              <a:buSzTx/>
              <a:buFontTx/>
              <a:buNone/>
            </a:pPr>
            <a:r>
              <a:rPr lang="en-US" altLang="en-US" sz="1400">
                <a:latin typeface="Times" pitchFamily="18" charset="0"/>
              </a:rPr>
              <a:t>Total B.A.D.: 11.22 %  </a:t>
            </a:r>
          </a:p>
          <a:p>
            <a:pPr>
              <a:spcBef>
                <a:spcPct val="0"/>
              </a:spcBef>
              <a:buClrTx/>
              <a:buSzTx/>
              <a:buFontTx/>
              <a:buNone/>
            </a:pPr>
            <a:endParaRPr lang="en-US" altLang="en-US" sz="1400">
              <a:latin typeface="Times" pitchFamily="18" charset="0"/>
            </a:endParaRPr>
          </a:p>
          <a:p>
            <a:pPr>
              <a:spcBef>
                <a:spcPct val="0"/>
              </a:spcBef>
              <a:buClrTx/>
              <a:buSzTx/>
              <a:buFontTx/>
              <a:buNone/>
            </a:pPr>
            <a:r>
              <a:rPr lang="en-US" altLang="en-US" sz="1400">
                <a:latin typeface="Times" pitchFamily="18" charset="0"/>
              </a:rPr>
              <a:t>Debris: 19.13 %</a:t>
            </a:r>
          </a:p>
          <a:p>
            <a:pPr>
              <a:spcBef>
                <a:spcPct val="0"/>
              </a:spcBef>
              <a:buClrTx/>
              <a:buSzTx/>
              <a:buFontTx/>
              <a:buNone/>
            </a:pPr>
            <a:r>
              <a:rPr lang="en-US" altLang="en-US" sz="1400">
                <a:latin typeface="Times" pitchFamily="18" charset="0"/>
              </a:rPr>
              <a:t>Aggregates: 3.96 %</a:t>
            </a:r>
          </a:p>
          <a:p>
            <a:pPr>
              <a:spcBef>
                <a:spcPct val="0"/>
              </a:spcBef>
              <a:buClrTx/>
              <a:buSzTx/>
              <a:buFontTx/>
              <a:buNone/>
            </a:pPr>
            <a:r>
              <a:rPr lang="en-US" altLang="en-US" sz="1400">
                <a:latin typeface="Times" pitchFamily="18" charset="0"/>
              </a:rPr>
              <a:t>Modeled events: 31253</a:t>
            </a:r>
          </a:p>
          <a:p>
            <a:pPr>
              <a:spcBef>
                <a:spcPct val="0"/>
              </a:spcBef>
              <a:buClrTx/>
              <a:buSzTx/>
              <a:buFontTx/>
              <a:buNone/>
            </a:pPr>
            <a:r>
              <a:rPr lang="en-US" altLang="en-US" sz="1400">
                <a:latin typeface="Times" pitchFamily="18" charset="0"/>
              </a:rPr>
              <a:t>All cycle events: 24037</a:t>
            </a:r>
          </a:p>
          <a:p>
            <a:pPr>
              <a:spcBef>
                <a:spcPct val="0"/>
              </a:spcBef>
              <a:buClrTx/>
              <a:buSzTx/>
              <a:buFontTx/>
              <a:buNone/>
            </a:pPr>
            <a:r>
              <a:rPr lang="en-US" altLang="en-US" sz="1400">
                <a:latin typeface="Times" pitchFamily="18" charset="0"/>
              </a:rPr>
              <a:t>Cycle events per channel: 190</a:t>
            </a:r>
          </a:p>
          <a:p>
            <a:pPr>
              <a:spcBef>
                <a:spcPct val="0"/>
              </a:spcBef>
              <a:buClrTx/>
              <a:buSzTx/>
              <a:buFontTx/>
              <a:buNone/>
            </a:pPr>
            <a:r>
              <a:rPr lang="en-US" altLang="en-US" sz="1400">
                <a:latin typeface="Times" pitchFamily="18" charset="0"/>
              </a:rPr>
              <a:t>RCS: 0.842</a:t>
            </a:r>
          </a:p>
        </p:txBody>
      </p:sp>
      <p:pic>
        <p:nvPicPr>
          <p:cNvPr id="553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2275" y="2276475"/>
            <a:ext cx="8763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Rectangle 5"/>
          <p:cNvSpPr>
            <a:spLocks noChangeArrowheads="1"/>
          </p:cNvSpPr>
          <p:nvPr/>
        </p:nvSpPr>
        <p:spPr bwMode="auto">
          <a:xfrm>
            <a:off x="1187450" y="333375"/>
            <a:ext cx="5127625"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3600">
                <a:solidFill>
                  <a:schemeClr val="tx2"/>
                </a:solidFill>
                <a:latin typeface="Times New Roman" pitchFamily="18" charset="0"/>
              </a:rPr>
              <a:t>Aneuploidie je významný diagnostický marker</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8" descr="450px-Native_American_tobacco_flowe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550" y="1268413"/>
            <a:ext cx="1863725"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3" name="Rectangle 2"/>
          <p:cNvSpPr>
            <a:spLocks noGrp="1" noChangeArrowheads="1"/>
          </p:cNvSpPr>
          <p:nvPr>
            <p:ph type="title"/>
          </p:nvPr>
        </p:nvSpPr>
        <p:spPr>
          <a:xfrm>
            <a:off x="1187450" y="0"/>
            <a:ext cx="7772400" cy="1143000"/>
          </a:xfrm>
        </p:spPr>
        <p:txBody>
          <a:bodyPr/>
          <a:lstStyle/>
          <a:p>
            <a:pPr eaLnBrk="1" hangingPunct="1"/>
            <a:r>
              <a:rPr lang="cs-CZ" altLang="en-US"/>
              <a:t>Analýza ploidity u vyšších rostlin</a:t>
            </a:r>
          </a:p>
        </p:txBody>
      </p:sp>
      <p:pic>
        <p:nvPicPr>
          <p:cNvPr id="5632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1550" y="3649663"/>
            <a:ext cx="4041775" cy="31638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6325" name="Picture 6" descr="The image “http://florawww.eeb.uconn.edu/images/byspecies/ALSTROEMERIA_CARYOPHYLLACEA01.JPG” cannot be displayed, because it contains error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5625" y="1268413"/>
            <a:ext cx="1781175" cy="237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6" name="Rectangle 9"/>
          <p:cNvSpPr>
            <a:spLocks noChangeArrowheads="1"/>
          </p:cNvSpPr>
          <p:nvPr/>
        </p:nvSpPr>
        <p:spPr bwMode="auto">
          <a:xfrm>
            <a:off x="971550" y="3644900"/>
            <a:ext cx="287338" cy="36036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56327" name="Rectangle 10"/>
          <p:cNvSpPr>
            <a:spLocks noChangeArrowheads="1"/>
          </p:cNvSpPr>
          <p:nvPr/>
        </p:nvSpPr>
        <p:spPr bwMode="auto">
          <a:xfrm>
            <a:off x="2916238" y="4941888"/>
            <a:ext cx="287337" cy="360362"/>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pic>
        <p:nvPicPr>
          <p:cNvPr id="56328"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3575" y="3860800"/>
            <a:ext cx="1443038" cy="211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9" name="Rectangle 12"/>
          <p:cNvSpPr>
            <a:spLocks noChangeArrowheads="1"/>
          </p:cNvSpPr>
          <p:nvPr/>
        </p:nvSpPr>
        <p:spPr bwMode="auto">
          <a:xfrm>
            <a:off x="971550" y="1268413"/>
            <a:ext cx="18732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a:solidFill>
                  <a:schemeClr val="bg1"/>
                </a:solidFill>
                <a:latin typeface="Times" pitchFamily="18" charset="0"/>
              </a:rPr>
              <a:t>http://en.wikipedia.org/wiki/Image:Native_American_tobacco_flower.jpg</a:t>
            </a:r>
          </a:p>
        </p:txBody>
      </p:sp>
      <p:sp>
        <p:nvSpPr>
          <p:cNvPr id="56330" name="Rectangle 13"/>
          <p:cNvSpPr>
            <a:spLocks noChangeArrowheads="1"/>
          </p:cNvSpPr>
          <p:nvPr/>
        </p:nvSpPr>
        <p:spPr bwMode="auto">
          <a:xfrm>
            <a:off x="2940050" y="969963"/>
            <a:ext cx="22796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Alstroemeria caryophyllacea </a:t>
            </a:r>
          </a:p>
        </p:txBody>
      </p:sp>
      <p:sp>
        <p:nvSpPr>
          <p:cNvPr id="56331" name="Rectangle 14"/>
          <p:cNvSpPr>
            <a:spLocks noChangeArrowheads="1"/>
          </p:cNvSpPr>
          <p:nvPr/>
        </p:nvSpPr>
        <p:spPr bwMode="auto">
          <a:xfrm>
            <a:off x="900113" y="969963"/>
            <a:ext cx="156845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Nicotiana tabacum </a:t>
            </a:r>
          </a:p>
        </p:txBody>
      </p:sp>
      <p:pic>
        <p:nvPicPr>
          <p:cNvPr id="56332" name="Picture 17" descr="400px-Corntassel_7095">
            <a:hlinkClick r:id="rId8"/>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08850" y="1268413"/>
            <a:ext cx="1649413" cy="2474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3" name="Rectangle 18"/>
          <p:cNvSpPr>
            <a:spLocks noChangeArrowheads="1"/>
          </p:cNvSpPr>
          <p:nvPr/>
        </p:nvSpPr>
        <p:spPr bwMode="auto">
          <a:xfrm>
            <a:off x="7451725" y="3357563"/>
            <a:ext cx="1584325" cy="365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900">
                <a:solidFill>
                  <a:schemeClr val="bg1"/>
                </a:solidFill>
                <a:latin typeface="Times" pitchFamily="18" charset="0"/>
              </a:rPr>
              <a:t>http://en.wikipedia.org/wiki/Image:Corntassel_7095.jpg</a:t>
            </a:r>
          </a:p>
        </p:txBody>
      </p:sp>
      <p:sp>
        <p:nvSpPr>
          <p:cNvPr id="56334" name="Rectangle 19"/>
          <p:cNvSpPr>
            <a:spLocks noChangeArrowheads="1"/>
          </p:cNvSpPr>
          <p:nvPr/>
        </p:nvSpPr>
        <p:spPr bwMode="auto">
          <a:xfrm>
            <a:off x="7812088" y="908050"/>
            <a:ext cx="928687"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cs-CZ" altLang="en-US" sz="1400">
                <a:latin typeface="Times" pitchFamily="18" charset="0"/>
              </a:rPr>
              <a:t>Zea mays</a:t>
            </a:r>
            <a:r>
              <a:rPr lang="cs-CZ" altLang="en-US" sz="1800">
                <a:latin typeface="Times" pitchFamily="18" charset="0"/>
              </a:rPr>
              <a:t> </a:t>
            </a:r>
          </a:p>
        </p:txBody>
      </p:sp>
      <p:pic>
        <p:nvPicPr>
          <p:cNvPr id="56335" name="Picture 2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00613" y="3725863"/>
            <a:ext cx="4243387" cy="3087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36" name="Text Box 21"/>
          <p:cNvSpPr txBox="1">
            <a:spLocks noChangeArrowheads="1"/>
          </p:cNvSpPr>
          <p:nvPr/>
        </p:nvSpPr>
        <p:spPr bwMode="auto">
          <a:xfrm>
            <a:off x="5580063" y="3860800"/>
            <a:ext cx="1666875" cy="24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1000">
                <a:latin typeface="Times" pitchFamily="18" charset="0"/>
              </a:rPr>
              <a:t>endosperm 28 dní po opylení</a:t>
            </a:r>
          </a:p>
        </p:txBody>
      </p:sp>
      <p:pic>
        <p:nvPicPr>
          <p:cNvPr id="506903" name="Picture 2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003800" y="1268413"/>
            <a:ext cx="3024188" cy="181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069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ChangeArrowheads="1"/>
          </p:cNvSpPr>
          <p:nvPr/>
        </p:nvSpPr>
        <p:spPr>
          <a:xfrm>
            <a:off x="900113" y="404813"/>
            <a:ext cx="7970837" cy="1143000"/>
          </a:xfrm>
          <a:prstGeom prst="rect">
            <a:avLst/>
          </a:prstGeom>
        </p:spPr>
        <p:txBody>
          <a:bodyPr/>
          <a:lstStyle>
            <a:lvl1pPr algn="l" rtl="0" eaLnBrk="0" fontAlgn="base" hangingPunct="0">
              <a:spcBef>
                <a:spcPct val="0"/>
              </a:spcBef>
              <a:spcAft>
                <a:spcPct val="0"/>
              </a:spcAft>
              <a:defRPr sz="44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a:lstStyle>
          <a:p>
            <a:pPr eaLnBrk="1" hangingPunct="1"/>
            <a:r>
              <a:rPr lang="en-US" altLang="en-US" sz="4000" kern="0" dirty="0"/>
              <a:t>Cell cycle analysis- </a:t>
            </a:r>
            <a:r>
              <a:rPr lang="cs-CZ" altLang="en-US" sz="4000" kern="0" dirty="0" err="1"/>
              <a:t>limitations</a:t>
            </a:r>
            <a:endParaRPr lang="cs-CZ" altLang="en-US" sz="4000" kern="0" dirty="0"/>
          </a:p>
        </p:txBody>
      </p:sp>
      <p:pic>
        <p:nvPicPr>
          <p:cNvPr id="3075" name="Picture 3" descr="Z:\soucek_gr\Data_Soucek_gr\CHKi\Cell cycle arrest\ModFit_CHK1i cell cycle analysis 2017\20170425\hst_Worklist_A_Tube_001_033_20170425_144207.fcs.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72200" y="1601430"/>
            <a:ext cx="2454247" cy="219590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Z:\soucek_gr\Data_Soucek_gr\CHKi\Cell cycle arrest\ModFit_CHK1i cell cycle analysis 2017\20170425\hst_Worklist_A_Tube_001_025_20170425_134529.fcs.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044" y="1547813"/>
            <a:ext cx="2574098" cy="2303140"/>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Z:\soucek_gr\Data_Soucek_gr\CHKi\Cell cycle arrest\ModFit_CHK1i cell cycle analysis 2017\20170425\hst_Worklist_A_Tube_001_023_20170425_133821.fcs.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67547" y="4224384"/>
            <a:ext cx="2474721" cy="221422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Z:\soucek_gr\Data_Soucek_gr\CHKi\Cell cycle arrest\ModFit_CHK1i cell cycle analysis 2017\20170426\hst_Worklist_B_Tube_001_021_20170426_131254.fcs.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6012" y="4192412"/>
            <a:ext cx="2546188" cy="227816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Z:\soucek_gr\Data_Soucek_gr\CHKi\Cell cycle arrest\ModFit_CHK1i cell cycle analysis 2017\20170426\hst_Worklist_B_Tube_001_024_20170426_132616.fcs.bmp"/>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2200" y="4392211"/>
            <a:ext cx="2287149" cy="20463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Z:\soucek_gr\Data_Soucek_gr\CHKi\Cell cycle arrest\ModFit_CHK1i cell cycle analysis 2017\20170426\hst_Worklist_B_Tube_001_030_20170426_134946.fcs.bmp"/>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97759" y="1700340"/>
            <a:ext cx="2403626" cy="2150613"/>
          </a:xfrm>
          <a:prstGeom prst="rect">
            <a:avLst/>
          </a:prstGeom>
          <a:noFill/>
          <a:extLst>
            <a:ext uri="{909E8E84-426E-40DD-AFC4-6F175D3DCCD1}">
              <a14:hiddenFill xmlns:a14="http://schemas.microsoft.com/office/drawing/2010/main">
                <a:solidFill>
                  <a:srgbClr val="FFFFFF"/>
                </a:solidFill>
              </a14:hiddenFill>
            </a:ext>
          </a:extLst>
        </p:spPr>
      </p:pic>
      <p:pic>
        <p:nvPicPr>
          <p:cNvPr id="3081" name="Picture 9"/>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443478" y="4077072"/>
            <a:ext cx="928722" cy="100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2" name="Picture 1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796325" y="1543886"/>
            <a:ext cx="1240171" cy="12870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579052" y="4171367"/>
            <a:ext cx="1190625" cy="12049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4" name="Picture 1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08110" y="1547812"/>
            <a:ext cx="1048066" cy="11724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5"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5415" y="4197560"/>
            <a:ext cx="1119188" cy="1152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6" name="Picture 1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65415" y="1479304"/>
            <a:ext cx="1278727" cy="13108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6433235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latin typeface="Century Gothic" pitchFamily="34" charset="0"/>
              </a:rPr>
              <a:t>Analýza inkorporace BrdU</a:t>
            </a:r>
            <a:endParaRPr lang="cs-CZ" altLang="en-US" sz="4400" b="1">
              <a:solidFill>
                <a:schemeClr val="tx2"/>
              </a:solidFill>
              <a:latin typeface="Century Gothic CE" charset="-18"/>
            </a:endParaRPr>
          </a:p>
        </p:txBody>
      </p:sp>
      <p:sp>
        <p:nvSpPr>
          <p:cNvPr id="57347" name="Rectangle 5"/>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57348" name="Rectangle 6"/>
          <p:cNvSpPr>
            <a:spLocks noChangeArrowheads="1"/>
          </p:cNvSpPr>
          <p:nvPr/>
        </p:nvSpPr>
        <p:spPr bwMode="auto">
          <a:xfrm>
            <a:off x="1187450" y="1700213"/>
            <a:ext cx="77724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342900" indent="-342900">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r>
              <a:rPr lang="en-US" altLang="en-US" sz="2400"/>
              <a:t>b</a:t>
            </a:r>
            <a:r>
              <a:rPr lang="cs-CZ" altLang="en-US" sz="2400"/>
              <a:t>romodeoxyuridin se inkorporuje do DNA namísto tymidinu během S-fáze</a:t>
            </a:r>
            <a:endParaRPr lang="cs-CZ" altLang="en-US" sz="2400">
              <a:cs typeface="Times New Roman" pitchFamily="18" charset="0"/>
            </a:endParaRPr>
          </a:p>
          <a:p>
            <a:pPr eaLnBrk="1" hangingPunct="1"/>
            <a:r>
              <a:rPr lang="en-US" altLang="en-US" sz="2400">
                <a:cs typeface="Times New Roman" pitchFamily="18" charset="0"/>
              </a:rPr>
              <a:t>p</a:t>
            </a:r>
            <a:r>
              <a:rPr lang="cs-CZ" altLang="en-US" sz="2400">
                <a:cs typeface="Times New Roman" pitchFamily="18" charset="0"/>
              </a:rPr>
              <a:t>o fixaci a částečné denaturaci DNA je možné BrdU detekovat pomocí specifické protilátky značené fluorochromem</a:t>
            </a:r>
          </a:p>
          <a:p>
            <a:pPr eaLnBrk="1" hangingPunct="1"/>
            <a:r>
              <a:rPr lang="cs-CZ" altLang="en-US" sz="2400">
                <a:cs typeface="Times New Roman" pitchFamily="18" charset="0"/>
              </a:rPr>
              <a:t>v posledním kroku můžeme obarvit DNA</a:t>
            </a:r>
            <a:r>
              <a:rPr lang="cs-CZ" altLang="en-US" sz="4000">
                <a:cs typeface="Times New Roman" pitchFamily="18" charset="0"/>
              </a:rPr>
              <a:t> </a:t>
            </a:r>
          </a:p>
          <a:p>
            <a:pPr eaLnBrk="1" hangingPunct="1"/>
            <a:endParaRPr lang="cs-CZ" altLang="en-US" sz="4000">
              <a:cs typeface="Times New Roman" pitchFamily="18" charset="0"/>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ChangeArrowheads="1"/>
          </p:cNvSpPr>
          <p:nvPr/>
        </p:nvSpPr>
        <p:spPr bwMode="auto">
          <a:xfrm>
            <a:off x="1157288" y="120650"/>
            <a:ext cx="7715250" cy="1143000"/>
          </a:xfrm>
          <a:prstGeom prst="rect">
            <a:avLst/>
          </a:prstGeom>
          <a:noFill/>
          <a:ln>
            <a:noFill/>
          </a:ln>
          <a:effectLst>
            <a:outerShdw dist="35921" dir="2700000" algn="ctr" rotWithShape="0">
              <a:srgbClr val="000000">
                <a:alpha val="50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2075" tIns="46038" rIns="92075" bIns="46038"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4400" b="1">
                <a:solidFill>
                  <a:schemeClr val="tx2"/>
                </a:solidFill>
                <a:latin typeface="Century Gothic" pitchFamily="34" charset="0"/>
              </a:rPr>
              <a:t>Analýza inkorporace BrdU</a:t>
            </a:r>
            <a:endParaRPr lang="cs-CZ" altLang="en-US" sz="4400" b="1">
              <a:solidFill>
                <a:schemeClr val="tx2"/>
              </a:solidFill>
              <a:latin typeface="Century Gothic CE" charset="-18"/>
            </a:endParaRPr>
          </a:p>
        </p:txBody>
      </p:sp>
      <p:pic>
        <p:nvPicPr>
          <p:cNvPr id="58371"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349375"/>
            <a:ext cx="5427663" cy="4851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8372" name="Rectangle 4"/>
          <p:cNvSpPr>
            <a:spLocks noChangeArrowheads="1"/>
          </p:cNvSpPr>
          <p:nvPr/>
        </p:nvSpPr>
        <p:spPr bwMode="auto">
          <a:xfrm>
            <a:off x="7183438" y="6643688"/>
            <a:ext cx="19605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p:txBody>
          <a:bodyPr/>
          <a:lstStyle/>
          <a:p>
            <a:pPr eaLnBrk="1" hangingPunct="1"/>
            <a:r>
              <a:rPr lang="cs-CZ" altLang="en-US" b="1"/>
              <a:t>Click azide/alkyne reaction</a:t>
            </a:r>
            <a:r>
              <a:rPr lang="cs-CZ" altLang="en-US"/>
              <a:t> </a:t>
            </a:r>
          </a:p>
        </p:txBody>
      </p:sp>
      <p:pic>
        <p:nvPicPr>
          <p:cNvPr id="1075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1557338"/>
            <a:ext cx="7451725" cy="3438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7524" name="Picture 7" descr="http://www.invitrogen.com/etc/medialib/en/images/ics_organized/applications/cell_tissue_analysis/data_diagram/750_wide.Par.94243.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0113" y="5251450"/>
            <a:ext cx="789940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5" name="Picture 9" descr="Invitrogen">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19825" y="0"/>
            <a:ext cx="2924175"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897525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pPr eaLnBrk="1" hangingPunct="1"/>
            <a:r>
              <a:rPr lang="en-US" altLang="en-US"/>
              <a:t>Aplikace Click-IT (Invitrogen)</a:t>
            </a:r>
            <a:endParaRPr lang="cs-CZ" altLang="en-US"/>
          </a:p>
        </p:txBody>
      </p:sp>
      <p:pic>
        <p:nvPicPr>
          <p:cNvPr id="10854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2988" y="1916113"/>
            <a:ext cx="4762500" cy="459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8548" name="Rectangle 5"/>
          <p:cNvSpPr>
            <a:spLocks noChangeArrowheads="1"/>
          </p:cNvSpPr>
          <p:nvPr/>
        </p:nvSpPr>
        <p:spPr bwMode="auto">
          <a:xfrm>
            <a:off x="5795963" y="2276475"/>
            <a:ext cx="3168650" cy="2465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a:spcBef>
                <a:spcPct val="0"/>
              </a:spcBef>
              <a:buClrTx/>
              <a:buSzTx/>
              <a:buFontTx/>
              <a:buNone/>
            </a:pPr>
            <a:r>
              <a:rPr lang="cs-CZ" altLang="en-US" sz="1200" b="1">
                <a:latin typeface="Times" pitchFamily="18" charset="0"/>
              </a:rPr>
              <a:t>Multiplex imaging with Click-iT® RNA assays.</a:t>
            </a:r>
            <a:br>
              <a:rPr lang="cs-CZ" altLang="en-US" sz="1200">
                <a:latin typeface="Times" pitchFamily="18" charset="0"/>
              </a:rPr>
            </a:br>
            <a:br>
              <a:rPr lang="cs-CZ" altLang="en-US" sz="1200">
                <a:latin typeface="Tahoma" pitchFamily="34" charset="0"/>
              </a:rPr>
            </a:br>
            <a:r>
              <a:rPr lang="cs-CZ" altLang="en-US" sz="1200">
                <a:latin typeface="Tahoma" pitchFamily="34" charset="0"/>
              </a:rPr>
              <a:t>NIH3T3 cells were incubated with 1 mM EU, formaldehyde-fixed, and permeabilized with Triton® X-100. EU incorporated into newly synthesized RNA (red) in some cells was detectied using the Click-iT® RNA Alexa Fluor® 594 Imaging Kit. Tubulin (green) was detected with anti-tubulin mouse IgG9 and visualized with Alexa Fluor® 488 goat anti-mouse IgG. Nuclei (blue) were stained with Hoechst 33342. </a:t>
            </a:r>
          </a:p>
        </p:txBody>
      </p:sp>
    </p:spTree>
    <p:extLst>
      <p:ext uri="{BB962C8B-B14F-4D97-AF65-F5344CB8AC3E}">
        <p14:creationId xmlns:p14="http://schemas.microsoft.com/office/powerpoint/2010/main" val="311682357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a:xfrm>
            <a:off x="1173163" y="457200"/>
            <a:ext cx="7772400" cy="4124325"/>
          </a:xfrm>
        </p:spPr>
        <p:txBody>
          <a:bodyPr/>
          <a:lstStyle/>
          <a:p>
            <a:pPr eaLnBrk="1" hangingPunct="1"/>
            <a:r>
              <a:rPr lang="en-US" altLang="en-US"/>
              <a:t>Aplikace Click-IT (Invitrogen)</a:t>
            </a:r>
            <a:br>
              <a:rPr lang="en-US" altLang="en-US"/>
            </a:br>
            <a:br>
              <a:rPr lang="en-US" altLang="en-US"/>
            </a:br>
            <a:r>
              <a:rPr lang="en-US" altLang="en-US"/>
              <a:t>anal</a:t>
            </a:r>
            <a:r>
              <a:rPr lang="cs-CZ" altLang="en-US"/>
              <a:t>ýza syntézy DNA (proliferace)</a:t>
            </a:r>
          </a:p>
        </p:txBody>
      </p:sp>
    </p:spTree>
    <p:extLst>
      <p:ext uri="{BB962C8B-B14F-4D97-AF65-F5344CB8AC3E}">
        <p14:creationId xmlns:p14="http://schemas.microsoft.com/office/powerpoint/2010/main" val="13815177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0594"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8371" name="Text Box 3"/>
          <p:cNvSpPr txBox="1">
            <a:spLocks noChangeArrowheads="1"/>
          </p:cNvSpPr>
          <p:nvPr/>
        </p:nvSpPr>
        <p:spPr bwMode="auto">
          <a:xfrm>
            <a:off x="2114550" y="5029200"/>
            <a:ext cx="245745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Tritiated (3H) thymidine</a:t>
            </a:r>
          </a:p>
        </p:txBody>
      </p:sp>
      <p:grpSp>
        <p:nvGrpSpPr>
          <p:cNvPr id="698372" name="Group 4"/>
          <p:cNvGrpSpPr>
            <a:grpSpLocks/>
          </p:cNvGrpSpPr>
          <p:nvPr/>
        </p:nvGrpSpPr>
        <p:grpSpPr bwMode="auto">
          <a:xfrm>
            <a:off x="6265863" y="4302125"/>
            <a:ext cx="458787" cy="463550"/>
            <a:chOff x="4972" y="1747"/>
            <a:chExt cx="289" cy="292"/>
          </a:xfrm>
        </p:grpSpPr>
        <p:sp>
          <p:nvSpPr>
            <p:cNvPr id="110628"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9"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30"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1"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2"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33"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79" name="Group 11"/>
          <p:cNvGrpSpPr>
            <a:grpSpLocks/>
          </p:cNvGrpSpPr>
          <p:nvPr/>
        </p:nvGrpSpPr>
        <p:grpSpPr bwMode="auto">
          <a:xfrm>
            <a:off x="6265863" y="2606675"/>
            <a:ext cx="458787" cy="463550"/>
            <a:chOff x="4972" y="1747"/>
            <a:chExt cx="289" cy="292"/>
          </a:xfrm>
        </p:grpSpPr>
        <p:sp>
          <p:nvSpPr>
            <p:cNvPr id="110622"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23"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24"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5"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6"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7"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86" name="Group 18"/>
          <p:cNvGrpSpPr>
            <a:grpSpLocks/>
          </p:cNvGrpSpPr>
          <p:nvPr/>
        </p:nvGrpSpPr>
        <p:grpSpPr bwMode="auto">
          <a:xfrm>
            <a:off x="6284913" y="852488"/>
            <a:ext cx="458787" cy="463550"/>
            <a:chOff x="4972" y="1747"/>
            <a:chExt cx="289" cy="292"/>
          </a:xfrm>
        </p:grpSpPr>
        <p:sp>
          <p:nvSpPr>
            <p:cNvPr id="110616"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7"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8"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9"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0"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21"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393" name="Group 25"/>
          <p:cNvGrpSpPr>
            <a:grpSpLocks/>
          </p:cNvGrpSpPr>
          <p:nvPr/>
        </p:nvGrpSpPr>
        <p:grpSpPr bwMode="auto">
          <a:xfrm>
            <a:off x="6248400" y="6048375"/>
            <a:ext cx="458788" cy="463550"/>
            <a:chOff x="4972" y="1747"/>
            <a:chExt cx="289" cy="292"/>
          </a:xfrm>
        </p:grpSpPr>
        <p:sp>
          <p:nvSpPr>
            <p:cNvPr id="110610"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11"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0612"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3"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4"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15"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698400" name="Group 32"/>
          <p:cNvGrpSpPr>
            <a:grpSpLocks/>
          </p:cNvGrpSpPr>
          <p:nvPr/>
        </p:nvGrpSpPr>
        <p:grpSpPr bwMode="auto">
          <a:xfrm>
            <a:off x="2239963" y="2066925"/>
            <a:ext cx="2360612" cy="2811463"/>
            <a:chOff x="1411" y="1302"/>
            <a:chExt cx="1487" cy="1771"/>
          </a:xfrm>
        </p:grpSpPr>
        <p:pic>
          <p:nvPicPr>
            <p:cNvPr id="110602" name="Picture 33" descr="ThymidineBlack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1" y="1302"/>
              <a:ext cx="1405" cy="1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0603" name="Group 34"/>
            <p:cNvGrpSpPr>
              <a:grpSpLocks/>
            </p:cNvGrpSpPr>
            <p:nvPr/>
          </p:nvGrpSpPr>
          <p:grpSpPr bwMode="auto">
            <a:xfrm>
              <a:off x="2609" y="1463"/>
              <a:ext cx="289" cy="292"/>
              <a:chOff x="2729" y="636"/>
              <a:chExt cx="289" cy="292"/>
            </a:xfrm>
          </p:grpSpPr>
          <p:sp>
            <p:nvSpPr>
              <p:cNvPr id="110604" name="AutoShape 35"/>
              <p:cNvSpPr>
                <a:spLocks noChangeAspect="1" noChangeArrowheads="1" noTextEdit="1"/>
              </p:cNvSpPr>
              <p:nvPr/>
            </p:nvSpPr>
            <p:spPr bwMode="auto">
              <a:xfrm rot="10800000">
                <a:off x="2729" y="636"/>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0605" name="Freeform 36"/>
              <p:cNvSpPr>
                <a:spLocks/>
              </p:cNvSpPr>
              <p:nvPr/>
            </p:nvSpPr>
            <p:spPr bwMode="auto">
              <a:xfrm rot="10800000">
                <a:off x="2731" y="642"/>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0606" name="Freeform 37"/>
              <p:cNvSpPr>
                <a:spLocks/>
              </p:cNvSpPr>
              <p:nvPr/>
            </p:nvSpPr>
            <p:spPr bwMode="auto">
              <a:xfrm rot="10800000">
                <a:off x="2849" y="760"/>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7" name="Freeform 38"/>
              <p:cNvSpPr>
                <a:spLocks/>
              </p:cNvSpPr>
              <p:nvPr/>
            </p:nvSpPr>
            <p:spPr bwMode="auto">
              <a:xfrm rot="10800000">
                <a:off x="2762" y="690"/>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8" name="Freeform 39"/>
              <p:cNvSpPr>
                <a:spLocks/>
              </p:cNvSpPr>
              <p:nvPr/>
            </p:nvSpPr>
            <p:spPr bwMode="auto">
              <a:xfrm rot="10800000">
                <a:off x="2893" y="690"/>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0609" name="Freeform 40"/>
              <p:cNvSpPr>
                <a:spLocks/>
              </p:cNvSpPr>
              <p:nvPr/>
            </p:nvSpPr>
            <p:spPr bwMode="auto">
              <a:xfrm rot="10800000">
                <a:off x="2820" y="816"/>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sp>
        <p:nvSpPr>
          <p:cNvPr id="110601" name="Text Box 41"/>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1303059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0.00695 0 L 0.31823 0.16458 " pathEditMode="relative" rAng="0" ptsTypes="AA">
                                      <p:cBhvr>
                                        <p:cTn id="6" dur="2000" fill="hold"/>
                                        <p:tgtEl>
                                          <p:spTgt spid="698400"/>
                                        </p:tgtEl>
                                        <p:attrNameLst>
                                          <p:attrName>ppt_x</p:attrName>
                                          <p:attrName>ppt_y</p:attrName>
                                        </p:attrNameLst>
                                      </p:cBhvr>
                                      <p:rCtr x="16250" y="8218"/>
                                    </p:animMotion>
                                  </p:childTnLst>
                                </p:cTn>
                              </p:par>
                              <p:par>
                                <p:cTn id="7" presetID="6" presetClass="emph" presetSubtype="0" fill="hold" nodeType="withEffect">
                                  <p:stCondLst>
                                    <p:cond delay="0"/>
                                  </p:stCondLst>
                                  <p:childTnLst>
                                    <p:animScale>
                                      <p:cBhvr>
                                        <p:cTn id="8" dur="2000" fill="hold"/>
                                        <p:tgtEl>
                                          <p:spTgt spid="698400"/>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698400"/>
                                        </p:tgtEl>
                                      </p:cBhvr>
                                    </p:animEffect>
                                    <p:set>
                                      <p:cBhvr>
                                        <p:cTn id="11" dur="1" fill="hold">
                                          <p:stCondLst>
                                            <p:cond delay="999"/>
                                          </p:stCondLst>
                                        </p:cTn>
                                        <p:tgtEl>
                                          <p:spTgt spid="698400"/>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698371"/>
                                        </p:tgtEl>
                                      </p:cBhvr>
                                    </p:animEffect>
                                    <p:set>
                                      <p:cBhvr>
                                        <p:cTn id="14" dur="1" fill="hold">
                                          <p:stCondLst>
                                            <p:cond delay="999"/>
                                          </p:stCondLst>
                                        </p:cTn>
                                        <p:tgtEl>
                                          <p:spTgt spid="698371"/>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698372"/>
                                        </p:tgtEl>
                                        <p:attrNameLst>
                                          <p:attrName>style.visibility</p:attrName>
                                        </p:attrNameLst>
                                      </p:cBhvr>
                                      <p:to>
                                        <p:strVal val="visible"/>
                                      </p:to>
                                    </p:set>
                                    <p:animEffect transition="in" filter="fade">
                                      <p:cBhvr>
                                        <p:cTn id="17" dur="500"/>
                                        <p:tgtEl>
                                          <p:spTgt spid="698372"/>
                                        </p:tgtEl>
                                      </p:cBhvr>
                                    </p:animEffect>
                                  </p:childTnLst>
                                </p:cTn>
                              </p:par>
                              <p:par>
                                <p:cTn id="18" presetID="10" presetClass="entr" presetSubtype="0" fill="hold" nodeType="withEffect">
                                  <p:stCondLst>
                                    <p:cond delay="1900"/>
                                  </p:stCondLst>
                                  <p:childTnLst>
                                    <p:set>
                                      <p:cBhvr>
                                        <p:cTn id="19" dur="1" fill="hold">
                                          <p:stCondLst>
                                            <p:cond delay="0"/>
                                          </p:stCondLst>
                                        </p:cTn>
                                        <p:tgtEl>
                                          <p:spTgt spid="698379"/>
                                        </p:tgtEl>
                                        <p:attrNameLst>
                                          <p:attrName>style.visibility</p:attrName>
                                        </p:attrNameLst>
                                      </p:cBhvr>
                                      <p:to>
                                        <p:strVal val="visible"/>
                                      </p:to>
                                    </p:set>
                                    <p:animEffect transition="in" filter="fade">
                                      <p:cBhvr>
                                        <p:cTn id="20" dur="500"/>
                                        <p:tgtEl>
                                          <p:spTgt spid="698379"/>
                                        </p:tgtEl>
                                      </p:cBhvr>
                                    </p:animEffect>
                                  </p:childTnLst>
                                </p:cTn>
                              </p:par>
                              <p:par>
                                <p:cTn id="21" presetID="10" presetClass="entr" presetSubtype="0" fill="hold" nodeType="withEffect">
                                  <p:stCondLst>
                                    <p:cond delay="2100"/>
                                  </p:stCondLst>
                                  <p:childTnLst>
                                    <p:set>
                                      <p:cBhvr>
                                        <p:cTn id="22" dur="1" fill="hold">
                                          <p:stCondLst>
                                            <p:cond delay="0"/>
                                          </p:stCondLst>
                                        </p:cTn>
                                        <p:tgtEl>
                                          <p:spTgt spid="698393"/>
                                        </p:tgtEl>
                                        <p:attrNameLst>
                                          <p:attrName>style.visibility</p:attrName>
                                        </p:attrNameLst>
                                      </p:cBhvr>
                                      <p:to>
                                        <p:strVal val="visible"/>
                                      </p:to>
                                    </p:set>
                                    <p:animEffect transition="in" filter="fade">
                                      <p:cBhvr>
                                        <p:cTn id="23" dur="500"/>
                                        <p:tgtEl>
                                          <p:spTgt spid="698393"/>
                                        </p:tgtEl>
                                      </p:cBhvr>
                                    </p:animEffect>
                                  </p:childTnLst>
                                </p:cTn>
                              </p:par>
                              <p:par>
                                <p:cTn id="24" presetID="10" presetClass="entr" presetSubtype="0" fill="hold" nodeType="withEffect">
                                  <p:stCondLst>
                                    <p:cond delay="2500"/>
                                  </p:stCondLst>
                                  <p:childTnLst>
                                    <p:set>
                                      <p:cBhvr>
                                        <p:cTn id="25" dur="1" fill="hold">
                                          <p:stCondLst>
                                            <p:cond delay="0"/>
                                          </p:stCondLst>
                                        </p:cTn>
                                        <p:tgtEl>
                                          <p:spTgt spid="698386"/>
                                        </p:tgtEl>
                                        <p:attrNameLst>
                                          <p:attrName>style.visibility</p:attrName>
                                        </p:attrNameLst>
                                      </p:cBhvr>
                                      <p:to>
                                        <p:strVal val="visible"/>
                                      </p:to>
                                    </p:set>
                                    <p:animEffect transition="in" filter="fade">
                                      <p:cBhvr>
                                        <p:cTn id="26" dur="500"/>
                                        <p:tgtEl>
                                          <p:spTgt spid="6983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837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a:xfrm>
            <a:off x="1042988" y="333375"/>
            <a:ext cx="7772400" cy="1143000"/>
          </a:xfrm>
        </p:spPr>
        <p:txBody>
          <a:bodyPr/>
          <a:lstStyle/>
          <a:p>
            <a:pPr eaLnBrk="1" hangingPunct="1"/>
            <a:r>
              <a:rPr lang="cs-CZ" altLang="en-US" sz="4000"/>
              <a:t>Kompenzace f</a:t>
            </a:r>
            <a:r>
              <a:rPr lang="en-US" altLang="en-US" sz="4000"/>
              <a:t>luorescen</a:t>
            </a:r>
            <a:r>
              <a:rPr lang="cs-CZ" altLang="en-US" sz="4000"/>
              <a:t>čního  signálu</a:t>
            </a:r>
            <a:endParaRPr lang="en-US" altLang="en-US" sz="4000"/>
          </a:p>
        </p:txBody>
      </p:sp>
      <p:sp>
        <p:nvSpPr>
          <p:cNvPr id="128003" name="Rectangle 3"/>
          <p:cNvSpPr>
            <a:spLocks noGrp="1" noChangeArrowheads="1"/>
          </p:cNvSpPr>
          <p:nvPr>
            <p:ph type="body" idx="1"/>
          </p:nvPr>
        </p:nvSpPr>
        <p:spPr/>
        <p:txBody>
          <a:bodyPr/>
          <a:lstStyle/>
          <a:p>
            <a:pPr eaLnBrk="1" hangingPunct="1">
              <a:buFont typeface="Wingdings" pitchFamily="2" charset="2"/>
              <a:buNone/>
            </a:pPr>
            <a:endParaRPr lang="en-US" altLang="en-US"/>
          </a:p>
          <a:p>
            <a:pPr eaLnBrk="1" hangingPunct="1"/>
            <a:endParaRPr lang="en-US" altLang="en-US"/>
          </a:p>
          <a:p>
            <a:pPr eaLnBrk="1" hangingPunct="1"/>
            <a:endParaRPr lang="en-US" altLang="en-US"/>
          </a:p>
          <a:p>
            <a:pPr eaLnBrk="1" hangingPunct="1">
              <a:buFont typeface="Wingdings" pitchFamily="2" charset="2"/>
              <a:buNone/>
            </a:pPr>
            <a:endParaRPr lang="en-US" altLang="en-US"/>
          </a:p>
          <a:p>
            <a:pPr eaLnBrk="1" hangingPunct="1">
              <a:buFont typeface="Wingdings" pitchFamily="2" charset="2"/>
              <a:buNone/>
            </a:pPr>
            <a:endParaRPr lang="en-US" altLang="en-US"/>
          </a:p>
          <a:p>
            <a:pPr eaLnBrk="1" hangingPunct="1">
              <a:buFont typeface="Wingdings" pitchFamily="2" charset="2"/>
              <a:buNone/>
            </a:pPr>
            <a:br>
              <a:rPr lang="en-US" altLang="en-US" sz="3600"/>
            </a:br>
            <a:endParaRPr lang="en-US" altLang="en-US"/>
          </a:p>
        </p:txBody>
      </p:sp>
      <p:pic>
        <p:nvPicPr>
          <p:cNvPr id="128004"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1989138"/>
            <a:ext cx="7299325" cy="402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800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941888"/>
            <a:ext cx="1971675"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8006" name="Rectangle 8"/>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128007" name="Text Box 9"/>
          <p:cNvSpPr txBox="1">
            <a:spLocks noChangeArrowheads="1"/>
          </p:cNvSpPr>
          <p:nvPr/>
        </p:nvSpPr>
        <p:spPr bwMode="auto">
          <a:xfrm>
            <a:off x="6227763" y="1052513"/>
            <a:ext cx="244792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a:latin typeface="Times" pitchFamily="18" charset="0"/>
              </a:rPr>
              <a:t>FITC positive &amp; negative</a:t>
            </a:r>
          </a:p>
          <a:p>
            <a:pPr>
              <a:spcBef>
                <a:spcPct val="50000"/>
              </a:spcBef>
              <a:buClrTx/>
              <a:buSzTx/>
              <a:buFontTx/>
              <a:buNone/>
            </a:pPr>
            <a:r>
              <a:rPr lang="en-US" altLang="en-US" sz="1800">
                <a:latin typeface="Times" pitchFamily="18" charset="0"/>
              </a:rPr>
              <a:t>PE negative beads</a:t>
            </a:r>
            <a:endParaRPr lang="cs-CZ" altLang="en-US" sz="1800">
              <a:latin typeface="Times" pitchFamily="18" charset="0"/>
            </a:endParaRPr>
          </a:p>
        </p:txBody>
      </p:sp>
      <p:sp>
        <p:nvSpPr>
          <p:cNvPr id="537610" name="Rectangle 10"/>
          <p:cNvSpPr>
            <a:spLocks noChangeArrowheads="1"/>
          </p:cNvSpPr>
          <p:nvPr/>
        </p:nvSpPr>
        <p:spPr bwMode="auto">
          <a:xfrm>
            <a:off x="1187450" y="1916113"/>
            <a:ext cx="4897438" cy="45370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sp>
        <p:nvSpPr>
          <p:cNvPr id="537612" name="Text Box 12"/>
          <p:cNvSpPr txBox="1">
            <a:spLocks noChangeArrowheads="1"/>
          </p:cNvSpPr>
          <p:nvPr/>
        </p:nvSpPr>
        <p:spPr bwMode="auto">
          <a:xfrm>
            <a:off x="3563938"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b="1">
                <a:solidFill>
                  <a:srgbClr val="FF0000"/>
                </a:solidFill>
                <a:latin typeface="Comic Sans MS" pitchFamily="66" charset="0"/>
              </a:rPr>
              <a:t>#2</a:t>
            </a:r>
            <a:endParaRPr lang="cs-CZ" altLang="en-US" sz="1800" b="1">
              <a:solidFill>
                <a:srgbClr val="FF0000"/>
              </a:solidFill>
              <a:latin typeface="Comic Sans MS" pitchFamily="66" charset="0"/>
            </a:endParaRPr>
          </a:p>
        </p:txBody>
      </p:sp>
    </p:spTree>
    <p:extLst>
      <p:ext uri="{BB962C8B-B14F-4D97-AF65-F5344CB8AC3E}">
        <p14:creationId xmlns:p14="http://schemas.microsoft.com/office/powerpoint/2010/main" val="845645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37610"/>
                                        </p:tgtEl>
                                        <p:attrNameLst>
                                          <p:attrName>style.visibility</p:attrName>
                                        </p:attrNameLst>
                                      </p:cBhvr>
                                      <p:to>
                                        <p:strVal val="hidden"/>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376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10" grpId="0" animBg="1"/>
      <p:bldP spid="537612" grpId="0"/>
    </p:bldLst>
  </p:timing>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1618"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1619" name="Text Box 3"/>
          <p:cNvSpPr txBox="1">
            <a:spLocks noChangeArrowheads="1"/>
          </p:cNvSpPr>
          <p:nvPr/>
        </p:nvSpPr>
        <p:spPr bwMode="auto">
          <a:xfrm>
            <a:off x="595313" y="2470150"/>
            <a:ext cx="4849812" cy="146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Original method for measuring cell proliferation </a:t>
            </a:r>
          </a:p>
          <a:p>
            <a:pPr eaLnBrk="1" hangingPunct="1">
              <a:spcBef>
                <a:spcPct val="50000"/>
              </a:spcBef>
              <a:buClrTx/>
              <a:buSzTx/>
              <a:buFontTx/>
              <a:buChar char="•"/>
            </a:pPr>
            <a:r>
              <a:rPr lang="en-US" altLang="en-US" sz="1800" b="1"/>
              <a:t> Radioactive</a:t>
            </a:r>
          </a:p>
          <a:p>
            <a:pPr eaLnBrk="1" hangingPunct="1">
              <a:spcBef>
                <a:spcPct val="50000"/>
              </a:spcBef>
              <a:buClrTx/>
              <a:buSzTx/>
              <a:buFontTx/>
              <a:buChar char="•"/>
            </a:pPr>
            <a:r>
              <a:rPr lang="en-US" altLang="en-US" sz="1800" b="1"/>
              <a:t> Not compatible for multiplexed analyses</a:t>
            </a:r>
          </a:p>
        </p:txBody>
      </p:sp>
      <p:grpSp>
        <p:nvGrpSpPr>
          <p:cNvPr id="111620" name="Group 4"/>
          <p:cNvGrpSpPr>
            <a:grpSpLocks/>
          </p:cNvGrpSpPr>
          <p:nvPr/>
        </p:nvGrpSpPr>
        <p:grpSpPr bwMode="auto">
          <a:xfrm>
            <a:off x="6265863" y="4302125"/>
            <a:ext cx="458787" cy="463550"/>
            <a:chOff x="4972" y="1747"/>
            <a:chExt cx="289" cy="292"/>
          </a:xfrm>
        </p:grpSpPr>
        <p:sp>
          <p:nvSpPr>
            <p:cNvPr id="111643" name="AutoShape 5"/>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44" name="Freeform 6"/>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45" name="Freeform 7"/>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6" name="Freeform 8"/>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7" name="Freeform 9"/>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8" name="Freeform 10"/>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1" name="Group 11"/>
          <p:cNvGrpSpPr>
            <a:grpSpLocks/>
          </p:cNvGrpSpPr>
          <p:nvPr/>
        </p:nvGrpSpPr>
        <p:grpSpPr bwMode="auto">
          <a:xfrm>
            <a:off x="6265863" y="2606675"/>
            <a:ext cx="458787" cy="463550"/>
            <a:chOff x="4972" y="1747"/>
            <a:chExt cx="289" cy="292"/>
          </a:xfrm>
        </p:grpSpPr>
        <p:sp>
          <p:nvSpPr>
            <p:cNvPr id="111637" name="AutoShape 12"/>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8" name="Freeform 13"/>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9" name="Freeform 14"/>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0" name="Freeform 15"/>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1" name="Freeform 16"/>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42" name="Freeform 17"/>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2" name="Group 18"/>
          <p:cNvGrpSpPr>
            <a:grpSpLocks/>
          </p:cNvGrpSpPr>
          <p:nvPr/>
        </p:nvGrpSpPr>
        <p:grpSpPr bwMode="auto">
          <a:xfrm>
            <a:off x="6284913" y="852488"/>
            <a:ext cx="458787" cy="463550"/>
            <a:chOff x="4972" y="1747"/>
            <a:chExt cx="289" cy="292"/>
          </a:xfrm>
        </p:grpSpPr>
        <p:sp>
          <p:nvSpPr>
            <p:cNvPr id="111631" name="AutoShape 19"/>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32" name="Freeform 20"/>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33" name="Freeform 21"/>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4" name="Freeform 22"/>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5" name="Freeform 23"/>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6" name="Freeform 24"/>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grpSp>
        <p:nvGrpSpPr>
          <p:cNvPr id="111623" name="Group 25"/>
          <p:cNvGrpSpPr>
            <a:grpSpLocks/>
          </p:cNvGrpSpPr>
          <p:nvPr/>
        </p:nvGrpSpPr>
        <p:grpSpPr bwMode="auto">
          <a:xfrm>
            <a:off x="6248400" y="6048375"/>
            <a:ext cx="458788" cy="463550"/>
            <a:chOff x="4972" y="1747"/>
            <a:chExt cx="289" cy="292"/>
          </a:xfrm>
        </p:grpSpPr>
        <p:sp>
          <p:nvSpPr>
            <p:cNvPr id="111625" name="AutoShape 26"/>
            <p:cNvSpPr>
              <a:spLocks noChangeAspect="1" noChangeArrowheads="1" noTextEdit="1"/>
            </p:cNvSpPr>
            <p:nvPr/>
          </p:nvSpPr>
          <p:spPr bwMode="auto">
            <a:xfrm rot="10800000">
              <a:off x="4972" y="1747"/>
              <a:ext cx="289" cy="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sp>
          <p:nvSpPr>
            <p:cNvPr id="111626" name="Freeform 27"/>
            <p:cNvSpPr>
              <a:spLocks/>
            </p:cNvSpPr>
            <p:nvPr/>
          </p:nvSpPr>
          <p:spPr bwMode="auto">
            <a:xfrm rot="10800000">
              <a:off x="4974" y="1753"/>
              <a:ext cx="286" cy="286"/>
            </a:xfrm>
            <a:custGeom>
              <a:avLst/>
              <a:gdLst>
                <a:gd name="T0" fmla="*/ 0 w 2420"/>
                <a:gd name="T1" fmla="*/ 0 h 2420"/>
                <a:gd name="T2" fmla="*/ 0 w 2420"/>
                <a:gd name="T3" fmla="*/ 0 h 2420"/>
                <a:gd name="T4" fmla="*/ 0 w 2420"/>
                <a:gd name="T5" fmla="*/ 0 h 2420"/>
                <a:gd name="T6" fmla="*/ 0 w 2420"/>
                <a:gd name="T7" fmla="*/ 0 h 2420"/>
                <a:gd name="T8" fmla="*/ 0 w 2420"/>
                <a:gd name="T9" fmla="*/ 0 h 2420"/>
                <a:gd name="T10" fmla="*/ 0 w 2420"/>
                <a:gd name="T11" fmla="*/ 0 h 2420"/>
                <a:gd name="T12" fmla="*/ 0 w 2420"/>
                <a:gd name="T13" fmla="*/ 0 h 2420"/>
                <a:gd name="T14" fmla="*/ 0 w 2420"/>
                <a:gd name="T15" fmla="*/ 0 h 2420"/>
                <a:gd name="T16" fmla="*/ 0 w 2420"/>
                <a:gd name="T17" fmla="*/ 0 h 2420"/>
                <a:gd name="T18" fmla="*/ 0 w 2420"/>
                <a:gd name="T19" fmla="*/ 0 h 2420"/>
                <a:gd name="T20" fmla="*/ 0 w 2420"/>
                <a:gd name="T21" fmla="*/ 0 h 2420"/>
                <a:gd name="T22" fmla="*/ 0 w 2420"/>
                <a:gd name="T23" fmla="*/ 0 h 2420"/>
                <a:gd name="T24" fmla="*/ 0 w 2420"/>
                <a:gd name="T25" fmla="*/ 0 h 2420"/>
                <a:gd name="T26" fmla="*/ 0 w 2420"/>
                <a:gd name="T27" fmla="*/ 0 h 2420"/>
                <a:gd name="T28" fmla="*/ 0 w 2420"/>
                <a:gd name="T29" fmla="*/ 0 h 2420"/>
                <a:gd name="T30" fmla="*/ 0 w 2420"/>
                <a:gd name="T31" fmla="*/ 0 h 2420"/>
                <a:gd name="T32" fmla="*/ 0 w 2420"/>
                <a:gd name="T33" fmla="*/ 0 h 2420"/>
                <a:gd name="T34" fmla="*/ 0 w 2420"/>
                <a:gd name="T35" fmla="*/ 0 h 2420"/>
                <a:gd name="T36" fmla="*/ 0 w 2420"/>
                <a:gd name="T37" fmla="*/ 0 h 2420"/>
                <a:gd name="T38" fmla="*/ 0 w 2420"/>
                <a:gd name="T39" fmla="*/ 0 h 2420"/>
                <a:gd name="T40" fmla="*/ 0 w 2420"/>
                <a:gd name="T41" fmla="*/ 0 h 2420"/>
                <a:gd name="T42" fmla="*/ 0 w 2420"/>
                <a:gd name="T43" fmla="*/ 0 h 2420"/>
                <a:gd name="T44" fmla="*/ 0 w 2420"/>
                <a:gd name="T45" fmla="*/ 0 h 2420"/>
                <a:gd name="T46" fmla="*/ 0 w 2420"/>
                <a:gd name="T47" fmla="*/ 0 h 2420"/>
                <a:gd name="T48" fmla="*/ 0 w 2420"/>
                <a:gd name="T49" fmla="*/ 0 h 2420"/>
                <a:gd name="T50" fmla="*/ 0 w 2420"/>
                <a:gd name="T51" fmla="*/ 0 h 2420"/>
                <a:gd name="T52" fmla="*/ 0 w 2420"/>
                <a:gd name="T53" fmla="*/ 0 h 2420"/>
                <a:gd name="T54" fmla="*/ 0 w 2420"/>
                <a:gd name="T55" fmla="*/ 0 h 2420"/>
                <a:gd name="T56" fmla="*/ 0 w 2420"/>
                <a:gd name="T57" fmla="*/ 0 h 2420"/>
                <a:gd name="T58" fmla="*/ 0 w 2420"/>
                <a:gd name="T59" fmla="*/ 0 h 2420"/>
                <a:gd name="T60" fmla="*/ 0 w 2420"/>
                <a:gd name="T61" fmla="*/ 0 h 2420"/>
                <a:gd name="T62" fmla="*/ 0 w 2420"/>
                <a:gd name="T63" fmla="*/ 0 h 2420"/>
                <a:gd name="T64" fmla="*/ 0 w 2420"/>
                <a:gd name="T65" fmla="*/ 0 h 2420"/>
                <a:gd name="T66" fmla="*/ 0 w 2420"/>
                <a:gd name="T67" fmla="*/ 0 h 2420"/>
                <a:gd name="T68" fmla="*/ 0 w 2420"/>
                <a:gd name="T69" fmla="*/ 0 h 2420"/>
                <a:gd name="T70" fmla="*/ 0 w 2420"/>
                <a:gd name="T71" fmla="*/ 0 h 2420"/>
                <a:gd name="T72" fmla="*/ 0 w 2420"/>
                <a:gd name="T73" fmla="*/ 0 h 2420"/>
                <a:gd name="T74" fmla="*/ 0 w 2420"/>
                <a:gd name="T75" fmla="*/ 0 h 2420"/>
                <a:gd name="T76" fmla="*/ 0 w 2420"/>
                <a:gd name="T77" fmla="*/ 0 h 2420"/>
                <a:gd name="T78" fmla="*/ 0 w 2420"/>
                <a:gd name="T79" fmla="*/ 0 h 2420"/>
                <a:gd name="T80" fmla="*/ 0 w 2420"/>
                <a:gd name="T81" fmla="*/ 0 h 2420"/>
                <a:gd name="T82" fmla="*/ 0 w 2420"/>
                <a:gd name="T83" fmla="*/ 0 h 2420"/>
                <a:gd name="T84" fmla="*/ 0 w 2420"/>
                <a:gd name="T85" fmla="*/ 0 h 2420"/>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2420" h="2420">
                  <a:moveTo>
                    <a:pt x="1211" y="2420"/>
                  </a:moveTo>
                  <a:lnTo>
                    <a:pt x="1274" y="2419"/>
                  </a:lnTo>
                  <a:lnTo>
                    <a:pt x="1335" y="2414"/>
                  </a:lnTo>
                  <a:lnTo>
                    <a:pt x="1395" y="2406"/>
                  </a:lnTo>
                  <a:lnTo>
                    <a:pt x="1455" y="2395"/>
                  </a:lnTo>
                  <a:lnTo>
                    <a:pt x="1513" y="2382"/>
                  </a:lnTo>
                  <a:lnTo>
                    <a:pt x="1570" y="2366"/>
                  </a:lnTo>
                  <a:lnTo>
                    <a:pt x="1627" y="2346"/>
                  </a:lnTo>
                  <a:lnTo>
                    <a:pt x="1682" y="2325"/>
                  </a:lnTo>
                  <a:lnTo>
                    <a:pt x="1736" y="2301"/>
                  </a:lnTo>
                  <a:lnTo>
                    <a:pt x="1787" y="2274"/>
                  </a:lnTo>
                  <a:lnTo>
                    <a:pt x="1838" y="2245"/>
                  </a:lnTo>
                  <a:lnTo>
                    <a:pt x="1887" y="2214"/>
                  </a:lnTo>
                  <a:lnTo>
                    <a:pt x="1934" y="2180"/>
                  </a:lnTo>
                  <a:lnTo>
                    <a:pt x="1980" y="2143"/>
                  </a:lnTo>
                  <a:lnTo>
                    <a:pt x="2023" y="2106"/>
                  </a:lnTo>
                  <a:lnTo>
                    <a:pt x="2066" y="2066"/>
                  </a:lnTo>
                  <a:lnTo>
                    <a:pt x="2106" y="2023"/>
                  </a:lnTo>
                  <a:lnTo>
                    <a:pt x="2143" y="1980"/>
                  </a:lnTo>
                  <a:lnTo>
                    <a:pt x="2180" y="1934"/>
                  </a:lnTo>
                  <a:lnTo>
                    <a:pt x="2214" y="1887"/>
                  </a:lnTo>
                  <a:lnTo>
                    <a:pt x="2245" y="1838"/>
                  </a:lnTo>
                  <a:lnTo>
                    <a:pt x="2274" y="1787"/>
                  </a:lnTo>
                  <a:lnTo>
                    <a:pt x="2301" y="1736"/>
                  </a:lnTo>
                  <a:lnTo>
                    <a:pt x="2325" y="1682"/>
                  </a:lnTo>
                  <a:lnTo>
                    <a:pt x="2346" y="1627"/>
                  </a:lnTo>
                  <a:lnTo>
                    <a:pt x="2366" y="1570"/>
                  </a:lnTo>
                  <a:lnTo>
                    <a:pt x="2382" y="1513"/>
                  </a:lnTo>
                  <a:lnTo>
                    <a:pt x="2395" y="1455"/>
                  </a:lnTo>
                  <a:lnTo>
                    <a:pt x="2406" y="1395"/>
                  </a:lnTo>
                  <a:lnTo>
                    <a:pt x="2414" y="1335"/>
                  </a:lnTo>
                  <a:lnTo>
                    <a:pt x="2419" y="1274"/>
                  </a:lnTo>
                  <a:lnTo>
                    <a:pt x="2420" y="1211"/>
                  </a:lnTo>
                  <a:lnTo>
                    <a:pt x="2419" y="1149"/>
                  </a:lnTo>
                  <a:lnTo>
                    <a:pt x="2414" y="1087"/>
                  </a:lnTo>
                  <a:lnTo>
                    <a:pt x="2406" y="1026"/>
                  </a:lnTo>
                  <a:lnTo>
                    <a:pt x="2395" y="967"/>
                  </a:lnTo>
                  <a:lnTo>
                    <a:pt x="2382" y="908"/>
                  </a:lnTo>
                  <a:lnTo>
                    <a:pt x="2366" y="851"/>
                  </a:lnTo>
                  <a:lnTo>
                    <a:pt x="2346" y="795"/>
                  </a:lnTo>
                  <a:lnTo>
                    <a:pt x="2325" y="740"/>
                  </a:lnTo>
                  <a:lnTo>
                    <a:pt x="2301" y="686"/>
                  </a:lnTo>
                  <a:lnTo>
                    <a:pt x="2274" y="633"/>
                  </a:lnTo>
                  <a:lnTo>
                    <a:pt x="2245" y="583"/>
                  </a:lnTo>
                  <a:lnTo>
                    <a:pt x="2214" y="534"/>
                  </a:lnTo>
                  <a:lnTo>
                    <a:pt x="2180" y="487"/>
                  </a:lnTo>
                  <a:lnTo>
                    <a:pt x="2143" y="440"/>
                  </a:lnTo>
                  <a:lnTo>
                    <a:pt x="2106" y="397"/>
                  </a:lnTo>
                  <a:lnTo>
                    <a:pt x="2066" y="354"/>
                  </a:lnTo>
                  <a:lnTo>
                    <a:pt x="2023" y="314"/>
                  </a:lnTo>
                  <a:lnTo>
                    <a:pt x="1980" y="277"/>
                  </a:lnTo>
                  <a:lnTo>
                    <a:pt x="1934" y="240"/>
                  </a:lnTo>
                  <a:lnTo>
                    <a:pt x="1887" y="206"/>
                  </a:lnTo>
                  <a:lnTo>
                    <a:pt x="1838" y="175"/>
                  </a:lnTo>
                  <a:lnTo>
                    <a:pt x="1787" y="146"/>
                  </a:lnTo>
                  <a:lnTo>
                    <a:pt x="1736" y="119"/>
                  </a:lnTo>
                  <a:lnTo>
                    <a:pt x="1682" y="95"/>
                  </a:lnTo>
                  <a:lnTo>
                    <a:pt x="1627" y="74"/>
                  </a:lnTo>
                  <a:lnTo>
                    <a:pt x="1570" y="54"/>
                  </a:lnTo>
                  <a:lnTo>
                    <a:pt x="1513" y="38"/>
                  </a:lnTo>
                  <a:lnTo>
                    <a:pt x="1455" y="25"/>
                  </a:lnTo>
                  <a:lnTo>
                    <a:pt x="1395" y="14"/>
                  </a:lnTo>
                  <a:lnTo>
                    <a:pt x="1335" y="6"/>
                  </a:lnTo>
                  <a:lnTo>
                    <a:pt x="1274" y="1"/>
                  </a:lnTo>
                  <a:lnTo>
                    <a:pt x="1211" y="0"/>
                  </a:lnTo>
                  <a:lnTo>
                    <a:pt x="1149" y="1"/>
                  </a:lnTo>
                  <a:lnTo>
                    <a:pt x="1087" y="6"/>
                  </a:lnTo>
                  <a:lnTo>
                    <a:pt x="1026" y="14"/>
                  </a:lnTo>
                  <a:lnTo>
                    <a:pt x="967" y="25"/>
                  </a:lnTo>
                  <a:lnTo>
                    <a:pt x="908" y="38"/>
                  </a:lnTo>
                  <a:lnTo>
                    <a:pt x="851" y="54"/>
                  </a:lnTo>
                  <a:lnTo>
                    <a:pt x="795" y="74"/>
                  </a:lnTo>
                  <a:lnTo>
                    <a:pt x="740" y="95"/>
                  </a:lnTo>
                  <a:lnTo>
                    <a:pt x="686" y="119"/>
                  </a:lnTo>
                  <a:lnTo>
                    <a:pt x="633" y="146"/>
                  </a:lnTo>
                  <a:lnTo>
                    <a:pt x="583" y="175"/>
                  </a:lnTo>
                  <a:lnTo>
                    <a:pt x="534" y="206"/>
                  </a:lnTo>
                  <a:lnTo>
                    <a:pt x="487" y="240"/>
                  </a:lnTo>
                  <a:lnTo>
                    <a:pt x="440" y="277"/>
                  </a:lnTo>
                  <a:lnTo>
                    <a:pt x="397" y="314"/>
                  </a:lnTo>
                  <a:lnTo>
                    <a:pt x="354" y="354"/>
                  </a:lnTo>
                  <a:lnTo>
                    <a:pt x="314" y="397"/>
                  </a:lnTo>
                  <a:lnTo>
                    <a:pt x="277" y="440"/>
                  </a:lnTo>
                  <a:lnTo>
                    <a:pt x="240" y="487"/>
                  </a:lnTo>
                  <a:lnTo>
                    <a:pt x="206" y="534"/>
                  </a:lnTo>
                  <a:lnTo>
                    <a:pt x="175" y="583"/>
                  </a:lnTo>
                  <a:lnTo>
                    <a:pt x="146" y="633"/>
                  </a:lnTo>
                  <a:lnTo>
                    <a:pt x="119" y="686"/>
                  </a:lnTo>
                  <a:lnTo>
                    <a:pt x="95" y="740"/>
                  </a:lnTo>
                  <a:lnTo>
                    <a:pt x="74" y="795"/>
                  </a:lnTo>
                  <a:lnTo>
                    <a:pt x="54" y="851"/>
                  </a:lnTo>
                  <a:lnTo>
                    <a:pt x="38" y="908"/>
                  </a:lnTo>
                  <a:lnTo>
                    <a:pt x="25" y="967"/>
                  </a:lnTo>
                  <a:lnTo>
                    <a:pt x="14" y="1026"/>
                  </a:lnTo>
                  <a:lnTo>
                    <a:pt x="6" y="1087"/>
                  </a:lnTo>
                  <a:lnTo>
                    <a:pt x="1" y="1149"/>
                  </a:lnTo>
                  <a:lnTo>
                    <a:pt x="0" y="1211"/>
                  </a:lnTo>
                  <a:lnTo>
                    <a:pt x="1" y="1274"/>
                  </a:lnTo>
                  <a:lnTo>
                    <a:pt x="6" y="1335"/>
                  </a:lnTo>
                  <a:lnTo>
                    <a:pt x="14" y="1395"/>
                  </a:lnTo>
                  <a:lnTo>
                    <a:pt x="25" y="1455"/>
                  </a:lnTo>
                  <a:lnTo>
                    <a:pt x="38" y="1513"/>
                  </a:lnTo>
                  <a:lnTo>
                    <a:pt x="54" y="1570"/>
                  </a:lnTo>
                  <a:lnTo>
                    <a:pt x="74" y="1627"/>
                  </a:lnTo>
                  <a:lnTo>
                    <a:pt x="95" y="1682"/>
                  </a:lnTo>
                  <a:lnTo>
                    <a:pt x="119" y="1736"/>
                  </a:lnTo>
                  <a:lnTo>
                    <a:pt x="146" y="1787"/>
                  </a:lnTo>
                  <a:lnTo>
                    <a:pt x="175" y="1838"/>
                  </a:lnTo>
                  <a:lnTo>
                    <a:pt x="206" y="1887"/>
                  </a:lnTo>
                  <a:lnTo>
                    <a:pt x="240" y="1934"/>
                  </a:lnTo>
                  <a:lnTo>
                    <a:pt x="277" y="1980"/>
                  </a:lnTo>
                  <a:lnTo>
                    <a:pt x="314" y="2023"/>
                  </a:lnTo>
                  <a:lnTo>
                    <a:pt x="354" y="2066"/>
                  </a:lnTo>
                  <a:lnTo>
                    <a:pt x="397" y="2106"/>
                  </a:lnTo>
                  <a:lnTo>
                    <a:pt x="440" y="2143"/>
                  </a:lnTo>
                  <a:lnTo>
                    <a:pt x="487" y="2180"/>
                  </a:lnTo>
                  <a:lnTo>
                    <a:pt x="534" y="2214"/>
                  </a:lnTo>
                  <a:lnTo>
                    <a:pt x="583" y="2245"/>
                  </a:lnTo>
                  <a:lnTo>
                    <a:pt x="633" y="2274"/>
                  </a:lnTo>
                  <a:lnTo>
                    <a:pt x="686" y="2301"/>
                  </a:lnTo>
                  <a:lnTo>
                    <a:pt x="740" y="2325"/>
                  </a:lnTo>
                  <a:lnTo>
                    <a:pt x="795" y="2346"/>
                  </a:lnTo>
                  <a:lnTo>
                    <a:pt x="851" y="2366"/>
                  </a:lnTo>
                  <a:lnTo>
                    <a:pt x="908" y="2382"/>
                  </a:lnTo>
                  <a:lnTo>
                    <a:pt x="967" y="2395"/>
                  </a:lnTo>
                  <a:lnTo>
                    <a:pt x="1026" y="2406"/>
                  </a:lnTo>
                  <a:lnTo>
                    <a:pt x="1087" y="2414"/>
                  </a:lnTo>
                  <a:lnTo>
                    <a:pt x="1149" y="2419"/>
                  </a:lnTo>
                  <a:lnTo>
                    <a:pt x="1211" y="2420"/>
                  </a:lnTo>
                  <a:close/>
                </a:path>
              </a:pathLst>
            </a:custGeom>
            <a:solidFill>
              <a:srgbClr val="FFFF2F"/>
            </a:solidFill>
            <a:ln w="28575" cmpd="sng">
              <a:solidFill>
                <a:srgbClr val="000000"/>
              </a:solidFill>
              <a:round/>
              <a:headEnd/>
              <a:tailEnd/>
            </a:ln>
            <a:effectLst>
              <a:outerShdw dist="35921" dir="2700000" algn="ctr" rotWithShape="0">
                <a:srgbClr val="808080"/>
              </a:outerShdw>
            </a:effectLst>
          </p:spPr>
          <p:txBody>
            <a:bodyPr/>
            <a:lstStyle/>
            <a:p>
              <a:endParaRPr lang="en-US"/>
            </a:p>
          </p:txBody>
        </p:sp>
        <p:sp>
          <p:nvSpPr>
            <p:cNvPr id="111627" name="Freeform 28"/>
            <p:cNvSpPr>
              <a:spLocks/>
            </p:cNvSpPr>
            <p:nvPr/>
          </p:nvSpPr>
          <p:spPr bwMode="auto">
            <a:xfrm rot="10800000">
              <a:off x="5092" y="1871"/>
              <a:ext cx="51" cy="51"/>
            </a:xfrm>
            <a:custGeom>
              <a:avLst/>
              <a:gdLst>
                <a:gd name="T0" fmla="*/ 0 w 294"/>
                <a:gd name="T1" fmla="*/ 0 h 291"/>
                <a:gd name="T2" fmla="*/ 0 w 294"/>
                <a:gd name="T3" fmla="*/ 0 h 291"/>
                <a:gd name="T4" fmla="*/ 0 w 294"/>
                <a:gd name="T5" fmla="*/ 0 h 291"/>
                <a:gd name="T6" fmla="*/ 0 w 294"/>
                <a:gd name="T7" fmla="*/ 0 h 291"/>
                <a:gd name="T8" fmla="*/ 0 w 294"/>
                <a:gd name="T9" fmla="*/ 0 h 291"/>
                <a:gd name="T10" fmla="*/ 0 w 294"/>
                <a:gd name="T11" fmla="*/ 0 h 291"/>
                <a:gd name="T12" fmla="*/ 0 w 294"/>
                <a:gd name="T13" fmla="*/ 0 h 291"/>
                <a:gd name="T14" fmla="*/ 0 w 294"/>
                <a:gd name="T15" fmla="*/ 0 h 291"/>
                <a:gd name="T16" fmla="*/ 0 w 294"/>
                <a:gd name="T17" fmla="*/ 0 h 291"/>
                <a:gd name="T18" fmla="*/ 0 w 294"/>
                <a:gd name="T19" fmla="*/ 0 h 291"/>
                <a:gd name="T20" fmla="*/ 0 w 294"/>
                <a:gd name="T21" fmla="*/ 0 h 291"/>
                <a:gd name="T22" fmla="*/ 0 w 294"/>
                <a:gd name="T23" fmla="*/ 0 h 291"/>
                <a:gd name="T24" fmla="*/ 0 w 294"/>
                <a:gd name="T25" fmla="*/ 0 h 291"/>
                <a:gd name="T26" fmla="*/ 0 w 294"/>
                <a:gd name="T27" fmla="*/ 0 h 291"/>
                <a:gd name="T28" fmla="*/ 0 w 294"/>
                <a:gd name="T29" fmla="*/ 0 h 291"/>
                <a:gd name="T30" fmla="*/ 0 w 294"/>
                <a:gd name="T31" fmla="*/ 0 h 291"/>
                <a:gd name="T32" fmla="*/ 0 w 294"/>
                <a:gd name="T33" fmla="*/ 0 h 291"/>
                <a:gd name="T34" fmla="*/ 0 w 294"/>
                <a:gd name="T35" fmla="*/ 0 h 291"/>
                <a:gd name="T36" fmla="*/ 0 w 294"/>
                <a:gd name="T37" fmla="*/ 0 h 291"/>
                <a:gd name="T38" fmla="*/ 0 w 294"/>
                <a:gd name="T39" fmla="*/ 0 h 291"/>
                <a:gd name="T40" fmla="*/ 0 w 294"/>
                <a:gd name="T41" fmla="*/ 0 h 291"/>
                <a:gd name="T42" fmla="*/ 0 w 294"/>
                <a:gd name="T43" fmla="*/ 0 h 291"/>
                <a:gd name="T44" fmla="*/ 0 w 294"/>
                <a:gd name="T45" fmla="*/ 0 h 291"/>
                <a:gd name="T46" fmla="*/ 0 w 294"/>
                <a:gd name="T47" fmla="*/ 0 h 291"/>
                <a:gd name="T48" fmla="*/ 0 w 294"/>
                <a:gd name="T49" fmla="*/ 0 h 291"/>
                <a:gd name="T50" fmla="*/ 0 w 294"/>
                <a:gd name="T51" fmla="*/ 0 h 291"/>
                <a:gd name="T52" fmla="*/ 0 w 294"/>
                <a:gd name="T53" fmla="*/ 0 h 291"/>
                <a:gd name="T54" fmla="*/ 0 w 294"/>
                <a:gd name="T55" fmla="*/ 0 h 291"/>
                <a:gd name="T56" fmla="*/ 0 w 294"/>
                <a:gd name="T57" fmla="*/ 0 h 291"/>
                <a:gd name="T58" fmla="*/ 0 w 294"/>
                <a:gd name="T59" fmla="*/ 0 h 291"/>
                <a:gd name="T60" fmla="*/ 0 w 294"/>
                <a:gd name="T61" fmla="*/ 0 h 291"/>
                <a:gd name="T62" fmla="*/ 0 w 294"/>
                <a:gd name="T63" fmla="*/ 0 h 291"/>
                <a:gd name="T64" fmla="*/ 0 w 294"/>
                <a:gd name="T65" fmla="*/ 0 h 291"/>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94" h="291">
                  <a:moveTo>
                    <a:pt x="148" y="0"/>
                  </a:moveTo>
                  <a:lnTo>
                    <a:pt x="178" y="2"/>
                  </a:lnTo>
                  <a:lnTo>
                    <a:pt x="205" y="11"/>
                  </a:lnTo>
                  <a:lnTo>
                    <a:pt x="230" y="25"/>
                  </a:lnTo>
                  <a:lnTo>
                    <a:pt x="252" y="42"/>
                  </a:lnTo>
                  <a:lnTo>
                    <a:pt x="269" y="64"/>
                  </a:lnTo>
                  <a:lnTo>
                    <a:pt x="283" y="89"/>
                  </a:lnTo>
                  <a:lnTo>
                    <a:pt x="292" y="116"/>
                  </a:lnTo>
                  <a:lnTo>
                    <a:pt x="294" y="146"/>
                  </a:lnTo>
                  <a:lnTo>
                    <a:pt x="292" y="176"/>
                  </a:lnTo>
                  <a:lnTo>
                    <a:pt x="283" y="204"/>
                  </a:lnTo>
                  <a:lnTo>
                    <a:pt x="269" y="228"/>
                  </a:lnTo>
                  <a:lnTo>
                    <a:pt x="252" y="249"/>
                  </a:lnTo>
                  <a:lnTo>
                    <a:pt x="230" y="266"/>
                  </a:lnTo>
                  <a:lnTo>
                    <a:pt x="205" y="280"/>
                  </a:lnTo>
                  <a:lnTo>
                    <a:pt x="178" y="289"/>
                  </a:lnTo>
                  <a:lnTo>
                    <a:pt x="148" y="291"/>
                  </a:lnTo>
                  <a:lnTo>
                    <a:pt x="118" y="289"/>
                  </a:lnTo>
                  <a:lnTo>
                    <a:pt x="90" y="280"/>
                  </a:lnTo>
                  <a:lnTo>
                    <a:pt x="65" y="266"/>
                  </a:lnTo>
                  <a:lnTo>
                    <a:pt x="43" y="249"/>
                  </a:lnTo>
                  <a:lnTo>
                    <a:pt x="25" y="228"/>
                  </a:lnTo>
                  <a:lnTo>
                    <a:pt x="11" y="204"/>
                  </a:lnTo>
                  <a:lnTo>
                    <a:pt x="3" y="176"/>
                  </a:lnTo>
                  <a:lnTo>
                    <a:pt x="0" y="146"/>
                  </a:lnTo>
                  <a:lnTo>
                    <a:pt x="3" y="116"/>
                  </a:lnTo>
                  <a:lnTo>
                    <a:pt x="11" y="89"/>
                  </a:lnTo>
                  <a:lnTo>
                    <a:pt x="25" y="64"/>
                  </a:lnTo>
                  <a:lnTo>
                    <a:pt x="43" y="42"/>
                  </a:lnTo>
                  <a:lnTo>
                    <a:pt x="65" y="25"/>
                  </a:lnTo>
                  <a:lnTo>
                    <a:pt x="90" y="11"/>
                  </a:lnTo>
                  <a:lnTo>
                    <a:pt x="118" y="2"/>
                  </a:lnTo>
                  <a:lnTo>
                    <a:pt x="148"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8" name="Freeform 29"/>
            <p:cNvSpPr>
              <a:spLocks/>
            </p:cNvSpPr>
            <p:nvPr/>
          </p:nvSpPr>
          <p:spPr bwMode="auto">
            <a:xfrm rot="10800000">
              <a:off x="5005" y="1801"/>
              <a:ext cx="93" cy="97"/>
            </a:xfrm>
            <a:custGeom>
              <a:avLst/>
              <a:gdLst>
                <a:gd name="T0" fmla="*/ 0 w 777"/>
                <a:gd name="T1" fmla="*/ 0 h 810"/>
                <a:gd name="T2" fmla="*/ 0 w 777"/>
                <a:gd name="T3" fmla="*/ 0 h 810"/>
                <a:gd name="T4" fmla="*/ 0 w 777"/>
                <a:gd name="T5" fmla="*/ 0 h 810"/>
                <a:gd name="T6" fmla="*/ 0 w 777"/>
                <a:gd name="T7" fmla="*/ 0 h 810"/>
                <a:gd name="T8" fmla="*/ 0 w 777"/>
                <a:gd name="T9" fmla="*/ 0 h 810"/>
                <a:gd name="T10" fmla="*/ 0 w 777"/>
                <a:gd name="T11" fmla="*/ 0 h 810"/>
                <a:gd name="T12" fmla="*/ 0 w 777"/>
                <a:gd name="T13" fmla="*/ 0 h 810"/>
                <a:gd name="T14" fmla="*/ 0 w 777"/>
                <a:gd name="T15" fmla="*/ 0 h 810"/>
                <a:gd name="T16" fmla="*/ 0 w 777"/>
                <a:gd name="T17" fmla="*/ 0 h 810"/>
                <a:gd name="T18" fmla="*/ 0 w 777"/>
                <a:gd name="T19" fmla="*/ 0 h 810"/>
                <a:gd name="T20" fmla="*/ 0 w 777"/>
                <a:gd name="T21" fmla="*/ 0 h 810"/>
                <a:gd name="T22" fmla="*/ 0 w 777"/>
                <a:gd name="T23" fmla="*/ 0 h 810"/>
                <a:gd name="T24" fmla="*/ 0 w 777"/>
                <a:gd name="T25" fmla="*/ 0 h 810"/>
                <a:gd name="T26" fmla="*/ 0 w 777"/>
                <a:gd name="T27" fmla="*/ 0 h 810"/>
                <a:gd name="T28" fmla="*/ 0 w 777"/>
                <a:gd name="T29" fmla="*/ 0 h 810"/>
                <a:gd name="T30" fmla="*/ 0 w 777"/>
                <a:gd name="T31" fmla="*/ 0 h 810"/>
                <a:gd name="T32" fmla="*/ 0 w 777"/>
                <a:gd name="T33" fmla="*/ 0 h 810"/>
                <a:gd name="T34" fmla="*/ 0 w 777"/>
                <a:gd name="T35" fmla="*/ 0 h 810"/>
                <a:gd name="T36" fmla="*/ 0 w 777"/>
                <a:gd name="T37" fmla="*/ 0 h 810"/>
                <a:gd name="T38" fmla="*/ 0 w 777"/>
                <a:gd name="T39" fmla="*/ 0 h 810"/>
                <a:gd name="T40" fmla="*/ 0 w 777"/>
                <a:gd name="T41" fmla="*/ 0 h 810"/>
                <a:gd name="T42" fmla="*/ 0 w 777"/>
                <a:gd name="T43" fmla="*/ 0 h 810"/>
                <a:gd name="T44" fmla="*/ 0 w 777"/>
                <a:gd name="T45" fmla="*/ 0 h 810"/>
                <a:gd name="T46" fmla="*/ 0 w 777"/>
                <a:gd name="T47" fmla="*/ 0 h 810"/>
                <a:gd name="T48" fmla="*/ 0 w 777"/>
                <a:gd name="T49" fmla="*/ 0 h 810"/>
                <a:gd name="T50" fmla="*/ 0 w 777"/>
                <a:gd name="T51" fmla="*/ 0 h 810"/>
                <a:gd name="T52" fmla="*/ 0 w 777"/>
                <a:gd name="T53" fmla="*/ 0 h 810"/>
                <a:gd name="T54" fmla="*/ 0 w 777"/>
                <a:gd name="T55" fmla="*/ 0 h 810"/>
                <a:gd name="T56" fmla="*/ 0 w 777"/>
                <a:gd name="T57" fmla="*/ 0 h 810"/>
                <a:gd name="T58" fmla="*/ 0 w 777"/>
                <a:gd name="T59" fmla="*/ 0 h 810"/>
                <a:gd name="T60" fmla="*/ 0 w 777"/>
                <a:gd name="T61" fmla="*/ 0 h 810"/>
                <a:gd name="T62" fmla="*/ 0 w 777"/>
                <a:gd name="T63" fmla="*/ 0 h 810"/>
                <a:gd name="T64" fmla="*/ 0 w 777"/>
                <a:gd name="T65" fmla="*/ 0 h 810"/>
                <a:gd name="T66" fmla="*/ 0 w 777"/>
                <a:gd name="T67" fmla="*/ 0 h 810"/>
                <a:gd name="T68" fmla="*/ 0 w 777"/>
                <a:gd name="T69" fmla="*/ 0 h 810"/>
                <a:gd name="T70" fmla="*/ 0 w 777"/>
                <a:gd name="T71" fmla="*/ 0 h 810"/>
                <a:gd name="T72" fmla="*/ 0 w 777"/>
                <a:gd name="T73" fmla="*/ 0 h 810"/>
                <a:gd name="T74" fmla="*/ 0 w 777"/>
                <a:gd name="T75" fmla="*/ 0 h 810"/>
                <a:gd name="T76" fmla="*/ 0 w 777"/>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7" h="810">
                  <a:moveTo>
                    <a:pt x="773" y="0"/>
                  </a:moveTo>
                  <a:lnTo>
                    <a:pt x="777" y="63"/>
                  </a:lnTo>
                  <a:lnTo>
                    <a:pt x="775" y="125"/>
                  </a:lnTo>
                  <a:lnTo>
                    <a:pt x="770" y="185"/>
                  </a:lnTo>
                  <a:lnTo>
                    <a:pt x="760" y="244"/>
                  </a:lnTo>
                  <a:lnTo>
                    <a:pt x="748" y="303"/>
                  </a:lnTo>
                  <a:lnTo>
                    <a:pt x="729" y="359"/>
                  </a:lnTo>
                  <a:lnTo>
                    <a:pt x="707" y="416"/>
                  </a:lnTo>
                  <a:lnTo>
                    <a:pt x="680" y="471"/>
                  </a:lnTo>
                  <a:lnTo>
                    <a:pt x="665" y="497"/>
                  </a:lnTo>
                  <a:lnTo>
                    <a:pt x="650" y="523"/>
                  </a:lnTo>
                  <a:lnTo>
                    <a:pt x="634" y="547"/>
                  </a:lnTo>
                  <a:lnTo>
                    <a:pt x="617" y="572"/>
                  </a:lnTo>
                  <a:lnTo>
                    <a:pt x="599" y="595"/>
                  </a:lnTo>
                  <a:lnTo>
                    <a:pt x="580" y="618"/>
                  </a:lnTo>
                  <a:lnTo>
                    <a:pt x="560" y="640"/>
                  </a:lnTo>
                  <a:lnTo>
                    <a:pt x="540" y="661"/>
                  </a:lnTo>
                  <a:lnTo>
                    <a:pt x="518" y="682"/>
                  </a:lnTo>
                  <a:lnTo>
                    <a:pt x="496" y="702"/>
                  </a:lnTo>
                  <a:lnTo>
                    <a:pt x="473" y="722"/>
                  </a:lnTo>
                  <a:lnTo>
                    <a:pt x="449" y="741"/>
                  </a:lnTo>
                  <a:lnTo>
                    <a:pt x="424" y="759"/>
                  </a:lnTo>
                  <a:lnTo>
                    <a:pt x="398" y="776"/>
                  </a:lnTo>
                  <a:lnTo>
                    <a:pt x="371" y="794"/>
                  </a:lnTo>
                  <a:lnTo>
                    <a:pt x="344" y="810"/>
                  </a:lnTo>
                  <a:lnTo>
                    <a:pt x="0" y="257"/>
                  </a:lnTo>
                  <a:lnTo>
                    <a:pt x="16" y="246"/>
                  </a:lnTo>
                  <a:lnTo>
                    <a:pt x="32" y="234"/>
                  </a:lnTo>
                  <a:lnTo>
                    <a:pt x="46" y="224"/>
                  </a:lnTo>
                  <a:lnTo>
                    <a:pt x="60" y="214"/>
                  </a:lnTo>
                  <a:lnTo>
                    <a:pt x="71" y="203"/>
                  </a:lnTo>
                  <a:lnTo>
                    <a:pt x="82" y="190"/>
                  </a:lnTo>
                  <a:lnTo>
                    <a:pt x="92" y="177"/>
                  </a:lnTo>
                  <a:lnTo>
                    <a:pt x="101" y="160"/>
                  </a:lnTo>
                  <a:lnTo>
                    <a:pt x="116" y="125"/>
                  </a:lnTo>
                  <a:lnTo>
                    <a:pt x="126" y="85"/>
                  </a:lnTo>
                  <a:lnTo>
                    <a:pt x="134" y="44"/>
                  </a:lnTo>
                  <a:lnTo>
                    <a:pt x="137" y="0"/>
                  </a:lnTo>
                  <a:lnTo>
                    <a:pt x="773"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29" name="Freeform 30"/>
            <p:cNvSpPr>
              <a:spLocks/>
            </p:cNvSpPr>
            <p:nvPr/>
          </p:nvSpPr>
          <p:spPr bwMode="auto">
            <a:xfrm rot="10800000">
              <a:off x="5136" y="1801"/>
              <a:ext cx="93" cy="97"/>
            </a:xfrm>
            <a:custGeom>
              <a:avLst/>
              <a:gdLst>
                <a:gd name="T0" fmla="*/ 0 w 779"/>
                <a:gd name="T1" fmla="*/ 0 h 810"/>
                <a:gd name="T2" fmla="*/ 0 w 779"/>
                <a:gd name="T3" fmla="*/ 0 h 810"/>
                <a:gd name="T4" fmla="*/ 0 w 779"/>
                <a:gd name="T5" fmla="*/ 0 h 810"/>
                <a:gd name="T6" fmla="*/ 0 w 779"/>
                <a:gd name="T7" fmla="*/ 0 h 810"/>
                <a:gd name="T8" fmla="*/ 0 w 779"/>
                <a:gd name="T9" fmla="*/ 0 h 810"/>
                <a:gd name="T10" fmla="*/ 0 w 779"/>
                <a:gd name="T11" fmla="*/ 0 h 810"/>
                <a:gd name="T12" fmla="*/ 0 w 779"/>
                <a:gd name="T13" fmla="*/ 0 h 810"/>
                <a:gd name="T14" fmla="*/ 0 w 779"/>
                <a:gd name="T15" fmla="*/ 0 h 810"/>
                <a:gd name="T16" fmla="*/ 0 w 779"/>
                <a:gd name="T17" fmla="*/ 0 h 810"/>
                <a:gd name="T18" fmla="*/ 0 w 779"/>
                <a:gd name="T19" fmla="*/ 0 h 810"/>
                <a:gd name="T20" fmla="*/ 0 w 779"/>
                <a:gd name="T21" fmla="*/ 0 h 810"/>
                <a:gd name="T22" fmla="*/ 0 w 779"/>
                <a:gd name="T23" fmla="*/ 0 h 810"/>
                <a:gd name="T24" fmla="*/ 0 w 779"/>
                <a:gd name="T25" fmla="*/ 0 h 810"/>
                <a:gd name="T26" fmla="*/ 0 w 779"/>
                <a:gd name="T27" fmla="*/ 0 h 810"/>
                <a:gd name="T28" fmla="*/ 0 w 779"/>
                <a:gd name="T29" fmla="*/ 0 h 810"/>
                <a:gd name="T30" fmla="*/ 0 w 779"/>
                <a:gd name="T31" fmla="*/ 0 h 810"/>
                <a:gd name="T32" fmla="*/ 0 w 779"/>
                <a:gd name="T33" fmla="*/ 0 h 810"/>
                <a:gd name="T34" fmla="*/ 0 w 779"/>
                <a:gd name="T35" fmla="*/ 0 h 810"/>
                <a:gd name="T36" fmla="*/ 0 w 779"/>
                <a:gd name="T37" fmla="*/ 0 h 810"/>
                <a:gd name="T38" fmla="*/ 0 w 779"/>
                <a:gd name="T39" fmla="*/ 0 h 810"/>
                <a:gd name="T40" fmla="*/ 0 w 779"/>
                <a:gd name="T41" fmla="*/ 0 h 810"/>
                <a:gd name="T42" fmla="*/ 0 w 779"/>
                <a:gd name="T43" fmla="*/ 0 h 810"/>
                <a:gd name="T44" fmla="*/ 0 w 779"/>
                <a:gd name="T45" fmla="*/ 0 h 810"/>
                <a:gd name="T46" fmla="*/ 0 w 779"/>
                <a:gd name="T47" fmla="*/ 0 h 810"/>
                <a:gd name="T48" fmla="*/ 0 w 779"/>
                <a:gd name="T49" fmla="*/ 0 h 810"/>
                <a:gd name="T50" fmla="*/ 0 w 779"/>
                <a:gd name="T51" fmla="*/ 0 h 810"/>
                <a:gd name="T52" fmla="*/ 0 w 779"/>
                <a:gd name="T53" fmla="*/ 0 h 810"/>
                <a:gd name="T54" fmla="*/ 0 w 779"/>
                <a:gd name="T55" fmla="*/ 0 h 810"/>
                <a:gd name="T56" fmla="*/ 0 w 779"/>
                <a:gd name="T57" fmla="*/ 0 h 810"/>
                <a:gd name="T58" fmla="*/ 0 w 779"/>
                <a:gd name="T59" fmla="*/ 0 h 810"/>
                <a:gd name="T60" fmla="*/ 0 w 779"/>
                <a:gd name="T61" fmla="*/ 0 h 810"/>
                <a:gd name="T62" fmla="*/ 0 w 779"/>
                <a:gd name="T63" fmla="*/ 0 h 810"/>
                <a:gd name="T64" fmla="*/ 0 w 779"/>
                <a:gd name="T65" fmla="*/ 0 h 810"/>
                <a:gd name="T66" fmla="*/ 0 w 779"/>
                <a:gd name="T67" fmla="*/ 0 h 810"/>
                <a:gd name="T68" fmla="*/ 0 w 779"/>
                <a:gd name="T69" fmla="*/ 0 h 810"/>
                <a:gd name="T70" fmla="*/ 0 w 779"/>
                <a:gd name="T71" fmla="*/ 0 h 810"/>
                <a:gd name="T72" fmla="*/ 0 w 779"/>
                <a:gd name="T73" fmla="*/ 0 h 810"/>
                <a:gd name="T74" fmla="*/ 0 w 779"/>
                <a:gd name="T75" fmla="*/ 0 h 810"/>
                <a:gd name="T76" fmla="*/ 0 w 779"/>
                <a:gd name="T77" fmla="*/ 0 h 810"/>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779" h="810">
                  <a:moveTo>
                    <a:pt x="640" y="0"/>
                  </a:moveTo>
                  <a:lnTo>
                    <a:pt x="643" y="44"/>
                  </a:lnTo>
                  <a:lnTo>
                    <a:pt x="651" y="85"/>
                  </a:lnTo>
                  <a:lnTo>
                    <a:pt x="661" y="125"/>
                  </a:lnTo>
                  <a:lnTo>
                    <a:pt x="676" y="160"/>
                  </a:lnTo>
                  <a:lnTo>
                    <a:pt x="685" y="177"/>
                  </a:lnTo>
                  <a:lnTo>
                    <a:pt x="695" y="190"/>
                  </a:lnTo>
                  <a:lnTo>
                    <a:pt x="706" y="203"/>
                  </a:lnTo>
                  <a:lnTo>
                    <a:pt x="719" y="214"/>
                  </a:lnTo>
                  <a:lnTo>
                    <a:pt x="731" y="224"/>
                  </a:lnTo>
                  <a:lnTo>
                    <a:pt x="746" y="234"/>
                  </a:lnTo>
                  <a:lnTo>
                    <a:pt x="761" y="246"/>
                  </a:lnTo>
                  <a:lnTo>
                    <a:pt x="779" y="257"/>
                  </a:lnTo>
                  <a:lnTo>
                    <a:pt x="433" y="810"/>
                  </a:lnTo>
                  <a:lnTo>
                    <a:pt x="406" y="794"/>
                  </a:lnTo>
                  <a:lnTo>
                    <a:pt x="379" y="776"/>
                  </a:lnTo>
                  <a:lnTo>
                    <a:pt x="353" y="759"/>
                  </a:lnTo>
                  <a:lnTo>
                    <a:pt x="328" y="741"/>
                  </a:lnTo>
                  <a:lnTo>
                    <a:pt x="304" y="722"/>
                  </a:lnTo>
                  <a:lnTo>
                    <a:pt x="281" y="702"/>
                  </a:lnTo>
                  <a:lnTo>
                    <a:pt x="259" y="682"/>
                  </a:lnTo>
                  <a:lnTo>
                    <a:pt x="237" y="661"/>
                  </a:lnTo>
                  <a:lnTo>
                    <a:pt x="217" y="640"/>
                  </a:lnTo>
                  <a:lnTo>
                    <a:pt x="197" y="618"/>
                  </a:lnTo>
                  <a:lnTo>
                    <a:pt x="178" y="595"/>
                  </a:lnTo>
                  <a:lnTo>
                    <a:pt x="160" y="572"/>
                  </a:lnTo>
                  <a:lnTo>
                    <a:pt x="143" y="547"/>
                  </a:lnTo>
                  <a:lnTo>
                    <a:pt x="127" y="523"/>
                  </a:lnTo>
                  <a:lnTo>
                    <a:pt x="112" y="497"/>
                  </a:lnTo>
                  <a:lnTo>
                    <a:pt x="97" y="471"/>
                  </a:lnTo>
                  <a:lnTo>
                    <a:pt x="70" y="416"/>
                  </a:lnTo>
                  <a:lnTo>
                    <a:pt x="48" y="359"/>
                  </a:lnTo>
                  <a:lnTo>
                    <a:pt x="29" y="303"/>
                  </a:lnTo>
                  <a:lnTo>
                    <a:pt x="17" y="244"/>
                  </a:lnTo>
                  <a:lnTo>
                    <a:pt x="7" y="185"/>
                  </a:lnTo>
                  <a:lnTo>
                    <a:pt x="2" y="125"/>
                  </a:lnTo>
                  <a:lnTo>
                    <a:pt x="0" y="63"/>
                  </a:lnTo>
                  <a:lnTo>
                    <a:pt x="4" y="0"/>
                  </a:lnTo>
                  <a:lnTo>
                    <a:pt x="64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11630" name="Freeform 31"/>
            <p:cNvSpPr>
              <a:spLocks/>
            </p:cNvSpPr>
            <p:nvPr/>
          </p:nvSpPr>
          <p:spPr bwMode="auto">
            <a:xfrm rot="10800000">
              <a:off x="5063" y="1927"/>
              <a:ext cx="110" cy="83"/>
            </a:xfrm>
            <a:custGeom>
              <a:avLst/>
              <a:gdLst>
                <a:gd name="T0" fmla="*/ 0 w 917"/>
                <a:gd name="T1" fmla="*/ 0 h 700"/>
                <a:gd name="T2" fmla="*/ 0 w 917"/>
                <a:gd name="T3" fmla="*/ 0 h 700"/>
                <a:gd name="T4" fmla="*/ 0 w 917"/>
                <a:gd name="T5" fmla="*/ 0 h 700"/>
                <a:gd name="T6" fmla="*/ 0 w 917"/>
                <a:gd name="T7" fmla="*/ 0 h 700"/>
                <a:gd name="T8" fmla="*/ 0 w 917"/>
                <a:gd name="T9" fmla="*/ 0 h 700"/>
                <a:gd name="T10" fmla="*/ 0 w 917"/>
                <a:gd name="T11" fmla="*/ 0 h 700"/>
                <a:gd name="T12" fmla="*/ 0 w 917"/>
                <a:gd name="T13" fmla="*/ 0 h 700"/>
                <a:gd name="T14" fmla="*/ 0 w 917"/>
                <a:gd name="T15" fmla="*/ 0 h 700"/>
                <a:gd name="T16" fmla="*/ 0 w 917"/>
                <a:gd name="T17" fmla="*/ 0 h 700"/>
                <a:gd name="T18" fmla="*/ 0 w 917"/>
                <a:gd name="T19" fmla="*/ 0 h 700"/>
                <a:gd name="T20" fmla="*/ 0 w 917"/>
                <a:gd name="T21" fmla="*/ 0 h 700"/>
                <a:gd name="T22" fmla="*/ 0 w 917"/>
                <a:gd name="T23" fmla="*/ 0 h 700"/>
                <a:gd name="T24" fmla="*/ 0 w 917"/>
                <a:gd name="T25" fmla="*/ 0 h 700"/>
                <a:gd name="T26" fmla="*/ 0 w 917"/>
                <a:gd name="T27" fmla="*/ 0 h 700"/>
                <a:gd name="T28" fmla="*/ 0 w 917"/>
                <a:gd name="T29" fmla="*/ 0 h 700"/>
                <a:gd name="T30" fmla="*/ 0 w 917"/>
                <a:gd name="T31" fmla="*/ 0 h 700"/>
                <a:gd name="T32" fmla="*/ 0 w 917"/>
                <a:gd name="T33" fmla="*/ 0 h 700"/>
                <a:gd name="T34" fmla="*/ 0 w 917"/>
                <a:gd name="T35" fmla="*/ 0 h 700"/>
                <a:gd name="T36" fmla="*/ 0 w 917"/>
                <a:gd name="T37" fmla="*/ 0 h 700"/>
                <a:gd name="T38" fmla="*/ 0 w 917"/>
                <a:gd name="T39" fmla="*/ 0 h 700"/>
                <a:gd name="T40" fmla="*/ 0 w 917"/>
                <a:gd name="T41" fmla="*/ 0 h 700"/>
                <a:gd name="T42" fmla="*/ 0 w 917"/>
                <a:gd name="T43" fmla="*/ 0 h 700"/>
                <a:gd name="T44" fmla="*/ 0 w 917"/>
                <a:gd name="T45" fmla="*/ 0 h 700"/>
                <a:gd name="T46" fmla="*/ 0 w 917"/>
                <a:gd name="T47" fmla="*/ 0 h 700"/>
                <a:gd name="T48" fmla="*/ 0 w 917"/>
                <a:gd name="T49" fmla="*/ 0 h 700"/>
                <a:gd name="T50" fmla="*/ 0 w 917"/>
                <a:gd name="T51" fmla="*/ 0 h 700"/>
                <a:gd name="T52" fmla="*/ 0 w 917"/>
                <a:gd name="T53" fmla="*/ 0 h 700"/>
                <a:gd name="T54" fmla="*/ 0 w 917"/>
                <a:gd name="T55" fmla="*/ 0 h 700"/>
                <a:gd name="T56" fmla="*/ 0 w 917"/>
                <a:gd name="T57" fmla="*/ 0 h 700"/>
                <a:gd name="T58" fmla="*/ 0 w 917"/>
                <a:gd name="T59" fmla="*/ 0 h 700"/>
                <a:gd name="T60" fmla="*/ 0 w 917"/>
                <a:gd name="T61" fmla="*/ 0 h 700"/>
                <a:gd name="T62" fmla="*/ 0 w 917"/>
                <a:gd name="T63" fmla="*/ 0 h 700"/>
                <a:gd name="T64" fmla="*/ 0 w 917"/>
                <a:gd name="T65" fmla="*/ 0 h 700"/>
                <a:gd name="T66" fmla="*/ 0 w 917"/>
                <a:gd name="T67" fmla="*/ 0 h 700"/>
                <a:gd name="T68" fmla="*/ 0 w 917"/>
                <a:gd name="T69" fmla="*/ 0 h 700"/>
                <a:gd name="T70" fmla="*/ 0 w 917"/>
                <a:gd name="T71" fmla="*/ 0 h 700"/>
                <a:gd name="T72" fmla="*/ 0 w 917"/>
                <a:gd name="T73" fmla="*/ 0 h 700"/>
                <a:gd name="T74" fmla="*/ 0 w 917"/>
                <a:gd name="T75" fmla="*/ 0 h 700"/>
                <a:gd name="T76" fmla="*/ 0 w 917"/>
                <a:gd name="T77" fmla="*/ 0 h 700"/>
                <a:gd name="T78" fmla="*/ 0 w 917"/>
                <a:gd name="T79" fmla="*/ 0 h 700"/>
                <a:gd name="T80" fmla="*/ 0 w 917"/>
                <a:gd name="T81" fmla="*/ 0 h 700"/>
                <a:gd name="T82" fmla="*/ 0 w 917"/>
                <a:gd name="T83" fmla="*/ 0 h 700"/>
                <a:gd name="T84" fmla="*/ 0 w 917"/>
                <a:gd name="T85" fmla="*/ 0 h 700"/>
                <a:gd name="T86" fmla="*/ 0 w 917"/>
                <a:gd name="T87" fmla="*/ 0 h 700"/>
                <a:gd name="T88" fmla="*/ 0 w 917"/>
                <a:gd name="T89" fmla="*/ 0 h 700"/>
                <a:gd name="T90" fmla="*/ 0 w 917"/>
                <a:gd name="T91" fmla="*/ 0 h 700"/>
                <a:gd name="T92" fmla="*/ 0 w 917"/>
                <a:gd name="T93" fmla="*/ 0 h 700"/>
                <a:gd name="T94" fmla="*/ 0 w 917"/>
                <a:gd name="T95" fmla="*/ 0 h 700"/>
                <a:gd name="T96" fmla="*/ 0 w 917"/>
                <a:gd name="T97" fmla="*/ 0 h 700"/>
                <a:gd name="T98" fmla="*/ 0 w 917"/>
                <a:gd name="T99" fmla="*/ 0 h 700"/>
                <a:gd name="T100" fmla="*/ 0 w 917"/>
                <a:gd name="T101" fmla="*/ 0 h 700"/>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917" h="700">
                  <a:moveTo>
                    <a:pt x="618" y="700"/>
                  </a:moveTo>
                  <a:lnTo>
                    <a:pt x="598" y="690"/>
                  </a:lnTo>
                  <a:lnTo>
                    <a:pt x="578" y="683"/>
                  </a:lnTo>
                  <a:lnTo>
                    <a:pt x="558" y="674"/>
                  </a:lnTo>
                  <a:lnTo>
                    <a:pt x="537" y="668"/>
                  </a:lnTo>
                  <a:lnTo>
                    <a:pt x="517" y="663"/>
                  </a:lnTo>
                  <a:lnTo>
                    <a:pt x="497" y="659"/>
                  </a:lnTo>
                  <a:lnTo>
                    <a:pt x="478" y="657"/>
                  </a:lnTo>
                  <a:lnTo>
                    <a:pt x="459" y="655"/>
                  </a:lnTo>
                  <a:lnTo>
                    <a:pt x="442" y="657"/>
                  </a:lnTo>
                  <a:lnTo>
                    <a:pt x="426" y="659"/>
                  </a:lnTo>
                  <a:lnTo>
                    <a:pt x="409" y="663"/>
                  </a:lnTo>
                  <a:lnTo>
                    <a:pt x="394" y="668"/>
                  </a:lnTo>
                  <a:lnTo>
                    <a:pt x="379" y="674"/>
                  </a:lnTo>
                  <a:lnTo>
                    <a:pt x="363" y="683"/>
                  </a:lnTo>
                  <a:lnTo>
                    <a:pt x="346" y="690"/>
                  </a:lnTo>
                  <a:lnTo>
                    <a:pt x="327" y="700"/>
                  </a:lnTo>
                  <a:lnTo>
                    <a:pt x="0" y="139"/>
                  </a:lnTo>
                  <a:lnTo>
                    <a:pt x="28" y="122"/>
                  </a:lnTo>
                  <a:lnTo>
                    <a:pt x="55" y="106"/>
                  </a:lnTo>
                  <a:lnTo>
                    <a:pt x="83" y="92"/>
                  </a:lnTo>
                  <a:lnTo>
                    <a:pt x="112" y="79"/>
                  </a:lnTo>
                  <a:lnTo>
                    <a:pt x="139" y="66"/>
                  </a:lnTo>
                  <a:lnTo>
                    <a:pt x="168" y="55"/>
                  </a:lnTo>
                  <a:lnTo>
                    <a:pt x="195" y="45"/>
                  </a:lnTo>
                  <a:lnTo>
                    <a:pt x="224" y="35"/>
                  </a:lnTo>
                  <a:lnTo>
                    <a:pt x="253" y="27"/>
                  </a:lnTo>
                  <a:lnTo>
                    <a:pt x="282" y="20"/>
                  </a:lnTo>
                  <a:lnTo>
                    <a:pt x="311" y="14"/>
                  </a:lnTo>
                  <a:lnTo>
                    <a:pt x="341" y="9"/>
                  </a:lnTo>
                  <a:lnTo>
                    <a:pt x="369" y="5"/>
                  </a:lnTo>
                  <a:lnTo>
                    <a:pt x="399" y="2"/>
                  </a:lnTo>
                  <a:lnTo>
                    <a:pt x="429" y="0"/>
                  </a:lnTo>
                  <a:lnTo>
                    <a:pt x="459" y="0"/>
                  </a:lnTo>
                  <a:lnTo>
                    <a:pt x="490" y="0"/>
                  </a:lnTo>
                  <a:lnTo>
                    <a:pt x="520" y="2"/>
                  </a:lnTo>
                  <a:lnTo>
                    <a:pt x="550" y="5"/>
                  </a:lnTo>
                  <a:lnTo>
                    <a:pt x="578" y="9"/>
                  </a:lnTo>
                  <a:lnTo>
                    <a:pt x="608" y="14"/>
                  </a:lnTo>
                  <a:lnTo>
                    <a:pt x="637" y="20"/>
                  </a:lnTo>
                  <a:lnTo>
                    <a:pt x="666" y="27"/>
                  </a:lnTo>
                  <a:lnTo>
                    <a:pt x="695" y="35"/>
                  </a:lnTo>
                  <a:lnTo>
                    <a:pt x="724" y="45"/>
                  </a:lnTo>
                  <a:lnTo>
                    <a:pt x="751" y="55"/>
                  </a:lnTo>
                  <a:lnTo>
                    <a:pt x="780" y="66"/>
                  </a:lnTo>
                  <a:lnTo>
                    <a:pt x="807" y="79"/>
                  </a:lnTo>
                  <a:lnTo>
                    <a:pt x="835" y="92"/>
                  </a:lnTo>
                  <a:lnTo>
                    <a:pt x="862" y="106"/>
                  </a:lnTo>
                  <a:lnTo>
                    <a:pt x="890" y="122"/>
                  </a:lnTo>
                  <a:lnTo>
                    <a:pt x="917" y="139"/>
                  </a:lnTo>
                  <a:lnTo>
                    <a:pt x="618" y="70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
        <p:nvSpPr>
          <p:cNvPr id="111624" name="Text Box 32"/>
          <p:cNvSpPr txBox="1">
            <a:spLocks noChangeArrowheads="1"/>
          </p:cNvSpPr>
          <p:nvPr/>
        </p:nvSpPr>
        <p:spPr bwMode="auto">
          <a:xfrm>
            <a:off x="228600" y="228600"/>
            <a:ext cx="17637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baseline="30000"/>
              <a:t>3</a:t>
            </a:r>
            <a:r>
              <a:rPr lang="en-US" altLang="en-US" sz="1800" b="1"/>
              <a:t>H-thymidine</a:t>
            </a:r>
          </a:p>
        </p:txBody>
      </p:sp>
    </p:spTree>
    <p:extLst>
      <p:ext uri="{BB962C8B-B14F-4D97-AF65-F5344CB8AC3E}">
        <p14:creationId xmlns:p14="http://schemas.microsoft.com/office/powerpoint/2010/main" val="266053614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2642"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2467" name="Picture 3" descr="BrdU0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8375" y="2057400"/>
            <a:ext cx="2333625"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2468" name="Text Box 4"/>
          <p:cNvSpPr txBox="1">
            <a:spLocks noChangeArrowheads="1"/>
          </p:cNvSpPr>
          <p:nvPr/>
        </p:nvSpPr>
        <p:spPr bwMode="auto">
          <a:xfrm>
            <a:off x="1714500" y="5029200"/>
            <a:ext cx="324643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BrdU (5-bromo-2</a:t>
            </a:r>
            <a:r>
              <a:rPr lang="en-US" altLang="en-US" sz="1600" b="1">
                <a:cs typeface="Arial" pitchFamily="34" charset="0"/>
              </a:rPr>
              <a:t>'</a:t>
            </a:r>
            <a:r>
              <a:rPr lang="en-US" altLang="en-US" sz="1600" b="1"/>
              <a:t>-deoxyuridine)</a:t>
            </a:r>
          </a:p>
        </p:txBody>
      </p:sp>
      <p:sp>
        <p:nvSpPr>
          <p:cNvPr id="112645" name="Text Box 5"/>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grpSp>
        <p:nvGrpSpPr>
          <p:cNvPr id="702470" name="Group 6"/>
          <p:cNvGrpSpPr>
            <a:grpSpLocks/>
          </p:cNvGrpSpPr>
          <p:nvPr/>
        </p:nvGrpSpPr>
        <p:grpSpPr bwMode="auto">
          <a:xfrm>
            <a:off x="6280150" y="4346575"/>
            <a:ext cx="411163" cy="427038"/>
            <a:chOff x="4909" y="2594"/>
            <a:chExt cx="259" cy="269"/>
          </a:xfrm>
        </p:grpSpPr>
        <p:sp>
          <p:nvSpPr>
            <p:cNvPr id="112656" name="Oval 7"/>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7" name="Text Box 8"/>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3" name="Group 9"/>
          <p:cNvGrpSpPr>
            <a:grpSpLocks/>
          </p:cNvGrpSpPr>
          <p:nvPr/>
        </p:nvGrpSpPr>
        <p:grpSpPr bwMode="auto">
          <a:xfrm>
            <a:off x="6283325" y="2625725"/>
            <a:ext cx="411163" cy="427038"/>
            <a:chOff x="4909" y="2594"/>
            <a:chExt cx="259" cy="269"/>
          </a:xfrm>
        </p:grpSpPr>
        <p:sp>
          <p:nvSpPr>
            <p:cNvPr id="112654"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5"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6" name="Group 12"/>
          <p:cNvGrpSpPr>
            <a:grpSpLocks/>
          </p:cNvGrpSpPr>
          <p:nvPr/>
        </p:nvGrpSpPr>
        <p:grpSpPr bwMode="auto">
          <a:xfrm>
            <a:off x="6291263" y="6067425"/>
            <a:ext cx="411162" cy="427038"/>
            <a:chOff x="4909" y="2594"/>
            <a:chExt cx="259" cy="269"/>
          </a:xfrm>
        </p:grpSpPr>
        <p:sp>
          <p:nvSpPr>
            <p:cNvPr id="112652"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3"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2479" name="Group 15"/>
          <p:cNvGrpSpPr>
            <a:grpSpLocks/>
          </p:cNvGrpSpPr>
          <p:nvPr/>
        </p:nvGrpSpPr>
        <p:grpSpPr bwMode="auto">
          <a:xfrm>
            <a:off x="6294438" y="858838"/>
            <a:ext cx="411162" cy="427037"/>
            <a:chOff x="4909" y="2594"/>
            <a:chExt cx="259" cy="269"/>
          </a:xfrm>
        </p:grpSpPr>
        <p:sp>
          <p:nvSpPr>
            <p:cNvPr id="112650"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2651"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Tree>
    <p:extLst>
      <p:ext uri="{BB962C8B-B14F-4D97-AF65-F5344CB8AC3E}">
        <p14:creationId xmlns:p14="http://schemas.microsoft.com/office/powerpoint/2010/main" val="39490217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decel="50000" fill="hold" nodeType="clickEffect">
                                  <p:stCondLst>
                                    <p:cond delay="0"/>
                                  </p:stCondLst>
                                  <p:childTnLst>
                                    <p:animMotion origin="layout" path="M 4.16667E-6 4.44444E-6 L 0.31927 0.16111 " pathEditMode="relative" rAng="0" ptsTypes="AA">
                                      <p:cBhvr>
                                        <p:cTn id="6" dur="2000" fill="hold"/>
                                        <p:tgtEl>
                                          <p:spTgt spid="702467"/>
                                        </p:tgtEl>
                                        <p:attrNameLst>
                                          <p:attrName>ppt_x</p:attrName>
                                          <p:attrName>ppt_y</p:attrName>
                                        </p:attrNameLst>
                                      </p:cBhvr>
                                      <p:rCtr x="15955" y="8056"/>
                                    </p:animMotion>
                                  </p:childTnLst>
                                </p:cTn>
                              </p:par>
                              <p:par>
                                <p:cTn id="7" presetID="6" presetClass="emph" presetSubtype="0" fill="hold" nodeType="withEffect">
                                  <p:stCondLst>
                                    <p:cond delay="0"/>
                                  </p:stCondLst>
                                  <p:childTnLst>
                                    <p:animScale>
                                      <p:cBhvr>
                                        <p:cTn id="8" dur="2000" fill="hold"/>
                                        <p:tgtEl>
                                          <p:spTgt spid="702467"/>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02467"/>
                                        </p:tgtEl>
                                      </p:cBhvr>
                                    </p:animEffect>
                                    <p:set>
                                      <p:cBhvr>
                                        <p:cTn id="11" dur="1" fill="hold">
                                          <p:stCondLst>
                                            <p:cond delay="999"/>
                                          </p:stCondLst>
                                        </p:cTn>
                                        <p:tgtEl>
                                          <p:spTgt spid="702467"/>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02468"/>
                                        </p:tgtEl>
                                      </p:cBhvr>
                                    </p:animEffect>
                                    <p:set>
                                      <p:cBhvr>
                                        <p:cTn id="14" dur="1" fill="hold">
                                          <p:stCondLst>
                                            <p:cond delay="999"/>
                                          </p:stCondLst>
                                        </p:cTn>
                                        <p:tgtEl>
                                          <p:spTgt spid="70246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02470"/>
                                        </p:tgtEl>
                                        <p:attrNameLst>
                                          <p:attrName>style.visibility</p:attrName>
                                        </p:attrNameLst>
                                      </p:cBhvr>
                                      <p:to>
                                        <p:strVal val="visible"/>
                                      </p:to>
                                    </p:set>
                                    <p:animEffect transition="in" filter="fade">
                                      <p:cBhvr>
                                        <p:cTn id="17" dur="500"/>
                                        <p:tgtEl>
                                          <p:spTgt spid="70247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02473"/>
                                        </p:tgtEl>
                                        <p:attrNameLst>
                                          <p:attrName>style.visibility</p:attrName>
                                        </p:attrNameLst>
                                      </p:cBhvr>
                                      <p:to>
                                        <p:strVal val="visible"/>
                                      </p:to>
                                    </p:set>
                                    <p:animEffect transition="in" filter="fade">
                                      <p:cBhvr>
                                        <p:cTn id="20" dur="500"/>
                                        <p:tgtEl>
                                          <p:spTgt spid="702473"/>
                                        </p:tgtEl>
                                      </p:cBhvr>
                                    </p:animEffect>
                                  </p:childTnLst>
                                </p:cTn>
                              </p:par>
                              <p:par>
                                <p:cTn id="21" presetID="10" presetClass="entr" presetSubtype="0" fill="hold" nodeType="withEffect">
                                  <p:stCondLst>
                                    <p:cond delay="2100"/>
                                  </p:stCondLst>
                                  <p:childTnLst>
                                    <p:set>
                                      <p:cBhvr>
                                        <p:cTn id="22" dur="1" fill="hold">
                                          <p:stCondLst>
                                            <p:cond delay="0"/>
                                          </p:stCondLst>
                                        </p:cTn>
                                        <p:tgtEl>
                                          <p:spTgt spid="702476"/>
                                        </p:tgtEl>
                                        <p:attrNameLst>
                                          <p:attrName>style.visibility</p:attrName>
                                        </p:attrNameLst>
                                      </p:cBhvr>
                                      <p:to>
                                        <p:strVal val="visible"/>
                                      </p:to>
                                    </p:set>
                                    <p:animEffect transition="in" filter="fade">
                                      <p:cBhvr>
                                        <p:cTn id="23" dur="500"/>
                                        <p:tgtEl>
                                          <p:spTgt spid="70247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02479"/>
                                        </p:tgtEl>
                                        <p:attrNameLst>
                                          <p:attrName>style.visibility</p:attrName>
                                        </p:attrNameLst>
                                      </p:cBhvr>
                                      <p:to>
                                        <p:strVal val="visible"/>
                                      </p:to>
                                    </p:set>
                                    <p:animEffect transition="in" filter="fade">
                                      <p:cBhvr>
                                        <p:cTn id="26" dur="500"/>
                                        <p:tgtEl>
                                          <p:spTgt spid="7024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02468" grpId="0"/>
    </p:bldLst>
  </p:timing>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366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67" name="Group 3"/>
          <p:cNvGrpSpPr>
            <a:grpSpLocks/>
          </p:cNvGrpSpPr>
          <p:nvPr/>
        </p:nvGrpSpPr>
        <p:grpSpPr bwMode="auto">
          <a:xfrm>
            <a:off x="6280150" y="4346575"/>
            <a:ext cx="411163" cy="427038"/>
            <a:chOff x="4909" y="2594"/>
            <a:chExt cx="259" cy="269"/>
          </a:xfrm>
        </p:grpSpPr>
        <p:sp>
          <p:nvSpPr>
            <p:cNvPr id="113701" name="Oval 4"/>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702" name="Text Box 5"/>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4518" name="Group 6"/>
          <p:cNvGrpSpPr>
            <a:grpSpLocks/>
          </p:cNvGrpSpPr>
          <p:nvPr/>
        </p:nvGrpSpPr>
        <p:grpSpPr bwMode="auto">
          <a:xfrm>
            <a:off x="1219200" y="3292475"/>
            <a:ext cx="5551488" cy="2601913"/>
            <a:chOff x="768" y="2074"/>
            <a:chExt cx="3497" cy="1639"/>
          </a:xfrm>
        </p:grpSpPr>
        <p:pic>
          <p:nvPicPr>
            <p:cNvPr id="113697" name="Picture 7" descr="InsetBr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8" y="2074"/>
              <a:ext cx="1837" cy="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98" name="Rectangle 8"/>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99" name="Line 9"/>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3700" name="Line 10"/>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704523" name="Group 11"/>
          <p:cNvGrpSpPr>
            <a:grpSpLocks/>
          </p:cNvGrpSpPr>
          <p:nvPr/>
        </p:nvGrpSpPr>
        <p:grpSpPr bwMode="auto">
          <a:xfrm>
            <a:off x="2262188" y="15875"/>
            <a:ext cx="3154362" cy="3940175"/>
            <a:chOff x="1488" y="432"/>
            <a:chExt cx="1825" cy="2280"/>
          </a:xfrm>
        </p:grpSpPr>
        <p:pic>
          <p:nvPicPr>
            <p:cNvPr id="113692" name="Picture 1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3" name="Picture 13"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4" name="Picture 1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5" name="Picture 15"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6" name="Picture 1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29" name="Group 17"/>
          <p:cNvGrpSpPr>
            <a:grpSpLocks/>
          </p:cNvGrpSpPr>
          <p:nvPr/>
        </p:nvGrpSpPr>
        <p:grpSpPr bwMode="auto">
          <a:xfrm>
            <a:off x="2262188" y="15875"/>
            <a:ext cx="3154362" cy="3940175"/>
            <a:chOff x="1488" y="432"/>
            <a:chExt cx="1825" cy="2280"/>
          </a:xfrm>
        </p:grpSpPr>
        <p:pic>
          <p:nvPicPr>
            <p:cNvPr id="113687" name="Picture 1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8" name="Picture 19"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9" name="Picture 20"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0" name="Picture 21"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91" name="Picture 22"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04535" name="Group 23"/>
          <p:cNvGrpSpPr>
            <a:grpSpLocks/>
          </p:cNvGrpSpPr>
          <p:nvPr/>
        </p:nvGrpSpPr>
        <p:grpSpPr bwMode="auto">
          <a:xfrm>
            <a:off x="2262188" y="15875"/>
            <a:ext cx="3154362" cy="3940175"/>
            <a:chOff x="1488" y="432"/>
            <a:chExt cx="1825" cy="2280"/>
          </a:xfrm>
        </p:grpSpPr>
        <p:pic>
          <p:nvPicPr>
            <p:cNvPr id="113682" name="Picture 24"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3" name="Picture 25" descr="ABGeo020092_51gray"/>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4" name="Picture 26"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5" name="Picture 27"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86" name="Picture 28" descr="GreenFluor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3672" name="Group 29"/>
          <p:cNvGrpSpPr>
            <a:grpSpLocks/>
          </p:cNvGrpSpPr>
          <p:nvPr/>
        </p:nvGrpSpPr>
        <p:grpSpPr bwMode="auto">
          <a:xfrm>
            <a:off x="6283325" y="2625725"/>
            <a:ext cx="411163" cy="427038"/>
            <a:chOff x="4909" y="2594"/>
            <a:chExt cx="259" cy="269"/>
          </a:xfrm>
        </p:grpSpPr>
        <p:sp>
          <p:nvSpPr>
            <p:cNvPr id="113680" name="Oval 3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81" name="Text Box 3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3" name="Group 32"/>
          <p:cNvGrpSpPr>
            <a:grpSpLocks/>
          </p:cNvGrpSpPr>
          <p:nvPr/>
        </p:nvGrpSpPr>
        <p:grpSpPr bwMode="auto">
          <a:xfrm>
            <a:off x="6291263" y="6067425"/>
            <a:ext cx="411162" cy="427038"/>
            <a:chOff x="4909" y="2594"/>
            <a:chExt cx="259" cy="269"/>
          </a:xfrm>
        </p:grpSpPr>
        <p:sp>
          <p:nvSpPr>
            <p:cNvPr id="113678" name="Oval 3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9" name="Text Box 3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3674" name="Group 35"/>
          <p:cNvGrpSpPr>
            <a:grpSpLocks/>
          </p:cNvGrpSpPr>
          <p:nvPr/>
        </p:nvGrpSpPr>
        <p:grpSpPr bwMode="auto">
          <a:xfrm>
            <a:off x="6294438" y="858838"/>
            <a:ext cx="411162" cy="427037"/>
            <a:chOff x="4909" y="2594"/>
            <a:chExt cx="259" cy="269"/>
          </a:xfrm>
        </p:grpSpPr>
        <p:sp>
          <p:nvSpPr>
            <p:cNvPr id="113676" name="Oval 3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3677" name="Text Box 3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3675" name="Text Box 38"/>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1936975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04518"/>
                                        </p:tgtEl>
                                        <p:attrNameLst>
                                          <p:attrName>style.visibility</p:attrName>
                                        </p:attrNameLst>
                                      </p:cBhvr>
                                      <p:to>
                                        <p:strVal val="visible"/>
                                      </p:to>
                                    </p:set>
                                    <p:animEffect transition="in" filter="wipe(right)">
                                      <p:cBhvr>
                                        <p:cTn id="7" dur="1000"/>
                                        <p:tgtEl>
                                          <p:spTgt spid="70451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04523"/>
                                        </p:tgtEl>
                                        <p:attrNameLst>
                                          <p:attrName>style.visibility</p:attrName>
                                        </p:attrNameLst>
                                      </p:cBhvr>
                                      <p:to>
                                        <p:strVal val="visible"/>
                                      </p:to>
                                    </p:set>
                                    <p:animEffect transition="in" filter="fade">
                                      <p:cBhvr>
                                        <p:cTn id="12" dur="1000"/>
                                        <p:tgtEl>
                                          <p:spTgt spid="704523"/>
                                        </p:tgtEl>
                                      </p:cBhvr>
                                    </p:animEffect>
                                  </p:childTnLst>
                                </p:cTn>
                              </p:par>
                              <p:par>
                                <p:cTn id="13" presetID="10" presetClass="exit" presetSubtype="0" fill="hold" nodeType="withEffect">
                                  <p:stCondLst>
                                    <p:cond delay="0"/>
                                  </p:stCondLst>
                                  <p:childTnLst>
                                    <p:animEffect transition="out" filter="fade">
                                      <p:cBhvr>
                                        <p:cTn id="14" dur="1000"/>
                                        <p:tgtEl>
                                          <p:spTgt spid="704518"/>
                                        </p:tgtEl>
                                      </p:cBhvr>
                                    </p:animEffect>
                                    <p:set>
                                      <p:cBhvr>
                                        <p:cTn id="15" dur="1" fill="hold">
                                          <p:stCondLst>
                                            <p:cond delay="999"/>
                                          </p:stCondLst>
                                        </p:cTn>
                                        <p:tgtEl>
                                          <p:spTgt spid="704518"/>
                                        </p:tgtEl>
                                        <p:attrNameLst>
                                          <p:attrName>style.visibility</p:attrName>
                                        </p:attrNameLst>
                                      </p:cBhvr>
                                      <p:to>
                                        <p:strVal val="hidden"/>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0" presetClass="path" presetSubtype="0" autoRev="1" fill="hold" nodeType="clickEffect">
                                  <p:stCondLst>
                                    <p:cond delay="0"/>
                                  </p:stCondLst>
                                  <p:childTnLst>
                                    <p:animMotion origin="layout" path="M 0 1.11111E-6 L 0.1 0.11389 " pathEditMode="relative" rAng="0" ptsTypes="AA">
                                      <p:cBhvr>
                                        <p:cTn id="19" dur="500" fill="hold"/>
                                        <p:tgtEl>
                                          <p:spTgt spid="704523"/>
                                        </p:tgtEl>
                                        <p:attrNameLst>
                                          <p:attrName>ppt_x</p:attrName>
                                          <p:attrName>ppt_y</p:attrName>
                                        </p:attrNameLst>
                                      </p:cBhvr>
                                      <p:rCtr x="5000" y="5694"/>
                                    </p:animMotion>
                                  </p:childTnLst>
                                </p:cTn>
                              </p:par>
                              <p:par>
                                <p:cTn id="20" presetID="1" presetClass="entr" presetSubtype="0" fill="hold" nodeType="withEffect">
                                  <p:stCondLst>
                                    <p:cond delay="500"/>
                                  </p:stCondLst>
                                  <p:childTnLst>
                                    <p:set>
                                      <p:cBhvr>
                                        <p:cTn id="21" dur="1" fill="hold">
                                          <p:stCondLst>
                                            <p:cond delay="0"/>
                                          </p:stCondLst>
                                        </p:cTn>
                                        <p:tgtEl>
                                          <p:spTgt spid="704523"/>
                                        </p:tgtEl>
                                        <p:attrNameLst>
                                          <p:attrName>style.visibility</p:attrName>
                                        </p:attrNameLst>
                                      </p:cBhvr>
                                      <p:to>
                                        <p:strVal val="visible"/>
                                      </p:to>
                                    </p:set>
                                  </p:childTnLst>
                                  <p:subTnLst>
                                    <p:audio>
                                      <p:cMediaNode>
                                        <p:cTn display="0" masterRel="sameClick">
                                          <p:stCondLst>
                                            <p:cond evt="begin" delay="0">
                                              <p:tn val="20"/>
                                            </p:cond>
                                          </p:stCondLst>
                                          <p:endCondLst>
                                            <p:cond evt="onStopAudio" delay="0">
                                              <p:tgtEl>
                                                <p:sldTgt/>
                                              </p:tgtEl>
                                            </p:cond>
                                          </p:endCondLst>
                                        </p:cTn>
                                        <p:tgtEl>
                                          <p:sndTgt r:embed="rId3" name="clank.wav"/>
                                        </p:tgtEl>
                                      </p:cMediaNode>
                                    </p:audio>
                                  </p:subTnLst>
                                </p:cTn>
                              </p:par>
                            </p:childTnLst>
                          </p:cTn>
                        </p:par>
                        <p:par>
                          <p:cTn id="22" fill="hold" nodeType="afterGroup">
                            <p:stCondLst>
                              <p:cond delay="1000"/>
                            </p:stCondLst>
                            <p:childTnLst>
                              <p:par>
                                <p:cTn id="23" presetID="1" presetClass="exit" presetSubtype="0" fill="hold" nodeType="afterEffect">
                                  <p:stCondLst>
                                    <p:cond delay="0"/>
                                  </p:stCondLst>
                                  <p:childTnLst>
                                    <p:set>
                                      <p:cBhvr>
                                        <p:cTn id="24" dur="1" fill="hold">
                                          <p:stCondLst>
                                            <p:cond delay="0"/>
                                          </p:stCondLst>
                                        </p:cTn>
                                        <p:tgtEl>
                                          <p:spTgt spid="704523"/>
                                        </p:tgtEl>
                                        <p:attrNameLst>
                                          <p:attrName>style.visibility</p:attrName>
                                        </p:attrNameLst>
                                      </p:cBhvr>
                                      <p:to>
                                        <p:strVal val="hidden"/>
                                      </p:to>
                                    </p:set>
                                  </p:childTnLst>
                                </p:cTn>
                              </p:par>
                            </p:childTnLst>
                          </p:cTn>
                        </p:par>
                        <p:par>
                          <p:cTn id="25" fill="hold" nodeType="afterGroup">
                            <p:stCondLst>
                              <p:cond delay="1000"/>
                            </p:stCondLst>
                            <p:childTnLst>
                              <p:par>
                                <p:cTn id="26" presetID="1" presetClass="entr" presetSubtype="0" fill="hold" nodeType="afterEffect">
                                  <p:stCondLst>
                                    <p:cond delay="0"/>
                                  </p:stCondLst>
                                  <p:childTnLst>
                                    <p:set>
                                      <p:cBhvr>
                                        <p:cTn id="27" dur="1" fill="hold">
                                          <p:stCondLst>
                                            <p:cond delay="0"/>
                                          </p:stCondLst>
                                        </p:cTn>
                                        <p:tgtEl>
                                          <p:spTgt spid="704529"/>
                                        </p:tgtEl>
                                        <p:attrNameLst>
                                          <p:attrName>style.visibility</p:attrName>
                                        </p:attrNameLst>
                                      </p:cBhvr>
                                      <p:to>
                                        <p:strVal val="visible"/>
                                      </p:to>
                                    </p:set>
                                  </p:childTnLst>
                                </p:cTn>
                              </p:par>
                              <p:par>
                                <p:cTn id="28" presetID="0" presetClass="path" presetSubtype="0" autoRev="1" fill="hold" nodeType="withEffect">
                                  <p:stCondLst>
                                    <p:cond delay="0"/>
                                  </p:stCondLst>
                                  <p:childTnLst>
                                    <p:animMotion origin="layout" path="M 0 1.11111E-6 L 0.1 0.11389 " pathEditMode="relative" rAng="0" ptsTypes="AA">
                                      <p:cBhvr>
                                        <p:cTn id="29" dur="500" fill="hold"/>
                                        <p:tgtEl>
                                          <p:spTgt spid="704529"/>
                                        </p:tgtEl>
                                        <p:attrNameLst>
                                          <p:attrName>ppt_x</p:attrName>
                                          <p:attrName>ppt_y</p:attrName>
                                        </p:attrNameLst>
                                      </p:cBhvr>
                                      <p:rCtr x="5000" y="5694"/>
                                    </p:animMotion>
                                  </p:childTnLst>
                                </p:cTn>
                              </p:par>
                              <p:par>
                                <p:cTn id="30" presetID="1" presetClass="entr" presetSubtype="0" fill="hold" nodeType="withEffect">
                                  <p:stCondLst>
                                    <p:cond delay="500"/>
                                  </p:stCondLst>
                                  <p:childTnLst>
                                    <p:set>
                                      <p:cBhvr>
                                        <p:cTn id="31" dur="1" fill="hold">
                                          <p:stCondLst>
                                            <p:cond delay="0"/>
                                          </p:stCondLst>
                                        </p:cTn>
                                        <p:tgtEl>
                                          <p:spTgt spid="704529"/>
                                        </p:tgtEl>
                                        <p:attrNameLst>
                                          <p:attrName>style.visibility</p:attrName>
                                        </p:attrNameLst>
                                      </p:cBhvr>
                                      <p:to>
                                        <p:strVal val="visible"/>
                                      </p:to>
                                    </p:set>
                                  </p:childTnLst>
                                  <p:subTnLst>
                                    <p:audio>
                                      <p:cMediaNode>
                                        <p:cTn display="0" masterRel="sameClick">
                                          <p:stCondLst>
                                            <p:cond evt="begin" delay="0">
                                              <p:tn val="30"/>
                                            </p:cond>
                                          </p:stCondLst>
                                          <p:endCondLst>
                                            <p:cond evt="onStopAudio" delay="0">
                                              <p:tgtEl>
                                                <p:sldTgt/>
                                              </p:tgtEl>
                                            </p:cond>
                                          </p:endCondLst>
                                        </p:cTn>
                                        <p:tgtEl>
                                          <p:sndTgt r:embed="rId3" name="clank.wav"/>
                                        </p:tgtEl>
                                      </p:cMediaNode>
                                    </p:audio>
                                  </p:subTnLst>
                                </p:cTn>
                              </p:par>
                            </p:childTnLst>
                          </p:cTn>
                        </p:par>
                        <p:par>
                          <p:cTn id="32" fill="hold" nodeType="afterGroup">
                            <p:stCondLst>
                              <p:cond delay="2000"/>
                            </p:stCondLst>
                            <p:childTnLst>
                              <p:par>
                                <p:cTn id="33" presetID="1" presetClass="exit" presetSubtype="0" fill="hold" nodeType="afterEffect">
                                  <p:stCondLst>
                                    <p:cond delay="0"/>
                                  </p:stCondLst>
                                  <p:childTnLst>
                                    <p:set>
                                      <p:cBhvr>
                                        <p:cTn id="34" dur="1" fill="hold">
                                          <p:stCondLst>
                                            <p:cond delay="0"/>
                                          </p:stCondLst>
                                        </p:cTn>
                                        <p:tgtEl>
                                          <p:spTgt spid="704529"/>
                                        </p:tgtEl>
                                        <p:attrNameLst>
                                          <p:attrName>style.visibility</p:attrName>
                                        </p:attrNameLst>
                                      </p:cBhvr>
                                      <p:to>
                                        <p:strVal val="hidden"/>
                                      </p:to>
                                    </p:set>
                                  </p:childTnLst>
                                </p:cTn>
                              </p:par>
                            </p:childTnLst>
                          </p:cTn>
                        </p:par>
                        <p:par>
                          <p:cTn id="35" fill="hold" nodeType="afterGroup">
                            <p:stCondLst>
                              <p:cond delay="2000"/>
                            </p:stCondLst>
                            <p:childTnLst>
                              <p:par>
                                <p:cTn id="36" presetID="1" presetClass="entr" presetSubtype="0" fill="hold" nodeType="afterEffect">
                                  <p:stCondLst>
                                    <p:cond delay="0"/>
                                  </p:stCondLst>
                                  <p:childTnLst>
                                    <p:set>
                                      <p:cBhvr>
                                        <p:cTn id="37" dur="1" fill="hold">
                                          <p:stCondLst>
                                            <p:cond delay="0"/>
                                          </p:stCondLst>
                                        </p:cTn>
                                        <p:tgtEl>
                                          <p:spTgt spid="704535"/>
                                        </p:tgtEl>
                                        <p:attrNameLst>
                                          <p:attrName>style.visibility</p:attrName>
                                        </p:attrNameLst>
                                      </p:cBhvr>
                                      <p:to>
                                        <p:strVal val="visible"/>
                                      </p:to>
                                    </p:set>
                                  </p:childTnLst>
                                </p:cTn>
                              </p:par>
                              <p:par>
                                <p:cTn id="38" presetID="0" presetClass="path" presetSubtype="0" autoRev="1" fill="hold" nodeType="withEffect">
                                  <p:stCondLst>
                                    <p:cond delay="0"/>
                                  </p:stCondLst>
                                  <p:childTnLst>
                                    <p:animMotion origin="layout" path="M 0 1.11111E-6 L 0.1 0.11389 " pathEditMode="relative" rAng="0" ptsTypes="AA">
                                      <p:cBhvr>
                                        <p:cTn id="39" dur="500" fill="hold"/>
                                        <p:tgtEl>
                                          <p:spTgt spid="704535"/>
                                        </p:tgtEl>
                                        <p:attrNameLst>
                                          <p:attrName>ppt_x</p:attrName>
                                          <p:attrName>ppt_y</p:attrName>
                                        </p:attrNameLst>
                                      </p:cBhvr>
                                      <p:rCtr x="5000" y="5694"/>
                                    </p:animMotion>
                                  </p:childTnLst>
                                </p:cTn>
                              </p:par>
                              <p:par>
                                <p:cTn id="40" presetID="1" presetClass="entr" presetSubtype="0" fill="hold" nodeType="withEffect">
                                  <p:stCondLst>
                                    <p:cond delay="500"/>
                                  </p:stCondLst>
                                  <p:childTnLst>
                                    <p:set>
                                      <p:cBhvr>
                                        <p:cTn id="41" dur="1" fill="hold">
                                          <p:stCondLst>
                                            <p:cond delay="0"/>
                                          </p:stCondLst>
                                        </p:cTn>
                                        <p:tgtEl>
                                          <p:spTgt spid="704535"/>
                                        </p:tgtEl>
                                        <p:attrNameLst>
                                          <p:attrName>style.visibility</p:attrName>
                                        </p:attrNameLst>
                                      </p:cBhvr>
                                      <p:to>
                                        <p:strVal val="visible"/>
                                      </p:to>
                                    </p:set>
                                  </p:childTnLst>
                                  <p:subTnLst>
                                    <p:audio>
                                      <p:cMediaNode>
                                        <p:cTn display="0" masterRel="sameClick">
                                          <p:stCondLst>
                                            <p:cond evt="begin" delay="0">
                                              <p:tn val="40"/>
                                            </p:cond>
                                          </p:stCondLst>
                                          <p:endCondLst>
                                            <p:cond evt="onStopAudio" delay="0">
                                              <p:tgtEl>
                                                <p:sldTgt/>
                                              </p:tgtEl>
                                            </p:cond>
                                          </p:endCondLst>
                                        </p:cTn>
                                        <p:tgtEl>
                                          <p:sndTgt r:embed="rId3" name="clan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4690"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63" name="Picture 3" descr="02ClickiTAnim01"/>
          <p:cNvPicPr>
            <a:picLocks noChangeAspect="1" noChangeArrowheads="1"/>
          </p:cNvPicPr>
          <p:nvPr/>
        </p:nvPicPr>
        <p:blipFill>
          <a:blip r:embed="rId5">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6564" name="Group 4"/>
          <p:cNvGrpSpPr>
            <a:grpSpLocks/>
          </p:cNvGrpSpPr>
          <p:nvPr/>
        </p:nvGrpSpPr>
        <p:grpSpPr bwMode="auto">
          <a:xfrm rot="-1790688">
            <a:off x="1284288" y="4152900"/>
            <a:ext cx="4179887" cy="1765300"/>
            <a:chOff x="1207" y="1862"/>
            <a:chExt cx="2633" cy="1112"/>
          </a:xfrm>
        </p:grpSpPr>
        <p:sp>
          <p:nvSpPr>
            <p:cNvPr id="114763" name="Text Box 5"/>
            <p:cNvSpPr txBox="1">
              <a:spLocks noChangeArrowheads="1"/>
            </p:cNvSpPr>
            <p:nvPr/>
          </p:nvSpPr>
          <p:spPr bwMode="auto">
            <a:xfrm rot="1800000">
              <a:off x="1207" y="1862"/>
              <a:ext cx="1872" cy="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3400" b="1" i="1">
                  <a:solidFill>
                    <a:srgbClr val="FF6801"/>
                  </a:solidFill>
                  <a:latin typeface="Arial Unicode MS" pitchFamily="34" charset="-128"/>
                </a:rPr>
                <a:t>Acid or DNase</a:t>
              </a:r>
            </a:p>
          </p:txBody>
        </p:sp>
        <p:sp>
          <p:nvSpPr>
            <p:cNvPr id="114764" name="AutoShape 6"/>
            <p:cNvSpPr>
              <a:spLocks noChangeArrowheads="1"/>
            </p:cNvSpPr>
            <p:nvPr/>
          </p:nvSpPr>
          <p:spPr bwMode="auto">
            <a:xfrm rot="1800000">
              <a:off x="2976" y="2638"/>
              <a:ext cx="864" cy="336"/>
            </a:xfrm>
            <a:prstGeom prst="rightArrow">
              <a:avLst>
                <a:gd name="adj1" fmla="val 58926"/>
                <a:gd name="adj2" fmla="val 90179"/>
              </a:avLst>
            </a:prstGeom>
            <a:solidFill>
              <a:srgbClr val="FF680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sp>
        <p:nvSpPr>
          <p:cNvPr id="114693" name="AutoShape 7"/>
          <p:cNvSpPr>
            <a:spLocks noChangeAspect="1" noChangeArrowheads="1" noTextEdit="1"/>
          </p:cNvSpPr>
          <p:nvPr/>
        </p:nvSpPr>
        <p:spPr bwMode="auto">
          <a:xfrm>
            <a:off x="3544888" y="682625"/>
            <a:ext cx="1792287"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p>
        </p:txBody>
      </p:sp>
      <p:grpSp>
        <p:nvGrpSpPr>
          <p:cNvPr id="114694" name="Group 8"/>
          <p:cNvGrpSpPr>
            <a:grpSpLocks/>
          </p:cNvGrpSpPr>
          <p:nvPr/>
        </p:nvGrpSpPr>
        <p:grpSpPr bwMode="auto">
          <a:xfrm>
            <a:off x="6283325" y="2625725"/>
            <a:ext cx="411163" cy="427038"/>
            <a:chOff x="4909" y="2594"/>
            <a:chExt cx="259" cy="269"/>
          </a:xfrm>
        </p:grpSpPr>
        <p:sp>
          <p:nvSpPr>
            <p:cNvPr id="114761" name="Oval 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2" name="Text Box 1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5" name="Group 11"/>
          <p:cNvGrpSpPr>
            <a:grpSpLocks/>
          </p:cNvGrpSpPr>
          <p:nvPr/>
        </p:nvGrpSpPr>
        <p:grpSpPr bwMode="auto">
          <a:xfrm>
            <a:off x="6291263" y="6067425"/>
            <a:ext cx="411162" cy="427038"/>
            <a:chOff x="4909" y="2594"/>
            <a:chExt cx="259" cy="269"/>
          </a:xfrm>
        </p:grpSpPr>
        <p:sp>
          <p:nvSpPr>
            <p:cNvPr id="114759" name="Oval 12"/>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60" name="Text Box 13"/>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6" name="Group 14"/>
          <p:cNvGrpSpPr>
            <a:grpSpLocks/>
          </p:cNvGrpSpPr>
          <p:nvPr/>
        </p:nvGrpSpPr>
        <p:grpSpPr bwMode="auto">
          <a:xfrm>
            <a:off x="6294438" y="858838"/>
            <a:ext cx="411162" cy="427037"/>
            <a:chOff x="4909" y="2594"/>
            <a:chExt cx="259" cy="269"/>
          </a:xfrm>
        </p:grpSpPr>
        <p:sp>
          <p:nvSpPr>
            <p:cNvPr id="114757" name="Oval 15"/>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8" name="Text Box 16"/>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4697" name="Group 17"/>
          <p:cNvGrpSpPr>
            <a:grpSpLocks/>
          </p:cNvGrpSpPr>
          <p:nvPr/>
        </p:nvGrpSpPr>
        <p:grpSpPr bwMode="auto">
          <a:xfrm>
            <a:off x="6280150" y="4346575"/>
            <a:ext cx="411163" cy="427038"/>
            <a:chOff x="4909" y="2594"/>
            <a:chExt cx="259" cy="269"/>
          </a:xfrm>
        </p:grpSpPr>
        <p:sp>
          <p:nvSpPr>
            <p:cNvPr id="114755" name="Oval 18"/>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4756" name="Text Box 19"/>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706580" name="Group 20"/>
          <p:cNvGrpSpPr>
            <a:grpSpLocks/>
          </p:cNvGrpSpPr>
          <p:nvPr/>
        </p:nvGrpSpPr>
        <p:grpSpPr bwMode="auto">
          <a:xfrm>
            <a:off x="5618163" y="4392613"/>
            <a:ext cx="2074862" cy="1639887"/>
            <a:chOff x="2127" y="459"/>
            <a:chExt cx="1307" cy="1033"/>
          </a:xfrm>
        </p:grpSpPr>
        <p:sp>
          <p:nvSpPr>
            <p:cNvPr id="114742" name="Freeform 21"/>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43" name="Freeform 22"/>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4" name="Freeform 23"/>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5" name="Freeform 24"/>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6" name="Freeform 25"/>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7" name="Freeform 26"/>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8" name="Freeform 27"/>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9" name="Freeform 28"/>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0" name="Freeform 29"/>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1" name="Freeform 30"/>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2" name="Freeform 31"/>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3" name="Freeform 32"/>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54" name="Freeform 33"/>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594" name="Group 34"/>
          <p:cNvGrpSpPr>
            <a:grpSpLocks/>
          </p:cNvGrpSpPr>
          <p:nvPr/>
        </p:nvGrpSpPr>
        <p:grpSpPr bwMode="auto">
          <a:xfrm>
            <a:off x="5494338" y="5508625"/>
            <a:ext cx="2074862" cy="1639888"/>
            <a:chOff x="2127" y="459"/>
            <a:chExt cx="1307" cy="1033"/>
          </a:xfrm>
        </p:grpSpPr>
        <p:sp>
          <p:nvSpPr>
            <p:cNvPr id="114729" name="Freeform 35"/>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30" name="Freeform 36"/>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1" name="Freeform 37"/>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2" name="Freeform 38"/>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3" name="Freeform 39"/>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4" name="Freeform 40"/>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5" name="Freeform 41"/>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6" name="Freeform 42"/>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7" name="Freeform 43"/>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8" name="Freeform 44"/>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39" name="Freeform 45"/>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0" name="Freeform 46"/>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41" name="Freeform 47"/>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08" name="Group 48"/>
          <p:cNvGrpSpPr>
            <a:grpSpLocks/>
          </p:cNvGrpSpPr>
          <p:nvPr/>
        </p:nvGrpSpPr>
        <p:grpSpPr bwMode="auto">
          <a:xfrm>
            <a:off x="5356225" y="3371850"/>
            <a:ext cx="2074863" cy="1639888"/>
            <a:chOff x="2127" y="459"/>
            <a:chExt cx="1307" cy="1033"/>
          </a:xfrm>
        </p:grpSpPr>
        <p:sp>
          <p:nvSpPr>
            <p:cNvPr id="114716" name="Freeform 49"/>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17" name="Freeform 50"/>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8" name="Freeform 51"/>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9" name="Freeform 52"/>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0" name="Freeform 53"/>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1" name="Freeform 54"/>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2" name="Freeform 55"/>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3" name="Freeform 56"/>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4" name="Freeform 57"/>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5" name="Freeform 58"/>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6" name="Freeform 59"/>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7" name="Freeform 60"/>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28" name="Freeform 61"/>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grpSp>
        <p:nvGrpSpPr>
          <p:cNvPr id="706622" name="Group 62"/>
          <p:cNvGrpSpPr>
            <a:grpSpLocks/>
          </p:cNvGrpSpPr>
          <p:nvPr/>
        </p:nvGrpSpPr>
        <p:grpSpPr bwMode="auto">
          <a:xfrm>
            <a:off x="5643563" y="2357438"/>
            <a:ext cx="2074862" cy="1639887"/>
            <a:chOff x="2127" y="459"/>
            <a:chExt cx="1307" cy="1033"/>
          </a:xfrm>
        </p:grpSpPr>
        <p:sp>
          <p:nvSpPr>
            <p:cNvPr id="114703" name="Freeform 63"/>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solidFill>
              <a:srgbClr val="FF6801">
                <a:alpha val="39999"/>
              </a:srgbClr>
            </a:solidFill>
            <a:ln w="0">
              <a:solidFill>
                <a:srgbClr val="FF6801"/>
              </a:solidFill>
              <a:prstDash val="solid"/>
              <a:round/>
              <a:headEnd/>
              <a:tailEnd/>
            </a:ln>
          </p:spPr>
          <p:txBody>
            <a:bodyPr/>
            <a:lstStyle/>
            <a:p>
              <a:endParaRPr lang="en-US"/>
            </a:p>
          </p:txBody>
        </p:sp>
        <p:sp>
          <p:nvSpPr>
            <p:cNvPr id="114704" name="Freeform 64"/>
            <p:cNvSpPr>
              <a:spLocks/>
            </p:cNvSpPr>
            <p:nvPr/>
          </p:nvSpPr>
          <p:spPr bwMode="auto">
            <a:xfrm>
              <a:off x="2127" y="459"/>
              <a:ext cx="1307" cy="1033"/>
            </a:xfrm>
            <a:custGeom>
              <a:avLst/>
              <a:gdLst>
                <a:gd name="T0" fmla="*/ 0 w 9291"/>
                <a:gd name="T1" fmla="*/ 0 h 8607"/>
                <a:gd name="T2" fmla="*/ 0 w 9291"/>
                <a:gd name="T3" fmla="*/ 0 h 8607"/>
                <a:gd name="T4" fmla="*/ 0 w 9291"/>
                <a:gd name="T5" fmla="*/ 0 h 8607"/>
                <a:gd name="T6" fmla="*/ 0 w 9291"/>
                <a:gd name="T7" fmla="*/ 0 h 8607"/>
                <a:gd name="T8" fmla="*/ 0 w 9291"/>
                <a:gd name="T9" fmla="*/ 0 h 8607"/>
                <a:gd name="T10" fmla="*/ 0 w 9291"/>
                <a:gd name="T11" fmla="*/ 0 h 8607"/>
                <a:gd name="T12" fmla="*/ 0 w 9291"/>
                <a:gd name="T13" fmla="*/ 0 h 8607"/>
                <a:gd name="T14" fmla="*/ 0 w 9291"/>
                <a:gd name="T15" fmla="*/ 0 h 8607"/>
                <a:gd name="T16" fmla="*/ 0 w 9291"/>
                <a:gd name="T17" fmla="*/ 0 h 8607"/>
                <a:gd name="T18" fmla="*/ 0 w 9291"/>
                <a:gd name="T19" fmla="*/ 0 h 8607"/>
                <a:gd name="T20" fmla="*/ 0 w 9291"/>
                <a:gd name="T21" fmla="*/ 0 h 8607"/>
                <a:gd name="T22" fmla="*/ 0 w 9291"/>
                <a:gd name="T23" fmla="*/ 0 h 8607"/>
                <a:gd name="T24" fmla="*/ 0 w 9291"/>
                <a:gd name="T25" fmla="*/ 0 h 8607"/>
                <a:gd name="T26" fmla="*/ 0 w 9291"/>
                <a:gd name="T27" fmla="*/ 0 h 8607"/>
                <a:gd name="T28" fmla="*/ 0 w 9291"/>
                <a:gd name="T29" fmla="*/ 0 h 8607"/>
                <a:gd name="T30" fmla="*/ 0 w 9291"/>
                <a:gd name="T31" fmla="*/ 0 h 8607"/>
                <a:gd name="T32" fmla="*/ 0 w 9291"/>
                <a:gd name="T33" fmla="*/ 0 h 8607"/>
                <a:gd name="T34" fmla="*/ 1 w 9291"/>
                <a:gd name="T35" fmla="*/ 0 h 8607"/>
                <a:gd name="T36" fmla="*/ 1 w 9291"/>
                <a:gd name="T37" fmla="*/ 0 h 8607"/>
                <a:gd name="T38" fmla="*/ 1 w 9291"/>
                <a:gd name="T39" fmla="*/ 0 h 8607"/>
                <a:gd name="T40" fmla="*/ 1 w 9291"/>
                <a:gd name="T41" fmla="*/ 0 h 8607"/>
                <a:gd name="T42" fmla="*/ 0 w 9291"/>
                <a:gd name="T43" fmla="*/ 0 h 8607"/>
                <a:gd name="T44" fmla="*/ 0 w 9291"/>
                <a:gd name="T45" fmla="*/ 0 h 8607"/>
                <a:gd name="T46" fmla="*/ 0 w 9291"/>
                <a:gd name="T47" fmla="*/ 0 h 8607"/>
                <a:gd name="T48" fmla="*/ 0 w 9291"/>
                <a:gd name="T49" fmla="*/ 0 h 8607"/>
                <a:gd name="T50" fmla="*/ 0 w 9291"/>
                <a:gd name="T51" fmla="*/ 0 h 8607"/>
                <a:gd name="T52" fmla="*/ 0 w 9291"/>
                <a:gd name="T53" fmla="*/ 0 h 8607"/>
                <a:gd name="T54" fmla="*/ 0 w 9291"/>
                <a:gd name="T55" fmla="*/ 0 h 8607"/>
                <a:gd name="T56" fmla="*/ 0 w 9291"/>
                <a:gd name="T57" fmla="*/ 0 h 8607"/>
                <a:gd name="T58" fmla="*/ 0 w 9291"/>
                <a:gd name="T59" fmla="*/ 0 h 8607"/>
                <a:gd name="T60" fmla="*/ 0 w 9291"/>
                <a:gd name="T61" fmla="*/ 0 h 8607"/>
                <a:gd name="T62" fmla="*/ 0 w 9291"/>
                <a:gd name="T63" fmla="*/ 0 h 8607"/>
                <a:gd name="T64" fmla="*/ 0 w 9291"/>
                <a:gd name="T65" fmla="*/ 0 h 8607"/>
                <a:gd name="T66" fmla="*/ 0 w 9291"/>
                <a:gd name="T67" fmla="*/ 0 h 8607"/>
                <a:gd name="T68" fmla="*/ 0 w 9291"/>
                <a:gd name="T69" fmla="*/ 0 h 8607"/>
                <a:gd name="T70" fmla="*/ 0 w 9291"/>
                <a:gd name="T71" fmla="*/ 0 h 8607"/>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9291" h="8607">
                  <a:moveTo>
                    <a:pt x="839" y="2862"/>
                  </a:moveTo>
                  <a:cubicBezTo>
                    <a:pt x="362" y="2924"/>
                    <a:pt x="0" y="3433"/>
                    <a:pt x="0" y="4040"/>
                  </a:cubicBezTo>
                  <a:cubicBezTo>
                    <a:pt x="0" y="4461"/>
                    <a:pt x="176" y="4850"/>
                    <a:pt x="462" y="5063"/>
                  </a:cubicBezTo>
                  <a:lnTo>
                    <a:pt x="457" y="5049"/>
                  </a:lnTo>
                  <a:cubicBezTo>
                    <a:pt x="295" y="5268"/>
                    <a:pt x="204" y="5556"/>
                    <a:pt x="204" y="5855"/>
                  </a:cubicBezTo>
                  <a:cubicBezTo>
                    <a:pt x="204" y="6507"/>
                    <a:pt x="624" y="7035"/>
                    <a:pt x="1142" y="7035"/>
                  </a:cubicBezTo>
                  <a:cubicBezTo>
                    <a:pt x="1178" y="7034"/>
                    <a:pt x="1215" y="7032"/>
                    <a:pt x="1251" y="7026"/>
                  </a:cubicBezTo>
                  <a:lnTo>
                    <a:pt x="1246" y="7034"/>
                  </a:lnTo>
                  <a:cubicBezTo>
                    <a:pt x="1542" y="7687"/>
                    <a:pt x="2092" y="8090"/>
                    <a:pt x="2687" y="8090"/>
                  </a:cubicBezTo>
                  <a:cubicBezTo>
                    <a:pt x="2989" y="8090"/>
                    <a:pt x="3284" y="7987"/>
                    <a:pt x="3543" y="7790"/>
                  </a:cubicBezTo>
                  <a:lnTo>
                    <a:pt x="3540" y="7792"/>
                  </a:lnTo>
                  <a:cubicBezTo>
                    <a:pt x="3809" y="8302"/>
                    <a:pt x="4262" y="8607"/>
                    <a:pt x="4747" y="8607"/>
                  </a:cubicBezTo>
                  <a:cubicBezTo>
                    <a:pt x="5387" y="8607"/>
                    <a:pt x="5952" y="8078"/>
                    <a:pt x="6137" y="7303"/>
                  </a:cubicBezTo>
                  <a:lnTo>
                    <a:pt x="6139" y="7314"/>
                  </a:lnTo>
                  <a:cubicBezTo>
                    <a:pt x="6337" y="7469"/>
                    <a:pt x="6565" y="7551"/>
                    <a:pt x="6798" y="7551"/>
                  </a:cubicBezTo>
                  <a:cubicBezTo>
                    <a:pt x="7481" y="7551"/>
                    <a:pt x="8037" y="6857"/>
                    <a:pt x="8042" y="5996"/>
                  </a:cubicBezTo>
                  <a:lnTo>
                    <a:pt x="8040" y="5992"/>
                  </a:lnTo>
                  <a:cubicBezTo>
                    <a:pt x="8757" y="5863"/>
                    <a:pt x="9291" y="5088"/>
                    <a:pt x="9291" y="4174"/>
                  </a:cubicBezTo>
                  <a:cubicBezTo>
                    <a:pt x="9291" y="3769"/>
                    <a:pt x="9184" y="3376"/>
                    <a:pt x="8989" y="3054"/>
                  </a:cubicBezTo>
                  <a:lnTo>
                    <a:pt x="8986" y="3054"/>
                  </a:lnTo>
                  <a:cubicBezTo>
                    <a:pt x="9047" y="2873"/>
                    <a:pt x="9079" y="2679"/>
                    <a:pt x="9079" y="2483"/>
                  </a:cubicBezTo>
                  <a:cubicBezTo>
                    <a:pt x="9079" y="1829"/>
                    <a:pt x="8732" y="1256"/>
                    <a:pt x="8233" y="1084"/>
                  </a:cubicBezTo>
                  <a:lnTo>
                    <a:pt x="8237" y="1081"/>
                  </a:lnTo>
                  <a:cubicBezTo>
                    <a:pt x="8148" y="456"/>
                    <a:pt x="7714" y="0"/>
                    <a:pt x="7209" y="0"/>
                  </a:cubicBezTo>
                  <a:cubicBezTo>
                    <a:pt x="6902" y="0"/>
                    <a:pt x="6611" y="170"/>
                    <a:pt x="6412" y="465"/>
                  </a:cubicBezTo>
                  <a:lnTo>
                    <a:pt x="6414" y="467"/>
                  </a:lnTo>
                  <a:cubicBezTo>
                    <a:pt x="6236" y="173"/>
                    <a:pt x="5960" y="0"/>
                    <a:pt x="5667" y="0"/>
                  </a:cubicBezTo>
                  <a:cubicBezTo>
                    <a:pt x="5311" y="0"/>
                    <a:pt x="4986" y="254"/>
                    <a:pt x="4827" y="656"/>
                  </a:cubicBezTo>
                  <a:lnTo>
                    <a:pt x="4831" y="676"/>
                  </a:lnTo>
                  <a:cubicBezTo>
                    <a:pt x="4616" y="409"/>
                    <a:pt x="4327" y="260"/>
                    <a:pt x="4026" y="260"/>
                  </a:cubicBezTo>
                  <a:cubicBezTo>
                    <a:pt x="3602" y="259"/>
                    <a:pt x="3212" y="555"/>
                    <a:pt x="3013" y="1028"/>
                  </a:cubicBezTo>
                  <a:lnTo>
                    <a:pt x="3009" y="1037"/>
                  </a:lnTo>
                  <a:cubicBezTo>
                    <a:pt x="2786" y="873"/>
                    <a:pt x="2533" y="786"/>
                    <a:pt x="2275" y="786"/>
                  </a:cubicBezTo>
                  <a:cubicBezTo>
                    <a:pt x="1473" y="786"/>
                    <a:pt x="823" y="1606"/>
                    <a:pt x="823" y="2618"/>
                  </a:cubicBezTo>
                  <a:cubicBezTo>
                    <a:pt x="822" y="2700"/>
                    <a:pt x="827" y="2783"/>
                    <a:pt x="836" y="2864"/>
                  </a:cubicBezTo>
                  <a:lnTo>
                    <a:pt x="839" y="2862"/>
                  </a:lnTo>
                  <a:close/>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5" name="Freeform 65"/>
            <p:cNvSpPr>
              <a:spLocks/>
            </p:cNvSpPr>
            <p:nvPr/>
          </p:nvSpPr>
          <p:spPr bwMode="auto">
            <a:xfrm>
              <a:off x="2191" y="1067"/>
              <a:ext cx="78" cy="19"/>
            </a:xfrm>
            <a:custGeom>
              <a:avLst/>
              <a:gdLst>
                <a:gd name="T0" fmla="*/ 0 w 66"/>
                <a:gd name="T1" fmla="*/ 0 h 19"/>
                <a:gd name="T2" fmla="*/ 130 w 66"/>
                <a:gd name="T3" fmla="*/ 19 h 19"/>
                <a:gd name="T4" fmla="*/ 152 w 66"/>
                <a:gd name="T5" fmla="*/ 19 h 19"/>
                <a:gd name="T6" fmla="*/ 0 60000 65536"/>
                <a:gd name="T7" fmla="*/ 0 60000 65536"/>
                <a:gd name="T8" fmla="*/ 0 60000 65536"/>
              </a:gdLst>
              <a:ahLst/>
              <a:cxnLst>
                <a:cxn ang="T6">
                  <a:pos x="T0" y="T1"/>
                </a:cxn>
                <a:cxn ang="T7">
                  <a:pos x="T2" y="T3"/>
                </a:cxn>
                <a:cxn ang="T8">
                  <a:pos x="T4" y="T5"/>
                </a:cxn>
              </a:cxnLst>
              <a:rect l="0" t="0" r="r" b="b"/>
              <a:pathLst>
                <a:path w="66" h="19">
                  <a:moveTo>
                    <a:pt x="0" y="0"/>
                  </a:moveTo>
                  <a:cubicBezTo>
                    <a:pt x="18" y="13"/>
                    <a:pt x="37" y="19"/>
                    <a:pt x="57" y="19"/>
                  </a:cubicBezTo>
                  <a:cubicBezTo>
                    <a:pt x="60" y="19"/>
                    <a:pt x="63" y="19"/>
                    <a:pt x="66" y="1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6" name="Freeform 66"/>
            <p:cNvSpPr>
              <a:spLocks/>
            </p:cNvSpPr>
            <p:nvPr/>
          </p:nvSpPr>
          <p:spPr bwMode="auto">
            <a:xfrm>
              <a:off x="2303" y="1294"/>
              <a:ext cx="34" cy="9"/>
            </a:xfrm>
            <a:custGeom>
              <a:avLst/>
              <a:gdLst>
                <a:gd name="T0" fmla="*/ 0 w 29"/>
                <a:gd name="T1" fmla="*/ 9 h 9"/>
                <a:gd name="T2" fmla="*/ 64 w 29"/>
                <a:gd name="T3" fmla="*/ 0 h 9"/>
                <a:gd name="T4" fmla="*/ 0 60000 65536"/>
                <a:gd name="T5" fmla="*/ 0 60000 65536"/>
              </a:gdLst>
              <a:ahLst/>
              <a:cxnLst>
                <a:cxn ang="T4">
                  <a:pos x="T0" y="T1"/>
                </a:cxn>
                <a:cxn ang="T5">
                  <a:pos x="T2" y="T3"/>
                </a:cxn>
              </a:cxnLst>
              <a:rect l="0" t="0" r="r" b="b"/>
              <a:pathLst>
                <a:path w="29" h="9">
                  <a:moveTo>
                    <a:pt x="0" y="9"/>
                  </a:moveTo>
                  <a:cubicBezTo>
                    <a:pt x="10" y="7"/>
                    <a:pt x="20" y="4"/>
                    <a:pt x="29"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7" name="Freeform 67"/>
            <p:cNvSpPr>
              <a:spLocks/>
            </p:cNvSpPr>
            <p:nvPr/>
          </p:nvSpPr>
          <p:spPr bwMode="auto">
            <a:xfrm>
              <a:off x="2605" y="1353"/>
              <a:ext cx="20" cy="42"/>
            </a:xfrm>
            <a:custGeom>
              <a:avLst/>
              <a:gdLst>
                <a:gd name="T0" fmla="*/ 0 w 17"/>
                <a:gd name="T1" fmla="*/ 0 h 42"/>
                <a:gd name="T2" fmla="*/ 39 w 17"/>
                <a:gd name="T3" fmla="*/ 42 h 42"/>
                <a:gd name="T4" fmla="*/ 0 60000 65536"/>
                <a:gd name="T5" fmla="*/ 0 60000 65536"/>
              </a:gdLst>
              <a:ahLst/>
              <a:cxnLst>
                <a:cxn ang="T4">
                  <a:pos x="T0" y="T1"/>
                </a:cxn>
                <a:cxn ang="T5">
                  <a:pos x="T2" y="T3"/>
                </a:cxn>
              </a:cxnLst>
              <a:rect l="0" t="0" r="r" b="b"/>
              <a:pathLst>
                <a:path w="17" h="42">
                  <a:moveTo>
                    <a:pt x="0" y="0"/>
                  </a:moveTo>
                  <a:cubicBezTo>
                    <a:pt x="4" y="15"/>
                    <a:pt x="10" y="28"/>
                    <a:pt x="17" y="42"/>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8" name="Freeform 68"/>
            <p:cNvSpPr>
              <a:spLocks/>
            </p:cNvSpPr>
            <p:nvPr/>
          </p:nvSpPr>
          <p:spPr bwMode="auto">
            <a:xfrm>
              <a:off x="2990" y="1290"/>
              <a:ext cx="8" cy="46"/>
            </a:xfrm>
            <a:custGeom>
              <a:avLst/>
              <a:gdLst>
                <a:gd name="T0" fmla="*/ 0 w 7"/>
                <a:gd name="T1" fmla="*/ 46 h 46"/>
                <a:gd name="T2" fmla="*/ 13 w 7"/>
                <a:gd name="T3" fmla="*/ 0 h 46"/>
                <a:gd name="T4" fmla="*/ 0 60000 65536"/>
                <a:gd name="T5" fmla="*/ 0 60000 65536"/>
              </a:gdLst>
              <a:ahLst/>
              <a:cxnLst>
                <a:cxn ang="T4">
                  <a:pos x="T0" y="T1"/>
                </a:cxn>
                <a:cxn ang="T5">
                  <a:pos x="T2" y="T3"/>
                </a:cxn>
              </a:cxnLst>
              <a:rect l="0" t="0" r="r" b="b"/>
              <a:pathLst>
                <a:path w="7" h="46">
                  <a:moveTo>
                    <a:pt x="0" y="46"/>
                  </a:moveTo>
                  <a:cubicBezTo>
                    <a:pt x="4" y="31"/>
                    <a:pt x="6" y="16"/>
                    <a:pt x="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09" name="Freeform 69"/>
            <p:cNvSpPr>
              <a:spLocks/>
            </p:cNvSpPr>
            <p:nvPr/>
          </p:nvSpPr>
          <p:spPr bwMode="auto">
            <a:xfrm>
              <a:off x="3160" y="1008"/>
              <a:ext cx="98" cy="171"/>
            </a:xfrm>
            <a:custGeom>
              <a:avLst/>
              <a:gdLst>
                <a:gd name="T0" fmla="*/ 181 w 84"/>
                <a:gd name="T1" fmla="*/ 171 h 171"/>
                <a:gd name="T2" fmla="*/ 181 w 84"/>
                <a:gd name="T3" fmla="*/ 170 h 171"/>
                <a:gd name="T4" fmla="*/ 0 w 84"/>
                <a:gd name="T5" fmla="*/ 0 h 171"/>
                <a:gd name="T6" fmla="*/ 0 60000 65536"/>
                <a:gd name="T7" fmla="*/ 0 60000 65536"/>
                <a:gd name="T8" fmla="*/ 0 60000 65536"/>
              </a:gdLst>
              <a:ahLst/>
              <a:cxnLst>
                <a:cxn ang="T6">
                  <a:pos x="T0" y="T1"/>
                </a:cxn>
                <a:cxn ang="T7">
                  <a:pos x="T2" y="T3"/>
                </a:cxn>
                <a:cxn ang="T8">
                  <a:pos x="T4" y="T5"/>
                </a:cxn>
              </a:cxnLst>
              <a:rect l="0" t="0" r="r" b="b"/>
              <a:pathLst>
                <a:path w="84" h="171">
                  <a:moveTo>
                    <a:pt x="84" y="171"/>
                  </a:moveTo>
                  <a:cubicBezTo>
                    <a:pt x="84" y="170"/>
                    <a:pt x="84" y="170"/>
                    <a:pt x="84" y="170"/>
                  </a:cubicBezTo>
                  <a:cubicBezTo>
                    <a:pt x="84" y="97"/>
                    <a:pt x="51" y="32"/>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0" name="Freeform 70"/>
            <p:cNvSpPr>
              <a:spLocks/>
            </p:cNvSpPr>
            <p:nvPr/>
          </p:nvSpPr>
          <p:spPr bwMode="auto">
            <a:xfrm>
              <a:off x="3347" y="826"/>
              <a:ext cx="44" cy="64"/>
            </a:xfrm>
            <a:custGeom>
              <a:avLst/>
              <a:gdLst>
                <a:gd name="T0" fmla="*/ 0 w 37"/>
                <a:gd name="T1" fmla="*/ 64 h 64"/>
                <a:gd name="T2" fmla="*/ 88 w 37"/>
                <a:gd name="T3" fmla="*/ 0 h 64"/>
                <a:gd name="T4" fmla="*/ 0 60000 65536"/>
                <a:gd name="T5" fmla="*/ 0 60000 65536"/>
              </a:gdLst>
              <a:ahLst/>
              <a:cxnLst>
                <a:cxn ang="T4">
                  <a:pos x="T0" y="T1"/>
                </a:cxn>
                <a:cxn ang="T5">
                  <a:pos x="T2" y="T3"/>
                </a:cxn>
              </a:cxnLst>
              <a:rect l="0" t="0" r="r" b="b"/>
              <a:pathLst>
                <a:path w="37" h="64">
                  <a:moveTo>
                    <a:pt x="0" y="64"/>
                  </a:moveTo>
                  <a:cubicBezTo>
                    <a:pt x="16" y="46"/>
                    <a:pt x="29" y="24"/>
                    <a:pt x="37"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1" name="Freeform 71"/>
            <p:cNvSpPr>
              <a:spLocks/>
            </p:cNvSpPr>
            <p:nvPr/>
          </p:nvSpPr>
          <p:spPr bwMode="auto">
            <a:xfrm>
              <a:off x="3285" y="589"/>
              <a:ext cx="2" cy="30"/>
            </a:xfrm>
            <a:custGeom>
              <a:avLst/>
              <a:gdLst>
                <a:gd name="T0" fmla="*/ 2 w 2"/>
                <a:gd name="T1" fmla="*/ 30 h 30"/>
                <a:gd name="T2" fmla="*/ 2 w 2"/>
                <a:gd name="T3" fmla="*/ 28 h 30"/>
                <a:gd name="T4" fmla="*/ 0 w 2"/>
                <a:gd name="T5" fmla="*/ 0 h 30"/>
                <a:gd name="T6" fmla="*/ 0 60000 65536"/>
                <a:gd name="T7" fmla="*/ 0 60000 65536"/>
                <a:gd name="T8" fmla="*/ 0 60000 65536"/>
              </a:gdLst>
              <a:ahLst/>
              <a:cxnLst>
                <a:cxn ang="T6">
                  <a:pos x="T0" y="T1"/>
                </a:cxn>
                <a:cxn ang="T7">
                  <a:pos x="T2" y="T3"/>
                </a:cxn>
                <a:cxn ang="T8">
                  <a:pos x="T4" y="T5"/>
                </a:cxn>
              </a:cxnLst>
              <a:rect l="0" t="0" r="r" b="b"/>
              <a:pathLst>
                <a:path w="2" h="30">
                  <a:moveTo>
                    <a:pt x="2" y="30"/>
                  </a:moveTo>
                  <a:cubicBezTo>
                    <a:pt x="2" y="30"/>
                    <a:pt x="2" y="29"/>
                    <a:pt x="2" y="28"/>
                  </a:cubicBezTo>
                  <a:cubicBezTo>
                    <a:pt x="2" y="19"/>
                    <a:pt x="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2" name="Freeform 72"/>
            <p:cNvSpPr>
              <a:spLocks/>
            </p:cNvSpPr>
            <p:nvPr/>
          </p:nvSpPr>
          <p:spPr bwMode="auto">
            <a:xfrm>
              <a:off x="3006" y="515"/>
              <a:ext cx="22" cy="39"/>
            </a:xfrm>
            <a:custGeom>
              <a:avLst/>
              <a:gdLst>
                <a:gd name="T0" fmla="*/ 39 w 19"/>
                <a:gd name="T1" fmla="*/ 0 h 39"/>
                <a:gd name="T2" fmla="*/ 0 w 19"/>
                <a:gd name="T3" fmla="*/ 39 h 39"/>
                <a:gd name="T4" fmla="*/ 0 60000 65536"/>
                <a:gd name="T5" fmla="*/ 0 60000 65536"/>
              </a:gdLst>
              <a:ahLst/>
              <a:cxnLst>
                <a:cxn ang="T4">
                  <a:pos x="T0" y="T1"/>
                </a:cxn>
                <a:cxn ang="T5">
                  <a:pos x="T2" y="T3"/>
                </a:cxn>
              </a:cxnLst>
              <a:rect l="0" t="0" r="r" b="b"/>
              <a:pathLst>
                <a:path w="19" h="39">
                  <a:moveTo>
                    <a:pt x="19" y="0"/>
                  </a:moveTo>
                  <a:cubicBezTo>
                    <a:pt x="12" y="12"/>
                    <a:pt x="5" y="25"/>
                    <a:pt x="0" y="39"/>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3" name="Freeform 73"/>
            <p:cNvSpPr>
              <a:spLocks/>
            </p:cNvSpPr>
            <p:nvPr/>
          </p:nvSpPr>
          <p:spPr bwMode="auto">
            <a:xfrm>
              <a:off x="2795" y="538"/>
              <a:ext cx="11" cy="33"/>
            </a:xfrm>
            <a:custGeom>
              <a:avLst/>
              <a:gdLst>
                <a:gd name="T0" fmla="*/ 24 w 9"/>
                <a:gd name="T1" fmla="*/ 0 h 33"/>
                <a:gd name="T2" fmla="*/ 0 w 9"/>
                <a:gd name="T3" fmla="*/ 33 h 33"/>
                <a:gd name="T4" fmla="*/ 0 60000 65536"/>
                <a:gd name="T5" fmla="*/ 0 60000 65536"/>
              </a:gdLst>
              <a:ahLst/>
              <a:cxnLst>
                <a:cxn ang="T4">
                  <a:pos x="T0" y="T1"/>
                </a:cxn>
                <a:cxn ang="T5">
                  <a:pos x="T2" y="T3"/>
                </a:cxn>
              </a:cxnLst>
              <a:rect l="0" t="0" r="r" b="b"/>
              <a:pathLst>
                <a:path w="9" h="33">
                  <a:moveTo>
                    <a:pt x="9" y="0"/>
                  </a:moveTo>
                  <a:cubicBezTo>
                    <a:pt x="5" y="11"/>
                    <a:pt x="2" y="22"/>
                    <a:pt x="0" y="33"/>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4" name="Freeform 74"/>
            <p:cNvSpPr>
              <a:spLocks/>
            </p:cNvSpPr>
            <p:nvPr/>
          </p:nvSpPr>
          <p:spPr bwMode="auto">
            <a:xfrm>
              <a:off x="2550" y="584"/>
              <a:ext cx="40" cy="32"/>
            </a:xfrm>
            <a:custGeom>
              <a:avLst/>
              <a:gdLst>
                <a:gd name="T0" fmla="*/ 76 w 34"/>
                <a:gd name="T1" fmla="*/ 32 h 32"/>
                <a:gd name="T2" fmla="*/ 0 w 34"/>
                <a:gd name="T3" fmla="*/ 0 h 32"/>
                <a:gd name="T4" fmla="*/ 0 60000 65536"/>
                <a:gd name="T5" fmla="*/ 0 60000 65536"/>
              </a:gdLst>
              <a:ahLst/>
              <a:cxnLst>
                <a:cxn ang="T4">
                  <a:pos x="T0" y="T1"/>
                </a:cxn>
                <a:cxn ang="T5">
                  <a:pos x="T2" y="T3"/>
                </a:cxn>
              </a:cxnLst>
              <a:rect l="0" t="0" r="r" b="b"/>
              <a:pathLst>
                <a:path w="34" h="32">
                  <a:moveTo>
                    <a:pt x="34" y="32"/>
                  </a:moveTo>
                  <a:cubicBezTo>
                    <a:pt x="23" y="20"/>
                    <a:pt x="12" y="9"/>
                    <a:pt x="0" y="0"/>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114715" name="Freeform 75"/>
            <p:cNvSpPr>
              <a:spLocks/>
            </p:cNvSpPr>
            <p:nvPr/>
          </p:nvSpPr>
          <p:spPr bwMode="auto">
            <a:xfrm>
              <a:off x="2244" y="803"/>
              <a:ext cx="7" cy="34"/>
            </a:xfrm>
            <a:custGeom>
              <a:avLst/>
              <a:gdLst>
                <a:gd name="T0" fmla="*/ 0 w 6"/>
                <a:gd name="T1" fmla="*/ 0 h 34"/>
                <a:gd name="T2" fmla="*/ 13 w 6"/>
                <a:gd name="T3" fmla="*/ 34 h 34"/>
                <a:gd name="T4" fmla="*/ 0 60000 65536"/>
                <a:gd name="T5" fmla="*/ 0 60000 65536"/>
              </a:gdLst>
              <a:ahLst/>
              <a:cxnLst>
                <a:cxn ang="T4">
                  <a:pos x="T0" y="T1"/>
                </a:cxn>
                <a:cxn ang="T5">
                  <a:pos x="T2" y="T3"/>
                </a:cxn>
              </a:cxnLst>
              <a:rect l="0" t="0" r="r" b="b"/>
              <a:pathLst>
                <a:path w="6" h="34">
                  <a:moveTo>
                    <a:pt x="0" y="0"/>
                  </a:moveTo>
                  <a:cubicBezTo>
                    <a:pt x="2" y="12"/>
                    <a:pt x="3" y="23"/>
                    <a:pt x="6" y="34"/>
                  </a:cubicBezTo>
                </a:path>
              </a:pathLst>
            </a:custGeom>
            <a:noFill/>
            <a:ln w="9525" cap="rnd">
              <a:solidFill>
                <a:srgbClr val="FF680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grpSp>
      <p:sp>
        <p:nvSpPr>
          <p:cNvPr id="114702" name="Text Box 76"/>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2602238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706564"/>
                                        </p:tgtEl>
                                        <p:attrNameLst>
                                          <p:attrName>style.visibility</p:attrName>
                                        </p:attrNameLst>
                                      </p:cBhvr>
                                      <p:to>
                                        <p:strVal val="visible"/>
                                      </p:to>
                                    </p:set>
                                    <p:animEffect transition="in" filter="fade">
                                      <p:cBhvr>
                                        <p:cTn id="7" dur="500"/>
                                        <p:tgtEl>
                                          <p:spTgt spid="706564"/>
                                        </p:tgtEl>
                                      </p:cBhvr>
                                    </p:animEffect>
                                  </p:childTnLst>
                                  <p:subTnLst>
                                    <p:audio>
                                      <p:cMediaNode>
                                        <p:cTn display="0" masterRel="sameClick">
                                          <p:stCondLst>
                                            <p:cond evt="begin" delay="0">
                                              <p:tn val="5"/>
                                            </p:cond>
                                          </p:stCondLst>
                                          <p:endCondLst>
                                            <p:cond evt="onStopAudio" delay="0">
                                              <p:tgtEl>
                                                <p:sldTgt/>
                                              </p:tgtEl>
                                            </p:cond>
                                          </p:endCondLst>
                                        </p:cTn>
                                        <p:tgtEl>
                                          <p:sndTgt r:embed="rId3" name="push.wav"/>
                                        </p:tgtEl>
                                      </p:cMediaNode>
                                    </p:audio>
                                  </p:subTnLst>
                                </p:cTn>
                              </p:par>
                              <p:par>
                                <p:cTn id="8" presetID="10" presetClass="entr" presetSubtype="0" fill="hold" nodeType="withEffect">
                                  <p:stCondLst>
                                    <p:cond delay="600"/>
                                  </p:stCondLst>
                                  <p:childTnLst>
                                    <p:set>
                                      <p:cBhvr>
                                        <p:cTn id="9" dur="1" fill="hold">
                                          <p:stCondLst>
                                            <p:cond delay="0"/>
                                          </p:stCondLst>
                                        </p:cTn>
                                        <p:tgtEl>
                                          <p:spTgt spid="706564"/>
                                        </p:tgtEl>
                                        <p:attrNameLst>
                                          <p:attrName>style.visibility</p:attrName>
                                        </p:attrNameLst>
                                      </p:cBhvr>
                                      <p:to>
                                        <p:strVal val="visible"/>
                                      </p:to>
                                    </p:set>
                                    <p:animEffect transition="in" filter="fade">
                                      <p:cBhvr>
                                        <p:cTn id="10" dur="500"/>
                                        <p:tgtEl>
                                          <p:spTgt spid="706564"/>
                                        </p:tgtEl>
                                      </p:cBhvr>
                                    </p:animEffect>
                                  </p:childTnLst>
                                </p:cTn>
                              </p:par>
                              <p:par>
                                <p:cTn id="11" presetID="10" presetClass="entr" presetSubtype="0" fill="hold" nodeType="withEffect">
                                  <p:stCondLst>
                                    <p:cond delay="1000"/>
                                  </p:stCondLst>
                                  <p:childTnLst>
                                    <p:set>
                                      <p:cBhvr>
                                        <p:cTn id="12" dur="1" fill="hold">
                                          <p:stCondLst>
                                            <p:cond delay="0"/>
                                          </p:stCondLst>
                                        </p:cTn>
                                        <p:tgtEl>
                                          <p:spTgt spid="706564"/>
                                        </p:tgtEl>
                                        <p:attrNameLst>
                                          <p:attrName>style.visibility</p:attrName>
                                        </p:attrNameLst>
                                      </p:cBhvr>
                                      <p:to>
                                        <p:strVal val="visible"/>
                                      </p:to>
                                    </p:set>
                                    <p:animEffect transition="in" filter="fade">
                                      <p:cBhvr>
                                        <p:cTn id="13" dur="500"/>
                                        <p:tgtEl>
                                          <p:spTgt spid="706564"/>
                                        </p:tgtEl>
                                      </p:cBhvr>
                                    </p:animEffect>
                                  </p:childTnLst>
                                </p:cTn>
                              </p:par>
                              <p:par>
                                <p:cTn id="14" presetID="10" presetClass="entr" presetSubtype="0" fill="hold" nodeType="withEffect">
                                  <p:stCondLst>
                                    <p:cond delay="1500"/>
                                  </p:stCondLst>
                                  <p:childTnLst>
                                    <p:set>
                                      <p:cBhvr>
                                        <p:cTn id="15" dur="1" fill="hold">
                                          <p:stCondLst>
                                            <p:cond delay="0"/>
                                          </p:stCondLst>
                                        </p:cTn>
                                        <p:tgtEl>
                                          <p:spTgt spid="706564"/>
                                        </p:tgtEl>
                                        <p:attrNameLst>
                                          <p:attrName>style.visibility</p:attrName>
                                        </p:attrNameLst>
                                      </p:cBhvr>
                                      <p:to>
                                        <p:strVal val="visible"/>
                                      </p:to>
                                    </p:set>
                                    <p:animEffect transition="in" filter="fade">
                                      <p:cBhvr>
                                        <p:cTn id="16" dur="500"/>
                                        <p:tgtEl>
                                          <p:spTgt spid="706564"/>
                                        </p:tgtEl>
                                      </p:cBhvr>
                                    </p:animEffect>
                                  </p:childTnLst>
                                  <p:subTnLst>
                                    <p:audio>
                                      <p:cMediaNode>
                                        <p:cTn display="0" masterRel="sameClick">
                                          <p:stCondLst>
                                            <p:cond evt="begin" delay="0">
                                              <p:tn val="14"/>
                                            </p:cond>
                                          </p:stCondLst>
                                          <p:endCondLst>
                                            <p:cond evt="onStopAudio" delay="0">
                                              <p:tgtEl>
                                                <p:sldTgt/>
                                              </p:tgtEl>
                                            </p:cond>
                                          </p:endCondLst>
                                        </p:cTn>
                                        <p:tgtEl>
                                          <p:sndTgt r:embed="rId3" name="push.wav"/>
                                        </p:tgtEl>
                                      </p:cMediaNode>
                                    </p:audio>
                                  </p:subTnLst>
                                </p:cTn>
                              </p:par>
                              <p:par>
                                <p:cTn id="17" presetID="10" presetClass="entr" presetSubtype="0" fill="hold" nodeType="withEffect">
                                  <p:stCondLst>
                                    <p:cond delay="2100"/>
                                  </p:stCondLst>
                                  <p:childTnLst>
                                    <p:set>
                                      <p:cBhvr>
                                        <p:cTn id="18" dur="1" fill="hold">
                                          <p:stCondLst>
                                            <p:cond delay="0"/>
                                          </p:stCondLst>
                                        </p:cTn>
                                        <p:tgtEl>
                                          <p:spTgt spid="706564"/>
                                        </p:tgtEl>
                                        <p:attrNameLst>
                                          <p:attrName>style.visibility</p:attrName>
                                        </p:attrNameLst>
                                      </p:cBhvr>
                                      <p:to>
                                        <p:strVal val="visible"/>
                                      </p:to>
                                    </p:set>
                                    <p:animEffect transition="in" filter="fade">
                                      <p:cBhvr>
                                        <p:cTn id="19" dur="500"/>
                                        <p:tgtEl>
                                          <p:spTgt spid="706564"/>
                                        </p:tgtEl>
                                      </p:cBhvr>
                                    </p:animEffect>
                                  </p:childTnLst>
                                </p:cTn>
                              </p:par>
                              <p:par>
                                <p:cTn id="20" presetID="10" presetClass="entr" presetSubtype="0" fill="hold" nodeType="withEffect">
                                  <p:stCondLst>
                                    <p:cond delay="2500"/>
                                  </p:stCondLst>
                                  <p:childTnLst>
                                    <p:set>
                                      <p:cBhvr>
                                        <p:cTn id="21" dur="1" fill="hold">
                                          <p:stCondLst>
                                            <p:cond delay="0"/>
                                          </p:stCondLst>
                                        </p:cTn>
                                        <p:tgtEl>
                                          <p:spTgt spid="706564"/>
                                        </p:tgtEl>
                                        <p:attrNameLst>
                                          <p:attrName>style.visibility</p:attrName>
                                        </p:attrNameLst>
                                      </p:cBhvr>
                                      <p:to>
                                        <p:strVal val="visible"/>
                                      </p:to>
                                    </p:set>
                                    <p:animEffect transition="in" filter="fade">
                                      <p:cBhvr>
                                        <p:cTn id="22" dur="500"/>
                                        <p:tgtEl>
                                          <p:spTgt spid="706564"/>
                                        </p:tgtEl>
                                      </p:cBhvr>
                                    </p:animEffect>
                                  </p:childTnLst>
                                </p:cTn>
                              </p:par>
                              <p:par>
                                <p:cTn id="23" presetID="10" presetClass="entr" presetSubtype="0" fill="hold" nodeType="withEffect">
                                  <p:stCondLst>
                                    <p:cond delay="3000"/>
                                  </p:stCondLst>
                                  <p:childTnLst>
                                    <p:set>
                                      <p:cBhvr>
                                        <p:cTn id="24" dur="1" fill="hold">
                                          <p:stCondLst>
                                            <p:cond delay="0"/>
                                          </p:stCondLst>
                                        </p:cTn>
                                        <p:tgtEl>
                                          <p:spTgt spid="706564"/>
                                        </p:tgtEl>
                                        <p:attrNameLst>
                                          <p:attrName>style.visibility</p:attrName>
                                        </p:attrNameLst>
                                      </p:cBhvr>
                                      <p:to>
                                        <p:strVal val="visible"/>
                                      </p:to>
                                    </p:set>
                                    <p:animEffect transition="in" filter="fade">
                                      <p:cBhvr>
                                        <p:cTn id="25" dur="500"/>
                                        <p:tgtEl>
                                          <p:spTgt spid="706564"/>
                                        </p:tgtEl>
                                      </p:cBhvr>
                                    </p:animEffect>
                                  </p:childTnLst>
                                  <p:subTnLst>
                                    <p:audio>
                                      <p:cMediaNode>
                                        <p:cTn display="0" masterRel="sameClick">
                                          <p:stCondLst>
                                            <p:cond evt="begin" delay="0">
                                              <p:tn val="23"/>
                                            </p:cond>
                                          </p:stCondLst>
                                          <p:endCondLst>
                                            <p:cond evt="onStopAudio" delay="0">
                                              <p:tgtEl>
                                                <p:sldTgt/>
                                              </p:tgtEl>
                                            </p:cond>
                                          </p:endCondLst>
                                        </p:cTn>
                                        <p:tgtEl>
                                          <p:sndTgt r:embed="rId3" name="push.wav"/>
                                        </p:tgtEl>
                                      </p:cMediaNode>
                                    </p:audio>
                                  </p:subTnLst>
                                </p:cTn>
                              </p:par>
                              <p:par>
                                <p:cTn id="26" presetID="10" presetClass="entr" presetSubtype="0" fill="hold" nodeType="withEffect">
                                  <p:stCondLst>
                                    <p:cond delay="3500"/>
                                  </p:stCondLst>
                                  <p:childTnLst>
                                    <p:set>
                                      <p:cBhvr>
                                        <p:cTn id="27" dur="1" fill="hold">
                                          <p:stCondLst>
                                            <p:cond delay="0"/>
                                          </p:stCondLst>
                                        </p:cTn>
                                        <p:tgtEl>
                                          <p:spTgt spid="706564"/>
                                        </p:tgtEl>
                                        <p:attrNameLst>
                                          <p:attrName>style.visibility</p:attrName>
                                        </p:attrNameLst>
                                      </p:cBhvr>
                                      <p:to>
                                        <p:strVal val="visible"/>
                                      </p:to>
                                    </p:set>
                                    <p:animEffect transition="in" filter="fade">
                                      <p:cBhvr>
                                        <p:cTn id="28" dur="500"/>
                                        <p:tgtEl>
                                          <p:spTgt spid="706564"/>
                                        </p:tgtEl>
                                      </p:cBhvr>
                                    </p:animEffect>
                                  </p:childTnLst>
                                </p:cTn>
                              </p:par>
                              <p:par>
                                <p:cTn id="29" presetID="10" presetClass="entr" presetSubtype="0" fill="hold" nodeType="withEffect">
                                  <p:stCondLst>
                                    <p:cond delay="4000"/>
                                  </p:stCondLst>
                                  <p:childTnLst>
                                    <p:set>
                                      <p:cBhvr>
                                        <p:cTn id="30" dur="1" fill="hold">
                                          <p:stCondLst>
                                            <p:cond delay="0"/>
                                          </p:stCondLst>
                                        </p:cTn>
                                        <p:tgtEl>
                                          <p:spTgt spid="706564"/>
                                        </p:tgtEl>
                                        <p:attrNameLst>
                                          <p:attrName>style.visibility</p:attrName>
                                        </p:attrNameLst>
                                      </p:cBhvr>
                                      <p:to>
                                        <p:strVal val="visible"/>
                                      </p:to>
                                    </p:set>
                                    <p:animEffect transition="in" filter="fade">
                                      <p:cBhvr>
                                        <p:cTn id="31" dur="500"/>
                                        <p:tgtEl>
                                          <p:spTgt spid="706564"/>
                                        </p:tgtEl>
                                      </p:cBhvr>
                                    </p:animEffect>
                                  </p:childTnLst>
                                </p:cTn>
                              </p:par>
                              <p:par>
                                <p:cTn id="32" presetID="10" presetClass="entr" presetSubtype="0" fill="hold" nodeType="withEffect">
                                  <p:stCondLst>
                                    <p:cond delay="4500"/>
                                  </p:stCondLst>
                                  <p:childTnLst>
                                    <p:set>
                                      <p:cBhvr>
                                        <p:cTn id="33" dur="1" fill="hold">
                                          <p:stCondLst>
                                            <p:cond delay="0"/>
                                          </p:stCondLst>
                                        </p:cTn>
                                        <p:tgtEl>
                                          <p:spTgt spid="706564"/>
                                        </p:tgtEl>
                                        <p:attrNameLst>
                                          <p:attrName>style.visibility</p:attrName>
                                        </p:attrNameLst>
                                      </p:cBhvr>
                                      <p:to>
                                        <p:strVal val="visible"/>
                                      </p:to>
                                    </p:set>
                                    <p:animEffect transition="in" filter="fade">
                                      <p:cBhvr>
                                        <p:cTn id="34" dur="500"/>
                                        <p:tgtEl>
                                          <p:spTgt spid="706564"/>
                                        </p:tgtEl>
                                      </p:cBhvr>
                                    </p:animEffect>
                                  </p:childTnLst>
                                </p:cTn>
                              </p:par>
                              <p:par>
                                <p:cTn id="35" presetID="10" presetClass="entr" presetSubtype="0" fill="hold" nodeType="withEffect">
                                  <p:stCondLst>
                                    <p:cond delay="0"/>
                                  </p:stCondLst>
                                  <p:childTnLst>
                                    <p:set>
                                      <p:cBhvr>
                                        <p:cTn id="36" dur="1" fill="hold">
                                          <p:stCondLst>
                                            <p:cond delay="0"/>
                                          </p:stCondLst>
                                        </p:cTn>
                                        <p:tgtEl>
                                          <p:spTgt spid="706580"/>
                                        </p:tgtEl>
                                        <p:attrNameLst>
                                          <p:attrName>style.visibility</p:attrName>
                                        </p:attrNameLst>
                                      </p:cBhvr>
                                      <p:to>
                                        <p:strVal val="visible"/>
                                      </p:to>
                                    </p:set>
                                    <p:animEffect transition="in" filter="fade">
                                      <p:cBhvr>
                                        <p:cTn id="37" dur="1000"/>
                                        <p:tgtEl>
                                          <p:spTgt spid="706580"/>
                                        </p:tgtEl>
                                      </p:cBhvr>
                                    </p:animEffect>
                                  </p:childTnLst>
                                </p:cTn>
                              </p:par>
                              <p:par>
                                <p:cTn id="38" presetID="10" presetClass="entr" presetSubtype="0" fill="hold" nodeType="withEffect">
                                  <p:stCondLst>
                                    <p:cond delay="400"/>
                                  </p:stCondLst>
                                  <p:childTnLst>
                                    <p:set>
                                      <p:cBhvr>
                                        <p:cTn id="39" dur="1" fill="hold">
                                          <p:stCondLst>
                                            <p:cond delay="0"/>
                                          </p:stCondLst>
                                        </p:cTn>
                                        <p:tgtEl>
                                          <p:spTgt spid="706608"/>
                                        </p:tgtEl>
                                        <p:attrNameLst>
                                          <p:attrName>style.visibility</p:attrName>
                                        </p:attrNameLst>
                                      </p:cBhvr>
                                      <p:to>
                                        <p:strVal val="visible"/>
                                      </p:to>
                                    </p:set>
                                    <p:animEffect transition="in" filter="fade">
                                      <p:cBhvr>
                                        <p:cTn id="40" dur="1000"/>
                                        <p:tgtEl>
                                          <p:spTgt spid="706608"/>
                                        </p:tgtEl>
                                      </p:cBhvr>
                                    </p:animEffect>
                                  </p:childTnLst>
                                </p:cTn>
                              </p:par>
                              <p:par>
                                <p:cTn id="41" presetID="10" presetClass="entr" presetSubtype="0" fill="hold" nodeType="withEffect">
                                  <p:stCondLst>
                                    <p:cond delay="1000"/>
                                  </p:stCondLst>
                                  <p:childTnLst>
                                    <p:set>
                                      <p:cBhvr>
                                        <p:cTn id="42" dur="1" fill="hold">
                                          <p:stCondLst>
                                            <p:cond delay="0"/>
                                          </p:stCondLst>
                                        </p:cTn>
                                        <p:tgtEl>
                                          <p:spTgt spid="706594"/>
                                        </p:tgtEl>
                                        <p:attrNameLst>
                                          <p:attrName>style.visibility</p:attrName>
                                        </p:attrNameLst>
                                      </p:cBhvr>
                                      <p:to>
                                        <p:strVal val="visible"/>
                                      </p:to>
                                    </p:set>
                                    <p:animEffect transition="in" filter="fade">
                                      <p:cBhvr>
                                        <p:cTn id="43" dur="1000"/>
                                        <p:tgtEl>
                                          <p:spTgt spid="706594"/>
                                        </p:tgtEl>
                                      </p:cBhvr>
                                    </p:animEffect>
                                  </p:childTnLst>
                                </p:cTn>
                              </p:par>
                              <p:par>
                                <p:cTn id="44" presetID="10" presetClass="entr" presetSubtype="0" fill="hold" nodeType="withEffect">
                                  <p:stCondLst>
                                    <p:cond delay="1500"/>
                                  </p:stCondLst>
                                  <p:childTnLst>
                                    <p:set>
                                      <p:cBhvr>
                                        <p:cTn id="45" dur="1" fill="hold">
                                          <p:stCondLst>
                                            <p:cond delay="0"/>
                                          </p:stCondLst>
                                        </p:cTn>
                                        <p:tgtEl>
                                          <p:spTgt spid="706622"/>
                                        </p:tgtEl>
                                        <p:attrNameLst>
                                          <p:attrName>style.visibility</p:attrName>
                                        </p:attrNameLst>
                                      </p:cBhvr>
                                      <p:to>
                                        <p:strVal val="visible"/>
                                      </p:to>
                                    </p:set>
                                    <p:animEffect transition="in" filter="fade">
                                      <p:cBhvr>
                                        <p:cTn id="46" dur="1000"/>
                                        <p:tgtEl>
                                          <p:spTgt spid="706622"/>
                                        </p:tgtEl>
                                      </p:cBhvr>
                                    </p:animEffect>
                                  </p:childTnLst>
                                </p:cTn>
                              </p:par>
                              <p:par>
                                <p:cTn id="47" presetID="10" presetClass="exit" presetSubtype="0" fill="hold" nodeType="withEffect">
                                  <p:stCondLst>
                                    <p:cond delay="2900"/>
                                  </p:stCondLst>
                                  <p:childTnLst>
                                    <p:animEffect transition="out" filter="fade">
                                      <p:cBhvr>
                                        <p:cTn id="48" dur="3400"/>
                                        <p:tgtEl>
                                          <p:spTgt spid="706563"/>
                                        </p:tgtEl>
                                      </p:cBhvr>
                                    </p:animEffect>
                                    <p:set>
                                      <p:cBhvr>
                                        <p:cTn id="49" dur="1" fill="hold">
                                          <p:stCondLst>
                                            <p:cond delay="3399"/>
                                          </p:stCondLst>
                                        </p:cTn>
                                        <p:tgtEl>
                                          <p:spTgt spid="706563"/>
                                        </p:tgtEl>
                                        <p:attrNameLst>
                                          <p:attrName>style.visibility</p:attrName>
                                        </p:attrNameLst>
                                      </p:cBhvr>
                                      <p:to>
                                        <p:strVal val="hidden"/>
                                      </p:to>
                                    </p:set>
                                  </p:childTnLst>
                                </p:cTn>
                              </p:par>
                            </p:childTnLst>
                          </p:cTn>
                        </p:par>
                        <p:par>
                          <p:cTn id="50" fill="hold" nodeType="afterGroup">
                            <p:stCondLst>
                              <p:cond delay="6300"/>
                            </p:stCondLst>
                            <p:childTnLst>
                              <p:par>
                                <p:cTn id="51" presetID="10" presetClass="exit" presetSubtype="0" fill="hold" nodeType="afterEffect">
                                  <p:stCondLst>
                                    <p:cond delay="0"/>
                                  </p:stCondLst>
                                  <p:childTnLst>
                                    <p:animEffect transition="out" filter="fade">
                                      <p:cBhvr>
                                        <p:cTn id="52" dur="1000"/>
                                        <p:tgtEl>
                                          <p:spTgt spid="706608"/>
                                        </p:tgtEl>
                                      </p:cBhvr>
                                    </p:animEffect>
                                    <p:set>
                                      <p:cBhvr>
                                        <p:cTn id="53" dur="1" fill="hold">
                                          <p:stCondLst>
                                            <p:cond delay="999"/>
                                          </p:stCondLst>
                                        </p:cTn>
                                        <p:tgtEl>
                                          <p:spTgt spid="706608"/>
                                        </p:tgtEl>
                                        <p:attrNameLst>
                                          <p:attrName>style.visibility</p:attrName>
                                        </p:attrNameLst>
                                      </p:cBhvr>
                                      <p:to>
                                        <p:strVal val="hidden"/>
                                      </p:to>
                                    </p:set>
                                  </p:childTnLst>
                                </p:cTn>
                              </p:par>
                              <p:par>
                                <p:cTn id="54" presetID="10" presetClass="exit" presetSubtype="0" fill="hold" nodeType="withEffect">
                                  <p:stCondLst>
                                    <p:cond delay="0"/>
                                  </p:stCondLst>
                                  <p:childTnLst>
                                    <p:animEffect transition="out" filter="fade">
                                      <p:cBhvr>
                                        <p:cTn id="55" dur="1000"/>
                                        <p:tgtEl>
                                          <p:spTgt spid="706622"/>
                                        </p:tgtEl>
                                      </p:cBhvr>
                                    </p:animEffect>
                                    <p:set>
                                      <p:cBhvr>
                                        <p:cTn id="56" dur="1" fill="hold">
                                          <p:stCondLst>
                                            <p:cond delay="999"/>
                                          </p:stCondLst>
                                        </p:cTn>
                                        <p:tgtEl>
                                          <p:spTgt spid="706622"/>
                                        </p:tgtEl>
                                        <p:attrNameLst>
                                          <p:attrName>style.visibility</p:attrName>
                                        </p:attrNameLst>
                                      </p:cBhvr>
                                      <p:to>
                                        <p:strVal val="hidden"/>
                                      </p:to>
                                    </p:set>
                                  </p:childTnLst>
                                </p:cTn>
                              </p:par>
                              <p:par>
                                <p:cTn id="57" presetID="10" presetClass="exit" presetSubtype="0" fill="hold" nodeType="withEffect">
                                  <p:stCondLst>
                                    <p:cond delay="0"/>
                                  </p:stCondLst>
                                  <p:childTnLst>
                                    <p:animEffect transition="out" filter="fade">
                                      <p:cBhvr>
                                        <p:cTn id="58" dur="1000"/>
                                        <p:tgtEl>
                                          <p:spTgt spid="706580"/>
                                        </p:tgtEl>
                                      </p:cBhvr>
                                    </p:animEffect>
                                    <p:set>
                                      <p:cBhvr>
                                        <p:cTn id="59" dur="1" fill="hold">
                                          <p:stCondLst>
                                            <p:cond delay="999"/>
                                          </p:stCondLst>
                                        </p:cTn>
                                        <p:tgtEl>
                                          <p:spTgt spid="706580"/>
                                        </p:tgtEl>
                                        <p:attrNameLst>
                                          <p:attrName>style.visibility</p:attrName>
                                        </p:attrNameLst>
                                      </p:cBhvr>
                                      <p:to>
                                        <p:strVal val="hidden"/>
                                      </p:to>
                                    </p:set>
                                  </p:childTnLst>
                                </p:cTn>
                              </p:par>
                              <p:par>
                                <p:cTn id="60" presetID="10" presetClass="exit" presetSubtype="0" fill="hold" nodeType="withEffect">
                                  <p:stCondLst>
                                    <p:cond delay="0"/>
                                  </p:stCondLst>
                                  <p:childTnLst>
                                    <p:animEffect transition="out" filter="fade">
                                      <p:cBhvr>
                                        <p:cTn id="61" dur="1000"/>
                                        <p:tgtEl>
                                          <p:spTgt spid="706594"/>
                                        </p:tgtEl>
                                      </p:cBhvr>
                                    </p:animEffect>
                                    <p:set>
                                      <p:cBhvr>
                                        <p:cTn id="62" dur="1" fill="hold">
                                          <p:stCondLst>
                                            <p:cond delay="999"/>
                                          </p:stCondLst>
                                        </p:cTn>
                                        <p:tgtEl>
                                          <p:spTgt spid="706594"/>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1000"/>
                                        <p:tgtEl>
                                          <p:spTgt spid="706564"/>
                                        </p:tgtEl>
                                      </p:cBhvr>
                                    </p:animEffect>
                                    <p:set>
                                      <p:cBhvr>
                                        <p:cTn id="65" dur="1" fill="hold">
                                          <p:stCondLst>
                                            <p:cond delay="999"/>
                                          </p:stCondLst>
                                        </p:cTn>
                                        <p:tgtEl>
                                          <p:spTgt spid="70656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5714" name="Picture 2" descr="02ClickiTAnim01missing"/>
          <p:cNvPicPr>
            <a:picLocks noChangeAspect="1" noChangeArrowheads="1"/>
          </p:cNvPicPr>
          <p:nvPr/>
        </p:nvPicPr>
        <p:blipFill>
          <a:blip r:embed="rId4">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08611" name="Group 3"/>
          <p:cNvGrpSpPr>
            <a:grpSpLocks noChangeAspect="1"/>
          </p:cNvGrpSpPr>
          <p:nvPr/>
        </p:nvGrpSpPr>
        <p:grpSpPr bwMode="auto">
          <a:xfrm>
            <a:off x="2576513" y="136525"/>
            <a:ext cx="3154362" cy="3940175"/>
            <a:chOff x="1488" y="432"/>
            <a:chExt cx="1825" cy="2280"/>
          </a:xfrm>
        </p:grpSpPr>
        <p:pic>
          <p:nvPicPr>
            <p:cNvPr id="115729" name="Picture 4"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0" name="Picture 5" descr="ABGeo020092_51gra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1" name="Picture 6"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2" name="Picture 7"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33" name="Picture 8" descr="GreenFluo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5716" name="Group 9"/>
          <p:cNvGrpSpPr>
            <a:grpSpLocks/>
          </p:cNvGrpSpPr>
          <p:nvPr/>
        </p:nvGrpSpPr>
        <p:grpSpPr bwMode="auto">
          <a:xfrm>
            <a:off x="6280150" y="4346575"/>
            <a:ext cx="411163" cy="427038"/>
            <a:chOff x="4909" y="2594"/>
            <a:chExt cx="259" cy="269"/>
          </a:xfrm>
        </p:grpSpPr>
        <p:sp>
          <p:nvSpPr>
            <p:cNvPr id="115727"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8"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7" name="Group 12"/>
          <p:cNvGrpSpPr>
            <a:grpSpLocks/>
          </p:cNvGrpSpPr>
          <p:nvPr/>
        </p:nvGrpSpPr>
        <p:grpSpPr bwMode="auto">
          <a:xfrm>
            <a:off x="6283325" y="2625725"/>
            <a:ext cx="411163" cy="427038"/>
            <a:chOff x="4909" y="2594"/>
            <a:chExt cx="259" cy="269"/>
          </a:xfrm>
        </p:grpSpPr>
        <p:sp>
          <p:nvSpPr>
            <p:cNvPr id="115725"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6"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8" name="Group 15"/>
          <p:cNvGrpSpPr>
            <a:grpSpLocks/>
          </p:cNvGrpSpPr>
          <p:nvPr/>
        </p:nvGrpSpPr>
        <p:grpSpPr bwMode="auto">
          <a:xfrm>
            <a:off x="6291263" y="6067425"/>
            <a:ext cx="411162" cy="427038"/>
            <a:chOff x="4909" y="2594"/>
            <a:chExt cx="259" cy="269"/>
          </a:xfrm>
        </p:grpSpPr>
        <p:sp>
          <p:nvSpPr>
            <p:cNvPr id="115723"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4"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5719" name="Group 18"/>
          <p:cNvGrpSpPr>
            <a:grpSpLocks/>
          </p:cNvGrpSpPr>
          <p:nvPr/>
        </p:nvGrpSpPr>
        <p:grpSpPr bwMode="auto">
          <a:xfrm>
            <a:off x="6294438" y="858838"/>
            <a:ext cx="411162" cy="427037"/>
            <a:chOff x="4909" y="2594"/>
            <a:chExt cx="259" cy="269"/>
          </a:xfrm>
        </p:grpSpPr>
        <p:sp>
          <p:nvSpPr>
            <p:cNvPr id="115721"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5722"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5720"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Tree>
    <p:extLst>
      <p:ext uri="{BB962C8B-B14F-4D97-AF65-F5344CB8AC3E}">
        <p14:creationId xmlns:p14="http://schemas.microsoft.com/office/powerpoint/2010/main" val="285931105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500"/>
                                  </p:stCondLst>
                                  <p:childTnLst>
                                    <p:set>
                                      <p:cBhvr>
                                        <p:cTn id="6" dur="1" fill="hold">
                                          <p:stCondLst>
                                            <p:cond delay="0"/>
                                          </p:stCondLst>
                                        </p:cTn>
                                        <p:tgtEl>
                                          <p:spTgt spid="708611"/>
                                        </p:tgtEl>
                                        <p:attrNameLst>
                                          <p:attrName>style.visibility</p:attrName>
                                        </p:attrNameLst>
                                      </p:cBhvr>
                                      <p:to>
                                        <p:strVal val="visible"/>
                                      </p:to>
                                    </p:set>
                                    <p:animEffect transition="in" filter="fade">
                                      <p:cBhvr>
                                        <p:cTn id="7" dur="1000"/>
                                        <p:tgtEl>
                                          <p:spTgt spid="708611"/>
                                        </p:tgtEl>
                                      </p:cBhvr>
                                    </p:animEffect>
                                  </p:childTnLst>
                                </p:cTn>
                              </p:par>
                              <p:par>
                                <p:cTn id="8" presetID="10" presetClass="entr" presetSubtype="0" fill="hold" nodeType="withEffect">
                                  <p:stCondLst>
                                    <p:cond delay="500"/>
                                  </p:stCondLst>
                                  <p:childTnLst>
                                    <p:set>
                                      <p:cBhvr>
                                        <p:cTn id="9" dur="1" fill="hold">
                                          <p:stCondLst>
                                            <p:cond delay="0"/>
                                          </p:stCondLst>
                                        </p:cTn>
                                        <p:tgtEl>
                                          <p:spTgt spid="708611"/>
                                        </p:tgtEl>
                                        <p:attrNameLst>
                                          <p:attrName>style.visibility</p:attrName>
                                        </p:attrNameLst>
                                      </p:cBhvr>
                                      <p:to>
                                        <p:strVal val="visible"/>
                                      </p:to>
                                    </p:set>
                                    <p:animEffect transition="in" filter="fade">
                                      <p:cBhvr>
                                        <p:cTn id="10" dur="1000"/>
                                        <p:tgtEl>
                                          <p:spTgt spid="70861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0" presetClass="path" presetSubtype="0" fill="hold" nodeType="clickEffect">
                                  <p:stCondLst>
                                    <p:cond delay="0"/>
                                  </p:stCondLst>
                                  <p:childTnLst>
                                    <p:animMotion origin="layout" path="M 4.44444E-6 4.07407E-6 L 0.10486 0.08263 " pathEditMode="relative" rAng="0" ptsTypes="AA">
                                      <p:cBhvr>
                                        <p:cTn id="14" dur="500" fill="hold"/>
                                        <p:tgtEl>
                                          <p:spTgt spid="708611"/>
                                        </p:tgtEl>
                                        <p:attrNameLst>
                                          <p:attrName>ppt_x</p:attrName>
                                          <p:attrName>ppt_y</p:attrName>
                                        </p:attrNameLst>
                                      </p:cBhvr>
                                      <p:rCtr x="5243" y="4120"/>
                                    </p:animMotion>
                                  </p:childTnLst>
                                </p:cTn>
                              </p:par>
                              <p:par>
                                <p:cTn id="15" presetID="1" presetClass="entr" presetSubtype="0" fill="hold" nodeType="withEffect">
                                  <p:stCondLst>
                                    <p:cond delay="300"/>
                                  </p:stCondLst>
                                  <p:childTnLst>
                                    <p:set>
                                      <p:cBhvr>
                                        <p:cTn id="16" dur="1" fill="hold">
                                          <p:stCondLst>
                                            <p:cond delay="0"/>
                                          </p:stCondLst>
                                        </p:cTn>
                                        <p:tgtEl>
                                          <p:spTgt spid="708611"/>
                                        </p:tgtEl>
                                        <p:attrNameLst>
                                          <p:attrName>style.visibility</p:attrName>
                                        </p:attrNameLst>
                                      </p:cBhvr>
                                      <p:to>
                                        <p:strVal val="visible"/>
                                      </p:to>
                                    </p:set>
                                  </p:childTnLst>
                                  <p:subTnLst>
                                    <p:audio>
                                      <p:cMediaNode>
                                        <p:cTn display="0" masterRel="sameClick">
                                          <p:stCondLst>
                                            <p:cond evt="begin" delay="0">
                                              <p:tn val="15"/>
                                            </p:cond>
                                          </p:stCondLst>
                                          <p:endCondLst>
                                            <p:cond evt="onStopAudio" delay="0">
                                              <p:tgtEl>
                                                <p:sldTgt/>
                                              </p:tgtEl>
                                            </p:cond>
                                          </p:endCondLst>
                                        </p:cTn>
                                        <p:tgtEl>
                                          <p:sndTgt r:embed="rId3" name="suction.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6738" name="Picture 2" descr="02ClickiTAnim01missing"/>
          <p:cNvPicPr>
            <a:picLocks noChangeAspect="1" noChangeArrowheads="1"/>
          </p:cNvPicPr>
          <p:nvPr/>
        </p:nvPicPr>
        <p:blipFill>
          <a:blip r:embed="rId3">
            <a:extLst>
              <a:ext uri="{28A0092B-C50C-407E-A947-70E740481C1C}">
                <a14:useLocalDpi xmlns:a14="http://schemas.microsoft.com/office/drawing/2010/main" val="0"/>
              </a:ext>
            </a:extLst>
          </a:blip>
          <a:srcRect t="22218" b="10565"/>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6739" name="Group 3"/>
          <p:cNvGrpSpPr>
            <a:grpSpLocks noChangeAspect="1"/>
          </p:cNvGrpSpPr>
          <p:nvPr/>
        </p:nvGrpSpPr>
        <p:grpSpPr bwMode="auto">
          <a:xfrm>
            <a:off x="3532188" y="692150"/>
            <a:ext cx="3154362" cy="3940175"/>
            <a:chOff x="1488" y="432"/>
            <a:chExt cx="1825" cy="2280"/>
          </a:xfrm>
        </p:grpSpPr>
        <p:pic>
          <p:nvPicPr>
            <p:cNvPr id="116754" name="Picture 4"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1104"/>
              <a:ext cx="432" cy="4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5" name="Picture 5" descr="ABGeo020092_51gray"/>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36" y="432"/>
              <a:ext cx="1777" cy="2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6" name="Picture 6"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72" y="672"/>
              <a:ext cx="480" cy="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7" name="Picture 7"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6" y="2112"/>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58" name="Picture 8" descr="GreenFluo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8" y="1344"/>
              <a:ext cx="528" cy="5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6740" name="Group 9"/>
          <p:cNvGrpSpPr>
            <a:grpSpLocks/>
          </p:cNvGrpSpPr>
          <p:nvPr/>
        </p:nvGrpSpPr>
        <p:grpSpPr bwMode="auto">
          <a:xfrm>
            <a:off x="6280150" y="4346575"/>
            <a:ext cx="411163" cy="427038"/>
            <a:chOff x="4909" y="2594"/>
            <a:chExt cx="259" cy="269"/>
          </a:xfrm>
        </p:grpSpPr>
        <p:sp>
          <p:nvSpPr>
            <p:cNvPr id="116752" name="Oval 10"/>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3" name="Text Box 11"/>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1" name="Group 12"/>
          <p:cNvGrpSpPr>
            <a:grpSpLocks/>
          </p:cNvGrpSpPr>
          <p:nvPr/>
        </p:nvGrpSpPr>
        <p:grpSpPr bwMode="auto">
          <a:xfrm>
            <a:off x="6283325" y="2625725"/>
            <a:ext cx="411163" cy="427038"/>
            <a:chOff x="4909" y="2594"/>
            <a:chExt cx="259" cy="269"/>
          </a:xfrm>
        </p:grpSpPr>
        <p:sp>
          <p:nvSpPr>
            <p:cNvPr id="116750" name="Oval 13"/>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51" name="Text Box 14"/>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2" name="Group 15"/>
          <p:cNvGrpSpPr>
            <a:grpSpLocks/>
          </p:cNvGrpSpPr>
          <p:nvPr/>
        </p:nvGrpSpPr>
        <p:grpSpPr bwMode="auto">
          <a:xfrm>
            <a:off x="6291263" y="6067425"/>
            <a:ext cx="411162" cy="427038"/>
            <a:chOff x="4909" y="2594"/>
            <a:chExt cx="259" cy="269"/>
          </a:xfrm>
        </p:grpSpPr>
        <p:sp>
          <p:nvSpPr>
            <p:cNvPr id="116748" name="Oval 16"/>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9" name="Text Box 17"/>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grpSp>
        <p:nvGrpSpPr>
          <p:cNvPr id="116743" name="Group 18"/>
          <p:cNvGrpSpPr>
            <a:grpSpLocks/>
          </p:cNvGrpSpPr>
          <p:nvPr/>
        </p:nvGrpSpPr>
        <p:grpSpPr bwMode="auto">
          <a:xfrm>
            <a:off x="6294438" y="858838"/>
            <a:ext cx="411162" cy="427037"/>
            <a:chOff x="4909" y="2594"/>
            <a:chExt cx="259" cy="269"/>
          </a:xfrm>
        </p:grpSpPr>
        <p:sp>
          <p:nvSpPr>
            <p:cNvPr id="116746" name="Oval 19"/>
            <p:cNvSpPr>
              <a:spLocks noChangeArrowheads="1"/>
            </p:cNvSpPr>
            <p:nvPr/>
          </p:nvSpPr>
          <p:spPr bwMode="auto">
            <a:xfrm>
              <a:off x="4909" y="2594"/>
              <a:ext cx="25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6747" name="Text Box 20"/>
            <p:cNvSpPr txBox="1">
              <a:spLocks noChangeArrowheads="1"/>
            </p:cNvSpPr>
            <p:nvPr/>
          </p:nvSpPr>
          <p:spPr bwMode="auto">
            <a:xfrm>
              <a:off x="4938" y="2610"/>
              <a:ext cx="218"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17961" dir="2700000" algn="ctr" rotWithShape="0">
                      <a:schemeClr val="tx1">
                        <a:alpha val="50000"/>
                      </a:schemeClr>
                    </a:outerShdw>
                  </a:effectLst>
                </a14:hiddenEffects>
              </a:ext>
            </a:extLst>
          </p:spPr>
          <p:txBody>
            <a:bodyPr wrap="none" lIns="45720" rIns="45720">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800" b="1">
                  <a:solidFill>
                    <a:srgbClr val="64A4EA"/>
                  </a:solidFill>
                </a:rPr>
                <a:t>Br</a:t>
              </a:r>
            </a:p>
          </p:txBody>
        </p:sp>
      </p:grpSp>
      <p:sp>
        <p:nvSpPr>
          <p:cNvPr id="116744" name="Text Box 21"/>
          <p:cNvSpPr txBox="1">
            <a:spLocks noChangeArrowheads="1"/>
          </p:cNvSpPr>
          <p:nvPr/>
        </p:nvSpPr>
        <p:spPr bwMode="auto">
          <a:xfrm>
            <a:off x="228600" y="228600"/>
            <a:ext cx="1154113"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BrdU</a:t>
            </a:r>
          </a:p>
        </p:txBody>
      </p:sp>
      <p:sp>
        <p:nvSpPr>
          <p:cNvPr id="116745" name="Text Box 22"/>
          <p:cNvSpPr txBox="1">
            <a:spLocks noChangeArrowheads="1"/>
          </p:cNvSpPr>
          <p:nvPr/>
        </p:nvSpPr>
        <p:spPr bwMode="auto">
          <a:xfrm>
            <a:off x="334963" y="3903663"/>
            <a:ext cx="5167312" cy="2566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Multiplex compatible </a:t>
            </a:r>
            <a:r>
              <a:rPr lang="en-US" altLang="en-US" sz="1800" b="1" i="1"/>
              <a:t>but</a:t>
            </a:r>
            <a:r>
              <a:rPr lang="en-US" altLang="en-US" sz="1800" b="1"/>
              <a:t>, strand separation requirement for anti-BrdU access, can affect:</a:t>
            </a:r>
          </a:p>
          <a:p>
            <a:pPr lvl="1" eaLnBrk="1" hangingPunct="1">
              <a:spcBef>
                <a:spcPct val="50000"/>
              </a:spcBef>
              <a:buFontTx/>
              <a:buChar char="•"/>
            </a:pPr>
            <a:r>
              <a:rPr lang="en-US" altLang="en-US" sz="1800" b="1"/>
              <a:t> Ability for other antibodies to bind</a:t>
            </a:r>
          </a:p>
          <a:p>
            <a:pPr lvl="1" eaLnBrk="1" hangingPunct="1">
              <a:spcBef>
                <a:spcPct val="50000"/>
              </a:spcBef>
              <a:buFontTx/>
              <a:buChar char="•"/>
            </a:pPr>
            <a:r>
              <a:rPr lang="en-US" altLang="en-US" sz="1800" b="1"/>
              <a:t> Morphology</a:t>
            </a:r>
          </a:p>
          <a:p>
            <a:pPr lvl="1" eaLnBrk="1" hangingPunct="1">
              <a:spcBef>
                <a:spcPct val="50000"/>
              </a:spcBef>
              <a:buFontTx/>
              <a:buChar char="•"/>
            </a:pPr>
            <a:r>
              <a:rPr lang="en-US" altLang="en-US" sz="1800" b="1"/>
              <a:t> Ability for dyes that require dsDNA to bind efficiently, i.e., cell cycle dyes</a:t>
            </a:r>
          </a:p>
        </p:txBody>
      </p:sp>
    </p:spTree>
    <p:extLst>
      <p:ext uri="{BB962C8B-B14F-4D97-AF65-F5344CB8AC3E}">
        <p14:creationId xmlns:p14="http://schemas.microsoft.com/office/powerpoint/2010/main" val="31321921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12706" name="Picture 2" descr="EduBlack0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7738" y="2063750"/>
            <a:ext cx="2587625" cy="281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Picture 3"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2708" name="Text Box 4"/>
          <p:cNvSpPr txBox="1">
            <a:spLocks noChangeArrowheads="1"/>
          </p:cNvSpPr>
          <p:nvPr/>
        </p:nvSpPr>
        <p:spPr bwMode="auto">
          <a:xfrm>
            <a:off x="1727200" y="5005388"/>
            <a:ext cx="3241675"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0"/>
              </a:spcBef>
              <a:buClrTx/>
              <a:buSzTx/>
              <a:buFontTx/>
              <a:buNone/>
            </a:pPr>
            <a:r>
              <a:rPr lang="en-US" altLang="en-US" sz="1600" b="1"/>
              <a:t>EdU (5-ethynyl-2</a:t>
            </a:r>
            <a:r>
              <a:rPr lang="en-US" altLang="en-US" sz="1800" b="1"/>
              <a:t>'</a:t>
            </a:r>
            <a:r>
              <a:rPr lang="en-US" altLang="en-US" sz="1600" b="1"/>
              <a:t>-deoxyuridine)</a:t>
            </a:r>
          </a:p>
        </p:txBody>
      </p:sp>
      <p:sp>
        <p:nvSpPr>
          <p:cNvPr id="117765" name="Text Box 5"/>
          <p:cNvSpPr txBox="1">
            <a:spLocks noChangeArrowheads="1"/>
          </p:cNvSpPr>
          <p:nvPr/>
        </p:nvSpPr>
        <p:spPr bwMode="auto">
          <a:xfrm>
            <a:off x="228600" y="228600"/>
            <a:ext cx="1804988"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2710" name="Group 6"/>
          <p:cNvGrpSpPr>
            <a:grpSpLocks/>
          </p:cNvGrpSpPr>
          <p:nvPr/>
        </p:nvGrpSpPr>
        <p:grpSpPr bwMode="auto">
          <a:xfrm rot="1800000">
            <a:off x="6276975" y="4340225"/>
            <a:ext cx="427038" cy="427038"/>
            <a:chOff x="4920" y="2977"/>
            <a:chExt cx="269" cy="269"/>
          </a:xfrm>
        </p:grpSpPr>
        <p:sp>
          <p:nvSpPr>
            <p:cNvPr id="117785" name="Oval 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6" name="Group 8"/>
            <p:cNvGrpSpPr>
              <a:grpSpLocks/>
            </p:cNvGrpSpPr>
            <p:nvPr/>
          </p:nvGrpSpPr>
          <p:grpSpPr bwMode="auto">
            <a:xfrm>
              <a:off x="4973" y="3074"/>
              <a:ext cx="163" cy="82"/>
              <a:chOff x="4973" y="3074"/>
              <a:chExt cx="163" cy="82"/>
            </a:xfrm>
          </p:grpSpPr>
          <p:sp>
            <p:nvSpPr>
              <p:cNvPr id="117787" name="Line 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8" name="Line 1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9" name="Line 1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16" name="Group 12"/>
          <p:cNvGrpSpPr>
            <a:grpSpLocks/>
          </p:cNvGrpSpPr>
          <p:nvPr/>
        </p:nvGrpSpPr>
        <p:grpSpPr bwMode="auto">
          <a:xfrm rot="-2400000">
            <a:off x="6249988" y="6086475"/>
            <a:ext cx="427037" cy="427038"/>
            <a:chOff x="4920" y="2977"/>
            <a:chExt cx="269" cy="269"/>
          </a:xfrm>
        </p:grpSpPr>
        <p:sp>
          <p:nvSpPr>
            <p:cNvPr id="117780" name="Oval 1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81" name="Group 14"/>
            <p:cNvGrpSpPr>
              <a:grpSpLocks/>
            </p:cNvGrpSpPr>
            <p:nvPr/>
          </p:nvGrpSpPr>
          <p:grpSpPr bwMode="auto">
            <a:xfrm>
              <a:off x="4973" y="3074"/>
              <a:ext cx="163" cy="82"/>
              <a:chOff x="4973" y="3074"/>
              <a:chExt cx="163" cy="82"/>
            </a:xfrm>
          </p:grpSpPr>
          <p:sp>
            <p:nvSpPr>
              <p:cNvPr id="117782" name="Line 1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3" name="Line 1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84" name="Line 1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2" name="Group 18"/>
          <p:cNvGrpSpPr>
            <a:grpSpLocks/>
          </p:cNvGrpSpPr>
          <p:nvPr/>
        </p:nvGrpSpPr>
        <p:grpSpPr bwMode="auto">
          <a:xfrm rot="-2400000">
            <a:off x="6248400" y="2611438"/>
            <a:ext cx="427038" cy="427037"/>
            <a:chOff x="4920" y="2977"/>
            <a:chExt cx="269" cy="269"/>
          </a:xfrm>
        </p:grpSpPr>
        <p:sp>
          <p:nvSpPr>
            <p:cNvPr id="117775" name="Oval 19"/>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6" name="Group 20"/>
            <p:cNvGrpSpPr>
              <a:grpSpLocks/>
            </p:cNvGrpSpPr>
            <p:nvPr/>
          </p:nvGrpSpPr>
          <p:grpSpPr bwMode="auto">
            <a:xfrm>
              <a:off x="4973" y="3074"/>
              <a:ext cx="163" cy="82"/>
              <a:chOff x="4973" y="3074"/>
              <a:chExt cx="163" cy="82"/>
            </a:xfrm>
          </p:grpSpPr>
          <p:sp>
            <p:nvSpPr>
              <p:cNvPr id="117777" name="Line 21"/>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8" name="Line 22"/>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9" name="Line 23"/>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2728" name="Group 24"/>
          <p:cNvGrpSpPr>
            <a:grpSpLocks/>
          </p:cNvGrpSpPr>
          <p:nvPr/>
        </p:nvGrpSpPr>
        <p:grpSpPr bwMode="auto">
          <a:xfrm rot="1800000">
            <a:off x="6276975" y="846138"/>
            <a:ext cx="427038" cy="427037"/>
            <a:chOff x="4920" y="2977"/>
            <a:chExt cx="269" cy="269"/>
          </a:xfrm>
        </p:grpSpPr>
        <p:sp>
          <p:nvSpPr>
            <p:cNvPr id="117770" name="Oval 2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7771" name="Group 26"/>
            <p:cNvGrpSpPr>
              <a:grpSpLocks/>
            </p:cNvGrpSpPr>
            <p:nvPr/>
          </p:nvGrpSpPr>
          <p:grpSpPr bwMode="auto">
            <a:xfrm>
              <a:off x="4973" y="3074"/>
              <a:ext cx="163" cy="82"/>
              <a:chOff x="4973" y="3074"/>
              <a:chExt cx="163" cy="82"/>
            </a:xfrm>
          </p:grpSpPr>
          <p:sp>
            <p:nvSpPr>
              <p:cNvPr id="117772" name="Line 2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3" name="Line 2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7774" name="Line 2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212053792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nodeType="clickEffect">
                                  <p:stCondLst>
                                    <p:cond delay="0"/>
                                  </p:stCondLst>
                                  <p:childTnLst>
                                    <p:animMotion origin="layout" path="M 8.33333E-7 -2.22222E-6 L 0.32135 0.16134 " pathEditMode="relative" ptsTypes="AA">
                                      <p:cBhvr>
                                        <p:cTn id="6" dur="2000" fill="hold"/>
                                        <p:tgtEl>
                                          <p:spTgt spid="712706"/>
                                        </p:tgtEl>
                                        <p:attrNameLst>
                                          <p:attrName>ppt_x</p:attrName>
                                          <p:attrName>ppt_y</p:attrName>
                                        </p:attrNameLst>
                                      </p:cBhvr>
                                    </p:animMotion>
                                  </p:childTnLst>
                                </p:cTn>
                              </p:par>
                              <p:par>
                                <p:cTn id="7" presetID="6" presetClass="emph" presetSubtype="0" fill="hold" nodeType="withEffect">
                                  <p:stCondLst>
                                    <p:cond delay="0"/>
                                  </p:stCondLst>
                                  <p:childTnLst>
                                    <p:animScale>
                                      <p:cBhvr>
                                        <p:cTn id="8" dur="2000" fill="hold"/>
                                        <p:tgtEl>
                                          <p:spTgt spid="712706"/>
                                        </p:tgtEl>
                                      </p:cBhvr>
                                      <p:by x="25000" y="25000"/>
                                    </p:animScale>
                                  </p:childTnLst>
                                </p:cTn>
                              </p:par>
                              <p:par>
                                <p:cTn id="9" presetID="10" presetClass="exit" presetSubtype="0" fill="hold" nodeType="withEffect">
                                  <p:stCondLst>
                                    <p:cond delay="1000"/>
                                  </p:stCondLst>
                                  <p:childTnLst>
                                    <p:animEffect transition="out" filter="fade">
                                      <p:cBhvr>
                                        <p:cTn id="10" dur="1000"/>
                                        <p:tgtEl>
                                          <p:spTgt spid="712706"/>
                                        </p:tgtEl>
                                      </p:cBhvr>
                                    </p:animEffect>
                                    <p:set>
                                      <p:cBhvr>
                                        <p:cTn id="11" dur="1" fill="hold">
                                          <p:stCondLst>
                                            <p:cond delay="999"/>
                                          </p:stCondLst>
                                        </p:cTn>
                                        <p:tgtEl>
                                          <p:spTgt spid="712706"/>
                                        </p:tgtEl>
                                        <p:attrNameLst>
                                          <p:attrName>style.visibility</p:attrName>
                                        </p:attrNameLst>
                                      </p:cBhvr>
                                      <p:to>
                                        <p:strVal val="hidden"/>
                                      </p:to>
                                    </p:set>
                                  </p:childTnLst>
                                </p:cTn>
                              </p:par>
                              <p:par>
                                <p:cTn id="12" presetID="10" presetClass="exit" presetSubtype="0" fill="hold" grpId="0" nodeType="withEffect">
                                  <p:stCondLst>
                                    <p:cond delay="0"/>
                                  </p:stCondLst>
                                  <p:childTnLst>
                                    <p:animEffect transition="out" filter="fade">
                                      <p:cBhvr>
                                        <p:cTn id="13" dur="1000"/>
                                        <p:tgtEl>
                                          <p:spTgt spid="712708"/>
                                        </p:tgtEl>
                                      </p:cBhvr>
                                    </p:animEffect>
                                    <p:set>
                                      <p:cBhvr>
                                        <p:cTn id="14" dur="1" fill="hold">
                                          <p:stCondLst>
                                            <p:cond delay="999"/>
                                          </p:stCondLst>
                                        </p:cTn>
                                        <p:tgtEl>
                                          <p:spTgt spid="712708"/>
                                        </p:tgtEl>
                                        <p:attrNameLst>
                                          <p:attrName>style.visibility</p:attrName>
                                        </p:attrNameLst>
                                      </p:cBhvr>
                                      <p:to>
                                        <p:strVal val="hidden"/>
                                      </p:to>
                                    </p:set>
                                  </p:childTnLst>
                                </p:cTn>
                              </p:par>
                              <p:par>
                                <p:cTn id="15" presetID="10" presetClass="entr" presetSubtype="0" fill="hold" nodeType="withEffect">
                                  <p:stCondLst>
                                    <p:cond delay="1500"/>
                                  </p:stCondLst>
                                  <p:childTnLst>
                                    <p:set>
                                      <p:cBhvr>
                                        <p:cTn id="16" dur="1" fill="hold">
                                          <p:stCondLst>
                                            <p:cond delay="0"/>
                                          </p:stCondLst>
                                        </p:cTn>
                                        <p:tgtEl>
                                          <p:spTgt spid="712710"/>
                                        </p:tgtEl>
                                        <p:attrNameLst>
                                          <p:attrName>style.visibility</p:attrName>
                                        </p:attrNameLst>
                                      </p:cBhvr>
                                      <p:to>
                                        <p:strVal val="visible"/>
                                      </p:to>
                                    </p:set>
                                    <p:animEffect transition="in" filter="fade">
                                      <p:cBhvr>
                                        <p:cTn id="17" dur="500"/>
                                        <p:tgtEl>
                                          <p:spTgt spid="712710"/>
                                        </p:tgtEl>
                                      </p:cBhvr>
                                    </p:animEffect>
                                  </p:childTnLst>
                                </p:cTn>
                              </p:par>
                              <p:par>
                                <p:cTn id="18" presetID="10" presetClass="entr" presetSubtype="0" fill="hold" nodeType="withEffect">
                                  <p:stCondLst>
                                    <p:cond delay="1900"/>
                                  </p:stCondLst>
                                  <p:childTnLst>
                                    <p:set>
                                      <p:cBhvr>
                                        <p:cTn id="19" dur="1" fill="hold">
                                          <p:stCondLst>
                                            <p:cond delay="0"/>
                                          </p:stCondLst>
                                        </p:cTn>
                                        <p:tgtEl>
                                          <p:spTgt spid="712722"/>
                                        </p:tgtEl>
                                        <p:attrNameLst>
                                          <p:attrName>style.visibility</p:attrName>
                                        </p:attrNameLst>
                                      </p:cBhvr>
                                      <p:to>
                                        <p:strVal val="visible"/>
                                      </p:to>
                                    </p:set>
                                    <p:animEffect transition="in" filter="fade">
                                      <p:cBhvr>
                                        <p:cTn id="20" dur="500"/>
                                        <p:tgtEl>
                                          <p:spTgt spid="712722"/>
                                        </p:tgtEl>
                                      </p:cBhvr>
                                    </p:animEffect>
                                  </p:childTnLst>
                                </p:cTn>
                              </p:par>
                              <p:par>
                                <p:cTn id="21" presetID="10" presetClass="entr" presetSubtype="0" fill="hold" nodeType="withEffect">
                                  <p:stCondLst>
                                    <p:cond delay="2100"/>
                                  </p:stCondLst>
                                  <p:childTnLst>
                                    <p:set>
                                      <p:cBhvr>
                                        <p:cTn id="22" dur="1" fill="hold">
                                          <p:stCondLst>
                                            <p:cond delay="0"/>
                                          </p:stCondLst>
                                        </p:cTn>
                                        <p:tgtEl>
                                          <p:spTgt spid="712716"/>
                                        </p:tgtEl>
                                        <p:attrNameLst>
                                          <p:attrName>style.visibility</p:attrName>
                                        </p:attrNameLst>
                                      </p:cBhvr>
                                      <p:to>
                                        <p:strVal val="visible"/>
                                      </p:to>
                                    </p:set>
                                    <p:animEffect transition="in" filter="fade">
                                      <p:cBhvr>
                                        <p:cTn id="23" dur="500"/>
                                        <p:tgtEl>
                                          <p:spTgt spid="712716"/>
                                        </p:tgtEl>
                                      </p:cBhvr>
                                    </p:animEffect>
                                  </p:childTnLst>
                                </p:cTn>
                              </p:par>
                              <p:par>
                                <p:cTn id="24" presetID="10" presetClass="entr" presetSubtype="0" fill="hold" nodeType="withEffect">
                                  <p:stCondLst>
                                    <p:cond delay="2500"/>
                                  </p:stCondLst>
                                  <p:childTnLst>
                                    <p:set>
                                      <p:cBhvr>
                                        <p:cTn id="25" dur="1" fill="hold">
                                          <p:stCondLst>
                                            <p:cond delay="0"/>
                                          </p:stCondLst>
                                        </p:cTn>
                                        <p:tgtEl>
                                          <p:spTgt spid="712728"/>
                                        </p:tgtEl>
                                        <p:attrNameLst>
                                          <p:attrName>style.visibility</p:attrName>
                                        </p:attrNameLst>
                                      </p:cBhvr>
                                      <p:to>
                                        <p:strVal val="visible"/>
                                      </p:to>
                                    </p:set>
                                    <p:animEffect transition="in" filter="fade">
                                      <p:cBhvr>
                                        <p:cTn id="26" dur="500"/>
                                        <p:tgtEl>
                                          <p:spTgt spid="7127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2708" grpId="0"/>
    </p:bldLst>
  </p:timing>
</p:sld>
</file>

<file path=ppt/slides/slide7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8786" name="Picture 2" descr="02ClickiTAnim01"/>
          <p:cNvPicPr>
            <a:picLocks noChangeAspect="1" noChangeArrowheads="1"/>
          </p:cNvPicPr>
          <p:nvPr/>
        </p:nvPicPr>
        <p:blipFill>
          <a:blip r:embed="rId4">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87" name="Text Box 3"/>
          <p:cNvSpPr txBox="1">
            <a:spLocks noChangeArrowheads="1"/>
          </p:cNvSpPr>
          <p:nvPr/>
        </p:nvSpPr>
        <p:spPr bwMode="auto">
          <a:xfrm>
            <a:off x="228600" y="228600"/>
            <a:ext cx="18161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714756" name="Group 4"/>
          <p:cNvGrpSpPr>
            <a:grpSpLocks/>
          </p:cNvGrpSpPr>
          <p:nvPr/>
        </p:nvGrpSpPr>
        <p:grpSpPr bwMode="auto">
          <a:xfrm rot="1800000">
            <a:off x="6276975" y="4340225"/>
            <a:ext cx="427038" cy="427038"/>
            <a:chOff x="4920" y="2977"/>
            <a:chExt cx="269" cy="269"/>
          </a:xfrm>
        </p:grpSpPr>
        <p:sp>
          <p:nvSpPr>
            <p:cNvPr id="118820"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21" name="Group 6"/>
            <p:cNvGrpSpPr>
              <a:grpSpLocks/>
            </p:cNvGrpSpPr>
            <p:nvPr/>
          </p:nvGrpSpPr>
          <p:grpSpPr bwMode="auto">
            <a:xfrm>
              <a:off x="4973" y="3074"/>
              <a:ext cx="163" cy="82"/>
              <a:chOff x="4973" y="3074"/>
              <a:chExt cx="163" cy="82"/>
            </a:xfrm>
          </p:grpSpPr>
          <p:sp>
            <p:nvSpPr>
              <p:cNvPr id="118822"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3"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24"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2" name="Group 10"/>
          <p:cNvGrpSpPr>
            <a:grpSpLocks/>
          </p:cNvGrpSpPr>
          <p:nvPr/>
        </p:nvGrpSpPr>
        <p:grpSpPr bwMode="auto">
          <a:xfrm rot="-2400000">
            <a:off x="6249988" y="6086475"/>
            <a:ext cx="427037" cy="427038"/>
            <a:chOff x="4920" y="2977"/>
            <a:chExt cx="269" cy="269"/>
          </a:xfrm>
        </p:grpSpPr>
        <p:sp>
          <p:nvSpPr>
            <p:cNvPr id="118815"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6" name="Group 12"/>
            <p:cNvGrpSpPr>
              <a:grpSpLocks/>
            </p:cNvGrpSpPr>
            <p:nvPr/>
          </p:nvGrpSpPr>
          <p:grpSpPr bwMode="auto">
            <a:xfrm>
              <a:off x="4973" y="3074"/>
              <a:ext cx="163" cy="82"/>
              <a:chOff x="4973" y="3074"/>
              <a:chExt cx="163" cy="82"/>
            </a:xfrm>
          </p:grpSpPr>
          <p:sp>
            <p:nvSpPr>
              <p:cNvPr id="118817"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8"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9"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68" name="Group 16"/>
          <p:cNvGrpSpPr>
            <a:grpSpLocks/>
          </p:cNvGrpSpPr>
          <p:nvPr/>
        </p:nvGrpSpPr>
        <p:grpSpPr bwMode="auto">
          <a:xfrm rot="-2400000">
            <a:off x="6248400" y="2611438"/>
            <a:ext cx="427038" cy="427037"/>
            <a:chOff x="4920" y="2977"/>
            <a:chExt cx="269" cy="269"/>
          </a:xfrm>
        </p:grpSpPr>
        <p:sp>
          <p:nvSpPr>
            <p:cNvPr id="118810"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11" name="Group 18"/>
            <p:cNvGrpSpPr>
              <a:grpSpLocks/>
            </p:cNvGrpSpPr>
            <p:nvPr/>
          </p:nvGrpSpPr>
          <p:grpSpPr bwMode="auto">
            <a:xfrm>
              <a:off x="4973" y="3074"/>
              <a:ext cx="163" cy="82"/>
              <a:chOff x="4973" y="3074"/>
              <a:chExt cx="163" cy="82"/>
            </a:xfrm>
          </p:grpSpPr>
          <p:sp>
            <p:nvSpPr>
              <p:cNvPr id="118812"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3"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14"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74" name="Group 22"/>
          <p:cNvGrpSpPr>
            <a:grpSpLocks/>
          </p:cNvGrpSpPr>
          <p:nvPr/>
        </p:nvGrpSpPr>
        <p:grpSpPr bwMode="auto">
          <a:xfrm rot="1800000">
            <a:off x="6276975" y="846138"/>
            <a:ext cx="427038" cy="427037"/>
            <a:chOff x="4920" y="2977"/>
            <a:chExt cx="269" cy="269"/>
          </a:xfrm>
        </p:grpSpPr>
        <p:sp>
          <p:nvSpPr>
            <p:cNvPr id="118805"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8806" name="Group 24"/>
            <p:cNvGrpSpPr>
              <a:grpSpLocks/>
            </p:cNvGrpSpPr>
            <p:nvPr/>
          </p:nvGrpSpPr>
          <p:grpSpPr bwMode="auto">
            <a:xfrm>
              <a:off x="4973" y="3074"/>
              <a:ext cx="163" cy="82"/>
              <a:chOff x="4973" y="3074"/>
              <a:chExt cx="163" cy="82"/>
            </a:xfrm>
          </p:grpSpPr>
          <p:sp>
            <p:nvSpPr>
              <p:cNvPr id="118807"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8"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9"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714780" name="Group 28"/>
          <p:cNvGrpSpPr>
            <a:grpSpLocks/>
          </p:cNvGrpSpPr>
          <p:nvPr/>
        </p:nvGrpSpPr>
        <p:grpSpPr bwMode="auto">
          <a:xfrm>
            <a:off x="1201738" y="3302000"/>
            <a:ext cx="5568950" cy="2600325"/>
            <a:chOff x="757" y="2080"/>
            <a:chExt cx="3508" cy="1638"/>
          </a:xfrm>
        </p:grpSpPr>
        <p:sp>
          <p:nvSpPr>
            <p:cNvPr id="118801" name="Rectangle 29"/>
            <p:cNvSpPr>
              <a:spLocks noChangeArrowheads="1"/>
            </p:cNvSpPr>
            <p:nvPr/>
          </p:nvSpPr>
          <p:spPr bwMode="auto">
            <a:xfrm>
              <a:off x="3906" y="2717"/>
              <a:ext cx="359" cy="32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sp>
          <p:nvSpPr>
            <p:cNvPr id="118802" name="Line 30"/>
            <p:cNvSpPr>
              <a:spLocks noChangeShapeType="1"/>
            </p:cNvSpPr>
            <p:nvPr/>
          </p:nvSpPr>
          <p:spPr bwMode="auto">
            <a:xfrm flipH="1" flipV="1">
              <a:off x="2582" y="2094"/>
              <a:ext cx="1324" cy="62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8803" name="Line 31"/>
            <p:cNvSpPr>
              <a:spLocks noChangeShapeType="1"/>
            </p:cNvSpPr>
            <p:nvPr/>
          </p:nvSpPr>
          <p:spPr bwMode="auto">
            <a:xfrm flipH="1">
              <a:off x="2573" y="3040"/>
              <a:ext cx="1327" cy="64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pic>
          <p:nvPicPr>
            <p:cNvPr id="118804" name="Picture 32" descr="InsetEdU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7" y="2080"/>
              <a:ext cx="1854" cy="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714785" name="Picture 33"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83063" y="2160588"/>
            <a:ext cx="9144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6" name="Picture 34"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7" name="Picture 35"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786688" y="129540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8" name="Picture 36"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89" name="Picture 37" descr="FluorBefore0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659688" y="50482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0" name="Picture 38" descr="FluorAfter0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1" name="Picture 39" descr="FluorBefore0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76525" y="1212850"/>
            <a:ext cx="914400" cy="852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4792" name="Picture 40" descr="FluorAfter0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943017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withEffect">
                                  <p:stCondLst>
                                    <p:cond delay="0"/>
                                  </p:stCondLst>
                                  <p:childTnLst>
                                    <p:set>
                                      <p:cBhvr>
                                        <p:cTn id="6" dur="1" fill="hold">
                                          <p:stCondLst>
                                            <p:cond delay="0"/>
                                          </p:stCondLst>
                                        </p:cTn>
                                        <p:tgtEl>
                                          <p:spTgt spid="714780"/>
                                        </p:tgtEl>
                                        <p:attrNameLst>
                                          <p:attrName>style.visibility</p:attrName>
                                        </p:attrNameLst>
                                      </p:cBhvr>
                                      <p:to>
                                        <p:strVal val="visible"/>
                                      </p:to>
                                    </p:set>
                                    <p:animEffect transition="in" filter="wipe(right)">
                                      <p:cBhvr>
                                        <p:cTn id="7" dur="500"/>
                                        <p:tgtEl>
                                          <p:spTgt spid="71478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4785"/>
                                        </p:tgtEl>
                                        <p:attrNameLst>
                                          <p:attrName>style.visibility</p:attrName>
                                        </p:attrNameLst>
                                      </p:cBhvr>
                                      <p:to>
                                        <p:strVal val="visible"/>
                                      </p:to>
                                    </p:set>
                                    <p:animEffect transition="in" filter="fade">
                                      <p:cBhvr>
                                        <p:cTn id="12" dur="1000"/>
                                        <p:tgtEl>
                                          <p:spTgt spid="714785"/>
                                        </p:tgtEl>
                                      </p:cBhvr>
                                    </p:animEffect>
                                  </p:childTnLst>
                                </p:cTn>
                              </p:par>
                              <p:par>
                                <p:cTn id="13" presetID="10" presetClass="entr" presetSubtype="0" fill="hold" nodeType="withEffect">
                                  <p:stCondLst>
                                    <p:cond delay="0"/>
                                  </p:stCondLst>
                                  <p:childTnLst>
                                    <p:set>
                                      <p:cBhvr>
                                        <p:cTn id="14" dur="1" fill="hold">
                                          <p:stCondLst>
                                            <p:cond delay="0"/>
                                          </p:stCondLst>
                                        </p:cTn>
                                        <p:tgtEl>
                                          <p:spTgt spid="714787"/>
                                        </p:tgtEl>
                                        <p:attrNameLst>
                                          <p:attrName>style.visibility</p:attrName>
                                        </p:attrNameLst>
                                      </p:cBhvr>
                                      <p:to>
                                        <p:strVal val="visible"/>
                                      </p:to>
                                    </p:set>
                                    <p:animEffect transition="in" filter="fade">
                                      <p:cBhvr>
                                        <p:cTn id="15" dur="1000"/>
                                        <p:tgtEl>
                                          <p:spTgt spid="714787"/>
                                        </p:tgtEl>
                                      </p:cBhvr>
                                    </p:animEffect>
                                  </p:childTnLst>
                                </p:cTn>
                              </p:par>
                              <p:par>
                                <p:cTn id="16" presetID="10" presetClass="entr" presetSubtype="0" fill="hold" nodeType="withEffect">
                                  <p:stCondLst>
                                    <p:cond delay="0"/>
                                  </p:stCondLst>
                                  <p:childTnLst>
                                    <p:set>
                                      <p:cBhvr>
                                        <p:cTn id="17" dur="1" fill="hold">
                                          <p:stCondLst>
                                            <p:cond delay="0"/>
                                          </p:stCondLst>
                                        </p:cTn>
                                        <p:tgtEl>
                                          <p:spTgt spid="714789"/>
                                        </p:tgtEl>
                                        <p:attrNameLst>
                                          <p:attrName>style.visibility</p:attrName>
                                        </p:attrNameLst>
                                      </p:cBhvr>
                                      <p:to>
                                        <p:strVal val="visible"/>
                                      </p:to>
                                    </p:set>
                                    <p:animEffect transition="in" filter="fade">
                                      <p:cBhvr>
                                        <p:cTn id="18" dur="1000"/>
                                        <p:tgtEl>
                                          <p:spTgt spid="714789"/>
                                        </p:tgtEl>
                                      </p:cBhvr>
                                    </p:animEffect>
                                  </p:childTnLst>
                                </p:cTn>
                              </p:par>
                              <p:par>
                                <p:cTn id="19" presetID="10" presetClass="entr" presetSubtype="0" fill="hold" nodeType="withEffect">
                                  <p:stCondLst>
                                    <p:cond delay="0"/>
                                  </p:stCondLst>
                                  <p:childTnLst>
                                    <p:set>
                                      <p:cBhvr>
                                        <p:cTn id="20" dur="1" fill="hold">
                                          <p:stCondLst>
                                            <p:cond delay="0"/>
                                          </p:stCondLst>
                                        </p:cTn>
                                        <p:tgtEl>
                                          <p:spTgt spid="714791"/>
                                        </p:tgtEl>
                                        <p:attrNameLst>
                                          <p:attrName>style.visibility</p:attrName>
                                        </p:attrNameLst>
                                      </p:cBhvr>
                                      <p:to>
                                        <p:strVal val="visible"/>
                                      </p:to>
                                    </p:set>
                                    <p:animEffect transition="in" filter="fade">
                                      <p:cBhvr>
                                        <p:cTn id="21" dur="1000"/>
                                        <p:tgtEl>
                                          <p:spTgt spid="714791"/>
                                        </p:tgtEl>
                                      </p:cBhvr>
                                    </p:animEffect>
                                  </p:childTnLst>
                                </p:cTn>
                              </p:par>
                              <p:par>
                                <p:cTn id="22" presetID="10" presetClass="exit" presetSubtype="0" fill="hold" nodeType="withEffect">
                                  <p:stCondLst>
                                    <p:cond delay="0"/>
                                  </p:stCondLst>
                                  <p:childTnLst>
                                    <p:animEffect transition="out" filter="fade">
                                      <p:cBhvr>
                                        <p:cTn id="23" dur="1000"/>
                                        <p:tgtEl>
                                          <p:spTgt spid="714780"/>
                                        </p:tgtEl>
                                      </p:cBhvr>
                                    </p:animEffect>
                                    <p:set>
                                      <p:cBhvr>
                                        <p:cTn id="24" dur="1" fill="hold">
                                          <p:stCondLst>
                                            <p:cond delay="999"/>
                                          </p:stCondLst>
                                        </p:cTn>
                                        <p:tgtEl>
                                          <p:spTgt spid="714780"/>
                                        </p:tgtEl>
                                        <p:attrNameLst>
                                          <p:attrName>style.visibility</p:attrName>
                                        </p:attrNameLst>
                                      </p:cBhvr>
                                      <p:to>
                                        <p:strVal val="hidden"/>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0" presetClass="path" presetSubtype="0" fill="hold" nodeType="clickEffect">
                                  <p:stCondLst>
                                    <p:cond delay="0"/>
                                  </p:stCondLst>
                                  <p:childTnLst>
                                    <p:animMotion origin="layout" path="M 4.72222E-6 -3.33333E-6 C 0.01597 0.02246 0.0651 0.09954 0.09583 0.13473 C 0.12656 0.16991 0.16631 0.19514 0.18489 0.21088 " pathEditMode="relative" rAng="0" ptsTypes="aaa">
                                      <p:cBhvr>
                                        <p:cTn id="28" dur="1000" fill="hold"/>
                                        <p:tgtEl>
                                          <p:spTgt spid="714785"/>
                                        </p:tgtEl>
                                        <p:attrNameLst>
                                          <p:attrName>ppt_x</p:attrName>
                                          <p:attrName>ppt_y</p:attrName>
                                        </p:attrNameLst>
                                      </p:cBhvr>
                                      <p:rCtr x="9236" y="10532"/>
                                    </p:animMotion>
                                  </p:childTnLst>
                                </p:cTn>
                              </p:par>
                              <p:par>
                                <p:cTn id="29" presetID="1" presetClass="exit" presetSubtype="0" fill="hold" nodeType="withEffect">
                                  <p:stCondLst>
                                    <p:cond delay="1000"/>
                                  </p:stCondLst>
                                  <p:childTnLst>
                                    <p:set>
                                      <p:cBhvr>
                                        <p:cTn id="30" dur="1" fill="hold">
                                          <p:stCondLst>
                                            <p:cond delay="0"/>
                                          </p:stCondLst>
                                        </p:cTn>
                                        <p:tgtEl>
                                          <p:spTgt spid="714785"/>
                                        </p:tgtEl>
                                        <p:attrNameLst>
                                          <p:attrName>style.visibility</p:attrName>
                                        </p:attrNameLst>
                                      </p:cBhvr>
                                      <p:to>
                                        <p:strVal val="hidden"/>
                                      </p:to>
                                    </p:set>
                                  </p:childTnLst>
                                </p:cTn>
                              </p:par>
                              <p:par>
                                <p:cTn id="31" presetID="1" presetClass="entr" presetSubtype="0" fill="hold" nodeType="withEffect">
                                  <p:stCondLst>
                                    <p:cond delay="1000"/>
                                  </p:stCondLst>
                                  <p:childTnLst>
                                    <p:set>
                                      <p:cBhvr>
                                        <p:cTn id="32" dur="1" fill="hold">
                                          <p:stCondLst>
                                            <p:cond delay="0"/>
                                          </p:stCondLst>
                                        </p:cTn>
                                        <p:tgtEl>
                                          <p:spTgt spid="714786"/>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click.wav"/>
                                        </p:tgtEl>
                                      </p:cMediaNode>
                                    </p:audio>
                                  </p:subTnLst>
                                </p:cTn>
                              </p:par>
                              <p:par>
                                <p:cTn id="33" presetID="1" presetClass="exit" presetSubtype="0" fill="hold" nodeType="withEffect">
                                  <p:stCondLst>
                                    <p:cond delay="1000"/>
                                  </p:stCondLst>
                                  <p:childTnLst>
                                    <p:set>
                                      <p:cBhvr>
                                        <p:cTn id="34" dur="1" fill="hold">
                                          <p:stCondLst>
                                            <p:cond delay="0"/>
                                          </p:stCondLst>
                                        </p:cTn>
                                        <p:tgtEl>
                                          <p:spTgt spid="714756"/>
                                        </p:tgtEl>
                                        <p:attrNameLst>
                                          <p:attrName>style.visibility</p:attrName>
                                        </p:attrNameLst>
                                      </p:cBhvr>
                                      <p:to>
                                        <p:strVal val="hidden"/>
                                      </p:to>
                                    </p:set>
                                  </p:childTnLst>
                                </p:cTn>
                              </p:par>
                              <p:par>
                                <p:cTn id="35" presetID="0" presetClass="path" presetSubtype="0" fill="hold" nodeType="withEffect">
                                  <p:stCondLst>
                                    <p:cond delay="500"/>
                                  </p:stCondLst>
                                  <p:childTnLst>
                                    <p:animMotion origin="layout" path="M -2.5E-6 4.07407E-6 C -0.01337 0.00301 -0.0526 0.00301 -0.08055 0.01782 C -0.1085 0.03263 -0.14948 0.07407 -0.16771 0.08888 " pathEditMode="relative" rAng="0" ptsTypes="aaa">
                                      <p:cBhvr>
                                        <p:cTn id="36" dur="1000" fill="hold"/>
                                        <p:tgtEl>
                                          <p:spTgt spid="714787"/>
                                        </p:tgtEl>
                                        <p:attrNameLst>
                                          <p:attrName>ppt_x</p:attrName>
                                          <p:attrName>ppt_y</p:attrName>
                                        </p:attrNameLst>
                                      </p:cBhvr>
                                      <p:rCtr x="-8385" y="4444"/>
                                    </p:animMotion>
                                  </p:childTnLst>
                                </p:cTn>
                              </p:par>
                              <p:par>
                                <p:cTn id="37" presetID="1" presetClass="exit" presetSubtype="0" fill="hold" nodeType="withEffect">
                                  <p:stCondLst>
                                    <p:cond delay="1500"/>
                                  </p:stCondLst>
                                  <p:childTnLst>
                                    <p:set>
                                      <p:cBhvr>
                                        <p:cTn id="38" dur="1" fill="hold">
                                          <p:stCondLst>
                                            <p:cond delay="0"/>
                                          </p:stCondLst>
                                        </p:cTn>
                                        <p:tgtEl>
                                          <p:spTgt spid="714787"/>
                                        </p:tgtEl>
                                        <p:attrNameLst>
                                          <p:attrName>style.visibility</p:attrName>
                                        </p:attrNameLst>
                                      </p:cBhvr>
                                      <p:to>
                                        <p:strVal val="hidden"/>
                                      </p:to>
                                    </p:set>
                                  </p:childTnLst>
                                </p:cTn>
                              </p:par>
                              <p:par>
                                <p:cTn id="39" presetID="1" presetClass="entr" presetSubtype="0" fill="hold" nodeType="withEffect">
                                  <p:stCondLst>
                                    <p:cond delay="1500"/>
                                  </p:stCondLst>
                                  <p:childTnLst>
                                    <p:set>
                                      <p:cBhvr>
                                        <p:cTn id="40" dur="1" fill="hold">
                                          <p:stCondLst>
                                            <p:cond delay="0"/>
                                          </p:stCondLst>
                                        </p:cTn>
                                        <p:tgtEl>
                                          <p:spTgt spid="714788"/>
                                        </p:tgtEl>
                                        <p:attrNameLst>
                                          <p:attrName>style.visibility</p:attrName>
                                        </p:attrNameLst>
                                      </p:cBhvr>
                                      <p:to>
                                        <p:strVal val="visible"/>
                                      </p:to>
                                    </p:set>
                                  </p:childTnLst>
                                  <p:subTnLst>
                                    <p:audio>
                                      <p:cMediaNode>
                                        <p:cTn display="0" masterRel="sameClick">
                                          <p:stCondLst>
                                            <p:cond evt="begin" delay="0">
                                              <p:tn val="39"/>
                                            </p:cond>
                                          </p:stCondLst>
                                          <p:endCondLst>
                                            <p:cond evt="onStopAudio" delay="0">
                                              <p:tgtEl>
                                                <p:sldTgt/>
                                              </p:tgtEl>
                                            </p:cond>
                                          </p:endCondLst>
                                        </p:cTn>
                                        <p:tgtEl>
                                          <p:sndTgt r:embed="rId3" name="click.wav"/>
                                        </p:tgtEl>
                                      </p:cMediaNode>
                                    </p:audio>
                                  </p:subTnLst>
                                </p:cTn>
                              </p:par>
                              <p:par>
                                <p:cTn id="41" presetID="1" presetClass="exit" presetSubtype="0" fill="hold" nodeType="withEffect">
                                  <p:stCondLst>
                                    <p:cond delay="1500"/>
                                  </p:stCondLst>
                                  <p:childTnLst>
                                    <p:set>
                                      <p:cBhvr>
                                        <p:cTn id="42" dur="1" fill="hold">
                                          <p:stCondLst>
                                            <p:cond delay="0"/>
                                          </p:stCondLst>
                                        </p:cTn>
                                        <p:tgtEl>
                                          <p:spTgt spid="714768"/>
                                        </p:tgtEl>
                                        <p:attrNameLst>
                                          <p:attrName>style.visibility</p:attrName>
                                        </p:attrNameLst>
                                      </p:cBhvr>
                                      <p:to>
                                        <p:strVal val="hidden"/>
                                      </p:to>
                                    </p:set>
                                  </p:childTnLst>
                                </p:cTn>
                              </p:par>
                              <p:par>
                                <p:cTn id="43" presetID="0" presetClass="path" presetSubtype="0" fill="hold" nodeType="withEffect">
                                  <p:stCondLst>
                                    <p:cond delay="1000"/>
                                  </p:stCondLst>
                                  <p:childTnLst>
                                    <p:animMotion origin="layout" path="M -3.61111E-6 4.56647E-6 C -0.01284 0.00138 -0.05052 0.00138 -0.07743 0.00901 C -0.10416 0.01687 -0.14357 0.03815 -0.16093 0.04601 " pathEditMode="relative" rAng="0" ptsTypes="aaa">
                                      <p:cBhvr>
                                        <p:cTn id="44" dur="1000" fill="hold"/>
                                        <p:tgtEl>
                                          <p:spTgt spid="714789"/>
                                        </p:tgtEl>
                                        <p:attrNameLst>
                                          <p:attrName>ppt_x</p:attrName>
                                          <p:attrName>ppt_y</p:attrName>
                                        </p:attrNameLst>
                                      </p:cBhvr>
                                      <p:rCtr x="-8056" y="2289"/>
                                    </p:animMotion>
                                  </p:childTnLst>
                                </p:cTn>
                              </p:par>
                              <p:par>
                                <p:cTn id="45" presetID="1" presetClass="exit" presetSubtype="0" fill="hold" nodeType="withEffect">
                                  <p:stCondLst>
                                    <p:cond delay="2000"/>
                                  </p:stCondLst>
                                  <p:childTnLst>
                                    <p:set>
                                      <p:cBhvr>
                                        <p:cTn id="46" dur="1" fill="hold">
                                          <p:stCondLst>
                                            <p:cond delay="0"/>
                                          </p:stCondLst>
                                        </p:cTn>
                                        <p:tgtEl>
                                          <p:spTgt spid="714789"/>
                                        </p:tgtEl>
                                        <p:attrNameLst>
                                          <p:attrName>style.visibility</p:attrName>
                                        </p:attrNameLst>
                                      </p:cBhvr>
                                      <p:to>
                                        <p:strVal val="hidden"/>
                                      </p:to>
                                    </p:set>
                                  </p:childTnLst>
                                </p:cTn>
                              </p:par>
                              <p:par>
                                <p:cTn id="47" presetID="1" presetClass="entr" presetSubtype="0" fill="hold" nodeType="withEffect">
                                  <p:stCondLst>
                                    <p:cond delay="2000"/>
                                  </p:stCondLst>
                                  <p:childTnLst>
                                    <p:set>
                                      <p:cBhvr>
                                        <p:cTn id="48" dur="1" fill="hold">
                                          <p:stCondLst>
                                            <p:cond delay="0"/>
                                          </p:stCondLst>
                                        </p:cTn>
                                        <p:tgtEl>
                                          <p:spTgt spid="714790"/>
                                        </p:tgtEl>
                                        <p:attrNameLst>
                                          <p:attrName>style.visibility</p:attrName>
                                        </p:attrNameLst>
                                      </p:cBhvr>
                                      <p:to>
                                        <p:strVal val="visible"/>
                                      </p:to>
                                    </p:set>
                                  </p:childTnLst>
                                  <p:subTnLst>
                                    <p:audio>
                                      <p:cMediaNode>
                                        <p:cTn display="0" masterRel="sameClick">
                                          <p:stCondLst>
                                            <p:cond evt="begin" delay="0">
                                              <p:tn val="47"/>
                                            </p:cond>
                                          </p:stCondLst>
                                          <p:endCondLst>
                                            <p:cond evt="onStopAudio" delay="0">
                                              <p:tgtEl>
                                                <p:sldTgt/>
                                              </p:tgtEl>
                                            </p:cond>
                                          </p:endCondLst>
                                        </p:cTn>
                                        <p:tgtEl>
                                          <p:sndTgt r:embed="rId3" name="click.wav"/>
                                        </p:tgtEl>
                                      </p:cMediaNode>
                                    </p:audio>
                                  </p:subTnLst>
                                </p:cTn>
                              </p:par>
                              <p:par>
                                <p:cTn id="49" presetID="1" presetClass="exit" presetSubtype="0" fill="hold" nodeType="withEffect">
                                  <p:stCondLst>
                                    <p:cond delay="2000"/>
                                  </p:stCondLst>
                                  <p:childTnLst>
                                    <p:set>
                                      <p:cBhvr>
                                        <p:cTn id="50" dur="1" fill="hold">
                                          <p:stCondLst>
                                            <p:cond delay="0"/>
                                          </p:stCondLst>
                                        </p:cTn>
                                        <p:tgtEl>
                                          <p:spTgt spid="714762"/>
                                        </p:tgtEl>
                                        <p:attrNameLst>
                                          <p:attrName>style.visibility</p:attrName>
                                        </p:attrNameLst>
                                      </p:cBhvr>
                                      <p:to>
                                        <p:strVal val="hidden"/>
                                      </p:to>
                                    </p:set>
                                  </p:childTnLst>
                                </p:cTn>
                              </p:par>
                              <p:par>
                                <p:cTn id="51" presetID="0" presetClass="path" presetSubtype="0" fill="hold" nodeType="withEffect">
                                  <p:stCondLst>
                                    <p:cond delay="1500"/>
                                  </p:stCondLst>
                                  <p:childTnLst>
                                    <p:animMotion origin="layout" path="M 1.66667E-6 -2.71676E-6 C 0.025 -0.02034 0.09219 -0.09526 0.15052 -0.12115 C 0.20885 -0.14705 0.30833 -0.14844 0.34982 -0.1556 " pathEditMode="relative" rAng="0" ptsTypes="aaa">
                                      <p:cBhvr>
                                        <p:cTn id="52" dur="1000" fill="hold"/>
                                        <p:tgtEl>
                                          <p:spTgt spid="714791"/>
                                        </p:tgtEl>
                                        <p:attrNameLst>
                                          <p:attrName>ppt_x</p:attrName>
                                          <p:attrName>ppt_y</p:attrName>
                                        </p:attrNameLst>
                                      </p:cBhvr>
                                      <p:rCtr x="17483" y="-7792"/>
                                    </p:animMotion>
                                  </p:childTnLst>
                                </p:cTn>
                              </p:par>
                              <p:par>
                                <p:cTn id="53" presetID="1" presetClass="exit" presetSubtype="0" fill="hold" nodeType="withEffect">
                                  <p:stCondLst>
                                    <p:cond delay="2500"/>
                                  </p:stCondLst>
                                  <p:childTnLst>
                                    <p:set>
                                      <p:cBhvr>
                                        <p:cTn id="54" dur="1" fill="hold">
                                          <p:stCondLst>
                                            <p:cond delay="0"/>
                                          </p:stCondLst>
                                        </p:cTn>
                                        <p:tgtEl>
                                          <p:spTgt spid="714791"/>
                                        </p:tgtEl>
                                        <p:attrNameLst>
                                          <p:attrName>style.visibility</p:attrName>
                                        </p:attrNameLst>
                                      </p:cBhvr>
                                      <p:to>
                                        <p:strVal val="hidden"/>
                                      </p:to>
                                    </p:set>
                                  </p:childTnLst>
                                </p:cTn>
                              </p:par>
                              <p:par>
                                <p:cTn id="55" presetID="1" presetClass="entr" presetSubtype="0" fill="hold" nodeType="withEffect">
                                  <p:stCondLst>
                                    <p:cond delay="2500"/>
                                  </p:stCondLst>
                                  <p:childTnLst>
                                    <p:set>
                                      <p:cBhvr>
                                        <p:cTn id="56" dur="1" fill="hold">
                                          <p:stCondLst>
                                            <p:cond delay="0"/>
                                          </p:stCondLst>
                                        </p:cTn>
                                        <p:tgtEl>
                                          <p:spTgt spid="714792"/>
                                        </p:tgtEl>
                                        <p:attrNameLst>
                                          <p:attrName>style.visibility</p:attrName>
                                        </p:attrNameLst>
                                      </p:cBhvr>
                                      <p:to>
                                        <p:strVal val="visible"/>
                                      </p:to>
                                    </p:set>
                                  </p:childTnLst>
                                  <p:subTnLst>
                                    <p:audio>
                                      <p:cMediaNode>
                                        <p:cTn display="0" masterRel="sameClick">
                                          <p:stCondLst>
                                            <p:cond evt="begin" delay="0">
                                              <p:tn val="55"/>
                                            </p:cond>
                                          </p:stCondLst>
                                          <p:endCondLst>
                                            <p:cond evt="onStopAudio" delay="0">
                                              <p:tgtEl>
                                                <p:sldTgt/>
                                              </p:tgtEl>
                                            </p:cond>
                                          </p:endCondLst>
                                        </p:cTn>
                                        <p:tgtEl>
                                          <p:sndTgt r:embed="rId3" name="click.wav"/>
                                        </p:tgtEl>
                                      </p:cMediaNode>
                                    </p:audio>
                                  </p:subTnLst>
                                </p:cTn>
                              </p:par>
                              <p:par>
                                <p:cTn id="57" presetID="1" presetClass="exit" presetSubtype="0" fill="hold" nodeType="withEffect">
                                  <p:stCondLst>
                                    <p:cond delay="2500"/>
                                  </p:stCondLst>
                                  <p:childTnLst>
                                    <p:set>
                                      <p:cBhvr>
                                        <p:cTn id="58" dur="1" fill="hold">
                                          <p:stCondLst>
                                            <p:cond delay="0"/>
                                          </p:stCondLst>
                                        </p:cTn>
                                        <p:tgtEl>
                                          <p:spTgt spid="7147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9810" name="Picture 2" descr="02ClickiTAnim01"/>
          <p:cNvPicPr>
            <a:picLocks noChangeAspect="1" noChangeArrowheads="1"/>
          </p:cNvPicPr>
          <p:nvPr/>
        </p:nvPicPr>
        <p:blipFill>
          <a:blip r:embed="rId3">
            <a:extLst>
              <a:ext uri="{28A0092B-C50C-407E-A947-70E740481C1C}">
                <a14:useLocalDpi xmlns:a14="http://schemas.microsoft.com/office/drawing/2010/main" val="0"/>
              </a:ext>
            </a:extLst>
          </a:blip>
          <a:srcRect t="22215" b="10522"/>
          <a:stretch>
            <a:fillRect/>
          </a:stretch>
        </p:blipFill>
        <p:spPr bwMode="auto">
          <a:xfrm>
            <a:off x="5695950" y="0"/>
            <a:ext cx="170021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1" name="Text Box 3"/>
          <p:cNvSpPr txBox="1">
            <a:spLocks noChangeArrowheads="1"/>
          </p:cNvSpPr>
          <p:nvPr/>
        </p:nvSpPr>
        <p:spPr bwMode="auto">
          <a:xfrm>
            <a:off x="228600" y="228600"/>
            <a:ext cx="1860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ctr" eaLnBrk="1" hangingPunct="1">
              <a:spcBef>
                <a:spcPct val="50000"/>
              </a:spcBef>
              <a:buClrTx/>
              <a:buSzTx/>
              <a:buFontTx/>
              <a:buNone/>
            </a:pPr>
            <a:r>
              <a:rPr lang="en-US" altLang="en-US" sz="1800" b="1"/>
              <a:t>Click-iT™ Edu</a:t>
            </a:r>
          </a:p>
        </p:txBody>
      </p:sp>
      <p:grpSp>
        <p:nvGrpSpPr>
          <p:cNvPr id="119812" name="Group 4"/>
          <p:cNvGrpSpPr>
            <a:grpSpLocks/>
          </p:cNvGrpSpPr>
          <p:nvPr/>
        </p:nvGrpSpPr>
        <p:grpSpPr bwMode="auto">
          <a:xfrm rot="1800000">
            <a:off x="6276975" y="4340225"/>
            <a:ext cx="427038" cy="427038"/>
            <a:chOff x="4920" y="2977"/>
            <a:chExt cx="269" cy="269"/>
          </a:xfrm>
        </p:grpSpPr>
        <p:sp>
          <p:nvSpPr>
            <p:cNvPr id="119836" name="Oval 5"/>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7" name="Group 6"/>
            <p:cNvGrpSpPr>
              <a:grpSpLocks/>
            </p:cNvGrpSpPr>
            <p:nvPr/>
          </p:nvGrpSpPr>
          <p:grpSpPr bwMode="auto">
            <a:xfrm>
              <a:off x="4973" y="3074"/>
              <a:ext cx="163" cy="82"/>
              <a:chOff x="4973" y="3074"/>
              <a:chExt cx="163" cy="82"/>
            </a:xfrm>
          </p:grpSpPr>
          <p:sp>
            <p:nvSpPr>
              <p:cNvPr id="119838" name="Line 7"/>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9" name="Line 8"/>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40" name="Line 9"/>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3" name="Group 10"/>
          <p:cNvGrpSpPr>
            <a:grpSpLocks/>
          </p:cNvGrpSpPr>
          <p:nvPr/>
        </p:nvGrpSpPr>
        <p:grpSpPr bwMode="auto">
          <a:xfrm rot="-2400000">
            <a:off x="6249988" y="6086475"/>
            <a:ext cx="427037" cy="427038"/>
            <a:chOff x="4920" y="2977"/>
            <a:chExt cx="269" cy="269"/>
          </a:xfrm>
        </p:grpSpPr>
        <p:sp>
          <p:nvSpPr>
            <p:cNvPr id="119831" name="Oval 11"/>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32" name="Group 12"/>
            <p:cNvGrpSpPr>
              <a:grpSpLocks/>
            </p:cNvGrpSpPr>
            <p:nvPr/>
          </p:nvGrpSpPr>
          <p:grpSpPr bwMode="auto">
            <a:xfrm>
              <a:off x="4973" y="3074"/>
              <a:ext cx="163" cy="82"/>
              <a:chOff x="4973" y="3074"/>
              <a:chExt cx="163" cy="82"/>
            </a:xfrm>
          </p:grpSpPr>
          <p:sp>
            <p:nvSpPr>
              <p:cNvPr id="119833" name="Line 13"/>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4" name="Line 14"/>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5" name="Line 15"/>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4" name="Group 16"/>
          <p:cNvGrpSpPr>
            <a:grpSpLocks/>
          </p:cNvGrpSpPr>
          <p:nvPr/>
        </p:nvGrpSpPr>
        <p:grpSpPr bwMode="auto">
          <a:xfrm rot="-2400000">
            <a:off x="6248400" y="2611438"/>
            <a:ext cx="427038" cy="427037"/>
            <a:chOff x="4920" y="2977"/>
            <a:chExt cx="269" cy="269"/>
          </a:xfrm>
        </p:grpSpPr>
        <p:sp>
          <p:nvSpPr>
            <p:cNvPr id="119826" name="Oval 17"/>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7" name="Group 18"/>
            <p:cNvGrpSpPr>
              <a:grpSpLocks/>
            </p:cNvGrpSpPr>
            <p:nvPr/>
          </p:nvGrpSpPr>
          <p:grpSpPr bwMode="auto">
            <a:xfrm>
              <a:off x="4973" y="3074"/>
              <a:ext cx="163" cy="82"/>
              <a:chOff x="4973" y="3074"/>
              <a:chExt cx="163" cy="82"/>
            </a:xfrm>
          </p:grpSpPr>
          <p:sp>
            <p:nvSpPr>
              <p:cNvPr id="119828" name="Line 19"/>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9" name="Line 20"/>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30" name="Line 21"/>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nvGrpSpPr>
          <p:cNvPr id="119815" name="Group 22"/>
          <p:cNvGrpSpPr>
            <a:grpSpLocks/>
          </p:cNvGrpSpPr>
          <p:nvPr/>
        </p:nvGrpSpPr>
        <p:grpSpPr bwMode="auto">
          <a:xfrm rot="1800000">
            <a:off x="6276975" y="846138"/>
            <a:ext cx="427038" cy="427037"/>
            <a:chOff x="4920" y="2977"/>
            <a:chExt cx="269" cy="269"/>
          </a:xfrm>
        </p:grpSpPr>
        <p:sp>
          <p:nvSpPr>
            <p:cNvPr id="119821" name="Oval 23"/>
            <p:cNvSpPr>
              <a:spLocks noChangeArrowheads="1"/>
            </p:cNvSpPr>
            <p:nvPr/>
          </p:nvSpPr>
          <p:spPr bwMode="auto">
            <a:xfrm>
              <a:off x="4920" y="2977"/>
              <a:ext cx="269" cy="269"/>
            </a:xfrm>
            <a:prstGeom prst="ellipse">
              <a:avLst/>
            </a:prstGeom>
            <a:solidFill>
              <a:schemeClr val="bg1"/>
            </a:solidFill>
            <a:ln w="28575">
              <a:solidFill>
                <a:srgbClr val="64A4EA"/>
              </a:solidFill>
              <a:round/>
              <a:headEnd/>
              <a:tailEnd/>
            </a:ln>
            <a:effectLst>
              <a:outerShdw dist="35921" dir="2700000" algn="ctr" rotWithShape="0">
                <a:schemeClr val="bg2">
                  <a:alpha val="50000"/>
                </a:schemeClr>
              </a:outerShdw>
            </a:effec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200">
                <a:latin typeface="Times" pitchFamily="18" charset="0"/>
              </a:endParaRPr>
            </a:p>
          </p:txBody>
        </p:sp>
        <p:grpSp>
          <p:nvGrpSpPr>
            <p:cNvPr id="119822" name="Group 24"/>
            <p:cNvGrpSpPr>
              <a:grpSpLocks/>
            </p:cNvGrpSpPr>
            <p:nvPr/>
          </p:nvGrpSpPr>
          <p:grpSpPr bwMode="auto">
            <a:xfrm>
              <a:off x="4973" y="3074"/>
              <a:ext cx="163" cy="82"/>
              <a:chOff x="4973" y="3074"/>
              <a:chExt cx="163" cy="82"/>
            </a:xfrm>
          </p:grpSpPr>
          <p:sp>
            <p:nvSpPr>
              <p:cNvPr id="119823" name="Line 25"/>
              <p:cNvSpPr>
                <a:spLocks noChangeShapeType="1"/>
              </p:cNvSpPr>
              <p:nvPr/>
            </p:nvSpPr>
            <p:spPr bwMode="auto">
              <a:xfrm>
                <a:off x="4973" y="3074"/>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4" name="Line 26"/>
              <p:cNvSpPr>
                <a:spLocks noChangeShapeType="1"/>
              </p:cNvSpPr>
              <p:nvPr/>
            </p:nvSpPr>
            <p:spPr bwMode="auto">
              <a:xfrm>
                <a:off x="4973" y="3115"/>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9825" name="Line 27"/>
              <p:cNvSpPr>
                <a:spLocks noChangeShapeType="1"/>
              </p:cNvSpPr>
              <p:nvPr/>
            </p:nvSpPr>
            <p:spPr bwMode="auto">
              <a:xfrm>
                <a:off x="4973" y="3156"/>
                <a:ext cx="163" cy="0"/>
              </a:xfrm>
              <a:prstGeom prst="line">
                <a:avLst/>
              </a:prstGeom>
              <a:noFill/>
              <a:ln w="38100">
                <a:solidFill>
                  <a:srgbClr val="64A4EA"/>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pic>
        <p:nvPicPr>
          <p:cNvPr id="119816" name="Picture 28"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3913" y="3582988"/>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7" name="Picture 29"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61100" y="1868488"/>
            <a:ext cx="8524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8" name="Picture 30" descr="FluorAfter0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6650" y="5353050"/>
            <a:ext cx="852488" cy="1004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9" name="Picture 31" descr="FluorAfter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10263" y="138113"/>
            <a:ext cx="852487"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20" name="Text Box 32"/>
          <p:cNvSpPr txBox="1">
            <a:spLocks noChangeArrowheads="1"/>
          </p:cNvSpPr>
          <p:nvPr/>
        </p:nvSpPr>
        <p:spPr bwMode="auto">
          <a:xfrm>
            <a:off x="488950" y="1922463"/>
            <a:ext cx="5167313" cy="2843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ct val="50000"/>
              </a:spcBef>
              <a:buClrTx/>
              <a:buSzTx/>
              <a:buFontTx/>
              <a:buChar char="•"/>
            </a:pPr>
            <a:r>
              <a:rPr lang="en-US" altLang="en-US" sz="1800" b="1"/>
              <a:t> Non-radioactive</a:t>
            </a:r>
          </a:p>
          <a:p>
            <a:pPr eaLnBrk="1" hangingPunct="1">
              <a:spcBef>
                <a:spcPct val="50000"/>
              </a:spcBef>
              <a:buClrTx/>
              <a:buSzTx/>
              <a:buFontTx/>
              <a:buChar char="•"/>
            </a:pPr>
            <a:r>
              <a:rPr lang="en-US" altLang="en-US" sz="1800" b="1"/>
              <a:t> No DNA denaturation required</a:t>
            </a:r>
          </a:p>
          <a:p>
            <a:pPr eaLnBrk="1" hangingPunct="1">
              <a:spcBef>
                <a:spcPct val="50000"/>
              </a:spcBef>
              <a:buClrTx/>
              <a:buSzTx/>
              <a:buFontTx/>
              <a:buChar char="•"/>
            </a:pPr>
            <a:r>
              <a:rPr lang="en-US" altLang="en-US" sz="1800" b="1"/>
              <a:t> Simplified protocol </a:t>
            </a:r>
          </a:p>
          <a:p>
            <a:pPr eaLnBrk="1" hangingPunct="1">
              <a:spcBef>
                <a:spcPct val="50000"/>
              </a:spcBef>
              <a:buClrTx/>
              <a:buSzTx/>
              <a:buFontTx/>
              <a:buChar char="•"/>
            </a:pPr>
            <a:r>
              <a:rPr lang="en-US" altLang="en-US" sz="1800" b="1"/>
              <a:t> Small molecule detection </a:t>
            </a:r>
          </a:p>
          <a:p>
            <a:pPr eaLnBrk="1" hangingPunct="1">
              <a:spcBef>
                <a:spcPct val="50000"/>
              </a:spcBef>
              <a:buClrTx/>
              <a:buSzTx/>
              <a:buFontTx/>
              <a:buChar char="•"/>
            </a:pPr>
            <a:r>
              <a:rPr lang="en-US" altLang="en-US" sz="1800" b="1"/>
              <a:t> Multiplex compatible, including</a:t>
            </a:r>
          </a:p>
          <a:p>
            <a:pPr lvl="1" eaLnBrk="1" hangingPunct="1">
              <a:spcBef>
                <a:spcPct val="50000"/>
              </a:spcBef>
              <a:buFontTx/>
              <a:buChar char="•"/>
            </a:pPr>
            <a:r>
              <a:rPr lang="en-US" altLang="en-US" sz="1800" b="1"/>
              <a:t> Other antibodies</a:t>
            </a:r>
          </a:p>
          <a:p>
            <a:pPr lvl="1" eaLnBrk="1" hangingPunct="1">
              <a:spcBef>
                <a:spcPct val="50000"/>
              </a:spcBef>
              <a:buFontTx/>
              <a:buChar char="•"/>
            </a:pPr>
            <a:r>
              <a:rPr lang="en-US" altLang="en-US" sz="1800" b="1"/>
              <a:t> Dyes for cell cycle analysis  </a:t>
            </a:r>
          </a:p>
        </p:txBody>
      </p:sp>
    </p:spTree>
    <p:extLst>
      <p:ext uri="{BB962C8B-B14F-4D97-AF65-F5344CB8AC3E}">
        <p14:creationId xmlns:p14="http://schemas.microsoft.com/office/powerpoint/2010/main" val="123317334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173163" y="-26988"/>
            <a:ext cx="7772400" cy="1143001"/>
          </a:xfrm>
        </p:spPr>
        <p:txBody>
          <a:bodyPr/>
          <a:lstStyle/>
          <a:p>
            <a:pPr eaLnBrk="1" hangingPunct="1"/>
            <a:r>
              <a:rPr lang="cs-CZ" altLang="en-US"/>
              <a:t>Analýza DNA a RNA</a:t>
            </a:r>
          </a:p>
        </p:txBody>
      </p:sp>
      <p:sp>
        <p:nvSpPr>
          <p:cNvPr id="60419" name="Rectangle 3"/>
          <p:cNvSpPr>
            <a:spLocks noGrp="1" noChangeArrowheads="1"/>
          </p:cNvSpPr>
          <p:nvPr>
            <p:ph type="body" idx="1"/>
          </p:nvPr>
        </p:nvSpPr>
        <p:spPr>
          <a:xfrm>
            <a:off x="1116013" y="1052513"/>
            <a:ext cx="7772400" cy="4114800"/>
          </a:xfrm>
        </p:spPr>
        <p:txBody>
          <a:bodyPr/>
          <a:lstStyle/>
          <a:p>
            <a:pPr eaLnBrk="1" hangingPunct="1">
              <a:buFont typeface="Wingdings" pitchFamily="2" charset="2"/>
              <a:buNone/>
            </a:pPr>
            <a:r>
              <a:rPr lang="cs-CZ" altLang="en-US"/>
              <a:t>Pyronin Y vs. Hoechst 33342</a:t>
            </a:r>
          </a:p>
          <a:p>
            <a:pPr eaLnBrk="1" hangingPunct="1">
              <a:buFont typeface="Wingdings" pitchFamily="2" charset="2"/>
              <a:buNone/>
            </a:pPr>
            <a:r>
              <a:rPr lang="cs-CZ" altLang="en-US"/>
              <a:t>- Pyronin interaguje s ds RNA a DNA ale jeho vazba na DNA je inhibována přítomností Hoechst 33342</a:t>
            </a:r>
          </a:p>
          <a:p>
            <a:pPr eaLnBrk="1" hangingPunct="1"/>
            <a:r>
              <a:rPr lang="cs-CZ" altLang="en-US"/>
              <a:t>Acridine orange</a:t>
            </a:r>
          </a:p>
          <a:p>
            <a:pPr eaLnBrk="1" hangingPunct="1">
              <a:buFont typeface="Wingdings" pitchFamily="2" charset="2"/>
              <a:buNone/>
            </a:pPr>
            <a:r>
              <a:rPr lang="cs-CZ" altLang="en-US"/>
              <a:t>- při interakci s RNA emituje červené světlo a při interakci s DNA zelené</a:t>
            </a:r>
          </a:p>
        </p:txBody>
      </p:sp>
      <p:pic>
        <p:nvPicPr>
          <p:cNvPr id="604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89400" y="4900613"/>
            <a:ext cx="5054600" cy="1957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750" y="4868863"/>
            <a:ext cx="1443038" cy="21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Rectangle 2"/>
          <p:cNvSpPr>
            <a:spLocks noGrp="1" noChangeArrowheads="1"/>
          </p:cNvSpPr>
          <p:nvPr>
            <p:ph type="title"/>
          </p:nvPr>
        </p:nvSpPr>
        <p:spPr>
          <a:xfrm>
            <a:off x="1042988" y="333375"/>
            <a:ext cx="7772400" cy="1143000"/>
          </a:xfrm>
        </p:spPr>
        <p:txBody>
          <a:bodyPr/>
          <a:lstStyle/>
          <a:p>
            <a:pPr eaLnBrk="1" hangingPunct="1"/>
            <a:r>
              <a:rPr lang="cs-CZ" altLang="en-US" sz="4000"/>
              <a:t>Kompenzace f</a:t>
            </a:r>
            <a:r>
              <a:rPr lang="en-US" altLang="en-US" sz="4000"/>
              <a:t>luorescen</a:t>
            </a:r>
            <a:r>
              <a:rPr lang="cs-CZ" altLang="en-US" sz="4000"/>
              <a:t>čního  signálu</a:t>
            </a:r>
            <a:endParaRPr lang="en-US" altLang="en-US" sz="4000"/>
          </a:p>
        </p:txBody>
      </p:sp>
      <p:sp>
        <p:nvSpPr>
          <p:cNvPr id="129027" name="Rectangle 3"/>
          <p:cNvSpPr>
            <a:spLocks noGrp="1" noChangeArrowheads="1"/>
          </p:cNvSpPr>
          <p:nvPr>
            <p:ph type="body" idx="1"/>
          </p:nvPr>
        </p:nvSpPr>
        <p:spPr/>
        <p:txBody>
          <a:bodyPr/>
          <a:lstStyle/>
          <a:p>
            <a:pPr eaLnBrk="1" hangingPunct="1">
              <a:buFont typeface="Wingdings" pitchFamily="2" charset="2"/>
              <a:buNone/>
            </a:pPr>
            <a:endParaRPr lang="en-US" altLang="en-US"/>
          </a:p>
          <a:p>
            <a:pPr eaLnBrk="1" hangingPunct="1"/>
            <a:endParaRPr lang="en-US" altLang="en-US"/>
          </a:p>
          <a:p>
            <a:pPr eaLnBrk="1" hangingPunct="1"/>
            <a:endParaRPr lang="en-US" altLang="en-US"/>
          </a:p>
          <a:p>
            <a:pPr eaLnBrk="1" hangingPunct="1">
              <a:buFont typeface="Wingdings" pitchFamily="2" charset="2"/>
              <a:buNone/>
            </a:pPr>
            <a:endParaRPr lang="en-US" altLang="en-US"/>
          </a:p>
          <a:p>
            <a:pPr eaLnBrk="1" hangingPunct="1">
              <a:buFont typeface="Wingdings" pitchFamily="2" charset="2"/>
              <a:buNone/>
            </a:pPr>
            <a:endParaRPr lang="en-US" altLang="en-US"/>
          </a:p>
          <a:p>
            <a:pPr eaLnBrk="1" hangingPunct="1">
              <a:buFont typeface="Wingdings" pitchFamily="2" charset="2"/>
              <a:buNone/>
            </a:pPr>
            <a:br>
              <a:rPr lang="en-US" altLang="en-US" sz="3600"/>
            </a:br>
            <a:endParaRPr lang="en-US" altLang="en-US"/>
          </a:p>
        </p:txBody>
      </p:sp>
      <p:pic>
        <p:nvPicPr>
          <p:cNvPr id="12902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2205038"/>
            <a:ext cx="7262812" cy="4075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29" name="Rectangle 8"/>
          <p:cNvSpPr>
            <a:spLocks noChangeArrowheads="1"/>
          </p:cNvSpPr>
          <p:nvPr/>
        </p:nvSpPr>
        <p:spPr bwMode="auto">
          <a:xfrm>
            <a:off x="1403350" y="2060575"/>
            <a:ext cx="288925" cy="288925"/>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endParaRPr lang="en-US" altLang="en-US" sz="1800">
              <a:latin typeface="Times" pitchFamily="18" charset="0"/>
            </a:endParaRPr>
          </a:p>
        </p:txBody>
      </p:sp>
      <p:pic>
        <p:nvPicPr>
          <p:cNvPr id="129030" name="Picture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7763" y="4941888"/>
            <a:ext cx="1971675" cy="31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9031" name="Rectangle 10"/>
          <p:cNvSpPr>
            <a:spLocks noChangeArrowheads="1"/>
          </p:cNvSpPr>
          <p:nvPr/>
        </p:nvSpPr>
        <p:spPr bwMode="auto">
          <a:xfrm>
            <a:off x="7183438" y="6643688"/>
            <a:ext cx="1978025" cy="215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en-US" altLang="en-US" sz="800">
                <a:solidFill>
                  <a:schemeClr val="tx2"/>
                </a:solidFill>
                <a:latin typeface="Tahoma" pitchFamily="34" charset="0"/>
              </a:rPr>
              <a:t>K. Sou</a:t>
            </a:r>
            <a:r>
              <a:rPr lang="cs-CZ" altLang="en-US" sz="800">
                <a:solidFill>
                  <a:schemeClr val="tx2"/>
                </a:solidFill>
                <a:latin typeface="Tahoma" pitchFamily="34" charset="0"/>
              </a:rPr>
              <a:t>ček Bi9393 </a:t>
            </a:r>
            <a:r>
              <a:rPr lang="en-US" altLang="en-US" sz="800">
                <a:solidFill>
                  <a:schemeClr val="tx2"/>
                </a:solidFill>
                <a:latin typeface="Tahoma" pitchFamily="34" charset="0"/>
              </a:rPr>
              <a:t>Analytick</a:t>
            </a:r>
            <a:r>
              <a:rPr lang="cs-CZ" altLang="en-US" sz="800">
                <a:solidFill>
                  <a:schemeClr val="tx2"/>
                </a:solidFill>
                <a:latin typeface="Tahoma" pitchFamily="34" charset="0"/>
              </a:rPr>
              <a:t>á cytometrie</a:t>
            </a:r>
          </a:p>
        </p:txBody>
      </p:sp>
      <p:sp>
        <p:nvSpPr>
          <p:cNvPr id="129032" name="Text Box 11"/>
          <p:cNvSpPr txBox="1">
            <a:spLocks noChangeArrowheads="1"/>
          </p:cNvSpPr>
          <p:nvPr/>
        </p:nvSpPr>
        <p:spPr bwMode="auto">
          <a:xfrm>
            <a:off x="6227763" y="1052513"/>
            <a:ext cx="2447925"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a:latin typeface="Times" pitchFamily="18" charset="0"/>
              </a:rPr>
              <a:t>FITC positive &amp; negative</a:t>
            </a:r>
          </a:p>
          <a:p>
            <a:pPr>
              <a:spcBef>
                <a:spcPct val="50000"/>
              </a:spcBef>
              <a:buClrTx/>
              <a:buSzTx/>
              <a:buFontTx/>
              <a:buNone/>
            </a:pPr>
            <a:r>
              <a:rPr lang="en-US" altLang="en-US" sz="1800">
                <a:latin typeface="Times" pitchFamily="18" charset="0"/>
              </a:rPr>
              <a:t>PE negative beads</a:t>
            </a:r>
            <a:endParaRPr lang="cs-CZ" altLang="en-US" sz="1800">
              <a:latin typeface="Times" pitchFamily="18" charset="0"/>
            </a:endParaRPr>
          </a:p>
        </p:txBody>
      </p:sp>
      <p:sp>
        <p:nvSpPr>
          <p:cNvPr id="540685" name="Text Box 13"/>
          <p:cNvSpPr txBox="1">
            <a:spLocks noChangeArrowheads="1"/>
          </p:cNvSpPr>
          <p:nvPr/>
        </p:nvSpPr>
        <p:spPr bwMode="auto">
          <a:xfrm>
            <a:off x="3563938" y="1628775"/>
            <a:ext cx="9366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50000"/>
              </a:spcBef>
              <a:buClrTx/>
              <a:buSzTx/>
              <a:buFontTx/>
              <a:buNone/>
            </a:pPr>
            <a:r>
              <a:rPr lang="en-US" altLang="en-US" sz="1800" b="1">
                <a:solidFill>
                  <a:srgbClr val="FF0000"/>
                </a:solidFill>
                <a:latin typeface="Comic Sans MS" pitchFamily="66" charset="0"/>
              </a:rPr>
              <a:t>NONE!</a:t>
            </a:r>
            <a:endParaRPr lang="cs-CZ" altLang="en-US" sz="1800" b="1">
              <a:solidFill>
                <a:srgbClr val="FF0000"/>
              </a:solidFill>
              <a:latin typeface="Comic Sans MS" pitchFamily="66" charset="0"/>
            </a:endParaRPr>
          </a:p>
        </p:txBody>
      </p:sp>
    </p:spTree>
    <p:extLst>
      <p:ext uri="{BB962C8B-B14F-4D97-AF65-F5344CB8AC3E}">
        <p14:creationId xmlns:p14="http://schemas.microsoft.com/office/powerpoint/2010/main" val="40003728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4068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85"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404813"/>
            <a:ext cx="4649788" cy="572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43" name="Picture 6"/>
          <p:cNvPicPr>
            <a:picLocks noGrp="1" noChangeAspect="1" noChangeArrowheads="1"/>
          </p:cNvPicPr>
          <p:nvPr>
            <p:ph/>
          </p:nvPr>
        </p:nvPicPr>
        <p:blipFill>
          <a:blip r:embed="rId4">
            <a:extLst>
              <a:ext uri="{28A0092B-C50C-407E-A947-70E740481C1C}">
                <a14:useLocalDpi xmlns:a14="http://schemas.microsoft.com/office/drawing/2010/main" val="0"/>
              </a:ext>
            </a:extLst>
          </a:blip>
          <a:srcRect/>
          <a:stretch>
            <a:fillRect/>
          </a:stretch>
        </p:blipFill>
        <p:spPr>
          <a:xfrm>
            <a:off x="6084888" y="6021388"/>
            <a:ext cx="1443037" cy="211137"/>
          </a:xfrm>
          <a:noFill/>
          <a:extLs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450" y="476250"/>
            <a:ext cx="7729538" cy="5949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700213"/>
            <a:ext cx="7518400" cy="3433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89725" y="5157788"/>
            <a:ext cx="2454275" cy="338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Rectangle 6"/>
          <p:cNvSpPr>
            <a:spLocks noGrp="1" noChangeArrowheads="1"/>
          </p:cNvSpPr>
          <p:nvPr>
            <p:ph type="title"/>
          </p:nvPr>
        </p:nvSpPr>
        <p:spPr>
          <a:noFill/>
        </p:spPr>
        <p:txBody>
          <a:bodyPr/>
          <a:lstStyle/>
          <a:p>
            <a:pPr eaLnBrk="1" hangingPunct="1"/>
            <a:r>
              <a:rPr lang="cs-CZ" altLang="en-US" sz="4000"/>
              <a:t>Detekce </a:t>
            </a:r>
            <a:r>
              <a:rPr lang="en-US" altLang="en-US" sz="4000"/>
              <a:t>intracelu</a:t>
            </a:r>
            <a:r>
              <a:rPr lang="cs-CZ" altLang="en-US" sz="4000"/>
              <a:t>lárních proteinů v kombinaci s detekcí DNA</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pPr eaLnBrk="1" hangingPunct="1"/>
            <a:r>
              <a:rPr lang="cs-CZ" altLang="en-US"/>
              <a:t>Detekce mitotických buněk</a:t>
            </a:r>
          </a:p>
        </p:txBody>
      </p:sp>
      <p:sp>
        <p:nvSpPr>
          <p:cNvPr id="64515" name="Rectangle 3"/>
          <p:cNvSpPr>
            <a:spLocks noGrp="1" noChangeArrowheads="1"/>
          </p:cNvSpPr>
          <p:nvPr>
            <p:ph type="body" idx="1"/>
          </p:nvPr>
        </p:nvSpPr>
        <p:spPr>
          <a:xfrm>
            <a:off x="1173163" y="1628775"/>
            <a:ext cx="7772400" cy="4114800"/>
          </a:xfrm>
        </p:spPr>
        <p:txBody>
          <a:bodyPr/>
          <a:lstStyle/>
          <a:p>
            <a:pPr eaLnBrk="1" hangingPunct="1"/>
            <a:r>
              <a:rPr lang="cs-CZ" altLang="en-US"/>
              <a:t>Histone H3 je specificky fosforylován během mitózy (Ser10, Ser28, Thr11)</a:t>
            </a:r>
          </a:p>
          <a:p>
            <a:pPr eaLnBrk="1" hangingPunct="1"/>
            <a:r>
              <a:rPr lang="cs-CZ" altLang="en-US"/>
              <a:t>dvojité značení DNA vs. H3-P identifikuje populaci buněk v M-fázi </a:t>
            </a:r>
          </a:p>
        </p:txBody>
      </p:sp>
      <p:pic>
        <p:nvPicPr>
          <p:cNvPr id="6451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6100" y="4021138"/>
            <a:ext cx="2832100" cy="2568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6013" y="3946525"/>
            <a:ext cx="3100387" cy="26273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4518" name="Picture 9" descr="http://www.cellsignal.com/products/images/3465_ific_jp_090213.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24750" y="4079875"/>
            <a:ext cx="1135063"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Picture 11" descr="http://www.cellsignal.com/common/cellsignaling.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34275" y="4114800"/>
            <a:ext cx="78263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44624"/>
            <a:ext cx="8229600" cy="1143000"/>
          </a:xfrm>
        </p:spPr>
        <p:txBody>
          <a:bodyPr>
            <a:noAutofit/>
          </a:bodyPr>
          <a:lstStyle/>
          <a:p>
            <a:r>
              <a:rPr lang="en-GB" sz="3600" dirty="0"/>
              <a:t>Flow cytometry</a:t>
            </a:r>
            <a:br>
              <a:rPr lang="en-GB" sz="3600" dirty="0"/>
            </a:br>
            <a:r>
              <a:rPr lang="en-GB" sz="3600" dirty="0"/>
              <a:t>most common application</a:t>
            </a:r>
            <a:r>
              <a:rPr lang="cs-CZ" sz="3600" dirty="0"/>
              <a:t>s</a:t>
            </a:r>
            <a:endParaRPr lang="en-GB" sz="3600" dirty="0"/>
          </a:p>
        </p:txBody>
      </p:sp>
      <p:pic>
        <p:nvPicPr>
          <p:cNvPr id="5" name="Obrázek 4"/>
          <p:cNvPicPr>
            <a:picLocks noChangeAspect="1"/>
          </p:cNvPicPr>
          <p:nvPr/>
        </p:nvPicPr>
        <p:blipFill rotWithShape="1">
          <a:blip r:embed="rId2"/>
          <a:srcRect l="2920" t="28559" r="-798" b="26082"/>
          <a:stretch/>
        </p:blipFill>
        <p:spPr>
          <a:xfrm>
            <a:off x="3434225" y="3465004"/>
            <a:ext cx="1809131" cy="1257585"/>
          </a:xfrm>
          <a:prstGeom prst="rect">
            <a:avLst/>
          </a:prstGeom>
        </p:spPr>
      </p:pic>
      <p:grpSp>
        <p:nvGrpSpPr>
          <p:cNvPr id="27" name="Skupina 26"/>
          <p:cNvGrpSpPr/>
          <p:nvPr/>
        </p:nvGrpSpPr>
        <p:grpSpPr>
          <a:xfrm>
            <a:off x="5028048" y="4861225"/>
            <a:ext cx="3987120" cy="1824681"/>
            <a:chOff x="5028048" y="4861225"/>
            <a:chExt cx="3987120" cy="1824681"/>
          </a:xfrm>
        </p:grpSpPr>
        <p:grpSp>
          <p:nvGrpSpPr>
            <p:cNvPr id="31" name="Skupina 30"/>
            <p:cNvGrpSpPr/>
            <p:nvPr/>
          </p:nvGrpSpPr>
          <p:grpSpPr>
            <a:xfrm>
              <a:off x="5028048" y="4861225"/>
              <a:ext cx="3488752" cy="1340377"/>
              <a:chOff x="5028048" y="4861225"/>
              <a:chExt cx="3488752" cy="1340377"/>
            </a:xfrm>
          </p:grpSpPr>
          <p:sp>
            <p:nvSpPr>
              <p:cNvPr id="11" name="TextovéPole 10"/>
              <p:cNvSpPr txBox="1"/>
              <p:nvPr/>
            </p:nvSpPr>
            <p:spPr>
              <a:xfrm>
                <a:off x="5060416" y="5493716"/>
                <a:ext cx="3456384" cy="707886"/>
              </a:xfrm>
              <a:prstGeom prst="rect">
                <a:avLst/>
              </a:prstGeom>
              <a:noFill/>
            </p:spPr>
            <p:txBody>
              <a:bodyPr wrap="square" rtlCol="0">
                <a:spAutoFit/>
              </a:bodyPr>
              <a:lstStyle/>
              <a:p>
                <a:pPr eaLnBrk="1" fontAlgn="auto" hangingPunct="1">
                  <a:spcBef>
                    <a:spcPts val="0"/>
                  </a:spcBef>
                  <a:spcAft>
                    <a:spcPts val="0"/>
                  </a:spcAft>
                </a:pPr>
                <a:r>
                  <a:rPr lang="cs-CZ" sz="2000" dirty="0" err="1">
                    <a:solidFill>
                      <a:prstClr val="black"/>
                    </a:solidFill>
                    <a:latin typeface="Calibri"/>
                  </a:rPr>
                  <a:t>Viability</a:t>
                </a:r>
                <a:r>
                  <a:rPr lang="cs-CZ" sz="2000" dirty="0">
                    <a:solidFill>
                      <a:prstClr val="black"/>
                    </a:solidFill>
                    <a:latin typeface="Calibri"/>
                  </a:rPr>
                  <a:t> </a:t>
                </a:r>
                <a:r>
                  <a:rPr lang="cs-CZ" sz="2000" dirty="0" err="1">
                    <a:solidFill>
                      <a:prstClr val="black"/>
                    </a:solidFill>
                    <a:latin typeface="Calibri"/>
                  </a:rPr>
                  <a:t>assays</a:t>
                </a:r>
                <a:r>
                  <a:rPr lang="cs-CZ" sz="2000" dirty="0">
                    <a:solidFill>
                      <a:prstClr val="black"/>
                    </a:solidFill>
                    <a:latin typeface="Calibri"/>
                  </a:rPr>
                  <a:t> (propidium </a:t>
                </a:r>
                <a:r>
                  <a:rPr lang="cs-CZ" sz="2000" dirty="0" err="1">
                    <a:solidFill>
                      <a:prstClr val="black"/>
                    </a:solidFill>
                    <a:latin typeface="Calibri"/>
                  </a:rPr>
                  <a:t>iodid</a:t>
                </a:r>
                <a:r>
                  <a:rPr lang="cs-CZ" sz="2000" dirty="0">
                    <a:solidFill>
                      <a:prstClr val="black"/>
                    </a:solidFill>
                    <a:latin typeface="Calibri"/>
                  </a:rPr>
                  <a:t>, </a:t>
                </a:r>
                <a:r>
                  <a:rPr lang="cs-CZ" sz="2000" dirty="0" err="1">
                    <a:solidFill>
                      <a:prstClr val="black"/>
                    </a:solidFill>
                    <a:latin typeface="Calibri"/>
                  </a:rPr>
                  <a:t>Calcein</a:t>
                </a:r>
                <a:r>
                  <a:rPr lang="cs-CZ" sz="2000" dirty="0">
                    <a:solidFill>
                      <a:prstClr val="black"/>
                    </a:solidFill>
                    <a:latin typeface="Calibri"/>
                  </a:rPr>
                  <a:t> AM, …)</a:t>
                </a:r>
                <a:endParaRPr lang="en-GB" sz="2000" dirty="0">
                  <a:solidFill>
                    <a:prstClr val="black"/>
                  </a:solidFill>
                  <a:latin typeface="Calibri"/>
                </a:endParaRPr>
              </a:p>
            </p:txBody>
          </p:sp>
          <p:cxnSp>
            <p:nvCxnSpPr>
              <p:cNvPr id="18" name="Přímá spojnice se šipkou 17"/>
              <p:cNvCxnSpPr/>
              <p:nvPr/>
            </p:nvCxnSpPr>
            <p:spPr>
              <a:xfrm>
                <a:off x="5028048" y="4861225"/>
                <a:ext cx="704080" cy="543666"/>
              </a:xfrm>
              <a:prstGeom prst="straightConnector1">
                <a:avLst/>
              </a:prstGeom>
              <a:ln w="254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pic>
          <p:nvPicPr>
            <p:cNvPr id="12" name="Obrázek 11"/>
            <p:cNvPicPr>
              <a:picLocks noChangeAspect="1"/>
            </p:cNvPicPr>
            <p:nvPr/>
          </p:nvPicPr>
          <p:blipFill>
            <a:blip r:embed="rId3"/>
            <a:stretch>
              <a:fillRect/>
            </a:stretch>
          </p:blipFill>
          <p:spPr>
            <a:xfrm>
              <a:off x="7444372" y="5949280"/>
              <a:ext cx="1570796" cy="736626"/>
            </a:xfrm>
            <a:prstGeom prst="rect">
              <a:avLst/>
            </a:prstGeom>
          </p:spPr>
        </p:pic>
      </p:grpSp>
      <p:grpSp>
        <p:nvGrpSpPr>
          <p:cNvPr id="26" name="Skupina 25"/>
          <p:cNvGrpSpPr/>
          <p:nvPr/>
        </p:nvGrpSpPr>
        <p:grpSpPr>
          <a:xfrm>
            <a:off x="5243356" y="3637290"/>
            <a:ext cx="3766836" cy="1245793"/>
            <a:chOff x="5243356" y="3637290"/>
            <a:chExt cx="3766836" cy="1245793"/>
          </a:xfrm>
        </p:grpSpPr>
        <p:grpSp>
          <p:nvGrpSpPr>
            <p:cNvPr id="30" name="Skupina 29"/>
            <p:cNvGrpSpPr/>
            <p:nvPr/>
          </p:nvGrpSpPr>
          <p:grpSpPr>
            <a:xfrm>
              <a:off x="5243356" y="3637290"/>
              <a:ext cx="3332475" cy="707886"/>
              <a:chOff x="5243356" y="3637290"/>
              <a:chExt cx="3332475" cy="707886"/>
            </a:xfrm>
          </p:grpSpPr>
          <p:sp>
            <p:nvSpPr>
              <p:cNvPr id="10" name="TextovéPole 9"/>
              <p:cNvSpPr txBox="1"/>
              <p:nvPr/>
            </p:nvSpPr>
            <p:spPr>
              <a:xfrm>
                <a:off x="5911535" y="3637290"/>
                <a:ext cx="2664296" cy="707886"/>
              </a:xfrm>
              <a:prstGeom prst="rect">
                <a:avLst/>
              </a:prstGeom>
              <a:noFill/>
            </p:spPr>
            <p:txBody>
              <a:bodyPr wrap="square" rtlCol="0">
                <a:spAutoFit/>
              </a:bodyPr>
              <a:lstStyle/>
              <a:p>
                <a:pPr eaLnBrk="1" fontAlgn="auto" hangingPunct="1">
                  <a:spcBef>
                    <a:spcPts val="0"/>
                  </a:spcBef>
                  <a:spcAft>
                    <a:spcPts val="0"/>
                  </a:spcAft>
                </a:pPr>
                <a:r>
                  <a:rPr lang="cs-CZ" sz="2000" dirty="0" err="1">
                    <a:solidFill>
                      <a:prstClr val="black"/>
                    </a:solidFill>
                    <a:latin typeface="Calibri"/>
                  </a:rPr>
                  <a:t>Proliferation</a:t>
                </a:r>
                <a:r>
                  <a:rPr lang="cs-CZ" sz="2000" dirty="0">
                    <a:solidFill>
                      <a:prstClr val="black"/>
                    </a:solidFill>
                    <a:latin typeface="Calibri"/>
                  </a:rPr>
                  <a:t> (</a:t>
                </a:r>
                <a:r>
                  <a:rPr lang="cs-CZ" sz="2000" dirty="0" err="1">
                    <a:solidFill>
                      <a:prstClr val="black"/>
                    </a:solidFill>
                    <a:latin typeface="Calibri"/>
                  </a:rPr>
                  <a:t>BrdU</a:t>
                </a:r>
                <a:r>
                  <a:rPr lang="cs-CZ" sz="2000" dirty="0">
                    <a:solidFill>
                      <a:prstClr val="black"/>
                    </a:solidFill>
                    <a:latin typeface="Calibri"/>
                  </a:rPr>
                  <a:t>, </a:t>
                </a:r>
                <a:r>
                  <a:rPr lang="cs-CZ" sz="2000" dirty="0" err="1">
                    <a:solidFill>
                      <a:prstClr val="black"/>
                    </a:solidFill>
                    <a:latin typeface="Calibri"/>
                  </a:rPr>
                  <a:t>EdU</a:t>
                </a:r>
                <a:r>
                  <a:rPr lang="cs-CZ" sz="2000" dirty="0">
                    <a:solidFill>
                      <a:prstClr val="black"/>
                    </a:solidFill>
                    <a:latin typeface="Calibri"/>
                  </a:rPr>
                  <a:t>, </a:t>
                </a:r>
                <a:r>
                  <a:rPr lang="cs-CZ" sz="2000" dirty="0" err="1">
                    <a:solidFill>
                      <a:prstClr val="black"/>
                    </a:solidFill>
                    <a:latin typeface="Calibri"/>
                  </a:rPr>
                  <a:t>mitosis</a:t>
                </a:r>
                <a:r>
                  <a:rPr lang="cs-CZ" sz="2000" dirty="0">
                    <a:solidFill>
                      <a:prstClr val="black"/>
                    </a:solidFill>
                    <a:latin typeface="Calibri"/>
                  </a:rPr>
                  <a:t> - pH3)</a:t>
                </a:r>
              </a:p>
            </p:txBody>
          </p:sp>
          <p:cxnSp>
            <p:nvCxnSpPr>
              <p:cNvPr id="22" name="Přímá spojnice se šipkou 21"/>
              <p:cNvCxnSpPr/>
              <p:nvPr/>
            </p:nvCxnSpPr>
            <p:spPr>
              <a:xfrm>
                <a:off x="5243356" y="4035470"/>
                <a:ext cx="674262" cy="0"/>
              </a:xfrm>
              <a:prstGeom prst="straightConnector1">
                <a:avLst/>
              </a:prstGeom>
              <a:ln w="25400">
                <a:solidFill>
                  <a:srgbClr val="92D05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Obrázek 13"/>
            <p:cNvPicPr>
              <a:picLocks noChangeAspect="1"/>
            </p:cNvPicPr>
            <p:nvPr/>
          </p:nvPicPr>
          <p:blipFill rotWithShape="1">
            <a:blip r:embed="rId4"/>
            <a:srcRect l="50000" t="-1187" r="25161" b="-1187"/>
            <a:stretch/>
          </p:blipFill>
          <p:spPr>
            <a:xfrm>
              <a:off x="8023408" y="3767588"/>
              <a:ext cx="986784" cy="1115495"/>
            </a:xfrm>
            <a:prstGeom prst="rect">
              <a:avLst/>
            </a:prstGeom>
          </p:spPr>
        </p:pic>
      </p:grpSp>
      <p:grpSp>
        <p:nvGrpSpPr>
          <p:cNvPr id="36" name="Skupina 35"/>
          <p:cNvGrpSpPr/>
          <p:nvPr/>
        </p:nvGrpSpPr>
        <p:grpSpPr>
          <a:xfrm>
            <a:off x="107504" y="4861225"/>
            <a:ext cx="3456384" cy="1946541"/>
            <a:chOff x="107504" y="4861225"/>
            <a:chExt cx="3456384" cy="1946541"/>
          </a:xfrm>
        </p:grpSpPr>
        <p:grpSp>
          <p:nvGrpSpPr>
            <p:cNvPr id="32" name="Skupina 31"/>
            <p:cNvGrpSpPr/>
            <p:nvPr/>
          </p:nvGrpSpPr>
          <p:grpSpPr>
            <a:xfrm>
              <a:off x="107504" y="4861225"/>
              <a:ext cx="3456384" cy="974304"/>
              <a:chOff x="107504" y="4861225"/>
              <a:chExt cx="3456384" cy="974304"/>
            </a:xfrm>
          </p:grpSpPr>
          <p:sp>
            <p:nvSpPr>
              <p:cNvPr id="9" name="TextovéPole 8"/>
              <p:cNvSpPr txBox="1"/>
              <p:nvPr/>
            </p:nvSpPr>
            <p:spPr>
              <a:xfrm>
                <a:off x="107504" y="5435419"/>
                <a:ext cx="3456384" cy="400110"/>
              </a:xfrm>
              <a:prstGeom prst="rect">
                <a:avLst/>
              </a:prstGeom>
              <a:noFill/>
            </p:spPr>
            <p:txBody>
              <a:bodyPr wrap="square" rtlCol="0">
                <a:spAutoFit/>
              </a:bodyPr>
              <a:lstStyle/>
              <a:p>
                <a:pPr eaLnBrk="1" fontAlgn="auto" hangingPunct="1">
                  <a:spcBef>
                    <a:spcPts val="0"/>
                  </a:spcBef>
                  <a:spcAft>
                    <a:spcPts val="0"/>
                  </a:spcAft>
                </a:pPr>
                <a:r>
                  <a:rPr lang="cs-CZ" sz="2000" dirty="0">
                    <a:solidFill>
                      <a:prstClr val="black"/>
                    </a:solidFill>
                    <a:latin typeface="Calibri"/>
                  </a:rPr>
                  <a:t>DNA </a:t>
                </a:r>
                <a:r>
                  <a:rPr lang="cs-CZ" sz="2000" dirty="0" err="1">
                    <a:solidFill>
                      <a:prstClr val="black"/>
                    </a:solidFill>
                    <a:latin typeface="Calibri"/>
                  </a:rPr>
                  <a:t>damage</a:t>
                </a:r>
                <a:r>
                  <a:rPr lang="cs-CZ" sz="2000" dirty="0">
                    <a:solidFill>
                      <a:prstClr val="black"/>
                    </a:solidFill>
                    <a:latin typeface="Calibri"/>
                  </a:rPr>
                  <a:t> ( yH2AX,…)</a:t>
                </a:r>
                <a:endParaRPr lang="en-GB" sz="2000" dirty="0">
                  <a:solidFill>
                    <a:prstClr val="black"/>
                  </a:solidFill>
                  <a:latin typeface="Calibri"/>
                </a:endParaRPr>
              </a:p>
            </p:txBody>
          </p:sp>
          <p:cxnSp>
            <p:nvCxnSpPr>
              <p:cNvPr id="20" name="Přímá spojnice se šipkou 19"/>
              <p:cNvCxnSpPr/>
              <p:nvPr/>
            </p:nvCxnSpPr>
            <p:spPr>
              <a:xfrm flipH="1">
                <a:off x="2721447" y="4861225"/>
                <a:ext cx="720080" cy="632491"/>
              </a:xfrm>
              <a:prstGeom prst="straightConnector1">
                <a:avLst/>
              </a:prstGeom>
              <a:ln w="25400">
                <a:solidFill>
                  <a:srgbClr val="FFC000"/>
                </a:solidFill>
                <a:tailEnd type="triangle"/>
              </a:ln>
            </p:spPr>
            <p:style>
              <a:lnRef idx="1">
                <a:schemeClr val="accent1"/>
              </a:lnRef>
              <a:fillRef idx="0">
                <a:schemeClr val="accent1"/>
              </a:fillRef>
              <a:effectRef idx="0">
                <a:schemeClr val="accent1"/>
              </a:effectRef>
              <a:fontRef idx="minor">
                <a:schemeClr val="tx1"/>
              </a:fontRef>
            </p:style>
          </p:cxnSp>
        </p:grpSp>
        <p:pic>
          <p:nvPicPr>
            <p:cNvPr id="19" name="Obrázek 18"/>
            <p:cNvPicPr>
              <a:picLocks noChangeAspect="1"/>
            </p:cNvPicPr>
            <p:nvPr/>
          </p:nvPicPr>
          <p:blipFill>
            <a:blip r:embed="rId5"/>
            <a:stretch>
              <a:fillRect/>
            </a:stretch>
          </p:blipFill>
          <p:spPr>
            <a:xfrm>
              <a:off x="921826" y="5862865"/>
              <a:ext cx="1013236" cy="944901"/>
            </a:xfrm>
            <a:prstGeom prst="rect">
              <a:avLst/>
            </a:prstGeom>
          </p:spPr>
        </p:pic>
      </p:grpSp>
      <p:grpSp>
        <p:nvGrpSpPr>
          <p:cNvPr id="37" name="Skupina 36"/>
          <p:cNvGrpSpPr/>
          <p:nvPr/>
        </p:nvGrpSpPr>
        <p:grpSpPr>
          <a:xfrm>
            <a:off x="36512" y="3589595"/>
            <a:ext cx="3239345" cy="1705235"/>
            <a:chOff x="36512" y="3589595"/>
            <a:chExt cx="3239345" cy="1705235"/>
          </a:xfrm>
        </p:grpSpPr>
        <p:grpSp>
          <p:nvGrpSpPr>
            <p:cNvPr id="33" name="Skupina 32"/>
            <p:cNvGrpSpPr/>
            <p:nvPr/>
          </p:nvGrpSpPr>
          <p:grpSpPr>
            <a:xfrm>
              <a:off x="36512" y="3589595"/>
              <a:ext cx="3239345" cy="1015663"/>
              <a:chOff x="36512" y="3589595"/>
              <a:chExt cx="3239345" cy="1015663"/>
            </a:xfrm>
          </p:grpSpPr>
          <p:sp>
            <p:nvSpPr>
              <p:cNvPr id="7" name="TextovéPole 6"/>
              <p:cNvSpPr txBox="1"/>
              <p:nvPr/>
            </p:nvSpPr>
            <p:spPr>
              <a:xfrm>
                <a:off x="36512" y="3589595"/>
                <a:ext cx="2470931" cy="1015663"/>
              </a:xfrm>
              <a:prstGeom prst="rect">
                <a:avLst/>
              </a:prstGeom>
              <a:noFill/>
            </p:spPr>
            <p:txBody>
              <a:bodyPr wrap="square" rtlCol="0">
                <a:spAutoFit/>
              </a:bodyPr>
              <a:lstStyle/>
              <a:p>
                <a:pPr eaLnBrk="1" fontAlgn="auto" hangingPunct="1">
                  <a:spcBef>
                    <a:spcPts val="0"/>
                  </a:spcBef>
                  <a:spcAft>
                    <a:spcPts val="0"/>
                  </a:spcAft>
                </a:pPr>
                <a:r>
                  <a:rPr lang="cs-CZ" sz="2000" dirty="0">
                    <a:solidFill>
                      <a:prstClr val="black"/>
                    </a:solidFill>
                    <a:latin typeface="Calibri"/>
                  </a:rPr>
                  <a:t>Cell </a:t>
                </a:r>
                <a:r>
                  <a:rPr lang="cs-CZ" sz="2000" dirty="0" err="1">
                    <a:solidFill>
                      <a:prstClr val="black"/>
                    </a:solidFill>
                    <a:latin typeface="Calibri"/>
                  </a:rPr>
                  <a:t>Death</a:t>
                </a:r>
                <a:r>
                  <a:rPr lang="cs-CZ" sz="2000" dirty="0">
                    <a:solidFill>
                      <a:prstClr val="black"/>
                    </a:solidFill>
                    <a:latin typeface="Calibri"/>
                  </a:rPr>
                  <a:t> </a:t>
                </a:r>
                <a:r>
                  <a:rPr lang="cs-CZ" sz="2000" dirty="0" err="1">
                    <a:solidFill>
                      <a:prstClr val="black"/>
                    </a:solidFill>
                    <a:latin typeface="Calibri"/>
                  </a:rPr>
                  <a:t>analysis</a:t>
                </a:r>
                <a:r>
                  <a:rPr lang="cs-CZ" sz="2000" dirty="0">
                    <a:solidFill>
                      <a:prstClr val="black"/>
                    </a:solidFill>
                    <a:latin typeface="Calibri"/>
                  </a:rPr>
                  <a:t> (</a:t>
                </a:r>
                <a:r>
                  <a:rPr lang="cs-CZ" sz="2000" dirty="0" err="1">
                    <a:solidFill>
                      <a:prstClr val="black"/>
                    </a:solidFill>
                    <a:latin typeface="Calibri"/>
                  </a:rPr>
                  <a:t>AnnexinV</a:t>
                </a:r>
                <a:r>
                  <a:rPr lang="cs-CZ" sz="2000" dirty="0">
                    <a:solidFill>
                      <a:prstClr val="black"/>
                    </a:solidFill>
                    <a:latin typeface="Calibri"/>
                  </a:rPr>
                  <a:t>, </a:t>
                </a:r>
                <a:r>
                  <a:rPr lang="cs-CZ" sz="2000" dirty="0" err="1">
                    <a:solidFill>
                      <a:prstClr val="black"/>
                    </a:solidFill>
                    <a:latin typeface="Calibri"/>
                  </a:rPr>
                  <a:t>Cleaved</a:t>
                </a:r>
                <a:r>
                  <a:rPr lang="cs-CZ" sz="2000" dirty="0">
                    <a:solidFill>
                      <a:prstClr val="black"/>
                    </a:solidFill>
                    <a:latin typeface="Calibri"/>
                  </a:rPr>
                  <a:t> Caspase3, …)</a:t>
                </a:r>
                <a:endParaRPr lang="en-GB" sz="2000" dirty="0">
                  <a:solidFill>
                    <a:prstClr val="black"/>
                  </a:solidFill>
                  <a:latin typeface="Calibri"/>
                </a:endParaRPr>
              </a:p>
            </p:txBody>
          </p:sp>
          <p:cxnSp>
            <p:nvCxnSpPr>
              <p:cNvPr id="24" name="Přímá spojnice se šipkou 23"/>
              <p:cNvCxnSpPr/>
              <p:nvPr/>
            </p:nvCxnSpPr>
            <p:spPr>
              <a:xfrm flipH="1" flipV="1">
                <a:off x="2699792" y="3975451"/>
                <a:ext cx="576065" cy="2"/>
              </a:xfrm>
              <a:prstGeom prst="straightConnector1">
                <a:avLst/>
              </a:prstGeom>
              <a:ln w="25400">
                <a:solidFill>
                  <a:srgbClr val="C00000"/>
                </a:solidFill>
                <a:tailEnd type="triangle"/>
              </a:ln>
            </p:spPr>
            <p:style>
              <a:lnRef idx="1">
                <a:schemeClr val="accent1"/>
              </a:lnRef>
              <a:fillRef idx="0">
                <a:schemeClr val="accent1"/>
              </a:fillRef>
              <a:effectRef idx="0">
                <a:schemeClr val="accent1"/>
              </a:effectRef>
              <a:fontRef idx="minor">
                <a:schemeClr val="tx1"/>
              </a:fontRef>
            </p:style>
          </p:cxnSp>
        </p:grpSp>
        <p:pic>
          <p:nvPicPr>
            <p:cNvPr id="21" name="Obrázek 20"/>
            <p:cNvPicPr>
              <a:picLocks noChangeAspect="1"/>
            </p:cNvPicPr>
            <p:nvPr/>
          </p:nvPicPr>
          <p:blipFill>
            <a:blip r:embed="rId6"/>
            <a:stretch>
              <a:fillRect/>
            </a:stretch>
          </p:blipFill>
          <p:spPr>
            <a:xfrm>
              <a:off x="1142945" y="4553001"/>
              <a:ext cx="980783" cy="741829"/>
            </a:xfrm>
            <a:prstGeom prst="rect">
              <a:avLst/>
            </a:prstGeom>
          </p:spPr>
        </p:pic>
      </p:grpSp>
      <p:grpSp>
        <p:nvGrpSpPr>
          <p:cNvPr id="25" name="Skupina 24"/>
          <p:cNvGrpSpPr/>
          <p:nvPr/>
        </p:nvGrpSpPr>
        <p:grpSpPr>
          <a:xfrm>
            <a:off x="4932040" y="1811248"/>
            <a:ext cx="4320480" cy="1522517"/>
            <a:chOff x="4932040" y="1811248"/>
            <a:chExt cx="4320480" cy="1522517"/>
          </a:xfrm>
        </p:grpSpPr>
        <p:grpSp>
          <p:nvGrpSpPr>
            <p:cNvPr id="29" name="Skupina 28"/>
            <p:cNvGrpSpPr/>
            <p:nvPr/>
          </p:nvGrpSpPr>
          <p:grpSpPr>
            <a:xfrm>
              <a:off x="4932040" y="1811248"/>
              <a:ext cx="4320480" cy="1329720"/>
              <a:chOff x="4932040" y="1811248"/>
              <a:chExt cx="4320480" cy="1329720"/>
            </a:xfrm>
          </p:grpSpPr>
          <p:sp>
            <p:nvSpPr>
              <p:cNvPr id="8" name="TextovéPole 7"/>
              <p:cNvSpPr txBox="1"/>
              <p:nvPr/>
            </p:nvSpPr>
            <p:spPr>
              <a:xfrm>
                <a:off x="5796136" y="1811248"/>
                <a:ext cx="3456384" cy="1015663"/>
              </a:xfrm>
              <a:prstGeom prst="rect">
                <a:avLst/>
              </a:prstGeom>
              <a:noFill/>
            </p:spPr>
            <p:txBody>
              <a:bodyPr wrap="square" rtlCol="0">
                <a:spAutoFit/>
              </a:bodyPr>
              <a:lstStyle/>
              <a:p>
                <a:pPr eaLnBrk="1" fontAlgn="auto" hangingPunct="1">
                  <a:spcBef>
                    <a:spcPts val="0"/>
                  </a:spcBef>
                  <a:spcAft>
                    <a:spcPts val="0"/>
                  </a:spcAft>
                </a:pPr>
                <a:r>
                  <a:rPr lang="en-GB" sz="2000" dirty="0">
                    <a:solidFill>
                      <a:prstClr val="black"/>
                    </a:solidFill>
                    <a:latin typeface="Calibri"/>
                  </a:rPr>
                  <a:t>Cell Cycle (DNA content, Cell cycle modulation after treatment)</a:t>
                </a:r>
              </a:p>
            </p:txBody>
          </p:sp>
          <p:cxnSp>
            <p:nvCxnSpPr>
              <p:cNvPr id="15" name="Přímá spojnice se šipkou 14"/>
              <p:cNvCxnSpPr/>
              <p:nvPr/>
            </p:nvCxnSpPr>
            <p:spPr>
              <a:xfrm flipV="1">
                <a:off x="4932040" y="2457580"/>
                <a:ext cx="896096" cy="683388"/>
              </a:xfrm>
              <a:prstGeom prst="straightConnector1">
                <a:avLst/>
              </a:prstGeom>
              <a:ln w="25400">
                <a:solidFill>
                  <a:srgbClr val="07937C"/>
                </a:solidFill>
                <a:tailEnd type="triangle"/>
              </a:ln>
            </p:spPr>
            <p:style>
              <a:lnRef idx="1">
                <a:schemeClr val="accent1"/>
              </a:lnRef>
              <a:fillRef idx="0">
                <a:schemeClr val="accent1"/>
              </a:fillRef>
              <a:effectRef idx="0">
                <a:schemeClr val="accent1"/>
              </a:effectRef>
              <a:fontRef idx="minor">
                <a:schemeClr val="tx1"/>
              </a:fontRef>
            </p:style>
          </p:cxnSp>
        </p:grpSp>
        <p:pic>
          <p:nvPicPr>
            <p:cNvPr id="23" name="Obrázek 22"/>
            <p:cNvPicPr>
              <a:picLocks noChangeAspect="1"/>
            </p:cNvPicPr>
            <p:nvPr/>
          </p:nvPicPr>
          <p:blipFill>
            <a:blip r:embed="rId7"/>
            <a:stretch>
              <a:fillRect/>
            </a:stretch>
          </p:blipFill>
          <p:spPr>
            <a:xfrm>
              <a:off x="7524328" y="2443965"/>
              <a:ext cx="1390089" cy="889800"/>
            </a:xfrm>
            <a:prstGeom prst="rect">
              <a:avLst/>
            </a:prstGeom>
          </p:spPr>
        </p:pic>
      </p:grpSp>
      <p:grpSp>
        <p:nvGrpSpPr>
          <p:cNvPr id="35" name="Skupina 34"/>
          <p:cNvGrpSpPr/>
          <p:nvPr/>
        </p:nvGrpSpPr>
        <p:grpSpPr>
          <a:xfrm>
            <a:off x="-12154" y="1460254"/>
            <a:ext cx="4751512" cy="2146816"/>
            <a:chOff x="36512" y="1583459"/>
            <a:chExt cx="3815408" cy="1995159"/>
          </a:xfrm>
        </p:grpSpPr>
        <p:grpSp>
          <p:nvGrpSpPr>
            <p:cNvPr id="28" name="Skupina 27"/>
            <p:cNvGrpSpPr/>
            <p:nvPr/>
          </p:nvGrpSpPr>
          <p:grpSpPr>
            <a:xfrm>
              <a:off x="36512" y="1583459"/>
              <a:ext cx="3815408" cy="1561984"/>
              <a:chOff x="36512" y="1583459"/>
              <a:chExt cx="3815408" cy="1561984"/>
            </a:xfrm>
          </p:grpSpPr>
          <p:sp>
            <p:nvSpPr>
              <p:cNvPr id="6" name="TextovéPole 5"/>
              <p:cNvSpPr txBox="1"/>
              <p:nvPr/>
            </p:nvSpPr>
            <p:spPr>
              <a:xfrm>
                <a:off x="36512" y="1583459"/>
                <a:ext cx="3815408" cy="1015663"/>
              </a:xfrm>
              <a:prstGeom prst="rect">
                <a:avLst/>
              </a:prstGeom>
              <a:noFill/>
            </p:spPr>
            <p:txBody>
              <a:bodyPr wrap="square" rtlCol="0">
                <a:spAutoFit/>
              </a:bodyPr>
              <a:lstStyle/>
              <a:p>
                <a:pPr eaLnBrk="1" fontAlgn="auto" hangingPunct="1">
                  <a:spcBef>
                    <a:spcPts val="0"/>
                  </a:spcBef>
                  <a:spcAft>
                    <a:spcPts val="0"/>
                  </a:spcAft>
                </a:pPr>
                <a:r>
                  <a:rPr lang="en-GB" sz="2000" dirty="0">
                    <a:solidFill>
                      <a:prstClr val="black"/>
                    </a:solidFill>
                    <a:latin typeface="Calibri"/>
                  </a:rPr>
                  <a:t>Immunophenotype characterisation of the cells</a:t>
                </a:r>
              </a:p>
              <a:p>
                <a:pPr eaLnBrk="1" fontAlgn="auto" hangingPunct="1">
                  <a:spcBef>
                    <a:spcPts val="0"/>
                  </a:spcBef>
                  <a:spcAft>
                    <a:spcPts val="0"/>
                  </a:spcAft>
                </a:pPr>
                <a:r>
                  <a:rPr lang="en-GB" sz="2000" dirty="0">
                    <a:solidFill>
                      <a:prstClr val="black"/>
                    </a:solidFill>
                    <a:latin typeface="Calibri"/>
                  </a:rPr>
                  <a:t>(CSCs markers, differentiation, …)</a:t>
                </a:r>
              </a:p>
            </p:txBody>
          </p:sp>
          <p:cxnSp>
            <p:nvCxnSpPr>
              <p:cNvPr id="13" name="Přímá spojnice se šipkou 12"/>
              <p:cNvCxnSpPr/>
              <p:nvPr/>
            </p:nvCxnSpPr>
            <p:spPr>
              <a:xfrm flipH="1" flipV="1">
                <a:off x="2699793" y="2506790"/>
                <a:ext cx="381704" cy="638653"/>
              </a:xfrm>
              <a:prstGeom prst="straightConnector1">
                <a:avLst/>
              </a:prstGeom>
              <a:ln w="25400">
                <a:solidFill>
                  <a:srgbClr val="0070C0"/>
                </a:solidFill>
                <a:tailEnd type="triangle"/>
              </a:ln>
            </p:spPr>
            <p:style>
              <a:lnRef idx="1">
                <a:schemeClr val="accent1"/>
              </a:lnRef>
              <a:fillRef idx="0">
                <a:schemeClr val="accent1"/>
              </a:fillRef>
              <a:effectRef idx="0">
                <a:schemeClr val="accent1"/>
              </a:effectRef>
              <a:fontRef idx="minor">
                <a:schemeClr val="tx1"/>
              </a:fontRef>
            </p:style>
          </p:cxnSp>
        </p:grpSp>
        <p:pic>
          <p:nvPicPr>
            <p:cNvPr id="34" name="Picture 5"/>
            <p:cNvPicPr>
              <a:picLocks noChangeAspect="1" noChangeArrowheads="1"/>
            </p:cNvPicPr>
            <p:nvPr/>
          </p:nvPicPr>
          <p:blipFill rotWithShape="1">
            <a:blip r:embed="rId8">
              <a:extLst>
                <a:ext uri="{28A0092B-C50C-407E-A947-70E740481C1C}">
                  <a14:useLocalDpi xmlns:a14="http://schemas.microsoft.com/office/drawing/2010/main" val="0"/>
                </a:ext>
              </a:extLst>
            </a:blip>
            <a:srcRect l="5942" t="56949" r="64227" b="3914"/>
            <a:stretch/>
          </p:blipFill>
          <p:spPr bwMode="auto">
            <a:xfrm>
              <a:off x="463743" y="2439022"/>
              <a:ext cx="1042509" cy="113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605631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fade">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6"/>
                                        </p:tgtEl>
                                        <p:attrNameLst>
                                          <p:attrName>style.visibility</p:attrName>
                                        </p:attrNameLst>
                                      </p:cBhvr>
                                      <p:to>
                                        <p:strVal val="visible"/>
                                      </p:to>
                                    </p:set>
                                    <p:animEffect transition="in" filter="fade">
                                      <p:cBhvr>
                                        <p:cTn id="27" dur="500"/>
                                        <p:tgtEl>
                                          <p:spTgt spid="3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7"/>
                                        </p:tgtEl>
                                        <p:attrNameLst>
                                          <p:attrName>style.visibility</p:attrName>
                                        </p:attrNameLst>
                                      </p:cBhvr>
                                      <p:to>
                                        <p:strVal val="visible"/>
                                      </p:to>
                                    </p:set>
                                    <p:animEffect transition="in" filter="fade">
                                      <p:cBhvr>
                                        <p:cTn id="32"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IMMUNOPHENOTYPING</a:t>
            </a:r>
            <a:endParaRPr lang="en-US" sz="3200" dirty="0">
              <a:solidFill>
                <a:prstClr val="black"/>
              </a:solidFill>
            </a:endParaRPr>
          </a:p>
        </p:txBody>
      </p:sp>
      <p:pic>
        <p:nvPicPr>
          <p:cNvPr id="14" name="Picture 5" descr="D:\kuloth\2015\May\27-05-2015\NR_aop1\slides_img\nrrheum.2015.71-f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1680" y="1190813"/>
            <a:ext cx="5366289" cy="417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délník 3"/>
          <p:cNvSpPr/>
          <p:nvPr/>
        </p:nvSpPr>
        <p:spPr>
          <a:xfrm>
            <a:off x="4374824" y="974790"/>
            <a:ext cx="2933480" cy="46085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7" name="TextovéPole 16"/>
          <p:cNvSpPr txBox="1"/>
          <p:nvPr/>
        </p:nvSpPr>
        <p:spPr>
          <a:xfrm>
            <a:off x="6012160" y="1155831"/>
            <a:ext cx="2880320" cy="4524315"/>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cells are stained with monoclonal antibodies conjugated to various fluorescent dyes and analyzed with using flow cytometry </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simple, standard, broad spectrum of tested reagents, multiplexing</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a:t>
            </a:r>
            <a:r>
              <a:rPr lang="cs-CZ" sz="1800" b="1" i="1" dirty="0">
                <a:solidFill>
                  <a:prstClr val="black"/>
                </a:solidFill>
                <a:latin typeface="Calibri"/>
              </a:rPr>
              <a:t> </a:t>
            </a:r>
            <a:r>
              <a:rPr lang="en-US" sz="1800" i="1" dirty="0">
                <a:solidFill>
                  <a:prstClr val="black"/>
                </a:solidFill>
                <a:latin typeface="Calibri"/>
              </a:rPr>
              <a:t>not every epitope is fixable, compensation, possible artefacts from dying cells, dissociation of solid tissue may affect results</a:t>
            </a:r>
          </a:p>
        </p:txBody>
      </p:sp>
      <p:sp>
        <p:nvSpPr>
          <p:cNvPr id="7" name="Text Box 15"/>
          <p:cNvSpPr txBox="1">
            <a:spLocks noChangeArrowheads="1"/>
          </p:cNvSpPr>
          <p:nvPr/>
        </p:nvSpPr>
        <p:spPr bwMode="auto">
          <a:xfrm>
            <a:off x="1835696" y="5190887"/>
            <a:ext cx="237403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Calibri" pitchFamily="34" charset="0"/>
                <a:ea typeface="MS PGothic" pitchFamily="34" charset="-128"/>
              </a:defRPr>
            </a:lvl1pPr>
            <a:lvl2pPr marL="742950" indent="-285750" eaLnBrk="0" hangingPunct="0">
              <a:defRPr>
                <a:solidFill>
                  <a:schemeClr val="tx1"/>
                </a:solidFill>
                <a:latin typeface="Calibri" pitchFamily="34" charset="0"/>
                <a:ea typeface="MS PGothic" pitchFamily="34" charset="-128"/>
              </a:defRPr>
            </a:lvl2pPr>
            <a:lvl3pPr marL="1143000" indent="-228600" eaLnBrk="0" hangingPunct="0">
              <a:defRPr>
                <a:solidFill>
                  <a:schemeClr val="tx1"/>
                </a:solidFill>
                <a:latin typeface="Calibri" pitchFamily="34" charset="0"/>
                <a:ea typeface="MS PGothic" pitchFamily="34" charset="-128"/>
              </a:defRPr>
            </a:lvl3pPr>
            <a:lvl4pPr marL="1600200" indent="-228600" eaLnBrk="0" hangingPunct="0">
              <a:defRPr>
                <a:solidFill>
                  <a:schemeClr val="tx1"/>
                </a:solidFill>
                <a:latin typeface="Calibri" pitchFamily="34" charset="0"/>
                <a:ea typeface="MS PGothic" pitchFamily="34" charset="-128"/>
              </a:defRPr>
            </a:lvl4pPr>
            <a:lvl5pPr marL="2057400" indent="-228600" eaLnBrk="0" hangingPunct="0">
              <a:defRPr>
                <a:solidFill>
                  <a:schemeClr val="tx1"/>
                </a:solidFill>
                <a:latin typeface="Calibri" pitchFamily="34" charset="0"/>
                <a:ea typeface="MS PGothic" pitchFamily="34" charset="-128"/>
              </a:defRPr>
            </a:lvl5pPr>
            <a:lvl6pPr marL="2514600" indent="-228600" defTabSz="457200" eaLnBrk="0" fontAlgn="base" hangingPunct="0">
              <a:spcBef>
                <a:spcPct val="0"/>
              </a:spcBef>
              <a:spcAft>
                <a:spcPct val="0"/>
              </a:spcAft>
              <a:defRPr>
                <a:solidFill>
                  <a:schemeClr val="tx1"/>
                </a:solidFill>
                <a:latin typeface="Calibri" pitchFamily="34" charset="0"/>
                <a:ea typeface="MS PGothic" pitchFamily="34" charset="-128"/>
              </a:defRPr>
            </a:lvl6pPr>
            <a:lvl7pPr marL="2971800" indent="-228600" defTabSz="457200" eaLnBrk="0" fontAlgn="base" hangingPunct="0">
              <a:spcBef>
                <a:spcPct val="0"/>
              </a:spcBef>
              <a:spcAft>
                <a:spcPct val="0"/>
              </a:spcAft>
              <a:defRPr>
                <a:solidFill>
                  <a:schemeClr val="tx1"/>
                </a:solidFill>
                <a:latin typeface="Calibri" pitchFamily="34" charset="0"/>
                <a:ea typeface="MS PGothic" pitchFamily="34" charset="-128"/>
              </a:defRPr>
            </a:lvl7pPr>
            <a:lvl8pPr marL="3429000" indent="-228600" defTabSz="457200" eaLnBrk="0" fontAlgn="base" hangingPunct="0">
              <a:spcBef>
                <a:spcPct val="0"/>
              </a:spcBef>
              <a:spcAft>
                <a:spcPct val="0"/>
              </a:spcAft>
              <a:defRPr>
                <a:solidFill>
                  <a:schemeClr val="tx1"/>
                </a:solidFill>
                <a:latin typeface="Calibri" pitchFamily="34" charset="0"/>
                <a:ea typeface="MS PGothic" pitchFamily="34" charset="-128"/>
              </a:defRPr>
            </a:lvl8pPr>
            <a:lvl9pPr marL="3886200" indent="-228600" defTabSz="457200" eaLnBrk="0" fontAlgn="base" hangingPunct="0">
              <a:spcBef>
                <a:spcPct val="0"/>
              </a:spcBef>
              <a:spcAft>
                <a:spcPct val="0"/>
              </a:spcAft>
              <a:defRPr>
                <a:solidFill>
                  <a:schemeClr val="tx1"/>
                </a:solidFill>
                <a:latin typeface="Calibri" pitchFamily="34" charset="0"/>
                <a:ea typeface="MS PGothic" pitchFamily="34" charset="-128"/>
              </a:defRPr>
            </a:lvl9pPr>
          </a:lstStyle>
          <a:p>
            <a:pPr algn="ctr" eaLnBrk="1" fontAlgn="auto" hangingPunct="1">
              <a:spcBef>
                <a:spcPts val="0"/>
              </a:spcBef>
              <a:spcAft>
                <a:spcPts val="0"/>
              </a:spcAft>
            </a:pPr>
            <a:r>
              <a:rPr lang="en-US" altLang="en-US" sz="600" dirty="0" err="1">
                <a:solidFill>
                  <a:prstClr val="black"/>
                </a:solidFill>
                <a:latin typeface="Arial" pitchFamily="34" charset="0"/>
                <a:cs typeface="Arial" pitchFamily="34" charset="0"/>
              </a:rPr>
              <a:t>Ermann</a:t>
            </a:r>
            <a:r>
              <a:rPr lang="en-US" altLang="en-US" sz="600" dirty="0">
                <a:solidFill>
                  <a:prstClr val="black"/>
                </a:solidFill>
                <a:latin typeface="Arial" pitchFamily="34" charset="0"/>
                <a:cs typeface="Arial" pitchFamily="34" charset="0"/>
              </a:rPr>
              <a:t>, J. </a:t>
            </a:r>
            <a:r>
              <a:rPr lang="en-US" altLang="en-US" sz="600" i="1" dirty="0">
                <a:solidFill>
                  <a:prstClr val="black"/>
                </a:solidFill>
                <a:latin typeface="Arial" pitchFamily="34" charset="0"/>
                <a:cs typeface="Arial" pitchFamily="34" charset="0"/>
              </a:rPr>
              <a:t>et al. </a:t>
            </a:r>
            <a:r>
              <a:rPr lang="en-GB" altLang="en-US" sz="600" dirty="0">
                <a:solidFill>
                  <a:prstClr val="black"/>
                </a:solidFill>
                <a:latin typeface="Arial" pitchFamily="34" charset="0"/>
                <a:cs typeface="Arial" pitchFamily="34" charset="0"/>
              </a:rPr>
              <a:t>(2015) </a:t>
            </a:r>
            <a:r>
              <a:rPr lang="en-US" altLang="en-US" sz="600" dirty="0">
                <a:solidFill>
                  <a:prstClr val="black"/>
                </a:solidFill>
                <a:latin typeface="Arial" pitchFamily="34" charset="0"/>
                <a:cs typeface="Arial" pitchFamily="34" charset="0"/>
              </a:rPr>
              <a:t>Immune cell profiling to guide therapeutic decisions in rheumatic diseases</a:t>
            </a:r>
          </a:p>
          <a:p>
            <a:pPr algn="ctr" eaLnBrk="1" fontAlgn="auto" hangingPunct="1">
              <a:spcBef>
                <a:spcPts val="0"/>
              </a:spcBef>
              <a:spcAft>
                <a:spcPts val="0"/>
              </a:spcAft>
            </a:pPr>
            <a:r>
              <a:rPr lang="en-US" altLang="en-US" sz="600" i="1" dirty="0">
                <a:solidFill>
                  <a:prstClr val="black"/>
                </a:solidFill>
                <a:latin typeface="Arial" pitchFamily="34" charset="0"/>
                <a:cs typeface="Arial" pitchFamily="34" charset="0"/>
              </a:rPr>
              <a:t>Nat. Rev. </a:t>
            </a:r>
            <a:r>
              <a:rPr lang="en-US" altLang="en-US" sz="600" i="1" dirty="0" err="1">
                <a:solidFill>
                  <a:prstClr val="black"/>
                </a:solidFill>
                <a:latin typeface="Arial" pitchFamily="34" charset="0"/>
                <a:cs typeface="Arial" pitchFamily="34" charset="0"/>
              </a:rPr>
              <a:t>Rheumatol</a:t>
            </a:r>
            <a:r>
              <a:rPr lang="en-US" altLang="en-US" sz="600" i="1" dirty="0">
                <a:solidFill>
                  <a:prstClr val="black"/>
                </a:solidFill>
                <a:latin typeface="Arial" pitchFamily="34" charset="0"/>
                <a:cs typeface="Arial" pitchFamily="34" charset="0"/>
              </a:rPr>
              <a:t>.</a:t>
            </a:r>
            <a:r>
              <a:rPr lang="en-US" altLang="en-US" sz="600" dirty="0">
                <a:solidFill>
                  <a:prstClr val="black"/>
                </a:solidFill>
                <a:latin typeface="Arial" pitchFamily="34" charset="0"/>
                <a:cs typeface="Arial" pitchFamily="34" charset="0"/>
              </a:rPr>
              <a:t> doi:10.1038/nrrheum.2015.71</a:t>
            </a:r>
          </a:p>
        </p:txBody>
      </p:sp>
    </p:spTree>
    <p:extLst>
      <p:ext uri="{BB962C8B-B14F-4D97-AF65-F5344CB8AC3E}">
        <p14:creationId xmlns:p14="http://schemas.microsoft.com/office/powerpoint/2010/main" val="123285817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VIABILITY</a:t>
            </a:r>
            <a:r>
              <a:rPr lang="en-US" sz="3200" dirty="0">
                <a:solidFill>
                  <a:prstClr val="black"/>
                </a:solidFill>
              </a:rPr>
              <a:t> using LIVE/DEAD fixable stains</a:t>
            </a:r>
          </a:p>
        </p:txBody>
      </p:sp>
      <p:sp>
        <p:nvSpPr>
          <p:cNvPr id="5" name="TextovéPole 4"/>
          <p:cNvSpPr txBox="1"/>
          <p:nvPr/>
        </p:nvSpPr>
        <p:spPr>
          <a:xfrm>
            <a:off x="6012160" y="1155831"/>
            <a:ext cx="2880320" cy="4801314"/>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altLang="en-US" sz="1800" i="1" dirty="0">
                <a:solidFill>
                  <a:prstClr val="black"/>
                </a:solidFill>
                <a:latin typeface="Calibri"/>
              </a:rPr>
              <a:t>reaction of a fluorescent reactive dye with cellular amines, in necrotic cells react with free amines both in the interior and on the cell = intense staining, live cells stained on surface only = dim signal</a:t>
            </a:r>
            <a:endParaRPr lang="cs-CZ" sz="1800" i="1" dirty="0">
              <a:solidFill>
                <a:prstClr val="black"/>
              </a:solidFill>
              <a:latin typeface="Calibri"/>
            </a:endParaRP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simple, wide spectrum of dyes, fixable, The </a:t>
            </a:r>
            <a:r>
              <a:rPr lang="en-US" sz="1800" i="1" dirty="0" err="1">
                <a:solidFill>
                  <a:prstClr val="black"/>
                </a:solidFill>
                <a:latin typeface="Calibri"/>
              </a:rPr>
              <a:t>ArC</a:t>
            </a:r>
            <a:r>
              <a:rPr lang="en-US" sz="1800" i="1" dirty="0">
                <a:solidFill>
                  <a:prstClr val="black"/>
                </a:solidFill>
                <a:latin typeface="Calibri"/>
              </a:rPr>
              <a:t>™ Amine Reactive Compensation Bead Kit</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a:t>
            </a:r>
            <a:r>
              <a:rPr lang="cs-CZ" sz="1800" b="1" i="1" dirty="0">
                <a:solidFill>
                  <a:prstClr val="black"/>
                </a:solidFill>
                <a:latin typeface="Calibri"/>
              </a:rPr>
              <a:t> </a:t>
            </a:r>
            <a:r>
              <a:rPr lang="en-US" sz="1800" i="1" dirty="0">
                <a:solidFill>
                  <a:prstClr val="black"/>
                </a:solidFill>
                <a:latin typeface="Calibri"/>
              </a:rPr>
              <a:t>live cells have signal, stain only in buffers w/o BSA or serum,  </a:t>
            </a:r>
            <a:r>
              <a:rPr lang="en-US" sz="1800" i="1" dirty="0" err="1">
                <a:solidFill>
                  <a:prstClr val="black"/>
                </a:solidFill>
                <a:latin typeface="Calibri"/>
              </a:rPr>
              <a:t>Tris</a:t>
            </a:r>
            <a:r>
              <a:rPr lang="en-US" sz="1800" i="1" dirty="0">
                <a:solidFill>
                  <a:prstClr val="black"/>
                </a:solidFill>
                <a:latin typeface="Calibri"/>
              </a:rPr>
              <a:t> or </a:t>
            </a:r>
            <a:r>
              <a:rPr lang="en-US" sz="1800" i="1" dirty="0" err="1">
                <a:solidFill>
                  <a:prstClr val="black"/>
                </a:solidFill>
                <a:latin typeface="Calibri"/>
              </a:rPr>
              <a:t>azide</a:t>
            </a:r>
            <a:endParaRPr lang="en-US" sz="1800" i="1" dirty="0">
              <a:solidFill>
                <a:prstClr val="black"/>
              </a:solidFill>
              <a:latin typeface="Calibri"/>
            </a:endParaRPr>
          </a:p>
        </p:txBody>
      </p:sp>
      <p:pic>
        <p:nvPicPr>
          <p:cNvPr id="4098" name="Picture 2" descr="Image result for live/dead fixab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5327" y="1411642"/>
            <a:ext cx="4392488" cy="172932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1600" y="3140968"/>
            <a:ext cx="3369119" cy="300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91135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Skupina 1"/>
          <p:cNvGrpSpPr/>
          <p:nvPr/>
        </p:nvGrpSpPr>
        <p:grpSpPr>
          <a:xfrm>
            <a:off x="1177469" y="1052736"/>
            <a:ext cx="6521450" cy="5499323"/>
            <a:chOff x="1185863" y="260350"/>
            <a:chExt cx="7778750" cy="6435725"/>
          </a:xfrm>
        </p:grpSpPr>
        <p:pic>
          <p:nvPicPr>
            <p:cNvPr id="542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5863" y="381000"/>
              <a:ext cx="2514600" cy="223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30488" y="549275"/>
              <a:ext cx="876300"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62063" y="2590800"/>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62063" y="4648200"/>
              <a:ext cx="2303462"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60800" y="260350"/>
              <a:ext cx="2663825" cy="236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76675" y="2689225"/>
              <a:ext cx="2209800" cy="1963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868738" y="4581525"/>
              <a:ext cx="2362200"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42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373813" y="4365625"/>
              <a:ext cx="2590800" cy="2303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3" name="TextovéPole 2"/>
          <p:cNvSpPr txBox="1"/>
          <p:nvPr/>
        </p:nvSpPr>
        <p:spPr>
          <a:xfrm>
            <a:off x="6012160" y="1155831"/>
            <a:ext cx="2880320" cy="3416320"/>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altLang="en-US" sz="1800" i="1" dirty="0">
                <a:solidFill>
                  <a:prstClr val="black"/>
                </a:solidFill>
                <a:latin typeface="Calibri"/>
              </a:rPr>
              <a:t>DNA content measurement by fluorescent nucleic-acid-binding dyes</a:t>
            </a:r>
          </a:p>
          <a:p>
            <a:pPr eaLnBrk="1" fontAlgn="auto" hangingPunct="1">
              <a:spcBef>
                <a:spcPts val="0"/>
              </a:spcBef>
              <a:spcAft>
                <a:spcPts val="0"/>
              </a:spcAft>
            </a:pPr>
            <a:endParaRPr lang="cs-CZ"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simple, wide spectrum of dyes, in both native and fixed samples</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a:t>
            </a:r>
            <a:r>
              <a:rPr lang="cs-CZ" sz="1800" b="1" i="1" dirty="0">
                <a:solidFill>
                  <a:prstClr val="black"/>
                </a:solidFill>
                <a:latin typeface="Calibri"/>
              </a:rPr>
              <a:t> </a:t>
            </a:r>
            <a:r>
              <a:rPr lang="cs-CZ" sz="1800" i="1" dirty="0" err="1">
                <a:solidFill>
                  <a:prstClr val="black"/>
                </a:solidFill>
                <a:latin typeface="Calibri"/>
              </a:rPr>
              <a:t>doublets</a:t>
            </a:r>
            <a:r>
              <a:rPr lang="en-US" sz="1800" i="1" dirty="0">
                <a:solidFill>
                  <a:prstClr val="black"/>
                </a:solidFill>
                <a:latin typeface="Calibri"/>
              </a:rPr>
              <a:t> &gt; G2/M</a:t>
            </a:r>
            <a:r>
              <a:rPr lang="cs-CZ" sz="1800" i="1" dirty="0">
                <a:solidFill>
                  <a:prstClr val="black"/>
                </a:solidFill>
                <a:latin typeface="Calibri"/>
              </a:rPr>
              <a:t>, </a:t>
            </a:r>
            <a:r>
              <a:rPr lang="en-US" sz="1800" i="1" dirty="0">
                <a:solidFill>
                  <a:prstClr val="black"/>
                </a:solidFill>
                <a:latin typeface="Calibri"/>
              </a:rPr>
              <a:t>single parameter≠ DNA synthesis, &gt; CV if not fixed by organic solvents</a:t>
            </a: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CELL CYCLE</a:t>
            </a:r>
            <a:endParaRPr lang="en-US" sz="3200" dirty="0">
              <a:solidFill>
                <a:prstClr val="black"/>
              </a:solidFill>
            </a:endParaRPr>
          </a:p>
        </p:txBody>
      </p:sp>
    </p:spTree>
    <p:extLst>
      <p:ext uri="{BB962C8B-B14F-4D97-AF65-F5344CB8AC3E}">
        <p14:creationId xmlns:p14="http://schemas.microsoft.com/office/powerpoint/2010/main" val="66130044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79512" y="104827"/>
            <a:ext cx="8568952" cy="660382"/>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en-US" sz="3200" dirty="0">
                <a:solidFill>
                  <a:prstClr val="black"/>
                </a:solidFill>
              </a:rPr>
              <a:t>DNA SYNTHESIS using click </a:t>
            </a:r>
            <a:r>
              <a:rPr lang="en-US" sz="3200" dirty="0" err="1">
                <a:solidFill>
                  <a:prstClr val="black"/>
                </a:solidFill>
              </a:rPr>
              <a:t>azide</a:t>
            </a:r>
            <a:r>
              <a:rPr lang="en-US" sz="3200" dirty="0">
                <a:solidFill>
                  <a:prstClr val="black"/>
                </a:solidFill>
              </a:rPr>
              <a:t>/alkyne reaction </a:t>
            </a:r>
          </a:p>
        </p:txBody>
      </p:sp>
      <p:sp>
        <p:nvSpPr>
          <p:cNvPr id="5" name="TextovéPole 4"/>
          <p:cNvSpPr txBox="1"/>
          <p:nvPr/>
        </p:nvSpPr>
        <p:spPr>
          <a:xfrm>
            <a:off x="6012160" y="1155831"/>
            <a:ext cx="2880320" cy="4247317"/>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d</a:t>
            </a:r>
            <a:r>
              <a:rPr lang="en-US" altLang="en-US" sz="1800" i="1" dirty="0">
                <a:solidFill>
                  <a:prstClr val="black"/>
                </a:solidFill>
                <a:latin typeface="Calibri"/>
              </a:rPr>
              <a:t>irect measurement of DNA synthesis via visualization of incorporation of nucleoside analogue</a:t>
            </a:r>
          </a:p>
          <a:p>
            <a:pPr eaLnBrk="1" fontAlgn="auto" hangingPunct="1">
              <a:spcBef>
                <a:spcPts val="0"/>
              </a:spcBef>
              <a:spcAft>
                <a:spcPts val="0"/>
              </a:spcAft>
            </a:pPr>
            <a:endParaRPr lang="en-US" sz="1800"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 no DNA denaturation required, simplified protocol, small molecule detection, multiplex compatible</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 </a:t>
            </a:r>
            <a:r>
              <a:rPr lang="en-US" sz="1800" i="1" dirty="0">
                <a:solidFill>
                  <a:prstClr val="black"/>
                </a:solidFill>
                <a:latin typeface="Calibri"/>
              </a:rPr>
              <a:t>high concentration of Cu in reaction = not compatible with all </a:t>
            </a:r>
            <a:r>
              <a:rPr lang="en-US" sz="1800" i="1" dirty="0" err="1">
                <a:solidFill>
                  <a:prstClr val="black"/>
                </a:solidFill>
                <a:latin typeface="Calibri"/>
              </a:rPr>
              <a:t>fluorochromes</a:t>
            </a:r>
            <a:endParaRPr lang="en-US" sz="1800" i="1" dirty="0">
              <a:solidFill>
                <a:prstClr val="black"/>
              </a:solidFill>
              <a:latin typeface="Calibri"/>
            </a:endParaRPr>
          </a:p>
        </p:txBody>
      </p:sp>
      <p:pic>
        <p:nvPicPr>
          <p:cNvPr id="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903224"/>
            <a:ext cx="4464496" cy="33696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Obdélník 1"/>
          <p:cNvSpPr/>
          <p:nvPr/>
        </p:nvSpPr>
        <p:spPr>
          <a:xfrm>
            <a:off x="495084" y="744959"/>
            <a:ext cx="2060692" cy="307777"/>
          </a:xfrm>
          <a:prstGeom prst="rect">
            <a:avLst/>
          </a:prstGeom>
        </p:spPr>
        <p:txBody>
          <a:bodyPr wrap="none">
            <a:spAutoFit/>
          </a:bodyPr>
          <a:lstStyle/>
          <a:p>
            <a:pPr eaLnBrk="1" fontAlgn="auto" hangingPunct="1">
              <a:spcBef>
                <a:spcPts val="0"/>
              </a:spcBef>
              <a:spcAft>
                <a:spcPts val="0"/>
              </a:spcAft>
            </a:pPr>
            <a:r>
              <a:rPr lang="en-US" altLang="en-US" sz="1400" dirty="0">
                <a:solidFill>
                  <a:prstClr val="black"/>
                </a:solidFill>
                <a:latin typeface="Calibri"/>
              </a:rPr>
              <a:t>5-Ethynyl-2'-deoxyuridine</a:t>
            </a:r>
            <a:endParaRPr lang="en-US" sz="1400" dirty="0">
              <a:solidFill>
                <a:prstClr val="black"/>
              </a:solidFill>
              <a:latin typeface="Calibri"/>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2059" y="4869160"/>
            <a:ext cx="1913669" cy="17525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7156" y="4861481"/>
            <a:ext cx="1844884" cy="1807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ovéPole 3"/>
          <p:cNvSpPr txBox="1"/>
          <p:nvPr/>
        </p:nvSpPr>
        <p:spPr>
          <a:xfrm>
            <a:off x="214656" y="1284068"/>
            <a:ext cx="793807" cy="369332"/>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alkyne</a:t>
            </a:r>
          </a:p>
        </p:txBody>
      </p:sp>
      <p:sp>
        <p:nvSpPr>
          <p:cNvPr id="6" name="Ovál 5"/>
          <p:cNvSpPr/>
          <p:nvPr/>
        </p:nvSpPr>
        <p:spPr>
          <a:xfrm>
            <a:off x="971600" y="1340768"/>
            <a:ext cx="432048"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4" name="Ovál 13"/>
          <p:cNvSpPr/>
          <p:nvPr/>
        </p:nvSpPr>
        <p:spPr>
          <a:xfrm>
            <a:off x="2483768" y="2060848"/>
            <a:ext cx="648072" cy="36933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5" name="TextovéPole 14"/>
          <p:cNvSpPr txBox="1"/>
          <p:nvPr/>
        </p:nvSpPr>
        <p:spPr>
          <a:xfrm>
            <a:off x="2338033" y="1710100"/>
            <a:ext cx="676788" cy="369332"/>
          </a:xfrm>
          <a:prstGeom prst="rect">
            <a:avLst/>
          </a:prstGeom>
          <a:noFill/>
        </p:spPr>
        <p:txBody>
          <a:bodyPr wrap="none" rtlCol="0">
            <a:spAutoFit/>
          </a:bodyPr>
          <a:lstStyle/>
          <a:p>
            <a:pPr eaLnBrk="1" fontAlgn="auto" hangingPunct="1">
              <a:spcBef>
                <a:spcPts val="0"/>
              </a:spcBef>
              <a:spcAft>
                <a:spcPts val="0"/>
              </a:spcAft>
            </a:pPr>
            <a:r>
              <a:rPr lang="en-US" sz="1800" dirty="0" err="1">
                <a:solidFill>
                  <a:prstClr val="black"/>
                </a:solidFill>
                <a:latin typeface="Calibri"/>
              </a:rPr>
              <a:t>azide</a:t>
            </a:r>
            <a:endParaRPr lang="en-US" sz="1800" dirty="0">
              <a:solidFill>
                <a:prstClr val="black"/>
              </a:solidFill>
              <a:latin typeface="Calibri"/>
            </a:endParaRPr>
          </a:p>
        </p:txBody>
      </p:sp>
      <p:sp>
        <p:nvSpPr>
          <p:cNvPr id="16" name="Ovál 15"/>
          <p:cNvSpPr/>
          <p:nvPr/>
        </p:nvSpPr>
        <p:spPr>
          <a:xfrm>
            <a:off x="3015728" y="1084094"/>
            <a:ext cx="993870" cy="68872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17" name="TextovéPole 16"/>
          <p:cNvSpPr txBox="1"/>
          <p:nvPr/>
        </p:nvSpPr>
        <p:spPr>
          <a:xfrm>
            <a:off x="3187172" y="700326"/>
            <a:ext cx="766300" cy="369332"/>
          </a:xfrm>
          <a:prstGeom prst="rect">
            <a:avLst/>
          </a:prstGeom>
          <a:noFill/>
        </p:spPr>
        <p:txBody>
          <a:bodyPr wrap="none" rtlCol="0">
            <a:spAutoFit/>
          </a:bodyPr>
          <a:lstStyle/>
          <a:p>
            <a:pPr eaLnBrk="1" fontAlgn="auto" hangingPunct="1">
              <a:spcBef>
                <a:spcPts val="0"/>
              </a:spcBef>
              <a:spcAft>
                <a:spcPts val="0"/>
              </a:spcAft>
            </a:pPr>
            <a:r>
              <a:rPr lang="en-US" sz="1800" dirty="0" err="1">
                <a:solidFill>
                  <a:prstClr val="black"/>
                </a:solidFill>
                <a:latin typeface="Calibri"/>
              </a:rPr>
              <a:t>triazol</a:t>
            </a:r>
            <a:endParaRPr lang="en-US" sz="1800" dirty="0">
              <a:solidFill>
                <a:prstClr val="black"/>
              </a:solidFill>
              <a:latin typeface="Calibri"/>
            </a:endParaRPr>
          </a:p>
        </p:txBody>
      </p:sp>
    </p:spTree>
    <p:extLst>
      <p:ext uri="{BB962C8B-B14F-4D97-AF65-F5344CB8AC3E}">
        <p14:creationId xmlns:p14="http://schemas.microsoft.com/office/powerpoint/2010/main" val="58198764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DNA DAMAGE</a:t>
            </a:r>
            <a:r>
              <a:rPr lang="en-US" sz="3200" dirty="0">
                <a:solidFill>
                  <a:prstClr val="black"/>
                </a:solidFill>
              </a:rPr>
              <a:t> using </a:t>
            </a:r>
            <a:r>
              <a:rPr lang="el-GR" sz="3200" dirty="0">
                <a:solidFill>
                  <a:prstClr val="black"/>
                </a:solidFill>
              </a:rPr>
              <a:t>γ</a:t>
            </a:r>
            <a:r>
              <a:rPr lang="en-US" sz="3200" dirty="0">
                <a:solidFill>
                  <a:prstClr val="black"/>
                </a:solidFill>
              </a:rPr>
              <a:t>H2A.X</a:t>
            </a:r>
          </a:p>
        </p:txBody>
      </p:sp>
      <p:sp>
        <p:nvSpPr>
          <p:cNvPr id="5" name="TextovéPole 4"/>
          <p:cNvSpPr txBox="1"/>
          <p:nvPr/>
        </p:nvSpPr>
        <p:spPr>
          <a:xfrm>
            <a:off x="6012160" y="1155831"/>
            <a:ext cx="2880320" cy="5355312"/>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Phosphorylation of the Ser-139 residue of the histone variant H2A.X, forming γH2A.X, is an early cellular response to the induction of DNA double-strand breaks</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 in theory simple immuno-staining after </a:t>
            </a:r>
            <a:r>
              <a:rPr lang="en-US" sz="1800" i="1" dirty="0" err="1">
                <a:solidFill>
                  <a:prstClr val="black"/>
                </a:solidFill>
                <a:latin typeface="Calibri"/>
              </a:rPr>
              <a:t>fix&amp;perm</a:t>
            </a:r>
            <a:endParaRPr lang="en-US" sz="1800" i="1" dirty="0">
              <a:solidFill>
                <a:prstClr val="black"/>
              </a:solidFill>
              <a:latin typeface="Calibri"/>
            </a:endParaRP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 </a:t>
            </a:r>
            <a:r>
              <a:rPr lang="en-US" sz="1800" i="1" dirty="0">
                <a:solidFill>
                  <a:prstClr val="black"/>
                </a:solidFill>
                <a:latin typeface="Calibri"/>
              </a:rPr>
              <a:t>DSBs can also be intrinsic, occurring in healthy, </a:t>
            </a:r>
            <a:r>
              <a:rPr lang="en-US" sz="1800" i="1" dirty="0" err="1">
                <a:solidFill>
                  <a:prstClr val="black"/>
                </a:solidFill>
                <a:latin typeface="Calibri"/>
              </a:rPr>
              <a:t>nontreated</a:t>
            </a:r>
            <a:r>
              <a:rPr lang="en-US" sz="1800" i="1" dirty="0">
                <a:solidFill>
                  <a:prstClr val="black"/>
                </a:solidFill>
                <a:latin typeface="Calibri"/>
              </a:rPr>
              <a:t> cells, DSBs are formed in the course of DNA fragmentation in apoptotic cells </a:t>
            </a:r>
          </a:p>
        </p:txBody>
      </p:sp>
      <p:pic>
        <p:nvPicPr>
          <p:cNvPr id="6146" name="Picture 2" descr="Image result for dna damage gH2A.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560" y="980728"/>
            <a:ext cx="3744416" cy="2594519"/>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An external file that holds a picture, illustration, etc.&#10;Object name is nihms5372f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960" y="3789040"/>
            <a:ext cx="4163616" cy="1993332"/>
          </a:xfrm>
          <a:prstGeom prst="rect">
            <a:avLst/>
          </a:prstGeom>
          <a:noFill/>
          <a:extLst>
            <a:ext uri="{909E8E84-426E-40DD-AFC4-6F175D3DCCD1}">
              <a14:hiddenFill xmlns:a14="http://schemas.microsoft.com/office/drawing/2010/main">
                <a:solidFill>
                  <a:srgbClr val="FFFFFF"/>
                </a:solidFill>
              </a14:hiddenFill>
            </a:ext>
          </a:extLst>
        </p:spPr>
      </p:pic>
      <p:sp>
        <p:nvSpPr>
          <p:cNvPr id="4" name="Obdélník 3"/>
          <p:cNvSpPr/>
          <p:nvPr/>
        </p:nvSpPr>
        <p:spPr>
          <a:xfrm>
            <a:off x="197768" y="5903893"/>
            <a:ext cx="4572000" cy="954107"/>
          </a:xfrm>
          <a:prstGeom prst="rect">
            <a:avLst/>
          </a:prstGeom>
        </p:spPr>
        <p:txBody>
          <a:bodyPr>
            <a:spAutoFit/>
          </a:bodyPr>
          <a:lstStyle/>
          <a:p>
            <a:pPr eaLnBrk="1" fontAlgn="auto" hangingPunct="1">
              <a:spcBef>
                <a:spcPts val="0"/>
              </a:spcBef>
              <a:spcAft>
                <a:spcPts val="0"/>
              </a:spcAft>
            </a:pPr>
            <a:r>
              <a:rPr lang="en-US" sz="1400" dirty="0">
                <a:solidFill>
                  <a:prstClr val="black"/>
                </a:solidFill>
                <a:latin typeface="Calibri"/>
              </a:rPr>
              <a:t>Huang X, </a:t>
            </a:r>
            <a:r>
              <a:rPr lang="en-US" sz="1400" dirty="0" err="1">
                <a:solidFill>
                  <a:prstClr val="black"/>
                </a:solidFill>
                <a:latin typeface="Calibri"/>
              </a:rPr>
              <a:t>Darzynkiewicz</a:t>
            </a:r>
            <a:r>
              <a:rPr lang="en-US" sz="1400" dirty="0">
                <a:solidFill>
                  <a:prstClr val="black"/>
                </a:solidFill>
                <a:latin typeface="Calibri"/>
              </a:rPr>
              <a:t> Z: </a:t>
            </a:r>
            <a:r>
              <a:rPr lang="en-US" sz="1400" b="1" dirty="0">
                <a:solidFill>
                  <a:prstClr val="black"/>
                </a:solidFill>
                <a:latin typeface="Calibri"/>
              </a:rPr>
              <a:t>Cytometric Assessment of Histone H2AX Phosphorylation. In </a:t>
            </a:r>
            <a:r>
              <a:rPr lang="en-US" sz="1400" b="1" i="1" dirty="0">
                <a:solidFill>
                  <a:prstClr val="black"/>
                </a:solidFill>
                <a:latin typeface="Calibri"/>
              </a:rPr>
              <a:t>DNA Repair Protocols: Mammalian Systems. Edited by Henderson DS. Totowa, NJ: Humana Press; 2006: 73-80</a:t>
            </a:r>
          </a:p>
        </p:txBody>
      </p:sp>
      <p:pic>
        <p:nvPicPr>
          <p:cNvPr id="614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382936" y="2664991"/>
            <a:ext cx="1189626" cy="9102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50" name="Picture 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98446" y="2651583"/>
            <a:ext cx="1241735" cy="9370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ovéPole 5"/>
          <p:cNvSpPr txBox="1"/>
          <p:nvPr/>
        </p:nvSpPr>
        <p:spPr>
          <a:xfrm>
            <a:off x="3636583" y="2348880"/>
            <a:ext cx="720080"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CTRL</a:t>
            </a:r>
          </a:p>
        </p:txBody>
      </p:sp>
      <p:sp>
        <p:nvSpPr>
          <p:cNvPr id="14" name="TextovéPole 13"/>
          <p:cNvSpPr txBox="1"/>
          <p:nvPr/>
        </p:nvSpPr>
        <p:spPr>
          <a:xfrm>
            <a:off x="4859273" y="2348880"/>
            <a:ext cx="720080"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GEM</a:t>
            </a:r>
          </a:p>
        </p:txBody>
      </p:sp>
    </p:spTree>
    <p:extLst>
      <p:ext uri="{BB962C8B-B14F-4D97-AF65-F5344CB8AC3E}">
        <p14:creationId xmlns:p14="http://schemas.microsoft.com/office/powerpoint/2010/main" val="39729839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a:xfrm>
            <a:off x="1173163" y="188913"/>
            <a:ext cx="7772400" cy="1143000"/>
          </a:xfrm>
        </p:spPr>
        <p:txBody>
          <a:bodyPr/>
          <a:lstStyle/>
          <a:p>
            <a:pPr eaLnBrk="1" hangingPunct="1"/>
            <a:r>
              <a:rPr lang="cs-CZ" altLang="en-US" sz="4000"/>
              <a:t>Kompenzace f</a:t>
            </a:r>
            <a:r>
              <a:rPr lang="en-US" altLang="en-US" sz="4000"/>
              <a:t>luorescen</a:t>
            </a:r>
            <a:r>
              <a:rPr lang="cs-CZ" altLang="en-US" sz="4000"/>
              <a:t>čního  signálu</a:t>
            </a:r>
          </a:p>
        </p:txBody>
      </p:sp>
      <p:sp>
        <p:nvSpPr>
          <p:cNvPr id="130051" name="Rectangle 3"/>
          <p:cNvSpPr>
            <a:spLocks noGrp="1" noChangeArrowheads="1"/>
          </p:cNvSpPr>
          <p:nvPr>
            <p:ph type="body" idx="1"/>
          </p:nvPr>
        </p:nvSpPr>
        <p:spPr/>
        <p:txBody>
          <a:bodyPr/>
          <a:lstStyle/>
          <a:p>
            <a:pPr eaLnBrk="1" hangingPunct="1"/>
            <a:endParaRPr lang="en-US" altLang="en-US"/>
          </a:p>
        </p:txBody>
      </p:sp>
      <p:pic>
        <p:nvPicPr>
          <p:cNvPr id="130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8175" y="1449388"/>
            <a:ext cx="5462588" cy="540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38058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a:solidFill>
                  <a:prstClr val="black"/>
                </a:solidFill>
              </a:rPr>
              <a:t>APOPTOSIS</a:t>
            </a:r>
            <a:r>
              <a:rPr lang="en-US" sz="3200" dirty="0">
                <a:solidFill>
                  <a:prstClr val="black"/>
                </a:solidFill>
              </a:rPr>
              <a:t> detected via PARP cleavage or caspase-3 activation</a:t>
            </a:r>
          </a:p>
        </p:txBody>
      </p:sp>
      <p:sp>
        <p:nvSpPr>
          <p:cNvPr id="6" name="TextovéPole 5"/>
          <p:cNvSpPr txBox="1"/>
          <p:nvPr/>
        </p:nvSpPr>
        <p:spPr>
          <a:xfrm>
            <a:off x="6012160" y="1155831"/>
            <a:ext cx="2880320" cy="5632311"/>
          </a:xfrm>
          <a:prstGeom prst="rect">
            <a:avLst/>
          </a:prstGeom>
          <a:solidFill>
            <a:schemeClr val="accent1">
              <a:lumMod val="20000"/>
              <a:lumOff val="80000"/>
            </a:schemeClr>
          </a:solidFill>
        </p:spPr>
        <p:txBody>
          <a:bodyPr wrap="square" rtlCol="0">
            <a:spAutoFit/>
          </a:bodyPr>
          <a:lstStyle/>
          <a:p>
            <a:pPr eaLnBrk="1" fontAlgn="auto" hangingPunct="1">
              <a:spcBef>
                <a:spcPts val="0"/>
              </a:spcBef>
              <a:spcAft>
                <a:spcPts val="0"/>
              </a:spcAft>
            </a:pPr>
            <a:r>
              <a:rPr lang="en-US" sz="1800" b="1" i="1" dirty="0">
                <a:solidFill>
                  <a:prstClr val="black"/>
                </a:solidFill>
                <a:latin typeface="Calibri"/>
              </a:rPr>
              <a:t>Principle: </a:t>
            </a:r>
            <a:r>
              <a:rPr lang="en-US" sz="1800" i="1" dirty="0">
                <a:solidFill>
                  <a:prstClr val="black"/>
                </a:solidFill>
                <a:latin typeface="Calibri"/>
              </a:rPr>
              <a:t>Cleaved Caspase-3 (Asp175) Antibody detects endogenous levels of the large fragment (17/19 </a:t>
            </a:r>
            <a:r>
              <a:rPr lang="en-US" sz="1800" i="1" dirty="0" err="1">
                <a:solidFill>
                  <a:prstClr val="black"/>
                </a:solidFill>
                <a:latin typeface="Calibri"/>
              </a:rPr>
              <a:t>kDa</a:t>
            </a:r>
            <a:r>
              <a:rPr lang="en-US" sz="1800" i="1" dirty="0">
                <a:solidFill>
                  <a:prstClr val="black"/>
                </a:solidFill>
                <a:latin typeface="Calibri"/>
              </a:rPr>
              <a:t>) of activated caspase-3. Cleaved PARP (Asp214) detects endogenous levels of the large fragment (89 </a:t>
            </a:r>
            <a:r>
              <a:rPr lang="en-US" sz="1800" i="1" dirty="0" err="1">
                <a:solidFill>
                  <a:prstClr val="black"/>
                </a:solidFill>
                <a:latin typeface="Calibri"/>
              </a:rPr>
              <a:t>kDa</a:t>
            </a:r>
            <a:r>
              <a:rPr lang="en-US" sz="1800" i="1" dirty="0">
                <a:solidFill>
                  <a:prstClr val="black"/>
                </a:solidFill>
                <a:latin typeface="Calibri"/>
              </a:rPr>
              <a:t>) PARP1 protein produced by caspase cleavage.</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Pros: </a:t>
            </a:r>
            <a:r>
              <a:rPr lang="en-US" sz="1800" i="1" dirty="0">
                <a:solidFill>
                  <a:prstClr val="black"/>
                </a:solidFill>
                <a:latin typeface="Calibri"/>
              </a:rPr>
              <a:t> simple immuno-staining after </a:t>
            </a:r>
            <a:r>
              <a:rPr lang="en-US" sz="1800" i="1" dirty="0" err="1">
                <a:solidFill>
                  <a:prstClr val="black"/>
                </a:solidFill>
                <a:latin typeface="Calibri"/>
              </a:rPr>
              <a:t>fix&amp;perm</a:t>
            </a:r>
            <a:r>
              <a:rPr lang="en-US" sz="1800" i="1" dirty="0">
                <a:solidFill>
                  <a:prstClr val="black"/>
                </a:solidFill>
                <a:latin typeface="Calibri"/>
              </a:rPr>
              <a:t>, validated antibodies available</a:t>
            </a:r>
          </a:p>
          <a:p>
            <a:pPr eaLnBrk="1" fontAlgn="auto" hangingPunct="1">
              <a:spcBef>
                <a:spcPts val="0"/>
              </a:spcBef>
              <a:spcAft>
                <a:spcPts val="0"/>
              </a:spcAft>
            </a:pPr>
            <a:endParaRPr lang="en-US" sz="1800" b="1" i="1" dirty="0">
              <a:solidFill>
                <a:prstClr val="black"/>
              </a:solidFill>
              <a:latin typeface="Calibri"/>
            </a:endParaRPr>
          </a:p>
          <a:p>
            <a:pPr eaLnBrk="1" fontAlgn="auto" hangingPunct="1">
              <a:spcBef>
                <a:spcPts val="0"/>
              </a:spcBef>
              <a:spcAft>
                <a:spcPts val="0"/>
              </a:spcAft>
            </a:pPr>
            <a:r>
              <a:rPr lang="en-US" sz="1800" b="1" i="1" dirty="0">
                <a:solidFill>
                  <a:prstClr val="black"/>
                </a:solidFill>
                <a:latin typeface="Calibri"/>
              </a:rPr>
              <a:t>Cons: </a:t>
            </a:r>
            <a:r>
              <a:rPr lang="en-US" sz="1800" i="1" dirty="0">
                <a:solidFill>
                  <a:prstClr val="black"/>
                </a:solidFill>
                <a:latin typeface="Calibri"/>
              </a:rPr>
              <a:t>not every cell type or signal necessary activates cp-3 or leads to PARP cleavage, timing</a:t>
            </a:r>
          </a:p>
        </p:txBody>
      </p:sp>
      <p:grpSp>
        <p:nvGrpSpPr>
          <p:cNvPr id="7" name="Skupina 6"/>
          <p:cNvGrpSpPr/>
          <p:nvPr/>
        </p:nvGrpSpPr>
        <p:grpSpPr>
          <a:xfrm>
            <a:off x="1069880" y="1065897"/>
            <a:ext cx="3113914" cy="2438150"/>
            <a:chOff x="276551" y="1134866"/>
            <a:chExt cx="4495127" cy="3146589"/>
          </a:xfrm>
        </p:grpSpPr>
        <p:pic>
          <p:nvPicPr>
            <p:cNvPr id="8194" name="Picture 2" descr="Image result for apoptosis cell caspase PAR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6551" y="1134866"/>
              <a:ext cx="4495127" cy="3146589"/>
            </a:xfrm>
            <a:prstGeom prst="rect">
              <a:avLst/>
            </a:prstGeom>
            <a:noFill/>
            <a:extLst>
              <a:ext uri="{909E8E84-426E-40DD-AFC4-6F175D3DCCD1}">
                <a14:hiddenFill xmlns:a14="http://schemas.microsoft.com/office/drawing/2010/main">
                  <a:solidFill>
                    <a:srgbClr val="FFFFFF"/>
                  </a:solidFill>
                </a14:hiddenFill>
              </a:ext>
            </a:extLst>
          </p:spPr>
        </p:pic>
        <p:sp>
          <p:nvSpPr>
            <p:cNvPr id="4" name="Ovál 3"/>
            <p:cNvSpPr/>
            <p:nvPr/>
          </p:nvSpPr>
          <p:spPr>
            <a:xfrm>
              <a:off x="1282603" y="2474864"/>
              <a:ext cx="625101" cy="52208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sp>
          <p:nvSpPr>
            <p:cNvPr id="9" name="Ovál 8"/>
            <p:cNvSpPr/>
            <p:nvPr/>
          </p:nvSpPr>
          <p:spPr>
            <a:xfrm>
              <a:off x="1388093" y="3747452"/>
              <a:ext cx="546539" cy="44906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US" sz="1800">
                <a:solidFill>
                  <a:prstClr val="white"/>
                </a:solidFill>
              </a:endParaRPr>
            </a:p>
          </p:txBody>
        </p:sp>
      </p:grpSp>
      <p:pic>
        <p:nvPicPr>
          <p:cNvPr id="8198"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1238" y="3941991"/>
            <a:ext cx="1604375" cy="1462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9"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0607" y="3878329"/>
            <a:ext cx="1565368" cy="14999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ovéPole 4"/>
          <p:cNvSpPr txBox="1"/>
          <p:nvPr/>
        </p:nvSpPr>
        <p:spPr>
          <a:xfrm>
            <a:off x="1547664" y="3645024"/>
            <a:ext cx="910693" cy="285107"/>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Untreated</a:t>
            </a:r>
          </a:p>
        </p:txBody>
      </p:sp>
      <p:sp>
        <p:nvSpPr>
          <p:cNvPr id="16" name="TextovéPole 15"/>
          <p:cNvSpPr txBox="1"/>
          <p:nvPr/>
        </p:nvSpPr>
        <p:spPr>
          <a:xfrm>
            <a:off x="3203848" y="3645024"/>
            <a:ext cx="757333" cy="285107"/>
          </a:xfrm>
          <a:prstGeom prst="rect">
            <a:avLst/>
          </a:prstGeom>
          <a:noFill/>
        </p:spPr>
        <p:txBody>
          <a:bodyPr wrap="none" rtlCol="0">
            <a:spAutoFit/>
          </a:bodyPr>
          <a:lstStyle/>
          <a:p>
            <a:pPr eaLnBrk="1" fontAlgn="auto" hangingPunct="1">
              <a:spcBef>
                <a:spcPts val="0"/>
              </a:spcBef>
              <a:spcAft>
                <a:spcPts val="0"/>
              </a:spcAft>
            </a:pPr>
            <a:r>
              <a:rPr lang="en-US" sz="1800" dirty="0">
                <a:solidFill>
                  <a:prstClr val="black"/>
                </a:solidFill>
                <a:latin typeface="Calibri"/>
              </a:rPr>
              <a:t>MG-132</a:t>
            </a:r>
          </a:p>
        </p:txBody>
      </p:sp>
      <p:pic>
        <p:nvPicPr>
          <p:cNvPr id="8200"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1238" y="5345403"/>
            <a:ext cx="1575637" cy="1494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201"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35613" y="5378312"/>
            <a:ext cx="1547079" cy="1479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530729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7931224" cy="850106"/>
          </a:xfrm>
        </p:spPr>
        <p:txBody>
          <a:bodyPr>
            <a:normAutofit/>
          </a:bodyPr>
          <a:lstStyle/>
          <a:p>
            <a:r>
              <a:rPr lang="cs-CZ" sz="3600" dirty="0" err="1"/>
              <a:t>Workflow</a:t>
            </a:r>
            <a:endParaRPr lang="en-GB" sz="3600" dirty="0"/>
          </a:p>
        </p:txBody>
      </p:sp>
      <p:grpSp>
        <p:nvGrpSpPr>
          <p:cNvPr id="10" name="Group 4"/>
          <p:cNvGrpSpPr>
            <a:grpSpLocks noChangeAspect="1"/>
          </p:cNvGrpSpPr>
          <p:nvPr/>
        </p:nvGrpSpPr>
        <p:grpSpPr bwMode="auto">
          <a:xfrm>
            <a:off x="-10953" y="-243408"/>
            <a:ext cx="3991534" cy="7104623"/>
            <a:chOff x="1866" y="343"/>
            <a:chExt cx="2022" cy="3677"/>
          </a:xfrm>
        </p:grpSpPr>
        <p:sp>
          <p:nvSpPr>
            <p:cNvPr id="11" name="AutoShape 3"/>
            <p:cNvSpPr>
              <a:spLocks noChangeAspect="1" noChangeArrowheads="1" noTextEdit="1"/>
            </p:cNvSpPr>
            <p:nvPr/>
          </p:nvSpPr>
          <p:spPr bwMode="auto">
            <a:xfrm>
              <a:off x="1872" y="343"/>
              <a:ext cx="2016" cy="3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fontAlgn="auto" hangingPunct="1">
                <a:spcBef>
                  <a:spcPts val="0"/>
                </a:spcBef>
                <a:spcAft>
                  <a:spcPts val="0"/>
                </a:spcAft>
              </a:pPr>
              <a:endParaRPr lang="en-GB" sz="1800">
                <a:solidFill>
                  <a:prstClr val="black"/>
                </a:solidFill>
                <a:latin typeface="Calibri"/>
              </a:endParaRPr>
            </a:p>
          </p:txBody>
        </p:sp>
        <p:pic>
          <p:nvPicPr>
            <p:cNvPr id="12" name="Picture 5"/>
            <p:cNvPicPr>
              <a:picLocks noChangeAspect="1" noChangeArrowheads="1"/>
            </p:cNvPicPr>
            <p:nvPr/>
          </p:nvPicPr>
          <p:blipFill rotWithShape="1">
            <a:blip r:embed="rId2">
              <a:extLst>
                <a:ext uri="{28A0092B-C50C-407E-A947-70E740481C1C}">
                  <a14:useLocalDpi xmlns:a14="http://schemas.microsoft.com/office/drawing/2010/main" val="0"/>
                </a:ext>
              </a:extLst>
            </a:blip>
            <a:srcRect l="15224" t="20146" b="-1"/>
            <a:stretch/>
          </p:blipFill>
          <p:spPr bwMode="auto">
            <a:xfrm>
              <a:off x="1866" y="1022"/>
              <a:ext cx="1767" cy="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 name="Zástupný symbol pro obsah 12"/>
          <p:cNvSpPr>
            <a:spLocks noGrp="1"/>
          </p:cNvSpPr>
          <p:nvPr>
            <p:ph idx="1"/>
          </p:nvPr>
        </p:nvSpPr>
        <p:spPr>
          <a:xfrm>
            <a:off x="5076056" y="1234054"/>
            <a:ext cx="3039692" cy="823902"/>
          </a:xfrm>
        </p:spPr>
        <p:txBody>
          <a:bodyPr>
            <a:noAutofit/>
          </a:bodyPr>
          <a:lstStyle/>
          <a:p>
            <a:pPr marL="0" indent="0" algn="ctr">
              <a:buNone/>
            </a:pPr>
            <a:r>
              <a:rPr lang="en-GB" sz="2400" dirty="0"/>
              <a:t>Possible </a:t>
            </a:r>
            <a:r>
              <a:rPr lang="cs-CZ" sz="2400" dirty="0" err="1"/>
              <a:t>issues</a:t>
            </a:r>
            <a:endParaRPr lang="en-GB" sz="2400" dirty="0"/>
          </a:p>
          <a:p>
            <a:pPr marL="0" indent="0" algn="ctr">
              <a:buNone/>
            </a:pPr>
            <a:r>
              <a:rPr lang="en-GB" sz="2400" dirty="0"/>
              <a:t>Need of optimization</a:t>
            </a:r>
          </a:p>
        </p:txBody>
      </p:sp>
      <p:grpSp>
        <p:nvGrpSpPr>
          <p:cNvPr id="3" name="Skupina 2"/>
          <p:cNvGrpSpPr/>
          <p:nvPr/>
        </p:nvGrpSpPr>
        <p:grpSpPr>
          <a:xfrm>
            <a:off x="3851920" y="2391271"/>
            <a:ext cx="5004048" cy="1015663"/>
            <a:chOff x="3851920" y="2391271"/>
            <a:chExt cx="5004048" cy="1015663"/>
          </a:xfrm>
        </p:grpSpPr>
        <p:cxnSp>
          <p:nvCxnSpPr>
            <p:cNvPr id="15" name="Přímá spojnice se šipkou 14"/>
            <p:cNvCxnSpPr/>
            <p:nvPr/>
          </p:nvCxnSpPr>
          <p:spPr>
            <a:xfrm flipH="1">
              <a:off x="3851920" y="2852936"/>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17" name="TextovéPole 16"/>
            <p:cNvSpPr txBox="1"/>
            <p:nvPr/>
          </p:nvSpPr>
          <p:spPr>
            <a:xfrm>
              <a:off x="4860032" y="2391271"/>
              <a:ext cx="3995936" cy="1015663"/>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Incompatibility of </a:t>
              </a:r>
              <a:r>
                <a:rPr lang="en-GB" sz="2000" dirty="0" err="1">
                  <a:solidFill>
                    <a:prstClr val="black"/>
                  </a:solidFill>
                  <a:latin typeface="Calibri"/>
                </a:rPr>
                <a:t>Fluorochrome</a:t>
              </a:r>
              <a:r>
                <a:rPr lang="en-GB" sz="2000" dirty="0">
                  <a:solidFill>
                    <a:prstClr val="black"/>
                  </a:solidFill>
                  <a:latin typeface="Calibri"/>
                </a:rPr>
                <a:t> with Click-</a:t>
              </a:r>
              <a:r>
                <a:rPr lang="en-GB" sz="2000" dirty="0" err="1">
                  <a:solidFill>
                    <a:prstClr val="black"/>
                  </a:solidFill>
                  <a:latin typeface="Calibri"/>
                </a:rPr>
                <a:t>iT</a:t>
              </a:r>
              <a:r>
                <a:rPr lang="en-GB" sz="2000" dirty="0">
                  <a:solidFill>
                    <a:prstClr val="black"/>
                  </a:solidFill>
                  <a:latin typeface="Calibri"/>
                </a:rPr>
                <a:t> reaction</a:t>
              </a:r>
            </a:p>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Permeabilization</a:t>
              </a:r>
            </a:p>
          </p:txBody>
        </p:sp>
      </p:grpSp>
      <p:grpSp>
        <p:nvGrpSpPr>
          <p:cNvPr id="5" name="Skupina 4"/>
          <p:cNvGrpSpPr/>
          <p:nvPr/>
        </p:nvGrpSpPr>
        <p:grpSpPr>
          <a:xfrm>
            <a:off x="3851920" y="3460938"/>
            <a:ext cx="4994761" cy="400110"/>
            <a:chOff x="3851920" y="3284984"/>
            <a:chExt cx="4994761" cy="400110"/>
          </a:xfrm>
        </p:grpSpPr>
        <p:cxnSp>
          <p:nvCxnSpPr>
            <p:cNvPr id="22" name="Přímá spojnice se šipkou 21"/>
            <p:cNvCxnSpPr/>
            <p:nvPr/>
          </p:nvCxnSpPr>
          <p:spPr>
            <a:xfrm flipH="1">
              <a:off x="3851920" y="350100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4" name="TextovéPole 23"/>
            <p:cNvSpPr txBox="1"/>
            <p:nvPr/>
          </p:nvSpPr>
          <p:spPr>
            <a:xfrm>
              <a:off x="4850745" y="3284984"/>
              <a:ext cx="3995936" cy="400110"/>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Over cross-linked </a:t>
              </a:r>
            </a:p>
          </p:txBody>
        </p:sp>
      </p:grpSp>
      <p:grpSp>
        <p:nvGrpSpPr>
          <p:cNvPr id="6" name="Skupina 5"/>
          <p:cNvGrpSpPr/>
          <p:nvPr/>
        </p:nvGrpSpPr>
        <p:grpSpPr>
          <a:xfrm>
            <a:off x="3888806" y="3964994"/>
            <a:ext cx="5077249" cy="400110"/>
            <a:chOff x="3888806" y="3806119"/>
            <a:chExt cx="5077249" cy="400110"/>
          </a:xfrm>
        </p:grpSpPr>
        <p:cxnSp>
          <p:nvCxnSpPr>
            <p:cNvPr id="18" name="Přímá spojnice se šipkou 17"/>
            <p:cNvCxnSpPr/>
            <p:nvPr/>
          </p:nvCxnSpPr>
          <p:spPr>
            <a:xfrm flipH="1">
              <a:off x="3888806" y="3990785"/>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5" name="TextovéPole 24"/>
            <p:cNvSpPr txBox="1"/>
            <p:nvPr/>
          </p:nvSpPr>
          <p:spPr>
            <a:xfrm>
              <a:off x="4850744" y="3806119"/>
              <a:ext cx="4115311" cy="400110"/>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Insufficient/too high concentration</a:t>
              </a:r>
            </a:p>
          </p:txBody>
        </p:sp>
      </p:grpSp>
      <p:grpSp>
        <p:nvGrpSpPr>
          <p:cNvPr id="7" name="Skupina 6"/>
          <p:cNvGrpSpPr/>
          <p:nvPr/>
        </p:nvGrpSpPr>
        <p:grpSpPr>
          <a:xfrm>
            <a:off x="3851920" y="4653136"/>
            <a:ext cx="5014639" cy="707886"/>
            <a:chOff x="3851920" y="4653136"/>
            <a:chExt cx="5014639" cy="707886"/>
          </a:xfrm>
        </p:grpSpPr>
        <p:cxnSp>
          <p:nvCxnSpPr>
            <p:cNvPr id="20" name="Přímá spojnice se šipkou 19"/>
            <p:cNvCxnSpPr/>
            <p:nvPr/>
          </p:nvCxnSpPr>
          <p:spPr>
            <a:xfrm flipH="1">
              <a:off x="3851920" y="494116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6" name="TextovéPole 25"/>
            <p:cNvSpPr txBox="1"/>
            <p:nvPr/>
          </p:nvSpPr>
          <p:spPr>
            <a:xfrm>
              <a:off x="4870623" y="4653136"/>
              <a:ext cx="3995936"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Sufficient permeability</a:t>
              </a:r>
            </a:p>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Antibody/ marker selection</a:t>
              </a:r>
            </a:p>
          </p:txBody>
        </p:sp>
      </p:grpSp>
      <p:grpSp>
        <p:nvGrpSpPr>
          <p:cNvPr id="9" name="Skupina 8"/>
          <p:cNvGrpSpPr/>
          <p:nvPr/>
        </p:nvGrpSpPr>
        <p:grpSpPr>
          <a:xfrm>
            <a:off x="3851920" y="6033482"/>
            <a:ext cx="5081884" cy="707886"/>
            <a:chOff x="3851920" y="5877272"/>
            <a:chExt cx="5081884" cy="707886"/>
          </a:xfrm>
        </p:grpSpPr>
        <p:cxnSp>
          <p:nvCxnSpPr>
            <p:cNvPr id="21" name="Přímá spojnice se šipkou 20"/>
            <p:cNvCxnSpPr/>
            <p:nvPr/>
          </p:nvCxnSpPr>
          <p:spPr>
            <a:xfrm flipH="1">
              <a:off x="3851920" y="6021288"/>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7" name="TextovéPole 26"/>
            <p:cNvSpPr txBox="1"/>
            <p:nvPr/>
          </p:nvSpPr>
          <p:spPr>
            <a:xfrm>
              <a:off x="4860032" y="5877272"/>
              <a:ext cx="4073772"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Compatibility with other fluorochromes</a:t>
              </a:r>
            </a:p>
          </p:txBody>
        </p:sp>
      </p:grpSp>
      <p:grpSp>
        <p:nvGrpSpPr>
          <p:cNvPr id="8" name="Skupina 7"/>
          <p:cNvGrpSpPr/>
          <p:nvPr/>
        </p:nvGrpSpPr>
        <p:grpSpPr>
          <a:xfrm>
            <a:off x="3851920" y="5265204"/>
            <a:ext cx="5005918" cy="707886"/>
            <a:chOff x="3851920" y="5265204"/>
            <a:chExt cx="5005918" cy="707886"/>
          </a:xfrm>
        </p:grpSpPr>
        <p:cxnSp>
          <p:nvCxnSpPr>
            <p:cNvPr id="19" name="Přímá spojnice se šipkou 18"/>
            <p:cNvCxnSpPr/>
            <p:nvPr/>
          </p:nvCxnSpPr>
          <p:spPr>
            <a:xfrm flipH="1">
              <a:off x="3851920" y="5445224"/>
              <a:ext cx="879450" cy="0"/>
            </a:xfrm>
            <a:prstGeom prst="straightConnector1">
              <a:avLst/>
            </a:prstGeom>
            <a:ln w="50800">
              <a:solidFill>
                <a:srgbClr val="92D050"/>
              </a:solidFill>
              <a:tailEnd type="triangle"/>
            </a:ln>
          </p:spPr>
          <p:style>
            <a:lnRef idx="1">
              <a:schemeClr val="accent1"/>
            </a:lnRef>
            <a:fillRef idx="0">
              <a:schemeClr val="accent1"/>
            </a:fillRef>
            <a:effectRef idx="0">
              <a:schemeClr val="accent1"/>
            </a:effectRef>
            <a:fontRef idx="minor">
              <a:schemeClr val="tx1"/>
            </a:fontRef>
          </p:style>
        </p:cxnSp>
        <p:sp>
          <p:nvSpPr>
            <p:cNvPr id="28" name="TextovéPole 27"/>
            <p:cNvSpPr txBox="1"/>
            <p:nvPr/>
          </p:nvSpPr>
          <p:spPr>
            <a:xfrm>
              <a:off x="4861902" y="5265204"/>
              <a:ext cx="3995936" cy="707886"/>
            </a:xfrm>
            <a:prstGeom prst="rect">
              <a:avLst/>
            </a:prstGeom>
            <a:noFill/>
          </p:spPr>
          <p:txBody>
            <a:bodyPr wrap="square" rtlCol="0">
              <a:spAutoFit/>
            </a:bodyPr>
            <a:lstStyle/>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Sufficient permeability</a:t>
              </a:r>
            </a:p>
            <a:p>
              <a:pPr marL="285750" indent="-285750" eaLnBrk="1" fontAlgn="auto" hangingPunct="1">
                <a:spcBef>
                  <a:spcPts val="0"/>
                </a:spcBef>
                <a:spcAft>
                  <a:spcPts val="0"/>
                </a:spcAft>
                <a:buFont typeface="Arial" panose="020B0604020202020204" pitchFamily="34" charset="0"/>
                <a:buChar char="•"/>
              </a:pPr>
              <a:r>
                <a:rPr lang="en-GB" sz="2000" dirty="0">
                  <a:solidFill>
                    <a:prstClr val="black"/>
                  </a:solidFill>
                  <a:latin typeface="Calibri"/>
                </a:rPr>
                <a:t>Antibody specificity</a:t>
              </a:r>
            </a:p>
          </p:txBody>
        </p:sp>
      </p:grpSp>
      <p:sp>
        <p:nvSpPr>
          <p:cNvPr id="14" name="Rámeček 13"/>
          <p:cNvSpPr/>
          <p:nvPr/>
        </p:nvSpPr>
        <p:spPr>
          <a:xfrm>
            <a:off x="496908" y="2672916"/>
            <a:ext cx="2016224" cy="288032"/>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29" name="Rámeček 28"/>
          <p:cNvSpPr/>
          <p:nvPr/>
        </p:nvSpPr>
        <p:spPr>
          <a:xfrm>
            <a:off x="496908" y="3527667"/>
            <a:ext cx="2016224" cy="288032"/>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0" name="Rámeček 29"/>
          <p:cNvSpPr/>
          <p:nvPr/>
        </p:nvSpPr>
        <p:spPr>
          <a:xfrm>
            <a:off x="496908" y="3964878"/>
            <a:ext cx="2016224" cy="328218"/>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2" name="Rámeček 31"/>
          <p:cNvSpPr/>
          <p:nvPr/>
        </p:nvSpPr>
        <p:spPr>
          <a:xfrm>
            <a:off x="496908" y="4869160"/>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3" name="Rámeček 32"/>
          <p:cNvSpPr/>
          <p:nvPr/>
        </p:nvSpPr>
        <p:spPr>
          <a:xfrm>
            <a:off x="498344" y="5427601"/>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4" name="Rámeček 33"/>
          <p:cNvSpPr/>
          <p:nvPr/>
        </p:nvSpPr>
        <p:spPr>
          <a:xfrm>
            <a:off x="473616" y="5926580"/>
            <a:ext cx="2016224" cy="396044"/>
          </a:xfrm>
          <a:prstGeom prst="fram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Tree>
    <p:extLst>
      <p:ext uri="{BB962C8B-B14F-4D97-AF65-F5344CB8AC3E}">
        <p14:creationId xmlns:p14="http://schemas.microsoft.com/office/powerpoint/2010/main" val="276863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ppt_x"/>
                                          </p:val>
                                        </p:tav>
                                        <p:tav tm="100000">
                                          <p:val>
                                            <p:strVal val="#ppt_x"/>
                                          </p:val>
                                        </p:tav>
                                      </p:tavLst>
                                    </p:anim>
                                    <p:anim calcmode="lin" valueType="num">
                                      <p:cBhvr additive="base">
                                        <p:cTn id="1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1" nodeType="clickEffect">
                                  <p:stCondLst>
                                    <p:cond delay="0"/>
                                  </p:stCondLst>
                                  <p:childTnLst>
                                    <p:set>
                                      <p:cBhvr>
                                        <p:cTn id="16" dur="1" fill="hold">
                                          <p:stCondLst>
                                            <p:cond delay="0"/>
                                          </p:stCondLst>
                                        </p:cTn>
                                        <p:tgtEl>
                                          <p:spTgt spid="14"/>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500"/>
                                        <p:tgtEl>
                                          <p:spTgt spid="29"/>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29"/>
                                        </p:tgtEl>
                                      </p:cBhvr>
                                    </p:animEffect>
                                    <p:set>
                                      <p:cBhvr>
                                        <p:cTn id="29" dur="1" fill="hold">
                                          <p:stCondLst>
                                            <p:cond delay="499"/>
                                          </p:stCondLst>
                                        </p:cTn>
                                        <p:tgtEl>
                                          <p:spTgt spid="29"/>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30"/>
                                        </p:tgtEl>
                                      </p:cBhvr>
                                    </p:animEffect>
                                    <p:set>
                                      <p:cBhvr>
                                        <p:cTn id="42" dur="1" fill="hold">
                                          <p:stCondLst>
                                            <p:cond delay="499"/>
                                          </p:stCondLst>
                                        </p:cTn>
                                        <p:tgtEl>
                                          <p:spTgt spid="3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Effect transition="in" filter="fade">
                                      <p:cBhvr>
                                        <p:cTn id="50" dur="500"/>
                                        <p:tgtEl>
                                          <p:spTgt spid="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grpId="1" nodeType="clickEffect">
                                  <p:stCondLst>
                                    <p:cond delay="0"/>
                                  </p:stCondLst>
                                  <p:childTnLst>
                                    <p:animEffect transition="out" filter="fade">
                                      <p:cBhvr>
                                        <p:cTn id="54" dur="500"/>
                                        <p:tgtEl>
                                          <p:spTgt spid="32"/>
                                        </p:tgtEl>
                                      </p:cBhvr>
                                    </p:animEffect>
                                    <p:set>
                                      <p:cBhvr>
                                        <p:cTn id="55" dur="1" fill="hold">
                                          <p:stCondLst>
                                            <p:cond delay="499"/>
                                          </p:stCondLst>
                                        </p:cTn>
                                        <p:tgtEl>
                                          <p:spTgt spid="32"/>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8"/>
                                        </p:tgtEl>
                                        <p:attrNameLst>
                                          <p:attrName>style.visibility</p:attrName>
                                        </p:attrNameLst>
                                      </p:cBhvr>
                                      <p:to>
                                        <p:strVal val="visible"/>
                                      </p:to>
                                    </p:set>
                                    <p:animEffect transition="in" filter="fade">
                                      <p:cBhvr>
                                        <p:cTn id="60" dur="500"/>
                                        <p:tgtEl>
                                          <p:spTgt spid="8"/>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fade">
                                      <p:cBhvr>
                                        <p:cTn id="63" dur="500"/>
                                        <p:tgtEl>
                                          <p:spTgt spid="33"/>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33"/>
                                        </p:tgtEl>
                                      </p:cBhvr>
                                    </p:animEffect>
                                    <p:set>
                                      <p:cBhvr>
                                        <p:cTn id="68" dur="1" fill="hold">
                                          <p:stCondLst>
                                            <p:cond delay="499"/>
                                          </p:stCondLst>
                                        </p:cTn>
                                        <p:tgtEl>
                                          <p:spTgt spid="33"/>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fade">
                                      <p:cBhvr>
                                        <p:cTn id="76" dur="500"/>
                                        <p:tgtEl>
                                          <p:spTgt spid="34"/>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xit" presetSubtype="0" fill="hold" grpId="1" nodeType="clickEffect">
                                  <p:stCondLst>
                                    <p:cond delay="0"/>
                                  </p:stCondLst>
                                  <p:childTnLst>
                                    <p:animEffect transition="out" filter="fade">
                                      <p:cBhvr>
                                        <p:cTn id="80" dur="500"/>
                                        <p:tgtEl>
                                          <p:spTgt spid="34"/>
                                        </p:tgtEl>
                                      </p:cBhvr>
                                    </p:animEffect>
                                    <p:set>
                                      <p:cBhvr>
                                        <p:cTn id="81" dur="1" fill="hold">
                                          <p:stCondLst>
                                            <p:cond delay="4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29" grpId="0" animBg="1"/>
      <p:bldP spid="29" grpId="1" animBg="1"/>
      <p:bldP spid="30" grpId="0" animBg="1"/>
      <p:bldP spid="30" grpId="1" animBg="1"/>
      <p:bldP spid="32" grpId="0" animBg="1"/>
      <p:bldP spid="32" grpId="1" animBg="1"/>
      <p:bldP spid="33" grpId="0" animBg="1"/>
      <p:bldP spid="33" grpId="1" animBg="1"/>
      <p:bldP spid="34" grpId="0" animBg="1"/>
      <p:bldP spid="34" grpId="1" animBg="1"/>
    </p:bldLst>
  </p:timing>
</p:sld>
</file>

<file path=ppt/slides/slide9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332656"/>
            <a:ext cx="8229600" cy="724942"/>
          </a:xfrm>
        </p:spPr>
        <p:txBody>
          <a:bodyPr>
            <a:normAutofit fontScale="90000"/>
          </a:bodyPr>
          <a:lstStyle/>
          <a:p>
            <a:r>
              <a:rPr lang="cs-CZ" sz="4000" dirty="0"/>
              <a:t>Permeabilization</a:t>
            </a:r>
            <a:br>
              <a:rPr lang="en-GB" dirty="0"/>
            </a:br>
            <a:endParaRPr lang="en-GB" dirty="0"/>
          </a:p>
        </p:txBody>
      </p:sp>
      <p:pic>
        <p:nvPicPr>
          <p:cNvPr id="5" name="Zástupný symbol pro obsah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11403"/>
          <a:stretch/>
        </p:blipFill>
        <p:spPr>
          <a:xfrm>
            <a:off x="755576" y="1927989"/>
            <a:ext cx="3765610" cy="2326073"/>
          </a:xfrm>
        </p:spPr>
      </p:pic>
      <p:pic>
        <p:nvPicPr>
          <p:cNvPr id="6" name="Obrázek 5"/>
          <p:cNvPicPr>
            <a:picLocks noChangeAspect="1"/>
          </p:cNvPicPr>
          <p:nvPr/>
        </p:nvPicPr>
        <p:blipFill rotWithShape="1">
          <a:blip r:embed="rId3" cstate="print">
            <a:extLst>
              <a:ext uri="{28A0092B-C50C-407E-A947-70E740481C1C}">
                <a14:useLocalDpi xmlns:a14="http://schemas.microsoft.com/office/drawing/2010/main" val="0"/>
              </a:ext>
            </a:extLst>
          </a:blip>
          <a:srcRect l="11387" t="-3735" r="1627" b="-643"/>
          <a:stretch/>
        </p:blipFill>
        <p:spPr>
          <a:xfrm>
            <a:off x="5167141" y="1756638"/>
            <a:ext cx="3869355" cy="2464450"/>
          </a:xfrm>
          <a:prstGeom prst="rect">
            <a:avLst/>
          </a:prstGeom>
        </p:spPr>
      </p:pic>
      <p:pic>
        <p:nvPicPr>
          <p:cNvPr id="7" name="Obrázek 6"/>
          <p:cNvPicPr>
            <a:picLocks noChangeAspect="1"/>
          </p:cNvPicPr>
          <p:nvPr/>
        </p:nvPicPr>
        <p:blipFill rotWithShape="1">
          <a:blip r:embed="rId4" cstate="print">
            <a:extLst>
              <a:ext uri="{28A0092B-C50C-407E-A947-70E740481C1C}">
                <a14:useLocalDpi xmlns:a14="http://schemas.microsoft.com/office/drawing/2010/main" val="0"/>
              </a:ext>
            </a:extLst>
          </a:blip>
          <a:srcRect l="9853" b="9423"/>
          <a:stretch/>
        </p:blipFill>
        <p:spPr>
          <a:xfrm>
            <a:off x="2987824" y="4461585"/>
            <a:ext cx="4612080" cy="1384330"/>
          </a:xfrm>
          <a:prstGeom prst="rect">
            <a:avLst/>
          </a:prstGeom>
        </p:spPr>
      </p:pic>
      <p:sp>
        <p:nvSpPr>
          <p:cNvPr id="8" name="TextovéPole 7"/>
          <p:cNvSpPr txBox="1"/>
          <p:nvPr/>
        </p:nvSpPr>
        <p:spPr>
          <a:xfrm>
            <a:off x="486936" y="1124744"/>
            <a:ext cx="8606250" cy="461665"/>
          </a:xfrm>
          <a:prstGeom prst="rect">
            <a:avLst/>
          </a:prstGeom>
          <a:noFill/>
        </p:spPr>
        <p:txBody>
          <a:bodyPr wrap="square" rtlCol="0">
            <a:spAutoFit/>
          </a:bodyPr>
          <a:lstStyle/>
          <a:p>
            <a:pPr eaLnBrk="1" fontAlgn="auto" hangingPunct="1">
              <a:spcBef>
                <a:spcPts val="0"/>
              </a:spcBef>
              <a:spcAft>
                <a:spcPts val="0"/>
              </a:spcAft>
            </a:pPr>
            <a:r>
              <a:rPr lang="cs-CZ" sz="2400" dirty="0" err="1">
                <a:solidFill>
                  <a:prstClr val="black"/>
                </a:solidFill>
                <a:latin typeface="Calibri"/>
              </a:rPr>
              <a:t>Goal</a:t>
            </a:r>
            <a:r>
              <a:rPr lang="cs-CZ" sz="2400" dirty="0">
                <a:solidFill>
                  <a:prstClr val="black"/>
                </a:solidFill>
                <a:latin typeface="Calibri"/>
              </a:rPr>
              <a:t>: </a:t>
            </a:r>
            <a:r>
              <a:rPr lang="cs-CZ" sz="2400" dirty="0" err="1">
                <a:solidFill>
                  <a:prstClr val="black"/>
                </a:solidFill>
                <a:latin typeface="Calibri"/>
              </a:rPr>
              <a:t>Sufficient</a:t>
            </a:r>
            <a:r>
              <a:rPr lang="cs-CZ" sz="2400" dirty="0">
                <a:solidFill>
                  <a:prstClr val="black"/>
                </a:solidFill>
                <a:latin typeface="Calibri"/>
              </a:rPr>
              <a:t> </a:t>
            </a:r>
            <a:r>
              <a:rPr lang="cs-CZ" sz="2400" dirty="0" err="1">
                <a:solidFill>
                  <a:prstClr val="black"/>
                </a:solidFill>
                <a:latin typeface="Calibri"/>
              </a:rPr>
              <a:t>for</a:t>
            </a:r>
            <a:r>
              <a:rPr lang="cs-CZ" sz="2400" dirty="0">
                <a:solidFill>
                  <a:prstClr val="black"/>
                </a:solidFill>
                <a:latin typeface="Calibri"/>
              </a:rPr>
              <a:t> </a:t>
            </a:r>
            <a:r>
              <a:rPr lang="cs-CZ" sz="2400" dirty="0" err="1">
                <a:solidFill>
                  <a:prstClr val="black"/>
                </a:solidFill>
                <a:latin typeface="Calibri"/>
              </a:rPr>
              <a:t>intracellular</a:t>
            </a:r>
            <a:r>
              <a:rPr lang="cs-CZ" sz="2400" dirty="0">
                <a:solidFill>
                  <a:prstClr val="black"/>
                </a:solidFill>
                <a:latin typeface="Calibri"/>
              </a:rPr>
              <a:t> </a:t>
            </a:r>
            <a:r>
              <a:rPr lang="cs-CZ" sz="2400" dirty="0" err="1">
                <a:solidFill>
                  <a:prstClr val="black"/>
                </a:solidFill>
                <a:latin typeface="Calibri"/>
              </a:rPr>
              <a:t>markers</a:t>
            </a:r>
            <a:r>
              <a:rPr lang="cs-CZ" sz="2400" dirty="0">
                <a:solidFill>
                  <a:prstClr val="black"/>
                </a:solidFill>
                <a:latin typeface="Calibri"/>
              </a:rPr>
              <a:t>, </a:t>
            </a:r>
            <a:r>
              <a:rPr lang="cs-CZ" sz="2400" dirty="0" err="1">
                <a:solidFill>
                  <a:prstClr val="black"/>
                </a:solidFill>
                <a:latin typeface="Calibri"/>
              </a:rPr>
              <a:t>gentle</a:t>
            </a:r>
            <a:r>
              <a:rPr lang="cs-CZ" sz="2400" dirty="0">
                <a:solidFill>
                  <a:prstClr val="black"/>
                </a:solidFill>
                <a:latin typeface="Calibri"/>
              </a:rPr>
              <a:t> </a:t>
            </a:r>
            <a:r>
              <a:rPr lang="cs-CZ" sz="2400" dirty="0" err="1">
                <a:solidFill>
                  <a:prstClr val="black"/>
                </a:solidFill>
                <a:latin typeface="Calibri"/>
              </a:rPr>
              <a:t>for</a:t>
            </a:r>
            <a:r>
              <a:rPr lang="cs-CZ" sz="2400" dirty="0">
                <a:solidFill>
                  <a:prstClr val="black"/>
                </a:solidFill>
                <a:latin typeface="Calibri"/>
              </a:rPr>
              <a:t> </a:t>
            </a:r>
            <a:r>
              <a:rPr lang="cs-CZ" sz="2400" dirty="0" err="1">
                <a:solidFill>
                  <a:prstClr val="black"/>
                </a:solidFill>
                <a:latin typeface="Calibri"/>
              </a:rPr>
              <a:t>surface</a:t>
            </a:r>
            <a:r>
              <a:rPr lang="cs-CZ" sz="2400" dirty="0">
                <a:solidFill>
                  <a:prstClr val="black"/>
                </a:solidFill>
                <a:latin typeface="Calibri"/>
              </a:rPr>
              <a:t> </a:t>
            </a:r>
            <a:r>
              <a:rPr lang="cs-CZ" sz="2400" dirty="0" err="1">
                <a:solidFill>
                  <a:prstClr val="black"/>
                </a:solidFill>
                <a:latin typeface="Calibri"/>
              </a:rPr>
              <a:t>markers</a:t>
            </a:r>
            <a:endParaRPr lang="en-GB" sz="2400" dirty="0">
              <a:solidFill>
                <a:prstClr val="black"/>
              </a:solidFill>
              <a:latin typeface="Calibri"/>
            </a:endParaRPr>
          </a:p>
        </p:txBody>
      </p:sp>
      <p:sp>
        <p:nvSpPr>
          <p:cNvPr id="9" name="TextovéPole 8"/>
          <p:cNvSpPr txBox="1"/>
          <p:nvPr/>
        </p:nvSpPr>
        <p:spPr>
          <a:xfrm>
            <a:off x="6119664" y="1556792"/>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a:solidFill>
                  <a:srgbClr val="92D050"/>
                </a:solidFill>
                <a:latin typeface="Calibri"/>
              </a:rPr>
              <a:t>DNA </a:t>
            </a:r>
            <a:r>
              <a:rPr lang="cs-CZ" sz="1800" dirty="0" err="1">
                <a:solidFill>
                  <a:srgbClr val="92D050"/>
                </a:solidFill>
                <a:latin typeface="Calibri"/>
              </a:rPr>
              <a:t>damage</a:t>
            </a:r>
            <a:r>
              <a:rPr lang="cs-CZ" sz="1800" dirty="0">
                <a:solidFill>
                  <a:srgbClr val="92D050"/>
                </a:solidFill>
                <a:latin typeface="Calibri"/>
              </a:rPr>
              <a:t> – yH2AX</a:t>
            </a:r>
            <a:endParaRPr lang="en-GB" sz="1800" dirty="0">
              <a:solidFill>
                <a:srgbClr val="92D050"/>
              </a:solidFill>
              <a:latin typeface="Calibri"/>
            </a:endParaRPr>
          </a:p>
        </p:txBody>
      </p:sp>
      <p:sp>
        <p:nvSpPr>
          <p:cNvPr id="10" name="TextovéPole 9"/>
          <p:cNvSpPr txBox="1"/>
          <p:nvPr/>
        </p:nvSpPr>
        <p:spPr>
          <a:xfrm>
            <a:off x="1403648" y="1603330"/>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err="1">
                <a:solidFill>
                  <a:srgbClr val="92D050"/>
                </a:solidFill>
                <a:latin typeface="Calibri"/>
              </a:rPr>
              <a:t>Apoptosis</a:t>
            </a:r>
            <a:r>
              <a:rPr lang="cs-CZ" sz="1800" dirty="0">
                <a:solidFill>
                  <a:srgbClr val="92D050"/>
                </a:solidFill>
                <a:latin typeface="Calibri"/>
              </a:rPr>
              <a:t> - </a:t>
            </a:r>
            <a:r>
              <a:rPr lang="cs-CZ" sz="1800" dirty="0" err="1">
                <a:solidFill>
                  <a:srgbClr val="92D050"/>
                </a:solidFill>
                <a:latin typeface="Calibri"/>
              </a:rPr>
              <a:t>Cleaved</a:t>
            </a:r>
            <a:r>
              <a:rPr lang="cs-CZ" sz="1800" dirty="0">
                <a:solidFill>
                  <a:srgbClr val="92D050"/>
                </a:solidFill>
                <a:latin typeface="Calibri"/>
              </a:rPr>
              <a:t> </a:t>
            </a:r>
            <a:r>
              <a:rPr lang="cs-CZ" sz="1800" dirty="0" err="1">
                <a:solidFill>
                  <a:srgbClr val="92D050"/>
                </a:solidFill>
                <a:latin typeface="Calibri"/>
              </a:rPr>
              <a:t>Caspase</a:t>
            </a:r>
            <a:r>
              <a:rPr lang="cs-CZ" sz="1800" dirty="0">
                <a:solidFill>
                  <a:srgbClr val="92D050"/>
                </a:solidFill>
                <a:latin typeface="Calibri"/>
              </a:rPr>
              <a:t> 3</a:t>
            </a:r>
            <a:endParaRPr lang="en-GB" sz="1800" dirty="0">
              <a:solidFill>
                <a:srgbClr val="92D050"/>
              </a:solidFill>
              <a:latin typeface="Calibri"/>
            </a:endParaRPr>
          </a:p>
        </p:txBody>
      </p:sp>
      <p:sp>
        <p:nvSpPr>
          <p:cNvPr id="11" name="TextovéPole 10"/>
          <p:cNvSpPr txBox="1"/>
          <p:nvPr/>
        </p:nvSpPr>
        <p:spPr>
          <a:xfrm>
            <a:off x="79159" y="4825740"/>
            <a:ext cx="3024336" cy="369332"/>
          </a:xfrm>
          <a:prstGeom prst="rect">
            <a:avLst/>
          </a:prstGeom>
          <a:noFill/>
        </p:spPr>
        <p:txBody>
          <a:bodyPr wrap="square" rtlCol="0">
            <a:spAutoFit/>
          </a:bodyPr>
          <a:lstStyle/>
          <a:p>
            <a:pPr eaLnBrk="1" fontAlgn="auto" hangingPunct="1">
              <a:spcBef>
                <a:spcPts val="0"/>
              </a:spcBef>
              <a:spcAft>
                <a:spcPts val="0"/>
              </a:spcAft>
            </a:pPr>
            <a:r>
              <a:rPr lang="cs-CZ" sz="1800" dirty="0" err="1">
                <a:solidFill>
                  <a:srgbClr val="92D050"/>
                </a:solidFill>
                <a:latin typeface="Calibri"/>
              </a:rPr>
              <a:t>Surface</a:t>
            </a:r>
            <a:r>
              <a:rPr lang="cs-CZ" sz="1800" dirty="0">
                <a:solidFill>
                  <a:srgbClr val="92D050"/>
                </a:solidFill>
                <a:latin typeface="Calibri"/>
              </a:rPr>
              <a:t> </a:t>
            </a:r>
            <a:r>
              <a:rPr lang="cs-CZ" sz="1800" dirty="0" err="1">
                <a:solidFill>
                  <a:srgbClr val="92D050"/>
                </a:solidFill>
                <a:latin typeface="Calibri"/>
              </a:rPr>
              <a:t>marker</a:t>
            </a:r>
            <a:r>
              <a:rPr lang="cs-CZ" sz="1800" dirty="0">
                <a:solidFill>
                  <a:srgbClr val="92D050"/>
                </a:solidFill>
                <a:latin typeface="Calibri"/>
              </a:rPr>
              <a:t> – Trop-2</a:t>
            </a:r>
            <a:endParaRPr lang="en-GB" sz="1800" dirty="0">
              <a:solidFill>
                <a:srgbClr val="92D050"/>
              </a:solidFill>
              <a:latin typeface="Calibri"/>
            </a:endParaRPr>
          </a:p>
        </p:txBody>
      </p:sp>
      <p:sp>
        <p:nvSpPr>
          <p:cNvPr id="3" name="TextovéPole 2"/>
          <p:cNvSpPr txBox="1"/>
          <p:nvPr/>
        </p:nvSpPr>
        <p:spPr>
          <a:xfrm>
            <a:off x="3156992" y="5845914"/>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sp>
        <p:nvSpPr>
          <p:cNvPr id="12" name="TextovéPole 11"/>
          <p:cNvSpPr txBox="1"/>
          <p:nvPr/>
        </p:nvSpPr>
        <p:spPr>
          <a:xfrm>
            <a:off x="4381128" y="5845914"/>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sp>
        <p:nvSpPr>
          <p:cNvPr id="13" name="TextovéPole 12"/>
          <p:cNvSpPr txBox="1"/>
          <p:nvPr/>
        </p:nvSpPr>
        <p:spPr>
          <a:xfrm>
            <a:off x="5440170" y="5856947"/>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sp>
        <p:nvSpPr>
          <p:cNvPr id="14" name="TextovéPole 13"/>
          <p:cNvSpPr txBox="1"/>
          <p:nvPr/>
        </p:nvSpPr>
        <p:spPr>
          <a:xfrm>
            <a:off x="6664306" y="5856947"/>
            <a:ext cx="1054968" cy="261610"/>
          </a:xfrm>
          <a:prstGeom prst="rect">
            <a:avLst/>
          </a:prstGeom>
          <a:noFill/>
        </p:spPr>
        <p:txBody>
          <a:bodyPr wrap="square" rtlCol="0">
            <a:spAutoFit/>
          </a:bodyPr>
          <a:lstStyle/>
          <a:p>
            <a:pPr eaLnBrk="1" fontAlgn="auto" hangingPunct="1">
              <a:spcBef>
                <a:spcPts val="0"/>
              </a:spcBef>
              <a:spcAft>
                <a:spcPts val="0"/>
              </a:spcAft>
            </a:pPr>
            <a:r>
              <a:rPr lang="cs-CZ" sz="1100" dirty="0">
                <a:solidFill>
                  <a:prstClr val="black"/>
                </a:solidFill>
                <a:latin typeface="Calibri"/>
              </a:rPr>
              <a:t>Trop-2 BV421</a:t>
            </a:r>
            <a:endParaRPr lang="en-GB" sz="1100" dirty="0">
              <a:solidFill>
                <a:prstClr val="black"/>
              </a:solidFill>
              <a:latin typeface="Calibri"/>
            </a:endParaRPr>
          </a:p>
        </p:txBody>
      </p:sp>
      <p:grpSp>
        <p:nvGrpSpPr>
          <p:cNvPr id="4" name="Skupina 3"/>
          <p:cNvGrpSpPr/>
          <p:nvPr/>
        </p:nvGrpSpPr>
        <p:grpSpPr>
          <a:xfrm>
            <a:off x="1043608" y="4221088"/>
            <a:ext cx="3348372" cy="276999"/>
            <a:chOff x="1187624" y="4286137"/>
            <a:chExt cx="3348372" cy="276999"/>
          </a:xfrm>
        </p:grpSpPr>
        <p:sp>
          <p:nvSpPr>
            <p:cNvPr id="16" name="TextovéPole 15"/>
            <p:cNvSpPr txBox="1"/>
            <p:nvPr/>
          </p:nvSpPr>
          <p:spPr>
            <a:xfrm>
              <a:off x="118762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85,9 %</a:t>
              </a:r>
              <a:endParaRPr lang="en-GB" dirty="0">
                <a:solidFill>
                  <a:srgbClr val="FF0000"/>
                </a:solidFill>
                <a:latin typeface="Calibri"/>
              </a:endParaRPr>
            </a:p>
          </p:txBody>
        </p:sp>
        <p:sp>
          <p:nvSpPr>
            <p:cNvPr id="17" name="TextovéPole 16"/>
            <p:cNvSpPr txBox="1"/>
            <p:nvPr/>
          </p:nvSpPr>
          <p:spPr>
            <a:xfrm>
              <a:off x="2123728"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75,6 %</a:t>
              </a:r>
              <a:endParaRPr lang="en-GB" dirty="0">
                <a:solidFill>
                  <a:srgbClr val="FF0000"/>
                </a:solidFill>
                <a:latin typeface="Calibri"/>
              </a:endParaRPr>
            </a:p>
          </p:txBody>
        </p:sp>
        <p:sp>
          <p:nvSpPr>
            <p:cNvPr id="18" name="TextovéPole 17"/>
            <p:cNvSpPr txBox="1"/>
            <p:nvPr/>
          </p:nvSpPr>
          <p:spPr>
            <a:xfrm>
              <a:off x="303640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75,3 %</a:t>
              </a:r>
              <a:endParaRPr lang="en-GB" dirty="0">
                <a:solidFill>
                  <a:srgbClr val="FF0000"/>
                </a:solidFill>
                <a:latin typeface="Calibri"/>
              </a:endParaRPr>
            </a:p>
          </p:txBody>
        </p:sp>
        <p:sp>
          <p:nvSpPr>
            <p:cNvPr id="19" name="TextovéPole 18"/>
            <p:cNvSpPr txBox="1"/>
            <p:nvPr/>
          </p:nvSpPr>
          <p:spPr>
            <a:xfrm>
              <a:off x="3887924" y="4286137"/>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59,2 %</a:t>
              </a:r>
              <a:endParaRPr lang="en-GB" dirty="0">
                <a:solidFill>
                  <a:srgbClr val="FF0000"/>
                </a:solidFill>
                <a:latin typeface="Calibri"/>
              </a:endParaRPr>
            </a:p>
          </p:txBody>
        </p:sp>
      </p:grpSp>
      <p:sp>
        <p:nvSpPr>
          <p:cNvPr id="20" name="TextovéPole 19"/>
          <p:cNvSpPr txBox="1"/>
          <p:nvPr/>
        </p:nvSpPr>
        <p:spPr>
          <a:xfrm>
            <a:off x="550810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78,8 %</a:t>
            </a:r>
            <a:endParaRPr lang="en-GB" dirty="0">
              <a:solidFill>
                <a:srgbClr val="FF0000"/>
              </a:solidFill>
              <a:latin typeface="Calibri"/>
            </a:endParaRPr>
          </a:p>
        </p:txBody>
      </p:sp>
      <p:sp>
        <p:nvSpPr>
          <p:cNvPr id="21" name="TextovéPole 20"/>
          <p:cNvSpPr txBox="1"/>
          <p:nvPr/>
        </p:nvSpPr>
        <p:spPr>
          <a:xfrm>
            <a:off x="6444208"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34,6 %</a:t>
            </a:r>
            <a:endParaRPr lang="en-GB" dirty="0">
              <a:solidFill>
                <a:srgbClr val="FF0000"/>
              </a:solidFill>
              <a:latin typeface="Calibri"/>
            </a:endParaRPr>
          </a:p>
        </p:txBody>
      </p:sp>
      <p:sp>
        <p:nvSpPr>
          <p:cNvPr id="22" name="TextovéPole 21"/>
          <p:cNvSpPr txBox="1"/>
          <p:nvPr/>
        </p:nvSpPr>
        <p:spPr>
          <a:xfrm>
            <a:off x="735688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25,9 %</a:t>
            </a:r>
            <a:endParaRPr lang="en-GB" dirty="0">
              <a:solidFill>
                <a:srgbClr val="FF0000"/>
              </a:solidFill>
              <a:latin typeface="Calibri"/>
            </a:endParaRPr>
          </a:p>
        </p:txBody>
      </p:sp>
      <p:sp>
        <p:nvSpPr>
          <p:cNvPr id="23" name="TextovéPole 22"/>
          <p:cNvSpPr txBox="1"/>
          <p:nvPr/>
        </p:nvSpPr>
        <p:spPr>
          <a:xfrm>
            <a:off x="8208404" y="4246713"/>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19,5 %</a:t>
            </a:r>
            <a:endParaRPr lang="en-GB" dirty="0">
              <a:solidFill>
                <a:srgbClr val="FF0000"/>
              </a:solidFill>
              <a:latin typeface="Calibri"/>
            </a:endParaRPr>
          </a:p>
        </p:txBody>
      </p:sp>
      <p:sp>
        <p:nvSpPr>
          <p:cNvPr id="32" name="TextovéPole 31"/>
          <p:cNvSpPr txBox="1"/>
          <p:nvPr/>
        </p:nvSpPr>
        <p:spPr>
          <a:xfrm>
            <a:off x="3371292"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92,0 %</a:t>
            </a:r>
            <a:endParaRPr lang="en-GB" dirty="0">
              <a:solidFill>
                <a:srgbClr val="FF0000"/>
              </a:solidFill>
              <a:latin typeface="Calibri"/>
            </a:endParaRPr>
          </a:p>
        </p:txBody>
      </p:sp>
      <p:sp>
        <p:nvSpPr>
          <p:cNvPr id="33" name="TextovéPole 32"/>
          <p:cNvSpPr txBox="1"/>
          <p:nvPr/>
        </p:nvSpPr>
        <p:spPr>
          <a:xfrm>
            <a:off x="4572000"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75,2 %</a:t>
            </a:r>
            <a:endParaRPr lang="en-GB" dirty="0">
              <a:solidFill>
                <a:srgbClr val="FF0000"/>
              </a:solidFill>
              <a:latin typeface="Calibri"/>
            </a:endParaRPr>
          </a:p>
        </p:txBody>
      </p:sp>
      <p:sp>
        <p:nvSpPr>
          <p:cNvPr id="34" name="TextovéPole 33"/>
          <p:cNvSpPr txBox="1"/>
          <p:nvPr/>
        </p:nvSpPr>
        <p:spPr>
          <a:xfrm>
            <a:off x="5652120"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80, 8 %</a:t>
            </a:r>
            <a:endParaRPr lang="en-GB" dirty="0">
              <a:solidFill>
                <a:srgbClr val="FF0000"/>
              </a:solidFill>
              <a:latin typeface="Calibri"/>
            </a:endParaRPr>
          </a:p>
        </p:txBody>
      </p:sp>
      <p:sp>
        <p:nvSpPr>
          <p:cNvPr id="35" name="TextovéPole 34"/>
          <p:cNvSpPr txBox="1"/>
          <p:nvPr/>
        </p:nvSpPr>
        <p:spPr>
          <a:xfrm>
            <a:off x="6876256" y="6093296"/>
            <a:ext cx="648072" cy="276999"/>
          </a:xfrm>
          <a:prstGeom prst="rect">
            <a:avLst/>
          </a:prstGeom>
          <a:noFill/>
        </p:spPr>
        <p:txBody>
          <a:bodyPr wrap="square" rtlCol="0">
            <a:spAutoFit/>
          </a:bodyPr>
          <a:lstStyle/>
          <a:p>
            <a:pPr eaLnBrk="1" fontAlgn="auto" hangingPunct="1">
              <a:spcBef>
                <a:spcPts val="0"/>
              </a:spcBef>
              <a:spcAft>
                <a:spcPts val="0"/>
              </a:spcAft>
            </a:pPr>
            <a:r>
              <a:rPr lang="cs-CZ" dirty="0">
                <a:solidFill>
                  <a:srgbClr val="FF0000"/>
                </a:solidFill>
                <a:latin typeface="Calibri"/>
              </a:rPr>
              <a:t>83,8%</a:t>
            </a:r>
            <a:endParaRPr lang="en-GB" dirty="0">
              <a:solidFill>
                <a:srgbClr val="FF0000"/>
              </a:solidFill>
              <a:latin typeface="Calibri"/>
            </a:endParaRPr>
          </a:p>
        </p:txBody>
      </p:sp>
      <p:sp>
        <p:nvSpPr>
          <p:cNvPr id="36" name="TextovéPole 35"/>
          <p:cNvSpPr txBox="1"/>
          <p:nvPr/>
        </p:nvSpPr>
        <p:spPr>
          <a:xfrm>
            <a:off x="232871" y="6269046"/>
            <a:ext cx="8606250" cy="400110"/>
          </a:xfrm>
          <a:prstGeom prst="rect">
            <a:avLst/>
          </a:prstGeom>
          <a:noFill/>
        </p:spPr>
        <p:txBody>
          <a:bodyPr wrap="square" rtlCol="0">
            <a:spAutoFit/>
          </a:bodyPr>
          <a:lstStyle/>
          <a:p>
            <a:pPr eaLnBrk="1" fontAlgn="auto" hangingPunct="1">
              <a:spcBef>
                <a:spcPts val="0"/>
              </a:spcBef>
              <a:spcAft>
                <a:spcPts val="0"/>
              </a:spcAft>
            </a:pPr>
            <a:r>
              <a:rPr lang="cs-CZ" sz="2000" dirty="0" err="1">
                <a:solidFill>
                  <a:prstClr val="black"/>
                </a:solidFill>
                <a:latin typeface="Calibri"/>
              </a:rPr>
              <a:t>The</a:t>
            </a:r>
            <a:r>
              <a:rPr lang="cs-CZ" sz="2000" dirty="0">
                <a:solidFill>
                  <a:prstClr val="black"/>
                </a:solidFill>
                <a:latin typeface="Calibri"/>
              </a:rPr>
              <a:t> </a:t>
            </a:r>
            <a:r>
              <a:rPr lang="cs-CZ" sz="2000" dirty="0" err="1">
                <a:solidFill>
                  <a:prstClr val="black"/>
                </a:solidFill>
                <a:latin typeface="Calibri"/>
              </a:rPr>
              <a:t>best</a:t>
            </a:r>
            <a:r>
              <a:rPr lang="cs-CZ" sz="2000" dirty="0">
                <a:solidFill>
                  <a:prstClr val="black"/>
                </a:solidFill>
                <a:latin typeface="Calibri"/>
              </a:rPr>
              <a:t> </a:t>
            </a:r>
            <a:r>
              <a:rPr lang="cs-CZ" sz="2000" dirty="0" err="1">
                <a:solidFill>
                  <a:prstClr val="black"/>
                </a:solidFill>
                <a:latin typeface="Calibri"/>
              </a:rPr>
              <a:t>solution</a:t>
            </a:r>
            <a:r>
              <a:rPr lang="cs-CZ" sz="2000" dirty="0">
                <a:solidFill>
                  <a:prstClr val="black"/>
                </a:solidFill>
                <a:latin typeface="Calibri"/>
              </a:rPr>
              <a:t>: 0,25% Triton x-100</a:t>
            </a:r>
            <a:endParaRPr lang="en-GB" sz="2000" dirty="0">
              <a:solidFill>
                <a:prstClr val="black"/>
              </a:solidFill>
              <a:latin typeface="Calibri"/>
            </a:endParaRPr>
          </a:p>
        </p:txBody>
      </p:sp>
      <p:sp>
        <p:nvSpPr>
          <p:cNvPr id="37" name="Rámeček 36"/>
          <p:cNvSpPr/>
          <p:nvPr/>
        </p:nvSpPr>
        <p:spPr>
          <a:xfrm>
            <a:off x="773832" y="2036770"/>
            <a:ext cx="1008112" cy="2680474"/>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8" name="Rámeček 37"/>
          <p:cNvSpPr/>
          <p:nvPr/>
        </p:nvSpPr>
        <p:spPr>
          <a:xfrm>
            <a:off x="5186223" y="1826098"/>
            <a:ext cx="1008112" cy="2680474"/>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39" name="Rámeček 38"/>
          <p:cNvSpPr/>
          <p:nvPr/>
        </p:nvSpPr>
        <p:spPr>
          <a:xfrm>
            <a:off x="2949782" y="4595210"/>
            <a:ext cx="1266252" cy="1775085"/>
          </a:xfrm>
          <a:prstGeom prst="frame">
            <a:avLst>
              <a:gd name="adj1" fmla="val 4102"/>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1" fontAlgn="auto" hangingPunct="1">
              <a:spcBef>
                <a:spcPts val="0"/>
              </a:spcBef>
              <a:spcAft>
                <a:spcPts val="0"/>
              </a:spcAft>
            </a:pPr>
            <a:endParaRPr lang="en-GB" sz="1800">
              <a:solidFill>
                <a:prstClr val="black"/>
              </a:solidFill>
            </a:endParaRPr>
          </a:p>
        </p:txBody>
      </p:sp>
      <p:sp>
        <p:nvSpPr>
          <p:cNvPr id="41" name="TextovéPole 40"/>
          <p:cNvSpPr txBox="1"/>
          <p:nvPr/>
        </p:nvSpPr>
        <p:spPr>
          <a:xfrm>
            <a:off x="-26992" y="2441424"/>
            <a:ext cx="827207"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DMSO</a:t>
            </a:r>
            <a:endParaRPr lang="en-GB" sz="1800" dirty="0">
              <a:solidFill>
                <a:prstClr val="black"/>
              </a:solidFill>
              <a:latin typeface="Calibri"/>
            </a:endParaRPr>
          </a:p>
        </p:txBody>
      </p:sp>
      <p:sp>
        <p:nvSpPr>
          <p:cNvPr id="42" name="TextovéPole 41"/>
          <p:cNvSpPr txBox="1"/>
          <p:nvPr/>
        </p:nvSpPr>
        <p:spPr>
          <a:xfrm>
            <a:off x="-36512" y="3465457"/>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MG-132</a:t>
            </a:r>
            <a:endParaRPr lang="en-GB" sz="1800" dirty="0">
              <a:solidFill>
                <a:prstClr val="black"/>
              </a:solidFill>
              <a:latin typeface="Calibri"/>
            </a:endParaRPr>
          </a:p>
        </p:txBody>
      </p:sp>
      <p:sp>
        <p:nvSpPr>
          <p:cNvPr id="43" name="TextovéPole 42"/>
          <p:cNvSpPr txBox="1"/>
          <p:nvPr/>
        </p:nvSpPr>
        <p:spPr>
          <a:xfrm>
            <a:off x="4394585" y="3418584"/>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MG-132</a:t>
            </a:r>
            <a:endParaRPr lang="en-GB" sz="1800" dirty="0">
              <a:solidFill>
                <a:prstClr val="black"/>
              </a:solidFill>
              <a:latin typeface="Calibri"/>
            </a:endParaRPr>
          </a:p>
        </p:txBody>
      </p:sp>
      <p:sp>
        <p:nvSpPr>
          <p:cNvPr id="44" name="TextovéPole 43"/>
          <p:cNvSpPr txBox="1"/>
          <p:nvPr/>
        </p:nvSpPr>
        <p:spPr>
          <a:xfrm>
            <a:off x="4462972" y="2420888"/>
            <a:ext cx="1080120"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DMSO</a:t>
            </a:r>
            <a:endParaRPr lang="en-GB" sz="1800" dirty="0">
              <a:solidFill>
                <a:prstClr val="black"/>
              </a:solidFill>
              <a:latin typeface="Calibri"/>
            </a:endParaRPr>
          </a:p>
        </p:txBody>
      </p:sp>
      <p:sp>
        <p:nvSpPr>
          <p:cNvPr id="45" name="TextovéPole 44"/>
          <p:cNvSpPr txBox="1"/>
          <p:nvPr/>
        </p:nvSpPr>
        <p:spPr>
          <a:xfrm>
            <a:off x="2122575" y="5104460"/>
            <a:ext cx="827207" cy="338554"/>
          </a:xfrm>
          <a:prstGeom prst="rect">
            <a:avLst/>
          </a:prstGeom>
          <a:noFill/>
        </p:spPr>
        <p:txBody>
          <a:bodyPr wrap="square" rtlCol="0">
            <a:spAutoFit/>
          </a:bodyPr>
          <a:lstStyle/>
          <a:p>
            <a:pPr eaLnBrk="1" fontAlgn="auto" hangingPunct="1">
              <a:spcBef>
                <a:spcPts val="0"/>
              </a:spcBef>
              <a:spcAft>
                <a:spcPts val="0"/>
              </a:spcAft>
            </a:pPr>
            <a:r>
              <a:rPr lang="cs-CZ" sz="1600" dirty="0">
                <a:solidFill>
                  <a:prstClr val="black"/>
                </a:solidFill>
                <a:latin typeface="Calibri"/>
              </a:rPr>
              <a:t>DMSO</a:t>
            </a:r>
            <a:endParaRPr lang="en-GB" sz="1800" dirty="0">
              <a:solidFill>
                <a:prstClr val="black"/>
              </a:solidFill>
              <a:latin typeface="Calibri"/>
            </a:endParaRPr>
          </a:p>
        </p:txBody>
      </p:sp>
    </p:spTree>
    <p:extLst>
      <p:ext uri="{BB962C8B-B14F-4D97-AF65-F5344CB8AC3E}">
        <p14:creationId xmlns:p14="http://schemas.microsoft.com/office/powerpoint/2010/main" val="3066071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fade">
                                      <p:cBhvr>
                                        <p:cTn id="13" dur="500"/>
                                        <p:tgtEl>
                                          <p:spTgt spid="3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9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30622"/>
            <a:ext cx="8229600" cy="850106"/>
          </a:xfrm>
        </p:spPr>
        <p:txBody>
          <a:bodyPr>
            <a:normAutofit/>
          </a:bodyPr>
          <a:lstStyle/>
          <a:p>
            <a:r>
              <a:rPr lang="cs-CZ" sz="3600" dirty="0"/>
              <a:t>DNA </a:t>
            </a:r>
            <a:r>
              <a:rPr lang="cs-CZ" sz="3600" dirty="0" err="1"/>
              <a:t>stain</a:t>
            </a:r>
            <a:endParaRPr lang="en-GB" sz="3600" dirty="0"/>
          </a:p>
        </p:txBody>
      </p:sp>
      <p:sp>
        <p:nvSpPr>
          <p:cNvPr id="3" name="Zástupný symbol pro obsah 2"/>
          <p:cNvSpPr>
            <a:spLocks noGrp="1"/>
          </p:cNvSpPr>
          <p:nvPr>
            <p:ph idx="1"/>
          </p:nvPr>
        </p:nvSpPr>
        <p:spPr>
          <a:xfrm>
            <a:off x="36512" y="1412777"/>
            <a:ext cx="8650288" cy="3816424"/>
          </a:xfrm>
        </p:spPr>
        <p:txBody>
          <a:bodyPr>
            <a:normAutofit/>
          </a:bodyPr>
          <a:lstStyle/>
          <a:p>
            <a:r>
              <a:rPr lang="cs-CZ" sz="2400" dirty="0"/>
              <a:t>Violet laser 		DAPI, </a:t>
            </a:r>
            <a:r>
              <a:rPr lang="cs-CZ" sz="2400" dirty="0" err="1"/>
              <a:t>Hoechst</a:t>
            </a:r>
            <a:r>
              <a:rPr lang="cs-CZ" sz="2400"/>
              <a:t> 33342</a:t>
            </a:r>
            <a:endParaRPr lang="cs-CZ" sz="2400" dirty="0"/>
          </a:p>
          <a:p>
            <a:pPr marL="0" indent="0">
              <a:buNone/>
            </a:pPr>
            <a:r>
              <a:rPr lang="cs-CZ" sz="2400" dirty="0"/>
              <a:t>			</a:t>
            </a:r>
            <a:r>
              <a:rPr lang="cs-CZ" sz="2400" dirty="0" err="1"/>
              <a:t>FxCycle</a:t>
            </a:r>
            <a:r>
              <a:rPr lang="cs-CZ" sz="2400" dirty="0"/>
              <a:t> Violet, …</a:t>
            </a:r>
          </a:p>
          <a:p>
            <a:endParaRPr lang="cs-CZ" sz="2400" dirty="0"/>
          </a:p>
          <a:p>
            <a:r>
              <a:rPr lang="cs-CZ" sz="2400" dirty="0"/>
              <a:t>Blue laser 		</a:t>
            </a:r>
            <a:r>
              <a:rPr lang="cs-CZ" sz="2400" dirty="0" err="1"/>
              <a:t>Vybrant</a:t>
            </a:r>
            <a:r>
              <a:rPr lang="cs-CZ" sz="2400" dirty="0"/>
              <a:t> </a:t>
            </a:r>
            <a:r>
              <a:rPr lang="cs-CZ" sz="2400" dirty="0" err="1"/>
              <a:t>Dyes</a:t>
            </a:r>
            <a:r>
              <a:rPr lang="cs-CZ" sz="2400" dirty="0"/>
              <a:t>, PI, …</a:t>
            </a:r>
          </a:p>
          <a:p>
            <a:endParaRPr lang="cs-CZ" sz="2400" dirty="0"/>
          </a:p>
          <a:p>
            <a:r>
              <a:rPr lang="cs-CZ" sz="2400" dirty="0" err="1"/>
              <a:t>Red</a:t>
            </a:r>
            <a:r>
              <a:rPr lang="cs-CZ" sz="2400" dirty="0"/>
              <a:t> laser		</a:t>
            </a:r>
            <a:r>
              <a:rPr lang="cs-CZ" sz="2400" dirty="0" err="1"/>
              <a:t>FxCycle</a:t>
            </a:r>
            <a:r>
              <a:rPr lang="cs-CZ" sz="2400" dirty="0"/>
              <a:t> Far </a:t>
            </a:r>
            <a:r>
              <a:rPr lang="cs-CZ" sz="2400" dirty="0" err="1"/>
              <a:t>Red</a:t>
            </a:r>
            <a:endParaRPr lang="cs-CZ" sz="2400" dirty="0"/>
          </a:p>
          <a:p>
            <a:pPr marL="457200" lvl="1" indent="0">
              <a:buNone/>
            </a:pPr>
            <a:r>
              <a:rPr lang="cs-CZ" sz="2000" dirty="0"/>
              <a:t>			7-AAD</a:t>
            </a:r>
            <a:endParaRPr lang="en-GB" sz="2000" dirty="0"/>
          </a:p>
        </p:txBody>
      </p:sp>
      <p:pic>
        <p:nvPicPr>
          <p:cNvPr id="5" name="Obrázek 4"/>
          <p:cNvPicPr>
            <a:picLocks noChangeAspect="1"/>
          </p:cNvPicPr>
          <p:nvPr/>
        </p:nvPicPr>
        <p:blipFill rotWithShape="1">
          <a:blip r:embed="rId2"/>
          <a:srcRect l="17718" t="16708" r="30701" b="40591"/>
          <a:stretch/>
        </p:blipFill>
        <p:spPr>
          <a:xfrm>
            <a:off x="6300192" y="1340768"/>
            <a:ext cx="2823525" cy="1314771"/>
          </a:xfrm>
          <a:prstGeom prst="rect">
            <a:avLst/>
          </a:prstGeom>
        </p:spPr>
      </p:pic>
      <p:pic>
        <p:nvPicPr>
          <p:cNvPr id="6" name="Obrázek 5"/>
          <p:cNvPicPr>
            <a:picLocks noChangeAspect="1"/>
          </p:cNvPicPr>
          <p:nvPr/>
        </p:nvPicPr>
        <p:blipFill rotWithShape="1">
          <a:blip r:embed="rId3"/>
          <a:srcRect l="17472" t="19599" r="31341" b="41901"/>
          <a:stretch/>
        </p:blipFill>
        <p:spPr>
          <a:xfrm>
            <a:off x="6301207" y="4112116"/>
            <a:ext cx="2810584" cy="1189093"/>
          </a:xfrm>
          <a:prstGeom prst="rect">
            <a:avLst/>
          </a:prstGeom>
        </p:spPr>
      </p:pic>
      <p:sp>
        <p:nvSpPr>
          <p:cNvPr id="7" name="TextovéPole 6"/>
          <p:cNvSpPr txBox="1"/>
          <p:nvPr/>
        </p:nvSpPr>
        <p:spPr>
          <a:xfrm>
            <a:off x="323528" y="4509120"/>
            <a:ext cx="5130011" cy="1938992"/>
          </a:xfrm>
          <a:prstGeom prst="rect">
            <a:avLst/>
          </a:prstGeom>
          <a:noFill/>
        </p:spPr>
        <p:txBody>
          <a:bodyPr wrap="square" rtlCol="0">
            <a:spAutoFit/>
          </a:bodyPr>
          <a:lstStyle/>
          <a:p>
            <a:pPr eaLnBrk="1" fontAlgn="auto" hangingPunct="1">
              <a:spcBef>
                <a:spcPts val="0"/>
              </a:spcBef>
              <a:spcAft>
                <a:spcPts val="0"/>
              </a:spcAft>
            </a:pPr>
            <a:r>
              <a:rPr lang="en-GB" sz="2400" dirty="0">
                <a:solidFill>
                  <a:prstClr val="black"/>
                </a:solidFill>
                <a:latin typeface="Calibri"/>
              </a:rPr>
              <a:t>Broad spectrum of the dyes </a:t>
            </a:r>
            <a:endParaRPr lang="cs-CZ" sz="2400">
              <a:solidFill>
                <a:prstClr val="black"/>
              </a:solidFill>
              <a:latin typeface="Calibri"/>
            </a:endParaRPr>
          </a:p>
          <a:p>
            <a:pPr eaLnBrk="1" fontAlgn="auto" hangingPunct="1">
              <a:spcBef>
                <a:spcPts val="0"/>
              </a:spcBef>
              <a:spcAft>
                <a:spcPts val="0"/>
              </a:spcAft>
            </a:pPr>
            <a:endParaRPr lang="cs-CZ" sz="2000" dirty="0">
              <a:solidFill>
                <a:prstClr val="black"/>
              </a:solidFill>
              <a:latin typeface="Calibri"/>
            </a:endParaRPr>
          </a:p>
          <a:p>
            <a:pPr eaLnBrk="1" fontAlgn="auto" hangingPunct="1">
              <a:spcBef>
                <a:spcPts val="0"/>
              </a:spcBef>
              <a:spcAft>
                <a:spcPts val="0"/>
              </a:spcAft>
            </a:pPr>
            <a:r>
              <a:rPr lang="en-GB" sz="2400" dirty="0">
                <a:solidFill>
                  <a:srgbClr val="92D050"/>
                </a:solidFill>
                <a:latin typeface="Calibri"/>
              </a:rPr>
              <a:t>Problems:</a:t>
            </a:r>
          </a:p>
          <a:p>
            <a:pPr eaLnBrk="1" fontAlgn="auto" hangingPunct="1">
              <a:spcBef>
                <a:spcPts val="0"/>
              </a:spcBef>
              <a:spcAft>
                <a:spcPts val="0"/>
              </a:spcAft>
            </a:pPr>
            <a:r>
              <a:rPr lang="en-GB" sz="2400" dirty="0">
                <a:solidFill>
                  <a:prstClr val="black"/>
                </a:solidFill>
                <a:latin typeface="Calibri"/>
              </a:rPr>
              <a:t>High concentration of dye, no wash</a:t>
            </a:r>
          </a:p>
          <a:p>
            <a:pPr eaLnBrk="1" fontAlgn="auto" hangingPunct="1">
              <a:spcBef>
                <a:spcPts val="0"/>
              </a:spcBef>
              <a:spcAft>
                <a:spcPts val="0"/>
              </a:spcAft>
            </a:pPr>
            <a:r>
              <a:rPr lang="en-GB" sz="2400" dirty="0" err="1">
                <a:solidFill>
                  <a:prstClr val="black"/>
                </a:solidFill>
                <a:latin typeface="Calibri"/>
              </a:rPr>
              <a:t>Spillover</a:t>
            </a:r>
            <a:r>
              <a:rPr lang="en-GB" sz="2400" dirty="0">
                <a:solidFill>
                  <a:prstClr val="black"/>
                </a:solidFill>
                <a:latin typeface="Calibri"/>
              </a:rPr>
              <a:t> &amp; Compensations </a:t>
            </a:r>
          </a:p>
        </p:txBody>
      </p:sp>
      <p:pic>
        <p:nvPicPr>
          <p:cNvPr id="8" name="Obrázek 7"/>
          <p:cNvPicPr>
            <a:picLocks noChangeAspect="1"/>
          </p:cNvPicPr>
          <p:nvPr/>
        </p:nvPicPr>
        <p:blipFill rotWithShape="1">
          <a:blip r:embed="rId4"/>
          <a:srcRect l="18900" t="18200" r="30914" b="43300"/>
          <a:stretch/>
        </p:blipFill>
        <p:spPr>
          <a:xfrm>
            <a:off x="6393959" y="2779164"/>
            <a:ext cx="2511300" cy="1083649"/>
          </a:xfrm>
          <a:prstGeom prst="rect">
            <a:avLst/>
          </a:prstGeom>
        </p:spPr>
      </p:pic>
    </p:spTree>
    <p:extLst>
      <p:ext uri="{BB962C8B-B14F-4D97-AF65-F5344CB8AC3E}">
        <p14:creationId xmlns:p14="http://schemas.microsoft.com/office/powerpoint/2010/main" val="202547379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4282" name="Rectangle 10"/>
          <p:cNvSpPr>
            <a:spLocks noChangeArrowheads="1"/>
          </p:cNvSpPr>
          <p:nvPr/>
        </p:nvSpPr>
        <p:spPr bwMode="auto">
          <a:xfrm>
            <a:off x="611560" y="261657"/>
            <a:ext cx="8208912" cy="1007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fontAlgn="auto" hangingPunct="1">
              <a:spcBef>
                <a:spcPct val="0"/>
              </a:spcBef>
              <a:spcAft>
                <a:spcPts val="0"/>
              </a:spcAft>
              <a:buClrTx/>
              <a:buSzTx/>
              <a:buFontTx/>
              <a:buNone/>
            </a:pPr>
            <a:endParaRPr lang="en-US" altLang="en-US" dirty="0">
              <a:solidFill>
                <a:prstClr val="black"/>
              </a:solidFill>
              <a:latin typeface="Calibri"/>
            </a:endParaRPr>
          </a:p>
        </p:txBody>
      </p:sp>
      <p:sp>
        <p:nvSpPr>
          <p:cNvPr id="13" name="Nadpis 1"/>
          <p:cNvSpPr txBox="1">
            <a:spLocks/>
          </p:cNvSpPr>
          <p:nvPr/>
        </p:nvSpPr>
        <p:spPr>
          <a:xfrm>
            <a:off x="1090211" y="104827"/>
            <a:ext cx="7312868" cy="468286"/>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pPr>
            <a:r>
              <a:rPr lang="cs-CZ" sz="3200" dirty="0" err="1">
                <a:solidFill>
                  <a:prstClr val="black"/>
                </a:solidFill>
              </a:rPr>
              <a:t>Compensation</a:t>
            </a:r>
            <a:endParaRPr lang="en-US" sz="3200" dirty="0">
              <a:solidFill>
                <a:prstClr val="black"/>
              </a:solidFill>
            </a:endParaRPr>
          </a:p>
        </p:txBody>
      </p:sp>
      <p:sp>
        <p:nvSpPr>
          <p:cNvPr id="2" name="Obdélník 1"/>
          <p:cNvSpPr/>
          <p:nvPr/>
        </p:nvSpPr>
        <p:spPr>
          <a:xfrm>
            <a:off x="611560" y="980728"/>
            <a:ext cx="8352928" cy="5355312"/>
          </a:xfrm>
          <a:prstGeom prst="rect">
            <a:avLst/>
          </a:prstGeom>
          <a:ln>
            <a:noFill/>
          </a:ln>
        </p:spPr>
        <p:txBody>
          <a:bodyPr wrap="square">
            <a:spAutoFit/>
          </a:bodyPr>
          <a:lstStyle/>
          <a:p>
            <a:pPr eaLnBrk="1" fontAlgn="auto" hangingPunct="1">
              <a:spcBef>
                <a:spcPts val="0"/>
              </a:spcBef>
              <a:spcAft>
                <a:spcPts val="0"/>
              </a:spcAft>
            </a:pPr>
            <a:r>
              <a:rPr lang="en-US" sz="1800" u="sng" dirty="0">
                <a:solidFill>
                  <a:prstClr val="black"/>
                </a:solidFill>
                <a:latin typeface="Calibri"/>
              </a:rPr>
              <a:t>Antibody conjugates:</a:t>
            </a:r>
          </a:p>
          <a:p>
            <a:pPr marL="285750" indent="-285750" eaLnBrk="1" fontAlgn="auto" hangingPunct="1">
              <a:spcBef>
                <a:spcPts val="0"/>
              </a:spcBef>
              <a:spcAft>
                <a:spcPts val="0"/>
              </a:spcAft>
              <a:buFont typeface="Arial" panose="020B0604020202020204" pitchFamily="34" charset="0"/>
              <a:buChar char="•"/>
            </a:pPr>
            <a:r>
              <a:rPr lang="en-US" sz="1800" dirty="0">
                <a:solidFill>
                  <a:prstClr val="black"/>
                </a:solidFill>
                <a:latin typeface="Calibri"/>
              </a:rPr>
              <a:t>anti-rat and anti-hamster </a:t>
            </a:r>
            <a:r>
              <a:rPr lang="en-US" sz="1800" dirty="0" err="1">
                <a:solidFill>
                  <a:prstClr val="black"/>
                </a:solidFill>
                <a:latin typeface="Calibri"/>
              </a:rPr>
              <a:t>Igκ</a:t>
            </a:r>
            <a:r>
              <a:rPr lang="en-US" sz="1800" dirty="0">
                <a:solidFill>
                  <a:prstClr val="black"/>
                </a:solidFill>
                <a:latin typeface="Calibri"/>
              </a:rPr>
              <a:t>/negative control compensation beads (BD Biosciences), </a:t>
            </a:r>
          </a:p>
          <a:p>
            <a:pPr marL="285750" indent="-285750" eaLnBrk="1" fontAlgn="auto" hangingPunct="1">
              <a:spcBef>
                <a:spcPts val="0"/>
              </a:spcBef>
              <a:spcAft>
                <a:spcPts val="0"/>
              </a:spcAft>
              <a:buFont typeface="Arial" panose="020B0604020202020204" pitchFamily="34" charset="0"/>
              <a:buChar char="•"/>
            </a:pPr>
            <a:r>
              <a:rPr lang="en-US" sz="1800" dirty="0" err="1">
                <a:solidFill>
                  <a:prstClr val="black"/>
                </a:solidFill>
                <a:latin typeface="Calibri"/>
              </a:rPr>
              <a:t>Sphero</a:t>
            </a:r>
            <a:r>
              <a:rPr lang="en-US" sz="1800" baseline="30000" dirty="0" err="1">
                <a:solidFill>
                  <a:prstClr val="black"/>
                </a:solidFill>
                <a:latin typeface="Calibri"/>
              </a:rPr>
              <a:t>TM</a:t>
            </a:r>
            <a:r>
              <a:rPr lang="en-US" sz="1800" dirty="0">
                <a:solidFill>
                  <a:prstClr val="black"/>
                </a:solidFill>
                <a:latin typeface="Calibri"/>
              </a:rPr>
              <a:t> Biotin Polystyrene Particles (</a:t>
            </a:r>
            <a:r>
              <a:rPr lang="en-US" sz="1800" dirty="0" err="1">
                <a:solidFill>
                  <a:prstClr val="black"/>
                </a:solidFill>
                <a:latin typeface="Calibri"/>
              </a:rPr>
              <a:t>Spherotech</a:t>
            </a:r>
            <a:r>
              <a:rPr lang="en-US" sz="1800" dirty="0">
                <a:solidFill>
                  <a:prstClr val="black"/>
                </a:solidFill>
                <a:latin typeface="Calibri"/>
              </a:rPr>
              <a:t>, Lake Forest, IL, USA)</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Live/Dead fixable dyes:</a:t>
            </a:r>
          </a:p>
          <a:p>
            <a:pPr marL="285750" indent="-285750" eaLnBrk="1" fontAlgn="auto" hangingPunct="1">
              <a:spcBef>
                <a:spcPts val="0"/>
              </a:spcBef>
              <a:spcAft>
                <a:spcPts val="0"/>
              </a:spcAft>
              <a:buFont typeface="Arial" panose="020B0604020202020204" pitchFamily="34" charset="0"/>
              <a:buChar char="•"/>
            </a:pPr>
            <a:r>
              <a:rPr lang="en-US" sz="1800" dirty="0" err="1">
                <a:solidFill>
                  <a:prstClr val="black"/>
                </a:solidFill>
                <a:latin typeface="Calibri"/>
              </a:rPr>
              <a:t>ArcTM</a:t>
            </a:r>
            <a:r>
              <a:rPr lang="en-US" sz="1800" dirty="0">
                <a:solidFill>
                  <a:prstClr val="black"/>
                </a:solidFill>
                <a:latin typeface="Calibri"/>
              </a:rPr>
              <a:t> Amine Reactive Compensation Bead Kit beads (</a:t>
            </a:r>
            <a:r>
              <a:rPr lang="en-US" sz="1800" dirty="0" err="1">
                <a:solidFill>
                  <a:prstClr val="black"/>
                </a:solidFill>
                <a:latin typeface="Calibri"/>
              </a:rPr>
              <a:t>Thermo</a:t>
            </a:r>
            <a:r>
              <a:rPr lang="en-US" sz="1800" dirty="0">
                <a:solidFill>
                  <a:prstClr val="black"/>
                </a:solidFill>
                <a:latin typeface="Calibri"/>
              </a:rPr>
              <a:t> Fisher Scientific) </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DNA stain: </a:t>
            </a:r>
          </a:p>
          <a:p>
            <a:pPr marL="285750" indent="-285750" eaLnBrk="1" fontAlgn="auto" hangingPunct="1">
              <a:spcBef>
                <a:spcPts val="0"/>
              </a:spcBef>
              <a:spcAft>
                <a:spcPts val="0"/>
              </a:spcAft>
              <a:buFont typeface="Arial" panose="020B0604020202020204" pitchFamily="34" charset="0"/>
              <a:buChar char="•"/>
            </a:pPr>
            <a:r>
              <a:rPr lang="en-US" sz="1800" dirty="0">
                <a:solidFill>
                  <a:prstClr val="black"/>
                </a:solidFill>
                <a:latin typeface="Calibri"/>
              </a:rPr>
              <a:t>fixed and </a:t>
            </a:r>
            <a:r>
              <a:rPr lang="en-US" sz="1800" dirty="0" err="1">
                <a:solidFill>
                  <a:prstClr val="black"/>
                </a:solidFill>
                <a:latin typeface="Calibri"/>
              </a:rPr>
              <a:t>permeabilized</a:t>
            </a:r>
            <a:r>
              <a:rPr lang="en-US" sz="1800" dirty="0">
                <a:solidFill>
                  <a:prstClr val="black"/>
                </a:solidFill>
                <a:latin typeface="Calibri"/>
              </a:rPr>
              <a:t> cells with/without appropriately diluted DNA probe</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Isotype controls</a:t>
            </a:r>
            <a:r>
              <a:rPr lang="en-US" sz="1800" dirty="0">
                <a:solidFill>
                  <a:prstClr val="black"/>
                </a:solidFill>
                <a:latin typeface="Calibri"/>
              </a:rPr>
              <a:t> were recorded for all samples. Gates were set according to isotype controls and control untreated cells (for γH2AX and cleaved caspase-3)</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u="sng" dirty="0">
                <a:solidFill>
                  <a:prstClr val="black"/>
                </a:solidFill>
                <a:latin typeface="Calibri"/>
              </a:rPr>
              <a:t>Gating strategy </a:t>
            </a:r>
            <a:r>
              <a:rPr lang="en-US" sz="1800" dirty="0">
                <a:solidFill>
                  <a:prstClr val="black"/>
                </a:solidFill>
                <a:latin typeface="Calibri"/>
              </a:rPr>
              <a:t>included viability, discrimination of doublets (FSC-H vs. FSC-A) and debris (FSC vs. SSC). In samples with DNA marker, doublets we further discriminated using DNA marker (PO-PRO-1 A vs. PO-PRO-1 W) . </a:t>
            </a:r>
          </a:p>
          <a:p>
            <a:pPr eaLnBrk="1" fontAlgn="auto" hangingPunct="1">
              <a:spcBef>
                <a:spcPts val="0"/>
              </a:spcBef>
              <a:spcAft>
                <a:spcPts val="0"/>
              </a:spcAft>
            </a:pPr>
            <a:endParaRPr lang="en-US" sz="1800" dirty="0">
              <a:solidFill>
                <a:prstClr val="black"/>
              </a:solidFill>
              <a:latin typeface="Calibri"/>
            </a:endParaRPr>
          </a:p>
          <a:p>
            <a:pPr eaLnBrk="1" fontAlgn="auto" hangingPunct="1">
              <a:spcBef>
                <a:spcPts val="0"/>
              </a:spcBef>
              <a:spcAft>
                <a:spcPts val="0"/>
              </a:spcAft>
            </a:pPr>
            <a:r>
              <a:rPr lang="en-US" sz="1800" dirty="0">
                <a:solidFill>
                  <a:prstClr val="black"/>
                </a:solidFill>
                <a:latin typeface="Calibri"/>
              </a:rPr>
              <a:t>In the process of protocol optimization, </a:t>
            </a:r>
            <a:r>
              <a:rPr lang="en-US" sz="1800" u="sng" dirty="0">
                <a:solidFill>
                  <a:prstClr val="black"/>
                </a:solidFill>
                <a:latin typeface="Calibri"/>
              </a:rPr>
              <a:t>FMO controls </a:t>
            </a:r>
            <a:r>
              <a:rPr lang="en-US" sz="1800" dirty="0">
                <a:solidFill>
                  <a:prstClr val="black"/>
                </a:solidFill>
                <a:latin typeface="Calibri"/>
              </a:rPr>
              <a:t>were measured and revealed </a:t>
            </a:r>
            <a:r>
              <a:rPr lang="cs-CZ" sz="1800" dirty="0">
                <a:solidFill>
                  <a:prstClr val="black"/>
                </a:solidFill>
                <a:latin typeface="Calibri"/>
              </a:rPr>
              <a:t>DNA </a:t>
            </a:r>
            <a:r>
              <a:rPr lang="cs-CZ" sz="1800" dirty="0" err="1">
                <a:solidFill>
                  <a:prstClr val="black"/>
                </a:solidFill>
                <a:latin typeface="Calibri"/>
              </a:rPr>
              <a:t>dye</a:t>
            </a:r>
            <a:r>
              <a:rPr lang="en-US" sz="1800" dirty="0">
                <a:solidFill>
                  <a:prstClr val="black"/>
                </a:solidFill>
                <a:latin typeface="Calibri"/>
              </a:rPr>
              <a:t> spillover.</a:t>
            </a:r>
          </a:p>
        </p:txBody>
      </p:sp>
    </p:spTree>
    <p:extLst>
      <p:ext uri="{BB962C8B-B14F-4D97-AF65-F5344CB8AC3E}">
        <p14:creationId xmlns:p14="http://schemas.microsoft.com/office/powerpoint/2010/main" val="342799777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en-US" sz="3600" dirty="0"/>
              <a:t>Example of final set-up</a:t>
            </a:r>
          </a:p>
        </p:txBody>
      </p:sp>
      <p:graphicFrame>
        <p:nvGraphicFramePr>
          <p:cNvPr id="6" name="Zástupný symbol pro obsah 7"/>
          <p:cNvGraphicFramePr>
            <a:graphicFrameLocks/>
          </p:cNvGraphicFramePr>
          <p:nvPr>
            <p:extLst/>
          </p:nvPr>
        </p:nvGraphicFramePr>
        <p:xfrm>
          <a:off x="1475656" y="1844824"/>
          <a:ext cx="6635079" cy="4179778"/>
        </p:xfrm>
        <a:graphic>
          <a:graphicData uri="http://schemas.openxmlformats.org/drawingml/2006/table">
            <a:tbl>
              <a:tblPr firstRow="1" bandRow="1">
                <a:tableStyleId>{5C22544A-7EE6-4342-B048-85BDC9FD1C3A}</a:tableStyleId>
              </a:tblPr>
              <a:tblGrid>
                <a:gridCol w="2211693">
                  <a:extLst>
                    <a:ext uri="{9D8B030D-6E8A-4147-A177-3AD203B41FA5}">
                      <a16:colId xmlns:a16="http://schemas.microsoft.com/office/drawing/2014/main" val="20000"/>
                    </a:ext>
                  </a:extLst>
                </a:gridCol>
                <a:gridCol w="2211693">
                  <a:extLst>
                    <a:ext uri="{9D8B030D-6E8A-4147-A177-3AD203B41FA5}">
                      <a16:colId xmlns:a16="http://schemas.microsoft.com/office/drawing/2014/main" val="20001"/>
                    </a:ext>
                  </a:extLst>
                </a:gridCol>
                <a:gridCol w="2211693">
                  <a:extLst>
                    <a:ext uri="{9D8B030D-6E8A-4147-A177-3AD203B41FA5}">
                      <a16:colId xmlns:a16="http://schemas.microsoft.com/office/drawing/2014/main" val="20002"/>
                    </a:ext>
                  </a:extLst>
                </a:gridCol>
              </a:tblGrid>
              <a:tr h="382924">
                <a:tc>
                  <a:txBody>
                    <a:bodyPr/>
                    <a:lstStyle/>
                    <a:p>
                      <a:r>
                        <a:rPr lang="cs-CZ" dirty="0">
                          <a:solidFill>
                            <a:srgbClr val="002060"/>
                          </a:solidFill>
                        </a:rPr>
                        <a:t>Parametr</a:t>
                      </a:r>
                      <a:endParaRPr lang="en-GB" dirty="0">
                        <a:solidFill>
                          <a:srgbClr val="002060"/>
                        </a:solidFill>
                      </a:endParaRPr>
                    </a:p>
                  </a:txBody>
                  <a:tcPr>
                    <a:solidFill>
                      <a:srgbClr val="92D050"/>
                    </a:solidFill>
                  </a:tcPr>
                </a:tc>
                <a:tc>
                  <a:txBody>
                    <a:bodyPr/>
                    <a:lstStyle/>
                    <a:p>
                      <a:r>
                        <a:rPr lang="cs-CZ" dirty="0" err="1">
                          <a:solidFill>
                            <a:srgbClr val="002060"/>
                          </a:solidFill>
                        </a:rPr>
                        <a:t>Marker</a:t>
                      </a:r>
                      <a:endParaRPr lang="en-GB" dirty="0">
                        <a:solidFill>
                          <a:srgbClr val="002060"/>
                        </a:solidFill>
                      </a:endParaRPr>
                    </a:p>
                  </a:txBody>
                  <a:tcPr>
                    <a:solidFill>
                      <a:srgbClr val="92D050"/>
                    </a:solidFill>
                  </a:tcPr>
                </a:tc>
                <a:tc>
                  <a:txBody>
                    <a:bodyPr/>
                    <a:lstStyle/>
                    <a:p>
                      <a:r>
                        <a:rPr lang="cs-CZ" dirty="0" err="1">
                          <a:solidFill>
                            <a:srgbClr val="002060"/>
                          </a:solidFill>
                        </a:rPr>
                        <a:t>Fluorochrome</a:t>
                      </a:r>
                      <a:endParaRPr lang="en-GB" dirty="0">
                        <a:solidFill>
                          <a:srgbClr val="002060"/>
                        </a:solidFill>
                      </a:endParaRPr>
                    </a:p>
                  </a:txBody>
                  <a:tcPr>
                    <a:solidFill>
                      <a:srgbClr val="92D050"/>
                    </a:solidFill>
                  </a:tcPr>
                </a:tc>
                <a:extLst>
                  <a:ext uri="{0D108BD9-81ED-4DB2-BD59-A6C34878D82A}">
                    <a16:rowId xmlns:a16="http://schemas.microsoft.com/office/drawing/2014/main" val="10000"/>
                  </a:ext>
                </a:extLst>
              </a:tr>
              <a:tr h="651407">
                <a:tc>
                  <a:txBody>
                    <a:bodyPr/>
                    <a:lstStyle/>
                    <a:p>
                      <a:r>
                        <a:rPr lang="cs-CZ" dirty="0"/>
                        <a:t>Cell </a:t>
                      </a:r>
                      <a:r>
                        <a:rPr lang="cs-CZ" dirty="0" err="1"/>
                        <a:t>Surface</a:t>
                      </a:r>
                      <a:r>
                        <a:rPr lang="cs-CZ" dirty="0"/>
                        <a:t> </a:t>
                      </a:r>
                      <a:r>
                        <a:rPr lang="cs-CZ" dirty="0" err="1"/>
                        <a:t>Marker</a:t>
                      </a:r>
                      <a:endParaRPr lang="en-GB" dirty="0"/>
                    </a:p>
                  </a:txBody>
                  <a:tcPr>
                    <a:solidFill>
                      <a:schemeClr val="bg1"/>
                    </a:solidFill>
                  </a:tcPr>
                </a:tc>
                <a:tc>
                  <a:txBody>
                    <a:bodyPr/>
                    <a:lstStyle/>
                    <a:p>
                      <a:r>
                        <a:rPr lang="cs-CZ" dirty="0"/>
                        <a:t>CD44</a:t>
                      </a:r>
                      <a:endParaRPr lang="en-GB" dirty="0"/>
                    </a:p>
                  </a:txBody>
                  <a:tcPr>
                    <a:solidFill>
                      <a:schemeClr val="bg1"/>
                    </a:solidFill>
                  </a:tcPr>
                </a:tc>
                <a:tc>
                  <a:txBody>
                    <a:bodyPr/>
                    <a:lstStyle/>
                    <a:p>
                      <a:r>
                        <a:rPr lang="cs-CZ" dirty="0"/>
                        <a:t>APC/Cy7</a:t>
                      </a:r>
                      <a:endParaRPr lang="en-GB" dirty="0"/>
                    </a:p>
                  </a:txBody>
                  <a:tcPr>
                    <a:solidFill>
                      <a:schemeClr val="bg1"/>
                    </a:solidFill>
                  </a:tcPr>
                </a:tc>
                <a:extLst>
                  <a:ext uri="{0D108BD9-81ED-4DB2-BD59-A6C34878D82A}">
                    <a16:rowId xmlns:a16="http://schemas.microsoft.com/office/drawing/2014/main" val="10001"/>
                  </a:ext>
                </a:extLst>
              </a:tr>
              <a:tr h="693861">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Cell </a:t>
                      </a:r>
                      <a:r>
                        <a:rPr lang="cs-CZ" dirty="0" err="1"/>
                        <a:t>Surface</a:t>
                      </a:r>
                      <a:r>
                        <a:rPr lang="cs-CZ" dirty="0"/>
                        <a:t> </a:t>
                      </a:r>
                      <a:r>
                        <a:rPr lang="cs-CZ" dirty="0" err="1"/>
                        <a:t>Marker</a:t>
                      </a:r>
                      <a:endParaRPr lang="en-GB" dirty="0"/>
                    </a:p>
                  </a:txBody>
                  <a:tcPr>
                    <a:solidFill>
                      <a:schemeClr val="bg1"/>
                    </a:solidFill>
                  </a:tcPr>
                </a:tc>
                <a:tc>
                  <a:txBody>
                    <a:bodyPr/>
                    <a:lstStyle/>
                    <a:p>
                      <a:r>
                        <a:rPr lang="cs-CZ" dirty="0"/>
                        <a:t>Trop-2</a:t>
                      </a:r>
                      <a:endParaRPr lang="en-GB" dirty="0"/>
                    </a:p>
                  </a:txBody>
                  <a:tcPr>
                    <a:solidFill>
                      <a:schemeClr val="bg1"/>
                    </a:solidFill>
                  </a:tcPr>
                </a:tc>
                <a:tc>
                  <a:txBody>
                    <a:bodyPr/>
                    <a:lstStyle/>
                    <a:p>
                      <a:r>
                        <a:rPr lang="cs-CZ" dirty="0"/>
                        <a:t>AF488</a:t>
                      </a:r>
                      <a:endParaRPr lang="en-GB" dirty="0"/>
                    </a:p>
                  </a:txBody>
                  <a:tcPr>
                    <a:solidFill>
                      <a:schemeClr val="bg1"/>
                    </a:solidFill>
                  </a:tcPr>
                </a:tc>
                <a:extLst>
                  <a:ext uri="{0D108BD9-81ED-4DB2-BD59-A6C34878D82A}">
                    <a16:rowId xmlns:a16="http://schemas.microsoft.com/office/drawing/2014/main" val="10002"/>
                  </a:ext>
                </a:extLst>
              </a:tr>
              <a:tr h="382924">
                <a:tc>
                  <a:txBody>
                    <a:bodyPr/>
                    <a:lstStyle/>
                    <a:p>
                      <a:r>
                        <a:rPr lang="cs-CZ" dirty="0" err="1"/>
                        <a:t>Viability</a:t>
                      </a:r>
                      <a:endParaRPr lang="en-GB" dirty="0"/>
                    </a:p>
                  </a:txBody>
                  <a:tcPr>
                    <a:solidFill>
                      <a:schemeClr val="bg1"/>
                    </a:solidFill>
                  </a:tcPr>
                </a:tc>
                <a:tc>
                  <a:txBody>
                    <a:bodyPr/>
                    <a:lstStyle/>
                    <a:p>
                      <a:r>
                        <a:rPr lang="cs-CZ" dirty="0"/>
                        <a:t>LIVE/DEAD </a:t>
                      </a:r>
                      <a:r>
                        <a:rPr lang="cs-CZ" dirty="0" err="1"/>
                        <a:t>kit</a:t>
                      </a:r>
                      <a:endParaRPr lang="en-GB" dirty="0"/>
                    </a:p>
                  </a:txBody>
                  <a:tcPr>
                    <a:solidFill>
                      <a:schemeClr val="bg1"/>
                    </a:solidFill>
                  </a:tcPr>
                </a:tc>
                <a:tc>
                  <a:txBody>
                    <a:bodyPr/>
                    <a:lstStyle/>
                    <a:p>
                      <a:r>
                        <a:rPr lang="cs-CZ" dirty="0" err="1"/>
                        <a:t>Yellow</a:t>
                      </a:r>
                      <a:endParaRPr lang="en-GB" dirty="0"/>
                    </a:p>
                  </a:txBody>
                  <a:tcPr>
                    <a:solidFill>
                      <a:schemeClr val="bg1"/>
                    </a:solidFill>
                  </a:tcPr>
                </a:tc>
                <a:extLst>
                  <a:ext uri="{0D108BD9-81ED-4DB2-BD59-A6C34878D82A}">
                    <a16:rowId xmlns:a16="http://schemas.microsoft.com/office/drawing/2014/main" val="10003"/>
                  </a:ext>
                </a:extLst>
              </a:tr>
              <a:tr h="382924">
                <a:tc>
                  <a:txBody>
                    <a:bodyPr/>
                    <a:lstStyle/>
                    <a:p>
                      <a:r>
                        <a:rPr lang="cs-CZ" dirty="0"/>
                        <a:t>DNA </a:t>
                      </a:r>
                      <a:r>
                        <a:rPr lang="cs-CZ" dirty="0" err="1"/>
                        <a:t>synthesis</a:t>
                      </a:r>
                      <a:endParaRPr lang="en-GB" dirty="0"/>
                    </a:p>
                  </a:txBody>
                  <a:tcPr>
                    <a:solidFill>
                      <a:schemeClr val="bg1"/>
                    </a:solidFill>
                  </a:tcPr>
                </a:tc>
                <a:tc>
                  <a:txBody>
                    <a:bodyPr/>
                    <a:lstStyle/>
                    <a:p>
                      <a:r>
                        <a:rPr lang="cs-CZ" dirty="0" err="1"/>
                        <a:t>Click-iT</a:t>
                      </a:r>
                      <a:r>
                        <a:rPr lang="cs-CZ" dirty="0"/>
                        <a:t> </a:t>
                      </a:r>
                      <a:r>
                        <a:rPr lang="cs-CZ" dirty="0" err="1"/>
                        <a:t>EdU</a:t>
                      </a:r>
                      <a:endParaRPr lang="en-GB" dirty="0"/>
                    </a:p>
                  </a:txBody>
                  <a:tcPr>
                    <a:solidFill>
                      <a:schemeClr val="bg1"/>
                    </a:solidFill>
                  </a:tcPr>
                </a:tc>
                <a:tc>
                  <a:txBody>
                    <a:bodyPr/>
                    <a:lstStyle/>
                    <a:p>
                      <a:r>
                        <a:rPr lang="cs-CZ" dirty="0"/>
                        <a:t>AF647</a:t>
                      </a:r>
                      <a:endParaRPr lang="en-GB" dirty="0"/>
                    </a:p>
                  </a:txBody>
                  <a:tcPr>
                    <a:solidFill>
                      <a:schemeClr val="bg1"/>
                    </a:solidFill>
                  </a:tcPr>
                </a:tc>
                <a:extLst>
                  <a:ext uri="{0D108BD9-81ED-4DB2-BD59-A6C34878D82A}">
                    <a16:rowId xmlns:a16="http://schemas.microsoft.com/office/drawing/2014/main" val="10004"/>
                  </a:ext>
                </a:extLst>
              </a:tr>
              <a:tr h="651407">
                <a:tc>
                  <a:txBody>
                    <a:bodyPr/>
                    <a:lstStyle/>
                    <a:p>
                      <a:r>
                        <a:rPr lang="cs-CZ" dirty="0"/>
                        <a:t>Cell </a:t>
                      </a:r>
                      <a:r>
                        <a:rPr lang="cs-CZ" dirty="0" err="1"/>
                        <a:t>Cycle</a:t>
                      </a:r>
                      <a:endParaRPr lang="en-GB" dirty="0"/>
                    </a:p>
                  </a:txBody>
                  <a:tcPr>
                    <a:solidFill>
                      <a:schemeClr val="bg1"/>
                    </a:solidFill>
                  </a:tcPr>
                </a:tc>
                <a:tc>
                  <a:txBody>
                    <a:bodyPr/>
                    <a:lstStyle/>
                    <a:p>
                      <a:r>
                        <a:rPr lang="cs-CZ" dirty="0"/>
                        <a:t>DNA </a:t>
                      </a:r>
                      <a:r>
                        <a:rPr lang="cs-CZ" dirty="0" err="1"/>
                        <a:t>content</a:t>
                      </a:r>
                      <a:endParaRPr lang="en-GB" dirty="0"/>
                    </a:p>
                  </a:txBody>
                  <a:tcPr>
                    <a:solidFill>
                      <a:schemeClr val="bg1"/>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dirty="0"/>
                        <a:t>PO-PRO-1</a:t>
                      </a:r>
                      <a:endParaRPr lang="en-GB" dirty="0"/>
                    </a:p>
                    <a:p>
                      <a:endParaRPr lang="en-GB" dirty="0"/>
                    </a:p>
                  </a:txBody>
                  <a:tcPr>
                    <a:solidFill>
                      <a:schemeClr val="bg1"/>
                    </a:solidFill>
                  </a:tcPr>
                </a:tc>
                <a:extLst>
                  <a:ext uri="{0D108BD9-81ED-4DB2-BD59-A6C34878D82A}">
                    <a16:rowId xmlns:a16="http://schemas.microsoft.com/office/drawing/2014/main" val="10005"/>
                  </a:ext>
                </a:extLst>
              </a:tr>
              <a:tr h="382924">
                <a:tc>
                  <a:txBody>
                    <a:bodyPr/>
                    <a:lstStyle/>
                    <a:p>
                      <a:r>
                        <a:rPr lang="cs-CZ" dirty="0"/>
                        <a:t>DNA </a:t>
                      </a:r>
                      <a:r>
                        <a:rPr lang="cs-CZ" dirty="0" err="1"/>
                        <a:t>damage</a:t>
                      </a:r>
                      <a:endParaRPr lang="en-GB" dirty="0"/>
                    </a:p>
                  </a:txBody>
                  <a:tcPr>
                    <a:solidFill>
                      <a:schemeClr val="bg1"/>
                    </a:solidFill>
                  </a:tcPr>
                </a:tc>
                <a:tc>
                  <a:txBody>
                    <a:bodyPr/>
                    <a:lstStyle/>
                    <a:p>
                      <a:r>
                        <a:rPr lang="cs-CZ" dirty="0"/>
                        <a:t>yH2AX</a:t>
                      </a:r>
                      <a:endParaRPr lang="en-GB" dirty="0"/>
                    </a:p>
                  </a:txBody>
                  <a:tcPr>
                    <a:solidFill>
                      <a:schemeClr val="bg1"/>
                    </a:solidFill>
                  </a:tcPr>
                </a:tc>
                <a:tc>
                  <a:txBody>
                    <a:bodyPr/>
                    <a:lstStyle/>
                    <a:p>
                      <a:r>
                        <a:rPr lang="cs-CZ" dirty="0"/>
                        <a:t>PE</a:t>
                      </a:r>
                      <a:endParaRPr lang="en-GB" dirty="0"/>
                    </a:p>
                  </a:txBody>
                  <a:tcPr>
                    <a:solidFill>
                      <a:schemeClr val="bg1"/>
                    </a:solidFill>
                  </a:tcPr>
                </a:tc>
                <a:extLst>
                  <a:ext uri="{0D108BD9-81ED-4DB2-BD59-A6C34878D82A}">
                    <a16:rowId xmlns:a16="http://schemas.microsoft.com/office/drawing/2014/main" val="10006"/>
                  </a:ext>
                </a:extLst>
              </a:tr>
              <a:tr h="651407">
                <a:tc>
                  <a:txBody>
                    <a:bodyPr/>
                    <a:lstStyle/>
                    <a:p>
                      <a:r>
                        <a:rPr lang="cs-CZ" dirty="0" err="1"/>
                        <a:t>Apoptosis</a:t>
                      </a:r>
                      <a:endParaRPr lang="en-GB" dirty="0"/>
                    </a:p>
                  </a:txBody>
                  <a:tcPr>
                    <a:solidFill>
                      <a:schemeClr val="bg1"/>
                    </a:solidFill>
                  </a:tcPr>
                </a:tc>
                <a:tc>
                  <a:txBody>
                    <a:bodyPr/>
                    <a:lstStyle/>
                    <a:p>
                      <a:r>
                        <a:rPr lang="cs-CZ" dirty="0" err="1"/>
                        <a:t>Cleaved</a:t>
                      </a:r>
                      <a:r>
                        <a:rPr lang="cs-CZ" dirty="0"/>
                        <a:t> </a:t>
                      </a:r>
                      <a:r>
                        <a:rPr lang="cs-CZ" dirty="0" err="1"/>
                        <a:t>Caspase</a:t>
                      </a:r>
                      <a:r>
                        <a:rPr lang="cs-CZ" dirty="0"/>
                        <a:t> 3</a:t>
                      </a:r>
                      <a:endParaRPr lang="en-GB" dirty="0"/>
                    </a:p>
                  </a:txBody>
                  <a:tcPr>
                    <a:solidFill>
                      <a:schemeClr val="bg1"/>
                    </a:solidFill>
                  </a:tcPr>
                </a:tc>
                <a:tc>
                  <a:txBody>
                    <a:bodyPr/>
                    <a:lstStyle/>
                    <a:p>
                      <a:r>
                        <a:rPr lang="cs-CZ" dirty="0"/>
                        <a:t>AF494</a:t>
                      </a:r>
                      <a:endParaRPr lang="en-GB" dirty="0"/>
                    </a:p>
                  </a:txBody>
                  <a:tcPr>
                    <a:solidFill>
                      <a:schemeClr val="bg1"/>
                    </a:solidFill>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53323145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Skupina 1"/>
          <p:cNvGrpSpPr/>
          <p:nvPr/>
        </p:nvGrpSpPr>
        <p:grpSpPr>
          <a:xfrm>
            <a:off x="755576" y="530122"/>
            <a:ext cx="7132606" cy="6223068"/>
            <a:chOff x="666351" y="-111214"/>
            <a:chExt cx="7132606" cy="6223068"/>
          </a:xfrm>
        </p:grpSpPr>
        <p:pic>
          <p:nvPicPr>
            <p:cNvPr id="3076" name="Picture 4"/>
            <p:cNvPicPr>
              <a:picLocks noChangeAspect="1" noChangeArrowheads="1"/>
            </p:cNvPicPr>
            <p:nvPr/>
          </p:nvPicPr>
          <p:blipFill rotWithShape="1">
            <a:blip r:embed="rId2" cstate="print"/>
            <a:srcRect t="2221" b="12917"/>
            <a:stretch/>
          </p:blipFill>
          <p:spPr bwMode="auto">
            <a:xfrm>
              <a:off x="2394542" y="-111214"/>
              <a:ext cx="5404415" cy="6223068"/>
            </a:xfrm>
            <a:prstGeom prst="rect">
              <a:avLst/>
            </a:prstGeom>
            <a:noFill/>
            <a:ln w="9525">
              <a:noFill/>
              <a:miter lim="800000"/>
              <a:headEnd/>
              <a:tailEnd/>
            </a:ln>
          </p:spPr>
        </p:pic>
        <p:sp>
          <p:nvSpPr>
            <p:cNvPr id="15" name="TextovéPole 14"/>
            <p:cNvSpPr txBox="1"/>
            <p:nvPr/>
          </p:nvSpPr>
          <p:spPr>
            <a:xfrm>
              <a:off x="899592" y="1326244"/>
              <a:ext cx="1080120" cy="646331"/>
            </a:xfrm>
            <a:prstGeom prst="rect">
              <a:avLst/>
            </a:prstGeom>
            <a:noFill/>
          </p:spPr>
          <p:txBody>
            <a:bodyPr wrap="square" rtlCol="0">
              <a:spAutoFit/>
            </a:bodyPr>
            <a:lstStyle/>
            <a:p>
              <a:pPr algn="ctr" eaLnBrk="1" fontAlgn="auto" hangingPunct="1">
                <a:spcBef>
                  <a:spcPts val="0"/>
                </a:spcBef>
                <a:spcAft>
                  <a:spcPts val="0"/>
                </a:spcAft>
              </a:pPr>
              <a:r>
                <a:rPr lang="en-US" sz="1800" dirty="0">
                  <a:solidFill>
                    <a:prstClr val="black"/>
                  </a:solidFill>
                  <a:latin typeface="Calibri"/>
                </a:rPr>
                <a:t>Surface Markers</a:t>
              </a:r>
            </a:p>
          </p:txBody>
        </p:sp>
        <p:sp>
          <p:nvSpPr>
            <p:cNvPr id="16" name="TextovéPole 15"/>
            <p:cNvSpPr txBox="1"/>
            <p:nvPr/>
          </p:nvSpPr>
          <p:spPr>
            <a:xfrm>
              <a:off x="666351" y="3319173"/>
              <a:ext cx="1512168"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DNA synthesis</a:t>
              </a:r>
            </a:p>
          </p:txBody>
        </p:sp>
        <p:sp>
          <p:nvSpPr>
            <p:cNvPr id="17" name="TextovéPole 16"/>
            <p:cNvSpPr txBox="1"/>
            <p:nvPr/>
          </p:nvSpPr>
          <p:spPr>
            <a:xfrm>
              <a:off x="666351" y="4320809"/>
              <a:ext cx="1512168"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DNA damage</a:t>
              </a:r>
            </a:p>
          </p:txBody>
        </p:sp>
        <p:sp>
          <p:nvSpPr>
            <p:cNvPr id="18" name="TextovéPole 17"/>
            <p:cNvSpPr txBox="1"/>
            <p:nvPr/>
          </p:nvSpPr>
          <p:spPr>
            <a:xfrm>
              <a:off x="827584" y="5150676"/>
              <a:ext cx="1224136"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Apoptosis</a:t>
              </a:r>
            </a:p>
          </p:txBody>
        </p:sp>
        <p:sp>
          <p:nvSpPr>
            <p:cNvPr id="20" name="TextovéPole 19"/>
            <p:cNvSpPr txBox="1"/>
            <p:nvPr/>
          </p:nvSpPr>
          <p:spPr>
            <a:xfrm>
              <a:off x="999534" y="548680"/>
              <a:ext cx="1224136"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Viability</a:t>
              </a:r>
            </a:p>
          </p:txBody>
        </p:sp>
        <p:sp>
          <p:nvSpPr>
            <p:cNvPr id="21" name="TextovéPole 20"/>
            <p:cNvSpPr txBox="1"/>
            <p:nvPr/>
          </p:nvSpPr>
          <p:spPr>
            <a:xfrm>
              <a:off x="872107" y="2492896"/>
              <a:ext cx="1100656" cy="369332"/>
            </a:xfrm>
            <a:prstGeom prst="rect">
              <a:avLst/>
            </a:prstGeom>
            <a:noFill/>
          </p:spPr>
          <p:txBody>
            <a:bodyPr wrap="square" rtlCol="0">
              <a:spAutoFit/>
            </a:bodyPr>
            <a:lstStyle/>
            <a:p>
              <a:pPr eaLnBrk="1" fontAlgn="auto" hangingPunct="1">
                <a:spcBef>
                  <a:spcPts val="0"/>
                </a:spcBef>
                <a:spcAft>
                  <a:spcPts val="0"/>
                </a:spcAft>
              </a:pPr>
              <a:r>
                <a:rPr lang="en-US" sz="1800" dirty="0">
                  <a:solidFill>
                    <a:prstClr val="black"/>
                  </a:solidFill>
                  <a:latin typeface="Calibri"/>
                </a:rPr>
                <a:t>Cell Cycle</a:t>
              </a:r>
            </a:p>
          </p:txBody>
        </p:sp>
      </p:grpSp>
      <p:sp>
        <p:nvSpPr>
          <p:cNvPr id="11" name="Nadpis 1"/>
          <p:cNvSpPr>
            <a:spLocks noGrp="1"/>
          </p:cNvSpPr>
          <p:nvPr>
            <p:ph type="title"/>
          </p:nvPr>
        </p:nvSpPr>
        <p:spPr>
          <a:xfrm>
            <a:off x="1093323" y="96302"/>
            <a:ext cx="7560840" cy="369969"/>
          </a:xfrm>
        </p:spPr>
        <p:txBody>
          <a:bodyPr>
            <a:normAutofit fontScale="90000"/>
          </a:bodyPr>
          <a:lstStyle/>
          <a:p>
            <a:r>
              <a:rPr lang="en-US" sz="2800" dirty="0"/>
              <a:t>Flow Cytometric Multiparametric Assay </a:t>
            </a:r>
            <a:r>
              <a:rPr lang="cs-CZ" sz="2800" dirty="0" err="1"/>
              <a:t>was</a:t>
            </a:r>
            <a:r>
              <a:rPr lang="cs-CZ" sz="2800" dirty="0"/>
              <a:t> e</a:t>
            </a:r>
            <a:r>
              <a:rPr lang="en-US" sz="2800" dirty="0"/>
              <a:t>stablished </a:t>
            </a:r>
          </a:p>
        </p:txBody>
      </p:sp>
    </p:spTree>
    <p:extLst>
      <p:ext uri="{BB962C8B-B14F-4D97-AF65-F5344CB8AC3E}">
        <p14:creationId xmlns:p14="http://schemas.microsoft.com/office/powerpoint/2010/main" val="205858587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Nadpis 1"/>
          <p:cNvSpPr>
            <a:spLocks noGrp="1"/>
          </p:cNvSpPr>
          <p:nvPr>
            <p:ph type="title"/>
          </p:nvPr>
        </p:nvSpPr>
        <p:spPr>
          <a:xfrm>
            <a:off x="473832" y="116632"/>
            <a:ext cx="8346639" cy="936104"/>
          </a:xfrm>
        </p:spPr>
        <p:txBody>
          <a:bodyPr>
            <a:normAutofit fontScale="90000"/>
          </a:bodyPr>
          <a:lstStyle/>
          <a:p>
            <a:r>
              <a:rPr lang="en-US" sz="2800" dirty="0"/>
              <a:t>Examination of small subpopulation</a:t>
            </a:r>
            <a:r>
              <a:rPr lang="cs-CZ" sz="2800" dirty="0"/>
              <a:t> (Trop-2</a:t>
            </a:r>
            <a:r>
              <a:rPr lang="cs-CZ" sz="2800" baseline="30000" dirty="0"/>
              <a:t>+</a:t>
            </a:r>
            <a:r>
              <a:rPr lang="cs-CZ" sz="2800" dirty="0"/>
              <a:t>)</a:t>
            </a:r>
            <a:r>
              <a:rPr lang="en-US" sz="2800" dirty="0"/>
              <a:t> in response </a:t>
            </a:r>
            <a:br>
              <a:rPr lang="en-US" sz="2800" dirty="0"/>
            </a:br>
            <a:r>
              <a:rPr lang="en-US" sz="2800" dirty="0"/>
              <a:t>to experimental treatment</a:t>
            </a:r>
          </a:p>
        </p:txBody>
      </p:sp>
      <p:pic>
        <p:nvPicPr>
          <p:cNvPr id="921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195171"/>
            <a:ext cx="5544616" cy="56362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4657599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a:xfrm>
            <a:off x="1116013" y="-242888"/>
            <a:ext cx="7772400" cy="1143001"/>
          </a:xfrm>
        </p:spPr>
        <p:txBody>
          <a:bodyPr/>
          <a:lstStyle/>
          <a:p>
            <a:pPr eaLnBrk="1" hangingPunct="1"/>
            <a:r>
              <a:rPr lang="cs-CZ" altLang="en-US"/>
              <a:t>Detekce počtu buněčného dělení</a:t>
            </a:r>
          </a:p>
        </p:txBody>
      </p:sp>
      <p:pic>
        <p:nvPicPr>
          <p:cNvPr id="37891"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92725" y="908050"/>
            <a:ext cx="3668713" cy="363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2" name="Picture 5" descr="http://www.lifetechnologies.com/content/dam/LifeTech/migration/en/images/ics-organized/applications/cell-tissue-analysis/data-chart/180-wide.par.32782.image.-1.-1.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3350" y="884238"/>
            <a:ext cx="2595563"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descr="http://www.appliedbiosystems.com/etc/medialib/appliedbio-media-library/images/application-and-technology/flow-cytometry/data-images.Par.85351.Image.gif?direct=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14463" y="4751388"/>
            <a:ext cx="69881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8" descr="Applied Biosystem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6243638"/>
            <a:ext cx="1514475"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289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789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2627313" y="115888"/>
            <a:ext cx="5886450" cy="1316037"/>
          </a:xfrm>
        </p:spPr>
        <p:txBody>
          <a:bodyPr/>
          <a:lstStyle/>
          <a:p>
            <a:pPr eaLnBrk="1" hangingPunct="1"/>
            <a:r>
              <a:rPr lang="cs-CZ" altLang="en-US" sz="2800" b="1"/>
              <a:t>The Nobel Prize in Chemistry 2008</a:t>
            </a:r>
            <a:br>
              <a:rPr lang="cs-CZ" altLang="en-US" sz="2800" b="1"/>
            </a:br>
            <a:endParaRPr lang="cs-CZ" altLang="en-US" sz="2800" b="1"/>
          </a:p>
        </p:txBody>
      </p:sp>
      <p:sp>
        <p:nvSpPr>
          <p:cNvPr id="606211" name="Rectangle 3"/>
          <p:cNvSpPr>
            <a:spLocks noGrp="1" noChangeArrowheads="1"/>
          </p:cNvSpPr>
          <p:nvPr>
            <p:ph type="body" idx="1"/>
          </p:nvPr>
        </p:nvSpPr>
        <p:spPr>
          <a:xfrm>
            <a:off x="1173163" y="1268413"/>
            <a:ext cx="7772400" cy="1592262"/>
          </a:xfrm>
        </p:spPr>
        <p:txBody>
          <a:bodyPr/>
          <a:lstStyle/>
          <a:p>
            <a:pPr eaLnBrk="1" hangingPunct="1"/>
            <a:r>
              <a:rPr lang="cs-CZ" altLang="en-US" sz="2000"/>
              <a:t>"for the discovery and development of the green fluorescent protein, GFP" </a:t>
            </a:r>
          </a:p>
        </p:txBody>
      </p:sp>
      <p:pic>
        <p:nvPicPr>
          <p:cNvPr id="87044" name="Picture 4" descr="Nobel Prize® medal - registered trademark of the Nobel Found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8888" y="115888"/>
            <a:ext cx="11525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62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35150" y="2033588"/>
            <a:ext cx="4824413" cy="482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7046" name="Rectangle 6"/>
          <p:cNvSpPr>
            <a:spLocks noChangeArrowheads="1"/>
          </p:cNvSpPr>
          <p:nvPr/>
        </p:nvSpPr>
        <p:spPr bwMode="auto">
          <a:xfrm>
            <a:off x="6345238" y="6643688"/>
            <a:ext cx="2798762"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lr>
                <a:schemeClr val="accent1"/>
              </a:buClr>
              <a:buSzPct val="80000"/>
              <a:buFont typeface="Wingdings" pitchFamily="2" charset="2"/>
              <a:buChar char="n"/>
              <a:defRPr sz="3200">
                <a:solidFill>
                  <a:schemeClr val="tx1"/>
                </a:solidFill>
                <a:latin typeface="Arial" pitchFamily="34" charset="0"/>
              </a:defRPr>
            </a:lvl1pPr>
            <a:lvl2pPr marL="742950" indent="-285750">
              <a:spcBef>
                <a:spcPct val="20000"/>
              </a:spcBef>
              <a:buChar char="–"/>
              <a:defRPr sz="2800">
                <a:solidFill>
                  <a:schemeClr val="tx1"/>
                </a:solidFill>
                <a:latin typeface="Arial" pitchFamily="34" charset="0"/>
              </a:defRPr>
            </a:lvl2pPr>
            <a:lvl3pPr marL="1143000" indent="-228600">
              <a:spcBef>
                <a:spcPct val="20000"/>
              </a:spcBef>
              <a:buChar char="•"/>
              <a:defRPr sz="2400">
                <a:solidFill>
                  <a:schemeClr val="tx1"/>
                </a:solidFill>
                <a:latin typeface="Arial" pitchFamily="34" charset="0"/>
              </a:defRPr>
            </a:lvl3pPr>
            <a:lvl4pPr marL="1600200" indent="-228600">
              <a:spcBef>
                <a:spcPct val="20000"/>
              </a:spcBef>
              <a:buChar char="–"/>
              <a:defRPr sz="2000">
                <a:solidFill>
                  <a:schemeClr val="tx1"/>
                </a:solidFill>
                <a:latin typeface="Arial" pitchFamily="34" charset="0"/>
              </a:defRPr>
            </a:lvl4pPr>
            <a:lvl5pPr marL="2057400" indent="-22860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spcBef>
                <a:spcPct val="0"/>
              </a:spcBef>
              <a:buClrTx/>
              <a:buSzTx/>
              <a:buFontTx/>
              <a:buNone/>
            </a:pPr>
            <a:r>
              <a:rPr lang="cs-CZ" altLang="en-US" sz="800" b="1">
                <a:latin typeface="Times" pitchFamily="18" charset="0"/>
              </a:rPr>
              <a:t>http://nobelprize.org/nobel_prizes/chemistry/laureates/2008/</a:t>
            </a:r>
          </a:p>
        </p:txBody>
      </p:sp>
      <p:pic>
        <p:nvPicPr>
          <p:cNvPr id="6062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04025" y="2133600"/>
            <a:ext cx="1871663" cy="1871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6216"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9563" y="4437063"/>
            <a:ext cx="2200275" cy="1649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639835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062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6211">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60621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062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6211" grpId="0" build="p"/>
    </p:bldLst>
  </p:timing>
</p:sld>
</file>

<file path=ppt/theme/theme1.xml><?xml version="1.0" encoding="utf-8"?>
<a:theme xmlns:a="http://schemas.openxmlformats.org/drawingml/2006/main" name="Dad's Tie">
  <a:themeElements>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fontScheme name="Dad's Tie">
      <a:majorFont>
        <a:latin typeface="Times New Roman"/>
        <a:ea typeface=""/>
        <a:cs typeface=""/>
      </a:majorFont>
      <a:minorFont>
        <a:latin typeface="Arial"/>
        <a:ea typeface=""/>
        <a:cs typeface=""/>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cs-CZ" sz="1200" b="0" i="0" u="none" strike="noStrike" cap="none" normalizeH="0" baseline="0" smtClean="0">
            <a:ln>
              <a:noFill/>
            </a:ln>
            <a:solidFill>
              <a:schemeClr val="tx1"/>
            </a:solidFill>
            <a:effectLst/>
            <a:latin typeface="Times" pitchFamily="18" charset="0"/>
          </a:defRPr>
        </a:defPPr>
      </a:lstStyle>
    </a:lnDef>
  </a:objectDefaults>
  <a:extraClrSchemeLst>
    <a:extraClrScheme>
      <a:clrScheme name="Dad's Tie 1">
        <a:dk1>
          <a:srgbClr val="5490A8"/>
        </a:dk1>
        <a:lt1>
          <a:srgbClr val="DDDDDD"/>
        </a:lt1>
        <a:dk2>
          <a:srgbClr val="00172E"/>
        </a:dk2>
        <a:lt2>
          <a:srgbClr val="CCECFF"/>
        </a:lt2>
        <a:accent1>
          <a:srgbClr val="0099CC"/>
        </a:accent1>
        <a:accent2>
          <a:srgbClr val="3366CC"/>
        </a:accent2>
        <a:accent3>
          <a:srgbClr val="AAABAD"/>
        </a:accent3>
        <a:accent4>
          <a:srgbClr val="BDBDBD"/>
        </a:accent4>
        <a:accent5>
          <a:srgbClr val="AACAE2"/>
        </a:accent5>
        <a:accent6>
          <a:srgbClr val="2D5CB9"/>
        </a:accent6>
        <a:hlink>
          <a:srgbClr val="99CCFF"/>
        </a:hlink>
        <a:folHlink>
          <a:srgbClr val="E1E1B7"/>
        </a:folHlink>
      </a:clrScheme>
      <a:clrMap bg1="dk2" tx1="lt1" bg2="dk1" tx2="lt2" accent1="accent1" accent2="accent2" accent3="accent3" accent4="accent4" accent5="accent5" accent6="accent6" hlink="hlink" folHlink="folHlink"/>
    </a:extraClrScheme>
    <a:extraClrScheme>
      <a:clrScheme name="Dad's Tie 2">
        <a:dk1>
          <a:srgbClr val="000000"/>
        </a:dk1>
        <a:lt1>
          <a:srgbClr val="FFFFFF"/>
        </a:lt1>
        <a:dk2>
          <a:srgbClr val="003366"/>
        </a:dk2>
        <a:lt2>
          <a:srgbClr val="5490A8"/>
        </a:lt2>
        <a:accent1>
          <a:srgbClr val="0099CC"/>
        </a:accent1>
        <a:accent2>
          <a:srgbClr val="3366CC"/>
        </a:accent2>
        <a:accent3>
          <a:srgbClr val="FFFFFF"/>
        </a:accent3>
        <a:accent4>
          <a:srgbClr val="000000"/>
        </a:accent4>
        <a:accent5>
          <a:srgbClr val="AACAE2"/>
        </a:accent5>
        <a:accent6>
          <a:srgbClr val="2D5CB9"/>
        </a:accent6>
        <a:hlink>
          <a:srgbClr val="99CCFF"/>
        </a:hlink>
        <a:folHlink>
          <a:srgbClr val="E1E1B7"/>
        </a:folHlink>
      </a:clrScheme>
      <a:clrMap bg1="lt1" tx1="dk1" bg2="lt2" tx2="dk2" accent1="accent1" accent2="accent2" accent3="accent3" accent4="accent4" accent5="accent5" accent6="accent6" hlink="hlink" folHlink="folHlink"/>
    </a:extraClrScheme>
    <a:extraClrScheme>
      <a:clrScheme name="Dad's Ti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ad's Tie 4">
        <a:dk1>
          <a:srgbClr val="000000"/>
        </a:dk1>
        <a:lt1>
          <a:srgbClr val="FFFFFF"/>
        </a:lt1>
        <a:dk2>
          <a:srgbClr val="666633"/>
        </a:dk2>
        <a:lt2>
          <a:srgbClr val="908A6C"/>
        </a:lt2>
        <a:accent1>
          <a:srgbClr val="808000"/>
        </a:accent1>
        <a:accent2>
          <a:srgbClr val="996633"/>
        </a:accent2>
        <a:accent3>
          <a:srgbClr val="FFFFFF"/>
        </a:accent3>
        <a:accent4>
          <a:srgbClr val="000000"/>
        </a:accent4>
        <a:accent5>
          <a:srgbClr val="C0C0AA"/>
        </a:accent5>
        <a:accent6>
          <a:srgbClr val="8A5C2D"/>
        </a:accent6>
        <a:hlink>
          <a:srgbClr val="CCCC00"/>
        </a:hlink>
        <a:folHlink>
          <a:srgbClr val="D6DEB2"/>
        </a:folHlink>
      </a:clrScheme>
      <a:clrMap bg1="lt1" tx1="dk1" bg2="lt2" tx2="dk2" accent1="accent1" accent2="accent2" accent3="accent3" accent4="accent4" accent5="accent5" accent6="accent6" hlink="hlink" folHlink="folHlink"/>
    </a:extraClrScheme>
    <a:extraClrScheme>
      <a:clrScheme name="Dad's Tie 5">
        <a:dk1>
          <a:srgbClr val="000000"/>
        </a:dk1>
        <a:lt1>
          <a:srgbClr val="FFFFFF"/>
        </a:lt1>
        <a:dk2>
          <a:srgbClr val="181848"/>
        </a:dk2>
        <a:lt2>
          <a:srgbClr val="656F97"/>
        </a:lt2>
        <a:accent1>
          <a:srgbClr val="6666FF"/>
        </a:accent1>
        <a:accent2>
          <a:srgbClr val="333399"/>
        </a:accent2>
        <a:accent3>
          <a:srgbClr val="FFFFFF"/>
        </a:accent3>
        <a:accent4>
          <a:srgbClr val="000000"/>
        </a:accent4>
        <a:accent5>
          <a:srgbClr val="B8B8FF"/>
        </a:accent5>
        <a:accent6>
          <a:srgbClr val="2D2D8A"/>
        </a:accent6>
        <a:hlink>
          <a:srgbClr val="9A9ABC"/>
        </a:hlink>
        <a:folHlink>
          <a:srgbClr val="D2B6CE"/>
        </a:folHlink>
      </a:clrScheme>
      <a:clrMap bg1="lt1" tx1="dk1" bg2="lt2" tx2="dk2" accent1="accent1" accent2="accent2" accent3="accent3" accent4="accent4" accent5="accent5" accent6="accent6" hlink="hlink" folHlink="folHlink"/>
    </a:extraClrScheme>
    <a:extraClrScheme>
      <a:clrScheme name="Dad's Tie 6">
        <a:dk1>
          <a:srgbClr val="CC0066"/>
        </a:dk1>
        <a:lt1>
          <a:srgbClr val="FFFFFF"/>
        </a:lt1>
        <a:dk2>
          <a:srgbClr val="000000"/>
        </a:dk2>
        <a:lt2>
          <a:srgbClr val="CC0099"/>
        </a:lt2>
        <a:accent1>
          <a:srgbClr val="FF9900"/>
        </a:accent1>
        <a:accent2>
          <a:srgbClr val="CC6600"/>
        </a:accent2>
        <a:accent3>
          <a:srgbClr val="AAAAAA"/>
        </a:accent3>
        <a:accent4>
          <a:srgbClr val="DADADA"/>
        </a:accent4>
        <a:accent5>
          <a:srgbClr val="FFCAAA"/>
        </a:accent5>
        <a:accent6>
          <a:srgbClr val="B95C00"/>
        </a:accent6>
        <a:hlink>
          <a:srgbClr val="009900"/>
        </a:hlink>
        <a:folHlink>
          <a:srgbClr val="A50021"/>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Motiv systému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kaja</Template>
  <TotalTime>11560</TotalTime>
  <Words>3449</Words>
  <Application>Microsoft Office PowerPoint</Application>
  <PresentationFormat>On-screen Show (4:3)</PresentationFormat>
  <Paragraphs>635</Paragraphs>
  <Slides>124</Slides>
  <Notes>75</Notes>
  <HiddenSlides>0</HiddenSlides>
  <MMClips>7</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124</vt:i4>
      </vt:variant>
    </vt:vector>
  </HeadingPairs>
  <TitlesOfParts>
    <vt:vector size="139" baseType="lpstr">
      <vt:lpstr>MS PGothic</vt:lpstr>
      <vt:lpstr>Arial</vt:lpstr>
      <vt:lpstr>Arial Black</vt:lpstr>
      <vt:lpstr>Arial Unicode MS</vt:lpstr>
      <vt:lpstr>Calibri</vt:lpstr>
      <vt:lpstr>Century Gothic</vt:lpstr>
      <vt:lpstr>Century Gothic CE</vt:lpstr>
      <vt:lpstr>Comic Sans MS</vt:lpstr>
      <vt:lpstr>Geneva</vt:lpstr>
      <vt:lpstr>Helvetica</vt:lpstr>
      <vt:lpstr>Tahoma</vt:lpstr>
      <vt:lpstr>Times</vt:lpstr>
      <vt:lpstr>Times New Roman</vt:lpstr>
      <vt:lpstr>Wingdings</vt:lpstr>
      <vt:lpstr>Dad's Tie</vt:lpstr>
      <vt:lpstr>Bi9393 Analytická cytometrie </vt:lpstr>
      <vt:lpstr>PowerPoint Presentation</vt:lpstr>
      <vt:lpstr>Co je problém při vícebarevné detekci?</vt:lpstr>
      <vt:lpstr>PowerPoint Presentation</vt:lpstr>
      <vt:lpstr>PowerPoint Presentation</vt:lpstr>
      <vt:lpstr>PowerPoint Presentation</vt:lpstr>
      <vt:lpstr>Kompenzace fluorescenčního  signálu</vt:lpstr>
      <vt:lpstr>Kompenzace fluorescenčního  signálu</vt:lpstr>
      <vt:lpstr>Kompenzace fluorescenčního  signálu</vt:lpstr>
      <vt:lpstr>Nastavení kompenzací</vt:lpstr>
      <vt:lpstr>PowerPoint Presentation</vt:lpstr>
      <vt:lpstr>PowerPoint Presentation</vt:lpstr>
      <vt:lpstr>PowerPoint Presentation</vt:lpstr>
      <vt:lpstr>PowerPoint Presentation</vt:lpstr>
      <vt:lpstr>PowerPoint Presentation</vt:lpstr>
      <vt:lpstr>Tandemové značky</vt:lpstr>
      <vt:lpstr>Tandemové značky - příklad</vt:lpstr>
      <vt:lpstr>PowerPoint Presentation</vt:lpstr>
      <vt:lpstr>Factors that Effect Compensation</vt:lpstr>
      <vt:lpstr>PowerPoint Presentation</vt:lpstr>
      <vt:lpstr>PowerPoint Presentation</vt:lpstr>
      <vt:lpstr>PowerPoint Presentation</vt:lpstr>
      <vt:lpstr>Spectral flow cytometry J.P. Robinson, Purdue University</vt:lpstr>
      <vt:lpstr>Spectral flow cytometry</vt:lpstr>
      <vt:lpstr>Conventional vs. spectral analysis</vt:lpstr>
      <vt:lpstr>PowerPoint Presentation</vt:lpstr>
      <vt:lpstr>PowerPoint Presentation</vt:lpstr>
      <vt:lpstr>PowerPoint Presentation</vt:lpstr>
      <vt:lpstr>PowerPoint Presentation</vt:lpstr>
      <vt:lpstr>Single Cell Mass Cytometry</vt:lpstr>
      <vt:lpstr>Single Cell Mass Cytometry</vt:lpstr>
      <vt:lpstr>Single Cell Mass Cytometry</vt:lpstr>
      <vt:lpstr>Single Cell Mass Cytometry</vt:lpstr>
      <vt:lpstr>PowerPoint Presentation</vt:lpstr>
      <vt:lpstr>PowerPoint Presentation</vt:lpstr>
      <vt:lpstr>PowerPoint Presentation</vt:lpstr>
      <vt:lpstr>PowerPoint Presentation</vt:lpstr>
      <vt:lpstr>PowerPoint Presentation</vt:lpstr>
      <vt:lpstr>Vizualizace dat a intepretace dat</vt:lpstr>
      <vt:lpstr>PowerPoint Presentation</vt:lpstr>
      <vt:lpstr>Gating a kontrola kvality</vt:lpstr>
      <vt:lpstr>Gating a kontrola kvality</vt:lpstr>
      <vt:lpstr>PowerPoint Presentation</vt:lpstr>
      <vt:lpstr>Gating a kontrola nastavení</vt:lpstr>
      <vt:lpstr>Gating – příklad hodnocení</vt:lpstr>
      <vt:lpstr>Aplikace průtokové cytometrie</vt:lpstr>
      <vt:lpstr>PowerPoint Presentation</vt:lpstr>
      <vt:lpstr>Biologické aplikace průtokové cytometrie</vt:lpstr>
      <vt:lpstr>Buněčný cyklus</vt:lpstr>
      <vt:lpstr>PowerPoint Presentation</vt:lpstr>
      <vt:lpstr>Co je důležité při přípravě vzorku a značení…</vt:lpstr>
      <vt:lpstr>PowerPoint Presentation</vt:lpstr>
      <vt:lpstr>PowerPoint Presentation</vt:lpstr>
      <vt:lpstr>Analýza histogramu buněčného cyklu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Analýza ploidity u vyšších rostlin</vt:lpstr>
      <vt:lpstr>PowerPoint Presentation</vt:lpstr>
      <vt:lpstr>PowerPoint Presentation</vt:lpstr>
      <vt:lpstr>PowerPoint Presentation</vt:lpstr>
      <vt:lpstr>Click azide/alkyne reaction </vt:lpstr>
      <vt:lpstr>Aplikace Click-IT (Invitrogen)</vt:lpstr>
      <vt:lpstr>Aplikace Click-IT (Invitrogen)  analýza syntézy DNA (proliferace)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Analýza DNA a RNA</vt:lpstr>
      <vt:lpstr>PowerPoint Presentation</vt:lpstr>
      <vt:lpstr>PowerPoint Presentation</vt:lpstr>
      <vt:lpstr>Detekce intracelulárních proteinů v kombinaci s detekcí DNA</vt:lpstr>
      <vt:lpstr>Detekce mitotických buněk</vt:lpstr>
      <vt:lpstr>Flow cytometry most common applications</vt:lpstr>
      <vt:lpstr>PowerPoint Presentation</vt:lpstr>
      <vt:lpstr>PowerPoint Presentation</vt:lpstr>
      <vt:lpstr>PowerPoint Presentation</vt:lpstr>
      <vt:lpstr>PowerPoint Presentation</vt:lpstr>
      <vt:lpstr>PowerPoint Presentation</vt:lpstr>
      <vt:lpstr>PowerPoint Presentation</vt:lpstr>
      <vt:lpstr>Workflow</vt:lpstr>
      <vt:lpstr>Permeabilization </vt:lpstr>
      <vt:lpstr>DNA stain</vt:lpstr>
      <vt:lpstr>PowerPoint Presentation</vt:lpstr>
      <vt:lpstr>Example of final set-up</vt:lpstr>
      <vt:lpstr>Flow Cytometric Multiparametric Assay was established </vt:lpstr>
      <vt:lpstr>Examination of small subpopulation (Trop-2+) in response  to experimental treatment</vt:lpstr>
      <vt:lpstr>Detekce počtu buněčného dělení</vt:lpstr>
      <vt:lpstr>The Nobel Prize in Chemistry 2008 </vt:lpstr>
      <vt:lpstr>Fluorescenční proteiny </vt:lpstr>
      <vt:lpstr>Fluorescenční proteiny</vt:lpstr>
      <vt:lpstr>PowerPoint Presentation</vt:lpstr>
      <vt:lpstr>Fluorescenční proteiny</vt:lpstr>
      <vt:lpstr>in vivo molekulární vizualizace</vt:lpstr>
      <vt:lpstr>Fluorescenční proteiny</vt:lpstr>
      <vt:lpstr>Roger Tsien</vt:lpstr>
      <vt:lpstr>PowerPoint Presentation</vt:lpstr>
      <vt:lpstr>PowerPoint Presentation</vt:lpstr>
      <vt:lpstr>PowerPoint Presentation</vt:lpstr>
      <vt:lpstr>Licensing control by Cdt1 and geminin</vt:lpstr>
      <vt:lpstr>Fucci  (fluorescent ubiquitination-based cell cycle indicator) cells</vt:lpstr>
      <vt:lpstr>Fucci</vt:lpstr>
      <vt:lpstr>PowerPoint Presentation</vt:lpstr>
      <vt:lpstr>PowerPoint Presentation</vt:lpstr>
      <vt:lpstr>…lot of questions, but how to answer them?</vt:lpstr>
      <vt:lpstr>PowerPoint Presentation</vt:lpstr>
      <vt:lpstr>PowerPoint Presentation</vt:lpstr>
      <vt:lpstr>PowerPoint Presentation</vt:lpstr>
      <vt:lpstr>PowerPoint Presentation</vt:lpstr>
      <vt:lpstr>PowerPoint Presentation</vt:lpstr>
      <vt:lpstr>PowerPoint Presentation</vt:lpstr>
      <vt:lpstr>biarsenical–tetracysteine system</vt:lpstr>
      <vt:lpstr>biarsenical–tetracysteine system</vt:lpstr>
      <vt:lpstr>Shrnutí přednášky</vt:lpstr>
    </vt:vector>
  </TitlesOfParts>
  <Company>BFÚ AV ČR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Bi9393 Analytická cytometrie</dc:title>
  <dc:creator>Karel Soucek</dc:creator>
  <cp:lastModifiedBy>karel soucek</cp:lastModifiedBy>
  <cp:revision>453</cp:revision>
  <dcterms:created xsi:type="dcterms:W3CDTF">2006-09-11T06:46:46Z</dcterms:created>
  <dcterms:modified xsi:type="dcterms:W3CDTF">2020-11-10T12:52:10Z</dcterms:modified>
</cp:coreProperties>
</file>