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483" r:id="rId3"/>
    <p:sldId id="484" r:id="rId4"/>
    <p:sldId id="490" r:id="rId5"/>
    <p:sldId id="625" r:id="rId6"/>
    <p:sldId id="556" r:id="rId7"/>
    <p:sldId id="489" r:id="rId8"/>
    <p:sldId id="478" r:id="rId9"/>
    <p:sldId id="479" r:id="rId10"/>
    <p:sldId id="473" r:id="rId11"/>
    <p:sldId id="515" r:id="rId12"/>
    <p:sldId id="475" r:id="rId13"/>
    <p:sldId id="546" r:id="rId14"/>
    <p:sldId id="492" r:id="rId15"/>
    <p:sldId id="614" r:id="rId16"/>
    <p:sldId id="516" r:id="rId17"/>
    <p:sldId id="627" r:id="rId18"/>
    <p:sldId id="624" r:id="rId19"/>
    <p:sldId id="477" r:id="rId20"/>
    <p:sldId id="545" r:id="rId21"/>
    <p:sldId id="533" r:id="rId22"/>
    <p:sldId id="494" r:id="rId23"/>
    <p:sldId id="504" r:id="rId24"/>
    <p:sldId id="623" r:id="rId25"/>
    <p:sldId id="503" r:id="rId26"/>
    <p:sldId id="505" r:id="rId27"/>
    <p:sldId id="521" r:id="rId28"/>
    <p:sldId id="557" r:id="rId29"/>
    <p:sldId id="551" r:id="rId30"/>
    <p:sldId id="552" r:id="rId31"/>
    <p:sldId id="631" r:id="rId32"/>
    <p:sldId id="632" r:id="rId33"/>
    <p:sldId id="633" r:id="rId34"/>
    <p:sldId id="634" r:id="rId35"/>
    <p:sldId id="553" r:id="rId36"/>
    <p:sldId id="567" r:id="rId37"/>
    <p:sldId id="564" r:id="rId38"/>
    <p:sldId id="563" r:id="rId39"/>
    <p:sldId id="476" r:id="rId40"/>
    <p:sldId id="493" r:id="rId41"/>
    <p:sldId id="562" r:id="rId42"/>
    <p:sldId id="507" r:id="rId43"/>
    <p:sldId id="566" r:id="rId44"/>
    <p:sldId id="561" r:id="rId45"/>
    <p:sldId id="520" r:id="rId46"/>
    <p:sldId id="547" r:id="rId47"/>
    <p:sldId id="508" r:id="rId48"/>
    <p:sldId id="626" r:id="rId49"/>
    <p:sldId id="514" r:id="rId50"/>
    <p:sldId id="518" r:id="rId51"/>
    <p:sldId id="519" r:id="rId52"/>
    <p:sldId id="589" r:id="rId53"/>
    <p:sldId id="534" r:id="rId54"/>
    <p:sldId id="535" r:id="rId55"/>
    <p:sldId id="638" r:id="rId56"/>
    <p:sldId id="639" r:id="rId57"/>
    <p:sldId id="640" r:id="rId58"/>
    <p:sldId id="641" r:id="rId59"/>
    <p:sldId id="636" r:id="rId60"/>
    <p:sldId id="637" r:id="rId61"/>
    <p:sldId id="548" r:id="rId62"/>
    <p:sldId id="517" r:id="rId63"/>
    <p:sldId id="644" r:id="rId64"/>
    <p:sldId id="630" r:id="rId65"/>
    <p:sldId id="629" r:id="rId66"/>
    <p:sldId id="532" r:id="rId67"/>
    <p:sldId id="485" r:id="rId68"/>
    <p:sldId id="495" r:id="rId69"/>
    <p:sldId id="501" r:id="rId70"/>
    <p:sldId id="619" r:id="rId71"/>
    <p:sldId id="620" r:id="rId72"/>
    <p:sldId id="621" r:id="rId73"/>
    <p:sldId id="622" r:id="rId74"/>
    <p:sldId id="502" r:id="rId75"/>
    <p:sldId id="497" r:id="rId76"/>
    <p:sldId id="480" r:id="rId77"/>
    <p:sldId id="539" r:id="rId78"/>
    <p:sldId id="509" r:id="rId79"/>
    <p:sldId id="510" r:id="rId80"/>
    <p:sldId id="511" r:id="rId81"/>
    <p:sldId id="512" r:id="rId82"/>
    <p:sldId id="513" r:id="rId83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0000"/>
    <a:srgbClr val="FFFF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94690" autoAdjust="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7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/>
              <a:t>Click to edit Master text styles</a:t>
            </a:r>
          </a:p>
          <a:p>
            <a:pPr lvl="1"/>
            <a:r>
              <a:rPr lang="sk-SK" noProof="0"/>
              <a:t>Second level</a:t>
            </a:r>
          </a:p>
          <a:p>
            <a:pPr lvl="2"/>
            <a:r>
              <a:rPr lang="sk-SK" noProof="0"/>
              <a:t>Third level</a:t>
            </a:r>
          </a:p>
          <a:p>
            <a:pPr lvl="3"/>
            <a:r>
              <a:rPr lang="sk-SK" noProof="0"/>
              <a:t>Fourth level</a:t>
            </a:r>
          </a:p>
          <a:p>
            <a:pPr lvl="4"/>
            <a:r>
              <a:rPr lang="sk-SK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Diethylether" TargetMode="External"/><Relationship Id="rId7" Type="http://schemas.openxmlformats.org/officeDocument/2006/relationships/image" Target="../media/image44.png"/><Relationship Id="rId2" Type="http://schemas.openxmlformats.org/officeDocument/2006/relationships/hyperlink" Target="https://cs.wikipedia.org/wiki/Nitrocelul%C3%B3z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Celul%C3%B3za" TargetMode="External"/><Relationship Id="rId5" Type="http://schemas.openxmlformats.org/officeDocument/2006/relationships/hyperlink" Target="https://cs.wikipedia.org/wiki/Chirurgie" TargetMode="External"/><Relationship Id="rId4" Type="http://schemas.openxmlformats.org/officeDocument/2006/relationships/hyperlink" Target="https://cs.wikipedia.org/wiki/Ethano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ebbook.nist.gov/cgi/cbook.cgi?Name=76-22-2&amp;Units=SI" TargetMode="External"/><Relationship Id="rId13" Type="http://schemas.openxmlformats.org/officeDocument/2006/relationships/hyperlink" Target="https://cs.wikipedia.org/wiki/Rozpustnost" TargetMode="External"/><Relationship Id="rId3" Type="http://schemas.openxmlformats.org/officeDocument/2006/relationships/hyperlink" Target="https://cs.wikipedia.org/wiki/Systematick%C3%BD_n%C3%A1zev" TargetMode="External"/><Relationship Id="rId7" Type="http://schemas.openxmlformats.org/officeDocument/2006/relationships/hyperlink" Target="https://cs.wikipedia.org/wiki/Registra%C4%8Dn%C3%AD_%C4%8D%C3%ADslo_CAS" TargetMode="External"/><Relationship Id="rId12" Type="http://schemas.openxmlformats.org/officeDocument/2006/relationships/hyperlink" Target="https://cs.wikipedia.org/wiki/Hustota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s.wikipedia.org/wiki/Chemick%C3%BD_vzorec" TargetMode="External"/><Relationship Id="rId11" Type="http://schemas.openxmlformats.org/officeDocument/2006/relationships/hyperlink" Target="https://cs.wikipedia.org/wiki/Teplota_varu" TargetMode="External"/><Relationship Id="rId5" Type="http://schemas.openxmlformats.org/officeDocument/2006/relationships/hyperlink" Target="https://cs.wikipedia.org/wiki/Anglick%C3%A9_chemick%C3%A9_n%C3%A1zvoslov%C3%AD" TargetMode="External"/><Relationship Id="rId10" Type="http://schemas.openxmlformats.org/officeDocument/2006/relationships/hyperlink" Target="https://cs.wikipedia.org/wiki/Teplota_t%C3%A1n%C3%AD" TargetMode="External"/><Relationship Id="rId4" Type="http://schemas.openxmlformats.org/officeDocument/2006/relationships/hyperlink" Target="https://cs.wikipedia.org/wiki/Heptan" TargetMode="External"/><Relationship Id="rId9" Type="http://schemas.openxmlformats.org/officeDocument/2006/relationships/hyperlink" Target="https://cs.wikipedia.org/wiki/Mol%C3%A1rn%C3%AD_hmotnost" TargetMode="External"/><Relationship Id="rId14" Type="http://schemas.openxmlformats.org/officeDocument/2006/relationships/hyperlink" Target="https://cs.wikipedia.org/wiki/Voda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zucchelli.it/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952328"/>
          </a:xfrm>
        </p:spPr>
        <p:txBody>
          <a:bodyPr/>
          <a:lstStyle/>
          <a:p>
            <a:pPr eaLnBrk="1" hangingPunct="1"/>
            <a:r>
              <a:rPr lang="sk-SK" sz="4800" b="1" dirty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br>
              <a:rPr lang="sk-SK" sz="4000" b="1" dirty="0">
                <a:solidFill>
                  <a:srgbClr val="FF0000"/>
                </a:solidFill>
              </a:rPr>
            </a:br>
            <a:r>
              <a:rPr lang="cs-CZ" sz="54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Polysacharidy II  </a:t>
            </a:r>
            <a:r>
              <a:rPr lang="cs-CZ" sz="5400" b="1" kern="120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CELULÓZA 4</a:t>
            </a:r>
            <a:endParaRPr lang="sk-SK" sz="4000" b="1" dirty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661248"/>
            <a:ext cx="6400800" cy="576064"/>
          </a:xfrm>
        </p:spPr>
        <p:txBody>
          <a:bodyPr/>
          <a:lstStyle/>
          <a:p>
            <a:pPr eaLnBrk="1" hangingPunct="1"/>
            <a:r>
              <a:rPr lang="cs-CZ" b="1" dirty="0">
                <a:solidFill>
                  <a:srgbClr val="0000FF"/>
                </a:solidFill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/>
              <a:t>16. 11. 2020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Výroba viskózového hedvábí z celulózy</a:t>
            </a:r>
            <a:br>
              <a:rPr lang="cs-CZ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v České a Slovenské republice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/>
          <a:lstStyle/>
          <a:p>
            <a:r>
              <a:rPr lang="cs-CZ" sz="2800" b="1" dirty="0">
                <a:solidFill>
                  <a:srgbClr val="0000FF"/>
                </a:solidFill>
              </a:rPr>
              <a:t>1919 – Moravská Chrastavá (250 t/rok)</a:t>
            </a:r>
          </a:p>
          <a:p>
            <a:r>
              <a:rPr lang="cs-CZ" sz="2800" b="1" dirty="0">
                <a:solidFill>
                  <a:srgbClr val="C00000"/>
                </a:solidFill>
              </a:rPr>
              <a:t>1920 – </a:t>
            </a:r>
            <a:r>
              <a:rPr lang="cs-CZ" sz="2800" b="1" dirty="0" err="1">
                <a:solidFill>
                  <a:srgbClr val="C00000"/>
                </a:solidFill>
              </a:rPr>
              <a:t>Senica</a:t>
            </a:r>
            <a:r>
              <a:rPr lang="cs-CZ" sz="2800" b="1" dirty="0">
                <a:solidFill>
                  <a:srgbClr val="C00000"/>
                </a:solidFill>
              </a:rPr>
              <a:t> nad Myjavou</a:t>
            </a:r>
          </a:p>
          <a:p>
            <a:r>
              <a:rPr lang="cs-CZ" sz="2800" b="1" dirty="0">
                <a:solidFill>
                  <a:srgbClr val="0000FF"/>
                </a:solidFill>
              </a:rPr>
              <a:t>1920 – Rudník u Hostinného nad Labem</a:t>
            </a:r>
          </a:p>
          <a:p>
            <a:r>
              <a:rPr lang="cs-CZ" sz="2800" b="1" u="sng" dirty="0">
                <a:solidFill>
                  <a:srgbClr val="FF0000"/>
                </a:solidFill>
                <a:latin typeface="Arial Black" pitchFamily="34" charset="0"/>
              </a:rPr>
              <a:t>1921 – Lovosice (hedvábí) &gt; až do 2000</a:t>
            </a:r>
          </a:p>
          <a:p>
            <a:r>
              <a:rPr lang="cs-CZ" sz="2800" b="1" u="sng" dirty="0">
                <a:solidFill>
                  <a:srgbClr val="FF0000"/>
                </a:solidFill>
                <a:latin typeface="Arial Black" pitchFamily="34" charset="0"/>
              </a:rPr>
              <a:t>???? – Neratovice (střiž) &gt; až do 2000</a:t>
            </a:r>
          </a:p>
          <a:p>
            <a:r>
              <a:rPr lang="cs-CZ" sz="2800" b="1" dirty="0">
                <a:solidFill>
                  <a:srgbClr val="C00000"/>
                </a:solidFill>
              </a:rPr>
              <a:t>1935 – Svit u </a:t>
            </a:r>
            <a:r>
              <a:rPr lang="cs-CZ" sz="2800" b="1" dirty="0" err="1">
                <a:solidFill>
                  <a:srgbClr val="C00000"/>
                </a:solidFill>
              </a:rPr>
              <a:t>Popradu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dirty="0"/>
              <a:t>(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S</a:t>
            </a:r>
            <a:r>
              <a:rPr lang="cs-CZ" sz="2800" dirty="0"/>
              <a:t>lovenská 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vi</a:t>
            </a:r>
            <a:r>
              <a:rPr lang="cs-CZ" sz="2800" dirty="0"/>
              <a:t>skózová </a:t>
            </a:r>
            <a:r>
              <a:rPr lang="cs-CZ" sz="2800" b="1" dirty="0" err="1">
                <a:solidFill>
                  <a:srgbClr val="FF0000"/>
                </a:solidFill>
                <a:latin typeface="Arial Black" pitchFamily="34" charset="0"/>
              </a:rPr>
              <a:t>t</a:t>
            </a:r>
            <a:r>
              <a:rPr lang="cs-CZ" sz="2800" dirty="0" err="1"/>
              <a:t>ováreň</a:t>
            </a:r>
            <a:r>
              <a:rPr lang="cs-CZ" sz="2800" dirty="0"/>
              <a:t>), </a:t>
            </a:r>
            <a:r>
              <a:rPr lang="cs-CZ" sz="2800" u="sng" dirty="0">
                <a:solidFill>
                  <a:srgbClr val="7030A0"/>
                </a:solidFill>
                <a:latin typeface="Arial Black" pitchFamily="34" charset="0"/>
              </a:rPr>
              <a:t>vlákna i celofán (fólie)</a:t>
            </a:r>
          </a:p>
          <a:p>
            <a:r>
              <a:rPr lang="cs-CZ" sz="2800" b="1" dirty="0">
                <a:solidFill>
                  <a:srgbClr val="C00000"/>
                </a:solidFill>
              </a:rPr>
              <a:t>1951 – Bratislava</a:t>
            </a:r>
          </a:p>
          <a:p>
            <a:pPr algn="ctr">
              <a:buNone/>
            </a:pP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V současné době už žádný závod není v provozu (problémy s CS</a:t>
            </a:r>
            <a:r>
              <a:rPr lang="cs-CZ" sz="2800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6600" dirty="0">
                <a:solidFill>
                  <a:srgbClr val="0000FF"/>
                </a:solidFill>
                <a:latin typeface="Arial Black" pitchFamily="34" charset="0"/>
              </a:rPr>
              <a:t>Měďnaté hedvábí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467544" y="522920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>
                <a:solidFill>
                  <a:srgbClr val="008000"/>
                </a:solidFill>
                <a:latin typeface="Arial Black" pitchFamily="34" charset="0"/>
              </a:rPr>
              <a:t>Děláme v </a:t>
            </a:r>
            <a:r>
              <a:rPr lang="cs-CZ" sz="5400" dirty="0" err="1">
                <a:solidFill>
                  <a:srgbClr val="008000"/>
                </a:solidFill>
                <a:latin typeface="Arial Black" pitchFamily="34" charset="0"/>
              </a:rPr>
              <a:t>laborkách</a:t>
            </a:r>
            <a:endParaRPr lang="cs-CZ" sz="5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12" y="1340768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Obsah </a:t>
            </a:r>
            <a:r>
              <a:rPr lang="cs-CZ" sz="3200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celulózy musí být extrémní, &gt;95 % hmot. a více</a:t>
            </a:r>
          </a:p>
          <a:p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Proto se používají tzv. LINTRES (</a:t>
            </a:r>
            <a:r>
              <a:rPr lang="cs-CZ" sz="3200" dirty="0" err="1">
                <a:solidFill>
                  <a:srgbClr val="C00000"/>
                </a:solidFill>
                <a:latin typeface="Arial Black" pitchFamily="34" charset="0"/>
              </a:rPr>
              <a:t>lintry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) s obsahem </a:t>
            </a:r>
            <a:r>
              <a:rPr lang="cs-CZ" sz="3200" dirty="0">
                <a:solidFill>
                  <a:srgbClr val="C00000"/>
                </a:solidFill>
                <a:latin typeface="Symbol" pitchFamily="18" charset="2"/>
              </a:rPr>
              <a:t>a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 celulózy až 99 % hmot.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179512" y="5877272"/>
            <a:ext cx="8856984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0000"/>
                </a:solidFill>
              </a:rPr>
              <a:t>Schweitzerovo</a:t>
            </a:r>
            <a:r>
              <a:rPr lang="cs-CZ" sz="2400" b="1" dirty="0">
                <a:solidFill>
                  <a:srgbClr val="FF0000"/>
                </a:solidFill>
              </a:rPr>
              <a:t> činidlo = </a:t>
            </a:r>
            <a:r>
              <a:rPr lang="cs-CZ" sz="2400" b="1" dirty="0" err="1">
                <a:solidFill>
                  <a:srgbClr val="0000FF"/>
                </a:solidFill>
                <a:latin typeface="Arial Black" pitchFamily="34" charset="0"/>
              </a:rPr>
              <a:t>Kuamox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  <a:endParaRPr lang="cs-CZ" sz="2400" dirty="0"/>
          </a:p>
        </p:txBody>
      </p:sp>
      <p:pic>
        <p:nvPicPr>
          <p:cNvPr id="11" name="Obrázek 10" descr="img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49654" y="-1165477"/>
            <a:ext cx="5544616" cy="839686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 flipV="1">
            <a:off x="971600" y="3429000"/>
            <a:ext cx="4104456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3779912" y="2996952"/>
            <a:ext cx="3816424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čára 17"/>
          <p:cNvCxnSpPr/>
          <p:nvPr/>
        </p:nvCxnSpPr>
        <p:spPr>
          <a:xfrm flipH="1">
            <a:off x="827584" y="4365104"/>
            <a:ext cx="144016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5" name="Obrázek 4" descr="img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352928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7" name="Obrázek 6" descr="img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256572" cy="1872208"/>
          </a:xfrm>
          <a:prstGeom prst="rect">
            <a:avLst/>
          </a:prstGeom>
        </p:spPr>
      </p:pic>
      <p:pic>
        <p:nvPicPr>
          <p:cNvPr id="8" name="Obrázek 7" descr="img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281" y="3026663"/>
            <a:ext cx="8194183" cy="205852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691680" y="1916832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FF0000"/>
                </a:solidFill>
                <a:latin typeface="Arial Black" pitchFamily="34" charset="0"/>
              </a:rPr>
              <a:t>Schweitzerovo</a:t>
            </a: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 činidlo</a:t>
            </a:r>
            <a:endParaRPr lang="cs-CZ" sz="3200" dirty="0"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558924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8000"/>
                </a:solidFill>
              </a:rPr>
              <a:t>Roztok celulózy v </a:t>
            </a:r>
            <a:r>
              <a:rPr lang="cs-CZ" b="1" dirty="0" err="1">
                <a:solidFill>
                  <a:srgbClr val="008000"/>
                </a:solidFill>
              </a:rPr>
              <a:t>NaOH</a:t>
            </a:r>
            <a:r>
              <a:rPr lang="cs-CZ" b="1" dirty="0">
                <a:solidFill>
                  <a:srgbClr val="008000"/>
                </a:solidFill>
              </a:rPr>
              <a:t> přechází působením CS</a:t>
            </a:r>
            <a:r>
              <a:rPr lang="cs-CZ" b="1" baseline="-25000" dirty="0">
                <a:solidFill>
                  <a:srgbClr val="008000"/>
                </a:solidFill>
              </a:rPr>
              <a:t>2</a:t>
            </a:r>
            <a:r>
              <a:rPr lang="cs-CZ" b="1" dirty="0">
                <a:solidFill>
                  <a:srgbClr val="008000"/>
                </a:solidFill>
              </a:rPr>
              <a:t> na XANTOGENÁT CELULÓZY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51520" y="45811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860032" y="29969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XANTOGENÁT CELULÓZY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660232" y="465313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REGREROVANÁ CELULÓZA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79512" y="188640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ČSN 50 0279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(Norma už není platná):</a:t>
            </a:r>
          </a:p>
          <a:p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Určenie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primerného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polymeračného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stupňa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buničiny v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kuamoxovom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roztoku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79512" y="234888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 Black" pitchFamily="34" charset="0"/>
              </a:rPr>
              <a:t>Metodou je relativní viskozita v kapilárním viskozimetru a empirická rovnice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/>
          <a:lstStyle/>
          <a:p>
            <a:r>
              <a:rPr lang="cs-CZ" sz="6600" dirty="0">
                <a:solidFill>
                  <a:srgbClr val="0000FF"/>
                </a:solidFill>
                <a:latin typeface="Arial Black" pitchFamily="34" charset="0"/>
              </a:rPr>
              <a:t>Viskózové vlákno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u="sng" dirty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– oddělí se </a:t>
            </a:r>
            <a:r>
              <a:rPr lang="cs-CZ" dirty="0">
                <a:solidFill>
                  <a:srgbClr val="0000FF"/>
                </a:solidFill>
                <a:latin typeface="Symbol" pitchFamily="18" charset="2"/>
              </a:rPr>
              <a:t>b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a </a:t>
            </a:r>
            <a:r>
              <a:rPr lang="cs-CZ" dirty="0">
                <a:solidFill>
                  <a:srgbClr val="0000FF"/>
                </a:solidFill>
                <a:latin typeface="Symbol" pitchFamily="18" charset="2"/>
              </a:rPr>
              <a:t>g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celulózy  LISOVÁNÍM &gt; zbude </a:t>
            </a:r>
            <a:r>
              <a:rPr lang="cs-CZ" dirty="0">
                <a:solidFill>
                  <a:srgbClr val="0000FF"/>
                </a:solidFill>
                <a:latin typeface="Symbol" pitchFamily="18" charset="2"/>
              </a:rPr>
              <a:t>a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celulóza (</a:t>
            </a:r>
            <a:r>
              <a:rPr lang="cs-CZ" i="1" u="sng" dirty="0">
                <a:solidFill>
                  <a:srgbClr val="0000FF"/>
                </a:solidFill>
                <a:latin typeface="Arial Black" pitchFamily="34" charset="0"/>
              </a:rPr>
              <a:t>používá se 18 % </a:t>
            </a:r>
            <a:r>
              <a:rPr lang="cs-CZ" i="1" u="sng" dirty="0" err="1">
                <a:solidFill>
                  <a:srgbClr val="0000FF"/>
                </a:solidFill>
                <a:latin typeface="Arial Black" pitchFamily="34" charset="0"/>
              </a:rPr>
              <a:t>NaOH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NaOH</a:t>
            </a:r>
            <a:r>
              <a:rPr lang="cs-CZ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se oddělí od hemicelulóz a nižších MW celulóz DIALÝZOU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Obsah </a:t>
            </a:r>
            <a:r>
              <a:rPr lang="cs-CZ" dirty="0">
                <a:solidFill>
                  <a:srgbClr val="0000FF"/>
                </a:solidFill>
                <a:latin typeface="Symbol" pitchFamily="18" charset="2"/>
              </a:rPr>
              <a:t>a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celulózy 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má být 90 – 92 % hmot. pro hedvábí, 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pro kord  &gt; 95 % </a:t>
            </a:r>
          </a:p>
          <a:p>
            <a:pPr marL="514350" indent="-514350">
              <a:buFont typeface="+mj-lt"/>
              <a:buAutoNum type="arabicPeriod"/>
            </a:pPr>
            <a:r>
              <a:rPr lang="cs-CZ" u="sng" dirty="0">
                <a:solidFill>
                  <a:srgbClr val="C00000"/>
                </a:solidFill>
                <a:latin typeface="Arial Black" pitchFamily="34" charset="0"/>
              </a:rPr>
              <a:t> XANTOGENACE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ALKALICELULÓZA + </a:t>
            </a:r>
            <a:r>
              <a:rPr lang="cs-CZ" dirty="0">
                <a:solidFill>
                  <a:srgbClr val="7030A0"/>
                </a:solidFill>
                <a:latin typeface="Arial Black" pitchFamily="34" charset="0"/>
              </a:rPr>
              <a:t>CS</a:t>
            </a:r>
            <a:r>
              <a:rPr lang="cs-CZ" baseline="-25000" dirty="0">
                <a:solidFill>
                  <a:srgbClr val="7030A0"/>
                </a:solidFill>
                <a:latin typeface="Arial Black" pitchFamily="34" charset="0"/>
              </a:rPr>
              <a:t>2</a:t>
            </a:r>
            <a:r>
              <a:rPr lang="cs-CZ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&gt;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Roztok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Mokré zvlákňování do SRÁŽEDLA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332656"/>
            <a:ext cx="9036496" cy="5793507"/>
          </a:xfrm>
        </p:spPr>
        <p:txBody>
          <a:bodyPr/>
          <a:lstStyle/>
          <a:p>
            <a:pPr marL="514350" indent="-514350">
              <a:buNone/>
            </a:pP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  <a:p>
            <a:pPr marL="514350" indent="-514350">
              <a:buNone/>
            </a:pP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  <a:p>
            <a:pPr marL="914400" lvl="1" indent="-514350">
              <a:buNone/>
            </a:pP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ALKALICELULÓZA + </a:t>
            </a:r>
            <a:r>
              <a:rPr lang="cs-CZ" sz="3200" dirty="0">
                <a:solidFill>
                  <a:srgbClr val="7030A0"/>
                </a:solidFill>
                <a:latin typeface="Arial Black" pitchFamily="34" charset="0"/>
              </a:rPr>
              <a:t>CS</a:t>
            </a:r>
            <a:r>
              <a:rPr lang="cs-CZ" sz="3200" baseline="-25000" dirty="0">
                <a:solidFill>
                  <a:srgbClr val="7030A0"/>
                </a:solidFill>
                <a:latin typeface="Arial Black" pitchFamily="34" charset="0"/>
              </a:rPr>
              <a:t>2</a:t>
            </a:r>
            <a:r>
              <a:rPr lang="cs-CZ" sz="3200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&gt; 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Roztok</a:t>
            </a:r>
          </a:p>
          <a:p>
            <a:pPr marL="914400" lvl="1" indent="-514350">
              <a:buNone/>
            </a:pP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10" name="Obrázek 9" descr="rozpouštění alkalicelulózy v sirouhlíku na xantogená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50177"/>
            <a:ext cx="9144000" cy="4012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2204864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0" y="2204864"/>
            <a:ext cx="392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652120" y="2204864"/>
            <a:ext cx="33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XANTOGENACE</a:t>
            </a:r>
            <a:endParaRPr lang="cs-CZ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5" name="Obrázek 4" descr="viskózové vlákno schéma výrob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3"/>
            <a:ext cx="8856984" cy="591539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11663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>
                <a:solidFill>
                  <a:srgbClr val="FF0000"/>
                </a:solidFill>
                <a:latin typeface="Arial Black" pitchFamily="34" charset="0"/>
              </a:rPr>
              <a:t>A to je jen </a:t>
            </a:r>
            <a:r>
              <a:rPr lang="cs-CZ" sz="2600" dirty="0">
                <a:solidFill>
                  <a:srgbClr val="0000FF"/>
                </a:solidFill>
                <a:latin typeface="Arial Black" pitchFamily="34" charset="0"/>
              </a:rPr>
              <a:t>CHEMICKÁ ČÁST</a:t>
            </a:r>
            <a:r>
              <a:rPr lang="cs-CZ" sz="2600" dirty="0">
                <a:solidFill>
                  <a:srgbClr val="FF0000"/>
                </a:solidFill>
                <a:latin typeface="Arial Black" pitchFamily="34" charset="0"/>
              </a:rPr>
              <a:t>, k tomu ještě patří </a:t>
            </a:r>
            <a:r>
              <a:rPr lang="cs-CZ" sz="2600" dirty="0">
                <a:solidFill>
                  <a:srgbClr val="008000"/>
                </a:solidFill>
                <a:latin typeface="Arial Black" pitchFamily="34" charset="0"/>
              </a:rPr>
              <a:t>TEXTILNÍ ČÁST</a:t>
            </a:r>
            <a:r>
              <a:rPr lang="cs-CZ" sz="2600" dirty="0">
                <a:solidFill>
                  <a:srgbClr val="FF0000"/>
                </a:solidFill>
                <a:latin typeface="Arial Black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9" name="Obrázek 8" descr="img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36165" y="-2551989"/>
            <a:ext cx="2943679" cy="842493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Obrázek 9" descr="img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004821" y="916061"/>
            <a:ext cx="720079" cy="5313911"/>
          </a:xfrm>
          <a:prstGeom prst="rect">
            <a:avLst/>
          </a:prstGeom>
          <a:ln w="38100">
            <a:solidFill>
              <a:srgbClr val="C00000"/>
            </a:solidFill>
            <a:prstDash val="sysDash"/>
          </a:ln>
        </p:spPr>
      </p:pic>
      <p:pic>
        <p:nvPicPr>
          <p:cNvPr id="11" name="Obrázek 10" descr="img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519876" y="664700"/>
            <a:ext cx="2176256" cy="88569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5364088" y="260648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</a:p>
          <a:p>
            <a:pPr algn="ctr"/>
            <a:r>
              <a:rPr lang="cs-CZ" sz="3200" b="1" dirty="0">
                <a:solidFill>
                  <a:srgbClr val="0000FF"/>
                </a:solidFill>
                <a:latin typeface="Symbol" pitchFamily="18" charset="2"/>
              </a:rPr>
              <a:t>ß</a:t>
            </a:r>
          </a:p>
          <a:p>
            <a:pPr algn="ctr"/>
            <a:r>
              <a:rPr lang="cs-CZ" sz="2400" dirty="0" err="1">
                <a:solidFill>
                  <a:srgbClr val="0000FF"/>
                </a:solidFill>
                <a:latin typeface="Arial Black" pitchFamily="34" charset="0"/>
              </a:rPr>
              <a:t>xantogenace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551712" y="566124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REGENERACE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0" y="3356992"/>
            <a:ext cx="356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VEDLEJŠÍ REAKCE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2195736" y="1556792"/>
            <a:ext cx="5688632" cy="57606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V="1">
            <a:off x="3275856" y="2132856"/>
            <a:ext cx="1368152" cy="1440160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6516216" y="1844824"/>
            <a:ext cx="2232248" cy="369332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7030A0"/>
                </a:solidFill>
                <a:latin typeface="Arial Black" pitchFamily="34" charset="0"/>
              </a:rPr>
              <a:t>karbonylsulfid</a:t>
            </a:r>
            <a:endParaRPr lang="cs-CZ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 flipV="1">
            <a:off x="5508104" y="1628800"/>
            <a:ext cx="1008112" cy="288032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  <p:pic>
        <p:nvPicPr>
          <p:cNvPr id="7" name="Obrázek 6" descr="img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3150" y="376237"/>
            <a:ext cx="4457700" cy="61055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5" name="Obrázek 4" descr="img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8669937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5" name="Obrázek 4" descr="Xanthogenate_Cellulose_Structural_Formula_V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400599" cy="61206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44008" y="2132856"/>
            <a:ext cx="4392488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Arial Black" pitchFamily="34" charset="0"/>
              </a:rPr>
              <a:t>XANTOGENACE CELULÓZY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80112" y="116632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Uhlíky C6 jsou nejreaktivnější, protože jsou nejméně stericky bráněné!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 flipH="1">
            <a:off x="3419872" y="332656"/>
            <a:ext cx="2160240" cy="1008112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1475656" y="332656"/>
            <a:ext cx="4104456" cy="216024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580112" y="3429000"/>
            <a:ext cx="345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C00000"/>
                </a:solidFill>
                <a:latin typeface="Arial Black" pitchFamily="34" charset="0"/>
              </a:rPr>
              <a:t>Z důvodů přístupnosti reakčních míst se daří dělat maximálně TRISUBSTITUOVANÉ deriváty celulózy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355976" y="4365104"/>
            <a:ext cx="1368152" cy="64807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4572000" y="4941168"/>
            <a:ext cx="1152128" cy="86409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 flipV="1">
            <a:off x="3347864" y="4365104"/>
            <a:ext cx="2376264" cy="64807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13" name="Obrázek 12" descr="img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9"/>
            <a:ext cx="4536504" cy="5904656"/>
          </a:xfrm>
          <a:prstGeom prst="rect">
            <a:avLst/>
          </a:prstGeom>
        </p:spPr>
      </p:pic>
      <p:pic>
        <p:nvPicPr>
          <p:cNvPr id="14" name="Obrázek 13" descr="img5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30236" y="2404955"/>
            <a:ext cx="2999588" cy="461563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572000" y="116632"/>
            <a:ext cx="4176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>
                <a:solidFill>
                  <a:srgbClr val="FF0000"/>
                </a:solidFill>
                <a:latin typeface="Arial Black" pitchFamily="34" charset="0"/>
              </a:rPr>
              <a:t>Před zhruba 50 lety: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 viskózové vlákno bylo dominantním chemickým vláknem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 technologie byla dovedena k téměř dokonalosti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PROČ JE DNES VLÁKNEM MINORITNÍM?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476672"/>
          </a:xfrm>
        </p:spPr>
        <p:txBody>
          <a:bodyPr/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PROČ JE DNES VLÁKNEM MINORITNÍM 1?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548680"/>
            <a:ext cx="8686800" cy="5760640"/>
          </a:xfrm>
        </p:spPr>
        <p:txBody>
          <a:bodyPr/>
          <a:lstStyle/>
          <a:p>
            <a:r>
              <a:rPr lang="cs-CZ" sz="2800" b="1" u="sng" dirty="0">
                <a:solidFill>
                  <a:srgbClr val="FF0000"/>
                </a:solidFill>
              </a:rPr>
              <a:t>Technologická náročnost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Mnoho kroků výroby</a:t>
            </a:r>
          </a:p>
          <a:p>
            <a:pPr lvl="2"/>
            <a:r>
              <a:rPr lang="cs-CZ" sz="2000" b="1" dirty="0">
                <a:solidFill>
                  <a:srgbClr val="FF0000"/>
                </a:solidFill>
              </a:rPr>
              <a:t>Praní zvlákněné viskózy,</a:t>
            </a:r>
          </a:p>
          <a:p>
            <a:pPr lvl="2"/>
            <a:r>
              <a:rPr lang="cs-CZ" sz="2000" b="1" dirty="0">
                <a:solidFill>
                  <a:srgbClr val="FF0000"/>
                </a:solidFill>
                <a:latin typeface="Arial Black" pitchFamily="34" charset="0"/>
              </a:rPr>
              <a:t>Odsíření vláken po praní,</a:t>
            </a:r>
          </a:p>
          <a:p>
            <a:pPr lvl="2"/>
            <a:r>
              <a:rPr lang="cs-CZ" sz="2000" b="1" dirty="0">
                <a:solidFill>
                  <a:srgbClr val="FF0000"/>
                </a:solidFill>
              </a:rPr>
              <a:t>Bělení vláken (dnes možná ozónem místo chloru),</a:t>
            </a:r>
          </a:p>
          <a:p>
            <a:pPr lvl="2"/>
            <a:r>
              <a:rPr lang="cs-CZ" sz="2000" b="1" dirty="0">
                <a:solidFill>
                  <a:srgbClr val="FF0000"/>
                </a:solidFill>
              </a:rPr>
              <a:t> …………………. 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Časově náročné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Rozpouštědla nutná regenerovat</a:t>
            </a:r>
          </a:p>
          <a:p>
            <a:r>
              <a:rPr lang="cs-CZ" sz="2800" b="1" u="sng" dirty="0">
                <a:solidFill>
                  <a:srgbClr val="0000FF"/>
                </a:solidFill>
              </a:rPr>
              <a:t>Náklady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Zařízení má mnoho strojů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Regenerace rozpouštědel</a:t>
            </a:r>
          </a:p>
        </p:txBody>
      </p:sp>
      <p:pic>
        <p:nvPicPr>
          <p:cNvPr id="7" name="Obrázek 6" descr="úpravy viskózy po zvláknění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199299" y="-718580"/>
            <a:ext cx="1497927" cy="4032447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H="1">
            <a:off x="4572000" y="1268760"/>
            <a:ext cx="504056" cy="648072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úpravy viskózy po zvláknění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801783" y="110986"/>
            <a:ext cx="726731" cy="56345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568952" cy="476672"/>
          </a:xfrm>
        </p:spPr>
        <p:txBody>
          <a:bodyPr/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PROČ JE DNES VLÁKNEM MINORITNÍM 2?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640"/>
          </a:xfrm>
        </p:spPr>
        <p:txBody>
          <a:bodyPr/>
          <a:lstStyle/>
          <a:p>
            <a:r>
              <a:rPr lang="cs-CZ" sz="2800" b="1" u="sng" dirty="0">
                <a:solidFill>
                  <a:srgbClr val="FF0000"/>
                </a:solidFill>
              </a:rPr>
              <a:t>Technologická náročnost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Mnoho kroků výroby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Časově náročné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Rozpouštědla nutná regenerovat</a:t>
            </a:r>
          </a:p>
          <a:p>
            <a:r>
              <a:rPr lang="cs-CZ" sz="2800" b="1" u="sng" dirty="0">
                <a:solidFill>
                  <a:srgbClr val="0000FF"/>
                </a:solidFill>
              </a:rPr>
              <a:t>Náklady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Zařízení má mnoho strojů</a:t>
            </a:r>
          </a:p>
          <a:p>
            <a:pPr lvl="1"/>
            <a:r>
              <a:rPr lang="cs-CZ" sz="2400" b="1" dirty="0">
                <a:solidFill>
                  <a:srgbClr val="0000FF"/>
                </a:solidFill>
              </a:rPr>
              <a:t>Regenerace rozpouštědel</a:t>
            </a:r>
          </a:p>
          <a:p>
            <a:r>
              <a:rPr lang="cs-CZ" sz="2800" b="1" u="sng" dirty="0">
                <a:solidFill>
                  <a:srgbClr val="008000"/>
                </a:solidFill>
              </a:rPr>
              <a:t>Ochrana životního prostředí</a:t>
            </a:r>
          </a:p>
          <a:p>
            <a:pPr lvl="1"/>
            <a:r>
              <a:rPr lang="cs-CZ" sz="2400" b="1" dirty="0">
                <a:solidFill>
                  <a:srgbClr val="008000"/>
                </a:solidFill>
              </a:rPr>
              <a:t>Sirouhlík (CS</a:t>
            </a:r>
            <a:r>
              <a:rPr lang="cs-CZ" sz="2400" b="1" baseline="-25000" dirty="0">
                <a:solidFill>
                  <a:srgbClr val="008000"/>
                </a:solidFill>
              </a:rPr>
              <a:t>2</a:t>
            </a:r>
            <a:r>
              <a:rPr lang="cs-CZ" sz="2400" b="1" dirty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cs-CZ" sz="2400" b="1" dirty="0">
                <a:solidFill>
                  <a:srgbClr val="008000"/>
                </a:solidFill>
                <a:latin typeface="Arial Black" pitchFamily="34" charset="0"/>
              </a:rPr>
              <a:t>Spotřeba vody na praní vláken je až 1000 litrů/kg vlákna</a:t>
            </a:r>
          </a:p>
          <a:p>
            <a:pPr lvl="1"/>
            <a:r>
              <a:rPr lang="cs-CZ" sz="2400" b="1" dirty="0">
                <a:solidFill>
                  <a:srgbClr val="008000"/>
                </a:solidFill>
              </a:rPr>
              <a:t>Evropa nechtěla investovat do např. </a:t>
            </a:r>
            <a:r>
              <a:rPr lang="cs-CZ" sz="2400" b="1" dirty="0" err="1">
                <a:solidFill>
                  <a:srgbClr val="008000"/>
                </a:solidFill>
              </a:rPr>
              <a:t>víceplášťových</a:t>
            </a:r>
            <a:r>
              <a:rPr lang="cs-CZ" sz="2400" b="1" dirty="0">
                <a:solidFill>
                  <a:srgbClr val="008000"/>
                </a:solidFill>
              </a:rPr>
              <a:t> budov a záchytu CS</a:t>
            </a:r>
            <a:r>
              <a:rPr lang="cs-CZ" sz="2400" b="1" baseline="-25000" dirty="0">
                <a:solidFill>
                  <a:srgbClr val="0080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20" name="TextovéPole 19"/>
          <p:cNvSpPr txBox="1"/>
          <p:nvPr/>
        </p:nvSpPr>
        <p:spPr>
          <a:xfrm>
            <a:off x="107504" y="2564904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</a:rPr>
              <a:t>Jádro s jinou strukturou 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691680" y="19888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SLUPKA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3707904" y="18864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Pomalé srážení &gt; stejnoměrná struktura napříč vláknem &gt; VYŠŠÍ PEVNOST &gt; KORDOVÉ HEDVÁBÍ</a:t>
            </a:r>
          </a:p>
        </p:txBody>
      </p:sp>
      <p:pic>
        <p:nvPicPr>
          <p:cNvPr id="15" name="Obrázek 14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662284" y="666309"/>
            <a:ext cx="4680520" cy="6029433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>
            <a:off x="2375756" y="1988840"/>
            <a:ext cx="3852428" cy="720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1115616" y="2780928"/>
            <a:ext cx="5832648" cy="7200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3707904" y="650305"/>
            <a:ext cx="144016" cy="2850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cs-CZ" sz="3600" dirty="0">
                <a:solidFill>
                  <a:srgbClr val="008000"/>
                </a:solidFill>
                <a:latin typeface="Arial Black" pitchFamily="34" charset="0"/>
              </a:rPr>
              <a:t>KDE MÁ VISKÓZOVÝ KORD JEŠTĚ DNES ŠANCI?</a:t>
            </a:r>
            <a:endParaRPr lang="cs-CZ" sz="3600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r>
              <a:rPr lang="cs-CZ" b="1" u="sng" dirty="0">
                <a:solidFill>
                  <a:srgbClr val="FF0000"/>
                </a:solidFill>
                <a:latin typeface="Arial Black" pitchFamily="34" charset="0"/>
              </a:rPr>
              <a:t>KORD</a:t>
            </a:r>
            <a:r>
              <a:rPr lang="cs-CZ" b="1" u="sng" dirty="0">
                <a:solidFill>
                  <a:srgbClr val="FF0000"/>
                </a:solidFill>
              </a:rPr>
              <a:t> </a:t>
            </a:r>
            <a:r>
              <a:rPr lang="cs-CZ" sz="2400" b="1" u="sng" dirty="0">
                <a:solidFill>
                  <a:srgbClr val="FF0000"/>
                </a:solidFill>
              </a:rPr>
              <a:t>= hedvábí s extrémně vysokou pevností</a:t>
            </a:r>
          </a:p>
          <a:p>
            <a:pPr>
              <a:buNone/>
            </a:pPr>
            <a:r>
              <a:rPr lang="cs-CZ" b="1" u="sng" dirty="0">
                <a:solidFill>
                  <a:srgbClr val="008000"/>
                </a:solidFill>
                <a:latin typeface="Arial Black" pitchFamily="34" charset="0"/>
              </a:rPr>
              <a:t>VÝROBA UHLÍKOVÝCH VLÁKEN</a:t>
            </a:r>
          </a:p>
          <a:p>
            <a:pPr lvl="1"/>
            <a:r>
              <a:rPr lang="cs-CZ" sz="2400" b="1" dirty="0">
                <a:solidFill>
                  <a:srgbClr val="C00000"/>
                </a:solidFill>
                <a:latin typeface="Arial Black" pitchFamily="34" charset="0"/>
              </a:rPr>
              <a:t>PAN (polyakrylonitril) – hlavní surovina</a:t>
            </a:r>
          </a:p>
          <a:p>
            <a:pPr lvl="1"/>
            <a:r>
              <a:rPr lang="cs-CZ" sz="2400" b="1" dirty="0">
                <a:latin typeface="Arial Black" pitchFamily="34" charset="0"/>
              </a:rPr>
              <a:t>Smoly z karbonizace černého uhlí (vedlejší produkt v koksovně) – minoritní surovina</a:t>
            </a:r>
          </a:p>
          <a:p>
            <a:pPr lvl="1"/>
            <a:r>
              <a:rPr lang="cs-CZ" sz="3200" b="1" dirty="0">
                <a:solidFill>
                  <a:srgbClr val="008000"/>
                </a:solidFill>
                <a:latin typeface="Arial Black" pitchFamily="34" charset="0"/>
              </a:rPr>
              <a:t>Viskózový kord – </a:t>
            </a:r>
            <a:r>
              <a:rPr lang="cs-CZ" sz="2400" b="1" dirty="0">
                <a:solidFill>
                  <a:srgbClr val="008000"/>
                </a:solidFill>
                <a:latin typeface="Arial Black" pitchFamily="34" charset="0"/>
              </a:rPr>
              <a:t>nyní spíše opomíjená surovina &gt;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ŠANCE PRO VÁS!</a:t>
            </a:r>
          </a:p>
          <a:p>
            <a:r>
              <a:rPr lang="cs-CZ" b="1" dirty="0">
                <a:solidFill>
                  <a:srgbClr val="7030A0"/>
                </a:solidFill>
                <a:latin typeface="Arial Black" pitchFamily="34" charset="0"/>
              </a:rPr>
              <a:t>Viskózový kord -  dříve kostry pneumatik</a:t>
            </a:r>
          </a:p>
          <a:p>
            <a:pPr algn="ctr">
              <a:buNone/>
            </a:pP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Ukázka sekaných vláken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endParaRPr lang="cs-CZ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5674642"/>
          </a:xfrm>
        </p:spPr>
        <p:txBody>
          <a:bodyPr/>
          <a:lstStyle/>
          <a:p>
            <a:r>
              <a:rPr lang="cs-CZ" sz="3000" dirty="0">
                <a:solidFill>
                  <a:srgbClr val="0000FF"/>
                </a:solidFill>
                <a:latin typeface="Arial Black" pitchFamily="34" charset="0"/>
              </a:rPr>
              <a:t>Viskózové hedvábí (vlákno na bázi polysacharidu) </a:t>
            </a:r>
            <a:r>
              <a:rPr lang="cs-CZ" sz="3000" dirty="0">
                <a:solidFill>
                  <a:srgbClr val="FF0000"/>
                </a:solidFill>
                <a:latin typeface="Arial Black" pitchFamily="34" charset="0"/>
              </a:rPr>
              <a:t>bylo prvním konkurentem </a:t>
            </a:r>
            <a:r>
              <a:rPr lang="cs-CZ" sz="3000" dirty="0">
                <a:solidFill>
                  <a:srgbClr val="008000"/>
                </a:solidFill>
                <a:latin typeface="Arial Black" pitchFamily="34" charset="0"/>
              </a:rPr>
              <a:t>PŘÍRODNÍHO HEDVÁNÍ (bílkovinné vlákno)</a:t>
            </a:r>
            <a:br>
              <a:rPr lang="cs-CZ" sz="30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000" dirty="0">
                <a:solidFill>
                  <a:srgbClr val="C00000"/>
                </a:solidFill>
                <a:latin typeface="Arial Black" pitchFamily="34" charset="0"/>
              </a:rPr>
              <a:t>V Československu dostupné už v roce 1934!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6" name="Obrázek 5" descr="img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838422" y="1350590"/>
            <a:ext cx="5996308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179512" y="18864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CO SE DŘÍVE VYRÁBĚLO V ČESKOSLOVENSKU Z VISKÓZY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07505" y="1397000"/>
          <a:ext cx="903649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0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FF"/>
                          </a:solidFill>
                        </a:rPr>
                        <a:t>Celofán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00FF"/>
                          </a:solidFill>
                        </a:rPr>
                        <a:t>Svit u </a:t>
                      </a:r>
                      <a:r>
                        <a:rPr lang="cs-CZ" dirty="0" err="1">
                          <a:solidFill>
                            <a:srgbClr val="0000FF"/>
                          </a:solidFill>
                        </a:rPr>
                        <a:t>Popradu</a:t>
                      </a:r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cs-CZ" sz="48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Zlikvidováno</a:t>
                      </a:r>
                    </a:p>
                    <a:p>
                      <a:pPr algn="ctr"/>
                      <a:r>
                        <a:rPr lang="cs-CZ" sz="48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VŠE</a:t>
                      </a:r>
                      <a:endParaRPr lang="cs-CZ" sz="32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Stříž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Neratovice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Hedvábí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Lovosice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Hedvábí a kablík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Svit u </a:t>
                      </a:r>
                      <a:r>
                        <a:rPr lang="cs-CZ" dirty="0" err="1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Popradu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79512" y="3212976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solidFill>
                  <a:srgbClr val="7030A0"/>
                </a:solidFill>
                <a:latin typeface="Arial Black" pitchFamily="34" charset="0"/>
              </a:rPr>
              <a:t>Celková kapacita byla v roce 1985</a:t>
            </a:r>
          </a:p>
          <a:p>
            <a:pPr algn="ctr"/>
            <a:r>
              <a:rPr lang="cs-CZ" sz="6000" dirty="0">
                <a:solidFill>
                  <a:srgbClr val="7030A0"/>
                </a:solidFill>
                <a:latin typeface="Arial Black" pitchFamily="34" charset="0"/>
              </a:rPr>
              <a:t> 57 000 t 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5" name="Obrázek 4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369343" cy="3789040"/>
          </a:xfrm>
          <a:prstGeom prst="rect">
            <a:avLst/>
          </a:prstGeom>
        </p:spPr>
      </p:pic>
      <p:pic>
        <p:nvPicPr>
          <p:cNvPr id="6" name="Obrázek 5" descr="netkanka viskoza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795110"/>
            <a:ext cx="4685134" cy="406289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44008" y="18864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VISKÓZOVÉ VLÁKNO </a:t>
            </a: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Netkaná textilie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pic>
        <p:nvPicPr>
          <p:cNvPr id="8" name="Obrázek 7" descr="img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05459" y="890885"/>
            <a:ext cx="6048672" cy="450016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5" name="Obrázek 4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369343" cy="378904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44008" y="18864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VISKÓZOVÉ VLÁKNO </a:t>
            </a:r>
          </a:p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Netkaná textilie</a:t>
            </a:r>
          </a:p>
        </p:txBody>
      </p:sp>
      <p:pic>
        <p:nvPicPr>
          <p:cNvPr id="8" name="Obrázek 7" descr="netkanka viskoza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4294" y="2348880"/>
            <a:ext cx="5199706" cy="450912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18864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VISKÓZOVÉ VLÁKNO </a:t>
            </a:r>
          </a:p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Netkaná textilie </a:t>
            </a:r>
            <a:r>
              <a:rPr lang="cs-CZ" sz="4400" dirty="0">
                <a:solidFill>
                  <a:srgbClr val="0000FF"/>
                </a:solidFill>
                <a:latin typeface="Arial Black" pitchFamily="34" charset="0"/>
              </a:rPr>
              <a:t>SMĚSNÁ 1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netkana text na folii 29082018 1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92555"/>
            <a:ext cx="6048672" cy="524533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VISKÓZOVÉ VLÁKNO Netkaná textilie SMĚSNÁ 2</a:t>
            </a:r>
          </a:p>
        </p:txBody>
      </p:sp>
      <p:pic>
        <p:nvPicPr>
          <p:cNvPr id="8" name="Obrázek 7" descr="netkana text na folii 29082018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6" y="648222"/>
            <a:ext cx="7167103" cy="621522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VISKÓZOVÉ VLÁKNO Netkaná textilie SMĚSNÁ 3</a:t>
            </a:r>
          </a:p>
        </p:txBody>
      </p:sp>
      <p:pic>
        <p:nvPicPr>
          <p:cNvPr id="9" name="Obrázek 8" descr="netkana text na folii 29082018 5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001"/>
            <a:ext cx="7128792" cy="618199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491880" y="5473005"/>
            <a:ext cx="5652120" cy="138499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Textilie je propojená jen MECHANICKY, není v ní POJIVO  ani PROTAVENÍ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VISKÓZOVÉ VLÁKNO Netkaná textilie SMĚSNÁ 4</a:t>
            </a:r>
          </a:p>
        </p:txBody>
      </p:sp>
      <p:pic>
        <p:nvPicPr>
          <p:cNvPr id="8" name="Obrázek 7" descr="netkana text na folii 29082018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7192576" cy="62373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148064" y="620688"/>
            <a:ext cx="3995936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BAVLNA &gt; vlákno je do spirály a není hladké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111552" y="4303455"/>
            <a:ext cx="403244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C00000"/>
                </a:solidFill>
                <a:latin typeface="Arial Black" pitchFamily="34" charset="0"/>
              </a:rPr>
              <a:t>SYNTETICKÉ VLÁKNO &gt; JE HLADKÉ + ROVNÉ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3779912" y="2996952"/>
            <a:ext cx="1368152" cy="1944216"/>
          </a:xfrm>
          <a:prstGeom prst="straightConnector1">
            <a:avLst/>
          </a:prstGeom>
          <a:ln w="1016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3419872" y="908720"/>
            <a:ext cx="1800200" cy="72008"/>
          </a:xfrm>
          <a:prstGeom prst="straightConnector1">
            <a:avLst/>
          </a:prstGeom>
          <a:ln w="1016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Hydrolýza celulózy 1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8" name="Obrázek 7" descr="str 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97976" y="-333680"/>
            <a:ext cx="5148048" cy="864096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Katalyzováno hlavně ANORGANICKÝMI KYSELINAMI (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HCl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, H</a:t>
            </a:r>
            <a:r>
              <a:rPr lang="cs-CZ" sz="2800" baseline="-25000" dirty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800" baseline="-25000" dirty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915816" y="1700808"/>
            <a:ext cx="3384376" cy="523220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Štěpení řetězce</a:t>
            </a:r>
          </a:p>
        </p:txBody>
      </p:sp>
      <p:cxnSp>
        <p:nvCxnSpPr>
          <p:cNvPr id="12" name="Přímá spojovací šipka 11"/>
          <p:cNvCxnSpPr>
            <a:stCxn id="10" idx="1"/>
          </p:cNvCxnSpPr>
          <p:nvPr/>
        </p:nvCxnSpPr>
        <p:spPr>
          <a:xfrm flipH="1">
            <a:off x="2195736" y="1962418"/>
            <a:ext cx="720080" cy="26422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6300192" y="2060848"/>
            <a:ext cx="432048" cy="72008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Hydrolýza celulózy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Katalyzováno hlavně ANORGANICKÝMI KYSELINAMI (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HCl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, H</a:t>
            </a:r>
            <a:r>
              <a:rPr lang="cs-CZ" sz="2800" baseline="-25000" dirty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800" baseline="-25000" dirty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0" y="170080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Stačí </a:t>
            </a:r>
            <a:r>
              <a:rPr lang="cs-CZ" sz="2800" dirty="0" err="1">
                <a:solidFill>
                  <a:srgbClr val="008000"/>
                </a:solidFill>
                <a:latin typeface="Arial Black" pitchFamily="34" charset="0"/>
              </a:rPr>
              <a:t>napreparovat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 celulózu 1 % roztokem těchto kyselin a usušit při 60 – 70 °C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0" y="2708920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Výsledkem je tzv. </a:t>
            </a:r>
            <a:r>
              <a:rPr lang="cs-CZ" sz="2800" u="sng" dirty="0">
                <a:solidFill>
                  <a:srgbClr val="C00000"/>
                </a:solidFill>
                <a:latin typeface="Arial Black" pitchFamily="34" charset="0"/>
              </a:rPr>
              <a:t>HYDROCELULÓZA</a:t>
            </a:r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, která má nižší polymerační stupeň &gt; </a:t>
            </a:r>
            <a:r>
              <a:rPr lang="cs-CZ" sz="2800" i="1" u="sng" dirty="0">
                <a:solidFill>
                  <a:srgbClr val="FF0000"/>
                </a:solidFill>
                <a:latin typeface="Arial Black" pitchFamily="34" charset="0"/>
              </a:rPr>
              <a:t>viz minulý snímek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0" y="4005064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>
                <a:solidFill>
                  <a:srgbClr val="7030A0"/>
                </a:solidFill>
                <a:latin typeface="Arial Black" pitchFamily="34" charset="0"/>
              </a:rPr>
              <a:t>HYDROCELULÓZA</a:t>
            </a: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má tyto jiné vlastnosti: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dává reakci na redukující cukry &gt; koncové skupiny po štěpení jsou aldehydické,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má, závislosti na výsledném polymeračním stupni, vyšší rozpustnosti v alkáliích (</a:t>
            </a:r>
            <a:r>
              <a:rPr lang="cs-CZ" sz="2800" dirty="0" err="1">
                <a:solidFill>
                  <a:srgbClr val="7030A0"/>
                </a:solidFill>
                <a:latin typeface="Arial Black" pitchFamily="34" charset="0"/>
              </a:rPr>
              <a:t>NaOH</a:t>
            </a: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) </a:t>
            </a:r>
            <a:endParaRPr lang="cs-CZ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ROZPOUŠTĚDLA celulózy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Většinou se jedná o 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DERIVÁTY CELULÓZY 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nebo o ČÁSTEČNOU ROZPUSTNOST (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NaOH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)!</a:t>
            </a:r>
          </a:p>
        </p:txBody>
      </p:sp>
      <p:pic>
        <p:nvPicPr>
          <p:cNvPr id="10" name="Obrázek 9" descr="str 1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526952" y="1305696"/>
            <a:ext cx="5112568" cy="575877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275856" y="4077072"/>
            <a:ext cx="4104456" cy="2592288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75856" y="3212976"/>
            <a:ext cx="5544616" cy="792088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3212976"/>
            <a:ext cx="3024336" cy="707886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  <a:latin typeface="Arial Black" pitchFamily="34" charset="0"/>
              </a:rPr>
              <a:t>Toto jsem našel jen v původní literatuře!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0" y="4077072"/>
            <a:ext cx="3131840" cy="267765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Nejnovější trendy: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IONTOVÉ KAPALINY,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TAVENIVY SOLÍ (např. ZnCl</a:t>
            </a:r>
            <a:r>
              <a:rPr lang="cs-CZ" sz="2400" baseline="-250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. 4H</a:t>
            </a:r>
            <a:r>
              <a:rPr lang="cs-CZ" sz="2400" baseline="-250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O.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Proč se </a:t>
            </a:r>
            <a:r>
              <a:rPr lang="cs-CZ" sz="4800" u="sng" dirty="0">
                <a:solidFill>
                  <a:srgbClr val="FF0000"/>
                </a:solidFill>
                <a:latin typeface="Arial Black" pitchFamily="34" charset="0"/>
              </a:rPr>
              <a:t>ASI</a:t>
            </a:r>
            <a:r>
              <a:rPr lang="cs-CZ" sz="4800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začalo vyrábět VISKÓZOVÉ VLÁKNO?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b="1" dirty="0">
                <a:solidFill>
                  <a:srgbClr val="0000FF"/>
                </a:solidFill>
              </a:rPr>
              <a:t>NEKONEČNÉ VLÁKNO</a:t>
            </a:r>
          </a:p>
          <a:p>
            <a:r>
              <a:rPr lang="cs-CZ" b="1" dirty="0">
                <a:solidFill>
                  <a:srgbClr val="FF0000"/>
                </a:solidFill>
              </a:rPr>
              <a:t>Náhrada přírodního hedvábí</a:t>
            </a:r>
          </a:p>
          <a:p>
            <a:r>
              <a:rPr lang="cs-CZ" b="1" dirty="0">
                <a:solidFill>
                  <a:srgbClr val="008000"/>
                </a:solidFill>
              </a:rPr>
              <a:t>Barvení ve hmotě</a:t>
            </a:r>
          </a:p>
          <a:p>
            <a:r>
              <a:rPr lang="cs-CZ" b="1" dirty="0">
                <a:solidFill>
                  <a:srgbClr val="C00000"/>
                </a:solidFill>
              </a:rPr>
              <a:t>Možnost různých průměrů</a:t>
            </a:r>
          </a:p>
          <a:p>
            <a:r>
              <a:rPr lang="cs-CZ" b="1" dirty="0">
                <a:solidFill>
                  <a:srgbClr val="FFC000"/>
                </a:solidFill>
                <a:latin typeface="Arial Black" pitchFamily="34" charset="0"/>
              </a:rPr>
              <a:t>Možnost ovlivnit mechanické vlastnosti dloužením atd.</a:t>
            </a:r>
          </a:p>
          <a:p>
            <a:r>
              <a:rPr lang="cs-CZ" b="1" dirty="0">
                <a:solidFill>
                  <a:srgbClr val="7030A0"/>
                </a:solidFill>
              </a:rPr>
              <a:t>Využití celulózy jiného původu než je bavlna</a:t>
            </a:r>
          </a:p>
          <a:p>
            <a:r>
              <a:rPr lang="cs-CZ" b="1" dirty="0"/>
              <a:t>???????????????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9" name="Obrázek 8" descr="img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2664296"/>
          </a:xfrm>
          <a:prstGeom prst="rect">
            <a:avLst/>
          </a:prstGeom>
        </p:spPr>
      </p:pic>
      <p:pic>
        <p:nvPicPr>
          <p:cNvPr id="10" name="Obrázek 9" descr="img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573016"/>
            <a:ext cx="8504524" cy="12241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8184" y="1268760"/>
            <a:ext cx="2592288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Působením ALKYLAČNÍCH ČINIDEL na ALKALICELULÓZU vznikají C-ALKYLDERIVÁTY CELULÓZY 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2771800" y="1196752"/>
            <a:ext cx="144016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3563888" y="764704"/>
            <a:ext cx="2664296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95536" y="494116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8000"/>
                </a:solidFill>
              </a:rPr>
              <a:t>Působením aldehydu vzniká POLOACETAL  a pak může reagovat na  ACETAL.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7" name="Obrázek 6" descr="img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899592" y="188640"/>
            <a:ext cx="6696744" cy="603961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Oxidovaná celulóza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16624"/>
          </a:xfrm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SYNTHESIA  Pardubice &gt; OKCEL</a:t>
            </a:r>
          </a:p>
          <a:p>
            <a:pPr lvl="1"/>
            <a:r>
              <a:rPr lang="cs-CZ" sz="2000" b="1" dirty="0"/>
              <a:t>PRÁŠEK</a:t>
            </a:r>
          </a:p>
          <a:p>
            <a:pPr lvl="1"/>
            <a:r>
              <a:rPr lang="cs-CZ" sz="2000" b="1" dirty="0"/>
              <a:t>TEXTILIE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Medicína – hemostatikum, vstřebatelné pokryvy ran</a:t>
            </a:r>
          </a:p>
          <a:p>
            <a:pPr lvl="1"/>
            <a:r>
              <a:rPr lang="cs-CZ" sz="2000" b="1" dirty="0"/>
              <a:t>Technické – laky, fólie, ……..</a:t>
            </a:r>
          </a:p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Oxidace bavlny</a:t>
            </a:r>
          </a:p>
          <a:p>
            <a:pPr lvl="1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H</a:t>
            </a:r>
            <a:r>
              <a:rPr lang="cs-CZ" sz="2000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cs-CZ" sz="2000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, HNO</a:t>
            </a:r>
            <a:r>
              <a:rPr lang="cs-CZ" sz="2000" baseline="-25000" dirty="0">
                <a:solidFill>
                  <a:srgbClr val="008000"/>
                </a:solidFill>
                <a:latin typeface="Arial Black" pitchFamily="34" charset="0"/>
              </a:rPr>
              <a:t>3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, CHLORNANY, …</a:t>
            </a:r>
          </a:p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Druhy oxidované celulózy</a:t>
            </a:r>
          </a:p>
          <a:p>
            <a:pPr lvl="1"/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Dělení podle toho, co způsobí oxidace na hlavním řetězci</a:t>
            </a:r>
          </a:p>
          <a:p>
            <a:pPr lvl="1"/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Různé rozpustnosti ve vodě a v roztoku </a:t>
            </a:r>
            <a:r>
              <a:rPr lang="cs-CZ" sz="2000" dirty="0" err="1">
                <a:solidFill>
                  <a:srgbClr val="C00000"/>
                </a:solidFill>
                <a:latin typeface="Arial Black" pitchFamily="34" charset="0"/>
              </a:rPr>
              <a:t>NaOH</a:t>
            </a:r>
            <a:endParaRPr lang="cs-CZ" sz="2000" dirty="0">
              <a:solidFill>
                <a:srgbClr val="C00000"/>
              </a:solidFill>
              <a:latin typeface="Arial Black" pitchFamily="34" charset="0"/>
            </a:endParaRP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5" name="Obrázek 4" descr="str 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43608" y="620688"/>
            <a:ext cx="6949440" cy="528523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107504" y="18864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Základní schéma oxidace celulózy 1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051720" y="494116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 descr="str 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60403" y="-616187"/>
            <a:ext cx="6021288" cy="892708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14" name="Obrázek 13" descr="str 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54511" y="-494271"/>
            <a:ext cx="5690961" cy="8496944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107504" y="18864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Základní schéma oxidace celulózy 2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051720" y="494116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4427984" y="5013176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6660232" y="4005064"/>
            <a:ext cx="2088232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7" name="Obrázek 6" descr="img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071727" cy="2880320"/>
          </a:xfrm>
          <a:prstGeom prst="rect">
            <a:avLst/>
          </a:prstGeom>
        </p:spPr>
      </p:pic>
      <p:pic>
        <p:nvPicPr>
          <p:cNvPr id="8" name="Obrázek 7" descr="img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165" y="3212976"/>
            <a:ext cx="7822283" cy="302433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67544" y="188640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331640" y="3212976"/>
            <a:ext cx="2304256" cy="21602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>
            <a:stCxn id="10" idx="3"/>
          </p:cNvCxnSpPr>
          <p:nvPr/>
        </p:nvCxnSpPr>
        <p:spPr>
          <a:xfrm flipV="1">
            <a:off x="3635896" y="1988840"/>
            <a:ext cx="1080120" cy="133214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6084168" y="3284984"/>
            <a:ext cx="2520280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ovací šipka 14"/>
          <p:cNvCxnSpPr>
            <a:stCxn id="13" idx="1"/>
          </p:cNvCxnSpPr>
          <p:nvPr/>
        </p:nvCxnSpPr>
        <p:spPr>
          <a:xfrm flipH="1">
            <a:off x="3851920" y="3392996"/>
            <a:ext cx="2232248" cy="10441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827584" y="3645024"/>
            <a:ext cx="1224136" cy="216024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2123728" y="3861048"/>
            <a:ext cx="4680520" cy="936104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Celulóza pro zastavování krve</a:t>
            </a:r>
            <a:endParaRPr lang="cs-CZ" sz="32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6" name="Obrázek 5" descr="https://static.wixstatic.com/media/14efbf_b4f615f4d5f1ac43a6cd2d5a6c3b2070.png/v1/fill/w_130,h_157,al_c,usm_0.66_1.00_0.01/14efbf_b4f615f4d5f1ac43a6cd2d5a6c3b207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https://static.wixstatic.com/media/14efbf_79aebc7eaac62d82a3bd09186f7545a7.png/v1/fill/w_130,h_156,al_c,usm_0.66_1.00_0.01/14efbf_79aebc7eaac62d82a3bd09186f7545a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501008"/>
            <a:ext cx="26642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https://static.wixstatic.com/media/14efbf_06d8cc034c83d2642390ad30ec7336bd.png/v1/fill/w_130,h_156,al_c,usm_0.66_1.00_0.01/14efbf_06d8cc034c83d2642390ad30ec7336bd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73016"/>
            <a:ext cx="2558151" cy="256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07504" y="3933056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US Patent 8,828,050 B2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347864" y="692696"/>
            <a:ext cx="5544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XStat</a:t>
            </a:r>
            <a:r>
              <a:rPr lang="cs-CZ" dirty="0"/>
              <a:t>®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first</a:t>
            </a:r>
            <a:r>
              <a:rPr lang="cs-CZ" dirty="0"/>
              <a:t>-in-</a:t>
            </a:r>
            <a:r>
              <a:rPr lang="cs-CZ" dirty="0" err="1"/>
              <a:t>kind</a:t>
            </a:r>
            <a:r>
              <a:rPr lang="cs-CZ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hemostatic</a:t>
            </a:r>
            <a:r>
              <a:rPr lang="cs-CZ" b="1" dirty="0">
                <a:solidFill>
                  <a:srgbClr val="FF0000"/>
                </a:solidFill>
              </a:rPr>
              <a:t> device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gunshot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shrapnel</a:t>
            </a:r>
            <a:r>
              <a:rPr lang="cs-CZ" dirty="0"/>
              <a:t> </a:t>
            </a:r>
            <a:r>
              <a:rPr lang="cs-CZ" dirty="0" err="1"/>
              <a:t>wounds</a:t>
            </a:r>
            <a:r>
              <a:rPr lang="cs-CZ" dirty="0"/>
              <a:t>. </a:t>
            </a:r>
            <a:r>
              <a:rPr lang="cs-CZ" dirty="0" err="1"/>
              <a:t>XStat</a:t>
            </a:r>
            <a:r>
              <a:rPr lang="cs-CZ" dirty="0"/>
              <a:t> </a:t>
            </a:r>
            <a:r>
              <a:rPr lang="cs-CZ" dirty="0" err="1"/>
              <a:t>works</a:t>
            </a:r>
            <a:r>
              <a:rPr lang="cs-CZ" dirty="0"/>
              <a:t> by </a:t>
            </a:r>
            <a:r>
              <a:rPr lang="cs-CZ" dirty="0" err="1"/>
              <a:t>injecting</a:t>
            </a:r>
            <a:r>
              <a:rPr lang="cs-CZ" dirty="0"/>
              <a:t> a </a:t>
            </a:r>
            <a:r>
              <a:rPr lang="cs-CZ" dirty="0" err="1"/>
              <a:t>group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small</a:t>
            </a:r>
            <a:r>
              <a:rPr lang="cs-CZ" b="1" dirty="0">
                <a:solidFill>
                  <a:srgbClr val="FF0000"/>
                </a:solidFill>
              </a:rPr>
              <a:t>, </a:t>
            </a:r>
            <a:r>
              <a:rPr lang="cs-CZ" b="1" dirty="0" err="1">
                <a:solidFill>
                  <a:srgbClr val="FF0000"/>
                </a:solidFill>
              </a:rPr>
              <a:t>rapidly</a:t>
            </a: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b="1" dirty="0" err="1">
                <a:solidFill>
                  <a:srgbClr val="FF0000"/>
                </a:solidFill>
              </a:rPr>
              <a:t>expanding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sponges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into</a:t>
            </a:r>
            <a:r>
              <a:rPr lang="cs-CZ" b="1" dirty="0">
                <a:solidFill>
                  <a:srgbClr val="FF0000"/>
                </a:solidFill>
              </a:rPr>
              <a:t> a </a:t>
            </a:r>
            <a:r>
              <a:rPr lang="cs-CZ" b="1" dirty="0" err="1">
                <a:solidFill>
                  <a:srgbClr val="FF0000"/>
                </a:solidFill>
              </a:rPr>
              <a:t>wound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cavity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 err="1"/>
              <a:t>using</a:t>
            </a:r>
            <a:r>
              <a:rPr lang="cs-CZ" dirty="0"/>
              <a:t> a syringe-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applicator</a:t>
            </a:r>
            <a:r>
              <a:rPr lang="cs-CZ" dirty="0"/>
              <a:t>.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sponge</a:t>
            </a:r>
            <a:r>
              <a:rPr lang="cs-CZ" dirty="0"/>
              <a:t> </a:t>
            </a:r>
            <a:r>
              <a:rPr lang="cs-CZ" dirty="0" err="1"/>
              <a:t>contains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x-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detectable</a:t>
            </a:r>
            <a:r>
              <a:rPr lang="cs-CZ" dirty="0"/>
              <a:t> </a:t>
            </a:r>
            <a:r>
              <a:rPr lang="cs-CZ" dirty="0" err="1"/>
              <a:t>marker</a:t>
            </a:r>
            <a:r>
              <a:rPr lang="cs-CZ" dirty="0"/>
              <a:t>.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wound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XSTAT </a:t>
            </a:r>
            <a:r>
              <a:rPr lang="cs-CZ" dirty="0" err="1"/>
              <a:t>sponges</a:t>
            </a:r>
            <a:r>
              <a:rPr lang="cs-CZ" dirty="0"/>
              <a:t> </a:t>
            </a:r>
            <a:r>
              <a:rPr lang="cs-CZ" dirty="0" err="1"/>
              <a:t>expand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swell</a:t>
            </a:r>
            <a:r>
              <a:rPr lang="cs-CZ" dirty="0"/>
              <a:t> to </a:t>
            </a:r>
            <a:r>
              <a:rPr lang="cs-CZ" b="1" dirty="0" err="1">
                <a:solidFill>
                  <a:srgbClr val="FF0000"/>
                </a:solidFill>
              </a:rPr>
              <a:t>fill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the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wound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cavity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within</a:t>
            </a:r>
            <a:r>
              <a:rPr lang="cs-CZ" b="1" dirty="0">
                <a:solidFill>
                  <a:srgbClr val="FF0000"/>
                </a:solidFill>
              </a:rPr>
              <a:t> 20 </a:t>
            </a:r>
            <a:r>
              <a:rPr lang="cs-CZ" b="1" dirty="0" err="1">
                <a:solidFill>
                  <a:srgbClr val="FF0000"/>
                </a:solidFill>
              </a:rPr>
              <a:t>seconds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of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contact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with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blood</a:t>
            </a:r>
            <a:r>
              <a:rPr lang="cs-CZ" b="1" dirty="0">
                <a:solidFill>
                  <a:srgbClr val="FF0000"/>
                </a:solidFill>
              </a:rPr>
              <a:t>. </a:t>
            </a:r>
            <a:r>
              <a:rPr lang="cs-CZ" b="1" dirty="0" err="1">
                <a:solidFill>
                  <a:srgbClr val="008000"/>
                </a:solidFill>
              </a:rPr>
              <a:t>This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creates</a:t>
            </a:r>
            <a:r>
              <a:rPr lang="cs-CZ" b="1" dirty="0">
                <a:solidFill>
                  <a:srgbClr val="008000"/>
                </a:solidFill>
              </a:rPr>
              <a:t> a </a:t>
            </a:r>
            <a:r>
              <a:rPr lang="cs-CZ" b="1" dirty="0" err="1">
                <a:solidFill>
                  <a:srgbClr val="008000"/>
                </a:solidFill>
              </a:rPr>
              <a:t>temporary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barrier</a:t>
            </a:r>
            <a:r>
              <a:rPr lang="cs-CZ" b="1" dirty="0">
                <a:solidFill>
                  <a:srgbClr val="008000"/>
                </a:solidFill>
              </a:rPr>
              <a:t> to </a:t>
            </a:r>
            <a:r>
              <a:rPr lang="cs-CZ" b="1" dirty="0" err="1">
                <a:solidFill>
                  <a:srgbClr val="008000"/>
                </a:solidFill>
              </a:rPr>
              <a:t>blood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flow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and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provides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hemostatic</a:t>
            </a:r>
            <a:r>
              <a:rPr lang="cs-CZ" b="1" dirty="0">
                <a:solidFill>
                  <a:srgbClr val="008000"/>
                </a:solidFill>
              </a:rPr>
              <a:t> </a:t>
            </a:r>
            <a:r>
              <a:rPr lang="cs-CZ" b="1" dirty="0" err="1">
                <a:solidFill>
                  <a:srgbClr val="008000"/>
                </a:solidFill>
              </a:rPr>
              <a:t>pressure</a:t>
            </a:r>
            <a:r>
              <a:rPr lang="cs-CZ" b="1" dirty="0">
                <a:solidFill>
                  <a:srgbClr val="008000"/>
                </a:solidFill>
              </a:rPr>
              <a:t>. 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pic>
        <p:nvPicPr>
          <p:cNvPr id="5" name="Obrázek 4" descr="img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22797" y="-3054645"/>
            <a:ext cx="2321154" cy="86637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2564904"/>
            <a:ext cx="87849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Podrobný popis výrobku </a:t>
            </a:r>
            <a:r>
              <a:rPr lang="cs-CZ" b="1" dirty="0">
                <a:solidFill>
                  <a:srgbClr val="FF0000"/>
                </a:solidFill>
              </a:rPr>
              <a:t>Kompres </a:t>
            </a:r>
            <a:r>
              <a:rPr lang="cs-CZ" b="1" dirty="0" err="1">
                <a:solidFill>
                  <a:srgbClr val="FF0000"/>
                </a:solidFill>
              </a:rPr>
              <a:t>Medicomp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/>
              <a:t>nester.10x10cm/100ks 4218251</a:t>
            </a:r>
          </a:p>
          <a:p>
            <a:r>
              <a:rPr lang="cs-CZ" dirty="0"/>
              <a:t>Kompres z netkaného textilu </a:t>
            </a:r>
            <a:r>
              <a:rPr lang="cs-CZ" dirty="0" err="1"/>
              <a:t>Medicomp</a:t>
            </a:r>
            <a:r>
              <a:rPr lang="cs-CZ" dirty="0"/>
              <a:t> může být v mnoha oblastech na oddělení i v ambulanci vhodnou alternativou ke klasickému mulovému kompresu.</a:t>
            </a:r>
          </a:p>
          <a:p>
            <a:r>
              <a:rPr lang="cs-CZ" dirty="0"/>
              <a:t>Kompresy z netkaného textilu </a:t>
            </a:r>
            <a:r>
              <a:rPr lang="cs-CZ" dirty="0" err="1"/>
              <a:t>Medicomp</a:t>
            </a:r>
            <a:r>
              <a:rPr lang="cs-CZ" dirty="0"/>
              <a:t> z 60 % viskózy a 34 % polyesterových vláken mají otevřenou, mulu podobnou strukturu. Proto mají velmi dobrou savou schopnost, jsou měkké a prodyšné. Netkaný textil je čistě mechanicky stabilizován a bez pojidel i optických bělicích látek. Pro hospodárné použití jsou k dispozici kompresy z netkaného textilu </a:t>
            </a:r>
            <a:r>
              <a:rPr lang="cs-CZ" dirty="0" err="1"/>
              <a:t>Medicomp</a:t>
            </a:r>
            <a:r>
              <a:rPr lang="cs-CZ" dirty="0"/>
              <a:t> s různým počtem vrstev a s rozdílnými rozměry, sterilizované pro přímé použití i nesterilizované. Speciálně k ošetření ran s drenáží, při tracheotomiích a extenzích i jako ochrana při aplikaci kanyl a sond jsou k dispozici kompresy z netkaného textilu </a:t>
            </a:r>
            <a:r>
              <a:rPr lang="cs-CZ" dirty="0" err="1"/>
              <a:t>Medicomp</a:t>
            </a:r>
            <a:r>
              <a:rPr lang="cs-CZ" dirty="0"/>
              <a:t> </a:t>
            </a:r>
            <a:r>
              <a:rPr lang="cs-CZ" dirty="0" err="1"/>
              <a:t>Drain</a:t>
            </a:r>
            <a:r>
              <a:rPr lang="cs-CZ" dirty="0"/>
              <a:t> ve tvaru Y.</a:t>
            </a:r>
          </a:p>
          <a:p>
            <a:r>
              <a:rPr lang="cs-CZ" dirty="0"/>
              <a:t>Ke všeobecnému ošetření ran; jako tampon a jako kompres při ambulantních a stacionárních zásazích.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1A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72608"/>
          </a:xfrm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SYNTHESIA  Pardubice 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Dodává se jako </a:t>
            </a:r>
            <a:r>
              <a:rPr lang="cs-CZ" b="1" i="1" u="sng" dirty="0">
                <a:solidFill>
                  <a:srgbClr val="FF0000"/>
                </a:solidFill>
                <a:latin typeface="Arial Black" pitchFamily="34" charset="0"/>
              </a:rPr>
              <a:t>zvlhčená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sz="2400" b="1" dirty="0">
                <a:solidFill>
                  <a:srgbClr val="FF0000"/>
                </a:solidFill>
              </a:rPr>
              <a:t>(voda, alkoholy) pevná látka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sz="2000" b="1" i="1" dirty="0">
                <a:solidFill>
                  <a:srgbClr val="0000FF"/>
                </a:solidFill>
              </a:rPr>
              <a:t>Vojenské </a:t>
            </a:r>
          </a:p>
          <a:p>
            <a:pPr lvl="1"/>
            <a:r>
              <a:rPr lang="cs-CZ" sz="2000" b="1" dirty="0">
                <a:solidFill>
                  <a:srgbClr val="0000FF"/>
                </a:solidFill>
                <a:latin typeface="Arial Black" pitchFamily="34" charset="0"/>
              </a:rPr>
              <a:t>Civilní</a:t>
            </a:r>
            <a:r>
              <a:rPr lang="cs-CZ" sz="2000" b="1" dirty="0">
                <a:solidFill>
                  <a:srgbClr val="0000FF"/>
                </a:solidFill>
              </a:rPr>
              <a:t> </a:t>
            </a:r>
            <a:r>
              <a:rPr lang="cs-CZ" sz="2000" b="1" dirty="0">
                <a:solidFill>
                  <a:srgbClr val="0000FF"/>
                </a:solidFill>
                <a:latin typeface="Arial Black" pitchFamily="34" charset="0"/>
              </a:rPr>
              <a:t>– plasty, laky, fólie, ……..</a:t>
            </a:r>
          </a:p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Oxidace buničiny nebo bavlny (starý název „střelná bavlna“)</a:t>
            </a:r>
          </a:p>
          <a:p>
            <a:pPr lvl="1"/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HNO</a:t>
            </a:r>
            <a:r>
              <a:rPr lang="cs-CZ" sz="2000" baseline="-25000" dirty="0">
                <a:solidFill>
                  <a:srgbClr val="008000"/>
                </a:solidFill>
                <a:latin typeface="Arial Black" pitchFamily="34" charset="0"/>
              </a:rPr>
              <a:t>3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Druhy nitrocelulózy</a:t>
            </a:r>
          </a:p>
          <a:p>
            <a:pPr lvl="1"/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Dělení podle toho, kolik je obsah dusíku a jaká je viskozita roztoku v acetonu</a:t>
            </a:r>
          </a:p>
          <a:p>
            <a:pPr lvl="1"/>
            <a:r>
              <a:rPr lang="cs-CZ" sz="2000" dirty="0">
                <a:solidFill>
                  <a:srgbClr val="C00000"/>
                </a:solidFill>
                <a:latin typeface="Arial Black" pitchFamily="34" charset="0"/>
              </a:rPr>
              <a:t>Různé rozpustnosti v organických rozpouštědlech</a:t>
            </a: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1B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8" name="Obrázek 7" descr="nitrace celulóz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02858"/>
            <a:ext cx="9139640" cy="281364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/>
          <a:lstStyle/>
          <a:p>
            <a:pPr>
              <a:buNone/>
            </a:pPr>
            <a:r>
              <a:rPr lang="cs-CZ" b="1" u="sng" dirty="0">
                <a:solidFill>
                  <a:srgbClr val="FF0000"/>
                </a:solidFill>
                <a:latin typeface="Arial Black" pitchFamily="34" charset="0"/>
              </a:rPr>
              <a:t>Kolodium</a:t>
            </a:r>
            <a:r>
              <a:rPr lang="cs-CZ" u="sng" dirty="0"/>
              <a:t> </a:t>
            </a:r>
            <a:r>
              <a:rPr lang="cs-CZ" sz="2400" u="sng" dirty="0"/>
              <a:t>je roztok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  <a:hlinkClick r:id="rId2" tooltip="Nitrocelulóza"/>
              </a:rPr>
              <a:t>nitrocelulózy</a:t>
            </a:r>
            <a:r>
              <a:rPr lang="cs-CZ" sz="2400" dirty="0"/>
              <a:t> v </a:t>
            </a:r>
            <a:r>
              <a:rPr lang="cs-CZ" sz="2400" dirty="0">
                <a:latin typeface="Arial Black" pitchFamily="34" charset="0"/>
                <a:hlinkClick r:id="rId3" tooltip="Diethylether"/>
              </a:rPr>
              <a:t>etheru</a:t>
            </a:r>
            <a:r>
              <a:rPr lang="cs-CZ" sz="2400" dirty="0"/>
              <a:t> a </a:t>
            </a:r>
            <a:r>
              <a:rPr lang="cs-CZ" sz="2400" dirty="0" err="1">
                <a:latin typeface="Arial Black" pitchFamily="34" charset="0"/>
                <a:hlinkClick r:id="rId4" tooltip="Ethanol"/>
              </a:rPr>
              <a:t>ethanolu</a:t>
            </a:r>
            <a:r>
              <a:rPr lang="cs-CZ" sz="2400" dirty="0"/>
              <a:t> mající sirupovitou konzistenci, používaný v </a:t>
            </a:r>
            <a:r>
              <a:rPr lang="cs-CZ" sz="2400" dirty="0">
                <a:hlinkClick r:id="rId5" tooltip="Chirurgie"/>
              </a:rPr>
              <a:t>chirurgii</a:t>
            </a:r>
            <a:r>
              <a:rPr lang="cs-CZ" sz="2400" dirty="0"/>
              <a:t> jako "tekutý obvaz" a pro udržení krytí na místě. Natře-li se na kůži, zasychá do podoby pružného </a:t>
            </a:r>
            <a:r>
              <a:rPr lang="cs-CZ" sz="2400" dirty="0">
                <a:hlinkClick r:id="rId6" tooltip="Celulóza"/>
              </a:rPr>
              <a:t>celulózového</a:t>
            </a:r>
            <a:r>
              <a:rPr lang="cs-CZ" sz="2400" dirty="0"/>
              <a:t> filmu. </a:t>
            </a:r>
          </a:p>
          <a:p>
            <a:pPr>
              <a:buNone/>
            </a:pP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Dnes se k tomuto účelu používají hlavně  AKRYLÁTY, např. AKUTOL 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Spray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Nitrocellulose-2D-skeleta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356992"/>
            <a:ext cx="4519761" cy="288032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32040" y="3573016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Nitrocelulóza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 o vysokém stupni nitrace</a:t>
            </a:r>
            <a:endParaRPr lang="cs-CZ" sz="2800" dirty="0">
              <a:solidFill>
                <a:srgbClr val="008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3204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Arial Black" pitchFamily="34" charset="0"/>
              </a:rPr>
              <a:t>Pyroxylin</a:t>
            </a:r>
            <a:r>
              <a:rPr lang="cs-CZ" sz="2400" dirty="0">
                <a:latin typeface="Arial Black" pitchFamily="34" charset="0"/>
              </a:rPr>
              <a:t> = jiný  </a:t>
            </a:r>
            <a:r>
              <a:rPr lang="cs-CZ" sz="2400" i="1" dirty="0">
                <a:latin typeface="Arial Black" pitchFamily="34" charset="0"/>
              </a:rPr>
              <a:t>ANGLICKÝ</a:t>
            </a:r>
            <a:r>
              <a:rPr lang="cs-CZ" sz="2400" dirty="0">
                <a:latin typeface="Arial Black" pitchFamily="34" charset="0"/>
              </a:rPr>
              <a:t> název pro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Nitrocelulózu</a:t>
            </a:r>
            <a:endParaRPr lang="cs-CZ" sz="2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8" name="Obrázek 7" descr="reakce celulóz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87474" y="-1075218"/>
            <a:ext cx="6697044" cy="885698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3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Rozpouštědlové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laky</a:t>
            </a:r>
          </a:p>
          <a:p>
            <a:r>
              <a:rPr lang="cs-CZ" sz="2800" dirty="0">
                <a:latin typeface="Arial Black" pitchFamily="34" charset="0"/>
              </a:rPr>
              <a:t>Nižší obsah dusíku &gt; rozpustnost v </a:t>
            </a:r>
            <a:r>
              <a:rPr lang="cs-CZ" sz="2800" dirty="0" err="1">
                <a:latin typeface="Arial Black" pitchFamily="34" charset="0"/>
              </a:rPr>
              <a:t>EtOH</a:t>
            </a:r>
            <a:r>
              <a:rPr lang="cs-CZ" sz="2800" dirty="0">
                <a:latin typeface="Arial Black" pitchFamily="34" charset="0"/>
              </a:rPr>
              <a:t> a aromátech &gt; </a:t>
            </a:r>
            <a:r>
              <a:rPr lang="cs-CZ" sz="2800" cap="all" dirty="0">
                <a:latin typeface="Arial Black" pitchFamily="34" charset="0"/>
              </a:rPr>
              <a:t>politury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Střední obsah dusíku </a:t>
            </a:r>
            <a:r>
              <a:rPr lang="cs-CZ" sz="2800" cap="all" dirty="0">
                <a:solidFill>
                  <a:srgbClr val="0000FF"/>
                </a:solidFill>
                <a:latin typeface="Arial Black" pitchFamily="34" charset="0"/>
              </a:rPr>
              <a:t>&gt; nitrolaky &gt;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v </a:t>
            </a:r>
            <a:r>
              <a:rPr lang="cs-CZ" sz="2800" u="sng" dirty="0" err="1">
                <a:solidFill>
                  <a:srgbClr val="0000FF"/>
                </a:solidFill>
                <a:latin typeface="Arial Black" pitchFamily="34" charset="0"/>
              </a:rPr>
              <a:t>ethylacetátu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&amp; </a:t>
            </a:r>
            <a:r>
              <a:rPr lang="cs-CZ" sz="2800" dirty="0" err="1">
                <a:solidFill>
                  <a:srgbClr val="0000FF"/>
                </a:solidFill>
                <a:latin typeface="Arial Black" pitchFamily="34" charset="0"/>
              </a:rPr>
              <a:t>butylacetátu</a:t>
            </a:r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 &gt; rychle schnoucí &gt; </a:t>
            </a:r>
            <a:r>
              <a:rPr lang="cs-CZ" sz="3600" u="sng" dirty="0">
                <a:solidFill>
                  <a:srgbClr val="0000FF"/>
                </a:solidFill>
                <a:latin typeface="Arial Black" pitchFamily="34" charset="0"/>
              </a:rPr>
              <a:t>PRUŽNÉ</a:t>
            </a:r>
            <a:endParaRPr lang="cs-CZ" sz="2800" u="sng" dirty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PŘI POTŘEBĚ MĚKČÍCH FILMŮ &gt; FTALÁTOVÁ ZMĚKČOVADLA </a:t>
            </a:r>
          </a:p>
          <a:p>
            <a:pPr lvl="1" algn="ctr">
              <a:buNone/>
            </a:pPr>
            <a:r>
              <a:rPr lang="cs-CZ" sz="3600" i="1" u="sng" cap="all" dirty="0">
                <a:solidFill>
                  <a:srgbClr val="7030A0"/>
                </a:solidFill>
                <a:latin typeface="Arial Black" pitchFamily="34" charset="0"/>
              </a:rPr>
              <a:t>DŘÍVĚJŠÍ</a:t>
            </a:r>
            <a:r>
              <a:rPr lang="cs-CZ" sz="3600" cap="all" dirty="0">
                <a:solidFill>
                  <a:srgbClr val="7030A0"/>
                </a:solidFill>
                <a:latin typeface="Arial Black" pitchFamily="34" charset="0"/>
              </a:rPr>
              <a:t> POUŽITÍ</a:t>
            </a:r>
            <a:endParaRPr lang="cs-CZ" sz="3200" cap="all" dirty="0">
              <a:solidFill>
                <a:srgbClr val="7030A0"/>
              </a:solidFill>
              <a:latin typeface="Arial Black" pitchFamily="34" charset="0"/>
            </a:endParaRPr>
          </a:p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Automobilové laky na karosérie</a:t>
            </a:r>
          </a:p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Laky na skluznice lyží (</a:t>
            </a:r>
            <a:r>
              <a:rPr lang="cs-CZ" sz="2400" i="1" u="sng" dirty="0">
                <a:solidFill>
                  <a:srgbClr val="7030A0"/>
                </a:solidFill>
                <a:latin typeface="Arial Black" pitchFamily="34" charset="0"/>
              </a:rPr>
              <a:t>HISTORICKÝ POSTUP</a:t>
            </a:r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4/1 - CELULOID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celuloid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41470" y="-2141269"/>
            <a:ext cx="3240360" cy="8764277"/>
          </a:xfrm>
          <a:prstGeom prst="rect">
            <a:avLst/>
          </a:prstGeom>
        </p:spPr>
      </p:pic>
      <p:pic>
        <p:nvPicPr>
          <p:cNvPr id="13" name="Obrázek 12" descr="celuloid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55834" y="684726"/>
            <a:ext cx="2448272" cy="865690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355976" y="5517232"/>
            <a:ext cx="2664296" cy="36004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4/2 - CELULOID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323528" y="4365104"/>
          <a:ext cx="2857500" cy="365760"/>
        </p:xfrm>
        <a:graphic>
          <a:graphicData uri="http://schemas.openxmlformats.org/drawingml/2006/table">
            <a:tbl>
              <a:tblPr/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Kafr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5" name="Picture 1" descr="Molekula kafr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2160240" cy="3326769"/>
          </a:xfrm>
          <a:prstGeom prst="rect">
            <a:avLst/>
          </a:prstGeom>
          <a:noFill/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3203848" y="692696"/>
          <a:ext cx="5688631" cy="5277636"/>
        </p:xfrm>
        <a:graphic>
          <a:graphicData uri="http://schemas.openxmlformats.org/drawingml/2006/table">
            <a:tbl>
              <a:tblPr/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6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Obecné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454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3" tooltip="Systematický název"/>
                        </a:rPr>
                        <a:t>Systematický název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1,7,7-trimethylbicyklo[2.2.1]</a:t>
                      </a:r>
                      <a:r>
                        <a:rPr lang="cs-CZ" sz="1600">
                          <a:latin typeface="+mn-lt"/>
                          <a:hlinkClick r:id="rId4" tooltip="Heptan"/>
                        </a:rPr>
                        <a:t>heptan</a:t>
                      </a:r>
                      <a:r>
                        <a:rPr lang="cs-CZ" sz="1600">
                          <a:latin typeface="+mn-lt"/>
                        </a:rPr>
                        <a:t>-2-on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321">
                <a:tc>
                  <a:txBody>
                    <a:bodyPr/>
                    <a:lstStyle/>
                    <a:p>
                      <a:pPr algn="r"/>
                      <a:r>
                        <a:rPr lang="cs-CZ" sz="1800" dirty="0">
                          <a:latin typeface="Arial Black" pitchFamily="34" charset="0"/>
                          <a:hlinkClick r:id="rId5" tooltip="Anglické chemické názvosloví"/>
                        </a:rPr>
                        <a:t>Anglický název</a:t>
                      </a:r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800" dirty="0" err="1">
                          <a:latin typeface="Arial Black" pitchFamily="34" charset="0"/>
                        </a:rPr>
                        <a:t>Camphor</a:t>
                      </a:r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321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6" tooltip="Chemický vzorec"/>
                        </a:rPr>
                        <a:t>Sumární vzorec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C</a:t>
                      </a:r>
                      <a:r>
                        <a:rPr lang="cs-CZ" sz="1600" baseline="-25000" dirty="0">
                          <a:latin typeface="+mn-lt"/>
                        </a:rPr>
                        <a:t>10</a:t>
                      </a:r>
                      <a:r>
                        <a:rPr lang="cs-CZ" sz="1600" dirty="0">
                          <a:latin typeface="+mn-lt"/>
                        </a:rPr>
                        <a:t>H</a:t>
                      </a:r>
                      <a:r>
                        <a:rPr lang="cs-CZ" sz="1600" baseline="-25000" dirty="0">
                          <a:latin typeface="+mn-lt"/>
                        </a:rPr>
                        <a:t>16</a:t>
                      </a:r>
                      <a:r>
                        <a:rPr lang="cs-CZ" sz="1600" dirty="0">
                          <a:latin typeface="+mn-lt"/>
                        </a:rPr>
                        <a:t>O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 dirty="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146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</a:rPr>
                        <a:t>Vzhled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bílé krystaly, aromatický zápach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Identifikace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7" tooltip="Registrační číslo CAS"/>
                        </a:rPr>
                        <a:t>Registrační číslo CAS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  <a:hlinkClick r:id="rId8"/>
                        </a:rPr>
                        <a:t>76-22-2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Vlastnosti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9" tooltip="Molární hmotnost"/>
                        </a:rPr>
                        <a:t>Molární hmotnost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152,23 g/mol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755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0" tooltip="Teplota tání"/>
                        </a:rPr>
                        <a:t>Teplota tání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175-177 °C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1" tooltip="Teplota varu"/>
                        </a:rPr>
                        <a:t>Teplota varu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204 °C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755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2" tooltip="Hustota"/>
                        </a:rPr>
                        <a:t>Hustota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0,990 g/cm</a:t>
                      </a:r>
                      <a:r>
                        <a:rPr lang="cs-CZ" sz="1600" baseline="30000">
                          <a:latin typeface="+mn-lt"/>
                        </a:rPr>
                        <a:t>3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3" tooltip="Rozpustnost"/>
                        </a:rPr>
                        <a:t>Rozpustnost</a:t>
                      </a:r>
                      <a:r>
                        <a:rPr lang="cs-CZ" sz="1600">
                          <a:latin typeface="+mn-lt"/>
                        </a:rPr>
                        <a:t> ve </a:t>
                      </a:r>
                      <a:r>
                        <a:rPr lang="cs-CZ" sz="1600">
                          <a:latin typeface="+mn-lt"/>
                          <a:hlinkClick r:id="rId14" tooltip="Voda"/>
                        </a:rPr>
                        <a:t>vodě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1,2 mg/l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5 - ULTRAFILTRACE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0" name="Obrázek 9" descr="ULTRAFILTR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25969" y="-2597778"/>
            <a:ext cx="2520280" cy="8957211"/>
          </a:xfrm>
          <a:prstGeom prst="rect">
            <a:avLst/>
          </a:prstGeom>
        </p:spPr>
      </p:pic>
      <p:pic>
        <p:nvPicPr>
          <p:cNvPr id="14" name="Obrázek 13" descr="ULTRAFILTRY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738041" y="586929"/>
            <a:ext cx="3595910" cy="871296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/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Nitrocelulóza 6 - ULTRAFILTRACE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ULTRAFILTRY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735795" y="-1863586"/>
            <a:ext cx="3744417" cy="885698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7380312" y="4077072"/>
            <a:ext cx="151216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107504" y="4509120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Už v roce 1969 to ale nebylo v katalogu SYNTHESIA. Patrně se to ale ve světě někde vyrábí.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7" name="Obrázek 6" descr="celulózové ultrafiltry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260648"/>
            <a:ext cx="8650609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6" name="Obrázek 5" descr="celulózové ultrafiltry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404664"/>
            <a:ext cx="8565821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7" name="Obrázek 6" descr="celulózové ultrafiltry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88640"/>
            <a:ext cx="9220765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6" name="Obrázek 5" descr="celulózové ultrafiltry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949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5" name="Obrázek 4" descr="celulózové ultrafiltr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5" y="0"/>
            <a:ext cx="90068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6" name="Obrázek 5" descr="str 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pic>
        <p:nvPicPr>
          <p:cNvPr id="6" name="Obrázek 5" descr="celulózové ultrafiltr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0252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pic>
        <p:nvPicPr>
          <p:cNvPr id="5" name="Obrázek 4" descr="img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141633" y="322863"/>
            <a:ext cx="2932741" cy="85689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9512" y="256490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Snížená hořlavost viskózových vláken vnesením FOSFORU do makromolekuly celulózy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3356992"/>
            <a:ext cx="122413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CELOFÁN</a:t>
            </a:r>
            <a:endParaRPr lang="cs-CZ" sz="1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544616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Postup jako u viskózového vlákna, ale lití z PLOCHÉ HUBICE  do srážedla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Křehká fólie &gt; měkčení glycerolem (cca. 10 – 15 % hmot.)</a:t>
            </a:r>
          </a:p>
          <a:p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Často lakován nitrocelulózovými laky &gt; potravinářské obaly a obaly na cigarety (</a:t>
            </a:r>
            <a:r>
              <a:rPr lang="cs-CZ" sz="2800" i="1" u="sng" dirty="0">
                <a:solidFill>
                  <a:srgbClr val="008000"/>
                </a:solidFill>
                <a:latin typeface="Arial Black" pitchFamily="34" charset="0"/>
              </a:rPr>
              <a:t>nyní BOPP – biaxiálně orientovaná polypropylénová fólie</a:t>
            </a:r>
            <a:r>
              <a:rPr lang="cs-CZ" sz="2800" dirty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r>
              <a:rPr lang="cs-CZ" sz="2800" dirty="0">
                <a:solidFill>
                  <a:srgbClr val="C00000"/>
                </a:solidFill>
                <a:latin typeface="Arial Black" pitchFamily="34" charset="0"/>
              </a:rPr>
              <a:t>Po zvlhčení tvarovatelný &gt; uzavírání sklenic se zavařeninami atd.</a:t>
            </a:r>
          </a:p>
          <a:p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Po zvlhčení POLOPROPUSTNÁ MEMBRÁNA &gt; </a:t>
            </a:r>
            <a:r>
              <a:rPr lang="cs-CZ" sz="2800" dirty="0" err="1">
                <a:solidFill>
                  <a:srgbClr val="7030A0"/>
                </a:solidFill>
                <a:latin typeface="Arial Black" pitchFamily="34" charset="0"/>
              </a:rPr>
              <a:t>HEMOdialýza</a:t>
            </a: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 (</a:t>
            </a:r>
            <a:r>
              <a:rPr lang="cs-CZ" sz="2800" i="1" u="sng" dirty="0">
                <a:solidFill>
                  <a:srgbClr val="7030A0"/>
                </a:solidFill>
                <a:latin typeface="Arial Black" pitchFamily="34" charset="0"/>
              </a:rPr>
              <a:t>dříve</a:t>
            </a:r>
            <a:r>
              <a:rPr lang="cs-CZ" sz="2800" dirty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  <a:p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CELOFÁN – PRVNÍ UMĚLÁ LEDVINA </a:t>
            </a:r>
          </a:p>
        </p:txBody>
      </p:sp>
      <p:pic>
        <p:nvPicPr>
          <p:cNvPr id="8" name="Obrázek 7" descr="celofán &amp; umělá ledvin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7688"/>
            <a:ext cx="7596336" cy="548031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995936" y="5805264"/>
            <a:ext cx="3600400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923928" y="3861048"/>
            <a:ext cx="49685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Vynalezeno v letech 1942 – 1943</a:t>
            </a:r>
          </a:p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Do té doby bylo onemocnění jistou smrtí</a:t>
            </a:r>
          </a:p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Testováno na močovině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5" name="Obrázek 4" descr="Dialýza - schém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39446" y="-1678799"/>
            <a:ext cx="5265108" cy="9144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5517232"/>
            <a:ext cx="9144000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Malé molekuly (močovina, ionty atd. &gt; procházejí</a:t>
            </a:r>
          </a:p>
          <a:p>
            <a:pPr algn="ctr"/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Velké molekuly bílkovin (</a:t>
            </a:r>
            <a:r>
              <a:rPr lang="cs-CZ" sz="2400" dirty="0" err="1">
                <a:solidFill>
                  <a:srgbClr val="008000"/>
                </a:solidFill>
                <a:latin typeface="Arial Black" pitchFamily="34" charset="0"/>
              </a:rPr>
              <a:t>Globular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err="1">
                <a:solidFill>
                  <a:srgbClr val="008000"/>
                </a:solidFill>
                <a:latin typeface="Arial Black" pitchFamily="34" charset="0"/>
              </a:rPr>
              <a:t>macromolecules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) &gt; NEPROCHÁZEJÍ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pic>
        <p:nvPicPr>
          <p:cNvPr id="5" name="Obrázek 4" descr="Dialysis_Figure WIKI ENG 2408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7704856" cy="471537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6021288"/>
            <a:ext cx="7776864" cy="52322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solidFill>
                  <a:srgbClr val="FF0000"/>
                </a:solidFill>
                <a:latin typeface="Arial Black" pitchFamily="34" charset="0"/>
              </a:rPr>
              <a:t>Labeling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 Agent = značkovací látka</a:t>
            </a:r>
          </a:p>
        </p:txBody>
      </p:sp>
      <p:cxnSp>
        <p:nvCxnSpPr>
          <p:cNvPr id="8" name="Přímá spojovací šipka 7"/>
          <p:cNvCxnSpPr/>
          <p:nvPr/>
        </p:nvCxnSpPr>
        <p:spPr>
          <a:xfrm flipV="1">
            <a:off x="3347864" y="3717032"/>
            <a:ext cx="288032" cy="2232248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pic>
        <p:nvPicPr>
          <p:cNvPr id="5" name="Obrázek 4" descr="Xanthogenate_Cellulose_Structural_Formula_V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400599" cy="61206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64088" y="2204864"/>
            <a:ext cx="3600400" cy="181588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XANTOGENACE CELULÓZY</a:t>
            </a:r>
          </a:p>
          <a:p>
            <a:pPr algn="ctr"/>
            <a:r>
              <a:rPr lang="cs-CZ" sz="2800" u="sng" dirty="0">
                <a:solidFill>
                  <a:srgbClr val="0000FF"/>
                </a:solidFill>
                <a:latin typeface="Arial Black" pitchFamily="34" charset="0"/>
              </a:rPr>
              <a:t>Ještě jednou toto schéma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64088" y="188640"/>
            <a:ext cx="3600400" cy="156966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Pro celofán musí být obsah </a:t>
            </a:r>
            <a:r>
              <a:rPr lang="cs-CZ" sz="2400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 celulózy vysoký, cca. 89 – 90 % hmot. </a:t>
            </a:r>
            <a:endParaRPr lang="cs-CZ" sz="24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pic>
        <p:nvPicPr>
          <p:cNvPr id="5" name="Obrázek 4" descr="img7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97528" y="-1909296"/>
            <a:ext cx="2808312" cy="7580248"/>
          </a:xfrm>
          <a:prstGeom prst="rect">
            <a:avLst/>
          </a:prstGeom>
        </p:spPr>
      </p:pic>
      <p:pic>
        <p:nvPicPr>
          <p:cNvPr id="6" name="Obrázek 5" descr="img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553541" y="1135091"/>
            <a:ext cx="2784712" cy="7516547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pic>
        <p:nvPicPr>
          <p:cNvPr id="7" name="Obrázek 6" descr="img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22443" y="-1830155"/>
            <a:ext cx="2376264" cy="843007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95536" y="47667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Acetát celulózy &gt; vlákna, plasty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23528" y="3573016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Kdysi vyráběla SYNTHESIA  Pardubice</a:t>
            </a:r>
          </a:p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Nyní např.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  <a:hlinkClick r:id="rId3"/>
              </a:rPr>
              <a:t>www.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  <a:hlinkClick r:id="rId3"/>
              </a:rPr>
              <a:t>mazzucchelli.it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&gt; pro </a:t>
            </a:r>
            <a:r>
              <a:rPr lang="cs-CZ" sz="3200" dirty="0" err="1">
                <a:solidFill>
                  <a:srgbClr val="0000FF"/>
                </a:solidFill>
                <a:latin typeface="Arial Black" pitchFamily="34" charset="0"/>
              </a:rPr>
              <a:t>designové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výrobky, např. brýle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Vlákna na bázi celulózy výrobní schémata I</a:t>
            </a:r>
          </a:p>
        </p:txBody>
      </p:sp>
      <p:pic>
        <p:nvPicPr>
          <p:cNvPr id="9" name="Obrázek 8" descr="img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7992888" cy="53412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celulózy 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074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Regenerovaná celulóza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viskóza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Podobná nativní </a:t>
                      </a:r>
                      <a:r>
                        <a:rPr lang="cs-CZ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celulóze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Vlákna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pPr algn="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celofán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Transparentní, bezbarvý, 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Fólie pro potravinářství i techniku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Acetát celulózy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Transparentní, bezbarvý, rozpustný v organických rozpouštědlech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Laky, lepidla, fólie, kinofilmy, vlákna, ………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Propionát celulózy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Podobné jako acetát, ale vyšší tepelná odolnost a pevnost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Termoplast pro strojní výrobky a elektrotechniku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Acetobutyrát</a:t>
                      </a: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 celulózy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Lesk, rozměrová stálost, odolnost proti světlu, 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Laky, brýle, nábytkové kování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pic>
        <p:nvPicPr>
          <p:cNvPr id="5" name="Obrázek 4" descr="celulózová vlákna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4020"/>
            <a:ext cx="8856984" cy="672259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pic>
        <p:nvPicPr>
          <p:cNvPr id="5" name="Obrázek 4" descr="celulózová vlákna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94147" y="539118"/>
            <a:ext cx="6563941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pic>
        <p:nvPicPr>
          <p:cNvPr id="5" name="Obrázek 4" descr="celulózová vlákna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90175" y="1404175"/>
            <a:ext cx="6597350" cy="4310299"/>
          </a:xfrm>
          <a:prstGeom prst="rect">
            <a:avLst/>
          </a:prstGeom>
        </p:spPr>
      </p:pic>
      <p:pic>
        <p:nvPicPr>
          <p:cNvPr id="6" name="Obrázek 5" descr="celulózová vlákna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680520" cy="6361937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6" name="Obrázek 5" descr="celulózová vlákna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63240" y="-3171839"/>
            <a:ext cx="2708922" cy="9052599"/>
          </a:xfrm>
          <a:prstGeom prst="rect">
            <a:avLst/>
          </a:prstGeom>
        </p:spPr>
      </p:pic>
      <p:pic>
        <p:nvPicPr>
          <p:cNvPr id="7" name="Obrázek 6" descr="celulózová vlákna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3" y="3645024"/>
            <a:ext cx="8914867" cy="308113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Vlákna na bázi celulózy </a:t>
            </a:r>
            <a:r>
              <a:rPr lang="cs-CZ" sz="2800">
                <a:solidFill>
                  <a:srgbClr val="FF0000"/>
                </a:solidFill>
                <a:latin typeface="Arial Black" pitchFamily="34" charset="0"/>
              </a:rPr>
              <a:t>výrobní schéma </a:t>
            </a:r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II</a:t>
            </a:r>
          </a:p>
        </p:txBody>
      </p:sp>
      <p:pic>
        <p:nvPicPr>
          <p:cNvPr id="7" name="Obrázek 6" descr="img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568952" cy="3528392"/>
          </a:xfrm>
          <a:prstGeom prst="rect">
            <a:avLst/>
          </a:prstGeom>
        </p:spPr>
      </p:pic>
      <p:pic>
        <p:nvPicPr>
          <p:cNvPr id="10" name="Obrázek 9" descr="img5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84702" y="903929"/>
            <a:ext cx="1744584" cy="881094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868144" y="5157192"/>
            <a:ext cx="309634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3528" y="5373216"/>
            <a:ext cx="554461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Vazba molekul celulózy &gt; </a:t>
            </a:r>
            <a:r>
              <a:rPr lang="cs-CZ" sz="3200" dirty="0" err="1">
                <a:solidFill>
                  <a:srgbClr val="FF0000"/>
                </a:solidFill>
                <a:latin typeface="Arial Black" pitchFamily="34" charset="0"/>
              </a:rPr>
              <a:t>sesíťovaná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vlákna</a:t>
            </a:r>
          </a:p>
        </p:txBody>
      </p:sp>
      <p:pic>
        <p:nvPicPr>
          <p:cNvPr id="1026" name="Picture 2" descr="C:\Users\ladapospa\Documents\TECHNOLOGIE CHEMICKÝCH VLÁKEN\tabulky a grafy\img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82712" y="-138297"/>
            <a:ext cx="3240360" cy="7350618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5508104" y="4437112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Vazba přes –OH skupiny na jednom řetězci není žádoucí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79512" y="1484784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Vazba přes –OH skupiny na RŮZNÝCH ŘETĚZCÍCH JE ŽÁDOUCÍ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1691680" y="2852936"/>
            <a:ext cx="201622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611560" y="2996952"/>
            <a:ext cx="1872208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9" idx="0"/>
          </p:cNvCxnSpPr>
          <p:nvPr/>
        </p:nvCxnSpPr>
        <p:spPr>
          <a:xfrm flipH="1" flipV="1">
            <a:off x="6228184" y="3717032"/>
            <a:ext cx="900100" cy="7200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251520" y="537321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Umělý pergamen – H</a:t>
            </a:r>
            <a:r>
              <a:rPr lang="cs-CZ" sz="2400" baseline="-25000" dirty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SO</a:t>
            </a:r>
            <a:r>
              <a:rPr lang="cs-CZ" sz="2400" baseline="-25000" dirty="0">
                <a:solidFill>
                  <a:srgbClr val="008000"/>
                </a:solidFill>
                <a:latin typeface="Arial Black" pitchFamily="34" charset="0"/>
              </a:rPr>
              <a:t>4 </a:t>
            </a:r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&gt; balení tuků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Vulkánfíbr – ZnCl</a:t>
            </a:r>
            <a:r>
              <a:rPr lang="cs-CZ" sz="2400" baseline="-25000" dirty="0">
                <a:solidFill>
                  <a:srgbClr val="0000FF"/>
                </a:solidFill>
                <a:latin typeface="Arial Black" pitchFamily="34" charset="0"/>
              </a:rPr>
              <a:t>2 </a:t>
            </a:r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&gt; kufry, složky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 Mikrokrystalická celulóza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dirty="0"/>
              <a:t>Inertní látka pro přenos účinné látky léčiv a potravinových doplňků</a:t>
            </a:r>
          </a:p>
          <a:p>
            <a:r>
              <a:rPr lang="cs-CZ" dirty="0" err="1"/>
              <a:t>Nakypřovací</a:t>
            </a:r>
            <a:r>
              <a:rPr lang="cs-CZ" dirty="0"/>
              <a:t> prostředek v potravinách</a:t>
            </a:r>
          </a:p>
          <a:p>
            <a:r>
              <a:rPr lang="cs-CZ" dirty="0"/>
              <a:t>Vláknitá přísada do potravin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0405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Deriváty celulózy ve farmacii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pic>
        <p:nvPicPr>
          <p:cNvPr id="9" name="Obrázek 8" descr="img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40316" y="-1240116"/>
            <a:ext cx="1988820" cy="5710428"/>
          </a:xfrm>
          <a:prstGeom prst="rect">
            <a:avLst/>
          </a:prstGeom>
        </p:spPr>
      </p:pic>
      <p:pic>
        <p:nvPicPr>
          <p:cNvPr id="10" name="Obrázek 9" descr="img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753" y="2708920"/>
            <a:ext cx="8686343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pic>
        <p:nvPicPr>
          <p:cNvPr id="9" name="Obrázek 8" descr="img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763733" y="-2819517"/>
            <a:ext cx="1512168" cy="8680610"/>
          </a:xfrm>
          <a:prstGeom prst="rect">
            <a:avLst/>
          </a:prstGeom>
        </p:spPr>
      </p:pic>
      <p:pic>
        <p:nvPicPr>
          <p:cNvPr id="10" name="Obrázek 9" descr="img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72051" y="-115667"/>
            <a:ext cx="4071906" cy="8568952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pic>
        <p:nvPicPr>
          <p:cNvPr id="8" name="Obrázek 7" descr="img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12009" y="-2567794"/>
            <a:ext cx="2088232" cy="8609211"/>
          </a:xfrm>
          <a:prstGeom prst="rect">
            <a:avLst/>
          </a:prstGeom>
        </p:spPr>
      </p:pic>
      <p:pic>
        <p:nvPicPr>
          <p:cNvPr id="11" name="Obrázek 10" descr="img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48601" y="1727863"/>
            <a:ext cx="3312368" cy="5418498"/>
          </a:xfrm>
          <a:prstGeom prst="rect">
            <a:avLst/>
          </a:prstGeom>
        </p:spPr>
      </p:pic>
      <p:pic>
        <p:nvPicPr>
          <p:cNvPr id="12" name="Obrázek 11" descr="img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20590" y="3580609"/>
            <a:ext cx="2376265" cy="308115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celulózy 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Nitrát celulózy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Podle stupně nitrace, </a:t>
                      </a:r>
                      <a:r>
                        <a:rPr lang="cs-CZ" b="1" dirty="0" err="1">
                          <a:solidFill>
                            <a:srgbClr val="FF0000"/>
                          </a:solidFill>
                        </a:rPr>
                        <a:t>změkčovatelný</a:t>
                      </a: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 kafrem &gt; CELULOID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Laky, fólie, termoplast, VÝBUŠNINA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>
                          <a:solidFill>
                            <a:srgbClr val="0000FF"/>
                          </a:solidFill>
                        </a:rPr>
                        <a:t>Methylcelulóza</a:t>
                      </a:r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,</a:t>
                      </a:r>
                    </a:p>
                    <a:p>
                      <a:pPr algn="l"/>
                      <a:r>
                        <a:rPr lang="cs-CZ" b="1" dirty="0" err="1">
                          <a:solidFill>
                            <a:srgbClr val="0000FF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Podle stupně </a:t>
                      </a:r>
                      <a:r>
                        <a:rPr lang="cs-CZ" b="1" dirty="0" err="1">
                          <a:solidFill>
                            <a:srgbClr val="0000FF"/>
                          </a:solidFill>
                        </a:rPr>
                        <a:t>methylace</a:t>
                      </a:r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 rozpustnost ve vodě nebo v organických rozpouštědlech, </a:t>
                      </a:r>
                      <a:r>
                        <a:rPr lang="cs-CZ" b="1" dirty="0" err="1">
                          <a:solidFill>
                            <a:srgbClr val="0000FF"/>
                          </a:solidFill>
                        </a:rPr>
                        <a:t>filmotvorná</a:t>
                      </a:r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, emulgační schopnosti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Lepidla, emulátory textilní šlichty, fotopapíry,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>
                          <a:solidFill>
                            <a:srgbClr val="008000"/>
                          </a:solidFill>
                        </a:rPr>
                        <a:t>Benzylcelulóza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Jako </a:t>
                      </a:r>
                      <a:r>
                        <a:rPr lang="cs-CZ" b="1" dirty="0" err="1">
                          <a:solidFill>
                            <a:srgbClr val="008000"/>
                          </a:solidFill>
                        </a:rPr>
                        <a:t>methylcelulóza</a:t>
                      </a:r>
                      <a:r>
                        <a:rPr lang="cs-CZ" b="1" baseline="0" dirty="0">
                          <a:solidFill>
                            <a:srgbClr val="008000"/>
                          </a:solidFill>
                        </a:rPr>
                        <a:t> a 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  <a:p>
                      <a:pPr algn="l"/>
                      <a:r>
                        <a:rPr lang="cs-CZ" b="1" dirty="0" err="1">
                          <a:solidFill>
                            <a:srgbClr val="008000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Laky, </a:t>
                      </a:r>
                      <a:r>
                        <a:rPr lang="cs-CZ" b="1" dirty="0" err="1">
                          <a:solidFill>
                            <a:srgbClr val="008000"/>
                          </a:solidFill>
                        </a:rPr>
                        <a:t>elektroizolace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Karboxymethylcelulóza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Koloidní a emulgační vlastnosti, rozpustná v horké vodě, Na sůl i ve studené vodě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Lepidla, textilní šlichty, ochranné= koloidy, zahušťovadla </a:t>
                      </a:r>
                    </a:p>
                    <a:p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pic>
        <p:nvPicPr>
          <p:cNvPr id="9" name="Obrázek 8" descr="papírová chromatografi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71326" y="-767070"/>
            <a:ext cx="4896544" cy="8536156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pic>
        <p:nvPicPr>
          <p:cNvPr id="7" name="Obrázek 6" descr="papírová chromatografi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24374" y="-1420118"/>
            <a:ext cx="3744416" cy="8690124"/>
          </a:xfrm>
          <a:prstGeom prst="rect">
            <a:avLst/>
          </a:prstGeom>
        </p:spPr>
      </p:pic>
      <p:pic>
        <p:nvPicPr>
          <p:cNvPr id="8" name="Obrázek 7" descr="papírová chromatografi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71155" y="1277516"/>
            <a:ext cx="1457673" cy="8496944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9" name="Obrázek 8" descr="papírová chromatografie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37942" y="-1305694"/>
            <a:ext cx="3960440" cy="86773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724128" y="522920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KŘEMELINA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H="1" flipV="1">
            <a:off x="4644008" y="3284984"/>
            <a:ext cx="1152128" cy="2016224"/>
          </a:xfrm>
          <a:prstGeom prst="straightConnector1">
            <a:avLst/>
          </a:prstGeom>
          <a:ln w="41275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3347864" y="3284984"/>
            <a:ext cx="2160240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323528" y="4437112"/>
            <a:ext cx="2016224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Arial Black" pitchFamily="34" charset="0"/>
              </a:rPr>
              <a:t>Modifikace celulózy III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Hydroxyethylcelulóza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Filmotvornost</a:t>
                      </a: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, rozpustnost ve vodě a ve směsích voda + </a:t>
                      </a:r>
                      <a:r>
                        <a:rPr lang="cs-CZ" b="1" dirty="0" err="1">
                          <a:solidFill>
                            <a:srgbClr val="C00000"/>
                          </a:solidFill>
                        </a:rPr>
                        <a:t>ethanol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Laky na vlasy, zahušťovadlo pro barvy </a:t>
                      </a:r>
                      <a:r>
                        <a:rPr lang="cs-CZ" b="1" baseline="0" dirty="0">
                          <a:solidFill>
                            <a:srgbClr val="C00000"/>
                          </a:solidFill>
                        </a:rPr>
                        <a:t>(TIXOTROPNÍ EFEKT)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16. 11. 2020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CELULÓZA PŘF MU  7 2020 část 4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9013</TotalTime>
  <Words>3084</Words>
  <Application>Microsoft Office PowerPoint</Application>
  <PresentationFormat>Předvádění na obrazovce (4:3)</PresentationFormat>
  <Paragraphs>543</Paragraphs>
  <Slides>82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86" baseType="lpstr">
      <vt:lpstr>Arial</vt:lpstr>
      <vt:lpstr>Arial Black</vt:lpstr>
      <vt:lpstr>Symbol</vt:lpstr>
      <vt:lpstr>Default Design</vt:lpstr>
      <vt:lpstr>PŘÍRODNÍ POLYMERY Polysacharidy II  CELULÓZA 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Modifikace celulózy I</vt:lpstr>
      <vt:lpstr>Modifikace celulózy II</vt:lpstr>
      <vt:lpstr>Modifikace celulózy III</vt:lpstr>
      <vt:lpstr>Výroba viskózového hedvábí z celulózy  v České a Slovenské republice</vt:lpstr>
      <vt:lpstr>Měďnaté hedvábí</vt:lpstr>
      <vt:lpstr>Prezentace aplikace PowerPoint</vt:lpstr>
      <vt:lpstr>Prezentace aplikace PowerPoint</vt:lpstr>
      <vt:lpstr>Prezentace aplikace PowerPoint</vt:lpstr>
      <vt:lpstr>Prezentace aplikace PowerPoint</vt:lpstr>
      <vt:lpstr>Viskózové vlákno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PROČ JE DNES VLÁKNEM MINORITNÍM 1?</vt:lpstr>
      <vt:lpstr>PROČ JE DNES VLÁKNEM MINORITNÍM 2?</vt:lpstr>
      <vt:lpstr>Prezentace aplikace PowerPoint</vt:lpstr>
      <vt:lpstr>KDE MÁ VISKÓZOVÝ KORD JEŠTĚ DNES ŠANCI?</vt:lpstr>
      <vt:lpstr>Viskózové hedvábí (vlákno na bázi polysacharidu) bylo prvním konkurentem PŘÍRODNÍHO HEDVÁNÍ (bílkovinné vlákno) V Československu dostupné už v roce 1934!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Hydrolýza celulózy 1</vt:lpstr>
      <vt:lpstr>Hydrolýza celulózy 2</vt:lpstr>
      <vt:lpstr>ROZPOUŠTĚDLA celulózy</vt:lpstr>
      <vt:lpstr>Proč se ASI  začalo vyrábět VISKÓZOVÉ VLÁKNO?</vt:lpstr>
      <vt:lpstr>Prezentace aplikace PowerPoint</vt:lpstr>
      <vt:lpstr>Oxidovaná celulóza</vt:lpstr>
      <vt:lpstr>Prezentace aplikace PowerPoint</vt:lpstr>
      <vt:lpstr>Prezentace aplikace PowerPoint</vt:lpstr>
      <vt:lpstr>Prezentace aplikace PowerPoint</vt:lpstr>
      <vt:lpstr>Prezentace aplikace PowerPoint</vt:lpstr>
      <vt:lpstr>Celulóza pro zastavování krve</vt:lpstr>
      <vt:lpstr>Prezentace aplikace PowerPoint</vt:lpstr>
      <vt:lpstr>Nitrocelulóza 1A</vt:lpstr>
      <vt:lpstr>Nitrocelulóza 1B</vt:lpstr>
      <vt:lpstr>Nitrocelulóza 2</vt:lpstr>
      <vt:lpstr>Nitrocelulóza 3</vt:lpstr>
      <vt:lpstr>Nitrocelulóza 4/1 - CELULOID</vt:lpstr>
      <vt:lpstr>Nitrocelulóza 4/2 - CELULOID</vt:lpstr>
      <vt:lpstr>Nitrocelulóza 5 - ULTRAFILTRACE</vt:lpstr>
      <vt:lpstr>Nitrocelulóza 6 - ULTRAFILTRACE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CELOFÁN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Mikrokrystalická celulóza</vt:lpstr>
      <vt:lpstr>Deriváty celulózy ve farmacii</vt:lpstr>
      <vt:lpstr>Celulóza jako  MĚNIČ IONTŮ</vt:lpstr>
      <vt:lpstr>Celulóza jako  MĚNIČ IONTŮ</vt:lpstr>
      <vt:lpstr>Celulóza jako CHROMATOGRAFICKÝ MATERIÁL</vt:lpstr>
      <vt:lpstr>Celulóza jako CHROMATOGRAFICKÝ MATERIÁL</vt:lpstr>
      <vt:lpstr>Celulóza jako CHROMATOGRAFICKÝ MATERIÁL</vt:lpstr>
    </vt:vector>
  </TitlesOfParts>
  <Company>Home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ladapospa@icloud.com</cp:lastModifiedBy>
  <cp:revision>833</cp:revision>
  <dcterms:created xsi:type="dcterms:W3CDTF">2008-02-10T16:41:08Z</dcterms:created>
  <dcterms:modified xsi:type="dcterms:W3CDTF">2020-11-16T17:53:09Z</dcterms:modified>
</cp:coreProperties>
</file>