
<file path=[Content_Types].xml><?xml version="1.0" encoding="utf-8"?>
<Types xmlns="http://schemas.openxmlformats.org/package/2006/content-types">
  <Default Extension="jpeg" ContentType="image/jpeg"/>
  <Default Extension="jpg" ContentType="image/jp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8"/>
  </p:notesMasterIdLst>
  <p:sldIdLst>
    <p:sldId id="364" r:id="rId2"/>
    <p:sldId id="365" r:id="rId3"/>
    <p:sldId id="366" r:id="rId4"/>
    <p:sldId id="367" r:id="rId5"/>
    <p:sldId id="368" r:id="rId6"/>
    <p:sldId id="369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1" d="100"/>
          <a:sy n="81" d="100"/>
        </p:scale>
        <p:origin x="162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57B10C-EB75-4EAE-9CA6-27EBD5AED2C0}" type="datetimeFigureOut">
              <a:rPr lang="cs-CZ" smtClean="0"/>
              <a:t>05.11.2020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3F4C97-E2A8-4CF7-BD99-27FF80A994D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09183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96644-FBB7-4229-9880-7248E9E8C160}" type="datetime1">
              <a:rPr lang="cs-CZ" smtClean="0"/>
              <a:t>05.11.2020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7EFBC-1660-4D29-A469-CF3A8058520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04185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5FBDE-7A9D-4AAC-80A8-F3B883C3D06B}" type="datetime1">
              <a:rPr lang="cs-CZ" smtClean="0"/>
              <a:t>05.11.2020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7EFBC-1660-4D29-A469-CF3A8058520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47691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2BD4D-3D0B-4EBF-8550-6313545054E2}" type="datetime1">
              <a:rPr lang="cs-CZ" smtClean="0"/>
              <a:t>05.11.2020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7EFBC-1660-4D29-A469-CF3A8058520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38973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0B6AF8-006F-44C6-AA08-E9545E1A1F25}" type="datetime1">
              <a:rPr lang="cs-CZ" smtClean="0"/>
              <a:t>05.11.2020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178326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BB7CF-CD66-4667-BAE3-B7BDCCB840CC}" type="datetime1">
              <a:rPr lang="cs-CZ" smtClean="0"/>
              <a:t>05.11.2020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7EFBC-1660-4D29-A469-CF3A8058520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0024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4E1A1-B1A8-4FD0-9887-EA3B5277F3BE}" type="datetime1">
              <a:rPr lang="cs-CZ" smtClean="0"/>
              <a:t>05.11.2020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7EFBC-1660-4D29-A469-CF3A8058520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814636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AF234-6180-45AE-AE93-1AC9F5524834}" type="datetime1">
              <a:rPr lang="cs-CZ" smtClean="0"/>
              <a:t>05.11.2020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7EFBC-1660-4D29-A469-CF3A8058520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180352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D41BE-F754-4526-92EA-6CB2D836629D}" type="datetime1">
              <a:rPr lang="cs-CZ" smtClean="0"/>
              <a:t>05.11.2020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7EFBC-1660-4D29-A469-CF3A8058520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120665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D6B35-6218-4C43-901E-594B70156FDE}" type="datetime1">
              <a:rPr lang="cs-CZ" smtClean="0"/>
              <a:t>05.11.2020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7EFBC-1660-4D29-A469-CF3A8058520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0487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AEC44-9EB4-4C31-912E-1A7B007E2B20}" type="datetime1">
              <a:rPr lang="cs-CZ" smtClean="0"/>
              <a:t>05.11.2020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7EFBC-1660-4D29-A469-CF3A8058520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47057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5FCAF-D15D-4D29-932D-EA9A2858FBD8}" type="datetime1">
              <a:rPr lang="cs-CZ" smtClean="0"/>
              <a:t>05.11.2020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7EFBC-1660-4D29-A469-CF3A8058520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0257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F8C51-9517-49CA-A1EF-14AE0D1D4B56}" type="datetime1">
              <a:rPr lang="cs-CZ" smtClean="0"/>
              <a:t>05.11.2020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7EFBC-1660-4D29-A469-CF3A8058520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729063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CDA00E-A805-42E9-A094-AA0FCD40966E}" type="datetime1">
              <a:rPr lang="cs-CZ" smtClean="0"/>
              <a:t>05.11.2020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C7EFBC-1660-4D29-A469-CF3A8058520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5571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media" Target="../media/media4.m4a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12.xml"/><Relationship Id="rId4" Type="http://schemas.openxmlformats.org/officeDocument/2006/relationships/audio" Target="../media/media4.m4a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1.png"/><Relationship Id="rId4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media" Target="../media/media8.m4a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12.xml"/><Relationship Id="rId4" Type="http://schemas.openxmlformats.org/officeDocument/2006/relationships/audio" Target="../media/media8.m4a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04259" y="440404"/>
            <a:ext cx="7749367" cy="346464"/>
          </a:xfrm>
          <a:prstGeom prst="rect">
            <a:avLst/>
          </a:prstGeom>
        </p:spPr>
        <p:txBody>
          <a:bodyPr vert="horz" wrap="square" lIns="0" tIns="11516" rIns="0" bIns="0" rtlCol="0" anchor="ctr">
            <a:spAutoFit/>
          </a:bodyPr>
          <a:lstStyle/>
          <a:p>
            <a:pPr marL="11516">
              <a:lnSpc>
                <a:spcPct val="100000"/>
              </a:lnSpc>
              <a:spcBef>
                <a:spcPts val="91"/>
              </a:spcBef>
            </a:pPr>
            <a:r>
              <a:rPr sz="2176" b="1" dirty="0">
                <a:solidFill>
                  <a:srgbClr val="0000FF"/>
                </a:solidFill>
                <a:latin typeface="Verdana"/>
                <a:cs typeface="Verdana"/>
              </a:rPr>
              <a:t>10. </a:t>
            </a:r>
            <a:r>
              <a:rPr lang="cs-CZ" sz="2176" b="1" dirty="0">
                <a:solidFill>
                  <a:srgbClr val="0000FF"/>
                </a:solidFill>
                <a:latin typeface="Verdana"/>
                <a:cs typeface="Verdana"/>
              </a:rPr>
              <a:t>R</a:t>
            </a:r>
            <a:r>
              <a:rPr sz="2176" b="1" spc="-5" dirty="0" err="1">
                <a:solidFill>
                  <a:srgbClr val="0000FF"/>
                </a:solidFill>
                <a:latin typeface="Verdana"/>
                <a:cs typeface="Verdana"/>
              </a:rPr>
              <a:t>eakce</a:t>
            </a:r>
            <a:r>
              <a:rPr sz="2176" b="1" spc="-5" dirty="0">
                <a:solidFill>
                  <a:srgbClr val="0000FF"/>
                </a:solidFill>
                <a:latin typeface="Verdana"/>
                <a:cs typeface="Verdana"/>
              </a:rPr>
              <a:t> probíhající </a:t>
            </a:r>
            <a:r>
              <a:rPr sz="2176" b="1" dirty="0">
                <a:solidFill>
                  <a:srgbClr val="0000FF"/>
                </a:solidFill>
                <a:latin typeface="Verdana"/>
                <a:cs typeface="Verdana"/>
              </a:rPr>
              <a:t>ve</a:t>
            </a:r>
            <a:r>
              <a:rPr sz="2176" b="1" spc="-32" dirty="0">
                <a:solidFill>
                  <a:srgbClr val="0000FF"/>
                </a:solidFill>
                <a:latin typeface="Verdana"/>
                <a:cs typeface="Verdana"/>
              </a:rPr>
              <a:t> </a:t>
            </a:r>
            <a:r>
              <a:rPr sz="2176" b="1" spc="-5" dirty="0">
                <a:solidFill>
                  <a:srgbClr val="0000FF"/>
                </a:solidFill>
                <a:latin typeface="Verdana"/>
                <a:cs typeface="Verdana"/>
              </a:rPr>
              <a:t>vesmíru</a:t>
            </a:r>
            <a:endParaRPr sz="2176" dirty="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04259" y="1232877"/>
            <a:ext cx="7773552" cy="3132929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vert="horz" wrap="square" lIns="0" tIns="44914" rIns="0" bIns="0" rtlCol="0">
            <a:spAutoFit/>
          </a:bodyPr>
          <a:lstStyle/>
          <a:p>
            <a:pPr>
              <a:spcBef>
                <a:spcPts val="23"/>
              </a:spcBef>
            </a:pPr>
            <a:endParaRPr sz="1496" dirty="0">
              <a:latin typeface="Verdana"/>
              <a:cs typeface="Verdana"/>
            </a:endParaRPr>
          </a:p>
          <a:p>
            <a:pPr marL="46065"/>
            <a:r>
              <a:rPr b="1" spc="-5" dirty="0">
                <a:solidFill>
                  <a:srgbClr val="C00000"/>
                </a:solidFill>
                <a:latin typeface="Verdana"/>
                <a:cs typeface="Verdana"/>
              </a:rPr>
              <a:t>Nukleogeneze ve</a:t>
            </a:r>
            <a:r>
              <a:rPr b="1" spc="-41" dirty="0">
                <a:solidFill>
                  <a:srgbClr val="C00000"/>
                </a:solidFill>
                <a:latin typeface="Verdana"/>
                <a:cs typeface="Verdana"/>
              </a:rPr>
              <a:t> </a:t>
            </a:r>
            <a:r>
              <a:rPr b="1" spc="-5" dirty="0">
                <a:solidFill>
                  <a:srgbClr val="C00000"/>
                </a:solidFill>
                <a:latin typeface="Verdana"/>
                <a:cs typeface="Verdana"/>
              </a:rPr>
              <a:t>vesmíru</a:t>
            </a:r>
            <a:endParaRPr dirty="0">
              <a:latin typeface="Verdana"/>
              <a:cs typeface="Verdana"/>
            </a:endParaRPr>
          </a:p>
          <a:p>
            <a:pPr marL="46065">
              <a:spcBef>
                <a:spcPts val="1265"/>
              </a:spcBef>
            </a:pPr>
            <a:r>
              <a:rPr sz="1451" b="1" spc="-5" dirty="0">
                <a:latin typeface="Verdana"/>
                <a:cs typeface="Verdana"/>
              </a:rPr>
              <a:t>„Velký</a:t>
            </a:r>
            <a:r>
              <a:rPr sz="1451" b="1" spc="-18" dirty="0">
                <a:latin typeface="Verdana"/>
                <a:cs typeface="Verdana"/>
              </a:rPr>
              <a:t> </a:t>
            </a:r>
            <a:r>
              <a:rPr sz="1451" b="1" dirty="0">
                <a:latin typeface="Verdana"/>
                <a:cs typeface="Verdana"/>
              </a:rPr>
              <a:t>třesk“</a:t>
            </a:r>
            <a:endParaRPr sz="1451" dirty="0">
              <a:latin typeface="Verdana"/>
              <a:cs typeface="Verdana"/>
            </a:endParaRPr>
          </a:p>
          <a:p>
            <a:pPr marL="338581" lvl="1" indent="-226872">
              <a:lnSpc>
                <a:spcPct val="150000"/>
              </a:lnSpc>
              <a:spcBef>
                <a:spcPts val="1532"/>
              </a:spcBef>
              <a:buFont typeface="Symbol"/>
              <a:buChar char=""/>
              <a:tabLst>
                <a:tab pos="338581" algn="l"/>
                <a:tab pos="339157" algn="l"/>
              </a:tabLst>
            </a:pPr>
            <a:r>
              <a:rPr sz="1400" spc="-5" dirty="0">
                <a:latin typeface="Verdana"/>
                <a:cs typeface="Verdana"/>
              </a:rPr>
              <a:t>došlo k </a:t>
            </a:r>
            <a:r>
              <a:rPr sz="1400" spc="-9" dirty="0">
                <a:latin typeface="Verdana"/>
                <a:cs typeface="Verdana"/>
              </a:rPr>
              <a:t>němu </a:t>
            </a:r>
            <a:r>
              <a:rPr sz="1400" spc="-5" dirty="0">
                <a:latin typeface="Verdana"/>
                <a:cs typeface="Verdana"/>
              </a:rPr>
              <a:t>cca před </a:t>
            </a:r>
            <a:r>
              <a:rPr sz="1400" spc="-9" dirty="0">
                <a:latin typeface="Verdana"/>
                <a:cs typeface="Verdana"/>
              </a:rPr>
              <a:t>10 – 15 </a:t>
            </a:r>
            <a:r>
              <a:rPr sz="1400" spc="-5" dirty="0">
                <a:latin typeface="Verdana"/>
                <a:cs typeface="Verdana"/>
              </a:rPr>
              <a:t>miliardami </a:t>
            </a:r>
            <a:r>
              <a:rPr sz="1400" spc="-9" dirty="0">
                <a:latin typeface="Verdana"/>
                <a:cs typeface="Verdana"/>
              </a:rPr>
              <a:t>let </a:t>
            </a:r>
            <a:r>
              <a:rPr sz="1400" spc="-5" dirty="0">
                <a:latin typeface="Verdana"/>
                <a:cs typeface="Verdana"/>
              </a:rPr>
              <a:t>(“13,7“ mld</a:t>
            </a:r>
            <a:r>
              <a:rPr sz="1400" spc="136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let)</a:t>
            </a:r>
            <a:endParaRPr sz="1400" dirty="0">
              <a:latin typeface="Verdana"/>
              <a:cs typeface="Verdana"/>
            </a:endParaRPr>
          </a:p>
          <a:p>
            <a:pPr marL="338581" lvl="1" indent="-226872">
              <a:lnSpc>
                <a:spcPct val="150000"/>
              </a:lnSpc>
              <a:spcBef>
                <a:spcPts val="263"/>
              </a:spcBef>
              <a:buFont typeface="Symbol"/>
              <a:buChar char=""/>
              <a:tabLst>
                <a:tab pos="338581" algn="l"/>
                <a:tab pos="339157" algn="l"/>
              </a:tabLst>
            </a:pPr>
            <a:r>
              <a:rPr sz="1400" spc="-9" dirty="0">
                <a:latin typeface="Verdana"/>
                <a:cs typeface="Verdana"/>
              </a:rPr>
              <a:t>hmota </a:t>
            </a:r>
            <a:r>
              <a:rPr sz="1400" spc="-5" dirty="0">
                <a:latin typeface="Verdana"/>
                <a:cs typeface="Verdana"/>
              </a:rPr>
              <a:t>a energie </a:t>
            </a:r>
            <a:r>
              <a:rPr sz="1400" spc="-9" dirty="0">
                <a:latin typeface="Verdana"/>
                <a:cs typeface="Verdana"/>
              </a:rPr>
              <a:t>vesmíru </a:t>
            </a:r>
            <a:r>
              <a:rPr sz="1400" spc="-5" dirty="0">
                <a:latin typeface="Verdana"/>
                <a:cs typeface="Verdana"/>
              </a:rPr>
              <a:t>byla soustředěna v jednom </a:t>
            </a:r>
            <a:r>
              <a:rPr sz="1400" spc="-14" dirty="0">
                <a:latin typeface="Verdana"/>
                <a:cs typeface="Verdana"/>
              </a:rPr>
              <a:t>místě </a:t>
            </a:r>
            <a:r>
              <a:rPr sz="1400" spc="-5" dirty="0">
                <a:latin typeface="Verdana"/>
                <a:cs typeface="Verdana"/>
              </a:rPr>
              <a:t>o </a:t>
            </a:r>
            <a:r>
              <a:rPr sz="1400" spc="-9" dirty="0" err="1">
                <a:latin typeface="Verdana"/>
                <a:cs typeface="Verdana"/>
              </a:rPr>
              <a:t>obrovské</a:t>
            </a:r>
            <a:r>
              <a:rPr sz="1400" spc="136" dirty="0">
                <a:latin typeface="Verdana"/>
                <a:cs typeface="Verdana"/>
              </a:rPr>
              <a:t> </a:t>
            </a:r>
            <a:r>
              <a:rPr sz="1400" spc="-9" dirty="0" err="1">
                <a:latin typeface="Verdana"/>
                <a:cs typeface="Verdana"/>
              </a:rPr>
              <a:t>hustot</a:t>
            </a:r>
            <a:r>
              <a:rPr lang="cs-CZ" sz="1400" spc="-9" dirty="0">
                <a:latin typeface="Verdana"/>
                <a:cs typeface="Verdana"/>
              </a:rPr>
              <a:t>ě,  10</a:t>
            </a:r>
            <a:r>
              <a:rPr lang="cs-CZ" sz="1400" spc="-9" baseline="30000" dirty="0">
                <a:latin typeface="Verdana"/>
                <a:cs typeface="Verdana"/>
              </a:rPr>
              <a:t>96</a:t>
            </a:r>
            <a:r>
              <a:rPr lang="cs-CZ" sz="1400" spc="-9" dirty="0">
                <a:latin typeface="Verdana"/>
                <a:cs typeface="Verdana"/>
              </a:rPr>
              <a:t> g cm</a:t>
            </a:r>
            <a:r>
              <a:rPr lang="cs-CZ" sz="1400" spc="-9" baseline="30000" dirty="0">
                <a:latin typeface="Verdana"/>
                <a:cs typeface="Verdana"/>
              </a:rPr>
              <a:t>-3</a:t>
            </a:r>
            <a:endParaRPr sz="1400" baseline="30000" dirty="0">
              <a:latin typeface="Verdana"/>
              <a:cs typeface="Verdana"/>
            </a:endParaRPr>
          </a:p>
          <a:p>
            <a:pPr marL="338581" lvl="1" indent="-226872">
              <a:lnSpc>
                <a:spcPct val="150000"/>
              </a:lnSpc>
              <a:spcBef>
                <a:spcPts val="240"/>
              </a:spcBef>
              <a:buFont typeface="Symbol"/>
              <a:buChar char=""/>
              <a:tabLst>
                <a:tab pos="338581" algn="l"/>
                <a:tab pos="339157" algn="l"/>
              </a:tabLst>
            </a:pPr>
            <a:r>
              <a:rPr sz="1400" spc="-9" dirty="0">
                <a:latin typeface="Verdana"/>
                <a:cs typeface="Verdana"/>
              </a:rPr>
              <a:t>hmota </a:t>
            </a:r>
            <a:r>
              <a:rPr sz="1400" spc="-5" dirty="0">
                <a:latin typeface="Verdana"/>
                <a:cs typeface="Verdana"/>
              </a:rPr>
              <a:t>sestávala z </a:t>
            </a:r>
            <a:r>
              <a:rPr sz="1400" b="1" spc="-9" dirty="0">
                <a:solidFill>
                  <a:srgbClr val="FF0000"/>
                </a:solidFill>
                <a:latin typeface="Verdana"/>
                <a:cs typeface="Verdana"/>
              </a:rPr>
              <a:t>protonů, </a:t>
            </a:r>
            <a:r>
              <a:rPr sz="1400" b="1" dirty="0">
                <a:solidFill>
                  <a:srgbClr val="FF0000"/>
                </a:solidFill>
                <a:latin typeface="Verdana"/>
                <a:cs typeface="Verdana"/>
              </a:rPr>
              <a:t>neutronů, </a:t>
            </a:r>
            <a:r>
              <a:rPr sz="1400" b="1" spc="-5" dirty="0">
                <a:solidFill>
                  <a:srgbClr val="FF0000"/>
                </a:solidFill>
                <a:latin typeface="Verdana"/>
                <a:cs typeface="Verdana"/>
              </a:rPr>
              <a:t>elektronů, </a:t>
            </a:r>
            <a:r>
              <a:rPr sz="1400" b="1" spc="-9" dirty="0">
                <a:solidFill>
                  <a:srgbClr val="FF0000"/>
                </a:solidFill>
                <a:latin typeface="Verdana"/>
                <a:cs typeface="Verdana"/>
              </a:rPr>
              <a:t>pozitronů </a:t>
            </a:r>
            <a:r>
              <a:rPr sz="1400" b="1" spc="-5" dirty="0">
                <a:solidFill>
                  <a:srgbClr val="FF0000"/>
                </a:solidFill>
                <a:latin typeface="Verdana"/>
                <a:cs typeface="Verdana"/>
              </a:rPr>
              <a:t>různých typů neutrin a</a:t>
            </a:r>
            <a:r>
              <a:rPr sz="1400" b="1" spc="9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400" b="1" spc="-9" dirty="0">
                <a:solidFill>
                  <a:srgbClr val="FF0000"/>
                </a:solidFill>
                <a:latin typeface="Verdana"/>
                <a:cs typeface="Verdana"/>
              </a:rPr>
              <a:t>fotonů</a:t>
            </a:r>
            <a:endParaRPr sz="1400" b="1" dirty="0">
              <a:latin typeface="Verdana"/>
              <a:cs typeface="Verdana"/>
            </a:endParaRPr>
          </a:p>
          <a:p>
            <a:pPr marL="338581" lvl="1" indent="-226872">
              <a:lnSpc>
                <a:spcPct val="150000"/>
              </a:lnSpc>
              <a:spcBef>
                <a:spcPts val="263"/>
              </a:spcBef>
              <a:buFont typeface="Symbol"/>
              <a:buChar char=""/>
              <a:tabLst>
                <a:tab pos="338581" algn="l"/>
                <a:tab pos="339157" algn="l"/>
              </a:tabLst>
            </a:pPr>
            <a:r>
              <a:rPr sz="1400" spc="-5" dirty="0">
                <a:latin typeface="Verdana"/>
                <a:cs typeface="Verdana"/>
              </a:rPr>
              <a:t>mezi </a:t>
            </a:r>
            <a:r>
              <a:rPr sz="1400" spc="-9" dirty="0">
                <a:latin typeface="Verdana"/>
                <a:cs typeface="Verdana"/>
              </a:rPr>
              <a:t>těmito </a:t>
            </a:r>
            <a:r>
              <a:rPr sz="1400" spc="-5" dirty="0">
                <a:latin typeface="Verdana"/>
                <a:cs typeface="Verdana"/>
              </a:rPr>
              <a:t>částicemi převládaly </a:t>
            </a:r>
            <a:r>
              <a:rPr sz="1400" spc="-9" dirty="0">
                <a:latin typeface="Verdana"/>
                <a:cs typeface="Verdana"/>
              </a:rPr>
              <a:t>slabé</a:t>
            </a:r>
            <a:r>
              <a:rPr sz="1400" dirty="0">
                <a:latin typeface="Verdana"/>
                <a:cs typeface="Verdana"/>
              </a:rPr>
              <a:t> </a:t>
            </a:r>
            <a:r>
              <a:rPr sz="1400" spc="-9" dirty="0">
                <a:latin typeface="Verdana"/>
                <a:cs typeface="Verdana"/>
              </a:rPr>
              <a:t>interakce</a:t>
            </a:r>
            <a:endParaRPr sz="1400" dirty="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286238" y="4546206"/>
            <a:ext cx="4042247" cy="1078917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9525">
            <a:solidFill>
              <a:srgbClr val="000000"/>
            </a:solidFill>
          </a:ln>
        </p:spPr>
        <p:txBody>
          <a:bodyPr vert="horz" wrap="square" lIns="0" tIns="46641" rIns="0" bIns="0" rtlCol="0">
            <a:spAutoFit/>
          </a:bodyPr>
          <a:lstStyle/>
          <a:p>
            <a:pPr marL="492900">
              <a:spcBef>
                <a:spcPts val="367"/>
              </a:spcBef>
              <a:tabLst>
                <a:tab pos="1695784" algn="l"/>
                <a:tab pos="2030334" algn="l"/>
              </a:tabLst>
            </a:pPr>
            <a:r>
              <a:rPr sz="1400" b="1" spc="-9" dirty="0">
                <a:solidFill>
                  <a:srgbClr val="0000FF"/>
                </a:solidFill>
                <a:latin typeface="Verdana"/>
                <a:cs typeface="Verdana"/>
              </a:rPr>
              <a:t>n</a:t>
            </a:r>
            <a:r>
              <a:rPr sz="1400" b="1" spc="32" dirty="0">
                <a:solidFill>
                  <a:srgbClr val="0000FF"/>
                </a:solidFill>
                <a:latin typeface="Verdana"/>
                <a:cs typeface="Verdana"/>
              </a:rPr>
              <a:t> </a:t>
            </a:r>
            <a:r>
              <a:rPr sz="1400" b="1" spc="-9" dirty="0">
                <a:solidFill>
                  <a:srgbClr val="0000FF"/>
                </a:solidFill>
                <a:latin typeface="Verdana"/>
                <a:cs typeface="Verdana"/>
              </a:rPr>
              <a:t>+</a:t>
            </a:r>
            <a:r>
              <a:rPr sz="1400" b="1" dirty="0">
                <a:solidFill>
                  <a:srgbClr val="0000FF"/>
                </a:solidFill>
                <a:latin typeface="Verdana"/>
                <a:cs typeface="Verdana"/>
              </a:rPr>
              <a:t> </a:t>
            </a:r>
            <a:r>
              <a:rPr sz="1400" b="1" spc="-5" dirty="0">
                <a:solidFill>
                  <a:srgbClr val="0000FF"/>
                </a:solidFill>
                <a:latin typeface="Symbol"/>
                <a:cs typeface="Symbol"/>
              </a:rPr>
              <a:t></a:t>
            </a:r>
            <a:r>
              <a:rPr lang="cs-CZ" sz="1400" b="1" spc="-5" dirty="0">
                <a:solidFill>
                  <a:srgbClr val="0000FF"/>
                </a:solidFill>
                <a:latin typeface="Symbol"/>
                <a:cs typeface="Symbol"/>
              </a:rPr>
              <a:t>   </a:t>
            </a:r>
            <a:r>
              <a:rPr sz="1400" b="1" spc="-9" dirty="0">
                <a:solidFill>
                  <a:srgbClr val="0000FF"/>
                </a:solidFill>
                <a:latin typeface="Symbol"/>
                <a:cs typeface="Symbol"/>
              </a:rPr>
              <a:t></a:t>
            </a:r>
            <a:r>
              <a:rPr lang="cs-CZ" sz="1400" b="1" spc="-9" dirty="0">
                <a:solidFill>
                  <a:srgbClr val="0000FF"/>
                </a:solidFill>
                <a:latin typeface="Symbol"/>
                <a:cs typeface="Symbol"/>
              </a:rPr>
              <a:t>   </a:t>
            </a:r>
            <a:r>
              <a:rPr sz="1400" b="1" spc="-9" dirty="0">
                <a:solidFill>
                  <a:srgbClr val="0000FF"/>
                </a:solidFill>
                <a:latin typeface="Verdana"/>
                <a:cs typeface="Verdana"/>
              </a:rPr>
              <a:t>p +</a:t>
            </a:r>
            <a:r>
              <a:rPr sz="1400" b="1" spc="18" dirty="0">
                <a:solidFill>
                  <a:srgbClr val="0000FF"/>
                </a:solidFill>
                <a:latin typeface="Verdana"/>
                <a:cs typeface="Verdana"/>
              </a:rPr>
              <a:t> </a:t>
            </a:r>
            <a:r>
              <a:rPr sz="1400" b="1" spc="5" dirty="0">
                <a:solidFill>
                  <a:srgbClr val="0000FF"/>
                </a:solidFill>
                <a:latin typeface="Verdana"/>
                <a:cs typeface="Verdana"/>
              </a:rPr>
              <a:t>e</a:t>
            </a:r>
            <a:r>
              <a:rPr sz="1400" b="1" spc="6" baseline="30864" dirty="0">
                <a:solidFill>
                  <a:srgbClr val="0000FF"/>
                </a:solidFill>
                <a:latin typeface="Verdana"/>
                <a:cs typeface="Verdana"/>
              </a:rPr>
              <a:t>-</a:t>
            </a:r>
            <a:endParaRPr sz="1400" baseline="30864" dirty="0">
              <a:latin typeface="Verdana"/>
              <a:cs typeface="Verdana"/>
            </a:endParaRPr>
          </a:p>
          <a:p>
            <a:pPr marL="492900" marR="451441">
              <a:lnSpc>
                <a:spcPct val="191600"/>
              </a:lnSpc>
              <a:spcBef>
                <a:spcPts val="172"/>
              </a:spcBef>
            </a:pPr>
            <a:r>
              <a:rPr sz="1400" b="1" spc="-9" dirty="0">
                <a:solidFill>
                  <a:srgbClr val="0000FF"/>
                </a:solidFill>
                <a:latin typeface="Verdana"/>
                <a:cs typeface="Verdana"/>
              </a:rPr>
              <a:t>n + </a:t>
            </a:r>
            <a:r>
              <a:rPr sz="1400" b="1" spc="5" dirty="0">
                <a:solidFill>
                  <a:srgbClr val="0000FF"/>
                </a:solidFill>
                <a:latin typeface="Verdana"/>
                <a:cs typeface="Verdana"/>
              </a:rPr>
              <a:t>e</a:t>
            </a:r>
            <a:r>
              <a:rPr sz="1400" b="1" spc="6" baseline="30864" dirty="0">
                <a:solidFill>
                  <a:srgbClr val="0000FF"/>
                </a:solidFill>
                <a:latin typeface="Verdana"/>
                <a:cs typeface="Verdana"/>
              </a:rPr>
              <a:t>+ </a:t>
            </a:r>
            <a:r>
              <a:rPr sz="1400" b="1" spc="-9" dirty="0">
                <a:solidFill>
                  <a:srgbClr val="0000FF"/>
                </a:solidFill>
                <a:latin typeface="Symbol"/>
                <a:cs typeface="Symbol"/>
              </a:rPr>
              <a:t></a:t>
            </a:r>
            <a:r>
              <a:rPr sz="1400" b="1" spc="-9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cs-CZ" sz="1400" b="1" spc="-9" dirty="0">
                <a:solidFill>
                  <a:srgbClr val="0000FF"/>
                </a:solidFill>
                <a:latin typeface="Times New Roman"/>
                <a:cs typeface="Times New Roman"/>
              </a:rPr>
              <a:t>  </a:t>
            </a:r>
            <a:r>
              <a:rPr sz="1400" b="1" spc="-9" dirty="0">
                <a:solidFill>
                  <a:srgbClr val="0000FF"/>
                </a:solidFill>
                <a:latin typeface="Verdana"/>
                <a:cs typeface="Verdana"/>
              </a:rPr>
              <a:t>p + antineutrino  </a:t>
            </a:r>
            <a:endParaRPr lang="cs-CZ" sz="1400" b="1" spc="-9" dirty="0">
              <a:solidFill>
                <a:srgbClr val="0000FF"/>
              </a:solidFill>
              <a:latin typeface="Verdana"/>
              <a:cs typeface="Verdana"/>
            </a:endParaRPr>
          </a:p>
          <a:p>
            <a:pPr marL="492900" marR="451441">
              <a:lnSpc>
                <a:spcPct val="191600"/>
              </a:lnSpc>
              <a:spcBef>
                <a:spcPts val="172"/>
              </a:spcBef>
            </a:pPr>
            <a:r>
              <a:rPr sz="1400" b="1" spc="-9" dirty="0">
                <a:solidFill>
                  <a:srgbClr val="0000FF"/>
                </a:solidFill>
                <a:latin typeface="Verdana"/>
                <a:cs typeface="Verdana"/>
              </a:rPr>
              <a:t>n </a:t>
            </a:r>
            <a:r>
              <a:rPr lang="cs-CZ" sz="1400" b="1" spc="-9" dirty="0">
                <a:solidFill>
                  <a:srgbClr val="0000FF"/>
                </a:solidFill>
                <a:latin typeface="Verdana"/>
                <a:cs typeface="Verdana"/>
              </a:rPr>
              <a:t> </a:t>
            </a:r>
            <a:r>
              <a:rPr sz="1400" b="1" spc="-9" dirty="0">
                <a:solidFill>
                  <a:srgbClr val="0000FF"/>
                </a:solidFill>
                <a:latin typeface="Symbol"/>
                <a:cs typeface="Symbol"/>
              </a:rPr>
              <a:t></a:t>
            </a:r>
            <a:r>
              <a:rPr sz="1400" b="1" spc="-9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cs-CZ" sz="1400" b="1" spc="-9" dirty="0">
                <a:solidFill>
                  <a:srgbClr val="0000FF"/>
                </a:solidFill>
                <a:latin typeface="Times New Roman"/>
                <a:cs typeface="Times New Roman"/>
              </a:rPr>
              <a:t>  </a:t>
            </a:r>
            <a:r>
              <a:rPr sz="1400" b="1" spc="-9" dirty="0">
                <a:solidFill>
                  <a:srgbClr val="0000FF"/>
                </a:solidFill>
                <a:latin typeface="Verdana"/>
                <a:cs typeface="Verdana"/>
              </a:rPr>
              <a:t>p + </a:t>
            </a:r>
            <a:r>
              <a:rPr sz="1400" b="1" spc="5" dirty="0">
                <a:solidFill>
                  <a:srgbClr val="0000FF"/>
                </a:solidFill>
                <a:latin typeface="Verdana"/>
                <a:cs typeface="Verdana"/>
              </a:rPr>
              <a:t>e</a:t>
            </a:r>
            <a:r>
              <a:rPr sz="1400" b="1" spc="6" baseline="30864" dirty="0">
                <a:solidFill>
                  <a:srgbClr val="0000FF"/>
                </a:solidFill>
                <a:latin typeface="Verdana"/>
                <a:cs typeface="Verdana"/>
              </a:rPr>
              <a:t>-</a:t>
            </a:r>
            <a:r>
              <a:rPr sz="1400" b="1" spc="428" baseline="30864" dirty="0">
                <a:solidFill>
                  <a:srgbClr val="0000FF"/>
                </a:solidFill>
                <a:latin typeface="Verdana"/>
                <a:cs typeface="Verdana"/>
              </a:rPr>
              <a:t> </a:t>
            </a:r>
            <a:r>
              <a:rPr sz="1400" b="1" spc="-9" dirty="0">
                <a:solidFill>
                  <a:srgbClr val="0000FF"/>
                </a:solidFill>
                <a:latin typeface="Verdana"/>
                <a:cs typeface="Verdana"/>
              </a:rPr>
              <a:t>+</a:t>
            </a:r>
            <a:r>
              <a:rPr sz="1400" b="1" spc="-77" dirty="0">
                <a:solidFill>
                  <a:srgbClr val="0000FF"/>
                </a:solidFill>
                <a:latin typeface="Verdana"/>
                <a:cs typeface="Verdana"/>
              </a:rPr>
              <a:t> </a:t>
            </a:r>
            <a:r>
              <a:rPr sz="1400" b="1" spc="-9" dirty="0">
                <a:solidFill>
                  <a:srgbClr val="0000FF"/>
                </a:solidFill>
                <a:latin typeface="Verdana"/>
                <a:cs typeface="Verdana"/>
              </a:rPr>
              <a:t>antineutrino</a:t>
            </a:r>
            <a:endParaRPr sz="1400" dirty="0">
              <a:latin typeface="Verdana"/>
              <a:cs typeface="Verdana"/>
            </a:endParaRP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AEC2E97A-E60C-4FDA-9550-AEFE14DC72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7EFBC-1660-4D29-A469-CF3A8058520B}" type="slidenum">
              <a:rPr lang="cs-CZ" smtClean="0"/>
              <a:t>1</a:t>
            </a:fld>
            <a:endParaRPr lang="cs-CZ"/>
          </a:p>
        </p:txBody>
      </p:sp>
      <p:pic>
        <p:nvPicPr>
          <p:cNvPr id="6" name="Vesmír1-1">
            <a:hlinkClick r:id="" action="ppaction://media"/>
            <a:extLst>
              <a:ext uri="{FF2B5EF4-FFF2-40B4-BE49-F238E27FC236}">
                <a16:creationId xmlns:a16="http://schemas.microsoft.com/office/drawing/2014/main" id="{CB1C4A46-DCF1-482E-B9E0-05B74EBFAAA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340009" y="308836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49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20621" y="437710"/>
            <a:ext cx="7702418" cy="6288210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vert="horz" wrap="square" lIns="0" tIns="10365" rIns="0" bIns="0" rtlCol="0">
            <a:spAutoFit/>
          </a:bodyPr>
          <a:lstStyle/>
          <a:p>
            <a:pPr marL="23033">
              <a:spcBef>
                <a:spcPts val="82"/>
              </a:spcBef>
            </a:pPr>
            <a:r>
              <a:rPr sz="1600" b="1" spc="-9" dirty="0">
                <a:solidFill>
                  <a:srgbClr val="C00000"/>
                </a:solidFill>
                <a:latin typeface="Verdana"/>
                <a:cs typeface="Verdana"/>
              </a:rPr>
              <a:t>Průběh:</a:t>
            </a:r>
            <a:endParaRPr sz="1600" dirty="0">
              <a:latin typeface="Verdana"/>
              <a:cs typeface="Verdana"/>
            </a:endParaRPr>
          </a:p>
          <a:p>
            <a:pPr>
              <a:spcBef>
                <a:spcPts val="45"/>
              </a:spcBef>
            </a:pPr>
            <a:endParaRPr sz="1270" dirty="0">
              <a:latin typeface="Verdana"/>
              <a:cs typeface="Verdana"/>
            </a:endParaRPr>
          </a:p>
          <a:p>
            <a:pPr marL="431576" indent="-342900">
              <a:buFont typeface="+mj-lt"/>
              <a:buAutoNum type="arabicPeriod"/>
              <a:tabLst>
                <a:tab pos="316124" algn="l"/>
              </a:tabLst>
            </a:pPr>
            <a:r>
              <a:rPr sz="1400" spc="-9" dirty="0" err="1">
                <a:latin typeface="Verdana"/>
                <a:cs typeface="Verdana"/>
              </a:rPr>
              <a:t>jádra</a:t>
            </a:r>
            <a:r>
              <a:rPr sz="1400" spc="-9" dirty="0">
                <a:latin typeface="Verdana"/>
                <a:cs typeface="Verdana"/>
              </a:rPr>
              <a:t> se ihned </a:t>
            </a:r>
            <a:r>
              <a:rPr sz="1400" spc="-5" dirty="0">
                <a:latin typeface="Verdana"/>
                <a:cs typeface="Verdana"/>
              </a:rPr>
              <a:t>rozpadala účinkem </a:t>
            </a:r>
            <a:r>
              <a:rPr sz="1400" spc="-9" dirty="0">
                <a:latin typeface="Verdana"/>
                <a:cs typeface="Verdana"/>
              </a:rPr>
              <a:t>vysoce </a:t>
            </a:r>
            <a:r>
              <a:rPr sz="1400" spc="-5" dirty="0" err="1">
                <a:latin typeface="Verdana"/>
                <a:cs typeface="Verdana"/>
              </a:rPr>
              <a:t>energetických</a:t>
            </a:r>
            <a:r>
              <a:rPr sz="1400" spc="77" dirty="0">
                <a:latin typeface="Verdana"/>
                <a:cs typeface="Verdana"/>
              </a:rPr>
              <a:t> </a:t>
            </a:r>
            <a:r>
              <a:rPr sz="1400" spc="-9" dirty="0" err="1">
                <a:latin typeface="Verdana"/>
                <a:cs typeface="Verdana"/>
              </a:rPr>
              <a:t>fotonů</a:t>
            </a:r>
            <a:endParaRPr lang="cs-CZ" sz="1400" spc="-9" dirty="0">
              <a:latin typeface="Verdana"/>
              <a:cs typeface="Verdana"/>
            </a:endParaRPr>
          </a:p>
          <a:p>
            <a:pPr marL="315548" indent="-226872">
              <a:buAutoNum type="arabicPeriod"/>
              <a:tabLst>
                <a:tab pos="316124" algn="l"/>
              </a:tabLst>
            </a:pPr>
            <a:endParaRPr sz="1400" dirty="0">
              <a:latin typeface="Verdana"/>
              <a:cs typeface="Verdana"/>
            </a:endParaRPr>
          </a:p>
          <a:p>
            <a:pPr marL="315548" indent="-226872">
              <a:spcBef>
                <a:spcPts val="784"/>
              </a:spcBef>
              <a:buAutoNum type="arabicPeriod"/>
              <a:tabLst>
                <a:tab pos="316124" algn="l"/>
              </a:tabLst>
            </a:pPr>
            <a:r>
              <a:rPr lang="cs-CZ" sz="1400" spc="-9" dirty="0">
                <a:latin typeface="Verdana"/>
                <a:cs typeface="Verdana"/>
              </a:rPr>
              <a:t> </a:t>
            </a:r>
            <a:r>
              <a:rPr sz="1400" spc="-9" dirty="0" err="1">
                <a:latin typeface="Verdana"/>
                <a:cs typeface="Verdana"/>
              </a:rPr>
              <a:t>poměr</a:t>
            </a:r>
            <a:r>
              <a:rPr sz="1400" spc="-9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mezi </a:t>
            </a:r>
            <a:r>
              <a:rPr sz="1400" spc="-5" dirty="0">
                <a:latin typeface="Verdana"/>
                <a:cs typeface="Verdana"/>
              </a:rPr>
              <a:t>počty fotonů a baryonů </a:t>
            </a:r>
            <a:r>
              <a:rPr sz="1400" dirty="0">
                <a:latin typeface="Verdana"/>
                <a:cs typeface="Verdana"/>
              </a:rPr>
              <a:t>…10</a:t>
            </a:r>
            <a:r>
              <a:rPr sz="1400" baseline="30864" dirty="0">
                <a:latin typeface="Verdana"/>
                <a:cs typeface="Verdana"/>
              </a:rPr>
              <a:t>9</a:t>
            </a:r>
            <a:r>
              <a:rPr sz="1400" dirty="0">
                <a:latin typeface="Verdana"/>
                <a:cs typeface="Verdana"/>
              </a:rPr>
              <a:t>, </a:t>
            </a:r>
            <a:r>
              <a:rPr sz="1400" spc="-5" dirty="0">
                <a:latin typeface="Verdana"/>
                <a:cs typeface="Verdana"/>
              </a:rPr>
              <a:t>tento </a:t>
            </a:r>
            <a:r>
              <a:rPr sz="1400" spc="-9" dirty="0">
                <a:latin typeface="Verdana"/>
                <a:cs typeface="Verdana"/>
              </a:rPr>
              <a:t>stav </a:t>
            </a:r>
            <a:r>
              <a:rPr sz="1400" spc="-5" dirty="0">
                <a:latin typeface="Verdana"/>
                <a:cs typeface="Verdana"/>
              </a:rPr>
              <a:t>trval </a:t>
            </a:r>
            <a:r>
              <a:rPr sz="1400" spc="-5" dirty="0" err="1">
                <a:latin typeface="Verdana"/>
                <a:cs typeface="Verdana"/>
              </a:rPr>
              <a:t>zlomek</a:t>
            </a:r>
            <a:r>
              <a:rPr sz="1400" spc="63" dirty="0">
                <a:latin typeface="Verdana"/>
                <a:cs typeface="Verdana"/>
              </a:rPr>
              <a:t> </a:t>
            </a:r>
            <a:r>
              <a:rPr sz="1400" spc="-9" dirty="0" err="1">
                <a:latin typeface="Verdana"/>
                <a:cs typeface="Verdana"/>
              </a:rPr>
              <a:t>sekundy</a:t>
            </a:r>
            <a:endParaRPr lang="cs-CZ" sz="1400" spc="-9" dirty="0">
              <a:latin typeface="Verdana"/>
              <a:cs typeface="Verdana"/>
            </a:endParaRPr>
          </a:p>
          <a:p>
            <a:pPr marL="315548" indent="-226872">
              <a:spcBef>
                <a:spcPts val="784"/>
              </a:spcBef>
              <a:buAutoNum type="arabicPeriod"/>
              <a:tabLst>
                <a:tab pos="316124" algn="l"/>
              </a:tabLst>
            </a:pPr>
            <a:endParaRPr sz="1400" dirty="0">
              <a:latin typeface="Verdana"/>
              <a:cs typeface="Verdana"/>
            </a:endParaRPr>
          </a:p>
          <a:p>
            <a:pPr marL="315548" indent="-226872">
              <a:spcBef>
                <a:spcPts val="807"/>
              </a:spcBef>
              <a:buAutoNum type="arabicPeriod"/>
              <a:tabLst>
                <a:tab pos="316124" algn="l"/>
              </a:tabLst>
            </a:pPr>
            <a:r>
              <a:rPr lang="cs-CZ" sz="1400" spc="-9" dirty="0">
                <a:latin typeface="Verdana"/>
                <a:cs typeface="Verdana"/>
              </a:rPr>
              <a:t> </a:t>
            </a:r>
            <a:r>
              <a:rPr sz="1400" spc="-9" dirty="0" err="1">
                <a:latin typeface="Verdana"/>
                <a:cs typeface="Verdana"/>
              </a:rPr>
              <a:t>nastala</a:t>
            </a:r>
            <a:r>
              <a:rPr sz="1400" spc="-9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exploze a s následnou </a:t>
            </a:r>
            <a:r>
              <a:rPr sz="1400" dirty="0">
                <a:latin typeface="Verdana"/>
                <a:cs typeface="Verdana"/>
              </a:rPr>
              <a:t>expanzí hmoty do</a:t>
            </a:r>
            <a:r>
              <a:rPr sz="1400" spc="-14" dirty="0">
                <a:latin typeface="Verdana"/>
                <a:cs typeface="Verdana"/>
              </a:rPr>
              <a:t> </a:t>
            </a:r>
            <a:r>
              <a:rPr sz="1400" spc="-9" dirty="0" err="1">
                <a:latin typeface="Verdana"/>
                <a:cs typeface="Verdana"/>
              </a:rPr>
              <a:t>vesmíru</a:t>
            </a:r>
            <a:endParaRPr lang="cs-CZ" sz="1400" spc="-9" dirty="0">
              <a:latin typeface="Verdana"/>
              <a:cs typeface="Verdana"/>
            </a:endParaRPr>
          </a:p>
          <a:p>
            <a:pPr marL="315548" indent="-226872">
              <a:spcBef>
                <a:spcPts val="807"/>
              </a:spcBef>
              <a:buAutoNum type="arabicPeriod"/>
              <a:tabLst>
                <a:tab pos="316124" algn="l"/>
              </a:tabLst>
            </a:pPr>
            <a:endParaRPr sz="1400" dirty="0">
              <a:latin typeface="Verdana"/>
              <a:cs typeface="Verdana"/>
            </a:endParaRPr>
          </a:p>
          <a:p>
            <a:pPr marL="315548" marR="530904" indent="-226872">
              <a:lnSpc>
                <a:spcPct val="151400"/>
              </a:lnSpc>
              <a:spcBef>
                <a:spcPts val="5"/>
              </a:spcBef>
              <a:buAutoNum type="arabicPeriod"/>
              <a:tabLst>
                <a:tab pos="316124" algn="l"/>
              </a:tabLst>
            </a:pPr>
            <a:r>
              <a:rPr lang="cs-CZ" sz="1400" spc="-9" dirty="0">
                <a:latin typeface="Verdana"/>
                <a:cs typeface="Verdana"/>
              </a:rPr>
              <a:t> </a:t>
            </a:r>
            <a:r>
              <a:rPr sz="1400" spc="-9" dirty="0" err="1">
                <a:latin typeface="Verdana"/>
                <a:cs typeface="Verdana"/>
              </a:rPr>
              <a:t>hmota</a:t>
            </a:r>
            <a:r>
              <a:rPr sz="1400" spc="-9" dirty="0">
                <a:latin typeface="Verdana"/>
                <a:cs typeface="Verdana"/>
              </a:rPr>
              <a:t> se začala </a:t>
            </a:r>
            <a:r>
              <a:rPr sz="1400" spc="-5" dirty="0">
                <a:latin typeface="Verdana"/>
                <a:cs typeface="Verdana"/>
              </a:rPr>
              <a:t>ochlazovat, rychlost </a:t>
            </a:r>
            <a:r>
              <a:rPr sz="1400" spc="-9" dirty="0">
                <a:latin typeface="Verdana"/>
                <a:cs typeface="Verdana"/>
              </a:rPr>
              <a:t>slabých </a:t>
            </a:r>
            <a:r>
              <a:rPr sz="1400" spc="-5" dirty="0">
                <a:latin typeface="Verdana"/>
                <a:cs typeface="Verdana"/>
              </a:rPr>
              <a:t>interakcí </a:t>
            </a:r>
            <a:r>
              <a:rPr sz="1400" spc="-9" dirty="0">
                <a:latin typeface="Verdana"/>
                <a:cs typeface="Verdana"/>
              </a:rPr>
              <a:t>se </a:t>
            </a:r>
            <a:r>
              <a:rPr sz="1400" spc="-5" dirty="0">
                <a:latin typeface="Verdana"/>
                <a:cs typeface="Verdana"/>
              </a:rPr>
              <a:t>zmenšovala, až byla menší </a:t>
            </a:r>
            <a:r>
              <a:rPr sz="1400" spc="-5" dirty="0" err="1">
                <a:latin typeface="Verdana"/>
                <a:cs typeface="Verdana"/>
              </a:rPr>
              <a:t>než</a:t>
            </a:r>
            <a:r>
              <a:rPr sz="1400" spc="-5" dirty="0">
                <a:latin typeface="Verdana"/>
                <a:cs typeface="Verdana"/>
              </a:rPr>
              <a:t> </a:t>
            </a:r>
            <a:r>
              <a:rPr sz="1400" spc="-9" dirty="0" err="1">
                <a:latin typeface="Verdana"/>
                <a:cs typeface="Verdana"/>
              </a:rPr>
              <a:t>rychlost</a:t>
            </a:r>
            <a:r>
              <a:rPr sz="1400" spc="-9" dirty="0">
                <a:latin typeface="Verdana"/>
                <a:cs typeface="Verdana"/>
              </a:rPr>
              <a:t> </a:t>
            </a:r>
            <a:r>
              <a:rPr sz="1400" spc="-5" dirty="0" err="1">
                <a:latin typeface="Verdana"/>
                <a:cs typeface="Verdana"/>
              </a:rPr>
              <a:t>rozpínání</a:t>
            </a:r>
            <a:r>
              <a:rPr sz="1400" dirty="0">
                <a:latin typeface="Verdana"/>
                <a:cs typeface="Verdana"/>
              </a:rPr>
              <a:t> </a:t>
            </a:r>
            <a:r>
              <a:rPr sz="1400" spc="-9" dirty="0" err="1">
                <a:latin typeface="Verdana"/>
                <a:cs typeface="Verdana"/>
              </a:rPr>
              <a:t>vesmíru</a:t>
            </a:r>
            <a:endParaRPr lang="cs-CZ" sz="1400" spc="-9" dirty="0">
              <a:latin typeface="Verdana"/>
              <a:cs typeface="Verdana"/>
            </a:endParaRPr>
          </a:p>
          <a:p>
            <a:pPr marL="315548" marR="530904" indent="-226872">
              <a:lnSpc>
                <a:spcPct val="151400"/>
              </a:lnSpc>
              <a:spcBef>
                <a:spcPts val="5"/>
              </a:spcBef>
              <a:buAutoNum type="arabicPeriod"/>
              <a:tabLst>
                <a:tab pos="316124" algn="l"/>
              </a:tabLst>
            </a:pPr>
            <a:endParaRPr sz="1400" dirty="0">
              <a:latin typeface="Verdana"/>
              <a:cs typeface="Verdana"/>
            </a:endParaRPr>
          </a:p>
          <a:p>
            <a:pPr marL="315548" marR="39156" indent="-226872">
              <a:lnSpc>
                <a:spcPct val="151500"/>
              </a:lnSpc>
              <a:spcBef>
                <a:spcPts val="23"/>
              </a:spcBef>
              <a:buAutoNum type="arabicPeriod"/>
              <a:tabLst>
                <a:tab pos="316124" algn="l"/>
              </a:tabLst>
            </a:pPr>
            <a:r>
              <a:rPr lang="cs-CZ" sz="1400" spc="-5" dirty="0">
                <a:latin typeface="Verdana"/>
                <a:cs typeface="Verdana"/>
              </a:rPr>
              <a:t> </a:t>
            </a:r>
            <a:r>
              <a:rPr sz="1400" spc="-5" dirty="0" err="1">
                <a:latin typeface="Verdana"/>
                <a:cs typeface="Verdana"/>
              </a:rPr>
              <a:t>neutrina</a:t>
            </a:r>
            <a:r>
              <a:rPr sz="1400" spc="-5" dirty="0">
                <a:latin typeface="Verdana"/>
                <a:cs typeface="Verdana"/>
              </a:rPr>
              <a:t> </a:t>
            </a:r>
            <a:r>
              <a:rPr sz="1400" spc="-9" dirty="0">
                <a:latin typeface="Verdana"/>
                <a:cs typeface="Verdana"/>
              </a:rPr>
              <a:t>přestala </a:t>
            </a:r>
            <a:r>
              <a:rPr sz="1400" spc="-5" dirty="0">
                <a:latin typeface="Verdana"/>
                <a:cs typeface="Verdana"/>
              </a:rPr>
              <a:t>být v rovnováze s ostatními částicemi </a:t>
            </a:r>
            <a:r>
              <a:rPr sz="1400" dirty="0">
                <a:latin typeface="Verdana"/>
                <a:cs typeface="Verdana"/>
              </a:rPr>
              <a:t>od </a:t>
            </a:r>
            <a:r>
              <a:rPr sz="1400" spc="-5" dirty="0">
                <a:latin typeface="Verdana"/>
                <a:cs typeface="Verdana"/>
              </a:rPr>
              <a:t>okamžiku, kdy </a:t>
            </a:r>
            <a:r>
              <a:rPr sz="1400" spc="-9" dirty="0">
                <a:latin typeface="Verdana"/>
                <a:cs typeface="Verdana"/>
              </a:rPr>
              <a:t>teplota klesla </a:t>
            </a:r>
            <a:r>
              <a:rPr sz="1400" spc="-5" dirty="0">
                <a:latin typeface="Verdana"/>
                <a:cs typeface="Verdana"/>
              </a:rPr>
              <a:t>na </a:t>
            </a:r>
            <a:r>
              <a:rPr sz="1400" spc="-14" dirty="0" err="1">
                <a:latin typeface="Verdana"/>
                <a:cs typeface="Verdana"/>
              </a:rPr>
              <a:t>cca</a:t>
            </a:r>
            <a:r>
              <a:rPr sz="1400" spc="-14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10</a:t>
            </a:r>
            <a:r>
              <a:rPr sz="1400" baseline="30864" dirty="0">
                <a:latin typeface="Verdana"/>
                <a:cs typeface="Verdana"/>
              </a:rPr>
              <a:t>10 </a:t>
            </a:r>
            <a:r>
              <a:rPr sz="1400" spc="-9" dirty="0">
                <a:latin typeface="Verdana"/>
                <a:cs typeface="Verdana"/>
              </a:rPr>
              <a:t>K, se </a:t>
            </a:r>
            <a:r>
              <a:rPr sz="1400" spc="-5" dirty="0">
                <a:latin typeface="Verdana"/>
                <a:cs typeface="Verdana"/>
              </a:rPr>
              <a:t>neutrina volně šířila </a:t>
            </a:r>
            <a:r>
              <a:rPr sz="1400" spc="-9" dirty="0">
                <a:latin typeface="Verdana"/>
                <a:cs typeface="Verdana"/>
              </a:rPr>
              <a:t>prostorem </a:t>
            </a:r>
            <a:r>
              <a:rPr sz="1400" spc="-5" dirty="0">
                <a:latin typeface="Verdana"/>
                <a:cs typeface="Verdana"/>
              </a:rPr>
              <a:t>a neúčastnila </a:t>
            </a:r>
            <a:r>
              <a:rPr sz="1400" spc="-9" dirty="0">
                <a:latin typeface="Verdana"/>
                <a:cs typeface="Verdana"/>
              </a:rPr>
              <a:t>se </a:t>
            </a:r>
            <a:r>
              <a:rPr sz="1400" spc="-5" dirty="0">
                <a:latin typeface="Verdana"/>
                <a:cs typeface="Verdana"/>
              </a:rPr>
              <a:t>interakcí (tj. omezily </a:t>
            </a:r>
            <a:r>
              <a:rPr sz="1400" spc="-9" dirty="0">
                <a:latin typeface="Verdana"/>
                <a:cs typeface="Verdana"/>
              </a:rPr>
              <a:t>se </a:t>
            </a:r>
            <a:r>
              <a:rPr sz="1400" spc="-5" dirty="0" err="1">
                <a:latin typeface="Verdana"/>
                <a:cs typeface="Verdana"/>
              </a:rPr>
              <a:t>slabé</a:t>
            </a:r>
            <a:r>
              <a:rPr sz="1400" spc="-5" dirty="0">
                <a:latin typeface="Verdana"/>
                <a:cs typeface="Verdana"/>
              </a:rPr>
              <a:t> </a:t>
            </a:r>
            <a:r>
              <a:rPr sz="1400" spc="-9" dirty="0" err="1">
                <a:latin typeface="Verdana"/>
                <a:cs typeface="Verdana"/>
              </a:rPr>
              <a:t>interakce</a:t>
            </a:r>
            <a:r>
              <a:rPr sz="1400" spc="-9" dirty="0">
                <a:latin typeface="Verdana"/>
                <a:cs typeface="Verdana"/>
              </a:rPr>
              <a:t>, zvláště </a:t>
            </a:r>
            <a:r>
              <a:rPr sz="1400" dirty="0">
                <a:latin typeface="Verdana"/>
                <a:cs typeface="Verdana"/>
              </a:rPr>
              <a:t>pak </a:t>
            </a:r>
            <a:r>
              <a:rPr sz="1400" spc="-5" dirty="0">
                <a:latin typeface="Verdana"/>
                <a:cs typeface="Verdana"/>
              </a:rPr>
              <a:t>ad</a:t>
            </a:r>
            <a:r>
              <a:rPr sz="1400" spc="32" dirty="0">
                <a:latin typeface="Verdana"/>
                <a:cs typeface="Verdana"/>
              </a:rPr>
              <a:t> </a:t>
            </a:r>
            <a:r>
              <a:rPr sz="1400" spc="5" dirty="0">
                <a:latin typeface="Verdana"/>
                <a:cs typeface="Verdana"/>
              </a:rPr>
              <a:t>3)</a:t>
            </a:r>
            <a:endParaRPr lang="cs-CZ" sz="1400" spc="5" dirty="0">
              <a:latin typeface="Verdana"/>
              <a:cs typeface="Verdana"/>
            </a:endParaRPr>
          </a:p>
          <a:p>
            <a:pPr marL="315548" marR="39156" indent="-226872">
              <a:lnSpc>
                <a:spcPct val="151500"/>
              </a:lnSpc>
              <a:spcBef>
                <a:spcPts val="23"/>
              </a:spcBef>
              <a:buAutoNum type="arabicPeriod"/>
              <a:tabLst>
                <a:tab pos="316124" algn="l"/>
              </a:tabLst>
            </a:pPr>
            <a:endParaRPr sz="1400" dirty="0">
              <a:latin typeface="Verdana"/>
              <a:cs typeface="Verdana"/>
            </a:endParaRPr>
          </a:p>
          <a:p>
            <a:pPr marL="315548" indent="-226872">
              <a:spcBef>
                <a:spcPts val="803"/>
              </a:spcBef>
              <a:buAutoNum type="arabicPeriod"/>
              <a:tabLst>
                <a:tab pos="316124" algn="l"/>
              </a:tabLst>
            </a:pPr>
            <a:r>
              <a:rPr lang="cs-CZ" sz="1400" spc="-5" dirty="0">
                <a:latin typeface="Verdana"/>
                <a:cs typeface="Verdana"/>
              </a:rPr>
              <a:t> </a:t>
            </a:r>
            <a:r>
              <a:rPr sz="1400" spc="-5" dirty="0" err="1">
                <a:latin typeface="Verdana"/>
                <a:cs typeface="Verdana"/>
              </a:rPr>
              <a:t>dochází</a:t>
            </a:r>
            <a:r>
              <a:rPr sz="1400" spc="-5" dirty="0">
                <a:latin typeface="Verdana"/>
                <a:cs typeface="Verdana"/>
              </a:rPr>
              <a:t> k </a:t>
            </a:r>
            <a:r>
              <a:rPr sz="1400" dirty="0">
                <a:latin typeface="Verdana"/>
                <a:cs typeface="Verdana"/>
              </a:rPr>
              <a:t>anihilaci </a:t>
            </a:r>
            <a:r>
              <a:rPr sz="1400" spc="-5" dirty="0">
                <a:latin typeface="Verdana"/>
                <a:cs typeface="Verdana"/>
              </a:rPr>
              <a:t>elektronů a</a:t>
            </a:r>
            <a:r>
              <a:rPr sz="1400" spc="-45" dirty="0">
                <a:latin typeface="Verdana"/>
                <a:cs typeface="Verdana"/>
              </a:rPr>
              <a:t> </a:t>
            </a:r>
            <a:r>
              <a:rPr sz="1400" spc="-5" dirty="0" err="1">
                <a:latin typeface="Verdana"/>
                <a:cs typeface="Verdana"/>
              </a:rPr>
              <a:t>pozitronů</a:t>
            </a:r>
            <a:endParaRPr lang="cs-CZ" sz="1400" spc="-5" dirty="0">
              <a:latin typeface="Verdana"/>
              <a:cs typeface="Verdana"/>
            </a:endParaRPr>
          </a:p>
          <a:p>
            <a:pPr marL="315548" indent="-226872">
              <a:spcBef>
                <a:spcPts val="803"/>
              </a:spcBef>
              <a:buAutoNum type="arabicPeriod"/>
              <a:tabLst>
                <a:tab pos="316124" algn="l"/>
              </a:tabLst>
            </a:pPr>
            <a:endParaRPr sz="1400" dirty="0">
              <a:latin typeface="Verdana"/>
              <a:cs typeface="Verdana"/>
            </a:endParaRPr>
          </a:p>
          <a:p>
            <a:pPr marL="315548" indent="-226872">
              <a:spcBef>
                <a:spcPts val="784"/>
              </a:spcBef>
              <a:buAutoNum type="arabicPeriod"/>
              <a:tabLst>
                <a:tab pos="316124" algn="l"/>
              </a:tabLst>
            </a:pPr>
            <a:r>
              <a:rPr lang="cs-CZ" sz="1400" spc="-9" dirty="0">
                <a:latin typeface="Verdana"/>
                <a:cs typeface="Verdana"/>
              </a:rPr>
              <a:t> </a:t>
            </a:r>
            <a:r>
              <a:rPr sz="1400" spc="-9" dirty="0" err="1">
                <a:latin typeface="Verdana"/>
                <a:cs typeface="Verdana"/>
              </a:rPr>
              <a:t>zůstalo</a:t>
            </a:r>
            <a:r>
              <a:rPr sz="1400" spc="-9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jen tolik elektronů, kolik jich bylo </a:t>
            </a:r>
            <a:r>
              <a:rPr sz="1400" spc="-9" dirty="0">
                <a:latin typeface="Verdana"/>
                <a:cs typeface="Verdana"/>
              </a:rPr>
              <a:t>potřeba </a:t>
            </a:r>
            <a:r>
              <a:rPr sz="1400" spc="-5" dirty="0">
                <a:latin typeface="Verdana"/>
                <a:cs typeface="Verdana"/>
              </a:rPr>
              <a:t>k neutralizaci náboje</a:t>
            </a:r>
            <a:r>
              <a:rPr sz="1400" spc="91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protonů</a:t>
            </a:r>
            <a:endParaRPr sz="1400" dirty="0">
              <a:latin typeface="Verdana"/>
              <a:cs typeface="Verdana"/>
            </a:endParaRPr>
          </a:p>
          <a:p>
            <a:pPr marL="88676">
              <a:spcBef>
                <a:spcPts val="766"/>
              </a:spcBef>
              <a:tabLst>
                <a:tab pos="316124" algn="l"/>
              </a:tabLst>
            </a:pPr>
            <a:r>
              <a:rPr lang="cs-CZ" sz="1400" spc="-9" dirty="0">
                <a:latin typeface="Symbol"/>
                <a:cs typeface="Symbol"/>
              </a:rPr>
              <a:t>     </a:t>
            </a:r>
            <a:r>
              <a:rPr sz="1400" spc="-9" dirty="0">
                <a:latin typeface="Symbol"/>
                <a:cs typeface="Symbol"/>
              </a:rPr>
              <a:t></a:t>
            </a:r>
            <a:r>
              <a:rPr sz="1400" spc="-9" dirty="0">
                <a:latin typeface="Times New Roman"/>
                <a:cs typeface="Times New Roman"/>
              </a:rPr>
              <a:t> </a:t>
            </a:r>
            <a:r>
              <a:rPr lang="cs-CZ" sz="1400" spc="-9" dirty="0">
                <a:latin typeface="Times New Roman"/>
                <a:cs typeface="Times New Roman"/>
              </a:rPr>
              <a:t> </a:t>
            </a:r>
            <a:r>
              <a:rPr sz="1400" spc="-5" dirty="0" err="1">
                <a:latin typeface="Verdana"/>
                <a:cs typeface="Verdana"/>
              </a:rPr>
              <a:t>proces</a:t>
            </a:r>
            <a:r>
              <a:rPr sz="1400" spc="-5" dirty="0">
                <a:latin typeface="Verdana"/>
                <a:cs typeface="Verdana"/>
              </a:rPr>
              <a:t> ad 3) </a:t>
            </a:r>
            <a:r>
              <a:rPr sz="1400" spc="-9" dirty="0">
                <a:latin typeface="Verdana"/>
                <a:cs typeface="Verdana"/>
              </a:rPr>
              <a:t>se </a:t>
            </a:r>
            <a:r>
              <a:rPr sz="1400" spc="-5" dirty="0">
                <a:latin typeface="Verdana"/>
                <a:cs typeface="Verdana"/>
              </a:rPr>
              <a:t>stal nevratným a </a:t>
            </a:r>
            <a:r>
              <a:rPr sz="1400" spc="-9" dirty="0">
                <a:latin typeface="Verdana"/>
                <a:cs typeface="Verdana"/>
              </a:rPr>
              <a:t>poměr </a:t>
            </a:r>
            <a:r>
              <a:rPr sz="1400" spc="-5" dirty="0">
                <a:latin typeface="Verdana"/>
                <a:cs typeface="Verdana"/>
              </a:rPr>
              <a:t>mezi počtem neutronů a </a:t>
            </a:r>
            <a:r>
              <a:rPr sz="1400" spc="-9" dirty="0">
                <a:latin typeface="Verdana"/>
                <a:cs typeface="Verdana"/>
              </a:rPr>
              <a:t>protonů se</a:t>
            </a:r>
            <a:r>
              <a:rPr sz="1400" spc="-73" dirty="0">
                <a:latin typeface="Verdana"/>
                <a:cs typeface="Verdana"/>
              </a:rPr>
              <a:t> </a:t>
            </a:r>
            <a:r>
              <a:rPr sz="1400" spc="-5" dirty="0" err="1">
                <a:latin typeface="Verdana"/>
                <a:cs typeface="Verdana"/>
              </a:rPr>
              <a:t>ustálil</a:t>
            </a:r>
            <a:r>
              <a:rPr lang="cs-CZ" sz="1400" spc="-5" dirty="0">
                <a:latin typeface="Verdana"/>
                <a:cs typeface="Verdana"/>
              </a:rPr>
              <a:t> na hodnotě  </a:t>
            </a:r>
            <a:r>
              <a:rPr lang="cs-CZ" b="1" spc="5" dirty="0">
                <a:solidFill>
                  <a:srgbClr val="C00000"/>
                </a:solidFill>
                <a:latin typeface="Verdana"/>
                <a:cs typeface="Verdana"/>
              </a:rPr>
              <a:t>n </a:t>
            </a:r>
            <a:r>
              <a:rPr lang="cs-CZ" b="1" dirty="0">
                <a:solidFill>
                  <a:srgbClr val="C00000"/>
                </a:solidFill>
                <a:latin typeface="Verdana"/>
                <a:cs typeface="Verdana"/>
              </a:rPr>
              <a:t>: </a:t>
            </a:r>
            <a:r>
              <a:rPr lang="cs-CZ" b="1" spc="5" dirty="0">
                <a:solidFill>
                  <a:srgbClr val="C00000"/>
                </a:solidFill>
                <a:latin typeface="Verdana"/>
                <a:cs typeface="Verdana"/>
              </a:rPr>
              <a:t>p = 1 </a:t>
            </a:r>
            <a:r>
              <a:rPr lang="cs-CZ" b="1" dirty="0">
                <a:solidFill>
                  <a:srgbClr val="C00000"/>
                </a:solidFill>
                <a:latin typeface="Verdana"/>
                <a:cs typeface="Verdana"/>
              </a:rPr>
              <a:t>:</a:t>
            </a:r>
            <a:r>
              <a:rPr lang="cs-CZ" b="1" spc="-109" dirty="0">
                <a:solidFill>
                  <a:srgbClr val="C00000"/>
                </a:solidFill>
                <a:latin typeface="Verdana"/>
                <a:cs typeface="Verdana"/>
              </a:rPr>
              <a:t> </a:t>
            </a:r>
            <a:r>
              <a:rPr lang="cs-CZ" b="1" spc="5" dirty="0">
                <a:solidFill>
                  <a:srgbClr val="C00000"/>
                </a:solidFill>
                <a:latin typeface="Verdana"/>
                <a:cs typeface="Verdana"/>
              </a:rPr>
              <a:t>7</a:t>
            </a:r>
          </a:p>
          <a:p>
            <a:pPr marL="88676">
              <a:spcBef>
                <a:spcPts val="766"/>
              </a:spcBef>
              <a:tabLst>
                <a:tab pos="316124" algn="l"/>
              </a:tabLst>
            </a:pPr>
            <a:endParaRPr sz="1270" b="1" dirty="0">
              <a:latin typeface="Verdana"/>
              <a:cs typeface="Verdana"/>
            </a:endParaRP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F3C892B-E806-408E-BF5F-9A590013CC63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cs-CZ" smtClean="0"/>
              <a:t>2</a:t>
            </a:fld>
            <a:endParaRPr lang="cs-CZ"/>
          </a:p>
        </p:txBody>
      </p:sp>
      <p:pic>
        <p:nvPicPr>
          <p:cNvPr id="6" name="Vesmír2-1">
            <a:hlinkClick r:id="" action="ppaction://media"/>
            <a:extLst>
              <a:ext uri="{FF2B5EF4-FFF2-40B4-BE49-F238E27FC236}">
                <a16:creationId xmlns:a16="http://schemas.microsoft.com/office/drawing/2014/main" id="{4D143491-0F26-47C9-804F-81D7E0F7837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210550" y="785037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34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27301" y="201287"/>
            <a:ext cx="4044274" cy="289209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vert="horz" wrap="square" lIns="0" tIns="12092" rIns="0" bIns="0" rtlCol="0">
            <a:spAutoFit/>
          </a:bodyPr>
          <a:lstStyle/>
          <a:p>
            <a:pPr marL="11516">
              <a:spcBef>
                <a:spcPts val="95"/>
              </a:spcBef>
            </a:pPr>
            <a:r>
              <a:rPr b="1" spc="-5" dirty="0">
                <a:solidFill>
                  <a:srgbClr val="C00000"/>
                </a:solidFill>
                <a:latin typeface="Verdana"/>
                <a:cs typeface="Verdana"/>
              </a:rPr>
              <a:t>Primordiální</a:t>
            </a:r>
            <a:r>
              <a:rPr b="1" spc="-32" dirty="0">
                <a:solidFill>
                  <a:srgbClr val="C00000"/>
                </a:solidFill>
                <a:latin typeface="Verdana"/>
                <a:cs typeface="Verdana"/>
              </a:rPr>
              <a:t> </a:t>
            </a:r>
            <a:r>
              <a:rPr b="1" spc="-5" dirty="0">
                <a:solidFill>
                  <a:srgbClr val="C00000"/>
                </a:solidFill>
                <a:latin typeface="Verdana"/>
                <a:cs typeface="Verdana"/>
              </a:rPr>
              <a:t>nukleosyntéza</a:t>
            </a:r>
            <a:endParaRPr dirty="0">
              <a:solidFill>
                <a:srgbClr val="C00000"/>
              </a:solidFill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27301" y="646517"/>
            <a:ext cx="7677390" cy="669621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vert="horz" wrap="square" lIns="0" tIns="10365" rIns="0" bIns="0" rtlCol="0">
            <a:spAutoFit/>
          </a:bodyPr>
          <a:lstStyle/>
          <a:p>
            <a:pPr marL="244723" indent="-199233">
              <a:spcBef>
                <a:spcPts val="82"/>
              </a:spcBef>
              <a:buFont typeface="Symbol"/>
              <a:buChar char=""/>
              <a:tabLst>
                <a:tab pos="244723" algn="l"/>
                <a:tab pos="245298" algn="l"/>
              </a:tabLst>
            </a:pPr>
            <a:r>
              <a:rPr sz="1400" spc="-9" dirty="0">
                <a:latin typeface="Verdana"/>
                <a:cs typeface="Verdana"/>
              </a:rPr>
              <a:t>nastává </a:t>
            </a:r>
            <a:r>
              <a:rPr sz="1400" spc="-5" dirty="0">
                <a:latin typeface="Verdana"/>
                <a:cs typeface="Verdana"/>
              </a:rPr>
              <a:t>několik </a:t>
            </a:r>
            <a:r>
              <a:rPr sz="1400" spc="-9" dirty="0">
                <a:latin typeface="Verdana"/>
                <a:cs typeface="Verdana"/>
              </a:rPr>
              <a:t>minut </a:t>
            </a:r>
            <a:r>
              <a:rPr sz="1400" dirty="0">
                <a:latin typeface="Verdana"/>
                <a:cs typeface="Verdana"/>
              </a:rPr>
              <a:t>po </a:t>
            </a:r>
            <a:r>
              <a:rPr sz="1400" spc="-5" dirty="0">
                <a:latin typeface="Verdana"/>
                <a:cs typeface="Verdana"/>
              </a:rPr>
              <a:t>velkém třesku </a:t>
            </a:r>
            <a:r>
              <a:rPr sz="1400" spc="-9" dirty="0">
                <a:latin typeface="Verdana"/>
                <a:cs typeface="Verdana"/>
              </a:rPr>
              <a:t>(T ~ </a:t>
            </a:r>
            <a:r>
              <a:rPr sz="1400" spc="9" dirty="0">
                <a:latin typeface="Verdana"/>
                <a:cs typeface="Verdana"/>
              </a:rPr>
              <a:t>10</a:t>
            </a:r>
            <a:r>
              <a:rPr sz="1400" spc="14" baseline="30864" dirty="0">
                <a:latin typeface="Verdana"/>
                <a:cs typeface="Verdana"/>
              </a:rPr>
              <a:t>9</a:t>
            </a:r>
            <a:r>
              <a:rPr sz="1400" spc="313" baseline="30864" dirty="0">
                <a:latin typeface="Verdana"/>
                <a:cs typeface="Verdana"/>
              </a:rPr>
              <a:t> </a:t>
            </a:r>
            <a:r>
              <a:rPr sz="1400" spc="9" dirty="0">
                <a:latin typeface="Verdana"/>
                <a:cs typeface="Verdana"/>
              </a:rPr>
              <a:t>K)</a:t>
            </a:r>
            <a:endParaRPr lang="cs-CZ" sz="1400" spc="9" dirty="0">
              <a:latin typeface="Verdana"/>
              <a:cs typeface="Verdana"/>
            </a:endParaRPr>
          </a:p>
          <a:p>
            <a:pPr marL="244723" indent="-199233">
              <a:spcBef>
                <a:spcPts val="82"/>
              </a:spcBef>
              <a:buFont typeface="Symbol"/>
              <a:buChar char=""/>
              <a:tabLst>
                <a:tab pos="244723" algn="l"/>
                <a:tab pos="245298" algn="l"/>
              </a:tabLst>
            </a:pPr>
            <a:endParaRPr sz="1400" dirty="0">
              <a:latin typeface="Verdana"/>
              <a:cs typeface="Verdana"/>
            </a:endParaRPr>
          </a:p>
          <a:p>
            <a:pPr marL="300001" indent="-254512">
              <a:buFont typeface="Symbol"/>
              <a:buChar char=""/>
              <a:tabLst>
                <a:tab pos="300001" algn="l"/>
                <a:tab pos="300577" algn="l"/>
              </a:tabLst>
            </a:pPr>
            <a:r>
              <a:rPr sz="1400" spc="-5" dirty="0">
                <a:latin typeface="Verdana"/>
                <a:cs typeface="Verdana"/>
              </a:rPr>
              <a:t>začíná </a:t>
            </a:r>
            <a:r>
              <a:rPr sz="1400" spc="-9" dirty="0">
                <a:latin typeface="Verdana"/>
                <a:cs typeface="Verdana"/>
              </a:rPr>
              <a:t>se tvořit</a:t>
            </a:r>
            <a:r>
              <a:rPr sz="1400" spc="27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deuterium</a:t>
            </a:r>
            <a:endParaRPr sz="1400" dirty="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27301" y="1766174"/>
            <a:ext cx="2634946" cy="205904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vert="horz" wrap="square" lIns="0" tIns="10365" rIns="0" bIns="0" rtlCol="0">
            <a:spAutoFit/>
          </a:bodyPr>
          <a:lstStyle/>
          <a:p>
            <a:pPr marL="210174" indent="-199233">
              <a:spcBef>
                <a:spcPts val="82"/>
              </a:spcBef>
              <a:buFont typeface="Symbol"/>
              <a:buChar char=""/>
              <a:tabLst>
                <a:tab pos="210174" algn="l"/>
                <a:tab pos="210749" algn="l"/>
              </a:tabLst>
            </a:pPr>
            <a:r>
              <a:rPr sz="1270" spc="-5" dirty="0">
                <a:latin typeface="Verdana"/>
                <a:cs typeface="Verdana"/>
              </a:rPr>
              <a:t>následují </a:t>
            </a:r>
            <a:r>
              <a:rPr sz="1270" dirty="0">
                <a:latin typeface="Verdana"/>
                <a:cs typeface="Verdana"/>
              </a:rPr>
              <a:t>další </a:t>
            </a:r>
            <a:r>
              <a:rPr sz="1270" spc="-5" dirty="0">
                <a:latin typeface="Verdana"/>
                <a:cs typeface="Verdana"/>
              </a:rPr>
              <a:t>jaderné</a:t>
            </a:r>
            <a:r>
              <a:rPr sz="1270" spc="-68" dirty="0">
                <a:latin typeface="Verdana"/>
                <a:cs typeface="Verdana"/>
              </a:rPr>
              <a:t> </a:t>
            </a:r>
            <a:r>
              <a:rPr sz="1270" spc="-9" dirty="0">
                <a:latin typeface="Verdana"/>
                <a:cs typeface="Verdana"/>
              </a:rPr>
              <a:t>reakce</a:t>
            </a:r>
            <a:endParaRPr sz="1270" dirty="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27301" y="3838270"/>
            <a:ext cx="7677390" cy="3019730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vert="horz" wrap="square" lIns="0" tIns="7486" rIns="0" bIns="0" rtlCol="0">
            <a:spAutoFit/>
          </a:bodyPr>
          <a:lstStyle/>
          <a:p>
            <a:pPr marL="275817" marR="162956" indent="-207294">
              <a:lnSpc>
                <a:spcPct val="101400"/>
              </a:lnSpc>
              <a:spcBef>
                <a:spcPts val="59"/>
              </a:spcBef>
              <a:buFont typeface="Symbol"/>
              <a:buChar char=""/>
              <a:tabLst>
                <a:tab pos="267755" algn="l"/>
                <a:tab pos="268331" algn="l"/>
              </a:tabLst>
            </a:pPr>
            <a:r>
              <a:rPr sz="1400" spc="-5" dirty="0">
                <a:latin typeface="Verdana"/>
                <a:cs typeface="Verdana"/>
              </a:rPr>
              <a:t>vznik těžších </a:t>
            </a:r>
            <a:r>
              <a:rPr sz="1400" spc="-9" dirty="0">
                <a:latin typeface="Verdana"/>
                <a:cs typeface="Verdana"/>
              </a:rPr>
              <a:t>jader </a:t>
            </a:r>
            <a:r>
              <a:rPr sz="1400" dirty="0">
                <a:latin typeface="Verdana"/>
                <a:cs typeface="Verdana"/>
              </a:rPr>
              <a:t>nebyl </a:t>
            </a:r>
            <a:r>
              <a:rPr sz="1400" spc="-5" dirty="0">
                <a:latin typeface="Verdana"/>
                <a:cs typeface="Verdana"/>
              </a:rPr>
              <a:t>možný, neboť i nadále </a:t>
            </a:r>
            <a:r>
              <a:rPr sz="1400" spc="-9" dirty="0">
                <a:latin typeface="Verdana"/>
                <a:cs typeface="Verdana"/>
              </a:rPr>
              <a:t>klesá </a:t>
            </a:r>
            <a:r>
              <a:rPr sz="1400" spc="-5" dirty="0">
                <a:latin typeface="Verdana"/>
                <a:cs typeface="Verdana"/>
              </a:rPr>
              <a:t>teplota </a:t>
            </a:r>
            <a:r>
              <a:rPr sz="1400" spc="-9" dirty="0">
                <a:latin typeface="Verdana"/>
                <a:cs typeface="Verdana"/>
              </a:rPr>
              <a:t>(T ~ </a:t>
            </a:r>
            <a:r>
              <a:rPr sz="1400" spc="32" dirty="0">
                <a:latin typeface="Verdana"/>
                <a:cs typeface="Verdana"/>
              </a:rPr>
              <a:t>10</a:t>
            </a:r>
            <a:r>
              <a:rPr sz="1400" spc="47" baseline="30864" dirty="0">
                <a:latin typeface="Verdana"/>
                <a:cs typeface="Verdana"/>
              </a:rPr>
              <a:t>8 </a:t>
            </a:r>
            <a:r>
              <a:rPr sz="1400" spc="-9" dirty="0">
                <a:latin typeface="Verdana"/>
                <a:cs typeface="Verdana"/>
              </a:rPr>
              <a:t>K) </a:t>
            </a:r>
            <a:r>
              <a:rPr sz="1400" spc="-5" dirty="0">
                <a:latin typeface="Verdana"/>
                <a:cs typeface="Verdana"/>
              </a:rPr>
              <a:t>a </a:t>
            </a:r>
            <a:r>
              <a:rPr sz="1400" spc="-9" dirty="0">
                <a:latin typeface="Verdana"/>
                <a:cs typeface="Verdana"/>
              </a:rPr>
              <a:t>klesá </a:t>
            </a:r>
            <a:r>
              <a:rPr sz="1400" spc="-5" dirty="0">
                <a:latin typeface="Verdana"/>
                <a:cs typeface="Verdana"/>
              </a:rPr>
              <a:t>hustota  hmoty</a:t>
            </a:r>
            <a:endParaRPr sz="1400" dirty="0">
              <a:latin typeface="Verdana"/>
              <a:cs typeface="Verdana"/>
            </a:endParaRPr>
          </a:p>
          <a:p>
            <a:pPr>
              <a:spcBef>
                <a:spcPts val="27"/>
              </a:spcBef>
              <a:buChar char=""/>
            </a:pPr>
            <a:endParaRPr sz="1400" dirty="0">
              <a:latin typeface="Verdana"/>
              <a:cs typeface="Verdana"/>
            </a:endParaRPr>
          </a:p>
          <a:p>
            <a:pPr marL="267755" indent="-199233">
              <a:buFont typeface="Symbol"/>
              <a:buChar char=""/>
              <a:tabLst>
                <a:tab pos="267755" algn="l"/>
                <a:tab pos="268331" algn="l"/>
              </a:tabLst>
            </a:pPr>
            <a:r>
              <a:rPr sz="1400" spc="-5" dirty="0">
                <a:latin typeface="Verdana"/>
                <a:cs typeface="Verdana"/>
              </a:rPr>
              <a:t>další expanze </a:t>
            </a:r>
            <a:r>
              <a:rPr sz="1400" spc="-9" dirty="0">
                <a:latin typeface="Verdana"/>
                <a:cs typeface="Verdana"/>
              </a:rPr>
              <a:t>vesmíru vede ke vzniku </a:t>
            </a:r>
            <a:r>
              <a:rPr sz="1400" spc="-5" dirty="0">
                <a:latin typeface="Verdana"/>
                <a:cs typeface="Verdana"/>
              </a:rPr>
              <a:t>vesmírného</a:t>
            </a:r>
            <a:r>
              <a:rPr sz="1400" spc="86" dirty="0">
                <a:latin typeface="Verdana"/>
                <a:cs typeface="Verdana"/>
              </a:rPr>
              <a:t> </a:t>
            </a:r>
            <a:r>
              <a:rPr sz="1400" spc="-9" dirty="0">
                <a:latin typeface="Verdana"/>
                <a:cs typeface="Verdana"/>
              </a:rPr>
              <a:t>plynu</a:t>
            </a:r>
            <a:endParaRPr sz="1400" dirty="0">
              <a:latin typeface="Verdana"/>
              <a:cs typeface="Verdana"/>
            </a:endParaRPr>
          </a:p>
          <a:p>
            <a:pPr marL="267755" indent="-199233">
              <a:spcBef>
                <a:spcPts val="23"/>
              </a:spcBef>
              <a:buFont typeface="Symbol"/>
              <a:buChar char=""/>
              <a:tabLst>
                <a:tab pos="267755" algn="l"/>
                <a:tab pos="268331" algn="l"/>
              </a:tabLst>
            </a:pPr>
            <a:r>
              <a:rPr sz="1400" spc="-9" dirty="0">
                <a:latin typeface="Verdana"/>
                <a:cs typeface="Verdana"/>
              </a:rPr>
              <a:t>(T ~ 10 K, </a:t>
            </a:r>
            <a:r>
              <a:rPr sz="1400" spc="-5" dirty="0">
                <a:latin typeface="Verdana"/>
                <a:cs typeface="Verdana"/>
              </a:rPr>
              <a:t>hustota </a:t>
            </a:r>
            <a:r>
              <a:rPr sz="1400" spc="-14" dirty="0">
                <a:latin typeface="Verdana"/>
                <a:cs typeface="Verdana"/>
              </a:rPr>
              <a:t>cca </a:t>
            </a:r>
            <a:r>
              <a:rPr sz="1400" dirty="0">
                <a:latin typeface="Verdana"/>
                <a:cs typeface="Verdana"/>
              </a:rPr>
              <a:t>10</a:t>
            </a:r>
            <a:r>
              <a:rPr sz="1400" baseline="30864" dirty="0">
                <a:latin typeface="Verdana"/>
                <a:cs typeface="Verdana"/>
              </a:rPr>
              <a:t>-13</a:t>
            </a:r>
            <a:r>
              <a:rPr sz="1400" spc="367" baseline="30864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g/cm</a:t>
            </a:r>
            <a:r>
              <a:rPr sz="1400" spc="-6" baseline="30864" dirty="0">
                <a:latin typeface="Verdana"/>
                <a:cs typeface="Verdana"/>
              </a:rPr>
              <a:t>-3</a:t>
            </a:r>
            <a:r>
              <a:rPr sz="1400" spc="-5" dirty="0">
                <a:latin typeface="Verdana"/>
                <a:cs typeface="Verdana"/>
              </a:rPr>
              <a:t>)</a:t>
            </a:r>
            <a:endParaRPr sz="1400" dirty="0">
              <a:latin typeface="Verdana"/>
              <a:cs typeface="Verdana"/>
            </a:endParaRPr>
          </a:p>
          <a:p>
            <a:pPr>
              <a:spcBef>
                <a:spcPts val="23"/>
              </a:spcBef>
              <a:buChar char=""/>
            </a:pPr>
            <a:endParaRPr sz="1400" dirty="0">
              <a:latin typeface="Verdana"/>
              <a:cs typeface="Verdana"/>
            </a:endParaRPr>
          </a:p>
          <a:p>
            <a:pPr marL="267755" indent="-199233">
              <a:buFont typeface="Symbol"/>
              <a:buChar char=""/>
              <a:tabLst>
                <a:tab pos="267755" algn="l"/>
                <a:tab pos="268331" algn="l"/>
              </a:tabLst>
            </a:pPr>
            <a:r>
              <a:rPr sz="1400" spc="-5" dirty="0">
                <a:latin typeface="Verdana"/>
                <a:cs typeface="Verdana"/>
              </a:rPr>
              <a:t>tento vesmírný plyn (převážně </a:t>
            </a:r>
            <a:r>
              <a:rPr sz="1400" spc="-6" baseline="30864" dirty="0">
                <a:latin typeface="Verdana"/>
                <a:cs typeface="Verdana"/>
              </a:rPr>
              <a:t>4</a:t>
            </a:r>
            <a:r>
              <a:rPr sz="1400" spc="-5" dirty="0">
                <a:latin typeface="Verdana"/>
                <a:cs typeface="Verdana"/>
              </a:rPr>
              <a:t>He a </a:t>
            </a:r>
            <a:r>
              <a:rPr sz="1400" spc="-9" dirty="0">
                <a:latin typeface="Verdana"/>
                <a:cs typeface="Verdana"/>
              </a:rPr>
              <a:t>protony, málo deuteria </a:t>
            </a:r>
            <a:r>
              <a:rPr sz="1400" spc="-5" dirty="0">
                <a:latin typeface="Verdana"/>
                <a:cs typeface="Verdana"/>
              </a:rPr>
              <a:t>a </a:t>
            </a:r>
            <a:r>
              <a:rPr sz="1400" dirty="0">
                <a:latin typeface="Verdana"/>
                <a:cs typeface="Verdana"/>
              </a:rPr>
              <a:t>tritia) </a:t>
            </a:r>
            <a:r>
              <a:rPr sz="1400" spc="-9" dirty="0" err="1">
                <a:latin typeface="Verdana"/>
                <a:cs typeface="Verdana"/>
              </a:rPr>
              <a:t>zaplňuje</a:t>
            </a:r>
            <a:r>
              <a:rPr sz="1400" spc="141" dirty="0">
                <a:latin typeface="Verdana"/>
                <a:cs typeface="Verdana"/>
              </a:rPr>
              <a:t> </a:t>
            </a:r>
            <a:r>
              <a:rPr sz="1400" spc="-9" dirty="0" err="1">
                <a:latin typeface="Verdana"/>
                <a:cs typeface="Verdana"/>
              </a:rPr>
              <a:t>vesmír</a:t>
            </a:r>
            <a:endParaRPr lang="cs-CZ" sz="1400" spc="-9" dirty="0">
              <a:latin typeface="Verdana"/>
              <a:cs typeface="Verdana"/>
            </a:endParaRPr>
          </a:p>
          <a:p>
            <a:pPr marL="267755" indent="-199233">
              <a:buFont typeface="Symbol"/>
              <a:buChar char=""/>
              <a:tabLst>
                <a:tab pos="267755" algn="l"/>
                <a:tab pos="268331" algn="l"/>
              </a:tabLst>
            </a:pPr>
            <a:endParaRPr sz="1400" dirty="0">
              <a:latin typeface="Verdana"/>
              <a:cs typeface="Verdana"/>
            </a:endParaRPr>
          </a:p>
          <a:p>
            <a:pPr marL="275817" marR="253936" indent="-207294">
              <a:lnSpc>
                <a:spcPct val="101400"/>
              </a:lnSpc>
              <a:spcBef>
                <a:spcPts val="5"/>
              </a:spcBef>
              <a:buClr>
                <a:srgbClr val="FF0000"/>
              </a:buClr>
              <a:buFont typeface="Symbol"/>
              <a:buChar char=""/>
              <a:tabLst>
                <a:tab pos="267755" algn="l"/>
                <a:tab pos="268331" algn="l"/>
              </a:tabLst>
            </a:pPr>
            <a:r>
              <a:rPr sz="1400" spc="-5" dirty="0">
                <a:latin typeface="Verdana"/>
                <a:cs typeface="Verdana"/>
              </a:rPr>
              <a:t>v </a:t>
            </a:r>
            <a:r>
              <a:rPr sz="1400" spc="-9" dirty="0">
                <a:latin typeface="Verdana"/>
                <a:cs typeface="Verdana"/>
              </a:rPr>
              <a:t>místech, </a:t>
            </a:r>
            <a:r>
              <a:rPr sz="1400" spc="-5" dirty="0">
                <a:latin typeface="Verdana"/>
                <a:cs typeface="Verdana"/>
              </a:rPr>
              <a:t>kde </a:t>
            </a:r>
            <a:r>
              <a:rPr sz="1400" spc="-9" dirty="0">
                <a:latin typeface="Verdana"/>
                <a:cs typeface="Verdana"/>
              </a:rPr>
              <a:t>se </a:t>
            </a:r>
            <a:r>
              <a:rPr sz="1400" spc="-5" dirty="0">
                <a:latin typeface="Verdana"/>
                <a:cs typeface="Verdana"/>
              </a:rPr>
              <a:t>fluktuací zvětšuje </a:t>
            </a:r>
            <a:r>
              <a:rPr sz="1400" spc="-9" dirty="0">
                <a:latin typeface="Verdana"/>
                <a:cs typeface="Verdana"/>
              </a:rPr>
              <a:t>hustota </a:t>
            </a:r>
            <a:r>
              <a:rPr sz="1400" dirty="0">
                <a:latin typeface="Verdana"/>
                <a:cs typeface="Verdana"/>
              </a:rPr>
              <a:t>hmoty </a:t>
            </a:r>
            <a:r>
              <a:rPr sz="1400" spc="-9" dirty="0">
                <a:latin typeface="Verdana"/>
                <a:cs typeface="Verdana"/>
              </a:rPr>
              <a:t>se </a:t>
            </a:r>
            <a:r>
              <a:rPr sz="1400" dirty="0">
                <a:latin typeface="Verdana"/>
                <a:cs typeface="Verdana"/>
              </a:rPr>
              <a:t>po </a:t>
            </a:r>
            <a:r>
              <a:rPr sz="1400" spc="-14" dirty="0">
                <a:latin typeface="Verdana"/>
                <a:cs typeface="Verdana"/>
              </a:rPr>
              <a:t>cca </a:t>
            </a:r>
            <a:r>
              <a:rPr sz="1400" spc="14" dirty="0">
                <a:latin typeface="Verdana"/>
                <a:cs typeface="Verdana"/>
              </a:rPr>
              <a:t>10</a:t>
            </a:r>
            <a:r>
              <a:rPr sz="1400" spc="20" baseline="30864" dirty="0">
                <a:latin typeface="Verdana"/>
                <a:cs typeface="Verdana"/>
              </a:rPr>
              <a:t>7 </a:t>
            </a:r>
            <a:r>
              <a:rPr sz="1400" spc="-9" dirty="0">
                <a:latin typeface="Verdana"/>
                <a:cs typeface="Verdana"/>
              </a:rPr>
              <a:t>– </a:t>
            </a:r>
            <a:r>
              <a:rPr sz="1400" spc="5" dirty="0">
                <a:latin typeface="Verdana"/>
                <a:cs typeface="Verdana"/>
              </a:rPr>
              <a:t>10</a:t>
            </a:r>
            <a:r>
              <a:rPr sz="1400" spc="6" baseline="30864" dirty="0">
                <a:latin typeface="Verdana"/>
                <a:cs typeface="Verdana"/>
              </a:rPr>
              <a:t>9 </a:t>
            </a:r>
            <a:r>
              <a:rPr sz="1400" spc="-9" dirty="0">
                <a:latin typeface="Verdana"/>
                <a:cs typeface="Verdana"/>
              </a:rPr>
              <a:t>let </a:t>
            </a:r>
            <a:r>
              <a:rPr sz="1400" spc="-5" dirty="0">
                <a:latin typeface="Verdana"/>
                <a:cs typeface="Verdana"/>
              </a:rPr>
              <a:t>začíná </a:t>
            </a:r>
            <a:r>
              <a:rPr sz="1400" spc="-9" dirty="0">
                <a:latin typeface="Verdana"/>
                <a:cs typeface="Verdana"/>
              </a:rPr>
              <a:t>hmota  </a:t>
            </a:r>
            <a:r>
              <a:rPr sz="1400" spc="-5" dirty="0">
                <a:latin typeface="Verdana"/>
                <a:cs typeface="Verdana"/>
              </a:rPr>
              <a:t>gravitací </a:t>
            </a:r>
            <a:r>
              <a:rPr sz="1400" spc="-9" dirty="0">
                <a:latin typeface="Verdana"/>
                <a:cs typeface="Verdana"/>
              </a:rPr>
              <a:t>koncentrovat </a:t>
            </a:r>
            <a:r>
              <a:rPr sz="1400" spc="-9" dirty="0">
                <a:latin typeface="Symbol"/>
                <a:cs typeface="Symbol"/>
              </a:rPr>
              <a:t></a:t>
            </a:r>
            <a:r>
              <a:rPr sz="1400" spc="-9" dirty="0">
                <a:latin typeface="Times New Roman"/>
                <a:cs typeface="Times New Roman"/>
              </a:rPr>
              <a:t> </a:t>
            </a:r>
            <a:r>
              <a:rPr sz="1400" b="1" spc="-9" dirty="0">
                <a:solidFill>
                  <a:srgbClr val="C00000"/>
                </a:solidFill>
                <a:latin typeface="Verdana"/>
                <a:cs typeface="Verdana"/>
              </a:rPr>
              <a:t>zárodky </a:t>
            </a:r>
            <a:r>
              <a:rPr sz="1400" b="1" spc="-5" dirty="0">
                <a:solidFill>
                  <a:srgbClr val="C00000"/>
                </a:solidFill>
                <a:latin typeface="Verdana"/>
                <a:cs typeface="Verdana"/>
              </a:rPr>
              <a:t>galaxií a</a:t>
            </a:r>
            <a:r>
              <a:rPr sz="1400" b="1" spc="-91" dirty="0">
                <a:solidFill>
                  <a:srgbClr val="C00000"/>
                </a:solidFill>
                <a:latin typeface="Verdana"/>
                <a:cs typeface="Verdana"/>
              </a:rPr>
              <a:t> </a:t>
            </a:r>
            <a:r>
              <a:rPr sz="1400" b="1" spc="-5" dirty="0">
                <a:solidFill>
                  <a:srgbClr val="C00000"/>
                </a:solidFill>
                <a:latin typeface="Verdana"/>
                <a:cs typeface="Verdana"/>
              </a:rPr>
              <a:t>hvězd</a:t>
            </a:r>
            <a:endParaRPr sz="1400" b="1" dirty="0">
              <a:latin typeface="Verdana"/>
              <a:cs typeface="Verdana"/>
            </a:endParaRPr>
          </a:p>
          <a:p>
            <a:pPr>
              <a:spcBef>
                <a:spcPts val="5"/>
              </a:spcBef>
              <a:buChar char=""/>
            </a:pPr>
            <a:endParaRPr sz="1400" dirty="0">
              <a:latin typeface="Verdana"/>
              <a:cs typeface="Verdana"/>
            </a:endParaRPr>
          </a:p>
          <a:p>
            <a:pPr marL="275817" marR="50672" indent="-207294">
              <a:lnSpc>
                <a:spcPct val="101400"/>
              </a:lnSpc>
              <a:buFont typeface="Symbol"/>
              <a:buChar char=""/>
              <a:tabLst>
                <a:tab pos="267755" algn="l"/>
                <a:tab pos="268331" algn="l"/>
              </a:tabLst>
            </a:pPr>
            <a:r>
              <a:rPr sz="1400" spc="-9" dirty="0">
                <a:latin typeface="Verdana"/>
                <a:cs typeface="Verdana"/>
              </a:rPr>
              <a:t>při </a:t>
            </a:r>
            <a:r>
              <a:rPr sz="1400" spc="-5" dirty="0">
                <a:latin typeface="Verdana"/>
                <a:cs typeface="Verdana"/>
              </a:rPr>
              <a:t>gravitačním smršťování </a:t>
            </a:r>
            <a:r>
              <a:rPr sz="1400" spc="-9" dirty="0">
                <a:latin typeface="Verdana"/>
                <a:cs typeface="Verdana"/>
              </a:rPr>
              <a:t>se </a:t>
            </a:r>
            <a:r>
              <a:rPr sz="1400" spc="-5" dirty="0">
                <a:latin typeface="Verdana"/>
                <a:cs typeface="Verdana"/>
              </a:rPr>
              <a:t>začíná </a:t>
            </a:r>
            <a:r>
              <a:rPr sz="1400" spc="-9" dirty="0">
                <a:latin typeface="Verdana"/>
                <a:cs typeface="Verdana"/>
              </a:rPr>
              <a:t>hmota zahřívat (T ~ </a:t>
            </a:r>
            <a:r>
              <a:rPr sz="1400" spc="14" dirty="0">
                <a:latin typeface="Verdana"/>
                <a:cs typeface="Verdana"/>
              </a:rPr>
              <a:t>10</a:t>
            </a:r>
            <a:r>
              <a:rPr sz="1400" spc="20" baseline="30864" dirty="0">
                <a:latin typeface="Verdana"/>
                <a:cs typeface="Verdana"/>
              </a:rPr>
              <a:t>7 </a:t>
            </a:r>
            <a:r>
              <a:rPr sz="1400" spc="-9" dirty="0">
                <a:latin typeface="Verdana"/>
                <a:cs typeface="Verdana"/>
              </a:rPr>
              <a:t>K, </a:t>
            </a:r>
            <a:r>
              <a:rPr sz="1400" dirty="0">
                <a:latin typeface="Verdana"/>
                <a:cs typeface="Verdana"/>
              </a:rPr>
              <a:t>hustota </a:t>
            </a:r>
            <a:r>
              <a:rPr sz="1400" spc="-5" dirty="0" err="1">
                <a:latin typeface="Verdana"/>
                <a:cs typeface="Verdana"/>
              </a:rPr>
              <a:t>cca</a:t>
            </a:r>
            <a:r>
              <a:rPr sz="1400" spc="-5" dirty="0">
                <a:latin typeface="Verdana"/>
                <a:cs typeface="Verdana"/>
              </a:rPr>
              <a:t> </a:t>
            </a:r>
            <a:br>
              <a:rPr lang="cs-CZ" sz="1400" spc="-5" dirty="0">
                <a:latin typeface="Verdana"/>
                <a:cs typeface="Verdana"/>
              </a:rPr>
            </a:br>
            <a:r>
              <a:rPr sz="1400" spc="-9" dirty="0">
                <a:latin typeface="Verdana"/>
                <a:cs typeface="Verdana"/>
              </a:rPr>
              <a:t>100 </a:t>
            </a:r>
            <a:r>
              <a:rPr sz="1400" dirty="0">
                <a:latin typeface="Verdana"/>
                <a:cs typeface="Verdana"/>
              </a:rPr>
              <a:t>g</a:t>
            </a:r>
            <a:r>
              <a:rPr lang="cs-CZ" sz="1400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cm</a:t>
            </a:r>
            <a:r>
              <a:rPr lang="cs-CZ" sz="1400" baseline="30000" dirty="0">
                <a:latin typeface="Verdana"/>
                <a:cs typeface="Verdana"/>
              </a:rPr>
              <a:t>-</a:t>
            </a:r>
            <a:r>
              <a:rPr sz="1400" baseline="30864" dirty="0">
                <a:latin typeface="Verdana"/>
                <a:cs typeface="Verdana"/>
              </a:rPr>
              <a:t>3</a:t>
            </a:r>
            <a:r>
              <a:rPr sz="1400" dirty="0">
                <a:latin typeface="Verdana"/>
                <a:cs typeface="Verdana"/>
              </a:rPr>
              <a:t>) </a:t>
            </a:r>
            <a:r>
              <a:rPr sz="1400" spc="-9" dirty="0">
                <a:latin typeface="Verdana"/>
                <a:cs typeface="Verdana"/>
              </a:rPr>
              <a:t>–  </a:t>
            </a:r>
            <a:r>
              <a:rPr sz="1400" spc="-5" dirty="0">
                <a:latin typeface="Verdana"/>
                <a:cs typeface="Verdana"/>
              </a:rPr>
              <a:t>další stadium</a:t>
            </a:r>
            <a:r>
              <a:rPr sz="1400" spc="-36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nukleogeneze</a:t>
            </a:r>
            <a:endParaRPr sz="1400" dirty="0">
              <a:latin typeface="Verdana"/>
              <a:cs typeface="Verdana"/>
            </a:endParaRPr>
          </a:p>
        </p:txBody>
      </p:sp>
      <p:graphicFrame>
        <p:nvGraphicFramePr>
          <p:cNvPr id="6" name="object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4998410"/>
              </p:ext>
            </p:extLst>
          </p:nvPr>
        </p:nvGraphicFramePr>
        <p:xfrm>
          <a:off x="3583617" y="1429394"/>
          <a:ext cx="4521073" cy="236402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243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966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4080">
                <a:tc>
                  <a:txBody>
                    <a:bodyPr/>
                    <a:lstStyle/>
                    <a:p>
                      <a:pPr marL="502284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lang="cs-CZ" sz="1600" b="1" spc="-5" dirty="0">
                        <a:solidFill>
                          <a:srgbClr val="0000FF"/>
                        </a:solidFill>
                        <a:latin typeface="Verdana"/>
                        <a:cs typeface="Verdana"/>
                      </a:endParaRPr>
                    </a:p>
                    <a:p>
                      <a:pPr marL="502284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600" b="1" spc="-5" dirty="0">
                          <a:solidFill>
                            <a:srgbClr val="0000FF"/>
                          </a:solidFill>
                          <a:latin typeface="Verdana"/>
                          <a:cs typeface="Verdana"/>
                        </a:rPr>
                        <a:t>H(p,</a:t>
                      </a:r>
                      <a:r>
                        <a:rPr sz="1600" b="1" spc="-5" dirty="0">
                          <a:solidFill>
                            <a:srgbClr val="0000FF"/>
                          </a:solidFill>
                          <a:latin typeface="Symbol"/>
                          <a:cs typeface="Symbol"/>
                        </a:rPr>
                        <a:t></a:t>
                      </a:r>
                      <a:r>
                        <a:rPr sz="1600" b="1" spc="-5" dirty="0">
                          <a:solidFill>
                            <a:srgbClr val="0000FF"/>
                          </a:solidFill>
                          <a:latin typeface="Verdana"/>
                          <a:cs typeface="Verdana"/>
                        </a:rPr>
                        <a:t>)</a:t>
                      </a:r>
                      <a:r>
                        <a:rPr sz="1600" b="1" spc="-7" baseline="30864" dirty="0">
                          <a:solidFill>
                            <a:srgbClr val="0000FF"/>
                          </a:solidFill>
                          <a:latin typeface="Verdana"/>
                          <a:cs typeface="Verdana"/>
                        </a:rPr>
                        <a:t>3</a:t>
                      </a:r>
                      <a:r>
                        <a:rPr sz="1600" b="1" spc="-5" dirty="0">
                          <a:solidFill>
                            <a:srgbClr val="0000FF"/>
                          </a:solidFill>
                          <a:latin typeface="Verdana"/>
                          <a:cs typeface="Verdana"/>
                        </a:rPr>
                        <a:t>He</a:t>
                      </a:r>
                      <a:endParaRPr sz="1600" b="1" dirty="0">
                        <a:latin typeface="Verdana"/>
                        <a:cs typeface="Verdana"/>
                      </a:endParaRPr>
                    </a:p>
                  </a:txBody>
                  <a:tcPr marL="0" marR="0" marT="1727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pattFill prst="pct5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502920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lang="cs-CZ" sz="1600" b="1" spc="-7" baseline="30864" dirty="0">
                        <a:solidFill>
                          <a:srgbClr val="0000FF"/>
                        </a:solidFill>
                        <a:latin typeface="Verdana"/>
                        <a:cs typeface="Verdana"/>
                      </a:endParaRPr>
                    </a:p>
                    <a:p>
                      <a:pPr marL="502920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600" b="1" spc="-7" baseline="30864" dirty="0">
                          <a:solidFill>
                            <a:srgbClr val="0000FF"/>
                          </a:solidFill>
                          <a:latin typeface="Verdana"/>
                          <a:cs typeface="Verdana"/>
                        </a:rPr>
                        <a:t>3</a:t>
                      </a:r>
                      <a:r>
                        <a:rPr sz="1600" b="1" spc="-5" dirty="0">
                          <a:solidFill>
                            <a:srgbClr val="0000FF"/>
                          </a:solidFill>
                          <a:latin typeface="Verdana"/>
                          <a:cs typeface="Verdana"/>
                        </a:rPr>
                        <a:t>H(d,n)</a:t>
                      </a:r>
                      <a:r>
                        <a:rPr sz="1600" b="1" spc="-7" baseline="30864" dirty="0">
                          <a:solidFill>
                            <a:srgbClr val="0000FF"/>
                          </a:solidFill>
                          <a:latin typeface="Verdana"/>
                          <a:cs typeface="Verdana"/>
                        </a:rPr>
                        <a:t>4</a:t>
                      </a:r>
                      <a:r>
                        <a:rPr sz="1600" b="1" spc="-5" dirty="0">
                          <a:solidFill>
                            <a:srgbClr val="0000FF"/>
                          </a:solidFill>
                          <a:latin typeface="Verdana"/>
                          <a:cs typeface="Verdana"/>
                        </a:rPr>
                        <a:t>He</a:t>
                      </a:r>
                      <a:endParaRPr sz="1600" b="1" dirty="0">
                        <a:latin typeface="Verdana"/>
                        <a:cs typeface="Verdana"/>
                      </a:endParaRPr>
                    </a:p>
                  </a:txBody>
                  <a:tcPr marL="0" marR="0" marT="1727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pattFill prst="pct5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7832">
                <a:tc>
                  <a:txBody>
                    <a:bodyPr/>
                    <a:lstStyle/>
                    <a:p>
                      <a:pPr marL="502284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lang="cs-CZ" sz="1600" b="1" spc="-7" baseline="30864" dirty="0">
                        <a:solidFill>
                          <a:srgbClr val="0000FF"/>
                        </a:solidFill>
                        <a:latin typeface="Verdana"/>
                        <a:cs typeface="Verdana"/>
                      </a:endParaRPr>
                    </a:p>
                    <a:p>
                      <a:pPr marL="502284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lang="cs-CZ" sz="1600" b="1" spc="-7" baseline="30864" dirty="0">
                        <a:solidFill>
                          <a:srgbClr val="0000FF"/>
                        </a:solidFill>
                        <a:latin typeface="Verdana"/>
                        <a:cs typeface="Verdana"/>
                      </a:endParaRPr>
                    </a:p>
                    <a:p>
                      <a:pPr marL="502284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600" b="1" spc="-7" baseline="30864" dirty="0">
                          <a:solidFill>
                            <a:srgbClr val="0000FF"/>
                          </a:solidFill>
                          <a:latin typeface="Verdana"/>
                          <a:cs typeface="Verdana"/>
                        </a:rPr>
                        <a:t>2</a:t>
                      </a:r>
                      <a:r>
                        <a:rPr sz="1600" b="1" spc="-5" dirty="0">
                          <a:solidFill>
                            <a:srgbClr val="0000FF"/>
                          </a:solidFill>
                          <a:latin typeface="Verdana"/>
                          <a:cs typeface="Verdana"/>
                        </a:rPr>
                        <a:t>H(n,</a:t>
                      </a:r>
                      <a:r>
                        <a:rPr sz="1600" b="1" spc="-5" dirty="0">
                          <a:solidFill>
                            <a:srgbClr val="0000FF"/>
                          </a:solidFill>
                          <a:latin typeface="Symbol"/>
                          <a:cs typeface="Symbol"/>
                        </a:rPr>
                        <a:t></a:t>
                      </a:r>
                      <a:r>
                        <a:rPr sz="1600" b="1" spc="-5" dirty="0">
                          <a:solidFill>
                            <a:srgbClr val="0000FF"/>
                          </a:solidFill>
                          <a:latin typeface="Verdana"/>
                          <a:cs typeface="Verdana"/>
                        </a:rPr>
                        <a:t>)</a:t>
                      </a:r>
                      <a:r>
                        <a:rPr sz="1600" b="1" spc="-7" baseline="30864" dirty="0">
                          <a:solidFill>
                            <a:srgbClr val="0000FF"/>
                          </a:solidFill>
                          <a:latin typeface="Verdana"/>
                          <a:cs typeface="Verdana"/>
                        </a:rPr>
                        <a:t>3</a:t>
                      </a:r>
                      <a:r>
                        <a:rPr sz="1600" b="1" spc="-5" dirty="0">
                          <a:solidFill>
                            <a:srgbClr val="0000FF"/>
                          </a:solidFill>
                          <a:latin typeface="Verdana"/>
                          <a:cs typeface="Verdana"/>
                        </a:rPr>
                        <a:t>H</a:t>
                      </a:r>
                      <a:endParaRPr sz="1600" b="1" dirty="0">
                        <a:latin typeface="Verdana"/>
                        <a:cs typeface="Verdana"/>
                      </a:endParaRPr>
                    </a:p>
                  </a:txBody>
                  <a:tcPr marL="0" marR="0" marT="1727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pattFill prst="pct5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502920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lang="cs-CZ" sz="1600" b="1" spc="-7" baseline="30864" dirty="0">
                        <a:solidFill>
                          <a:srgbClr val="0000FF"/>
                        </a:solidFill>
                        <a:latin typeface="Verdana"/>
                        <a:cs typeface="Verdana"/>
                      </a:endParaRPr>
                    </a:p>
                    <a:p>
                      <a:pPr marL="502920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600" b="1" spc="-7" baseline="30864" dirty="0">
                          <a:solidFill>
                            <a:srgbClr val="0000FF"/>
                          </a:solidFill>
                          <a:latin typeface="Verdana"/>
                          <a:cs typeface="Verdana"/>
                        </a:rPr>
                        <a:t>3</a:t>
                      </a:r>
                      <a:r>
                        <a:rPr sz="1600" b="1" spc="-5" dirty="0">
                          <a:solidFill>
                            <a:srgbClr val="0000FF"/>
                          </a:solidFill>
                          <a:latin typeface="Verdana"/>
                          <a:cs typeface="Verdana"/>
                        </a:rPr>
                        <a:t>He(d,p)</a:t>
                      </a:r>
                      <a:r>
                        <a:rPr sz="1600" b="1" spc="-7" baseline="30864" dirty="0">
                          <a:solidFill>
                            <a:srgbClr val="0000FF"/>
                          </a:solidFill>
                          <a:latin typeface="Verdana"/>
                          <a:cs typeface="Verdana"/>
                        </a:rPr>
                        <a:t>4</a:t>
                      </a:r>
                      <a:r>
                        <a:rPr sz="1600" b="1" spc="-5" dirty="0">
                          <a:solidFill>
                            <a:srgbClr val="0000FF"/>
                          </a:solidFill>
                          <a:latin typeface="Verdana"/>
                          <a:cs typeface="Verdana"/>
                        </a:rPr>
                        <a:t>He</a:t>
                      </a:r>
                      <a:endParaRPr sz="1600" b="1" dirty="0">
                        <a:latin typeface="Verdana"/>
                        <a:cs typeface="Verdana"/>
                      </a:endParaRPr>
                    </a:p>
                  </a:txBody>
                  <a:tcPr marL="0" marR="0" marT="1727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pattFill prst="pct5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1584">
                <a:tc>
                  <a:txBody>
                    <a:bodyPr/>
                    <a:lstStyle/>
                    <a:p>
                      <a:pPr marL="502284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lang="cs-CZ" sz="1600" b="1" spc="-7" baseline="30864" dirty="0">
                        <a:solidFill>
                          <a:srgbClr val="0000FF"/>
                        </a:solidFill>
                        <a:latin typeface="Verdana"/>
                        <a:cs typeface="Verdana"/>
                      </a:endParaRPr>
                    </a:p>
                    <a:p>
                      <a:pPr marL="502284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600" b="1" spc="-7" baseline="30864" dirty="0">
                          <a:solidFill>
                            <a:srgbClr val="0000FF"/>
                          </a:solidFill>
                          <a:latin typeface="Verdana"/>
                          <a:cs typeface="Verdana"/>
                        </a:rPr>
                        <a:t>2</a:t>
                      </a:r>
                      <a:r>
                        <a:rPr sz="1600" b="1" spc="-5" dirty="0">
                          <a:solidFill>
                            <a:srgbClr val="0000FF"/>
                          </a:solidFill>
                          <a:latin typeface="Verdana"/>
                          <a:cs typeface="Verdana"/>
                        </a:rPr>
                        <a:t>H(d,p)</a:t>
                      </a:r>
                      <a:r>
                        <a:rPr sz="1600" b="1" spc="-7" baseline="30864" dirty="0">
                          <a:solidFill>
                            <a:srgbClr val="0000FF"/>
                          </a:solidFill>
                          <a:latin typeface="Verdana"/>
                          <a:cs typeface="Verdana"/>
                        </a:rPr>
                        <a:t>3</a:t>
                      </a:r>
                      <a:r>
                        <a:rPr sz="1600" b="1" spc="-5" dirty="0">
                          <a:solidFill>
                            <a:srgbClr val="0000FF"/>
                          </a:solidFill>
                          <a:latin typeface="Verdana"/>
                          <a:cs typeface="Verdana"/>
                        </a:rPr>
                        <a:t>H</a:t>
                      </a:r>
                      <a:endParaRPr lang="cs-CZ" sz="1600" b="1" spc="-5" dirty="0">
                        <a:solidFill>
                          <a:srgbClr val="0000FF"/>
                        </a:solidFill>
                        <a:latin typeface="Verdana"/>
                        <a:cs typeface="Verdana"/>
                      </a:endParaRPr>
                    </a:p>
                    <a:p>
                      <a:pPr marL="502284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600" b="1" dirty="0">
                        <a:latin typeface="Verdana"/>
                        <a:cs typeface="Verdana"/>
                      </a:endParaRPr>
                    </a:p>
                  </a:txBody>
                  <a:tcPr marL="0" marR="0" marT="1727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pattFill prst="pct5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502920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lang="cs-CZ" sz="1600" b="1" spc="-7" baseline="30864" dirty="0">
                        <a:solidFill>
                          <a:srgbClr val="0000FF"/>
                        </a:solidFill>
                        <a:latin typeface="Verdana"/>
                        <a:cs typeface="Verdana"/>
                      </a:endParaRPr>
                    </a:p>
                    <a:p>
                      <a:pPr marL="502920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600" b="1" spc="-7" baseline="30864" dirty="0">
                          <a:solidFill>
                            <a:srgbClr val="0000FF"/>
                          </a:solidFill>
                          <a:latin typeface="Verdana"/>
                          <a:cs typeface="Verdana"/>
                        </a:rPr>
                        <a:t>3</a:t>
                      </a:r>
                      <a:r>
                        <a:rPr sz="1600" b="1" spc="-5" dirty="0">
                          <a:solidFill>
                            <a:srgbClr val="0000FF"/>
                          </a:solidFill>
                          <a:latin typeface="Verdana"/>
                          <a:cs typeface="Verdana"/>
                        </a:rPr>
                        <a:t>He(</a:t>
                      </a:r>
                      <a:r>
                        <a:rPr sz="1600" b="1" spc="-7" baseline="30864" dirty="0">
                          <a:solidFill>
                            <a:srgbClr val="0000FF"/>
                          </a:solidFill>
                          <a:latin typeface="Verdana"/>
                          <a:cs typeface="Verdana"/>
                        </a:rPr>
                        <a:t>3</a:t>
                      </a:r>
                      <a:r>
                        <a:rPr sz="1600" b="1" spc="-5" dirty="0">
                          <a:solidFill>
                            <a:srgbClr val="0000FF"/>
                          </a:solidFill>
                          <a:latin typeface="Verdana"/>
                          <a:cs typeface="Verdana"/>
                        </a:rPr>
                        <a:t>He,2p)</a:t>
                      </a:r>
                      <a:r>
                        <a:rPr sz="1600" b="1" spc="-7" baseline="30864" dirty="0">
                          <a:solidFill>
                            <a:srgbClr val="0000FF"/>
                          </a:solidFill>
                          <a:latin typeface="Verdana"/>
                          <a:cs typeface="Verdana"/>
                        </a:rPr>
                        <a:t>4</a:t>
                      </a:r>
                      <a:r>
                        <a:rPr sz="1600" b="1" spc="-5" dirty="0">
                          <a:solidFill>
                            <a:srgbClr val="0000FF"/>
                          </a:solidFill>
                          <a:latin typeface="Verdana"/>
                          <a:cs typeface="Verdana"/>
                        </a:rPr>
                        <a:t>He</a:t>
                      </a:r>
                      <a:endParaRPr sz="1600" b="1" dirty="0">
                        <a:latin typeface="Verdana"/>
                        <a:cs typeface="Verdana"/>
                      </a:endParaRPr>
                    </a:p>
                  </a:txBody>
                  <a:tcPr marL="0" marR="0" marT="1727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pattFill prst="pct5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1584">
                <a:tc>
                  <a:txBody>
                    <a:bodyPr/>
                    <a:lstStyle/>
                    <a:p>
                      <a:pPr marL="502284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lang="cs-CZ" sz="1600" b="1" spc="-7" baseline="30864" dirty="0">
                        <a:solidFill>
                          <a:srgbClr val="0000FF"/>
                        </a:solidFill>
                        <a:latin typeface="Verdana"/>
                        <a:cs typeface="Verdana"/>
                      </a:endParaRPr>
                    </a:p>
                    <a:p>
                      <a:pPr marL="502284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600" b="1" spc="-7" baseline="30864" dirty="0">
                          <a:solidFill>
                            <a:srgbClr val="0000FF"/>
                          </a:solidFill>
                          <a:latin typeface="Verdana"/>
                          <a:cs typeface="Verdana"/>
                        </a:rPr>
                        <a:t>2</a:t>
                      </a:r>
                      <a:r>
                        <a:rPr sz="1600" b="1" spc="-5" dirty="0">
                          <a:solidFill>
                            <a:srgbClr val="0000FF"/>
                          </a:solidFill>
                          <a:latin typeface="Verdana"/>
                          <a:cs typeface="Verdana"/>
                        </a:rPr>
                        <a:t>H(d,n)</a:t>
                      </a:r>
                      <a:r>
                        <a:rPr sz="1600" b="1" spc="-7" baseline="30864" dirty="0">
                          <a:solidFill>
                            <a:srgbClr val="0000FF"/>
                          </a:solidFill>
                          <a:latin typeface="Verdana"/>
                          <a:cs typeface="Verdana"/>
                        </a:rPr>
                        <a:t>3</a:t>
                      </a:r>
                      <a:r>
                        <a:rPr sz="1600" b="1" spc="-5" dirty="0">
                          <a:solidFill>
                            <a:srgbClr val="0000FF"/>
                          </a:solidFill>
                          <a:latin typeface="Verdana"/>
                          <a:cs typeface="Verdana"/>
                        </a:rPr>
                        <a:t>He</a:t>
                      </a:r>
                      <a:endParaRPr lang="cs-CZ" sz="1600" b="1" spc="-5" dirty="0">
                        <a:solidFill>
                          <a:srgbClr val="0000FF"/>
                        </a:solidFill>
                        <a:latin typeface="Verdana"/>
                        <a:cs typeface="Verdana"/>
                      </a:endParaRPr>
                    </a:p>
                    <a:p>
                      <a:pPr marL="502284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600" b="1" dirty="0">
                        <a:latin typeface="Verdana"/>
                        <a:cs typeface="Verdana"/>
                      </a:endParaRPr>
                    </a:p>
                  </a:txBody>
                  <a:tcPr marL="0" marR="0" marT="1727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pattFill prst="pct5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pattFill prst="pct5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" name="object 9"/>
          <p:cNvSpPr txBox="1"/>
          <p:nvPr/>
        </p:nvSpPr>
        <p:spPr>
          <a:xfrm>
            <a:off x="3583619" y="811799"/>
            <a:ext cx="2423861" cy="504653"/>
          </a:xfrm>
          <a:prstGeom prst="rect">
            <a:avLst/>
          </a:prstGeom>
        </p:spPr>
        <p:txBody>
          <a:bodyPr vert="horz" wrap="square" lIns="0" tIns="12092" rIns="0" bIns="0" rtlCol="0">
            <a:spAutoFit/>
          </a:bodyPr>
          <a:lstStyle/>
          <a:p>
            <a:pPr>
              <a:spcBef>
                <a:spcPts val="95"/>
              </a:spcBef>
              <a:tabLst>
                <a:tab pos="258542" algn="l"/>
                <a:tab pos="543572" algn="l"/>
                <a:tab pos="798659" algn="l"/>
                <a:tab pos="1536282" algn="l"/>
                <a:tab pos="1882348" algn="l"/>
              </a:tabLst>
            </a:pPr>
            <a:r>
              <a:rPr b="1" spc="5" dirty="0">
                <a:solidFill>
                  <a:srgbClr val="0000FF"/>
                </a:solidFill>
                <a:latin typeface="Verdana"/>
                <a:cs typeface="Verdana"/>
              </a:rPr>
              <a:t>n	+	p	</a:t>
            </a:r>
            <a:r>
              <a:rPr b="1" spc="5" dirty="0">
                <a:solidFill>
                  <a:srgbClr val="0000FF"/>
                </a:solidFill>
                <a:latin typeface="Symbol"/>
                <a:cs typeface="Symbol"/>
              </a:rPr>
              <a:t></a:t>
            </a:r>
            <a:r>
              <a:rPr lang="cs-CZ" b="1" spc="5" dirty="0">
                <a:solidFill>
                  <a:srgbClr val="0000FF"/>
                </a:solidFill>
                <a:latin typeface="Symbol"/>
                <a:cs typeface="Symbol"/>
              </a:rPr>
              <a:t> </a:t>
            </a:r>
            <a:r>
              <a:rPr lang="cs-CZ" b="1" spc="5" baseline="30000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Symbol"/>
              </a:rPr>
              <a:t>2</a:t>
            </a:r>
            <a:r>
              <a:rPr lang="cs-CZ" b="1" spc="5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Symbol"/>
              </a:rPr>
              <a:t>H</a:t>
            </a:r>
            <a:r>
              <a:rPr sz="3200" spc="5" dirty="0">
                <a:solidFill>
                  <a:srgbClr val="0000FF"/>
                </a:solidFill>
                <a:latin typeface="Times New Roman"/>
                <a:cs typeface="Times New Roman"/>
              </a:rPr>
              <a:t>	</a:t>
            </a:r>
            <a:r>
              <a:rPr b="1" spc="5" dirty="0">
                <a:solidFill>
                  <a:srgbClr val="0000FF"/>
                </a:solidFill>
                <a:latin typeface="Verdana"/>
                <a:cs typeface="Verdana"/>
              </a:rPr>
              <a:t>+	</a:t>
            </a:r>
            <a:r>
              <a:rPr b="1" dirty="0">
                <a:solidFill>
                  <a:srgbClr val="0000FF"/>
                </a:solidFill>
                <a:latin typeface="Symbol"/>
                <a:cs typeface="Symbol"/>
              </a:rPr>
              <a:t></a:t>
            </a:r>
            <a:endParaRPr dirty="0">
              <a:latin typeface="Symbol"/>
              <a:cs typeface="Symbol"/>
            </a:endParaRP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D95BA7D-98B4-4FB3-8AD7-4E5E9FD0549F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cs-CZ" smtClean="0"/>
              <a:t>3</a:t>
            </a:fld>
            <a:endParaRPr lang="cs-CZ"/>
          </a:p>
        </p:txBody>
      </p:sp>
      <p:pic>
        <p:nvPicPr>
          <p:cNvPr id="10" name="Vesmír3-1">
            <a:hlinkClick r:id="" action="ppaction://media"/>
            <a:extLst>
              <a:ext uri="{FF2B5EF4-FFF2-40B4-BE49-F238E27FC236}">
                <a16:creationId xmlns:a16="http://schemas.microsoft.com/office/drawing/2014/main" id="{0D4F262C-ECF3-45B3-A192-CA22D71B939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61238" y="193023"/>
            <a:ext cx="609600" cy="609600"/>
          </a:xfrm>
          <a:prstGeom prst="rect">
            <a:avLst/>
          </a:prstGeom>
        </p:spPr>
      </p:pic>
      <p:pic>
        <p:nvPicPr>
          <p:cNvPr id="11" name="Vesmír3-2">
            <a:hlinkClick r:id="" action="ppaction://media"/>
            <a:extLst>
              <a:ext uri="{FF2B5EF4-FFF2-40B4-BE49-F238E27FC236}">
                <a16:creationId xmlns:a16="http://schemas.microsoft.com/office/drawing/2014/main" id="{DAA7A584-48DA-46D3-8417-39885CCFA08E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515350" y="403559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09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1039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3162672" y="2469419"/>
            <a:ext cx="539542" cy="262787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>
              <a:spcBef>
                <a:spcPts val="91"/>
              </a:spcBef>
            </a:pPr>
            <a:r>
              <a:rPr sz="1632" b="1" spc="-14" dirty="0">
                <a:latin typeface="Verdana"/>
                <a:cs typeface="Verdana"/>
              </a:rPr>
              <a:t>pp</a:t>
            </a:r>
            <a:r>
              <a:rPr sz="1632" b="1" spc="18" dirty="0">
                <a:latin typeface="Verdana"/>
                <a:cs typeface="Verdana"/>
              </a:rPr>
              <a:t>I</a:t>
            </a:r>
            <a:r>
              <a:rPr sz="1632" b="1" dirty="0">
                <a:latin typeface="Verdana"/>
                <a:cs typeface="Verdana"/>
              </a:rPr>
              <a:t>I</a:t>
            </a:r>
            <a:endParaRPr sz="1632" dirty="0">
              <a:latin typeface="Verdana"/>
              <a:cs typeface="Verdana"/>
            </a:endParaRPr>
          </a:p>
        </p:txBody>
      </p:sp>
      <p:grpSp>
        <p:nvGrpSpPr>
          <p:cNvPr id="16" name="Skupina 15">
            <a:extLst>
              <a:ext uri="{FF2B5EF4-FFF2-40B4-BE49-F238E27FC236}">
                <a16:creationId xmlns:a16="http://schemas.microsoft.com/office/drawing/2014/main" id="{0D704E7D-11FF-4471-A9FB-E8BA4F8CD65C}"/>
              </a:ext>
            </a:extLst>
          </p:cNvPr>
          <p:cNvGrpSpPr/>
          <p:nvPr/>
        </p:nvGrpSpPr>
        <p:grpSpPr>
          <a:xfrm>
            <a:off x="545477" y="990548"/>
            <a:ext cx="8021206" cy="5292532"/>
            <a:chOff x="671404" y="546498"/>
            <a:chExt cx="8021206" cy="5292532"/>
          </a:xfrm>
        </p:grpSpPr>
        <p:sp>
          <p:nvSpPr>
            <p:cNvPr id="2" name="object 2"/>
            <p:cNvSpPr txBox="1"/>
            <p:nvPr/>
          </p:nvSpPr>
          <p:spPr>
            <a:xfrm>
              <a:off x="671404" y="546498"/>
              <a:ext cx="8012627" cy="442713"/>
            </a:xfrm>
            <a:prstGeom prst="rect">
              <a:avLst/>
            </a:prstGeom>
            <a:pattFill prst="pct5">
              <a:fgClr>
                <a:schemeClr val="accent1"/>
              </a:fgClr>
              <a:bgClr>
                <a:schemeClr val="bg1"/>
              </a:bgClr>
            </a:pattFill>
          </p:spPr>
          <p:txBody>
            <a:bodyPr vert="horz" wrap="square" lIns="0" tIns="12092" rIns="0" bIns="0" rtlCol="0">
              <a:spAutoFit/>
            </a:bodyPr>
            <a:lstStyle/>
            <a:p>
              <a:pPr marL="11516" marR="4607">
                <a:lnSpc>
                  <a:spcPct val="115700"/>
                </a:lnSpc>
                <a:spcBef>
                  <a:spcPts val="1011"/>
                </a:spcBef>
              </a:pPr>
              <a:r>
                <a:rPr sz="1270" spc="-5" dirty="0" err="1">
                  <a:latin typeface="Verdana"/>
                  <a:cs typeface="Verdana"/>
                </a:rPr>
                <a:t>spalování</a:t>
              </a:r>
              <a:r>
                <a:rPr sz="1270" spc="-5" dirty="0">
                  <a:latin typeface="Verdana"/>
                  <a:cs typeface="Verdana"/>
                </a:rPr>
                <a:t> </a:t>
              </a:r>
              <a:r>
                <a:rPr sz="1270" spc="-9" dirty="0">
                  <a:latin typeface="Verdana"/>
                  <a:cs typeface="Verdana"/>
                </a:rPr>
                <a:t>vodíku </a:t>
              </a:r>
              <a:r>
                <a:rPr sz="1270" spc="-5" dirty="0">
                  <a:latin typeface="Verdana"/>
                  <a:cs typeface="Verdana"/>
                </a:rPr>
                <a:t>na helium probíhá v cyklech, uvolňuje </a:t>
              </a:r>
              <a:r>
                <a:rPr sz="1270" spc="-9" dirty="0">
                  <a:latin typeface="Verdana"/>
                  <a:cs typeface="Verdana"/>
                </a:rPr>
                <a:t>se </a:t>
              </a:r>
              <a:r>
                <a:rPr sz="1270" spc="-5" dirty="0">
                  <a:latin typeface="Verdana"/>
                  <a:cs typeface="Verdana"/>
                </a:rPr>
                <a:t>přitom </a:t>
              </a:r>
              <a:r>
                <a:rPr sz="1270" spc="-9" dirty="0">
                  <a:latin typeface="Verdana"/>
                  <a:cs typeface="Verdana"/>
                </a:rPr>
                <a:t>velké </a:t>
              </a:r>
              <a:r>
                <a:rPr sz="1270" spc="-5" dirty="0">
                  <a:latin typeface="Verdana"/>
                  <a:cs typeface="Verdana"/>
                </a:rPr>
                <a:t>množství </a:t>
              </a:r>
              <a:r>
                <a:rPr sz="1270" spc="-9" dirty="0">
                  <a:latin typeface="Verdana"/>
                  <a:cs typeface="Verdana"/>
                </a:rPr>
                <a:t>energie, které  brání dalšímu gravitačnímu</a:t>
              </a:r>
              <a:r>
                <a:rPr sz="1270" spc="32" dirty="0">
                  <a:latin typeface="Verdana"/>
                  <a:cs typeface="Verdana"/>
                </a:rPr>
                <a:t> </a:t>
              </a:r>
              <a:r>
                <a:rPr sz="1270" spc="-5" dirty="0">
                  <a:latin typeface="Verdana"/>
                  <a:cs typeface="Verdana"/>
                </a:rPr>
                <a:t>smršťování</a:t>
              </a:r>
              <a:endParaRPr sz="1270" dirty="0">
                <a:latin typeface="Verdana"/>
                <a:cs typeface="Verdana"/>
              </a:endParaRPr>
            </a:p>
          </p:txBody>
        </p:sp>
        <p:sp>
          <p:nvSpPr>
            <p:cNvPr id="3" name="object 3"/>
            <p:cNvSpPr txBox="1"/>
            <p:nvPr/>
          </p:nvSpPr>
          <p:spPr>
            <a:xfrm>
              <a:off x="671404" y="1628750"/>
              <a:ext cx="3025351" cy="262787"/>
            </a:xfrm>
            <a:prstGeom prst="rect">
              <a:avLst/>
            </a:prstGeom>
            <a:pattFill prst="pct5">
              <a:fgClr>
                <a:schemeClr val="accent1"/>
              </a:fgClr>
              <a:bgClr>
                <a:schemeClr val="bg1"/>
              </a:bgClr>
            </a:pattFill>
          </p:spPr>
          <p:txBody>
            <a:bodyPr vert="horz" wrap="square" lIns="0" tIns="11516" rIns="0" bIns="0" rtlCol="0">
              <a:spAutoFit/>
            </a:bodyPr>
            <a:lstStyle/>
            <a:p>
              <a:pPr marL="210174" indent="-199233">
                <a:spcBef>
                  <a:spcPts val="91"/>
                </a:spcBef>
                <a:buClr>
                  <a:srgbClr val="000000"/>
                </a:buClr>
                <a:buSzPct val="128571"/>
                <a:buFont typeface="Symbol"/>
                <a:buChar char=""/>
                <a:tabLst>
                  <a:tab pos="210749" algn="l"/>
                  <a:tab pos="2610183" algn="l"/>
                </a:tabLst>
              </a:pPr>
              <a:r>
                <a:rPr sz="1270" b="1" spc="-5" dirty="0">
                  <a:solidFill>
                    <a:srgbClr val="FF0000"/>
                  </a:solidFill>
                  <a:latin typeface="Verdana"/>
                  <a:cs typeface="Verdana"/>
                </a:rPr>
                <a:t>p</a:t>
              </a:r>
              <a:r>
                <a:rPr sz="1270" b="1" spc="-9" dirty="0">
                  <a:solidFill>
                    <a:srgbClr val="FF0000"/>
                  </a:solidFill>
                  <a:latin typeface="Verdana"/>
                  <a:cs typeface="Verdana"/>
                </a:rPr>
                <a:t>r</a:t>
              </a:r>
              <a:r>
                <a:rPr sz="1270" b="1" spc="-5" dirty="0">
                  <a:solidFill>
                    <a:srgbClr val="FF0000"/>
                  </a:solidFill>
                  <a:latin typeface="Verdana"/>
                  <a:cs typeface="Verdana"/>
                </a:rPr>
                <a:t>o</a:t>
              </a:r>
              <a:r>
                <a:rPr sz="1270" b="1" spc="-18" dirty="0">
                  <a:solidFill>
                    <a:srgbClr val="FF0000"/>
                  </a:solidFill>
                  <a:latin typeface="Verdana"/>
                  <a:cs typeface="Verdana"/>
                </a:rPr>
                <a:t>t</a:t>
              </a:r>
              <a:r>
                <a:rPr sz="1270" b="1" spc="-5" dirty="0">
                  <a:solidFill>
                    <a:srgbClr val="FF0000"/>
                  </a:solidFill>
                  <a:latin typeface="Verdana"/>
                  <a:cs typeface="Verdana"/>
                </a:rPr>
                <a:t>on-p</a:t>
              </a:r>
              <a:r>
                <a:rPr sz="1270" b="1" spc="-9" dirty="0">
                  <a:solidFill>
                    <a:srgbClr val="FF0000"/>
                  </a:solidFill>
                  <a:latin typeface="Verdana"/>
                  <a:cs typeface="Verdana"/>
                </a:rPr>
                <a:t>r</a:t>
              </a:r>
              <a:r>
                <a:rPr sz="1270" b="1" spc="-5" dirty="0">
                  <a:solidFill>
                    <a:srgbClr val="FF0000"/>
                  </a:solidFill>
                  <a:latin typeface="Verdana"/>
                  <a:cs typeface="Verdana"/>
                </a:rPr>
                <a:t>o</a:t>
              </a:r>
              <a:r>
                <a:rPr sz="1270" b="1" spc="-18" dirty="0">
                  <a:solidFill>
                    <a:srgbClr val="FF0000"/>
                  </a:solidFill>
                  <a:latin typeface="Verdana"/>
                  <a:cs typeface="Verdana"/>
                </a:rPr>
                <a:t>t</a:t>
              </a:r>
              <a:r>
                <a:rPr sz="1270" b="1" spc="14" dirty="0">
                  <a:solidFill>
                    <a:srgbClr val="FF0000"/>
                  </a:solidFill>
                  <a:latin typeface="Verdana"/>
                  <a:cs typeface="Verdana"/>
                </a:rPr>
                <a:t>o</a:t>
              </a:r>
              <a:r>
                <a:rPr sz="1270" b="1" spc="-18" dirty="0">
                  <a:solidFill>
                    <a:srgbClr val="FF0000"/>
                  </a:solidFill>
                  <a:latin typeface="Verdana"/>
                  <a:cs typeface="Verdana"/>
                </a:rPr>
                <a:t>n</a:t>
              </a:r>
              <a:r>
                <a:rPr sz="1270" b="1" spc="-9" dirty="0">
                  <a:solidFill>
                    <a:srgbClr val="FF0000"/>
                  </a:solidFill>
                  <a:latin typeface="Verdana"/>
                  <a:cs typeface="Verdana"/>
                </a:rPr>
                <a:t>o</a:t>
              </a:r>
              <a:r>
                <a:rPr sz="1270" b="1" dirty="0">
                  <a:solidFill>
                    <a:srgbClr val="FF0000"/>
                  </a:solidFill>
                  <a:latin typeface="Verdana"/>
                  <a:cs typeface="Verdana"/>
                </a:rPr>
                <a:t>v</a:t>
              </a:r>
              <a:r>
                <a:rPr sz="1270" b="1" spc="-9" dirty="0">
                  <a:solidFill>
                    <a:srgbClr val="FF0000"/>
                  </a:solidFill>
                  <a:latin typeface="Verdana"/>
                  <a:cs typeface="Verdana"/>
                </a:rPr>
                <a:t>ý</a:t>
              </a:r>
              <a:r>
                <a:rPr sz="1270" b="1" dirty="0">
                  <a:solidFill>
                    <a:srgbClr val="FF0000"/>
                  </a:solidFill>
                  <a:latin typeface="Verdana"/>
                  <a:cs typeface="Verdana"/>
                </a:rPr>
                <a:t> </a:t>
              </a:r>
              <a:r>
                <a:rPr sz="1270" b="1" spc="-9" dirty="0">
                  <a:solidFill>
                    <a:srgbClr val="FF0000"/>
                  </a:solidFill>
                  <a:latin typeface="Verdana"/>
                  <a:cs typeface="Verdana"/>
                </a:rPr>
                <a:t>c</a:t>
              </a:r>
              <a:r>
                <a:rPr sz="1270" b="1" spc="-5" dirty="0">
                  <a:solidFill>
                    <a:srgbClr val="FF0000"/>
                  </a:solidFill>
                  <a:latin typeface="Verdana"/>
                  <a:cs typeface="Verdana"/>
                </a:rPr>
                <a:t>y</a:t>
              </a:r>
              <a:r>
                <a:rPr sz="1270" b="1" spc="-9" dirty="0">
                  <a:solidFill>
                    <a:srgbClr val="FF0000"/>
                  </a:solidFill>
                  <a:latin typeface="Verdana"/>
                  <a:cs typeface="Verdana"/>
                </a:rPr>
                <a:t>k</a:t>
              </a:r>
              <a:r>
                <a:rPr sz="1270" b="1" spc="18" dirty="0">
                  <a:solidFill>
                    <a:srgbClr val="FF0000"/>
                  </a:solidFill>
                  <a:latin typeface="Verdana"/>
                  <a:cs typeface="Verdana"/>
                </a:rPr>
                <a:t>l</a:t>
              </a:r>
              <a:r>
                <a:rPr sz="1270" b="1" spc="-18" dirty="0">
                  <a:solidFill>
                    <a:srgbClr val="FF0000"/>
                  </a:solidFill>
                  <a:latin typeface="Verdana"/>
                  <a:cs typeface="Verdana"/>
                </a:rPr>
                <a:t>u</a:t>
              </a:r>
              <a:r>
                <a:rPr sz="1270" b="1" spc="-5" dirty="0">
                  <a:solidFill>
                    <a:srgbClr val="FF0000"/>
                  </a:solidFill>
                  <a:latin typeface="Verdana"/>
                  <a:cs typeface="Verdana"/>
                </a:rPr>
                <a:t>s</a:t>
              </a:r>
              <a:r>
                <a:rPr sz="1270" b="1" dirty="0">
                  <a:solidFill>
                    <a:srgbClr val="FF0000"/>
                  </a:solidFill>
                  <a:latin typeface="Verdana"/>
                  <a:cs typeface="Verdana"/>
                </a:rPr>
                <a:t>	</a:t>
              </a:r>
              <a:r>
                <a:rPr sz="1632" b="1" spc="9" dirty="0">
                  <a:latin typeface="Verdana"/>
                  <a:cs typeface="Verdana"/>
                </a:rPr>
                <a:t>p</a:t>
              </a:r>
              <a:r>
                <a:rPr sz="1632" b="1" spc="-14" dirty="0">
                  <a:latin typeface="Verdana"/>
                  <a:cs typeface="Verdana"/>
                </a:rPr>
                <a:t>p</a:t>
              </a:r>
              <a:r>
                <a:rPr sz="1632" b="1" dirty="0">
                  <a:latin typeface="Verdana"/>
                  <a:cs typeface="Verdana"/>
                </a:rPr>
                <a:t>I</a:t>
              </a:r>
              <a:endParaRPr sz="1632" dirty="0">
                <a:latin typeface="Verdana"/>
                <a:cs typeface="Verdana"/>
              </a:endParaRPr>
            </a:p>
          </p:txBody>
        </p:sp>
        <p:sp>
          <p:nvSpPr>
            <p:cNvPr id="4" name="object 4"/>
            <p:cNvSpPr txBox="1"/>
            <p:nvPr/>
          </p:nvSpPr>
          <p:spPr>
            <a:xfrm>
              <a:off x="671404" y="2536406"/>
              <a:ext cx="2450108" cy="205904"/>
            </a:xfrm>
            <a:prstGeom prst="rect">
              <a:avLst/>
            </a:prstGeom>
            <a:pattFill prst="pct5">
              <a:fgClr>
                <a:schemeClr val="accent1"/>
              </a:fgClr>
              <a:bgClr>
                <a:schemeClr val="bg1"/>
              </a:bgClr>
            </a:pattFill>
          </p:spPr>
          <p:txBody>
            <a:bodyPr vert="horz" wrap="square" lIns="0" tIns="10365" rIns="0" bIns="0" rtlCol="0">
              <a:spAutoFit/>
            </a:bodyPr>
            <a:lstStyle/>
            <a:p>
              <a:pPr marL="210174" indent="-199233">
                <a:spcBef>
                  <a:spcPts val="82"/>
                </a:spcBef>
                <a:buFont typeface="Symbol"/>
                <a:buChar char=""/>
                <a:tabLst>
                  <a:tab pos="210174" algn="l"/>
                  <a:tab pos="210749" algn="l"/>
                </a:tabLst>
              </a:pPr>
              <a:r>
                <a:rPr sz="1270" b="1" spc="-5" dirty="0">
                  <a:solidFill>
                    <a:srgbClr val="FF0000"/>
                  </a:solidFill>
                  <a:latin typeface="Verdana"/>
                  <a:cs typeface="Verdana"/>
                </a:rPr>
                <a:t>proton-protonový</a:t>
              </a:r>
              <a:r>
                <a:rPr sz="1270" b="1" spc="-54" dirty="0">
                  <a:solidFill>
                    <a:srgbClr val="FF0000"/>
                  </a:solidFill>
                  <a:latin typeface="Verdana"/>
                  <a:cs typeface="Verdana"/>
                </a:rPr>
                <a:t> </a:t>
              </a:r>
              <a:r>
                <a:rPr sz="1270" b="1" spc="-5" dirty="0">
                  <a:solidFill>
                    <a:srgbClr val="FF0000"/>
                  </a:solidFill>
                  <a:latin typeface="Verdana"/>
                  <a:cs typeface="Verdana"/>
                </a:rPr>
                <a:t>cyklus</a:t>
              </a:r>
              <a:endParaRPr sz="1270" dirty="0">
                <a:latin typeface="Verdana"/>
                <a:cs typeface="Verdana"/>
              </a:endParaRPr>
            </a:p>
          </p:txBody>
        </p:sp>
        <p:sp>
          <p:nvSpPr>
            <p:cNvPr id="6" name="object 6"/>
            <p:cNvSpPr txBox="1"/>
            <p:nvPr/>
          </p:nvSpPr>
          <p:spPr>
            <a:xfrm>
              <a:off x="679983" y="3853876"/>
              <a:ext cx="8004048" cy="873588"/>
            </a:xfrm>
            <a:prstGeom prst="rect">
              <a:avLst/>
            </a:prstGeom>
            <a:pattFill prst="pct5">
              <a:fgClr>
                <a:schemeClr val="accent1"/>
              </a:fgClr>
              <a:bgClr>
                <a:schemeClr val="bg1"/>
              </a:bgClr>
            </a:pattFill>
          </p:spPr>
          <p:txBody>
            <a:bodyPr vert="horz" wrap="square" lIns="0" tIns="10365" rIns="0" bIns="0" rtlCol="0">
              <a:spAutoFit/>
            </a:bodyPr>
            <a:lstStyle/>
            <a:p>
              <a:pPr marL="221690" indent="-199233">
                <a:spcBef>
                  <a:spcPts val="82"/>
                </a:spcBef>
                <a:buFont typeface="Symbol"/>
                <a:buChar char=""/>
                <a:tabLst>
                  <a:tab pos="221690" algn="l"/>
                  <a:tab pos="222266" algn="l"/>
                </a:tabLst>
              </a:pPr>
              <a:r>
                <a:rPr sz="1270" b="1" spc="-9" dirty="0">
                  <a:solidFill>
                    <a:srgbClr val="FF0000"/>
                  </a:solidFill>
                  <a:latin typeface="Verdana"/>
                  <a:cs typeface="Verdana"/>
                </a:rPr>
                <a:t>spalování</a:t>
              </a:r>
              <a:r>
                <a:rPr sz="1270" b="1" dirty="0">
                  <a:solidFill>
                    <a:srgbClr val="FF0000"/>
                  </a:solidFill>
                  <a:latin typeface="Verdana"/>
                  <a:cs typeface="Verdana"/>
                </a:rPr>
                <a:t> </a:t>
              </a:r>
              <a:r>
                <a:rPr sz="1270" b="1" spc="-5" dirty="0">
                  <a:solidFill>
                    <a:srgbClr val="FF0000"/>
                  </a:solidFill>
                  <a:latin typeface="Verdana"/>
                  <a:cs typeface="Verdana"/>
                </a:rPr>
                <a:t>helia</a:t>
              </a:r>
              <a:endParaRPr sz="1270" dirty="0">
                <a:latin typeface="Verdana"/>
                <a:cs typeface="Verdana"/>
              </a:endParaRPr>
            </a:p>
            <a:p>
              <a:pPr>
                <a:spcBef>
                  <a:spcPts val="41"/>
                </a:spcBef>
                <a:buClr>
                  <a:srgbClr val="FF0000"/>
                </a:buClr>
                <a:buFont typeface="Symbol"/>
                <a:buChar char=""/>
              </a:pPr>
              <a:endParaRPr sz="1632" dirty="0">
                <a:latin typeface="Verdana"/>
                <a:cs typeface="Verdana"/>
              </a:endParaRPr>
            </a:p>
            <a:p>
              <a:pPr marL="523419" lvl="1" indent="-208446">
                <a:spcBef>
                  <a:spcPts val="5"/>
                </a:spcBef>
                <a:buFont typeface="Symbol"/>
                <a:buChar char=""/>
                <a:tabLst>
                  <a:tab pos="523419" algn="l"/>
                  <a:tab pos="523994" algn="l"/>
                </a:tabLst>
              </a:pPr>
              <a:r>
                <a:rPr sz="1270" spc="-9" dirty="0">
                  <a:latin typeface="Verdana"/>
                  <a:cs typeface="Verdana"/>
                </a:rPr>
                <a:t>při </a:t>
              </a:r>
              <a:r>
                <a:rPr sz="1270" spc="-5" dirty="0">
                  <a:latin typeface="Verdana"/>
                  <a:cs typeface="Verdana"/>
                </a:rPr>
                <a:t>dalším smršťování hvězdy roste </a:t>
              </a:r>
              <a:r>
                <a:rPr sz="1270" spc="-9" dirty="0">
                  <a:latin typeface="Verdana"/>
                  <a:cs typeface="Verdana"/>
                </a:rPr>
                <a:t>teplota </a:t>
              </a:r>
              <a:r>
                <a:rPr sz="1270" spc="-5" dirty="0">
                  <a:latin typeface="Verdana"/>
                  <a:cs typeface="Verdana"/>
                </a:rPr>
                <a:t>a </a:t>
              </a:r>
              <a:r>
                <a:rPr sz="1270" spc="-9" dirty="0">
                  <a:latin typeface="Verdana"/>
                  <a:cs typeface="Verdana"/>
                </a:rPr>
                <a:t>hustota</a:t>
              </a:r>
              <a:r>
                <a:rPr sz="1270" spc="54" dirty="0">
                  <a:latin typeface="Verdana"/>
                  <a:cs typeface="Verdana"/>
                </a:rPr>
                <a:t> </a:t>
              </a:r>
              <a:r>
                <a:rPr sz="1270" spc="-9" dirty="0">
                  <a:latin typeface="Verdana"/>
                  <a:cs typeface="Verdana"/>
                </a:rPr>
                <a:t>hmoty</a:t>
              </a:r>
              <a:endParaRPr sz="1270" dirty="0">
                <a:latin typeface="Verdana"/>
                <a:cs typeface="Verdana"/>
              </a:endParaRPr>
            </a:p>
            <a:p>
              <a:pPr marL="523419" lvl="1" indent="-208446">
                <a:spcBef>
                  <a:spcPts val="236"/>
                </a:spcBef>
                <a:buFont typeface="Symbol"/>
                <a:buChar char=""/>
                <a:tabLst>
                  <a:tab pos="523419" algn="l"/>
                  <a:tab pos="523994" algn="l"/>
                </a:tabLst>
              </a:pPr>
              <a:r>
                <a:rPr sz="1270" spc="-9" dirty="0">
                  <a:latin typeface="Verdana"/>
                  <a:cs typeface="Verdana"/>
                </a:rPr>
                <a:t>při teplotě </a:t>
              </a:r>
              <a:r>
                <a:rPr sz="1270" spc="-5" dirty="0">
                  <a:latin typeface="Verdana"/>
                  <a:cs typeface="Verdana"/>
                </a:rPr>
                <a:t>1,5.10</a:t>
              </a:r>
              <a:r>
                <a:rPr sz="1224" spc="-6" baseline="30864" dirty="0">
                  <a:latin typeface="Verdana"/>
                  <a:cs typeface="Verdana"/>
                </a:rPr>
                <a:t>8 </a:t>
              </a:r>
              <a:r>
                <a:rPr sz="1270" spc="-9" dirty="0">
                  <a:latin typeface="Verdana"/>
                  <a:cs typeface="Verdana"/>
                </a:rPr>
                <a:t>K se začíná spalovat</a:t>
              </a:r>
              <a:r>
                <a:rPr sz="1270" spc="-32" dirty="0">
                  <a:latin typeface="Verdana"/>
                  <a:cs typeface="Verdana"/>
                </a:rPr>
                <a:t> </a:t>
              </a:r>
              <a:r>
                <a:rPr sz="1270" dirty="0">
                  <a:latin typeface="Verdana"/>
                  <a:cs typeface="Verdana"/>
                </a:rPr>
                <a:t>helium</a:t>
              </a:r>
            </a:p>
          </p:txBody>
        </p:sp>
        <p:sp>
          <p:nvSpPr>
            <p:cNvPr id="7" name="object 7"/>
            <p:cNvSpPr txBox="1"/>
            <p:nvPr/>
          </p:nvSpPr>
          <p:spPr>
            <a:xfrm>
              <a:off x="3763661" y="1641636"/>
              <a:ext cx="4920370" cy="809921"/>
            </a:xfrm>
            <a:prstGeom prst="rect">
              <a:avLst/>
            </a:prstGeom>
            <a:pattFill prst="pct5">
              <a:fgClr>
                <a:schemeClr val="accent1"/>
              </a:fgClr>
              <a:bgClr>
                <a:schemeClr val="bg1"/>
              </a:bgClr>
            </a:pattFill>
            <a:ln w="9525">
              <a:solidFill>
                <a:srgbClr val="000000"/>
              </a:solidFill>
            </a:ln>
          </p:spPr>
          <p:txBody>
            <a:bodyPr vert="horz" wrap="square" lIns="0" tIns="44914" rIns="0" bIns="0" rtlCol="0">
              <a:spAutoFit/>
            </a:bodyPr>
            <a:lstStyle/>
            <a:p>
              <a:pPr marL="89252">
                <a:spcBef>
                  <a:spcPts val="354"/>
                </a:spcBef>
                <a:tabLst>
                  <a:tab pos="3486578" algn="l"/>
                </a:tabLst>
              </a:pPr>
              <a:endParaRPr lang="cs-CZ" sz="1400" b="1" spc="-6" dirty="0">
                <a:solidFill>
                  <a:srgbClr val="0000FF"/>
                </a:solidFill>
                <a:latin typeface="Verdana"/>
                <a:cs typeface="Verdana"/>
              </a:endParaRPr>
            </a:p>
            <a:p>
              <a:pPr marL="89252">
                <a:spcBef>
                  <a:spcPts val="354"/>
                </a:spcBef>
                <a:tabLst>
                  <a:tab pos="3486578" algn="l"/>
                </a:tabLst>
              </a:pPr>
              <a:r>
                <a:rPr sz="1400" b="1" spc="-6" dirty="0">
                  <a:solidFill>
                    <a:srgbClr val="0000FF"/>
                  </a:solidFill>
                  <a:latin typeface="Verdana"/>
                  <a:cs typeface="Verdana"/>
                </a:rPr>
                <a:t>p</a:t>
              </a:r>
              <a:r>
                <a:rPr sz="1451" b="1" spc="-5" dirty="0">
                  <a:solidFill>
                    <a:srgbClr val="0000FF"/>
                  </a:solidFill>
                  <a:latin typeface="Verdana"/>
                  <a:cs typeface="Verdana"/>
                </a:rPr>
                <a:t>(p,e+</a:t>
              </a:r>
              <a:r>
                <a:rPr sz="1451" b="1" spc="-5" dirty="0">
                  <a:solidFill>
                    <a:srgbClr val="0000FF"/>
                  </a:solidFill>
                  <a:latin typeface="Symbol"/>
                  <a:cs typeface="Symbol"/>
                </a:rPr>
                <a:t></a:t>
              </a:r>
              <a:r>
                <a:rPr sz="1451" b="1" spc="-5" dirty="0">
                  <a:solidFill>
                    <a:srgbClr val="0000FF"/>
                  </a:solidFill>
                  <a:latin typeface="Verdana"/>
                  <a:cs typeface="Verdana"/>
                </a:rPr>
                <a:t>)d(p,</a:t>
              </a:r>
              <a:r>
                <a:rPr sz="1451" b="1" spc="-5" dirty="0">
                  <a:solidFill>
                    <a:srgbClr val="0000FF"/>
                  </a:solidFill>
                  <a:latin typeface="Symbol"/>
                  <a:cs typeface="Symbol"/>
                </a:rPr>
                <a:t></a:t>
              </a:r>
              <a:r>
                <a:rPr sz="1451" b="1" spc="-5" dirty="0">
                  <a:solidFill>
                    <a:srgbClr val="0000FF"/>
                  </a:solidFill>
                  <a:latin typeface="Verdana"/>
                  <a:cs typeface="Verdana"/>
                </a:rPr>
                <a:t>)</a:t>
              </a:r>
              <a:r>
                <a:rPr sz="1451" b="1" spc="-5" baseline="30000" dirty="0">
                  <a:solidFill>
                    <a:srgbClr val="0000FF"/>
                  </a:solidFill>
                  <a:latin typeface="Verdana"/>
                  <a:cs typeface="Verdana"/>
                </a:rPr>
                <a:t>3</a:t>
              </a:r>
              <a:r>
                <a:rPr sz="1451" b="1" spc="-5" dirty="0">
                  <a:solidFill>
                    <a:srgbClr val="0000FF"/>
                  </a:solidFill>
                  <a:latin typeface="Verdana"/>
                  <a:cs typeface="Verdana"/>
                </a:rPr>
                <a:t>He(</a:t>
              </a:r>
              <a:r>
                <a:rPr sz="1451" b="1" spc="-5" baseline="30000" dirty="0">
                  <a:solidFill>
                    <a:srgbClr val="0000FF"/>
                  </a:solidFill>
                  <a:latin typeface="Verdana"/>
                  <a:cs typeface="Verdana"/>
                </a:rPr>
                <a:t>3</a:t>
              </a:r>
              <a:r>
                <a:rPr sz="1451" b="1" spc="-5" dirty="0">
                  <a:solidFill>
                    <a:srgbClr val="0000FF"/>
                  </a:solidFill>
                  <a:latin typeface="Verdana"/>
                  <a:cs typeface="Verdana"/>
                </a:rPr>
                <a:t>He,2p)</a:t>
              </a:r>
              <a:r>
                <a:rPr sz="1451" b="1" spc="-5" baseline="30000" dirty="0">
                  <a:solidFill>
                    <a:srgbClr val="0000FF"/>
                  </a:solidFill>
                  <a:latin typeface="Verdana"/>
                  <a:cs typeface="Verdana"/>
                </a:rPr>
                <a:t>4</a:t>
              </a:r>
              <a:r>
                <a:rPr sz="1451" b="1" spc="-5" dirty="0">
                  <a:solidFill>
                    <a:srgbClr val="0000FF"/>
                  </a:solidFill>
                  <a:latin typeface="Verdana"/>
                  <a:cs typeface="Verdana"/>
                </a:rPr>
                <a:t>He	</a:t>
              </a:r>
              <a:r>
                <a:rPr sz="1451" spc="-5" dirty="0">
                  <a:latin typeface="Verdana"/>
                  <a:cs typeface="Verdana"/>
                </a:rPr>
                <a:t>26,2</a:t>
              </a:r>
              <a:r>
                <a:rPr sz="1451" spc="9" dirty="0">
                  <a:latin typeface="Verdana"/>
                  <a:cs typeface="Verdana"/>
                </a:rPr>
                <a:t> </a:t>
              </a:r>
              <a:r>
                <a:rPr sz="1451" spc="-9" dirty="0">
                  <a:latin typeface="Verdana"/>
                  <a:cs typeface="Verdana"/>
                </a:rPr>
                <a:t>MeV</a:t>
              </a:r>
              <a:endParaRPr lang="cs-CZ" sz="1451" spc="-9" dirty="0">
                <a:latin typeface="Verdana"/>
                <a:cs typeface="Verdana"/>
              </a:endParaRPr>
            </a:p>
            <a:p>
              <a:pPr marL="89252">
                <a:spcBef>
                  <a:spcPts val="354"/>
                </a:spcBef>
                <a:tabLst>
                  <a:tab pos="3486578" algn="l"/>
                </a:tabLst>
              </a:pPr>
              <a:endParaRPr sz="1451" dirty="0">
                <a:latin typeface="Verdana"/>
                <a:cs typeface="Verdana"/>
              </a:endParaRPr>
            </a:p>
          </p:txBody>
        </p:sp>
        <p:sp>
          <p:nvSpPr>
            <p:cNvPr id="8" name="object 8"/>
            <p:cNvSpPr txBox="1"/>
            <p:nvPr/>
          </p:nvSpPr>
          <p:spPr>
            <a:xfrm>
              <a:off x="2531409" y="2899181"/>
              <a:ext cx="6152622" cy="821814"/>
            </a:xfrm>
            <a:prstGeom prst="rect">
              <a:avLst/>
            </a:prstGeom>
            <a:pattFill prst="pct5">
              <a:fgClr>
                <a:schemeClr val="accent1"/>
              </a:fgClr>
              <a:bgClr>
                <a:schemeClr val="bg1"/>
              </a:bgClr>
            </a:pattFill>
            <a:ln w="9525">
              <a:solidFill>
                <a:srgbClr val="000000"/>
              </a:solidFill>
            </a:ln>
          </p:spPr>
          <p:txBody>
            <a:bodyPr vert="horz" wrap="square" lIns="0" tIns="48945" rIns="0" bIns="0" rtlCol="0">
              <a:spAutoFit/>
            </a:bodyPr>
            <a:lstStyle/>
            <a:p>
              <a:pPr marL="502113">
                <a:spcBef>
                  <a:spcPts val="385"/>
                </a:spcBef>
              </a:pPr>
              <a:endParaRPr lang="cs-CZ" sz="1451" b="1" spc="-5" dirty="0">
                <a:solidFill>
                  <a:srgbClr val="0000FF"/>
                </a:solidFill>
                <a:latin typeface="Verdana"/>
                <a:cs typeface="Verdana"/>
              </a:endParaRPr>
            </a:p>
            <a:p>
              <a:pPr marL="502113">
                <a:spcBef>
                  <a:spcPts val="385"/>
                </a:spcBef>
              </a:pPr>
              <a:r>
                <a:rPr sz="1451" b="1" spc="-5" dirty="0">
                  <a:solidFill>
                    <a:srgbClr val="0000FF"/>
                  </a:solidFill>
                  <a:latin typeface="Verdana"/>
                  <a:cs typeface="Verdana"/>
                </a:rPr>
                <a:t>p(p,e+</a:t>
              </a:r>
              <a:r>
                <a:rPr sz="1451" b="1" spc="-5" dirty="0">
                  <a:solidFill>
                    <a:srgbClr val="0000FF"/>
                  </a:solidFill>
                  <a:latin typeface="Symbol"/>
                  <a:cs typeface="Symbol"/>
                </a:rPr>
                <a:t></a:t>
              </a:r>
              <a:r>
                <a:rPr sz="1451" b="1" spc="-5" dirty="0">
                  <a:solidFill>
                    <a:srgbClr val="0000FF"/>
                  </a:solidFill>
                  <a:latin typeface="Verdana"/>
                  <a:cs typeface="Verdana"/>
                </a:rPr>
                <a:t>)d(p,</a:t>
              </a:r>
              <a:r>
                <a:rPr sz="1451" b="1" spc="-5" dirty="0">
                  <a:solidFill>
                    <a:srgbClr val="0000FF"/>
                  </a:solidFill>
                  <a:latin typeface="Symbol"/>
                  <a:cs typeface="Symbol"/>
                </a:rPr>
                <a:t></a:t>
              </a:r>
              <a:r>
                <a:rPr sz="1451" b="1" spc="-5" dirty="0">
                  <a:solidFill>
                    <a:srgbClr val="0000FF"/>
                  </a:solidFill>
                  <a:latin typeface="Verdana"/>
                  <a:cs typeface="Verdana"/>
                </a:rPr>
                <a:t>)</a:t>
              </a:r>
              <a:r>
                <a:rPr sz="1451" b="1" spc="-5" baseline="30000" dirty="0">
                  <a:solidFill>
                    <a:srgbClr val="0000FF"/>
                  </a:solidFill>
                  <a:latin typeface="Verdana"/>
                  <a:cs typeface="Verdana"/>
                </a:rPr>
                <a:t>3</a:t>
              </a:r>
              <a:r>
                <a:rPr sz="1451" b="1" spc="-5" dirty="0">
                  <a:solidFill>
                    <a:srgbClr val="0000FF"/>
                  </a:solidFill>
                  <a:latin typeface="Verdana"/>
                  <a:cs typeface="Verdana"/>
                </a:rPr>
                <a:t>He(</a:t>
              </a:r>
              <a:r>
                <a:rPr sz="1451" b="1" spc="-5" baseline="30000" dirty="0">
                  <a:solidFill>
                    <a:srgbClr val="0000FF"/>
                  </a:solidFill>
                  <a:latin typeface="Verdana"/>
                  <a:cs typeface="Verdana"/>
                </a:rPr>
                <a:t>4</a:t>
              </a:r>
              <a:r>
                <a:rPr sz="1451" b="1" spc="-5" dirty="0">
                  <a:solidFill>
                    <a:srgbClr val="0000FF"/>
                  </a:solidFill>
                  <a:latin typeface="Verdana"/>
                  <a:cs typeface="Verdana"/>
                </a:rPr>
                <a:t>He,</a:t>
              </a:r>
              <a:r>
                <a:rPr sz="1451" b="1" spc="-5" dirty="0">
                  <a:solidFill>
                    <a:srgbClr val="0000FF"/>
                  </a:solidFill>
                  <a:latin typeface="Symbol"/>
                  <a:cs typeface="Symbol"/>
                </a:rPr>
                <a:t></a:t>
              </a:r>
              <a:r>
                <a:rPr sz="1451" b="1" spc="-5" dirty="0">
                  <a:solidFill>
                    <a:srgbClr val="0000FF"/>
                  </a:solidFill>
                  <a:latin typeface="Verdana"/>
                  <a:cs typeface="Verdana"/>
                </a:rPr>
                <a:t>)</a:t>
              </a:r>
              <a:r>
                <a:rPr sz="1451" b="1" spc="-5" baseline="30000" dirty="0">
                  <a:solidFill>
                    <a:srgbClr val="0000FF"/>
                  </a:solidFill>
                  <a:latin typeface="Verdana"/>
                  <a:cs typeface="Verdana"/>
                </a:rPr>
                <a:t>7</a:t>
              </a:r>
              <a:r>
                <a:rPr sz="1451" b="1" spc="-5" dirty="0">
                  <a:solidFill>
                    <a:srgbClr val="0000FF"/>
                  </a:solidFill>
                  <a:latin typeface="Verdana"/>
                  <a:cs typeface="Verdana"/>
                </a:rPr>
                <a:t>Be(e</a:t>
              </a:r>
              <a:r>
                <a:rPr sz="1451" b="1" spc="-5" baseline="30000" dirty="0">
                  <a:solidFill>
                    <a:srgbClr val="0000FF"/>
                  </a:solidFill>
                  <a:latin typeface="Verdana"/>
                  <a:cs typeface="Verdana"/>
                </a:rPr>
                <a:t>-</a:t>
              </a:r>
              <a:r>
                <a:rPr sz="1451" b="1" spc="-5" dirty="0">
                  <a:solidFill>
                    <a:srgbClr val="0000FF"/>
                  </a:solidFill>
                  <a:latin typeface="Verdana"/>
                  <a:cs typeface="Verdana"/>
                </a:rPr>
                <a:t>,</a:t>
              </a:r>
              <a:r>
                <a:rPr sz="1451" b="1" spc="-5" dirty="0">
                  <a:solidFill>
                    <a:srgbClr val="0000FF"/>
                  </a:solidFill>
                  <a:latin typeface="Symbol"/>
                  <a:cs typeface="Symbol"/>
                </a:rPr>
                <a:t></a:t>
              </a:r>
              <a:r>
                <a:rPr sz="1451" b="1" spc="-5" dirty="0">
                  <a:solidFill>
                    <a:srgbClr val="0000FF"/>
                  </a:solidFill>
                  <a:latin typeface="Verdana"/>
                  <a:cs typeface="Verdana"/>
                </a:rPr>
                <a:t>)</a:t>
              </a:r>
              <a:r>
                <a:rPr sz="1451" b="1" spc="-5" baseline="30000" dirty="0">
                  <a:solidFill>
                    <a:srgbClr val="0000FF"/>
                  </a:solidFill>
                  <a:latin typeface="Verdana"/>
                  <a:cs typeface="Verdana"/>
                </a:rPr>
                <a:t>7</a:t>
              </a:r>
              <a:r>
                <a:rPr sz="1451" b="1" spc="-5" dirty="0">
                  <a:solidFill>
                    <a:srgbClr val="0000FF"/>
                  </a:solidFill>
                  <a:latin typeface="Verdana"/>
                  <a:cs typeface="Verdana"/>
                </a:rPr>
                <a:t>Li(p,</a:t>
              </a:r>
              <a:r>
                <a:rPr sz="1451" b="1" spc="-5" baseline="30000" dirty="0">
                  <a:solidFill>
                    <a:srgbClr val="0000FF"/>
                  </a:solidFill>
                  <a:latin typeface="Verdana"/>
                  <a:cs typeface="Verdana"/>
                </a:rPr>
                <a:t>4</a:t>
              </a:r>
              <a:r>
                <a:rPr sz="1451" b="1" spc="-5" dirty="0">
                  <a:solidFill>
                    <a:srgbClr val="0000FF"/>
                  </a:solidFill>
                  <a:latin typeface="Verdana"/>
                  <a:cs typeface="Verdana"/>
                </a:rPr>
                <a:t>He)</a:t>
              </a:r>
              <a:r>
                <a:rPr sz="1451" b="1" spc="-5" baseline="30000" dirty="0">
                  <a:solidFill>
                    <a:srgbClr val="0000FF"/>
                  </a:solidFill>
                  <a:latin typeface="Verdana"/>
                  <a:cs typeface="Verdana"/>
                </a:rPr>
                <a:t>4</a:t>
              </a:r>
              <a:r>
                <a:rPr sz="1451" b="1" spc="-5" dirty="0">
                  <a:solidFill>
                    <a:srgbClr val="0000FF"/>
                  </a:solidFill>
                  <a:latin typeface="Verdana"/>
                  <a:cs typeface="Verdana"/>
                </a:rPr>
                <a:t>He</a:t>
              </a:r>
              <a:endParaRPr lang="cs-CZ" sz="1451" b="1" spc="-5" dirty="0">
                <a:solidFill>
                  <a:srgbClr val="0000FF"/>
                </a:solidFill>
                <a:latin typeface="Verdana"/>
                <a:cs typeface="Verdana"/>
              </a:endParaRPr>
            </a:p>
            <a:p>
              <a:pPr marL="502113">
                <a:spcBef>
                  <a:spcPts val="385"/>
                </a:spcBef>
              </a:pPr>
              <a:endParaRPr sz="1451" dirty="0">
                <a:latin typeface="Verdana"/>
                <a:cs typeface="Verdana"/>
              </a:endParaRPr>
            </a:p>
          </p:txBody>
        </p:sp>
        <p:sp>
          <p:nvSpPr>
            <p:cNvPr id="9" name="object 9"/>
            <p:cNvSpPr/>
            <p:nvPr/>
          </p:nvSpPr>
          <p:spPr>
            <a:xfrm>
              <a:off x="679983" y="4961482"/>
              <a:ext cx="8012627" cy="877548"/>
            </a:xfrm>
            <a:custGeom>
              <a:avLst/>
              <a:gdLst/>
              <a:ahLst/>
              <a:cxnLst/>
              <a:rect l="l" t="t" r="r" b="b"/>
              <a:pathLst>
                <a:path w="8569960" h="967739">
                  <a:moveTo>
                    <a:pt x="0" y="967739"/>
                  </a:moveTo>
                  <a:lnTo>
                    <a:pt x="8569960" y="967739"/>
                  </a:lnTo>
                  <a:lnTo>
                    <a:pt x="8569960" y="0"/>
                  </a:lnTo>
                  <a:lnTo>
                    <a:pt x="0" y="0"/>
                  </a:lnTo>
                  <a:lnTo>
                    <a:pt x="0" y="967739"/>
                  </a:lnTo>
                  <a:close/>
                </a:path>
              </a:pathLst>
            </a:custGeom>
            <a:pattFill prst="pct5">
              <a:fgClr>
                <a:schemeClr val="accent1"/>
              </a:fgClr>
              <a:bgClr>
                <a:schemeClr val="bg1"/>
              </a:bgClr>
            </a:pattFill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10" name="object 10"/>
            <p:cNvSpPr txBox="1"/>
            <p:nvPr/>
          </p:nvSpPr>
          <p:spPr>
            <a:xfrm>
              <a:off x="1154978" y="4918758"/>
              <a:ext cx="4197142" cy="394815"/>
            </a:xfrm>
            <a:prstGeom prst="rect">
              <a:avLst/>
            </a:prstGeom>
          </p:spPr>
          <p:txBody>
            <a:bodyPr vert="horz" wrap="square" lIns="0" tIns="12092" rIns="0" bIns="0" rtlCol="0">
              <a:spAutoFit/>
            </a:bodyPr>
            <a:lstStyle/>
            <a:p>
              <a:pPr marL="23033">
                <a:spcBef>
                  <a:spcPts val="95"/>
                </a:spcBef>
                <a:tabLst>
                  <a:tab pos="513630" algn="l"/>
                  <a:tab pos="799235" algn="l"/>
                  <a:tab pos="1285802" algn="l"/>
                </a:tabLst>
              </a:pPr>
              <a:endParaRPr lang="cs-CZ" sz="1428" b="1" baseline="29100" dirty="0">
                <a:solidFill>
                  <a:srgbClr val="0000FF"/>
                </a:solidFill>
                <a:latin typeface="Verdana"/>
                <a:cs typeface="Verdana"/>
              </a:endParaRPr>
            </a:p>
            <a:p>
              <a:pPr marL="23033">
                <a:spcBef>
                  <a:spcPts val="95"/>
                </a:spcBef>
                <a:tabLst>
                  <a:tab pos="513630" algn="l"/>
                  <a:tab pos="799235" algn="l"/>
                  <a:tab pos="1285802" algn="l"/>
                </a:tabLst>
              </a:pPr>
              <a:r>
                <a:rPr sz="1428" b="1" baseline="29100" dirty="0">
                  <a:solidFill>
                    <a:srgbClr val="0000FF"/>
                  </a:solidFill>
                  <a:latin typeface="Verdana"/>
                  <a:cs typeface="Verdana"/>
                </a:rPr>
                <a:t>4</a:t>
              </a:r>
              <a:r>
                <a:rPr sz="1451" b="1" dirty="0">
                  <a:solidFill>
                    <a:srgbClr val="0000FF"/>
                  </a:solidFill>
                  <a:latin typeface="Verdana"/>
                  <a:cs typeface="Verdana"/>
                </a:rPr>
                <a:t>He	</a:t>
              </a:r>
              <a:r>
                <a:rPr sz="1451" b="1" spc="5" dirty="0">
                  <a:solidFill>
                    <a:srgbClr val="0000FF"/>
                  </a:solidFill>
                  <a:latin typeface="Verdana"/>
                  <a:cs typeface="Verdana"/>
                </a:rPr>
                <a:t>+	</a:t>
              </a:r>
              <a:r>
                <a:rPr sz="1428" b="1" spc="-14" baseline="29100" dirty="0">
                  <a:solidFill>
                    <a:srgbClr val="0000FF"/>
                  </a:solidFill>
                  <a:latin typeface="Verdana"/>
                  <a:cs typeface="Verdana"/>
                </a:rPr>
                <a:t>4</a:t>
              </a:r>
              <a:r>
                <a:rPr sz="1451" b="1" spc="-9" dirty="0">
                  <a:solidFill>
                    <a:srgbClr val="0000FF"/>
                  </a:solidFill>
                  <a:latin typeface="Verdana"/>
                  <a:cs typeface="Verdana"/>
                </a:rPr>
                <a:t>He	</a:t>
              </a:r>
              <a:r>
                <a:rPr sz="1451" b="1" spc="5" dirty="0">
                  <a:solidFill>
                    <a:srgbClr val="0000FF"/>
                  </a:solidFill>
                  <a:latin typeface="Symbol"/>
                  <a:cs typeface="Symbol"/>
                </a:rPr>
                <a:t></a:t>
              </a:r>
              <a:r>
                <a:rPr sz="1451" b="1" spc="5" dirty="0">
                  <a:solidFill>
                    <a:srgbClr val="0000FF"/>
                  </a:solidFill>
                  <a:latin typeface="Times New Roman"/>
                  <a:cs typeface="Times New Roman"/>
                </a:rPr>
                <a:t> </a:t>
              </a:r>
              <a:r>
                <a:rPr sz="1428" b="1" baseline="29100" dirty="0">
                  <a:solidFill>
                    <a:srgbClr val="0000FF"/>
                  </a:solidFill>
                  <a:latin typeface="Verdana"/>
                  <a:cs typeface="Verdana"/>
                </a:rPr>
                <a:t>8</a:t>
              </a:r>
              <a:r>
                <a:rPr sz="1451" b="1" dirty="0">
                  <a:solidFill>
                    <a:srgbClr val="0000FF"/>
                  </a:solidFill>
                  <a:latin typeface="Verdana"/>
                  <a:cs typeface="Verdana"/>
                </a:rPr>
                <a:t>Be </a:t>
              </a:r>
              <a:r>
                <a:rPr sz="1270" spc="-5" dirty="0">
                  <a:latin typeface="Verdana"/>
                  <a:cs typeface="Verdana"/>
                </a:rPr>
                <a:t>(velmi nestálé jádro</a:t>
              </a:r>
              <a:r>
                <a:rPr sz="1270" spc="68" dirty="0">
                  <a:latin typeface="Verdana"/>
                  <a:cs typeface="Verdana"/>
                </a:rPr>
                <a:t> </a:t>
              </a:r>
              <a:r>
                <a:rPr sz="1270" spc="-5" dirty="0">
                  <a:latin typeface="Verdana"/>
                  <a:cs typeface="Verdana"/>
                </a:rPr>
                <a:t>10</a:t>
              </a:r>
              <a:r>
                <a:rPr sz="1224" spc="-6" baseline="30864" dirty="0">
                  <a:latin typeface="Verdana"/>
                  <a:cs typeface="Verdana"/>
                </a:rPr>
                <a:t>-16</a:t>
              </a:r>
              <a:r>
                <a:rPr sz="1270" spc="-5" dirty="0">
                  <a:latin typeface="Verdana"/>
                  <a:cs typeface="Verdana"/>
                </a:rPr>
                <a:t>s)</a:t>
              </a:r>
              <a:endParaRPr sz="1270" dirty="0">
                <a:latin typeface="Verdana"/>
                <a:cs typeface="Verdana"/>
              </a:endParaRPr>
            </a:p>
          </p:txBody>
        </p:sp>
        <p:sp>
          <p:nvSpPr>
            <p:cNvPr id="11" name="object 11"/>
            <p:cNvSpPr txBox="1"/>
            <p:nvPr/>
          </p:nvSpPr>
          <p:spPr>
            <a:xfrm>
              <a:off x="5873799" y="5098626"/>
              <a:ext cx="1925538" cy="235476"/>
            </a:xfrm>
            <a:prstGeom prst="rect">
              <a:avLst/>
            </a:prstGeom>
          </p:spPr>
          <p:txBody>
            <a:bodyPr vert="horz" wrap="square" lIns="0" tIns="12092" rIns="0" bIns="0" rtlCol="0">
              <a:spAutoFit/>
            </a:bodyPr>
            <a:lstStyle/>
            <a:p>
              <a:pPr marL="23033">
                <a:spcBef>
                  <a:spcPts val="95"/>
                </a:spcBef>
                <a:tabLst>
                  <a:tab pos="500386" algn="l"/>
                  <a:tab pos="849332" algn="l"/>
                  <a:tab pos="1335898" algn="l"/>
                </a:tabLst>
              </a:pPr>
              <a:r>
                <a:rPr sz="1428" b="1" baseline="29100" dirty="0">
                  <a:solidFill>
                    <a:srgbClr val="0000FF"/>
                  </a:solidFill>
                  <a:latin typeface="Verdana"/>
                  <a:cs typeface="Verdana"/>
                </a:rPr>
                <a:t>8</a:t>
              </a:r>
              <a:r>
                <a:rPr sz="1451" b="1" dirty="0">
                  <a:solidFill>
                    <a:srgbClr val="0000FF"/>
                  </a:solidFill>
                  <a:latin typeface="Verdana"/>
                  <a:cs typeface="Verdana"/>
                </a:rPr>
                <a:t>Be	</a:t>
              </a:r>
              <a:r>
                <a:rPr sz="1451" b="1" spc="5" dirty="0">
                  <a:solidFill>
                    <a:srgbClr val="0000FF"/>
                  </a:solidFill>
                  <a:latin typeface="Verdana"/>
                  <a:cs typeface="Verdana"/>
                </a:rPr>
                <a:t>+	</a:t>
              </a:r>
              <a:r>
                <a:rPr sz="1428" b="1" baseline="29100" dirty="0">
                  <a:solidFill>
                    <a:srgbClr val="0000FF"/>
                  </a:solidFill>
                  <a:latin typeface="Verdana"/>
                  <a:cs typeface="Verdana"/>
                </a:rPr>
                <a:t>4</a:t>
              </a:r>
              <a:r>
                <a:rPr sz="1451" b="1" dirty="0">
                  <a:solidFill>
                    <a:srgbClr val="0000FF"/>
                  </a:solidFill>
                  <a:latin typeface="Verdana"/>
                  <a:cs typeface="Verdana"/>
                </a:rPr>
                <a:t>He	</a:t>
              </a:r>
              <a:r>
                <a:rPr sz="1451" b="1" spc="5" dirty="0">
                  <a:solidFill>
                    <a:srgbClr val="0000FF"/>
                  </a:solidFill>
                  <a:latin typeface="Symbol"/>
                  <a:cs typeface="Symbol"/>
                </a:rPr>
                <a:t></a:t>
              </a:r>
              <a:r>
                <a:rPr sz="1451" b="1" spc="103" dirty="0">
                  <a:solidFill>
                    <a:srgbClr val="0000FF"/>
                  </a:solidFill>
                  <a:latin typeface="Times New Roman"/>
                  <a:cs typeface="Times New Roman"/>
                </a:rPr>
                <a:t> </a:t>
              </a:r>
              <a:r>
                <a:rPr sz="1428" b="1" spc="-6" baseline="29100" dirty="0">
                  <a:solidFill>
                    <a:srgbClr val="0000FF"/>
                  </a:solidFill>
                  <a:latin typeface="Verdana"/>
                  <a:cs typeface="Verdana"/>
                </a:rPr>
                <a:t>12</a:t>
              </a:r>
              <a:r>
                <a:rPr sz="1451" b="1" spc="-5" dirty="0">
                  <a:solidFill>
                    <a:srgbClr val="0000FF"/>
                  </a:solidFill>
                  <a:latin typeface="Verdana"/>
                  <a:cs typeface="Verdana"/>
                </a:rPr>
                <a:t>C</a:t>
              </a:r>
              <a:endParaRPr sz="1451" dirty="0">
                <a:latin typeface="Verdana"/>
                <a:cs typeface="Verdana"/>
              </a:endParaRPr>
            </a:p>
          </p:txBody>
        </p:sp>
        <p:sp>
          <p:nvSpPr>
            <p:cNvPr id="13" name="object 13"/>
            <p:cNvSpPr txBox="1"/>
            <p:nvPr/>
          </p:nvSpPr>
          <p:spPr>
            <a:xfrm>
              <a:off x="1960075" y="5372012"/>
              <a:ext cx="1544346" cy="235476"/>
            </a:xfrm>
            <a:prstGeom prst="rect">
              <a:avLst/>
            </a:prstGeom>
          </p:spPr>
          <p:txBody>
            <a:bodyPr vert="horz" wrap="square" lIns="0" tIns="12092" rIns="0" bIns="0" rtlCol="0">
              <a:spAutoFit/>
            </a:bodyPr>
            <a:lstStyle/>
            <a:p>
              <a:pPr marL="23033">
                <a:spcBef>
                  <a:spcPts val="95"/>
                </a:spcBef>
                <a:tabLst>
                  <a:tab pos="1147605" algn="l"/>
                  <a:tab pos="1432635" algn="l"/>
                </a:tabLst>
              </a:pPr>
              <a:r>
                <a:rPr sz="1428" b="1" baseline="29100" dirty="0">
                  <a:solidFill>
                    <a:srgbClr val="0000FF"/>
                  </a:solidFill>
                  <a:latin typeface="Verdana"/>
                  <a:cs typeface="Verdana"/>
                </a:rPr>
                <a:t>4</a:t>
              </a:r>
              <a:r>
                <a:rPr sz="1451" b="1" dirty="0">
                  <a:solidFill>
                    <a:srgbClr val="0000FF"/>
                  </a:solidFill>
                  <a:latin typeface="Verdana"/>
                  <a:cs typeface="Verdana"/>
                </a:rPr>
                <a:t>He</a:t>
              </a:r>
              <a:r>
                <a:rPr sz="1451" b="1" spc="-32" dirty="0">
                  <a:solidFill>
                    <a:srgbClr val="0000FF"/>
                  </a:solidFill>
                  <a:latin typeface="Verdana"/>
                  <a:cs typeface="Verdana"/>
                </a:rPr>
                <a:t> </a:t>
              </a:r>
              <a:r>
                <a:rPr sz="1451" b="1" spc="5" dirty="0">
                  <a:solidFill>
                    <a:srgbClr val="0000FF"/>
                  </a:solidFill>
                  <a:latin typeface="Symbol"/>
                  <a:cs typeface="Symbol"/>
                </a:rPr>
                <a:t></a:t>
              </a:r>
              <a:r>
                <a:rPr sz="1451" b="1" spc="159" dirty="0">
                  <a:solidFill>
                    <a:srgbClr val="0000FF"/>
                  </a:solidFill>
                  <a:latin typeface="Times New Roman"/>
                  <a:cs typeface="Times New Roman"/>
                </a:rPr>
                <a:t> </a:t>
              </a:r>
              <a:r>
                <a:rPr sz="1428" b="1" spc="-6" baseline="29100" dirty="0">
                  <a:solidFill>
                    <a:srgbClr val="0000FF"/>
                  </a:solidFill>
                  <a:latin typeface="Verdana"/>
                  <a:cs typeface="Verdana"/>
                </a:rPr>
                <a:t>16</a:t>
              </a:r>
              <a:r>
                <a:rPr sz="1451" b="1" spc="-5" dirty="0">
                  <a:solidFill>
                    <a:srgbClr val="0000FF"/>
                  </a:solidFill>
                  <a:latin typeface="Verdana"/>
                  <a:cs typeface="Verdana"/>
                </a:rPr>
                <a:t>O	</a:t>
              </a:r>
              <a:r>
                <a:rPr sz="1451" b="1" spc="5" dirty="0">
                  <a:solidFill>
                    <a:srgbClr val="0000FF"/>
                  </a:solidFill>
                  <a:latin typeface="Verdana"/>
                  <a:cs typeface="Verdana"/>
                </a:rPr>
                <a:t>+	</a:t>
              </a:r>
              <a:r>
                <a:rPr sz="1451" b="1" dirty="0">
                  <a:solidFill>
                    <a:srgbClr val="0000FF"/>
                  </a:solidFill>
                  <a:latin typeface="Symbol"/>
                  <a:cs typeface="Symbol"/>
                </a:rPr>
                <a:t></a:t>
              </a:r>
              <a:endParaRPr sz="1451" dirty="0">
                <a:latin typeface="Symbol"/>
                <a:cs typeface="Symbol"/>
              </a:endParaRPr>
            </a:p>
          </p:txBody>
        </p:sp>
      </p:grpSp>
      <p:sp>
        <p:nvSpPr>
          <p:cNvPr id="14" name="Zástupný symbol pro číslo snímku 13">
            <a:extLst>
              <a:ext uri="{FF2B5EF4-FFF2-40B4-BE49-F238E27FC236}">
                <a16:creationId xmlns:a16="http://schemas.microsoft.com/office/drawing/2014/main" id="{62790FF3-5CF2-4690-8106-1AA39536B7C5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cs-CZ" smtClean="0"/>
              <a:t>4</a:t>
            </a:fld>
            <a:endParaRPr lang="cs-CZ"/>
          </a:p>
        </p:txBody>
      </p:sp>
      <p:pic>
        <p:nvPicPr>
          <p:cNvPr id="15" name="Vesmír4-2">
            <a:hlinkClick r:id="" action="ppaction://media"/>
            <a:extLst>
              <a:ext uri="{FF2B5EF4-FFF2-40B4-BE49-F238E27FC236}">
                <a16:creationId xmlns:a16="http://schemas.microsoft.com/office/drawing/2014/main" id="{8A51F8F7-B13C-40B8-B8C2-0C8D29874E3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79231" y="108817"/>
            <a:ext cx="609600" cy="609600"/>
          </a:xfrm>
          <a:prstGeom prst="rect">
            <a:avLst/>
          </a:prstGeom>
        </p:spPr>
      </p:pic>
      <p:sp>
        <p:nvSpPr>
          <p:cNvPr id="18" name="TextovéPole 17">
            <a:extLst>
              <a:ext uri="{FF2B5EF4-FFF2-40B4-BE49-F238E27FC236}">
                <a16:creationId xmlns:a16="http://schemas.microsoft.com/office/drawing/2014/main" id="{21D6EA58-7CA6-4610-B594-2AACD9FDF090}"/>
              </a:ext>
            </a:extLst>
          </p:cNvPr>
          <p:cNvSpPr txBox="1"/>
          <p:nvPr/>
        </p:nvSpPr>
        <p:spPr>
          <a:xfrm>
            <a:off x="502723" y="387353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516">
              <a:spcBef>
                <a:spcPts val="95"/>
              </a:spcBef>
            </a:pPr>
            <a:r>
              <a:rPr lang="cs-CZ" b="1" dirty="0">
                <a:solidFill>
                  <a:srgbClr val="C00000"/>
                </a:solidFill>
                <a:latin typeface="Verdana"/>
                <a:cs typeface="Verdana"/>
              </a:rPr>
              <a:t>Vznik </a:t>
            </a:r>
            <a:r>
              <a:rPr lang="cs-CZ" b="1" spc="-5" dirty="0">
                <a:solidFill>
                  <a:srgbClr val="C00000"/>
                </a:solidFill>
                <a:latin typeface="Verdana"/>
                <a:cs typeface="Verdana"/>
              </a:rPr>
              <a:t>hvězd první</a:t>
            </a:r>
            <a:r>
              <a:rPr lang="cs-CZ" b="1" spc="-45" dirty="0">
                <a:solidFill>
                  <a:srgbClr val="C00000"/>
                </a:solidFill>
                <a:latin typeface="Verdana"/>
                <a:cs typeface="Verdana"/>
              </a:rPr>
              <a:t> </a:t>
            </a:r>
            <a:r>
              <a:rPr lang="cs-CZ" b="1" spc="-5" dirty="0">
                <a:solidFill>
                  <a:srgbClr val="C00000"/>
                </a:solidFill>
                <a:latin typeface="Verdana"/>
                <a:cs typeface="Verdana"/>
              </a:rPr>
              <a:t>generace</a:t>
            </a:r>
            <a:endParaRPr lang="cs-CZ" dirty="0">
              <a:latin typeface="Verdana"/>
              <a:cs typeface="Verdan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078829" y="5803456"/>
            <a:ext cx="648948" cy="235413"/>
          </a:xfrm>
          <a:prstGeom prst="rect">
            <a:avLst/>
          </a:prstGeom>
        </p:spPr>
        <p:txBody>
          <a:bodyPr vert="horz" wrap="square" lIns="0" tIns="12092" rIns="0" bIns="0" rtlCol="0">
            <a:spAutoFit/>
          </a:bodyPr>
          <a:lstStyle/>
          <a:p>
            <a:pPr marL="23033">
              <a:spcBef>
                <a:spcPts val="95"/>
              </a:spcBef>
              <a:tabLst>
                <a:tab pos="453169" algn="l"/>
              </a:tabLst>
            </a:pPr>
            <a:r>
              <a:rPr sz="952" b="1" spc="-5" dirty="0">
                <a:solidFill>
                  <a:srgbClr val="0000FF"/>
                </a:solidFill>
                <a:latin typeface="Verdana"/>
                <a:cs typeface="Verdana"/>
              </a:rPr>
              <a:t>12</a:t>
            </a:r>
            <a:r>
              <a:rPr sz="2176" b="1" spc="-6" baseline="-19097" dirty="0">
                <a:solidFill>
                  <a:srgbClr val="0000FF"/>
                </a:solidFill>
                <a:latin typeface="Verdana"/>
                <a:cs typeface="Verdana"/>
              </a:rPr>
              <a:t>C	</a:t>
            </a:r>
            <a:r>
              <a:rPr sz="2176" b="1" spc="6" baseline="-19097" dirty="0">
                <a:solidFill>
                  <a:srgbClr val="0000FF"/>
                </a:solidFill>
                <a:latin typeface="Verdana"/>
                <a:cs typeface="Verdana"/>
              </a:rPr>
              <a:t>+</a:t>
            </a:r>
            <a:endParaRPr sz="2176" baseline="-19097" dirty="0">
              <a:latin typeface="Verdana"/>
              <a:cs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466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35020" y="1000658"/>
            <a:ext cx="3992726" cy="792219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vert="horz" wrap="square" lIns="0" tIns="10365" rIns="0" bIns="0" rtlCol="0">
            <a:spAutoFit/>
          </a:bodyPr>
          <a:lstStyle/>
          <a:p>
            <a:pPr marL="210174" indent="-199233">
              <a:spcBef>
                <a:spcPts val="82"/>
              </a:spcBef>
              <a:buFont typeface="Symbol"/>
              <a:buChar char=""/>
              <a:tabLst>
                <a:tab pos="210174" algn="l"/>
                <a:tab pos="210749" algn="l"/>
              </a:tabLst>
            </a:pPr>
            <a:r>
              <a:rPr sz="1270" b="1" spc="-9" dirty="0">
                <a:solidFill>
                  <a:srgbClr val="FF0000"/>
                </a:solidFill>
                <a:latin typeface="Verdana"/>
                <a:cs typeface="Verdana"/>
              </a:rPr>
              <a:t>spalování </a:t>
            </a:r>
            <a:r>
              <a:rPr sz="1270" b="1" spc="-5" dirty="0">
                <a:solidFill>
                  <a:srgbClr val="FF0000"/>
                </a:solidFill>
                <a:latin typeface="Verdana"/>
                <a:cs typeface="Verdana"/>
              </a:rPr>
              <a:t>vodíku </a:t>
            </a:r>
            <a:r>
              <a:rPr sz="1270" b="1" spc="-9" dirty="0">
                <a:solidFill>
                  <a:srgbClr val="FF0000"/>
                </a:solidFill>
                <a:latin typeface="Verdana"/>
                <a:cs typeface="Verdana"/>
              </a:rPr>
              <a:t>v </a:t>
            </a:r>
            <a:r>
              <a:rPr sz="1270" b="1" dirty="0">
                <a:solidFill>
                  <a:srgbClr val="FF0000"/>
                </a:solidFill>
                <a:latin typeface="Verdana"/>
                <a:cs typeface="Verdana"/>
              </a:rPr>
              <a:t>CNO</a:t>
            </a:r>
            <a:r>
              <a:rPr sz="1270" b="1" spc="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270" b="1" dirty="0">
                <a:solidFill>
                  <a:srgbClr val="FF0000"/>
                </a:solidFill>
                <a:latin typeface="Verdana"/>
                <a:cs typeface="Verdana"/>
              </a:rPr>
              <a:t>cyklu</a:t>
            </a:r>
            <a:endParaRPr sz="1270" dirty="0">
              <a:latin typeface="Verdana"/>
              <a:cs typeface="Verdana"/>
            </a:endParaRPr>
          </a:p>
          <a:p>
            <a:pPr>
              <a:spcBef>
                <a:spcPts val="23"/>
              </a:spcBef>
              <a:buChar char=""/>
            </a:pPr>
            <a:endParaRPr sz="1270" dirty="0">
              <a:latin typeface="Verdana"/>
              <a:cs typeface="Verdana"/>
            </a:endParaRPr>
          </a:p>
          <a:p>
            <a:pPr marL="210174" indent="-199233">
              <a:buFont typeface="Symbol"/>
              <a:buChar char=""/>
              <a:tabLst>
                <a:tab pos="210174" algn="l"/>
                <a:tab pos="210749" algn="l"/>
              </a:tabLst>
            </a:pPr>
            <a:r>
              <a:rPr sz="1270" spc="-9" dirty="0">
                <a:latin typeface="Verdana"/>
                <a:cs typeface="Verdana"/>
              </a:rPr>
              <a:t>je </a:t>
            </a:r>
            <a:r>
              <a:rPr sz="1270" spc="-5" dirty="0">
                <a:latin typeface="Verdana"/>
                <a:cs typeface="Verdana"/>
              </a:rPr>
              <a:t>umožněno existencí </a:t>
            </a:r>
            <a:r>
              <a:rPr sz="1270" spc="-9" dirty="0">
                <a:latin typeface="Verdana"/>
                <a:cs typeface="Verdana"/>
              </a:rPr>
              <a:t>izotopů </a:t>
            </a:r>
            <a:r>
              <a:rPr sz="1270" spc="-5" dirty="0">
                <a:latin typeface="Verdana"/>
                <a:cs typeface="Verdana"/>
              </a:rPr>
              <a:t>uhlíku a</a:t>
            </a:r>
            <a:r>
              <a:rPr sz="1270" spc="36" dirty="0">
                <a:latin typeface="Verdana"/>
                <a:cs typeface="Verdana"/>
              </a:rPr>
              <a:t> </a:t>
            </a:r>
            <a:r>
              <a:rPr sz="1270" spc="-9" dirty="0">
                <a:latin typeface="Verdana"/>
                <a:cs typeface="Verdana"/>
              </a:rPr>
              <a:t>kyslíku</a:t>
            </a:r>
            <a:endParaRPr sz="1270" dirty="0">
              <a:latin typeface="Verdana"/>
              <a:cs typeface="Verdana"/>
            </a:endParaRPr>
          </a:p>
          <a:p>
            <a:pPr marL="210174" indent="-199233">
              <a:spcBef>
                <a:spcPts val="27"/>
              </a:spcBef>
              <a:buFont typeface="Symbol"/>
              <a:buChar char=""/>
              <a:tabLst>
                <a:tab pos="210174" algn="l"/>
                <a:tab pos="210749" algn="l"/>
              </a:tabLst>
            </a:pPr>
            <a:r>
              <a:rPr sz="1270" spc="-9" dirty="0">
                <a:latin typeface="Verdana"/>
                <a:cs typeface="Verdana"/>
              </a:rPr>
              <a:t>probíhá </a:t>
            </a:r>
            <a:r>
              <a:rPr sz="1270" spc="-5" dirty="0">
                <a:latin typeface="Verdana"/>
                <a:cs typeface="Verdana"/>
              </a:rPr>
              <a:t>i v současnosti např. na</a:t>
            </a:r>
            <a:r>
              <a:rPr sz="1270" spc="9" dirty="0">
                <a:latin typeface="Verdana"/>
                <a:cs typeface="Verdana"/>
              </a:rPr>
              <a:t> </a:t>
            </a:r>
            <a:r>
              <a:rPr sz="1270" dirty="0">
                <a:latin typeface="Verdana"/>
                <a:cs typeface="Verdana"/>
              </a:rPr>
              <a:t>Slunci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5500763"/>
              </p:ext>
            </p:extLst>
          </p:nvPr>
        </p:nvGraphicFramePr>
        <p:xfrm>
          <a:off x="5508702" y="858644"/>
          <a:ext cx="2653991" cy="123705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661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878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4582">
                <a:tc>
                  <a:txBody>
                    <a:bodyPr/>
                    <a:lstStyle/>
                    <a:p>
                      <a:pPr marR="39370" algn="r">
                        <a:lnSpc>
                          <a:spcPts val="1635"/>
                        </a:lnSpc>
                        <a:spcBef>
                          <a:spcPts val="15"/>
                        </a:spcBef>
                      </a:pPr>
                      <a:r>
                        <a:rPr sz="1300" b="1" spc="-10" dirty="0">
                          <a:latin typeface="Verdana"/>
                          <a:cs typeface="Verdana"/>
                        </a:rPr>
                        <a:t>cyklus</a:t>
                      </a:r>
                      <a:endParaRPr sz="1300" dirty="0">
                        <a:latin typeface="Verdana"/>
                        <a:cs typeface="Verdana"/>
                      </a:endParaRPr>
                    </a:p>
                  </a:txBody>
                  <a:tcPr marL="0" marR="0" marT="1727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pattFill prst="pct5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45720">
                        <a:lnSpc>
                          <a:spcPts val="1635"/>
                        </a:lnSpc>
                        <a:spcBef>
                          <a:spcPts val="15"/>
                        </a:spcBef>
                      </a:pPr>
                      <a:r>
                        <a:rPr sz="1300" b="1" spc="-10" dirty="0">
                          <a:latin typeface="Verdana"/>
                          <a:cs typeface="Verdana"/>
                        </a:rPr>
                        <a:t>zastoupení</a:t>
                      </a:r>
                      <a:r>
                        <a:rPr sz="1300" b="1" spc="-2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300" b="1" spc="-5" dirty="0">
                          <a:latin typeface="Verdana"/>
                          <a:cs typeface="Verdana"/>
                        </a:rPr>
                        <a:t>(%)</a:t>
                      </a:r>
                      <a:endParaRPr sz="1300">
                        <a:latin typeface="Verdana"/>
                        <a:cs typeface="Verdana"/>
                      </a:endParaRPr>
                    </a:p>
                  </a:txBody>
                  <a:tcPr marL="0" marR="0" marT="1727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pattFill prst="pct5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46">
                <a:tc>
                  <a:txBody>
                    <a:bodyPr/>
                    <a:lstStyle/>
                    <a:p>
                      <a:pPr marL="268288" indent="-268288" algn="ctr">
                        <a:lnSpc>
                          <a:spcPts val="1635"/>
                        </a:lnSpc>
                        <a:spcBef>
                          <a:spcPts val="15"/>
                        </a:spcBef>
                      </a:pPr>
                      <a:r>
                        <a:rPr sz="1300" spc="-10" dirty="0">
                          <a:latin typeface="Verdana"/>
                          <a:cs typeface="Verdana"/>
                        </a:rPr>
                        <a:t>ppI</a:t>
                      </a:r>
                      <a:endParaRPr sz="1300" dirty="0">
                        <a:latin typeface="Verdana"/>
                        <a:cs typeface="Verdana"/>
                      </a:endParaRPr>
                    </a:p>
                  </a:txBody>
                  <a:tcPr marL="0" marR="0" marT="1727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pattFill prst="pct5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502920">
                        <a:lnSpc>
                          <a:spcPts val="1635"/>
                        </a:lnSpc>
                        <a:spcBef>
                          <a:spcPts val="15"/>
                        </a:spcBef>
                      </a:pPr>
                      <a:r>
                        <a:rPr sz="1300" spc="-10" dirty="0">
                          <a:latin typeface="Verdana"/>
                          <a:cs typeface="Verdana"/>
                        </a:rPr>
                        <a:t>85</a:t>
                      </a:r>
                      <a:endParaRPr sz="1300">
                        <a:latin typeface="Verdana"/>
                        <a:cs typeface="Verdana"/>
                      </a:endParaRPr>
                    </a:p>
                  </a:txBody>
                  <a:tcPr marL="0" marR="0" marT="1727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pattFill prst="pct5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848">
                <a:tc>
                  <a:txBody>
                    <a:bodyPr/>
                    <a:lstStyle/>
                    <a:p>
                      <a:pPr marR="70485" algn="ctr">
                        <a:lnSpc>
                          <a:spcPts val="1635"/>
                        </a:lnSpc>
                        <a:spcBef>
                          <a:spcPts val="15"/>
                        </a:spcBef>
                      </a:pPr>
                      <a:r>
                        <a:rPr sz="1300" spc="-10" dirty="0">
                          <a:latin typeface="Verdana"/>
                          <a:cs typeface="Verdana"/>
                        </a:rPr>
                        <a:t>ppII</a:t>
                      </a:r>
                      <a:endParaRPr sz="1300" dirty="0">
                        <a:latin typeface="Verdana"/>
                        <a:cs typeface="Verdana"/>
                      </a:endParaRPr>
                    </a:p>
                  </a:txBody>
                  <a:tcPr marL="0" marR="0" marT="1727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pattFill prst="pct5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502920">
                        <a:lnSpc>
                          <a:spcPts val="1635"/>
                        </a:lnSpc>
                        <a:spcBef>
                          <a:spcPts val="15"/>
                        </a:spcBef>
                      </a:pPr>
                      <a:r>
                        <a:rPr sz="1300" spc="-10" dirty="0">
                          <a:latin typeface="Verdana"/>
                          <a:cs typeface="Verdana"/>
                        </a:rPr>
                        <a:t>14</a:t>
                      </a:r>
                      <a:endParaRPr sz="1300" dirty="0">
                        <a:latin typeface="Verdana"/>
                        <a:cs typeface="Verdana"/>
                      </a:endParaRPr>
                    </a:p>
                  </a:txBody>
                  <a:tcPr marL="0" marR="0" marT="1727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pattFill prst="pct5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2778">
                <a:tc>
                  <a:txBody>
                    <a:bodyPr/>
                    <a:lstStyle/>
                    <a:p>
                      <a:pPr marR="45085"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300" spc="-10" dirty="0">
                          <a:latin typeface="Verdana"/>
                          <a:cs typeface="Verdana"/>
                        </a:rPr>
                        <a:t>CNO</a:t>
                      </a:r>
                      <a:endParaRPr sz="1300" dirty="0">
                        <a:latin typeface="Verdana"/>
                        <a:cs typeface="Verdana"/>
                      </a:endParaRPr>
                    </a:p>
                  </a:txBody>
                  <a:tcPr marL="0" marR="0" marT="1727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pattFill prst="pct5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502920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300" spc="-5" dirty="0">
                          <a:latin typeface="Verdana"/>
                          <a:cs typeface="Verdana"/>
                        </a:rPr>
                        <a:t>1,5</a:t>
                      </a:r>
                      <a:endParaRPr sz="1300" dirty="0">
                        <a:latin typeface="Verdana"/>
                        <a:cs typeface="Verdana"/>
                      </a:endParaRPr>
                    </a:p>
                  </a:txBody>
                  <a:tcPr marL="0" marR="0" marT="1727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pattFill prst="pct5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35020" y="2095698"/>
            <a:ext cx="6149743" cy="4595033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</p:pic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0FA2DB29-F015-4BDD-A94F-5C098FB9E145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cs-CZ" smtClean="0"/>
              <a:t>5</a:t>
            </a:fld>
            <a:endParaRPr lang="cs-CZ"/>
          </a:p>
        </p:txBody>
      </p:sp>
      <p:pic>
        <p:nvPicPr>
          <p:cNvPr id="6" name="Vesmír5-1">
            <a:hlinkClick r:id="" action="ppaction://media"/>
            <a:extLst>
              <a:ext uri="{FF2B5EF4-FFF2-40B4-BE49-F238E27FC236}">
                <a16:creationId xmlns:a16="http://schemas.microsoft.com/office/drawing/2014/main" id="{60C04426-3255-4C61-AAD8-D005AD057E4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211561" y="249044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30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81660" y="804420"/>
            <a:ext cx="7970482" cy="441353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vert="horz" wrap="square" lIns="0" tIns="10365" rIns="0" bIns="0" rtlCol="0">
            <a:spAutoFit/>
          </a:bodyPr>
          <a:lstStyle/>
          <a:p>
            <a:pPr marL="57582">
              <a:spcBef>
                <a:spcPts val="82"/>
              </a:spcBef>
            </a:pPr>
            <a:r>
              <a:rPr sz="1400" spc="-5" dirty="0" err="1">
                <a:latin typeface="Verdana"/>
                <a:cs typeface="Verdana"/>
              </a:rPr>
              <a:t>nukleosyntéza</a:t>
            </a:r>
            <a:r>
              <a:rPr sz="1400" spc="-5" dirty="0">
                <a:latin typeface="Verdana"/>
                <a:cs typeface="Verdana"/>
              </a:rPr>
              <a:t> probíhá v nitru hvězd, </a:t>
            </a:r>
            <a:r>
              <a:rPr sz="1400" spc="-9" dirty="0">
                <a:latin typeface="Verdana"/>
                <a:cs typeface="Verdana"/>
              </a:rPr>
              <a:t>které jsou </a:t>
            </a:r>
            <a:r>
              <a:rPr sz="1400" dirty="0">
                <a:latin typeface="Verdana"/>
                <a:cs typeface="Verdana"/>
              </a:rPr>
              <a:t>8-30x </a:t>
            </a:r>
            <a:r>
              <a:rPr sz="1400" spc="-5" dirty="0">
                <a:latin typeface="Verdana"/>
                <a:cs typeface="Verdana"/>
              </a:rPr>
              <a:t>větší než</a:t>
            </a:r>
            <a:r>
              <a:rPr sz="1400" spc="122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Slunce:</a:t>
            </a:r>
            <a:endParaRPr sz="1400" dirty="0">
              <a:latin typeface="Verdana"/>
              <a:cs typeface="Verdana"/>
            </a:endParaRPr>
          </a:p>
          <a:p>
            <a:pPr>
              <a:spcBef>
                <a:spcPts val="23"/>
              </a:spcBef>
            </a:pPr>
            <a:endParaRPr sz="1400" dirty="0">
              <a:latin typeface="Verdana"/>
              <a:cs typeface="Verdana"/>
            </a:endParaRPr>
          </a:p>
        </p:txBody>
      </p:sp>
      <p:grpSp>
        <p:nvGrpSpPr>
          <p:cNvPr id="14" name="Skupina 13">
            <a:extLst>
              <a:ext uri="{FF2B5EF4-FFF2-40B4-BE49-F238E27FC236}">
                <a16:creationId xmlns:a16="http://schemas.microsoft.com/office/drawing/2014/main" id="{7923DC2C-2DC1-4114-9EA0-4A521296EB10}"/>
              </a:ext>
            </a:extLst>
          </p:cNvPr>
          <p:cNvGrpSpPr/>
          <p:nvPr/>
        </p:nvGrpSpPr>
        <p:grpSpPr>
          <a:xfrm>
            <a:off x="481659" y="4213060"/>
            <a:ext cx="7654197" cy="2374997"/>
            <a:chOff x="736335" y="1678133"/>
            <a:chExt cx="7654197" cy="2374997"/>
          </a:xfrm>
        </p:grpSpPr>
        <p:sp>
          <p:nvSpPr>
            <p:cNvPr id="3" name="object 3"/>
            <p:cNvSpPr txBox="1"/>
            <p:nvPr/>
          </p:nvSpPr>
          <p:spPr>
            <a:xfrm>
              <a:off x="736335" y="2920912"/>
              <a:ext cx="3572955" cy="205904"/>
            </a:xfrm>
            <a:prstGeom prst="rect">
              <a:avLst/>
            </a:prstGeom>
            <a:pattFill prst="pct5">
              <a:fgClr>
                <a:schemeClr val="accent1"/>
              </a:fgClr>
              <a:bgClr>
                <a:schemeClr val="bg1"/>
              </a:bgClr>
            </a:pattFill>
          </p:spPr>
          <p:txBody>
            <a:bodyPr vert="horz" wrap="square" lIns="0" tIns="10365" rIns="0" bIns="0" rtlCol="0">
              <a:spAutoFit/>
            </a:bodyPr>
            <a:lstStyle/>
            <a:p>
              <a:pPr marL="34549">
                <a:spcBef>
                  <a:spcPts val="82"/>
                </a:spcBef>
              </a:pPr>
              <a:r>
                <a:rPr sz="1270" i="1" spc="-9" dirty="0">
                  <a:solidFill>
                    <a:srgbClr val="800000"/>
                  </a:solidFill>
                  <a:latin typeface="Verdana"/>
                  <a:cs typeface="Verdana"/>
                </a:rPr>
                <a:t>spalování </a:t>
              </a:r>
              <a:r>
                <a:rPr sz="1270" i="1" spc="-5" dirty="0">
                  <a:solidFill>
                    <a:srgbClr val="800000"/>
                  </a:solidFill>
                  <a:latin typeface="Verdana"/>
                  <a:cs typeface="Verdana"/>
                </a:rPr>
                <a:t>kyslíku </a:t>
              </a:r>
              <a:r>
                <a:rPr sz="1270" i="1" spc="-9" dirty="0">
                  <a:solidFill>
                    <a:srgbClr val="800000"/>
                  </a:solidFill>
                  <a:latin typeface="Verdana"/>
                  <a:cs typeface="Verdana"/>
                </a:rPr>
                <a:t>při teplotách </a:t>
              </a:r>
              <a:r>
                <a:rPr sz="1270" i="1" dirty="0">
                  <a:solidFill>
                    <a:srgbClr val="800000"/>
                  </a:solidFill>
                  <a:latin typeface="Verdana"/>
                  <a:cs typeface="Verdana"/>
                </a:rPr>
                <a:t>&gt;1,50.10</a:t>
              </a:r>
              <a:r>
                <a:rPr sz="1224" i="1" baseline="30864" dirty="0">
                  <a:solidFill>
                    <a:srgbClr val="800000"/>
                  </a:solidFill>
                  <a:latin typeface="Verdana"/>
                  <a:cs typeface="Verdana"/>
                </a:rPr>
                <a:t>9</a:t>
              </a:r>
              <a:r>
                <a:rPr sz="1224" i="1" spc="313" baseline="30864" dirty="0">
                  <a:solidFill>
                    <a:srgbClr val="800000"/>
                  </a:solidFill>
                  <a:latin typeface="Verdana"/>
                  <a:cs typeface="Verdana"/>
                </a:rPr>
                <a:t> </a:t>
              </a:r>
              <a:r>
                <a:rPr sz="1270" i="1" spc="-9" dirty="0">
                  <a:solidFill>
                    <a:srgbClr val="800000"/>
                  </a:solidFill>
                  <a:latin typeface="Verdana"/>
                  <a:cs typeface="Verdana"/>
                </a:rPr>
                <a:t>K</a:t>
              </a:r>
              <a:endParaRPr sz="1270" dirty="0">
                <a:latin typeface="Verdana"/>
                <a:cs typeface="Verdana"/>
              </a:endParaRPr>
            </a:p>
          </p:txBody>
        </p:sp>
        <p:sp>
          <p:nvSpPr>
            <p:cNvPr id="4" name="object 4"/>
            <p:cNvSpPr txBox="1"/>
            <p:nvPr/>
          </p:nvSpPr>
          <p:spPr>
            <a:xfrm>
              <a:off x="4922377" y="2920912"/>
              <a:ext cx="3468155" cy="205904"/>
            </a:xfrm>
            <a:prstGeom prst="rect">
              <a:avLst/>
            </a:prstGeom>
            <a:pattFill prst="pct5">
              <a:fgClr>
                <a:schemeClr val="accent1"/>
              </a:fgClr>
              <a:bgClr>
                <a:schemeClr val="bg1"/>
              </a:bgClr>
            </a:pattFill>
          </p:spPr>
          <p:txBody>
            <a:bodyPr vert="horz" wrap="square" lIns="0" tIns="10365" rIns="0" bIns="0" rtlCol="0">
              <a:spAutoFit/>
            </a:bodyPr>
            <a:lstStyle/>
            <a:p>
              <a:pPr marL="34549">
                <a:spcBef>
                  <a:spcPts val="82"/>
                </a:spcBef>
              </a:pPr>
              <a:r>
                <a:rPr sz="1270" i="1" spc="-5" dirty="0">
                  <a:solidFill>
                    <a:srgbClr val="800000"/>
                  </a:solidFill>
                  <a:latin typeface="Verdana"/>
                  <a:cs typeface="Verdana"/>
                </a:rPr>
                <a:t>spalování křemíku </a:t>
              </a:r>
              <a:r>
                <a:rPr sz="1270" i="1" spc="-9" dirty="0">
                  <a:solidFill>
                    <a:srgbClr val="800000"/>
                  </a:solidFill>
                  <a:latin typeface="Verdana"/>
                  <a:cs typeface="Verdana"/>
                </a:rPr>
                <a:t>při </a:t>
              </a:r>
              <a:r>
                <a:rPr sz="1270" i="1" spc="-5" dirty="0">
                  <a:solidFill>
                    <a:srgbClr val="800000"/>
                  </a:solidFill>
                  <a:latin typeface="Verdana"/>
                  <a:cs typeface="Verdana"/>
                </a:rPr>
                <a:t>teplotách </a:t>
              </a:r>
              <a:r>
                <a:rPr sz="1270" i="1" spc="-9" dirty="0">
                  <a:solidFill>
                    <a:srgbClr val="800000"/>
                  </a:solidFill>
                  <a:latin typeface="Verdana"/>
                  <a:cs typeface="Verdana"/>
                </a:rPr>
                <a:t>~ </a:t>
              </a:r>
              <a:r>
                <a:rPr sz="1270" i="1" dirty="0">
                  <a:solidFill>
                    <a:srgbClr val="800000"/>
                  </a:solidFill>
                  <a:latin typeface="Verdana"/>
                  <a:cs typeface="Verdana"/>
                </a:rPr>
                <a:t>3.10</a:t>
              </a:r>
              <a:r>
                <a:rPr sz="1224" i="1" baseline="30864" dirty="0">
                  <a:solidFill>
                    <a:srgbClr val="800000"/>
                  </a:solidFill>
                  <a:latin typeface="Verdana"/>
                  <a:cs typeface="Verdana"/>
                </a:rPr>
                <a:t>9</a:t>
              </a:r>
              <a:r>
                <a:rPr sz="1224" i="1" spc="272" baseline="30864" dirty="0">
                  <a:solidFill>
                    <a:srgbClr val="800000"/>
                  </a:solidFill>
                  <a:latin typeface="Verdana"/>
                  <a:cs typeface="Verdana"/>
                </a:rPr>
                <a:t> </a:t>
              </a:r>
              <a:r>
                <a:rPr sz="1270" i="1" spc="-9" dirty="0">
                  <a:solidFill>
                    <a:srgbClr val="800000"/>
                  </a:solidFill>
                  <a:latin typeface="Verdana"/>
                  <a:cs typeface="Verdana"/>
                </a:rPr>
                <a:t>K</a:t>
              </a:r>
              <a:endParaRPr sz="1270" dirty="0">
                <a:latin typeface="Verdana"/>
                <a:cs typeface="Verdana"/>
              </a:endParaRPr>
            </a:p>
          </p:txBody>
        </p:sp>
        <p:sp>
          <p:nvSpPr>
            <p:cNvPr id="5" name="object 5"/>
            <p:cNvSpPr/>
            <p:nvPr/>
          </p:nvSpPr>
          <p:spPr>
            <a:xfrm>
              <a:off x="927991" y="1686633"/>
              <a:ext cx="2853656" cy="770445"/>
            </a:xfrm>
            <a:custGeom>
              <a:avLst/>
              <a:gdLst/>
              <a:ahLst/>
              <a:cxnLst/>
              <a:rect l="l" t="t" r="r" b="b"/>
              <a:pathLst>
                <a:path w="2628900" h="849630">
                  <a:moveTo>
                    <a:pt x="0" y="849629"/>
                  </a:moveTo>
                  <a:lnTo>
                    <a:pt x="2628900" y="849629"/>
                  </a:lnTo>
                  <a:lnTo>
                    <a:pt x="2628900" y="0"/>
                  </a:lnTo>
                  <a:lnTo>
                    <a:pt x="0" y="0"/>
                  </a:lnTo>
                  <a:lnTo>
                    <a:pt x="0" y="849629"/>
                  </a:lnTo>
                  <a:close/>
                </a:path>
              </a:pathLst>
            </a:custGeom>
            <a:pattFill prst="pct5">
              <a:fgClr>
                <a:schemeClr val="accent1"/>
              </a:fgClr>
              <a:bgClr>
                <a:schemeClr val="bg1"/>
              </a:bgClr>
            </a:pattFill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8" name="object 8"/>
            <p:cNvSpPr txBox="1"/>
            <p:nvPr/>
          </p:nvSpPr>
          <p:spPr>
            <a:xfrm>
              <a:off x="5097705" y="1678133"/>
              <a:ext cx="2487537" cy="907709"/>
            </a:xfrm>
            <a:prstGeom prst="rect">
              <a:avLst/>
            </a:prstGeom>
            <a:pattFill prst="pct5">
              <a:fgClr>
                <a:schemeClr val="accent1"/>
              </a:fgClr>
              <a:bgClr>
                <a:schemeClr val="bg1"/>
              </a:bgClr>
            </a:pattFill>
            <a:ln w="9525">
              <a:solidFill>
                <a:srgbClr val="000000"/>
              </a:solidFill>
            </a:ln>
          </p:spPr>
          <p:txBody>
            <a:bodyPr vert="horz" wrap="square" lIns="0" tIns="45490" rIns="0" bIns="0" rtlCol="0">
              <a:spAutoFit/>
            </a:bodyPr>
            <a:lstStyle/>
            <a:p>
              <a:pPr marL="704225">
                <a:spcBef>
                  <a:spcPts val="358"/>
                </a:spcBef>
              </a:pPr>
              <a:r>
                <a:rPr sz="1400" b="1" spc="-6" baseline="30864" dirty="0">
                  <a:solidFill>
                    <a:srgbClr val="0000FF"/>
                  </a:solidFill>
                  <a:latin typeface="Verdana"/>
                  <a:cs typeface="Verdana"/>
                </a:rPr>
                <a:t>20</a:t>
              </a:r>
              <a:r>
                <a:rPr sz="1400" b="1" spc="-5" dirty="0">
                  <a:solidFill>
                    <a:srgbClr val="0000FF"/>
                  </a:solidFill>
                  <a:latin typeface="Verdana"/>
                  <a:cs typeface="Verdana"/>
                </a:rPr>
                <a:t>Ne(</a:t>
              </a:r>
              <a:r>
                <a:rPr sz="1400" b="1" spc="-5" dirty="0">
                  <a:solidFill>
                    <a:srgbClr val="0000FF"/>
                  </a:solidFill>
                  <a:latin typeface="Symbol"/>
                  <a:cs typeface="Symbol"/>
                </a:rPr>
                <a:t></a:t>
              </a:r>
              <a:r>
                <a:rPr sz="1400" b="1" spc="-5" dirty="0">
                  <a:solidFill>
                    <a:srgbClr val="0000FF"/>
                  </a:solidFill>
                  <a:latin typeface="Verdana"/>
                  <a:cs typeface="Verdana"/>
                </a:rPr>
                <a:t>,</a:t>
              </a:r>
              <a:r>
                <a:rPr sz="1400" b="1" spc="-5" dirty="0">
                  <a:solidFill>
                    <a:srgbClr val="0000FF"/>
                  </a:solidFill>
                  <a:latin typeface="Symbol"/>
                  <a:cs typeface="Symbol"/>
                </a:rPr>
                <a:t></a:t>
              </a:r>
              <a:r>
                <a:rPr sz="1400" b="1" spc="-5" dirty="0">
                  <a:solidFill>
                    <a:srgbClr val="0000FF"/>
                  </a:solidFill>
                  <a:latin typeface="Verdana"/>
                  <a:cs typeface="Verdana"/>
                </a:rPr>
                <a:t>)</a:t>
              </a:r>
              <a:r>
                <a:rPr sz="1400" b="1" spc="-6" baseline="30864" dirty="0">
                  <a:solidFill>
                    <a:srgbClr val="0000FF"/>
                  </a:solidFill>
                  <a:latin typeface="Verdana"/>
                  <a:cs typeface="Verdana"/>
                </a:rPr>
                <a:t>16</a:t>
              </a:r>
              <a:r>
                <a:rPr sz="1400" b="1" spc="-5" dirty="0">
                  <a:solidFill>
                    <a:srgbClr val="0000FF"/>
                  </a:solidFill>
                  <a:latin typeface="Verdana"/>
                  <a:cs typeface="Verdana"/>
                </a:rPr>
                <a:t>O</a:t>
              </a:r>
              <a:endParaRPr sz="1400" dirty="0">
                <a:latin typeface="Verdana"/>
                <a:cs typeface="Verdana"/>
              </a:endParaRPr>
            </a:p>
            <a:p>
              <a:pPr>
                <a:spcBef>
                  <a:spcPts val="23"/>
                </a:spcBef>
              </a:pPr>
              <a:endParaRPr sz="1400" dirty="0">
                <a:latin typeface="Verdana"/>
                <a:cs typeface="Verdana"/>
              </a:endParaRPr>
            </a:p>
            <a:p>
              <a:pPr marL="640885"/>
              <a:r>
                <a:rPr sz="1400" b="1" spc="-6" baseline="30864" dirty="0">
                  <a:solidFill>
                    <a:srgbClr val="0000FF"/>
                  </a:solidFill>
                  <a:latin typeface="Verdana"/>
                  <a:cs typeface="Verdana"/>
                </a:rPr>
                <a:t>20</a:t>
              </a:r>
              <a:r>
                <a:rPr sz="1400" b="1" spc="-5" dirty="0">
                  <a:solidFill>
                    <a:srgbClr val="0000FF"/>
                  </a:solidFill>
                  <a:latin typeface="Verdana"/>
                  <a:cs typeface="Verdana"/>
                </a:rPr>
                <a:t>Ne(</a:t>
              </a:r>
              <a:r>
                <a:rPr sz="1400" b="1" spc="-5" dirty="0">
                  <a:solidFill>
                    <a:srgbClr val="0000FF"/>
                  </a:solidFill>
                  <a:latin typeface="Symbol"/>
                  <a:cs typeface="Symbol"/>
                </a:rPr>
                <a:t></a:t>
              </a:r>
              <a:r>
                <a:rPr sz="1400" b="1" spc="-5" dirty="0">
                  <a:solidFill>
                    <a:srgbClr val="0000FF"/>
                  </a:solidFill>
                  <a:latin typeface="Verdana"/>
                  <a:cs typeface="Verdana"/>
                </a:rPr>
                <a:t>,</a:t>
              </a:r>
              <a:r>
                <a:rPr sz="1400" b="1" spc="-5" dirty="0">
                  <a:solidFill>
                    <a:srgbClr val="0000FF"/>
                  </a:solidFill>
                  <a:latin typeface="Symbol"/>
                  <a:cs typeface="Symbol"/>
                </a:rPr>
                <a:t></a:t>
              </a:r>
              <a:r>
                <a:rPr sz="1400" b="1" spc="-5" dirty="0">
                  <a:solidFill>
                    <a:srgbClr val="0000FF"/>
                  </a:solidFill>
                  <a:latin typeface="Verdana"/>
                  <a:cs typeface="Verdana"/>
                </a:rPr>
                <a:t>)</a:t>
              </a:r>
              <a:r>
                <a:rPr sz="1400" b="1" spc="-6" baseline="30864" dirty="0">
                  <a:solidFill>
                    <a:srgbClr val="0000FF"/>
                  </a:solidFill>
                  <a:latin typeface="Verdana"/>
                  <a:cs typeface="Verdana"/>
                </a:rPr>
                <a:t>24</a:t>
              </a:r>
              <a:r>
                <a:rPr sz="1400" b="1" spc="-5" dirty="0">
                  <a:solidFill>
                    <a:srgbClr val="0000FF"/>
                  </a:solidFill>
                  <a:latin typeface="Verdana"/>
                  <a:cs typeface="Verdana"/>
                </a:rPr>
                <a:t>Mg</a:t>
              </a:r>
              <a:endParaRPr lang="cs-CZ" sz="1400" b="1" spc="-5" dirty="0">
                <a:solidFill>
                  <a:srgbClr val="0000FF"/>
                </a:solidFill>
                <a:latin typeface="Verdana"/>
                <a:cs typeface="Verdana"/>
              </a:endParaRPr>
            </a:p>
            <a:p>
              <a:pPr marL="640885"/>
              <a:endParaRPr sz="1400" dirty="0">
                <a:latin typeface="Verdana"/>
                <a:cs typeface="Verdana"/>
              </a:endParaRPr>
            </a:p>
          </p:txBody>
        </p:sp>
        <p:sp>
          <p:nvSpPr>
            <p:cNvPr id="10" name="object 10"/>
            <p:cNvSpPr txBox="1"/>
            <p:nvPr/>
          </p:nvSpPr>
          <p:spPr>
            <a:xfrm>
              <a:off x="1018334" y="3383666"/>
              <a:ext cx="1124519" cy="515733"/>
            </a:xfrm>
            <a:prstGeom prst="rect">
              <a:avLst/>
            </a:prstGeom>
            <a:pattFill prst="pct5">
              <a:fgClr>
                <a:schemeClr val="accent1"/>
              </a:fgClr>
              <a:bgClr>
                <a:schemeClr val="bg1"/>
              </a:bgClr>
            </a:pattFill>
          </p:spPr>
          <p:txBody>
            <a:bodyPr vert="horz" wrap="square" lIns="0" tIns="10365" rIns="0" bIns="0" rtlCol="0">
              <a:spAutoFit/>
            </a:bodyPr>
            <a:lstStyle/>
            <a:p>
              <a:pPr marL="23033">
                <a:spcBef>
                  <a:spcPts val="82"/>
                </a:spcBef>
              </a:pPr>
              <a:r>
                <a:rPr sz="1000" b="1" dirty="0">
                  <a:solidFill>
                    <a:srgbClr val="0000FF"/>
                  </a:solidFill>
                  <a:latin typeface="Verdana"/>
                  <a:cs typeface="Verdana"/>
                </a:rPr>
                <a:t>16</a:t>
              </a:r>
              <a:r>
                <a:rPr sz="2400" b="1" baseline="-19841" dirty="0">
                  <a:solidFill>
                    <a:srgbClr val="0000FF"/>
                  </a:solidFill>
                  <a:latin typeface="Verdana"/>
                  <a:cs typeface="Verdana"/>
                </a:rPr>
                <a:t>O </a:t>
              </a:r>
              <a:r>
                <a:rPr sz="2400" b="1" spc="-14" baseline="-19841" dirty="0">
                  <a:solidFill>
                    <a:srgbClr val="0000FF"/>
                  </a:solidFill>
                  <a:latin typeface="Verdana"/>
                  <a:cs typeface="Verdana"/>
                </a:rPr>
                <a:t>+</a:t>
              </a:r>
              <a:r>
                <a:rPr sz="2400" b="1" spc="523" baseline="-19841" dirty="0">
                  <a:solidFill>
                    <a:srgbClr val="0000FF"/>
                  </a:solidFill>
                  <a:latin typeface="Verdana"/>
                  <a:cs typeface="Verdana"/>
                </a:rPr>
                <a:t> </a:t>
              </a:r>
              <a:r>
                <a:rPr sz="1000" b="1" dirty="0">
                  <a:solidFill>
                    <a:srgbClr val="0000FF"/>
                  </a:solidFill>
                  <a:latin typeface="Verdana"/>
                  <a:cs typeface="Verdana"/>
                </a:rPr>
                <a:t>16</a:t>
              </a:r>
              <a:r>
                <a:rPr sz="2400" b="1" baseline="-19841" dirty="0">
                  <a:solidFill>
                    <a:srgbClr val="0000FF"/>
                  </a:solidFill>
                  <a:latin typeface="Verdana"/>
                  <a:cs typeface="Verdana"/>
                </a:rPr>
                <a:t>O</a:t>
              </a:r>
              <a:endParaRPr lang="cs-CZ" sz="2400" b="1" baseline="-19841" dirty="0">
                <a:solidFill>
                  <a:srgbClr val="0000FF"/>
                </a:solidFill>
                <a:latin typeface="Verdana"/>
                <a:cs typeface="Verdana"/>
              </a:endParaRPr>
            </a:p>
            <a:p>
              <a:pPr marL="23033">
                <a:spcBef>
                  <a:spcPts val="82"/>
                </a:spcBef>
              </a:pPr>
              <a:endParaRPr lang="cs-CZ" sz="2400" b="1" baseline="-19841" dirty="0">
                <a:solidFill>
                  <a:srgbClr val="0000FF"/>
                </a:solidFill>
                <a:latin typeface="Verdana"/>
                <a:cs typeface="Verdana"/>
              </a:endParaRPr>
            </a:p>
          </p:txBody>
        </p:sp>
        <p:sp>
          <p:nvSpPr>
            <p:cNvPr id="11" name="object 11"/>
            <p:cNvSpPr txBox="1"/>
            <p:nvPr/>
          </p:nvSpPr>
          <p:spPr>
            <a:xfrm>
              <a:off x="2142853" y="3377578"/>
              <a:ext cx="1374634" cy="656797"/>
            </a:xfrm>
            <a:prstGeom prst="rect">
              <a:avLst/>
            </a:prstGeom>
            <a:pattFill prst="pct5">
              <a:fgClr>
                <a:schemeClr val="accent1"/>
              </a:fgClr>
              <a:bgClr>
                <a:schemeClr val="bg1"/>
              </a:bgClr>
            </a:pattFill>
          </p:spPr>
          <p:txBody>
            <a:bodyPr vert="horz" wrap="square" lIns="0" tIns="10365" rIns="0" bIns="0" rtlCol="0">
              <a:spAutoFit/>
            </a:bodyPr>
            <a:lstStyle/>
            <a:p>
              <a:pPr marR="27639" algn="r">
                <a:spcBef>
                  <a:spcPts val="82"/>
                </a:spcBef>
                <a:tabLst>
                  <a:tab pos="370251" algn="l"/>
                </a:tabLst>
              </a:pPr>
              <a:r>
                <a:rPr sz="1400" b="1" spc="-9" dirty="0">
                  <a:solidFill>
                    <a:srgbClr val="0000FF"/>
                  </a:solidFill>
                  <a:latin typeface="Symbol"/>
                  <a:cs typeface="Symbol"/>
                </a:rPr>
                <a:t></a:t>
              </a:r>
              <a:r>
                <a:rPr sz="1400" spc="-9" dirty="0">
                  <a:solidFill>
                    <a:srgbClr val="0000FF"/>
                  </a:solidFill>
                  <a:latin typeface="Times New Roman"/>
                  <a:cs typeface="Times New Roman"/>
                </a:rPr>
                <a:t>	</a:t>
              </a:r>
              <a:r>
                <a:rPr sz="1400" b="1" baseline="30864" dirty="0">
                  <a:solidFill>
                    <a:srgbClr val="0000FF"/>
                  </a:solidFill>
                  <a:latin typeface="Verdana"/>
                  <a:cs typeface="Verdana"/>
                </a:rPr>
                <a:t>31</a:t>
              </a:r>
              <a:r>
                <a:rPr sz="1400" b="1" dirty="0">
                  <a:solidFill>
                    <a:srgbClr val="0000FF"/>
                  </a:solidFill>
                  <a:latin typeface="Verdana"/>
                  <a:cs typeface="Verdana"/>
                </a:rPr>
                <a:t>P  </a:t>
              </a:r>
              <a:r>
                <a:rPr sz="1400" b="1" spc="-9" dirty="0">
                  <a:solidFill>
                    <a:srgbClr val="0000FF"/>
                  </a:solidFill>
                  <a:latin typeface="Verdana"/>
                  <a:cs typeface="Verdana"/>
                </a:rPr>
                <a:t>+</a:t>
              </a:r>
              <a:r>
                <a:rPr sz="1400" b="1" spc="349" dirty="0">
                  <a:solidFill>
                    <a:srgbClr val="0000FF"/>
                  </a:solidFill>
                  <a:latin typeface="Verdana"/>
                  <a:cs typeface="Verdana"/>
                </a:rPr>
                <a:t> </a:t>
              </a:r>
              <a:r>
                <a:rPr sz="1400" b="1" spc="-9" dirty="0">
                  <a:solidFill>
                    <a:srgbClr val="0000FF"/>
                  </a:solidFill>
                  <a:latin typeface="Verdana"/>
                  <a:cs typeface="Verdana"/>
                </a:rPr>
                <a:t>p</a:t>
              </a:r>
              <a:endParaRPr sz="1400" dirty="0">
                <a:latin typeface="Verdana"/>
                <a:cs typeface="Verdana"/>
              </a:endParaRPr>
            </a:p>
            <a:p>
              <a:pPr marR="30518" algn="r">
                <a:spcBef>
                  <a:spcPts val="23"/>
                </a:spcBef>
              </a:pPr>
              <a:r>
                <a:rPr sz="1400" b="1" baseline="30864" dirty="0">
                  <a:solidFill>
                    <a:srgbClr val="0000FF"/>
                  </a:solidFill>
                  <a:latin typeface="Verdana"/>
                  <a:cs typeface="Verdana"/>
                </a:rPr>
                <a:t>31</a:t>
              </a:r>
              <a:r>
                <a:rPr sz="1400" b="1" dirty="0">
                  <a:solidFill>
                    <a:srgbClr val="0000FF"/>
                  </a:solidFill>
                  <a:latin typeface="Verdana"/>
                  <a:cs typeface="Verdana"/>
                </a:rPr>
                <a:t>S  </a:t>
              </a:r>
              <a:r>
                <a:rPr sz="1400" b="1" spc="-9" dirty="0">
                  <a:solidFill>
                    <a:srgbClr val="0000FF"/>
                  </a:solidFill>
                  <a:latin typeface="Verdana"/>
                  <a:cs typeface="Verdana"/>
                </a:rPr>
                <a:t>+</a:t>
              </a:r>
              <a:r>
                <a:rPr sz="1400" b="1" spc="336" dirty="0">
                  <a:solidFill>
                    <a:srgbClr val="0000FF"/>
                  </a:solidFill>
                  <a:latin typeface="Verdana"/>
                  <a:cs typeface="Verdana"/>
                </a:rPr>
                <a:t> </a:t>
              </a:r>
              <a:r>
                <a:rPr sz="1400" b="1" spc="-9" dirty="0">
                  <a:solidFill>
                    <a:srgbClr val="0000FF"/>
                  </a:solidFill>
                  <a:latin typeface="Verdana"/>
                  <a:cs typeface="Verdana"/>
                </a:rPr>
                <a:t>n</a:t>
              </a:r>
              <a:endParaRPr sz="1400" dirty="0">
                <a:latin typeface="Verdana"/>
                <a:cs typeface="Verdana"/>
              </a:endParaRPr>
            </a:p>
            <a:p>
              <a:pPr marR="43186" algn="r">
                <a:spcBef>
                  <a:spcPts val="23"/>
                </a:spcBef>
              </a:pPr>
              <a:r>
                <a:rPr sz="1400" b="1" spc="-6" baseline="30864" dirty="0">
                  <a:solidFill>
                    <a:srgbClr val="0000FF"/>
                  </a:solidFill>
                  <a:latin typeface="Verdana"/>
                  <a:cs typeface="Verdana"/>
                </a:rPr>
                <a:t>28</a:t>
              </a:r>
              <a:r>
                <a:rPr sz="1400" b="1" spc="-5" dirty="0">
                  <a:solidFill>
                    <a:srgbClr val="0000FF"/>
                  </a:solidFill>
                  <a:latin typeface="Verdana"/>
                  <a:cs typeface="Verdana"/>
                </a:rPr>
                <a:t>Si  </a:t>
              </a:r>
              <a:r>
                <a:rPr sz="1400" b="1" spc="-9" dirty="0">
                  <a:solidFill>
                    <a:srgbClr val="0000FF"/>
                  </a:solidFill>
                  <a:latin typeface="Verdana"/>
                  <a:cs typeface="Verdana"/>
                </a:rPr>
                <a:t>+</a:t>
              </a:r>
              <a:r>
                <a:rPr sz="1400" b="1" spc="-63" dirty="0">
                  <a:solidFill>
                    <a:srgbClr val="0000FF"/>
                  </a:solidFill>
                  <a:latin typeface="Verdana"/>
                  <a:cs typeface="Verdana"/>
                </a:rPr>
                <a:t> </a:t>
              </a:r>
              <a:r>
                <a:rPr sz="1400" b="1" spc="-9" dirty="0">
                  <a:solidFill>
                    <a:srgbClr val="0000FF"/>
                  </a:solidFill>
                  <a:latin typeface="Symbol"/>
                  <a:cs typeface="Symbol"/>
                </a:rPr>
                <a:t></a:t>
              </a:r>
              <a:endParaRPr sz="1400" dirty="0">
                <a:latin typeface="Symbol"/>
                <a:cs typeface="Symbol"/>
              </a:endParaRPr>
            </a:p>
          </p:txBody>
        </p:sp>
        <p:sp>
          <p:nvSpPr>
            <p:cNvPr id="12" name="object 12"/>
            <p:cNvSpPr txBox="1"/>
            <p:nvPr/>
          </p:nvSpPr>
          <p:spPr>
            <a:xfrm>
              <a:off x="5259742" y="3348041"/>
              <a:ext cx="2607017" cy="705089"/>
            </a:xfrm>
            <a:prstGeom prst="rect">
              <a:avLst/>
            </a:prstGeom>
            <a:pattFill prst="pct5">
              <a:fgClr>
                <a:schemeClr val="accent1"/>
              </a:fgClr>
              <a:bgClr>
                <a:schemeClr val="bg1"/>
              </a:bgClr>
            </a:pattFill>
            <a:ln w="9525">
              <a:solidFill>
                <a:srgbClr val="000000"/>
              </a:solidFill>
            </a:ln>
          </p:spPr>
          <p:txBody>
            <a:bodyPr vert="horz" wrap="square" lIns="0" tIns="45490" rIns="0" bIns="0" rtlCol="0">
              <a:spAutoFit/>
            </a:bodyPr>
            <a:lstStyle/>
            <a:p>
              <a:pPr marR="363341" algn="r">
                <a:spcBef>
                  <a:spcPts val="358"/>
                </a:spcBef>
              </a:pPr>
              <a:r>
                <a:rPr sz="1400" b="1" spc="-6" baseline="30864" dirty="0">
                  <a:solidFill>
                    <a:srgbClr val="0000FF"/>
                  </a:solidFill>
                  <a:latin typeface="Verdana"/>
                  <a:cs typeface="Verdana"/>
                </a:rPr>
                <a:t>28</a:t>
              </a:r>
              <a:r>
                <a:rPr sz="1400" b="1" spc="-5" dirty="0">
                  <a:solidFill>
                    <a:srgbClr val="0000FF"/>
                  </a:solidFill>
                  <a:latin typeface="Verdana"/>
                  <a:cs typeface="Verdana"/>
                </a:rPr>
                <a:t>Si  </a:t>
              </a:r>
              <a:r>
                <a:rPr sz="1400" b="1" spc="-9" dirty="0">
                  <a:solidFill>
                    <a:srgbClr val="0000FF"/>
                  </a:solidFill>
                  <a:latin typeface="Verdana"/>
                  <a:cs typeface="Verdana"/>
                </a:rPr>
                <a:t>+  </a:t>
              </a:r>
              <a:r>
                <a:rPr sz="1400" b="1" spc="-5" dirty="0">
                  <a:solidFill>
                    <a:srgbClr val="0000FF"/>
                  </a:solidFill>
                  <a:latin typeface="Symbol"/>
                  <a:cs typeface="Symbol"/>
                </a:rPr>
                <a:t></a:t>
              </a:r>
              <a:r>
                <a:rPr sz="1400" b="1" spc="-5" dirty="0">
                  <a:solidFill>
                    <a:srgbClr val="0000FF"/>
                  </a:solidFill>
                  <a:latin typeface="Times New Roman"/>
                  <a:cs typeface="Times New Roman"/>
                </a:rPr>
                <a:t>   </a:t>
              </a:r>
              <a:r>
                <a:rPr sz="1400" b="1" spc="-9" dirty="0">
                  <a:solidFill>
                    <a:srgbClr val="0000FF"/>
                  </a:solidFill>
                  <a:latin typeface="Symbol"/>
                  <a:cs typeface="Symbol"/>
                </a:rPr>
                <a:t></a:t>
              </a:r>
              <a:r>
                <a:rPr sz="1400" b="1" spc="-9" dirty="0">
                  <a:solidFill>
                    <a:srgbClr val="0000FF"/>
                  </a:solidFill>
                  <a:latin typeface="Times New Roman"/>
                  <a:cs typeface="Times New Roman"/>
                </a:rPr>
                <a:t>   </a:t>
              </a:r>
              <a:r>
                <a:rPr sz="1400" b="1" spc="-6" baseline="30864" dirty="0">
                  <a:solidFill>
                    <a:srgbClr val="0000FF"/>
                  </a:solidFill>
                  <a:latin typeface="Verdana"/>
                  <a:cs typeface="Verdana"/>
                </a:rPr>
                <a:t>27</a:t>
              </a:r>
              <a:r>
                <a:rPr sz="1400" b="1" spc="-5" dirty="0">
                  <a:solidFill>
                    <a:srgbClr val="0000FF"/>
                  </a:solidFill>
                  <a:latin typeface="Verdana"/>
                  <a:cs typeface="Verdana"/>
                </a:rPr>
                <a:t>Al  </a:t>
              </a:r>
              <a:r>
                <a:rPr sz="1400" b="1" spc="-9" dirty="0">
                  <a:solidFill>
                    <a:srgbClr val="0000FF"/>
                  </a:solidFill>
                  <a:latin typeface="Verdana"/>
                  <a:cs typeface="Verdana"/>
                </a:rPr>
                <a:t>+</a:t>
              </a:r>
              <a:r>
                <a:rPr sz="1400" b="1" spc="299" dirty="0">
                  <a:solidFill>
                    <a:srgbClr val="0000FF"/>
                  </a:solidFill>
                  <a:latin typeface="Verdana"/>
                  <a:cs typeface="Verdana"/>
                </a:rPr>
                <a:t> </a:t>
              </a:r>
              <a:r>
                <a:rPr sz="1400" b="1" spc="-9" dirty="0">
                  <a:solidFill>
                    <a:srgbClr val="0000FF"/>
                  </a:solidFill>
                  <a:latin typeface="Verdana"/>
                  <a:cs typeface="Verdana"/>
                </a:rPr>
                <a:t>p</a:t>
              </a:r>
              <a:endParaRPr sz="1400" dirty="0">
                <a:latin typeface="Verdana"/>
                <a:cs typeface="Verdana"/>
              </a:endParaRPr>
            </a:p>
            <a:p>
              <a:pPr marR="350097" algn="r">
                <a:spcBef>
                  <a:spcPts val="50"/>
                </a:spcBef>
              </a:pPr>
              <a:r>
                <a:rPr sz="1400" b="1" spc="-6" baseline="30864" dirty="0">
                  <a:solidFill>
                    <a:srgbClr val="0000FF"/>
                  </a:solidFill>
                  <a:latin typeface="Verdana"/>
                  <a:cs typeface="Verdana"/>
                </a:rPr>
                <a:t>27</a:t>
              </a:r>
              <a:r>
                <a:rPr sz="1400" b="1" spc="-5" dirty="0">
                  <a:solidFill>
                    <a:srgbClr val="0000FF"/>
                  </a:solidFill>
                  <a:latin typeface="Verdana"/>
                  <a:cs typeface="Verdana"/>
                </a:rPr>
                <a:t>Si  </a:t>
              </a:r>
              <a:r>
                <a:rPr sz="1400" b="1" spc="-9" dirty="0">
                  <a:solidFill>
                    <a:srgbClr val="0000FF"/>
                  </a:solidFill>
                  <a:latin typeface="Verdana"/>
                  <a:cs typeface="Verdana"/>
                </a:rPr>
                <a:t>+</a:t>
              </a:r>
              <a:r>
                <a:rPr sz="1400" b="1" spc="363" dirty="0">
                  <a:solidFill>
                    <a:srgbClr val="0000FF"/>
                  </a:solidFill>
                  <a:latin typeface="Verdana"/>
                  <a:cs typeface="Verdana"/>
                </a:rPr>
                <a:t> </a:t>
              </a:r>
              <a:r>
                <a:rPr sz="1400" b="1" spc="-9" dirty="0">
                  <a:solidFill>
                    <a:srgbClr val="0000FF"/>
                  </a:solidFill>
                  <a:latin typeface="Verdana"/>
                  <a:cs typeface="Verdana"/>
                </a:rPr>
                <a:t>n</a:t>
              </a:r>
              <a:endParaRPr sz="1400" dirty="0">
                <a:latin typeface="Verdana"/>
                <a:cs typeface="Verdana"/>
              </a:endParaRPr>
            </a:p>
            <a:p>
              <a:pPr marR="321306" algn="r">
                <a:spcBef>
                  <a:spcPts val="41"/>
                </a:spcBef>
              </a:pPr>
              <a:r>
                <a:rPr sz="1400" b="1" spc="-6" baseline="30864" dirty="0">
                  <a:solidFill>
                    <a:srgbClr val="0000FF"/>
                  </a:solidFill>
                  <a:latin typeface="Verdana"/>
                  <a:cs typeface="Verdana"/>
                </a:rPr>
                <a:t>24</a:t>
              </a:r>
              <a:r>
                <a:rPr sz="1400" b="1" spc="-5" dirty="0">
                  <a:solidFill>
                    <a:srgbClr val="0000FF"/>
                  </a:solidFill>
                  <a:latin typeface="Verdana"/>
                  <a:cs typeface="Verdana"/>
                </a:rPr>
                <a:t>Mg </a:t>
              </a:r>
              <a:r>
                <a:rPr sz="1400" b="1" spc="-9" dirty="0">
                  <a:solidFill>
                    <a:srgbClr val="0000FF"/>
                  </a:solidFill>
                  <a:latin typeface="Verdana"/>
                  <a:cs typeface="Verdana"/>
                </a:rPr>
                <a:t>+</a:t>
              </a:r>
              <a:r>
                <a:rPr sz="1400" b="1" spc="5" dirty="0">
                  <a:solidFill>
                    <a:srgbClr val="0000FF"/>
                  </a:solidFill>
                  <a:latin typeface="Verdana"/>
                  <a:cs typeface="Verdana"/>
                </a:rPr>
                <a:t> </a:t>
              </a:r>
              <a:r>
                <a:rPr sz="1400" b="1" spc="-9" dirty="0">
                  <a:solidFill>
                    <a:srgbClr val="0000FF"/>
                  </a:solidFill>
                  <a:latin typeface="Symbol"/>
                  <a:cs typeface="Symbol"/>
                </a:rPr>
                <a:t></a:t>
              </a:r>
              <a:endParaRPr sz="1400" dirty="0">
                <a:latin typeface="Symbol"/>
                <a:cs typeface="Symbol"/>
              </a:endParaRPr>
            </a:p>
          </p:txBody>
        </p:sp>
      </p:grp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C5FF2C7A-CA81-4469-8986-A2405CF86DA9}"/>
              </a:ext>
            </a:extLst>
          </p:cNvPr>
          <p:cNvSpPr txBox="1"/>
          <p:nvPr/>
        </p:nvSpPr>
        <p:spPr>
          <a:xfrm>
            <a:off x="481660" y="1624196"/>
            <a:ext cx="7970483" cy="1728743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spAutoFit/>
          </a:bodyPr>
          <a:lstStyle/>
          <a:p>
            <a:pPr marL="253360" indent="-207294">
              <a:lnSpc>
                <a:spcPct val="150000"/>
              </a:lnSpc>
              <a:spcBef>
                <a:spcPts val="354"/>
              </a:spcBef>
              <a:buFont typeface="Symbol"/>
              <a:buChar char=""/>
              <a:tabLst>
                <a:tab pos="252784" algn="l"/>
                <a:tab pos="253360" algn="l"/>
              </a:tabLst>
            </a:pPr>
            <a:r>
              <a:rPr lang="cs-CZ" sz="1400" spc="-9" dirty="0" err="1">
                <a:latin typeface="Verdana"/>
                <a:cs typeface="Verdana"/>
              </a:rPr>
              <a:t>exoergické</a:t>
            </a:r>
            <a:r>
              <a:rPr lang="cs-CZ" sz="1400" spc="-9" dirty="0">
                <a:latin typeface="Verdana"/>
                <a:cs typeface="Verdana"/>
              </a:rPr>
              <a:t> reakce </a:t>
            </a:r>
            <a:r>
              <a:rPr lang="cs-CZ" sz="1400" dirty="0">
                <a:latin typeface="Verdana"/>
                <a:cs typeface="Verdana"/>
              </a:rPr>
              <a:t>mezi </a:t>
            </a:r>
            <a:r>
              <a:rPr lang="cs-CZ" sz="1400" spc="-5" dirty="0">
                <a:latin typeface="Verdana"/>
                <a:cs typeface="Verdana"/>
              </a:rPr>
              <a:t>lehkými jádry probíhající </a:t>
            </a:r>
            <a:r>
              <a:rPr lang="cs-CZ" sz="1400" spc="-14" dirty="0">
                <a:latin typeface="Verdana"/>
                <a:cs typeface="Verdana"/>
              </a:rPr>
              <a:t>za </a:t>
            </a:r>
            <a:r>
              <a:rPr lang="cs-CZ" sz="1400" spc="-9" dirty="0">
                <a:latin typeface="Verdana"/>
                <a:cs typeface="Verdana"/>
              </a:rPr>
              <a:t>vysokých teplot </a:t>
            </a:r>
            <a:r>
              <a:rPr lang="cs-CZ" sz="1400" spc="18" dirty="0">
                <a:latin typeface="Verdana"/>
                <a:cs typeface="Verdana"/>
              </a:rPr>
              <a:t>(</a:t>
            </a:r>
            <a:r>
              <a:rPr lang="cs-CZ" sz="1400" spc="18" dirty="0">
                <a:latin typeface="Symbol"/>
                <a:cs typeface="Symbol"/>
              </a:rPr>
              <a:t></a:t>
            </a:r>
            <a:r>
              <a:rPr lang="cs-CZ" sz="1400" spc="18" dirty="0">
                <a:latin typeface="Times New Roman"/>
                <a:cs typeface="Times New Roman"/>
              </a:rPr>
              <a:t> </a:t>
            </a:r>
            <a:r>
              <a:rPr lang="cs-CZ" sz="1400" spc="-5" dirty="0">
                <a:latin typeface="Verdana"/>
                <a:cs typeface="Verdana"/>
              </a:rPr>
              <a:t>10</a:t>
            </a:r>
            <a:r>
              <a:rPr lang="cs-CZ" sz="1400" spc="-6" baseline="30864" dirty="0">
                <a:latin typeface="Verdana"/>
                <a:cs typeface="Verdana"/>
              </a:rPr>
              <a:t>7</a:t>
            </a:r>
            <a:r>
              <a:rPr lang="cs-CZ" sz="1400" spc="109" baseline="30864" dirty="0">
                <a:latin typeface="Verdana"/>
                <a:cs typeface="Verdana"/>
              </a:rPr>
              <a:t> </a:t>
            </a:r>
            <a:r>
              <a:rPr lang="cs-CZ" sz="1400" spc="-9" dirty="0">
                <a:latin typeface="Verdana"/>
                <a:cs typeface="Verdana"/>
              </a:rPr>
              <a:t>K)</a:t>
            </a:r>
            <a:endParaRPr lang="cs-CZ" sz="1400" dirty="0">
              <a:latin typeface="Verdana"/>
              <a:cs typeface="Verdana"/>
            </a:endParaRPr>
          </a:p>
          <a:p>
            <a:pPr marL="253360" indent="-207294">
              <a:lnSpc>
                <a:spcPct val="150000"/>
              </a:lnSpc>
              <a:spcBef>
                <a:spcPts val="263"/>
              </a:spcBef>
              <a:buFont typeface="Symbol"/>
              <a:buChar char=""/>
              <a:tabLst>
                <a:tab pos="252784" algn="l"/>
                <a:tab pos="253360" algn="l"/>
              </a:tabLst>
            </a:pPr>
            <a:r>
              <a:rPr lang="cs-CZ" sz="1400" spc="-5" dirty="0">
                <a:latin typeface="Verdana"/>
                <a:cs typeface="Verdana"/>
              </a:rPr>
              <a:t>vznikají jádra </a:t>
            </a:r>
            <a:r>
              <a:rPr lang="cs-CZ" sz="1400" dirty="0">
                <a:latin typeface="Verdana"/>
                <a:cs typeface="Verdana"/>
              </a:rPr>
              <a:t>těžší </a:t>
            </a:r>
            <a:r>
              <a:rPr lang="cs-CZ" sz="1400" spc="-5" dirty="0">
                <a:latin typeface="Verdana"/>
                <a:cs typeface="Verdana"/>
              </a:rPr>
              <a:t>s vyšší střední </a:t>
            </a:r>
            <a:r>
              <a:rPr lang="cs-CZ" sz="1400" spc="-9" dirty="0">
                <a:latin typeface="Verdana"/>
                <a:cs typeface="Verdana"/>
              </a:rPr>
              <a:t>vazebnou</a:t>
            </a:r>
            <a:r>
              <a:rPr lang="cs-CZ" sz="1400" spc="-68" dirty="0">
                <a:latin typeface="Verdana"/>
                <a:cs typeface="Verdana"/>
              </a:rPr>
              <a:t> </a:t>
            </a:r>
            <a:r>
              <a:rPr lang="cs-CZ" sz="1400" dirty="0">
                <a:latin typeface="Verdana"/>
                <a:cs typeface="Verdana"/>
              </a:rPr>
              <a:t>energií</a:t>
            </a:r>
          </a:p>
          <a:p>
            <a:pPr marL="253360" indent="-207294">
              <a:lnSpc>
                <a:spcPct val="150000"/>
              </a:lnSpc>
              <a:spcBef>
                <a:spcPts val="240"/>
              </a:spcBef>
              <a:buFont typeface="Symbol"/>
              <a:buChar char=""/>
              <a:tabLst>
                <a:tab pos="252784" algn="l"/>
                <a:tab pos="253360" algn="l"/>
              </a:tabLst>
            </a:pPr>
            <a:r>
              <a:rPr lang="cs-CZ" sz="1400" spc="-9" dirty="0">
                <a:latin typeface="Verdana"/>
                <a:cs typeface="Verdana"/>
              </a:rPr>
              <a:t>hmota se </a:t>
            </a:r>
            <a:r>
              <a:rPr lang="cs-CZ" sz="1400" dirty="0">
                <a:latin typeface="Verdana"/>
                <a:cs typeface="Verdana"/>
              </a:rPr>
              <a:t>nachází </a:t>
            </a:r>
            <a:r>
              <a:rPr lang="cs-CZ" sz="1400" spc="-9" dirty="0">
                <a:latin typeface="Verdana"/>
                <a:cs typeface="Verdana"/>
              </a:rPr>
              <a:t>ve stavu </a:t>
            </a:r>
            <a:r>
              <a:rPr lang="cs-CZ" sz="1400" spc="-5" dirty="0">
                <a:latin typeface="Verdana"/>
                <a:cs typeface="Verdana"/>
              </a:rPr>
              <a:t>plazmatu (volná atomová </a:t>
            </a:r>
            <a:r>
              <a:rPr lang="cs-CZ" sz="1400" spc="-9" dirty="0">
                <a:latin typeface="Verdana"/>
                <a:cs typeface="Verdana"/>
              </a:rPr>
              <a:t>jádra </a:t>
            </a:r>
            <a:r>
              <a:rPr lang="cs-CZ" sz="1400" spc="-5" dirty="0">
                <a:latin typeface="Verdana"/>
                <a:cs typeface="Verdana"/>
              </a:rPr>
              <a:t>a </a:t>
            </a:r>
            <a:r>
              <a:rPr lang="cs-CZ" sz="1400" spc="-9" dirty="0">
                <a:latin typeface="Verdana"/>
                <a:cs typeface="Verdana"/>
              </a:rPr>
              <a:t>volné</a:t>
            </a:r>
            <a:r>
              <a:rPr lang="cs-CZ" sz="1400" spc="109" dirty="0">
                <a:latin typeface="Verdana"/>
                <a:cs typeface="Verdana"/>
              </a:rPr>
              <a:t> </a:t>
            </a:r>
            <a:r>
              <a:rPr lang="cs-CZ" sz="1400" spc="-5" dirty="0">
                <a:latin typeface="Verdana"/>
                <a:cs typeface="Verdana"/>
              </a:rPr>
              <a:t>elektrony)</a:t>
            </a:r>
            <a:endParaRPr lang="cs-CZ" sz="1400" dirty="0">
              <a:latin typeface="Verdana"/>
              <a:cs typeface="Verdana"/>
            </a:endParaRPr>
          </a:p>
          <a:p>
            <a:pPr marL="209021" marR="39156" indent="-163532">
              <a:lnSpc>
                <a:spcPct val="150000"/>
              </a:lnSpc>
              <a:spcBef>
                <a:spcPts val="18"/>
              </a:spcBef>
              <a:buFont typeface="Symbol"/>
              <a:buChar char=""/>
              <a:tabLst>
                <a:tab pos="252784" algn="l"/>
                <a:tab pos="253360" algn="l"/>
              </a:tabLst>
            </a:pPr>
            <a:r>
              <a:rPr lang="cs-CZ" sz="1400" spc="-9" dirty="0">
                <a:latin typeface="Verdana"/>
                <a:cs typeface="Verdana"/>
              </a:rPr>
              <a:t>kinetická energie </a:t>
            </a:r>
            <a:r>
              <a:rPr lang="cs-CZ" sz="1400" spc="-5" dirty="0">
                <a:latin typeface="Verdana"/>
                <a:cs typeface="Verdana"/>
              </a:rPr>
              <a:t>částic </a:t>
            </a:r>
            <a:r>
              <a:rPr lang="cs-CZ" sz="1400" spc="-9" dirty="0">
                <a:latin typeface="Verdana"/>
                <a:cs typeface="Verdana"/>
              </a:rPr>
              <a:t>je </a:t>
            </a:r>
            <a:r>
              <a:rPr lang="cs-CZ" sz="1400" spc="-5" dirty="0">
                <a:latin typeface="Verdana"/>
                <a:cs typeface="Verdana"/>
              </a:rPr>
              <a:t>natolik </a:t>
            </a:r>
            <a:r>
              <a:rPr lang="cs-CZ" sz="1400" spc="-9" dirty="0">
                <a:latin typeface="Verdana"/>
                <a:cs typeface="Verdana"/>
              </a:rPr>
              <a:t>velká, </a:t>
            </a:r>
            <a:r>
              <a:rPr lang="cs-CZ" sz="1400" spc="-14" dirty="0">
                <a:latin typeface="Verdana"/>
                <a:cs typeface="Verdana"/>
              </a:rPr>
              <a:t>že </a:t>
            </a:r>
            <a:r>
              <a:rPr lang="cs-CZ" sz="1400" spc="-5" dirty="0">
                <a:latin typeface="Verdana"/>
                <a:cs typeface="Verdana"/>
              </a:rPr>
              <a:t>stačí k překonání potenciálové bariéry a k reakcím </a:t>
            </a:r>
            <a:r>
              <a:rPr lang="cs-CZ" sz="1400" spc="-9" dirty="0">
                <a:latin typeface="Verdana"/>
                <a:cs typeface="Verdana"/>
              </a:rPr>
              <a:t>jader </a:t>
            </a:r>
            <a:r>
              <a:rPr lang="cs-CZ" sz="1400" dirty="0">
                <a:latin typeface="Verdana"/>
                <a:cs typeface="Verdana"/>
              </a:rPr>
              <a:t>při </a:t>
            </a:r>
            <a:r>
              <a:rPr lang="cs-CZ" sz="1400" spc="-5" dirty="0">
                <a:latin typeface="Verdana"/>
                <a:cs typeface="Verdana"/>
              </a:rPr>
              <a:t>vzájemných srážkách</a:t>
            </a:r>
            <a:endParaRPr lang="cs-CZ" sz="1400" dirty="0">
              <a:latin typeface="Verdana"/>
              <a:cs typeface="Verdana"/>
            </a:endParaRPr>
          </a:p>
        </p:txBody>
      </p:sp>
      <p:grpSp>
        <p:nvGrpSpPr>
          <p:cNvPr id="15" name="Skupina 14">
            <a:extLst>
              <a:ext uri="{FF2B5EF4-FFF2-40B4-BE49-F238E27FC236}">
                <a16:creationId xmlns:a16="http://schemas.microsoft.com/office/drawing/2014/main" id="{024476D2-77ED-44AF-AA75-94452CF6CCF1}"/>
              </a:ext>
            </a:extLst>
          </p:cNvPr>
          <p:cNvGrpSpPr/>
          <p:nvPr/>
        </p:nvGrpSpPr>
        <p:grpSpPr>
          <a:xfrm>
            <a:off x="893501" y="4176101"/>
            <a:ext cx="2487537" cy="1504321"/>
            <a:chOff x="968024" y="1716769"/>
            <a:chExt cx="2138591" cy="1379813"/>
          </a:xfrm>
        </p:grpSpPr>
        <p:sp>
          <p:nvSpPr>
            <p:cNvPr id="6" name="object 6"/>
            <p:cNvSpPr txBox="1"/>
            <p:nvPr/>
          </p:nvSpPr>
          <p:spPr>
            <a:xfrm>
              <a:off x="968024" y="1716769"/>
              <a:ext cx="1216705" cy="235442"/>
            </a:xfrm>
            <a:prstGeom prst="rect">
              <a:avLst/>
            </a:prstGeom>
          </p:spPr>
          <p:txBody>
            <a:bodyPr vert="horz" wrap="square" lIns="0" tIns="10365" rIns="0" bIns="0" rtlCol="0">
              <a:spAutoFit/>
            </a:bodyPr>
            <a:lstStyle/>
            <a:p>
              <a:pPr marL="23033">
                <a:spcBef>
                  <a:spcPts val="82"/>
                </a:spcBef>
              </a:pPr>
              <a:r>
                <a:rPr sz="1000" b="1" dirty="0">
                  <a:solidFill>
                    <a:srgbClr val="0000FF"/>
                  </a:solidFill>
                  <a:latin typeface="Verdana"/>
                  <a:cs typeface="Verdana"/>
                </a:rPr>
                <a:t>12</a:t>
              </a:r>
              <a:r>
                <a:rPr sz="2400" b="1" baseline="-19841" dirty="0">
                  <a:solidFill>
                    <a:srgbClr val="0000FF"/>
                  </a:solidFill>
                  <a:latin typeface="Verdana"/>
                  <a:cs typeface="Verdana"/>
                </a:rPr>
                <a:t>C </a:t>
              </a:r>
              <a:r>
                <a:rPr sz="2400" b="1" spc="-14" baseline="-19841" dirty="0">
                  <a:solidFill>
                    <a:srgbClr val="0000FF"/>
                  </a:solidFill>
                  <a:latin typeface="Verdana"/>
                  <a:cs typeface="Verdana"/>
                </a:rPr>
                <a:t>+ </a:t>
              </a:r>
              <a:r>
                <a:rPr sz="1000" b="1" dirty="0">
                  <a:solidFill>
                    <a:srgbClr val="0000FF"/>
                  </a:solidFill>
                  <a:latin typeface="Verdana"/>
                  <a:cs typeface="Verdana"/>
                </a:rPr>
                <a:t>12</a:t>
              </a:r>
              <a:r>
                <a:rPr sz="2400" b="1" baseline="-19841" dirty="0">
                  <a:solidFill>
                    <a:srgbClr val="0000FF"/>
                  </a:solidFill>
                  <a:latin typeface="Verdana"/>
                  <a:cs typeface="Verdana"/>
                </a:rPr>
                <a:t>C</a:t>
              </a:r>
              <a:r>
                <a:rPr sz="2400" b="1" spc="558" baseline="-19841" dirty="0">
                  <a:solidFill>
                    <a:srgbClr val="0000FF"/>
                  </a:solidFill>
                  <a:latin typeface="Verdana"/>
                  <a:cs typeface="Verdana"/>
                </a:rPr>
                <a:t> </a:t>
              </a:r>
              <a:r>
                <a:rPr sz="2400" b="1" spc="-14" baseline="-19841" dirty="0">
                  <a:solidFill>
                    <a:srgbClr val="0000FF"/>
                  </a:solidFill>
                  <a:latin typeface="Symbol"/>
                  <a:cs typeface="Symbol"/>
                </a:rPr>
                <a:t></a:t>
              </a:r>
              <a:endParaRPr sz="2400" baseline="-19841" dirty="0">
                <a:latin typeface="Symbol"/>
                <a:cs typeface="Symbol"/>
              </a:endParaRPr>
            </a:p>
          </p:txBody>
        </p:sp>
        <p:sp>
          <p:nvSpPr>
            <p:cNvPr id="7" name="object 7"/>
            <p:cNvSpPr txBox="1"/>
            <p:nvPr/>
          </p:nvSpPr>
          <p:spPr>
            <a:xfrm>
              <a:off x="2184729" y="1780630"/>
              <a:ext cx="921886" cy="1315952"/>
            </a:xfrm>
            <a:prstGeom prst="rect">
              <a:avLst/>
            </a:prstGeom>
          </p:spPr>
          <p:txBody>
            <a:bodyPr vert="horz" wrap="square" lIns="0" tIns="10365" rIns="0" bIns="0" rtlCol="0">
              <a:spAutoFit/>
            </a:bodyPr>
            <a:lstStyle/>
            <a:p>
              <a:pPr marL="23033">
                <a:spcBef>
                  <a:spcPts val="82"/>
                </a:spcBef>
              </a:pPr>
              <a:r>
                <a:rPr sz="1400" b="1" spc="-6" baseline="30864" dirty="0">
                  <a:solidFill>
                    <a:srgbClr val="0000FF"/>
                  </a:solidFill>
                  <a:latin typeface="Verdana"/>
                  <a:cs typeface="Verdana"/>
                </a:rPr>
                <a:t>23</a:t>
              </a:r>
              <a:r>
                <a:rPr sz="1400" b="1" spc="-5" dirty="0">
                  <a:solidFill>
                    <a:srgbClr val="0000FF"/>
                  </a:solidFill>
                  <a:latin typeface="Verdana"/>
                  <a:cs typeface="Verdana"/>
                </a:rPr>
                <a:t>Na  </a:t>
              </a:r>
              <a:r>
                <a:rPr sz="1400" b="1" spc="-9" dirty="0">
                  <a:solidFill>
                    <a:srgbClr val="0000FF"/>
                  </a:solidFill>
                  <a:latin typeface="Verdana"/>
                  <a:cs typeface="Verdana"/>
                </a:rPr>
                <a:t>+</a:t>
              </a:r>
              <a:r>
                <a:rPr sz="1400" b="1" spc="367" dirty="0">
                  <a:solidFill>
                    <a:srgbClr val="0000FF"/>
                  </a:solidFill>
                  <a:latin typeface="Verdana"/>
                  <a:cs typeface="Verdana"/>
                </a:rPr>
                <a:t> </a:t>
              </a:r>
              <a:r>
                <a:rPr sz="1400" b="1" spc="-9" dirty="0">
                  <a:solidFill>
                    <a:srgbClr val="0000FF"/>
                  </a:solidFill>
                  <a:latin typeface="Verdana"/>
                  <a:cs typeface="Verdana"/>
                </a:rPr>
                <a:t>p</a:t>
              </a:r>
              <a:endParaRPr sz="1400" dirty="0">
                <a:latin typeface="Verdana"/>
                <a:cs typeface="Verdana"/>
              </a:endParaRPr>
            </a:p>
            <a:p>
              <a:pPr marL="31094">
                <a:spcBef>
                  <a:spcPts val="23"/>
                </a:spcBef>
              </a:pPr>
              <a:r>
                <a:rPr sz="1400" b="1" spc="-6" baseline="30864" dirty="0">
                  <a:solidFill>
                    <a:srgbClr val="0000FF"/>
                  </a:solidFill>
                  <a:latin typeface="Verdana"/>
                  <a:cs typeface="Verdana"/>
                </a:rPr>
                <a:t>20</a:t>
              </a:r>
              <a:r>
                <a:rPr sz="1400" b="1" spc="-5" dirty="0">
                  <a:solidFill>
                    <a:srgbClr val="0000FF"/>
                  </a:solidFill>
                  <a:latin typeface="Verdana"/>
                  <a:cs typeface="Verdana"/>
                </a:rPr>
                <a:t>Ne  </a:t>
              </a:r>
              <a:r>
                <a:rPr sz="1400" b="1" spc="-9" dirty="0">
                  <a:solidFill>
                    <a:srgbClr val="0000FF"/>
                  </a:solidFill>
                  <a:latin typeface="Verdana"/>
                  <a:cs typeface="Verdana"/>
                </a:rPr>
                <a:t>+</a:t>
              </a:r>
              <a:r>
                <a:rPr sz="1400" b="1" spc="371" dirty="0">
                  <a:solidFill>
                    <a:srgbClr val="0000FF"/>
                  </a:solidFill>
                  <a:latin typeface="Verdana"/>
                  <a:cs typeface="Verdana"/>
                </a:rPr>
                <a:t> </a:t>
              </a:r>
              <a:r>
                <a:rPr sz="1400" b="1" spc="-9" dirty="0">
                  <a:solidFill>
                    <a:srgbClr val="0000FF"/>
                  </a:solidFill>
                  <a:latin typeface="Symbol"/>
                  <a:cs typeface="Symbol"/>
                </a:rPr>
                <a:t></a:t>
              </a:r>
              <a:endParaRPr sz="1400" dirty="0">
                <a:latin typeface="Symbol"/>
                <a:cs typeface="Symbol"/>
              </a:endParaRPr>
            </a:p>
            <a:p>
              <a:pPr marL="31094">
                <a:spcBef>
                  <a:spcPts val="68"/>
                </a:spcBef>
              </a:pPr>
              <a:r>
                <a:rPr sz="1400" b="1" spc="-6" baseline="30864" dirty="0">
                  <a:solidFill>
                    <a:srgbClr val="0000FF"/>
                  </a:solidFill>
                  <a:latin typeface="Verdana"/>
                  <a:cs typeface="Verdana"/>
                </a:rPr>
                <a:t>24</a:t>
              </a:r>
              <a:r>
                <a:rPr sz="1400" b="1" spc="-5" dirty="0">
                  <a:solidFill>
                    <a:srgbClr val="0000FF"/>
                  </a:solidFill>
                  <a:latin typeface="Verdana"/>
                  <a:cs typeface="Verdana"/>
                </a:rPr>
                <a:t>Mg  </a:t>
              </a:r>
              <a:r>
                <a:rPr sz="1400" b="1" spc="-9" dirty="0">
                  <a:solidFill>
                    <a:srgbClr val="0000FF"/>
                  </a:solidFill>
                  <a:latin typeface="Verdana"/>
                  <a:cs typeface="Verdana"/>
                </a:rPr>
                <a:t>+</a:t>
              </a:r>
              <a:r>
                <a:rPr sz="1400" b="1" spc="371" dirty="0">
                  <a:solidFill>
                    <a:srgbClr val="0000FF"/>
                  </a:solidFill>
                  <a:latin typeface="Verdana"/>
                  <a:cs typeface="Verdana"/>
                </a:rPr>
                <a:t> </a:t>
              </a:r>
              <a:r>
                <a:rPr sz="1400" b="1" spc="-5" dirty="0">
                  <a:solidFill>
                    <a:srgbClr val="0000FF"/>
                  </a:solidFill>
                  <a:latin typeface="Symbol"/>
                  <a:cs typeface="Symbol"/>
                </a:rPr>
                <a:t></a:t>
              </a:r>
              <a:endParaRPr sz="1400" dirty="0">
                <a:latin typeface="Symbol"/>
                <a:cs typeface="Symbol"/>
              </a:endParaRPr>
            </a:p>
          </p:txBody>
        </p:sp>
      </p:grp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09DB73F2-881F-4B7A-A1BC-150D8A6220D2}"/>
              </a:ext>
            </a:extLst>
          </p:cNvPr>
          <p:cNvSpPr txBox="1"/>
          <p:nvPr/>
        </p:nvSpPr>
        <p:spPr>
          <a:xfrm>
            <a:off x="4578666" y="3790706"/>
            <a:ext cx="3880142" cy="276999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spAutoFit/>
          </a:bodyPr>
          <a:lstStyle/>
          <a:p>
            <a:r>
              <a:rPr lang="cs-CZ" sz="1200" i="1" spc="-9" dirty="0">
                <a:solidFill>
                  <a:srgbClr val="800000"/>
                </a:solidFill>
                <a:latin typeface="Verdana"/>
                <a:cs typeface="Verdana"/>
              </a:rPr>
              <a:t>spalování </a:t>
            </a:r>
            <a:r>
              <a:rPr lang="cs-CZ" sz="1200" i="1" spc="-5" dirty="0">
                <a:solidFill>
                  <a:srgbClr val="800000"/>
                </a:solidFill>
                <a:latin typeface="Verdana"/>
                <a:cs typeface="Verdana"/>
              </a:rPr>
              <a:t>neonu </a:t>
            </a:r>
            <a:r>
              <a:rPr lang="cs-CZ" sz="1200" i="1" spc="-9" dirty="0">
                <a:solidFill>
                  <a:srgbClr val="800000"/>
                </a:solidFill>
                <a:latin typeface="Verdana"/>
                <a:cs typeface="Verdana"/>
              </a:rPr>
              <a:t>při </a:t>
            </a:r>
            <a:r>
              <a:rPr lang="cs-CZ" sz="1200" i="1" spc="-5" dirty="0">
                <a:solidFill>
                  <a:srgbClr val="800000"/>
                </a:solidFill>
                <a:latin typeface="Verdana"/>
                <a:cs typeface="Verdana"/>
              </a:rPr>
              <a:t>teplotách </a:t>
            </a:r>
            <a:r>
              <a:rPr lang="cs-CZ" sz="1200" i="1" dirty="0">
                <a:solidFill>
                  <a:srgbClr val="800000"/>
                </a:solidFill>
                <a:latin typeface="Verdana"/>
                <a:cs typeface="Verdana"/>
              </a:rPr>
              <a:t>1,0-1,50.10</a:t>
            </a:r>
            <a:r>
              <a:rPr lang="cs-CZ" sz="1200" i="1" baseline="30864" dirty="0">
                <a:solidFill>
                  <a:srgbClr val="800000"/>
                </a:solidFill>
                <a:latin typeface="Verdana"/>
                <a:cs typeface="Verdana"/>
              </a:rPr>
              <a:t>9</a:t>
            </a:r>
            <a:r>
              <a:rPr lang="cs-CZ" sz="1200" i="1" spc="278" baseline="30864" dirty="0">
                <a:solidFill>
                  <a:srgbClr val="800000"/>
                </a:solidFill>
                <a:latin typeface="Verdana"/>
                <a:cs typeface="Verdana"/>
              </a:rPr>
              <a:t> </a:t>
            </a:r>
            <a:r>
              <a:rPr lang="cs-CZ" sz="1200" i="1" spc="-9" dirty="0">
                <a:solidFill>
                  <a:srgbClr val="800000"/>
                </a:solidFill>
                <a:latin typeface="Verdana"/>
                <a:cs typeface="Verdana"/>
              </a:rPr>
              <a:t>K</a:t>
            </a:r>
            <a:endParaRPr lang="cs-CZ" sz="1200" dirty="0"/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8456530B-3D21-411C-9076-05ED800AB3D1}"/>
              </a:ext>
            </a:extLst>
          </p:cNvPr>
          <p:cNvSpPr txBox="1"/>
          <p:nvPr/>
        </p:nvSpPr>
        <p:spPr>
          <a:xfrm>
            <a:off x="481660" y="3807327"/>
            <a:ext cx="3572955" cy="276999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spAutoFit/>
          </a:bodyPr>
          <a:lstStyle/>
          <a:p>
            <a:pPr marL="57582">
              <a:tabLst>
                <a:tab pos="4134949" algn="l"/>
              </a:tabLst>
            </a:pPr>
            <a:r>
              <a:rPr lang="cs-CZ" sz="1200" i="1" spc="-9" dirty="0">
                <a:solidFill>
                  <a:srgbClr val="800000"/>
                </a:solidFill>
                <a:latin typeface="Verdana"/>
                <a:cs typeface="Verdana"/>
              </a:rPr>
              <a:t>spalování </a:t>
            </a:r>
            <a:r>
              <a:rPr lang="cs-CZ" sz="1200" i="1" spc="-5" dirty="0">
                <a:solidFill>
                  <a:srgbClr val="800000"/>
                </a:solidFill>
                <a:latin typeface="Verdana"/>
                <a:cs typeface="Verdana"/>
              </a:rPr>
              <a:t>uhlíku </a:t>
            </a:r>
            <a:r>
              <a:rPr lang="cs-CZ" sz="1200" i="1" spc="-9" dirty="0">
                <a:solidFill>
                  <a:srgbClr val="800000"/>
                </a:solidFill>
                <a:latin typeface="Verdana"/>
                <a:cs typeface="Verdana"/>
              </a:rPr>
              <a:t>při </a:t>
            </a:r>
            <a:r>
              <a:rPr lang="cs-CZ" sz="1200" i="1" spc="-5" dirty="0">
                <a:solidFill>
                  <a:srgbClr val="800000"/>
                </a:solidFill>
                <a:latin typeface="Verdana"/>
                <a:cs typeface="Verdana"/>
              </a:rPr>
              <a:t>teplotách</a:t>
            </a:r>
            <a:r>
              <a:rPr lang="cs-CZ" sz="1200" i="1" spc="73" dirty="0">
                <a:solidFill>
                  <a:srgbClr val="800000"/>
                </a:solidFill>
                <a:latin typeface="Verdana"/>
                <a:cs typeface="Verdana"/>
              </a:rPr>
              <a:t> </a:t>
            </a:r>
            <a:r>
              <a:rPr lang="cs-CZ" sz="1200" i="1" dirty="0">
                <a:solidFill>
                  <a:srgbClr val="800000"/>
                </a:solidFill>
                <a:latin typeface="Verdana"/>
                <a:cs typeface="Verdana"/>
              </a:rPr>
              <a:t>0,5-1,0.10</a:t>
            </a:r>
            <a:r>
              <a:rPr lang="cs-CZ" sz="1200" i="1" baseline="30864" dirty="0">
                <a:solidFill>
                  <a:srgbClr val="800000"/>
                </a:solidFill>
                <a:latin typeface="Verdana"/>
                <a:cs typeface="Verdana"/>
              </a:rPr>
              <a:t>9 </a:t>
            </a:r>
            <a:r>
              <a:rPr lang="cs-CZ" sz="1200" i="1" spc="-9" dirty="0">
                <a:solidFill>
                  <a:srgbClr val="800000"/>
                </a:solidFill>
                <a:latin typeface="Verdana"/>
                <a:cs typeface="Verdana"/>
              </a:rPr>
              <a:t>K</a:t>
            </a:r>
            <a:endParaRPr lang="cs-CZ" sz="1400" dirty="0">
              <a:latin typeface="Verdana"/>
              <a:cs typeface="Verdana"/>
            </a:endParaRPr>
          </a:p>
        </p:txBody>
      </p:sp>
      <p:sp>
        <p:nvSpPr>
          <p:cNvPr id="20" name="Zástupný symbol pro číslo snímku 19">
            <a:extLst>
              <a:ext uri="{FF2B5EF4-FFF2-40B4-BE49-F238E27FC236}">
                <a16:creationId xmlns:a16="http://schemas.microsoft.com/office/drawing/2014/main" id="{E6381374-E28B-4F98-A19D-1C87712C5B44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6457950" y="6356351"/>
            <a:ext cx="1154133" cy="365125"/>
          </a:xfrm>
        </p:spPr>
        <p:txBody>
          <a:bodyPr/>
          <a:lstStyle/>
          <a:p>
            <a:fld id="{B6F15528-21DE-4FAA-801E-634DDDAF4B2B}" type="slidenum">
              <a:rPr lang="cs-CZ" smtClean="0"/>
              <a:t>6</a:t>
            </a:fld>
            <a:endParaRPr lang="cs-CZ" dirty="0"/>
          </a:p>
        </p:txBody>
      </p:sp>
      <p:sp>
        <p:nvSpPr>
          <p:cNvPr id="22" name="TextovéPole 21">
            <a:extLst>
              <a:ext uri="{FF2B5EF4-FFF2-40B4-BE49-F238E27FC236}">
                <a16:creationId xmlns:a16="http://schemas.microsoft.com/office/drawing/2014/main" id="{727220FF-7B8C-4D15-8485-5CF86A00967A}"/>
              </a:ext>
            </a:extLst>
          </p:cNvPr>
          <p:cNvSpPr txBox="1"/>
          <p:nvPr/>
        </p:nvSpPr>
        <p:spPr>
          <a:xfrm>
            <a:off x="481659" y="306354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582">
              <a:spcBef>
                <a:spcPts val="82"/>
              </a:spcBef>
            </a:pPr>
            <a:r>
              <a:rPr lang="cs-CZ" sz="1800" b="1" spc="-5" dirty="0">
                <a:solidFill>
                  <a:srgbClr val="C00000"/>
                </a:solidFill>
                <a:latin typeface="Verdana"/>
                <a:cs typeface="Verdana"/>
              </a:rPr>
              <a:t>Vznik těžších nuklidů</a:t>
            </a:r>
            <a:r>
              <a:rPr lang="cs-CZ" sz="1800" b="1" spc="-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</a:p>
        </p:txBody>
      </p:sp>
      <p:pic>
        <p:nvPicPr>
          <p:cNvPr id="23" name="Vesmír6-1">
            <a:hlinkClick r:id="" action="ppaction://media"/>
            <a:extLst>
              <a:ext uri="{FF2B5EF4-FFF2-40B4-BE49-F238E27FC236}">
                <a16:creationId xmlns:a16="http://schemas.microsoft.com/office/drawing/2014/main" id="{8BAD0F3F-9C2E-48DD-95FB-7A73ED70F3E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57541" y="136524"/>
            <a:ext cx="609600" cy="609600"/>
          </a:xfrm>
          <a:prstGeom prst="rect">
            <a:avLst/>
          </a:prstGeom>
        </p:spPr>
      </p:pic>
      <p:pic>
        <p:nvPicPr>
          <p:cNvPr id="24" name="Vesmír6-2">
            <a:hlinkClick r:id="" action="ppaction://media"/>
            <a:extLst>
              <a:ext uri="{FF2B5EF4-FFF2-40B4-BE49-F238E27FC236}">
                <a16:creationId xmlns:a16="http://schemas.microsoft.com/office/drawing/2014/main" id="{9FAF170D-4563-4B69-9506-936C8F652C6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3071" y="4416508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177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1999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376</TotalTime>
  <Words>752</Words>
  <Application>Microsoft Office PowerPoint</Application>
  <PresentationFormat>Předvádění na obrazovce (4:3)</PresentationFormat>
  <Paragraphs>118</Paragraphs>
  <Slides>6</Slides>
  <Notes>0</Notes>
  <HiddenSlides>0</HiddenSlides>
  <MMClips>8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13" baseType="lpstr">
      <vt:lpstr>Arial</vt:lpstr>
      <vt:lpstr>Calibri</vt:lpstr>
      <vt:lpstr>Calibri Light</vt:lpstr>
      <vt:lpstr>Symbol</vt:lpstr>
      <vt:lpstr>Times New Roman</vt:lpstr>
      <vt:lpstr>Verdana</vt:lpstr>
      <vt:lpstr>Motiv Office</vt:lpstr>
      <vt:lpstr>10. Reakce probíhající ve vesmíru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10. Reakce probíhající ve vesmíru</dc:title>
  <dc:creator>Jiří Příhoda</dc:creator>
  <cp:lastModifiedBy>Jiří Příhoda</cp:lastModifiedBy>
  <cp:revision>15</cp:revision>
  <dcterms:created xsi:type="dcterms:W3CDTF">2020-10-28T02:14:30Z</dcterms:created>
  <dcterms:modified xsi:type="dcterms:W3CDTF">2020-11-05T21:32:38Z</dcterms:modified>
</cp:coreProperties>
</file>