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370" r:id="rId2"/>
    <p:sldId id="371" r:id="rId3"/>
    <p:sldId id="372" r:id="rId4"/>
    <p:sldId id="373" r:id="rId5"/>
    <p:sldId id="374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6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DF0E9-48AE-4535-A69C-B403322DA065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B08FC-6BAE-4835-8894-9582A9BF57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95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ABF3-4358-4E8A-8BF3-C3A5F554A05A}" type="datetime1">
              <a:rPr lang="cs-CZ" smtClean="0"/>
              <a:t>16.11.2020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55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27D-9E72-4EF9-AF9C-B2DC8D65D3EA}" type="datetime1">
              <a:rPr lang="cs-CZ" smtClean="0"/>
              <a:t>16.11.2020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75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9179D-1FB5-407B-ACE4-A90024F14A67}" type="datetime1">
              <a:rPr lang="cs-CZ" smtClean="0"/>
              <a:t>16.11.2020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207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2A963-BD59-4871-93AB-C8115075FDE1}" type="datetime1">
              <a:rPr lang="cs-CZ" smtClean="0"/>
              <a:t>16.11.2020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086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027F2-2144-45FA-B9AF-9EE6063AC366}" type="datetime1">
              <a:rPr lang="cs-CZ" smtClean="0"/>
              <a:t>16.11.2020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29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B22A-EF6E-4D1F-8CEA-C78C789A9B60}" type="datetime1">
              <a:rPr lang="cs-CZ" smtClean="0"/>
              <a:t>16.11.2020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79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0FF7-F440-4979-8462-7EC15226172A}" type="datetime1">
              <a:rPr lang="cs-CZ" smtClean="0"/>
              <a:t>16.11.2020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19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BAE0-D2C1-4E06-B3B8-0A0BC0AB5C62}" type="datetime1">
              <a:rPr lang="cs-CZ" smtClean="0"/>
              <a:t>16.11.2020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05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550E-7C72-4BC5-8EDB-737928B1C1DA}" type="datetime1">
              <a:rPr lang="cs-CZ" smtClean="0"/>
              <a:t>16.11.2020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564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1A7C-87D4-4E3B-8D23-ACB85D54B0F8}" type="datetime1">
              <a:rPr lang="cs-CZ" smtClean="0"/>
              <a:t>16.11.2020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74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D515-5AD4-4B98-A884-2E6D6E31BDA7}" type="datetime1">
              <a:rPr lang="cs-CZ" smtClean="0"/>
              <a:t>16.11.2020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60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4E1A-C9F5-45F3-A2EC-F93B7FB9BADD}" type="datetime1">
              <a:rPr lang="cs-CZ" smtClean="0"/>
              <a:t>16.11.2020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92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075D3-C93D-4F8D-BD35-6C8BA88644EB}" type="datetime1">
              <a:rPr lang="cs-CZ" smtClean="0"/>
              <a:t>16.11.2020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F9384-BB0E-4587-972C-B809DE112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11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438" y="806156"/>
            <a:ext cx="7704453" cy="319217"/>
          </a:xfrm>
          <a:prstGeom prst="rect">
            <a:avLst/>
          </a:prstGeom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</a:pP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11. Jak </a:t>
            </a:r>
            <a:r>
              <a:rPr sz="1995" b="1" dirty="0">
                <a:solidFill>
                  <a:srgbClr val="0000FF"/>
                </a:solidFill>
                <a:latin typeface="Verdana"/>
                <a:cs typeface="Verdana"/>
              </a:rPr>
              <a:t>se ztrácí </a:t>
            </a: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energie </a:t>
            </a:r>
            <a:r>
              <a:rPr sz="1995" b="1" dirty="0">
                <a:solidFill>
                  <a:srgbClr val="0000FF"/>
                </a:solidFill>
                <a:latin typeface="Verdana"/>
                <a:cs typeface="Verdana"/>
              </a:rPr>
              <a:t>záření </a:t>
            </a: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při </a:t>
            </a:r>
            <a:r>
              <a:rPr sz="1995" b="1" dirty="0">
                <a:solidFill>
                  <a:srgbClr val="0000FF"/>
                </a:solidFill>
                <a:latin typeface="Verdana"/>
                <a:cs typeface="Verdana"/>
              </a:rPr>
              <a:t>průchodu</a:t>
            </a:r>
            <a:r>
              <a:rPr sz="1995" b="1" spc="-1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995" b="1" dirty="0">
                <a:solidFill>
                  <a:srgbClr val="0000FF"/>
                </a:solidFill>
                <a:latin typeface="Verdana"/>
                <a:cs typeface="Verdana"/>
              </a:rPr>
              <a:t>hmotou?</a:t>
            </a:r>
            <a:endParaRPr sz="1995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6" y="1614654"/>
            <a:ext cx="2773613" cy="50290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600" b="1" spc="-9" dirty="0">
                <a:solidFill>
                  <a:srgbClr val="800000"/>
                </a:solidFill>
                <a:latin typeface="Verdana"/>
                <a:cs typeface="Verdana"/>
              </a:rPr>
              <a:t>Pro </a:t>
            </a:r>
            <a:r>
              <a:rPr sz="1600" b="1" spc="-5" dirty="0">
                <a:solidFill>
                  <a:srgbClr val="800000"/>
                </a:solidFill>
                <a:latin typeface="Verdana"/>
                <a:cs typeface="Verdana"/>
              </a:rPr>
              <a:t>lineární </a:t>
            </a:r>
            <a:r>
              <a:rPr sz="1600" b="1" spc="-9" dirty="0">
                <a:solidFill>
                  <a:srgbClr val="800000"/>
                </a:solidFill>
                <a:latin typeface="Verdana"/>
                <a:cs typeface="Verdana"/>
              </a:rPr>
              <a:t>přenos </a:t>
            </a:r>
            <a:r>
              <a:rPr sz="1600" b="1" spc="-5" dirty="0">
                <a:solidFill>
                  <a:srgbClr val="800000"/>
                </a:solidFill>
                <a:latin typeface="Verdana"/>
                <a:cs typeface="Verdana"/>
              </a:rPr>
              <a:t>energie platí: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725" y="2430186"/>
            <a:ext cx="7895165" cy="59678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9" dirty="0">
                <a:latin typeface="Verdana"/>
                <a:cs typeface="Verdana"/>
              </a:rPr>
              <a:t>Z … </a:t>
            </a:r>
            <a:r>
              <a:rPr sz="1270" b="1" spc="-5" dirty="0">
                <a:latin typeface="Verdana"/>
                <a:cs typeface="Verdana"/>
              </a:rPr>
              <a:t>nábojové číslo</a:t>
            </a:r>
            <a:r>
              <a:rPr sz="1270" b="1" spc="27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částice</a:t>
            </a:r>
            <a:endParaRPr sz="1270" b="1" dirty="0">
              <a:latin typeface="Verdana"/>
              <a:cs typeface="Verdana"/>
            </a:endParaRPr>
          </a:p>
          <a:p>
            <a:pPr marL="11516" marR="4607">
              <a:spcBef>
                <a:spcPts val="23"/>
              </a:spcBef>
            </a:pPr>
            <a:r>
              <a:rPr sz="1270" b="1" spc="-9" dirty="0">
                <a:latin typeface="Verdana"/>
                <a:cs typeface="Verdana"/>
              </a:rPr>
              <a:t>n ... </a:t>
            </a:r>
            <a:r>
              <a:rPr sz="1270" b="1" spc="-5" dirty="0">
                <a:latin typeface="Verdana"/>
                <a:cs typeface="Verdana"/>
              </a:rPr>
              <a:t>(hustota elektronů absorbujícího prostředí) počet elektronů v </a:t>
            </a:r>
            <a:r>
              <a:rPr sz="1270" b="1" spc="-9" dirty="0">
                <a:latin typeface="Verdana"/>
                <a:cs typeface="Verdana"/>
              </a:rPr>
              <a:t>objemové </a:t>
            </a:r>
            <a:r>
              <a:rPr sz="1270" b="1" spc="-5" dirty="0">
                <a:latin typeface="Verdana"/>
                <a:cs typeface="Verdana"/>
              </a:rPr>
              <a:t>jednotce  v </a:t>
            </a:r>
            <a:r>
              <a:rPr sz="1270" b="1" spc="-9" dirty="0">
                <a:latin typeface="Verdana"/>
                <a:cs typeface="Verdana"/>
              </a:rPr>
              <a:t>… </a:t>
            </a:r>
            <a:r>
              <a:rPr sz="1270" b="1" spc="-5" dirty="0">
                <a:latin typeface="Verdana"/>
                <a:cs typeface="Verdana"/>
              </a:rPr>
              <a:t>rychlost </a:t>
            </a:r>
            <a:r>
              <a:rPr sz="1270" b="1" spc="-9" dirty="0">
                <a:latin typeface="Verdana"/>
                <a:cs typeface="Verdana"/>
              </a:rPr>
              <a:t>částic</a:t>
            </a:r>
            <a:endParaRPr sz="1270" b="1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3236" y="1551596"/>
            <a:ext cx="1113057" cy="75625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941" rIns="0" bIns="0" rtlCol="0">
            <a:spAutoFit/>
          </a:bodyPr>
          <a:lstStyle/>
          <a:p>
            <a:pPr marL="36277" marR="39156" indent="-13820">
              <a:lnSpc>
                <a:spcPct val="115599"/>
              </a:lnSpc>
              <a:spcBef>
                <a:spcPts val="86"/>
              </a:spcBef>
              <a:tabLst>
                <a:tab pos="641461" algn="l"/>
                <a:tab pos="785992" algn="l"/>
              </a:tabLst>
            </a:pPr>
            <a:r>
              <a:rPr sz="2176" spc="27" dirty="0">
                <a:latin typeface="Times New Roman"/>
                <a:cs typeface="Times New Roman"/>
              </a:rPr>
              <a:t>d</a:t>
            </a:r>
            <a:r>
              <a:rPr sz="2176" spc="54" dirty="0">
                <a:latin typeface="Times New Roman"/>
                <a:cs typeface="Times New Roman"/>
              </a:rPr>
              <a:t>E</a:t>
            </a:r>
            <a:r>
              <a:rPr sz="2176" dirty="0">
                <a:latin typeface="Times New Roman"/>
                <a:cs typeface="Times New Roman"/>
              </a:rPr>
              <a:t>	</a:t>
            </a:r>
            <a:r>
              <a:rPr sz="2176" spc="113" dirty="0">
                <a:latin typeface="Times New Roman"/>
                <a:cs typeface="Times New Roman"/>
              </a:rPr>
              <a:t>Z</a:t>
            </a:r>
            <a:r>
              <a:rPr sz="1904" spc="183" baseline="43650" dirty="0">
                <a:latin typeface="Times New Roman"/>
                <a:cs typeface="Times New Roman"/>
              </a:rPr>
              <a:t>2</a:t>
            </a:r>
            <a:r>
              <a:rPr sz="2176" spc="32" dirty="0">
                <a:latin typeface="Times New Roman"/>
                <a:cs typeface="Times New Roman"/>
              </a:rPr>
              <a:t>n  </a:t>
            </a:r>
            <a:r>
              <a:rPr sz="2176" spc="36" dirty="0">
                <a:latin typeface="Times New Roman"/>
                <a:cs typeface="Times New Roman"/>
              </a:rPr>
              <a:t>dx		</a:t>
            </a:r>
            <a:r>
              <a:rPr sz="2176" spc="45" dirty="0">
                <a:latin typeface="Times New Roman"/>
                <a:cs typeface="Times New Roman"/>
              </a:rPr>
              <a:t>v</a:t>
            </a:r>
            <a:endParaRPr sz="2176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4436" y="1722765"/>
            <a:ext cx="169866" cy="348208"/>
          </a:xfrm>
          <a:prstGeom prst="rect">
            <a:avLst/>
          </a:prstGeom>
        </p:spPr>
        <p:txBody>
          <a:bodyPr vert="horz" wrap="square" lIns="0" tIns="13243" rIns="0" bIns="0" rtlCol="0">
            <a:spAutoFit/>
          </a:bodyPr>
          <a:lstStyle/>
          <a:p>
            <a:pPr>
              <a:spcBef>
                <a:spcPts val="103"/>
              </a:spcBef>
            </a:pPr>
            <a:r>
              <a:rPr sz="2176" spc="50" dirty="0">
                <a:latin typeface="Symbol"/>
                <a:cs typeface="Symbol"/>
              </a:rPr>
              <a:t></a:t>
            </a:r>
            <a:endParaRPr sz="2176" dirty="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23738" y="1722765"/>
            <a:ext cx="409406" cy="34820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3243" rIns="0" bIns="0" rtlCol="0">
            <a:spAutoFit/>
          </a:bodyPr>
          <a:lstStyle/>
          <a:p>
            <a:pPr>
              <a:spcBef>
                <a:spcPts val="103"/>
              </a:spcBef>
            </a:pPr>
            <a:r>
              <a:rPr sz="2176" spc="54" dirty="0">
                <a:latin typeface="Times New Roman"/>
                <a:cs typeface="Times New Roman"/>
              </a:rPr>
              <a:t>L</a:t>
            </a:r>
            <a:r>
              <a:rPr sz="2176" spc="-122" dirty="0">
                <a:latin typeface="Times New Roman"/>
                <a:cs typeface="Times New Roman"/>
              </a:rPr>
              <a:t> </a:t>
            </a:r>
            <a:r>
              <a:rPr sz="2176" spc="50" dirty="0">
                <a:latin typeface="Symbol"/>
                <a:cs typeface="Symbol"/>
              </a:rPr>
              <a:t></a:t>
            </a:r>
            <a:endParaRPr sz="2176" dirty="0">
              <a:latin typeface="Symbol"/>
              <a:cs typeface="Symbo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7725" y="3256392"/>
            <a:ext cx="5148567" cy="337225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597501" y="1951578"/>
            <a:ext cx="347794" cy="0"/>
          </a:xfrm>
          <a:custGeom>
            <a:avLst/>
            <a:gdLst/>
            <a:ahLst/>
            <a:cxnLst/>
            <a:rect l="l" t="t" r="r" b="b"/>
            <a:pathLst>
              <a:path w="383539">
                <a:moveTo>
                  <a:pt x="0" y="0"/>
                </a:moveTo>
                <a:lnTo>
                  <a:pt x="383451" y="0"/>
                </a:lnTo>
              </a:path>
            </a:pathLst>
          </a:custGeom>
          <a:ln w="3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5207001" y="1951578"/>
            <a:ext cx="469292" cy="0"/>
          </a:xfrm>
          <a:custGeom>
            <a:avLst/>
            <a:gdLst/>
            <a:ahLst/>
            <a:cxnLst/>
            <a:rect l="l" t="t" r="r" b="b"/>
            <a:pathLst>
              <a:path w="517525">
                <a:moveTo>
                  <a:pt x="0" y="0"/>
                </a:moveTo>
                <a:lnTo>
                  <a:pt x="517112" y="0"/>
                </a:lnTo>
              </a:path>
            </a:pathLst>
          </a:custGeom>
          <a:ln w="3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4E710984-D01E-4935-97B2-52562AA3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1</a:t>
            </a:fld>
            <a:endParaRPr lang="cs-CZ"/>
          </a:p>
        </p:txBody>
      </p:sp>
      <p:pic>
        <p:nvPicPr>
          <p:cNvPr id="12" name="ZtrátaE1-1">
            <a:hlinkClick r:id="" action="ppaction://media"/>
            <a:extLst>
              <a:ext uri="{FF2B5EF4-FFF2-40B4-BE49-F238E27FC236}">
                <a16:creationId xmlns:a16="http://schemas.microsoft.com/office/drawing/2014/main" id="{BBAFB2E4-3773-4695-B16E-083C4CEF0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14870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848" y="311834"/>
            <a:ext cx="3089217" cy="3182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Absorpce</a:t>
            </a:r>
            <a:r>
              <a:rPr sz="2000" b="1" spc="-77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neutronů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9789" y="779816"/>
            <a:ext cx="7813282" cy="18814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296691" marR="4607" indent="-285750">
              <a:lnSpc>
                <a:spcPct val="117300"/>
              </a:lnSpc>
              <a:spcBef>
                <a:spcPts val="91"/>
              </a:spcBef>
              <a:buFont typeface="Wingdings" panose="05000000000000000000" pitchFamily="2" charset="2"/>
              <a:buChar char="§"/>
              <a:tabLst>
                <a:tab pos="213053" algn="l"/>
                <a:tab pos="213628" algn="l"/>
              </a:tabLst>
            </a:pPr>
            <a:r>
              <a:rPr lang="cs-CZ" b="1" spc="-5" dirty="0">
                <a:latin typeface="Verdana"/>
                <a:cs typeface="Verdana"/>
              </a:rPr>
              <a:t>V</a:t>
            </a:r>
            <a:r>
              <a:rPr b="1" spc="-5" dirty="0" err="1">
                <a:latin typeface="Verdana"/>
                <a:cs typeface="Verdana"/>
              </a:rPr>
              <a:t>olné</a:t>
            </a:r>
            <a:r>
              <a:rPr b="1" spc="-5" dirty="0">
                <a:latin typeface="Verdana"/>
                <a:cs typeface="Verdana"/>
              </a:rPr>
              <a:t> </a:t>
            </a:r>
            <a:r>
              <a:rPr b="1" spc="-9" dirty="0">
                <a:latin typeface="Verdana"/>
                <a:cs typeface="Verdana"/>
              </a:rPr>
              <a:t>neutrony </a:t>
            </a:r>
            <a:r>
              <a:rPr b="1" spc="-14" dirty="0">
                <a:latin typeface="Verdana"/>
                <a:cs typeface="Verdana"/>
              </a:rPr>
              <a:t>se </a:t>
            </a:r>
            <a:r>
              <a:rPr b="1" spc="-9" dirty="0">
                <a:latin typeface="Verdana"/>
                <a:cs typeface="Verdana"/>
              </a:rPr>
              <a:t>spontánně </a:t>
            </a:r>
            <a:r>
              <a:rPr b="1" spc="-5" dirty="0">
                <a:latin typeface="Verdana"/>
                <a:cs typeface="Verdana"/>
              </a:rPr>
              <a:t>rozpadají </a:t>
            </a:r>
            <a:r>
              <a:rPr b="1" spc="-5" dirty="0" err="1">
                <a:latin typeface="Verdana"/>
                <a:cs typeface="Verdana"/>
              </a:rPr>
              <a:t>radioaktivitou</a:t>
            </a:r>
            <a:r>
              <a:rPr b="1" spc="-5" dirty="0">
                <a:latin typeface="Verdana"/>
                <a:cs typeface="Verdana"/>
              </a:rPr>
              <a:t> </a:t>
            </a:r>
            <a:r>
              <a:rPr sz="2000" b="1" spc="18" dirty="0">
                <a:latin typeface="Symbol"/>
                <a:cs typeface="Symbol"/>
              </a:rPr>
              <a:t></a:t>
            </a:r>
            <a:r>
              <a:rPr sz="2000" b="1" spc="18" baseline="30000" dirty="0">
                <a:latin typeface="Verdana"/>
                <a:cs typeface="Verdana"/>
              </a:rPr>
              <a:t>-</a:t>
            </a:r>
            <a:r>
              <a:rPr b="1" spc="18" dirty="0">
                <a:latin typeface="Verdana"/>
                <a:cs typeface="Verdana"/>
              </a:rPr>
              <a:t> </a:t>
            </a:r>
            <a:br>
              <a:rPr lang="cs-CZ" b="1" spc="18" dirty="0">
                <a:latin typeface="Verdana"/>
                <a:cs typeface="Verdana"/>
              </a:rPr>
            </a:br>
            <a:r>
              <a:rPr sz="1600" b="1" spc="-5" dirty="0">
                <a:latin typeface="Verdana"/>
                <a:cs typeface="Verdana"/>
              </a:rPr>
              <a:t>s poločasem </a:t>
            </a:r>
            <a:r>
              <a:rPr sz="1600" b="1" spc="5" dirty="0">
                <a:latin typeface="Verdana"/>
                <a:cs typeface="Verdana"/>
              </a:rPr>
              <a:t>asi </a:t>
            </a:r>
            <a:r>
              <a:rPr sz="1600" b="1" spc="-9" dirty="0">
                <a:latin typeface="Verdana"/>
                <a:cs typeface="Verdana"/>
              </a:rPr>
              <a:t>12 minut </a:t>
            </a:r>
            <a:r>
              <a:rPr sz="1600" b="1" spc="-5" dirty="0" err="1">
                <a:solidFill>
                  <a:srgbClr val="0070C0"/>
                </a:solidFill>
                <a:latin typeface="Verdana"/>
                <a:cs typeface="Verdana"/>
              </a:rPr>
              <a:t>na</a:t>
            </a: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600" b="1" spc="-9" dirty="0" err="1">
                <a:solidFill>
                  <a:srgbClr val="0070C0"/>
                </a:solidFill>
                <a:latin typeface="Verdana"/>
                <a:cs typeface="Verdana"/>
              </a:rPr>
              <a:t>protony</a:t>
            </a:r>
            <a:r>
              <a:rPr sz="1600" b="1" spc="-9" dirty="0">
                <a:solidFill>
                  <a:srgbClr val="0070C0"/>
                </a:solidFill>
                <a:latin typeface="Verdana"/>
                <a:cs typeface="Verdana"/>
              </a:rPr>
              <a:t>, </a:t>
            </a: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elektrony a</a:t>
            </a:r>
            <a:r>
              <a:rPr sz="1600" b="1" spc="-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(anti)</a:t>
            </a:r>
            <a:r>
              <a:rPr sz="1600" b="1" spc="-5" dirty="0" err="1">
                <a:solidFill>
                  <a:srgbClr val="0070C0"/>
                </a:solidFill>
                <a:latin typeface="Verdana"/>
                <a:cs typeface="Verdana"/>
              </a:rPr>
              <a:t>neutrina</a:t>
            </a:r>
            <a:r>
              <a:rPr sz="1600" spc="-5" dirty="0">
                <a:solidFill>
                  <a:srgbClr val="0070C0"/>
                </a:solidFill>
                <a:latin typeface="Verdana"/>
                <a:cs typeface="Verdana"/>
              </a:rPr>
              <a:t>.</a:t>
            </a:r>
            <a:endParaRPr lang="cs-CZ" sz="1600" spc="-5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296691" marR="4607" indent="-285750">
              <a:lnSpc>
                <a:spcPct val="117300"/>
              </a:lnSpc>
              <a:spcBef>
                <a:spcPts val="91"/>
              </a:spcBef>
              <a:buFont typeface="Wingdings" panose="05000000000000000000" pitchFamily="2" charset="2"/>
              <a:buChar char="§"/>
              <a:tabLst>
                <a:tab pos="213053" algn="l"/>
                <a:tab pos="213628" algn="l"/>
              </a:tabLst>
            </a:pPr>
            <a:endParaRPr sz="1600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296691" marR="267755" indent="-285750">
              <a:lnSpc>
                <a:spcPts val="1786"/>
              </a:lnSpc>
              <a:spcBef>
                <a:spcPts val="77"/>
              </a:spcBef>
              <a:buFont typeface="Wingdings" panose="05000000000000000000" pitchFamily="2" charset="2"/>
              <a:buChar char="§"/>
              <a:tabLst>
                <a:tab pos="213053" algn="l"/>
                <a:tab pos="213628" algn="l"/>
              </a:tabLst>
            </a:pPr>
            <a:r>
              <a:rPr sz="1600" spc="-5" dirty="0">
                <a:latin typeface="Verdana"/>
                <a:cs typeface="Verdana"/>
              </a:rPr>
              <a:t>Ionizaci prostředí způsobují </a:t>
            </a:r>
            <a:r>
              <a:rPr sz="1600" spc="5" dirty="0">
                <a:latin typeface="Verdana"/>
                <a:cs typeface="Verdana"/>
              </a:rPr>
              <a:t>až </a:t>
            </a:r>
            <a:r>
              <a:rPr sz="1600" b="1" spc="-5" dirty="0">
                <a:latin typeface="Verdana"/>
                <a:cs typeface="Verdana"/>
              </a:rPr>
              <a:t>sekundární částice</a:t>
            </a:r>
            <a:r>
              <a:rPr sz="1600" spc="-5" dirty="0">
                <a:latin typeface="Verdana"/>
                <a:cs typeface="Verdana"/>
              </a:rPr>
              <a:t>, jež vznikají </a:t>
            </a:r>
            <a:r>
              <a:rPr sz="1600" dirty="0">
                <a:latin typeface="Verdana"/>
                <a:cs typeface="Verdana"/>
              </a:rPr>
              <a:t>při </a:t>
            </a:r>
            <a:r>
              <a:rPr sz="1600" spc="-5" dirty="0">
                <a:latin typeface="Verdana"/>
                <a:cs typeface="Verdana"/>
              </a:rPr>
              <a:t>interakci neutronů s </a:t>
            </a:r>
            <a:r>
              <a:rPr sz="1600" spc="-9" dirty="0" err="1">
                <a:latin typeface="Verdana"/>
                <a:cs typeface="Verdana"/>
              </a:rPr>
              <a:t>jádry</a:t>
            </a:r>
            <a:r>
              <a:rPr sz="1600" spc="-9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atomů (odražená </a:t>
            </a:r>
            <a:r>
              <a:rPr sz="1600" spc="-9" dirty="0">
                <a:latin typeface="Verdana"/>
                <a:cs typeface="Verdana"/>
              </a:rPr>
              <a:t>lehká </a:t>
            </a:r>
            <a:r>
              <a:rPr sz="1600" spc="-5" dirty="0">
                <a:latin typeface="Verdana"/>
                <a:cs typeface="Verdana"/>
              </a:rPr>
              <a:t>jádra, záření </a:t>
            </a:r>
            <a:r>
              <a:rPr sz="1600" spc="5" dirty="0">
                <a:latin typeface="Symbol"/>
                <a:cs typeface="Symbol"/>
              </a:rPr>
              <a:t></a:t>
            </a:r>
            <a:r>
              <a:rPr sz="1600" spc="5" dirty="0">
                <a:latin typeface="Verdana"/>
                <a:cs typeface="Verdana"/>
              </a:rPr>
              <a:t>, </a:t>
            </a:r>
            <a:r>
              <a:rPr sz="1600" spc="-9" dirty="0">
                <a:latin typeface="Verdana"/>
                <a:cs typeface="Verdana"/>
              </a:rPr>
              <a:t>protony, </a:t>
            </a:r>
            <a:r>
              <a:rPr sz="1600" spc="-5" dirty="0">
                <a:latin typeface="Verdana"/>
                <a:cs typeface="Verdana"/>
              </a:rPr>
              <a:t>částice </a:t>
            </a:r>
            <a:r>
              <a:rPr sz="1600" dirty="0">
                <a:latin typeface="Verdana"/>
                <a:cs typeface="Verdana"/>
              </a:rPr>
              <a:t>alfa,</a:t>
            </a:r>
            <a:r>
              <a:rPr sz="1600" spc="63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apod.)</a:t>
            </a:r>
            <a:endParaRPr sz="1600" dirty="0">
              <a:latin typeface="Verdana"/>
              <a:cs typeface="Verdana"/>
            </a:endParaRPr>
          </a:p>
          <a:p>
            <a:pPr>
              <a:spcBef>
                <a:spcPts val="14"/>
              </a:spcBef>
            </a:pP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6318" y="3740585"/>
            <a:ext cx="7860224" cy="97401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lang="cs-CZ" b="1" dirty="0">
                <a:latin typeface="Verdana"/>
                <a:cs typeface="Verdana"/>
              </a:rPr>
              <a:t>Pružný</a:t>
            </a:r>
            <a:r>
              <a:rPr lang="cs-CZ" b="1" spc="5" dirty="0">
                <a:latin typeface="Verdana"/>
                <a:cs typeface="Verdana"/>
              </a:rPr>
              <a:t> </a:t>
            </a:r>
            <a:r>
              <a:rPr lang="cs-CZ" b="1" spc="-5" dirty="0">
                <a:latin typeface="Verdana"/>
                <a:cs typeface="Verdana"/>
              </a:rPr>
              <a:t>rozptyl</a:t>
            </a:r>
            <a:endParaRPr lang="cs-CZ" dirty="0">
              <a:latin typeface="Verdana"/>
              <a:cs typeface="Verdana"/>
            </a:endParaRPr>
          </a:p>
          <a:p>
            <a:pPr marL="52974">
              <a:spcBef>
                <a:spcPts val="1492"/>
              </a:spcBef>
            </a:pPr>
            <a:r>
              <a:rPr lang="cs-CZ" sz="1224" spc="-5" dirty="0">
                <a:latin typeface="Times New Roman"/>
                <a:cs typeface="Times New Roman"/>
              </a:rPr>
              <a:t>- </a:t>
            </a:r>
            <a:r>
              <a:rPr lang="cs-CZ" sz="1600" spc="-5" dirty="0">
                <a:latin typeface="Verdana"/>
                <a:cs typeface="Verdana"/>
              </a:rPr>
              <a:t>neutrony ztrácejí </a:t>
            </a:r>
            <a:r>
              <a:rPr lang="cs-CZ" sz="1600" dirty="0">
                <a:latin typeface="Verdana"/>
                <a:cs typeface="Verdana"/>
              </a:rPr>
              <a:t>při </a:t>
            </a:r>
            <a:r>
              <a:rPr lang="cs-CZ" sz="1600" spc="-5" dirty="0">
                <a:latin typeface="Verdana"/>
                <a:cs typeface="Verdana"/>
              </a:rPr>
              <a:t>průchodu </a:t>
            </a:r>
            <a:r>
              <a:rPr lang="cs-CZ" sz="1600" spc="-9" dirty="0">
                <a:latin typeface="Verdana"/>
                <a:cs typeface="Verdana"/>
              </a:rPr>
              <a:t>látkou svou </a:t>
            </a:r>
            <a:r>
              <a:rPr lang="cs-CZ" sz="1600" dirty="0">
                <a:latin typeface="Verdana"/>
                <a:cs typeface="Verdana"/>
              </a:rPr>
              <a:t>energii </a:t>
            </a:r>
            <a:r>
              <a:rPr lang="cs-CZ" sz="1600" spc="-5" dirty="0">
                <a:latin typeface="Verdana"/>
                <a:cs typeface="Verdana"/>
              </a:rPr>
              <a:t>srážkami s atomovými</a:t>
            </a:r>
            <a:r>
              <a:rPr lang="cs-CZ" sz="1600" spc="14" dirty="0">
                <a:latin typeface="Verdana"/>
                <a:cs typeface="Verdana"/>
              </a:rPr>
              <a:t> </a:t>
            </a:r>
            <a:r>
              <a:rPr lang="cs-CZ" sz="1600" spc="-5" dirty="0">
                <a:latin typeface="Verdana"/>
                <a:cs typeface="Verdana"/>
              </a:rPr>
              <a:t>jádry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847" y="5715842"/>
            <a:ext cx="7813283" cy="11345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11516" marR="4607" algn="just">
              <a:lnSpc>
                <a:spcPct val="117200"/>
              </a:lnSpc>
              <a:spcBef>
                <a:spcPts val="91"/>
              </a:spcBef>
            </a:pPr>
            <a:r>
              <a:rPr sz="1270" b="1" spc="-9" dirty="0">
                <a:solidFill>
                  <a:srgbClr val="C00000"/>
                </a:solidFill>
                <a:latin typeface="Symbol"/>
                <a:cs typeface="Symbol"/>
              </a:rPr>
              <a:t></a:t>
            </a:r>
            <a:r>
              <a:rPr sz="1270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nejúčinněji </a:t>
            </a:r>
            <a:r>
              <a:rPr sz="1600" b="1" spc="-14" dirty="0">
                <a:solidFill>
                  <a:srgbClr val="C00000"/>
                </a:solidFill>
                <a:latin typeface="Verdana"/>
                <a:cs typeface="Verdana"/>
              </a:rPr>
              <a:t>se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neutrony zpomalují při </a:t>
            </a:r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srážkách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s lehkými jádry </a:t>
            </a:r>
            <a:r>
              <a:rPr sz="1600" spc="-5" dirty="0">
                <a:latin typeface="Verdana"/>
                <a:cs typeface="Verdana"/>
              </a:rPr>
              <a:t>tj. </a:t>
            </a:r>
            <a:r>
              <a:rPr sz="1600" dirty="0">
                <a:latin typeface="Verdana"/>
                <a:cs typeface="Verdana"/>
              </a:rPr>
              <a:t>při </a:t>
            </a:r>
            <a:r>
              <a:rPr sz="1600" spc="-9" dirty="0">
                <a:latin typeface="Verdana"/>
                <a:cs typeface="Verdana"/>
              </a:rPr>
              <a:t>srážce </a:t>
            </a:r>
            <a:r>
              <a:rPr sz="1600" spc="-5" dirty="0" err="1">
                <a:latin typeface="Verdana"/>
                <a:cs typeface="Verdana"/>
              </a:rPr>
              <a:t>neutronu</a:t>
            </a:r>
            <a:r>
              <a:rPr sz="1600" spc="-5" dirty="0">
                <a:latin typeface="Verdana"/>
                <a:cs typeface="Verdana"/>
              </a:rPr>
              <a:t> s jádrem </a:t>
            </a:r>
            <a:r>
              <a:rPr sz="1600" spc="-9" dirty="0">
                <a:latin typeface="Verdana"/>
                <a:cs typeface="Verdana"/>
              </a:rPr>
              <a:t>vodíku se </a:t>
            </a:r>
            <a:r>
              <a:rPr sz="1600" spc="-14" dirty="0">
                <a:latin typeface="Symbol"/>
                <a:cs typeface="Symbol"/>
              </a:rPr>
              <a:t></a:t>
            </a:r>
            <a:r>
              <a:rPr sz="1600" spc="-14" dirty="0">
                <a:latin typeface="Verdana"/>
                <a:cs typeface="Verdana"/>
              </a:rPr>
              <a:t>E </a:t>
            </a:r>
            <a:r>
              <a:rPr sz="1600" spc="-9" dirty="0">
                <a:latin typeface="Verdana"/>
                <a:cs typeface="Verdana"/>
              </a:rPr>
              <a:t>= E </a:t>
            </a:r>
            <a:r>
              <a:rPr sz="1600" spc="-9" dirty="0">
                <a:latin typeface="Symbol"/>
                <a:cs typeface="Symbol"/>
              </a:rPr>
              <a:t></a:t>
            </a:r>
            <a:r>
              <a:rPr sz="1600" spc="-9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Verdana"/>
                <a:cs typeface="Verdana"/>
              </a:rPr>
              <a:t>veškerá </a:t>
            </a:r>
            <a:r>
              <a:rPr sz="1600" spc="-9" dirty="0">
                <a:latin typeface="Verdana"/>
                <a:cs typeface="Verdana"/>
              </a:rPr>
              <a:t>energie se </a:t>
            </a:r>
            <a:r>
              <a:rPr sz="1600" dirty="0">
                <a:latin typeface="Verdana"/>
                <a:cs typeface="Verdana"/>
              </a:rPr>
              <a:t>při </a:t>
            </a:r>
            <a:r>
              <a:rPr sz="1600" spc="-5" dirty="0">
                <a:latin typeface="Verdana"/>
                <a:cs typeface="Verdana"/>
              </a:rPr>
              <a:t>jediné </a:t>
            </a:r>
            <a:r>
              <a:rPr sz="1600" spc="-9" dirty="0">
                <a:latin typeface="Verdana"/>
                <a:cs typeface="Verdana"/>
              </a:rPr>
              <a:t>srážce </a:t>
            </a:r>
            <a:r>
              <a:rPr sz="1600" spc="-5" dirty="0">
                <a:latin typeface="Verdana"/>
                <a:cs typeface="Verdana"/>
              </a:rPr>
              <a:t>přenese </a:t>
            </a:r>
            <a:r>
              <a:rPr sz="1600" spc="-14" dirty="0">
                <a:latin typeface="Verdana"/>
                <a:cs typeface="Verdana"/>
              </a:rPr>
              <a:t>celá </a:t>
            </a:r>
            <a:r>
              <a:rPr sz="1600" spc="-5" dirty="0">
                <a:latin typeface="Verdana"/>
                <a:cs typeface="Verdana"/>
              </a:rPr>
              <a:t>na proton, </a:t>
            </a:r>
            <a:r>
              <a:rPr sz="1600" spc="-9" dirty="0">
                <a:latin typeface="Verdana"/>
                <a:cs typeface="Verdana"/>
              </a:rPr>
              <a:t>který  získá značnou </a:t>
            </a:r>
            <a:r>
              <a:rPr sz="1600" spc="-5" dirty="0">
                <a:latin typeface="Verdana"/>
                <a:cs typeface="Verdana"/>
              </a:rPr>
              <a:t>energii a opouští své místo (velké nebezpečí </a:t>
            </a:r>
            <a:r>
              <a:rPr sz="1600" dirty="0">
                <a:latin typeface="Verdana"/>
                <a:cs typeface="Verdana"/>
              </a:rPr>
              <a:t>pro </a:t>
            </a:r>
            <a:r>
              <a:rPr sz="1600" spc="-14" dirty="0">
                <a:latin typeface="Verdana"/>
                <a:cs typeface="Verdana"/>
              </a:rPr>
              <a:t>živé</a:t>
            </a:r>
            <a:r>
              <a:rPr sz="1600" spc="86" dirty="0">
                <a:latin typeface="Verdana"/>
                <a:cs typeface="Verdana"/>
              </a:rPr>
              <a:t> </a:t>
            </a:r>
            <a:r>
              <a:rPr sz="1600" spc="-9" dirty="0">
                <a:latin typeface="Verdana"/>
                <a:cs typeface="Verdana"/>
              </a:rPr>
              <a:t>organismy).</a:t>
            </a:r>
            <a:endParaRPr sz="1270" dirty="0">
              <a:latin typeface="Verdana"/>
              <a:cs typeface="Verdana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DCB5D1B-BF7A-4F91-AC57-411A8BDCC08D}"/>
              </a:ext>
            </a:extLst>
          </p:cNvPr>
          <p:cNvGrpSpPr/>
          <p:nvPr/>
        </p:nvGrpSpPr>
        <p:grpSpPr>
          <a:xfrm>
            <a:off x="472847" y="4748057"/>
            <a:ext cx="1920355" cy="798073"/>
            <a:chOff x="620353" y="4032734"/>
            <a:chExt cx="1920355" cy="798073"/>
          </a:xfrm>
        </p:grpSpPr>
        <p:sp>
          <p:nvSpPr>
            <p:cNvPr id="9" name="object 9"/>
            <p:cNvSpPr/>
            <p:nvPr/>
          </p:nvSpPr>
          <p:spPr>
            <a:xfrm>
              <a:off x="620353" y="4093759"/>
              <a:ext cx="1920355" cy="737048"/>
            </a:xfrm>
            <a:custGeom>
              <a:avLst/>
              <a:gdLst/>
              <a:ahLst/>
              <a:cxnLst/>
              <a:rect l="l" t="t" r="r" b="b"/>
              <a:pathLst>
                <a:path w="2117725" h="812800">
                  <a:moveTo>
                    <a:pt x="0" y="812253"/>
                  </a:moveTo>
                  <a:lnTo>
                    <a:pt x="2117343" y="812253"/>
                  </a:lnTo>
                  <a:lnTo>
                    <a:pt x="2117343" y="0"/>
                  </a:lnTo>
                  <a:lnTo>
                    <a:pt x="0" y="0"/>
                  </a:lnTo>
                  <a:lnTo>
                    <a:pt x="0" y="812253"/>
                  </a:lnTo>
                  <a:close/>
                </a:path>
              </a:pathLst>
            </a:custGeom>
            <a:pattFill prst="pct5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" name="object 6"/>
            <p:cNvSpPr/>
            <p:nvPr/>
          </p:nvSpPr>
          <p:spPr>
            <a:xfrm>
              <a:off x="1463310" y="4460295"/>
              <a:ext cx="1026685" cy="0"/>
            </a:xfrm>
            <a:custGeom>
              <a:avLst/>
              <a:gdLst/>
              <a:ahLst/>
              <a:cxnLst/>
              <a:rect l="l" t="t" r="r" b="b"/>
              <a:pathLst>
                <a:path w="1132205">
                  <a:moveTo>
                    <a:pt x="0" y="0"/>
                  </a:moveTo>
                  <a:lnTo>
                    <a:pt x="1131740" y="0"/>
                  </a:lnTo>
                </a:path>
              </a:pathLst>
            </a:custGeom>
            <a:ln w="3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445800" y="4032734"/>
              <a:ext cx="1030140" cy="719323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23033" marR="27639" indent="213053">
                <a:lnSpc>
                  <a:spcPct val="114700"/>
                </a:lnSpc>
                <a:spcBef>
                  <a:spcPts val="91"/>
                </a:spcBef>
              </a:pPr>
              <a:r>
                <a:rPr sz="2086" spc="-122" dirty="0">
                  <a:latin typeface="Times New Roman"/>
                  <a:cs typeface="Times New Roman"/>
                </a:rPr>
                <a:t>4mM  </a:t>
              </a:r>
              <a:r>
                <a:rPr sz="2086" spc="27" dirty="0">
                  <a:latin typeface="Times New Roman"/>
                  <a:cs typeface="Times New Roman"/>
                </a:rPr>
                <a:t>(m </a:t>
              </a:r>
              <a:r>
                <a:rPr sz="2086" spc="5" dirty="0">
                  <a:latin typeface="Symbol"/>
                  <a:cs typeface="Symbol"/>
                </a:rPr>
                <a:t></a:t>
              </a:r>
              <a:r>
                <a:rPr sz="2086" spc="-354" dirty="0">
                  <a:latin typeface="Times New Roman"/>
                  <a:cs typeface="Times New Roman"/>
                </a:rPr>
                <a:t> </a:t>
              </a:r>
              <a:r>
                <a:rPr sz="2086" spc="59" dirty="0">
                  <a:latin typeface="Times New Roman"/>
                  <a:cs typeface="Times New Roman"/>
                </a:rPr>
                <a:t>M)</a:t>
              </a:r>
              <a:r>
                <a:rPr sz="1768" spc="88" baseline="44871" dirty="0">
                  <a:latin typeface="Times New Roman"/>
                  <a:cs typeface="Times New Roman"/>
                </a:rPr>
                <a:t>2</a:t>
              </a:r>
              <a:endParaRPr sz="1768" baseline="44871" dirty="0">
                <a:latin typeface="Times New Roman"/>
                <a:cs typeface="Times New Roman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667295" y="4242764"/>
              <a:ext cx="761808" cy="331452"/>
            </a:xfrm>
            <a:prstGeom prst="rect">
              <a:avLst/>
            </a:prstGeom>
          </p:spPr>
          <p:txBody>
            <a:bodyPr vert="horz" wrap="square" lIns="0" tIns="10365" rIns="0" bIns="0" rtlCol="0">
              <a:spAutoFit/>
            </a:bodyPr>
            <a:lstStyle/>
            <a:p>
              <a:pPr>
                <a:spcBef>
                  <a:spcPts val="82"/>
                </a:spcBef>
              </a:pPr>
              <a:r>
                <a:rPr sz="2086" spc="-5" dirty="0">
                  <a:latin typeface="Symbol"/>
                  <a:cs typeface="Symbol"/>
                </a:rPr>
                <a:t></a:t>
              </a:r>
              <a:r>
                <a:rPr sz="2086" spc="-5" dirty="0">
                  <a:latin typeface="Times New Roman"/>
                  <a:cs typeface="Times New Roman"/>
                </a:rPr>
                <a:t>E </a:t>
              </a:r>
              <a:r>
                <a:rPr sz="2086" spc="5" dirty="0">
                  <a:latin typeface="Symbol"/>
                  <a:cs typeface="Symbol"/>
                </a:rPr>
                <a:t></a:t>
              </a:r>
              <a:r>
                <a:rPr sz="2086" spc="-199" dirty="0">
                  <a:latin typeface="Times New Roman"/>
                  <a:cs typeface="Times New Roman"/>
                </a:rPr>
                <a:t> </a:t>
              </a:r>
              <a:r>
                <a:rPr sz="2086" spc="9" dirty="0">
                  <a:latin typeface="Times New Roman"/>
                  <a:cs typeface="Times New Roman"/>
                </a:rPr>
                <a:t>E</a:t>
              </a:r>
              <a:endParaRPr sz="2086" dirty="0">
                <a:latin typeface="Times New Roman"/>
                <a:cs typeface="Times New Roman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649917" y="4822495"/>
            <a:ext cx="3844165" cy="6026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4607" rIns="0" bIns="0" rtlCol="0">
            <a:spAutoFit/>
          </a:bodyPr>
          <a:lstStyle/>
          <a:p>
            <a:pPr marR="4607">
              <a:lnSpc>
                <a:spcPct val="102899"/>
              </a:lnSpc>
              <a:spcBef>
                <a:spcPts val="36"/>
              </a:spcBef>
              <a:tabLst>
                <a:tab pos="480232" algn="l"/>
              </a:tabLst>
            </a:pPr>
            <a:r>
              <a:rPr sz="1270" spc="-14" dirty="0">
                <a:solidFill>
                  <a:srgbClr val="006FC0"/>
                </a:solidFill>
                <a:latin typeface="Symbol"/>
                <a:cs typeface="Symbol"/>
              </a:rPr>
              <a:t></a:t>
            </a:r>
            <a:r>
              <a:rPr sz="1270" spc="-14" dirty="0">
                <a:solidFill>
                  <a:srgbClr val="006FC0"/>
                </a:solidFill>
                <a:latin typeface="Verdana"/>
                <a:cs typeface="Verdana"/>
              </a:rPr>
              <a:t>E	</a:t>
            </a:r>
            <a:r>
              <a:rPr sz="1270" spc="-5" dirty="0">
                <a:solidFill>
                  <a:srgbClr val="006FC0"/>
                </a:solidFill>
                <a:latin typeface="Verdana"/>
                <a:cs typeface="Verdana"/>
              </a:rPr>
              <a:t>úbytek </a:t>
            </a:r>
            <a:r>
              <a:rPr sz="1270" spc="-9" dirty="0">
                <a:solidFill>
                  <a:srgbClr val="006FC0"/>
                </a:solidFill>
                <a:latin typeface="Verdana"/>
                <a:cs typeface="Verdana"/>
              </a:rPr>
              <a:t>energie </a:t>
            </a:r>
            <a:r>
              <a:rPr sz="1270" spc="-5" dirty="0">
                <a:solidFill>
                  <a:srgbClr val="006FC0"/>
                </a:solidFill>
                <a:latin typeface="Verdana"/>
                <a:cs typeface="Verdana"/>
              </a:rPr>
              <a:t>neutronu </a:t>
            </a:r>
            <a:r>
              <a:rPr sz="1270" dirty="0">
                <a:solidFill>
                  <a:srgbClr val="006FC0"/>
                </a:solidFill>
                <a:latin typeface="Verdana"/>
                <a:cs typeface="Verdana"/>
              </a:rPr>
              <a:t>při </a:t>
            </a:r>
            <a:r>
              <a:rPr sz="1270" spc="-9" dirty="0">
                <a:solidFill>
                  <a:srgbClr val="006FC0"/>
                </a:solidFill>
                <a:latin typeface="Verdana"/>
                <a:cs typeface="Verdana"/>
              </a:rPr>
              <a:t>jedné srážce  m	hmotnost</a:t>
            </a:r>
            <a:r>
              <a:rPr sz="1270" spc="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270" spc="-5" dirty="0">
                <a:solidFill>
                  <a:srgbClr val="006FC0"/>
                </a:solidFill>
                <a:latin typeface="Verdana"/>
                <a:cs typeface="Verdana"/>
              </a:rPr>
              <a:t>neutronu</a:t>
            </a:r>
            <a:endParaRPr sz="1270" dirty="0">
              <a:latin typeface="Verdana"/>
              <a:cs typeface="Verdana"/>
            </a:endParaRPr>
          </a:p>
          <a:p>
            <a:pPr>
              <a:tabLst>
                <a:tab pos="472171" algn="l"/>
              </a:tabLst>
            </a:pPr>
            <a:r>
              <a:rPr sz="1270" spc="-9" dirty="0">
                <a:solidFill>
                  <a:srgbClr val="006FC0"/>
                </a:solidFill>
                <a:latin typeface="Verdana"/>
                <a:cs typeface="Verdana"/>
              </a:rPr>
              <a:t>M	</a:t>
            </a:r>
            <a:r>
              <a:rPr sz="1270" spc="-5" dirty="0">
                <a:solidFill>
                  <a:srgbClr val="006FC0"/>
                </a:solidFill>
                <a:latin typeface="Verdana"/>
                <a:cs typeface="Verdana"/>
              </a:rPr>
              <a:t>hmotnost</a:t>
            </a:r>
            <a:r>
              <a:rPr sz="1270" spc="-14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270" spc="-5" dirty="0">
                <a:solidFill>
                  <a:srgbClr val="006FC0"/>
                </a:solidFill>
                <a:latin typeface="Verdana"/>
                <a:cs typeface="Verdana"/>
              </a:rPr>
              <a:t>jádra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841984E6-C445-4EBE-B76E-CD5D0DC4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10</a:t>
            </a:fld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2FFD060-2068-4ED6-999C-52E37F5EA9EB}"/>
              </a:ext>
            </a:extLst>
          </p:cNvPr>
          <p:cNvSpPr txBox="1"/>
          <p:nvPr/>
        </p:nvSpPr>
        <p:spPr>
          <a:xfrm>
            <a:off x="519789" y="3077250"/>
            <a:ext cx="7860224" cy="5847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11516"/>
            <a:r>
              <a:rPr lang="cs-CZ" sz="1600" b="1" spc="-9" dirty="0">
                <a:solidFill>
                  <a:srgbClr val="0070C0"/>
                </a:solidFill>
                <a:latin typeface="Verdana"/>
                <a:cs typeface="Verdana"/>
              </a:rPr>
              <a:t>Neutrony po vstupu do látky </a:t>
            </a:r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reagují </a:t>
            </a:r>
            <a:r>
              <a:rPr lang="cs-CZ" sz="1600" b="1" dirty="0">
                <a:solidFill>
                  <a:srgbClr val="0070C0"/>
                </a:solidFill>
                <a:latin typeface="Verdana"/>
                <a:cs typeface="Verdana"/>
              </a:rPr>
              <a:t>téměř </a:t>
            </a:r>
            <a:r>
              <a:rPr lang="cs-CZ" sz="1600" b="1" spc="-9" dirty="0">
                <a:solidFill>
                  <a:srgbClr val="0070C0"/>
                </a:solidFill>
                <a:latin typeface="Verdana"/>
                <a:cs typeface="Verdana"/>
              </a:rPr>
              <a:t>výhradně </a:t>
            </a:r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s </a:t>
            </a:r>
            <a:r>
              <a:rPr lang="cs-CZ" sz="1600" b="1" dirty="0">
                <a:solidFill>
                  <a:srgbClr val="0070C0"/>
                </a:solidFill>
                <a:latin typeface="Verdana"/>
                <a:cs typeface="Verdana"/>
              </a:rPr>
              <a:t>atomovými </a:t>
            </a:r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jádry, a </a:t>
            </a:r>
            <a:r>
              <a:rPr lang="cs-CZ" sz="1600" b="1" spc="-9" dirty="0">
                <a:solidFill>
                  <a:srgbClr val="0070C0"/>
                </a:solidFill>
                <a:latin typeface="Verdana"/>
                <a:cs typeface="Verdana"/>
              </a:rPr>
              <a:t>to </a:t>
            </a:r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čtyřmi</a:t>
            </a:r>
            <a:r>
              <a:rPr lang="cs-CZ" sz="1600" b="1" spc="15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cs-CZ" sz="1600" b="1" spc="-9" dirty="0">
                <a:solidFill>
                  <a:srgbClr val="0070C0"/>
                </a:solidFill>
                <a:latin typeface="Verdana"/>
                <a:cs typeface="Verdana"/>
              </a:rPr>
              <a:t>způsoby</a:t>
            </a:r>
            <a:r>
              <a:rPr lang="cs-CZ" sz="1400" b="1" spc="-9" dirty="0">
                <a:solidFill>
                  <a:srgbClr val="0070C0"/>
                </a:solidFill>
                <a:latin typeface="Verdana"/>
                <a:cs typeface="Verdana"/>
              </a:rPr>
              <a:t>:</a:t>
            </a:r>
            <a:endParaRPr lang="cs-CZ" sz="1400" b="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15" name="ZtrátaE10-1">
            <a:hlinkClick r:id="" action="ppaction://media"/>
            <a:extLst>
              <a:ext uri="{FF2B5EF4-FFF2-40B4-BE49-F238E27FC236}">
                <a16:creationId xmlns:a16="http://schemas.microsoft.com/office/drawing/2014/main" id="{644272A4-436D-403C-9E80-577B7DE28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5350" y="1511968"/>
            <a:ext cx="609600" cy="609600"/>
          </a:xfrm>
          <a:prstGeom prst="rect">
            <a:avLst/>
          </a:prstGeom>
        </p:spPr>
      </p:pic>
      <p:pic>
        <p:nvPicPr>
          <p:cNvPr id="16" name="ZtrátaE10-2">
            <a:hlinkClick r:id="" action="ppaction://media"/>
            <a:extLst>
              <a:ext uri="{FF2B5EF4-FFF2-40B4-BE49-F238E27FC236}">
                <a16:creationId xmlns:a16="http://schemas.microsoft.com/office/drawing/2014/main" id="{C2C11102-4E5D-4839-B4B7-AAB6A25FDB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4159" y="34594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0514" y="160414"/>
            <a:ext cx="8015497" cy="59766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46065">
              <a:spcBef>
                <a:spcPts val="95"/>
              </a:spcBef>
            </a:pPr>
            <a:r>
              <a:rPr b="1" spc="-5" dirty="0" err="1">
                <a:latin typeface="Verdana"/>
                <a:cs typeface="Verdana"/>
              </a:rPr>
              <a:t>Nepružný</a:t>
            </a:r>
            <a:r>
              <a:rPr b="1" spc="-18" dirty="0">
                <a:latin typeface="Verdana"/>
                <a:cs typeface="Verdana"/>
              </a:rPr>
              <a:t> </a:t>
            </a:r>
            <a:r>
              <a:rPr b="1" spc="-5" dirty="0" err="1">
                <a:latin typeface="Verdana"/>
                <a:cs typeface="Verdana"/>
              </a:rPr>
              <a:t>rozptyl</a:t>
            </a:r>
            <a:r>
              <a:rPr lang="cs-CZ" b="1" spc="-5" dirty="0">
                <a:latin typeface="Verdana"/>
                <a:cs typeface="Verdana"/>
              </a:rPr>
              <a:t> neutronů</a:t>
            </a:r>
            <a:endParaRPr dirty="0">
              <a:latin typeface="Verdana"/>
              <a:cs typeface="Verdana"/>
            </a:endParaRPr>
          </a:p>
          <a:p>
            <a:pPr marL="460079" marR="16123" indent="-207294">
              <a:lnSpc>
                <a:spcPct val="101499"/>
              </a:lnSpc>
              <a:spcBef>
                <a:spcPts val="1292"/>
              </a:spcBef>
              <a:buClr>
                <a:srgbClr val="00AFEF"/>
              </a:buClr>
              <a:buSzPct val="114285"/>
              <a:buFont typeface="Wingdings"/>
              <a:buChar char=""/>
              <a:tabLst>
                <a:tab pos="452592" algn="l"/>
              </a:tabLst>
            </a:pPr>
            <a:r>
              <a:rPr sz="1600" spc="-5" dirty="0">
                <a:latin typeface="Verdana"/>
                <a:cs typeface="Verdana"/>
              </a:rPr>
              <a:t>neutron </a:t>
            </a:r>
            <a:r>
              <a:rPr sz="1600" spc="-9" dirty="0">
                <a:latin typeface="Verdana"/>
                <a:cs typeface="Verdana"/>
              </a:rPr>
              <a:t>opět předá </a:t>
            </a:r>
            <a:r>
              <a:rPr sz="1600" spc="-5" dirty="0">
                <a:latin typeface="Verdana"/>
                <a:cs typeface="Verdana"/>
              </a:rPr>
              <a:t>část své energie jádru, avšak tato energie </a:t>
            </a:r>
            <a:r>
              <a:rPr sz="1600" dirty="0">
                <a:latin typeface="Verdana"/>
                <a:cs typeface="Verdana"/>
              </a:rPr>
              <a:t>se </a:t>
            </a:r>
            <a:r>
              <a:rPr sz="1600" spc="-5" dirty="0">
                <a:latin typeface="Verdana"/>
                <a:cs typeface="Verdana"/>
              </a:rPr>
              <a:t>spíše </a:t>
            </a:r>
            <a:r>
              <a:rPr sz="1600" spc="-14" dirty="0">
                <a:latin typeface="Verdana"/>
                <a:cs typeface="Verdana"/>
              </a:rPr>
              <a:t>než na </a:t>
            </a:r>
            <a:r>
              <a:rPr sz="1600" spc="-5" dirty="0">
                <a:latin typeface="Verdana"/>
                <a:cs typeface="Verdana"/>
              </a:rPr>
              <a:t>mechanický pohyb  </a:t>
            </a:r>
            <a:r>
              <a:rPr sz="1600" spc="-9" dirty="0">
                <a:latin typeface="Verdana"/>
                <a:cs typeface="Verdana"/>
              </a:rPr>
              <a:t>jádra spotřebuje </a:t>
            </a:r>
            <a:r>
              <a:rPr sz="1600" spc="-14" dirty="0">
                <a:latin typeface="Verdana"/>
                <a:cs typeface="Verdana"/>
              </a:rPr>
              <a:t>na </a:t>
            </a:r>
            <a:r>
              <a:rPr sz="1600" spc="-5" dirty="0">
                <a:latin typeface="Verdana"/>
                <a:cs typeface="Verdana"/>
              </a:rPr>
              <a:t>zvýšení vnitřní energie </a:t>
            </a:r>
            <a:r>
              <a:rPr sz="1600" spc="-9" dirty="0">
                <a:latin typeface="Verdana"/>
                <a:cs typeface="Verdana"/>
              </a:rPr>
              <a:t>jádra </a:t>
            </a:r>
            <a:r>
              <a:rPr sz="1600" spc="-5" dirty="0">
                <a:latin typeface="Verdana"/>
                <a:cs typeface="Verdana"/>
              </a:rPr>
              <a:t>- nastane </a:t>
            </a:r>
            <a:r>
              <a:rPr sz="1600" b="1" spc="-5" dirty="0">
                <a:latin typeface="Verdana"/>
                <a:cs typeface="Verdana"/>
              </a:rPr>
              <a:t>excitace</a:t>
            </a:r>
            <a:r>
              <a:rPr sz="1600" b="1" spc="131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jádra</a:t>
            </a:r>
            <a:r>
              <a:rPr sz="1600" dirty="0">
                <a:latin typeface="Verdana"/>
                <a:cs typeface="Verdana"/>
              </a:rPr>
              <a:t>.</a:t>
            </a:r>
          </a:p>
          <a:p>
            <a:pPr marL="460079" marR="259694" indent="-207294">
              <a:lnSpc>
                <a:spcPct val="101600"/>
              </a:lnSpc>
              <a:spcBef>
                <a:spcPts val="1251"/>
              </a:spcBef>
              <a:buSzPct val="88888"/>
              <a:buFont typeface="Wingdings"/>
              <a:buChar char=""/>
              <a:tabLst>
                <a:tab pos="452017" algn="l"/>
                <a:tab pos="452592" algn="l"/>
              </a:tabLst>
            </a:pPr>
            <a:r>
              <a:rPr sz="1600" spc="-5" dirty="0">
                <a:latin typeface="Verdana"/>
                <a:cs typeface="Verdana"/>
              </a:rPr>
              <a:t>Při návratu </a:t>
            </a:r>
            <a:r>
              <a:rPr sz="1600" spc="-9" dirty="0">
                <a:latin typeface="Verdana"/>
                <a:cs typeface="Verdana"/>
              </a:rPr>
              <a:t>jádra do </a:t>
            </a:r>
            <a:r>
              <a:rPr sz="1600" spc="-5" dirty="0">
                <a:latin typeface="Verdana"/>
                <a:cs typeface="Verdana"/>
              </a:rPr>
              <a:t>původního stavu (deexcitaci vzbuzených jaderných </a:t>
            </a:r>
            <a:r>
              <a:rPr sz="1600" spc="-9" dirty="0">
                <a:latin typeface="Verdana"/>
                <a:cs typeface="Verdana"/>
              </a:rPr>
              <a:t>hladin) </a:t>
            </a:r>
            <a:r>
              <a:rPr sz="1600" dirty="0">
                <a:latin typeface="Verdana"/>
                <a:cs typeface="Verdana"/>
              </a:rPr>
              <a:t>se </a:t>
            </a:r>
            <a:r>
              <a:rPr sz="1600" spc="-5" dirty="0">
                <a:latin typeface="Verdana"/>
                <a:cs typeface="Verdana"/>
              </a:rPr>
              <a:t>vyzáří </a:t>
            </a:r>
            <a:r>
              <a:rPr sz="1600" spc="-5" dirty="0" err="1">
                <a:latin typeface="Verdana"/>
                <a:cs typeface="Verdana"/>
              </a:rPr>
              <a:t>foton</a:t>
            </a:r>
            <a:r>
              <a:rPr sz="1600" spc="-5" dirty="0">
                <a:latin typeface="Verdana"/>
                <a:cs typeface="Verdana"/>
              </a:rPr>
              <a:t> </a:t>
            </a:r>
            <a:r>
              <a:rPr sz="1600" spc="-5" dirty="0" err="1">
                <a:latin typeface="Verdana"/>
                <a:cs typeface="Verdana"/>
              </a:rPr>
              <a:t>záření</a:t>
            </a:r>
            <a:r>
              <a:rPr sz="1600" spc="-5" dirty="0">
                <a:latin typeface="Verdana"/>
                <a:cs typeface="Verdana"/>
              </a:rPr>
              <a:t> </a:t>
            </a:r>
            <a:r>
              <a:rPr sz="1600" spc="-9" dirty="0">
                <a:latin typeface="Verdana"/>
                <a:cs typeface="Verdana"/>
              </a:rPr>
              <a:t>gama, </a:t>
            </a:r>
            <a:r>
              <a:rPr sz="1600" spc="-5" dirty="0">
                <a:latin typeface="Verdana"/>
                <a:cs typeface="Verdana"/>
              </a:rPr>
              <a:t>který již vyvolává ionizaci </a:t>
            </a:r>
            <a:r>
              <a:rPr sz="1600" spc="-9" dirty="0">
                <a:latin typeface="Verdana"/>
                <a:cs typeface="Verdana"/>
              </a:rPr>
              <a:t>mechanismy </a:t>
            </a:r>
            <a:r>
              <a:rPr sz="1600" spc="-5" dirty="0">
                <a:latin typeface="Verdana"/>
              </a:rPr>
              <a:t>popsanými</a:t>
            </a:r>
            <a:r>
              <a:rPr sz="1600" spc="-5" dirty="0">
                <a:latin typeface="Verdana"/>
                <a:cs typeface="Verdana"/>
              </a:rPr>
              <a:t> v </a:t>
            </a:r>
            <a:r>
              <a:rPr sz="1600" dirty="0">
                <a:latin typeface="Verdana"/>
                <a:cs typeface="Verdana"/>
              </a:rPr>
              <a:t>předchozím </a:t>
            </a:r>
            <a:r>
              <a:rPr sz="1600" spc="5" dirty="0">
                <a:latin typeface="Verdana"/>
                <a:cs typeface="Verdana"/>
              </a:rPr>
              <a:t>odstavci  </a:t>
            </a:r>
            <a:r>
              <a:rPr sz="1600" spc="-5" dirty="0">
                <a:latin typeface="Verdana"/>
                <a:cs typeface="Verdana"/>
              </a:rPr>
              <a:t>(fotoefekt, Comptonův rozptyl,</a:t>
            </a:r>
            <a:r>
              <a:rPr sz="1600" spc="-18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...).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Char char=""/>
            </a:pPr>
            <a:endParaRPr sz="1600" dirty="0">
              <a:latin typeface="Verdana"/>
              <a:cs typeface="Verdana"/>
            </a:endParaRPr>
          </a:p>
          <a:p>
            <a:pPr marL="46065">
              <a:spcBef>
                <a:spcPts val="1088"/>
              </a:spcBef>
            </a:pPr>
            <a:r>
              <a:rPr b="1" spc="-5" dirty="0" err="1">
                <a:latin typeface="Verdana"/>
                <a:cs typeface="Verdana"/>
              </a:rPr>
              <a:t>Radiační</a:t>
            </a:r>
            <a:r>
              <a:rPr b="1" spc="-5" dirty="0">
                <a:latin typeface="Verdana"/>
                <a:cs typeface="Verdana"/>
              </a:rPr>
              <a:t> </a:t>
            </a:r>
            <a:r>
              <a:rPr b="1" spc="-5" dirty="0" err="1">
                <a:latin typeface="Verdana"/>
                <a:cs typeface="Verdana"/>
              </a:rPr>
              <a:t>záchyt</a:t>
            </a:r>
            <a:r>
              <a:rPr lang="cs-CZ" b="1" spc="-5" dirty="0">
                <a:latin typeface="Verdana"/>
                <a:cs typeface="Verdana"/>
              </a:rPr>
              <a:t> neutronů</a:t>
            </a:r>
            <a:endParaRPr dirty="0">
              <a:latin typeface="Verdana"/>
              <a:cs typeface="Verdana"/>
            </a:endParaRPr>
          </a:p>
          <a:p>
            <a:pPr marL="46065">
              <a:spcBef>
                <a:spcPts val="18"/>
              </a:spcBef>
            </a:pPr>
            <a:r>
              <a:rPr sz="1600" spc="-5" dirty="0">
                <a:latin typeface="Verdana"/>
              </a:rPr>
              <a:t>Klesne-li energie po srážkách pod ~10-2eV, pak zanikají jadernou reakcí (n,γ)</a:t>
            </a:r>
          </a:p>
          <a:p>
            <a:pPr marL="452017" indent="-199233">
              <a:spcBef>
                <a:spcPts val="1274"/>
              </a:spcBef>
              <a:buFont typeface="Wingdings"/>
              <a:buChar char=""/>
              <a:tabLst>
                <a:tab pos="452017" algn="l"/>
                <a:tab pos="452592" algn="l"/>
              </a:tabLst>
            </a:pPr>
            <a:r>
              <a:rPr sz="1600" spc="-5" dirty="0">
                <a:latin typeface="Verdana"/>
              </a:rPr>
              <a:t>záření gama pak již vyvolává ionizaci.</a:t>
            </a:r>
          </a:p>
          <a:p>
            <a:pPr marL="460079" marR="363917" indent="-207294">
              <a:lnSpc>
                <a:spcPts val="1542"/>
              </a:lnSpc>
              <a:spcBef>
                <a:spcPts val="41"/>
              </a:spcBef>
              <a:buFont typeface="Wingdings"/>
              <a:buChar char=""/>
              <a:tabLst>
                <a:tab pos="452017" algn="l"/>
                <a:tab pos="452592" algn="l"/>
              </a:tabLst>
            </a:pPr>
            <a:r>
              <a:rPr sz="1600" spc="-5" dirty="0">
                <a:latin typeface="Verdana"/>
              </a:rPr>
              <a:t>další ionizace pak může nastat i následně a dlouhodobě: jádra, jež pohltila neutron, jsou  často radioaktivní a rozpadají se za vyzáření dalšího ionizujícího záření, především beta.</a:t>
            </a:r>
          </a:p>
          <a:p>
            <a:pPr marL="460079" marR="116315" indent="-207294">
              <a:lnSpc>
                <a:spcPts val="1551"/>
              </a:lnSpc>
              <a:buClr>
                <a:srgbClr val="000000"/>
              </a:buClr>
              <a:buFont typeface="Wingdings"/>
              <a:buChar char=""/>
              <a:tabLst>
                <a:tab pos="452017" algn="l"/>
                <a:tab pos="452592" algn="l"/>
              </a:tabLst>
            </a:pPr>
            <a:r>
              <a:rPr sz="1600" spc="-5" dirty="0">
                <a:latin typeface="Verdana"/>
              </a:rPr>
              <a:t>k látkám, které nejúčinněji zachycují neutrony, patří zvláště bor a kadmium, které se proto </a:t>
            </a:r>
            <a:r>
              <a:rPr sz="1600" spc="-5" dirty="0" err="1">
                <a:latin typeface="Verdana"/>
              </a:rPr>
              <a:t>používají</a:t>
            </a:r>
            <a:r>
              <a:rPr sz="1600" spc="-5" dirty="0">
                <a:latin typeface="Verdana"/>
              </a:rPr>
              <a:t> jako stínicí materiál pro neutronové záření a pro regulaci neutronového </a:t>
            </a:r>
            <a:r>
              <a:rPr sz="1600" spc="-5" dirty="0" err="1">
                <a:latin typeface="Verdana"/>
              </a:rPr>
              <a:t>toku</a:t>
            </a:r>
            <a:r>
              <a:rPr sz="1600" spc="-5" dirty="0">
                <a:latin typeface="Verdana"/>
              </a:rPr>
              <a:t> v</a:t>
            </a:r>
            <a:r>
              <a:rPr lang="cs-CZ" sz="1600" spc="-5" dirty="0">
                <a:latin typeface="Verdana"/>
              </a:rPr>
              <a:t> </a:t>
            </a:r>
            <a:r>
              <a:rPr sz="1600" spc="-5" dirty="0" err="1">
                <a:latin typeface="Verdana"/>
              </a:rPr>
              <a:t>jaderných</a:t>
            </a:r>
            <a:r>
              <a:rPr sz="1600" spc="-5" dirty="0">
                <a:latin typeface="Verdana"/>
              </a:rPr>
              <a:t> reaktorech.</a:t>
            </a:r>
          </a:p>
          <a:p>
            <a:pPr marL="46065">
              <a:spcBef>
                <a:spcPts val="1297"/>
              </a:spcBef>
            </a:pPr>
            <a:r>
              <a:rPr b="1" spc="-5" dirty="0">
                <a:latin typeface="Verdana"/>
              </a:rPr>
              <a:t>Jaderné reakce</a:t>
            </a:r>
          </a:p>
          <a:p>
            <a:pPr marL="46065">
              <a:spcBef>
                <a:spcPts val="1279"/>
              </a:spcBef>
            </a:pPr>
            <a:r>
              <a:rPr sz="1600" spc="-5" dirty="0">
                <a:latin typeface="Verdana"/>
                <a:cs typeface="Verdana"/>
              </a:rPr>
              <a:t>po vniknutí </a:t>
            </a:r>
            <a:r>
              <a:rPr sz="1600" dirty="0">
                <a:latin typeface="Verdana"/>
                <a:cs typeface="Verdana"/>
              </a:rPr>
              <a:t>neutronu </a:t>
            </a:r>
            <a:r>
              <a:rPr sz="1600" spc="-5" dirty="0">
                <a:latin typeface="Verdana"/>
                <a:cs typeface="Verdana"/>
              </a:rPr>
              <a:t>do jádra je emitována </a:t>
            </a:r>
            <a:r>
              <a:rPr sz="1600" dirty="0">
                <a:latin typeface="Verdana"/>
                <a:cs typeface="Verdana"/>
              </a:rPr>
              <a:t>jiná částice, </a:t>
            </a:r>
            <a:r>
              <a:rPr sz="1600" spc="-5" dirty="0">
                <a:latin typeface="Verdana"/>
                <a:cs typeface="Verdana"/>
              </a:rPr>
              <a:t>např. proton </a:t>
            </a:r>
            <a:r>
              <a:rPr sz="1600" dirty="0">
                <a:latin typeface="Verdana"/>
                <a:cs typeface="Verdana"/>
              </a:rPr>
              <a:t>nebo </a:t>
            </a:r>
            <a:r>
              <a:rPr sz="1600" spc="-5" dirty="0">
                <a:latin typeface="Verdana"/>
                <a:cs typeface="Verdana"/>
              </a:rPr>
              <a:t>částice </a:t>
            </a:r>
            <a:r>
              <a:rPr sz="1600" dirty="0">
                <a:latin typeface="Verdana"/>
                <a:cs typeface="Verdana"/>
              </a:rPr>
              <a:t>alfa, které</a:t>
            </a:r>
            <a:r>
              <a:rPr sz="1600" spc="-27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ionizují.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0514" y="6213922"/>
            <a:ext cx="8125953" cy="57984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34549" rIns="0" bIns="0" rtlCol="0">
            <a:spAutoFit/>
          </a:bodyPr>
          <a:lstStyle/>
          <a:p>
            <a:pPr marL="86949" marR="549330" algn="ctr">
              <a:lnSpc>
                <a:spcPct val="105000"/>
              </a:lnSpc>
              <a:spcBef>
                <a:spcPts val="272"/>
              </a:spcBef>
            </a:pPr>
            <a:r>
              <a:rPr b="1" spc="-6" baseline="29100" dirty="0">
                <a:solidFill>
                  <a:srgbClr val="C00000"/>
                </a:solidFill>
                <a:latin typeface="Verdana"/>
                <a:cs typeface="Verdana"/>
              </a:rPr>
              <a:t>10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B(n,</a:t>
            </a:r>
            <a:r>
              <a:rPr b="1" spc="-5" dirty="0">
                <a:solidFill>
                  <a:srgbClr val="C00000"/>
                </a:solidFill>
                <a:latin typeface="Symbol"/>
                <a:cs typeface="Symbol"/>
              </a:rPr>
              <a:t>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)</a:t>
            </a:r>
            <a:r>
              <a:rPr b="1" spc="-6" baseline="29100" dirty="0">
                <a:solidFill>
                  <a:srgbClr val="C00000"/>
                </a:solidFill>
                <a:latin typeface="Verdana"/>
                <a:cs typeface="Verdana"/>
              </a:rPr>
              <a:t>7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Li</a:t>
            </a:r>
            <a:endParaRPr lang="cs-CZ" b="1" spc="-5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86949" marR="549330">
              <a:lnSpc>
                <a:spcPct val="105000"/>
              </a:lnSpc>
              <a:spcBef>
                <a:spcPts val="272"/>
              </a:spcBef>
            </a:pPr>
            <a:r>
              <a:rPr sz="1451" b="1" spc="-5" dirty="0" err="1">
                <a:latin typeface="Verdana"/>
                <a:cs typeface="Verdana"/>
              </a:rPr>
              <a:t>pak</a:t>
            </a:r>
            <a:r>
              <a:rPr sz="1451" b="1" spc="-5" dirty="0">
                <a:latin typeface="Verdana"/>
                <a:cs typeface="Verdana"/>
              </a:rPr>
              <a:t> ionty </a:t>
            </a:r>
            <a:r>
              <a:rPr sz="1451" b="1" spc="5" dirty="0">
                <a:latin typeface="Verdana"/>
                <a:cs typeface="Verdana"/>
              </a:rPr>
              <a:t>Li </a:t>
            </a:r>
            <a:r>
              <a:rPr sz="1451" b="1" dirty="0">
                <a:latin typeface="Verdana"/>
                <a:cs typeface="Verdana"/>
              </a:rPr>
              <a:t>i </a:t>
            </a:r>
            <a:r>
              <a:rPr sz="1451" b="1" spc="-5" dirty="0">
                <a:latin typeface="Symbol"/>
                <a:cs typeface="Symbol"/>
              </a:rPr>
              <a:t></a:t>
            </a:r>
            <a:r>
              <a:rPr sz="1451" b="1" spc="-5" dirty="0">
                <a:latin typeface="Verdana"/>
                <a:cs typeface="Verdana"/>
              </a:rPr>
              <a:t>-částice </a:t>
            </a:r>
            <a:r>
              <a:rPr sz="1451" b="1" spc="-5" dirty="0" err="1">
                <a:latin typeface="Verdana"/>
                <a:cs typeface="Verdana"/>
              </a:rPr>
              <a:t>mají</a:t>
            </a:r>
            <a:r>
              <a:rPr sz="1451" b="1" spc="-5" dirty="0">
                <a:latin typeface="Verdana"/>
                <a:cs typeface="Verdana"/>
              </a:rPr>
              <a:t> </a:t>
            </a:r>
            <a:r>
              <a:rPr sz="1451" b="1" dirty="0" err="1">
                <a:latin typeface="Verdana"/>
                <a:cs typeface="Verdana"/>
              </a:rPr>
              <a:t>značnou</a:t>
            </a:r>
            <a:r>
              <a:rPr sz="1451" b="1" dirty="0">
                <a:latin typeface="Verdana"/>
                <a:cs typeface="Verdana"/>
              </a:rPr>
              <a:t> </a:t>
            </a:r>
            <a:r>
              <a:rPr sz="1451" b="1" spc="-5" dirty="0">
                <a:latin typeface="Verdana"/>
                <a:cs typeface="Verdana"/>
              </a:rPr>
              <a:t>energii </a:t>
            </a:r>
            <a:r>
              <a:rPr sz="1451" b="1" spc="5" dirty="0">
                <a:latin typeface="Verdana"/>
                <a:cs typeface="Verdana"/>
              </a:rPr>
              <a:t>a </a:t>
            </a:r>
            <a:r>
              <a:rPr sz="1451" b="1" spc="-5" dirty="0">
                <a:latin typeface="Verdana"/>
                <a:cs typeface="Verdana"/>
              </a:rPr>
              <a:t>ionizační</a:t>
            </a:r>
            <a:r>
              <a:rPr sz="1451" b="1" spc="-54" dirty="0">
                <a:latin typeface="Verdana"/>
                <a:cs typeface="Verdana"/>
              </a:rPr>
              <a:t> </a:t>
            </a:r>
            <a:r>
              <a:rPr sz="1451" b="1" spc="-5" dirty="0">
                <a:latin typeface="Verdana"/>
                <a:cs typeface="Verdana"/>
              </a:rPr>
              <a:t>schopnost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64E892-9656-4811-9CC5-C84DBD309F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7950" y="6356351"/>
            <a:ext cx="1928061" cy="365125"/>
          </a:xfrm>
        </p:spPr>
        <p:txBody>
          <a:bodyPr/>
          <a:lstStyle/>
          <a:p>
            <a:fld id="{B6F15528-21DE-4FAA-801E-634DDDAF4B2B}" type="slidenum">
              <a:rPr lang="cs-CZ" smtClean="0"/>
              <a:t>11</a:t>
            </a:fld>
            <a:endParaRPr lang="cs-CZ" dirty="0"/>
          </a:p>
        </p:txBody>
      </p:sp>
      <p:pic>
        <p:nvPicPr>
          <p:cNvPr id="8" name="ZtrátaE11-1">
            <a:hlinkClick r:id="" action="ppaction://media"/>
            <a:extLst>
              <a:ext uri="{FF2B5EF4-FFF2-40B4-BE49-F238E27FC236}">
                <a16:creationId xmlns:a16="http://schemas.microsoft.com/office/drawing/2014/main" id="{277CF0DA-D189-4C85-AA8D-CFA50E6F9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6467" y="6456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659" y="318460"/>
            <a:ext cx="4044275" cy="31940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000" b="1" spc="-9" dirty="0">
                <a:solidFill>
                  <a:srgbClr val="C00000"/>
                </a:solidFill>
                <a:latin typeface="Verdana"/>
                <a:cs typeface="Verdana"/>
              </a:rPr>
              <a:t>Zdroje 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ionizujícího</a:t>
            </a:r>
            <a:r>
              <a:rPr sz="2000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záření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1659" y="1252177"/>
            <a:ext cx="7859453" cy="492001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57582">
              <a:spcBef>
                <a:spcPts val="82"/>
              </a:spcBef>
            </a:pPr>
            <a:r>
              <a:rPr sz="1600" b="1" spc="-9" dirty="0">
                <a:latin typeface="Verdana"/>
                <a:cs typeface="Verdana"/>
              </a:rPr>
              <a:t>Využívají </a:t>
            </a:r>
            <a:r>
              <a:rPr sz="1600" b="1" spc="-14" dirty="0">
                <a:latin typeface="Verdana"/>
                <a:cs typeface="Verdana"/>
              </a:rPr>
              <a:t>se</a:t>
            </a:r>
            <a:r>
              <a:rPr sz="1600" b="1" spc="32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pro:</a:t>
            </a:r>
            <a:endParaRPr sz="1600" dirty="0">
              <a:latin typeface="Verdana"/>
              <a:cs typeface="Verdana"/>
            </a:endParaRPr>
          </a:p>
          <a:p>
            <a:pPr>
              <a:spcBef>
                <a:spcPts val="27"/>
              </a:spcBef>
            </a:pPr>
            <a:endParaRPr sz="1270" dirty="0">
              <a:latin typeface="Verdana"/>
              <a:cs typeface="Verdana"/>
            </a:endParaRPr>
          </a:p>
          <a:p>
            <a:pPr marL="635127" indent="-207870">
              <a:buFont typeface="Symbol"/>
              <a:buChar char=""/>
              <a:tabLst>
                <a:tab pos="635127" algn="l"/>
                <a:tab pos="635703" algn="l"/>
              </a:tabLst>
            </a:pPr>
            <a:r>
              <a:rPr sz="1600" spc="-5" dirty="0">
                <a:latin typeface="Verdana"/>
                <a:cs typeface="Verdana"/>
              </a:rPr>
              <a:t>laboratorní</a:t>
            </a:r>
            <a:r>
              <a:rPr sz="1600" spc="-36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účely</a:t>
            </a:r>
            <a:endParaRPr sz="1600" dirty="0">
              <a:latin typeface="Verdana"/>
              <a:cs typeface="Verdana"/>
            </a:endParaRPr>
          </a:p>
          <a:p>
            <a:pPr marL="635127" indent="-207870">
              <a:spcBef>
                <a:spcPts val="23"/>
              </a:spcBef>
              <a:buFont typeface="Symbol"/>
              <a:buChar char=""/>
              <a:tabLst>
                <a:tab pos="635127" algn="l"/>
                <a:tab pos="635703" algn="l"/>
              </a:tabLst>
            </a:pPr>
            <a:r>
              <a:rPr sz="1600" spc="-5" dirty="0">
                <a:latin typeface="Verdana"/>
                <a:cs typeface="Verdana"/>
              </a:rPr>
              <a:t>terénní</a:t>
            </a:r>
            <a:r>
              <a:rPr sz="1600" spc="-36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aplikace</a:t>
            </a:r>
            <a:endParaRPr sz="1600" dirty="0">
              <a:latin typeface="Verdana"/>
              <a:cs typeface="Verdana"/>
            </a:endParaRPr>
          </a:p>
          <a:p>
            <a:pPr marL="635127" indent="-207870">
              <a:spcBef>
                <a:spcPts val="18"/>
              </a:spcBef>
              <a:buFont typeface="Symbol"/>
              <a:buChar char=""/>
              <a:tabLst>
                <a:tab pos="635127" algn="l"/>
                <a:tab pos="635703" algn="l"/>
              </a:tabLst>
            </a:pPr>
            <a:r>
              <a:rPr sz="1600" spc="-9" dirty="0">
                <a:latin typeface="Verdana"/>
                <a:cs typeface="Verdana"/>
              </a:rPr>
              <a:t>průmyslové </a:t>
            </a:r>
            <a:r>
              <a:rPr sz="1600" spc="-5" dirty="0">
                <a:latin typeface="Verdana"/>
                <a:cs typeface="Verdana"/>
              </a:rPr>
              <a:t>aplikace</a:t>
            </a:r>
            <a:endParaRPr sz="1600" dirty="0">
              <a:latin typeface="Verdana"/>
              <a:cs typeface="Verdana"/>
            </a:endParaRPr>
          </a:p>
          <a:p>
            <a:pPr>
              <a:spcBef>
                <a:spcPts val="27"/>
              </a:spcBef>
            </a:pPr>
            <a:endParaRPr sz="1600" dirty="0">
              <a:latin typeface="Verdana"/>
              <a:cs typeface="Verdana"/>
            </a:endParaRPr>
          </a:p>
          <a:p>
            <a:pPr marL="1616897"/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radionuklidové</a:t>
            </a:r>
            <a:r>
              <a:rPr sz="1600" spc="-5" dirty="0">
                <a:latin typeface="Verdana"/>
                <a:cs typeface="Verdana"/>
              </a:rPr>
              <a:t> (produkují záření</a:t>
            </a:r>
            <a:r>
              <a:rPr sz="1600" spc="18" dirty="0">
                <a:latin typeface="Verdana"/>
                <a:cs typeface="Verdana"/>
              </a:rPr>
              <a:t> </a:t>
            </a:r>
            <a:r>
              <a:rPr sz="1600" spc="-9" dirty="0">
                <a:latin typeface="Verdana"/>
                <a:cs typeface="Verdana"/>
              </a:rPr>
              <a:t>stále)</a:t>
            </a:r>
            <a:endParaRPr sz="1600" dirty="0">
              <a:latin typeface="Verdana"/>
              <a:cs typeface="Verdana"/>
            </a:endParaRPr>
          </a:p>
          <a:p>
            <a:pPr marL="57582">
              <a:spcBef>
                <a:spcPts val="59"/>
              </a:spcBef>
            </a:pPr>
            <a:r>
              <a:rPr b="1" spc="-5" dirty="0">
                <a:latin typeface="Verdana"/>
                <a:cs typeface="Verdana"/>
              </a:rPr>
              <a:t>Zdroje</a:t>
            </a:r>
            <a:endParaRPr dirty="0">
              <a:latin typeface="Verdana"/>
              <a:cs typeface="Verdana"/>
            </a:endParaRPr>
          </a:p>
          <a:p>
            <a:pPr marL="1611139">
              <a:spcBef>
                <a:spcPts val="1509"/>
              </a:spcBef>
            </a:pP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aparaturní </a:t>
            </a:r>
            <a:r>
              <a:rPr sz="1600" spc="-9" dirty="0">
                <a:latin typeface="Verdana"/>
                <a:cs typeface="Verdana"/>
              </a:rPr>
              <a:t>(produkce </a:t>
            </a:r>
            <a:r>
              <a:rPr sz="1600" spc="-5" dirty="0">
                <a:latin typeface="Verdana"/>
                <a:cs typeface="Verdana"/>
              </a:rPr>
              <a:t>záření </a:t>
            </a:r>
            <a:r>
              <a:rPr sz="1600" spc="-9" dirty="0">
                <a:latin typeface="Verdana"/>
                <a:cs typeface="Verdana"/>
              </a:rPr>
              <a:t>pouze </a:t>
            </a:r>
            <a:r>
              <a:rPr sz="1600" spc="-5" dirty="0">
                <a:latin typeface="Verdana"/>
                <a:cs typeface="Verdana"/>
              </a:rPr>
              <a:t>během </a:t>
            </a:r>
            <a:r>
              <a:rPr sz="1600" spc="-9" dirty="0">
                <a:latin typeface="Verdana"/>
                <a:cs typeface="Verdana"/>
              </a:rPr>
              <a:t>provozu</a:t>
            </a:r>
            <a:r>
              <a:rPr sz="1600" spc="68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stroje)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dirty="0">
              <a:latin typeface="Verdana"/>
              <a:cs typeface="Verdana"/>
            </a:endParaRPr>
          </a:p>
          <a:p>
            <a:pPr>
              <a:spcBef>
                <a:spcPts val="9"/>
              </a:spcBef>
            </a:pPr>
            <a:endParaRPr sz="1600" dirty="0">
              <a:latin typeface="Verdana"/>
              <a:cs typeface="Verdana"/>
            </a:endParaRPr>
          </a:p>
          <a:p>
            <a:pPr marL="57582"/>
            <a:r>
              <a:rPr b="1" spc="-5" dirty="0">
                <a:latin typeface="Verdana"/>
                <a:cs typeface="Verdana"/>
              </a:rPr>
              <a:t>Záření</a:t>
            </a:r>
            <a:r>
              <a:rPr b="1" spc="-23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elektronové</a:t>
            </a:r>
            <a:endParaRPr dirty="0">
              <a:latin typeface="Verdana"/>
              <a:cs typeface="Verdana"/>
            </a:endParaRPr>
          </a:p>
          <a:p>
            <a:pPr marL="740502" indent="-476201">
              <a:spcBef>
                <a:spcPts val="1532"/>
              </a:spcBef>
              <a:buFont typeface="Symbol"/>
              <a:buChar char=""/>
              <a:tabLst>
                <a:tab pos="740502" algn="l"/>
                <a:tab pos="741077" algn="l"/>
              </a:tabLst>
            </a:pPr>
            <a:r>
              <a:rPr sz="1600" spc="-9" dirty="0">
                <a:latin typeface="Verdana"/>
                <a:cs typeface="Verdana"/>
              </a:rPr>
              <a:t>je </a:t>
            </a:r>
            <a:r>
              <a:rPr sz="1600" spc="-5" dirty="0">
                <a:latin typeface="Verdana"/>
                <a:cs typeface="Verdana"/>
              </a:rPr>
              <a:t>produkováno nuklidy, </a:t>
            </a:r>
            <a:r>
              <a:rPr sz="1600" spc="-9" dirty="0">
                <a:latin typeface="Verdana"/>
                <a:cs typeface="Verdana"/>
              </a:rPr>
              <a:t>které je</a:t>
            </a:r>
            <a:r>
              <a:rPr sz="1600" spc="-5" dirty="0">
                <a:latin typeface="Verdana"/>
                <a:cs typeface="Verdana"/>
              </a:rPr>
              <a:t> emitují:</a:t>
            </a:r>
            <a:endParaRPr sz="1600" dirty="0">
              <a:latin typeface="Verdana"/>
              <a:cs typeface="Verdana"/>
            </a:endParaRPr>
          </a:p>
          <a:p>
            <a:pPr marL="1715938">
              <a:spcBef>
                <a:spcPts val="1111"/>
              </a:spcBef>
              <a:tabLst>
                <a:tab pos="2932641" algn="l"/>
                <a:tab pos="3526885" algn="l"/>
              </a:tabLst>
            </a:pPr>
            <a:r>
              <a:rPr sz="1100" b="1" spc="-5" dirty="0">
                <a:solidFill>
                  <a:srgbClr val="0000FF"/>
                </a:solidFill>
                <a:latin typeface="Verdana"/>
                <a:cs typeface="Verdana"/>
              </a:rPr>
              <a:t>90</a:t>
            </a:r>
            <a:r>
              <a:rPr sz="3200" b="1" spc="-6" baseline="-19841" dirty="0">
                <a:solidFill>
                  <a:srgbClr val="0000FF"/>
                </a:solidFill>
                <a:latin typeface="Verdana"/>
                <a:cs typeface="Verdana"/>
              </a:rPr>
              <a:t>Sr/</a:t>
            </a:r>
            <a:r>
              <a:rPr sz="1100" b="1" spc="-5" dirty="0">
                <a:solidFill>
                  <a:srgbClr val="0000FF"/>
                </a:solidFill>
                <a:latin typeface="Verdana"/>
                <a:cs typeface="Verdana"/>
              </a:rPr>
              <a:t>90</a:t>
            </a:r>
            <a:r>
              <a:rPr sz="3200" b="1" spc="-6" baseline="-19841" dirty="0">
                <a:solidFill>
                  <a:srgbClr val="0000FF"/>
                </a:solidFill>
                <a:latin typeface="Verdana"/>
                <a:cs typeface="Verdana"/>
              </a:rPr>
              <a:t>Y</a:t>
            </a:r>
            <a:r>
              <a:rPr lang="cs-CZ" sz="3200" b="1" spc="-6" baseline="-19841" dirty="0">
                <a:solidFill>
                  <a:srgbClr val="0000FF"/>
                </a:solidFill>
                <a:latin typeface="Verdana"/>
                <a:cs typeface="Verdana"/>
              </a:rPr>
              <a:t>     </a:t>
            </a:r>
            <a:r>
              <a:rPr sz="3200" b="1" spc="-6" baseline="-19841" dirty="0">
                <a:solidFill>
                  <a:srgbClr val="0000FF"/>
                </a:solidFill>
                <a:latin typeface="Verdana"/>
                <a:cs typeface="Verdana"/>
              </a:rPr>
              <a:t>	</a:t>
            </a:r>
            <a:r>
              <a:rPr sz="1100" b="1" spc="-5" dirty="0">
                <a:solidFill>
                  <a:srgbClr val="0000FF"/>
                </a:solidFill>
                <a:latin typeface="Verdana"/>
                <a:cs typeface="Verdana"/>
              </a:rPr>
              <a:t>3</a:t>
            </a:r>
            <a:r>
              <a:rPr sz="3200" b="1" spc="-6" baseline="-19841" dirty="0">
                <a:solidFill>
                  <a:srgbClr val="0000FF"/>
                </a:solidFill>
                <a:latin typeface="Verdana"/>
                <a:cs typeface="Verdana"/>
              </a:rPr>
              <a:t>H	</a:t>
            </a:r>
            <a:r>
              <a:rPr lang="cs-CZ" sz="3200" b="1" spc="-6" baseline="-19841" dirty="0">
                <a:solidFill>
                  <a:srgbClr val="0000FF"/>
                </a:solidFill>
                <a:latin typeface="Verdana"/>
                <a:cs typeface="Verdana"/>
              </a:rPr>
              <a:t>    </a:t>
            </a:r>
            <a:r>
              <a:rPr sz="1100" b="1" spc="-5" dirty="0">
                <a:solidFill>
                  <a:srgbClr val="0000FF"/>
                </a:solidFill>
                <a:latin typeface="Verdana"/>
                <a:cs typeface="Verdana"/>
              </a:rPr>
              <a:t>147</a:t>
            </a:r>
            <a:r>
              <a:rPr sz="3200" b="1" spc="-6" baseline="-19841" dirty="0">
                <a:solidFill>
                  <a:srgbClr val="0000FF"/>
                </a:solidFill>
                <a:latin typeface="Verdana"/>
                <a:cs typeface="Verdana"/>
              </a:rPr>
              <a:t>Pm</a:t>
            </a:r>
            <a:endParaRPr sz="3200" baseline="-19841" dirty="0">
              <a:latin typeface="Verdana"/>
              <a:cs typeface="Verdana"/>
            </a:endParaRPr>
          </a:p>
          <a:p>
            <a:pPr>
              <a:spcBef>
                <a:spcPts val="41"/>
              </a:spcBef>
            </a:pPr>
            <a:endParaRPr sz="2000" dirty="0">
              <a:latin typeface="Verdana"/>
              <a:cs typeface="Verdana"/>
            </a:endParaRPr>
          </a:p>
          <a:p>
            <a:pPr marL="740502" indent="-476201">
              <a:buFont typeface="Symbol"/>
              <a:buChar char=""/>
              <a:tabLst>
                <a:tab pos="740502" algn="l"/>
                <a:tab pos="741077" algn="l"/>
              </a:tabLst>
            </a:pPr>
            <a:r>
              <a:rPr sz="1600" spc="-9" dirty="0">
                <a:latin typeface="Verdana"/>
                <a:cs typeface="Verdana"/>
              </a:rPr>
              <a:t>urychlovače </a:t>
            </a:r>
            <a:r>
              <a:rPr sz="1600" spc="-5" dirty="0">
                <a:latin typeface="Verdana"/>
                <a:cs typeface="Verdana"/>
              </a:rPr>
              <a:t>elektronů (betatron, lineární</a:t>
            </a:r>
            <a:r>
              <a:rPr sz="1600" dirty="0">
                <a:latin typeface="Verdana"/>
                <a:cs typeface="Verdana"/>
              </a:rPr>
              <a:t> </a:t>
            </a:r>
            <a:r>
              <a:rPr sz="1600" spc="-5" dirty="0" err="1">
                <a:latin typeface="Verdana"/>
                <a:cs typeface="Verdana"/>
              </a:rPr>
              <a:t>urychlovač</a:t>
            </a:r>
            <a:r>
              <a:rPr sz="1600" spc="-5" dirty="0">
                <a:latin typeface="Verdana"/>
                <a:cs typeface="Verdana"/>
              </a:rPr>
              <a:t>)</a:t>
            </a:r>
            <a:endParaRPr lang="cs-CZ" sz="1600" spc="-5" dirty="0">
              <a:latin typeface="Verdana"/>
              <a:cs typeface="Verdana"/>
            </a:endParaRPr>
          </a:p>
          <a:p>
            <a:pPr marL="740502" indent="-476201">
              <a:buFont typeface="Symbol"/>
              <a:buChar char=""/>
              <a:tabLst>
                <a:tab pos="740502" algn="l"/>
                <a:tab pos="741077" algn="l"/>
              </a:tabLst>
            </a:pPr>
            <a:endParaRPr sz="16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5100" y="2800206"/>
            <a:ext cx="522268" cy="628794"/>
          </a:xfrm>
          <a:custGeom>
            <a:avLst/>
            <a:gdLst/>
            <a:ahLst/>
            <a:cxnLst/>
            <a:rect l="l" t="t" r="r" b="b"/>
            <a:pathLst>
              <a:path w="575944" h="693420">
                <a:moveTo>
                  <a:pt x="575437" y="7112"/>
                </a:moveTo>
                <a:lnTo>
                  <a:pt x="490474" y="0"/>
                </a:lnTo>
                <a:lnTo>
                  <a:pt x="502272" y="29502"/>
                </a:lnTo>
                <a:lnTo>
                  <a:pt x="1524" y="229870"/>
                </a:lnTo>
                <a:lnTo>
                  <a:pt x="3937" y="235712"/>
                </a:lnTo>
                <a:lnTo>
                  <a:pt x="0" y="240665"/>
                </a:lnTo>
                <a:lnTo>
                  <a:pt x="511911" y="650303"/>
                </a:lnTo>
                <a:lnTo>
                  <a:pt x="492125" y="675005"/>
                </a:lnTo>
                <a:lnTo>
                  <a:pt x="575437" y="692912"/>
                </a:lnTo>
                <a:lnTo>
                  <a:pt x="559435" y="658241"/>
                </a:lnTo>
                <a:lnTo>
                  <a:pt x="539750" y="615569"/>
                </a:lnTo>
                <a:lnTo>
                  <a:pt x="519874" y="640372"/>
                </a:lnTo>
                <a:lnTo>
                  <a:pt x="16357" y="237553"/>
                </a:lnTo>
                <a:lnTo>
                  <a:pt x="506996" y="41300"/>
                </a:lnTo>
                <a:lnTo>
                  <a:pt x="518795" y="70739"/>
                </a:lnTo>
                <a:lnTo>
                  <a:pt x="559714" y="24765"/>
                </a:lnTo>
                <a:lnTo>
                  <a:pt x="575437" y="71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7BB82F-07B4-4CF3-AF64-97ACFC91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12</a:t>
            </a:fld>
            <a:endParaRPr lang="cs-CZ"/>
          </a:p>
        </p:txBody>
      </p:sp>
      <p:pic>
        <p:nvPicPr>
          <p:cNvPr id="6" name="ZtrátaE12-1">
            <a:hlinkClick r:id="" action="ppaction://media"/>
            <a:extLst>
              <a:ext uri="{FF2B5EF4-FFF2-40B4-BE49-F238E27FC236}">
                <a16:creationId xmlns:a16="http://schemas.microsoft.com/office/drawing/2014/main" id="{B8EC2F57-9AFD-4AB3-AAD1-2834AC89F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7541" y="478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662" y="807183"/>
            <a:ext cx="8021729" cy="301816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57582">
              <a:spcBef>
                <a:spcPts val="95"/>
              </a:spcBef>
            </a:pPr>
            <a:r>
              <a:rPr b="1" spc="-5" dirty="0">
                <a:latin typeface="Verdana"/>
                <a:cs typeface="Verdana"/>
              </a:rPr>
              <a:t>Záření</a:t>
            </a:r>
            <a:r>
              <a:rPr b="1" spc="-23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elektromagnetické</a:t>
            </a:r>
            <a:endParaRPr dirty="0">
              <a:latin typeface="Verdana"/>
              <a:cs typeface="Verdana"/>
            </a:endParaRPr>
          </a:p>
          <a:p>
            <a:pPr marL="264301">
              <a:spcBef>
                <a:spcPts val="1532"/>
              </a:spcBef>
              <a:buClr>
                <a:srgbClr val="0000FF"/>
              </a:buClr>
              <a:tabLst>
                <a:tab pos="740502" algn="l"/>
                <a:tab pos="741077" algn="l"/>
                <a:tab pos="1669295" algn="l"/>
              </a:tabLst>
            </a:pPr>
            <a:r>
              <a:rPr sz="1400" b="1" spc="-9" dirty="0">
                <a:solidFill>
                  <a:srgbClr val="800000"/>
                </a:solidFill>
                <a:latin typeface="Symbol"/>
                <a:cs typeface="Symbol"/>
              </a:rPr>
              <a:t></a:t>
            </a:r>
            <a:r>
              <a:rPr sz="1400" b="1" spc="-9" dirty="0">
                <a:solidFill>
                  <a:srgbClr val="800000"/>
                </a:solidFill>
                <a:latin typeface="Verdana"/>
                <a:cs typeface="Verdana"/>
              </a:rPr>
              <a:t>-záření:</a:t>
            </a:r>
            <a:r>
              <a:rPr sz="1400" spc="-9" dirty="0">
                <a:solidFill>
                  <a:srgbClr val="800000"/>
                </a:solidFill>
                <a:latin typeface="Verdana"/>
                <a:cs typeface="Verdana"/>
              </a:rPr>
              <a:t>	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241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Am, </a:t>
            </a:r>
            <a:r>
              <a:rPr sz="1600" b="1" baseline="30864" dirty="0">
                <a:solidFill>
                  <a:srgbClr val="0000FF"/>
                </a:solidFill>
                <a:latin typeface="Verdana"/>
                <a:cs typeface="Verdana"/>
              </a:rPr>
              <a:t>109</a:t>
            </a:r>
            <a:r>
              <a:rPr sz="1600" b="1" dirty="0">
                <a:solidFill>
                  <a:srgbClr val="0000FF"/>
                </a:solidFill>
                <a:latin typeface="Verdana"/>
                <a:cs typeface="Verdana"/>
              </a:rPr>
              <a:t>Cd, 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57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Co, 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55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Fe, 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60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Co,</a:t>
            </a:r>
            <a:r>
              <a:rPr sz="1600" b="1" spc="32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137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Cs,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192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Ir</a:t>
            </a:r>
            <a:endParaRPr lang="cs-CZ" sz="1600" b="1" dirty="0">
              <a:latin typeface="Verdana"/>
              <a:cs typeface="Verdana"/>
            </a:endParaRPr>
          </a:p>
          <a:p>
            <a:pPr marL="264301">
              <a:lnSpc>
                <a:spcPct val="150000"/>
              </a:lnSpc>
              <a:spcBef>
                <a:spcPts val="1532"/>
              </a:spcBef>
              <a:buClr>
                <a:srgbClr val="0000FF"/>
              </a:buClr>
              <a:tabLst>
                <a:tab pos="740502" algn="l"/>
                <a:tab pos="741077" algn="l"/>
                <a:tab pos="1669295" algn="l"/>
              </a:tabLst>
            </a:pPr>
            <a:r>
              <a:rPr sz="1400" b="1" spc="-9" dirty="0" err="1">
                <a:solidFill>
                  <a:srgbClr val="800000"/>
                </a:solidFill>
                <a:latin typeface="Verdana"/>
                <a:cs typeface="Verdana"/>
              </a:rPr>
              <a:t>zdroje</a:t>
            </a:r>
            <a:r>
              <a:rPr sz="1400" b="1" spc="18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sz="1400" b="1" spc="-9" dirty="0">
                <a:solidFill>
                  <a:srgbClr val="800000"/>
                </a:solidFill>
                <a:latin typeface="Verdana"/>
                <a:cs typeface="Verdana"/>
              </a:rPr>
              <a:t>rtg</a:t>
            </a:r>
            <a:r>
              <a:rPr sz="1400" b="1" spc="14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800000"/>
                </a:solidFill>
                <a:latin typeface="Verdana"/>
                <a:cs typeface="Verdana"/>
              </a:rPr>
              <a:t>záření</a:t>
            </a:r>
            <a:r>
              <a:rPr sz="1400" spc="-5" dirty="0">
                <a:solidFill>
                  <a:srgbClr val="800000"/>
                </a:solidFill>
                <a:latin typeface="Verdana"/>
                <a:cs typeface="Verdana"/>
              </a:rPr>
              <a:t>:	</a:t>
            </a:r>
            <a:r>
              <a:rPr sz="1400" spc="-9" dirty="0">
                <a:latin typeface="Verdana"/>
                <a:cs typeface="Verdana"/>
              </a:rPr>
              <a:t>rentgenové lampy, </a:t>
            </a:r>
            <a:r>
              <a:rPr sz="1400" spc="-5" dirty="0">
                <a:latin typeface="Verdana"/>
                <a:cs typeface="Verdana"/>
              </a:rPr>
              <a:t>radioaktivní nuklidy produkující charakteristické  </a:t>
            </a:r>
            <a:r>
              <a:rPr sz="1400" spc="-9" dirty="0">
                <a:latin typeface="Verdana"/>
                <a:cs typeface="Verdana"/>
              </a:rPr>
              <a:t>rtg </a:t>
            </a:r>
            <a:r>
              <a:rPr sz="1400" spc="-5" dirty="0">
                <a:latin typeface="Verdana"/>
                <a:cs typeface="Verdana"/>
              </a:rPr>
              <a:t>záření ‚</a:t>
            </a:r>
            <a:r>
              <a:rPr sz="1400" spc="-6" baseline="30864" dirty="0">
                <a:latin typeface="Verdana"/>
                <a:cs typeface="Verdana"/>
              </a:rPr>
              <a:t>109</a:t>
            </a:r>
            <a:r>
              <a:rPr sz="1400" spc="-5" dirty="0">
                <a:latin typeface="Verdana"/>
                <a:cs typeface="Verdana"/>
              </a:rPr>
              <a:t>Cd), radioaktivní nuklidy generující </a:t>
            </a:r>
            <a:r>
              <a:rPr sz="1400" spc="-9" dirty="0">
                <a:latin typeface="Verdana"/>
                <a:cs typeface="Verdana"/>
              </a:rPr>
              <a:t>brzdné </a:t>
            </a:r>
            <a:r>
              <a:rPr sz="1400" spc="-5" dirty="0">
                <a:latin typeface="Verdana"/>
                <a:cs typeface="Verdana"/>
              </a:rPr>
              <a:t>záření </a:t>
            </a:r>
            <a:r>
              <a:rPr sz="1400" dirty="0">
                <a:latin typeface="Verdana"/>
                <a:cs typeface="Verdana"/>
              </a:rPr>
              <a:t>při </a:t>
            </a:r>
            <a:r>
              <a:rPr sz="1400" spc="-5" dirty="0">
                <a:latin typeface="Verdana"/>
                <a:cs typeface="Verdana"/>
              </a:rPr>
              <a:t>absorpci </a:t>
            </a:r>
            <a:r>
              <a:rPr sz="1400" spc="-5" dirty="0">
                <a:latin typeface="Symbol"/>
                <a:cs typeface="Symbol"/>
              </a:rPr>
              <a:t></a:t>
            </a:r>
            <a:r>
              <a:rPr sz="1400" spc="-5" dirty="0">
                <a:latin typeface="Verdana"/>
                <a:cs typeface="Verdana"/>
              </a:rPr>
              <a:t>-záření,  </a:t>
            </a:r>
            <a:r>
              <a:rPr sz="1400" spc="-9" dirty="0">
                <a:latin typeface="Verdana"/>
                <a:cs typeface="Verdana"/>
              </a:rPr>
              <a:t>urychlovače </a:t>
            </a:r>
            <a:r>
              <a:rPr sz="1400" spc="-5" dirty="0">
                <a:latin typeface="Verdana"/>
                <a:cs typeface="Verdana"/>
              </a:rPr>
              <a:t>elektronů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 marL="57582">
              <a:spcBef>
                <a:spcPts val="1274"/>
              </a:spcBef>
            </a:pPr>
            <a:r>
              <a:rPr b="1" spc="-5" dirty="0">
                <a:latin typeface="Verdana"/>
                <a:cs typeface="Verdana"/>
              </a:rPr>
              <a:t>Záření</a:t>
            </a:r>
            <a:r>
              <a:rPr b="1" spc="5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pozitronové</a:t>
            </a:r>
            <a:endParaRPr dirty="0">
              <a:latin typeface="Verdana"/>
              <a:cs typeface="Verdana"/>
            </a:endParaRPr>
          </a:p>
          <a:p>
            <a:pPr marL="57582">
              <a:spcBef>
                <a:spcPts val="1532"/>
              </a:spcBef>
            </a:pPr>
            <a:r>
              <a:rPr sz="1400" spc="-5" dirty="0">
                <a:latin typeface="Verdana"/>
                <a:cs typeface="Verdana"/>
              </a:rPr>
              <a:t>radioaktivní nuklidy produkující pozitrony: 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22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Na,</a:t>
            </a:r>
            <a:r>
              <a:rPr sz="1600" b="1" spc="-32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68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Ge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1662" y="4433664"/>
            <a:ext cx="8021728" cy="137412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57582">
              <a:spcBef>
                <a:spcPts val="95"/>
              </a:spcBef>
            </a:pPr>
            <a:r>
              <a:rPr b="1" spc="-5" dirty="0">
                <a:latin typeface="Verdana"/>
                <a:cs typeface="Verdana"/>
              </a:rPr>
              <a:t>Zdroje těžkých kladných</a:t>
            </a:r>
            <a:r>
              <a:rPr b="1" spc="-18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částic</a:t>
            </a:r>
            <a:endParaRPr dirty="0">
              <a:latin typeface="Verdana"/>
              <a:cs typeface="Verdana"/>
            </a:endParaRPr>
          </a:p>
          <a:p>
            <a:pPr marL="57582">
              <a:spcBef>
                <a:spcPts val="1537"/>
              </a:spcBef>
            </a:pPr>
            <a:r>
              <a:rPr sz="1400" spc="-9" dirty="0">
                <a:latin typeface="Verdana"/>
                <a:cs typeface="Verdana"/>
              </a:rPr>
              <a:t>radionuklidové zdroje </a:t>
            </a:r>
            <a:r>
              <a:rPr sz="1400" spc="-5" dirty="0">
                <a:latin typeface="Symbol"/>
                <a:cs typeface="Symbol"/>
              </a:rPr>
              <a:t></a:t>
            </a:r>
            <a:r>
              <a:rPr sz="1400" spc="-5" dirty="0">
                <a:latin typeface="Verdana"/>
                <a:cs typeface="Verdana"/>
              </a:rPr>
              <a:t>-záření: </a:t>
            </a:r>
            <a:r>
              <a:rPr sz="1600" b="1" baseline="30864" dirty="0">
                <a:solidFill>
                  <a:srgbClr val="0000FF"/>
                </a:solidFill>
                <a:latin typeface="Verdana"/>
                <a:cs typeface="Verdana"/>
              </a:rPr>
              <a:t>210</a:t>
            </a:r>
            <a:r>
              <a:rPr sz="1600" b="1" dirty="0">
                <a:solidFill>
                  <a:srgbClr val="0000FF"/>
                </a:solidFill>
                <a:latin typeface="Verdana"/>
                <a:cs typeface="Verdana"/>
              </a:rPr>
              <a:t>Po, 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226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Ra, 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238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Pu,</a:t>
            </a:r>
            <a:r>
              <a:rPr sz="1600" b="1" spc="11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6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241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Am</a:t>
            </a:r>
            <a:endParaRPr sz="140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</a:pPr>
            <a:endParaRPr sz="1400" dirty="0">
              <a:latin typeface="Verdana"/>
              <a:cs typeface="Verdana"/>
            </a:endParaRPr>
          </a:p>
          <a:p>
            <a:pPr marL="57582"/>
            <a:r>
              <a:rPr sz="1400" spc="-5" dirty="0">
                <a:latin typeface="Verdana"/>
                <a:cs typeface="Verdana"/>
              </a:rPr>
              <a:t>urychlovače: cyklotron, </a:t>
            </a:r>
            <a:r>
              <a:rPr sz="1400" spc="-5" dirty="0" err="1">
                <a:latin typeface="Verdana"/>
                <a:cs typeface="Verdana"/>
              </a:rPr>
              <a:t>lineární</a:t>
            </a:r>
            <a:r>
              <a:rPr sz="1400" spc="-23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urychlovač</a:t>
            </a:r>
            <a:endParaRPr lang="cs-CZ" sz="1400" spc="-5" dirty="0">
              <a:latin typeface="Verdana"/>
              <a:cs typeface="Verdana"/>
            </a:endParaRPr>
          </a:p>
          <a:p>
            <a:pPr marL="57582"/>
            <a:endParaRPr sz="1400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E5669A-8203-4617-9F83-C119F1BBCF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13</a:t>
            </a:fld>
            <a:endParaRPr lang="cs-CZ"/>
          </a:p>
        </p:txBody>
      </p:sp>
      <p:pic>
        <p:nvPicPr>
          <p:cNvPr id="5" name="ZtrátaE13-1">
            <a:hlinkClick r:id="" action="ppaction://media"/>
            <a:extLst>
              <a:ext uri="{FF2B5EF4-FFF2-40B4-BE49-F238E27FC236}">
                <a16:creationId xmlns:a16="http://schemas.microsoft.com/office/drawing/2014/main" id="{3341FA9A-D612-4DEB-8683-6BCBBDCF0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3390" y="1365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6" y="429485"/>
            <a:ext cx="2665682" cy="289209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b="1" spc="-5" dirty="0">
                <a:latin typeface="Verdana"/>
                <a:cs typeface="Verdana"/>
              </a:rPr>
              <a:t>Neutronové</a:t>
            </a:r>
            <a:r>
              <a:rPr b="1" spc="-27" dirty="0">
                <a:latin typeface="Verdana"/>
                <a:cs typeface="Verdana"/>
              </a:rPr>
              <a:t> </a:t>
            </a:r>
            <a:r>
              <a:rPr b="1" spc="-9" dirty="0">
                <a:latin typeface="Verdana"/>
                <a:cs typeface="Verdana"/>
              </a:rPr>
              <a:t>zdroje</a:t>
            </a:r>
            <a:endParaRPr dirty="0">
              <a:latin typeface="Verdana"/>
              <a:cs typeface="Verdana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1F2AC44-F112-407A-9472-6C7817456C77}"/>
              </a:ext>
            </a:extLst>
          </p:cNvPr>
          <p:cNvGrpSpPr/>
          <p:nvPr/>
        </p:nvGrpSpPr>
        <p:grpSpPr>
          <a:xfrm>
            <a:off x="527725" y="1093153"/>
            <a:ext cx="7868130" cy="502438"/>
            <a:chOff x="1564499" y="1390041"/>
            <a:chExt cx="4463865" cy="502438"/>
          </a:xfrm>
        </p:grpSpPr>
        <p:sp>
          <p:nvSpPr>
            <p:cNvPr id="3" name="object 3"/>
            <p:cNvSpPr txBox="1"/>
            <p:nvPr/>
          </p:nvSpPr>
          <p:spPr>
            <a:xfrm>
              <a:off x="1564499" y="1420776"/>
              <a:ext cx="96738" cy="401342"/>
            </a:xfrm>
            <a:prstGeom prst="rect">
              <a:avLst/>
            </a:prstGeom>
            <a:pattFill prst="pct5">
              <a:fgClr>
                <a:srgbClr val="FFFF00"/>
              </a:fgClr>
              <a:bgClr>
                <a:schemeClr val="bg1"/>
              </a:bgClr>
            </a:pattFill>
          </p:spPr>
          <p:txBody>
            <a:bodyPr vert="horz" wrap="square" lIns="0" tIns="10365" rIns="0" bIns="0" rtlCol="0">
              <a:spAutoFit/>
            </a:bodyPr>
            <a:lstStyle/>
            <a:p>
              <a:pPr marL="11516">
                <a:spcBef>
                  <a:spcPts val="82"/>
                </a:spcBef>
              </a:pPr>
              <a:r>
                <a:rPr sz="1270" spc="-5" dirty="0">
                  <a:latin typeface="Wingdings"/>
                  <a:cs typeface="Wingdings"/>
                </a:rPr>
                <a:t></a:t>
              </a:r>
              <a:endParaRPr sz="1270" dirty="0">
                <a:latin typeface="Wingdings"/>
                <a:cs typeface="Wingdings"/>
              </a:endParaRPr>
            </a:p>
            <a:p>
              <a:pPr marL="11516">
                <a:spcBef>
                  <a:spcPts val="23"/>
                </a:spcBef>
              </a:pPr>
              <a:r>
                <a:rPr sz="1270" spc="-5" dirty="0">
                  <a:latin typeface="Wingdings"/>
                  <a:cs typeface="Wingdings"/>
                </a:rPr>
                <a:t></a:t>
              </a:r>
              <a:endParaRPr sz="1270" dirty="0">
                <a:latin typeface="Wingdings"/>
                <a:cs typeface="Wingdings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803239" y="1390041"/>
              <a:ext cx="4225125" cy="502438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  <p:txBody>
            <a:bodyPr vert="horz" wrap="square" lIns="0" tIns="7486" rIns="0" bIns="0" rtlCol="0">
              <a:spAutoFit/>
            </a:bodyPr>
            <a:lstStyle/>
            <a:p>
              <a:pPr marL="11516" marR="4607">
                <a:lnSpc>
                  <a:spcPct val="101499"/>
                </a:lnSpc>
                <a:spcBef>
                  <a:spcPts val="59"/>
                </a:spcBef>
              </a:pPr>
              <a:r>
                <a:rPr sz="1600" spc="-9" dirty="0">
                  <a:latin typeface="Verdana"/>
                  <a:cs typeface="Verdana"/>
                </a:rPr>
                <a:t>radionuklidové </a:t>
              </a:r>
              <a:r>
                <a:rPr sz="1600" spc="-5" dirty="0">
                  <a:latin typeface="Verdana"/>
                  <a:cs typeface="Verdana"/>
                </a:rPr>
                <a:t>zdroje: (</a:t>
              </a:r>
              <a:r>
                <a:rPr sz="1600" spc="-5" dirty="0">
                  <a:latin typeface="Symbol"/>
                  <a:cs typeface="Symbol"/>
                </a:rPr>
                <a:t></a:t>
              </a:r>
              <a:r>
                <a:rPr sz="1600" spc="-5" dirty="0">
                  <a:latin typeface="Verdana"/>
                  <a:cs typeface="Verdana"/>
                </a:rPr>
                <a:t>,n) a samovolné </a:t>
              </a:r>
              <a:r>
                <a:rPr sz="1600" spc="-5" dirty="0" err="1">
                  <a:latin typeface="Verdana"/>
                  <a:cs typeface="Verdana"/>
                </a:rPr>
                <a:t>štěpení</a:t>
              </a:r>
              <a:r>
                <a:rPr sz="1600" spc="-5" dirty="0">
                  <a:latin typeface="Verdana"/>
                  <a:cs typeface="Verdana"/>
                </a:rPr>
                <a:t> </a:t>
              </a:r>
              <a:r>
                <a:rPr sz="1600" spc="-9" dirty="0" err="1">
                  <a:latin typeface="Verdana"/>
                  <a:cs typeface="Verdana"/>
                </a:rPr>
                <a:t>neutronový</a:t>
              </a:r>
              <a:r>
                <a:rPr sz="1600" spc="-5" dirty="0">
                  <a:latin typeface="Verdana"/>
                  <a:cs typeface="Verdana"/>
                </a:rPr>
                <a:t> generátor</a:t>
              </a:r>
              <a:endParaRPr sz="1600" dirty="0">
                <a:latin typeface="Verdana"/>
                <a:cs typeface="Verdana"/>
              </a:endParaRPr>
            </a:p>
            <a:p>
              <a:pPr marL="11516">
                <a:spcBef>
                  <a:spcPts val="23"/>
                </a:spcBef>
              </a:pPr>
              <a:r>
                <a:rPr sz="1600" spc="-5" dirty="0">
                  <a:latin typeface="Verdana"/>
                  <a:cs typeface="Verdana"/>
                </a:rPr>
                <a:t>jaderný</a:t>
              </a:r>
              <a:r>
                <a:rPr sz="1600" spc="-23" dirty="0">
                  <a:latin typeface="Verdana"/>
                  <a:cs typeface="Verdana"/>
                </a:rPr>
                <a:t> </a:t>
              </a:r>
              <a:r>
                <a:rPr sz="1600" spc="-5" dirty="0">
                  <a:latin typeface="Verdana"/>
                  <a:cs typeface="Verdana"/>
                </a:rPr>
                <a:t>reaktor</a:t>
              </a:r>
              <a:endParaRPr sz="1600" dirty="0">
                <a:latin typeface="Verdana"/>
                <a:cs typeface="Verdana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36889" y="2297991"/>
            <a:ext cx="7214291" cy="46374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spc="-5" dirty="0">
                <a:solidFill>
                  <a:srgbClr val="006FC0"/>
                </a:solidFill>
                <a:latin typeface="Verdana"/>
                <a:cs typeface="Verdana"/>
              </a:rPr>
              <a:t>Konstrukce </a:t>
            </a:r>
            <a:r>
              <a:rPr sz="1451" b="1" spc="-5" dirty="0" err="1">
                <a:solidFill>
                  <a:srgbClr val="006FC0"/>
                </a:solidFill>
                <a:latin typeface="Verdana"/>
                <a:cs typeface="Verdana"/>
              </a:rPr>
              <a:t>radionuklidových</a:t>
            </a:r>
            <a:r>
              <a:rPr sz="1451" b="1" spc="32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51" b="1" spc="-5" dirty="0" err="1">
                <a:solidFill>
                  <a:srgbClr val="006FC0"/>
                </a:solidFill>
                <a:latin typeface="Verdana"/>
                <a:cs typeface="Verdana"/>
              </a:rPr>
              <a:t>zdrojů</a:t>
            </a:r>
            <a:r>
              <a:rPr lang="cs-CZ" sz="1451" b="1" spc="-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</a:p>
          <a:p>
            <a:pPr marL="11516">
              <a:spcBef>
                <a:spcPts val="95"/>
              </a:spcBef>
            </a:pPr>
            <a:r>
              <a:rPr sz="1400" spc="-5" dirty="0">
                <a:latin typeface="Verdana"/>
                <a:cs typeface="Verdana"/>
              </a:rPr>
              <a:t>(nutno </a:t>
            </a:r>
            <a:r>
              <a:rPr sz="1400" spc="-9" dirty="0">
                <a:latin typeface="Verdana"/>
                <a:cs typeface="Verdana"/>
              </a:rPr>
              <a:t>zaručit </a:t>
            </a:r>
            <a:r>
              <a:rPr sz="1400" spc="-5" dirty="0">
                <a:latin typeface="Verdana"/>
                <a:cs typeface="Verdana"/>
              </a:rPr>
              <a:t>těsnost - </a:t>
            </a:r>
            <a:r>
              <a:rPr lang="cs-CZ" sz="1400" b="1" spc="-5" dirty="0">
                <a:latin typeface="Verdana"/>
                <a:cs typeface="Verdana"/>
              </a:rPr>
              <a:t>URZ </a:t>
            </a:r>
            <a:r>
              <a:rPr sz="1400" spc="-5" dirty="0" err="1">
                <a:latin typeface="Verdana"/>
                <a:cs typeface="Verdana"/>
              </a:rPr>
              <a:t>uzavřený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radionuklidový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zářič</a:t>
            </a:r>
            <a:r>
              <a:rPr sz="1400" b="1" spc="-5" dirty="0">
                <a:latin typeface="Verdana"/>
                <a:cs typeface="Verdana"/>
              </a:rPr>
              <a:t>)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9820" y="3378914"/>
            <a:ext cx="1744730" cy="1923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9"/>
              </a:lnSpc>
            </a:pPr>
            <a:r>
              <a:rPr sz="1270" spc="-9" dirty="0">
                <a:latin typeface="Verdana"/>
                <a:cs typeface="Verdana"/>
              </a:rPr>
              <a:t>radionuklidové</a:t>
            </a:r>
            <a:r>
              <a:rPr sz="1270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zdroje</a:t>
            </a:r>
            <a:endParaRPr sz="127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3408" y="2895619"/>
            <a:ext cx="4099490" cy="3850870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1D28423-9D7C-4CF8-91B0-3E599419C9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14</a:t>
            </a:fld>
            <a:endParaRPr lang="cs-CZ"/>
          </a:p>
        </p:txBody>
      </p:sp>
      <p:pic>
        <p:nvPicPr>
          <p:cNvPr id="10" name="ZtrátaE14-1">
            <a:hlinkClick r:id="" action="ppaction://media"/>
            <a:extLst>
              <a:ext uri="{FF2B5EF4-FFF2-40B4-BE49-F238E27FC236}">
                <a16:creationId xmlns:a16="http://schemas.microsoft.com/office/drawing/2014/main" id="{6132ECFC-3720-4843-8DC8-7E3BF82D4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2692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3190" y="678371"/>
            <a:ext cx="1533405" cy="37979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400" b="1" spc="-9" dirty="0">
                <a:solidFill>
                  <a:srgbClr val="C00000"/>
                </a:solidFill>
                <a:latin typeface="Symbol"/>
                <a:cs typeface="Symbol"/>
              </a:rPr>
              <a:t></a:t>
            </a:r>
            <a:r>
              <a:rPr sz="2400" b="1" spc="-9" dirty="0">
                <a:solidFill>
                  <a:srgbClr val="C00000"/>
                </a:solidFill>
                <a:latin typeface="Verdana"/>
                <a:cs typeface="Verdana"/>
              </a:rPr>
              <a:t>-částice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3190" y="1559759"/>
            <a:ext cx="1533405" cy="23547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dirty="0">
                <a:latin typeface="Verdana"/>
                <a:cs typeface="Verdana"/>
              </a:rPr>
              <a:t>Dosah</a:t>
            </a:r>
            <a:r>
              <a:rPr sz="1451" b="1" spc="-45" dirty="0">
                <a:latin typeface="Verdana"/>
                <a:cs typeface="Verdana"/>
              </a:rPr>
              <a:t> </a:t>
            </a:r>
            <a:r>
              <a:rPr sz="1451" b="1" spc="-5" dirty="0">
                <a:latin typeface="Symbol"/>
                <a:cs typeface="Symbol"/>
              </a:rPr>
              <a:t></a:t>
            </a:r>
            <a:r>
              <a:rPr sz="1451" b="1" spc="-5" dirty="0">
                <a:latin typeface="Verdana"/>
                <a:cs typeface="Verdana"/>
              </a:rPr>
              <a:t>-částic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06732" y="2126153"/>
            <a:ext cx="5992545" cy="20590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9" dirty="0">
                <a:latin typeface="Verdana"/>
                <a:cs typeface="Verdana"/>
              </a:rPr>
              <a:t>(R vzdálenost </a:t>
            </a:r>
            <a:r>
              <a:rPr sz="1270" spc="-5" dirty="0">
                <a:latin typeface="Verdana"/>
                <a:cs typeface="Verdana"/>
              </a:rPr>
              <a:t>v m, </a:t>
            </a:r>
            <a:r>
              <a:rPr sz="1270" spc="-9" dirty="0">
                <a:latin typeface="Verdana"/>
                <a:cs typeface="Verdana"/>
              </a:rPr>
              <a:t>E </a:t>
            </a:r>
            <a:r>
              <a:rPr sz="1270" spc="-5" dirty="0">
                <a:latin typeface="Verdana"/>
                <a:cs typeface="Verdana"/>
              </a:rPr>
              <a:t>v MeV) </a:t>
            </a:r>
            <a:r>
              <a:rPr sz="1270" dirty="0">
                <a:latin typeface="Verdana"/>
                <a:cs typeface="Verdana"/>
              </a:rPr>
              <a:t>Dosah </a:t>
            </a:r>
            <a:r>
              <a:rPr sz="1270" spc="-5" dirty="0">
                <a:latin typeface="Symbol"/>
                <a:cs typeface="Symbol"/>
              </a:rPr>
              <a:t></a:t>
            </a:r>
            <a:r>
              <a:rPr sz="1270" spc="-5" dirty="0">
                <a:latin typeface="Verdana"/>
                <a:cs typeface="Verdana"/>
              </a:rPr>
              <a:t>-částic </a:t>
            </a:r>
            <a:r>
              <a:rPr sz="1270" spc="-9" dirty="0">
                <a:latin typeface="Verdana"/>
                <a:cs typeface="Verdana"/>
              </a:rPr>
              <a:t>ve vzduchu (je </a:t>
            </a:r>
            <a:r>
              <a:rPr sz="1270" spc="-5" dirty="0">
                <a:latin typeface="Verdana"/>
                <a:cs typeface="Verdana"/>
              </a:rPr>
              <a:t>max. </a:t>
            </a:r>
            <a:r>
              <a:rPr sz="1270" spc="-9" dirty="0">
                <a:latin typeface="Verdana"/>
                <a:cs typeface="Verdana"/>
              </a:rPr>
              <a:t>10 </a:t>
            </a:r>
            <a:r>
              <a:rPr sz="1270" dirty="0">
                <a:latin typeface="Verdana"/>
                <a:cs typeface="Verdana"/>
              </a:rPr>
              <a:t>cm</a:t>
            </a:r>
            <a:r>
              <a:rPr sz="1270" spc="159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)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3189" y="2825657"/>
            <a:ext cx="5177747" cy="22591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5" dirty="0">
                <a:latin typeface="Verdana"/>
                <a:cs typeface="Verdana"/>
              </a:rPr>
              <a:t>Počet párů iontů </a:t>
            </a:r>
            <a:r>
              <a:rPr sz="1400" b="1" spc="-14" dirty="0">
                <a:latin typeface="Verdana"/>
                <a:cs typeface="Verdana"/>
              </a:rPr>
              <a:t>na </a:t>
            </a:r>
            <a:r>
              <a:rPr sz="1400" b="1" spc="-5" dirty="0">
                <a:latin typeface="Verdana"/>
                <a:cs typeface="Verdana"/>
              </a:rPr>
              <a:t>celé dráze </a:t>
            </a:r>
            <a:r>
              <a:rPr sz="1400" b="1" spc="-9" dirty="0">
                <a:latin typeface="Symbol"/>
                <a:cs typeface="Symbol"/>
              </a:rPr>
              <a:t></a:t>
            </a:r>
            <a:r>
              <a:rPr sz="1400" b="1" spc="-9" dirty="0">
                <a:latin typeface="Verdana"/>
                <a:cs typeface="Verdana"/>
              </a:rPr>
              <a:t>-částice </a:t>
            </a:r>
            <a:r>
              <a:rPr sz="1400" b="1" spc="-5" dirty="0">
                <a:latin typeface="Verdana"/>
                <a:cs typeface="Verdana"/>
              </a:rPr>
              <a:t>ve</a:t>
            </a:r>
            <a:r>
              <a:rPr sz="1400" b="1" spc="82" dirty="0">
                <a:latin typeface="Verdana"/>
                <a:cs typeface="Verdana"/>
              </a:rPr>
              <a:t> </a:t>
            </a:r>
            <a:r>
              <a:rPr sz="1400" b="1" spc="-9" dirty="0">
                <a:latin typeface="Verdana"/>
                <a:cs typeface="Verdana"/>
              </a:rPr>
              <a:t>vzduchu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74333" y="3500286"/>
            <a:ext cx="795206" cy="20590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9" dirty="0">
                <a:latin typeface="Verdana"/>
                <a:cs typeface="Verdana"/>
              </a:rPr>
              <a:t>R je </a:t>
            </a:r>
            <a:r>
              <a:rPr sz="1270" spc="-5" dirty="0">
                <a:latin typeface="Verdana"/>
                <a:cs typeface="Verdana"/>
              </a:rPr>
              <a:t>v</a:t>
            </a:r>
            <a:r>
              <a:rPr sz="1270" spc="-45" dirty="0">
                <a:latin typeface="Verdana"/>
                <a:cs typeface="Verdana"/>
              </a:rPr>
              <a:t> </a:t>
            </a:r>
            <a:r>
              <a:rPr sz="1270" spc="5" dirty="0">
                <a:latin typeface="Verdana"/>
                <a:cs typeface="Verdana"/>
              </a:rPr>
              <a:t>cm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190" y="4174915"/>
            <a:ext cx="7901980" cy="14113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86757" indent="-229751">
              <a:spcBef>
                <a:spcPts val="82"/>
              </a:spcBef>
              <a:buFont typeface="Wingdings"/>
              <a:buChar char=""/>
              <a:tabLst>
                <a:tab pos="286757" algn="l"/>
                <a:tab pos="287333" algn="l"/>
              </a:tabLst>
            </a:pPr>
            <a:endParaRPr lang="cs-CZ" sz="1270" b="1" spc="-9" dirty="0">
              <a:latin typeface="Verdana"/>
              <a:cs typeface="Verdana"/>
            </a:endParaRPr>
          </a:p>
          <a:p>
            <a:pPr marL="286757" indent="-229751">
              <a:spcBef>
                <a:spcPts val="82"/>
              </a:spcBef>
              <a:buFont typeface="Wingdings"/>
              <a:buChar char=""/>
              <a:tabLst>
                <a:tab pos="286757" algn="l"/>
                <a:tab pos="287333" algn="l"/>
              </a:tabLst>
            </a:pPr>
            <a:r>
              <a:rPr sz="1270" b="1" spc="-9" dirty="0" err="1">
                <a:latin typeface="Verdana"/>
                <a:cs typeface="Verdana"/>
              </a:rPr>
              <a:t>hustota</a:t>
            </a:r>
            <a:r>
              <a:rPr sz="1270" b="1" spc="-9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elektronů v kapalinách a tuhých </a:t>
            </a:r>
            <a:r>
              <a:rPr sz="1270" b="1" spc="-9" dirty="0">
                <a:latin typeface="Verdana"/>
                <a:cs typeface="Verdana"/>
              </a:rPr>
              <a:t>látkách je </a:t>
            </a:r>
            <a:r>
              <a:rPr sz="1270" b="1" spc="-5" dirty="0">
                <a:latin typeface="Verdana"/>
                <a:cs typeface="Verdana"/>
              </a:rPr>
              <a:t>cca </a:t>
            </a:r>
            <a:r>
              <a:rPr sz="1270" b="1" dirty="0">
                <a:latin typeface="Verdana"/>
                <a:cs typeface="Verdana"/>
              </a:rPr>
              <a:t>1000x </a:t>
            </a:r>
            <a:r>
              <a:rPr sz="1270" b="1" spc="-5" dirty="0">
                <a:latin typeface="Verdana"/>
                <a:cs typeface="Verdana"/>
              </a:rPr>
              <a:t>větší </a:t>
            </a:r>
            <a:r>
              <a:rPr sz="1270" b="1" spc="5" dirty="0">
                <a:latin typeface="Verdana"/>
                <a:cs typeface="Verdana"/>
              </a:rPr>
              <a:t>než </a:t>
            </a:r>
            <a:r>
              <a:rPr sz="1270" b="1" spc="-5" dirty="0">
                <a:latin typeface="Verdana"/>
                <a:cs typeface="Verdana"/>
              </a:rPr>
              <a:t>v</a:t>
            </a:r>
            <a:r>
              <a:rPr sz="1270" b="1" spc="127" dirty="0">
                <a:latin typeface="Verdana"/>
                <a:cs typeface="Verdana"/>
              </a:rPr>
              <a:t> </a:t>
            </a:r>
            <a:r>
              <a:rPr sz="1270" b="1" spc="-5" dirty="0" err="1">
                <a:latin typeface="Verdana"/>
                <a:cs typeface="Verdana"/>
              </a:rPr>
              <a:t>plynech</a:t>
            </a:r>
            <a:r>
              <a:rPr lang="cs-CZ" sz="1270" b="1" spc="-5" dirty="0">
                <a:latin typeface="Verdana"/>
                <a:cs typeface="Verdana"/>
              </a:rPr>
              <a:t>,</a:t>
            </a:r>
            <a:endParaRPr sz="1270" b="1" dirty="0">
              <a:latin typeface="Verdana"/>
              <a:cs typeface="Verdana"/>
            </a:endParaRPr>
          </a:p>
          <a:p>
            <a:pPr marL="57006">
              <a:tabLst>
                <a:tab pos="286757" algn="l"/>
                <a:tab pos="287333" algn="l"/>
              </a:tabLst>
            </a:pPr>
            <a:r>
              <a:rPr lang="cs-CZ" sz="1270" b="1" spc="-5" dirty="0">
                <a:latin typeface="Verdana"/>
                <a:cs typeface="Verdana"/>
              </a:rPr>
              <a:t>	</a:t>
            </a:r>
            <a:r>
              <a:rPr sz="1270" b="1" spc="-5" dirty="0" err="1">
                <a:latin typeface="Verdana"/>
                <a:cs typeface="Verdana"/>
              </a:rPr>
              <a:t>lineární</a:t>
            </a:r>
            <a:r>
              <a:rPr sz="1270" b="1" spc="-5" dirty="0">
                <a:latin typeface="Verdana"/>
                <a:cs typeface="Verdana"/>
              </a:rPr>
              <a:t> přenos energie </a:t>
            </a:r>
            <a:r>
              <a:rPr sz="1270" b="1" spc="-9" dirty="0">
                <a:latin typeface="Verdana"/>
                <a:cs typeface="Verdana"/>
              </a:rPr>
              <a:t>je proto </a:t>
            </a:r>
            <a:r>
              <a:rPr sz="1270" b="1" spc="5" dirty="0">
                <a:latin typeface="Verdana"/>
                <a:cs typeface="Verdana"/>
              </a:rPr>
              <a:t>cca 10</a:t>
            </a:r>
            <a:r>
              <a:rPr sz="1224" b="1" spc="6" baseline="30864" dirty="0">
                <a:latin typeface="Verdana"/>
                <a:cs typeface="Verdana"/>
              </a:rPr>
              <a:t>3</a:t>
            </a:r>
            <a:r>
              <a:rPr sz="1270" b="1" spc="5" dirty="0">
                <a:latin typeface="Verdana"/>
                <a:cs typeface="Verdana"/>
              </a:rPr>
              <a:t>x</a:t>
            </a:r>
            <a:r>
              <a:rPr sz="1270" b="1" spc="-5" dirty="0">
                <a:latin typeface="Verdana"/>
                <a:cs typeface="Verdana"/>
              </a:rPr>
              <a:t> větší</a:t>
            </a:r>
            <a:endParaRPr sz="1270" b="1" dirty="0">
              <a:latin typeface="Verdana"/>
              <a:cs typeface="Verdana"/>
            </a:endParaRPr>
          </a:p>
          <a:p>
            <a:pPr>
              <a:spcBef>
                <a:spcPts val="27"/>
              </a:spcBef>
              <a:buFont typeface="Wingdings"/>
              <a:buChar char=""/>
            </a:pPr>
            <a:endParaRPr sz="1270" b="1" dirty="0">
              <a:latin typeface="Verdana"/>
              <a:cs typeface="Verdana"/>
            </a:endParaRPr>
          </a:p>
          <a:p>
            <a:pPr marL="286757" indent="-229751">
              <a:buFont typeface="Wingdings"/>
              <a:buChar char=""/>
              <a:tabLst>
                <a:tab pos="286757" algn="l"/>
                <a:tab pos="287333" algn="l"/>
              </a:tabLst>
            </a:pPr>
            <a:r>
              <a:rPr sz="1270" b="1" spc="-9" dirty="0">
                <a:latin typeface="Verdana"/>
                <a:cs typeface="Verdana"/>
              </a:rPr>
              <a:t>dosah </a:t>
            </a:r>
            <a:r>
              <a:rPr sz="1270" b="1" spc="-5" dirty="0">
                <a:latin typeface="Verdana"/>
                <a:cs typeface="Verdana"/>
              </a:rPr>
              <a:t>záření </a:t>
            </a:r>
            <a:r>
              <a:rPr sz="1270" b="1" spc="-9" dirty="0">
                <a:latin typeface="Verdana"/>
                <a:cs typeface="Verdana"/>
              </a:rPr>
              <a:t>je </a:t>
            </a:r>
            <a:r>
              <a:rPr sz="1270" b="1" spc="-5" dirty="0">
                <a:latin typeface="Verdana"/>
                <a:cs typeface="Verdana"/>
              </a:rPr>
              <a:t>o tři </a:t>
            </a:r>
            <a:r>
              <a:rPr sz="1270" b="1" dirty="0">
                <a:latin typeface="Verdana"/>
                <a:cs typeface="Verdana"/>
              </a:rPr>
              <a:t>řády </a:t>
            </a:r>
            <a:r>
              <a:rPr sz="1270" b="1" spc="-5" dirty="0">
                <a:latin typeface="Verdana"/>
                <a:cs typeface="Verdana"/>
              </a:rPr>
              <a:t>kratší </a:t>
            </a:r>
            <a:r>
              <a:rPr sz="1270" b="1" dirty="0">
                <a:latin typeface="Verdana"/>
                <a:cs typeface="Verdana"/>
              </a:rPr>
              <a:t>(</a:t>
            </a:r>
            <a:r>
              <a:rPr sz="1270" b="1" dirty="0">
                <a:solidFill>
                  <a:srgbClr val="0000FF"/>
                </a:solidFill>
                <a:latin typeface="Verdana"/>
                <a:cs typeface="Verdana"/>
              </a:rPr>
              <a:t>pro </a:t>
            </a:r>
            <a:r>
              <a:rPr sz="1270" b="1" spc="-5" dirty="0">
                <a:solidFill>
                  <a:srgbClr val="0000FF"/>
                </a:solidFill>
                <a:latin typeface="Symbol"/>
                <a:cs typeface="Symbol"/>
              </a:rPr>
              <a:t></a:t>
            </a:r>
            <a:r>
              <a:rPr sz="1270" b="1" spc="-5" dirty="0">
                <a:solidFill>
                  <a:srgbClr val="0000FF"/>
                </a:solidFill>
                <a:latin typeface="Verdana"/>
                <a:cs typeface="Verdana"/>
              </a:rPr>
              <a:t>-záření jsou </a:t>
            </a:r>
            <a:r>
              <a:rPr sz="1270" b="1" spc="-9" dirty="0">
                <a:solidFill>
                  <a:srgbClr val="0000FF"/>
                </a:solidFill>
                <a:latin typeface="Verdana"/>
                <a:cs typeface="Verdana"/>
              </a:rPr>
              <a:t>to </a:t>
            </a:r>
            <a:r>
              <a:rPr sz="1270" b="1" spc="-5" dirty="0">
                <a:solidFill>
                  <a:srgbClr val="0000FF"/>
                </a:solidFill>
                <a:latin typeface="Verdana"/>
                <a:cs typeface="Verdana"/>
              </a:rPr>
              <a:t>desítky</a:t>
            </a:r>
            <a:r>
              <a:rPr sz="1270" b="1" spc="68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b="1" spc="-9" dirty="0">
                <a:solidFill>
                  <a:srgbClr val="0000FF"/>
                </a:solidFill>
                <a:latin typeface="Symbol"/>
                <a:cs typeface="Symbol"/>
              </a:rPr>
              <a:t></a:t>
            </a:r>
            <a:r>
              <a:rPr sz="1270" b="1" spc="-9" dirty="0">
                <a:solidFill>
                  <a:srgbClr val="0000FF"/>
                </a:solidFill>
                <a:latin typeface="Verdana"/>
                <a:cs typeface="Verdana"/>
              </a:rPr>
              <a:t>m</a:t>
            </a:r>
            <a:r>
              <a:rPr sz="1270" b="1" spc="-9" dirty="0">
                <a:latin typeface="Verdana"/>
                <a:cs typeface="Verdana"/>
              </a:rPr>
              <a:t>)</a:t>
            </a:r>
            <a:endParaRPr lang="cs-CZ" sz="1270" b="1" spc="-9" dirty="0">
              <a:latin typeface="Verdana"/>
              <a:cs typeface="Verdana"/>
            </a:endParaRPr>
          </a:p>
          <a:p>
            <a:pPr marL="286757" indent="-229751">
              <a:buFont typeface="Wingdings"/>
              <a:buChar char=""/>
              <a:tabLst>
                <a:tab pos="286757" algn="l"/>
                <a:tab pos="287333" algn="l"/>
              </a:tabLst>
            </a:pPr>
            <a:endParaRPr lang="cs-CZ" sz="1270" b="1" spc="-9" dirty="0">
              <a:latin typeface="Verdana"/>
              <a:cs typeface="Verdana"/>
            </a:endParaRPr>
          </a:p>
          <a:p>
            <a:pPr marL="286757" indent="-229751">
              <a:buFont typeface="Wingdings"/>
              <a:buChar char=""/>
              <a:tabLst>
                <a:tab pos="286757" algn="l"/>
                <a:tab pos="287333" algn="l"/>
              </a:tabLst>
            </a:pPr>
            <a:endParaRPr sz="1270" b="1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3190" y="2102480"/>
            <a:ext cx="1865652" cy="30290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51248" rIns="0" bIns="0" rtlCol="0">
            <a:spAutoFit/>
          </a:bodyPr>
          <a:lstStyle/>
          <a:p>
            <a:pPr marL="87524">
              <a:spcBef>
                <a:spcPts val="404"/>
              </a:spcBef>
            </a:pPr>
            <a:r>
              <a:rPr sz="1632" b="1" spc="-9" dirty="0">
                <a:solidFill>
                  <a:srgbClr val="0000FF"/>
                </a:solidFill>
                <a:latin typeface="Verdana"/>
                <a:cs typeface="Verdana"/>
              </a:rPr>
              <a:t>R=0,0033</a:t>
            </a:r>
            <a:r>
              <a:rPr sz="1632" b="1" spc="-18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632" b="1" spc="-5" dirty="0">
                <a:solidFill>
                  <a:srgbClr val="0000FF"/>
                </a:solidFill>
                <a:latin typeface="Verdana"/>
                <a:cs typeface="Verdana"/>
              </a:rPr>
              <a:t>E</a:t>
            </a:r>
            <a:r>
              <a:rPr sz="1564" b="1" spc="-6" baseline="28985" dirty="0">
                <a:solidFill>
                  <a:srgbClr val="0000FF"/>
                </a:solidFill>
                <a:latin typeface="Verdana"/>
                <a:cs typeface="Verdana"/>
              </a:rPr>
              <a:t>3/2</a:t>
            </a:r>
            <a:endParaRPr sz="1564" baseline="28985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3190" y="3410575"/>
            <a:ext cx="2072947" cy="30290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51248" rIns="0" bIns="0" rtlCol="0">
            <a:spAutoFit/>
          </a:bodyPr>
          <a:lstStyle/>
          <a:p>
            <a:pPr marL="230327">
              <a:spcBef>
                <a:spcPts val="404"/>
              </a:spcBef>
            </a:pPr>
            <a:r>
              <a:rPr sz="1632" b="1" spc="-9" dirty="0">
                <a:solidFill>
                  <a:srgbClr val="0000FF"/>
                </a:solidFill>
                <a:latin typeface="Verdana"/>
                <a:cs typeface="Verdana"/>
              </a:rPr>
              <a:t>6,25 </a:t>
            </a:r>
            <a:r>
              <a:rPr sz="1632" b="1" dirty="0">
                <a:solidFill>
                  <a:srgbClr val="0000FF"/>
                </a:solidFill>
                <a:latin typeface="Verdana"/>
                <a:cs typeface="Verdana"/>
              </a:rPr>
              <a:t>. </a:t>
            </a:r>
            <a:r>
              <a:rPr sz="1632" b="1" spc="-5" dirty="0">
                <a:solidFill>
                  <a:srgbClr val="0000FF"/>
                </a:solidFill>
                <a:latin typeface="Verdana"/>
                <a:cs typeface="Verdana"/>
              </a:rPr>
              <a:t>10</a:t>
            </a:r>
            <a:r>
              <a:rPr sz="1564" b="1" spc="-6" baseline="28985" dirty="0">
                <a:solidFill>
                  <a:srgbClr val="0000FF"/>
                </a:solidFill>
                <a:latin typeface="Verdana"/>
                <a:cs typeface="Verdana"/>
              </a:rPr>
              <a:t>4</a:t>
            </a:r>
            <a:r>
              <a:rPr sz="1564" b="1" spc="-54" baseline="2898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632" b="1" dirty="0">
                <a:solidFill>
                  <a:srgbClr val="0000FF"/>
                </a:solidFill>
                <a:latin typeface="Verdana"/>
                <a:cs typeface="Verdana"/>
              </a:rPr>
              <a:t>R</a:t>
            </a:r>
            <a:r>
              <a:rPr sz="1564" b="1" baseline="28985" dirty="0">
                <a:solidFill>
                  <a:srgbClr val="0000FF"/>
                </a:solidFill>
                <a:latin typeface="Verdana"/>
                <a:cs typeface="Verdana"/>
              </a:rPr>
              <a:t>2/3</a:t>
            </a:r>
            <a:endParaRPr sz="1564" baseline="28985" dirty="0">
              <a:latin typeface="Verdana"/>
              <a:cs typeface="Verdana"/>
            </a:endParaRP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3F2FA9DF-A298-4252-BC91-6961C492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2</a:t>
            </a:fld>
            <a:endParaRPr lang="cs-CZ"/>
          </a:p>
        </p:txBody>
      </p:sp>
      <p:pic>
        <p:nvPicPr>
          <p:cNvPr id="11" name="ZtrátaE2-1">
            <a:hlinkClick r:id="" action="ppaction://media"/>
            <a:extLst>
              <a:ext uri="{FF2B5EF4-FFF2-40B4-BE49-F238E27FC236}">
                <a16:creationId xmlns:a16="http://schemas.microsoft.com/office/drawing/2014/main" id="{50718AE6-943F-4542-9595-78BCE7CED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9677" y="5634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7655" y="501616"/>
            <a:ext cx="7646117" cy="50290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32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3200" b="1" spc="-5" baseline="30000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částice</a:t>
            </a:r>
            <a:r>
              <a:rPr sz="18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spc="-5" dirty="0"/>
              <a:t>(rychlé elektrony </a:t>
            </a:r>
            <a:r>
              <a:rPr sz="2000" spc="-9" dirty="0"/>
              <a:t>se </a:t>
            </a:r>
            <a:r>
              <a:rPr sz="2000" spc="-5" dirty="0"/>
              <a:t>spojitým spektrem</a:t>
            </a:r>
            <a:r>
              <a:rPr sz="2000" spc="-113" dirty="0"/>
              <a:t> </a:t>
            </a:r>
            <a:r>
              <a:rPr sz="2000" spc="-5" dirty="0"/>
              <a:t>energií)</a:t>
            </a:r>
            <a:endParaRPr sz="1800" dirty="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50961" y="2328760"/>
            <a:ext cx="705378" cy="222266"/>
            <a:chOff x="2345998" y="2568105"/>
            <a:chExt cx="777875" cy="245110"/>
          </a:xfrm>
        </p:grpSpPr>
        <p:sp>
          <p:nvSpPr>
            <p:cNvPr id="4" name="object 4"/>
            <p:cNvSpPr/>
            <p:nvPr/>
          </p:nvSpPr>
          <p:spPr>
            <a:xfrm>
              <a:off x="2347329" y="2716563"/>
              <a:ext cx="36195" cy="17145"/>
            </a:xfrm>
            <a:custGeom>
              <a:avLst/>
              <a:gdLst/>
              <a:ahLst/>
              <a:cxnLst/>
              <a:rect l="l" t="t" r="r" b="b"/>
              <a:pathLst>
                <a:path w="36194" h="17144">
                  <a:moveTo>
                    <a:pt x="0" y="16856"/>
                  </a:moveTo>
                  <a:lnTo>
                    <a:pt x="357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" name="object 5"/>
            <p:cNvSpPr/>
            <p:nvPr/>
          </p:nvSpPr>
          <p:spPr>
            <a:xfrm>
              <a:off x="2375693" y="2709959"/>
              <a:ext cx="53975" cy="94615"/>
            </a:xfrm>
            <a:custGeom>
              <a:avLst/>
              <a:gdLst/>
              <a:ahLst/>
              <a:cxnLst/>
              <a:rect l="l" t="t" r="r" b="b"/>
              <a:pathLst>
                <a:path w="53975" h="94614">
                  <a:moveTo>
                    <a:pt x="0" y="0"/>
                  </a:moveTo>
                  <a:lnTo>
                    <a:pt x="53398" y="943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" name="object 6"/>
            <p:cNvSpPr/>
            <p:nvPr/>
          </p:nvSpPr>
          <p:spPr>
            <a:xfrm>
              <a:off x="2436477" y="2569425"/>
              <a:ext cx="687070" cy="241935"/>
            </a:xfrm>
            <a:custGeom>
              <a:avLst/>
              <a:gdLst/>
              <a:ahLst/>
              <a:cxnLst/>
              <a:rect l="l" t="t" r="r" b="b"/>
              <a:pathLst>
                <a:path w="687069" h="241935">
                  <a:moveTo>
                    <a:pt x="0" y="241897"/>
                  </a:moveTo>
                  <a:lnTo>
                    <a:pt x="54343" y="452"/>
                  </a:lnTo>
                </a:path>
                <a:path w="687069" h="241935">
                  <a:moveTo>
                    <a:pt x="54343" y="0"/>
                  </a:moveTo>
                  <a:lnTo>
                    <a:pt x="6868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8497" y="1511291"/>
            <a:ext cx="7945275" cy="142489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52208" indent="-229751">
              <a:spcBef>
                <a:spcPts val="82"/>
              </a:spcBef>
              <a:buFont typeface="Symbol"/>
              <a:buChar char=""/>
              <a:tabLst>
                <a:tab pos="252208" algn="l"/>
                <a:tab pos="252784" algn="l"/>
              </a:tabLst>
            </a:pPr>
            <a:r>
              <a:rPr sz="1400" b="1" spc="-9" dirty="0">
                <a:latin typeface="Verdana"/>
                <a:cs typeface="Verdana"/>
              </a:rPr>
              <a:t>přenos </a:t>
            </a:r>
            <a:r>
              <a:rPr sz="1400" b="1" spc="-5" dirty="0">
                <a:latin typeface="Verdana"/>
                <a:cs typeface="Verdana"/>
              </a:rPr>
              <a:t>energie </a:t>
            </a:r>
            <a:r>
              <a:rPr sz="1400" b="1" spc="-9" dirty="0">
                <a:latin typeface="Verdana"/>
                <a:cs typeface="Verdana"/>
              </a:rPr>
              <a:t>je </a:t>
            </a:r>
            <a:r>
              <a:rPr sz="1400" b="1" spc="-5" dirty="0">
                <a:latin typeface="Verdana"/>
                <a:cs typeface="Verdana"/>
              </a:rPr>
              <a:t>menší jako </a:t>
            </a:r>
            <a:r>
              <a:rPr sz="1400" b="1" spc="-9" dirty="0">
                <a:latin typeface="Verdana"/>
                <a:cs typeface="Verdana"/>
              </a:rPr>
              <a:t>u</a:t>
            </a:r>
            <a:r>
              <a:rPr sz="1400" b="1" spc="32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Symbol"/>
                <a:cs typeface="Symbol"/>
              </a:rPr>
              <a:t></a:t>
            </a:r>
            <a:r>
              <a:rPr sz="1400" b="1" spc="-5" dirty="0">
                <a:latin typeface="Verdana"/>
                <a:cs typeface="Verdana"/>
              </a:rPr>
              <a:t>-částic</a:t>
            </a:r>
            <a:endParaRPr sz="1400" b="1" dirty="0">
              <a:latin typeface="Verdana"/>
              <a:cs typeface="Verdana"/>
            </a:endParaRPr>
          </a:p>
          <a:p>
            <a:pPr marL="252208" marR="16123" indent="-229751">
              <a:lnSpc>
                <a:spcPct val="119300"/>
              </a:lnSpc>
              <a:spcBef>
                <a:spcPts val="1274"/>
              </a:spcBef>
              <a:buFont typeface="Symbol"/>
              <a:buChar char=""/>
              <a:tabLst>
                <a:tab pos="252208" algn="l"/>
                <a:tab pos="252784" algn="l"/>
                <a:tab pos="850482" algn="l"/>
              </a:tabLst>
            </a:pPr>
            <a:r>
              <a:rPr sz="1400" b="1" spc="-9" dirty="0">
                <a:latin typeface="Verdana"/>
                <a:cs typeface="Verdana"/>
              </a:rPr>
              <a:t>příčinou je </a:t>
            </a:r>
            <a:r>
              <a:rPr sz="1400" b="1" spc="-5" dirty="0">
                <a:latin typeface="Verdana"/>
                <a:cs typeface="Verdana"/>
              </a:rPr>
              <a:t>menší náboj elektronu a jeho větší rychlost </a:t>
            </a:r>
            <a:r>
              <a:rPr sz="1400" b="1" dirty="0">
                <a:latin typeface="Verdana"/>
                <a:cs typeface="Verdana"/>
              </a:rPr>
              <a:t>při </a:t>
            </a:r>
            <a:r>
              <a:rPr sz="1400" b="1" spc="-5" dirty="0">
                <a:latin typeface="Verdana"/>
                <a:cs typeface="Verdana"/>
              </a:rPr>
              <a:t>stejné </a:t>
            </a:r>
            <a:r>
              <a:rPr sz="1400" b="1" spc="-5" dirty="0" err="1">
                <a:latin typeface="Verdana"/>
                <a:cs typeface="Verdana"/>
              </a:rPr>
              <a:t>energii</a:t>
            </a:r>
            <a:r>
              <a:rPr sz="1400" b="1" spc="-5" dirty="0">
                <a:latin typeface="Verdana"/>
                <a:cs typeface="Verdana"/>
              </a:rPr>
              <a:t> </a:t>
            </a:r>
            <a:br>
              <a:rPr lang="cs-CZ" sz="1400" b="1" spc="-5" dirty="0">
                <a:latin typeface="Verdana"/>
                <a:cs typeface="Verdana"/>
              </a:rPr>
            </a:br>
            <a:r>
              <a:rPr sz="1400" b="1" spc="-5" dirty="0">
                <a:latin typeface="Verdana"/>
                <a:cs typeface="Verdana"/>
              </a:rPr>
              <a:t> </a:t>
            </a:r>
            <a:r>
              <a:rPr sz="2000" b="1" spc="-6" baseline="-7936" dirty="0">
                <a:latin typeface="Verdana"/>
                <a:cs typeface="Verdana"/>
              </a:rPr>
              <a:t>(</a:t>
            </a:r>
            <a:r>
              <a:rPr sz="2000" b="1" spc="-245" baseline="-7936" dirty="0">
                <a:latin typeface="Verdana"/>
                <a:cs typeface="Verdana"/>
              </a:rPr>
              <a:t> </a:t>
            </a:r>
            <a:r>
              <a:rPr b="1" spc="36" dirty="0">
                <a:latin typeface="Times New Roman"/>
                <a:cs typeface="Times New Roman"/>
              </a:rPr>
              <a:t>v</a:t>
            </a:r>
            <a:r>
              <a:rPr b="1" spc="14" dirty="0">
                <a:latin typeface="Times New Roman"/>
                <a:cs typeface="Times New Roman"/>
              </a:rPr>
              <a:t> </a:t>
            </a:r>
            <a:r>
              <a:rPr b="1" spc="41" dirty="0">
                <a:latin typeface="Symbol"/>
                <a:cs typeface="Symbol"/>
              </a:rPr>
              <a:t></a:t>
            </a:r>
            <a:r>
              <a:rPr b="1" spc="41" dirty="0">
                <a:latin typeface="Times New Roman"/>
                <a:cs typeface="Times New Roman"/>
              </a:rPr>
              <a:t>2E</a:t>
            </a:r>
            <a:r>
              <a:rPr b="1" spc="-326" dirty="0">
                <a:latin typeface="Times New Roman"/>
                <a:cs typeface="Times New Roman"/>
              </a:rPr>
              <a:t> </a:t>
            </a:r>
            <a:r>
              <a:rPr b="1" spc="18" dirty="0">
                <a:latin typeface="Times New Roman"/>
                <a:cs typeface="Times New Roman"/>
              </a:rPr>
              <a:t>/ </a:t>
            </a:r>
            <a:r>
              <a:rPr b="1" spc="59" dirty="0">
                <a:latin typeface="Times New Roman"/>
                <a:cs typeface="Times New Roman"/>
              </a:rPr>
              <a:t>m</a:t>
            </a:r>
            <a:r>
              <a:rPr sz="2000" b="1" spc="-6" baseline="-7936" dirty="0">
                <a:latin typeface="Verdana"/>
                <a:cs typeface="Verdana"/>
              </a:rPr>
              <a:t>)</a:t>
            </a:r>
            <a:endParaRPr sz="2000" b="1" baseline="-7936" dirty="0">
              <a:latin typeface="Verdana"/>
              <a:cs typeface="Verdana"/>
            </a:endParaRPr>
          </a:p>
          <a:p>
            <a:pPr marL="252208" indent="-229751">
              <a:spcBef>
                <a:spcPts val="1786"/>
              </a:spcBef>
              <a:buChar char=""/>
              <a:tabLst>
                <a:tab pos="252208" algn="l"/>
                <a:tab pos="252784" algn="l"/>
              </a:tabLst>
            </a:pPr>
            <a:r>
              <a:rPr sz="1400" b="1" spc="-9" dirty="0">
                <a:latin typeface="Symbol"/>
                <a:cs typeface="Symbol"/>
              </a:rPr>
              <a:t>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Verdana"/>
                <a:cs typeface="Verdana"/>
              </a:rPr>
              <a:t>větší pronikavost </a:t>
            </a:r>
            <a:r>
              <a:rPr sz="1400" b="1" spc="-9" dirty="0">
                <a:latin typeface="Verdana"/>
                <a:cs typeface="Verdana"/>
              </a:rPr>
              <a:t>(tedy </a:t>
            </a:r>
            <a:r>
              <a:rPr sz="1400" b="1" spc="-5" dirty="0">
                <a:latin typeface="Verdana"/>
                <a:cs typeface="Verdana"/>
              </a:rPr>
              <a:t>i </a:t>
            </a:r>
            <a:r>
              <a:rPr sz="1400" b="1" dirty="0">
                <a:latin typeface="Verdana"/>
                <a:cs typeface="Verdana"/>
              </a:rPr>
              <a:t>dosah)v </a:t>
            </a:r>
            <a:r>
              <a:rPr sz="1400" b="1" spc="-5" dirty="0">
                <a:latin typeface="Verdana"/>
                <a:cs typeface="Verdana"/>
              </a:rPr>
              <a:t>absorbujícím</a:t>
            </a:r>
            <a:r>
              <a:rPr sz="1400" b="1" spc="-181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prostředí</a:t>
            </a:r>
            <a:endParaRPr sz="1400" b="1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5904" y="3316045"/>
            <a:ext cx="3083019" cy="22591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34549">
              <a:spcBef>
                <a:spcPts val="82"/>
              </a:spcBef>
            </a:pP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Absorpční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křivka pro </a:t>
            </a:r>
            <a:r>
              <a:rPr sz="1400" b="1" spc="23" dirty="0">
                <a:solidFill>
                  <a:srgbClr val="0070C0"/>
                </a:solidFill>
                <a:latin typeface="Symbol"/>
                <a:cs typeface="Symbol"/>
              </a:rPr>
              <a:t></a:t>
            </a:r>
            <a:r>
              <a:rPr sz="1400" b="1" spc="34" baseline="30864" dirty="0">
                <a:solidFill>
                  <a:srgbClr val="0070C0"/>
                </a:solidFill>
                <a:latin typeface="Verdana"/>
                <a:cs typeface="Verdana"/>
              </a:rPr>
              <a:t>-</a:t>
            </a:r>
            <a:r>
              <a:rPr sz="1400" b="1" spc="224" baseline="30864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záření</a:t>
            </a:r>
            <a:endParaRPr sz="1400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03684" y="3112603"/>
            <a:ext cx="2680087" cy="9789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34549">
              <a:spcBef>
                <a:spcPts val="82"/>
              </a:spcBef>
            </a:pPr>
            <a:r>
              <a:rPr lang="cs-CZ" sz="1270" spc="-9" dirty="0">
                <a:solidFill>
                  <a:srgbClr val="0000FF"/>
                </a:solidFill>
                <a:latin typeface="Verdana"/>
                <a:cs typeface="Verdana"/>
              </a:rPr>
              <a:t>d</a:t>
            </a:r>
            <a:r>
              <a:rPr sz="1270" spc="-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- tloušťka </a:t>
            </a:r>
            <a:r>
              <a:rPr sz="1270" spc="-9" dirty="0">
                <a:latin typeface="Verdana"/>
                <a:cs typeface="Verdana"/>
              </a:rPr>
              <a:t>vrstvy</a:t>
            </a:r>
            <a:r>
              <a:rPr sz="1270" spc="-14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(m)</a:t>
            </a:r>
            <a:endParaRPr sz="1270" dirty="0">
              <a:latin typeface="Verdana"/>
              <a:cs typeface="Verdana"/>
            </a:endParaRPr>
          </a:p>
          <a:p>
            <a:pPr marL="34549">
              <a:spcBef>
                <a:spcPts val="23"/>
              </a:spcBef>
            </a:pPr>
            <a:r>
              <a:rPr sz="1270" spc="-9" dirty="0">
                <a:solidFill>
                  <a:srgbClr val="0000FF"/>
                </a:solidFill>
                <a:latin typeface="Symbol"/>
                <a:cs typeface="Symbol"/>
              </a:rPr>
              <a:t></a:t>
            </a:r>
            <a:r>
              <a:rPr sz="1270" spc="-9" dirty="0">
                <a:latin typeface="Verdana"/>
                <a:cs typeface="Verdana"/>
              </a:rPr>
              <a:t>- </a:t>
            </a:r>
            <a:r>
              <a:rPr sz="1270" spc="-5" dirty="0">
                <a:latin typeface="Verdana"/>
                <a:cs typeface="Verdana"/>
              </a:rPr>
              <a:t>lineární</a:t>
            </a:r>
            <a:r>
              <a:rPr sz="1270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absorpční</a:t>
            </a:r>
            <a:endParaRPr sz="1270" dirty="0">
              <a:latin typeface="Verdana"/>
              <a:cs typeface="Verdana"/>
            </a:endParaRPr>
          </a:p>
          <a:p>
            <a:pPr marL="34549" marR="27639">
              <a:lnSpc>
                <a:spcPct val="101400"/>
              </a:lnSpc>
            </a:pPr>
            <a:r>
              <a:rPr sz="1270" spc="-5" dirty="0">
                <a:latin typeface="Verdana"/>
                <a:cs typeface="Verdana"/>
              </a:rPr>
              <a:t>koeficient (m</a:t>
            </a:r>
            <a:r>
              <a:rPr sz="1224" spc="-6" baseline="30864" dirty="0">
                <a:latin typeface="Verdana"/>
                <a:cs typeface="Verdana"/>
              </a:rPr>
              <a:t>-1</a:t>
            </a:r>
            <a:r>
              <a:rPr sz="1270" spc="-5" dirty="0">
                <a:latin typeface="Verdana"/>
                <a:cs typeface="Verdana"/>
              </a:rPr>
              <a:t>) </a:t>
            </a:r>
            <a:r>
              <a:rPr sz="1270" spc="-9" dirty="0">
                <a:latin typeface="Verdana"/>
                <a:cs typeface="Verdana"/>
              </a:rPr>
              <a:t>– </a:t>
            </a:r>
            <a:r>
              <a:rPr sz="1270" spc="-5" dirty="0">
                <a:latin typeface="Verdana"/>
                <a:cs typeface="Verdana"/>
              </a:rPr>
              <a:t>závisí  na </a:t>
            </a:r>
            <a:r>
              <a:rPr sz="1270" spc="-9" dirty="0">
                <a:latin typeface="Verdana"/>
                <a:cs typeface="Verdana"/>
              </a:rPr>
              <a:t>hustotě </a:t>
            </a:r>
            <a:r>
              <a:rPr sz="1270" spc="-5" dirty="0">
                <a:latin typeface="Verdana"/>
                <a:cs typeface="Verdana"/>
              </a:rPr>
              <a:t>elektronů  absorbujícího prostředí</a:t>
            </a:r>
            <a:r>
              <a:rPr sz="1270" spc="-82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a  energii</a:t>
            </a:r>
            <a:r>
              <a:rPr sz="1270" spc="-36" dirty="0">
                <a:latin typeface="Verdana"/>
                <a:cs typeface="Verdana"/>
              </a:rPr>
              <a:t> </a:t>
            </a:r>
            <a:r>
              <a:rPr sz="1270" dirty="0">
                <a:latin typeface="Symbol"/>
                <a:cs typeface="Symbol"/>
              </a:rPr>
              <a:t></a:t>
            </a:r>
            <a:r>
              <a:rPr sz="1270" dirty="0">
                <a:latin typeface="Verdana"/>
                <a:cs typeface="Verdana"/>
              </a:rPr>
              <a:t>-záření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972836" y="3263377"/>
            <a:ext cx="378313" cy="26278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>
              <a:spcBef>
                <a:spcPts val="91"/>
              </a:spcBef>
            </a:pPr>
            <a:r>
              <a:rPr sz="1632" spc="145" dirty="0">
                <a:latin typeface="Symbol"/>
                <a:cs typeface="Symbol"/>
              </a:rPr>
              <a:t></a:t>
            </a:r>
            <a:r>
              <a:rPr sz="1632" spc="23" dirty="0">
                <a:latin typeface="Symbol"/>
                <a:cs typeface="Symbol"/>
              </a:rPr>
              <a:t></a:t>
            </a:r>
            <a:r>
              <a:rPr sz="1632" spc="54" dirty="0">
                <a:latin typeface="Times New Roman"/>
                <a:cs typeface="Times New Roman"/>
              </a:rPr>
              <a:t>d</a:t>
            </a:r>
            <a:endParaRPr sz="1632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79185" y="3252572"/>
            <a:ext cx="995015" cy="44302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3033">
              <a:spcBef>
                <a:spcPts val="82"/>
              </a:spcBef>
            </a:pPr>
            <a:r>
              <a:rPr sz="2811" spc="59" dirty="0">
                <a:latin typeface="Times New Roman"/>
                <a:cs typeface="Times New Roman"/>
              </a:rPr>
              <a:t>I </a:t>
            </a:r>
            <a:r>
              <a:rPr sz="2811" spc="95" dirty="0">
                <a:latin typeface="Symbol"/>
                <a:cs typeface="Symbol"/>
              </a:rPr>
              <a:t></a:t>
            </a:r>
            <a:r>
              <a:rPr sz="2811" spc="-185" dirty="0">
                <a:latin typeface="Times New Roman"/>
                <a:cs typeface="Times New Roman"/>
              </a:rPr>
              <a:t> </a:t>
            </a:r>
            <a:r>
              <a:rPr sz="2811" spc="127" dirty="0">
                <a:latin typeface="Times New Roman"/>
                <a:cs typeface="Times New Roman"/>
              </a:rPr>
              <a:t>I</a:t>
            </a:r>
            <a:r>
              <a:rPr sz="2448" spc="190" baseline="-23148" dirty="0">
                <a:latin typeface="Times New Roman"/>
                <a:cs typeface="Times New Roman"/>
              </a:rPr>
              <a:t>0</a:t>
            </a:r>
            <a:r>
              <a:rPr sz="2811" spc="127" dirty="0">
                <a:latin typeface="Times New Roman"/>
                <a:cs typeface="Times New Roman"/>
              </a:rPr>
              <a:t>e</a:t>
            </a:r>
            <a:endParaRPr sz="2811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5872" y="3112603"/>
            <a:ext cx="1462579" cy="581577"/>
          </a:xfrm>
          <a:custGeom>
            <a:avLst/>
            <a:gdLst/>
            <a:ahLst/>
            <a:cxnLst/>
            <a:rect l="l" t="t" r="r" b="b"/>
            <a:pathLst>
              <a:path w="1612900" h="641350">
                <a:moveTo>
                  <a:pt x="0" y="640880"/>
                </a:moveTo>
                <a:lnTo>
                  <a:pt x="1612391" y="640880"/>
                </a:lnTo>
                <a:lnTo>
                  <a:pt x="1612391" y="0"/>
                </a:lnTo>
                <a:lnTo>
                  <a:pt x="0" y="0"/>
                </a:lnTo>
                <a:lnTo>
                  <a:pt x="0" y="64088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5904" y="4220765"/>
            <a:ext cx="5952046" cy="2338595"/>
          </a:xfrm>
          <a:prstGeom prst="rect">
            <a:avLst/>
          </a:prstGeom>
        </p:spPr>
      </p:pic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67F36A28-FD84-412F-A6F2-8C775CEA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3</a:t>
            </a:fld>
            <a:endParaRPr lang="cs-CZ"/>
          </a:p>
        </p:txBody>
      </p:sp>
      <p:pic>
        <p:nvPicPr>
          <p:cNvPr id="15" name="ZtrátaE3-1">
            <a:hlinkClick r:id="" action="ppaction://media"/>
            <a:extLst>
              <a:ext uri="{FF2B5EF4-FFF2-40B4-BE49-F238E27FC236}">
                <a16:creationId xmlns:a16="http://schemas.microsoft.com/office/drawing/2014/main" id="{8C1D31D7-AD0C-48AD-AC89-D7A953264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0958" y="4482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544" y="749571"/>
            <a:ext cx="2881923" cy="37979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400" b="1" spc="-9" dirty="0">
                <a:solidFill>
                  <a:srgbClr val="C00000"/>
                </a:solidFill>
                <a:latin typeface="Verdana"/>
                <a:cs typeface="Verdana"/>
              </a:rPr>
              <a:t>Brzdné</a:t>
            </a:r>
            <a:r>
              <a:rPr sz="2400" b="1" spc="-54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Verdana"/>
                <a:cs typeface="Verdana"/>
              </a:rPr>
              <a:t>záření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003" y="2310966"/>
            <a:ext cx="8049369" cy="210323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 marR="4607">
              <a:lnSpc>
                <a:spcPct val="116599"/>
              </a:lnSpc>
              <a:spcBef>
                <a:spcPts val="1347"/>
              </a:spcBef>
            </a:pPr>
            <a:r>
              <a:rPr lang="cs-CZ" b="1" dirty="0"/>
              <a:t>Brzdné záření, </a:t>
            </a:r>
            <a:r>
              <a:rPr lang="cs-CZ" dirty="0"/>
              <a:t>vznikající při zpomalování pohybující se nabité částice, když je vychýlena jinou nabitou částicí; typicky jde o vychýlení elektronu atomovým jádrem. Pohybující se částice ztrácí kinetickou energii a ta je přeměněna na záření (tzn. foton), čímž je dodržen zákon o zachování energie. </a:t>
            </a:r>
          </a:p>
          <a:p>
            <a:pPr marL="11516" marR="4607">
              <a:lnSpc>
                <a:spcPct val="116599"/>
              </a:lnSpc>
              <a:spcBef>
                <a:spcPts val="1347"/>
              </a:spcBef>
            </a:pPr>
            <a:r>
              <a:rPr lang="cs-CZ" dirty="0"/>
              <a:t>Brzdné záření má spojité spektrum; jeho energie roste a špičková hodnota se posouvá s růstem energie zpomalujících částic.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9032" y="4783288"/>
            <a:ext cx="2176594" cy="9453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44914" rIns="0" bIns="0" rtlCol="0">
            <a:spAutoFit/>
          </a:bodyPr>
          <a:lstStyle/>
          <a:p>
            <a:pPr marL="88676">
              <a:spcBef>
                <a:spcPts val="354"/>
              </a:spcBef>
            </a:pPr>
            <a:r>
              <a:rPr sz="1451" b="1" dirty="0">
                <a:solidFill>
                  <a:srgbClr val="0000FF"/>
                </a:solidFill>
                <a:latin typeface="Symbol"/>
                <a:cs typeface="Symbol"/>
              </a:rPr>
              <a:t></a:t>
            </a:r>
            <a:r>
              <a:rPr sz="1451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51" b="1" spc="5" dirty="0">
                <a:solidFill>
                  <a:srgbClr val="0000FF"/>
                </a:solidFill>
                <a:latin typeface="Verdana"/>
                <a:cs typeface="Verdana"/>
              </a:rPr>
              <a:t>= </a:t>
            </a:r>
            <a:r>
              <a:rPr sz="1451" b="1" dirty="0">
                <a:solidFill>
                  <a:srgbClr val="0000FF"/>
                </a:solidFill>
                <a:latin typeface="Verdana"/>
                <a:cs typeface="Verdana"/>
              </a:rPr>
              <a:t>0,1 </a:t>
            </a:r>
            <a:r>
              <a:rPr sz="1451" b="1" spc="5" dirty="0">
                <a:solidFill>
                  <a:srgbClr val="0000FF"/>
                </a:solidFill>
                <a:latin typeface="Verdana"/>
                <a:cs typeface="Verdana"/>
              </a:rPr>
              <a:t>– </a:t>
            </a:r>
            <a:r>
              <a:rPr sz="1451" b="1" dirty="0">
                <a:solidFill>
                  <a:srgbClr val="0000FF"/>
                </a:solidFill>
                <a:latin typeface="Verdana"/>
                <a:cs typeface="Verdana"/>
              </a:rPr>
              <a:t>0,4</a:t>
            </a:r>
            <a:r>
              <a:rPr sz="1451" b="1" spc="-322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nm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9"/>
              </a:spcBef>
            </a:pPr>
            <a:endParaRPr sz="1496" dirty="0">
              <a:latin typeface="Verdana"/>
              <a:cs typeface="Verdana"/>
            </a:endParaRPr>
          </a:p>
          <a:p>
            <a:pPr marL="88676"/>
            <a:r>
              <a:rPr sz="1451" spc="-5" dirty="0">
                <a:latin typeface="Verdana"/>
                <a:cs typeface="Verdana"/>
              </a:rPr>
              <a:t>tj. </a:t>
            </a:r>
            <a:r>
              <a:rPr sz="1451" b="1" spc="5" dirty="0">
                <a:solidFill>
                  <a:srgbClr val="0000FF"/>
                </a:solidFill>
                <a:latin typeface="Verdana"/>
                <a:cs typeface="Verdana"/>
              </a:rPr>
              <a:t>60 – </a:t>
            </a:r>
            <a:r>
              <a:rPr sz="1451" b="1" dirty="0">
                <a:solidFill>
                  <a:srgbClr val="0000FF"/>
                </a:solidFill>
                <a:latin typeface="Verdana"/>
                <a:cs typeface="Verdana"/>
              </a:rPr>
              <a:t>250</a:t>
            </a:r>
            <a:r>
              <a:rPr sz="1451" b="1" spc="-7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51" b="1" dirty="0">
                <a:solidFill>
                  <a:srgbClr val="0000FF"/>
                </a:solidFill>
                <a:latin typeface="Verdana"/>
                <a:cs typeface="Verdana"/>
              </a:rPr>
              <a:t>keV</a:t>
            </a:r>
            <a:endParaRPr lang="cs-CZ" sz="1451" b="1" dirty="0">
              <a:solidFill>
                <a:srgbClr val="0000FF"/>
              </a:solidFill>
              <a:latin typeface="Verdana"/>
              <a:cs typeface="Verdana"/>
            </a:endParaRPr>
          </a:p>
          <a:p>
            <a:pPr marL="88676"/>
            <a:endParaRPr sz="1451" dirty="0">
              <a:latin typeface="Verdana"/>
              <a:cs typeface="Verdana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21CCB661-89A2-41C0-90AC-91C3F6975252}"/>
              </a:ext>
            </a:extLst>
          </p:cNvPr>
          <p:cNvGrpSpPr/>
          <p:nvPr/>
        </p:nvGrpSpPr>
        <p:grpSpPr>
          <a:xfrm>
            <a:off x="3151390" y="4753341"/>
            <a:ext cx="2476596" cy="975290"/>
            <a:chOff x="3260573" y="3350395"/>
            <a:chExt cx="2476596" cy="975290"/>
          </a:xfrm>
        </p:grpSpPr>
        <p:grpSp>
          <p:nvGrpSpPr>
            <p:cNvPr id="6" name="object 6"/>
            <p:cNvGrpSpPr/>
            <p:nvPr/>
          </p:nvGrpSpPr>
          <p:grpSpPr>
            <a:xfrm>
              <a:off x="3260573" y="3380342"/>
              <a:ext cx="2476596" cy="945343"/>
              <a:chOff x="3900487" y="3727767"/>
              <a:chExt cx="2731135" cy="901700"/>
            </a:xfrm>
            <a:pattFill prst="pct5">
              <a:fgClr>
                <a:schemeClr val="accent1"/>
              </a:fgClr>
              <a:bgClr>
                <a:schemeClr val="bg1"/>
              </a:bgClr>
            </a:pattFill>
          </p:grpSpPr>
          <p:sp>
            <p:nvSpPr>
              <p:cNvPr id="7" name="object 7"/>
              <p:cNvSpPr/>
              <p:nvPr/>
            </p:nvSpPr>
            <p:spPr>
              <a:xfrm>
                <a:off x="3905250" y="3732530"/>
                <a:ext cx="2721610" cy="892175"/>
              </a:xfrm>
              <a:custGeom>
                <a:avLst/>
                <a:gdLst/>
                <a:ahLst/>
                <a:cxnLst/>
                <a:rect l="l" t="t" r="r" b="b"/>
                <a:pathLst>
                  <a:path w="2721609" h="892175">
                    <a:moveTo>
                      <a:pt x="0" y="892175"/>
                    </a:moveTo>
                    <a:lnTo>
                      <a:pt x="2721609" y="892175"/>
                    </a:lnTo>
                    <a:lnTo>
                      <a:pt x="2721609" y="0"/>
                    </a:lnTo>
                    <a:lnTo>
                      <a:pt x="0" y="0"/>
                    </a:lnTo>
                    <a:lnTo>
                      <a:pt x="0" y="892175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4064886" y="4203678"/>
                <a:ext cx="381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0">
                    <a:moveTo>
                      <a:pt x="0" y="0"/>
                    </a:moveTo>
                    <a:lnTo>
                      <a:pt x="380698" y="0"/>
                    </a:lnTo>
                  </a:path>
                </a:pathLst>
              </a:custGeom>
              <a:grpFill/>
              <a:ln w="356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F9A0B053-DFEB-4B91-A1FE-458948BE5676}"/>
                </a:ext>
              </a:extLst>
            </p:cNvPr>
            <p:cNvGrpSpPr/>
            <p:nvPr/>
          </p:nvGrpSpPr>
          <p:grpSpPr>
            <a:xfrm>
              <a:off x="3409650" y="3350395"/>
              <a:ext cx="2200418" cy="773757"/>
              <a:chOff x="3415541" y="3347528"/>
              <a:chExt cx="2200418" cy="773757"/>
            </a:xfrm>
          </p:grpSpPr>
          <p:sp>
            <p:nvSpPr>
              <p:cNvPr id="9" name="object 9"/>
              <p:cNvSpPr txBox="1"/>
              <p:nvPr/>
            </p:nvSpPr>
            <p:spPr>
              <a:xfrm>
                <a:off x="3830345" y="3582068"/>
                <a:ext cx="1785614" cy="349371"/>
              </a:xfrm>
              <a:prstGeom prst="rect">
                <a:avLst/>
              </a:prstGeom>
              <a:pattFill prst="pct5">
                <a:fgClr>
                  <a:schemeClr val="accent1"/>
                </a:fgClr>
                <a:bgClr>
                  <a:schemeClr val="bg1"/>
                </a:bgClr>
              </a:pattFill>
            </p:spPr>
            <p:txBody>
              <a:bodyPr vert="horz" wrap="square" lIns="0" tIns="14395" rIns="0" bIns="0" rtlCol="0">
                <a:spAutoFit/>
              </a:bodyPr>
              <a:lstStyle/>
              <a:p>
                <a:pPr>
                  <a:spcBef>
                    <a:spcPts val="113"/>
                  </a:spcBef>
                  <a:tabLst>
                    <a:tab pos="533783" algn="l"/>
                    <a:tab pos="856240" algn="l"/>
                    <a:tab pos="1680237" algn="l"/>
                  </a:tabLst>
                </a:pPr>
                <a:r>
                  <a:rPr sz="2176" spc="18" dirty="0">
                    <a:latin typeface="Times New Roman"/>
                    <a:cs typeface="Times New Roman"/>
                  </a:rPr>
                  <a:t>~</a:t>
                </a:r>
                <a:r>
                  <a:rPr sz="2176" spc="127" dirty="0">
                    <a:latin typeface="Times New Roman"/>
                    <a:cs typeface="Times New Roman"/>
                  </a:rPr>
                  <a:t> </a:t>
                </a:r>
                <a:r>
                  <a:rPr sz="2176" spc="18" dirty="0">
                    <a:latin typeface="Times New Roman"/>
                    <a:cs typeface="Times New Roman"/>
                  </a:rPr>
                  <a:t>Z</a:t>
                </a:r>
                <a:r>
                  <a:rPr sz="2176" dirty="0">
                    <a:latin typeface="Times New Roman"/>
                    <a:cs typeface="Times New Roman"/>
                  </a:rPr>
                  <a:t>	</a:t>
                </a:r>
                <a:r>
                  <a:rPr sz="2176" spc="18" dirty="0">
                    <a:latin typeface="Times New Roman"/>
                    <a:cs typeface="Times New Roman"/>
                  </a:rPr>
                  <a:t>E</a:t>
                </a:r>
                <a:r>
                  <a:rPr sz="2176" dirty="0">
                    <a:latin typeface="Times New Roman"/>
                    <a:cs typeface="Times New Roman"/>
                  </a:rPr>
                  <a:t>	</a:t>
                </a:r>
                <a:r>
                  <a:rPr sz="2176" spc="-36" dirty="0">
                    <a:latin typeface="Times New Roman"/>
                    <a:cs typeface="Times New Roman"/>
                  </a:rPr>
                  <a:t>(</a:t>
                </a:r>
                <a:r>
                  <a:rPr sz="2176" spc="-190" dirty="0">
                    <a:latin typeface="Times New Roman"/>
                    <a:cs typeface="Times New Roman"/>
                  </a:rPr>
                  <a:t>l</a:t>
                </a:r>
                <a:r>
                  <a:rPr sz="2176" spc="14" dirty="0">
                    <a:latin typeface="Times New Roman"/>
                    <a:cs typeface="Times New Roman"/>
                  </a:rPr>
                  <a:t>n</a:t>
                </a:r>
                <a:r>
                  <a:rPr sz="2176" spc="45" dirty="0">
                    <a:latin typeface="Times New Roman"/>
                    <a:cs typeface="Times New Roman"/>
                  </a:rPr>
                  <a:t> </a:t>
                </a:r>
                <a:r>
                  <a:rPr sz="2176" spc="50" dirty="0">
                    <a:latin typeface="Times New Roman"/>
                    <a:cs typeface="Times New Roman"/>
                  </a:rPr>
                  <a:t>2</a:t>
                </a:r>
                <a:r>
                  <a:rPr sz="2176" spc="18" dirty="0">
                    <a:latin typeface="Times New Roman"/>
                    <a:cs typeface="Times New Roman"/>
                  </a:rPr>
                  <a:t>E</a:t>
                </a:r>
                <a:r>
                  <a:rPr sz="2176" dirty="0">
                    <a:latin typeface="Times New Roman"/>
                    <a:cs typeface="Times New Roman"/>
                  </a:rPr>
                  <a:t>	</a:t>
                </a:r>
                <a:r>
                  <a:rPr sz="2176" spc="9" dirty="0">
                    <a:latin typeface="Times New Roman"/>
                    <a:cs typeface="Times New Roman"/>
                  </a:rPr>
                  <a:t>)</a:t>
                </a:r>
                <a:endParaRPr sz="2176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object 10"/>
              <p:cNvSpPr txBox="1"/>
              <p:nvPr/>
            </p:nvSpPr>
            <p:spPr>
              <a:xfrm>
                <a:off x="3415541" y="3347528"/>
                <a:ext cx="324762" cy="773757"/>
              </a:xfrm>
              <a:prstGeom prst="rect">
                <a:avLst/>
              </a:prstGeom>
            </p:spPr>
            <p:txBody>
              <a:bodyPr vert="horz" wrap="square" lIns="0" tIns="10941" rIns="0" bIns="0" rtlCol="0">
                <a:spAutoFit/>
              </a:bodyPr>
              <a:lstStyle/>
              <a:p>
                <a:pPr marL="12092" marR="4607" indent="-12668">
                  <a:lnSpc>
                    <a:spcPct val="118800"/>
                  </a:lnSpc>
                  <a:spcBef>
                    <a:spcPts val="86"/>
                  </a:spcBef>
                </a:pPr>
                <a:r>
                  <a:rPr sz="2176" spc="9" dirty="0">
                    <a:latin typeface="Times New Roman"/>
                    <a:cs typeface="Times New Roman"/>
                  </a:rPr>
                  <a:t>dE  </a:t>
                </a:r>
                <a:r>
                  <a:rPr sz="2176" spc="14" dirty="0">
                    <a:latin typeface="Times New Roman"/>
                    <a:cs typeface="Times New Roman"/>
                  </a:rPr>
                  <a:t>dx</a:t>
                </a:r>
                <a:endParaRPr sz="2176" dirty="0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1" name="object 11"/>
            <p:cNvSpPr txBox="1"/>
            <p:nvPr/>
          </p:nvSpPr>
          <p:spPr>
            <a:xfrm>
              <a:off x="4259759" y="3573286"/>
              <a:ext cx="93858" cy="208810"/>
            </a:xfrm>
            <a:prstGeom prst="rect">
              <a:avLst/>
            </a:prstGeom>
          </p:spPr>
          <p:txBody>
            <a:bodyPr vert="horz" wrap="square" lIns="0" tIns="13243" rIns="0" bIns="0" rtlCol="0">
              <a:spAutoFit/>
            </a:bodyPr>
            <a:lstStyle/>
            <a:p>
              <a:pPr>
                <a:spcBef>
                  <a:spcPts val="103"/>
                </a:spcBef>
              </a:pPr>
              <a:r>
                <a:rPr sz="1270" spc="9" dirty="0">
                  <a:latin typeface="Times New Roman"/>
                  <a:cs typeface="Times New Roman"/>
                </a:rPr>
                <a:t>2</a:t>
              </a:r>
              <a:endParaRPr sz="1270">
                <a:latin typeface="Times New Roman"/>
                <a:cs typeface="Times New Roman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4556124" y="3768082"/>
              <a:ext cx="925916" cy="208810"/>
            </a:xfrm>
            <a:prstGeom prst="rect">
              <a:avLst/>
            </a:prstGeom>
          </p:spPr>
          <p:txBody>
            <a:bodyPr vert="horz" wrap="square" lIns="0" tIns="13243" rIns="0" bIns="0" rtlCol="0">
              <a:spAutoFit/>
            </a:bodyPr>
            <a:lstStyle/>
            <a:p>
              <a:pPr>
                <a:spcBef>
                  <a:spcPts val="103"/>
                </a:spcBef>
                <a:tabLst>
                  <a:tab pos="823420" algn="l"/>
                </a:tabLst>
              </a:pPr>
              <a:r>
                <a:rPr sz="1270" spc="9" dirty="0">
                  <a:latin typeface="Symbol"/>
                  <a:cs typeface="Symbol"/>
                </a:rPr>
                <a:t></a:t>
              </a:r>
              <a:r>
                <a:rPr sz="1270" spc="9" dirty="0">
                  <a:latin typeface="Times New Roman"/>
                  <a:cs typeface="Times New Roman"/>
                </a:rPr>
                <a:t>	</a:t>
              </a:r>
              <a:r>
                <a:rPr sz="1270" spc="9" dirty="0">
                  <a:latin typeface="Symbol"/>
                  <a:cs typeface="Symbol"/>
                </a:rPr>
                <a:t></a:t>
              </a:r>
              <a:endParaRPr sz="1270">
                <a:latin typeface="Symbol"/>
                <a:cs typeface="Symbol"/>
              </a:endParaRPr>
            </a:p>
          </p:txBody>
        </p:sp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0F09E89-EA40-43B4-9C7D-3B504289B4E3}"/>
              </a:ext>
            </a:extLst>
          </p:cNvPr>
          <p:cNvSpPr txBox="1"/>
          <p:nvPr/>
        </p:nvSpPr>
        <p:spPr>
          <a:xfrm>
            <a:off x="340671" y="1346108"/>
            <a:ext cx="8098031" cy="67710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cs-CZ" sz="2000" b="1" spc="-9" dirty="0">
                <a:solidFill>
                  <a:srgbClr val="0070C0"/>
                </a:solidFill>
                <a:cs typeface="Verdana"/>
              </a:rPr>
              <a:t>Brzdné </a:t>
            </a:r>
            <a:r>
              <a:rPr lang="cs-CZ" sz="2000" b="1" spc="-5" dirty="0">
                <a:solidFill>
                  <a:srgbClr val="0070C0"/>
                </a:solidFill>
                <a:cs typeface="Verdana"/>
              </a:rPr>
              <a:t>záření </a:t>
            </a:r>
            <a:r>
              <a:rPr lang="cs-CZ" b="1" dirty="0"/>
              <a:t>je elektromagnetické záření </a:t>
            </a:r>
            <a:r>
              <a:rPr lang="cs-CZ" dirty="0"/>
              <a:t>a </a:t>
            </a:r>
            <a:r>
              <a:rPr lang="cs-CZ" sz="1800" b="1" spc="-9" dirty="0">
                <a:cs typeface="Verdana"/>
              </a:rPr>
              <a:t>vzniká </a:t>
            </a:r>
            <a:r>
              <a:rPr lang="cs-CZ" sz="1800" b="1" spc="-5" dirty="0">
                <a:cs typeface="Verdana"/>
              </a:rPr>
              <a:t>v </a:t>
            </a:r>
            <a:r>
              <a:rPr lang="cs-CZ" sz="1800" b="1" spc="-9" dirty="0">
                <a:cs typeface="Verdana"/>
              </a:rPr>
              <a:t>látkách </a:t>
            </a:r>
            <a:r>
              <a:rPr lang="cs-CZ" sz="1800" b="1" spc="-5" dirty="0">
                <a:cs typeface="Verdana"/>
              </a:rPr>
              <a:t>s vysokým </a:t>
            </a:r>
            <a:r>
              <a:rPr lang="cs-CZ" sz="1800" b="1" spc="-9" dirty="0">
                <a:cs typeface="Verdana"/>
              </a:rPr>
              <a:t>Z </a:t>
            </a:r>
            <a:r>
              <a:rPr lang="cs-CZ" sz="1800" b="1" spc="-5" dirty="0">
                <a:cs typeface="Verdana"/>
              </a:rPr>
              <a:t>a </a:t>
            </a:r>
            <a:r>
              <a:rPr lang="cs-CZ" sz="1800" b="1" dirty="0">
                <a:cs typeface="Verdana"/>
              </a:rPr>
              <a:t>při </a:t>
            </a:r>
            <a:r>
              <a:rPr lang="cs-CZ" sz="1800" b="1" spc="-9" dirty="0">
                <a:cs typeface="Verdana"/>
              </a:rPr>
              <a:t>velkých </a:t>
            </a:r>
            <a:r>
              <a:rPr lang="cs-CZ" sz="1800" b="1" spc="-5" dirty="0">
                <a:cs typeface="Verdana"/>
              </a:rPr>
              <a:t>energiích  </a:t>
            </a:r>
            <a:r>
              <a:rPr lang="cs-CZ" sz="1800" b="1" spc="-5" dirty="0">
                <a:cs typeface="Symbol"/>
                <a:sym typeface="Symbol" panose="05050102010706020507" pitchFamily="18" charset="2"/>
              </a:rPr>
              <a:t></a:t>
            </a:r>
            <a:r>
              <a:rPr lang="cs-CZ" sz="1800" b="1" spc="-5" dirty="0">
                <a:cs typeface="Times New Roman"/>
              </a:rPr>
              <a:t> </a:t>
            </a:r>
            <a:r>
              <a:rPr lang="cs-CZ" sz="1800" b="1" spc="-5" baseline="30000" dirty="0">
                <a:cs typeface="Verdana"/>
              </a:rPr>
              <a:t>-</a:t>
            </a:r>
            <a:r>
              <a:rPr lang="cs-CZ" sz="1800" b="1" spc="-68" dirty="0">
                <a:cs typeface="Verdana"/>
              </a:rPr>
              <a:t> </a:t>
            </a:r>
            <a:r>
              <a:rPr lang="cs-CZ" sz="1800" b="1" spc="-5" dirty="0">
                <a:cs typeface="Verdana"/>
              </a:rPr>
              <a:t>záření</a:t>
            </a:r>
            <a:endParaRPr lang="cs-CZ" b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0BB39E-1744-49BA-90FD-A908E304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4</a:t>
            </a:fld>
            <a:endParaRPr lang="cs-CZ"/>
          </a:p>
        </p:txBody>
      </p:sp>
      <p:pic>
        <p:nvPicPr>
          <p:cNvPr id="18" name="ZtrátaE4-1">
            <a:hlinkClick r:id="" action="ppaction://media"/>
            <a:extLst>
              <a:ext uri="{FF2B5EF4-FFF2-40B4-BE49-F238E27FC236}">
                <a16:creationId xmlns:a16="http://schemas.microsoft.com/office/drawing/2014/main" id="{D7DA6853-D98E-4577-9287-F59DDD904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8702" y="634670"/>
            <a:ext cx="609600" cy="609600"/>
          </a:xfrm>
          <a:prstGeom prst="rect">
            <a:avLst/>
          </a:prstGeom>
        </p:spPr>
      </p:pic>
      <p:pic>
        <p:nvPicPr>
          <p:cNvPr id="19" name="ZtrátaE4-2">
            <a:hlinkClick r:id="" action="ppaction://media"/>
            <a:extLst>
              <a:ext uri="{FF2B5EF4-FFF2-40B4-BE49-F238E27FC236}">
                <a16:creationId xmlns:a16="http://schemas.microsoft.com/office/drawing/2014/main" id="{440BB2DA-845A-4D0F-A473-48324ED6D5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8702" y="22486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966" y="546802"/>
            <a:ext cx="3473892" cy="37979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400" b="1" spc="-5" dirty="0">
                <a:solidFill>
                  <a:srgbClr val="C00000"/>
                </a:solidFill>
                <a:latin typeface="Verdana"/>
                <a:cs typeface="Verdana"/>
              </a:rPr>
              <a:t>Čerenkovovo</a:t>
            </a:r>
            <a:r>
              <a:rPr sz="2400" b="1" spc="-77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Verdana"/>
                <a:cs typeface="Verdana"/>
              </a:rPr>
              <a:t>záření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8965" y="1243876"/>
            <a:ext cx="7534517" cy="9337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487142" indent="-476201">
              <a:spcBef>
                <a:spcPts val="82"/>
              </a:spcBef>
              <a:buFont typeface="Symbol"/>
              <a:buChar char=""/>
              <a:tabLst>
                <a:tab pos="487142" algn="l"/>
                <a:tab pos="487718" algn="l"/>
              </a:tabLst>
            </a:pPr>
            <a:r>
              <a:rPr sz="1400" spc="-9" dirty="0">
                <a:latin typeface="Verdana"/>
                <a:cs typeface="Verdana"/>
              </a:rPr>
              <a:t>modrofialové </a:t>
            </a:r>
            <a:r>
              <a:rPr sz="1400" spc="-5" dirty="0">
                <a:latin typeface="Verdana"/>
                <a:cs typeface="Verdana"/>
              </a:rPr>
              <a:t>světelné</a:t>
            </a:r>
            <a:r>
              <a:rPr sz="1400" spc="32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záření</a:t>
            </a:r>
            <a:endParaRPr sz="1400" dirty="0">
              <a:latin typeface="Verdana"/>
              <a:cs typeface="Verdana"/>
            </a:endParaRPr>
          </a:p>
          <a:p>
            <a:pPr marL="487142" indent="-476201">
              <a:spcBef>
                <a:spcPts val="23"/>
              </a:spcBef>
              <a:buFont typeface="Symbol"/>
              <a:buChar char=""/>
              <a:tabLst>
                <a:tab pos="487142" algn="l"/>
                <a:tab pos="487718" algn="l"/>
              </a:tabLst>
            </a:pPr>
            <a:r>
              <a:rPr sz="1400" spc="-9" dirty="0">
                <a:latin typeface="Verdana"/>
                <a:cs typeface="Verdana"/>
              </a:rPr>
              <a:t>vzniká </a:t>
            </a:r>
            <a:r>
              <a:rPr sz="1400" dirty="0">
                <a:latin typeface="Verdana"/>
                <a:cs typeface="Verdana"/>
              </a:rPr>
              <a:t>při </a:t>
            </a:r>
            <a:r>
              <a:rPr sz="1400" spc="-9" dirty="0">
                <a:latin typeface="Verdana"/>
                <a:cs typeface="Verdana"/>
              </a:rPr>
              <a:t>průchodu </a:t>
            </a:r>
            <a:r>
              <a:rPr sz="1600" b="1" dirty="0">
                <a:latin typeface="Symbol"/>
                <a:cs typeface="Symbol"/>
              </a:rPr>
              <a:t></a:t>
            </a:r>
            <a:r>
              <a:rPr sz="1600" b="1" dirty="0">
                <a:latin typeface="Verdana"/>
                <a:cs typeface="Verdana"/>
              </a:rPr>
              <a:t>-</a:t>
            </a:r>
            <a:r>
              <a:rPr lang="cs-CZ" sz="1600" b="1" dirty="0">
                <a:latin typeface="Verdana"/>
                <a:cs typeface="Verdana"/>
              </a:rPr>
              <a:t> </a:t>
            </a:r>
            <a:r>
              <a:rPr sz="1400" dirty="0" err="1">
                <a:latin typeface="Verdana"/>
                <a:cs typeface="Verdana"/>
              </a:rPr>
              <a:t>záření</a:t>
            </a:r>
            <a:r>
              <a:rPr sz="140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průhledným </a:t>
            </a:r>
            <a:r>
              <a:rPr sz="1400" spc="-9" dirty="0">
                <a:latin typeface="Verdana"/>
                <a:cs typeface="Verdana"/>
              </a:rPr>
              <a:t>prostředím </a:t>
            </a:r>
            <a:r>
              <a:rPr sz="1400" spc="-5" dirty="0">
                <a:latin typeface="Verdana"/>
                <a:cs typeface="Verdana"/>
              </a:rPr>
              <a:t>(voda,</a:t>
            </a:r>
            <a:r>
              <a:rPr sz="1400" spc="45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sklo)</a:t>
            </a:r>
            <a:endParaRPr sz="1400" dirty="0">
              <a:latin typeface="Verdana"/>
              <a:cs typeface="Verdana"/>
            </a:endParaRPr>
          </a:p>
          <a:p>
            <a:pPr marL="487142" indent="-476201">
              <a:spcBef>
                <a:spcPts val="45"/>
              </a:spcBef>
              <a:buFont typeface="Symbol"/>
              <a:buChar char=""/>
              <a:tabLst>
                <a:tab pos="487142" algn="l"/>
                <a:tab pos="487718" algn="l"/>
              </a:tabLst>
            </a:pPr>
            <a:r>
              <a:rPr sz="1400" spc="-9" dirty="0">
                <a:latin typeface="Verdana"/>
                <a:cs typeface="Verdana"/>
              </a:rPr>
              <a:t>vzniká </a:t>
            </a:r>
            <a:r>
              <a:rPr sz="1400" spc="-5" dirty="0">
                <a:latin typeface="Verdana"/>
                <a:cs typeface="Verdana"/>
              </a:rPr>
              <a:t>tehdy, </a:t>
            </a:r>
            <a:r>
              <a:rPr sz="1400" spc="5" dirty="0">
                <a:latin typeface="Verdana"/>
                <a:cs typeface="Verdana"/>
              </a:rPr>
              <a:t>je-li </a:t>
            </a:r>
            <a:r>
              <a:rPr sz="1400" spc="-5" dirty="0">
                <a:latin typeface="Verdana"/>
                <a:cs typeface="Verdana"/>
              </a:rPr>
              <a:t>rychlost </a:t>
            </a:r>
            <a:r>
              <a:rPr sz="1600" b="1" spc="-5" dirty="0">
                <a:latin typeface="Symbol"/>
                <a:cs typeface="Symbol"/>
              </a:rPr>
              <a:t></a:t>
            </a:r>
            <a:r>
              <a:rPr sz="1600" b="1" spc="-5" dirty="0">
                <a:latin typeface="Verdana"/>
                <a:cs typeface="Verdana"/>
              </a:rPr>
              <a:t>-</a:t>
            </a:r>
            <a:r>
              <a:rPr lang="cs-CZ" sz="1600" b="1" spc="-5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částic</a:t>
            </a:r>
            <a:r>
              <a:rPr sz="1400" spc="-5" dirty="0">
                <a:latin typeface="Verdana"/>
                <a:cs typeface="Verdana"/>
              </a:rPr>
              <a:t> v prostředí větší než rychlost </a:t>
            </a:r>
            <a:r>
              <a:rPr sz="1400" spc="-9" dirty="0">
                <a:latin typeface="Verdana"/>
                <a:cs typeface="Verdana"/>
              </a:rPr>
              <a:t>světla </a:t>
            </a:r>
            <a:r>
              <a:rPr sz="1400" spc="-5" dirty="0">
                <a:latin typeface="Verdana"/>
                <a:cs typeface="Verdana"/>
              </a:rPr>
              <a:t>v této</a:t>
            </a:r>
            <a:r>
              <a:rPr sz="1400" spc="100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látce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48865" y="2298048"/>
            <a:ext cx="2246269" cy="20590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9" dirty="0">
                <a:latin typeface="Verdana"/>
                <a:cs typeface="Verdana"/>
              </a:rPr>
              <a:t>n – </a:t>
            </a:r>
            <a:r>
              <a:rPr sz="1270" b="1" spc="-5" dirty="0">
                <a:latin typeface="Verdana"/>
                <a:cs typeface="Verdana"/>
              </a:rPr>
              <a:t>index lomu</a:t>
            </a:r>
            <a:r>
              <a:rPr sz="1270" b="1" spc="-36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prostředí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8966" y="2822451"/>
            <a:ext cx="7534516" cy="913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7486" rIns="0" bIns="0" rtlCol="0">
            <a:spAutoFit/>
          </a:bodyPr>
          <a:lstStyle/>
          <a:p>
            <a:pPr marL="218235" marR="4607" indent="-207294">
              <a:lnSpc>
                <a:spcPct val="101400"/>
              </a:lnSpc>
              <a:spcBef>
                <a:spcPts val="59"/>
              </a:spcBef>
              <a:buSzPct val="85714"/>
              <a:buFont typeface="Symbol"/>
              <a:buChar char=""/>
              <a:tabLst>
                <a:tab pos="487142" algn="l"/>
                <a:tab pos="487718" algn="l"/>
              </a:tabLst>
            </a:pPr>
            <a:r>
              <a:rPr sz="1632" dirty="0"/>
              <a:t>	</a:t>
            </a:r>
            <a:r>
              <a:rPr sz="1600" b="1" spc="-5" dirty="0">
                <a:latin typeface="Symbol"/>
                <a:cs typeface="Symbol"/>
              </a:rPr>
              <a:t></a:t>
            </a:r>
            <a:r>
              <a:rPr sz="1600" b="1" spc="-5" dirty="0">
                <a:latin typeface="Verdana"/>
                <a:cs typeface="Verdana"/>
              </a:rPr>
              <a:t>-</a:t>
            </a:r>
            <a:r>
              <a:rPr lang="cs-CZ" sz="1600" b="1" spc="-5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záření</a:t>
            </a:r>
            <a:r>
              <a:rPr sz="1400" spc="-5" dirty="0">
                <a:latin typeface="Verdana"/>
                <a:cs typeface="Verdana"/>
              </a:rPr>
              <a:t> vytváří </a:t>
            </a:r>
            <a:r>
              <a:rPr sz="1400" spc="-9" dirty="0">
                <a:latin typeface="Verdana"/>
                <a:cs typeface="Verdana"/>
              </a:rPr>
              <a:t>při průchodu </a:t>
            </a:r>
            <a:r>
              <a:rPr sz="1400" spc="-5" dirty="0">
                <a:latin typeface="Verdana"/>
                <a:cs typeface="Verdana"/>
              </a:rPr>
              <a:t>rázovou elektromagnetickou vlnu, </a:t>
            </a:r>
            <a:r>
              <a:rPr sz="1400" spc="-9" dirty="0">
                <a:latin typeface="Verdana"/>
                <a:cs typeface="Verdana"/>
              </a:rPr>
              <a:t>která se </a:t>
            </a:r>
            <a:r>
              <a:rPr lang="cs-CZ" sz="1400" spc="-9" dirty="0">
                <a:latin typeface="Verdana"/>
                <a:cs typeface="Verdana"/>
              </a:rPr>
              <a:t>  </a:t>
            </a:r>
            <a:r>
              <a:rPr sz="1400" spc="-5" dirty="0" err="1">
                <a:latin typeface="Verdana"/>
                <a:cs typeface="Verdana"/>
              </a:rPr>
              <a:t>projeví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jako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světelný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záblesk</a:t>
            </a:r>
            <a:endParaRPr lang="cs-CZ" sz="1400" spc="-5" dirty="0">
              <a:latin typeface="Verdana"/>
              <a:cs typeface="Verdana"/>
            </a:endParaRPr>
          </a:p>
          <a:p>
            <a:pPr marL="218235" marR="4607" indent="-207294">
              <a:lnSpc>
                <a:spcPct val="101400"/>
              </a:lnSpc>
              <a:spcBef>
                <a:spcPts val="59"/>
              </a:spcBef>
              <a:buSzPct val="85714"/>
              <a:buFont typeface="Symbol"/>
              <a:buChar char=""/>
              <a:tabLst>
                <a:tab pos="487142" algn="l"/>
                <a:tab pos="487718" algn="l"/>
              </a:tabLst>
            </a:pPr>
            <a:endParaRPr lang="cs-CZ" sz="1400" dirty="0">
              <a:latin typeface="Verdana"/>
              <a:cs typeface="Verdana"/>
            </a:endParaRPr>
          </a:p>
          <a:p>
            <a:pPr marL="218235" marR="4607" indent="-207294">
              <a:lnSpc>
                <a:spcPct val="101400"/>
              </a:lnSpc>
              <a:spcBef>
                <a:spcPts val="59"/>
              </a:spcBef>
              <a:buSzPct val="85714"/>
              <a:buFont typeface="Symbol"/>
              <a:buChar char=""/>
              <a:tabLst>
                <a:tab pos="487142" algn="l"/>
                <a:tab pos="487718" algn="l"/>
              </a:tabLst>
            </a:pPr>
            <a:r>
              <a:rPr lang="cs-CZ" sz="2000" spc="-14" baseline="3968" dirty="0">
                <a:latin typeface="Verdana"/>
                <a:cs typeface="Verdana"/>
              </a:rPr>
              <a:t>    </a:t>
            </a:r>
            <a:r>
              <a:rPr sz="2000" spc="-14" baseline="3968" dirty="0" err="1">
                <a:latin typeface="Verdana"/>
                <a:cs typeface="Verdana"/>
              </a:rPr>
              <a:t>ve</a:t>
            </a:r>
            <a:r>
              <a:rPr sz="2000" spc="-14" baseline="3968" dirty="0">
                <a:latin typeface="Verdana"/>
                <a:cs typeface="Verdana"/>
              </a:rPr>
              <a:t> vodě vzniká </a:t>
            </a:r>
            <a:r>
              <a:rPr sz="2000" spc="-6" baseline="3968" dirty="0">
                <a:latin typeface="Verdana"/>
                <a:cs typeface="Verdana"/>
              </a:rPr>
              <a:t>Čerenkovovo </a:t>
            </a:r>
            <a:r>
              <a:rPr sz="2000" baseline="3968" dirty="0">
                <a:latin typeface="Verdana"/>
                <a:cs typeface="Verdana"/>
              </a:rPr>
              <a:t>záření </a:t>
            </a:r>
            <a:r>
              <a:rPr sz="2000" spc="-14" baseline="3968" dirty="0">
                <a:latin typeface="Verdana"/>
                <a:cs typeface="Verdana"/>
              </a:rPr>
              <a:t>pro </a:t>
            </a:r>
            <a:r>
              <a:rPr sz="2000" spc="20" baseline="3968" dirty="0">
                <a:latin typeface="Verdana"/>
                <a:cs typeface="Verdana"/>
              </a:rPr>
              <a:t>E</a:t>
            </a:r>
            <a:r>
              <a:rPr sz="900" spc="14" dirty="0">
                <a:latin typeface="Symbol"/>
                <a:cs typeface="Symbol"/>
              </a:rPr>
              <a:t></a:t>
            </a:r>
            <a:r>
              <a:rPr sz="900" spc="14" dirty="0">
                <a:latin typeface="Times New Roman"/>
                <a:cs typeface="Times New Roman"/>
              </a:rPr>
              <a:t> </a:t>
            </a:r>
            <a:r>
              <a:rPr sz="2000" spc="-14" baseline="3968" dirty="0">
                <a:latin typeface="Verdana"/>
                <a:cs typeface="Verdana"/>
              </a:rPr>
              <a:t>&gt; </a:t>
            </a:r>
            <a:r>
              <a:rPr sz="2000" spc="-6" baseline="3968" dirty="0">
                <a:latin typeface="Verdana"/>
                <a:cs typeface="Verdana"/>
              </a:rPr>
              <a:t>0,26</a:t>
            </a:r>
            <a:r>
              <a:rPr sz="2000" spc="-136" baseline="3968" dirty="0">
                <a:latin typeface="Verdana"/>
                <a:cs typeface="Verdana"/>
              </a:rPr>
              <a:t> </a:t>
            </a:r>
            <a:r>
              <a:rPr sz="2000" spc="-6" baseline="3968" dirty="0">
                <a:latin typeface="Verdana"/>
                <a:cs typeface="Verdana"/>
              </a:rPr>
              <a:t>MeV</a:t>
            </a:r>
            <a:endParaRPr sz="2000" baseline="3968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3248" y="3885292"/>
            <a:ext cx="3897140" cy="267710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37746" y="2202789"/>
            <a:ext cx="1243768" cy="3577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49520" rIns="0" bIns="0" rtlCol="0">
            <a:spAutoFit/>
          </a:bodyPr>
          <a:lstStyle/>
          <a:p>
            <a:pPr marL="222266">
              <a:spcBef>
                <a:spcPts val="390"/>
              </a:spcBef>
            </a:pPr>
            <a:r>
              <a:rPr sz="2000" b="1" dirty="0">
                <a:latin typeface="Verdana"/>
                <a:cs typeface="Verdana"/>
              </a:rPr>
              <a:t>v</a:t>
            </a:r>
            <a:r>
              <a:rPr b="1" baseline="-7246" dirty="0">
                <a:latin typeface="Symbol"/>
                <a:cs typeface="Symbol"/>
              </a:rPr>
              <a:t></a:t>
            </a:r>
            <a:r>
              <a:rPr sz="2000" b="1" dirty="0">
                <a:latin typeface="Verdana"/>
                <a:cs typeface="Verdana"/>
              </a:rPr>
              <a:t>&gt;c/n</a:t>
            </a:r>
            <a:endParaRPr sz="2000" dirty="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82749" y="3885292"/>
            <a:ext cx="3590733" cy="2677107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B2ECBD4-7336-4256-9A8C-6FE2CC3C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5</a:t>
            </a:fld>
            <a:endParaRPr lang="cs-CZ"/>
          </a:p>
        </p:txBody>
      </p:sp>
      <p:pic>
        <p:nvPicPr>
          <p:cNvPr id="10" name="ZtrátaE5-1">
            <a:hlinkClick r:id="" action="ppaction://media"/>
            <a:extLst>
              <a:ext uri="{FF2B5EF4-FFF2-40B4-BE49-F238E27FC236}">
                <a16:creationId xmlns:a16="http://schemas.microsoft.com/office/drawing/2014/main" id="{533A79A3-B2AD-47F4-B205-E0C6EB1AD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317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6" y="808920"/>
            <a:ext cx="4019214" cy="31921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</a:pPr>
            <a:r>
              <a:rPr sz="1995" b="1" spc="-5" dirty="0">
                <a:solidFill>
                  <a:srgbClr val="C00000"/>
                </a:solidFill>
                <a:latin typeface="Verdana"/>
                <a:cs typeface="Verdana"/>
              </a:rPr>
              <a:t>Interakce </a:t>
            </a:r>
            <a:r>
              <a:rPr sz="1995" b="1" dirty="0">
                <a:solidFill>
                  <a:srgbClr val="C00000"/>
                </a:solidFill>
                <a:latin typeface="Symbol"/>
                <a:cs typeface="Symbol"/>
              </a:rPr>
              <a:t></a:t>
            </a:r>
            <a:r>
              <a:rPr sz="1995" b="1" dirty="0">
                <a:solidFill>
                  <a:srgbClr val="C00000"/>
                </a:solidFill>
                <a:latin typeface="Verdana"/>
                <a:cs typeface="Verdana"/>
              </a:rPr>
              <a:t>-záření s</a:t>
            </a:r>
            <a:r>
              <a:rPr sz="1995" b="1" spc="-5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995" b="1" spc="-5" dirty="0">
                <a:solidFill>
                  <a:srgbClr val="C00000"/>
                </a:solidFill>
                <a:latin typeface="Verdana"/>
                <a:cs typeface="Verdana"/>
              </a:rPr>
              <a:t>hmotou</a:t>
            </a:r>
            <a:endParaRPr sz="1995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6" y="1426535"/>
            <a:ext cx="7631324" cy="351469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2000" b="1" spc="-5" dirty="0">
                <a:solidFill>
                  <a:srgbClr val="0000FF"/>
                </a:solidFill>
                <a:latin typeface="Calibri"/>
                <a:cs typeface="Calibri"/>
              </a:rPr>
              <a:t>Neionizující</a:t>
            </a:r>
            <a:r>
              <a:rPr sz="2000" b="1" spc="-18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Calibri"/>
                <a:cs typeface="Calibri"/>
              </a:rPr>
              <a:t>procesy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14" dirty="0">
              <a:latin typeface="Calibri"/>
              <a:cs typeface="Calibri"/>
            </a:endParaRPr>
          </a:p>
          <a:p>
            <a:pPr marL="11516" marR="54703">
              <a:lnSpc>
                <a:spcPct val="102499"/>
              </a:lnSpc>
              <a:spcBef>
                <a:spcPts val="1265"/>
              </a:spcBef>
            </a:pPr>
            <a:r>
              <a:rPr b="1" spc="-5" dirty="0">
                <a:latin typeface="Calibri"/>
                <a:cs typeface="Calibri"/>
              </a:rPr>
              <a:t>Bez interakce </a:t>
            </a:r>
            <a:r>
              <a:rPr dirty="0">
                <a:latin typeface="Calibri"/>
                <a:cs typeface="Calibri"/>
              </a:rPr>
              <a:t>- </a:t>
            </a:r>
            <a:r>
              <a:rPr spc="-5" dirty="0">
                <a:latin typeface="Calibri"/>
                <a:cs typeface="Calibri"/>
              </a:rPr>
              <a:t>kvantum záření může volně proletět mezi atomy látky. </a:t>
            </a:r>
            <a:r>
              <a:rPr dirty="0">
                <a:latin typeface="Calibri"/>
                <a:cs typeface="Calibri"/>
              </a:rPr>
              <a:t>K tomu </a:t>
            </a:r>
            <a:r>
              <a:rPr spc="-5" dirty="0">
                <a:latin typeface="Calibri"/>
                <a:cs typeface="Calibri"/>
              </a:rPr>
              <a:t>často dochází zvláště </a:t>
            </a:r>
            <a:r>
              <a:rPr dirty="0">
                <a:latin typeface="Calibri"/>
                <a:cs typeface="Calibri"/>
              </a:rPr>
              <a:t>u  </a:t>
            </a:r>
            <a:r>
              <a:rPr spc="-5" dirty="0">
                <a:latin typeface="Calibri"/>
                <a:cs typeface="Calibri"/>
              </a:rPr>
              <a:t>tvrdého </a:t>
            </a:r>
            <a:r>
              <a:rPr dirty="0">
                <a:latin typeface="Calibri"/>
                <a:cs typeface="Calibri"/>
              </a:rPr>
              <a:t>záření při </a:t>
            </a:r>
            <a:r>
              <a:rPr spc="-5" dirty="0">
                <a:latin typeface="Calibri"/>
                <a:cs typeface="Calibri"/>
              </a:rPr>
              <a:t>průchodu </a:t>
            </a:r>
            <a:r>
              <a:rPr spc="-5" dirty="0" err="1">
                <a:latin typeface="Calibri"/>
                <a:cs typeface="Calibri"/>
              </a:rPr>
              <a:t>lehkými</a:t>
            </a:r>
            <a:r>
              <a:rPr spc="-9" dirty="0">
                <a:latin typeface="Calibri"/>
                <a:cs typeface="Calibri"/>
              </a:rPr>
              <a:t> </a:t>
            </a:r>
            <a:r>
              <a:rPr spc="-5" dirty="0" err="1">
                <a:latin typeface="Calibri"/>
                <a:cs typeface="Calibri"/>
              </a:rPr>
              <a:t>materiály</a:t>
            </a:r>
            <a:r>
              <a:rPr lang="cs-CZ" spc="-5" dirty="0">
                <a:latin typeface="Calibri"/>
                <a:cs typeface="Calibri"/>
              </a:rPr>
              <a:t>.</a:t>
            </a:r>
            <a:endParaRPr lang="cs-CZ" dirty="0">
              <a:latin typeface="Calibri"/>
              <a:cs typeface="Calibri"/>
            </a:endParaRPr>
          </a:p>
          <a:p>
            <a:pPr marL="11516" marR="54703">
              <a:lnSpc>
                <a:spcPct val="102499"/>
              </a:lnSpc>
              <a:spcBef>
                <a:spcPts val="1265"/>
              </a:spcBef>
            </a:pPr>
            <a:r>
              <a:rPr b="1" spc="-5" dirty="0" err="1">
                <a:latin typeface="Calibri"/>
                <a:cs typeface="Calibri"/>
              </a:rPr>
              <a:t>Rayleighův</a:t>
            </a:r>
            <a:r>
              <a:rPr b="1" spc="-5" dirty="0">
                <a:latin typeface="Calibri"/>
                <a:cs typeface="Calibri"/>
              </a:rPr>
              <a:t> koherentní rozptyl </a:t>
            </a:r>
            <a:r>
              <a:rPr spc="-5" dirty="0">
                <a:latin typeface="Calibri"/>
                <a:cs typeface="Calibri"/>
              </a:rPr>
              <a:t>záření na elektronech vázaných </a:t>
            </a:r>
            <a:r>
              <a:rPr dirty="0">
                <a:latin typeface="Calibri"/>
                <a:cs typeface="Calibri"/>
              </a:rPr>
              <a:t>v atomovém </a:t>
            </a:r>
            <a:r>
              <a:rPr spc="-5" dirty="0">
                <a:latin typeface="Calibri"/>
                <a:cs typeface="Calibri"/>
              </a:rPr>
              <a:t>obalu, při </a:t>
            </a:r>
            <a:r>
              <a:rPr dirty="0">
                <a:latin typeface="Calibri"/>
                <a:cs typeface="Calibri"/>
              </a:rPr>
              <a:t>němž </a:t>
            </a:r>
            <a:r>
              <a:rPr spc="-5" dirty="0">
                <a:latin typeface="Calibri"/>
                <a:cs typeface="Calibri"/>
              </a:rPr>
              <a:t>se  přenáší pouze </a:t>
            </a:r>
            <a:r>
              <a:rPr spc="-9" dirty="0">
                <a:latin typeface="Calibri"/>
                <a:cs typeface="Calibri"/>
              </a:rPr>
              <a:t>hybnost, </a:t>
            </a:r>
            <a:r>
              <a:rPr spc="-5" dirty="0">
                <a:latin typeface="Calibri"/>
                <a:cs typeface="Calibri"/>
              </a:rPr>
              <a:t>nikoli </a:t>
            </a:r>
            <a:r>
              <a:rPr dirty="0">
                <a:latin typeface="Calibri"/>
                <a:cs typeface="Calibri"/>
              </a:rPr>
              <a:t>energie </a:t>
            </a:r>
            <a:r>
              <a:rPr spc="-9" dirty="0">
                <a:latin typeface="Calibri"/>
                <a:cs typeface="Calibri"/>
              </a:rPr>
              <a:t>(lehký foton </a:t>
            </a:r>
            <a:r>
              <a:rPr spc="9" dirty="0">
                <a:latin typeface="Calibri"/>
                <a:cs typeface="Calibri"/>
              </a:rPr>
              <a:t>se </a:t>
            </a:r>
            <a:r>
              <a:rPr spc="-5" dirty="0">
                <a:latin typeface="Calibri"/>
                <a:cs typeface="Calibri"/>
              </a:rPr>
              <a:t>odráží od celého </a:t>
            </a:r>
            <a:r>
              <a:rPr dirty="0">
                <a:latin typeface="Calibri"/>
                <a:cs typeface="Calibri"/>
              </a:rPr>
              <a:t>atomu, </a:t>
            </a:r>
            <a:r>
              <a:rPr spc="-5" dirty="0">
                <a:latin typeface="Calibri"/>
                <a:cs typeface="Calibri"/>
              </a:rPr>
              <a:t>jehož hmotnost je  mnohonásobně</a:t>
            </a:r>
            <a:r>
              <a:rPr spc="-14" dirty="0">
                <a:latin typeface="Calibri"/>
                <a:cs typeface="Calibri"/>
              </a:rPr>
              <a:t> </a:t>
            </a:r>
            <a:r>
              <a:rPr spc="-9" dirty="0" err="1">
                <a:latin typeface="Calibri"/>
                <a:cs typeface="Calibri"/>
              </a:rPr>
              <a:t>větší</a:t>
            </a:r>
            <a:r>
              <a:rPr spc="-9" dirty="0">
                <a:latin typeface="Calibri"/>
                <a:cs typeface="Calibri"/>
              </a:rPr>
              <a:t>)</a:t>
            </a:r>
            <a:endParaRPr lang="cs-CZ" dirty="0">
              <a:latin typeface="Calibri"/>
              <a:cs typeface="Calibri"/>
            </a:endParaRPr>
          </a:p>
          <a:p>
            <a:pPr marL="11516" marR="54703">
              <a:lnSpc>
                <a:spcPct val="102499"/>
              </a:lnSpc>
              <a:spcBef>
                <a:spcPts val="1265"/>
              </a:spcBef>
            </a:pPr>
            <a:r>
              <a:rPr b="1" spc="-5" dirty="0" err="1">
                <a:latin typeface="Calibri"/>
                <a:cs typeface="Calibri"/>
              </a:rPr>
              <a:t>Thomsonův</a:t>
            </a:r>
            <a:r>
              <a:rPr b="1" spc="-5" dirty="0">
                <a:latin typeface="Calibri"/>
                <a:cs typeface="Calibri"/>
              </a:rPr>
              <a:t> rozptyl </a:t>
            </a:r>
            <a:r>
              <a:rPr dirty="0">
                <a:latin typeface="Calibri"/>
                <a:cs typeface="Calibri"/>
              </a:rPr>
              <a:t>na </a:t>
            </a:r>
            <a:r>
              <a:rPr spc="-5" dirty="0" err="1">
                <a:latin typeface="Calibri"/>
                <a:cs typeface="Calibri"/>
              </a:rPr>
              <a:t>volných</a:t>
            </a:r>
            <a:r>
              <a:rPr spc="-9" dirty="0">
                <a:latin typeface="Calibri"/>
                <a:cs typeface="Calibri"/>
              </a:rPr>
              <a:t> </a:t>
            </a:r>
            <a:r>
              <a:rPr spc="-5" dirty="0" err="1">
                <a:latin typeface="Calibri"/>
                <a:cs typeface="Calibri"/>
              </a:rPr>
              <a:t>elektronech</a:t>
            </a:r>
            <a:endParaRPr lang="cs-CZ" spc="-5" dirty="0">
              <a:latin typeface="Calibri"/>
              <a:cs typeface="Calibri"/>
            </a:endParaRPr>
          </a:p>
          <a:p>
            <a:pPr marL="11516" marR="54703">
              <a:lnSpc>
                <a:spcPct val="102499"/>
              </a:lnSpc>
              <a:spcBef>
                <a:spcPts val="1265"/>
              </a:spcBef>
            </a:pPr>
            <a:r>
              <a:rPr b="1" dirty="0" err="1">
                <a:latin typeface="Calibri"/>
                <a:cs typeface="Calibri"/>
              </a:rPr>
              <a:t>Excitace</a:t>
            </a:r>
            <a:r>
              <a:rPr b="1" dirty="0">
                <a:latin typeface="Calibri"/>
                <a:cs typeface="Calibri"/>
              </a:rPr>
              <a:t> elektronů </a:t>
            </a:r>
            <a:r>
              <a:rPr dirty="0">
                <a:latin typeface="Calibri"/>
                <a:cs typeface="Calibri"/>
              </a:rPr>
              <a:t>na </a:t>
            </a:r>
            <a:r>
              <a:rPr spc="-5" dirty="0">
                <a:latin typeface="Calibri"/>
                <a:cs typeface="Calibri"/>
              </a:rPr>
              <a:t>vnějších slupkách atomů, načež se při deexcitaci vyzařuje viditelné </a:t>
            </a:r>
            <a:r>
              <a:rPr spc="-5" dirty="0" err="1">
                <a:latin typeface="Calibri"/>
                <a:cs typeface="Calibri"/>
              </a:rPr>
              <a:t>nebo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5" dirty="0" err="1">
                <a:latin typeface="Calibri"/>
                <a:cs typeface="Calibri"/>
              </a:rPr>
              <a:t>infračervené</a:t>
            </a:r>
            <a:r>
              <a:rPr spc="-18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záření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DC3DEC-2AC0-4001-A86E-52235884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6</a:t>
            </a:fld>
            <a:endParaRPr lang="cs-CZ"/>
          </a:p>
        </p:txBody>
      </p:sp>
      <p:pic>
        <p:nvPicPr>
          <p:cNvPr id="5" name="ZtrátaE6-1">
            <a:hlinkClick r:id="" action="ppaction://media"/>
            <a:extLst>
              <a:ext uri="{FF2B5EF4-FFF2-40B4-BE49-F238E27FC236}">
                <a16:creationId xmlns:a16="http://schemas.microsoft.com/office/drawing/2014/main" id="{987CC7FC-9831-4DA6-AD7D-60590AA80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6674" y="504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624" y="385828"/>
            <a:ext cx="2393597" cy="3182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000" b="1" spc="-5" dirty="0">
                <a:solidFill>
                  <a:srgbClr val="0000FF"/>
                </a:solidFill>
                <a:latin typeface="Calibri"/>
                <a:cs typeface="Calibri"/>
              </a:rPr>
              <a:t>Ionizující</a:t>
            </a:r>
            <a:r>
              <a:rPr sz="2000" b="1" spc="-59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Calibri"/>
                <a:cs typeface="Calibri"/>
              </a:rPr>
              <a:t>procesy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4842" y="1071941"/>
            <a:ext cx="7942997" cy="119078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40692" indent="-229751">
              <a:spcBef>
                <a:spcPts val="82"/>
              </a:spcBef>
              <a:buFont typeface="Wingdings"/>
              <a:buChar char=""/>
              <a:tabLst>
                <a:tab pos="240692" algn="l"/>
                <a:tab pos="241268" algn="l"/>
              </a:tabLst>
            </a:pPr>
            <a:r>
              <a:rPr sz="1600" b="1" spc="-5" dirty="0">
                <a:latin typeface="Symbol"/>
                <a:cs typeface="Symbol"/>
              </a:rPr>
              <a:t></a:t>
            </a:r>
            <a:r>
              <a:rPr sz="1600" b="1" spc="-5" dirty="0">
                <a:latin typeface="Verdana"/>
                <a:cs typeface="Verdana"/>
              </a:rPr>
              <a:t>-záření neionizuje prostředí tak jako hmotné částice </a:t>
            </a:r>
            <a:r>
              <a:rPr sz="1600" b="1" dirty="0">
                <a:latin typeface="Verdana"/>
                <a:cs typeface="Verdana"/>
              </a:rPr>
              <a:t>nesoucí</a:t>
            </a:r>
            <a:r>
              <a:rPr sz="1600" b="1" spc="-54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náboj</a:t>
            </a:r>
            <a:endParaRPr sz="1600" b="1" dirty="0">
              <a:latin typeface="Verdana"/>
              <a:cs typeface="Verdana"/>
            </a:endParaRPr>
          </a:p>
          <a:p>
            <a:pPr>
              <a:spcBef>
                <a:spcPts val="45"/>
              </a:spcBef>
              <a:buFont typeface="Wingdings"/>
              <a:buChar char=""/>
            </a:pPr>
            <a:endParaRPr sz="1600" b="1" dirty="0">
              <a:latin typeface="Verdana"/>
              <a:cs typeface="Verdana"/>
            </a:endParaRPr>
          </a:p>
          <a:p>
            <a:pPr marL="296691" indent="-285750">
              <a:buFont typeface="Wingdings" panose="05000000000000000000" pitchFamily="2" charset="2"/>
              <a:buChar char="§"/>
              <a:tabLst>
                <a:tab pos="240692" algn="l"/>
                <a:tab pos="241268" algn="l"/>
              </a:tabLst>
            </a:pPr>
            <a:r>
              <a:rPr sz="1600" b="1" spc="-5" dirty="0">
                <a:latin typeface="Verdana"/>
                <a:cs typeface="Verdana"/>
              </a:rPr>
              <a:t>k ionizaci </a:t>
            </a:r>
            <a:r>
              <a:rPr sz="1600" b="1" dirty="0">
                <a:latin typeface="Verdana"/>
                <a:cs typeface="Verdana"/>
              </a:rPr>
              <a:t>dochází </a:t>
            </a:r>
            <a:r>
              <a:rPr sz="1600" b="1" spc="-5" dirty="0">
                <a:latin typeface="Verdana"/>
                <a:cs typeface="Verdana"/>
              </a:rPr>
              <a:t>nepřímo účinkem </a:t>
            </a:r>
            <a:r>
              <a:rPr sz="1600" b="1" spc="-9" dirty="0">
                <a:latin typeface="Verdana"/>
                <a:cs typeface="Verdana"/>
              </a:rPr>
              <a:t>sekundárních </a:t>
            </a:r>
            <a:r>
              <a:rPr sz="1600" b="1" spc="-5" dirty="0">
                <a:latin typeface="Verdana"/>
                <a:cs typeface="Verdana"/>
              </a:rPr>
              <a:t>elektronů, </a:t>
            </a:r>
            <a:r>
              <a:rPr sz="1600" b="1" spc="-9" dirty="0">
                <a:latin typeface="Verdana"/>
                <a:cs typeface="Verdana"/>
              </a:rPr>
              <a:t>které </a:t>
            </a:r>
            <a:r>
              <a:rPr sz="1600" b="1" spc="-5" dirty="0">
                <a:latin typeface="Verdana"/>
                <a:cs typeface="Verdana"/>
              </a:rPr>
              <a:t>v </a:t>
            </a:r>
            <a:r>
              <a:rPr sz="1600" b="1" spc="-9" dirty="0">
                <a:latin typeface="Verdana"/>
                <a:cs typeface="Verdana"/>
              </a:rPr>
              <a:t>látce </a:t>
            </a:r>
            <a:r>
              <a:rPr sz="1600" b="1" spc="-5" dirty="0" err="1">
                <a:latin typeface="Verdana"/>
                <a:cs typeface="Verdana"/>
              </a:rPr>
              <a:t>vznikají</a:t>
            </a:r>
            <a:r>
              <a:rPr sz="1600" b="1" spc="-5" dirty="0">
                <a:latin typeface="Verdana"/>
                <a:cs typeface="Verdana"/>
              </a:rPr>
              <a:t> </a:t>
            </a:r>
            <a:r>
              <a:rPr lang="cs-CZ" sz="1600" b="1" dirty="0">
                <a:latin typeface="Verdana"/>
                <a:cs typeface="Verdana"/>
              </a:rPr>
              <a:t>následujícími</a:t>
            </a:r>
            <a:r>
              <a:rPr sz="1600" b="1" spc="154" dirty="0">
                <a:latin typeface="Verdana"/>
                <a:cs typeface="Verdana"/>
              </a:rPr>
              <a:t> </a:t>
            </a:r>
            <a:r>
              <a:rPr sz="1600" b="1" spc="-9" dirty="0" err="1">
                <a:latin typeface="Verdana"/>
                <a:cs typeface="Verdana"/>
              </a:rPr>
              <a:t>ději</a:t>
            </a:r>
            <a:endParaRPr lang="cs-CZ" sz="1600" b="1" spc="-9" dirty="0">
              <a:latin typeface="Verdana"/>
              <a:cs typeface="Verdana"/>
            </a:endParaRPr>
          </a:p>
          <a:p>
            <a:pPr marL="240692" indent="-229751">
              <a:buFont typeface="Wingdings"/>
              <a:buChar char=""/>
              <a:tabLst>
                <a:tab pos="240692" algn="l"/>
                <a:tab pos="241268" algn="l"/>
              </a:tabLst>
            </a:pPr>
            <a:endParaRPr sz="1270" b="1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0798" y="5621096"/>
            <a:ext cx="319136" cy="299468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2800" b="1" spc="14" baseline="3472" dirty="0">
                <a:latin typeface="Verdana"/>
                <a:cs typeface="Verdana"/>
              </a:rPr>
              <a:t>E</a:t>
            </a:r>
            <a:r>
              <a:rPr sz="1050" b="1" dirty="0">
                <a:latin typeface="Symbol"/>
                <a:cs typeface="Symbol"/>
              </a:rPr>
              <a:t></a:t>
            </a:r>
            <a:endParaRPr sz="1050" dirty="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3385" y="5610040"/>
            <a:ext cx="1078508" cy="235476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spc="5" dirty="0">
                <a:latin typeface="Verdana"/>
                <a:cs typeface="Verdana"/>
              </a:rPr>
              <a:t>~ </a:t>
            </a:r>
            <a:r>
              <a:rPr sz="1451" b="1" spc="-5" dirty="0">
                <a:latin typeface="Verdana"/>
                <a:cs typeface="Verdana"/>
              </a:rPr>
              <a:t>0,1</a:t>
            </a:r>
            <a:r>
              <a:rPr sz="1451" b="1" spc="-91" dirty="0">
                <a:latin typeface="Verdana"/>
                <a:cs typeface="Verdana"/>
              </a:rPr>
              <a:t> </a:t>
            </a:r>
            <a:r>
              <a:rPr sz="1451" b="1" spc="9" dirty="0">
                <a:latin typeface="Verdana"/>
                <a:cs typeface="Verdana"/>
              </a:rPr>
              <a:t>MeV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67636" y="5610040"/>
            <a:ext cx="1242617" cy="235476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dirty="0">
                <a:latin typeface="Verdana"/>
                <a:cs typeface="Verdana"/>
              </a:rPr>
              <a:t>0,1 </a:t>
            </a:r>
            <a:r>
              <a:rPr sz="1451" b="1" spc="5" dirty="0">
                <a:latin typeface="Verdana"/>
                <a:cs typeface="Verdana"/>
              </a:rPr>
              <a:t>– 2</a:t>
            </a:r>
            <a:r>
              <a:rPr sz="1451" b="1" spc="-103" dirty="0">
                <a:latin typeface="Verdana"/>
                <a:cs typeface="Verdana"/>
              </a:rPr>
              <a:t> </a:t>
            </a:r>
            <a:r>
              <a:rPr sz="1451" b="1" dirty="0">
                <a:latin typeface="Verdana"/>
                <a:cs typeface="Verdana"/>
              </a:rPr>
              <a:t>MeV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1674" y="5610040"/>
            <a:ext cx="1208643" cy="235476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spc="5" dirty="0">
                <a:latin typeface="Verdana"/>
                <a:cs typeface="Verdana"/>
              </a:rPr>
              <a:t>&gt; </a:t>
            </a:r>
            <a:r>
              <a:rPr sz="1451" b="1" dirty="0">
                <a:latin typeface="Verdana"/>
                <a:cs typeface="Verdana"/>
              </a:rPr>
              <a:t>1,02</a:t>
            </a:r>
            <a:r>
              <a:rPr sz="1451" b="1" spc="-91" dirty="0">
                <a:latin typeface="Verdana"/>
                <a:cs typeface="Verdana"/>
              </a:rPr>
              <a:t> </a:t>
            </a:r>
            <a:r>
              <a:rPr sz="1451" b="1" dirty="0">
                <a:latin typeface="Verdana"/>
                <a:cs typeface="Verdana"/>
              </a:rPr>
              <a:t>MeV</a:t>
            </a:r>
            <a:endParaRPr sz="1451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4843" y="2630600"/>
            <a:ext cx="7942996" cy="2829934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E4712CB-D907-4867-A256-47BF6C0C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9384-BB0E-4587-972C-B809DE1129BE}" type="slidenum">
              <a:rPr lang="cs-CZ" smtClean="0"/>
              <a:t>7</a:t>
            </a:fld>
            <a:endParaRPr lang="cs-CZ"/>
          </a:p>
        </p:txBody>
      </p:sp>
      <p:pic>
        <p:nvPicPr>
          <p:cNvPr id="12" name="ZtrátaE7-1">
            <a:hlinkClick r:id="" action="ppaction://media"/>
            <a:extLst>
              <a:ext uri="{FF2B5EF4-FFF2-40B4-BE49-F238E27FC236}">
                <a16:creationId xmlns:a16="http://schemas.microsoft.com/office/drawing/2014/main" id="{A10AE350-3C46-46C3-8C32-18E9C8A61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4358" y="1497281"/>
            <a:ext cx="609600" cy="609600"/>
          </a:xfrm>
          <a:prstGeom prst="rect">
            <a:avLst/>
          </a:prstGeom>
        </p:spPr>
      </p:pic>
      <p:pic>
        <p:nvPicPr>
          <p:cNvPr id="13" name="ZtrátaE7-2">
            <a:hlinkClick r:id="" action="ppaction://media"/>
            <a:extLst>
              <a:ext uri="{FF2B5EF4-FFF2-40B4-BE49-F238E27FC236}">
                <a16:creationId xmlns:a16="http://schemas.microsoft.com/office/drawing/2014/main" id="{25573022-6052-4F58-853A-8E2409E09D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5350" y="3317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8419" y="804418"/>
            <a:ext cx="8329637" cy="17383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95395" indent="-226872">
              <a:spcBef>
                <a:spcPts val="82"/>
              </a:spcBef>
              <a:buFont typeface="Wingdings"/>
              <a:buChar char=""/>
              <a:tabLst>
                <a:tab pos="295395" algn="l"/>
                <a:tab pos="295970" algn="l"/>
              </a:tabLst>
            </a:pPr>
            <a:r>
              <a:rPr sz="1400" b="1" spc="-5" dirty="0">
                <a:latin typeface="Verdana"/>
                <a:cs typeface="Verdana"/>
              </a:rPr>
              <a:t>sekundární elektrony způsobují ionizaci a excitaci </a:t>
            </a:r>
            <a:r>
              <a:rPr sz="1400" b="1" spc="-9" dirty="0">
                <a:latin typeface="Verdana"/>
                <a:cs typeface="Verdana"/>
              </a:rPr>
              <a:t>podobně </a:t>
            </a:r>
            <a:r>
              <a:rPr sz="1400" b="1" spc="-5" dirty="0">
                <a:latin typeface="Verdana"/>
                <a:cs typeface="Verdana"/>
              </a:rPr>
              <a:t>jako </a:t>
            </a:r>
            <a:r>
              <a:rPr sz="1400" b="1" spc="-9" dirty="0">
                <a:latin typeface="Verdana"/>
                <a:cs typeface="Verdana"/>
              </a:rPr>
              <a:t>u </a:t>
            </a:r>
            <a:r>
              <a:rPr sz="1400" b="1" spc="9" dirty="0">
                <a:latin typeface="Symbol"/>
                <a:cs typeface="Symbol"/>
              </a:rPr>
              <a:t></a:t>
            </a:r>
            <a:r>
              <a:rPr sz="1400" b="1" spc="14" baseline="30864" dirty="0">
                <a:latin typeface="Verdana"/>
                <a:cs typeface="Verdana"/>
              </a:rPr>
              <a:t>-</a:t>
            </a:r>
            <a:r>
              <a:rPr sz="1400" b="1" spc="81" baseline="30864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záření</a:t>
            </a:r>
            <a:endParaRPr sz="1400" b="1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Wingdings"/>
              <a:buChar char=""/>
            </a:pPr>
            <a:endParaRPr sz="1400" b="1" dirty="0">
              <a:latin typeface="Verdana"/>
              <a:cs typeface="Verdana"/>
            </a:endParaRPr>
          </a:p>
          <a:p>
            <a:pPr marL="295395" marR="39156" indent="-226872">
              <a:lnSpc>
                <a:spcPct val="101400"/>
              </a:lnSpc>
              <a:spcBef>
                <a:spcPts val="5"/>
              </a:spcBef>
              <a:buFont typeface="Wingdings"/>
              <a:buChar char=""/>
              <a:tabLst>
                <a:tab pos="295395" algn="l"/>
                <a:tab pos="295970" algn="l"/>
              </a:tabLst>
            </a:pPr>
            <a:r>
              <a:rPr sz="1400" b="1" spc="-5" dirty="0">
                <a:latin typeface="Symbol"/>
                <a:cs typeface="Symbol"/>
              </a:rPr>
              <a:t></a:t>
            </a:r>
            <a:r>
              <a:rPr sz="1400" b="1" spc="-5" dirty="0">
                <a:latin typeface="Verdana"/>
                <a:cs typeface="Verdana"/>
              </a:rPr>
              <a:t>-záření </a:t>
            </a:r>
            <a:r>
              <a:rPr sz="1400" b="1" spc="-14" dirty="0">
                <a:latin typeface="Verdana"/>
                <a:cs typeface="Verdana"/>
              </a:rPr>
              <a:t>má </a:t>
            </a:r>
            <a:r>
              <a:rPr sz="1400" b="1" spc="-9" dirty="0">
                <a:latin typeface="Verdana"/>
                <a:cs typeface="Verdana"/>
              </a:rPr>
              <a:t>velkou </a:t>
            </a:r>
            <a:r>
              <a:rPr sz="1400" b="1" spc="-5" dirty="0">
                <a:latin typeface="Verdana"/>
                <a:cs typeface="Verdana"/>
              </a:rPr>
              <a:t>pronikavost </a:t>
            </a:r>
            <a:r>
              <a:rPr sz="1400" b="1" spc="-9" dirty="0">
                <a:latin typeface="Symbol"/>
                <a:cs typeface="Symbol"/>
              </a:rPr>
              <a:t>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Verdana"/>
                <a:cs typeface="Verdana"/>
              </a:rPr>
              <a:t>sekundární elektrony jsou řidčeji </a:t>
            </a:r>
            <a:r>
              <a:rPr sz="1400" b="1" spc="-9" dirty="0">
                <a:latin typeface="Verdana"/>
                <a:cs typeface="Verdana"/>
              </a:rPr>
              <a:t>rozloženy </a:t>
            </a:r>
            <a:r>
              <a:rPr sz="1400" b="1" spc="-5" dirty="0">
                <a:latin typeface="Verdana"/>
                <a:cs typeface="Verdana"/>
              </a:rPr>
              <a:t>kolem </a:t>
            </a:r>
            <a:r>
              <a:rPr sz="1400" b="1" spc="-9" dirty="0" err="1">
                <a:latin typeface="Verdana"/>
                <a:cs typeface="Verdana"/>
              </a:rPr>
              <a:t>dráhy</a:t>
            </a:r>
            <a:r>
              <a:rPr sz="1400" b="1" spc="-9" dirty="0">
                <a:latin typeface="Verdana"/>
                <a:cs typeface="Verdana"/>
              </a:rPr>
              <a:t> </a:t>
            </a:r>
            <a:r>
              <a:rPr sz="1400" b="1" spc="-9" dirty="0" err="1">
                <a:latin typeface="Verdana"/>
                <a:cs typeface="Verdana"/>
              </a:rPr>
              <a:t>částice</a:t>
            </a:r>
            <a:endParaRPr sz="1400" b="1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Wingdings"/>
              <a:buChar char=""/>
            </a:pPr>
            <a:endParaRPr sz="1400" b="1" dirty="0">
              <a:latin typeface="Verdana"/>
              <a:cs typeface="Verdana"/>
            </a:endParaRPr>
          </a:p>
          <a:p>
            <a:pPr marL="295395" indent="-226872">
              <a:buFont typeface="Wingdings"/>
              <a:buChar char=""/>
              <a:tabLst>
                <a:tab pos="295395" algn="l"/>
                <a:tab pos="295970" algn="l"/>
              </a:tabLst>
            </a:pPr>
            <a:r>
              <a:rPr sz="1400" b="1" spc="-5" dirty="0">
                <a:latin typeface="Verdana"/>
                <a:cs typeface="Verdana"/>
              </a:rPr>
              <a:t>lineární přenos energie </a:t>
            </a:r>
            <a:r>
              <a:rPr sz="1400" b="1" spc="-9" dirty="0">
                <a:latin typeface="Verdana"/>
                <a:cs typeface="Verdana"/>
              </a:rPr>
              <a:t>je </a:t>
            </a:r>
            <a:r>
              <a:rPr sz="1400" b="1" spc="-5" dirty="0">
                <a:latin typeface="Verdana"/>
                <a:cs typeface="Verdana"/>
              </a:rPr>
              <a:t>malý a </a:t>
            </a:r>
            <a:r>
              <a:rPr sz="1400" b="1" spc="-9" dirty="0">
                <a:latin typeface="Verdana"/>
                <a:cs typeface="Verdana"/>
              </a:rPr>
              <a:t>dosah </a:t>
            </a:r>
            <a:r>
              <a:rPr sz="1400" b="1" spc="-5" dirty="0">
                <a:latin typeface="Verdana"/>
                <a:cs typeface="Verdana"/>
              </a:rPr>
              <a:t>záření velmi velký </a:t>
            </a:r>
            <a:r>
              <a:rPr sz="1400" b="1" spc="-9" dirty="0">
                <a:latin typeface="Verdana"/>
                <a:cs typeface="Verdana"/>
              </a:rPr>
              <a:t>(často se </a:t>
            </a:r>
            <a:r>
              <a:rPr sz="1400" b="1" spc="-5" dirty="0">
                <a:latin typeface="Verdana"/>
                <a:cs typeface="Verdana"/>
              </a:rPr>
              <a:t>nedá</a:t>
            </a:r>
            <a:r>
              <a:rPr sz="1400" b="1" spc="154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určit)</a:t>
            </a:r>
            <a:endParaRPr sz="1400" b="1" dirty="0">
              <a:latin typeface="Verdana"/>
              <a:cs typeface="Verdana"/>
            </a:endParaRPr>
          </a:p>
          <a:p>
            <a:pPr>
              <a:spcBef>
                <a:spcPts val="27"/>
              </a:spcBef>
              <a:buFont typeface="Wingdings"/>
              <a:buChar char=""/>
            </a:pPr>
            <a:endParaRPr sz="1400" b="1" dirty="0">
              <a:latin typeface="Verdana"/>
              <a:cs typeface="Verdana"/>
            </a:endParaRPr>
          </a:p>
          <a:p>
            <a:pPr marL="295395" indent="-226872">
              <a:buFont typeface="Wingdings"/>
              <a:buChar char=""/>
              <a:tabLst>
                <a:tab pos="295395" algn="l"/>
                <a:tab pos="295970" algn="l"/>
              </a:tabLst>
            </a:pPr>
            <a:r>
              <a:rPr sz="1400" b="1" spc="-5" dirty="0">
                <a:latin typeface="Verdana"/>
                <a:cs typeface="Verdana"/>
              </a:rPr>
              <a:t>zeslabení </a:t>
            </a:r>
            <a:r>
              <a:rPr sz="1400" b="1" spc="-9" dirty="0">
                <a:latin typeface="Verdana"/>
                <a:cs typeface="Verdana"/>
              </a:rPr>
              <a:t>svazku </a:t>
            </a:r>
            <a:r>
              <a:rPr sz="1400" b="1" spc="-5" dirty="0">
                <a:latin typeface="Symbol"/>
                <a:cs typeface="Symbol"/>
              </a:rPr>
              <a:t></a:t>
            </a:r>
            <a:r>
              <a:rPr sz="1400" b="1" spc="-5" dirty="0">
                <a:latin typeface="Verdana"/>
                <a:cs typeface="Verdana"/>
              </a:rPr>
              <a:t>-záření </a:t>
            </a:r>
            <a:r>
              <a:rPr sz="1400" b="1" spc="-9" dirty="0">
                <a:latin typeface="Verdana"/>
                <a:cs typeface="Verdana"/>
              </a:rPr>
              <a:t>se </a:t>
            </a:r>
            <a:r>
              <a:rPr sz="1400" b="1" dirty="0">
                <a:latin typeface="Verdana"/>
                <a:cs typeface="Verdana"/>
              </a:rPr>
              <a:t>řídí </a:t>
            </a:r>
            <a:r>
              <a:rPr sz="1400" b="1" spc="-5" dirty="0">
                <a:latin typeface="Verdana"/>
                <a:cs typeface="Verdana"/>
              </a:rPr>
              <a:t>stejným vztahem jako </a:t>
            </a:r>
            <a:r>
              <a:rPr sz="1400" b="1" spc="-9" dirty="0">
                <a:latin typeface="Verdana"/>
                <a:cs typeface="Verdana"/>
              </a:rPr>
              <a:t>u </a:t>
            </a:r>
            <a:r>
              <a:rPr sz="1400" b="1" spc="9" dirty="0">
                <a:latin typeface="Symbol"/>
                <a:cs typeface="Symbol"/>
              </a:rPr>
              <a:t></a:t>
            </a:r>
            <a:r>
              <a:rPr sz="1400" b="1" spc="14" baseline="30864" dirty="0">
                <a:latin typeface="Verdana"/>
                <a:cs typeface="Verdana"/>
              </a:rPr>
              <a:t>-</a:t>
            </a:r>
            <a:r>
              <a:rPr sz="1400" b="1" spc="81" baseline="30864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záření</a:t>
            </a:r>
            <a:endParaRPr sz="1400" b="1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8419" y="3348341"/>
            <a:ext cx="4139615" cy="284586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0" y="3348341"/>
            <a:ext cx="4393580" cy="284586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CAC2EA-F54B-4542-B75A-CB7D38A5BB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8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72C7A7-04A6-449C-9634-94660A6782B7}"/>
              </a:ext>
            </a:extLst>
          </p:cNvPr>
          <p:cNvSpPr txBox="1"/>
          <p:nvPr/>
        </p:nvSpPr>
        <p:spPr>
          <a:xfrm>
            <a:off x="178419" y="24947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Průběh ionizace gama zářením</a:t>
            </a:r>
          </a:p>
        </p:txBody>
      </p:sp>
      <p:pic>
        <p:nvPicPr>
          <p:cNvPr id="7" name="ZtrátaE8-1">
            <a:hlinkClick r:id="" action="ppaction://media"/>
            <a:extLst>
              <a:ext uri="{FF2B5EF4-FFF2-40B4-BE49-F238E27FC236}">
                <a16:creationId xmlns:a16="http://schemas.microsoft.com/office/drawing/2014/main" id="{EBE554A6-1BD0-4181-A7BF-39284CAF5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980" y="1948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7" y="804419"/>
            <a:ext cx="7786094" cy="147503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600" spc="-9" dirty="0">
                <a:latin typeface="Verdana"/>
                <a:cs typeface="Verdana"/>
              </a:rPr>
              <a:t>Protože </a:t>
            </a:r>
            <a:r>
              <a:rPr sz="1600" spc="-5" dirty="0">
                <a:latin typeface="Verdana"/>
                <a:cs typeface="Verdana"/>
              </a:rPr>
              <a:t>často nelze určit </a:t>
            </a:r>
            <a:r>
              <a:rPr sz="1600" spc="-9" dirty="0">
                <a:latin typeface="Verdana"/>
                <a:cs typeface="Verdana"/>
              </a:rPr>
              <a:t>dosah </a:t>
            </a:r>
            <a:r>
              <a:rPr sz="1600" spc="-5" dirty="0">
                <a:latin typeface="Symbol"/>
                <a:cs typeface="Symbol"/>
              </a:rPr>
              <a:t></a:t>
            </a:r>
            <a:r>
              <a:rPr sz="1600" spc="-5" dirty="0">
                <a:latin typeface="Verdana"/>
                <a:cs typeface="Verdana"/>
              </a:rPr>
              <a:t>-záření, </a:t>
            </a:r>
            <a:r>
              <a:rPr sz="1600" spc="-9" dirty="0">
                <a:latin typeface="Verdana"/>
                <a:cs typeface="Verdana"/>
              </a:rPr>
              <a:t>vyjadřuje se </a:t>
            </a:r>
            <a:r>
              <a:rPr sz="1600" spc="-5" dirty="0">
                <a:latin typeface="Verdana"/>
                <a:cs typeface="Verdana"/>
              </a:rPr>
              <a:t>pronikavost </a:t>
            </a:r>
            <a:r>
              <a:rPr sz="1600" dirty="0">
                <a:latin typeface="Verdana"/>
                <a:cs typeface="Verdana"/>
              </a:rPr>
              <a:t>tohoto </a:t>
            </a:r>
            <a:r>
              <a:rPr sz="1600" spc="-5" dirty="0">
                <a:latin typeface="Verdana"/>
                <a:cs typeface="Verdana"/>
              </a:rPr>
              <a:t>záření pomocí</a:t>
            </a:r>
            <a:r>
              <a:rPr sz="1600" spc="131" dirty="0">
                <a:latin typeface="Verdana"/>
                <a:cs typeface="Verdana"/>
              </a:rPr>
              <a:t> </a:t>
            </a:r>
            <a:r>
              <a:rPr sz="1600" spc="-5" dirty="0" err="1">
                <a:latin typeface="Verdana"/>
                <a:cs typeface="Verdana"/>
              </a:rPr>
              <a:t>tzv</a:t>
            </a:r>
            <a:r>
              <a:rPr sz="1600" spc="-5" dirty="0">
                <a:latin typeface="Verdana"/>
                <a:cs typeface="Verdana"/>
              </a:rPr>
              <a:t>.</a:t>
            </a:r>
            <a:r>
              <a:rPr lang="cs-CZ" sz="1600" spc="-5" dirty="0">
                <a:latin typeface="Verdana"/>
                <a:cs typeface="Verdana"/>
              </a:rPr>
              <a:t> </a:t>
            </a:r>
            <a:r>
              <a:rPr sz="1600" b="1" spc="-5" dirty="0" err="1">
                <a:solidFill>
                  <a:srgbClr val="C00000"/>
                </a:solidFill>
                <a:latin typeface="Verdana"/>
                <a:cs typeface="Verdana"/>
              </a:rPr>
              <a:t>polotloušťky</a:t>
            </a:r>
            <a:r>
              <a:rPr sz="1600" spc="-5" dirty="0">
                <a:latin typeface="Verdana"/>
                <a:cs typeface="Verdana"/>
              </a:rPr>
              <a:t>, </a:t>
            </a:r>
            <a:r>
              <a:rPr sz="1600" dirty="0">
                <a:latin typeface="Verdana"/>
                <a:cs typeface="Verdana"/>
              </a:rPr>
              <a:t>tedy </a:t>
            </a:r>
            <a:r>
              <a:rPr sz="1600" spc="-5" dirty="0">
                <a:latin typeface="Verdana"/>
                <a:cs typeface="Verdana"/>
              </a:rPr>
              <a:t>jako tloušťka </a:t>
            </a:r>
            <a:r>
              <a:rPr sz="1600" spc="-9" dirty="0">
                <a:latin typeface="Verdana"/>
                <a:cs typeface="Verdana"/>
              </a:rPr>
              <a:t>vrstvy </a:t>
            </a:r>
            <a:r>
              <a:rPr sz="1600" dirty="0">
                <a:latin typeface="Verdana"/>
                <a:cs typeface="Verdana"/>
              </a:rPr>
              <a:t>látky, </a:t>
            </a:r>
            <a:r>
              <a:rPr sz="1600" spc="-9" dirty="0">
                <a:latin typeface="Verdana"/>
                <a:cs typeface="Verdana"/>
              </a:rPr>
              <a:t>která </a:t>
            </a:r>
            <a:r>
              <a:rPr sz="1600" spc="-5" dirty="0">
                <a:latin typeface="Verdana"/>
                <a:cs typeface="Verdana"/>
              </a:rPr>
              <a:t>zeslabí intenzitu záření na</a:t>
            </a:r>
            <a:r>
              <a:rPr sz="1600" spc="63" dirty="0">
                <a:latin typeface="Verdana"/>
                <a:cs typeface="Verdana"/>
              </a:rPr>
              <a:t> </a:t>
            </a:r>
            <a:r>
              <a:rPr sz="1600" spc="-9" dirty="0">
                <a:latin typeface="Verdana"/>
                <a:cs typeface="Verdana"/>
              </a:rPr>
              <a:t>polovinu</a:t>
            </a:r>
            <a:endParaRPr sz="160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</a:pPr>
            <a:endParaRPr sz="1400" dirty="0">
              <a:latin typeface="Verdana"/>
              <a:cs typeface="Verdana"/>
            </a:endParaRPr>
          </a:p>
          <a:p>
            <a:pPr marL="2784080">
              <a:spcBef>
                <a:spcPts val="5"/>
              </a:spcBef>
              <a:tabLst>
                <a:tab pos="4075064" algn="l"/>
              </a:tabLst>
            </a:pPr>
            <a:r>
              <a:rPr sz="2400" b="1" baseline="3472" dirty="0">
                <a:solidFill>
                  <a:srgbClr val="0000FF"/>
                </a:solidFill>
                <a:latin typeface="Verdana"/>
                <a:cs typeface="Verdana"/>
              </a:rPr>
              <a:t>I </a:t>
            </a:r>
            <a:r>
              <a:rPr sz="2400" b="1" spc="6" baseline="3472" dirty="0">
                <a:solidFill>
                  <a:srgbClr val="0000FF"/>
                </a:solidFill>
                <a:latin typeface="Verdana"/>
                <a:cs typeface="Verdana"/>
              </a:rPr>
              <a:t>= I</a:t>
            </a:r>
            <a:r>
              <a:rPr sz="1000" b="1" spc="5" dirty="0">
                <a:solidFill>
                  <a:srgbClr val="0000FF"/>
                </a:solidFill>
                <a:latin typeface="Verdana"/>
                <a:cs typeface="Verdana"/>
              </a:rPr>
              <a:t>0</a:t>
            </a:r>
            <a:r>
              <a:rPr sz="1000" b="1" spc="-18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baseline="3472" dirty="0">
                <a:solidFill>
                  <a:srgbClr val="0000FF"/>
                </a:solidFill>
                <a:latin typeface="Verdana"/>
                <a:cs typeface="Verdana"/>
              </a:rPr>
              <a:t>/2</a:t>
            </a:r>
            <a:r>
              <a:rPr sz="2400" b="1" spc="-14" baseline="3472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000" b="1" spc="-14" baseline="3968" dirty="0">
                <a:latin typeface="Verdana"/>
                <a:cs typeface="Verdana"/>
              </a:rPr>
              <a:t>….	</a:t>
            </a:r>
            <a:r>
              <a:rPr sz="2400" b="1" spc="-6" baseline="3472" dirty="0">
                <a:solidFill>
                  <a:srgbClr val="0000FF"/>
                </a:solidFill>
                <a:latin typeface="Verdana"/>
                <a:cs typeface="Verdana"/>
              </a:rPr>
              <a:t>d</a:t>
            </a:r>
            <a:r>
              <a:rPr sz="1000" b="1" spc="-5" dirty="0">
                <a:solidFill>
                  <a:srgbClr val="0000FF"/>
                </a:solidFill>
                <a:latin typeface="Verdana"/>
                <a:cs typeface="Verdana"/>
              </a:rPr>
              <a:t>1/2 </a:t>
            </a:r>
            <a:r>
              <a:rPr sz="2400" b="1" spc="6" baseline="3472" dirty="0">
                <a:solidFill>
                  <a:srgbClr val="0000FF"/>
                </a:solidFill>
                <a:latin typeface="Verdana"/>
                <a:cs typeface="Verdana"/>
              </a:rPr>
              <a:t>=</a:t>
            </a:r>
            <a:r>
              <a:rPr sz="2400" b="1" spc="-258" baseline="3472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baseline="3472" dirty="0">
                <a:solidFill>
                  <a:srgbClr val="0000FF"/>
                </a:solidFill>
                <a:latin typeface="Verdana"/>
                <a:cs typeface="Verdana"/>
              </a:rPr>
              <a:t>ln2/</a:t>
            </a:r>
            <a:r>
              <a:rPr sz="2800" b="1" baseline="3472" dirty="0">
                <a:solidFill>
                  <a:srgbClr val="0000FF"/>
                </a:solidFill>
                <a:latin typeface="Symbol"/>
                <a:cs typeface="Symbol"/>
              </a:rPr>
              <a:t></a:t>
            </a:r>
            <a:endParaRPr lang="cs-CZ" sz="2400" b="1" baseline="3472" dirty="0">
              <a:solidFill>
                <a:srgbClr val="0000FF"/>
              </a:solidFill>
              <a:latin typeface="Symbol"/>
              <a:cs typeface="Symbol"/>
            </a:endParaRPr>
          </a:p>
          <a:p>
            <a:pPr marL="2784080">
              <a:spcBef>
                <a:spcPts val="5"/>
              </a:spcBef>
              <a:tabLst>
                <a:tab pos="4075064" algn="l"/>
              </a:tabLst>
            </a:pPr>
            <a:endParaRPr sz="2176" baseline="3472" dirty="0">
              <a:latin typeface="Symbol"/>
              <a:cs typeface="Symbo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6" y="5394495"/>
            <a:ext cx="7786093" cy="10984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9" dirty="0">
                <a:latin typeface="Verdana"/>
                <a:cs typeface="Verdana"/>
              </a:rPr>
              <a:t>Další </a:t>
            </a:r>
            <a:r>
              <a:rPr sz="1400" b="1" spc="-5" dirty="0">
                <a:latin typeface="Verdana"/>
                <a:cs typeface="Verdana"/>
              </a:rPr>
              <a:t>možnou interakcí </a:t>
            </a:r>
            <a:r>
              <a:rPr sz="1400" b="1" spc="-9" dirty="0">
                <a:latin typeface="Verdana"/>
                <a:cs typeface="Verdana"/>
              </a:rPr>
              <a:t>gama </a:t>
            </a:r>
            <a:r>
              <a:rPr sz="1400" b="1" dirty="0">
                <a:latin typeface="Verdana"/>
                <a:cs typeface="Verdana"/>
              </a:rPr>
              <a:t>záření </a:t>
            </a:r>
            <a:r>
              <a:rPr sz="1400" b="1" spc="-5" dirty="0">
                <a:latin typeface="Verdana"/>
                <a:cs typeface="Verdana"/>
              </a:rPr>
              <a:t>s hmotou</a:t>
            </a:r>
            <a:r>
              <a:rPr sz="1400" b="1" spc="68" dirty="0">
                <a:latin typeface="Verdana"/>
                <a:cs typeface="Verdana"/>
              </a:rPr>
              <a:t> </a:t>
            </a:r>
            <a:r>
              <a:rPr sz="1400" b="1" spc="-9" dirty="0">
                <a:latin typeface="Verdana"/>
                <a:cs typeface="Verdana"/>
              </a:rPr>
              <a:t>je:</a:t>
            </a:r>
            <a:endParaRPr sz="1400" dirty="0">
              <a:latin typeface="Verdana"/>
              <a:cs typeface="Verdana"/>
            </a:endParaRPr>
          </a:p>
          <a:p>
            <a:pPr>
              <a:spcBef>
                <a:spcPts val="5"/>
              </a:spcBef>
            </a:pPr>
            <a:endParaRPr sz="1400" dirty="0">
              <a:latin typeface="Verdana"/>
              <a:cs typeface="Verdana"/>
            </a:endParaRPr>
          </a:p>
          <a:p>
            <a:pPr marL="11516"/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jaderná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rezonanční fluorescence </a:t>
            </a:r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– Mössbauerův </a:t>
            </a:r>
            <a:r>
              <a:rPr sz="1600" b="1" spc="-9" dirty="0" err="1">
                <a:solidFill>
                  <a:srgbClr val="C00000"/>
                </a:solidFill>
                <a:latin typeface="Verdana"/>
                <a:cs typeface="Verdana"/>
              </a:rPr>
              <a:t>jev</a:t>
            </a:r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endParaRPr lang="cs-CZ" sz="1600" b="1" spc="-9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11516"/>
            <a:r>
              <a:rPr sz="1400" b="1" dirty="0">
                <a:solidFill>
                  <a:srgbClr val="C00000"/>
                </a:solidFill>
                <a:latin typeface="Verdana"/>
                <a:cs typeface="Verdana"/>
              </a:rPr>
              <a:t>(zde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nebude</a:t>
            </a:r>
            <a:r>
              <a:rPr sz="1400" b="1" spc="16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probírán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)</a:t>
            </a:r>
            <a:endParaRPr lang="cs-CZ" sz="1400" b="1" spc="-5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11516"/>
            <a:endParaRPr sz="1270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7096" y="2719346"/>
            <a:ext cx="4951215" cy="2387043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9406C04-7101-4E48-B1DC-88E66DF057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9</a:t>
            </a:fld>
            <a:endParaRPr lang="cs-CZ"/>
          </a:p>
        </p:txBody>
      </p:sp>
      <p:pic>
        <p:nvPicPr>
          <p:cNvPr id="6" name="ZtrátaE9-1">
            <a:hlinkClick r:id="" action="ppaction://media"/>
            <a:extLst>
              <a:ext uri="{FF2B5EF4-FFF2-40B4-BE49-F238E27FC236}">
                <a16:creationId xmlns:a16="http://schemas.microsoft.com/office/drawing/2014/main" id="{A6985EA5-B67D-4B37-A87C-C0D4530A6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6063" y="355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</TotalTime>
  <Words>1232</Words>
  <Application>Microsoft Office PowerPoint</Application>
  <PresentationFormat>Předvádění na obrazovce (4:3)</PresentationFormat>
  <Paragraphs>153</Paragraphs>
  <Slides>14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Motiv Office</vt:lpstr>
      <vt:lpstr>11. Jak se ztrácí energie záření při průchodu hmotou?</vt:lpstr>
      <vt:lpstr>-částice</vt:lpstr>
      <vt:lpstr>-částice (rychlé elektrony se spojitým spektrem energií)</vt:lpstr>
      <vt:lpstr>Brzdné záření</vt:lpstr>
      <vt:lpstr>Čerenkovovo záření</vt:lpstr>
      <vt:lpstr>Interakce -záření s hmotou</vt:lpstr>
      <vt:lpstr>Ionizující procesy</vt:lpstr>
      <vt:lpstr>Prezentace aplikace PowerPoint</vt:lpstr>
      <vt:lpstr>Prezentace aplikace PowerPoint</vt:lpstr>
      <vt:lpstr>Absorpce neutronů</vt:lpstr>
      <vt:lpstr>Prezentace aplikace PowerPoint</vt:lpstr>
      <vt:lpstr>Zdroje ionizujícího záření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 Jak se ztrácí energie záření při průchodu hmotou?</dc:title>
  <dc:creator>Jiří Příhoda</dc:creator>
  <cp:lastModifiedBy>Jiří Příhoda</cp:lastModifiedBy>
  <cp:revision>19</cp:revision>
  <dcterms:created xsi:type="dcterms:W3CDTF">2020-10-28T02:16:27Z</dcterms:created>
  <dcterms:modified xsi:type="dcterms:W3CDTF">2020-11-16T12:51:50Z</dcterms:modified>
</cp:coreProperties>
</file>