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sldIdLst>
    <p:sldId id="386" r:id="rId2"/>
    <p:sldId id="393" r:id="rId3"/>
    <p:sldId id="388" r:id="rId4"/>
    <p:sldId id="387" r:id="rId5"/>
    <p:sldId id="394" r:id="rId6"/>
    <p:sldId id="389" r:id="rId7"/>
    <p:sldId id="390" r:id="rId8"/>
    <p:sldId id="391" r:id="rId9"/>
    <p:sldId id="39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77A0-4A99-49CC-84C4-DF81257940A9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F7FB0-C095-4848-8973-633E45B034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23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BA71-5681-4361-AC26-83B62C5C96FF}" type="datetime1">
              <a:rPr lang="en-US" smtClean="0"/>
              <a:t>11/17/2020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93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D99C-F7E6-4337-95A4-20D2BF8C3CAF}" type="datetime1">
              <a:rPr lang="en-US" smtClean="0"/>
              <a:t>11/17/2020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95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E82D-F3CD-47C7-AE6C-E867F9E76ED3}" type="datetime1">
              <a:rPr lang="en-US" smtClean="0"/>
              <a:t>11/17/2020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600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1B652-95BF-473D-9121-4F8B2A05CB0B}" type="datetime1">
              <a:rPr lang="en-US" smtClean="0"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94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310B-2B8B-4179-9442-E3E121113B32}" type="datetime1">
              <a:rPr lang="en-US" smtClean="0"/>
              <a:t>11/17/2020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57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2FB9-3560-4DBC-A55F-44B117E95F94}" type="datetime1">
              <a:rPr lang="en-US" smtClean="0"/>
              <a:t>11/17/2020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67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3AA2-613B-4678-98D8-E5E7F925435F}" type="datetime1">
              <a:rPr lang="en-US" smtClean="0"/>
              <a:t>11/17/2020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76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0180-F6E0-423E-B4F7-A4C65ABFCC1E}" type="datetime1">
              <a:rPr lang="en-US" smtClean="0"/>
              <a:t>11/17/2020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39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385C-99B0-4A80-A3EC-B52DF2B33037}" type="datetime1">
              <a:rPr lang="en-US" smtClean="0"/>
              <a:t>11/17/2020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62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907D-CA31-4046-A51D-E5D1CF2AD60B}" type="datetime1">
              <a:rPr lang="en-US" smtClean="0"/>
              <a:t>11/17/2020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89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6557-EFDB-4D6B-97C5-17E6DC64174C}" type="datetime1">
              <a:rPr lang="en-US" smtClean="0"/>
              <a:t>11/17/2020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06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7CC0-FBD8-411B-B3C1-AAD3A35BDF39}" type="datetime1">
              <a:rPr lang="en-US" smtClean="0"/>
              <a:t>11/17/2020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2A932-8847-47CC-A57D-8B3116E7551E}" type="datetime1">
              <a:rPr lang="en-US" smtClean="0"/>
              <a:t>11/17/2020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CAA85-AC8B-4C5C-ADF9-5D74B2B3A4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36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2131" y="254441"/>
            <a:ext cx="5375267" cy="403540"/>
          </a:xfrm>
          <a:prstGeom prst="rect">
            <a:avLst/>
          </a:prstGeom>
        </p:spPr>
        <p:txBody>
          <a:bodyPr vert="horz" wrap="square" lIns="0" tIns="12668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100"/>
              </a:spcBef>
            </a:pPr>
            <a:r>
              <a:rPr sz="2539" b="1" spc="-5" dirty="0">
                <a:solidFill>
                  <a:srgbClr val="0000FF"/>
                </a:solidFill>
                <a:latin typeface="Verdana"/>
                <a:cs typeface="Verdana"/>
              </a:rPr>
              <a:t>13. </a:t>
            </a:r>
            <a:r>
              <a:rPr sz="2539" b="1" dirty="0">
                <a:solidFill>
                  <a:srgbClr val="0000FF"/>
                </a:solidFill>
                <a:latin typeface="Verdana"/>
                <a:cs typeface="Verdana"/>
              </a:rPr>
              <a:t>M</a:t>
            </a:r>
            <a:r>
              <a:rPr sz="2040" b="1" dirty="0">
                <a:solidFill>
                  <a:srgbClr val="0000FF"/>
                </a:solidFill>
                <a:latin typeface="Verdana"/>
                <a:cs typeface="Verdana"/>
              </a:rPr>
              <a:t>ĚŘENÍ </a:t>
            </a:r>
            <a:r>
              <a:rPr sz="2040" b="1" spc="-5" dirty="0">
                <a:solidFill>
                  <a:srgbClr val="0000FF"/>
                </a:solidFill>
                <a:latin typeface="Verdana"/>
                <a:cs typeface="Verdana"/>
              </a:rPr>
              <a:t>IONIZUJÍCÍHO</a:t>
            </a:r>
            <a:r>
              <a:rPr sz="2040" b="1" spc="-236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040" b="1" dirty="0">
                <a:solidFill>
                  <a:srgbClr val="0000FF"/>
                </a:solidFill>
                <a:latin typeface="Verdana"/>
                <a:cs typeface="Verdana"/>
              </a:rPr>
              <a:t>ZÁŘENÍ</a:t>
            </a:r>
            <a:endParaRPr sz="204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9425" y="1507759"/>
            <a:ext cx="7582050" cy="47142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70" dirty="0">
              <a:latin typeface="Verdana"/>
              <a:cs typeface="Verdana"/>
            </a:endParaRPr>
          </a:p>
          <a:p>
            <a:pPr marL="11516">
              <a:lnSpc>
                <a:spcPct val="150000"/>
              </a:lnSpc>
              <a:spcBef>
                <a:spcPts val="5"/>
              </a:spcBef>
            </a:pPr>
            <a:r>
              <a:rPr lang="cs-CZ" sz="1451" b="1" dirty="0">
                <a:solidFill>
                  <a:srgbClr val="C00000"/>
                </a:solidFill>
                <a:latin typeface="Verdana"/>
              </a:rPr>
              <a:t>  </a:t>
            </a:r>
            <a:r>
              <a:rPr sz="1451" b="1" dirty="0" err="1">
                <a:solidFill>
                  <a:srgbClr val="C00000"/>
                </a:solidFill>
                <a:latin typeface="Verdana"/>
              </a:rPr>
              <a:t>Záření</a:t>
            </a:r>
            <a:r>
              <a:rPr sz="1451" b="1" dirty="0">
                <a:solidFill>
                  <a:srgbClr val="C00000"/>
                </a:solidFill>
                <a:latin typeface="Verdana"/>
              </a:rPr>
              <a:t> je nutno měřit při:</a:t>
            </a:r>
          </a:p>
          <a:p>
            <a:pPr marL="417468" indent="-199233">
              <a:lnSpc>
                <a:spcPct val="150000"/>
              </a:lnSpc>
              <a:spcBef>
                <a:spcPts val="23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5" dirty="0">
                <a:latin typeface="Verdana"/>
                <a:cs typeface="Verdana"/>
              </a:rPr>
              <a:t>každém použití radionuklidů </a:t>
            </a:r>
            <a:r>
              <a:rPr sz="1270" dirty="0">
                <a:latin typeface="Verdana"/>
                <a:cs typeface="Verdana"/>
              </a:rPr>
              <a:t>či jiného </a:t>
            </a:r>
            <a:r>
              <a:rPr sz="1270" spc="-9" dirty="0">
                <a:latin typeface="Verdana"/>
                <a:cs typeface="Verdana"/>
              </a:rPr>
              <a:t>zdroje </a:t>
            </a:r>
            <a:r>
              <a:rPr sz="1270" spc="-5" dirty="0">
                <a:latin typeface="Verdana"/>
                <a:cs typeface="Verdana"/>
              </a:rPr>
              <a:t>ionizujícího</a:t>
            </a:r>
            <a:r>
              <a:rPr sz="1270" spc="-27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záření</a:t>
            </a:r>
            <a:endParaRPr sz="1270" dirty="0">
              <a:latin typeface="Verdana"/>
              <a:cs typeface="Verdana"/>
            </a:endParaRPr>
          </a:p>
          <a:p>
            <a:pPr marL="417468" indent="-199233">
              <a:lnSpc>
                <a:spcPct val="150000"/>
              </a:lnSpc>
              <a:spcBef>
                <a:spcPts val="23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5" dirty="0">
                <a:latin typeface="Verdana"/>
                <a:cs typeface="Verdana"/>
              </a:rPr>
              <a:t>měření dávek v </a:t>
            </a:r>
            <a:r>
              <a:rPr sz="1270" spc="-9" dirty="0">
                <a:latin typeface="Verdana"/>
                <a:cs typeface="Verdana"/>
              </a:rPr>
              <a:t>dozimetrické</a:t>
            </a:r>
            <a:r>
              <a:rPr sz="1270" spc="32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kontrole</a:t>
            </a:r>
            <a:endParaRPr sz="1270" dirty="0">
              <a:latin typeface="Verdana"/>
              <a:cs typeface="Verdana"/>
            </a:endParaRPr>
          </a:p>
          <a:p>
            <a:pPr marL="417468" indent="-199233">
              <a:lnSpc>
                <a:spcPct val="150000"/>
              </a:lnSpc>
              <a:spcBef>
                <a:spcPts val="18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průmyslovém </a:t>
            </a:r>
            <a:r>
              <a:rPr sz="1270" spc="-5" dirty="0">
                <a:latin typeface="Verdana"/>
                <a:cs typeface="Verdana"/>
              </a:rPr>
              <a:t>nebo </a:t>
            </a:r>
            <a:r>
              <a:rPr sz="1270" spc="-9" dirty="0">
                <a:latin typeface="Verdana"/>
                <a:cs typeface="Verdana"/>
              </a:rPr>
              <a:t>léčebném</a:t>
            </a:r>
            <a:r>
              <a:rPr sz="1270" spc="27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ozařování</a:t>
            </a:r>
          </a:p>
          <a:p>
            <a:pPr marL="417468" indent="-199233">
              <a:lnSpc>
                <a:spcPct val="150000"/>
              </a:lnSpc>
              <a:spcBef>
                <a:spcPts val="23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5" dirty="0">
                <a:latin typeface="Verdana"/>
                <a:cs typeface="Verdana"/>
              </a:rPr>
              <a:t>monitorování radioaktivity v životním</a:t>
            </a:r>
            <a:r>
              <a:rPr sz="1270" spc="18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prostředí</a:t>
            </a:r>
            <a:endParaRPr sz="1270" dirty="0">
              <a:latin typeface="Verdana"/>
              <a:cs typeface="Verdana"/>
            </a:endParaRPr>
          </a:p>
          <a:p>
            <a:pPr marL="11516">
              <a:lnSpc>
                <a:spcPct val="150000"/>
              </a:lnSpc>
            </a:pPr>
            <a:r>
              <a:rPr lang="cs-CZ" sz="1451" b="1" dirty="0">
                <a:solidFill>
                  <a:srgbClr val="C00000"/>
                </a:solidFill>
                <a:latin typeface="Verdana"/>
              </a:rPr>
              <a:t>  </a:t>
            </a:r>
          </a:p>
          <a:p>
            <a:pPr marL="11516">
              <a:lnSpc>
                <a:spcPct val="150000"/>
              </a:lnSpc>
            </a:pPr>
            <a:r>
              <a:rPr lang="cs-CZ" sz="1451" b="1" dirty="0">
                <a:solidFill>
                  <a:srgbClr val="C00000"/>
                </a:solidFill>
                <a:latin typeface="Verdana"/>
              </a:rPr>
              <a:t>  </a:t>
            </a:r>
            <a:r>
              <a:rPr sz="1451" b="1" dirty="0" err="1">
                <a:solidFill>
                  <a:srgbClr val="C00000"/>
                </a:solidFill>
                <a:latin typeface="Verdana"/>
              </a:rPr>
              <a:t>Nebezpečnost</a:t>
            </a:r>
            <a:r>
              <a:rPr sz="1451" b="1" dirty="0">
                <a:solidFill>
                  <a:srgbClr val="C00000"/>
                </a:solidFill>
                <a:latin typeface="Verdana"/>
              </a:rPr>
              <a:t> ionizujícího záření je dána:</a:t>
            </a:r>
          </a:p>
          <a:p>
            <a:pPr marL="417468" indent="-199233">
              <a:lnSpc>
                <a:spcPct val="150000"/>
              </a:lnSpc>
              <a:spcBef>
                <a:spcPts val="23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5" dirty="0">
                <a:latin typeface="Verdana"/>
                <a:cs typeface="Verdana"/>
              </a:rPr>
              <a:t>jeho</a:t>
            </a:r>
            <a:r>
              <a:rPr sz="1270" spc="-2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neviditelností</a:t>
            </a:r>
            <a:endParaRPr sz="1270" dirty="0">
              <a:latin typeface="Verdana"/>
              <a:cs typeface="Verdana"/>
            </a:endParaRPr>
          </a:p>
          <a:p>
            <a:pPr marL="417468" indent="-199233">
              <a:lnSpc>
                <a:spcPct val="150000"/>
              </a:lnSpc>
              <a:spcBef>
                <a:spcPts val="23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5" dirty="0">
                <a:latin typeface="Verdana"/>
                <a:cs typeface="Verdana"/>
              </a:rPr>
              <a:t>není vnímáno </a:t>
            </a:r>
            <a:r>
              <a:rPr sz="1270" spc="5" dirty="0">
                <a:latin typeface="Verdana"/>
                <a:cs typeface="Verdana"/>
              </a:rPr>
              <a:t>ani </a:t>
            </a:r>
            <a:r>
              <a:rPr sz="1270" spc="-5" dirty="0">
                <a:latin typeface="Verdana"/>
                <a:cs typeface="Verdana"/>
              </a:rPr>
              <a:t>jinými</a:t>
            </a:r>
            <a:r>
              <a:rPr sz="1270" spc="-5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smysly</a:t>
            </a:r>
            <a:endParaRPr sz="1270" dirty="0">
              <a:latin typeface="Verdana"/>
              <a:cs typeface="Verdana"/>
            </a:endParaRPr>
          </a:p>
          <a:p>
            <a:pPr marL="11516">
              <a:lnSpc>
                <a:spcPct val="150000"/>
              </a:lnSpc>
              <a:spcBef>
                <a:spcPts val="5"/>
              </a:spcBef>
            </a:pP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  </a:t>
            </a:r>
          </a:p>
          <a:p>
            <a:pPr marL="11516">
              <a:lnSpc>
                <a:spcPct val="150000"/>
              </a:lnSpc>
              <a:spcBef>
                <a:spcPts val="5"/>
              </a:spcBef>
            </a:pP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  </a:t>
            </a:r>
            <a:r>
              <a:rPr sz="1451" b="1" dirty="0" err="1">
                <a:solidFill>
                  <a:srgbClr val="C00000"/>
                </a:solidFill>
                <a:latin typeface="Verdana"/>
                <a:cs typeface="Verdana"/>
              </a:rPr>
              <a:t>Měření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ionizujícího</a:t>
            </a:r>
            <a:r>
              <a:rPr sz="1451" b="1" spc="-2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záření:</a:t>
            </a:r>
            <a:endParaRPr sz="1451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417468" indent="-199233">
              <a:lnSpc>
                <a:spcPct val="150000"/>
              </a:lnSpc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je dáno </a:t>
            </a:r>
            <a:r>
              <a:rPr sz="1270" spc="-5" dirty="0">
                <a:latin typeface="Verdana"/>
                <a:cs typeface="Verdana"/>
              </a:rPr>
              <a:t>jeho interakcí s </a:t>
            </a:r>
            <a:r>
              <a:rPr sz="1270" spc="-9" dirty="0">
                <a:latin typeface="Verdana"/>
                <a:cs typeface="Verdana"/>
              </a:rPr>
              <a:t>hmotou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spc="-9" dirty="0">
                <a:latin typeface="Verdana"/>
                <a:cs typeface="Verdana"/>
              </a:rPr>
              <a:t>procesy, které </a:t>
            </a:r>
            <a:r>
              <a:rPr sz="1270" spc="-5" dirty="0">
                <a:latin typeface="Verdana"/>
                <a:cs typeface="Verdana"/>
              </a:rPr>
              <a:t>záření </a:t>
            </a:r>
            <a:r>
              <a:rPr sz="1270" spc="-9" dirty="0">
                <a:latin typeface="Verdana"/>
                <a:cs typeface="Verdana"/>
              </a:rPr>
              <a:t>vyvolává </a:t>
            </a:r>
            <a:r>
              <a:rPr sz="1270" dirty="0">
                <a:latin typeface="Verdana"/>
                <a:cs typeface="Verdana"/>
              </a:rPr>
              <a:t>při </a:t>
            </a:r>
            <a:r>
              <a:rPr sz="1270" spc="-5" dirty="0">
                <a:latin typeface="Verdana"/>
                <a:cs typeface="Verdana"/>
              </a:rPr>
              <a:t>absorpci v</a:t>
            </a:r>
            <a:r>
              <a:rPr sz="1270" spc="227" dirty="0">
                <a:latin typeface="Verdana"/>
                <a:cs typeface="Verdana"/>
              </a:rPr>
              <a:t> </a:t>
            </a:r>
            <a:r>
              <a:rPr sz="1270" spc="-9" dirty="0" err="1">
                <a:latin typeface="Verdana"/>
                <a:cs typeface="Verdana"/>
              </a:rPr>
              <a:t>hmotě</a:t>
            </a:r>
            <a:r>
              <a:rPr lang="cs-CZ" sz="1270" spc="-9" dirty="0">
                <a:latin typeface="Verdana"/>
                <a:cs typeface="Verdana"/>
              </a:rPr>
              <a:t>, </a:t>
            </a:r>
            <a:r>
              <a:rPr lang="cs-CZ" sz="1270" b="1" spc="-9" dirty="0">
                <a:latin typeface="Verdana"/>
                <a:cs typeface="Verdana"/>
              </a:rPr>
              <a:t>tj. ionizací nebo excitací elektronů </a:t>
            </a:r>
            <a:endParaRPr sz="1270" b="1" dirty="0">
              <a:latin typeface="Verdana"/>
              <a:cs typeface="Verdana"/>
            </a:endParaRPr>
          </a:p>
          <a:p>
            <a:pPr marL="417468" indent="-199233">
              <a:lnSpc>
                <a:spcPct val="150000"/>
              </a:lnSpc>
              <a:spcBef>
                <a:spcPts val="18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r>
              <a:rPr sz="1270" spc="-9" dirty="0">
                <a:latin typeface="Verdana"/>
                <a:cs typeface="Verdana"/>
              </a:rPr>
              <a:t>je </a:t>
            </a:r>
            <a:r>
              <a:rPr sz="1270" spc="-5" dirty="0">
                <a:latin typeface="Verdana"/>
                <a:cs typeface="Verdana"/>
              </a:rPr>
              <a:t>prováděno elektronicky, fotograficky, optickými spektrálními metodami (rtg.),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aj</a:t>
            </a:r>
            <a:r>
              <a:rPr sz="1270" spc="-5" dirty="0">
                <a:latin typeface="Verdana"/>
                <a:cs typeface="Verdana"/>
              </a:rPr>
              <a:t>.</a:t>
            </a:r>
            <a:endParaRPr lang="cs-CZ" sz="1270" spc="-5" dirty="0">
              <a:latin typeface="Verdana"/>
              <a:cs typeface="Verdana"/>
            </a:endParaRPr>
          </a:p>
          <a:p>
            <a:pPr marL="417468" indent="-199233">
              <a:spcBef>
                <a:spcPts val="18"/>
              </a:spcBef>
              <a:buFont typeface="Wingdings"/>
              <a:buChar char=""/>
              <a:tabLst>
                <a:tab pos="417468" algn="l"/>
                <a:tab pos="418043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pic>
        <p:nvPicPr>
          <p:cNvPr id="5" name="Měření1-1">
            <a:hlinkClick r:id="" action="ppaction://media"/>
            <a:extLst>
              <a:ext uri="{FF2B5EF4-FFF2-40B4-BE49-F238E27FC236}">
                <a16:creationId xmlns:a16="http://schemas.microsoft.com/office/drawing/2014/main" id="{4C195C64-BD0E-4253-8AEB-0CB5136FF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929" y="456211"/>
            <a:ext cx="609600" cy="60960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55CB8D-A11F-4201-B886-651EF255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kříňka, interiér, trouba, vsedě&#10;&#10;Popis byl vytvořen automaticky">
            <a:extLst>
              <a:ext uri="{FF2B5EF4-FFF2-40B4-BE49-F238E27FC236}">
                <a16:creationId xmlns:a16="http://schemas.microsoft.com/office/drawing/2014/main" id="{B2332A7F-AC27-4755-AFCC-599488B1D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74" y="2264963"/>
            <a:ext cx="3156582" cy="451683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7ABE4C8-F482-4036-B64E-0C182A6AD027}"/>
              </a:ext>
            </a:extLst>
          </p:cNvPr>
          <p:cNvSpPr txBox="1"/>
          <p:nvPr/>
        </p:nvSpPr>
        <p:spPr>
          <a:xfrm>
            <a:off x="131065" y="288240"/>
            <a:ext cx="496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16">
              <a:spcBef>
                <a:spcPts val="82"/>
              </a:spcBef>
            </a:pPr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Detekce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jaderných částic </a:t>
            </a:r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v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mlžné</a:t>
            </a:r>
            <a:r>
              <a:rPr lang="cs-CZ" sz="1600" b="1" spc="4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sz="1600" b="1" spc="-9" dirty="0">
                <a:solidFill>
                  <a:srgbClr val="0070C0"/>
                </a:solidFill>
                <a:latin typeface="Verdana"/>
                <a:cs typeface="Verdana"/>
              </a:rPr>
              <a:t>komoře</a:t>
            </a:r>
            <a:endParaRPr lang="cs-CZ" sz="16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14" name="Obrázek 13" descr="Obsah obrázku osoba, interiér, mikroskop, muž&#10;&#10;Popis byl vytvořen automaticky">
            <a:extLst>
              <a:ext uri="{FF2B5EF4-FFF2-40B4-BE49-F238E27FC236}">
                <a16:creationId xmlns:a16="http://schemas.microsoft.com/office/drawing/2014/main" id="{301ED23D-782B-44EF-BA01-DF3B456DE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4" y="3124200"/>
            <a:ext cx="4572000" cy="3657600"/>
          </a:xfrm>
          <a:prstGeom prst="rect">
            <a:avLst/>
          </a:prstGeom>
        </p:spPr>
      </p:pic>
      <p:pic>
        <p:nvPicPr>
          <p:cNvPr id="16" name="object 3">
            <a:extLst>
              <a:ext uri="{FF2B5EF4-FFF2-40B4-BE49-F238E27FC236}">
                <a16:creationId xmlns:a16="http://schemas.microsoft.com/office/drawing/2014/main" id="{07599B67-39A1-4DD1-AB1E-6355726B65D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00074" y="668260"/>
            <a:ext cx="3156582" cy="146930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35D7611-37C1-49D2-BED1-0490BF312CFE}"/>
              </a:ext>
            </a:extLst>
          </p:cNvPr>
          <p:cNvSpPr txBox="1"/>
          <p:nvPr/>
        </p:nvSpPr>
        <p:spPr>
          <a:xfrm>
            <a:off x="213914" y="688349"/>
            <a:ext cx="4572000" cy="20313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b="1" dirty="0"/>
              <a:t>Wilsonova mlžná komora</a:t>
            </a:r>
            <a:r>
              <a:rPr lang="cs-CZ" dirty="0"/>
              <a:t> je fyzikální přístroj umožňující pozorovat dráhy elektricky nabitých částic. Částice prolétávající vzduchem obsahujícím podchlazené páry,  v něm zanechávají stopu v podobě vysrážených kapiček vody. Tyto stopy lze následně vyfotografovat. </a:t>
            </a:r>
          </a:p>
        </p:txBody>
      </p:sp>
      <p:pic>
        <p:nvPicPr>
          <p:cNvPr id="19" name="Měření2-1">
            <a:hlinkClick r:id="" action="ppaction://media"/>
            <a:extLst>
              <a:ext uri="{FF2B5EF4-FFF2-40B4-BE49-F238E27FC236}">
                <a16:creationId xmlns:a16="http://schemas.microsoft.com/office/drawing/2014/main" id="{253C894D-2075-4F00-AF75-69C22CF81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3564" y="927265"/>
            <a:ext cx="609600" cy="609600"/>
          </a:xfrm>
          <a:prstGeom prst="rect">
            <a:avLst/>
          </a:prstGeom>
        </p:spPr>
      </p:pic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A27B9A9F-86BB-4407-AC2A-AD8B48148A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8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26451" y="2818573"/>
            <a:ext cx="5386186" cy="18934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7486" rIns="0" bIns="0" rtlCol="0">
            <a:spAutoFit/>
          </a:bodyPr>
          <a:lstStyle/>
          <a:p>
            <a:pPr marL="11113" marR="4607" indent="-11113">
              <a:lnSpc>
                <a:spcPct val="101400"/>
              </a:lnSpc>
              <a:spcBef>
                <a:spcPts val="59"/>
              </a:spcBef>
            </a:pPr>
            <a:r>
              <a:rPr lang="cs-CZ" sz="1270" spc="-9" dirty="0">
                <a:latin typeface="Verdana"/>
                <a:cs typeface="Verdana"/>
              </a:rPr>
              <a:t>Obecné blokové schéma zařízení </a:t>
            </a:r>
            <a:r>
              <a:rPr sz="1270" dirty="0">
                <a:latin typeface="Verdana"/>
                <a:cs typeface="Verdana"/>
              </a:rPr>
              <a:t>pro </a:t>
            </a:r>
            <a:r>
              <a:rPr sz="1270" spc="-5" dirty="0" err="1">
                <a:latin typeface="Verdana"/>
                <a:cs typeface="Verdana"/>
              </a:rPr>
              <a:t>měření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radioaktivity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2821" y="456227"/>
            <a:ext cx="4548585" cy="2892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  <a:tabLst>
                <a:tab pos="2422525" algn="l"/>
              </a:tabLst>
            </a:pPr>
            <a:r>
              <a:rPr lang="cs-CZ" b="1" spc="-5" dirty="0">
                <a:solidFill>
                  <a:srgbClr val="0070C0"/>
                </a:solidFill>
                <a:latin typeface="Verdana"/>
                <a:cs typeface="Verdana"/>
              </a:rPr>
              <a:t>Zařízení pro </a:t>
            </a:r>
            <a:r>
              <a:rPr b="1" spc="-5" dirty="0" err="1">
                <a:solidFill>
                  <a:srgbClr val="0070C0"/>
                </a:solidFill>
                <a:latin typeface="Verdana"/>
                <a:cs typeface="Verdana"/>
              </a:rPr>
              <a:t>měření</a:t>
            </a:r>
            <a:r>
              <a:rPr b="1" spc="-27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radioaktivity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821" y="2335905"/>
            <a:ext cx="8538358" cy="28833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D305306-D3CC-4BAC-B47C-F56F209AA4C7}"/>
              </a:ext>
            </a:extLst>
          </p:cNvPr>
          <p:cNvSpPr txBox="1"/>
          <p:nvPr/>
        </p:nvSpPr>
        <p:spPr>
          <a:xfrm>
            <a:off x="7433953" y="1638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7" name="Zástupný symbol pro číslo snímku 16">
            <a:extLst>
              <a:ext uri="{FF2B5EF4-FFF2-40B4-BE49-F238E27FC236}">
                <a16:creationId xmlns:a16="http://schemas.microsoft.com/office/drawing/2014/main" id="{C5F17FE4-3D2E-45B0-8843-8B4FCEA4CB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3</a:t>
            </a:fld>
            <a:endParaRPr lang="cs-CZ"/>
          </a:p>
        </p:txBody>
      </p:sp>
      <p:pic>
        <p:nvPicPr>
          <p:cNvPr id="18" name="Měření3-1">
            <a:hlinkClick r:id="" action="ppaction://media"/>
            <a:extLst>
              <a:ext uri="{FF2B5EF4-FFF2-40B4-BE49-F238E27FC236}">
                <a16:creationId xmlns:a16="http://schemas.microsoft.com/office/drawing/2014/main" id="{71121A38-E367-4B36-AB1E-BDA98AC5F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579" y="931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333" y="404992"/>
            <a:ext cx="6923847" cy="318243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000" b="1" spc="-9" dirty="0">
                <a:solidFill>
                  <a:srgbClr val="C00000"/>
                </a:solidFill>
                <a:latin typeface="Verdana"/>
                <a:cs typeface="Verdana"/>
              </a:rPr>
              <a:t>Elektronický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způsob </a:t>
            </a:r>
            <a:r>
              <a:rPr sz="2000" b="1" spc="-9" dirty="0">
                <a:solidFill>
                  <a:srgbClr val="C00000"/>
                </a:solidFill>
                <a:latin typeface="Verdana"/>
                <a:cs typeface="Verdana"/>
              </a:rPr>
              <a:t>detekce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ionizujícího</a:t>
            </a:r>
            <a:r>
              <a:rPr sz="2000" b="1" spc="36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9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endParaRPr sz="20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333" y="1386085"/>
            <a:ext cx="8103270" cy="506692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241268" marR="620732" indent="-207294">
              <a:lnSpc>
                <a:spcPct val="150000"/>
              </a:lnSpc>
              <a:spcBef>
                <a:spcPts val="91"/>
              </a:spcBef>
              <a:buClr>
                <a:srgbClr val="000000"/>
              </a:buClr>
              <a:buFont typeface="Wingdings"/>
              <a:buChar char=""/>
              <a:tabLst>
                <a:tab pos="233782" algn="l"/>
              </a:tabLst>
            </a:pPr>
            <a:r>
              <a:rPr sz="1451" b="1" spc="-5" dirty="0">
                <a:solidFill>
                  <a:srgbClr val="0000FF"/>
                </a:solidFill>
                <a:latin typeface="Verdana"/>
              </a:rPr>
              <a:t>detektor záření </a:t>
            </a:r>
            <a:r>
              <a:rPr sz="1451" spc="-9" dirty="0">
                <a:latin typeface="Verdana"/>
                <a:cs typeface="Verdana"/>
              </a:rPr>
              <a:t>(energie sdělená </a:t>
            </a:r>
            <a:r>
              <a:rPr sz="1451" spc="-5" dirty="0">
                <a:latin typeface="Verdana"/>
                <a:cs typeface="Verdana"/>
              </a:rPr>
              <a:t>detektoru při absorpci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přeměňuje na  </a:t>
            </a:r>
            <a:r>
              <a:rPr sz="1451" dirty="0">
                <a:latin typeface="Verdana"/>
                <a:cs typeface="Verdana"/>
              </a:rPr>
              <a:t>elektrické </a:t>
            </a:r>
            <a:r>
              <a:rPr sz="1451" spc="-5" dirty="0">
                <a:latin typeface="Verdana"/>
                <a:cs typeface="Verdana"/>
              </a:rPr>
              <a:t>nebo optické</a:t>
            </a:r>
            <a:r>
              <a:rPr sz="1451" spc="-27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signály)</a:t>
            </a:r>
          </a:p>
          <a:p>
            <a:pPr marL="233206" indent="-199233">
              <a:lnSpc>
                <a:spcPct val="150000"/>
              </a:lnSpc>
              <a:spcBef>
                <a:spcPts val="281"/>
              </a:spcBef>
              <a:buFont typeface="Wingdings"/>
              <a:buChar char=""/>
              <a:tabLst>
                <a:tab pos="233782" algn="l"/>
              </a:tabLst>
            </a:pPr>
            <a:r>
              <a:rPr sz="1451" spc="-5" dirty="0">
                <a:latin typeface="Verdana"/>
                <a:cs typeface="Verdana"/>
              </a:rPr>
              <a:t>tento </a:t>
            </a:r>
            <a:r>
              <a:rPr sz="1451" dirty="0">
                <a:latin typeface="Verdana"/>
                <a:cs typeface="Verdana"/>
              </a:rPr>
              <a:t>typ </a:t>
            </a:r>
            <a:r>
              <a:rPr sz="1451" spc="-5" dirty="0">
                <a:latin typeface="Verdana"/>
                <a:cs typeface="Verdana"/>
              </a:rPr>
              <a:t>detektoru vyžaduje napájení vysokým</a:t>
            </a:r>
            <a:r>
              <a:rPr sz="1451" spc="-9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napětím</a:t>
            </a:r>
            <a:endParaRPr sz="1451" dirty="0">
              <a:latin typeface="Verdana"/>
              <a:cs typeface="Verdana"/>
            </a:endParaRPr>
          </a:p>
          <a:p>
            <a:pPr marL="241268" marR="412285" indent="-207294">
              <a:lnSpc>
                <a:spcPct val="150000"/>
              </a:lnSpc>
              <a:spcBef>
                <a:spcPts val="23"/>
              </a:spcBef>
              <a:buFont typeface="Wingdings"/>
              <a:buChar char=""/>
              <a:tabLst>
                <a:tab pos="233782" algn="l"/>
              </a:tabLst>
            </a:pPr>
            <a:r>
              <a:rPr sz="1451" dirty="0">
                <a:latin typeface="Verdana"/>
                <a:cs typeface="Verdana"/>
              </a:rPr>
              <a:t>elektrické impulsy je </a:t>
            </a:r>
            <a:r>
              <a:rPr sz="1451" spc="-5" dirty="0">
                <a:latin typeface="Verdana"/>
                <a:cs typeface="Verdana"/>
              </a:rPr>
              <a:t>nutno elektronicky upravit (zesílit, tvarovat, třídit podle  </a:t>
            </a:r>
            <a:r>
              <a:rPr sz="1451" dirty="0">
                <a:latin typeface="Verdana"/>
                <a:cs typeface="Verdana"/>
              </a:rPr>
              <a:t>energie)</a:t>
            </a:r>
          </a:p>
          <a:p>
            <a:pPr marL="241268" marR="27639" indent="-207294">
              <a:lnSpc>
                <a:spcPct val="150000"/>
              </a:lnSpc>
              <a:spcBef>
                <a:spcPts val="118"/>
              </a:spcBef>
              <a:buFont typeface="Wingdings"/>
              <a:buChar char=""/>
              <a:tabLst>
                <a:tab pos="233782" algn="l"/>
              </a:tabLst>
            </a:pPr>
            <a:r>
              <a:rPr sz="1451" spc="-5" dirty="0">
                <a:latin typeface="Verdana"/>
                <a:cs typeface="Verdana"/>
              </a:rPr>
              <a:t>upravené signály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 err="1">
                <a:latin typeface="Verdana"/>
                <a:cs typeface="Verdana"/>
              </a:rPr>
              <a:t>registrují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lang="cs-CZ" sz="1451" spc="-5" dirty="0">
                <a:latin typeface="Verdana"/>
                <a:cs typeface="Verdana"/>
              </a:rPr>
              <a:t>analyzátorem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b="1" spc="-5" dirty="0" err="1">
                <a:solidFill>
                  <a:srgbClr val="0000FF"/>
                </a:solidFill>
                <a:latin typeface="Verdana"/>
              </a:rPr>
              <a:t>pulsním</a:t>
            </a:r>
            <a:r>
              <a:rPr sz="1451" b="1" spc="-5" dirty="0">
                <a:solidFill>
                  <a:srgbClr val="0000FF"/>
                </a:solidFill>
                <a:latin typeface="Verdana"/>
              </a:rPr>
              <a:t> </a:t>
            </a:r>
            <a:r>
              <a:rPr lang="cs-CZ" sz="1451" b="1" spc="-5" dirty="0">
                <a:solidFill>
                  <a:srgbClr val="0000FF"/>
                </a:solidFill>
                <a:latin typeface="Verdana"/>
              </a:rPr>
              <a:t>režimu</a:t>
            </a:r>
            <a:r>
              <a:rPr lang="cs-CZ" sz="145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(čítač impulsů)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9" dirty="0">
                <a:latin typeface="Verdana"/>
                <a:cs typeface="Verdana"/>
              </a:rPr>
              <a:t>čas </a:t>
            </a:r>
            <a:r>
              <a:rPr sz="1451" dirty="0">
                <a:latin typeface="Verdana"/>
                <a:cs typeface="Verdana"/>
              </a:rPr>
              <a:t>může </a:t>
            </a:r>
            <a:r>
              <a:rPr sz="1451" spc="-5" dirty="0">
                <a:latin typeface="Verdana"/>
                <a:cs typeface="Verdana"/>
              </a:rPr>
              <a:t>být libovolně  </a:t>
            </a:r>
            <a:r>
              <a:rPr sz="1451" dirty="0">
                <a:latin typeface="Verdana"/>
                <a:cs typeface="Verdana"/>
              </a:rPr>
              <a:t>dlouhý</a:t>
            </a:r>
          </a:p>
          <a:p>
            <a:pPr marL="241268" marR="238389" indent="-207294">
              <a:lnSpc>
                <a:spcPct val="150000"/>
              </a:lnSpc>
              <a:spcBef>
                <a:spcPts val="5"/>
              </a:spcBef>
              <a:buFont typeface="Wingdings"/>
              <a:buChar char=""/>
              <a:tabLst>
                <a:tab pos="233782" algn="l"/>
              </a:tabLst>
            </a:pPr>
            <a:r>
              <a:rPr sz="1451" dirty="0">
                <a:latin typeface="Verdana"/>
                <a:cs typeface="Verdana"/>
              </a:rPr>
              <a:t>nebo 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integrálním </a:t>
            </a:r>
            <a:r>
              <a:rPr sz="1451" b="1" dirty="0">
                <a:solidFill>
                  <a:srgbClr val="0000FF"/>
                </a:solidFill>
                <a:latin typeface="Verdana"/>
                <a:cs typeface="Verdana"/>
              </a:rPr>
              <a:t>režimu </a:t>
            </a:r>
            <a:r>
              <a:rPr sz="1451" spc="-5" dirty="0">
                <a:latin typeface="Verdana"/>
                <a:cs typeface="Verdana"/>
              </a:rPr>
              <a:t>(na čtecí jednotce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zobrazuje </a:t>
            </a:r>
            <a:r>
              <a:rPr sz="1451" spc="-14" dirty="0">
                <a:latin typeface="Verdana"/>
                <a:cs typeface="Verdana"/>
              </a:rPr>
              <a:t>jako </a:t>
            </a:r>
            <a:r>
              <a:rPr sz="1451" dirty="0">
                <a:latin typeface="Verdana"/>
                <a:cs typeface="Verdana"/>
              </a:rPr>
              <a:t>počet impulsů </a:t>
            </a:r>
            <a:r>
              <a:rPr sz="1451" spc="-5" dirty="0">
                <a:latin typeface="Verdana"/>
                <a:cs typeface="Verdana"/>
              </a:rPr>
              <a:t>za  </a:t>
            </a:r>
            <a:r>
              <a:rPr sz="1451" dirty="0">
                <a:latin typeface="Verdana"/>
                <a:cs typeface="Verdana"/>
              </a:rPr>
              <a:t>čas. </a:t>
            </a:r>
            <a:r>
              <a:rPr sz="1451" spc="-5" dirty="0">
                <a:latin typeface="Verdana"/>
                <a:cs typeface="Verdana"/>
              </a:rPr>
              <a:t>jednotku, tzv.</a:t>
            </a:r>
            <a:r>
              <a:rPr sz="1451" spc="18" dirty="0">
                <a:latin typeface="Verdana"/>
                <a:cs typeface="Verdana"/>
              </a:rPr>
              <a:t> </a:t>
            </a:r>
            <a:r>
              <a:rPr sz="1451" b="1" spc="-5" dirty="0" err="1">
                <a:latin typeface="Verdana"/>
                <a:cs typeface="Verdana"/>
              </a:rPr>
              <a:t>četnost</a:t>
            </a:r>
            <a:r>
              <a:rPr lang="cs-CZ" sz="1451" b="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imp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s</a:t>
            </a:r>
            <a:r>
              <a:rPr sz="1428" b="1" spc="-6" baseline="29100" dirty="0">
                <a:solidFill>
                  <a:srgbClr val="C00000"/>
                </a:solidFill>
                <a:latin typeface="Verdana"/>
                <a:cs typeface="Verdana"/>
              </a:rPr>
              <a:t>-1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- </a:t>
            </a:r>
            <a:r>
              <a:rPr sz="1451" spc="-5" dirty="0">
                <a:latin typeface="Verdana"/>
                <a:cs typeface="Verdana"/>
              </a:rPr>
              <a:t>dozimetrické přístroje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5" dirty="0">
                <a:latin typeface="Verdana"/>
                <a:cs typeface="Verdana"/>
              </a:rPr>
              <a:t>určení úrovně radioaktivity, kontaminace  </a:t>
            </a:r>
            <a:r>
              <a:rPr sz="1451" dirty="0">
                <a:latin typeface="Verdana"/>
                <a:cs typeface="Verdana"/>
              </a:rPr>
              <a:t>apod.</a:t>
            </a:r>
          </a:p>
          <a:p>
            <a:pPr marL="241268" marR="561998" indent="-207294">
              <a:lnSpc>
                <a:spcPct val="150000"/>
              </a:lnSpc>
              <a:spcBef>
                <a:spcPts val="41"/>
              </a:spcBef>
              <a:buFont typeface="Wingdings"/>
              <a:buChar char=""/>
              <a:tabLst>
                <a:tab pos="233782" algn="l"/>
              </a:tabLst>
            </a:pPr>
            <a:r>
              <a:rPr sz="1451" dirty="0">
                <a:latin typeface="Verdana"/>
                <a:cs typeface="Verdana"/>
              </a:rPr>
              <a:t>místo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imp s</a:t>
            </a:r>
            <a:r>
              <a:rPr sz="1428" b="1" spc="-6" baseline="29100" dirty="0">
                <a:solidFill>
                  <a:srgbClr val="C00000"/>
                </a:solidFill>
                <a:latin typeface="Verdana"/>
                <a:cs typeface="Verdana"/>
              </a:rPr>
              <a:t>-1 </a:t>
            </a:r>
            <a:r>
              <a:rPr sz="1451" spc="-5" dirty="0">
                <a:latin typeface="Verdana"/>
                <a:cs typeface="Verdana"/>
              </a:rPr>
              <a:t>lze display </a:t>
            </a:r>
            <a:r>
              <a:rPr sz="1451" dirty="0">
                <a:latin typeface="Verdana"/>
                <a:cs typeface="Verdana"/>
              </a:rPr>
              <a:t>kalibrovat </a:t>
            </a:r>
            <a:r>
              <a:rPr sz="1451" spc="-5" dirty="0">
                <a:latin typeface="Verdana"/>
                <a:cs typeface="Verdana"/>
              </a:rPr>
              <a:t>přímo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dávce záření, příp. </a:t>
            </a:r>
            <a:r>
              <a:rPr sz="1451" dirty="0">
                <a:latin typeface="Verdana"/>
                <a:cs typeface="Verdana"/>
              </a:rPr>
              <a:t>v </a:t>
            </a:r>
            <a:r>
              <a:rPr sz="1451" spc="-5" dirty="0">
                <a:latin typeface="Verdana"/>
                <a:cs typeface="Verdana"/>
              </a:rPr>
              <a:t>dávkovém  </a:t>
            </a:r>
            <a:r>
              <a:rPr sz="1451" dirty="0">
                <a:latin typeface="Verdana"/>
                <a:cs typeface="Verdana"/>
              </a:rPr>
              <a:t>příkonu </a:t>
            </a:r>
            <a:r>
              <a:rPr sz="1451" spc="-5" dirty="0">
                <a:latin typeface="Verdana"/>
                <a:cs typeface="Verdana"/>
              </a:rPr>
              <a:t>(v </a:t>
            </a:r>
            <a:r>
              <a:rPr sz="1451" b="1" spc="-9" dirty="0">
                <a:solidFill>
                  <a:srgbClr val="C00000"/>
                </a:solidFill>
                <a:latin typeface="Symbol"/>
                <a:cs typeface="Symbol"/>
              </a:rPr>
              <a:t></a:t>
            </a:r>
            <a:r>
              <a:rPr sz="1451" b="1" spc="-9" dirty="0">
                <a:solidFill>
                  <a:srgbClr val="C00000"/>
                </a:solidFill>
                <a:latin typeface="Verdana"/>
                <a:cs typeface="Verdana"/>
              </a:rPr>
              <a:t>Gy</a:t>
            </a:r>
            <a:r>
              <a:rPr sz="1451" b="1" spc="2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hod</a:t>
            </a:r>
            <a:r>
              <a:rPr sz="1428" b="1" baseline="29100" dirty="0">
                <a:solidFill>
                  <a:srgbClr val="C00000"/>
                </a:solidFill>
                <a:latin typeface="Verdana"/>
                <a:cs typeface="Verdana"/>
              </a:rPr>
              <a:t>-1</a:t>
            </a:r>
            <a:r>
              <a:rPr sz="1451" dirty="0">
                <a:latin typeface="Verdana"/>
                <a:cs typeface="Verdana"/>
              </a:rPr>
              <a:t>)</a:t>
            </a:r>
          </a:p>
          <a:p>
            <a:pPr marL="241268" marR="966223" indent="-207294">
              <a:lnSpc>
                <a:spcPct val="150000"/>
              </a:lnSpc>
              <a:spcBef>
                <a:spcPts val="82"/>
              </a:spcBef>
              <a:buFont typeface="Wingdings"/>
              <a:buChar char=""/>
              <a:tabLst>
                <a:tab pos="233782" algn="l"/>
              </a:tabLst>
            </a:pPr>
            <a:r>
              <a:rPr sz="1451" dirty="0">
                <a:latin typeface="Verdana"/>
                <a:cs typeface="Verdana"/>
              </a:rPr>
              <a:t>některé </a:t>
            </a:r>
            <a:r>
              <a:rPr sz="1451" spc="-5" dirty="0">
                <a:latin typeface="Verdana"/>
                <a:cs typeface="Verdana"/>
              </a:rPr>
              <a:t>detektory jsou schopny </a:t>
            </a:r>
            <a:r>
              <a:rPr sz="1451" dirty="0">
                <a:latin typeface="Verdana"/>
                <a:cs typeface="Verdana"/>
              </a:rPr>
              <a:t>rozlišit </a:t>
            </a:r>
            <a:r>
              <a:rPr sz="1451" spc="-5" dirty="0">
                <a:latin typeface="Verdana"/>
                <a:cs typeface="Verdana"/>
              </a:rPr>
              <a:t>energii záření na základě výšky  </a:t>
            </a:r>
            <a:r>
              <a:rPr sz="1451" dirty="0">
                <a:latin typeface="Verdana"/>
                <a:cs typeface="Verdana"/>
              </a:rPr>
              <a:t>elektrického impulsu pomocí </a:t>
            </a:r>
            <a:r>
              <a:rPr sz="1451" spc="-5" dirty="0">
                <a:latin typeface="Verdana"/>
                <a:cs typeface="Verdana"/>
              </a:rPr>
              <a:t>analyzátoru </a:t>
            </a:r>
            <a:r>
              <a:rPr sz="1451" spc="-5" dirty="0" err="1">
                <a:latin typeface="Verdana"/>
                <a:cs typeface="Verdana"/>
              </a:rPr>
              <a:t>výšky</a:t>
            </a:r>
            <a:r>
              <a:rPr sz="1451" spc="-59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impulsů</a:t>
            </a:r>
            <a:endParaRPr lang="cs-CZ" sz="1451" spc="-5" dirty="0">
              <a:latin typeface="Verdana"/>
              <a:cs typeface="Verdana"/>
            </a:endParaRPr>
          </a:p>
          <a:p>
            <a:pPr marL="241268" marR="966223" indent="-207294">
              <a:lnSpc>
                <a:spcPct val="150000"/>
              </a:lnSpc>
              <a:spcBef>
                <a:spcPts val="82"/>
              </a:spcBef>
              <a:buFont typeface="Wingdings"/>
              <a:buChar char=""/>
              <a:tabLst>
                <a:tab pos="233782" algn="l"/>
              </a:tabLst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3EA857-97EE-438A-8D8B-26C0A4B0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4</a:t>
            </a:fld>
            <a:endParaRPr lang="cs-CZ"/>
          </a:p>
        </p:txBody>
      </p:sp>
      <p:pic>
        <p:nvPicPr>
          <p:cNvPr id="5" name="Měření4-1">
            <a:hlinkClick r:id="" action="ppaction://media"/>
            <a:extLst>
              <a:ext uri="{FF2B5EF4-FFF2-40B4-BE49-F238E27FC236}">
                <a16:creationId xmlns:a16="http://schemas.microsoft.com/office/drawing/2014/main" id="{AE5F442F-71D2-4401-AA67-F3B348B98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2260" y="501649"/>
            <a:ext cx="609600" cy="609600"/>
          </a:xfrm>
          <a:prstGeom prst="rect">
            <a:avLst/>
          </a:prstGeom>
        </p:spPr>
      </p:pic>
      <p:pic>
        <p:nvPicPr>
          <p:cNvPr id="6" name="Měření4-2">
            <a:hlinkClick r:id="" action="ppaction://media"/>
            <a:extLst>
              <a:ext uri="{FF2B5EF4-FFF2-40B4-BE49-F238E27FC236}">
                <a16:creationId xmlns:a16="http://schemas.microsoft.com/office/drawing/2014/main" id="{99E9A975-23C4-4982-9C14-D8E12FA0F3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226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7D7951-9E51-4FFE-9524-A6778D28D8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E1ACAA85-AC8B-4C5C-ADF9-5D74B2B3A4F0}" type="slidenum">
              <a:rPr lang="cs-CZ" smtClean="0"/>
              <a:t>5</a:t>
            </a:fld>
            <a:endParaRPr lang="cs-CZ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87307CAE-9ED3-463A-B045-0D27A78B1B5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8650" y="2284764"/>
            <a:ext cx="7211258" cy="349342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CE49D2C2-BC1E-4B4F-A16F-583F116BEFDB}"/>
              </a:ext>
            </a:extLst>
          </p:cNvPr>
          <p:cNvSpPr txBox="1"/>
          <p:nvPr/>
        </p:nvSpPr>
        <p:spPr>
          <a:xfrm>
            <a:off x="628651" y="6025205"/>
            <a:ext cx="7211258" cy="48531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7486" rIns="0" bIns="0" rtlCol="0">
            <a:spAutoFit/>
          </a:bodyPr>
          <a:lstStyle/>
          <a:p>
            <a:pPr marL="11113" marR="4607" indent="-11113">
              <a:lnSpc>
                <a:spcPct val="101400"/>
              </a:lnSpc>
              <a:spcBef>
                <a:spcPts val="59"/>
              </a:spcBef>
            </a:pPr>
            <a:r>
              <a:rPr lang="cs-CZ" sz="1600" spc="-9" dirty="0">
                <a:latin typeface="Verdana"/>
                <a:cs typeface="Verdana"/>
              </a:rPr>
              <a:t>Z obrázku plyne skutečnost, že při měření je nutno vzít v úvahu geometrii měření – ta výrazně ovlivňuje účinnost měření.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AF8A3D7-CD27-42D3-993A-D837196BE3E6}"/>
              </a:ext>
            </a:extLst>
          </p:cNvPr>
          <p:cNvSpPr txBox="1"/>
          <p:nvPr/>
        </p:nvSpPr>
        <p:spPr>
          <a:xfrm>
            <a:off x="474433" y="1873757"/>
            <a:ext cx="6602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Uspořádání měřicí aparatury pro měření scintilační metodou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839133EF-B911-4B09-843A-FDD0D0FEB729}"/>
              </a:ext>
            </a:extLst>
          </p:cNvPr>
          <p:cNvSpPr txBox="1"/>
          <p:nvPr/>
        </p:nvSpPr>
        <p:spPr>
          <a:xfrm>
            <a:off x="628650" y="698742"/>
            <a:ext cx="6294249" cy="54005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6641" rIns="0" bIns="0" rtlCol="0">
            <a:spAutoFit/>
          </a:bodyPr>
          <a:lstStyle/>
          <a:p>
            <a:pPr marL="1077931" marR="150288" indent="-923612">
              <a:spcBef>
                <a:spcPts val="367"/>
              </a:spcBef>
            </a:pPr>
            <a:r>
              <a:rPr sz="1270" b="1" spc="-5" dirty="0">
                <a:latin typeface="Verdana"/>
                <a:cs typeface="Verdana"/>
              </a:rPr>
              <a:t>Zpravidla </a:t>
            </a:r>
            <a:r>
              <a:rPr sz="1270" b="1" spc="-9" dirty="0">
                <a:latin typeface="Verdana"/>
                <a:cs typeface="Verdana"/>
              </a:rPr>
              <a:t>se ionizační </a:t>
            </a:r>
            <a:r>
              <a:rPr sz="1270" b="1" spc="-5" dirty="0">
                <a:latin typeface="Verdana"/>
                <a:cs typeface="Verdana"/>
              </a:rPr>
              <a:t>záření neměří </a:t>
            </a:r>
            <a:r>
              <a:rPr sz="1270" b="1" spc="-9" dirty="0">
                <a:latin typeface="Verdana"/>
                <a:cs typeface="Verdana"/>
              </a:rPr>
              <a:t>se 100%-</a:t>
            </a:r>
            <a:r>
              <a:rPr sz="1270" b="1" spc="-9" dirty="0" err="1">
                <a:latin typeface="Verdana"/>
                <a:cs typeface="Verdana"/>
              </a:rPr>
              <a:t>ní</a:t>
            </a:r>
            <a:r>
              <a:rPr sz="1270" b="1" spc="18" dirty="0">
                <a:latin typeface="Verdana"/>
                <a:cs typeface="Verdana"/>
              </a:rPr>
              <a:t> </a:t>
            </a:r>
            <a:r>
              <a:rPr sz="1270" b="1" spc="-9" dirty="0" err="1">
                <a:latin typeface="Verdana"/>
                <a:cs typeface="Verdana"/>
              </a:rPr>
              <a:t>účinností</a:t>
            </a:r>
            <a:r>
              <a:rPr lang="cs-CZ" sz="1270" b="1" spc="-9" dirty="0">
                <a:latin typeface="Verdana"/>
                <a:cs typeface="Verdana"/>
              </a:rPr>
              <a:t> (</a:t>
            </a:r>
            <a:r>
              <a:rPr lang="cs-CZ" sz="1600" b="1" spc="-9" dirty="0">
                <a:latin typeface="Verdana"/>
                <a:cs typeface="Verdana"/>
                <a:sym typeface="Symbol" panose="05050102010706020507" pitchFamily="18" charset="2"/>
              </a:rPr>
              <a:t></a:t>
            </a:r>
            <a:r>
              <a:rPr lang="cs-CZ" sz="1270" b="1" spc="-9" dirty="0">
                <a:latin typeface="Verdana"/>
                <a:cs typeface="Verdana"/>
                <a:sym typeface="Symbol" panose="05050102010706020507" pitchFamily="18" charset="2"/>
              </a:rPr>
              <a:t>)</a:t>
            </a:r>
          </a:p>
          <a:p>
            <a:pPr marL="1077931" marR="150288" indent="-923612">
              <a:spcBef>
                <a:spcPts val="367"/>
              </a:spcBef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697A1F3-0025-4D3D-A642-0412B3369039}"/>
              </a:ext>
            </a:extLst>
          </p:cNvPr>
          <p:cNvSpPr txBox="1"/>
          <p:nvPr/>
        </p:nvSpPr>
        <p:spPr>
          <a:xfrm>
            <a:off x="628650" y="1313130"/>
            <a:ext cx="6294249" cy="3693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spc="-9" dirty="0">
                <a:latin typeface="Verdana"/>
                <a:cs typeface="Verdana"/>
                <a:sym typeface="Symbol" panose="05050102010706020507" pitchFamily="18" charset="2"/>
              </a:rPr>
              <a:t></a:t>
            </a:r>
            <a:r>
              <a:rPr lang="cs-CZ" sz="1400" spc="-9" dirty="0">
                <a:latin typeface="Verdana"/>
                <a:cs typeface="Verdana"/>
                <a:sym typeface="Symbol" panose="05050102010706020507" pitchFamily="18" charset="2"/>
              </a:rPr>
              <a:t> = počet naměřených částic x 100/počet všech emitovaných částic 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693459-3778-4B80-904A-EAFABDC409AF}"/>
              </a:ext>
            </a:extLst>
          </p:cNvPr>
          <p:cNvSpPr txBox="1"/>
          <p:nvPr/>
        </p:nvSpPr>
        <p:spPr>
          <a:xfrm>
            <a:off x="628650" y="184937"/>
            <a:ext cx="4032415" cy="4616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Účinnost měření radioaktivity</a:t>
            </a:r>
          </a:p>
        </p:txBody>
      </p:sp>
      <p:pic>
        <p:nvPicPr>
          <p:cNvPr id="16" name="Měření5-1">
            <a:hlinkClick r:id="" action="ppaction://media"/>
            <a:extLst>
              <a:ext uri="{FF2B5EF4-FFF2-40B4-BE49-F238E27FC236}">
                <a16:creationId xmlns:a16="http://schemas.microsoft.com/office/drawing/2014/main" id="{CBE71761-F42F-4707-98AA-54D2E6613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6680" y="629194"/>
            <a:ext cx="609600" cy="609600"/>
          </a:xfrm>
          <a:prstGeom prst="rect">
            <a:avLst/>
          </a:prstGeom>
        </p:spPr>
      </p:pic>
      <p:pic>
        <p:nvPicPr>
          <p:cNvPr id="17" name="Měření5-2">
            <a:hlinkClick r:id="" action="ppaction://media"/>
            <a:extLst>
              <a:ext uri="{FF2B5EF4-FFF2-40B4-BE49-F238E27FC236}">
                <a16:creationId xmlns:a16="http://schemas.microsoft.com/office/drawing/2014/main" id="{0D4FCE26-7F80-41B6-9B80-130C70CB72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22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849" y="219694"/>
            <a:ext cx="7773125" cy="27497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Detekční účinnost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1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</a:pPr>
            <a:r>
              <a:rPr sz="1451" b="1" spc="-5" dirty="0">
                <a:latin typeface="Verdana"/>
                <a:cs typeface="Verdana"/>
              </a:rPr>
              <a:t>Je dána </a:t>
            </a:r>
            <a:r>
              <a:rPr sz="1451" b="1" spc="-5" dirty="0" err="1">
                <a:latin typeface="Verdana"/>
                <a:cs typeface="Verdana"/>
              </a:rPr>
              <a:t>geometrií</a:t>
            </a:r>
            <a:r>
              <a:rPr sz="1451" b="1" spc="-5" dirty="0">
                <a:latin typeface="Verdana"/>
                <a:cs typeface="Verdana"/>
              </a:rPr>
              <a:t> </a:t>
            </a:r>
            <a:r>
              <a:rPr lang="cs-CZ" sz="1451" b="1" spc="-5" dirty="0">
                <a:latin typeface="Verdana"/>
                <a:cs typeface="Verdana"/>
              </a:rPr>
              <a:t>především </a:t>
            </a:r>
            <a:r>
              <a:rPr sz="1451" b="1" spc="-5" dirty="0" err="1">
                <a:latin typeface="Verdana"/>
                <a:cs typeface="Verdana"/>
              </a:rPr>
              <a:t>měření</a:t>
            </a:r>
            <a:r>
              <a:rPr sz="1451" b="1" spc="-5" dirty="0">
                <a:latin typeface="Verdana"/>
                <a:cs typeface="Verdana"/>
              </a:rPr>
              <a:t>. </a:t>
            </a:r>
            <a:endParaRPr lang="cs-CZ" sz="1451" b="1" spc="-5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</a:pPr>
            <a:endParaRPr lang="cs-CZ" sz="1451" spc="-5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</a:pPr>
            <a:r>
              <a:rPr sz="1451" spc="-5" dirty="0" err="1">
                <a:latin typeface="Verdana"/>
                <a:cs typeface="Verdana"/>
              </a:rPr>
              <a:t>Např</a:t>
            </a:r>
            <a:r>
              <a:rPr sz="1451" spc="-5" dirty="0">
                <a:latin typeface="Verdana"/>
                <a:cs typeface="Verdana"/>
              </a:rPr>
              <a:t>. </a:t>
            </a:r>
            <a:r>
              <a:rPr sz="1451" spc="5" dirty="0">
                <a:latin typeface="Verdana"/>
                <a:cs typeface="Verdana"/>
              </a:rPr>
              <a:t>u </a:t>
            </a:r>
            <a:r>
              <a:rPr sz="1451" spc="-5" dirty="0">
                <a:latin typeface="Verdana"/>
                <a:cs typeface="Verdana"/>
              </a:rPr>
              <a:t>tzv.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studnového scintilačního krystalu </a:t>
            </a:r>
            <a:r>
              <a:rPr sz="1451" spc="-5" dirty="0">
                <a:latin typeface="Verdana"/>
                <a:cs typeface="Verdana"/>
              </a:rPr>
              <a:t>(viz </a:t>
            </a:r>
            <a:r>
              <a:rPr sz="1451" dirty="0">
                <a:latin typeface="Verdana"/>
                <a:cs typeface="Verdana"/>
              </a:rPr>
              <a:t>dále) </a:t>
            </a:r>
            <a:r>
              <a:rPr sz="1451" spc="-5" dirty="0" err="1">
                <a:latin typeface="Verdana"/>
                <a:cs typeface="Verdana"/>
              </a:rPr>
              <a:t>závisí</a:t>
            </a:r>
            <a:r>
              <a:rPr sz="1451" spc="-5" dirty="0">
                <a:latin typeface="Verdana"/>
                <a:cs typeface="Verdana"/>
              </a:rPr>
              <a:t> detekční účinnost na </a:t>
            </a:r>
            <a:r>
              <a:rPr sz="1451" dirty="0">
                <a:latin typeface="Verdana"/>
                <a:cs typeface="Verdana"/>
              </a:rPr>
              <a:t>objemu </a:t>
            </a:r>
            <a:r>
              <a:rPr sz="1451" spc="-5" dirty="0">
                <a:latin typeface="Verdana"/>
                <a:cs typeface="Verdana"/>
              </a:rPr>
              <a:t>měřeného </a:t>
            </a:r>
            <a:r>
              <a:rPr sz="1451" dirty="0">
                <a:latin typeface="Verdana"/>
                <a:cs typeface="Verdana"/>
              </a:rPr>
              <a:t>vzorku a </a:t>
            </a:r>
            <a:r>
              <a:rPr sz="1451" spc="-9" dirty="0">
                <a:latin typeface="Verdana"/>
                <a:cs typeface="Verdana"/>
              </a:rPr>
              <a:t>jeho </a:t>
            </a:r>
            <a:r>
              <a:rPr sz="1451" dirty="0">
                <a:latin typeface="Verdana"/>
                <a:cs typeface="Verdana"/>
              </a:rPr>
              <a:t>poloze v </a:t>
            </a:r>
            <a:r>
              <a:rPr sz="1451" spc="-5" dirty="0">
                <a:latin typeface="Verdana"/>
                <a:cs typeface="Verdana"/>
              </a:rPr>
              <a:t>krystalu. </a:t>
            </a:r>
            <a:r>
              <a:rPr sz="1451" b="1" dirty="0">
                <a:latin typeface="Verdana"/>
                <a:cs typeface="Verdana"/>
              </a:rPr>
              <a:t>Proto </a:t>
            </a:r>
            <a:r>
              <a:rPr sz="1451" b="1" spc="5" dirty="0" err="1">
                <a:latin typeface="Verdana"/>
                <a:cs typeface="Verdana"/>
              </a:rPr>
              <a:t>při</a:t>
            </a:r>
            <a:r>
              <a:rPr sz="1451" b="1" spc="5" dirty="0">
                <a:latin typeface="Verdana"/>
                <a:cs typeface="Verdana"/>
              </a:rPr>
              <a:t> </a:t>
            </a:r>
            <a:r>
              <a:rPr sz="1451" b="1" dirty="0">
                <a:latin typeface="Verdana"/>
                <a:cs typeface="Verdana"/>
              </a:rPr>
              <a:t>sérii </a:t>
            </a:r>
            <a:r>
              <a:rPr sz="1451" b="1" spc="-5" dirty="0">
                <a:latin typeface="Verdana"/>
                <a:cs typeface="Verdana"/>
              </a:rPr>
              <a:t>měření </a:t>
            </a:r>
            <a:r>
              <a:rPr sz="1451" b="1" dirty="0">
                <a:latin typeface="Verdana"/>
                <a:cs typeface="Verdana"/>
              </a:rPr>
              <a:t>je </a:t>
            </a:r>
            <a:r>
              <a:rPr sz="1451" b="1" spc="-5" dirty="0">
                <a:latin typeface="Verdana"/>
                <a:cs typeface="Verdana"/>
              </a:rPr>
              <a:t>třeba </a:t>
            </a:r>
            <a:r>
              <a:rPr sz="1451" b="1" spc="-9" dirty="0">
                <a:latin typeface="Verdana"/>
                <a:cs typeface="Verdana"/>
              </a:rPr>
              <a:t>zachovat </a:t>
            </a:r>
            <a:r>
              <a:rPr sz="1451" b="1" spc="-5" dirty="0">
                <a:latin typeface="Verdana"/>
                <a:cs typeface="Verdana"/>
              </a:rPr>
              <a:t>stále </a:t>
            </a:r>
            <a:r>
              <a:rPr sz="1451" b="1" dirty="0">
                <a:latin typeface="Verdana"/>
                <a:cs typeface="Verdana"/>
              </a:rPr>
              <a:t>stejnou </a:t>
            </a:r>
            <a:r>
              <a:rPr sz="1451" b="1" spc="-5" dirty="0" err="1">
                <a:latin typeface="Verdana"/>
                <a:cs typeface="Verdana"/>
              </a:rPr>
              <a:t>geometrii</a:t>
            </a:r>
            <a:r>
              <a:rPr sz="1451" b="1" spc="-45" dirty="0">
                <a:latin typeface="Verdana"/>
                <a:cs typeface="Verdana"/>
              </a:rPr>
              <a:t> </a:t>
            </a:r>
            <a:r>
              <a:rPr sz="1451" b="1" spc="-5" dirty="0" err="1">
                <a:latin typeface="Verdana"/>
                <a:cs typeface="Verdana"/>
              </a:rPr>
              <a:t>měření</a:t>
            </a:r>
            <a:r>
              <a:rPr lang="cs-CZ" sz="1451" b="1" spc="-5" dirty="0">
                <a:latin typeface="Verdana"/>
                <a:cs typeface="Verdana"/>
              </a:rPr>
              <a:t>, pak měříme stále se stejnou účinností.</a:t>
            </a:r>
          </a:p>
          <a:p>
            <a:pPr marL="11516" marR="4607">
              <a:lnSpc>
                <a:spcPct val="101299"/>
              </a:lnSpc>
            </a:pPr>
            <a:endParaRPr sz="1451" b="1" dirty="0">
              <a:latin typeface="Verdana"/>
              <a:cs typeface="Verdana"/>
            </a:endParaRPr>
          </a:p>
          <a:p>
            <a:pPr marL="11516" marR="32822">
              <a:lnSpc>
                <a:spcPct val="101299"/>
              </a:lnSpc>
            </a:pPr>
            <a:r>
              <a:rPr sz="1451" dirty="0">
                <a:latin typeface="Verdana"/>
                <a:cs typeface="Verdana"/>
              </a:rPr>
              <a:t>Na </a:t>
            </a:r>
            <a:r>
              <a:rPr sz="1451" spc="-5" dirty="0">
                <a:latin typeface="Verdana"/>
                <a:cs typeface="Verdana"/>
              </a:rPr>
              <a:t>obrázku vpravo jsou uvedena </a:t>
            </a:r>
            <a:r>
              <a:rPr sz="1451" dirty="0">
                <a:latin typeface="Verdana"/>
                <a:cs typeface="Verdana"/>
              </a:rPr>
              <a:t>gama spektra </a:t>
            </a:r>
            <a:r>
              <a:rPr sz="1451" spc="-5" dirty="0">
                <a:latin typeface="Verdana"/>
                <a:cs typeface="Verdana"/>
              </a:rPr>
              <a:t>změřená scintilačním </a:t>
            </a:r>
            <a:r>
              <a:rPr sz="1451" dirty="0">
                <a:latin typeface="Verdana"/>
                <a:cs typeface="Verdana"/>
              </a:rPr>
              <a:t>krystalem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spc="-5" dirty="0">
                <a:latin typeface="Verdana"/>
                <a:cs typeface="Verdana"/>
              </a:rPr>
              <a:t>je  </a:t>
            </a:r>
            <a:r>
              <a:rPr sz="1451" dirty="0">
                <a:latin typeface="Verdana"/>
                <a:cs typeface="Verdana"/>
              </a:rPr>
              <a:t>vidět, že </a:t>
            </a:r>
            <a:r>
              <a:rPr sz="1451" spc="-5" dirty="0">
                <a:latin typeface="Verdana"/>
                <a:cs typeface="Verdana"/>
              </a:rPr>
              <a:t>jejich </a:t>
            </a:r>
            <a:r>
              <a:rPr sz="1451" dirty="0">
                <a:latin typeface="Verdana"/>
                <a:cs typeface="Verdana"/>
              </a:rPr>
              <a:t>tvar </a:t>
            </a:r>
            <a:r>
              <a:rPr sz="1451" spc="-5" dirty="0">
                <a:latin typeface="Verdana"/>
                <a:cs typeface="Verdana"/>
              </a:rPr>
              <a:t>na geometrii (zde tedy na naplněnosti </a:t>
            </a:r>
            <a:r>
              <a:rPr sz="1451" dirty="0">
                <a:latin typeface="Verdana"/>
                <a:cs typeface="Verdana"/>
              </a:rPr>
              <a:t>měřicí </a:t>
            </a:r>
            <a:r>
              <a:rPr sz="1451" spc="-5" dirty="0">
                <a:latin typeface="Verdana"/>
                <a:cs typeface="Verdana"/>
              </a:rPr>
              <a:t>nádobky) silně  </a:t>
            </a:r>
            <a:r>
              <a:rPr sz="1451" dirty="0">
                <a:latin typeface="Verdana"/>
                <a:cs typeface="Verdana"/>
              </a:rPr>
              <a:t>závisí.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849" y="2927574"/>
            <a:ext cx="7773124" cy="3710732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ECBFE97-925D-48ED-9FDB-BC37F2FC8C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/>
          </a:p>
        </p:txBody>
      </p:sp>
      <p:pic>
        <p:nvPicPr>
          <p:cNvPr id="9" name="Měření6-1">
            <a:hlinkClick r:id="" action="ppaction://media"/>
            <a:extLst>
              <a:ext uri="{FF2B5EF4-FFF2-40B4-BE49-F238E27FC236}">
                <a16:creationId xmlns:a16="http://schemas.microsoft.com/office/drawing/2014/main" id="{DD7E9B10-DFDA-41C8-93BE-A62A2E334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351" y="832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680" y="849370"/>
            <a:ext cx="8081039" cy="515926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b="1" dirty="0">
                <a:solidFill>
                  <a:srgbClr val="0070C0"/>
                </a:solidFill>
                <a:latin typeface="Verdana"/>
                <a:cs typeface="Verdana"/>
              </a:rPr>
              <a:t>Gama -</a:t>
            </a:r>
            <a:r>
              <a:rPr b="1" spc="-14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spektrometrie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11516">
              <a:spcBef>
                <a:spcPts val="1532"/>
              </a:spcBef>
            </a:pPr>
            <a:r>
              <a:rPr sz="1270" spc="-5" dirty="0">
                <a:latin typeface="Verdana"/>
                <a:cs typeface="Verdana"/>
              </a:rPr>
              <a:t>Při měření radionuklidu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dirty="0">
                <a:latin typeface="Verdana"/>
                <a:cs typeface="Verdana"/>
              </a:rPr>
              <a:t>určují </a:t>
            </a:r>
            <a:r>
              <a:rPr sz="1270" spc="-5" dirty="0">
                <a:latin typeface="Verdana"/>
                <a:cs typeface="Verdana"/>
              </a:rPr>
              <a:t>energie jednotlivých druhů přeměn, kterým nuklid</a:t>
            </a:r>
            <a:r>
              <a:rPr sz="1270" spc="-36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podléhá: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270" dirty="0">
              <a:latin typeface="Verdana"/>
              <a:cs typeface="Verdana"/>
            </a:endParaRPr>
          </a:p>
          <a:p>
            <a:pPr marL="2457591">
              <a:spcBef>
                <a:spcPts val="5"/>
              </a:spcBef>
            </a:pPr>
            <a:r>
              <a:rPr sz="1270" b="1" spc="-9" dirty="0">
                <a:latin typeface="Verdana"/>
                <a:cs typeface="Verdana"/>
              </a:rPr>
              <a:t>jednokanálové</a:t>
            </a:r>
            <a:endParaRPr sz="1270" b="1" dirty="0">
              <a:latin typeface="Verdana"/>
              <a:cs typeface="Verdana"/>
            </a:endParaRPr>
          </a:p>
          <a:p>
            <a:pPr marR="6842445" indent="177800">
              <a:lnSpc>
                <a:spcPct val="101400"/>
              </a:lnSpc>
            </a:pPr>
            <a:r>
              <a:rPr lang="cs-CZ" sz="1270" b="1" spc="-9" dirty="0">
                <a:solidFill>
                  <a:srgbClr val="0000FF"/>
                </a:solidFill>
                <a:latin typeface="Verdana"/>
                <a:cs typeface="Verdana"/>
              </a:rPr>
              <a:t>        </a:t>
            </a:r>
            <a:r>
              <a:rPr sz="1270" b="1" spc="-9" dirty="0" err="1">
                <a:solidFill>
                  <a:srgbClr val="0000FF"/>
                </a:solidFill>
                <a:latin typeface="Verdana"/>
                <a:cs typeface="Verdana"/>
              </a:rPr>
              <a:t>gama</a:t>
            </a:r>
            <a:r>
              <a:rPr sz="1270" b="1" spc="-9" dirty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r>
              <a:rPr lang="cs-CZ" sz="1270" b="1" spc="-9" dirty="0">
                <a:solidFill>
                  <a:srgbClr val="0000FF"/>
                </a:solidFill>
                <a:latin typeface="Verdana"/>
                <a:cs typeface="Verdana"/>
              </a:rPr>
              <a:t>       </a:t>
            </a:r>
            <a:r>
              <a:rPr lang="cs-CZ" sz="1270" b="1" spc="-18" dirty="0" err="1">
                <a:solidFill>
                  <a:srgbClr val="0000FF"/>
                </a:solidFill>
                <a:latin typeface="Verdana"/>
                <a:cs typeface="Verdana"/>
              </a:rPr>
              <a:t>s</a:t>
            </a:r>
            <a:r>
              <a:rPr lang="cs-CZ" sz="1270" b="1" spc="-5" dirty="0" err="1">
                <a:solidFill>
                  <a:srgbClr val="0000FF"/>
                </a:solidFill>
                <a:latin typeface="Verdana"/>
                <a:cs typeface="Verdana"/>
              </a:rPr>
              <a:t>p</a:t>
            </a:r>
            <a:r>
              <a:rPr sz="1270" b="1" spc="-5" dirty="0" err="1">
                <a:solidFill>
                  <a:srgbClr val="0000FF"/>
                </a:solidFill>
                <a:latin typeface="Verdana"/>
                <a:cs typeface="Verdana"/>
              </a:rPr>
              <a:t>e</a:t>
            </a:r>
            <a:r>
              <a:rPr sz="1270" b="1" spc="-9" dirty="0" err="1">
                <a:solidFill>
                  <a:srgbClr val="0000FF"/>
                </a:solidFill>
                <a:latin typeface="Verdana"/>
                <a:cs typeface="Verdana"/>
              </a:rPr>
              <a:t>k</a:t>
            </a:r>
            <a:r>
              <a:rPr sz="1270" b="1" spc="-14" dirty="0" err="1">
                <a:solidFill>
                  <a:srgbClr val="0000FF"/>
                </a:solidFill>
                <a:latin typeface="Verdana"/>
                <a:cs typeface="Verdana"/>
              </a:rPr>
              <a:t>t</a:t>
            </a:r>
            <a:r>
              <a:rPr sz="1270" b="1" spc="-9" dirty="0" err="1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sz="1270" b="1" spc="18" dirty="0" err="1">
                <a:solidFill>
                  <a:srgbClr val="0000FF"/>
                </a:solidFill>
                <a:latin typeface="Verdana"/>
                <a:cs typeface="Verdana"/>
              </a:rPr>
              <a:t>o</a:t>
            </a:r>
            <a:r>
              <a:rPr sz="1270" b="1" spc="-18" dirty="0" err="1">
                <a:solidFill>
                  <a:srgbClr val="0000FF"/>
                </a:solidFill>
                <a:latin typeface="Verdana"/>
                <a:cs typeface="Verdana"/>
              </a:rPr>
              <a:t>m</a:t>
            </a:r>
            <a:r>
              <a:rPr sz="1270" b="1" spc="-5" dirty="0" err="1">
                <a:solidFill>
                  <a:srgbClr val="0000FF"/>
                </a:solidFill>
                <a:latin typeface="Verdana"/>
                <a:cs typeface="Verdana"/>
              </a:rPr>
              <a:t>e</a:t>
            </a:r>
            <a:r>
              <a:rPr sz="1270" b="1" spc="-18" dirty="0" err="1">
                <a:solidFill>
                  <a:srgbClr val="0000FF"/>
                </a:solidFill>
                <a:latin typeface="Verdana"/>
                <a:cs typeface="Verdana"/>
              </a:rPr>
              <a:t>t</a:t>
            </a:r>
            <a:r>
              <a:rPr sz="1270" b="1" spc="-9" dirty="0" err="1">
                <a:solidFill>
                  <a:srgbClr val="0000FF"/>
                </a:solidFill>
                <a:latin typeface="Verdana"/>
                <a:cs typeface="Verdana"/>
              </a:rPr>
              <a:t>ry</a:t>
            </a:r>
            <a:endParaRPr sz="1270" b="1" dirty="0">
              <a:latin typeface="Verdana"/>
              <a:cs typeface="Verdana"/>
            </a:endParaRPr>
          </a:p>
          <a:p>
            <a:pPr marL="2048760">
              <a:spcBef>
                <a:spcPts val="23"/>
              </a:spcBef>
            </a:pPr>
            <a:r>
              <a:rPr sz="1270" b="1" spc="-9" dirty="0">
                <a:latin typeface="Verdana"/>
                <a:cs typeface="Verdana"/>
              </a:rPr>
              <a:t>vícekanálové (512, </a:t>
            </a:r>
            <a:r>
              <a:rPr sz="1270" b="1" spc="-5" dirty="0">
                <a:latin typeface="Verdana"/>
                <a:cs typeface="Verdana"/>
              </a:rPr>
              <a:t>1024, </a:t>
            </a:r>
            <a:r>
              <a:rPr sz="1270" b="1" spc="-9" dirty="0">
                <a:latin typeface="Verdana"/>
                <a:cs typeface="Verdana"/>
              </a:rPr>
              <a:t>4096</a:t>
            </a:r>
            <a:r>
              <a:rPr sz="1270" b="1" spc="63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kanálů)</a:t>
            </a:r>
            <a:endParaRPr sz="1270" b="1" dirty="0">
              <a:latin typeface="Verdana"/>
              <a:cs typeface="Verdana"/>
            </a:endParaRPr>
          </a:p>
          <a:p>
            <a:pPr>
              <a:spcBef>
                <a:spcPts val="36"/>
              </a:spcBef>
            </a:pPr>
            <a:endParaRPr sz="1224" dirty="0">
              <a:latin typeface="Verdana"/>
              <a:cs typeface="Verdana"/>
            </a:endParaRPr>
          </a:p>
          <a:p>
            <a:pPr marL="5475288" marR="111133" indent="12700">
              <a:lnSpc>
                <a:spcPct val="101499"/>
              </a:lnSpc>
            </a:pPr>
            <a:r>
              <a:rPr sz="1270" b="1" spc="-9" dirty="0">
                <a:solidFill>
                  <a:srgbClr val="800000"/>
                </a:solidFill>
                <a:latin typeface="Verdana"/>
                <a:cs typeface="Verdana"/>
              </a:rPr>
              <a:t>Gama </a:t>
            </a:r>
            <a:r>
              <a:rPr sz="1270" b="1" spc="-5" dirty="0">
                <a:solidFill>
                  <a:srgbClr val="800000"/>
                </a:solidFill>
                <a:latin typeface="Verdana"/>
                <a:cs typeface="Verdana"/>
              </a:rPr>
              <a:t>spektrum </a:t>
            </a:r>
            <a:r>
              <a:rPr sz="1270" b="1" spc="-9" dirty="0">
                <a:solidFill>
                  <a:srgbClr val="800000"/>
                </a:solidFill>
                <a:latin typeface="Verdana"/>
                <a:cs typeface="Verdana"/>
              </a:rPr>
              <a:t>je </a:t>
            </a:r>
            <a:r>
              <a:rPr sz="1270" b="1" spc="-5" dirty="0">
                <a:solidFill>
                  <a:srgbClr val="800000"/>
                </a:solidFill>
                <a:latin typeface="Verdana"/>
                <a:cs typeface="Verdana"/>
              </a:rPr>
              <a:t>čarové </a:t>
            </a:r>
            <a:r>
              <a:rPr sz="1270" spc="-5" dirty="0">
                <a:latin typeface="Verdana"/>
                <a:cs typeface="Verdana"/>
              </a:rPr>
              <a:t>a  </a:t>
            </a:r>
            <a:r>
              <a:rPr lang="cs-CZ" sz="1270" spc="-5" dirty="0">
                <a:latin typeface="Verdana"/>
                <a:cs typeface="Verdana"/>
              </a:rPr>
              <a:t>    </a:t>
            </a:r>
            <a:r>
              <a:rPr sz="1270" spc="-9" dirty="0" err="1">
                <a:latin typeface="Verdana"/>
                <a:cs typeface="Verdana"/>
              </a:rPr>
              <a:t>obsahuje</a:t>
            </a:r>
            <a:r>
              <a:rPr sz="1270" spc="-9" dirty="0">
                <a:latin typeface="Verdana"/>
                <a:cs typeface="Verdana"/>
              </a:rPr>
              <a:t>:</a:t>
            </a:r>
            <a:endParaRPr sz="127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270" dirty="0">
              <a:latin typeface="Verdana"/>
              <a:cs typeface="Verdana"/>
            </a:endParaRPr>
          </a:p>
          <a:p>
            <a:pPr marL="5573918" marR="202688" indent="-207294">
              <a:lnSpc>
                <a:spcPct val="101400"/>
              </a:lnSpc>
              <a:buClr>
                <a:srgbClr val="000000"/>
              </a:buClr>
              <a:buFont typeface="Symbol"/>
              <a:buChar char=""/>
              <a:tabLst>
                <a:tab pos="5565857" algn="l"/>
                <a:tab pos="5566433" algn="l"/>
              </a:tabLst>
            </a:pP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fotopík </a:t>
            </a:r>
            <a:r>
              <a:rPr sz="1270" spc="-9" dirty="0">
                <a:latin typeface="Verdana"/>
                <a:cs typeface="Verdana"/>
              </a:rPr>
              <a:t>(odpovídá </a:t>
            </a:r>
            <a:r>
              <a:rPr sz="1270" spc="-5" dirty="0">
                <a:latin typeface="Verdana"/>
                <a:cs typeface="Verdana"/>
              </a:rPr>
              <a:t>absorpci  </a:t>
            </a:r>
            <a:r>
              <a:rPr sz="1270" spc="-9" dirty="0">
                <a:latin typeface="Verdana"/>
                <a:cs typeface="Verdana"/>
              </a:rPr>
              <a:t>celého </a:t>
            </a:r>
            <a:r>
              <a:rPr sz="1270" spc="-9" dirty="0">
                <a:latin typeface="Symbol"/>
                <a:cs typeface="Symbol"/>
              </a:rPr>
              <a:t></a:t>
            </a:r>
            <a:r>
              <a:rPr sz="1270" spc="-9" dirty="0">
                <a:latin typeface="Verdana"/>
                <a:cs typeface="Verdana"/>
              </a:rPr>
              <a:t>-fotonu</a:t>
            </a:r>
            <a:r>
              <a:rPr sz="1270" spc="-5" dirty="0">
                <a:latin typeface="Verdana"/>
                <a:cs typeface="Verdana"/>
              </a:rPr>
              <a:t> detektorem)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5573918" marR="4607" indent="-207294">
              <a:lnSpc>
                <a:spcPct val="101499"/>
              </a:lnSpc>
              <a:buClr>
                <a:srgbClr val="000000"/>
              </a:buClr>
              <a:buFont typeface="Symbol"/>
              <a:buChar char=""/>
              <a:tabLst>
                <a:tab pos="5565857" algn="l"/>
                <a:tab pos="5566433" algn="l"/>
              </a:tabLst>
            </a:pP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Comptonovo kontinuum  </a:t>
            </a:r>
            <a:r>
              <a:rPr sz="1270" spc="-5" dirty="0">
                <a:latin typeface="Verdana"/>
                <a:cs typeface="Verdana"/>
              </a:rPr>
              <a:t>před fotopíkem (je způsobeno  </a:t>
            </a:r>
            <a:r>
              <a:rPr sz="1270" spc="-9" dirty="0">
                <a:latin typeface="Verdana"/>
                <a:cs typeface="Verdana"/>
              </a:rPr>
              <a:t>neúplnou </a:t>
            </a:r>
            <a:r>
              <a:rPr sz="1270" spc="-5" dirty="0">
                <a:latin typeface="Verdana"/>
                <a:cs typeface="Verdana"/>
              </a:rPr>
              <a:t>absorpcí </a:t>
            </a:r>
            <a:r>
              <a:rPr sz="1270" spc="-9" dirty="0">
                <a:latin typeface="Verdana"/>
                <a:cs typeface="Verdana"/>
              </a:rPr>
              <a:t>fotonu  </a:t>
            </a:r>
            <a:r>
              <a:rPr sz="1270" spc="-5" dirty="0">
                <a:latin typeface="Verdana"/>
                <a:cs typeface="Verdana"/>
              </a:rPr>
              <a:t>Comptonovým rozptylem).</a:t>
            </a:r>
            <a:r>
              <a:rPr sz="1270" spc="-82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Lze  jej potlačit </a:t>
            </a:r>
            <a:r>
              <a:rPr sz="1270" spc="-9" dirty="0">
                <a:latin typeface="Verdana"/>
                <a:cs typeface="Verdana"/>
              </a:rPr>
              <a:t>volbou většího  detektoru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5565857" indent="-199809">
              <a:buClr>
                <a:srgbClr val="000000"/>
              </a:buClr>
              <a:buFont typeface="Symbol"/>
              <a:buChar char=""/>
              <a:tabLst>
                <a:tab pos="5565857" algn="l"/>
                <a:tab pos="5566433" algn="l"/>
              </a:tabLst>
            </a:pP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anihilační záření 0,51</a:t>
            </a:r>
            <a:r>
              <a:rPr sz="1270" b="1" spc="-4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MeV</a:t>
            </a:r>
            <a:endParaRPr lang="cs-CZ" sz="1270" b="1" spc="-5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5565857" indent="-199809">
              <a:buClr>
                <a:srgbClr val="000000"/>
              </a:buClr>
              <a:buFont typeface="Symbol"/>
              <a:buChar char=""/>
              <a:tabLst>
                <a:tab pos="5565857" algn="l"/>
                <a:tab pos="5566433" algn="l"/>
              </a:tabLst>
            </a:pPr>
            <a:endParaRPr lang="cs-CZ" sz="1270" b="1" spc="-5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5565857" indent="-199809">
              <a:buClr>
                <a:srgbClr val="000000"/>
              </a:buClr>
              <a:buFont typeface="Symbol"/>
              <a:buChar char=""/>
              <a:tabLst>
                <a:tab pos="5565857" algn="l"/>
                <a:tab pos="5566433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49339" y="1750489"/>
            <a:ext cx="743382" cy="563151"/>
          </a:xfrm>
          <a:custGeom>
            <a:avLst/>
            <a:gdLst/>
            <a:ahLst/>
            <a:cxnLst/>
            <a:rect l="l" t="t" r="r" b="b"/>
            <a:pathLst>
              <a:path w="819785" h="621030">
                <a:moveTo>
                  <a:pt x="819785" y="12700"/>
                </a:moveTo>
                <a:lnTo>
                  <a:pt x="735584" y="0"/>
                </a:lnTo>
                <a:lnTo>
                  <a:pt x="745363" y="30213"/>
                </a:lnTo>
                <a:lnTo>
                  <a:pt x="1905" y="272034"/>
                </a:lnTo>
                <a:lnTo>
                  <a:pt x="3810" y="278130"/>
                </a:lnTo>
                <a:lnTo>
                  <a:pt x="0" y="283210"/>
                </a:lnTo>
                <a:lnTo>
                  <a:pt x="396227" y="580390"/>
                </a:lnTo>
                <a:lnTo>
                  <a:pt x="377190" y="605790"/>
                </a:lnTo>
                <a:lnTo>
                  <a:pt x="461010" y="621030"/>
                </a:lnTo>
                <a:lnTo>
                  <a:pt x="444500" y="588010"/>
                </a:lnTo>
                <a:lnTo>
                  <a:pt x="422910" y="544830"/>
                </a:lnTo>
                <a:lnTo>
                  <a:pt x="403860" y="570230"/>
                </a:lnTo>
                <a:lnTo>
                  <a:pt x="17424" y="280416"/>
                </a:lnTo>
                <a:lnTo>
                  <a:pt x="749274" y="42291"/>
                </a:lnTo>
                <a:lnTo>
                  <a:pt x="759079" y="72517"/>
                </a:lnTo>
                <a:lnTo>
                  <a:pt x="805992" y="26289"/>
                </a:lnTo>
                <a:lnTo>
                  <a:pt x="819785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694" y="3040083"/>
            <a:ext cx="4974340" cy="2448909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04EED5-433D-4123-9DE7-8B3D2492FE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pic>
        <p:nvPicPr>
          <p:cNvPr id="6" name="Měření7-1">
            <a:hlinkClick r:id="" action="ppaction://media"/>
            <a:extLst>
              <a:ext uri="{FF2B5EF4-FFF2-40B4-BE49-F238E27FC236}">
                <a16:creationId xmlns:a16="http://schemas.microsoft.com/office/drawing/2014/main" id="{C5F983E9-C776-4500-8909-CF5CCDA46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9813" y="1889167"/>
            <a:ext cx="609600" cy="609600"/>
          </a:xfrm>
          <a:prstGeom prst="rect">
            <a:avLst/>
          </a:prstGeom>
        </p:spPr>
      </p:pic>
      <p:pic>
        <p:nvPicPr>
          <p:cNvPr id="7" name="Měření7-2">
            <a:hlinkClick r:id="" action="ppaction://media"/>
            <a:extLst>
              <a:ext uri="{FF2B5EF4-FFF2-40B4-BE49-F238E27FC236}">
                <a16:creationId xmlns:a16="http://schemas.microsoft.com/office/drawing/2014/main" id="{B0713B4E-EBB6-4F16-B61D-40BB40DD85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9813" y="2735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8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5" y="804418"/>
            <a:ext cx="194972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5" dirty="0">
                <a:latin typeface="Verdana"/>
                <a:cs typeface="Verdana"/>
              </a:rPr>
              <a:t>Příklad </a:t>
            </a:r>
            <a:r>
              <a:rPr sz="1270" b="1" spc="-9" dirty="0">
                <a:latin typeface="Verdana"/>
                <a:cs typeface="Verdana"/>
              </a:rPr>
              <a:t>gama</a:t>
            </a:r>
            <a:r>
              <a:rPr sz="1270" b="1" spc="-41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spektra</a:t>
            </a:r>
            <a:endParaRPr sz="127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726" y="1258784"/>
            <a:ext cx="6737390" cy="509756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301341-9EAD-48C2-B04F-DB6D002CFA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pic>
        <p:nvPicPr>
          <p:cNvPr id="6" name="Měření8-1">
            <a:hlinkClick r:id="" action="ppaction://media"/>
            <a:extLst>
              <a:ext uri="{FF2B5EF4-FFF2-40B4-BE49-F238E27FC236}">
                <a16:creationId xmlns:a16="http://schemas.microsoft.com/office/drawing/2014/main" id="{69F8535C-C809-46F3-BD4F-A433EC015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189" y="8044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596" y="1178613"/>
            <a:ext cx="7891879" cy="11558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spcBef>
                <a:spcPts val="95"/>
              </a:spcBef>
            </a:pP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Chyby </a:t>
            </a:r>
            <a:r>
              <a:rPr b="1" dirty="0">
                <a:solidFill>
                  <a:srgbClr val="0070C0"/>
                </a:solidFill>
                <a:latin typeface="Verdana"/>
                <a:cs typeface="Verdana"/>
              </a:rPr>
              <a:t>při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měření ionizujícího</a:t>
            </a:r>
            <a:r>
              <a:rPr b="1" spc="-27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záření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425530" marR="109405" indent="-207294">
              <a:lnSpc>
                <a:spcPct val="101299"/>
              </a:lnSpc>
              <a:spcBef>
                <a:spcPts val="1546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jsou </a:t>
            </a:r>
            <a:r>
              <a:rPr sz="1451" spc="-5" dirty="0">
                <a:latin typeface="Verdana"/>
                <a:cs typeface="Verdana"/>
              </a:rPr>
              <a:t>dány pravděpodobnostním charakterem radioaktivní </a:t>
            </a:r>
            <a:r>
              <a:rPr sz="1451" dirty="0">
                <a:latin typeface="Verdana"/>
                <a:cs typeface="Verdana"/>
              </a:rPr>
              <a:t>přeměny (četnost  </a:t>
            </a:r>
            <a:r>
              <a:rPr sz="1451" spc="-5" dirty="0">
                <a:latin typeface="Verdana"/>
                <a:cs typeface="Verdana"/>
              </a:rPr>
              <a:t>jednoho </a:t>
            </a:r>
            <a:r>
              <a:rPr sz="1451" dirty="0">
                <a:latin typeface="Verdana"/>
                <a:cs typeface="Verdana"/>
              </a:rPr>
              <a:t>vzorku může </a:t>
            </a:r>
            <a:r>
              <a:rPr sz="1451" spc="-5" dirty="0">
                <a:latin typeface="Verdana"/>
                <a:cs typeface="Verdana"/>
              </a:rPr>
              <a:t>být při </a:t>
            </a:r>
            <a:r>
              <a:rPr sz="1451" dirty="0">
                <a:latin typeface="Verdana"/>
                <a:cs typeface="Verdana"/>
              </a:rPr>
              <a:t>opakovaných </a:t>
            </a:r>
            <a:r>
              <a:rPr sz="1451" spc="-5" dirty="0">
                <a:latin typeface="Verdana"/>
                <a:cs typeface="Verdana"/>
              </a:rPr>
              <a:t>měřeních</a:t>
            </a:r>
            <a:r>
              <a:rPr sz="1451" spc="-9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různá)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har char=""/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CAF320-8756-4C92-9ABD-14C6E7EF2D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CD702DD-A0F7-4EC8-8E20-FE62B3EC7BD6}"/>
              </a:ext>
            </a:extLst>
          </p:cNvPr>
          <p:cNvSpPr txBox="1"/>
          <p:nvPr/>
        </p:nvSpPr>
        <p:spPr>
          <a:xfrm>
            <a:off x="349596" y="2776828"/>
            <a:ext cx="7891879" cy="22159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/>
                <a:cs typeface="Verdana"/>
              </a:rPr>
              <a:t>Chyby lze eliminovat:</a:t>
            </a:r>
          </a:p>
          <a:p>
            <a:endParaRPr lang="cs-CZ" sz="1800" dirty="0">
              <a:latin typeface="Verdana"/>
              <a:cs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>
                <a:latin typeface="Verdana"/>
                <a:cs typeface="Verdana"/>
              </a:rPr>
              <a:t>měřením </a:t>
            </a:r>
            <a:r>
              <a:rPr lang="cs-CZ" sz="1800" spc="-5" dirty="0">
                <a:latin typeface="Verdana"/>
                <a:cs typeface="Verdana"/>
              </a:rPr>
              <a:t>dostatečně vysokých aktivit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spc="-5" dirty="0">
                <a:latin typeface="Verdana"/>
                <a:cs typeface="Verdana"/>
              </a:rPr>
              <a:t>prodloužením doby měření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spc="-5" dirty="0">
                <a:latin typeface="Verdana"/>
                <a:cs typeface="Verdana"/>
              </a:rPr>
              <a:t>opakováním měření a určení průměrné hodnoty aktivity</a:t>
            </a:r>
          </a:p>
          <a:p>
            <a:r>
              <a:rPr lang="cs-CZ" sz="1600" spc="-5" dirty="0">
                <a:latin typeface="Verdana"/>
                <a:cs typeface="Verdana"/>
              </a:rPr>
              <a:t>(pozor – nelze použít, jestliže proměřujeme krátkodobý nuklid, který nám v měřicím čase rychle vymírá)</a:t>
            </a:r>
          </a:p>
          <a:p>
            <a:r>
              <a:rPr lang="cs-CZ" sz="16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endParaRPr lang="cs-CZ" sz="1600" dirty="0"/>
          </a:p>
        </p:txBody>
      </p:sp>
      <p:pic>
        <p:nvPicPr>
          <p:cNvPr id="8" name="Měření9-1">
            <a:hlinkClick r:id="" action="ppaction://media"/>
            <a:extLst>
              <a:ext uri="{FF2B5EF4-FFF2-40B4-BE49-F238E27FC236}">
                <a16:creationId xmlns:a16="http://schemas.microsoft.com/office/drawing/2014/main" id="{66BDE626-EECB-423F-9F70-640C55A6D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1475" y="3478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560</Words>
  <Application>Microsoft Office PowerPoint</Application>
  <PresentationFormat>Předvádění na obrazovce (4:3)</PresentationFormat>
  <Paragraphs>72</Paragraphs>
  <Slides>9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Verdana</vt:lpstr>
      <vt:lpstr>Wingdings</vt:lpstr>
      <vt:lpstr>Motiv Office</vt:lpstr>
      <vt:lpstr>13. MĚŘENÍ IONIZUJÍCÍHO ZÁŘENÍ</vt:lpstr>
      <vt:lpstr>Prezentace aplikace PowerPoint</vt:lpstr>
      <vt:lpstr>Prezentace aplikace PowerPoint</vt:lpstr>
      <vt:lpstr>Elektronický způsob detekce ionizujícího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 MĚŘENÍ IONIZUJÍCÍHO ZÁŘENÍ</dc:title>
  <dc:creator>Jiří Příhoda</dc:creator>
  <cp:lastModifiedBy>Jiří Příhoda</cp:lastModifiedBy>
  <cp:revision>14</cp:revision>
  <dcterms:created xsi:type="dcterms:W3CDTF">2020-10-28T02:21:01Z</dcterms:created>
  <dcterms:modified xsi:type="dcterms:W3CDTF">2020-11-17T13:49:25Z</dcterms:modified>
</cp:coreProperties>
</file>