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AD019E-77D2-4EF6-A6F8-D6B5EF2F025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992FBAF-1769-4B76-A651-B73AE5170878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dirty="0"/>
            <a:t>Metoda je založena na útlumu  neutronového  záření při  průchodu látkou, kde různé materiály mají různé útlumové vlastnosti, což poskytuje následně informaci o struktuře a vlastnostech  zkoumaného předmětu.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dirty="0"/>
        </a:p>
      </dgm:t>
    </dgm:pt>
    <dgm:pt modelId="{2AFE8A29-E814-4CD7-BE09-2651201F1A0D}" type="parTrans" cxnId="{A4BA17A8-7FA3-440C-926F-D5AA1B566719}">
      <dgm:prSet/>
      <dgm:spPr/>
      <dgm:t>
        <a:bodyPr/>
        <a:lstStyle/>
        <a:p>
          <a:endParaRPr lang="cs-CZ"/>
        </a:p>
      </dgm:t>
    </dgm:pt>
    <dgm:pt modelId="{8C7F96F0-83B8-4BFF-99FB-F15C2B21DE11}" type="sibTrans" cxnId="{A4BA17A8-7FA3-440C-926F-D5AA1B566719}">
      <dgm:prSet/>
      <dgm:spPr/>
      <dgm:t>
        <a:bodyPr/>
        <a:lstStyle/>
        <a:p>
          <a:endParaRPr lang="cs-CZ"/>
        </a:p>
      </dgm:t>
    </dgm:pt>
    <dgm:pt modelId="{C193C019-6FBC-4418-8E76-A3ACB1813D53}" type="pres">
      <dgm:prSet presAssocID="{89AD019E-77D2-4EF6-A6F8-D6B5EF2F025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980CBE5-C0C8-4F77-9510-D60E89BFF264}" type="pres">
      <dgm:prSet presAssocID="{8992FBAF-1769-4B76-A651-B73AE5170878}" presName="circle1" presStyleLbl="node1" presStyleIdx="0" presStyleCnt="1"/>
      <dgm:spPr/>
    </dgm:pt>
    <dgm:pt modelId="{BB1D5CAF-31B3-456C-B63B-C090C87330F5}" type="pres">
      <dgm:prSet presAssocID="{8992FBAF-1769-4B76-A651-B73AE5170878}" presName="space" presStyleCnt="0"/>
      <dgm:spPr/>
    </dgm:pt>
    <dgm:pt modelId="{57705433-9438-4F1C-B303-8388382C0DA5}" type="pres">
      <dgm:prSet presAssocID="{8992FBAF-1769-4B76-A651-B73AE5170878}" presName="rect1" presStyleLbl="alignAcc1" presStyleIdx="0" presStyleCnt="1"/>
      <dgm:spPr/>
    </dgm:pt>
    <dgm:pt modelId="{9790C83A-2751-4374-A152-3570D4885308}" type="pres">
      <dgm:prSet presAssocID="{8992FBAF-1769-4B76-A651-B73AE5170878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B3AAF613-61F5-4350-B6B3-D58E1F0F892A}" type="presOf" srcId="{8992FBAF-1769-4B76-A651-B73AE5170878}" destId="{57705433-9438-4F1C-B303-8388382C0DA5}" srcOrd="0" destOrd="0" presId="urn:microsoft.com/office/officeart/2005/8/layout/target3"/>
    <dgm:cxn modelId="{D7F52F5D-9089-4053-A3F8-B4DEAA67E4EF}" type="presOf" srcId="{89AD019E-77D2-4EF6-A6F8-D6B5EF2F0253}" destId="{C193C019-6FBC-4418-8E76-A3ACB1813D53}" srcOrd="0" destOrd="0" presId="urn:microsoft.com/office/officeart/2005/8/layout/target3"/>
    <dgm:cxn modelId="{A4BA17A8-7FA3-440C-926F-D5AA1B566719}" srcId="{89AD019E-77D2-4EF6-A6F8-D6B5EF2F0253}" destId="{8992FBAF-1769-4B76-A651-B73AE5170878}" srcOrd="0" destOrd="0" parTransId="{2AFE8A29-E814-4CD7-BE09-2651201F1A0D}" sibTransId="{8C7F96F0-83B8-4BFF-99FB-F15C2B21DE11}"/>
    <dgm:cxn modelId="{8FBF5CE8-23C4-47BA-AE76-0974747599FE}" type="presOf" srcId="{8992FBAF-1769-4B76-A651-B73AE5170878}" destId="{9790C83A-2751-4374-A152-3570D4885308}" srcOrd="1" destOrd="0" presId="urn:microsoft.com/office/officeart/2005/8/layout/target3"/>
    <dgm:cxn modelId="{E6247861-3C3A-48C0-BDFE-371F2BF80EAF}" type="presParOf" srcId="{C193C019-6FBC-4418-8E76-A3ACB1813D53}" destId="{5980CBE5-C0C8-4F77-9510-D60E89BFF264}" srcOrd="0" destOrd="0" presId="urn:microsoft.com/office/officeart/2005/8/layout/target3"/>
    <dgm:cxn modelId="{FE751F66-5A8A-4FB6-A46F-0DD9BB8A6BF5}" type="presParOf" srcId="{C193C019-6FBC-4418-8E76-A3ACB1813D53}" destId="{BB1D5CAF-31B3-456C-B63B-C090C87330F5}" srcOrd="1" destOrd="0" presId="urn:microsoft.com/office/officeart/2005/8/layout/target3"/>
    <dgm:cxn modelId="{597969C8-0240-460A-B435-F4E920A0EE53}" type="presParOf" srcId="{C193C019-6FBC-4418-8E76-A3ACB1813D53}" destId="{57705433-9438-4F1C-B303-8388382C0DA5}" srcOrd="2" destOrd="0" presId="urn:microsoft.com/office/officeart/2005/8/layout/target3"/>
    <dgm:cxn modelId="{4F727208-2CF1-43B7-A0BE-0085C55363C5}" type="presParOf" srcId="{C193C019-6FBC-4418-8E76-A3ACB1813D53}" destId="{9790C83A-2751-4374-A152-3570D488530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0CBE5-C0C8-4F77-9510-D60E89BFF264}">
      <dsp:nvSpPr>
        <dsp:cNvPr id="0" name=""/>
        <dsp:cNvSpPr/>
      </dsp:nvSpPr>
      <dsp:spPr>
        <a:xfrm>
          <a:off x="0" y="173447"/>
          <a:ext cx="2661480" cy="26614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05433-9438-4F1C-B303-8388382C0DA5}">
      <dsp:nvSpPr>
        <dsp:cNvPr id="0" name=""/>
        <dsp:cNvSpPr/>
      </dsp:nvSpPr>
      <dsp:spPr>
        <a:xfrm>
          <a:off x="1330740" y="173447"/>
          <a:ext cx="3105060" cy="26614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kern="1200" dirty="0"/>
            <a:t>Metoda je založena na útlumu  neutronového  záření při  průchodu látkou, kde různé materiály mají různé útlumové vlastnosti, což poskytuje následně informaci o struktuře a vlastnostech  zkoumaného předmětu.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 dirty="0"/>
        </a:p>
      </dsp:txBody>
      <dsp:txXfrm>
        <a:off x="1330740" y="173447"/>
        <a:ext cx="3105060" cy="2661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ACACF-5473-4B4D-9DF0-A0F7B04C0A2C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62846-B572-4095-B3B7-0E005F7BC6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76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704D-196F-4CA4-8942-155770E994F4}" type="datetime1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8068B-6E59-4BAF-934C-A9151DEB1AA8}" type="datetime1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77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EEEB-7803-422B-B875-0EE79F940C4F}" type="datetime1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37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F96A-C678-434C-97D9-5496ADE3D294}" type="datetime1">
              <a:rPr lang="cs-CZ" smtClean="0"/>
              <a:t>24.11.2020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79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8606-CD46-48D3-99A1-A43E7A6BB89B}" type="datetime1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46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06A9-C260-4858-B354-805CC7EC062E}" type="datetime1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40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92CB-3370-4FE8-8F56-830EC53FC580}" type="datetime1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33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FA09-7CDA-44C5-831D-AC33DCF8AFA4}" type="datetime1">
              <a:rPr lang="cs-CZ" smtClean="0"/>
              <a:t>24.11.2020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09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F7FE-6439-47DF-8A06-752CF003014A}" type="datetime1">
              <a:rPr lang="cs-CZ" smtClean="0"/>
              <a:t>24.11.2020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69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1F40-E5A6-4F48-BFAE-46B6D2EEE151}" type="datetime1">
              <a:rPr lang="cs-CZ" smtClean="0"/>
              <a:t>24.11.2020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5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649A-486C-4B43-8C7E-D993EF02D388}" type="datetime1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32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3B6B-DDC8-479F-A008-79115BC6188B}" type="datetime1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0A8F-B311-46DF-866E-7AE59E2F8C71}" type="datetime1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29CC6-7167-4DDF-AA77-173FE9D48C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43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3503" y="820988"/>
            <a:ext cx="5820951" cy="76519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910" rIns="0" bIns="0" rtlCol="0" anchor="ctr">
            <a:spAutoFit/>
          </a:bodyPr>
          <a:lstStyle/>
          <a:p>
            <a:pPr marL="779658" marR="4607" indent="-768717">
              <a:lnSpc>
                <a:spcPct val="101400"/>
              </a:lnSpc>
              <a:spcBef>
                <a:spcPts val="54"/>
              </a:spcBef>
            </a:pPr>
            <a:r>
              <a:rPr sz="2539" b="1" spc="-5" dirty="0">
                <a:solidFill>
                  <a:srgbClr val="0000FF"/>
                </a:solidFill>
                <a:latin typeface="Verdana"/>
                <a:cs typeface="Verdana"/>
              </a:rPr>
              <a:t>15.</a:t>
            </a:r>
            <a:r>
              <a:rPr sz="2539" b="1" spc="-63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cs-CZ" sz="2539" b="1" spc="-63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539" b="1" dirty="0" err="1">
                <a:solidFill>
                  <a:srgbClr val="0000FF"/>
                </a:solidFill>
                <a:latin typeface="Verdana"/>
                <a:cs typeface="Verdana"/>
              </a:rPr>
              <a:t>Využití</a:t>
            </a:r>
            <a:r>
              <a:rPr sz="2539" b="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539" b="1" spc="-5" dirty="0">
                <a:solidFill>
                  <a:srgbClr val="0000FF"/>
                </a:solidFill>
                <a:latin typeface="Verdana"/>
                <a:cs typeface="Verdana"/>
              </a:rPr>
              <a:t>fyzikálních vlastností  </a:t>
            </a:r>
            <a:r>
              <a:rPr sz="2539" b="1" dirty="0">
                <a:solidFill>
                  <a:srgbClr val="0000FF"/>
                </a:solidFill>
                <a:latin typeface="Verdana"/>
                <a:cs typeface="Verdana"/>
              </a:rPr>
              <a:t>ionizujícího </a:t>
            </a:r>
            <a:r>
              <a:rPr sz="2539" b="1" spc="-5" dirty="0">
                <a:solidFill>
                  <a:srgbClr val="0000FF"/>
                </a:solidFill>
                <a:latin typeface="Verdana"/>
                <a:cs typeface="Verdana"/>
              </a:rPr>
              <a:t>záření </a:t>
            </a:r>
            <a:r>
              <a:rPr sz="2539" b="1" spc="5" dirty="0">
                <a:solidFill>
                  <a:srgbClr val="0000FF"/>
                </a:solidFill>
                <a:latin typeface="Verdana"/>
                <a:cs typeface="Verdana"/>
              </a:rPr>
              <a:t>v</a:t>
            </a:r>
            <a:r>
              <a:rPr sz="2539" b="1" spc="-36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539" b="1" spc="-5" dirty="0">
                <a:solidFill>
                  <a:srgbClr val="0000FF"/>
                </a:solidFill>
                <a:latin typeface="Verdana"/>
                <a:cs typeface="Verdana"/>
              </a:rPr>
              <a:t>praxi</a:t>
            </a:r>
            <a:endParaRPr sz="2539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2421" y="2264931"/>
            <a:ext cx="8059158" cy="39733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23033">
              <a:spcBef>
                <a:spcPts val="91"/>
              </a:spcBef>
            </a:pPr>
            <a:r>
              <a:rPr sz="1632" b="1" spc="-5" dirty="0">
                <a:solidFill>
                  <a:srgbClr val="C00000"/>
                </a:solidFill>
                <a:latin typeface="Verdana"/>
                <a:cs typeface="Verdana"/>
              </a:rPr>
              <a:t>Metody založené na </a:t>
            </a:r>
            <a:r>
              <a:rPr sz="1632" b="1" spc="-9" dirty="0">
                <a:solidFill>
                  <a:srgbClr val="C00000"/>
                </a:solidFill>
                <a:latin typeface="Verdana"/>
                <a:cs typeface="Verdana"/>
              </a:rPr>
              <a:t>absorpci</a:t>
            </a:r>
            <a:r>
              <a:rPr sz="1632" b="1" spc="32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632" b="1" spc="-5" dirty="0">
                <a:solidFill>
                  <a:srgbClr val="C00000"/>
                </a:solidFill>
                <a:latin typeface="Verdana"/>
                <a:cs typeface="Verdana"/>
              </a:rPr>
              <a:t>záření</a:t>
            </a:r>
            <a:endParaRPr sz="1632" dirty="0">
              <a:latin typeface="Verdana"/>
              <a:cs typeface="Verdana"/>
            </a:endParaRPr>
          </a:p>
          <a:p>
            <a:pPr marL="229752" marR="431864">
              <a:lnSpc>
                <a:spcPct val="102899"/>
              </a:lnSpc>
              <a:spcBef>
                <a:spcPts val="1279"/>
              </a:spcBef>
              <a:tabLst>
                <a:tab pos="437046" algn="l"/>
                <a:tab pos="437622" algn="l"/>
              </a:tabLst>
            </a:pPr>
            <a:r>
              <a:rPr lang="cs-CZ" sz="1270" b="1" spc="-9" dirty="0">
                <a:latin typeface="Verdana"/>
                <a:cs typeface="Verdana"/>
              </a:rPr>
              <a:t>V</a:t>
            </a:r>
            <a:r>
              <a:rPr sz="1270" b="1" spc="-9" dirty="0" err="1">
                <a:latin typeface="Verdana"/>
                <a:cs typeface="Verdana"/>
              </a:rPr>
              <a:t>yužívá</a:t>
            </a:r>
            <a:r>
              <a:rPr sz="1270" b="1" spc="-9" dirty="0">
                <a:latin typeface="Verdana"/>
                <a:cs typeface="Verdana"/>
              </a:rPr>
              <a:t> se </a:t>
            </a:r>
            <a:r>
              <a:rPr sz="1270" b="1" spc="-5" dirty="0">
                <a:latin typeface="Verdana"/>
                <a:cs typeface="Verdana"/>
              </a:rPr>
              <a:t>zeslabení svazku záření </a:t>
            </a:r>
            <a:r>
              <a:rPr sz="1270" b="1" spc="-5" dirty="0">
                <a:latin typeface="Symbol"/>
                <a:cs typeface="Symbol"/>
              </a:rPr>
              <a:t></a:t>
            </a:r>
            <a:r>
              <a:rPr sz="1270" b="1" spc="-5" dirty="0">
                <a:latin typeface="Times New Roman"/>
                <a:cs typeface="Times New Roman"/>
              </a:rPr>
              <a:t> </a:t>
            </a:r>
            <a:r>
              <a:rPr sz="1270" b="1" spc="-5" dirty="0">
                <a:latin typeface="Verdana"/>
                <a:cs typeface="Verdana"/>
              </a:rPr>
              <a:t>nebo </a:t>
            </a:r>
            <a:r>
              <a:rPr sz="1270" b="1" spc="-5" dirty="0">
                <a:latin typeface="Symbol"/>
                <a:cs typeface="Symbol"/>
              </a:rPr>
              <a:t></a:t>
            </a:r>
            <a:r>
              <a:rPr sz="1270" b="1" spc="-5" dirty="0">
                <a:latin typeface="Times New Roman"/>
                <a:cs typeface="Times New Roman"/>
              </a:rPr>
              <a:t> </a:t>
            </a:r>
            <a:r>
              <a:rPr sz="1270" b="1" spc="-5" dirty="0">
                <a:latin typeface="Verdana"/>
                <a:cs typeface="Verdana"/>
              </a:rPr>
              <a:t>v závislosti na tloušťce </a:t>
            </a:r>
            <a:r>
              <a:rPr sz="1270" b="1" spc="-9" dirty="0">
                <a:latin typeface="Verdana"/>
                <a:cs typeface="Verdana"/>
              </a:rPr>
              <a:t>vrstvy </a:t>
            </a:r>
            <a:r>
              <a:rPr sz="1270" b="1" spc="-5" dirty="0">
                <a:latin typeface="Verdana"/>
                <a:cs typeface="Verdana"/>
              </a:rPr>
              <a:t>(viz příslušné  </a:t>
            </a:r>
            <a:r>
              <a:rPr sz="1270" b="1" spc="-9" dirty="0">
                <a:latin typeface="Verdana"/>
                <a:cs typeface="Verdana"/>
              </a:rPr>
              <a:t>rovnice </a:t>
            </a:r>
            <a:r>
              <a:rPr sz="1270" b="1" spc="-5" dirty="0">
                <a:latin typeface="Verdana"/>
                <a:cs typeface="Verdana"/>
              </a:rPr>
              <a:t>závislosti intenzity svazku záření na tloušťce absorbující</a:t>
            </a:r>
            <a:r>
              <a:rPr sz="1270" b="1" spc="14" dirty="0">
                <a:latin typeface="Verdana"/>
                <a:cs typeface="Verdana"/>
              </a:rPr>
              <a:t> </a:t>
            </a:r>
            <a:r>
              <a:rPr sz="1270" b="1" dirty="0">
                <a:latin typeface="Verdana"/>
                <a:cs typeface="Verdana"/>
              </a:rPr>
              <a:t>vrstvy)</a:t>
            </a:r>
          </a:p>
          <a:p>
            <a:pPr>
              <a:spcBef>
                <a:spcPts val="5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437046" marR="16123" indent="-207294">
              <a:lnSpc>
                <a:spcPct val="101400"/>
              </a:lnSpc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270" spc="-9" dirty="0">
                <a:latin typeface="Verdana"/>
                <a:cs typeface="Verdana"/>
              </a:rPr>
              <a:t>používá se </a:t>
            </a:r>
            <a:r>
              <a:rPr sz="1270" dirty="0">
                <a:latin typeface="Verdana"/>
                <a:cs typeface="Verdana"/>
              </a:rPr>
              <a:t>při </a:t>
            </a:r>
            <a:r>
              <a:rPr sz="1270" spc="-5" dirty="0">
                <a:latin typeface="Verdana"/>
                <a:cs typeface="Verdana"/>
              </a:rPr>
              <a:t>kontrole tloušťky materiálu (lití, tažení, vytlačování) </a:t>
            </a:r>
            <a:r>
              <a:rPr sz="1270" spc="-9" dirty="0">
                <a:latin typeface="Verdana"/>
                <a:cs typeface="Verdana"/>
              </a:rPr>
              <a:t>– </a:t>
            </a:r>
            <a:r>
              <a:rPr sz="1270" b="1" spc="-5" dirty="0">
                <a:solidFill>
                  <a:srgbClr val="006FC0"/>
                </a:solidFill>
                <a:latin typeface="Verdana"/>
                <a:cs typeface="Verdana"/>
              </a:rPr>
              <a:t>plechy, tabulové </a:t>
            </a:r>
            <a:r>
              <a:rPr sz="1270" b="1" spc="-9" dirty="0">
                <a:solidFill>
                  <a:srgbClr val="006FC0"/>
                </a:solidFill>
                <a:latin typeface="Verdana"/>
                <a:cs typeface="Verdana"/>
              </a:rPr>
              <a:t>sklo,  </a:t>
            </a:r>
            <a:r>
              <a:rPr sz="1270" b="1" spc="-5" dirty="0">
                <a:solidFill>
                  <a:srgbClr val="006FC0"/>
                </a:solidFill>
                <a:latin typeface="Verdana"/>
                <a:cs typeface="Verdana"/>
              </a:rPr>
              <a:t>pryžové nebo </a:t>
            </a:r>
            <a:r>
              <a:rPr sz="1270" b="1" spc="-9" dirty="0">
                <a:solidFill>
                  <a:srgbClr val="006FC0"/>
                </a:solidFill>
                <a:latin typeface="Verdana"/>
                <a:cs typeface="Verdana"/>
              </a:rPr>
              <a:t>plastové </a:t>
            </a:r>
            <a:r>
              <a:rPr sz="1270" b="1" dirty="0">
                <a:solidFill>
                  <a:srgbClr val="006FC0"/>
                </a:solidFill>
                <a:latin typeface="Verdana"/>
                <a:cs typeface="Verdana"/>
              </a:rPr>
              <a:t>fólie, </a:t>
            </a:r>
            <a:r>
              <a:rPr sz="1270" b="1" spc="-9" dirty="0">
                <a:solidFill>
                  <a:srgbClr val="006FC0"/>
                </a:solidFill>
                <a:latin typeface="Verdana"/>
                <a:cs typeface="Verdana"/>
              </a:rPr>
              <a:t>papír</a:t>
            </a:r>
            <a:r>
              <a:rPr sz="1270" b="1" spc="63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apod.</a:t>
            </a:r>
            <a:endParaRPr sz="127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437046" indent="-207294"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270" spc="-9" dirty="0">
                <a:latin typeface="Verdana"/>
                <a:cs typeface="Verdana"/>
              </a:rPr>
              <a:t>kontrola </a:t>
            </a:r>
            <a:r>
              <a:rPr sz="1270" spc="-5" dirty="0">
                <a:latin typeface="Verdana"/>
                <a:cs typeface="Verdana"/>
              </a:rPr>
              <a:t>přísunu </a:t>
            </a:r>
            <a:r>
              <a:rPr sz="1270" spc="-9" dirty="0">
                <a:latin typeface="Verdana"/>
                <a:cs typeface="Verdana"/>
              </a:rPr>
              <a:t>sypkého</a:t>
            </a:r>
            <a:r>
              <a:rPr sz="1270" spc="5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materiálu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36"/>
              </a:spcBef>
              <a:buFont typeface="Symbol"/>
              <a:buChar char=""/>
            </a:pPr>
            <a:endParaRPr sz="1224" dirty="0">
              <a:latin typeface="Verdana"/>
              <a:cs typeface="Verdana"/>
            </a:endParaRPr>
          </a:p>
          <a:p>
            <a:pPr marL="437046" marR="176200" indent="-207294">
              <a:lnSpc>
                <a:spcPct val="102899"/>
              </a:lnSpc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270" spc="-5" dirty="0">
                <a:latin typeface="Verdana"/>
                <a:cs typeface="Verdana"/>
              </a:rPr>
              <a:t>určování popelnatosti uhlí </a:t>
            </a:r>
            <a:r>
              <a:rPr sz="1270" dirty="0">
                <a:latin typeface="Verdana"/>
                <a:cs typeface="Verdana"/>
              </a:rPr>
              <a:t>při absorpcí </a:t>
            </a:r>
            <a:r>
              <a:rPr sz="1270" dirty="0">
                <a:latin typeface="Symbol"/>
                <a:cs typeface="Symbol"/>
              </a:rPr>
              <a:t></a:t>
            </a:r>
            <a:r>
              <a:rPr sz="1270" dirty="0">
                <a:latin typeface="Verdana"/>
                <a:cs typeface="Verdana"/>
              </a:rPr>
              <a:t>-záření </a:t>
            </a:r>
            <a:r>
              <a:rPr sz="1270" spc="-5" dirty="0">
                <a:latin typeface="Verdana"/>
                <a:cs typeface="Verdana"/>
              </a:rPr>
              <a:t>o </a:t>
            </a:r>
            <a:r>
              <a:rPr sz="1270" spc="-9" dirty="0">
                <a:latin typeface="Verdana"/>
                <a:cs typeface="Verdana"/>
              </a:rPr>
              <a:t>E &lt; 100 keV </a:t>
            </a:r>
            <a:r>
              <a:rPr sz="1270" dirty="0">
                <a:latin typeface="Verdana"/>
                <a:cs typeface="Verdana"/>
              </a:rPr>
              <a:t>(</a:t>
            </a:r>
            <a:r>
              <a:rPr sz="1224" b="1" baseline="30864" dirty="0">
                <a:latin typeface="Verdana"/>
                <a:cs typeface="Verdana"/>
              </a:rPr>
              <a:t>241</a:t>
            </a:r>
            <a:r>
              <a:rPr sz="1270" b="1" dirty="0">
                <a:latin typeface="Verdana"/>
                <a:cs typeface="Verdana"/>
              </a:rPr>
              <a:t>Am</a:t>
            </a:r>
            <a:r>
              <a:rPr sz="1270" dirty="0">
                <a:latin typeface="Verdana"/>
                <a:cs typeface="Verdana"/>
              </a:rPr>
              <a:t>) </a:t>
            </a:r>
            <a:r>
              <a:rPr sz="1270" spc="-5" dirty="0">
                <a:latin typeface="Verdana"/>
                <a:cs typeface="Verdana"/>
              </a:rPr>
              <a:t>- </a:t>
            </a:r>
            <a:r>
              <a:rPr sz="1270" spc="-9" dirty="0">
                <a:latin typeface="Verdana"/>
                <a:cs typeface="Verdana"/>
              </a:rPr>
              <a:t>metoda je </a:t>
            </a:r>
            <a:r>
              <a:rPr sz="1270" spc="-5" dirty="0">
                <a:latin typeface="Verdana"/>
                <a:cs typeface="Verdana"/>
              </a:rPr>
              <a:t>založena  na tom, </a:t>
            </a:r>
            <a:r>
              <a:rPr sz="1270" spc="-14" dirty="0">
                <a:latin typeface="Verdana"/>
                <a:cs typeface="Verdana"/>
              </a:rPr>
              <a:t>že </a:t>
            </a:r>
            <a:r>
              <a:rPr sz="1270" spc="-5" dirty="0">
                <a:latin typeface="Verdana"/>
                <a:cs typeface="Verdana"/>
              </a:rPr>
              <a:t>složky tvořící </a:t>
            </a:r>
            <a:r>
              <a:rPr sz="1270" dirty="0">
                <a:latin typeface="Verdana"/>
                <a:cs typeface="Verdana"/>
              </a:rPr>
              <a:t>popel </a:t>
            </a:r>
            <a:r>
              <a:rPr sz="1270" spc="-5" dirty="0">
                <a:latin typeface="Verdana"/>
                <a:cs typeface="Verdana"/>
              </a:rPr>
              <a:t>(Ca, Si, </a:t>
            </a:r>
            <a:r>
              <a:rPr sz="1270" spc="-9" dirty="0">
                <a:latin typeface="Verdana"/>
                <a:cs typeface="Verdana"/>
              </a:rPr>
              <a:t>Fe) </a:t>
            </a:r>
            <a:r>
              <a:rPr sz="1270" spc="-5" dirty="0">
                <a:latin typeface="Verdana"/>
                <a:cs typeface="Verdana"/>
              </a:rPr>
              <a:t>absorbují </a:t>
            </a:r>
            <a:r>
              <a:rPr sz="1270" spc="-14" dirty="0">
                <a:latin typeface="Verdana"/>
                <a:cs typeface="Verdana"/>
              </a:rPr>
              <a:t>více </a:t>
            </a:r>
            <a:r>
              <a:rPr sz="1270" spc="-5" dirty="0">
                <a:latin typeface="Verdana"/>
                <a:cs typeface="Verdana"/>
              </a:rPr>
              <a:t>než</a:t>
            </a:r>
            <a:r>
              <a:rPr sz="1270" spc="14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uhlík</a:t>
            </a:r>
          </a:p>
          <a:p>
            <a:pPr>
              <a:spcBef>
                <a:spcPts val="5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437046" indent="-207294"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270" spc="-9" dirty="0">
                <a:latin typeface="Verdana"/>
                <a:cs typeface="Verdana"/>
              </a:rPr>
              <a:t>kontrola tvorby usazenin </a:t>
            </a:r>
            <a:r>
              <a:rPr sz="1270" spc="-5" dirty="0">
                <a:latin typeface="Verdana"/>
                <a:cs typeface="Verdana"/>
              </a:rPr>
              <a:t>v</a:t>
            </a:r>
            <a:r>
              <a:rPr sz="1270" spc="73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potrubí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7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437046" indent="-207294"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270" spc="-9" dirty="0">
                <a:latin typeface="Verdana"/>
                <a:cs typeface="Verdana"/>
              </a:rPr>
              <a:t>kontrola </a:t>
            </a:r>
            <a:r>
              <a:rPr sz="1270" spc="-5" dirty="0">
                <a:latin typeface="Verdana"/>
                <a:cs typeface="Verdana"/>
              </a:rPr>
              <a:t>vrstvy prachu zachyceného na </a:t>
            </a:r>
            <a:r>
              <a:rPr sz="1270" spc="-9" dirty="0">
                <a:latin typeface="Verdana"/>
                <a:cs typeface="Verdana"/>
              </a:rPr>
              <a:t>filtrech (nejlépe </a:t>
            </a:r>
            <a:r>
              <a:rPr sz="1270" spc="-5" dirty="0">
                <a:latin typeface="Verdana"/>
                <a:cs typeface="Verdana"/>
              </a:rPr>
              <a:t>z</a:t>
            </a:r>
            <a:r>
              <a:rPr sz="1270" spc="141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papíru)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437046" indent="-207294">
              <a:spcBef>
                <a:spcPts val="5"/>
              </a:spcBef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270" spc="-9" dirty="0">
                <a:latin typeface="Verdana"/>
                <a:cs typeface="Verdana"/>
              </a:rPr>
              <a:t>kontrola </a:t>
            </a:r>
            <a:r>
              <a:rPr sz="1270" spc="-5" dirty="0">
                <a:latin typeface="Verdana"/>
                <a:cs typeface="Verdana"/>
              </a:rPr>
              <a:t>výšky hladiny v chemických </a:t>
            </a:r>
            <a:r>
              <a:rPr sz="1270" spc="-9" dirty="0">
                <a:latin typeface="Verdana"/>
                <a:cs typeface="Verdana"/>
              </a:rPr>
              <a:t>reaktorech </a:t>
            </a:r>
            <a:r>
              <a:rPr sz="1270" spc="-5" dirty="0">
                <a:latin typeface="Verdana"/>
                <a:cs typeface="Verdana"/>
              </a:rPr>
              <a:t>a </a:t>
            </a:r>
            <a:r>
              <a:rPr sz="1270" spc="-5" dirty="0" err="1">
                <a:latin typeface="Verdana"/>
                <a:cs typeface="Verdana"/>
              </a:rPr>
              <a:t>zásobnících</a:t>
            </a:r>
            <a:r>
              <a:rPr sz="1270" spc="122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kapalin</a:t>
            </a:r>
            <a:endParaRPr lang="cs-CZ" sz="1270" spc="-5" dirty="0">
              <a:latin typeface="Verdana"/>
              <a:cs typeface="Verdana"/>
            </a:endParaRPr>
          </a:p>
          <a:p>
            <a:pPr marL="437046" indent="-207294">
              <a:spcBef>
                <a:spcPts val="5"/>
              </a:spcBef>
              <a:buFont typeface="Symbol"/>
              <a:buChar char=""/>
              <a:tabLst>
                <a:tab pos="437046" algn="l"/>
                <a:tab pos="437622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56E192-5D07-451B-8AC8-F782A452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1</a:t>
            </a:fld>
            <a:endParaRPr lang="cs-CZ"/>
          </a:p>
        </p:txBody>
      </p:sp>
      <p:pic>
        <p:nvPicPr>
          <p:cNvPr id="5" name="Fyzvl1-1">
            <a:hlinkClick r:id="" action="ppaction://media"/>
            <a:extLst>
              <a:ext uri="{FF2B5EF4-FFF2-40B4-BE49-F238E27FC236}">
                <a16:creationId xmlns:a16="http://schemas.microsoft.com/office/drawing/2014/main" id="{2FC13549-5315-4F06-B393-FE0BEE9D4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1366" y="3149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22414" y="638372"/>
            <a:ext cx="7792671" cy="2409692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7486" rIns="0" bIns="0" rtlCol="0">
            <a:spAutoFit/>
          </a:bodyPr>
          <a:lstStyle/>
          <a:p>
            <a:pPr marL="176776" marR="4607" indent="-165836">
              <a:lnSpc>
                <a:spcPct val="101400"/>
              </a:lnSpc>
              <a:spcBef>
                <a:spcPts val="59"/>
              </a:spcBef>
              <a:buFont typeface="Symbol"/>
              <a:buChar char=""/>
              <a:tabLst>
                <a:tab pos="177352" algn="l"/>
              </a:tabLst>
            </a:pPr>
            <a:r>
              <a:rPr lang="cs-CZ" sz="1270" spc="-9" dirty="0">
                <a:latin typeface="Verdana"/>
                <a:cs typeface="Verdana"/>
              </a:rPr>
              <a:t>analýza </a:t>
            </a:r>
            <a:r>
              <a:rPr lang="cs-CZ" sz="1270" spc="-5" dirty="0">
                <a:latin typeface="Verdana"/>
                <a:cs typeface="Verdana"/>
              </a:rPr>
              <a:t>slitin, rudných koncentrátů a</a:t>
            </a:r>
            <a:r>
              <a:rPr lang="cs-CZ" sz="1270" spc="-45" dirty="0">
                <a:latin typeface="Verdana"/>
                <a:cs typeface="Verdana"/>
              </a:rPr>
              <a:t> </a:t>
            </a:r>
            <a:r>
              <a:rPr lang="cs-CZ" sz="1270" spc="-5" dirty="0">
                <a:latin typeface="Verdana"/>
                <a:cs typeface="Verdana"/>
              </a:rPr>
              <a:t>hornin</a:t>
            </a:r>
          </a:p>
          <a:p>
            <a:pPr marL="176776" marR="4607" indent="-165836">
              <a:lnSpc>
                <a:spcPct val="101400"/>
              </a:lnSpc>
              <a:spcBef>
                <a:spcPts val="59"/>
              </a:spcBef>
              <a:buFont typeface="Symbol"/>
              <a:buChar char=""/>
              <a:tabLst>
                <a:tab pos="177352" algn="l"/>
              </a:tabLst>
            </a:pPr>
            <a:endParaRPr lang="cs-CZ" sz="1270" spc="-5" dirty="0">
              <a:latin typeface="Verdana"/>
              <a:cs typeface="Verdana"/>
            </a:endParaRPr>
          </a:p>
          <a:p>
            <a:pPr marL="176776" marR="4607" indent="-165836">
              <a:lnSpc>
                <a:spcPct val="101400"/>
              </a:lnSpc>
              <a:spcBef>
                <a:spcPts val="59"/>
              </a:spcBef>
              <a:buFont typeface="Symbol"/>
              <a:buChar char=""/>
              <a:tabLst>
                <a:tab pos="177352" algn="l"/>
              </a:tabLst>
            </a:pPr>
            <a:r>
              <a:rPr lang="cs-CZ" sz="1270" spc="-5" dirty="0">
                <a:latin typeface="Verdana"/>
                <a:cs typeface="Verdana"/>
              </a:rPr>
              <a:t>analýza pigmentů, povrchových vrstev a různých předmětů</a:t>
            </a:r>
            <a:endParaRPr lang="cs-CZ" sz="1270" dirty="0">
              <a:latin typeface="Verdana"/>
              <a:cs typeface="Verdana"/>
            </a:endParaRPr>
          </a:p>
          <a:p>
            <a:pPr marL="176776" marR="4607" indent="-165836">
              <a:lnSpc>
                <a:spcPct val="101400"/>
              </a:lnSpc>
              <a:spcBef>
                <a:spcPts val="59"/>
              </a:spcBef>
              <a:buFont typeface="Symbol"/>
              <a:buChar char=""/>
              <a:tabLst>
                <a:tab pos="177352" algn="l"/>
              </a:tabLst>
            </a:pPr>
            <a:endParaRPr lang="cs-CZ" sz="1270" dirty="0">
              <a:latin typeface="Verdana"/>
              <a:cs typeface="Verdana"/>
            </a:endParaRPr>
          </a:p>
          <a:p>
            <a:pPr marL="176776" marR="4607" indent="-165836">
              <a:lnSpc>
                <a:spcPct val="101400"/>
              </a:lnSpc>
              <a:spcBef>
                <a:spcPts val="59"/>
              </a:spcBef>
              <a:buFont typeface="Symbol"/>
              <a:buChar char=""/>
              <a:tabLst>
                <a:tab pos="177352" algn="l"/>
              </a:tabLst>
            </a:pPr>
            <a:r>
              <a:rPr sz="1270" spc="-9" dirty="0" err="1">
                <a:latin typeface="Verdana"/>
                <a:cs typeface="Verdana"/>
              </a:rPr>
              <a:t>geologické</a:t>
            </a:r>
            <a:r>
              <a:rPr sz="1270" spc="-9" dirty="0">
                <a:latin typeface="Verdana"/>
                <a:cs typeface="Verdana"/>
              </a:rPr>
              <a:t> průzkumné práce </a:t>
            </a:r>
            <a:r>
              <a:rPr sz="1270" spc="-5" dirty="0">
                <a:latin typeface="Verdana"/>
                <a:cs typeface="Verdana"/>
              </a:rPr>
              <a:t>(měřicí sonda s radionuklidovým </a:t>
            </a:r>
            <a:r>
              <a:rPr sz="1270" spc="-9" dirty="0">
                <a:latin typeface="Verdana"/>
                <a:cs typeface="Verdana"/>
              </a:rPr>
              <a:t>zdrojem rtg </a:t>
            </a:r>
            <a:r>
              <a:rPr sz="1270" spc="-5" dirty="0">
                <a:latin typeface="Verdana"/>
                <a:cs typeface="Verdana"/>
              </a:rPr>
              <a:t>záření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-5" dirty="0">
                <a:latin typeface="Verdana"/>
                <a:cs typeface="Verdana"/>
              </a:rPr>
              <a:t>společně  s detektorem spouští </a:t>
            </a:r>
            <a:r>
              <a:rPr sz="1270" spc="-9" dirty="0">
                <a:latin typeface="Verdana"/>
                <a:cs typeface="Verdana"/>
              </a:rPr>
              <a:t>do</a:t>
            </a:r>
            <a:r>
              <a:rPr sz="1270" spc="-23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vrtu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176776" marR="190020" indent="-165836" algn="just">
              <a:lnSpc>
                <a:spcPct val="100699"/>
              </a:lnSpc>
              <a:buFont typeface="Symbol"/>
              <a:buChar char=""/>
              <a:tabLst>
                <a:tab pos="177352" algn="l"/>
              </a:tabLst>
            </a:pPr>
            <a:r>
              <a:rPr sz="1270" spc="-9" dirty="0">
                <a:latin typeface="Verdana"/>
                <a:cs typeface="Verdana"/>
              </a:rPr>
              <a:t>existuje </a:t>
            </a:r>
            <a:r>
              <a:rPr sz="1270" spc="-5" dirty="0">
                <a:latin typeface="Verdana"/>
                <a:cs typeface="Verdana"/>
              </a:rPr>
              <a:t>i varianta, kdy primárním </a:t>
            </a:r>
            <a:r>
              <a:rPr sz="1270" spc="-9" dirty="0">
                <a:latin typeface="Verdana"/>
                <a:cs typeface="Verdana"/>
              </a:rPr>
              <a:t>zdrojem je rtg </a:t>
            </a:r>
            <a:r>
              <a:rPr sz="1270" spc="-5" dirty="0">
                <a:latin typeface="Verdana"/>
                <a:cs typeface="Verdana"/>
              </a:rPr>
              <a:t>lampa, k </a:t>
            </a:r>
            <a:r>
              <a:rPr sz="1270" spc="-9" dirty="0">
                <a:latin typeface="Verdana"/>
                <a:cs typeface="Verdana"/>
              </a:rPr>
              <a:t>lepšímu </a:t>
            </a:r>
            <a:r>
              <a:rPr sz="1270" spc="-5" dirty="0">
                <a:latin typeface="Verdana"/>
                <a:cs typeface="Verdana"/>
              </a:rPr>
              <a:t>rozlišení linií spektra </a:t>
            </a:r>
            <a:r>
              <a:rPr sz="1270" spc="-9" dirty="0">
                <a:latin typeface="Verdana"/>
                <a:cs typeface="Verdana"/>
              </a:rPr>
              <a:t>se  </a:t>
            </a:r>
            <a:r>
              <a:rPr sz="1270" spc="-5" dirty="0">
                <a:latin typeface="Verdana"/>
                <a:cs typeface="Verdana"/>
              </a:rPr>
              <a:t>používají </a:t>
            </a:r>
            <a:r>
              <a:rPr sz="1270" spc="-9" dirty="0">
                <a:latin typeface="Verdana"/>
                <a:cs typeface="Verdana"/>
              </a:rPr>
              <a:t>polovodičové </a:t>
            </a:r>
            <a:r>
              <a:rPr sz="1270" dirty="0">
                <a:latin typeface="Verdana"/>
                <a:cs typeface="Verdana"/>
              </a:rPr>
              <a:t>Si(Li) </a:t>
            </a:r>
            <a:r>
              <a:rPr sz="1270" spc="-9" dirty="0">
                <a:latin typeface="Verdana"/>
                <a:cs typeface="Verdana"/>
              </a:rPr>
              <a:t>detektory </a:t>
            </a:r>
            <a:r>
              <a:rPr sz="1270" spc="-5" dirty="0">
                <a:latin typeface="Verdana"/>
                <a:cs typeface="Verdana"/>
              </a:rPr>
              <a:t>(tato zařízení </a:t>
            </a:r>
            <a:r>
              <a:rPr sz="1270" spc="-9" dirty="0">
                <a:latin typeface="Verdana"/>
                <a:cs typeface="Verdana"/>
              </a:rPr>
              <a:t>jsou </a:t>
            </a:r>
            <a:r>
              <a:rPr sz="1270" spc="-5" dirty="0">
                <a:latin typeface="Verdana"/>
                <a:cs typeface="Verdana"/>
              </a:rPr>
              <a:t>nepřenosná a používají </a:t>
            </a:r>
            <a:r>
              <a:rPr sz="1270" spc="-9" dirty="0">
                <a:latin typeface="Verdana"/>
                <a:cs typeface="Verdana"/>
              </a:rPr>
              <a:t>se pouze  </a:t>
            </a:r>
            <a:r>
              <a:rPr sz="1270" spc="-5" dirty="0">
                <a:latin typeface="Verdana"/>
                <a:cs typeface="Verdana"/>
              </a:rPr>
              <a:t>v </a:t>
            </a:r>
            <a:r>
              <a:rPr sz="1270" spc="-5" dirty="0" err="1">
                <a:latin typeface="Verdana"/>
                <a:cs typeface="Verdana"/>
              </a:rPr>
              <a:t>laboratoři</a:t>
            </a:r>
            <a:endParaRPr lang="cs-CZ" sz="1270" spc="-5" dirty="0">
              <a:latin typeface="Verdana"/>
              <a:cs typeface="Verdana"/>
            </a:endParaRPr>
          </a:p>
          <a:p>
            <a:pPr marL="176776" marR="190020" indent="-165836" algn="just">
              <a:lnSpc>
                <a:spcPct val="100699"/>
              </a:lnSpc>
              <a:buFont typeface="Symbol"/>
              <a:buChar char=""/>
              <a:tabLst>
                <a:tab pos="177352" algn="l"/>
              </a:tabLst>
            </a:pPr>
            <a:endParaRPr lang="cs-CZ" sz="1270" spc="-5" dirty="0">
              <a:latin typeface="Verdana"/>
              <a:cs typeface="Verdana"/>
            </a:endParaRPr>
          </a:p>
          <a:p>
            <a:pPr marL="176776" marR="190020" indent="-165836" algn="just">
              <a:lnSpc>
                <a:spcPct val="100699"/>
              </a:lnSpc>
              <a:buFont typeface="Symbol"/>
              <a:buChar char=""/>
              <a:tabLst>
                <a:tab pos="177352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050" y="3116060"/>
            <a:ext cx="7825035" cy="76944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4"/>
              </a:lnSpc>
            </a:pPr>
            <a:endParaRPr lang="cs-CZ" sz="1600" b="1" spc="-5" dirty="0">
              <a:latin typeface="Verdana"/>
              <a:cs typeface="Verdana"/>
            </a:endParaRPr>
          </a:p>
          <a:p>
            <a:pPr>
              <a:lnSpc>
                <a:spcPts val="1514"/>
              </a:lnSpc>
            </a:pPr>
            <a:r>
              <a:rPr b="1" spc="-5" dirty="0" err="1">
                <a:latin typeface="Verdana"/>
                <a:cs typeface="Verdana"/>
              </a:rPr>
              <a:t>Emis</a:t>
            </a:r>
            <a:r>
              <a:rPr lang="cs-CZ" b="1" spc="-5" dirty="0">
                <a:latin typeface="Verdana"/>
                <a:cs typeface="Verdana"/>
              </a:rPr>
              <a:t>e</a:t>
            </a:r>
            <a:r>
              <a:rPr b="1" spc="-5" dirty="0">
                <a:latin typeface="Verdana"/>
                <a:cs typeface="Verdana"/>
              </a:rPr>
              <a:t> fluorescenčního </a:t>
            </a:r>
            <a:r>
              <a:rPr b="1" dirty="0">
                <a:latin typeface="Verdana"/>
                <a:cs typeface="Verdana"/>
              </a:rPr>
              <a:t>rtg </a:t>
            </a:r>
            <a:r>
              <a:rPr b="1" spc="-5" dirty="0" err="1">
                <a:latin typeface="Verdana"/>
                <a:cs typeface="Verdana"/>
              </a:rPr>
              <a:t>záření</a:t>
            </a:r>
            <a:r>
              <a:rPr b="1" spc="-5" dirty="0">
                <a:latin typeface="Verdana"/>
                <a:cs typeface="Verdana"/>
              </a:rPr>
              <a:t> </a:t>
            </a:r>
            <a:r>
              <a:rPr lang="cs-CZ" b="1" spc="-5" dirty="0">
                <a:latin typeface="Verdana"/>
                <a:cs typeface="Verdana"/>
              </a:rPr>
              <a:t>vyvolaná </a:t>
            </a:r>
            <a:r>
              <a:rPr b="1" spc="-5" dirty="0" err="1">
                <a:latin typeface="Verdana"/>
                <a:cs typeface="Verdana"/>
              </a:rPr>
              <a:t>protony</a:t>
            </a:r>
            <a:endParaRPr lang="cs-CZ" b="1" spc="-5" dirty="0">
              <a:latin typeface="Verdana"/>
              <a:cs typeface="Verdana"/>
            </a:endParaRPr>
          </a:p>
          <a:p>
            <a:pPr>
              <a:lnSpc>
                <a:spcPts val="1514"/>
              </a:lnSpc>
            </a:pPr>
            <a:endParaRPr lang="cs-CZ" b="1" spc="-5" dirty="0">
              <a:latin typeface="Verdana"/>
              <a:cs typeface="Verdana"/>
            </a:endParaRPr>
          </a:p>
          <a:p>
            <a:pPr>
              <a:lnSpc>
                <a:spcPts val="1514"/>
              </a:lnSpc>
            </a:pPr>
            <a:r>
              <a:rPr b="1" spc="-5" dirty="0">
                <a:latin typeface="Verdana"/>
                <a:cs typeface="Verdana"/>
              </a:rPr>
              <a:t> urychlenými na energii </a:t>
            </a:r>
            <a:r>
              <a:rPr b="1" spc="14" dirty="0">
                <a:latin typeface="Verdana"/>
                <a:cs typeface="Verdana"/>
              </a:rPr>
              <a:t>1-3</a:t>
            </a:r>
            <a:r>
              <a:rPr b="1" spc="59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MeV</a:t>
            </a:r>
            <a:r>
              <a:rPr lang="cs-CZ" b="1" spc="-5" dirty="0">
                <a:latin typeface="Verdana"/>
                <a:cs typeface="Verdana"/>
              </a:rPr>
              <a:t> </a:t>
            </a:r>
            <a:r>
              <a:rPr lang="cs-CZ" b="1" spc="-5" dirty="0">
                <a:solidFill>
                  <a:srgbClr val="0070C0"/>
                </a:solidFill>
                <a:latin typeface="Verdana"/>
                <a:cs typeface="Verdana"/>
              </a:rPr>
              <a:t>– </a:t>
            </a:r>
            <a:r>
              <a:rPr lang="cs-CZ" b="1" spc="-5" dirty="0">
                <a:solidFill>
                  <a:srgbClr val="C00000"/>
                </a:solidFill>
                <a:latin typeface="Verdana"/>
                <a:cs typeface="Verdana"/>
              </a:rPr>
              <a:t>metoda PIXE</a:t>
            </a:r>
            <a:endParaRPr b="1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2414" y="4183274"/>
            <a:ext cx="7792671" cy="59678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0941">
              <a:spcBef>
                <a:spcPts val="82"/>
              </a:spcBef>
              <a:tabLst>
                <a:tab pos="218235" algn="l"/>
                <a:tab pos="218811" algn="l"/>
              </a:tabLst>
            </a:pPr>
            <a:r>
              <a:rPr lang="cs-CZ" sz="1270" spc="-9" dirty="0">
                <a:latin typeface="Verdana"/>
                <a:cs typeface="Verdana"/>
              </a:rPr>
              <a:t>T+</a:t>
            </a:r>
            <a:r>
              <a:rPr sz="1270" spc="-9" dirty="0" err="1">
                <a:latin typeface="Verdana"/>
                <a:cs typeface="Verdana"/>
              </a:rPr>
              <a:t>yto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protony interagují s absorbující </a:t>
            </a:r>
            <a:r>
              <a:rPr sz="1270" spc="-9" dirty="0">
                <a:latin typeface="Verdana"/>
                <a:cs typeface="Verdana"/>
              </a:rPr>
              <a:t>látkou, </a:t>
            </a:r>
            <a:r>
              <a:rPr sz="1270" spc="-5" dirty="0">
                <a:latin typeface="Verdana"/>
                <a:cs typeface="Verdana"/>
              </a:rPr>
              <a:t>vyrážejí z </a:t>
            </a:r>
            <a:r>
              <a:rPr sz="1270" spc="-9" dirty="0">
                <a:latin typeface="Verdana"/>
                <a:cs typeface="Verdana"/>
              </a:rPr>
              <a:t>vnitřních orbitalů </a:t>
            </a:r>
            <a:r>
              <a:rPr sz="1270" dirty="0">
                <a:latin typeface="Verdana"/>
                <a:cs typeface="Verdana"/>
              </a:rPr>
              <a:t>atomů </a:t>
            </a:r>
            <a:r>
              <a:rPr sz="1270" spc="-5" dirty="0">
                <a:latin typeface="Verdana"/>
                <a:cs typeface="Verdana"/>
              </a:rPr>
              <a:t>elektrony</a:t>
            </a:r>
            <a:r>
              <a:rPr sz="1270" spc="208" dirty="0">
                <a:latin typeface="Verdana"/>
                <a:cs typeface="Verdana"/>
              </a:rPr>
              <a:t> </a:t>
            </a:r>
            <a:r>
              <a:rPr sz="1270" spc="-9" dirty="0">
                <a:latin typeface="Symbol"/>
                <a:cs typeface="Symbol"/>
              </a:rPr>
              <a:t></a:t>
            </a:r>
            <a:endParaRPr sz="1270" dirty="0">
              <a:latin typeface="Symbol"/>
              <a:cs typeface="Symbol"/>
            </a:endParaRPr>
          </a:p>
          <a:p>
            <a:pPr marL="218235">
              <a:spcBef>
                <a:spcPts val="23"/>
              </a:spcBef>
            </a:pPr>
            <a:r>
              <a:rPr sz="1270" spc="-5" dirty="0">
                <a:latin typeface="Verdana"/>
                <a:cs typeface="Verdana"/>
              </a:rPr>
              <a:t>vznik charakteristického </a:t>
            </a:r>
            <a:r>
              <a:rPr sz="1270" dirty="0" err="1">
                <a:latin typeface="Verdana"/>
                <a:cs typeface="Verdana"/>
              </a:rPr>
              <a:t>rtg</a:t>
            </a:r>
            <a:r>
              <a:rPr sz="1270" spc="-27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záření</a:t>
            </a:r>
            <a:endParaRPr lang="cs-CZ" sz="1270" spc="-5" dirty="0">
              <a:latin typeface="Verdana"/>
              <a:cs typeface="Verdana"/>
            </a:endParaRPr>
          </a:p>
          <a:p>
            <a:pPr marL="218235">
              <a:spcBef>
                <a:spcPts val="23"/>
              </a:spcBef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7187E870-673A-4D5C-A522-1B73486BF97E}"/>
              </a:ext>
            </a:extLst>
          </p:cNvPr>
          <p:cNvSpPr txBox="1"/>
          <p:nvPr/>
        </p:nvSpPr>
        <p:spPr>
          <a:xfrm>
            <a:off x="622415" y="4941585"/>
            <a:ext cx="7792670" cy="177989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39731" rIns="0" bIns="0" rtlCol="0">
            <a:spAutoFit/>
          </a:bodyPr>
          <a:lstStyle/>
          <a:p>
            <a:pPr marL="264300" marR="637431" indent="-207294">
              <a:lnSpc>
                <a:spcPts val="1542"/>
              </a:lnSpc>
              <a:spcBef>
                <a:spcPts val="313"/>
              </a:spcBef>
              <a:buFont typeface="Symbol"/>
              <a:buChar char=""/>
              <a:tabLst>
                <a:tab pos="264300" algn="l"/>
                <a:tab pos="264876" algn="l"/>
              </a:tabLst>
            </a:pPr>
            <a:r>
              <a:rPr sz="1270" spc="-5" dirty="0">
                <a:latin typeface="Verdana"/>
                <a:cs typeface="Verdana"/>
              </a:rPr>
              <a:t>komerční </a:t>
            </a:r>
            <a:r>
              <a:rPr sz="1270" spc="-9" dirty="0">
                <a:latin typeface="Verdana"/>
                <a:cs typeface="Verdana"/>
              </a:rPr>
              <a:t>metoda pro </a:t>
            </a:r>
            <a:r>
              <a:rPr sz="1270" spc="-5" dirty="0">
                <a:latin typeface="Verdana"/>
                <a:cs typeface="Verdana"/>
              </a:rPr>
              <a:t>stanovení prvků </a:t>
            </a:r>
            <a:r>
              <a:rPr sz="1270" spc="-9" dirty="0">
                <a:latin typeface="Verdana"/>
                <a:cs typeface="Verdana"/>
              </a:rPr>
              <a:t>od </a:t>
            </a:r>
            <a:r>
              <a:rPr sz="1270" spc="9" dirty="0">
                <a:latin typeface="Verdana"/>
                <a:cs typeface="Verdana"/>
              </a:rPr>
              <a:t>Al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-5" dirty="0">
                <a:latin typeface="Verdana"/>
                <a:cs typeface="Verdana"/>
              </a:rPr>
              <a:t>nazývá </a:t>
            </a:r>
            <a:r>
              <a:rPr sz="1451" b="1" spc="5" dirty="0">
                <a:solidFill>
                  <a:srgbClr val="0000FF"/>
                </a:solidFill>
                <a:latin typeface="Verdana"/>
                <a:cs typeface="Verdana"/>
              </a:rPr>
              <a:t>PIXE </a:t>
            </a:r>
            <a:r>
              <a:rPr sz="1270" spc="-5" dirty="0">
                <a:latin typeface="Verdana"/>
                <a:cs typeface="Verdana"/>
              </a:rPr>
              <a:t>(</a:t>
            </a:r>
            <a:r>
              <a:rPr sz="1270" spc="-5" dirty="0">
                <a:solidFill>
                  <a:srgbClr val="FF0000"/>
                </a:solidFill>
                <a:latin typeface="Verdana"/>
                <a:cs typeface="Verdana"/>
              </a:rPr>
              <a:t>proton </a:t>
            </a:r>
            <a:r>
              <a:rPr sz="1270" spc="-9" dirty="0">
                <a:solidFill>
                  <a:srgbClr val="FF0000"/>
                </a:solidFill>
                <a:latin typeface="Verdana"/>
                <a:cs typeface="Verdana"/>
              </a:rPr>
              <a:t>induced </a:t>
            </a:r>
            <a:r>
              <a:rPr sz="1270" spc="-5" dirty="0">
                <a:solidFill>
                  <a:srgbClr val="FF0000"/>
                </a:solidFill>
                <a:latin typeface="Verdana"/>
                <a:cs typeface="Verdana"/>
              </a:rPr>
              <a:t>X-ray  emission</a:t>
            </a:r>
            <a:r>
              <a:rPr sz="1270" spc="-5" dirty="0">
                <a:latin typeface="Verdana"/>
                <a:cs typeface="Verdana"/>
              </a:rPr>
              <a:t>)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9"/>
              </a:spcBef>
              <a:buFont typeface="Symbol"/>
              <a:buChar char=""/>
            </a:pPr>
            <a:endParaRPr sz="1224" dirty="0">
              <a:latin typeface="Verdana"/>
              <a:cs typeface="Verdana"/>
            </a:endParaRPr>
          </a:p>
          <a:p>
            <a:pPr marL="264300" marR="50672" indent="-207294">
              <a:lnSpc>
                <a:spcPct val="101400"/>
              </a:lnSpc>
              <a:buFont typeface="Symbol"/>
              <a:buChar char=""/>
              <a:tabLst>
                <a:tab pos="264300" algn="l"/>
                <a:tab pos="264876" algn="l"/>
              </a:tabLst>
            </a:pPr>
            <a:r>
              <a:rPr sz="1270" spc="-9" dirty="0">
                <a:latin typeface="Verdana"/>
                <a:cs typeface="Verdana"/>
              </a:rPr>
              <a:t>tato metoda je </a:t>
            </a:r>
            <a:r>
              <a:rPr sz="1270" dirty="0">
                <a:latin typeface="Verdana"/>
                <a:cs typeface="Verdana"/>
              </a:rPr>
              <a:t>velmi </a:t>
            </a:r>
            <a:r>
              <a:rPr sz="1270" spc="-9" dirty="0">
                <a:latin typeface="Verdana"/>
                <a:cs typeface="Verdana"/>
              </a:rPr>
              <a:t>citlivá </a:t>
            </a:r>
            <a:r>
              <a:rPr sz="1270" spc="-5" dirty="0">
                <a:latin typeface="Verdana"/>
                <a:cs typeface="Verdana"/>
              </a:rPr>
              <a:t>a umožňuje stanovit </a:t>
            </a:r>
            <a:r>
              <a:rPr sz="1270" spc="-9" dirty="0">
                <a:latin typeface="Verdana"/>
                <a:cs typeface="Verdana"/>
              </a:rPr>
              <a:t>prvky </a:t>
            </a:r>
            <a:r>
              <a:rPr sz="1270" spc="-5" dirty="0">
                <a:latin typeface="Verdana"/>
                <a:cs typeface="Verdana"/>
              </a:rPr>
              <a:t>na </a:t>
            </a:r>
            <a:r>
              <a:rPr sz="1270" spc="-14" dirty="0">
                <a:latin typeface="Verdana"/>
                <a:cs typeface="Verdana"/>
              </a:rPr>
              <a:t>ploše </a:t>
            </a:r>
            <a:r>
              <a:rPr sz="1270" spc="-5" dirty="0">
                <a:latin typeface="Verdana"/>
                <a:cs typeface="Verdana"/>
              </a:rPr>
              <a:t>několika </a:t>
            </a:r>
            <a:r>
              <a:rPr sz="1270" spc="-5" dirty="0">
                <a:latin typeface="Symbol"/>
                <a:cs typeface="Symbol"/>
              </a:rPr>
              <a:t></a:t>
            </a:r>
            <a:r>
              <a:rPr sz="1270" spc="-5" dirty="0">
                <a:latin typeface="Verdana"/>
                <a:cs typeface="Verdana"/>
              </a:rPr>
              <a:t>m</a:t>
            </a:r>
            <a:r>
              <a:rPr sz="1224" spc="-6" baseline="30864" dirty="0">
                <a:latin typeface="Verdana"/>
                <a:cs typeface="Verdana"/>
              </a:rPr>
              <a:t>2 </a:t>
            </a:r>
            <a:r>
              <a:rPr sz="1270" spc="-9" dirty="0">
                <a:latin typeface="Verdana"/>
                <a:cs typeface="Verdana"/>
              </a:rPr>
              <a:t>– </a:t>
            </a: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protonová  </a:t>
            </a:r>
            <a:r>
              <a:rPr sz="1270" b="1" spc="-9" dirty="0">
                <a:solidFill>
                  <a:srgbClr val="0000FF"/>
                </a:solidFill>
                <a:latin typeface="Verdana"/>
                <a:cs typeface="Verdana"/>
              </a:rPr>
              <a:t>mikrosonda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5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264300" marR="250481" indent="-207294">
              <a:lnSpc>
                <a:spcPct val="101400"/>
              </a:lnSpc>
              <a:buFont typeface="Symbol"/>
              <a:buChar char=""/>
              <a:tabLst>
                <a:tab pos="264300" algn="l"/>
                <a:tab pos="264876" algn="l"/>
              </a:tabLst>
            </a:pPr>
            <a:r>
              <a:rPr sz="1270" spc="-5" dirty="0">
                <a:latin typeface="Verdana"/>
                <a:cs typeface="Verdana"/>
              </a:rPr>
              <a:t>užití </a:t>
            </a:r>
            <a:r>
              <a:rPr sz="1270" dirty="0">
                <a:latin typeface="Verdana"/>
                <a:cs typeface="Verdana"/>
              </a:rPr>
              <a:t>při </a:t>
            </a:r>
            <a:r>
              <a:rPr sz="1270" spc="-5" dirty="0">
                <a:latin typeface="Verdana"/>
                <a:cs typeface="Verdana"/>
              </a:rPr>
              <a:t>analýze </a:t>
            </a:r>
            <a:r>
              <a:rPr sz="1270" spc="-9" dirty="0">
                <a:latin typeface="Verdana"/>
                <a:cs typeface="Verdana"/>
              </a:rPr>
              <a:t>malých zrnek </a:t>
            </a:r>
            <a:r>
              <a:rPr sz="1270" spc="-5" dirty="0">
                <a:latin typeface="Verdana"/>
                <a:cs typeface="Verdana"/>
              </a:rPr>
              <a:t>minerálů v horninách, </a:t>
            </a:r>
            <a:r>
              <a:rPr sz="1270" spc="-9" dirty="0">
                <a:latin typeface="Verdana"/>
                <a:cs typeface="Verdana"/>
              </a:rPr>
              <a:t>mikrostruktur </a:t>
            </a:r>
            <a:r>
              <a:rPr sz="1270" spc="-5" dirty="0">
                <a:latin typeface="Verdana"/>
                <a:cs typeface="Verdana"/>
              </a:rPr>
              <a:t>v </a:t>
            </a:r>
            <a:r>
              <a:rPr sz="1270" spc="-9" dirty="0">
                <a:latin typeface="Verdana"/>
                <a:cs typeface="Verdana"/>
              </a:rPr>
              <a:t>elektronice </a:t>
            </a:r>
            <a:r>
              <a:rPr sz="1270" spc="-5" dirty="0">
                <a:latin typeface="Verdana"/>
                <a:cs typeface="Verdana"/>
              </a:rPr>
              <a:t>a studia  </a:t>
            </a:r>
            <a:r>
              <a:rPr sz="1270" spc="-9" dirty="0">
                <a:latin typeface="Verdana"/>
                <a:cs typeface="Verdana"/>
              </a:rPr>
              <a:t>chemické </a:t>
            </a:r>
            <a:r>
              <a:rPr sz="1270" spc="-5" dirty="0" err="1">
                <a:latin typeface="Verdana"/>
                <a:cs typeface="Verdana"/>
              </a:rPr>
              <a:t>nehomogenity</a:t>
            </a:r>
            <a:r>
              <a:rPr sz="1270" spc="-18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povrchů</a:t>
            </a:r>
            <a:endParaRPr lang="cs-CZ" sz="1270" spc="-5" dirty="0">
              <a:latin typeface="Verdana"/>
              <a:cs typeface="Verdana"/>
            </a:endParaRPr>
          </a:p>
          <a:p>
            <a:pPr marL="264300" marR="250481" indent="-207294">
              <a:lnSpc>
                <a:spcPct val="101400"/>
              </a:lnSpc>
              <a:buFont typeface="Symbol"/>
              <a:buChar char=""/>
              <a:tabLst>
                <a:tab pos="264300" algn="l"/>
                <a:tab pos="264876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6A2510-726D-4CF6-8BD6-CE9191AF01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10</a:t>
            </a:fld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34FD103-CA28-4F80-A4E3-A45FBBC7194E}"/>
              </a:ext>
            </a:extLst>
          </p:cNvPr>
          <p:cNvSpPr txBox="1"/>
          <p:nvPr/>
        </p:nvSpPr>
        <p:spPr>
          <a:xfrm>
            <a:off x="590050" y="2350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16">
              <a:spcBef>
                <a:spcPts val="95"/>
              </a:spcBef>
            </a:pPr>
            <a:r>
              <a:rPr lang="cs-CZ" b="1" dirty="0">
                <a:solidFill>
                  <a:srgbClr val="0070C0"/>
                </a:solidFill>
                <a:latin typeface="Verdana"/>
                <a:cs typeface="Verdana"/>
              </a:rPr>
              <a:t>Použití XRF</a:t>
            </a:r>
            <a:endParaRPr lang="cs-CZ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2" name="Fyzvl10-1">
            <a:hlinkClick r:id="" action="ppaction://media"/>
            <a:extLst>
              <a:ext uri="{FF2B5EF4-FFF2-40B4-BE49-F238E27FC236}">
                <a16:creationId xmlns:a16="http://schemas.microsoft.com/office/drawing/2014/main" id="{CFE7B887-E771-4C80-91EB-591F3DCD4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5085" y="1365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6" y="816829"/>
            <a:ext cx="7995770" cy="31940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Metody založené na </a:t>
            </a:r>
            <a:r>
              <a:rPr sz="2000" b="1" spc="-5" dirty="0" err="1">
                <a:solidFill>
                  <a:srgbClr val="C00000"/>
                </a:solidFill>
                <a:latin typeface="Verdana"/>
                <a:cs typeface="Verdana"/>
              </a:rPr>
              <a:t>rozptylu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b="1" spc="-5" dirty="0" err="1">
                <a:solidFill>
                  <a:srgbClr val="C00000"/>
                </a:solidFill>
                <a:latin typeface="Verdana"/>
                <a:cs typeface="Verdana"/>
              </a:rPr>
              <a:t>ionizujícího</a:t>
            </a:r>
            <a:r>
              <a:rPr sz="2000"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záření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3129" y="1631318"/>
            <a:ext cx="8030367" cy="4373883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7486" rIns="0" bIns="0" rtlCol="0">
            <a:spAutoFit/>
          </a:bodyPr>
          <a:lstStyle/>
          <a:p>
            <a:pPr marL="218236" marR="4607">
              <a:lnSpc>
                <a:spcPct val="101499"/>
              </a:lnSpc>
              <a:spcBef>
                <a:spcPts val="59"/>
              </a:spcBef>
              <a:tabLst>
                <a:tab pos="425530" algn="l"/>
                <a:tab pos="426105" algn="l"/>
              </a:tabLst>
            </a:pPr>
            <a:endParaRPr lang="cs-CZ" sz="1270" spc="-9" dirty="0">
              <a:latin typeface="Verdana"/>
              <a:cs typeface="Verdana"/>
            </a:endParaRPr>
          </a:p>
          <a:p>
            <a:pPr marL="218236" marR="4607">
              <a:lnSpc>
                <a:spcPct val="101499"/>
              </a:lnSpc>
              <a:spcBef>
                <a:spcPts val="59"/>
              </a:spcBef>
              <a:tabLst>
                <a:tab pos="425530" algn="l"/>
                <a:tab pos="426105" algn="l"/>
              </a:tabLst>
            </a:pPr>
            <a:r>
              <a:rPr sz="1270" spc="-9" dirty="0" err="1">
                <a:latin typeface="Verdana"/>
                <a:cs typeface="Verdana"/>
              </a:rPr>
              <a:t>jsou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založeny na </a:t>
            </a:r>
            <a:r>
              <a:rPr sz="1270" b="1" spc="-5" dirty="0">
                <a:solidFill>
                  <a:srgbClr val="001F5F"/>
                </a:solidFill>
                <a:latin typeface="Verdana"/>
                <a:cs typeface="Verdana"/>
              </a:rPr>
              <a:t>rozptylu </a:t>
            </a:r>
            <a:r>
              <a:rPr sz="1270" b="1" spc="-9" dirty="0">
                <a:solidFill>
                  <a:srgbClr val="001F5F"/>
                </a:solidFill>
                <a:latin typeface="Verdana"/>
                <a:cs typeface="Verdana"/>
              </a:rPr>
              <a:t>částic </a:t>
            </a:r>
            <a:r>
              <a:rPr sz="1270" spc="-9" dirty="0">
                <a:latin typeface="Verdana"/>
                <a:cs typeface="Verdana"/>
              </a:rPr>
              <a:t>při průchodu </a:t>
            </a:r>
            <a:r>
              <a:rPr sz="1270" spc="-5" dirty="0">
                <a:latin typeface="Verdana"/>
                <a:cs typeface="Verdana"/>
              </a:rPr>
              <a:t>hmotou </a:t>
            </a:r>
            <a:r>
              <a:rPr sz="1270" spc="-9" dirty="0">
                <a:latin typeface="Verdana"/>
                <a:cs typeface="Verdana"/>
              </a:rPr>
              <a:t>(tj. </a:t>
            </a:r>
            <a:r>
              <a:rPr sz="1270" dirty="0">
                <a:latin typeface="Verdana"/>
                <a:cs typeface="Verdana"/>
              </a:rPr>
              <a:t>jde </a:t>
            </a:r>
            <a:r>
              <a:rPr sz="1270" spc="-5" dirty="0">
                <a:latin typeface="Verdana"/>
                <a:cs typeface="Verdana"/>
              </a:rPr>
              <a:t>o změnu </a:t>
            </a:r>
            <a:r>
              <a:rPr sz="1270" spc="-9" dirty="0">
                <a:latin typeface="Verdana"/>
                <a:cs typeface="Verdana"/>
              </a:rPr>
              <a:t>směru pohybu </a:t>
            </a:r>
            <a:r>
              <a:rPr sz="1270" spc="-5" dirty="0">
                <a:latin typeface="Verdana"/>
                <a:cs typeface="Verdana"/>
              </a:rPr>
              <a:t>částic  </a:t>
            </a:r>
            <a:r>
              <a:rPr sz="1270" spc="-5" dirty="0" err="1">
                <a:latin typeface="Verdana"/>
                <a:cs typeface="Verdana"/>
              </a:rPr>
              <a:t>záření</a:t>
            </a:r>
            <a:r>
              <a:rPr sz="1270" spc="-5" dirty="0">
                <a:latin typeface="Verdana"/>
                <a:cs typeface="Verdana"/>
              </a:rPr>
              <a:t>)</a:t>
            </a:r>
            <a:endParaRPr lang="cs-CZ" sz="1270" spc="-5" dirty="0">
              <a:latin typeface="Verdana"/>
              <a:cs typeface="Verdana"/>
            </a:endParaRPr>
          </a:p>
          <a:p>
            <a:pPr marL="425530" marR="4607" indent="-207294">
              <a:lnSpc>
                <a:spcPct val="101499"/>
              </a:lnSpc>
              <a:spcBef>
                <a:spcPts val="59"/>
              </a:spcBef>
              <a:buFont typeface="Symbol"/>
              <a:buChar char=""/>
              <a:tabLst>
                <a:tab pos="425530" algn="l"/>
                <a:tab pos="426105" algn="l"/>
              </a:tabLst>
            </a:pPr>
            <a:endParaRPr lang="cs-CZ" sz="1270" b="1" spc="-5" dirty="0">
              <a:latin typeface="Verdana"/>
              <a:cs typeface="Verdana"/>
            </a:endParaRPr>
          </a:p>
          <a:p>
            <a:pPr marL="218236" marR="4607">
              <a:lnSpc>
                <a:spcPct val="101499"/>
              </a:lnSpc>
              <a:spcBef>
                <a:spcPts val="59"/>
              </a:spcBef>
              <a:tabLst>
                <a:tab pos="425530" algn="l"/>
                <a:tab pos="426105" algn="l"/>
              </a:tabLst>
            </a:pPr>
            <a:r>
              <a:rPr lang="cs-CZ" sz="1400" b="1" spc="-5" dirty="0">
                <a:solidFill>
                  <a:srgbClr val="0070C0"/>
                </a:solidFill>
                <a:latin typeface="Verdana"/>
                <a:cs typeface="Verdana"/>
              </a:rPr>
              <a:t>P</a:t>
            </a:r>
            <a:r>
              <a:rPr sz="1400" b="1" spc="-9" dirty="0" err="1">
                <a:solidFill>
                  <a:srgbClr val="0070C0"/>
                </a:solidFill>
                <a:latin typeface="Verdana"/>
                <a:cs typeface="Verdana"/>
              </a:rPr>
              <a:t>říčiny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0070C0"/>
                </a:solidFill>
                <a:latin typeface="Verdana"/>
                <a:cs typeface="Verdana"/>
              </a:rPr>
              <a:t>rozptylu</a:t>
            </a:r>
            <a:r>
              <a:rPr sz="1400" spc="-5" dirty="0">
                <a:solidFill>
                  <a:srgbClr val="0070C0"/>
                </a:solidFill>
                <a:latin typeface="Verdana"/>
                <a:cs typeface="Verdana"/>
              </a:rPr>
              <a:t>:</a:t>
            </a:r>
            <a:endParaRPr lang="cs-CZ" sz="1400" spc="-5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218236" marR="4607">
              <a:lnSpc>
                <a:spcPct val="101499"/>
              </a:lnSpc>
              <a:spcBef>
                <a:spcPts val="59"/>
              </a:spcBef>
              <a:tabLst>
                <a:tab pos="425530" algn="l"/>
                <a:tab pos="426105" algn="l"/>
              </a:tabLst>
            </a:pPr>
            <a:endParaRPr sz="1270" dirty="0">
              <a:latin typeface="Verdana"/>
              <a:cs typeface="Verdana"/>
            </a:endParaRPr>
          </a:p>
          <a:p>
            <a:pPr marL="1112048" lvl="1" indent="-285750">
              <a:buFont typeface="Wingdings" panose="05000000000000000000" pitchFamily="2" charset="2"/>
              <a:buChar char="§"/>
              <a:tabLst>
                <a:tab pos="954706" algn="l"/>
              </a:tabLst>
            </a:pPr>
            <a:r>
              <a:rPr lang="cs-CZ" sz="1270" spc="-5" dirty="0">
                <a:latin typeface="Verdana"/>
                <a:cs typeface="Verdana"/>
              </a:rPr>
              <a:t>rozptyl na </a:t>
            </a:r>
            <a:r>
              <a:rPr lang="cs-CZ" sz="1270" spc="-9" dirty="0">
                <a:latin typeface="Verdana"/>
                <a:cs typeface="Verdana"/>
              </a:rPr>
              <a:t>elektronech </a:t>
            </a:r>
            <a:r>
              <a:rPr lang="cs-CZ" sz="1270" spc="-5" dirty="0">
                <a:latin typeface="Verdana"/>
                <a:cs typeface="Verdana"/>
              </a:rPr>
              <a:t>(</a:t>
            </a:r>
            <a:r>
              <a:rPr lang="cs-CZ" sz="1270" spc="-5" dirty="0" err="1">
                <a:latin typeface="Verdana"/>
                <a:cs typeface="Verdana"/>
              </a:rPr>
              <a:t>Comptonův</a:t>
            </a:r>
            <a:r>
              <a:rPr lang="cs-CZ" sz="1270" spc="-5" dirty="0">
                <a:latin typeface="Verdana"/>
                <a:cs typeface="Verdana"/>
              </a:rPr>
              <a:t> rozptyl) </a:t>
            </a:r>
            <a:r>
              <a:rPr lang="cs-CZ" sz="1270" spc="-9" dirty="0">
                <a:latin typeface="Verdana"/>
                <a:cs typeface="Verdana"/>
              </a:rPr>
              <a:t>u</a:t>
            </a:r>
            <a:r>
              <a:rPr lang="cs-CZ" sz="1270" spc="36" dirty="0">
                <a:latin typeface="Verdana"/>
                <a:cs typeface="Verdana"/>
              </a:rPr>
              <a:t> </a:t>
            </a:r>
            <a:r>
              <a:rPr lang="cs-CZ" sz="1270" dirty="0">
                <a:latin typeface="Symbol"/>
                <a:cs typeface="Symbol"/>
              </a:rPr>
              <a:t></a:t>
            </a:r>
            <a:r>
              <a:rPr lang="cs-CZ" sz="1270" dirty="0">
                <a:latin typeface="Verdana"/>
                <a:cs typeface="Verdana"/>
              </a:rPr>
              <a:t>-záření</a:t>
            </a:r>
          </a:p>
          <a:p>
            <a:pPr marL="742950" lvl="1" indent="-285750">
              <a:spcBef>
                <a:spcPts val="23"/>
              </a:spcBef>
              <a:buFont typeface="Wingdings" panose="05000000000000000000" pitchFamily="2" charset="2"/>
              <a:buChar char="§"/>
            </a:pPr>
            <a:endParaRPr lang="cs-CZ" sz="1270" dirty="0">
              <a:latin typeface="Verdana"/>
              <a:cs typeface="Verdana"/>
            </a:endParaRPr>
          </a:p>
          <a:p>
            <a:pPr marL="1112048" lvl="1" indent="-285750">
              <a:spcBef>
                <a:spcPts val="5"/>
              </a:spcBef>
              <a:buFont typeface="Wingdings" panose="05000000000000000000" pitchFamily="2" charset="2"/>
              <a:buChar char="§"/>
              <a:tabLst>
                <a:tab pos="954706" algn="l"/>
              </a:tabLst>
            </a:pPr>
            <a:r>
              <a:rPr lang="cs-CZ" sz="1270" spc="-5" dirty="0">
                <a:latin typeface="Verdana"/>
                <a:cs typeface="Verdana"/>
              </a:rPr>
              <a:t>elektromagnetická </a:t>
            </a:r>
            <a:r>
              <a:rPr lang="cs-CZ" sz="1270" spc="-9" dirty="0">
                <a:latin typeface="Verdana"/>
                <a:cs typeface="Verdana"/>
              </a:rPr>
              <a:t>interakce </a:t>
            </a:r>
            <a:r>
              <a:rPr lang="cs-CZ" sz="1270" spc="-5" dirty="0">
                <a:latin typeface="Verdana"/>
                <a:cs typeface="Verdana"/>
              </a:rPr>
              <a:t>s elektrony prostředí </a:t>
            </a:r>
            <a:r>
              <a:rPr lang="cs-CZ" sz="1270" spc="-9" dirty="0">
                <a:latin typeface="Verdana"/>
                <a:cs typeface="Verdana"/>
              </a:rPr>
              <a:t>u </a:t>
            </a:r>
            <a:r>
              <a:rPr lang="cs-CZ" sz="1270" spc="-5" dirty="0">
                <a:latin typeface="Verdana"/>
                <a:cs typeface="Verdana"/>
              </a:rPr>
              <a:t>záření</a:t>
            </a:r>
            <a:r>
              <a:rPr lang="cs-CZ" sz="1270" spc="95" dirty="0">
                <a:latin typeface="Verdana"/>
                <a:cs typeface="Verdana"/>
              </a:rPr>
              <a:t> </a:t>
            </a:r>
            <a:r>
              <a:rPr lang="cs-CZ" sz="1270" spc="-5" dirty="0">
                <a:latin typeface="Symbol"/>
                <a:cs typeface="Symbol"/>
              </a:rPr>
              <a:t></a:t>
            </a:r>
            <a:endParaRPr lang="cs-CZ" sz="1270" dirty="0">
              <a:latin typeface="Symbol"/>
              <a:cs typeface="Symbol"/>
            </a:endParaRPr>
          </a:p>
          <a:p>
            <a:pPr marL="742950" lvl="1" indent="-285750">
              <a:spcBef>
                <a:spcPts val="9"/>
              </a:spcBef>
              <a:buFont typeface="Wingdings" panose="05000000000000000000" pitchFamily="2" charset="2"/>
              <a:buChar char="§"/>
            </a:pPr>
            <a:endParaRPr lang="cs-CZ" sz="1270" dirty="0">
              <a:latin typeface="Symbol"/>
              <a:cs typeface="Symbol"/>
            </a:endParaRPr>
          </a:p>
          <a:p>
            <a:pPr marL="1112048" lvl="1" indent="-285750">
              <a:spcBef>
                <a:spcPts val="5"/>
              </a:spcBef>
              <a:buFont typeface="Wingdings" panose="05000000000000000000" pitchFamily="2" charset="2"/>
              <a:buChar char="§"/>
              <a:tabLst>
                <a:tab pos="954706" algn="l"/>
              </a:tabLst>
            </a:pPr>
            <a:r>
              <a:rPr lang="cs-CZ" sz="1270" spc="-5" dirty="0">
                <a:latin typeface="Verdana"/>
                <a:cs typeface="Verdana"/>
              </a:rPr>
              <a:t>elektromagnetická </a:t>
            </a:r>
            <a:r>
              <a:rPr lang="cs-CZ" sz="1270" spc="-9" dirty="0">
                <a:latin typeface="Verdana"/>
                <a:cs typeface="Verdana"/>
              </a:rPr>
              <a:t>interakce </a:t>
            </a:r>
            <a:r>
              <a:rPr lang="cs-CZ" sz="1270" spc="-5" dirty="0">
                <a:latin typeface="Verdana"/>
                <a:cs typeface="Verdana"/>
              </a:rPr>
              <a:t>s elektrony prostředí </a:t>
            </a:r>
            <a:r>
              <a:rPr lang="cs-CZ" sz="1270" spc="-9" dirty="0">
                <a:latin typeface="Verdana"/>
                <a:cs typeface="Verdana"/>
              </a:rPr>
              <a:t>u </a:t>
            </a:r>
            <a:r>
              <a:rPr lang="cs-CZ" sz="1270" spc="-5" dirty="0">
                <a:latin typeface="Verdana"/>
                <a:cs typeface="Verdana"/>
              </a:rPr>
              <a:t>záření</a:t>
            </a:r>
            <a:r>
              <a:rPr lang="cs-CZ" sz="1270" spc="118" dirty="0">
                <a:latin typeface="Verdana"/>
                <a:cs typeface="Verdana"/>
              </a:rPr>
              <a:t> </a:t>
            </a:r>
            <a:r>
              <a:rPr lang="cs-CZ" sz="1270" spc="-5" dirty="0">
                <a:latin typeface="Symbol"/>
                <a:cs typeface="Symbol"/>
              </a:rPr>
              <a:t></a:t>
            </a:r>
            <a:endParaRPr lang="cs-CZ" sz="1270" dirty="0">
              <a:latin typeface="Symbol"/>
              <a:cs typeface="Symbol"/>
            </a:endParaRPr>
          </a:p>
          <a:p>
            <a:pPr marL="742950" lvl="1" indent="-285750">
              <a:spcBef>
                <a:spcPts val="32"/>
              </a:spcBef>
              <a:buFont typeface="Wingdings" panose="05000000000000000000" pitchFamily="2" charset="2"/>
              <a:buChar char="§"/>
            </a:pPr>
            <a:endParaRPr lang="cs-CZ" sz="1270" dirty="0">
              <a:latin typeface="Symbol"/>
              <a:cs typeface="Symbol"/>
            </a:endParaRPr>
          </a:p>
          <a:p>
            <a:pPr marL="1112048" lvl="1" indent="-285750">
              <a:buFont typeface="Wingdings" panose="05000000000000000000" pitchFamily="2" charset="2"/>
              <a:buChar char="§"/>
              <a:tabLst>
                <a:tab pos="954706" algn="l"/>
              </a:tabLst>
            </a:pPr>
            <a:r>
              <a:rPr lang="cs-CZ" sz="1270" spc="-5" dirty="0">
                <a:latin typeface="Verdana"/>
                <a:cs typeface="Verdana"/>
              </a:rPr>
              <a:t>srážky s jádry </a:t>
            </a:r>
            <a:r>
              <a:rPr lang="cs-CZ" sz="1270" spc="-9" dirty="0">
                <a:latin typeface="Verdana"/>
                <a:cs typeface="Verdana"/>
              </a:rPr>
              <a:t>u </a:t>
            </a:r>
            <a:r>
              <a:rPr lang="cs-CZ" sz="1270" spc="-5" dirty="0">
                <a:latin typeface="Verdana"/>
                <a:cs typeface="Verdana"/>
              </a:rPr>
              <a:t>neutronového</a:t>
            </a:r>
            <a:r>
              <a:rPr lang="cs-CZ" sz="1270" dirty="0">
                <a:latin typeface="Verdana"/>
                <a:cs typeface="Verdana"/>
              </a:rPr>
              <a:t> záření</a:t>
            </a:r>
          </a:p>
          <a:p>
            <a:pPr marL="1112048" lvl="1" indent="-285750">
              <a:buFont typeface="Wingdings" panose="05000000000000000000" pitchFamily="2" charset="2"/>
              <a:buChar char="§"/>
              <a:tabLst>
                <a:tab pos="954706" algn="l"/>
              </a:tabLst>
            </a:pPr>
            <a:endParaRPr lang="cs-CZ" sz="1270" b="1" spc="-9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268288" lvl="1">
              <a:tabLst>
                <a:tab pos="954706" algn="l"/>
              </a:tabLst>
            </a:pPr>
            <a:r>
              <a:rPr sz="1400" b="1" spc="-9" dirty="0" err="1">
                <a:solidFill>
                  <a:srgbClr val="0070C0"/>
                </a:solidFill>
                <a:latin typeface="Verdana"/>
                <a:cs typeface="Verdana"/>
              </a:rPr>
              <a:t>Charakteristiky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rozptylu</a:t>
            </a:r>
            <a:r>
              <a:rPr sz="1400" b="1" spc="-13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Symbol"/>
                <a:cs typeface="Symbol"/>
              </a:rPr>
              <a:t>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-záření</a:t>
            </a:r>
            <a:r>
              <a:rPr sz="1400" spc="-5" dirty="0">
                <a:solidFill>
                  <a:srgbClr val="0070C0"/>
                </a:solidFill>
                <a:latin typeface="Verdana"/>
                <a:cs typeface="Verdana"/>
              </a:rPr>
              <a:t>:</a:t>
            </a:r>
            <a:endParaRPr sz="1400"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270" dirty="0">
              <a:latin typeface="Verdana"/>
              <a:cs typeface="Verdana"/>
            </a:endParaRPr>
          </a:p>
          <a:p>
            <a:pPr marL="1112625" marR="42035" lvl="1" indent="-285750">
              <a:lnSpc>
                <a:spcPct val="101400"/>
              </a:lnSpc>
              <a:buFont typeface="Wingdings" panose="05000000000000000000" pitchFamily="2" charset="2"/>
              <a:buChar char="§"/>
              <a:tabLst>
                <a:tab pos="954706" algn="l"/>
              </a:tabLst>
            </a:pPr>
            <a:r>
              <a:rPr sz="1270" spc="-9" dirty="0">
                <a:latin typeface="Verdana"/>
                <a:cs typeface="Verdana"/>
              </a:rPr>
              <a:t>pravděpodobnost </a:t>
            </a:r>
            <a:r>
              <a:rPr sz="1270" spc="-5" dirty="0">
                <a:latin typeface="Verdana"/>
                <a:cs typeface="Verdana"/>
              </a:rPr>
              <a:t>rozptylu roste s rostoucím atomovým </a:t>
            </a:r>
            <a:r>
              <a:rPr sz="1270" spc="-9" dirty="0">
                <a:latin typeface="Verdana"/>
                <a:cs typeface="Verdana"/>
              </a:rPr>
              <a:t>(resp. </a:t>
            </a:r>
            <a:r>
              <a:rPr sz="1270" spc="-5" dirty="0">
                <a:latin typeface="Verdana"/>
                <a:cs typeface="Verdana"/>
              </a:rPr>
              <a:t>průměrným atomovým)  </a:t>
            </a:r>
            <a:r>
              <a:rPr sz="1270" spc="-9" dirty="0">
                <a:latin typeface="Verdana"/>
                <a:cs typeface="Verdana"/>
              </a:rPr>
              <a:t>číslem </a:t>
            </a:r>
            <a:r>
              <a:rPr sz="1270" spc="-5" dirty="0">
                <a:latin typeface="Verdana"/>
                <a:cs typeface="Verdana"/>
              </a:rPr>
              <a:t>vzorku </a:t>
            </a:r>
            <a:r>
              <a:rPr sz="1270" spc="-9" dirty="0">
                <a:latin typeface="Verdana"/>
                <a:cs typeface="Verdana"/>
              </a:rPr>
              <a:t>(tedy </a:t>
            </a:r>
            <a:r>
              <a:rPr sz="1270" spc="-5" dirty="0">
                <a:latin typeface="Verdana"/>
                <a:cs typeface="Verdana"/>
              </a:rPr>
              <a:t>s rostoucí hustotou rozptylující</a:t>
            </a:r>
            <a:r>
              <a:rPr sz="1270" spc="41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látky)</a:t>
            </a:r>
            <a:endParaRPr sz="1270" dirty="0">
              <a:latin typeface="Verdana"/>
              <a:cs typeface="Verdana"/>
            </a:endParaRPr>
          </a:p>
          <a:p>
            <a:pPr marL="742950" lvl="1" indent="-285750">
              <a:spcBef>
                <a:spcPts val="23"/>
              </a:spcBef>
              <a:buFont typeface="Wingdings" panose="05000000000000000000" pitchFamily="2" charset="2"/>
              <a:buChar char="§"/>
            </a:pPr>
            <a:endParaRPr sz="1270" dirty="0">
              <a:latin typeface="Verdana"/>
              <a:cs typeface="Verdana"/>
            </a:endParaRPr>
          </a:p>
          <a:p>
            <a:pPr marL="1112625" marR="247026" lvl="1" indent="-285750">
              <a:buFont typeface="Wingdings" panose="05000000000000000000" pitchFamily="2" charset="2"/>
              <a:buChar char="§"/>
              <a:tabLst>
                <a:tab pos="957585" algn="l"/>
              </a:tabLst>
            </a:pPr>
            <a:r>
              <a:rPr sz="1270" spc="-9" dirty="0">
                <a:latin typeface="Verdana"/>
                <a:cs typeface="Verdana"/>
              </a:rPr>
              <a:t>využívá se pro </a:t>
            </a:r>
            <a:r>
              <a:rPr sz="1270" spc="-5" dirty="0">
                <a:latin typeface="Verdana"/>
                <a:cs typeface="Verdana"/>
              </a:rPr>
              <a:t>stanovení hustoty </a:t>
            </a:r>
            <a:r>
              <a:rPr sz="1270" spc="-9" dirty="0">
                <a:latin typeface="Verdana"/>
                <a:cs typeface="Verdana"/>
              </a:rPr>
              <a:t>sypkých </a:t>
            </a:r>
            <a:r>
              <a:rPr sz="1270" spc="-5" dirty="0">
                <a:latin typeface="Verdana"/>
                <a:cs typeface="Verdana"/>
              </a:rPr>
              <a:t>hmot </a:t>
            </a:r>
            <a:r>
              <a:rPr sz="1270" spc="-9" dirty="0">
                <a:latin typeface="Verdana"/>
                <a:cs typeface="Verdana"/>
              </a:rPr>
              <a:t>(písek, půda) – </a:t>
            </a:r>
            <a:r>
              <a:rPr sz="1270" dirty="0">
                <a:solidFill>
                  <a:srgbClr val="0000FF"/>
                </a:solidFill>
                <a:latin typeface="Verdana"/>
                <a:cs typeface="Verdana"/>
              </a:rPr>
              <a:t>čím </a:t>
            </a:r>
            <a:r>
              <a:rPr sz="1270" spc="-9" dirty="0">
                <a:solidFill>
                  <a:srgbClr val="0000FF"/>
                </a:solidFill>
                <a:latin typeface="Verdana"/>
                <a:cs typeface="Verdana"/>
              </a:rPr>
              <a:t>je </a:t>
            </a:r>
            <a:r>
              <a:rPr sz="1270" spc="-5" dirty="0">
                <a:solidFill>
                  <a:srgbClr val="0000FF"/>
                </a:solidFill>
                <a:latin typeface="Verdana"/>
                <a:cs typeface="Verdana"/>
              </a:rPr>
              <a:t>větší </a:t>
            </a:r>
            <a:r>
              <a:rPr sz="1270" spc="-9" dirty="0" err="1">
                <a:solidFill>
                  <a:srgbClr val="0000FF"/>
                </a:solidFill>
                <a:latin typeface="Verdana"/>
                <a:cs typeface="Verdana"/>
              </a:rPr>
              <a:t>hustota</a:t>
            </a:r>
            <a:r>
              <a:rPr sz="1270" spc="-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270" spc="-9" dirty="0" err="1">
                <a:solidFill>
                  <a:srgbClr val="0000FF"/>
                </a:solidFill>
                <a:latin typeface="Verdana"/>
                <a:cs typeface="Verdana"/>
              </a:rPr>
              <a:t>látky</a:t>
            </a:r>
            <a:r>
              <a:rPr sz="1270" spc="-9" dirty="0">
                <a:solidFill>
                  <a:srgbClr val="0000FF"/>
                </a:solidFill>
                <a:latin typeface="Verdana"/>
                <a:cs typeface="Verdana"/>
              </a:rPr>
              <a:t>, </a:t>
            </a:r>
            <a:r>
              <a:rPr sz="1270" spc="-5" dirty="0">
                <a:solidFill>
                  <a:srgbClr val="0000FF"/>
                </a:solidFill>
                <a:latin typeface="Verdana"/>
                <a:cs typeface="Verdana"/>
              </a:rPr>
              <a:t>tím </a:t>
            </a:r>
            <a:r>
              <a:rPr sz="1270" spc="-9" dirty="0">
                <a:solidFill>
                  <a:srgbClr val="0000FF"/>
                </a:solidFill>
                <a:latin typeface="Verdana"/>
                <a:cs typeface="Verdana"/>
              </a:rPr>
              <a:t>méně rozptýlených </a:t>
            </a:r>
            <a:r>
              <a:rPr sz="1270" spc="-5" dirty="0">
                <a:solidFill>
                  <a:srgbClr val="0000FF"/>
                </a:solidFill>
                <a:latin typeface="Verdana"/>
                <a:cs typeface="Verdana"/>
              </a:rPr>
              <a:t>částic </a:t>
            </a:r>
            <a:r>
              <a:rPr sz="1270" spc="-9" dirty="0">
                <a:solidFill>
                  <a:srgbClr val="0000FF"/>
                </a:solidFill>
                <a:latin typeface="Verdana"/>
                <a:cs typeface="Verdana"/>
              </a:rPr>
              <a:t>dopadá </a:t>
            </a:r>
            <a:r>
              <a:rPr sz="1270" spc="-5" dirty="0" err="1">
                <a:solidFill>
                  <a:srgbClr val="0000FF"/>
                </a:solidFill>
                <a:latin typeface="Verdana"/>
                <a:cs typeface="Verdana"/>
              </a:rPr>
              <a:t>na</a:t>
            </a:r>
            <a:r>
              <a:rPr sz="1270" spc="86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270" spc="-9" dirty="0" err="1">
                <a:solidFill>
                  <a:srgbClr val="0000FF"/>
                </a:solidFill>
                <a:latin typeface="Verdana"/>
                <a:cs typeface="Verdana"/>
              </a:rPr>
              <a:t>detektor</a:t>
            </a:r>
            <a:endParaRPr lang="cs-CZ" sz="1270" spc="-9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1112625" marR="247026" lvl="1" indent="-285750">
              <a:buFont typeface="Wingdings" panose="05000000000000000000" pitchFamily="2" charset="2"/>
              <a:buChar char="§"/>
              <a:tabLst>
                <a:tab pos="957585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C8FDE5-3769-4370-811A-63890D92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11</a:t>
            </a:fld>
            <a:endParaRPr lang="cs-CZ"/>
          </a:p>
        </p:txBody>
      </p:sp>
      <p:pic>
        <p:nvPicPr>
          <p:cNvPr id="6" name="Fyzvl11-1">
            <a:hlinkClick r:id="" action="ppaction://media"/>
            <a:extLst>
              <a:ext uri="{FF2B5EF4-FFF2-40B4-BE49-F238E27FC236}">
                <a16:creationId xmlns:a16="http://schemas.microsoft.com/office/drawing/2014/main" id="{D906DEC3-D864-4975-9A3E-DC9BEAAE5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8696" y="1365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548" y="3588490"/>
            <a:ext cx="7950904" cy="3081050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437046" indent="-207294">
              <a:spcBef>
                <a:spcPts val="82"/>
              </a:spcBef>
              <a:buFont typeface="Symbol"/>
              <a:buChar char=""/>
              <a:tabLst>
                <a:tab pos="437046" algn="l"/>
                <a:tab pos="437622" algn="l"/>
              </a:tabLst>
            </a:pPr>
            <a:endParaRPr lang="cs-CZ" sz="1400" spc="-9" dirty="0">
              <a:latin typeface="Verdana"/>
              <a:cs typeface="Verdana"/>
            </a:endParaRPr>
          </a:p>
          <a:p>
            <a:pPr marL="437046" indent="-207294">
              <a:spcBef>
                <a:spcPts val="82"/>
              </a:spcBef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400" spc="-9" dirty="0" err="1">
                <a:latin typeface="Verdana"/>
                <a:cs typeface="Verdana"/>
              </a:rPr>
              <a:t>jako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zdroj záření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používá: </a:t>
            </a:r>
            <a:r>
              <a:rPr b="1" spc="-6" baseline="30864" dirty="0">
                <a:solidFill>
                  <a:srgbClr val="FF0000"/>
                </a:solidFill>
                <a:latin typeface="Verdana"/>
                <a:cs typeface="Verdana"/>
              </a:rPr>
              <a:t>241</a:t>
            </a:r>
            <a:r>
              <a:rPr b="1" spc="-5" dirty="0">
                <a:solidFill>
                  <a:srgbClr val="FF0000"/>
                </a:solidFill>
                <a:latin typeface="Verdana"/>
                <a:cs typeface="Verdana"/>
              </a:rPr>
              <a:t>Am,</a:t>
            </a:r>
            <a:r>
              <a:rPr b="1" spc="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b="1" baseline="30864" dirty="0">
                <a:solidFill>
                  <a:srgbClr val="FF0000"/>
                </a:solidFill>
                <a:latin typeface="Verdana"/>
                <a:cs typeface="Verdana"/>
              </a:rPr>
              <a:t>137</a:t>
            </a:r>
            <a:r>
              <a:rPr b="1" dirty="0">
                <a:solidFill>
                  <a:srgbClr val="FF0000"/>
                </a:solidFill>
                <a:latin typeface="Verdana"/>
                <a:cs typeface="Verdana"/>
              </a:rPr>
              <a:t>Cs</a:t>
            </a:r>
            <a:endParaRPr dirty="0">
              <a:latin typeface="Verdana"/>
              <a:cs typeface="Verdana"/>
            </a:endParaRPr>
          </a:p>
          <a:p>
            <a:pPr marL="437046" indent="-207294">
              <a:spcBef>
                <a:spcPts val="23"/>
              </a:spcBef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400" spc="-9" dirty="0">
                <a:latin typeface="Verdana"/>
                <a:cs typeface="Verdana"/>
              </a:rPr>
              <a:t>sondu </a:t>
            </a:r>
            <a:r>
              <a:rPr sz="1400" spc="-5" dirty="0">
                <a:latin typeface="Verdana"/>
                <a:cs typeface="Verdana"/>
              </a:rPr>
              <a:t>(přikládá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k </a:t>
            </a:r>
            <a:r>
              <a:rPr sz="1400" spc="-9" dirty="0">
                <a:latin typeface="Verdana"/>
                <a:cs typeface="Verdana"/>
              </a:rPr>
              <a:t>povrchu </a:t>
            </a:r>
            <a:r>
              <a:rPr sz="1400" spc="-5" dirty="0">
                <a:latin typeface="Verdana"/>
                <a:cs typeface="Verdana"/>
              </a:rPr>
              <a:t>materiálu) </a:t>
            </a:r>
            <a:r>
              <a:rPr sz="1400" spc="-18" dirty="0">
                <a:latin typeface="Verdana"/>
                <a:cs typeface="Verdana"/>
              </a:rPr>
              <a:t>lze </a:t>
            </a:r>
            <a:r>
              <a:rPr sz="1400" spc="-5" dirty="0">
                <a:latin typeface="Verdana"/>
                <a:cs typeface="Verdana"/>
              </a:rPr>
              <a:t>kalibrovat přímo v </a:t>
            </a:r>
            <a:r>
              <a:rPr sz="1400" spc="-9" dirty="0">
                <a:latin typeface="Verdana"/>
                <a:cs typeface="Verdana"/>
              </a:rPr>
              <a:t>hodnotách </a:t>
            </a:r>
            <a:r>
              <a:rPr sz="1400" spc="-5" dirty="0">
                <a:latin typeface="Verdana"/>
                <a:cs typeface="Verdana"/>
              </a:rPr>
              <a:t>hustoty</a:t>
            </a:r>
            <a:r>
              <a:rPr sz="1400" spc="295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materiálu</a:t>
            </a:r>
            <a:endParaRPr sz="1400" dirty="0">
              <a:latin typeface="Verdana"/>
              <a:cs typeface="Verdana"/>
            </a:endParaRPr>
          </a:p>
          <a:p>
            <a:pPr marL="437046" marR="210174" indent="-207294">
              <a:spcBef>
                <a:spcPts val="23"/>
              </a:spcBef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400" spc="-9" dirty="0">
                <a:latin typeface="Verdana"/>
                <a:cs typeface="Verdana"/>
              </a:rPr>
              <a:t>sonda se vkládá </a:t>
            </a:r>
            <a:r>
              <a:rPr sz="1400" dirty="0">
                <a:latin typeface="Verdana"/>
                <a:cs typeface="Verdana"/>
              </a:rPr>
              <a:t>do </a:t>
            </a:r>
            <a:r>
              <a:rPr sz="1400" spc="-9" dirty="0">
                <a:latin typeface="Verdana"/>
                <a:cs typeface="Verdana"/>
              </a:rPr>
              <a:t>sypkého </a:t>
            </a:r>
            <a:r>
              <a:rPr sz="1400" spc="-5" dirty="0">
                <a:latin typeface="Verdana"/>
                <a:cs typeface="Verdana"/>
              </a:rPr>
              <a:t>materiálu, primární záření </a:t>
            </a:r>
            <a:r>
              <a:rPr sz="1400" spc="-9" dirty="0">
                <a:latin typeface="Verdana"/>
                <a:cs typeface="Verdana"/>
              </a:rPr>
              <a:t>se ve </a:t>
            </a:r>
            <a:r>
              <a:rPr sz="1400" spc="-5" dirty="0">
                <a:latin typeface="Verdana"/>
                <a:cs typeface="Verdana"/>
              </a:rPr>
              <a:t>směru </a:t>
            </a:r>
            <a:r>
              <a:rPr sz="1400" spc="-9" dirty="0">
                <a:latin typeface="Verdana"/>
                <a:cs typeface="Verdana"/>
              </a:rPr>
              <a:t>detektoru </a:t>
            </a:r>
            <a:r>
              <a:rPr sz="1400" spc="-5" dirty="0">
                <a:latin typeface="Verdana"/>
                <a:cs typeface="Verdana"/>
              </a:rPr>
              <a:t>odstiňuje a  </a:t>
            </a:r>
            <a:r>
              <a:rPr sz="1400" spc="-9" dirty="0">
                <a:latin typeface="Verdana"/>
                <a:cs typeface="Verdana"/>
              </a:rPr>
              <a:t>registruje se pouze </a:t>
            </a:r>
            <a:r>
              <a:rPr sz="1400" spc="-5" dirty="0">
                <a:latin typeface="Verdana"/>
                <a:cs typeface="Verdana"/>
              </a:rPr>
              <a:t>vystupující rozptýlené záření </a:t>
            </a:r>
            <a:r>
              <a:rPr sz="1400" dirty="0">
                <a:latin typeface="Verdana"/>
                <a:cs typeface="Verdana"/>
              </a:rPr>
              <a:t>(</a:t>
            </a:r>
            <a:r>
              <a:rPr sz="1400" dirty="0">
                <a:solidFill>
                  <a:srgbClr val="0000FF"/>
                </a:solidFill>
                <a:latin typeface="Verdana"/>
                <a:cs typeface="Verdana"/>
              </a:rPr>
              <a:t>tzv.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zpětný</a:t>
            </a:r>
            <a:r>
              <a:rPr sz="1400" spc="1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0000FF"/>
                </a:solidFill>
                <a:latin typeface="Verdana"/>
                <a:cs typeface="Verdana"/>
              </a:rPr>
              <a:t>rozptyl</a:t>
            </a:r>
            <a:r>
              <a:rPr sz="1400" dirty="0">
                <a:latin typeface="Verdana"/>
                <a:cs typeface="Verdana"/>
              </a:rPr>
              <a:t>)</a:t>
            </a:r>
          </a:p>
          <a:p>
            <a:pPr marL="437046" indent="-207294">
              <a:spcBef>
                <a:spcPts val="23"/>
              </a:spcBef>
              <a:buFont typeface="Symbol"/>
              <a:buChar char=""/>
              <a:tabLst>
                <a:tab pos="437046" algn="l"/>
                <a:tab pos="437622" algn="l"/>
              </a:tabLst>
            </a:pPr>
            <a:r>
              <a:rPr sz="1400" spc="-9" dirty="0">
                <a:latin typeface="Verdana"/>
                <a:cs typeface="Verdana"/>
              </a:rPr>
              <a:t>metoda se používá </a:t>
            </a:r>
            <a:r>
              <a:rPr sz="1400" spc="-5" dirty="0">
                <a:latin typeface="Verdana"/>
                <a:cs typeface="Verdana"/>
              </a:rPr>
              <a:t>v průzkumu podloží staveb </a:t>
            </a:r>
            <a:r>
              <a:rPr sz="1400" spc="-9" dirty="0">
                <a:latin typeface="Verdana"/>
                <a:cs typeface="Verdana"/>
              </a:rPr>
              <a:t>(tzv. </a:t>
            </a:r>
            <a:r>
              <a:rPr sz="1400" spc="-9" dirty="0">
                <a:solidFill>
                  <a:srgbClr val="0000FF"/>
                </a:solidFill>
                <a:latin typeface="Symbol"/>
                <a:cs typeface="Symbol"/>
              </a:rPr>
              <a:t>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-</a:t>
            </a:r>
            <a:r>
              <a:rPr sz="1400" spc="-9" dirty="0">
                <a:solidFill>
                  <a:srgbClr val="0000FF"/>
                </a:solidFill>
                <a:latin typeface="Symbol"/>
                <a:cs typeface="Symbol"/>
              </a:rPr>
              <a:t></a:t>
            </a:r>
            <a:r>
              <a:rPr sz="1400" spc="263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karotáž</a:t>
            </a:r>
            <a:r>
              <a:rPr sz="1400" spc="-5" dirty="0">
                <a:latin typeface="Verdana"/>
                <a:cs typeface="Verdana"/>
              </a:rPr>
              <a:t>)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45"/>
              </a:spcBef>
              <a:buFont typeface="Symbol"/>
              <a:buChar char=""/>
            </a:pPr>
            <a:endParaRPr sz="1400" dirty="0">
              <a:latin typeface="Verdana"/>
              <a:cs typeface="Verdana"/>
            </a:endParaRPr>
          </a:p>
          <a:p>
            <a:pPr marL="23033">
              <a:spcBef>
                <a:spcPts val="5"/>
              </a:spcBef>
            </a:pPr>
            <a:r>
              <a:rPr sz="1400" b="1" spc="-14" dirty="0">
                <a:solidFill>
                  <a:srgbClr val="0000FF"/>
                </a:solidFill>
                <a:latin typeface="Verdana"/>
                <a:cs typeface="Verdana"/>
              </a:rPr>
              <a:t>Lze </a:t>
            </a:r>
            <a:r>
              <a:rPr sz="1400" b="1" spc="-9" dirty="0">
                <a:solidFill>
                  <a:srgbClr val="0000FF"/>
                </a:solidFill>
                <a:latin typeface="Verdana"/>
                <a:cs typeface="Verdana"/>
              </a:rPr>
              <a:t>zjišťovat</a:t>
            </a:r>
            <a:r>
              <a:rPr sz="1400" b="1" spc="5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mj</a:t>
            </a:r>
            <a:r>
              <a:rPr sz="1400" b="1" spc="-5" dirty="0">
                <a:latin typeface="Verdana"/>
                <a:cs typeface="Verdana"/>
              </a:rPr>
              <a:t>.</a:t>
            </a:r>
            <a:endParaRPr sz="1400" b="1" dirty="0">
              <a:latin typeface="Verdana"/>
              <a:cs typeface="Verdana"/>
            </a:endParaRPr>
          </a:p>
          <a:p>
            <a:pPr marL="517660" lvl="1" indent="-207870">
              <a:spcBef>
                <a:spcPts val="18"/>
              </a:spcBef>
              <a:buFont typeface="Symbol"/>
              <a:buChar char=""/>
              <a:tabLst>
                <a:tab pos="517660" algn="l"/>
                <a:tab pos="518236" algn="l"/>
              </a:tabLst>
            </a:pPr>
            <a:r>
              <a:rPr sz="1400" spc="-9" dirty="0">
                <a:latin typeface="Verdana"/>
                <a:cs typeface="Verdana"/>
              </a:rPr>
              <a:t>mocnost </a:t>
            </a:r>
            <a:r>
              <a:rPr sz="1400" spc="-5" dirty="0">
                <a:latin typeface="Verdana"/>
                <a:cs typeface="Verdana"/>
              </a:rPr>
              <a:t>a </a:t>
            </a:r>
            <a:r>
              <a:rPr sz="1400" dirty="0">
                <a:latin typeface="Verdana"/>
                <a:cs typeface="Verdana"/>
              </a:rPr>
              <a:t>uložení </a:t>
            </a:r>
            <a:r>
              <a:rPr sz="1400" spc="-5" dirty="0">
                <a:latin typeface="Verdana"/>
                <a:cs typeface="Verdana"/>
              </a:rPr>
              <a:t>uhelných slojí (hustota </a:t>
            </a:r>
            <a:r>
              <a:rPr sz="1400" dirty="0">
                <a:latin typeface="Verdana"/>
                <a:cs typeface="Verdana"/>
              </a:rPr>
              <a:t>uhlí </a:t>
            </a:r>
            <a:r>
              <a:rPr sz="1400" spc="-9" dirty="0">
                <a:latin typeface="Verdana"/>
                <a:cs typeface="Verdana"/>
              </a:rPr>
              <a:t>je </a:t>
            </a:r>
            <a:r>
              <a:rPr sz="1400" spc="-5" dirty="0">
                <a:latin typeface="Verdana"/>
                <a:cs typeface="Verdana"/>
              </a:rPr>
              <a:t>jiná </a:t>
            </a:r>
            <a:r>
              <a:rPr sz="1400" spc="5" dirty="0">
                <a:latin typeface="Verdana"/>
                <a:cs typeface="Verdana"/>
              </a:rPr>
              <a:t>než </a:t>
            </a:r>
            <a:r>
              <a:rPr sz="1400" spc="-5" dirty="0">
                <a:latin typeface="Verdana"/>
                <a:cs typeface="Verdana"/>
              </a:rPr>
              <a:t>hustota </a:t>
            </a:r>
            <a:r>
              <a:rPr sz="1400" spc="-9" dirty="0">
                <a:latin typeface="Verdana"/>
                <a:cs typeface="Verdana"/>
              </a:rPr>
              <a:t>okolní</a:t>
            </a:r>
            <a:r>
              <a:rPr sz="1400" spc="14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hlušiny)</a:t>
            </a:r>
            <a:endParaRPr sz="1400" dirty="0">
              <a:latin typeface="Verdana"/>
              <a:cs typeface="Verdana"/>
            </a:endParaRPr>
          </a:p>
          <a:p>
            <a:pPr marL="517660" lvl="1" indent="-207870">
              <a:buFont typeface="Symbol"/>
              <a:buChar char=""/>
              <a:tabLst>
                <a:tab pos="517660" algn="l"/>
                <a:tab pos="518236" algn="l"/>
              </a:tabLst>
            </a:pPr>
            <a:r>
              <a:rPr sz="1400" spc="-9" dirty="0">
                <a:latin typeface="Verdana"/>
                <a:cs typeface="Verdana"/>
              </a:rPr>
              <a:t>obsah popela </a:t>
            </a:r>
            <a:r>
              <a:rPr sz="1400" spc="-5" dirty="0">
                <a:latin typeface="Verdana"/>
                <a:cs typeface="Verdana"/>
              </a:rPr>
              <a:t>v</a:t>
            </a:r>
            <a:r>
              <a:rPr sz="1400" spc="54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uhlí</a:t>
            </a:r>
          </a:p>
          <a:p>
            <a:pPr marL="517660" lvl="1" indent="-207870">
              <a:spcBef>
                <a:spcPts val="23"/>
              </a:spcBef>
              <a:buFont typeface="Symbol"/>
              <a:buChar char=""/>
              <a:tabLst>
                <a:tab pos="517660" algn="l"/>
                <a:tab pos="518236" algn="l"/>
              </a:tabLst>
            </a:pPr>
            <a:r>
              <a:rPr sz="1400" spc="-9" dirty="0">
                <a:latin typeface="Verdana"/>
                <a:cs typeface="Verdana"/>
              </a:rPr>
              <a:t>obsah </a:t>
            </a:r>
            <a:r>
              <a:rPr sz="1400" spc="-5" dirty="0">
                <a:latin typeface="Verdana"/>
                <a:cs typeface="Verdana"/>
              </a:rPr>
              <a:t>ropy a zemního </a:t>
            </a:r>
            <a:r>
              <a:rPr sz="1400" spc="-9" dirty="0">
                <a:latin typeface="Verdana"/>
                <a:cs typeface="Verdana"/>
              </a:rPr>
              <a:t>plynu </a:t>
            </a:r>
            <a:r>
              <a:rPr sz="1400" spc="-5" dirty="0">
                <a:latin typeface="Verdana"/>
                <a:cs typeface="Verdana"/>
              </a:rPr>
              <a:t>v</a:t>
            </a:r>
            <a:r>
              <a:rPr sz="1400" spc="77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horninách</a:t>
            </a:r>
            <a:endParaRPr sz="1400" dirty="0">
              <a:latin typeface="Verdana"/>
              <a:cs typeface="Verdana"/>
            </a:endParaRPr>
          </a:p>
          <a:p>
            <a:pPr marL="517660" lvl="1" indent="-207870">
              <a:spcBef>
                <a:spcPts val="27"/>
              </a:spcBef>
              <a:buFont typeface="Symbol"/>
              <a:buChar char=""/>
              <a:tabLst>
                <a:tab pos="517660" algn="l"/>
                <a:tab pos="518236" algn="l"/>
              </a:tabLst>
            </a:pPr>
            <a:r>
              <a:rPr sz="1400" spc="-5" dirty="0">
                <a:latin typeface="Verdana"/>
                <a:cs typeface="Verdana"/>
              </a:rPr>
              <a:t>geologický </a:t>
            </a:r>
            <a:r>
              <a:rPr sz="1400" spc="-9" dirty="0">
                <a:latin typeface="Verdana"/>
                <a:cs typeface="Verdana"/>
              </a:rPr>
              <a:t>stav </a:t>
            </a:r>
            <a:r>
              <a:rPr sz="1400" spc="-5" dirty="0">
                <a:latin typeface="Verdana"/>
                <a:cs typeface="Verdana"/>
              </a:rPr>
              <a:t>horniny (např. umístění </a:t>
            </a:r>
            <a:r>
              <a:rPr sz="1400" spc="-9" dirty="0">
                <a:latin typeface="Verdana"/>
                <a:cs typeface="Verdana"/>
              </a:rPr>
              <a:t>trhlin</a:t>
            </a:r>
            <a:r>
              <a:rPr sz="1400" spc="27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apod</a:t>
            </a:r>
            <a:r>
              <a:rPr sz="1400" spc="-5" dirty="0">
                <a:latin typeface="Verdana"/>
                <a:cs typeface="Verdana"/>
              </a:rPr>
              <a:t>.)</a:t>
            </a:r>
            <a:endParaRPr lang="cs-CZ" sz="1400" spc="-5" dirty="0">
              <a:latin typeface="Verdana"/>
              <a:cs typeface="Verdana"/>
            </a:endParaRPr>
          </a:p>
          <a:p>
            <a:pPr marL="517660" lvl="1" indent="-207870">
              <a:spcBef>
                <a:spcPts val="27"/>
              </a:spcBef>
              <a:buFont typeface="Symbol"/>
              <a:buChar char=""/>
              <a:tabLst>
                <a:tab pos="517660" algn="l"/>
                <a:tab pos="518236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3446" y="172150"/>
            <a:ext cx="4298076" cy="3269511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747022-C8FC-4490-983F-F48F9476D3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12</a:t>
            </a:fld>
            <a:endParaRPr lang="cs-CZ"/>
          </a:p>
        </p:txBody>
      </p:sp>
      <p:pic>
        <p:nvPicPr>
          <p:cNvPr id="5" name="Fyzvl12-1">
            <a:hlinkClick r:id="" action="ppaction://media"/>
            <a:extLst>
              <a:ext uri="{FF2B5EF4-FFF2-40B4-BE49-F238E27FC236}">
                <a16:creationId xmlns:a16="http://schemas.microsoft.com/office/drawing/2014/main" id="{A2E95511-177C-42DC-A352-6BE50ACB6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Fyzvl12-1">
            <a:hlinkClick r:id="" action="ppaction://media"/>
            <a:extLst>
              <a:ext uri="{FF2B5EF4-FFF2-40B4-BE49-F238E27FC236}">
                <a16:creationId xmlns:a16="http://schemas.microsoft.com/office/drawing/2014/main" id="{2631848D-4B1E-42F1-9C84-534077080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2652" y="5116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9869" y="594421"/>
            <a:ext cx="7281601" cy="1149240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b="1" spc="-9" dirty="0">
                <a:solidFill>
                  <a:srgbClr val="0070C0"/>
                </a:solidFill>
                <a:latin typeface="Verdana"/>
                <a:cs typeface="Verdana"/>
              </a:rPr>
              <a:t>Charakteristiky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rozptylu</a:t>
            </a:r>
            <a:r>
              <a:rPr b="1" spc="-150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0070C0"/>
                </a:solidFill>
                <a:latin typeface="Symbol"/>
                <a:cs typeface="Symbol"/>
              </a:rPr>
              <a:t>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-záření:</a:t>
            </a:r>
            <a:endParaRPr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spcBef>
                <a:spcPts val="45"/>
              </a:spcBef>
            </a:pPr>
            <a:endParaRPr sz="1400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417468"/>
            <a:r>
              <a:rPr sz="1400" spc="-9" dirty="0">
                <a:latin typeface="Verdana"/>
                <a:cs typeface="Verdana"/>
              </a:rPr>
              <a:t>intenzita </a:t>
            </a:r>
            <a:r>
              <a:rPr sz="1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-záření </a:t>
            </a:r>
            <a:r>
              <a:rPr sz="1400" spc="-5" dirty="0">
                <a:latin typeface="Verdana"/>
                <a:cs typeface="Verdana"/>
              </a:rPr>
              <a:t>vystupujícího z měřené </a:t>
            </a:r>
            <a:r>
              <a:rPr sz="1400" spc="-9" dirty="0">
                <a:latin typeface="Verdana"/>
                <a:cs typeface="Verdana"/>
              </a:rPr>
              <a:t>látky </a:t>
            </a:r>
            <a:r>
              <a:rPr sz="1400" spc="-5" dirty="0">
                <a:latin typeface="Verdana"/>
                <a:cs typeface="Verdana"/>
              </a:rPr>
              <a:t>závisí na atomovém </a:t>
            </a:r>
            <a:r>
              <a:rPr sz="1400" spc="-9" dirty="0">
                <a:latin typeface="Verdana"/>
                <a:cs typeface="Verdana"/>
              </a:rPr>
              <a:t>čísle Z</a:t>
            </a:r>
            <a:r>
              <a:rPr sz="1400" spc="177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rozptylujícího</a:t>
            </a:r>
            <a:r>
              <a:rPr lang="cs-CZ" sz="1400" spc="-5" dirty="0">
                <a:latin typeface="Verdana"/>
                <a:cs typeface="Verdana"/>
              </a:rPr>
              <a:t> materiálu</a:t>
            </a:r>
          </a:p>
          <a:p>
            <a:pPr marL="417468"/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869" y="2308248"/>
            <a:ext cx="7281601" cy="644473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8637" rIns="0" bIns="0" rtlCol="0">
            <a:spAutoFit/>
          </a:bodyPr>
          <a:lstStyle/>
          <a:p>
            <a:pPr marL="11516" marR="4607">
              <a:lnSpc>
                <a:spcPct val="100800"/>
              </a:lnSpc>
              <a:spcBef>
                <a:spcPts val="68"/>
              </a:spcBef>
            </a:pPr>
            <a:r>
              <a:rPr sz="1400" spc="-9" dirty="0">
                <a:latin typeface="Verdana"/>
                <a:cs typeface="Verdana"/>
              </a:rPr>
              <a:t>metoda se používá </a:t>
            </a:r>
            <a:r>
              <a:rPr sz="1400" spc="-5" dirty="0">
                <a:latin typeface="Verdana"/>
                <a:cs typeface="Verdana"/>
              </a:rPr>
              <a:t>k měření tenkých vrstev kovových povlaků na podkladovém materiálu  </a:t>
            </a:r>
            <a:r>
              <a:rPr sz="1400" spc="-9" dirty="0">
                <a:latin typeface="Verdana"/>
                <a:cs typeface="Verdana"/>
              </a:rPr>
              <a:t>(skleněná zrcadla), </a:t>
            </a:r>
            <a:r>
              <a:rPr sz="1400" dirty="0">
                <a:latin typeface="Verdana"/>
                <a:cs typeface="Verdana"/>
              </a:rPr>
              <a:t>je-li </a:t>
            </a:r>
            <a:r>
              <a:rPr sz="1400" spc="-9" dirty="0">
                <a:latin typeface="Verdana"/>
                <a:cs typeface="Verdana"/>
              </a:rPr>
              <a:t>splněna podmínka </a:t>
            </a:r>
            <a:r>
              <a:rPr sz="1400" spc="-5" dirty="0">
                <a:latin typeface="Verdana"/>
                <a:cs typeface="Verdana"/>
              </a:rPr>
              <a:t>dostatečného </a:t>
            </a:r>
            <a:r>
              <a:rPr sz="1400" spc="-9" dirty="0">
                <a:latin typeface="Verdana"/>
                <a:cs typeface="Verdana"/>
              </a:rPr>
              <a:t>rozdílu </a:t>
            </a:r>
            <a:r>
              <a:rPr sz="1400" spc="-5" dirty="0">
                <a:latin typeface="Verdana"/>
                <a:cs typeface="Verdana"/>
              </a:rPr>
              <a:t>v atomových </a:t>
            </a:r>
            <a:r>
              <a:rPr sz="1400" spc="-9" dirty="0">
                <a:latin typeface="Verdana"/>
                <a:cs typeface="Verdana"/>
              </a:rPr>
              <a:t>číslech </a:t>
            </a:r>
            <a:r>
              <a:rPr sz="1400" dirty="0" err="1">
                <a:latin typeface="Verdana"/>
                <a:cs typeface="Verdana"/>
              </a:rPr>
              <a:t>obou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materiálů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04711" y="1799711"/>
            <a:ext cx="1865652" cy="325113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  <a:ln w="9144">
            <a:solidFill>
              <a:srgbClr val="000000"/>
            </a:solidFill>
          </a:ln>
        </p:spPr>
        <p:txBody>
          <a:bodyPr vert="horz" wrap="square" lIns="0" tIns="45490" rIns="0" bIns="0" rtlCol="0">
            <a:spAutoFit/>
          </a:bodyPr>
          <a:lstStyle/>
          <a:p>
            <a:pPr marL="374857">
              <a:spcBef>
                <a:spcPts val="358"/>
              </a:spcBef>
            </a:pP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I 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=</a:t>
            </a:r>
            <a:r>
              <a:rPr sz="1814" b="1" spc="-3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814" b="1" dirty="0">
                <a:solidFill>
                  <a:srgbClr val="0000FF"/>
                </a:solidFill>
                <a:latin typeface="Verdana"/>
                <a:cs typeface="Verdana"/>
              </a:rPr>
              <a:t>kZ</a:t>
            </a:r>
            <a:r>
              <a:rPr sz="1768" b="1" baseline="29914" dirty="0">
                <a:solidFill>
                  <a:srgbClr val="0000FF"/>
                </a:solidFill>
                <a:latin typeface="Verdana"/>
                <a:cs typeface="Verdana"/>
              </a:rPr>
              <a:t>2/3</a:t>
            </a:r>
            <a:endParaRPr sz="1768" baseline="29914" dirty="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2178" y="3319568"/>
            <a:ext cx="5910719" cy="3192743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A36F04-2B81-457D-8D5E-157CCED318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13</a:t>
            </a:fld>
            <a:endParaRPr lang="cs-CZ"/>
          </a:p>
        </p:txBody>
      </p:sp>
      <p:pic>
        <p:nvPicPr>
          <p:cNvPr id="7" name="Fyzvl13-1">
            <a:hlinkClick r:id="" action="ppaction://media"/>
            <a:extLst>
              <a:ext uri="{FF2B5EF4-FFF2-40B4-BE49-F238E27FC236}">
                <a16:creationId xmlns:a16="http://schemas.microsoft.com/office/drawing/2014/main" id="{77F20B0C-A071-4DE8-913A-09ABB4CC4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4131" y="5944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7000" y="347220"/>
            <a:ext cx="7985200" cy="6030319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3033">
              <a:spcBef>
                <a:spcPts val="82"/>
              </a:spcBef>
            </a:pPr>
            <a:r>
              <a:rPr b="1" spc="-9" dirty="0">
                <a:solidFill>
                  <a:srgbClr val="0070C0"/>
                </a:solidFill>
                <a:latin typeface="Verdana"/>
                <a:cs typeface="Verdana"/>
              </a:rPr>
              <a:t>Charakteristiky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rozptylu</a:t>
            </a:r>
            <a:r>
              <a:rPr b="1" spc="-13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0070C0"/>
                </a:solidFill>
                <a:latin typeface="Symbol"/>
                <a:cs typeface="Symbol"/>
              </a:rPr>
              <a:t>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-záření:</a:t>
            </a:r>
            <a:endParaRPr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spcBef>
                <a:spcPts val="45"/>
              </a:spcBef>
            </a:pPr>
            <a:endParaRPr sz="1400" dirty="0">
              <a:latin typeface="Verdana"/>
              <a:cs typeface="Verdana"/>
            </a:endParaRPr>
          </a:p>
          <a:p>
            <a:pPr marL="733592" marR="34549" indent="-207870">
              <a:lnSpc>
                <a:spcPct val="150000"/>
              </a:lnSpc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sz="1270" spc="-9" dirty="0">
                <a:latin typeface="Verdana"/>
                <a:cs typeface="Verdana"/>
              </a:rPr>
              <a:t>využívá se faktu, </a:t>
            </a:r>
            <a:r>
              <a:rPr sz="1270" spc="-14" dirty="0">
                <a:latin typeface="Verdana"/>
                <a:cs typeface="Verdana"/>
              </a:rPr>
              <a:t>že </a:t>
            </a:r>
            <a:r>
              <a:rPr sz="1270" spc="-9" dirty="0">
                <a:latin typeface="Verdana"/>
                <a:cs typeface="Verdana"/>
              </a:rPr>
              <a:t>energie </a:t>
            </a:r>
            <a:r>
              <a:rPr sz="1270" spc="-5" dirty="0">
                <a:latin typeface="Verdana"/>
                <a:cs typeface="Verdana"/>
              </a:rPr>
              <a:t>rozptýleného záření závisí na hmotnosti rozptylujících </a:t>
            </a:r>
            <a:r>
              <a:rPr sz="1270" dirty="0">
                <a:latin typeface="Verdana"/>
                <a:cs typeface="Verdana"/>
              </a:rPr>
              <a:t>atomů, </a:t>
            </a:r>
            <a:r>
              <a:rPr sz="1270" spc="-5" dirty="0" err="1">
                <a:latin typeface="Verdana"/>
                <a:cs typeface="Verdana"/>
              </a:rPr>
              <a:t>potažmo</a:t>
            </a:r>
            <a:r>
              <a:rPr sz="1270" spc="-5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tedy </a:t>
            </a:r>
            <a:r>
              <a:rPr sz="1270" spc="-5" dirty="0">
                <a:latin typeface="Verdana"/>
                <a:cs typeface="Verdana"/>
              </a:rPr>
              <a:t>na </a:t>
            </a:r>
            <a:r>
              <a:rPr sz="1270" spc="-9" dirty="0">
                <a:latin typeface="Verdana"/>
                <a:cs typeface="Verdana"/>
              </a:rPr>
              <a:t>jejich </a:t>
            </a:r>
            <a:r>
              <a:rPr sz="1270" spc="-5" dirty="0">
                <a:latin typeface="Verdana"/>
                <a:cs typeface="Verdana"/>
              </a:rPr>
              <a:t>atomovém</a:t>
            </a:r>
            <a:r>
              <a:rPr sz="1270" spc="-18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čísle</a:t>
            </a:r>
            <a:endParaRPr sz="1270" dirty="0">
              <a:latin typeface="Verdana"/>
              <a:cs typeface="Verdana"/>
            </a:endParaRPr>
          </a:p>
          <a:p>
            <a:pPr marL="733592" marR="383494" indent="-207870">
              <a:lnSpc>
                <a:spcPct val="150000"/>
              </a:lnSpc>
              <a:spcBef>
                <a:spcPts val="5"/>
              </a:spcBef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sz="1270" spc="-9" dirty="0">
                <a:latin typeface="Verdana"/>
                <a:cs typeface="Verdana"/>
              </a:rPr>
              <a:t>informace </a:t>
            </a:r>
            <a:r>
              <a:rPr sz="1270" spc="-5" dirty="0">
                <a:latin typeface="Verdana"/>
                <a:cs typeface="Verdana"/>
              </a:rPr>
              <a:t>o rozptylu záření tedy </a:t>
            </a:r>
            <a:r>
              <a:rPr sz="1270" spc="-9" dirty="0">
                <a:latin typeface="Verdana"/>
                <a:cs typeface="Verdana"/>
              </a:rPr>
              <a:t>poskytuje informace </a:t>
            </a:r>
            <a:r>
              <a:rPr sz="1270" spc="-5" dirty="0">
                <a:latin typeface="Verdana"/>
                <a:cs typeface="Verdana"/>
              </a:rPr>
              <a:t>o chemickém </a:t>
            </a:r>
            <a:r>
              <a:rPr sz="1270" spc="-5" dirty="0" err="1">
                <a:latin typeface="Verdana"/>
                <a:cs typeface="Verdana"/>
              </a:rPr>
              <a:t>složení</a:t>
            </a:r>
            <a:r>
              <a:rPr sz="1270" spc="-5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povrchové</a:t>
            </a:r>
            <a:r>
              <a:rPr sz="1270" spc="-5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vrstvy</a:t>
            </a:r>
            <a:endParaRPr sz="1270" dirty="0">
              <a:latin typeface="Verdana"/>
              <a:cs typeface="Verdana"/>
            </a:endParaRPr>
          </a:p>
          <a:p>
            <a:pPr marL="733592" marR="16123" indent="-207870">
              <a:lnSpc>
                <a:spcPct val="150000"/>
              </a:lnSpc>
              <a:spcBef>
                <a:spcPts val="50"/>
              </a:spcBef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sz="1270" b="1" spc="-5" dirty="0">
                <a:latin typeface="Verdana"/>
                <a:cs typeface="Verdana"/>
              </a:rPr>
              <a:t>měřicí aparatura však vyžaduje </a:t>
            </a:r>
            <a:r>
              <a:rPr sz="1270" b="1" spc="-9" dirty="0">
                <a:latin typeface="Verdana"/>
                <a:cs typeface="Verdana"/>
              </a:rPr>
              <a:t>cyklotron, </a:t>
            </a:r>
            <a:r>
              <a:rPr sz="1270" b="1" spc="-5" dirty="0">
                <a:latin typeface="Verdana"/>
                <a:cs typeface="Verdana"/>
              </a:rPr>
              <a:t>polovodičový </a:t>
            </a:r>
            <a:r>
              <a:rPr sz="1270" b="1" spc="-9" dirty="0">
                <a:latin typeface="Verdana"/>
                <a:cs typeface="Verdana"/>
              </a:rPr>
              <a:t>detektor </a:t>
            </a:r>
            <a:r>
              <a:rPr sz="1270" b="1" spc="-5" dirty="0">
                <a:latin typeface="Verdana"/>
                <a:cs typeface="Verdana"/>
              </a:rPr>
              <a:t>a spektrometr </a:t>
            </a:r>
            <a:r>
              <a:rPr sz="1270" b="1" spc="-9" dirty="0">
                <a:latin typeface="Verdana"/>
                <a:cs typeface="Verdana"/>
              </a:rPr>
              <a:t>po </a:t>
            </a:r>
            <a:r>
              <a:rPr sz="1270" b="1" spc="-5" dirty="0" err="1">
                <a:latin typeface="Verdana"/>
                <a:cs typeface="Verdana"/>
              </a:rPr>
              <a:t>měření</a:t>
            </a:r>
            <a:r>
              <a:rPr sz="1270" b="1" spc="-5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energie </a:t>
            </a:r>
            <a:r>
              <a:rPr sz="1270" b="1" spc="-5" dirty="0">
                <a:latin typeface="Verdana"/>
                <a:cs typeface="Verdana"/>
              </a:rPr>
              <a:t>rozptýleného</a:t>
            </a:r>
            <a:r>
              <a:rPr sz="1270" b="1" spc="23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Symbol"/>
                <a:cs typeface="Symbol"/>
              </a:rPr>
              <a:t></a:t>
            </a:r>
            <a:r>
              <a:rPr sz="1270" b="1" spc="-5" dirty="0">
                <a:latin typeface="Verdana"/>
                <a:cs typeface="Verdana"/>
              </a:rPr>
              <a:t>-záření</a:t>
            </a:r>
            <a:endParaRPr sz="1270" b="1" dirty="0">
              <a:latin typeface="Verdana"/>
              <a:cs typeface="Verdana"/>
            </a:endParaRPr>
          </a:p>
          <a:p>
            <a:pPr marL="733592" marR="253360" indent="-207870">
              <a:lnSpc>
                <a:spcPct val="150000"/>
              </a:lnSpc>
              <a:spcBef>
                <a:spcPts val="36"/>
              </a:spcBef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sz="1270" b="1" spc="-5" dirty="0">
                <a:latin typeface="Verdana"/>
                <a:cs typeface="Verdana"/>
              </a:rPr>
              <a:t>měření </a:t>
            </a:r>
            <a:r>
              <a:rPr sz="1270" b="1" dirty="0">
                <a:latin typeface="Verdana"/>
                <a:cs typeface="Verdana"/>
              </a:rPr>
              <a:t>musí </a:t>
            </a:r>
            <a:r>
              <a:rPr sz="1270" b="1" spc="-5" dirty="0">
                <a:latin typeface="Verdana"/>
                <a:cs typeface="Verdana"/>
              </a:rPr>
              <a:t>probíhat </a:t>
            </a:r>
            <a:r>
              <a:rPr sz="1270" b="1" spc="-9" dirty="0">
                <a:latin typeface="Verdana"/>
                <a:cs typeface="Verdana"/>
              </a:rPr>
              <a:t>ve vakuu</a:t>
            </a:r>
            <a:r>
              <a:rPr sz="1270" spc="-9" dirty="0">
                <a:latin typeface="Verdana"/>
                <a:cs typeface="Verdana"/>
              </a:rPr>
              <a:t>, </a:t>
            </a:r>
            <a:r>
              <a:rPr sz="1270" dirty="0">
                <a:latin typeface="Verdana"/>
                <a:cs typeface="Verdana"/>
              </a:rPr>
              <a:t>aby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-5" dirty="0">
                <a:latin typeface="Verdana"/>
                <a:cs typeface="Verdana"/>
              </a:rPr>
              <a:t>vyloučil </a:t>
            </a:r>
            <a:r>
              <a:rPr sz="1270" dirty="0">
                <a:latin typeface="Verdana"/>
                <a:cs typeface="Verdana"/>
              </a:rPr>
              <a:t>rozptyl </a:t>
            </a:r>
            <a:r>
              <a:rPr sz="1270" spc="-5" dirty="0">
                <a:latin typeface="Verdana"/>
                <a:cs typeface="Verdana"/>
              </a:rPr>
              <a:t>na </a:t>
            </a:r>
            <a:r>
              <a:rPr sz="1270" spc="-9" dirty="0">
                <a:latin typeface="Verdana"/>
                <a:cs typeface="Verdana"/>
              </a:rPr>
              <a:t>jádrech </a:t>
            </a:r>
            <a:r>
              <a:rPr sz="1270" spc="-5" dirty="0">
                <a:latin typeface="Verdana"/>
                <a:cs typeface="Verdana"/>
              </a:rPr>
              <a:t>atomů, </a:t>
            </a:r>
            <a:r>
              <a:rPr sz="1270" spc="-9" dirty="0">
                <a:latin typeface="Verdana"/>
                <a:cs typeface="Verdana"/>
              </a:rPr>
              <a:t>které </a:t>
            </a:r>
            <a:r>
              <a:rPr sz="1270" spc="-9" dirty="0" err="1">
                <a:latin typeface="Verdana"/>
                <a:cs typeface="Verdana"/>
              </a:rPr>
              <a:t>vzduch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tvoří</a:t>
            </a:r>
            <a:r>
              <a:rPr sz="1270" spc="-5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(dusík, </a:t>
            </a:r>
            <a:r>
              <a:rPr sz="1270" spc="-5" dirty="0">
                <a:latin typeface="Verdana"/>
                <a:cs typeface="Verdana"/>
              </a:rPr>
              <a:t>kyslík)</a:t>
            </a:r>
            <a:endParaRPr sz="127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542" dirty="0">
              <a:latin typeface="Verdana"/>
              <a:cs typeface="Verdana"/>
            </a:endParaRPr>
          </a:p>
          <a:p>
            <a:pPr marL="23033">
              <a:spcBef>
                <a:spcPts val="1188"/>
              </a:spcBef>
            </a:pPr>
            <a:r>
              <a:rPr b="1" spc="-9" dirty="0">
                <a:solidFill>
                  <a:srgbClr val="0070C0"/>
                </a:solidFill>
                <a:latin typeface="Verdana"/>
                <a:cs typeface="Verdana"/>
              </a:rPr>
              <a:t>Charakteristiky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rozptylu</a:t>
            </a:r>
            <a:r>
              <a:rPr b="1" spc="-13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neutronů:</a:t>
            </a:r>
            <a:endParaRPr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270" dirty="0">
              <a:latin typeface="Verdana"/>
              <a:cs typeface="Verdana"/>
            </a:endParaRPr>
          </a:p>
          <a:p>
            <a:pPr marL="733592" indent="-208446">
              <a:lnSpc>
                <a:spcPct val="150000"/>
              </a:lnSpc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sz="1270" b="1" spc="-5" dirty="0">
                <a:latin typeface="Verdana"/>
                <a:cs typeface="Verdana"/>
              </a:rPr>
              <a:t>rozptyl </a:t>
            </a:r>
            <a:r>
              <a:rPr sz="1270" b="1" spc="-9" dirty="0">
                <a:latin typeface="Verdana"/>
                <a:cs typeface="Verdana"/>
              </a:rPr>
              <a:t>je spojen se </a:t>
            </a:r>
            <a:r>
              <a:rPr sz="1270" b="1" spc="-5" dirty="0">
                <a:latin typeface="Verdana"/>
                <a:cs typeface="Verdana"/>
              </a:rPr>
              <a:t>zpomalováním</a:t>
            </a:r>
            <a:r>
              <a:rPr sz="1270" b="1" spc="23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neutronů</a:t>
            </a:r>
            <a:endParaRPr sz="1270" b="1" dirty="0">
              <a:latin typeface="Verdana"/>
              <a:cs typeface="Verdana"/>
            </a:endParaRPr>
          </a:p>
          <a:p>
            <a:pPr marL="733592" indent="-208446">
              <a:lnSpc>
                <a:spcPct val="150000"/>
              </a:lnSpc>
              <a:spcBef>
                <a:spcPts val="23"/>
              </a:spcBef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sz="1270" spc="-9" dirty="0">
                <a:latin typeface="Verdana"/>
                <a:cs typeface="Verdana"/>
              </a:rPr>
              <a:t>využívá se pro </a:t>
            </a:r>
            <a:r>
              <a:rPr sz="1270" dirty="0">
                <a:latin typeface="Verdana"/>
                <a:cs typeface="Verdana"/>
              </a:rPr>
              <a:t>terénní </a:t>
            </a:r>
            <a:r>
              <a:rPr sz="1270" spc="-5" dirty="0">
                <a:latin typeface="Verdana"/>
                <a:cs typeface="Verdana"/>
              </a:rPr>
              <a:t>měření vlhkosti </a:t>
            </a:r>
            <a:r>
              <a:rPr sz="1270" spc="-9" dirty="0">
                <a:latin typeface="Verdana"/>
                <a:cs typeface="Verdana"/>
              </a:rPr>
              <a:t>půdy </a:t>
            </a:r>
            <a:r>
              <a:rPr sz="1270" spc="-5" dirty="0">
                <a:latin typeface="Verdana"/>
                <a:cs typeface="Verdana"/>
              </a:rPr>
              <a:t>a </a:t>
            </a:r>
            <a:r>
              <a:rPr sz="1270" spc="-9" dirty="0">
                <a:latin typeface="Verdana"/>
                <a:cs typeface="Verdana"/>
              </a:rPr>
              <a:t>písku </a:t>
            </a:r>
            <a:r>
              <a:rPr sz="1270" spc="-5" dirty="0">
                <a:latin typeface="Verdana"/>
                <a:cs typeface="Verdana"/>
              </a:rPr>
              <a:t>a </a:t>
            </a:r>
            <a:r>
              <a:rPr sz="1270" dirty="0">
                <a:latin typeface="Verdana"/>
                <a:cs typeface="Verdana"/>
              </a:rPr>
              <a:t>při </a:t>
            </a:r>
            <a:r>
              <a:rPr sz="1270" spc="-5" dirty="0">
                <a:latin typeface="Verdana"/>
                <a:cs typeface="Verdana"/>
              </a:rPr>
              <a:t>vyhledávání </a:t>
            </a:r>
            <a:r>
              <a:rPr sz="1270" spc="-9" dirty="0">
                <a:latin typeface="Verdana"/>
                <a:cs typeface="Verdana"/>
              </a:rPr>
              <a:t>ložisek</a:t>
            </a:r>
            <a:r>
              <a:rPr sz="1270" spc="82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ropy</a:t>
            </a:r>
            <a:endParaRPr sz="1270" dirty="0">
              <a:latin typeface="Verdana"/>
              <a:cs typeface="Verdana"/>
            </a:endParaRPr>
          </a:p>
          <a:p>
            <a:pPr marL="733592" indent="-208446">
              <a:lnSpc>
                <a:spcPct val="150000"/>
              </a:lnSpc>
              <a:spcBef>
                <a:spcPts val="18"/>
              </a:spcBef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sz="1270" spc="-9" dirty="0">
                <a:latin typeface="Verdana"/>
                <a:cs typeface="Verdana"/>
              </a:rPr>
              <a:t>jako </a:t>
            </a:r>
            <a:r>
              <a:rPr sz="1270" b="1" spc="-5" dirty="0">
                <a:latin typeface="Verdana"/>
                <a:cs typeface="Verdana"/>
              </a:rPr>
              <a:t>zdroj neutronů </a:t>
            </a:r>
            <a:r>
              <a:rPr sz="1270" b="1" spc="-9" dirty="0">
                <a:latin typeface="Verdana"/>
                <a:cs typeface="Verdana"/>
              </a:rPr>
              <a:t>se používá</a:t>
            </a:r>
            <a:r>
              <a:rPr sz="1270" spc="82" dirty="0">
                <a:latin typeface="Verdana"/>
                <a:cs typeface="Verdana"/>
              </a:rPr>
              <a:t> </a:t>
            </a:r>
            <a:r>
              <a:rPr sz="1224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241</a:t>
            </a: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Am/Be,</a:t>
            </a:r>
            <a:endParaRPr sz="1270" dirty="0">
              <a:latin typeface="Verdana"/>
              <a:cs typeface="Verdana"/>
            </a:endParaRPr>
          </a:p>
          <a:p>
            <a:pPr marL="733592" indent="-208446">
              <a:lnSpc>
                <a:spcPct val="150000"/>
              </a:lnSpc>
              <a:spcBef>
                <a:spcPts val="27"/>
              </a:spcBef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sz="1270" spc="-9" dirty="0">
                <a:latin typeface="Verdana"/>
                <a:cs typeface="Verdana"/>
              </a:rPr>
              <a:t>sonda </a:t>
            </a:r>
            <a:r>
              <a:rPr sz="1270" spc="-5" dirty="0">
                <a:latin typeface="Verdana"/>
                <a:cs typeface="Verdana"/>
              </a:rPr>
              <a:t>obsahuje </a:t>
            </a:r>
            <a:r>
              <a:rPr sz="1270" spc="-9" dirty="0">
                <a:latin typeface="Verdana"/>
                <a:cs typeface="Verdana"/>
              </a:rPr>
              <a:t>zdroj </a:t>
            </a:r>
            <a:r>
              <a:rPr sz="1270" spc="-5" dirty="0">
                <a:latin typeface="Verdana"/>
                <a:cs typeface="Verdana"/>
              </a:rPr>
              <a:t>a </a:t>
            </a:r>
            <a:r>
              <a:rPr sz="1270" spc="-9" dirty="0">
                <a:latin typeface="Verdana"/>
                <a:cs typeface="Verdana"/>
              </a:rPr>
              <a:t>detektor </a:t>
            </a:r>
            <a:r>
              <a:rPr sz="1270" spc="-5" dirty="0">
                <a:latin typeface="Verdana"/>
                <a:cs typeface="Verdana"/>
              </a:rPr>
              <a:t>pomalých</a:t>
            </a:r>
            <a:r>
              <a:rPr sz="1270" spc="10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neutronů</a:t>
            </a:r>
            <a:endParaRPr sz="1270" dirty="0">
              <a:latin typeface="Verdana"/>
              <a:cs typeface="Verdana"/>
            </a:endParaRPr>
          </a:p>
          <a:p>
            <a:pPr marL="525722" marR="126104">
              <a:lnSpc>
                <a:spcPct val="150000"/>
              </a:lnSpc>
              <a:spcBef>
                <a:spcPts val="36"/>
              </a:spcBef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lang="cs-CZ" sz="1270" spc="-9" dirty="0">
                <a:latin typeface="Verdana"/>
                <a:cs typeface="Verdana"/>
              </a:rPr>
              <a:t>  </a:t>
            </a:r>
            <a:r>
              <a:rPr sz="1270" spc="-9" dirty="0" err="1">
                <a:latin typeface="Verdana"/>
                <a:cs typeface="Verdana"/>
              </a:rPr>
              <a:t>sonda</a:t>
            </a:r>
            <a:r>
              <a:rPr sz="1270" spc="-9" dirty="0">
                <a:latin typeface="Verdana"/>
                <a:cs typeface="Verdana"/>
              </a:rPr>
              <a:t> se </a:t>
            </a:r>
            <a:r>
              <a:rPr sz="1270" spc="-5" dirty="0">
                <a:latin typeface="Verdana"/>
                <a:cs typeface="Verdana"/>
              </a:rPr>
              <a:t>vnoří </a:t>
            </a:r>
            <a:r>
              <a:rPr sz="1270" spc="-9" dirty="0">
                <a:latin typeface="Verdana"/>
                <a:cs typeface="Verdana"/>
              </a:rPr>
              <a:t>do </a:t>
            </a:r>
            <a:r>
              <a:rPr sz="1270" spc="-5" dirty="0">
                <a:latin typeface="Verdana"/>
                <a:cs typeface="Verdana"/>
              </a:rPr>
              <a:t>měřeného materiálu, neutrony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-5" dirty="0">
                <a:latin typeface="Verdana"/>
                <a:cs typeface="Verdana"/>
              </a:rPr>
              <a:t>na </a:t>
            </a:r>
            <a:r>
              <a:rPr sz="1270" spc="-9" dirty="0">
                <a:latin typeface="Verdana"/>
                <a:cs typeface="Verdana"/>
              </a:rPr>
              <a:t>lehkých </a:t>
            </a:r>
            <a:r>
              <a:rPr sz="1270" spc="-5" dirty="0">
                <a:latin typeface="Verdana"/>
                <a:cs typeface="Verdana"/>
              </a:rPr>
              <a:t>jádrech </a:t>
            </a:r>
            <a:r>
              <a:rPr sz="1270" spc="-9" dirty="0">
                <a:latin typeface="Verdana"/>
                <a:cs typeface="Verdana"/>
              </a:rPr>
              <a:t>vodíku </a:t>
            </a:r>
            <a:r>
              <a:rPr sz="1270" spc="-5" dirty="0">
                <a:latin typeface="Verdana"/>
                <a:cs typeface="Verdana"/>
              </a:rPr>
              <a:t>zpomalí a  rozptylují</a:t>
            </a:r>
            <a:endParaRPr sz="1270" dirty="0">
              <a:latin typeface="Verdana"/>
              <a:cs typeface="Verdana"/>
            </a:endParaRPr>
          </a:p>
          <a:p>
            <a:pPr marL="525722" marR="449138">
              <a:lnSpc>
                <a:spcPct val="150000"/>
              </a:lnSpc>
              <a:spcBef>
                <a:spcPts val="9"/>
              </a:spcBef>
              <a:buFont typeface="Symbol"/>
              <a:buChar char=""/>
              <a:tabLst>
                <a:tab pos="733592" algn="l"/>
                <a:tab pos="734168" algn="l"/>
              </a:tabLst>
            </a:pPr>
            <a:r>
              <a:rPr lang="cs-CZ" sz="1270" spc="-5" dirty="0">
                <a:latin typeface="Verdana"/>
                <a:cs typeface="Verdana"/>
              </a:rPr>
              <a:t>  </a:t>
            </a:r>
            <a:r>
              <a:rPr sz="1270" spc="-5" dirty="0">
                <a:latin typeface="Verdana"/>
                <a:cs typeface="Verdana"/>
              </a:rPr>
              <a:t>v </a:t>
            </a:r>
            <a:r>
              <a:rPr sz="1270" dirty="0">
                <a:latin typeface="Verdana"/>
                <a:cs typeface="Verdana"/>
              </a:rPr>
              <a:t>okolí </a:t>
            </a:r>
            <a:r>
              <a:rPr sz="1270" spc="-5" dirty="0">
                <a:latin typeface="Verdana"/>
                <a:cs typeface="Verdana"/>
              </a:rPr>
              <a:t>detektoru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dirty="0">
                <a:latin typeface="Verdana"/>
                <a:cs typeface="Verdana"/>
              </a:rPr>
              <a:t>tedy </a:t>
            </a:r>
            <a:r>
              <a:rPr sz="1270" spc="-5" dirty="0">
                <a:latin typeface="Verdana"/>
                <a:cs typeface="Verdana"/>
              </a:rPr>
              <a:t>vytvoří </a:t>
            </a:r>
            <a:r>
              <a:rPr sz="1270" spc="-9" dirty="0">
                <a:latin typeface="Verdana"/>
                <a:cs typeface="Verdana"/>
              </a:rPr>
              <a:t>určitá prostorová hustota </a:t>
            </a:r>
            <a:r>
              <a:rPr sz="1270" spc="-5" dirty="0">
                <a:latin typeface="Verdana"/>
                <a:cs typeface="Verdana"/>
              </a:rPr>
              <a:t>pomalých neutronů, </a:t>
            </a:r>
            <a:r>
              <a:rPr sz="1270" spc="-9" dirty="0">
                <a:latin typeface="Verdana"/>
                <a:cs typeface="Verdana"/>
              </a:rPr>
              <a:t>která  </a:t>
            </a:r>
            <a:r>
              <a:rPr sz="1270" spc="-5" dirty="0">
                <a:latin typeface="Verdana"/>
                <a:cs typeface="Verdana"/>
              </a:rPr>
              <a:t>souvisí s koncentrací </a:t>
            </a:r>
            <a:r>
              <a:rPr sz="1270" spc="-9" dirty="0">
                <a:latin typeface="Verdana"/>
                <a:cs typeface="Verdana"/>
              </a:rPr>
              <a:t>vodíkatých </a:t>
            </a:r>
            <a:r>
              <a:rPr sz="1270" spc="-5" dirty="0">
                <a:latin typeface="Verdana"/>
                <a:cs typeface="Verdana"/>
              </a:rPr>
              <a:t>látek </a:t>
            </a:r>
            <a:r>
              <a:rPr sz="1270" spc="-9" dirty="0">
                <a:latin typeface="Verdana"/>
                <a:cs typeface="Verdana"/>
              </a:rPr>
              <a:t>ve vzorku </a:t>
            </a:r>
            <a:r>
              <a:rPr sz="1270" spc="-5" dirty="0">
                <a:latin typeface="Verdana"/>
                <a:cs typeface="Verdana"/>
              </a:rPr>
              <a:t>(např.</a:t>
            </a:r>
            <a:r>
              <a:rPr sz="1270" spc="91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vody)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9516A3-D1BD-4F18-A259-86F9280776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14</a:t>
            </a:fld>
            <a:endParaRPr lang="cs-CZ"/>
          </a:p>
        </p:txBody>
      </p:sp>
      <p:pic>
        <p:nvPicPr>
          <p:cNvPr id="4" name="Fyzvl14-1">
            <a:hlinkClick r:id="" action="ppaction://media"/>
            <a:extLst>
              <a:ext uri="{FF2B5EF4-FFF2-40B4-BE49-F238E27FC236}">
                <a16:creationId xmlns:a16="http://schemas.microsoft.com/office/drawing/2014/main" id="{EA0DA7BC-1329-4FBD-9B3D-12B0C155C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350" y="4641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5021" y="678013"/>
            <a:ext cx="3250496" cy="373322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358" b="1" spc="-5" dirty="0" err="1">
                <a:solidFill>
                  <a:srgbClr val="0070C0"/>
                </a:solidFill>
                <a:latin typeface="Verdana"/>
                <a:cs typeface="Verdana"/>
              </a:rPr>
              <a:t>Fyzikální</a:t>
            </a:r>
            <a:r>
              <a:rPr sz="2358" b="1" spc="-77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2358" b="1" spc="-5" dirty="0">
                <a:solidFill>
                  <a:srgbClr val="0070C0"/>
                </a:solidFill>
                <a:latin typeface="Verdana"/>
                <a:cs typeface="Verdana"/>
              </a:rPr>
              <a:t>dávka</a:t>
            </a:r>
            <a:endParaRPr sz="2358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5022" y="1733330"/>
            <a:ext cx="7055192" cy="2275692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25912" rIns="0" bIns="0" rtlCol="0">
            <a:spAutoFit/>
          </a:bodyPr>
          <a:lstStyle/>
          <a:p>
            <a:pPr marL="218235" marR="4607" indent="-207294">
              <a:lnSpc>
                <a:spcPts val="1678"/>
              </a:lnSpc>
              <a:spcBef>
                <a:spcPts val="204"/>
              </a:spcBef>
              <a:buClr>
                <a:srgbClr val="212121"/>
              </a:buClr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Absorbovaná dávka 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451" b="1" spc="-5" dirty="0">
                <a:solidFill>
                  <a:srgbClr val="212121"/>
                </a:solidFill>
                <a:latin typeface="Arial"/>
                <a:cs typeface="Arial"/>
              </a:rPr>
              <a:t>dávka)</a:t>
            </a:r>
            <a:r>
              <a:rPr sz="1451" b="1" spc="-5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spc="-9" dirty="0">
                <a:solidFill>
                  <a:srgbClr val="0545AC"/>
                </a:solidFill>
                <a:uFill>
                  <a:solidFill>
                    <a:srgbClr val="0545AC"/>
                  </a:solidFill>
                </a:uFill>
                <a:latin typeface="Arial"/>
                <a:cs typeface="Arial"/>
              </a:rPr>
              <a:t>ionizujícího záření</a:t>
            </a:r>
            <a:r>
              <a:rPr sz="1451" spc="-9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je</a:t>
            </a:r>
            <a:r>
              <a:rPr sz="1451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spc="-5" dirty="0">
                <a:solidFill>
                  <a:srgbClr val="0545AC"/>
                </a:solidFill>
                <a:uFill>
                  <a:solidFill>
                    <a:srgbClr val="0545AC"/>
                  </a:solidFill>
                </a:uFill>
                <a:latin typeface="Arial"/>
                <a:cs typeface="Arial"/>
              </a:rPr>
              <a:t>fyzikální veličina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endParaRPr lang="cs-CZ" sz="1451" spc="-5" dirty="0">
              <a:solidFill>
                <a:srgbClr val="212121"/>
              </a:solidFill>
              <a:latin typeface="Arial"/>
              <a:cs typeface="Arial"/>
            </a:endParaRPr>
          </a:p>
          <a:p>
            <a:pPr marL="10941" marR="4607">
              <a:lnSpc>
                <a:spcPts val="1678"/>
              </a:lnSpc>
              <a:spcBef>
                <a:spcPts val="204"/>
              </a:spcBef>
              <a:buClr>
                <a:srgbClr val="212121"/>
              </a:buClr>
              <a:tabLst>
                <a:tab pos="218235" algn="l"/>
                <a:tab pos="218811" algn="l"/>
              </a:tabLst>
            </a:pPr>
            <a:r>
              <a:rPr lang="cs-CZ" sz="1451" spc="-5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1451" spc="-5" dirty="0" err="1">
                <a:solidFill>
                  <a:srgbClr val="212121"/>
                </a:solidFill>
                <a:latin typeface="Arial"/>
                <a:cs typeface="Arial"/>
              </a:rPr>
              <a:t>která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 udává</a:t>
            </a:r>
            <a:r>
              <a:rPr sz="1451" spc="-5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spc="-5" dirty="0">
                <a:solidFill>
                  <a:srgbClr val="0545AC"/>
                </a:solidFill>
                <a:uFill>
                  <a:solidFill>
                    <a:srgbClr val="0545AC"/>
                  </a:solidFill>
                </a:uFill>
                <a:latin typeface="Arial"/>
                <a:cs typeface="Arial"/>
              </a:rPr>
              <a:t>energii </a:t>
            </a:r>
            <a:r>
              <a:rPr sz="1451" spc="-5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dodanou jednotkovému množství </a:t>
            </a: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hmoty </a:t>
            </a:r>
            <a:r>
              <a:rPr sz="1451" spc="-9" dirty="0" err="1">
                <a:solidFill>
                  <a:srgbClr val="212121"/>
                </a:solidFill>
                <a:latin typeface="Arial"/>
                <a:cs typeface="Arial"/>
              </a:rPr>
              <a:t>průchodem</a:t>
            </a:r>
            <a:r>
              <a:rPr sz="1451" spc="-9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cs-CZ" sz="1451" spc="-9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1451" spc="-5" dirty="0" err="1">
                <a:solidFill>
                  <a:srgbClr val="212121"/>
                </a:solidFill>
                <a:latin typeface="Arial"/>
                <a:cs typeface="Arial"/>
              </a:rPr>
              <a:t>příslušného</a:t>
            </a:r>
            <a:r>
              <a:rPr sz="1451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cs-CZ" sz="1451" spc="5" dirty="0">
                <a:solidFill>
                  <a:srgbClr val="212121"/>
                </a:solidFill>
                <a:latin typeface="Arial"/>
                <a:cs typeface="Arial"/>
              </a:rPr>
              <a:t>z</a:t>
            </a:r>
            <a:r>
              <a:rPr sz="1451" spc="-9" dirty="0" err="1">
                <a:solidFill>
                  <a:srgbClr val="212121"/>
                </a:solidFill>
                <a:latin typeface="Arial"/>
                <a:cs typeface="Arial"/>
              </a:rPr>
              <a:t>áření</a:t>
            </a:r>
            <a:r>
              <a:rPr sz="1451" spc="-9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1451" dirty="0">
              <a:latin typeface="Arial"/>
              <a:cs typeface="Arial"/>
            </a:endParaRPr>
          </a:p>
          <a:p>
            <a:pPr>
              <a:spcBef>
                <a:spcPts val="14"/>
              </a:spcBef>
              <a:buClr>
                <a:srgbClr val="212121"/>
              </a:buClr>
              <a:buFont typeface="Symbol"/>
              <a:buChar char=""/>
            </a:pPr>
            <a:endParaRPr sz="1406" dirty="0">
              <a:latin typeface="Arial"/>
              <a:cs typeface="Arial"/>
            </a:endParaRPr>
          </a:p>
          <a:p>
            <a:pPr marL="218235" indent="-207294">
              <a:spcBef>
                <a:spcPts val="5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Jednotkou absorbované dávky </a:t>
            </a:r>
            <a:r>
              <a:rPr sz="1451" spc="-9" dirty="0">
                <a:solidFill>
                  <a:srgbClr val="212121"/>
                </a:solidFill>
                <a:latin typeface="Arial"/>
                <a:cs typeface="Arial"/>
              </a:rPr>
              <a:t>záření </a:t>
            </a: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je</a:t>
            </a:r>
            <a:r>
              <a:rPr sz="145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cs-CZ" sz="1451" b="1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1451" b="1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ray </a:t>
            </a:r>
            <a:r>
              <a:rPr sz="1451" b="1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(Gy)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, rozměrově </a:t>
            </a: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jde o</a:t>
            </a:r>
            <a:r>
              <a:rPr sz="1451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spc="-9" dirty="0">
                <a:solidFill>
                  <a:srgbClr val="0545AC"/>
                </a:solidFill>
                <a:uFill>
                  <a:solidFill>
                    <a:srgbClr val="0545AC"/>
                  </a:solidFill>
                </a:uFill>
                <a:latin typeface="Arial"/>
                <a:cs typeface="Arial"/>
              </a:rPr>
              <a:t>joule</a:t>
            </a:r>
            <a:r>
              <a:rPr sz="1451" spc="-9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na</a:t>
            </a:r>
            <a:r>
              <a:rPr sz="1451" spc="54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kilogram.</a:t>
            </a:r>
            <a:endParaRPr sz="145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12121"/>
              </a:buClr>
              <a:buFont typeface="Symbol"/>
              <a:buChar char=""/>
            </a:pPr>
            <a:endParaRPr sz="1496" dirty="0">
              <a:latin typeface="Arial"/>
              <a:cs typeface="Arial"/>
            </a:endParaRPr>
          </a:p>
          <a:p>
            <a:pPr marL="218235" indent="-207294"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Starší 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jednotkou </a:t>
            </a: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je</a:t>
            </a:r>
            <a:r>
              <a:rPr sz="1451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spc="-9" dirty="0">
                <a:solidFill>
                  <a:srgbClr val="0545AC"/>
                </a:solidFill>
                <a:uFill>
                  <a:solidFill>
                    <a:srgbClr val="0545AC"/>
                  </a:solidFill>
                </a:uFill>
                <a:latin typeface="Arial"/>
                <a:cs typeface="Arial"/>
              </a:rPr>
              <a:t>rad</a:t>
            </a:r>
            <a:r>
              <a:rPr sz="1451" spc="-9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platí 100</a:t>
            </a:r>
            <a:r>
              <a:rPr sz="1451" spc="-5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spc="-14" dirty="0">
                <a:solidFill>
                  <a:srgbClr val="0545AC"/>
                </a:solidFill>
                <a:uFill>
                  <a:solidFill>
                    <a:srgbClr val="0545AC"/>
                  </a:solidFill>
                </a:uFill>
                <a:latin typeface="Arial"/>
                <a:cs typeface="Arial"/>
              </a:rPr>
              <a:t>rad</a:t>
            </a:r>
            <a:r>
              <a:rPr sz="1451" spc="-14" dirty="0">
                <a:solidFill>
                  <a:srgbClr val="0545AC"/>
                </a:solidFill>
                <a:latin typeface="Arial"/>
                <a:cs typeface="Arial"/>
              </a:rPr>
              <a:t> </a:t>
            </a: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= 1</a:t>
            </a:r>
            <a:r>
              <a:rPr sz="1451" spc="32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51" spc="-9" dirty="0">
                <a:solidFill>
                  <a:srgbClr val="212121"/>
                </a:solidFill>
                <a:latin typeface="Arial"/>
                <a:cs typeface="Arial"/>
              </a:rPr>
              <a:t>Gy.</a:t>
            </a:r>
            <a:endParaRPr sz="1451" dirty="0">
              <a:latin typeface="Arial"/>
              <a:cs typeface="Arial"/>
            </a:endParaRPr>
          </a:p>
          <a:p>
            <a:pPr>
              <a:spcBef>
                <a:spcPts val="45"/>
              </a:spcBef>
              <a:buClr>
                <a:srgbClr val="212121"/>
              </a:buClr>
              <a:buFont typeface="Symbol"/>
              <a:buChar char=""/>
            </a:pPr>
            <a:endParaRPr sz="1315" dirty="0">
              <a:latin typeface="Arial"/>
              <a:cs typeface="Arial"/>
            </a:endParaRPr>
          </a:p>
          <a:p>
            <a:pPr marL="218235" indent="-207294"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Pro 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biologické </a:t>
            </a:r>
            <a:r>
              <a:rPr sz="1451" spc="-9" dirty="0">
                <a:solidFill>
                  <a:srgbClr val="212121"/>
                </a:solidFill>
                <a:latin typeface="Arial"/>
                <a:cs typeface="Arial"/>
              </a:rPr>
              <a:t>ozáření </a:t>
            </a:r>
            <a:r>
              <a:rPr sz="1451" spc="5" dirty="0">
                <a:solidFill>
                  <a:srgbClr val="212121"/>
                </a:solidFill>
                <a:latin typeface="Arial"/>
                <a:cs typeface="Arial"/>
              </a:rPr>
              <a:t>se </a:t>
            </a:r>
            <a:r>
              <a:rPr sz="1451" spc="-5" dirty="0">
                <a:solidFill>
                  <a:srgbClr val="212121"/>
                </a:solidFill>
                <a:latin typeface="Arial"/>
                <a:cs typeface="Arial"/>
              </a:rPr>
              <a:t>definuje </a:t>
            </a:r>
            <a:r>
              <a:rPr sz="1451" dirty="0" err="1">
                <a:solidFill>
                  <a:srgbClr val="212121"/>
                </a:solidFill>
                <a:latin typeface="Arial"/>
                <a:cs typeface="Arial"/>
              </a:rPr>
              <a:t>jednotka</a:t>
            </a:r>
            <a:r>
              <a:rPr sz="1451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cs-CZ" sz="1451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632" b="1" spc="-9" dirty="0" err="1">
                <a:solidFill>
                  <a:srgbClr val="FF0000"/>
                </a:solidFill>
                <a:latin typeface="Arial"/>
                <a:cs typeface="Arial"/>
              </a:rPr>
              <a:t>ievert</a:t>
            </a:r>
            <a:r>
              <a:rPr sz="1632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0000"/>
                </a:solidFill>
                <a:latin typeface="Arial"/>
                <a:cs typeface="Arial"/>
              </a:rPr>
              <a:t>(Sv).</a:t>
            </a:r>
            <a:endParaRPr sz="1632" dirty="0">
              <a:latin typeface="Arial"/>
              <a:cs typeface="Arial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71D290-57F0-4B34-88A6-F0CDC852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15</a:t>
            </a:fld>
            <a:endParaRPr lang="cs-CZ"/>
          </a:p>
        </p:txBody>
      </p:sp>
      <p:pic>
        <p:nvPicPr>
          <p:cNvPr id="5" name="Fyzvl15-1">
            <a:hlinkClick r:id="" action="ppaction://media"/>
            <a:extLst>
              <a:ext uri="{FF2B5EF4-FFF2-40B4-BE49-F238E27FC236}">
                <a16:creationId xmlns:a16="http://schemas.microsoft.com/office/drawing/2014/main" id="{34267776-FD85-4499-88AE-0F1306D02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4417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347" y="1309449"/>
            <a:ext cx="7415975" cy="3786657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91C287-00CC-4948-983E-093E187BFA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</a:t>
            </a:fld>
            <a:endParaRPr lang="cs-CZ"/>
          </a:p>
        </p:txBody>
      </p:sp>
      <p:pic>
        <p:nvPicPr>
          <p:cNvPr id="4" name="Fyzvl2-1">
            <a:hlinkClick r:id="" action="ppaction://media"/>
            <a:extLst>
              <a:ext uri="{FF2B5EF4-FFF2-40B4-BE49-F238E27FC236}">
                <a16:creationId xmlns:a16="http://schemas.microsoft.com/office/drawing/2014/main" id="{50784144-E680-4E9A-8C81-6F3E26EFE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3745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806" y="462109"/>
            <a:ext cx="6941853" cy="288627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800" b="1" spc="-5" dirty="0">
                <a:solidFill>
                  <a:srgbClr val="C00000"/>
                </a:solidFill>
                <a:latin typeface="Verdana"/>
                <a:cs typeface="Verdana"/>
              </a:rPr>
              <a:t>Využití závislosti </a:t>
            </a:r>
            <a:r>
              <a:rPr sz="1800" b="1" spc="-9" dirty="0">
                <a:solidFill>
                  <a:srgbClr val="C00000"/>
                </a:solidFill>
                <a:latin typeface="Verdana"/>
                <a:cs typeface="Verdana"/>
              </a:rPr>
              <a:t>absorpce </a:t>
            </a:r>
            <a:r>
              <a:rPr sz="1800" b="1" spc="-5" dirty="0">
                <a:solidFill>
                  <a:srgbClr val="C00000"/>
                </a:solidFill>
                <a:latin typeface="Verdana"/>
                <a:cs typeface="Verdana"/>
              </a:rPr>
              <a:t>záření na atomovém</a:t>
            </a:r>
            <a:r>
              <a:rPr sz="1800" b="1" spc="86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C00000"/>
                </a:solidFill>
                <a:latin typeface="Verdana"/>
                <a:cs typeface="Verdana"/>
              </a:rPr>
              <a:t>čísle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243" y="1456052"/>
            <a:ext cx="7787326" cy="886604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3033">
              <a:spcBef>
                <a:spcPts val="82"/>
              </a:spcBef>
            </a:pPr>
            <a:r>
              <a:rPr lang="cs-CZ" sz="1270" spc="-9" dirty="0">
                <a:latin typeface="Verdana"/>
                <a:cs typeface="Verdana"/>
              </a:rPr>
              <a:t>– </a:t>
            </a:r>
            <a:r>
              <a:rPr lang="cs-CZ" sz="1270" spc="-5" dirty="0">
                <a:latin typeface="Verdana"/>
                <a:cs typeface="Verdana"/>
              </a:rPr>
              <a:t>slouží </a:t>
            </a:r>
            <a:r>
              <a:rPr lang="cs-CZ" sz="1270" spc="-9" dirty="0">
                <a:latin typeface="Verdana"/>
                <a:cs typeface="Verdana"/>
              </a:rPr>
              <a:t>ke </a:t>
            </a:r>
            <a:r>
              <a:rPr lang="cs-CZ" sz="1270" spc="-5" dirty="0">
                <a:latin typeface="Verdana"/>
                <a:cs typeface="Verdana"/>
              </a:rPr>
              <a:t>zjišťování vad a nehomogenity v </a:t>
            </a:r>
            <a:r>
              <a:rPr lang="cs-CZ" sz="1270" spc="-9" dirty="0">
                <a:latin typeface="Verdana"/>
                <a:cs typeface="Verdana"/>
              </a:rPr>
              <a:t>kovových předmětech (metoda</a:t>
            </a:r>
            <a:r>
              <a:rPr lang="cs-CZ" sz="1270" spc="204" dirty="0">
                <a:latin typeface="Verdana"/>
                <a:cs typeface="Verdana"/>
              </a:rPr>
              <a:t> </a:t>
            </a:r>
            <a:r>
              <a:rPr lang="cs-CZ" sz="1270" spc="-9" dirty="0">
                <a:latin typeface="Verdana"/>
                <a:cs typeface="Verdana"/>
              </a:rPr>
              <a:t>je </a:t>
            </a:r>
            <a:r>
              <a:rPr sz="1270" spc="-9" dirty="0" err="1">
                <a:latin typeface="Verdana"/>
                <a:cs typeface="Verdana"/>
              </a:rPr>
              <a:t>podobná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rtg. </a:t>
            </a:r>
            <a:r>
              <a:rPr sz="1270" spc="-5" dirty="0">
                <a:latin typeface="Verdana"/>
                <a:cs typeface="Verdana"/>
              </a:rPr>
              <a:t>diagnostickým </a:t>
            </a:r>
            <a:r>
              <a:rPr sz="1270" spc="-9" dirty="0">
                <a:latin typeface="Verdana"/>
                <a:cs typeface="Verdana"/>
              </a:rPr>
              <a:t>metodám </a:t>
            </a:r>
            <a:r>
              <a:rPr sz="1270" spc="-5" dirty="0">
                <a:latin typeface="Verdana"/>
                <a:cs typeface="Verdana"/>
              </a:rPr>
              <a:t>v </a:t>
            </a:r>
            <a:r>
              <a:rPr sz="1270" spc="-9" dirty="0">
                <a:latin typeface="Verdana"/>
                <a:cs typeface="Verdana"/>
              </a:rPr>
              <a:t>lékařství) – kontrola </a:t>
            </a:r>
            <a:r>
              <a:rPr sz="1270" spc="-5" dirty="0">
                <a:latin typeface="Verdana"/>
                <a:cs typeface="Verdana"/>
              </a:rPr>
              <a:t>svárů potrubí</a:t>
            </a:r>
            <a:r>
              <a:rPr sz="1270" spc="163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apod.</a:t>
            </a:r>
          </a:p>
          <a:p>
            <a:pPr>
              <a:spcBef>
                <a:spcPts val="23"/>
              </a:spcBef>
            </a:pPr>
            <a:endParaRPr sz="1270" dirty="0">
              <a:latin typeface="Verdana"/>
              <a:cs typeface="Verdana"/>
            </a:endParaRPr>
          </a:p>
          <a:p>
            <a:pPr marL="1200581"/>
            <a:r>
              <a:rPr spc="-9" dirty="0">
                <a:latin typeface="Verdana"/>
                <a:cs typeface="Verdana"/>
              </a:rPr>
              <a:t>zdroj: </a:t>
            </a:r>
            <a:r>
              <a:rPr b="1" spc="-6" baseline="30864" dirty="0">
                <a:solidFill>
                  <a:srgbClr val="FF6600"/>
                </a:solidFill>
                <a:latin typeface="Verdana"/>
                <a:cs typeface="Verdana"/>
              </a:rPr>
              <a:t>60</a:t>
            </a:r>
            <a:r>
              <a:rPr b="1" spc="-5" dirty="0">
                <a:solidFill>
                  <a:srgbClr val="FF6600"/>
                </a:solidFill>
                <a:latin typeface="Verdana"/>
                <a:cs typeface="Verdana"/>
              </a:rPr>
              <a:t>Co,</a:t>
            </a:r>
            <a:r>
              <a:rPr b="1" spc="-9" dirty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b="1" baseline="30864" dirty="0">
                <a:solidFill>
                  <a:srgbClr val="FF6600"/>
                </a:solidFill>
                <a:latin typeface="Verdana"/>
                <a:cs typeface="Verdana"/>
              </a:rPr>
              <a:t>192</a:t>
            </a:r>
            <a:r>
              <a:rPr b="1" dirty="0">
                <a:solidFill>
                  <a:srgbClr val="FF6600"/>
                </a:solidFill>
                <a:latin typeface="Verdana"/>
                <a:cs typeface="Verdana"/>
              </a:rPr>
              <a:t>Ir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3354" y="4056158"/>
            <a:ext cx="3350112" cy="376452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ln w="9144">
            <a:solidFill>
              <a:srgbClr val="000000"/>
            </a:solidFill>
          </a:ln>
        </p:spPr>
        <p:txBody>
          <a:bodyPr vert="horz" wrap="square" lIns="0" tIns="42611" rIns="0" bIns="0" rtlCol="0">
            <a:spAutoFit/>
          </a:bodyPr>
          <a:lstStyle/>
          <a:p>
            <a:pPr marL="85221" marR="225721">
              <a:lnSpc>
                <a:spcPts val="1288"/>
              </a:lnSpc>
              <a:spcBef>
                <a:spcPts val="336"/>
              </a:spcBef>
            </a:pPr>
            <a:r>
              <a:rPr sz="1088" b="1" dirty="0">
                <a:solidFill>
                  <a:srgbClr val="006FC0"/>
                </a:solidFill>
                <a:latin typeface="Times New Roman"/>
                <a:cs typeface="Times New Roman"/>
              </a:rPr>
              <a:t>Je to </a:t>
            </a:r>
            <a:r>
              <a:rPr sz="1088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dutina nebo </a:t>
            </a:r>
            <a:r>
              <a:rPr sz="1088" b="1" spc="-9" dirty="0">
                <a:solidFill>
                  <a:srgbClr val="006FC0"/>
                </a:solidFill>
                <a:latin typeface="Times New Roman"/>
                <a:cs typeface="Times New Roman"/>
              </a:rPr>
              <a:t>konkrece </a:t>
            </a:r>
            <a:r>
              <a:rPr sz="1088" b="1" dirty="0">
                <a:solidFill>
                  <a:srgbClr val="006FC0"/>
                </a:solidFill>
                <a:latin typeface="Times New Roman"/>
                <a:cs typeface="Times New Roman"/>
              </a:rPr>
              <a:t>z </a:t>
            </a:r>
            <a:r>
              <a:rPr sz="1088" b="1" spc="-9" dirty="0">
                <a:solidFill>
                  <a:srgbClr val="006FC0"/>
                </a:solidFill>
                <a:latin typeface="Times New Roman"/>
                <a:cs typeface="Times New Roman"/>
              </a:rPr>
              <a:t>materiálu </a:t>
            </a:r>
            <a:r>
              <a:rPr sz="1088" b="1" dirty="0">
                <a:solidFill>
                  <a:srgbClr val="006FC0"/>
                </a:solidFill>
                <a:latin typeface="Times New Roman"/>
                <a:cs typeface="Times New Roman"/>
              </a:rPr>
              <a:t>o </a:t>
            </a:r>
            <a:r>
              <a:rPr sz="1088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vyšším </a:t>
            </a:r>
            <a:r>
              <a:rPr sz="1088" b="1" spc="-18" dirty="0">
                <a:solidFill>
                  <a:srgbClr val="006FC0"/>
                </a:solidFill>
                <a:latin typeface="Times New Roman"/>
                <a:cs typeface="Times New Roman"/>
              </a:rPr>
              <a:t>Z?  </a:t>
            </a:r>
            <a:r>
              <a:rPr sz="1088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Přemýšlejte.</a:t>
            </a:r>
            <a:endParaRPr sz="1088" b="1" dirty="0">
              <a:latin typeface="Times New Roman"/>
              <a:cs typeface="Times New Roman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00405B0-FCCA-4034-82B8-56C8002B018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9243" y="3003020"/>
            <a:ext cx="4265397" cy="3191349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2F1AE204-984F-4CC5-B60A-69C6A40C4B30}"/>
              </a:ext>
            </a:extLst>
          </p:cNvPr>
          <p:cNvCxnSpPr/>
          <p:nvPr/>
        </p:nvCxnSpPr>
        <p:spPr>
          <a:xfrm>
            <a:off x="3077737" y="3003020"/>
            <a:ext cx="401443" cy="554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B8E104E-6A38-406F-BDF3-BAA1B8CFF7B4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1959742" y="4070195"/>
            <a:ext cx="3053612" cy="17418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027D06-E605-4177-AEB6-00974CCC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29CC6-7167-4DDF-AA77-173FE9D48CBB}" type="slidenum">
              <a:rPr lang="cs-CZ" smtClean="0"/>
              <a:t>3</a:t>
            </a:fld>
            <a:endParaRPr lang="cs-CZ"/>
          </a:p>
        </p:txBody>
      </p:sp>
      <p:pic>
        <p:nvPicPr>
          <p:cNvPr id="11" name="Fyzvl3-1">
            <a:hlinkClick r:id="" action="ppaction://media"/>
            <a:extLst>
              <a:ext uri="{FF2B5EF4-FFF2-40B4-BE49-F238E27FC236}">
                <a16:creationId xmlns:a16="http://schemas.microsoft.com/office/drawing/2014/main" id="{427D059B-0BAD-43E3-9C2B-8C83C543C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550" y="379111"/>
            <a:ext cx="609600" cy="609600"/>
          </a:xfrm>
          <a:prstGeom prst="rect">
            <a:avLst/>
          </a:prstGeom>
        </p:spPr>
      </p:pic>
      <p:pic>
        <p:nvPicPr>
          <p:cNvPr id="15" name="Fyzvl3-2">
            <a:hlinkClick r:id="" action="ppaction://media"/>
            <a:extLst>
              <a:ext uri="{FF2B5EF4-FFF2-40B4-BE49-F238E27FC236}">
                <a16:creationId xmlns:a16="http://schemas.microsoft.com/office/drawing/2014/main" id="{6099C32B-1711-4B9E-9267-425013B65B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3960" y="2670529"/>
            <a:ext cx="609600" cy="60960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C25487A-B421-45CF-87C1-97C90C564D0A}"/>
              </a:ext>
            </a:extLst>
          </p:cNvPr>
          <p:cNvSpPr txBox="1"/>
          <p:nvPr/>
        </p:nvSpPr>
        <p:spPr>
          <a:xfrm>
            <a:off x="441354" y="974188"/>
            <a:ext cx="4572000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14"/>
              </a:lnSpc>
            </a:pPr>
            <a:r>
              <a:rPr lang="cs-CZ" sz="1800" b="1" spc="-14" dirty="0">
                <a:latin typeface="Verdana"/>
                <a:cs typeface="Verdana"/>
              </a:rPr>
              <a:t>Gama </a:t>
            </a:r>
            <a:r>
              <a:rPr lang="cs-CZ" sz="1800" b="1" spc="-9" dirty="0">
                <a:latin typeface="Verdana"/>
                <a:cs typeface="Verdana"/>
              </a:rPr>
              <a:t>radiografie</a:t>
            </a:r>
            <a:endParaRPr lang="cs-CZ" sz="1800" b="1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1133" y="3186650"/>
            <a:ext cx="7859146" cy="194976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8061" rIns="0" bIns="0" rtlCol="0">
            <a:spAutoFit/>
          </a:bodyPr>
          <a:lstStyle/>
          <a:p>
            <a:pPr marL="23033" marR="16123">
              <a:lnSpc>
                <a:spcPct val="150000"/>
              </a:lnSpc>
            </a:pPr>
            <a:r>
              <a:rPr sz="1600" b="1" spc="-5" dirty="0" err="1">
                <a:solidFill>
                  <a:srgbClr val="C00000"/>
                </a:solidFill>
                <a:latin typeface="Verdana"/>
                <a:cs typeface="Verdana"/>
              </a:rPr>
              <a:t>Neutrony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často </a:t>
            </a:r>
            <a:r>
              <a:rPr sz="1400" spc="-5" dirty="0">
                <a:latin typeface="Verdana"/>
                <a:cs typeface="Verdana"/>
              </a:rPr>
              <a:t>představují řešení, </a:t>
            </a:r>
            <a:r>
              <a:rPr sz="1400" dirty="0">
                <a:latin typeface="Verdana"/>
                <a:cs typeface="Verdana"/>
              </a:rPr>
              <a:t>kde </a:t>
            </a:r>
            <a:r>
              <a:rPr sz="1400" spc="-9" dirty="0">
                <a:latin typeface="Verdana"/>
                <a:cs typeface="Verdana"/>
              </a:rPr>
              <a:t>rentgeny </a:t>
            </a:r>
            <a:r>
              <a:rPr sz="1400" spc="-5" dirty="0">
                <a:latin typeface="Verdana"/>
                <a:cs typeface="Verdana"/>
              </a:rPr>
              <a:t>naráží </a:t>
            </a:r>
            <a:r>
              <a:rPr sz="1400" dirty="0">
                <a:latin typeface="Verdana"/>
                <a:cs typeface="Verdana"/>
              </a:rPr>
              <a:t>na </a:t>
            </a:r>
            <a:r>
              <a:rPr sz="1400" spc="-9" dirty="0">
                <a:latin typeface="Verdana"/>
                <a:cs typeface="Verdana"/>
              </a:rPr>
              <a:t>své </a:t>
            </a:r>
            <a:r>
              <a:rPr sz="1400" dirty="0">
                <a:latin typeface="Verdana"/>
                <a:cs typeface="Verdana"/>
              </a:rPr>
              <a:t>limity. </a:t>
            </a:r>
            <a:r>
              <a:rPr sz="1400" spc="-5" dirty="0">
                <a:latin typeface="Verdana"/>
                <a:cs typeface="Verdana"/>
              </a:rPr>
              <a:t>Pomocí neutronů je </a:t>
            </a:r>
            <a:r>
              <a:rPr sz="1400" b="1" spc="-5" dirty="0">
                <a:latin typeface="Verdana"/>
                <a:cs typeface="Verdana"/>
              </a:rPr>
              <a:t>možná snadná  identifikace materiálů obsahujících lehké </a:t>
            </a:r>
            <a:r>
              <a:rPr sz="1400" b="1" dirty="0">
                <a:latin typeface="Verdana"/>
                <a:cs typeface="Verdana"/>
              </a:rPr>
              <a:t>prvky, </a:t>
            </a:r>
            <a:r>
              <a:rPr sz="1400" b="1" spc="-9" dirty="0">
                <a:latin typeface="Verdana"/>
                <a:cs typeface="Verdana"/>
              </a:rPr>
              <a:t>tvořící </a:t>
            </a:r>
            <a:r>
              <a:rPr sz="1400" b="1" spc="-5" dirty="0">
                <a:latin typeface="Verdana"/>
                <a:cs typeface="Verdana"/>
              </a:rPr>
              <a:t>plasty </a:t>
            </a:r>
            <a:r>
              <a:rPr sz="1400" b="1" dirty="0">
                <a:latin typeface="Verdana"/>
                <a:cs typeface="Verdana"/>
              </a:rPr>
              <a:t>nebo </a:t>
            </a:r>
            <a:r>
              <a:rPr sz="1400" b="1" spc="-5" dirty="0">
                <a:latin typeface="Verdana"/>
                <a:cs typeface="Verdana"/>
              </a:rPr>
              <a:t>organické struktury. </a:t>
            </a:r>
            <a:r>
              <a:rPr sz="1400" spc="-5" dirty="0">
                <a:latin typeface="Verdana"/>
                <a:cs typeface="Verdana"/>
              </a:rPr>
              <a:t>Naopak mnohé </a:t>
            </a:r>
            <a:r>
              <a:rPr sz="1400" spc="-14" dirty="0">
                <a:latin typeface="Verdana"/>
                <a:cs typeface="Verdana"/>
              </a:rPr>
              <a:t>těžší </a:t>
            </a:r>
            <a:r>
              <a:rPr sz="1400" spc="-5" dirty="0" err="1">
                <a:latin typeface="Verdana"/>
                <a:cs typeface="Verdana"/>
              </a:rPr>
              <a:t>kovy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jako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je </a:t>
            </a:r>
            <a:r>
              <a:rPr sz="1400" dirty="0" err="1">
                <a:latin typeface="Verdana"/>
                <a:cs typeface="Verdana"/>
              </a:rPr>
              <a:t>olovo</a:t>
            </a:r>
            <a:r>
              <a:rPr sz="1400" dirty="0">
                <a:latin typeface="Verdana"/>
                <a:cs typeface="Verdana"/>
              </a:rPr>
              <a:t>, které </a:t>
            </a:r>
            <a:r>
              <a:rPr sz="1400" spc="-5" dirty="0">
                <a:latin typeface="Verdana"/>
                <a:cs typeface="Verdana"/>
              </a:rPr>
              <a:t>jsou pro rentgeny neprůhledné, jsou pro </a:t>
            </a:r>
            <a:r>
              <a:rPr sz="1400" dirty="0">
                <a:latin typeface="Verdana"/>
                <a:cs typeface="Verdana"/>
              </a:rPr>
              <a:t>neutrony takřka </a:t>
            </a:r>
            <a:r>
              <a:rPr sz="1400" spc="-5" dirty="0">
                <a:latin typeface="Verdana"/>
                <a:cs typeface="Verdana"/>
              </a:rPr>
              <a:t>transparentní. Tyto vlastnosti umožňují  aplikaci neutronové radiografie např. </a:t>
            </a:r>
            <a:r>
              <a:rPr sz="1400" dirty="0">
                <a:latin typeface="Verdana"/>
                <a:cs typeface="Verdana"/>
              </a:rPr>
              <a:t>v </a:t>
            </a:r>
            <a:r>
              <a:rPr sz="1400" spc="-5" dirty="0">
                <a:latin typeface="Verdana"/>
                <a:cs typeface="Verdana"/>
              </a:rPr>
              <a:t>oblastích identifikace </a:t>
            </a:r>
            <a:r>
              <a:rPr sz="1400" dirty="0">
                <a:latin typeface="Verdana"/>
                <a:cs typeface="Verdana"/>
              </a:rPr>
              <a:t>lehkých </a:t>
            </a:r>
            <a:r>
              <a:rPr sz="1400" spc="-5" dirty="0">
                <a:latin typeface="Verdana"/>
                <a:cs typeface="Verdana"/>
              </a:rPr>
              <a:t>prvků </a:t>
            </a:r>
            <a:r>
              <a:rPr sz="1400" dirty="0">
                <a:latin typeface="Verdana"/>
                <a:cs typeface="Verdana"/>
              </a:rPr>
              <a:t>v</a:t>
            </a:r>
            <a:r>
              <a:rPr sz="1400" spc="73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kovech</a:t>
            </a:r>
            <a:r>
              <a:rPr sz="1400" spc="-5" dirty="0">
                <a:latin typeface="Verdana"/>
                <a:cs typeface="Verdana"/>
              </a:rPr>
              <a:t>.</a:t>
            </a:r>
            <a:endParaRPr dirty="0">
              <a:latin typeface="Verdana"/>
              <a:cs typeface="Verdana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893218B-BF86-4E93-8BD6-851F5E142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63143"/>
              </p:ext>
            </p:extLst>
          </p:nvPr>
        </p:nvGraphicFramePr>
        <p:xfrm>
          <a:off x="3764477" y="112773"/>
          <a:ext cx="4435801" cy="30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A443FB6-C716-4E34-BA25-CADC7BD2ACC5}"/>
              </a:ext>
            </a:extLst>
          </p:cNvPr>
          <p:cNvSpPr txBox="1"/>
          <p:nvPr/>
        </p:nvSpPr>
        <p:spPr>
          <a:xfrm>
            <a:off x="341131" y="603777"/>
            <a:ext cx="3245216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14"/>
              </a:lnSpc>
            </a:pPr>
            <a:r>
              <a:rPr lang="cs-CZ" b="1" spc="-9" dirty="0">
                <a:latin typeface="Verdana"/>
                <a:cs typeface="Verdana"/>
              </a:rPr>
              <a:t>Neutronová</a:t>
            </a:r>
            <a:r>
              <a:rPr lang="cs-CZ" b="1" spc="-36" dirty="0">
                <a:latin typeface="Verdana"/>
                <a:cs typeface="Verdana"/>
              </a:rPr>
              <a:t> </a:t>
            </a:r>
            <a:r>
              <a:rPr lang="cs-CZ" b="1" spc="-5" dirty="0">
                <a:latin typeface="Verdana"/>
                <a:cs typeface="Verdana"/>
              </a:rPr>
              <a:t>radiografie</a:t>
            </a:r>
            <a:endParaRPr lang="cs-CZ" sz="1600" b="1" dirty="0">
              <a:latin typeface="Verdana"/>
              <a:cs typeface="Verdana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DCEEFFE-A8CE-417C-A6CB-9B38DAA700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4</a:t>
            </a:fld>
            <a:endParaRPr lang="cs-CZ"/>
          </a:p>
        </p:txBody>
      </p:sp>
      <p:pic>
        <p:nvPicPr>
          <p:cNvPr id="4" name="Fyzvl4-1">
            <a:hlinkClick r:id="" action="ppaction://media"/>
            <a:extLst>
              <a:ext uri="{FF2B5EF4-FFF2-40B4-BE49-F238E27FC236}">
                <a16:creationId xmlns:a16="http://schemas.microsoft.com/office/drawing/2014/main" id="{C9553065-AEB4-45B7-A935-C727EB2C3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8408" y="136524"/>
            <a:ext cx="609600" cy="6096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834539F-310F-4BFF-A8B6-3989970B2466}"/>
              </a:ext>
            </a:extLst>
          </p:cNvPr>
          <p:cNvSpPr txBox="1"/>
          <p:nvPr/>
        </p:nvSpPr>
        <p:spPr>
          <a:xfrm>
            <a:off x="0" y="1114066"/>
            <a:ext cx="3586347" cy="1242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9752">
              <a:lnSpc>
                <a:spcPct val="150000"/>
              </a:lnSpc>
              <a:buSzPct val="85714"/>
              <a:tabLst>
                <a:tab pos="437046" algn="l"/>
                <a:tab pos="437622" algn="l"/>
                <a:tab pos="1244919" algn="l"/>
              </a:tabLst>
            </a:pPr>
            <a:r>
              <a:rPr lang="cs-CZ" sz="1600" b="1" spc="-5" dirty="0">
                <a:latin typeface="Verdana"/>
                <a:cs typeface="Verdana"/>
              </a:rPr>
              <a:t>Zdroj neutronů:	</a:t>
            </a:r>
          </a:p>
          <a:p>
            <a:pPr marL="229752">
              <a:lnSpc>
                <a:spcPct val="150000"/>
              </a:lnSpc>
              <a:buSzPct val="85714"/>
              <a:tabLst>
                <a:tab pos="437046" algn="l"/>
                <a:tab pos="437622" algn="l"/>
                <a:tab pos="1244919" algn="l"/>
              </a:tabLst>
            </a:pPr>
            <a:r>
              <a:rPr lang="cs-CZ" sz="2000" b="1" spc="-6" baseline="29100" dirty="0">
                <a:solidFill>
                  <a:srgbClr val="FF0000"/>
                </a:solidFill>
                <a:latin typeface="Verdana"/>
                <a:cs typeface="Verdana"/>
              </a:rPr>
              <a:t>252</a:t>
            </a:r>
            <a:r>
              <a:rPr lang="cs-CZ" sz="2000" b="1" spc="-5" dirty="0">
                <a:solidFill>
                  <a:srgbClr val="FF0000"/>
                </a:solidFill>
                <a:latin typeface="Verdana"/>
                <a:cs typeface="Verdana"/>
              </a:rPr>
              <a:t>Cf (</a:t>
            </a:r>
            <a:r>
              <a:rPr lang="cs-CZ" sz="2000" b="1" spc="-5" dirty="0">
                <a:solidFill>
                  <a:srgbClr val="FF0000"/>
                </a:solidFill>
                <a:latin typeface="Symbol"/>
                <a:cs typeface="Symbol"/>
              </a:rPr>
              <a:t></a:t>
            </a:r>
            <a:r>
              <a:rPr lang="cs-CZ" sz="2000" b="1" spc="-5" dirty="0">
                <a:solidFill>
                  <a:srgbClr val="FF0000"/>
                </a:solidFill>
                <a:latin typeface="Verdana"/>
                <a:cs typeface="Verdana"/>
              </a:rPr>
              <a:t>-zářič)/</a:t>
            </a:r>
            <a:r>
              <a:rPr lang="cs-CZ" sz="2000" b="1" spc="-5" dirty="0" err="1">
                <a:solidFill>
                  <a:srgbClr val="FF0000"/>
                </a:solidFill>
                <a:latin typeface="Verdana"/>
                <a:cs typeface="Verdana"/>
              </a:rPr>
              <a:t>Be</a:t>
            </a:r>
            <a:r>
              <a:rPr lang="cs-CZ" sz="2000" b="1" spc="-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cs-CZ" sz="1600" spc="-9" dirty="0">
                <a:latin typeface="Verdana"/>
                <a:cs typeface="Verdana"/>
              </a:rPr>
              <a:t>produkuje </a:t>
            </a:r>
            <a:r>
              <a:rPr lang="cs-CZ" sz="1600" dirty="0">
                <a:latin typeface="Verdana"/>
                <a:cs typeface="Verdana"/>
              </a:rPr>
              <a:t>tok</a:t>
            </a:r>
            <a:r>
              <a:rPr lang="cs-CZ" sz="1600" spc="5" dirty="0">
                <a:latin typeface="Verdana"/>
                <a:cs typeface="Verdana"/>
              </a:rPr>
              <a:t> </a:t>
            </a:r>
            <a:r>
              <a:rPr lang="cs-CZ" sz="1600" spc="-5" dirty="0">
                <a:latin typeface="Verdana"/>
                <a:cs typeface="Verdana"/>
              </a:rPr>
              <a:t>neutronů</a:t>
            </a:r>
            <a:endParaRPr lang="cs-CZ" sz="16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20337" y="1035765"/>
            <a:ext cx="4353765" cy="205904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(založeno na </a:t>
            </a:r>
            <a:r>
              <a:rPr sz="1270" spc="-9" dirty="0">
                <a:latin typeface="Verdana"/>
                <a:cs typeface="Verdana"/>
              </a:rPr>
              <a:t>zeslabení </a:t>
            </a:r>
            <a:r>
              <a:rPr sz="1270" spc="-5" dirty="0">
                <a:latin typeface="Verdana"/>
                <a:cs typeface="Verdana"/>
              </a:rPr>
              <a:t>intenzity </a:t>
            </a:r>
            <a:r>
              <a:rPr sz="1270" spc="-9" dirty="0">
                <a:latin typeface="Verdana"/>
                <a:cs typeface="Verdana"/>
              </a:rPr>
              <a:t>svazku </a:t>
            </a:r>
            <a:r>
              <a:rPr sz="1270" spc="-5" dirty="0">
                <a:latin typeface="Verdana"/>
                <a:cs typeface="Verdana"/>
              </a:rPr>
              <a:t>gama</a:t>
            </a:r>
            <a:r>
              <a:rPr sz="1270" spc="77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záření)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2656" y="2303754"/>
            <a:ext cx="3556949" cy="2592520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37237">
              <a:spcBef>
                <a:spcPts val="82"/>
              </a:spcBef>
              <a:buClr>
                <a:srgbClr val="000000"/>
              </a:buClr>
              <a:tabLst>
                <a:tab pos="365644" algn="l"/>
              </a:tabLst>
            </a:pPr>
            <a:r>
              <a:rPr lang="cs-CZ" sz="1600" b="1" spc="-5" dirty="0">
                <a:latin typeface="Verdana"/>
                <a:cs typeface="Verdana"/>
              </a:rPr>
              <a:t>S</a:t>
            </a:r>
            <a:r>
              <a:rPr sz="1600" b="1" spc="-5" dirty="0" err="1">
                <a:latin typeface="Verdana"/>
                <a:cs typeface="Verdana"/>
              </a:rPr>
              <a:t>tanovení</a:t>
            </a:r>
            <a:r>
              <a:rPr sz="1600" b="1" spc="-5" dirty="0">
                <a:latin typeface="Verdana"/>
                <a:cs typeface="Verdana"/>
              </a:rPr>
              <a:t> </a:t>
            </a:r>
            <a:endParaRPr lang="cs-CZ" sz="1600" b="1" spc="-5" dirty="0">
              <a:latin typeface="Verdana"/>
              <a:cs typeface="Verdana"/>
            </a:endParaRPr>
          </a:p>
          <a:p>
            <a:pPr marL="237237">
              <a:spcBef>
                <a:spcPts val="82"/>
              </a:spcBef>
              <a:buClr>
                <a:srgbClr val="000000"/>
              </a:buClr>
              <a:tabLst>
                <a:tab pos="365644" algn="l"/>
              </a:tabLst>
            </a:pPr>
            <a:endParaRPr lang="cs-CZ" sz="1400" b="1" spc="-5" dirty="0">
              <a:solidFill>
                <a:srgbClr val="006FC0"/>
              </a:solidFill>
              <a:latin typeface="Verdana"/>
              <a:cs typeface="Verdana"/>
            </a:endParaRPr>
          </a:p>
          <a:p>
            <a:pPr marL="522987" indent="-285750">
              <a:spcBef>
                <a:spcPts val="82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365644" algn="l"/>
              </a:tabLst>
            </a:pPr>
            <a:r>
              <a:rPr sz="1400" b="1" spc="-9" dirty="0" err="1">
                <a:solidFill>
                  <a:srgbClr val="006FC0"/>
                </a:solidFill>
                <a:latin typeface="Verdana"/>
                <a:cs typeface="Verdana"/>
              </a:rPr>
              <a:t>síry</a:t>
            </a:r>
            <a:r>
              <a:rPr sz="1400" b="1" spc="-9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v</a:t>
            </a:r>
            <a:r>
              <a:rPr sz="1400" b="1" spc="9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solidFill>
                  <a:srgbClr val="006FC0"/>
                </a:solidFill>
                <a:latin typeface="Verdana"/>
                <a:cs typeface="Verdana"/>
              </a:rPr>
              <a:t>ropě</a:t>
            </a:r>
            <a:endParaRPr sz="1400" b="1" dirty="0">
              <a:latin typeface="Verdana"/>
              <a:cs typeface="Verdana"/>
            </a:endParaRPr>
          </a:p>
          <a:p>
            <a:pPr marL="285750" indent="-285750">
              <a:spcBef>
                <a:spcPts val="23"/>
              </a:spcBef>
              <a:buFont typeface="Wingdings" panose="05000000000000000000" pitchFamily="2" charset="2"/>
              <a:buChar char="§"/>
            </a:pPr>
            <a:endParaRPr sz="1400" b="1" dirty="0">
              <a:latin typeface="Verdana"/>
              <a:cs typeface="Verdana"/>
            </a:endParaRPr>
          </a:p>
          <a:p>
            <a:pPr marL="522987" indent="-285750">
              <a:buFont typeface="Wingdings" panose="05000000000000000000" pitchFamily="2" charset="2"/>
              <a:buChar char="§"/>
              <a:tabLst>
                <a:tab pos="365644" algn="l"/>
              </a:tabLst>
            </a:pPr>
            <a:r>
              <a:rPr sz="1400" b="1" spc="-9" dirty="0">
                <a:solidFill>
                  <a:srgbClr val="006FC0"/>
                </a:solidFill>
                <a:latin typeface="Verdana"/>
                <a:cs typeface="Verdana"/>
              </a:rPr>
              <a:t>olova 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v</a:t>
            </a:r>
            <a:r>
              <a:rPr sz="1400" b="1" spc="18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006FC0"/>
                </a:solidFill>
                <a:latin typeface="Verdana"/>
                <a:cs typeface="Verdana"/>
              </a:rPr>
              <a:t>benzínu</a:t>
            </a:r>
            <a:endParaRPr lang="cs-CZ" sz="1400" b="1" spc="-5" dirty="0">
              <a:solidFill>
                <a:srgbClr val="006FC0"/>
              </a:solidFill>
              <a:latin typeface="Verdana"/>
              <a:cs typeface="Verdana"/>
            </a:endParaRPr>
          </a:p>
          <a:p>
            <a:pPr marL="522987" indent="-285750">
              <a:buFont typeface="Wingdings" panose="05000000000000000000" pitchFamily="2" charset="2"/>
              <a:buChar char="§"/>
              <a:tabLst>
                <a:tab pos="365644" algn="l"/>
              </a:tabLst>
            </a:pPr>
            <a:endParaRPr lang="cs-CZ" sz="1400" b="1" spc="-5" dirty="0">
              <a:solidFill>
                <a:srgbClr val="006FC0"/>
              </a:solidFill>
              <a:latin typeface="Verdana"/>
              <a:cs typeface="Verdana"/>
            </a:endParaRPr>
          </a:p>
          <a:p>
            <a:pPr marL="522987" indent="-285750">
              <a:buFont typeface="Wingdings" panose="05000000000000000000" pitchFamily="2" charset="2"/>
              <a:buChar char="§"/>
              <a:tabLst>
                <a:tab pos="365644" algn="l"/>
              </a:tabLst>
            </a:pPr>
            <a:r>
              <a:rPr sz="1400" b="1" spc="-5" dirty="0" err="1">
                <a:solidFill>
                  <a:srgbClr val="006FC0"/>
                </a:solidFill>
                <a:latin typeface="Verdana"/>
                <a:cs typeface="Verdana"/>
              </a:rPr>
              <a:t>uranu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 a </a:t>
            </a:r>
            <a:r>
              <a:rPr sz="1400" b="1" spc="-9" dirty="0">
                <a:solidFill>
                  <a:srgbClr val="006FC0"/>
                </a:solidFill>
                <a:latin typeface="Verdana"/>
                <a:cs typeface="Verdana"/>
              </a:rPr>
              <a:t>plutonia 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v roztocích  </a:t>
            </a:r>
            <a:r>
              <a:rPr sz="1400" b="1" dirty="0">
                <a:solidFill>
                  <a:srgbClr val="006FC0"/>
                </a:solidFill>
                <a:latin typeface="Verdana"/>
                <a:cs typeface="Verdana"/>
              </a:rPr>
              <a:t>při 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zpracování jaderného</a:t>
            </a:r>
            <a:r>
              <a:rPr sz="1400" b="1" spc="-77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paliva</a:t>
            </a:r>
            <a:endParaRPr sz="1270" b="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542" dirty="0">
              <a:latin typeface="Verdana"/>
              <a:cs typeface="Verdana"/>
            </a:endParaRPr>
          </a:p>
          <a:p>
            <a:pPr marL="11516">
              <a:spcBef>
                <a:spcPts val="1242"/>
              </a:spcBef>
            </a:pPr>
            <a:r>
              <a:rPr sz="1270" spc="-9" dirty="0">
                <a:latin typeface="Verdana"/>
                <a:cs typeface="Verdana"/>
              </a:rPr>
              <a:t>apod.</a:t>
            </a:r>
            <a:endParaRPr sz="1270" dirty="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8174" y="1664318"/>
            <a:ext cx="3993826" cy="3529363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C55164-7105-4E1B-9C7C-374D60DC2B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5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A6C49B-8226-479F-A2FC-1E7D79B1197D}"/>
              </a:ext>
            </a:extLst>
          </p:cNvPr>
          <p:cNvSpPr txBox="1"/>
          <p:nvPr/>
        </p:nvSpPr>
        <p:spPr>
          <a:xfrm>
            <a:off x="920337" y="739359"/>
            <a:ext cx="4572000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14"/>
              </a:lnSpc>
            </a:pPr>
            <a:r>
              <a:rPr lang="cs-CZ" sz="1800" b="1" spc="-9" dirty="0">
                <a:latin typeface="Verdana"/>
                <a:cs typeface="Verdana"/>
              </a:rPr>
              <a:t>Chemická</a:t>
            </a:r>
            <a:r>
              <a:rPr lang="cs-CZ" sz="1800" b="1" spc="-36" dirty="0">
                <a:latin typeface="Verdana"/>
                <a:cs typeface="Verdana"/>
              </a:rPr>
              <a:t> </a:t>
            </a:r>
            <a:r>
              <a:rPr lang="cs-CZ" sz="1800" b="1" spc="-5" dirty="0">
                <a:latin typeface="Verdana"/>
                <a:cs typeface="Verdana"/>
              </a:rPr>
              <a:t>analýza</a:t>
            </a:r>
            <a:endParaRPr lang="cs-CZ" sz="1800" b="1" dirty="0">
              <a:latin typeface="Verdana"/>
              <a:cs typeface="Verdana"/>
            </a:endParaRPr>
          </a:p>
        </p:txBody>
      </p:sp>
      <p:pic>
        <p:nvPicPr>
          <p:cNvPr id="10" name="Fyzvl5-1">
            <a:hlinkClick r:id="" action="ppaction://media"/>
            <a:extLst>
              <a:ext uri="{FF2B5EF4-FFF2-40B4-BE49-F238E27FC236}">
                <a16:creationId xmlns:a16="http://schemas.microsoft.com/office/drawing/2014/main" id="{C6D9EAEF-79D8-4D3F-A207-216361F9C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5769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33418" y="1754902"/>
            <a:ext cx="2471392" cy="1053593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3243" rIns="0" bIns="0" rtlCol="0">
            <a:spAutoFit/>
          </a:bodyPr>
          <a:lstStyle/>
          <a:p>
            <a:pPr marL="34549" marR="27639" algn="just">
              <a:lnSpc>
                <a:spcPct val="116199"/>
              </a:lnSpc>
              <a:spcBef>
                <a:spcPts val="103"/>
              </a:spcBef>
            </a:pP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Stanovení boru </a:t>
            </a:r>
            <a:r>
              <a:rPr sz="1400" spc="-9" dirty="0">
                <a:solidFill>
                  <a:srgbClr val="006FC0"/>
                </a:solidFill>
                <a:latin typeface="Verdana"/>
                <a:cs typeface="Verdana"/>
              </a:rPr>
              <a:t>ve sklech </a:t>
            </a:r>
            <a:r>
              <a:rPr sz="1400" spc="-5" dirty="0">
                <a:solidFill>
                  <a:srgbClr val="006FC0"/>
                </a:solidFill>
                <a:latin typeface="Verdana"/>
                <a:cs typeface="Verdana"/>
              </a:rPr>
              <a:t>a </a:t>
            </a:r>
            <a:r>
              <a:rPr sz="1400" spc="-5" dirty="0" err="1">
                <a:solidFill>
                  <a:srgbClr val="006FC0"/>
                </a:solidFill>
                <a:latin typeface="Verdana"/>
                <a:cs typeface="Verdana"/>
              </a:rPr>
              <a:t>pracích</a:t>
            </a:r>
            <a:r>
              <a:rPr sz="1400" spc="-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00" spc="-9" dirty="0" err="1">
                <a:solidFill>
                  <a:srgbClr val="006FC0"/>
                </a:solidFill>
                <a:latin typeface="Verdana"/>
                <a:cs typeface="Verdana"/>
              </a:rPr>
              <a:t>prostředcích</a:t>
            </a:r>
            <a:r>
              <a:rPr sz="1400" spc="-9" dirty="0">
                <a:solidFill>
                  <a:srgbClr val="006FC0"/>
                </a:solidFill>
                <a:latin typeface="Verdana"/>
                <a:cs typeface="Verdana"/>
              </a:rPr>
              <a:t> (absorpce je </a:t>
            </a:r>
            <a:r>
              <a:rPr sz="1400" spc="-5" dirty="0">
                <a:solidFill>
                  <a:srgbClr val="006FC0"/>
                </a:solidFill>
                <a:latin typeface="Verdana"/>
                <a:cs typeface="Verdana"/>
              </a:rPr>
              <a:t>způsobena  reakcí</a:t>
            </a:r>
            <a:r>
              <a:rPr sz="1400" spc="-32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b="1" baseline="29100" dirty="0">
                <a:solidFill>
                  <a:srgbClr val="C00000"/>
                </a:solidFill>
                <a:latin typeface="Verdana"/>
                <a:cs typeface="Verdana"/>
              </a:rPr>
              <a:t>10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B(n,</a:t>
            </a:r>
            <a:r>
              <a:rPr b="1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)</a:t>
            </a:r>
            <a:r>
              <a:rPr b="1" baseline="29100" dirty="0">
                <a:solidFill>
                  <a:srgbClr val="C00000"/>
                </a:solidFill>
                <a:latin typeface="Verdana"/>
                <a:cs typeface="Verdana"/>
              </a:rPr>
              <a:t>7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Li</a:t>
            </a:r>
            <a:endParaRPr sz="1600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7996" y="680224"/>
            <a:ext cx="4669651" cy="4295537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54F25B-F39A-48ED-A1A4-BAC834D7F5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6</a:t>
            </a:fld>
            <a:endParaRPr lang="cs-CZ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2F4975C-D93B-4B37-BC4F-5550FD4EE388}"/>
              </a:ext>
            </a:extLst>
          </p:cNvPr>
          <p:cNvSpPr txBox="1"/>
          <p:nvPr/>
        </p:nvSpPr>
        <p:spPr>
          <a:xfrm>
            <a:off x="674865" y="5414660"/>
            <a:ext cx="8047481" cy="763116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1516" rIns="0" bIns="0" rtlCol="0">
            <a:spAutoFit/>
          </a:bodyPr>
          <a:lstStyle/>
          <a:p>
            <a:pPr marL="33974">
              <a:spcBef>
                <a:spcPts val="91"/>
              </a:spcBef>
              <a:tabLst>
                <a:tab pos="241268" algn="l"/>
                <a:tab pos="241844" algn="l"/>
                <a:tab pos="6003478" algn="l"/>
              </a:tabLst>
            </a:pP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D</a:t>
            </a:r>
            <a:r>
              <a:rPr sz="1600" b="1" spc="-5" dirty="0" err="1">
                <a:solidFill>
                  <a:srgbClr val="0070C0"/>
                </a:solidFill>
                <a:latin typeface="Verdana"/>
                <a:cs typeface="Verdana"/>
              </a:rPr>
              <a:t>etekce</a:t>
            </a:r>
            <a:r>
              <a:rPr sz="1600" b="1" spc="-5" dirty="0">
                <a:solidFill>
                  <a:srgbClr val="0070C0"/>
                </a:solidFill>
                <a:latin typeface="Verdana"/>
                <a:cs typeface="Verdana"/>
              </a:rPr>
              <a:t> neutronů: </a:t>
            </a:r>
            <a:r>
              <a:rPr sz="1400" spc="-5" dirty="0">
                <a:latin typeface="Verdana"/>
                <a:cs typeface="Verdana"/>
              </a:rPr>
              <a:t>film překrytý fólií z </a:t>
            </a:r>
            <a:r>
              <a:rPr sz="1400" dirty="0">
                <a:latin typeface="Verdana"/>
                <a:cs typeface="Verdana"/>
              </a:rPr>
              <a:t>Gd: </a:t>
            </a:r>
            <a:endParaRPr lang="cs-CZ" sz="1400" dirty="0">
              <a:latin typeface="Verdana"/>
              <a:cs typeface="Verdana"/>
            </a:endParaRPr>
          </a:p>
          <a:p>
            <a:pPr marL="33974">
              <a:spcBef>
                <a:spcPts val="91"/>
              </a:spcBef>
              <a:tabLst>
                <a:tab pos="241268" algn="l"/>
                <a:tab pos="241844" algn="l"/>
                <a:tab pos="6003478" algn="l"/>
              </a:tabLst>
            </a:pPr>
            <a:r>
              <a:rPr sz="1400" spc="-5" dirty="0" err="1">
                <a:latin typeface="Verdana"/>
                <a:cs typeface="Verdana"/>
              </a:rPr>
              <a:t>probíhá</a:t>
            </a:r>
            <a:r>
              <a:rPr sz="1400" spc="113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jaderná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reakce</a:t>
            </a:r>
            <a:r>
              <a:rPr lang="cs-CZ" sz="1400" spc="-5" dirty="0">
                <a:latin typeface="Verdana"/>
                <a:cs typeface="Verdana"/>
              </a:rPr>
              <a:t>   </a:t>
            </a:r>
            <a:r>
              <a:rPr sz="1600" b="1" spc="-6" baseline="28985" dirty="0">
                <a:solidFill>
                  <a:srgbClr val="FF0000"/>
                </a:solidFill>
                <a:latin typeface="Verdana"/>
                <a:cs typeface="Verdana"/>
              </a:rPr>
              <a:t>157</a:t>
            </a:r>
            <a:r>
              <a:rPr b="1" spc="-5" dirty="0">
                <a:solidFill>
                  <a:srgbClr val="FF0000"/>
                </a:solidFill>
                <a:latin typeface="Verdana"/>
                <a:cs typeface="Verdana"/>
              </a:rPr>
              <a:t>Gd(n,</a:t>
            </a:r>
            <a:r>
              <a:rPr b="1" spc="-5" dirty="0">
                <a:solidFill>
                  <a:srgbClr val="FF0000"/>
                </a:solidFill>
                <a:latin typeface="Symbol"/>
                <a:cs typeface="Symbol"/>
              </a:rPr>
              <a:t></a:t>
            </a:r>
            <a:r>
              <a:rPr b="1" spc="-5" dirty="0">
                <a:solidFill>
                  <a:srgbClr val="FF0000"/>
                </a:solidFill>
                <a:latin typeface="Verdana"/>
                <a:cs typeface="Verdana"/>
              </a:rPr>
              <a:t>)</a:t>
            </a:r>
            <a:r>
              <a:rPr sz="1600" b="1" spc="-6" baseline="28985" dirty="0">
                <a:solidFill>
                  <a:srgbClr val="FF0000"/>
                </a:solidFill>
                <a:latin typeface="Verdana"/>
                <a:cs typeface="Verdana"/>
              </a:rPr>
              <a:t>158</a:t>
            </a:r>
            <a:r>
              <a:rPr b="1" spc="-5" dirty="0">
                <a:solidFill>
                  <a:srgbClr val="FF0000"/>
                </a:solidFill>
                <a:latin typeface="Verdana"/>
                <a:cs typeface="Verdana"/>
              </a:rPr>
              <a:t>Gd</a:t>
            </a:r>
            <a:r>
              <a:rPr sz="1400" spc="-5" dirty="0">
                <a:latin typeface="Verdana"/>
                <a:cs typeface="Verdana"/>
              </a:rPr>
              <a:t>,</a:t>
            </a:r>
            <a:r>
              <a:rPr lang="cs-CZ" sz="1400" spc="-5" dirty="0">
                <a:latin typeface="Verdana"/>
                <a:cs typeface="Verdana"/>
              </a:rPr>
              <a:t> </a:t>
            </a:r>
            <a:r>
              <a:rPr sz="1400" spc="-5" dirty="0">
                <a:latin typeface="Symbol"/>
                <a:cs typeface="Symbol"/>
              </a:rPr>
              <a:t></a:t>
            </a:r>
            <a:r>
              <a:rPr sz="1400" spc="-5" dirty="0">
                <a:latin typeface="Verdana"/>
                <a:cs typeface="Verdana"/>
              </a:rPr>
              <a:t>- záření exponuje film </a:t>
            </a:r>
            <a:r>
              <a:rPr sz="1400" spc="-9" dirty="0">
                <a:latin typeface="Verdana"/>
                <a:cs typeface="Verdana"/>
              </a:rPr>
              <a:t>(místa </a:t>
            </a:r>
            <a:r>
              <a:rPr sz="1400" spc="-5" dirty="0">
                <a:latin typeface="Verdana"/>
                <a:cs typeface="Verdana"/>
              </a:rPr>
              <a:t>obsahující vodík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jeví jako plochy s menším</a:t>
            </a:r>
            <a:r>
              <a:rPr sz="1400" spc="118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zčernáním)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7" name="Fyzvl6-1">
            <a:hlinkClick r:id="" action="ppaction://media"/>
            <a:extLst>
              <a:ext uri="{FF2B5EF4-FFF2-40B4-BE49-F238E27FC236}">
                <a16:creationId xmlns:a16="http://schemas.microsoft.com/office/drawing/2014/main" id="{8D9023E0-D720-4A34-8DAB-68E8F16A3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4810" y="6210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57315" y="1303489"/>
            <a:ext cx="629370" cy="235476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spc="-14" dirty="0">
                <a:latin typeface="Verdana"/>
                <a:cs typeface="Verdana"/>
              </a:rPr>
              <a:t>(</a:t>
            </a:r>
            <a:r>
              <a:rPr sz="1451" b="1" spc="5" dirty="0">
                <a:latin typeface="Verdana"/>
                <a:cs typeface="Verdana"/>
              </a:rPr>
              <a:t>X</a:t>
            </a:r>
            <a:r>
              <a:rPr sz="1451" b="1" spc="-9" dirty="0">
                <a:latin typeface="Verdana"/>
                <a:cs typeface="Verdana"/>
              </a:rPr>
              <a:t>R</a:t>
            </a:r>
            <a:r>
              <a:rPr sz="1451" b="1" spc="9" dirty="0">
                <a:latin typeface="Verdana"/>
                <a:cs typeface="Verdana"/>
              </a:rPr>
              <a:t>F</a:t>
            </a:r>
            <a:r>
              <a:rPr sz="1451" b="1" dirty="0">
                <a:latin typeface="Verdana"/>
                <a:cs typeface="Verdana"/>
              </a:rPr>
              <a:t>)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3486" y="1830556"/>
            <a:ext cx="7466709" cy="1267221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8235" indent="-207294">
              <a:spcBef>
                <a:spcPts val="82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endParaRPr lang="cs-CZ" sz="1600" spc="-5" dirty="0">
              <a:latin typeface="Verdana"/>
              <a:cs typeface="Verdana"/>
            </a:endParaRPr>
          </a:p>
          <a:p>
            <a:pPr marL="218235" indent="-207294">
              <a:spcBef>
                <a:spcPts val="82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600" spc="-5" dirty="0" err="1">
                <a:latin typeface="Verdana"/>
                <a:cs typeface="Verdana"/>
              </a:rPr>
              <a:t>rtg</a:t>
            </a:r>
            <a:r>
              <a:rPr sz="1600" spc="-5" dirty="0">
                <a:latin typeface="Verdana"/>
                <a:cs typeface="Verdana"/>
              </a:rPr>
              <a:t>. nebo </a:t>
            </a:r>
            <a:r>
              <a:rPr sz="1600" dirty="0">
                <a:latin typeface="Symbol"/>
                <a:cs typeface="Symbol"/>
              </a:rPr>
              <a:t></a:t>
            </a:r>
            <a:r>
              <a:rPr sz="1600" dirty="0">
                <a:latin typeface="Verdana"/>
                <a:cs typeface="Verdana"/>
              </a:rPr>
              <a:t>-záření </a:t>
            </a:r>
            <a:r>
              <a:rPr sz="1600" spc="-5" dirty="0">
                <a:latin typeface="Verdana"/>
                <a:cs typeface="Verdana"/>
              </a:rPr>
              <a:t>o </a:t>
            </a:r>
            <a:r>
              <a:rPr sz="1600" spc="-9" dirty="0">
                <a:latin typeface="Verdana"/>
                <a:cs typeface="Verdana"/>
              </a:rPr>
              <a:t>E &lt; 100 keV </a:t>
            </a:r>
            <a:r>
              <a:rPr sz="1600" dirty="0">
                <a:latin typeface="Verdana"/>
                <a:cs typeface="Verdana"/>
              </a:rPr>
              <a:t>se </a:t>
            </a:r>
            <a:r>
              <a:rPr sz="1600" spc="-9" dirty="0">
                <a:latin typeface="Verdana"/>
                <a:cs typeface="Verdana"/>
              </a:rPr>
              <a:t>při </a:t>
            </a:r>
            <a:r>
              <a:rPr sz="1600" spc="-5" dirty="0">
                <a:latin typeface="Verdana"/>
                <a:cs typeface="Verdana"/>
              </a:rPr>
              <a:t>průchodu </a:t>
            </a:r>
            <a:r>
              <a:rPr sz="1600" spc="-9" dirty="0">
                <a:latin typeface="Verdana"/>
                <a:cs typeface="Verdana"/>
              </a:rPr>
              <a:t>hmotou </a:t>
            </a:r>
            <a:r>
              <a:rPr sz="1600" spc="-5" dirty="0">
                <a:latin typeface="Verdana"/>
                <a:cs typeface="Verdana"/>
              </a:rPr>
              <a:t>absorbuje </a:t>
            </a:r>
            <a:r>
              <a:rPr sz="1600" spc="-9" dirty="0">
                <a:latin typeface="Verdana"/>
                <a:cs typeface="Verdana"/>
              </a:rPr>
              <a:t>převážně </a:t>
            </a:r>
            <a:r>
              <a:rPr sz="1600" spc="-5" dirty="0" err="1">
                <a:latin typeface="Verdana"/>
                <a:cs typeface="Verdana"/>
              </a:rPr>
              <a:t>fotoefektem</a:t>
            </a:r>
            <a:r>
              <a:rPr sz="1600" spc="185" dirty="0">
                <a:latin typeface="Verdana"/>
                <a:cs typeface="Verdana"/>
              </a:rPr>
              <a:t> </a:t>
            </a:r>
            <a:r>
              <a:rPr sz="1600" spc="-9" dirty="0">
                <a:latin typeface="Symbol"/>
                <a:cs typeface="Symbol"/>
              </a:rPr>
              <a:t></a:t>
            </a:r>
            <a:r>
              <a:rPr lang="cs-CZ" sz="1600" spc="-9" dirty="0">
                <a:latin typeface="Symbol"/>
                <a:cs typeface="Symbol"/>
              </a:rPr>
              <a:t> </a:t>
            </a:r>
            <a:r>
              <a:rPr lang="cs-CZ" sz="1600" spc="-9" dirty="0">
                <a:latin typeface="Verdana"/>
                <a:cs typeface="Verdana"/>
              </a:rPr>
              <a:t>následuje</a:t>
            </a:r>
            <a:r>
              <a:rPr lang="cs-CZ" sz="1600" spc="-32" dirty="0">
                <a:latin typeface="Verdana"/>
                <a:cs typeface="Verdana"/>
              </a:rPr>
              <a:t> </a:t>
            </a:r>
            <a:r>
              <a:rPr lang="cs-CZ" sz="1600" spc="-5" dirty="0">
                <a:latin typeface="Verdana"/>
                <a:cs typeface="Verdana"/>
              </a:rPr>
              <a:t>emise charakteristického </a:t>
            </a:r>
            <a:r>
              <a:rPr lang="cs-CZ" sz="1600" dirty="0">
                <a:latin typeface="Verdana"/>
                <a:cs typeface="Verdana"/>
              </a:rPr>
              <a:t>rtg.</a:t>
            </a:r>
            <a:r>
              <a:rPr lang="cs-CZ" sz="1600" spc="-45" dirty="0">
                <a:latin typeface="Verdana"/>
                <a:cs typeface="Verdana"/>
              </a:rPr>
              <a:t> </a:t>
            </a:r>
            <a:r>
              <a:rPr lang="cs-CZ" sz="1600" dirty="0">
                <a:latin typeface="Verdana"/>
                <a:cs typeface="Verdana"/>
              </a:rPr>
              <a:t>záření – vzniká tzv. </a:t>
            </a:r>
            <a:r>
              <a:rPr lang="cs-CZ" sz="1600" b="1" dirty="0">
                <a:solidFill>
                  <a:srgbClr val="C00000"/>
                </a:solidFill>
                <a:latin typeface="Verdana"/>
                <a:cs typeface="Verdana"/>
              </a:rPr>
              <a:t>fluorescenční záření</a:t>
            </a:r>
          </a:p>
          <a:p>
            <a:pPr marL="218235" indent="-207294">
              <a:spcBef>
                <a:spcPts val="82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endParaRPr lang="cs-CZ" sz="16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3486" y="3353494"/>
            <a:ext cx="7466709" cy="3224679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77800">
              <a:spcBef>
                <a:spcPts val="82"/>
              </a:spcBef>
              <a:tabLst>
                <a:tab pos="218235" algn="l"/>
                <a:tab pos="218811" algn="l"/>
              </a:tabLst>
            </a:pPr>
            <a:r>
              <a:rPr lang="cs-CZ" dirty="0"/>
              <a:t>Lineární závislost mezi odmocninou z vlnočtu </a:t>
            </a:r>
            <a:r>
              <a:rPr lang="cs-CZ" b="1" i="1" dirty="0"/>
              <a:t>v</a:t>
            </a:r>
            <a:r>
              <a:rPr lang="el-GR" dirty="0"/>
              <a:t> </a:t>
            </a:r>
            <a:r>
              <a:rPr lang="cs-CZ" dirty="0"/>
              <a:t>spektrální čáry charakteristického rtg. záření atomu a jeho </a:t>
            </a:r>
            <a:r>
              <a:rPr lang="cs-CZ" dirty="0" err="1"/>
              <a:t>at</a:t>
            </a:r>
            <a:r>
              <a:rPr lang="cs-CZ" dirty="0"/>
              <a:t>. číslem </a:t>
            </a:r>
            <a:r>
              <a:rPr lang="cs-CZ" sz="2000" b="1" i="1" dirty="0"/>
              <a:t>Z</a:t>
            </a:r>
            <a:r>
              <a:rPr lang="cs-CZ" dirty="0"/>
              <a:t> vyjadřuje </a:t>
            </a:r>
            <a:r>
              <a:rPr lang="cs-CZ" b="1" dirty="0" err="1">
                <a:solidFill>
                  <a:srgbClr val="C00000"/>
                </a:solidFill>
              </a:rPr>
              <a:t>Moseleyho</a:t>
            </a:r>
            <a:r>
              <a:rPr lang="cs-CZ" b="1" dirty="0">
                <a:solidFill>
                  <a:srgbClr val="C00000"/>
                </a:solidFill>
              </a:rPr>
              <a:t> zákon </a:t>
            </a:r>
          </a:p>
          <a:p>
            <a:pPr marL="10941">
              <a:spcBef>
                <a:spcPts val="82"/>
              </a:spcBef>
              <a:tabLst>
                <a:tab pos="218235" algn="l"/>
                <a:tab pos="218811" algn="l"/>
              </a:tabLst>
            </a:pPr>
            <a:r>
              <a:rPr lang="cs-CZ" b="1" dirty="0">
                <a:sym typeface="Symbol" panose="05050102010706020507" pitchFamily="18" charset="2"/>
              </a:rPr>
              <a:t>						</a:t>
            </a:r>
            <a:r>
              <a:rPr lang="cs-CZ" b="1" i="1" dirty="0"/>
              <a:t>v</a:t>
            </a:r>
            <a:r>
              <a:rPr lang="cs-CZ" b="1" dirty="0"/>
              <a:t>/</a:t>
            </a:r>
            <a:r>
              <a:rPr lang="cs-CZ" b="1" i="1" dirty="0"/>
              <a:t>R</a:t>
            </a:r>
            <a:r>
              <a:rPr lang="cs-CZ" b="1" dirty="0"/>
              <a:t> = </a:t>
            </a:r>
            <a:r>
              <a:rPr lang="cs-CZ" b="1" i="1" dirty="0"/>
              <a:t>Z</a:t>
            </a:r>
            <a:r>
              <a:rPr lang="cs-CZ" b="1" dirty="0"/>
              <a:t>-</a:t>
            </a:r>
            <a:r>
              <a:rPr lang="cs-CZ" b="1" i="1" dirty="0" err="1"/>
              <a:t>S</a:t>
            </a:r>
            <a:r>
              <a:rPr lang="cs-CZ" b="1" baseline="-25000" dirty="0" err="1"/>
              <a:t>n</a:t>
            </a:r>
            <a:r>
              <a:rPr lang="cs-CZ" b="1" dirty="0"/>
              <a:t>/</a:t>
            </a:r>
            <a:r>
              <a:rPr lang="cs-CZ" b="1" i="1" dirty="0"/>
              <a:t>n</a:t>
            </a:r>
            <a:r>
              <a:rPr lang="cs-CZ" dirty="0"/>
              <a:t>, </a:t>
            </a:r>
          </a:p>
          <a:p>
            <a:pPr marL="10941">
              <a:spcBef>
                <a:spcPts val="82"/>
              </a:spcBef>
              <a:tabLst>
                <a:tab pos="218235" algn="l"/>
                <a:tab pos="218811" algn="l"/>
              </a:tabLst>
            </a:pPr>
            <a:endParaRPr lang="cs-CZ" dirty="0"/>
          </a:p>
          <a:p>
            <a:pPr marL="10941">
              <a:spcBef>
                <a:spcPts val="82"/>
              </a:spcBef>
              <a:tabLst>
                <a:tab pos="218235" algn="l"/>
                <a:tab pos="218811" algn="l"/>
              </a:tabLst>
            </a:pPr>
            <a:r>
              <a:rPr lang="cs-CZ" dirty="0"/>
              <a:t>     kde </a:t>
            </a:r>
            <a:r>
              <a:rPr lang="cs-CZ" i="1" dirty="0"/>
              <a:t>R</a:t>
            </a:r>
            <a:r>
              <a:rPr lang="cs-CZ" dirty="0"/>
              <a:t> - </a:t>
            </a:r>
            <a:r>
              <a:rPr lang="cs-CZ" dirty="0" err="1"/>
              <a:t>Rydbergova</a:t>
            </a:r>
            <a:r>
              <a:rPr lang="cs-CZ" dirty="0"/>
              <a:t> konstanta, </a:t>
            </a:r>
            <a:r>
              <a:rPr lang="cs-CZ" i="1" dirty="0"/>
              <a:t>n</a:t>
            </a:r>
            <a:r>
              <a:rPr lang="cs-CZ" dirty="0"/>
              <a:t> - hl. kvantové číslo, </a:t>
            </a:r>
            <a:r>
              <a:rPr lang="cs-CZ" i="1" dirty="0" err="1"/>
              <a:t>S</a:t>
            </a:r>
            <a:r>
              <a:rPr lang="cs-CZ" baseline="-25000" dirty="0" err="1"/>
              <a:t>n</a:t>
            </a:r>
            <a:r>
              <a:rPr lang="cs-CZ" dirty="0"/>
              <a:t> - stínicí parametr. </a:t>
            </a:r>
            <a:endParaRPr dirty="0">
              <a:latin typeface="Verdana"/>
              <a:cs typeface="Verdana"/>
            </a:endParaRPr>
          </a:p>
          <a:p>
            <a:pPr marL="218235" indent="-207294">
              <a:spcBef>
                <a:spcPts val="128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600" spc="-5" dirty="0">
                <a:latin typeface="Verdana"/>
                <a:cs typeface="Verdana"/>
              </a:rPr>
              <a:t>z polohy jednotlivých </a:t>
            </a:r>
            <a:r>
              <a:rPr sz="1600" spc="-9" dirty="0">
                <a:latin typeface="Verdana"/>
                <a:cs typeface="Verdana"/>
              </a:rPr>
              <a:t>linií se </a:t>
            </a:r>
            <a:r>
              <a:rPr sz="1600" dirty="0">
                <a:latin typeface="Verdana"/>
                <a:cs typeface="Verdana"/>
              </a:rPr>
              <a:t>určí </a:t>
            </a:r>
            <a:r>
              <a:rPr sz="1600" b="1" spc="-5" dirty="0">
                <a:latin typeface="Verdana"/>
                <a:cs typeface="Verdana"/>
              </a:rPr>
              <a:t>kvalitativní složení atomů </a:t>
            </a:r>
            <a:r>
              <a:rPr sz="1600" spc="-9" dirty="0" err="1">
                <a:latin typeface="Verdana"/>
                <a:cs typeface="Verdana"/>
              </a:rPr>
              <a:t>tvořících</a:t>
            </a:r>
            <a:r>
              <a:rPr sz="1600" spc="136" dirty="0">
                <a:latin typeface="Verdana"/>
                <a:cs typeface="Verdana"/>
              </a:rPr>
              <a:t> </a:t>
            </a:r>
            <a:r>
              <a:rPr sz="1600" spc="-9" dirty="0" err="1">
                <a:latin typeface="Verdana"/>
                <a:cs typeface="Verdana"/>
              </a:rPr>
              <a:t>vzorek</a:t>
            </a:r>
            <a:endParaRPr lang="cs-CZ" sz="1600" spc="-9" dirty="0">
              <a:latin typeface="Verdana"/>
              <a:cs typeface="Verdana"/>
            </a:endParaRPr>
          </a:p>
          <a:p>
            <a:pPr marL="218235" indent="-207294">
              <a:spcBef>
                <a:spcPts val="128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endParaRPr sz="1600" dirty="0">
              <a:latin typeface="Verdana"/>
              <a:cs typeface="Verdana"/>
            </a:endParaRPr>
          </a:p>
          <a:p>
            <a:pPr marL="218235" indent="-207294"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600" b="1" spc="-5" dirty="0">
                <a:latin typeface="Verdana"/>
                <a:cs typeface="Verdana"/>
              </a:rPr>
              <a:t>z intenzity </a:t>
            </a:r>
            <a:r>
              <a:rPr sz="1600" spc="-9" dirty="0">
                <a:latin typeface="Verdana"/>
                <a:cs typeface="Verdana"/>
              </a:rPr>
              <a:t>pak </a:t>
            </a:r>
            <a:r>
              <a:rPr sz="1600" spc="-18" dirty="0">
                <a:latin typeface="Verdana"/>
                <a:cs typeface="Verdana"/>
              </a:rPr>
              <a:t>lze </a:t>
            </a:r>
            <a:r>
              <a:rPr sz="1600" spc="-5" dirty="0">
                <a:latin typeface="Verdana"/>
                <a:cs typeface="Verdana"/>
              </a:rPr>
              <a:t>soudit na </a:t>
            </a:r>
            <a:r>
              <a:rPr sz="1600" b="1" spc="-5" dirty="0" err="1">
                <a:latin typeface="Verdana"/>
                <a:cs typeface="Verdana"/>
              </a:rPr>
              <a:t>kvantitativní</a:t>
            </a:r>
            <a:r>
              <a:rPr sz="1600" b="1" spc="95" dirty="0">
                <a:latin typeface="Verdana"/>
                <a:cs typeface="Verdana"/>
              </a:rPr>
              <a:t> </a:t>
            </a:r>
            <a:r>
              <a:rPr sz="1600" b="1" spc="-5" dirty="0" err="1">
                <a:latin typeface="Verdana"/>
                <a:cs typeface="Verdana"/>
              </a:rPr>
              <a:t>zastoupení</a:t>
            </a:r>
            <a:endParaRPr lang="cs-CZ" sz="1600" b="1" spc="-5" dirty="0">
              <a:latin typeface="Verdana"/>
              <a:cs typeface="Verdana"/>
            </a:endParaRPr>
          </a:p>
          <a:p>
            <a:pPr marL="218235" indent="-207294">
              <a:spcBef>
                <a:spcPts val="23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B56EB1F0-416B-467E-B73C-AC542E0224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7</a:t>
            </a:fld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0E5896C-A8E9-4B9D-A195-1BCFF79BC3E2}"/>
              </a:ext>
            </a:extLst>
          </p:cNvPr>
          <p:cNvSpPr txBox="1"/>
          <p:nvPr/>
        </p:nvSpPr>
        <p:spPr>
          <a:xfrm>
            <a:off x="703486" y="125949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12"/>
              </a:spcBef>
            </a:pPr>
            <a:r>
              <a:rPr lang="cs-CZ" b="1" spc="-5" dirty="0" err="1">
                <a:latin typeface="Verdana"/>
                <a:cs typeface="Verdana"/>
              </a:rPr>
              <a:t>Rtg</a:t>
            </a:r>
            <a:r>
              <a:rPr lang="cs-CZ" b="1" spc="-5" dirty="0">
                <a:latin typeface="Verdana"/>
                <a:cs typeface="Verdana"/>
              </a:rPr>
              <a:t> fluorescenční analýza</a:t>
            </a:r>
            <a:endParaRPr lang="cs-CZ" b="1" dirty="0">
              <a:latin typeface="Verdana"/>
              <a:cs typeface="Verdana"/>
            </a:endParaRPr>
          </a:p>
        </p:txBody>
      </p:sp>
      <p:pic>
        <p:nvPicPr>
          <p:cNvPr id="2" name="Fyzvl7-1">
            <a:hlinkClick r:id="" action="ppaction://media"/>
            <a:extLst>
              <a:ext uri="{FF2B5EF4-FFF2-40B4-BE49-F238E27FC236}">
                <a16:creationId xmlns:a16="http://schemas.microsoft.com/office/drawing/2014/main" id="{122EDBAC-7594-4EA5-92B7-89EF68D69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054" y="636335"/>
            <a:ext cx="609600" cy="609600"/>
          </a:xfrm>
          <a:prstGeom prst="rect">
            <a:avLst/>
          </a:prstGeom>
        </p:spPr>
      </p:pic>
      <p:pic>
        <p:nvPicPr>
          <p:cNvPr id="5" name="Fyzvl7-2">
            <a:hlinkClick r:id="" action="ppaction://media"/>
            <a:extLst>
              <a:ext uri="{FF2B5EF4-FFF2-40B4-BE49-F238E27FC236}">
                <a16:creationId xmlns:a16="http://schemas.microsoft.com/office/drawing/2014/main" id="{F2197CE4-B190-4AA7-9AF1-67F0FFE678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3054" y="34963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013" y="721293"/>
            <a:ext cx="7696460" cy="1098969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8235" indent="-207294">
              <a:spcBef>
                <a:spcPts val="82"/>
              </a:spcBef>
              <a:buSzPct val="85714"/>
              <a:buFont typeface="Symbol"/>
              <a:buChar char=""/>
              <a:tabLst>
                <a:tab pos="218235" algn="l"/>
                <a:tab pos="218811" algn="l"/>
              </a:tabLst>
            </a:pPr>
            <a:endParaRPr lang="cs-CZ" sz="1270" spc="-9" dirty="0">
              <a:latin typeface="Verdana"/>
              <a:cs typeface="Verdana"/>
            </a:endParaRPr>
          </a:p>
          <a:p>
            <a:pPr marL="218235" indent="-207294">
              <a:spcBef>
                <a:spcPts val="82"/>
              </a:spcBef>
              <a:buSzPct val="85714"/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00" b="1" spc="-9" dirty="0" err="1">
                <a:latin typeface="Verdana"/>
                <a:cs typeface="Verdana"/>
              </a:rPr>
              <a:t>radionuklidová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fluorescenční </a:t>
            </a:r>
            <a:r>
              <a:rPr sz="1400" b="1" dirty="0">
                <a:latin typeface="Verdana"/>
                <a:cs typeface="Verdana"/>
              </a:rPr>
              <a:t>rtg </a:t>
            </a:r>
            <a:r>
              <a:rPr sz="1400" b="1" spc="-5" dirty="0">
                <a:latin typeface="Verdana"/>
                <a:cs typeface="Verdana"/>
              </a:rPr>
              <a:t>analýza </a:t>
            </a:r>
            <a:r>
              <a:rPr sz="1400" spc="-5" dirty="0">
                <a:latin typeface="Verdana"/>
                <a:cs typeface="Verdana"/>
              </a:rPr>
              <a:t>využívá </a:t>
            </a:r>
            <a:r>
              <a:rPr sz="1400" spc="-9" dirty="0">
                <a:latin typeface="Verdana"/>
                <a:cs typeface="Verdana"/>
              </a:rPr>
              <a:t>ke </a:t>
            </a:r>
            <a:r>
              <a:rPr sz="1400" spc="-5" dirty="0">
                <a:latin typeface="Verdana"/>
                <a:cs typeface="Verdana"/>
              </a:rPr>
              <a:t>stanovení </a:t>
            </a:r>
            <a:r>
              <a:rPr sz="1400" spc="-9" dirty="0">
                <a:latin typeface="Verdana"/>
                <a:cs typeface="Verdana"/>
              </a:rPr>
              <a:t>prvků </a:t>
            </a:r>
            <a:r>
              <a:rPr sz="1400" spc="-9" dirty="0" err="1">
                <a:latin typeface="Verdana"/>
                <a:cs typeface="Verdana"/>
              </a:rPr>
              <a:t>ve</a:t>
            </a:r>
            <a:r>
              <a:rPr sz="1400" spc="73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vzorku</a:t>
            </a:r>
            <a:endParaRPr lang="cs-CZ" sz="1400" spc="-9" dirty="0">
              <a:latin typeface="Verdana"/>
              <a:cs typeface="Verdana"/>
            </a:endParaRPr>
          </a:p>
          <a:p>
            <a:pPr marL="218235" indent="-207294">
              <a:spcBef>
                <a:spcPts val="82"/>
              </a:spcBef>
              <a:buSzPct val="85714"/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00" spc="-9" dirty="0">
                <a:latin typeface="Verdana"/>
                <a:cs typeface="Verdana"/>
              </a:rPr>
              <a:t>velmi citlivá</a:t>
            </a:r>
          </a:p>
          <a:p>
            <a:pPr marL="218235" indent="-207294">
              <a:spcBef>
                <a:spcPts val="82"/>
              </a:spcBef>
              <a:buSzPct val="85714"/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lang="cs-CZ" sz="1400" spc="-9" dirty="0">
                <a:latin typeface="Verdana"/>
                <a:cs typeface="Verdana"/>
              </a:rPr>
              <a:t>dají se stanovit prvky cca od Mg</a:t>
            </a:r>
          </a:p>
          <a:p>
            <a:pPr marL="218235" indent="-207294">
              <a:spcBef>
                <a:spcPts val="82"/>
              </a:spcBef>
              <a:buSzPct val="85714"/>
              <a:buFont typeface="Symbol"/>
              <a:buChar char=""/>
              <a:tabLst>
                <a:tab pos="218235" algn="l"/>
                <a:tab pos="218811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4895" y="2184629"/>
            <a:ext cx="5834210" cy="3495982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03DF6E-4518-4C56-B23A-8483014F5E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8</a:t>
            </a:fld>
            <a:endParaRPr lang="cs-CZ"/>
          </a:p>
        </p:txBody>
      </p:sp>
      <p:pic>
        <p:nvPicPr>
          <p:cNvPr id="5" name="Fyzvl8-1">
            <a:hlinkClick r:id="" action="ppaction://media"/>
            <a:extLst>
              <a:ext uri="{FF2B5EF4-FFF2-40B4-BE49-F238E27FC236}">
                <a16:creationId xmlns:a16="http://schemas.microsoft.com/office/drawing/2014/main" id="{BBB03C17-2035-47AC-A7D7-F5B34C4AD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187" y="9659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7" y="3533453"/>
            <a:ext cx="6042132" cy="225910"/>
          </a:xfrm>
          <a:prstGeom prst="rect">
            <a:avLst/>
          </a:prstGeom>
          <a:pattFill prst="pct5">
            <a:fgClr>
              <a:schemeClr val="lt1"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spc="-5" dirty="0">
                <a:latin typeface="Verdana"/>
                <a:cs typeface="Verdana"/>
              </a:rPr>
              <a:t>zařízení </a:t>
            </a:r>
            <a:r>
              <a:rPr sz="1400" spc="-9" dirty="0">
                <a:latin typeface="Verdana"/>
                <a:cs typeface="Verdana"/>
              </a:rPr>
              <a:t>může </a:t>
            </a:r>
            <a:r>
              <a:rPr sz="1400" spc="-9" dirty="0" err="1">
                <a:latin typeface="Verdana"/>
                <a:cs typeface="Verdana"/>
              </a:rPr>
              <a:t>existovat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lang="cs-CZ" sz="1400" spc="-9" dirty="0">
                <a:latin typeface="Verdana"/>
                <a:cs typeface="Verdana"/>
              </a:rPr>
              <a:t>ve stacionární i</a:t>
            </a:r>
            <a:r>
              <a:rPr sz="1400" spc="-5" dirty="0">
                <a:latin typeface="Verdana"/>
                <a:cs typeface="Verdana"/>
              </a:rPr>
              <a:t> v mobilní (přenosné)</a:t>
            </a:r>
            <a:r>
              <a:rPr sz="1400" spc="68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formě</a:t>
            </a:r>
            <a:endParaRPr sz="1400" dirty="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8966" y="870639"/>
            <a:ext cx="6031124" cy="2283121"/>
            <a:chOff x="899160" y="960120"/>
            <a:chExt cx="6650990" cy="251777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160" y="975563"/>
              <a:ext cx="3325367" cy="24449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4527" y="960120"/>
              <a:ext cx="3325368" cy="251764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27727" y="329002"/>
            <a:ext cx="2993681" cy="339756"/>
          </a:xfrm>
          <a:prstGeom prst="rect">
            <a:avLst/>
          </a:prstGeom>
          <a:ln w="9144">
            <a:noFill/>
          </a:ln>
        </p:spPr>
        <p:txBody>
          <a:bodyPr vert="horz" wrap="square" lIns="0" tIns="31670" rIns="0" bIns="0" rtlCol="0">
            <a:spAutoFit/>
          </a:bodyPr>
          <a:lstStyle/>
          <a:p>
            <a:pPr marL="84069">
              <a:spcBef>
                <a:spcPts val="249"/>
              </a:spcBef>
            </a:pPr>
            <a:r>
              <a:rPr sz="20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Příklady </a:t>
            </a:r>
            <a:r>
              <a:rPr sz="2000" b="1" spc="-14" dirty="0">
                <a:solidFill>
                  <a:srgbClr val="0070C0"/>
                </a:solidFill>
                <a:latin typeface="Times New Roman"/>
                <a:cs typeface="Times New Roman"/>
              </a:rPr>
              <a:t>XRF</a:t>
            </a:r>
            <a:r>
              <a:rPr sz="2000" b="1" spc="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70C0"/>
                </a:solidFill>
                <a:latin typeface="Times New Roman"/>
                <a:cs typeface="Times New Roman"/>
              </a:rPr>
              <a:t>spekter</a:t>
            </a:r>
            <a:endParaRPr sz="20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42E87B4A-ECB0-4CD9-B586-0FB3EFA65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4013775"/>
            <a:ext cx="1997859" cy="2707701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838602-8B99-41A7-B1E0-327C0E2E3B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9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CAA904A-4550-453F-A0C9-B71BEA2B2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1" y="3923195"/>
            <a:ext cx="2809875" cy="2809875"/>
          </a:xfrm>
          <a:prstGeom prst="rect">
            <a:avLst/>
          </a:prstGeom>
        </p:spPr>
      </p:pic>
      <p:pic>
        <p:nvPicPr>
          <p:cNvPr id="11" name="Fyzvl9-1">
            <a:hlinkClick r:id="" action="ppaction://media"/>
            <a:extLst>
              <a:ext uri="{FF2B5EF4-FFF2-40B4-BE49-F238E27FC236}">
                <a16:creationId xmlns:a16="http://schemas.microsoft.com/office/drawing/2014/main" id="{8EA43EF0-943E-432C-AEBD-12B43A655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5434" y="11410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</TotalTime>
  <Words>1204</Words>
  <Application>Microsoft Office PowerPoint</Application>
  <PresentationFormat>Předvádění na obrazovce (4:3)</PresentationFormat>
  <Paragraphs>150</Paragraphs>
  <Slides>15</Slides>
  <Notes>0</Notes>
  <HiddenSlides>0</HiddenSlides>
  <MMClips>18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Motiv Office</vt:lpstr>
      <vt:lpstr>15.  Využití fyzikálních vlastností  ionizujícího záření v praxi</vt:lpstr>
      <vt:lpstr>Prezentace aplikace PowerPoint</vt:lpstr>
      <vt:lpstr>Využití závislosti absorpce záření na atomovém čísle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Metody založené na rozptylu ionizujícího záření</vt:lpstr>
      <vt:lpstr>Prezentace aplikace PowerPoint</vt:lpstr>
      <vt:lpstr>Prezentace aplikace PowerPoint</vt:lpstr>
      <vt:lpstr>Prezentace aplikace PowerPoint</vt:lpstr>
      <vt:lpstr>Fyzikální dávka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 Využití fyzikálních vlastností  ionizujícího záření v praxi</dc:title>
  <dc:creator>Jiří Příhoda</dc:creator>
  <cp:lastModifiedBy>Jiří Příhoda</cp:lastModifiedBy>
  <cp:revision>29</cp:revision>
  <dcterms:created xsi:type="dcterms:W3CDTF">2020-10-28T12:59:35Z</dcterms:created>
  <dcterms:modified xsi:type="dcterms:W3CDTF">2020-11-24T10:51:24Z</dcterms:modified>
</cp:coreProperties>
</file>