
<file path=[Content_Types].xml><?xml version="1.0" encoding="utf-8"?>
<Types xmlns="http://schemas.openxmlformats.org/package/2006/content-types"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281" r:id="rId2"/>
    <p:sldId id="282" r:id="rId3"/>
    <p:sldId id="283" r:id="rId4"/>
    <p:sldId id="284" r:id="rId5"/>
    <p:sldId id="28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19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452C2-E8F8-4800-ABAF-130B46E3CCAC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B92DA-AECA-4200-843A-D042C759D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16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A2-AFDB-4746-91A4-C647DAB76746}" type="datetime1">
              <a:rPr lang="en-US" smtClean="0"/>
              <a:t>11/26/2020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31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064-96E2-4098-8ED2-B52CEA1D68E6}" type="datetime1">
              <a:rPr lang="en-US" smtClean="0"/>
              <a:t>11/26/2020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72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F5C-24D8-43AD-B625-776ECBE17543}" type="datetime1">
              <a:rPr lang="en-US" smtClean="0"/>
              <a:t>11/26/2020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85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0F920-E41D-483E-B5CD-784FAABD2DE3}" type="datetime1">
              <a:rPr lang="en-US" smtClean="0"/>
              <a:t>11/26/2020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24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C65E-62AD-42B1-A4A4-54B8E9171D5E}" type="datetime1">
              <a:rPr lang="en-US" smtClean="0"/>
              <a:t>11/26/2020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15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0C2-6E3D-44D5-9910-C78F50940CA4}" type="datetime1">
              <a:rPr lang="en-US" smtClean="0"/>
              <a:t>11/26/2020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4B9-73C5-404B-A732-506ACAF26461}" type="datetime1">
              <a:rPr lang="en-US" smtClean="0"/>
              <a:t>11/26/2020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87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E520-0224-485C-ACC8-68D3C31AB926}" type="datetime1">
              <a:rPr lang="en-US" smtClean="0"/>
              <a:t>11/26/2020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43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1CD-341B-49D3-BE8F-0EFE1429AA6B}" type="datetime1">
              <a:rPr lang="en-US" smtClean="0"/>
              <a:t>11/26/2020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47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9CCF-C734-446B-BB41-E585539F042B}" type="datetime1">
              <a:rPr lang="en-US" smtClean="0"/>
              <a:t>11/26/2020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40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B48-566A-444D-A8E7-8FD6B23F147C}" type="datetime1">
              <a:rPr lang="en-US" smtClean="0"/>
              <a:t>11/26/2020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31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A334-ABC3-4165-9B22-92B107F4B411}" type="datetime1">
              <a:rPr lang="en-US" smtClean="0"/>
              <a:t>11/26/2020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53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7AEC-6FF8-468C-9566-0D45E4A30373}" type="datetime1">
              <a:rPr lang="en-US" smtClean="0"/>
              <a:t>11/26/2020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8D42-87DA-4AF5-B723-1E4674C88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81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922" y="421987"/>
            <a:ext cx="7297925" cy="403540"/>
          </a:xfrm>
          <a:prstGeom prst="rect">
            <a:avLst/>
          </a:prstGeom>
        </p:spPr>
        <p:txBody>
          <a:bodyPr vert="horz" wrap="square" lIns="0" tIns="12668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0"/>
              </a:spcBef>
            </a:pPr>
            <a:r>
              <a:rPr sz="2539" b="1" dirty="0">
                <a:solidFill>
                  <a:srgbClr val="0000FF"/>
                </a:solidFill>
                <a:latin typeface="Verdana"/>
                <a:cs typeface="Verdana"/>
              </a:rPr>
              <a:t>1</a:t>
            </a:r>
            <a:r>
              <a:rPr lang="cs-CZ" sz="2539" b="1" dirty="0">
                <a:solidFill>
                  <a:srgbClr val="0000FF"/>
                </a:solidFill>
                <a:latin typeface="Verdana"/>
                <a:cs typeface="Verdana"/>
              </a:rPr>
              <a:t>7</a:t>
            </a:r>
            <a:r>
              <a:rPr sz="2539" b="1" dirty="0">
                <a:solidFill>
                  <a:srgbClr val="0000FF"/>
                </a:solidFill>
                <a:latin typeface="Verdana"/>
                <a:cs typeface="Verdana"/>
              </a:rPr>
              <a:t>. </a:t>
            </a:r>
            <a:r>
              <a:rPr sz="2539" b="1" spc="-5" dirty="0">
                <a:solidFill>
                  <a:srgbClr val="0000FF"/>
                </a:solidFill>
                <a:latin typeface="Verdana"/>
                <a:cs typeface="Verdana"/>
              </a:rPr>
              <a:t>Biologické </a:t>
            </a:r>
            <a:r>
              <a:rPr sz="2539" b="1" dirty="0">
                <a:solidFill>
                  <a:srgbClr val="0000FF"/>
                </a:solidFill>
                <a:latin typeface="Verdana"/>
                <a:cs typeface="Verdana"/>
              </a:rPr>
              <a:t>účinky </a:t>
            </a:r>
            <a:r>
              <a:rPr sz="2539" b="1" spc="-5" dirty="0">
                <a:solidFill>
                  <a:srgbClr val="0000FF"/>
                </a:solidFill>
                <a:latin typeface="Verdana"/>
                <a:cs typeface="Verdana"/>
              </a:rPr>
              <a:t>ionizujícího</a:t>
            </a:r>
            <a:r>
              <a:rPr sz="2539" b="1" spc="-54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2539" b="1" dirty="0">
                <a:solidFill>
                  <a:srgbClr val="0000FF"/>
                </a:solidFill>
                <a:latin typeface="Verdana"/>
                <a:cs typeface="Verdana"/>
              </a:rPr>
              <a:t>záření</a:t>
            </a:r>
            <a:endParaRPr sz="2539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4604" y="3091788"/>
            <a:ext cx="7297927" cy="367067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7486" rIns="0" bIns="0" rtlCol="0">
            <a:spAutoFit/>
          </a:bodyPr>
          <a:lstStyle/>
          <a:p>
            <a:pPr>
              <a:spcBef>
                <a:spcPts val="36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11516">
              <a:spcBef>
                <a:spcPts val="5"/>
              </a:spcBef>
            </a:pPr>
            <a:r>
              <a:rPr lang="cs-CZ" sz="2000" b="1" spc="-5" dirty="0">
                <a:solidFill>
                  <a:srgbClr val="C00000"/>
                </a:solidFill>
                <a:latin typeface="Verdana"/>
                <a:cs typeface="Verdana"/>
              </a:rPr>
              <a:t>	P</a:t>
            </a:r>
            <a:r>
              <a:rPr sz="2000" b="1" spc="-5" dirty="0" err="1">
                <a:solidFill>
                  <a:srgbClr val="C00000"/>
                </a:solidFill>
                <a:latin typeface="Verdana"/>
                <a:cs typeface="Verdana"/>
              </a:rPr>
              <a:t>ůsobení</a:t>
            </a:r>
            <a:r>
              <a:rPr sz="2000" b="1" spc="-5" dirty="0">
                <a:solidFill>
                  <a:srgbClr val="C00000"/>
                </a:solidFill>
                <a:latin typeface="Verdana"/>
                <a:cs typeface="Verdana"/>
              </a:rPr>
              <a:t> ionizujícího </a:t>
            </a:r>
            <a:r>
              <a:rPr sz="2000" b="1" dirty="0">
                <a:solidFill>
                  <a:srgbClr val="C00000"/>
                </a:solidFill>
                <a:latin typeface="Verdana"/>
                <a:cs typeface="Verdana"/>
              </a:rPr>
              <a:t>záření </a:t>
            </a:r>
            <a:r>
              <a:rPr sz="2000" b="1" spc="-5" dirty="0">
                <a:solidFill>
                  <a:srgbClr val="C00000"/>
                </a:solidFill>
                <a:latin typeface="Verdana"/>
                <a:cs typeface="Verdana"/>
              </a:rPr>
              <a:t>na</a:t>
            </a:r>
            <a:r>
              <a:rPr sz="2000" b="1" spc="-23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Verdana"/>
                <a:cs typeface="Verdana"/>
              </a:rPr>
              <a:t>buňku:</a:t>
            </a:r>
            <a:endParaRPr sz="2000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L="11516" marR="95586">
              <a:lnSpc>
                <a:spcPct val="101499"/>
              </a:lnSpc>
              <a:spcBef>
                <a:spcPts val="1505"/>
              </a:spcBef>
            </a:pPr>
            <a:r>
              <a:rPr lang="cs-CZ" sz="1270" spc="-9" dirty="0">
                <a:latin typeface="Verdana"/>
                <a:cs typeface="Verdana"/>
              </a:rPr>
              <a:t>     	</a:t>
            </a:r>
            <a:r>
              <a:rPr sz="1270" spc="-9" dirty="0">
                <a:latin typeface="Verdana"/>
                <a:cs typeface="Verdana"/>
              </a:rPr>
              <a:t>(buňka je </a:t>
            </a:r>
            <a:r>
              <a:rPr sz="1270" spc="-5" dirty="0">
                <a:latin typeface="Verdana"/>
                <a:cs typeface="Verdana"/>
              </a:rPr>
              <a:t>chápána jako </a:t>
            </a:r>
            <a:r>
              <a:rPr sz="1270" spc="-9" dirty="0">
                <a:latin typeface="Verdana"/>
                <a:cs typeface="Verdana"/>
              </a:rPr>
              <a:t>vodný </a:t>
            </a:r>
            <a:r>
              <a:rPr sz="1270" spc="-5" dirty="0">
                <a:latin typeface="Verdana"/>
                <a:cs typeface="Verdana"/>
              </a:rPr>
              <a:t>roztok solí a nízkomolekulárních látek, v němž </a:t>
            </a:r>
            <a:r>
              <a:rPr sz="1270" spc="-5" dirty="0" err="1">
                <a:latin typeface="Verdana"/>
                <a:cs typeface="Verdana"/>
              </a:rPr>
              <a:t>jsou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lang="cs-CZ" sz="1270" spc="-5" dirty="0">
                <a:latin typeface="Verdana"/>
                <a:cs typeface="Verdana"/>
              </a:rPr>
              <a:t>  	</a:t>
            </a:r>
            <a:r>
              <a:rPr sz="1270" spc="-5" dirty="0" err="1">
                <a:latin typeface="Verdana"/>
                <a:cs typeface="Verdana"/>
              </a:rPr>
              <a:t>dispergovány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látky</a:t>
            </a:r>
            <a:r>
              <a:rPr sz="1270" spc="-5" dirty="0">
                <a:latin typeface="Verdana"/>
                <a:cs typeface="Verdana"/>
              </a:rPr>
              <a:t> makromolekulární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</a:pPr>
            <a:endParaRPr sz="1270" dirty="0">
              <a:latin typeface="Verdana"/>
              <a:cs typeface="Verdana"/>
            </a:endParaRPr>
          </a:p>
          <a:p>
            <a:pPr marL="11516"/>
            <a:r>
              <a:rPr lang="cs-CZ" sz="1270" b="1" spc="-9" dirty="0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sz="1400" b="1" spc="-9" dirty="0" err="1">
                <a:solidFill>
                  <a:srgbClr val="006FC0"/>
                </a:solidFill>
                <a:latin typeface="Verdana"/>
                <a:cs typeface="Verdana"/>
              </a:rPr>
              <a:t>Přímý</a:t>
            </a:r>
            <a:r>
              <a:rPr sz="1400" b="1" spc="-5" dirty="0">
                <a:solidFill>
                  <a:srgbClr val="006FC0"/>
                </a:solidFill>
                <a:latin typeface="Verdana"/>
                <a:cs typeface="Verdana"/>
              </a:rPr>
              <a:t> účinek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1270" dirty="0">
              <a:latin typeface="Verdana"/>
              <a:cs typeface="Verdana"/>
            </a:endParaRPr>
          </a:p>
          <a:p>
            <a:pPr marL="218811" marR="123225">
              <a:lnSpc>
                <a:spcPct val="101400"/>
              </a:lnSpc>
              <a:spcBef>
                <a:spcPts val="5"/>
              </a:spcBef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lang="cs-CZ" sz="1270" spc="-9" dirty="0">
                <a:latin typeface="Verdana"/>
                <a:cs typeface="Verdana"/>
              </a:rPr>
              <a:t>   </a:t>
            </a:r>
            <a:r>
              <a:rPr sz="1270" spc="-9" dirty="0">
                <a:latin typeface="Verdana"/>
                <a:cs typeface="Verdana"/>
              </a:rPr>
              <a:t>je dán </a:t>
            </a:r>
            <a:r>
              <a:rPr sz="1270" spc="-5" dirty="0">
                <a:latin typeface="Verdana"/>
                <a:cs typeface="Verdana"/>
              </a:rPr>
              <a:t>přímým zásahem makromolekuly ionizující částicí nebo </a:t>
            </a:r>
            <a:r>
              <a:rPr sz="1270" spc="-5" dirty="0" err="1">
                <a:latin typeface="Verdana"/>
                <a:cs typeface="Verdana"/>
              </a:rPr>
              <a:t>sekundárním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lang="cs-CZ" sz="1270" spc="-5" dirty="0">
                <a:latin typeface="Verdana"/>
                <a:cs typeface="Verdana"/>
              </a:rPr>
              <a:t>	</a:t>
            </a:r>
            <a:r>
              <a:rPr sz="1270" spc="-5" dirty="0" err="1">
                <a:latin typeface="Verdana"/>
                <a:cs typeface="Verdana"/>
              </a:rPr>
              <a:t>elektronem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dirty="0" err="1">
                <a:latin typeface="Verdana"/>
                <a:cs typeface="Verdana"/>
              </a:rPr>
              <a:t>při</a:t>
            </a:r>
            <a:r>
              <a:rPr sz="1270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ozařování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5" dirty="0">
                <a:latin typeface="Symbol"/>
                <a:cs typeface="Symbol"/>
              </a:rPr>
              <a:t></a:t>
            </a:r>
            <a:r>
              <a:rPr sz="1270" spc="-5" dirty="0">
                <a:latin typeface="Times New Roman"/>
                <a:cs typeface="Times New Roman"/>
              </a:rPr>
              <a:t> </a:t>
            </a:r>
            <a:r>
              <a:rPr sz="1270" spc="-5" dirty="0">
                <a:latin typeface="Verdana"/>
                <a:cs typeface="Verdana"/>
              </a:rPr>
              <a:t>nebo </a:t>
            </a:r>
            <a:r>
              <a:rPr sz="1270" spc="-9" dirty="0">
                <a:latin typeface="Verdana"/>
                <a:cs typeface="Verdana"/>
              </a:rPr>
              <a:t>rtg</a:t>
            </a:r>
            <a:r>
              <a:rPr sz="1270" spc="-181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zářením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425530" indent="-207294"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270" spc="-9" dirty="0">
                <a:latin typeface="Verdana"/>
                <a:cs typeface="Verdana"/>
              </a:rPr>
              <a:t>zvláště </a:t>
            </a:r>
            <a:r>
              <a:rPr sz="1270" spc="-5" dirty="0">
                <a:latin typeface="Verdana"/>
                <a:cs typeface="Verdana"/>
              </a:rPr>
              <a:t>nebezpečný </a:t>
            </a:r>
            <a:r>
              <a:rPr sz="1270" spc="-9" dirty="0">
                <a:latin typeface="Verdana"/>
                <a:cs typeface="Verdana"/>
              </a:rPr>
              <a:t>je zásah </a:t>
            </a:r>
            <a:r>
              <a:rPr sz="1270" spc="-5" dirty="0">
                <a:latin typeface="Verdana"/>
                <a:cs typeface="Verdana"/>
              </a:rPr>
              <a:t>nukleových </a:t>
            </a:r>
            <a:r>
              <a:rPr sz="1270" spc="-9" dirty="0">
                <a:latin typeface="Verdana"/>
                <a:cs typeface="Verdana"/>
              </a:rPr>
              <a:t>kyselin </a:t>
            </a:r>
            <a:r>
              <a:rPr sz="1270" spc="-5" dirty="0">
                <a:latin typeface="Verdana"/>
                <a:cs typeface="Verdana"/>
              </a:rPr>
              <a:t>v jádře, </a:t>
            </a:r>
            <a:r>
              <a:rPr sz="1270" spc="-9" dirty="0">
                <a:latin typeface="Verdana"/>
                <a:cs typeface="Verdana"/>
              </a:rPr>
              <a:t>kde </a:t>
            </a:r>
            <a:r>
              <a:rPr sz="1270" spc="-5" dirty="0">
                <a:latin typeface="Verdana"/>
                <a:cs typeface="Verdana"/>
              </a:rPr>
              <a:t>dochází k </a:t>
            </a:r>
            <a:r>
              <a:rPr sz="1270" spc="-9" dirty="0">
                <a:latin typeface="Verdana"/>
                <a:cs typeface="Verdana"/>
              </a:rPr>
              <a:t>jejich</a:t>
            </a:r>
            <a:r>
              <a:rPr sz="1270" spc="208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degradaci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11516">
              <a:spcBef>
                <a:spcPts val="5"/>
              </a:spcBef>
            </a:pPr>
            <a:r>
              <a:rPr lang="cs-CZ" sz="1270" b="1" spc="-9" dirty="0">
                <a:solidFill>
                  <a:srgbClr val="006FC0"/>
                </a:solidFill>
                <a:latin typeface="Verdana"/>
                <a:cs typeface="Verdana"/>
              </a:rPr>
              <a:t>	</a:t>
            </a:r>
            <a:r>
              <a:rPr sz="1400" b="1" spc="-9" dirty="0" err="1">
                <a:solidFill>
                  <a:srgbClr val="0070C0"/>
                </a:solidFill>
                <a:latin typeface="Verdana"/>
                <a:cs typeface="Verdana"/>
              </a:rPr>
              <a:t>Nepřímý</a:t>
            </a:r>
            <a:r>
              <a:rPr sz="1400" b="1" spc="-5" dirty="0">
                <a:solidFill>
                  <a:srgbClr val="0070C0"/>
                </a:solidFill>
                <a:latin typeface="Verdana"/>
                <a:cs typeface="Verdana"/>
              </a:rPr>
              <a:t> účinek</a:t>
            </a:r>
            <a:endParaRPr sz="1270" dirty="0">
              <a:solidFill>
                <a:srgbClr val="0070C0"/>
              </a:solidFill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1270" dirty="0">
              <a:latin typeface="Verdana"/>
              <a:cs typeface="Verdana"/>
            </a:endParaRPr>
          </a:p>
          <a:p>
            <a:pPr marL="218811" marR="100191">
              <a:lnSpc>
                <a:spcPct val="101400"/>
              </a:lnSpc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lang="cs-CZ" sz="1270" spc="-9" dirty="0">
                <a:latin typeface="Verdana"/>
                <a:cs typeface="Verdana"/>
              </a:rPr>
              <a:t>   </a:t>
            </a:r>
            <a:r>
              <a:rPr sz="1270" spc="-9" dirty="0">
                <a:latin typeface="Verdana"/>
                <a:cs typeface="Verdana"/>
              </a:rPr>
              <a:t>je dán </a:t>
            </a:r>
            <a:r>
              <a:rPr sz="1270" spc="-5" dirty="0">
                <a:latin typeface="Verdana"/>
                <a:cs typeface="Verdana"/>
              </a:rPr>
              <a:t>především radiolýzou vody a chápou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tak účinky </a:t>
            </a:r>
            <a:r>
              <a:rPr sz="1270" spc="-9" dirty="0">
                <a:latin typeface="Verdana"/>
                <a:cs typeface="Verdana"/>
              </a:rPr>
              <a:t>produktů </a:t>
            </a:r>
            <a:r>
              <a:rPr sz="1270" dirty="0">
                <a:latin typeface="Verdana"/>
                <a:cs typeface="Verdana"/>
              </a:rPr>
              <a:t>této </a:t>
            </a:r>
            <a:r>
              <a:rPr sz="1270" spc="-5" dirty="0" err="1">
                <a:latin typeface="Verdana"/>
                <a:cs typeface="Verdana"/>
              </a:rPr>
              <a:t>radiolýzy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lang="cs-CZ" sz="1270" spc="-5" dirty="0">
                <a:latin typeface="Verdana"/>
                <a:cs typeface="Verdana"/>
              </a:rPr>
              <a:t>	</a:t>
            </a:r>
            <a:r>
              <a:rPr sz="1270" spc="-5" dirty="0" err="1">
                <a:latin typeface="Verdana"/>
                <a:cs typeface="Verdana"/>
              </a:rPr>
              <a:t>na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obsah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buňky</a:t>
            </a:r>
            <a:endParaRPr sz="1270" dirty="0">
              <a:latin typeface="Verdana"/>
              <a:cs typeface="Verdana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82C281-935C-4A96-B567-7224A5940506}"/>
              </a:ext>
            </a:extLst>
          </p:cNvPr>
          <p:cNvSpPr txBox="1"/>
          <p:nvPr/>
        </p:nvSpPr>
        <p:spPr>
          <a:xfrm>
            <a:off x="634604" y="965935"/>
            <a:ext cx="7297926" cy="1881797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425530" marR="4607" indent="-207294">
              <a:lnSpc>
                <a:spcPct val="101400"/>
              </a:lnSpc>
              <a:spcBef>
                <a:spcPts val="59"/>
              </a:spcBef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lang="cs-CZ" sz="1400" spc="-9" dirty="0">
                <a:latin typeface="Verdana"/>
                <a:cs typeface="Verdana"/>
              </a:rPr>
              <a:t>jsou studovány </a:t>
            </a:r>
            <a:r>
              <a:rPr lang="cs-CZ" sz="1400" dirty="0">
                <a:latin typeface="Verdana"/>
                <a:cs typeface="Verdana"/>
              </a:rPr>
              <a:t>od </a:t>
            </a:r>
            <a:r>
              <a:rPr lang="cs-CZ" sz="1400" spc="-5" dirty="0">
                <a:latin typeface="Verdana"/>
                <a:cs typeface="Verdana"/>
              </a:rPr>
              <a:t>počátku 20. </a:t>
            </a:r>
            <a:r>
              <a:rPr lang="cs-CZ" sz="1400" dirty="0">
                <a:latin typeface="Verdana"/>
                <a:cs typeface="Verdana"/>
              </a:rPr>
              <a:t>století </a:t>
            </a:r>
            <a:r>
              <a:rPr lang="cs-CZ" sz="1400" spc="-9" dirty="0">
                <a:latin typeface="Verdana"/>
                <a:cs typeface="Verdana"/>
              </a:rPr>
              <a:t>od doby, </a:t>
            </a:r>
            <a:r>
              <a:rPr lang="cs-CZ" sz="1400" spc="-5" dirty="0">
                <a:latin typeface="Verdana"/>
                <a:cs typeface="Verdana"/>
              </a:rPr>
              <a:t>kdy bylo zjištěno, </a:t>
            </a:r>
            <a:r>
              <a:rPr lang="cs-CZ" sz="1400" spc="-14" dirty="0">
                <a:latin typeface="Verdana"/>
                <a:cs typeface="Verdana"/>
              </a:rPr>
              <a:t>že </a:t>
            </a:r>
            <a:r>
              <a:rPr lang="cs-CZ" sz="1400" spc="-5" dirty="0">
                <a:latin typeface="Verdana"/>
                <a:cs typeface="Verdana"/>
              </a:rPr>
              <a:t>záření </a:t>
            </a:r>
            <a:r>
              <a:rPr lang="cs-CZ" sz="1400" dirty="0">
                <a:latin typeface="Verdana"/>
                <a:cs typeface="Verdana"/>
              </a:rPr>
              <a:t>(i </a:t>
            </a:r>
            <a:r>
              <a:rPr lang="cs-CZ" sz="1400" spc="-9" dirty="0" err="1">
                <a:latin typeface="Verdana"/>
                <a:cs typeface="Verdana"/>
              </a:rPr>
              <a:t>rtg</a:t>
            </a:r>
            <a:r>
              <a:rPr lang="cs-CZ" sz="1400" spc="-9" dirty="0">
                <a:latin typeface="Verdana"/>
                <a:cs typeface="Verdana"/>
              </a:rPr>
              <a:t>) </a:t>
            </a:r>
            <a:r>
              <a:rPr lang="cs-CZ" sz="1400" spc="-5" dirty="0">
                <a:latin typeface="Verdana"/>
                <a:cs typeface="Verdana"/>
              </a:rPr>
              <a:t>poškozuje kůži</a:t>
            </a:r>
            <a:endParaRPr lang="cs-CZ" sz="140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  <a:buFont typeface="Symbol"/>
              <a:buChar char=""/>
            </a:pPr>
            <a:endParaRPr lang="cs-CZ" sz="1400" dirty="0">
              <a:latin typeface="Verdana"/>
              <a:cs typeface="Verdana"/>
            </a:endParaRPr>
          </a:p>
          <a:p>
            <a:pPr marL="425530" indent="-207294"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lang="cs-CZ" sz="1400" spc="-9" dirty="0">
                <a:latin typeface="Verdana"/>
                <a:cs typeface="Verdana"/>
              </a:rPr>
              <a:t>obecně lze </a:t>
            </a:r>
            <a:r>
              <a:rPr lang="cs-CZ" sz="1400" spc="-5" dirty="0">
                <a:latin typeface="Verdana"/>
                <a:cs typeface="Verdana"/>
              </a:rPr>
              <a:t>konstatovat, </a:t>
            </a:r>
            <a:r>
              <a:rPr lang="cs-CZ" sz="1400" spc="-14" dirty="0">
                <a:latin typeface="Verdana"/>
                <a:cs typeface="Verdana"/>
              </a:rPr>
              <a:t>že </a:t>
            </a:r>
            <a:r>
              <a:rPr lang="cs-CZ" sz="1400" spc="-5" dirty="0">
                <a:latin typeface="Verdana"/>
                <a:cs typeface="Verdana"/>
              </a:rPr>
              <a:t>účinky </a:t>
            </a:r>
            <a:r>
              <a:rPr lang="cs-CZ" sz="1400" spc="-9" dirty="0">
                <a:latin typeface="Verdana"/>
                <a:cs typeface="Verdana"/>
              </a:rPr>
              <a:t>jsou </a:t>
            </a:r>
            <a:r>
              <a:rPr lang="cs-CZ" sz="1400" spc="-5" dirty="0">
                <a:latin typeface="Verdana"/>
                <a:cs typeface="Verdana"/>
              </a:rPr>
              <a:t>nepříznivé, v </a:t>
            </a:r>
            <a:r>
              <a:rPr lang="cs-CZ" sz="1400" spc="-9" dirty="0">
                <a:latin typeface="Verdana"/>
                <a:cs typeface="Verdana"/>
              </a:rPr>
              <a:t>některých </a:t>
            </a:r>
            <a:r>
              <a:rPr lang="cs-CZ" sz="1400" spc="-5" dirty="0">
                <a:latin typeface="Verdana"/>
                <a:cs typeface="Verdana"/>
              </a:rPr>
              <a:t>případech </a:t>
            </a:r>
            <a:r>
              <a:rPr lang="cs-CZ" sz="1400" spc="-9" dirty="0">
                <a:latin typeface="Verdana"/>
                <a:cs typeface="Verdana"/>
              </a:rPr>
              <a:t>je </a:t>
            </a:r>
            <a:r>
              <a:rPr lang="cs-CZ" sz="1400" spc="-5" dirty="0">
                <a:latin typeface="Verdana"/>
                <a:cs typeface="Verdana"/>
              </a:rPr>
              <a:t>však i</a:t>
            </a:r>
            <a:r>
              <a:rPr lang="cs-CZ" sz="1400" spc="213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pozitivní</a:t>
            </a:r>
            <a:endParaRPr lang="cs-CZ" sz="140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lang="cs-CZ" sz="1400" dirty="0">
              <a:latin typeface="Verdana"/>
              <a:cs typeface="Verdana"/>
            </a:endParaRPr>
          </a:p>
          <a:p>
            <a:pPr marL="425530" indent="-207294">
              <a:spcBef>
                <a:spcPts val="5"/>
              </a:spcBef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lang="cs-CZ" sz="1400" spc="-9" dirty="0">
                <a:latin typeface="Verdana"/>
                <a:cs typeface="Verdana"/>
              </a:rPr>
              <a:t>vliv </a:t>
            </a:r>
            <a:r>
              <a:rPr lang="cs-CZ" sz="1400" spc="-5" dirty="0">
                <a:latin typeface="Verdana"/>
                <a:cs typeface="Verdana"/>
              </a:rPr>
              <a:t>záření </a:t>
            </a:r>
            <a:r>
              <a:rPr lang="cs-CZ" sz="1400" spc="-9" dirty="0">
                <a:latin typeface="Verdana"/>
                <a:cs typeface="Verdana"/>
              </a:rPr>
              <a:t>je </a:t>
            </a:r>
            <a:r>
              <a:rPr lang="cs-CZ" sz="1400" spc="-5" dirty="0">
                <a:latin typeface="Verdana"/>
                <a:cs typeface="Verdana"/>
              </a:rPr>
              <a:t>rozdílný </a:t>
            </a:r>
            <a:r>
              <a:rPr lang="cs-CZ" sz="1400" spc="-9" dirty="0">
                <a:latin typeface="Verdana"/>
                <a:cs typeface="Verdana"/>
              </a:rPr>
              <a:t>podle </a:t>
            </a:r>
            <a:r>
              <a:rPr lang="cs-CZ" sz="1400" spc="-5" dirty="0">
                <a:latin typeface="Verdana"/>
                <a:cs typeface="Verdana"/>
              </a:rPr>
              <a:t>druhu</a:t>
            </a:r>
            <a:r>
              <a:rPr lang="cs-CZ" sz="1400" spc="50" dirty="0">
                <a:latin typeface="Verdana"/>
                <a:cs typeface="Verdana"/>
              </a:rPr>
              <a:t> </a:t>
            </a:r>
            <a:r>
              <a:rPr lang="cs-CZ" sz="1400" spc="-9" dirty="0">
                <a:latin typeface="Verdana"/>
                <a:cs typeface="Verdana"/>
              </a:rPr>
              <a:t>organismu</a:t>
            </a:r>
            <a:endParaRPr lang="cs-CZ" sz="1400" dirty="0">
              <a:latin typeface="Verdana"/>
              <a:cs typeface="Verdana"/>
            </a:endParaRPr>
          </a:p>
          <a:p>
            <a:endParaRPr lang="cs-CZ" dirty="0"/>
          </a:p>
        </p:txBody>
      </p:sp>
      <p:pic>
        <p:nvPicPr>
          <p:cNvPr id="5" name="Biol1-1">
            <a:hlinkClick r:id="" action="ppaction://media"/>
            <a:extLst>
              <a:ext uri="{FF2B5EF4-FFF2-40B4-BE49-F238E27FC236}">
                <a16:creationId xmlns:a16="http://schemas.microsoft.com/office/drawing/2014/main" id="{19124441-9CCA-485D-8008-A358ABD48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4596" y="1250036"/>
            <a:ext cx="609600" cy="609600"/>
          </a:xfrm>
          <a:prstGeom prst="rect">
            <a:avLst/>
          </a:prstGeom>
        </p:spPr>
      </p:pic>
      <p:pic>
        <p:nvPicPr>
          <p:cNvPr id="6" name="Biol1-2">
            <a:hlinkClick r:id="" action="ppaction://media"/>
            <a:extLst>
              <a:ext uri="{FF2B5EF4-FFF2-40B4-BE49-F238E27FC236}">
                <a16:creationId xmlns:a16="http://schemas.microsoft.com/office/drawing/2014/main" id="{19BB6EA0-F87D-4792-A319-8647F21B8E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0847" y="3301620"/>
            <a:ext cx="609600" cy="60960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F28578-8F8C-4C0F-90E7-9C402098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792" y="327756"/>
            <a:ext cx="4227660" cy="56562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Účinek záření na </a:t>
            </a:r>
            <a:r>
              <a:rPr sz="1800" b="1" spc="-9" dirty="0">
                <a:solidFill>
                  <a:srgbClr val="C00000"/>
                </a:solidFill>
                <a:latin typeface="Verdana"/>
                <a:cs typeface="Verdana"/>
              </a:rPr>
              <a:t>molekulární</a:t>
            </a:r>
            <a:r>
              <a:rPr sz="1800" b="1" spc="32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b="1" spc="-9" dirty="0">
                <a:solidFill>
                  <a:srgbClr val="C00000"/>
                </a:solidFill>
                <a:latin typeface="Verdana"/>
                <a:cs typeface="Verdana"/>
              </a:rPr>
              <a:t>úrovni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0" y="811227"/>
            <a:ext cx="4398471" cy="571901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0365" rIns="0" bIns="0" rtlCol="0">
            <a:spAutoFit/>
          </a:bodyPr>
          <a:lstStyle/>
          <a:p>
            <a:pPr marL="161229" indent="-138196">
              <a:spcBef>
                <a:spcPts val="82"/>
              </a:spcBef>
              <a:buFont typeface="Symbol"/>
              <a:buChar char=""/>
              <a:tabLst>
                <a:tab pos="161229" algn="l"/>
              </a:tabLst>
            </a:pPr>
            <a:r>
              <a:rPr sz="1270" spc="-9" dirty="0">
                <a:latin typeface="Verdana"/>
                <a:cs typeface="Verdana"/>
              </a:rPr>
              <a:t>projevuje se </a:t>
            </a:r>
            <a:r>
              <a:rPr sz="1270" spc="-5" dirty="0">
                <a:latin typeface="Verdana"/>
                <a:cs typeface="Verdana"/>
              </a:rPr>
              <a:t>především </a:t>
            </a:r>
            <a:r>
              <a:rPr sz="1270" spc="-9" dirty="0">
                <a:latin typeface="Verdana"/>
                <a:cs typeface="Verdana"/>
              </a:rPr>
              <a:t>ve </a:t>
            </a:r>
            <a:r>
              <a:rPr sz="1270" spc="-5" dirty="0">
                <a:latin typeface="Verdana"/>
                <a:cs typeface="Verdana"/>
              </a:rPr>
              <a:t>změně </a:t>
            </a:r>
            <a:r>
              <a:rPr sz="1270" spc="-9" dirty="0" err="1">
                <a:latin typeface="Verdana"/>
                <a:cs typeface="Verdana"/>
              </a:rPr>
              <a:t>struktury</a:t>
            </a:r>
            <a:r>
              <a:rPr sz="1270" spc="-10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DNA</a:t>
            </a:r>
            <a:endParaRPr lang="cs-CZ" sz="1270" spc="-5" dirty="0">
              <a:latin typeface="Verdana"/>
              <a:cs typeface="Verdana"/>
            </a:endParaRPr>
          </a:p>
          <a:p>
            <a:pPr marL="161229" indent="-138196">
              <a:spcBef>
                <a:spcPts val="82"/>
              </a:spcBef>
              <a:buFont typeface="Symbol"/>
              <a:buChar char=""/>
              <a:tabLst>
                <a:tab pos="161229" algn="l"/>
              </a:tabLst>
            </a:pPr>
            <a:endParaRPr sz="1270" dirty="0">
              <a:latin typeface="Verdana"/>
              <a:cs typeface="Verdana"/>
            </a:endParaRPr>
          </a:p>
          <a:p>
            <a:pPr marL="23033" marR="240116">
              <a:lnSpc>
                <a:spcPct val="101400"/>
              </a:lnSpc>
              <a:spcBef>
                <a:spcPts val="5"/>
              </a:spcBef>
              <a:buFont typeface="Symbol"/>
              <a:buChar char=""/>
              <a:tabLst>
                <a:tab pos="161229" algn="l"/>
              </a:tabLst>
            </a:pPr>
            <a:r>
              <a:rPr lang="cs-CZ" sz="1270" spc="-5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negativně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to </a:t>
            </a:r>
            <a:r>
              <a:rPr sz="1270" spc="-5" dirty="0">
                <a:latin typeface="Verdana"/>
                <a:cs typeface="Verdana"/>
              </a:rPr>
              <a:t>ovlivňuje tvorbu </a:t>
            </a:r>
            <a:r>
              <a:rPr sz="1270" spc="-9" dirty="0">
                <a:latin typeface="Verdana"/>
                <a:cs typeface="Verdana"/>
              </a:rPr>
              <a:t>enzymů včetně </a:t>
            </a:r>
            <a:r>
              <a:rPr sz="1270" spc="-5" dirty="0">
                <a:latin typeface="Verdana"/>
                <a:cs typeface="Verdana"/>
              </a:rPr>
              <a:t>těch, </a:t>
            </a:r>
            <a:r>
              <a:rPr sz="1270" spc="-9" dirty="0" err="1">
                <a:latin typeface="Verdana"/>
                <a:cs typeface="Verdana"/>
              </a:rPr>
              <a:t>které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dirty="0">
                <a:latin typeface="Verdana"/>
                <a:cs typeface="Verdana"/>
              </a:rPr>
              <a:t>řídí </a:t>
            </a:r>
            <a:r>
              <a:rPr sz="1270" spc="-5" dirty="0">
                <a:latin typeface="Verdana"/>
                <a:cs typeface="Verdana"/>
              </a:rPr>
              <a:t>tvorbu </a:t>
            </a:r>
            <a:r>
              <a:rPr sz="1270" spc="-9" dirty="0" err="1">
                <a:latin typeface="Verdana"/>
                <a:cs typeface="Verdana"/>
              </a:rPr>
              <a:t>samotné</a:t>
            </a:r>
            <a:r>
              <a:rPr sz="1270" spc="-23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DNA</a:t>
            </a:r>
            <a:endParaRPr lang="cs-CZ" sz="1270" spc="-5" dirty="0">
              <a:latin typeface="Verdana"/>
              <a:cs typeface="Verdana"/>
            </a:endParaRPr>
          </a:p>
          <a:p>
            <a:pPr marL="23033" marR="240116">
              <a:lnSpc>
                <a:spcPct val="101400"/>
              </a:lnSpc>
              <a:spcBef>
                <a:spcPts val="5"/>
              </a:spcBef>
              <a:buFont typeface="Symbol"/>
              <a:buChar char=""/>
              <a:tabLst>
                <a:tab pos="161229" algn="l"/>
              </a:tabLst>
            </a:pPr>
            <a:endParaRPr sz="1270" dirty="0">
              <a:latin typeface="Verdana"/>
              <a:cs typeface="Verdana"/>
            </a:endParaRPr>
          </a:p>
          <a:p>
            <a:pPr marL="23033" marR="306335">
              <a:lnSpc>
                <a:spcPct val="101400"/>
              </a:lnSpc>
              <a:buFont typeface="Symbol"/>
              <a:buChar char=""/>
              <a:tabLst>
                <a:tab pos="161229" algn="l"/>
              </a:tabLst>
            </a:pPr>
            <a:r>
              <a:rPr lang="cs-CZ" sz="1270" spc="-9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chybně</a:t>
            </a:r>
            <a:r>
              <a:rPr sz="1270" spc="-9" dirty="0">
                <a:latin typeface="Verdana"/>
                <a:cs typeface="Verdana"/>
              </a:rPr>
              <a:t> syntetizované </a:t>
            </a:r>
            <a:r>
              <a:rPr sz="1270" spc="-5" dirty="0">
                <a:latin typeface="Verdana"/>
                <a:cs typeface="Verdana"/>
              </a:rPr>
              <a:t>enzymy </a:t>
            </a:r>
            <a:r>
              <a:rPr sz="1270" dirty="0">
                <a:latin typeface="Verdana"/>
                <a:cs typeface="Verdana"/>
              </a:rPr>
              <a:t>nemohou </a:t>
            </a:r>
            <a:r>
              <a:rPr sz="1270" spc="-5" dirty="0">
                <a:latin typeface="Verdana"/>
                <a:cs typeface="Verdana"/>
              </a:rPr>
              <a:t>správně  </a:t>
            </a:r>
            <a:r>
              <a:rPr sz="1270" spc="-9" dirty="0">
                <a:latin typeface="Verdana"/>
                <a:cs typeface="Verdana"/>
              </a:rPr>
              <a:t>vykonávat svou </a:t>
            </a:r>
            <a:r>
              <a:rPr sz="1270" spc="-5" dirty="0">
                <a:latin typeface="Verdana"/>
                <a:cs typeface="Verdana"/>
              </a:rPr>
              <a:t>funkci, </a:t>
            </a:r>
            <a:r>
              <a:rPr sz="1270" spc="-9" dirty="0">
                <a:latin typeface="Verdana"/>
                <a:cs typeface="Verdana"/>
              </a:rPr>
              <a:t>jsou pro </a:t>
            </a:r>
            <a:r>
              <a:rPr sz="1270" spc="-5" dirty="0">
                <a:latin typeface="Verdana"/>
                <a:cs typeface="Verdana"/>
              </a:rPr>
              <a:t>buňku </a:t>
            </a:r>
            <a:r>
              <a:rPr sz="1270" dirty="0">
                <a:latin typeface="Verdana"/>
                <a:cs typeface="Verdana"/>
              </a:rPr>
              <a:t>cizí </a:t>
            </a:r>
            <a:r>
              <a:rPr sz="1270" spc="-5" dirty="0">
                <a:latin typeface="Verdana"/>
                <a:cs typeface="Verdana"/>
              </a:rPr>
              <a:t>a</a:t>
            </a:r>
            <a:r>
              <a:rPr sz="1270" spc="73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působí</a:t>
            </a:r>
            <a:r>
              <a:rPr lang="cs-CZ" sz="1270" spc="-5" dirty="0">
                <a:latin typeface="Verdana"/>
                <a:cs typeface="Verdana"/>
              </a:rPr>
              <a:t> t</a:t>
            </a:r>
            <a:r>
              <a:rPr sz="1270" spc="-9" dirty="0" err="1">
                <a:latin typeface="Verdana"/>
                <a:cs typeface="Verdana"/>
              </a:rPr>
              <a:t>oxicky</a:t>
            </a:r>
            <a:endParaRPr lang="cs-CZ" sz="1270" spc="-9" dirty="0">
              <a:latin typeface="Verdana"/>
              <a:cs typeface="Verdana"/>
            </a:endParaRPr>
          </a:p>
          <a:p>
            <a:pPr marL="23033">
              <a:spcBef>
                <a:spcPts val="23"/>
              </a:spcBef>
            </a:pPr>
            <a:endParaRPr sz="1270" dirty="0">
              <a:latin typeface="Verdana"/>
              <a:cs typeface="Verdana"/>
            </a:endParaRPr>
          </a:p>
          <a:p>
            <a:pPr marL="23033" marR="786567">
              <a:lnSpc>
                <a:spcPct val="101400"/>
              </a:lnSpc>
              <a:buFont typeface="Symbol"/>
              <a:buChar char=""/>
              <a:tabLst>
                <a:tab pos="161229" algn="l"/>
              </a:tabLst>
            </a:pPr>
            <a:r>
              <a:rPr lang="cs-CZ" sz="1270" spc="-5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vyšší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dávky </a:t>
            </a:r>
            <a:r>
              <a:rPr sz="1270" spc="-5" dirty="0">
                <a:latin typeface="Verdana"/>
                <a:cs typeface="Verdana"/>
              </a:rPr>
              <a:t>způsobují </a:t>
            </a:r>
            <a:r>
              <a:rPr sz="1270" spc="-5" dirty="0" err="1">
                <a:latin typeface="Verdana"/>
                <a:cs typeface="Verdana"/>
              </a:rPr>
              <a:t>změny</a:t>
            </a:r>
            <a:r>
              <a:rPr sz="1270" spc="-5" dirty="0">
                <a:latin typeface="Verdana"/>
                <a:cs typeface="Verdana"/>
              </a:rPr>
              <a:t> v</a:t>
            </a:r>
            <a:r>
              <a:rPr lang="cs-CZ" sz="1270" spc="-5" dirty="0">
                <a:latin typeface="Verdana"/>
                <a:cs typeface="Verdana"/>
              </a:rPr>
              <a:t> p</a:t>
            </a:r>
            <a:r>
              <a:rPr sz="1270" spc="-5" dirty="0" err="1">
                <a:latin typeface="Verdana"/>
                <a:cs typeface="Verdana"/>
              </a:rPr>
              <a:t>ropustnosti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membrán</a:t>
            </a:r>
            <a:endParaRPr lang="cs-CZ" sz="1270" spc="-9" dirty="0">
              <a:latin typeface="Verdana"/>
              <a:cs typeface="Verdana"/>
            </a:endParaRPr>
          </a:p>
          <a:p>
            <a:pPr marL="23033" marR="786567">
              <a:lnSpc>
                <a:spcPct val="101400"/>
              </a:lnSpc>
              <a:buFont typeface="Symbol"/>
              <a:buChar char=""/>
              <a:tabLst>
                <a:tab pos="161229" algn="l"/>
              </a:tabLst>
            </a:pPr>
            <a:endParaRPr sz="1270" dirty="0">
              <a:latin typeface="Verdana"/>
              <a:cs typeface="Verdana"/>
            </a:endParaRPr>
          </a:p>
          <a:p>
            <a:pPr marL="23033" marR="22457">
              <a:lnSpc>
                <a:spcPts val="1542"/>
              </a:lnSpc>
              <a:spcBef>
                <a:spcPts val="41"/>
              </a:spcBef>
              <a:buFont typeface="Symbol"/>
              <a:buChar char=""/>
              <a:tabLst>
                <a:tab pos="161229" algn="l"/>
              </a:tabLst>
            </a:pPr>
            <a:r>
              <a:rPr lang="cs-CZ" sz="1270" spc="-9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vliv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záření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tedy projeví </a:t>
            </a:r>
            <a:r>
              <a:rPr sz="1270" spc="-9" dirty="0">
                <a:latin typeface="Verdana"/>
                <a:cs typeface="Verdana"/>
              </a:rPr>
              <a:t>jako </a:t>
            </a:r>
            <a:r>
              <a:rPr sz="1270" spc="-5" dirty="0">
                <a:latin typeface="Verdana"/>
                <a:cs typeface="Verdana"/>
              </a:rPr>
              <a:t>poruchy dělení </a:t>
            </a:r>
            <a:r>
              <a:rPr sz="1270" spc="-9" dirty="0" err="1">
                <a:latin typeface="Verdana"/>
                <a:cs typeface="Verdana"/>
              </a:rPr>
              <a:t>buňky</a:t>
            </a:r>
            <a:r>
              <a:rPr sz="1270" spc="-9" dirty="0">
                <a:latin typeface="Verdana"/>
                <a:cs typeface="Verdana"/>
              </a:rPr>
              <a:t>, poruchy ve struktuře </a:t>
            </a:r>
            <a:r>
              <a:rPr sz="1270" spc="-5" dirty="0">
                <a:latin typeface="Verdana"/>
                <a:cs typeface="Verdana"/>
              </a:rPr>
              <a:t>chromozomů, příp. </a:t>
            </a:r>
            <a:r>
              <a:rPr sz="1270" spc="-9" dirty="0" err="1">
                <a:latin typeface="Verdana"/>
                <a:cs typeface="Verdana"/>
              </a:rPr>
              <a:t>dojde</a:t>
            </a:r>
            <a:r>
              <a:rPr sz="1270" spc="-9" dirty="0">
                <a:latin typeface="Verdana"/>
                <a:cs typeface="Verdana"/>
              </a:rPr>
              <a:t> po několika děleních ke </a:t>
            </a:r>
            <a:r>
              <a:rPr sz="1270" spc="-5" dirty="0" err="1">
                <a:latin typeface="Verdana"/>
                <a:cs typeface="Verdana"/>
              </a:rPr>
              <a:t>smrti</a:t>
            </a:r>
            <a:r>
              <a:rPr sz="1270" spc="59" dirty="0">
                <a:latin typeface="Verdana"/>
                <a:cs typeface="Verdana"/>
              </a:rPr>
              <a:t> </a:t>
            </a:r>
            <a:r>
              <a:rPr sz="1270" dirty="0" err="1">
                <a:latin typeface="Verdana"/>
                <a:cs typeface="Verdana"/>
              </a:rPr>
              <a:t>buňky</a:t>
            </a:r>
            <a:endParaRPr lang="cs-CZ" sz="1270" dirty="0">
              <a:latin typeface="Verdana"/>
              <a:cs typeface="Verdana"/>
            </a:endParaRPr>
          </a:p>
          <a:p>
            <a:pPr marL="23033" marR="22457">
              <a:lnSpc>
                <a:spcPts val="1542"/>
              </a:lnSpc>
              <a:spcBef>
                <a:spcPts val="41"/>
              </a:spcBef>
              <a:buFont typeface="Symbol"/>
              <a:buChar char=""/>
              <a:tabLst>
                <a:tab pos="161229" algn="l"/>
              </a:tabLst>
            </a:pPr>
            <a:endParaRPr sz="1270" dirty="0">
              <a:latin typeface="Verdana"/>
              <a:cs typeface="Verdana"/>
            </a:endParaRPr>
          </a:p>
          <a:p>
            <a:pPr marL="23033" marR="281575">
              <a:lnSpc>
                <a:spcPts val="1551"/>
              </a:lnSpc>
              <a:buFont typeface="Symbol"/>
              <a:buChar char=""/>
              <a:tabLst>
                <a:tab pos="161229" algn="l"/>
              </a:tabLst>
            </a:pPr>
            <a:r>
              <a:rPr lang="cs-CZ" sz="1270" spc="-9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vliv</a:t>
            </a:r>
            <a:r>
              <a:rPr sz="1270" spc="-9" dirty="0">
                <a:latin typeface="Verdana"/>
                <a:cs typeface="Verdana"/>
              </a:rPr>
              <a:t> ionizujícího </a:t>
            </a:r>
            <a:r>
              <a:rPr sz="1270" spc="-5" dirty="0">
                <a:latin typeface="Verdana"/>
                <a:cs typeface="Verdana"/>
              </a:rPr>
              <a:t>záření </a:t>
            </a:r>
            <a:r>
              <a:rPr sz="1270" spc="-9" dirty="0">
                <a:latin typeface="Verdana"/>
                <a:cs typeface="Verdana"/>
              </a:rPr>
              <a:t>je </a:t>
            </a:r>
            <a:r>
              <a:rPr sz="1270" spc="-5" dirty="0">
                <a:latin typeface="Verdana"/>
                <a:cs typeface="Verdana"/>
              </a:rPr>
              <a:t>tím výraznější, </a:t>
            </a:r>
            <a:r>
              <a:rPr sz="1270" dirty="0">
                <a:latin typeface="Verdana"/>
                <a:cs typeface="Verdana"/>
              </a:rPr>
              <a:t>čím </a:t>
            </a:r>
            <a:r>
              <a:rPr sz="1270" spc="-5" dirty="0" err="1">
                <a:latin typeface="Verdana"/>
                <a:cs typeface="Verdana"/>
              </a:rPr>
              <a:t>větší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schopnost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14" dirty="0">
                <a:latin typeface="Verdana"/>
                <a:cs typeface="Verdana"/>
              </a:rPr>
              <a:t>má </a:t>
            </a:r>
            <a:r>
              <a:rPr sz="1270" spc="-5" dirty="0">
                <a:latin typeface="Verdana"/>
                <a:cs typeface="Verdana"/>
              </a:rPr>
              <a:t>buňka rozmnožovat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a </a:t>
            </a:r>
            <a:r>
              <a:rPr sz="1270" dirty="0">
                <a:latin typeface="Verdana"/>
                <a:cs typeface="Verdana"/>
              </a:rPr>
              <a:t>čím </a:t>
            </a:r>
            <a:r>
              <a:rPr sz="1270" spc="-9" dirty="0">
                <a:latin typeface="Verdana"/>
                <a:cs typeface="Verdana"/>
              </a:rPr>
              <a:t>je </a:t>
            </a:r>
            <a:r>
              <a:rPr sz="1270" spc="-9" dirty="0" err="1">
                <a:latin typeface="Verdana"/>
                <a:cs typeface="Verdana"/>
              </a:rPr>
              <a:t>méně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diferencovaná</a:t>
            </a:r>
            <a:endParaRPr lang="cs-CZ" sz="1270" spc="-9" dirty="0">
              <a:latin typeface="Verdana"/>
              <a:cs typeface="Verdana"/>
            </a:endParaRPr>
          </a:p>
          <a:p>
            <a:pPr marL="23033" marR="281575">
              <a:lnSpc>
                <a:spcPts val="1551"/>
              </a:lnSpc>
              <a:buFont typeface="Symbol"/>
              <a:buChar char=""/>
              <a:tabLst>
                <a:tab pos="161229" algn="l"/>
              </a:tabLst>
            </a:pPr>
            <a:endParaRPr sz="1270" dirty="0">
              <a:latin typeface="Verdana"/>
              <a:cs typeface="Verdana"/>
            </a:endParaRPr>
          </a:p>
          <a:p>
            <a:pPr marL="161229" indent="-138196">
              <a:lnSpc>
                <a:spcPts val="1478"/>
              </a:lnSpc>
              <a:buFont typeface="Symbol"/>
              <a:buChar char=""/>
              <a:tabLst>
                <a:tab pos="161229" algn="l"/>
              </a:tabLst>
            </a:pPr>
            <a:r>
              <a:rPr sz="1270" spc="-9" dirty="0">
                <a:latin typeface="Verdana"/>
                <a:cs typeface="Verdana"/>
              </a:rPr>
              <a:t>organismy </a:t>
            </a:r>
            <a:r>
              <a:rPr sz="1270" spc="-5" dirty="0">
                <a:latin typeface="Verdana"/>
                <a:cs typeface="Verdana"/>
              </a:rPr>
              <a:t>jsou proto nejcitlivější vůči záření v</a:t>
            </a:r>
            <a:r>
              <a:rPr sz="1270" spc="50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raném</a:t>
            </a:r>
            <a:r>
              <a:rPr lang="cs-CZ" sz="1270" spc="-5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stadiu</a:t>
            </a:r>
            <a:r>
              <a:rPr sz="1270" spc="-9" dirty="0">
                <a:latin typeface="Verdana"/>
                <a:cs typeface="Verdana"/>
              </a:rPr>
              <a:t> svého vývoje </a:t>
            </a:r>
            <a:r>
              <a:rPr sz="1270" spc="-5" dirty="0">
                <a:latin typeface="Verdana"/>
                <a:cs typeface="Verdana"/>
              </a:rPr>
              <a:t>(dělení</a:t>
            </a:r>
            <a:r>
              <a:rPr sz="1270" spc="27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vajíčka</a:t>
            </a:r>
            <a:r>
              <a:rPr sz="1270" spc="-5" dirty="0">
                <a:latin typeface="Verdana"/>
                <a:cs typeface="Verdana"/>
              </a:rPr>
              <a:t>)</a:t>
            </a:r>
            <a:endParaRPr lang="cs-CZ" sz="1270" spc="-5" dirty="0">
              <a:latin typeface="Verdana"/>
              <a:cs typeface="Verdana"/>
            </a:endParaRPr>
          </a:p>
          <a:p>
            <a:pPr marL="23033">
              <a:spcBef>
                <a:spcPts val="27"/>
              </a:spcBef>
            </a:pPr>
            <a:endParaRPr sz="1270" dirty="0">
              <a:latin typeface="Verdana"/>
              <a:cs typeface="Verdana"/>
            </a:endParaRPr>
          </a:p>
          <a:p>
            <a:pPr marL="23033" marR="28791">
              <a:spcBef>
                <a:spcPts val="23"/>
              </a:spcBef>
              <a:buFont typeface="Symbol"/>
              <a:buChar char=""/>
              <a:tabLst>
                <a:tab pos="161229" algn="l"/>
              </a:tabLst>
            </a:pPr>
            <a:r>
              <a:rPr lang="cs-CZ" sz="1270" spc="-9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buňky</a:t>
            </a:r>
            <a:r>
              <a:rPr sz="1270" spc="-9" dirty="0">
                <a:latin typeface="Verdana"/>
                <a:cs typeface="Verdana"/>
              </a:rPr>
              <a:t>, které se </a:t>
            </a:r>
            <a:r>
              <a:rPr sz="1270" spc="-5" dirty="0">
                <a:latin typeface="Verdana"/>
                <a:cs typeface="Verdana"/>
              </a:rPr>
              <a:t>nerozmnožují, </a:t>
            </a:r>
            <a:r>
              <a:rPr sz="1270" dirty="0">
                <a:latin typeface="Verdana"/>
                <a:cs typeface="Verdana"/>
              </a:rPr>
              <a:t>vydrží podstatně </a:t>
            </a:r>
            <a:r>
              <a:rPr sz="1270" spc="-5" dirty="0" err="1">
                <a:latin typeface="Verdana"/>
                <a:cs typeface="Verdana"/>
              </a:rPr>
              <a:t>vyšší</a:t>
            </a:r>
            <a:r>
              <a:rPr sz="1270" spc="-5" dirty="0">
                <a:latin typeface="Verdana"/>
                <a:cs typeface="Verdana"/>
              </a:rPr>
              <a:t>  </a:t>
            </a:r>
            <a:r>
              <a:rPr sz="1270" spc="-9" dirty="0" err="1">
                <a:latin typeface="Verdana"/>
                <a:cs typeface="Verdana"/>
              </a:rPr>
              <a:t>dávky</a:t>
            </a:r>
            <a:endParaRPr lang="cs-CZ" sz="1270" spc="-9" dirty="0">
              <a:latin typeface="Verdana"/>
              <a:cs typeface="Verdana"/>
            </a:endParaRPr>
          </a:p>
          <a:p>
            <a:pPr marL="23033" marR="28791">
              <a:spcBef>
                <a:spcPts val="23"/>
              </a:spcBef>
              <a:buFont typeface="Symbol"/>
              <a:buChar char=""/>
              <a:tabLst>
                <a:tab pos="161229" algn="l"/>
              </a:tabLst>
            </a:pPr>
            <a:endParaRPr sz="1270" dirty="0">
              <a:latin typeface="Verdana"/>
              <a:cs typeface="Verdana"/>
            </a:endParaRPr>
          </a:p>
          <a:p>
            <a:pPr marL="23033" marR="155471" algn="just">
              <a:lnSpc>
                <a:spcPct val="101400"/>
              </a:lnSpc>
              <a:buFont typeface="Symbol"/>
              <a:buChar char=""/>
              <a:tabLst>
                <a:tab pos="161229" algn="l"/>
              </a:tabLst>
            </a:pPr>
            <a:r>
              <a:rPr lang="cs-CZ" sz="1270" spc="-9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extrémně</a:t>
            </a:r>
            <a:r>
              <a:rPr sz="1270" spc="-9" dirty="0">
                <a:latin typeface="Verdana"/>
                <a:cs typeface="Verdana"/>
              </a:rPr>
              <a:t> vysoké dávky </a:t>
            </a:r>
            <a:r>
              <a:rPr sz="1270" spc="-5" dirty="0">
                <a:latin typeface="Verdana"/>
                <a:cs typeface="Verdana"/>
              </a:rPr>
              <a:t>záření </a:t>
            </a:r>
            <a:r>
              <a:rPr sz="1270" dirty="0">
                <a:latin typeface="Verdana"/>
                <a:cs typeface="Verdana"/>
              </a:rPr>
              <a:t>(&gt; </a:t>
            </a:r>
            <a:r>
              <a:rPr sz="1270" spc="9" dirty="0">
                <a:latin typeface="Verdana"/>
                <a:cs typeface="Verdana"/>
              </a:rPr>
              <a:t>10</a:t>
            </a:r>
            <a:r>
              <a:rPr sz="1224" spc="14" baseline="30864" dirty="0">
                <a:latin typeface="Verdana"/>
                <a:cs typeface="Verdana"/>
              </a:rPr>
              <a:t>3 </a:t>
            </a:r>
            <a:r>
              <a:rPr sz="1270" spc="-9" dirty="0">
                <a:latin typeface="Verdana"/>
                <a:cs typeface="Verdana"/>
              </a:rPr>
              <a:t>Gy) </a:t>
            </a:r>
            <a:r>
              <a:rPr sz="1270" spc="-5" dirty="0">
                <a:latin typeface="Verdana"/>
                <a:cs typeface="Verdana"/>
              </a:rPr>
              <a:t>vedou </a:t>
            </a:r>
            <a:r>
              <a:rPr sz="1270" dirty="0" err="1">
                <a:latin typeface="Verdana"/>
                <a:cs typeface="Verdana"/>
              </a:rPr>
              <a:t>již</a:t>
            </a:r>
            <a:r>
              <a:rPr sz="1270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během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dirty="0">
                <a:latin typeface="Verdana"/>
                <a:cs typeface="Verdana"/>
              </a:rPr>
              <a:t>ozařování </a:t>
            </a:r>
            <a:r>
              <a:rPr sz="1270" spc="-9" dirty="0">
                <a:latin typeface="Verdana"/>
                <a:cs typeface="Verdana"/>
              </a:rPr>
              <a:t>ke </a:t>
            </a:r>
            <a:r>
              <a:rPr sz="1270" spc="-5" dirty="0">
                <a:latin typeface="Verdana"/>
                <a:cs typeface="Verdana"/>
              </a:rPr>
              <a:t>štěpení </a:t>
            </a:r>
            <a:r>
              <a:rPr sz="1270" spc="-9" dirty="0">
                <a:latin typeface="Verdana"/>
                <a:cs typeface="Verdana"/>
              </a:rPr>
              <a:t>vnitrobuněčných </a:t>
            </a:r>
            <a:r>
              <a:rPr sz="1270" spc="-9" dirty="0" err="1">
                <a:latin typeface="Verdana"/>
                <a:cs typeface="Verdana"/>
              </a:rPr>
              <a:t>bílkovin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(molekulární</a:t>
            </a:r>
            <a:r>
              <a:rPr sz="1270" spc="-18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smrt)</a:t>
            </a:r>
            <a:endParaRPr sz="127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629" y="1240300"/>
            <a:ext cx="4227659" cy="5289944"/>
          </a:xfrm>
          <a:prstGeom prst="rect">
            <a:avLst/>
          </a:prstGeom>
        </p:spPr>
      </p:pic>
      <p:pic>
        <p:nvPicPr>
          <p:cNvPr id="5" name="Biol2-1">
            <a:hlinkClick r:id="" action="ppaction://media"/>
            <a:extLst>
              <a:ext uri="{FF2B5EF4-FFF2-40B4-BE49-F238E27FC236}">
                <a16:creationId xmlns:a16="http://schemas.microsoft.com/office/drawing/2014/main" id="{0639CD0B-60D5-4B82-8322-C88ABEAA3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0871" y="174331"/>
            <a:ext cx="609600" cy="6096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AFC8DC-AA91-4CAE-88FC-6D152EFF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3287" y="353904"/>
            <a:ext cx="7855535" cy="374322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</a:pP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Biologické </a:t>
            </a:r>
            <a:r>
              <a:rPr b="1" spc="-9" dirty="0">
                <a:solidFill>
                  <a:srgbClr val="C00000"/>
                </a:solidFill>
                <a:latin typeface="Verdana"/>
                <a:cs typeface="Verdana"/>
              </a:rPr>
              <a:t>účinky</a:t>
            </a:r>
            <a:r>
              <a:rPr b="1" spc="18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ovlivňuje</a:t>
            </a:r>
            <a:endParaRPr dirty="0">
              <a:latin typeface="Verdana"/>
              <a:cs typeface="Verdana"/>
            </a:endParaRPr>
          </a:p>
          <a:p>
            <a:pPr marL="241844" marR="27639">
              <a:lnSpc>
                <a:spcPct val="101499"/>
              </a:lnSpc>
              <a:spcBef>
                <a:spcPts val="1514"/>
              </a:spcBef>
              <a:buClr>
                <a:srgbClr val="000000"/>
              </a:buClr>
              <a:buFont typeface="Symbol"/>
              <a:buChar char=""/>
              <a:tabLst>
                <a:tab pos="448562" algn="l"/>
                <a:tab pos="449138" algn="l"/>
              </a:tabLst>
            </a:pPr>
            <a:r>
              <a:rPr lang="cs-CZ" sz="1400" b="1" spc="-5" dirty="0">
                <a:solidFill>
                  <a:srgbClr val="0000FF"/>
                </a:solidFill>
                <a:latin typeface="Verdana"/>
                <a:cs typeface="Verdana"/>
              </a:rPr>
              <a:t>   </a:t>
            </a:r>
            <a:r>
              <a:rPr sz="1400" b="1" spc="-5" dirty="0" err="1">
                <a:solidFill>
                  <a:srgbClr val="0000FF"/>
                </a:solidFill>
                <a:latin typeface="Verdana"/>
                <a:cs typeface="Verdana"/>
              </a:rPr>
              <a:t>dávka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 záření </a:t>
            </a:r>
            <a:r>
              <a:rPr sz="1400" spc="-9" dirty="0">
                <a:latin typeface="Verdana"/>
                <a:cs typeface="Verdana"/>
              </a:rPr>
              <a:t>(celková energie sdělená </a:t>
            </a:r>
            <a:r>
              <a:rPr sz="1400" spc="-5" dirty="0">
                <a:latin typeface="Verdana"/>
                <a:cs typeface="Verdana"/>
              </a:rPr>
              <a:t>organismu) </a:t>
            </a:r>
            <a:r>
              <a:rPr sz="1400" spc="-9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buňky však mají schopnost poškození  enzymaticky </a:t>
            </a:r>
            <a:r>
              <a:rPr sz="1400" spc="-9" dirty="0">
                <a:latin typeface="Verdana"/>
                <a:cs typeface="Verdana"/>
              </a:rPr>
              <a:t>opravit. </a:t>
            </a:r>
            <a:r>
              <a:rPr sz="1400" spc="-5" dirty="0">
                <a:latin typeface="Verdana"/>
                <a:cs typeface="Verdana"/>
              </a:rPr>
              <a:t>Tyto opravné mechanismy </a:t>
            </a:r>
            <a:r>
              <a:rPr sz="1400" spc="-9" dirty="0">
                <a:latin typeface="Verdana"/>
                <a:cs typeface="Verdana"/>
              </a:rPr>
              <a:t>se však </a:t>
            </a:r>
            <a:r>
              <a:rPr sz="1400" spc="-14" dirty="0">
                <a:latin typeface="Verdana"/>
                <a:cs typeface="Verdana"/>
              </a:rPr>
              <a:t>mohou </a:t>
            </a:r>
            <a:r>
              <a:rPr sz="1400" spc="-5" dirty="0">
                <a:latin typeface="Verdana"/>
                <a:cs typeface="Verdana"/>
              </a:rPr>
              <a:t>uplatnit tehdy, </a:t>
            </a:r>
            <a:r>
              <a:rPr sz="1400" spc="9" dirty="0">
                <a:latin typeface="Verdana"/>
                <a:cs typeface="Verdana"/>
              </a:rPr>
              <a:t>není-li </a:t>
            </a:r>
            <a:r>
              <a:rPr sz="1400" spc="-9" dirty="0">
                <a:latin typeface="Verdana"/>
                <a:cs typeface="Verdana"/>
              </a:rPr>
              <a:t>přísun  energie </a:t>
            </a:r>
            <a:r>
              <a:rPr sz="1400" dirty="0">
                <a:latin typeface="Verdana"/>
                <a:cs typeface="Verdana"/>
              </a:rPr>
              <a:t>do </a:t>
            </a:r>
            <a:r>
              <a:rPr sz="1400" spc="-9" dirty="0">
                <a:latin typeface="Verdana"/>
                <a:cs typeface="Verdana"/>
              </a:rPr>
              <a:t>organismu </a:t>
            </a:r>
            <a:r>
              <a:rPr sz="1400" spc="-5" dirty="0">
                <a:latin typeface="Verdana"/>
                <a:cs typeface="Verdana"/>
              </a:rPr>
              <a:t>příliš </a:t>
            </a:r>
            <a:r>
              <a:rPr sz="1400" dirty="0">
                <a:latin typeface="Verdana"/>
                <a:cs typeface="Verdana"/>
              </a:rPr>
              <a:t>rychlý </a:t>
            </a:r>
            <a:r>
              <a:rPr sz="1400" spc="-9" dirty="0">
                <a:latin typeface="Symbol"/>
                <a:cs typeface="Symbol"/>
              </a:rPr>
              <a:t></a:t>
            </a:r>
            <a:r>
              <a:rPr sz="1400" spc="-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Verdana"/>
                <a:cs typeface="Verdana"/>
              </a:rPr>
              <a:t>rozhoduje </a:t>
            </a:r>
            <a:r>
              <a:rPr sz="1400" spc="-9" dirty="0">
                <a:latin typeface="Verdana"/>
                <a:cs typeface="Verdana"/>
              </a:rPr>
              <a:t>rychlost </a:t>
            </a:r>
            <a:r>
              <a:rPr sz="1400" dirty="0">
                <a:latin typeface="Verdana"/>
                <a:cs typeface="Verdana"/>
              </a:rPr>
              <a:t>ozařování</a:t>
            </a:r>
            <a:r>
              <a:rPr sz="1400" spc="-141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tzv.</a:t>
            </a:r>
          </a:p>
          <a:p>
            <a:pPr>
              <a:spcBef>
                <a:spcPts val="23"/>
              </a:spcBef>
              <a:buFont typeface="Symbol"/>
              <a:buChar char=""/>
            </a:pPr>
            <a:endParaRPr sz="1400" dirty="0">
              <a:latin typeface="Verdana"/>
              <a:cs typeface="Verdana"/>
            </a:endParaRPr>
          </a:p>
          <a:p>
            <a:pPr marL="448562" indent="-207294">
              <a:buClr>
                <a:srgbClr val="000000"/>
              </a:buClr>
              <a:buFont typeface="Symbol"/>
              <a:buChar char=""/>
              <a:tabLst>
                <a:tab pos="448562" algn="l"/>
                <a:tab pos="449138" algn="l"/>
              </a:tabLst>
            </a:pPr>
            <a:r>
              <a:rPr sz="1400" b="1" spc="-5" dirty="0" err="1">
                <a:solidFill>
                  <a:srgbClr val="0000FF"/>
                </a:solidFill>
                <a:latin typeface="Verdana"/>
                <a:cs typeface="Verdana"/>
              </a:rPr>
              <a:t>dávkový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b="1" spc="-5" dirty="0" err="1">
                <a:solidFill>
                  <a:srgbClr val="0000FF"/>
                </a:solidFill>
                <a:latin typeface="Verdana"/>
                <a:cs typeface="Verdana"/>
              </a:rPr>
              <a:t>příkon</a:t>
            </a:r>
            <a:r>
              <a:rPr lang="cs-CZ" sz="1400" b="1" spc="-5" dirty="0">
                <a:solidFill>
                  <a:srgbClr val="0000FF"/>
                </a:solidFill>
                <a:latin typeface="Verdana"/>
                <a:cs typeface="Verdana"/>
              </a:rPr>
              <a:t>, </a:t>
            </a:r>
            <a:r>
              <a:rPr lang="cs-CZ" sz="1400" spc="-5" dirty="0">
                <a:latin typeface="Verdana"/>
                <a:cs typeface="Verdana"/>
              </a:rPr>
              <a:t>tj. rychlost s jakou je energie hmotě předávána. P</a:t>
            </a:r>
            <a:r>
              <a:rPr sz="1400" spc="-9" dirty="0" err="1">
                <a:latin typeface="Verdana"/>
                <a:cs typeface="Verdana"/>
              </a:rPr>
              <a:t>rakticky</a:t>
            </a:r>
            <a:r>
              <a:rPr sz="1400" spc="-9" dirty="0">
                <a:latin typeface="Verdana"/>
                <a:cs typeface="Verdana"/>
              </a:rPr>
              <a:t> to </a:t>
            </a:r>
            <a:r>
              <a:rPr sz="1400" spc="-5" dirty="0">
                <a:latin typeface="Verdana"/>
                <a:cs typeface="Verdana"/>
              </a:rPr>
              <a:t>znamená, </a:t>
            </a:r>
            <a:r>
              <a:rPr sz="1400" spc="-14" dirty="0">
                <a:latin typeface="Verdana"/>
                <a:cs typeface="Verdana"/>
              </a:rPr>
              <a:t>že </a:t>
            </a:r>
            <a:r>
              <a:rPr sz="1400" spc="-9" dirty="0">
                <a:latin typeface="Verdana"/>
                <a:cs typeface="Verdana"/>
              </a:rPr>
              <a:t>při </a:t>
            </a:r>
            <a:r>
              <a:rPr sz="1400" spc="-5" dirty="0">
                <a:latin typeface="Verdana"/>
                <a:cs typeface="Verdana"/>
              </a:rPr>
              <a:t>určité </a:t>
            </a:r>
            <a:r>
              <a:rPr sz="1400" spc="-9" dirty="0">
                <a:latin typeface="Verdana"/>
                <a:cs typeface="Verdana"/>
              </a:rPr>
              <a:t>dávce je </a:t>
            </a:r>
            <a:r>
              <a:rPr sz="1400" spc="-5" dirty="0">
                <a:latin typeface="Verdana"/>
                <a:cs typeface="Verdana"/>
              </a:rPr>
              <a:t>poškození organismu </a:t>
            </a:r>
            <a:r>
              <a:rPr sz="1400" spc="-9" dirty="0">
                <a:latin typeface="Verdana"/>
                <a:cs typeface="Verdana"/>
              </a:rPr>
              <a:t>menší, </a:t>
            </a:r>
            <a:r>
              <a:rPr sz="1400" spc="9" dirty="0">
                <a:latin typeface="Verdana"/>
                <a:cs typeface="Verdana"/>
              </a:rPr>
              <a:t>je-li </a:t>
            </a:r>
            <a:r>
              <a:rPr sz="1400" spc="-9" dirty="0">
                <a:latin typeface="Verdana"/>
                <a:cs typeface="Verdana"/>
              </a:rPr>
              <a:t>tato dávka  rozdělena </a:t>
            </a:r>
            <a:r>
              <a:rPr sz="1400" spc="-5" dirty="0">
                <a:latin typeface="Verdana"/>
                <a:cs typeface="Verdana"/>
              </a:rPr>
              <a:t>rovnoměrně na delší dobu nebo </a:t>
            </a:r>
            <a:r>
              <a:rPr sz="1400" spc="-9" dirty="0">
                <a:latin typeface="Verdana"/>
                <a:cs typeface="Verdana"/>
              </a:rPr>
              <a:t>je </a:t>
            </a:r>
            <a:r>
              <a:rPr sz="1400" spc="-5" dirty="0">
                <a:latin typeface="Verdana"/>
                <a:cs typeface="Verdana"/>
              </a:rPr>
              <a:t>rozdělena </a:t>
            </a:r>
            <a:r>
              <a:rPr sz="1400" spc="-9" dirty="0">
                <a:latin typeface="Verdana"/>
                <a:cs typeface="Verdana"/>
              </a:rPr>
              <a:t>do </a:t>
            </a:r>
            <a:r>
              <a:rPr sz="1400" spc="-5" dirty="0">
                <a:latin typeface="Verdana"/>
                <a:cs typeface="Verdana"/>
              </a:rPr>
              <a:t>několika </a:t>
            </a:r>
            <a:r>
              <a:rPr sz="1400" spc="-9" dirty="0">
                <a:latin typeface="Verdana"/>
                <a:cs typeface="Verdana"/>
              </a:rPr>
              <a:t>menších </a:t>
            </a:r>
            <a:r>
              <a:rPr sz="1400" spc="-5" dirty="0">
                <a:latin typeface="Verdana"/>
                <a:cs typeface="Verdana"/>
              </a:rPr>
              <a:t>dávek s </a:t>
            </a:r>
            <a:r>
              <a:rPr sz="1400" dirty="0">
                <a:latin typeface="Verdana"/>
                <a:cs typeface="Verdana"/>
              </a:rPr>
              <a:t>časovými  </a:t>
            </a:r>
            <a:r>
              <a:rPr sz="1400" spc="-5" dirty="0">
                <a:latin typeface="Verdana"/>
                <a:cs typeface="Verdana"/>
              </a:rPr>
              <a:t>prodlevami (</a:t>
            </a:r>
            <a:r>
              <a:rPr sz="1400" b="1" spc="-5" dirty="0">
                <a:latin typeface="Verdana"/>
                <a:cs typeface="Verdana"/>
              </a:rPr>
              <a:t>frakcionace </a:t>
            </a:r>
            <a:r>
              <a:rPr sz="1400" b="1" spc="-9" dirty="0">
                <a:latin typeface="Verdana"/>
                <a:cs typeface="Verdana"/>
              </a:rPr>
              <a:t>dávky </a:t>
            </a:r>
            <a:r>
              <a:rPr sz="1400" spc="-9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využívá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dirty="0">
                <a:latin typeface="Verdana"/>
                <a:cs typeface="Verdana"/>
              </a:rPr>
              <a:t>při </a:t>
            </a:r>
            <a:r>
              <a:rPr sz="1400" spc="-5" dirty="0">
                <a:latin typeface="Verdana"/>
                <a:cs typeface="Verdana"/>
              </a:rPr>
              <a:t>terapeutickém</a:t>
            </a:r>
            <a:r>
              <a:rPr sz="1400" spc="59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ozařování</a:t>
            </a:r>
            <a:r>
              <a:rPr sz="1400" spc="-5" dirty="0">
                <a:latin typeface="Verdana"/>
                <a:cs typeface="Verdana"/>
              </a:rPr>
              <a:t>)</a:t>
            </a:r>
            <a:r>
              <a:rPr lang="cs-CZ" sz="1400" spc="-5" dirty="0">
                <a:latin typeface="Verdana"/>
                <a:cs typeface="Verdana"/>
              </a:rPr>
              <a:t> – udává se v </a:t>
            </a:r>
            <a:r>
              <a:rPr lang="cs-CZ" sz="1400" spc="-5" dirty="0" err="1">
                <a:latin typeface="Verdana"/>
                <a:cs typeface="Verdana"/>
              </a:rPr>
              <a:t>Gy</a:t>
            </a:r>
            <a:r>
              <a:rPr lang="cs-CZ" sz="1400" spc="-5" dirty="0">
                <a:latin typeface="Verdana"/>
                <a:cs typeface="Verdana"/>
              </a:rPr>
              <a:t>/s, apod.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400" dirty="0">
              <a:latin typeface="Verdana"/>
              <a:cs typeface="Verdana"/>
            </a:endParaRPr>
          </a:p>
          <a:p>
            <a:pPr marL="448562" indent="-207294">
              <a:buClr>
                <a:srgbClr val="000000"/>
              </a:buClr>
              <a:buFont typeface="Symbol"/>
              <a:buChar char=""/>
              <a:tabLst>
                <a:tab pos="448562" algn="l"/>
                <a:tab pos="449138" algn="l"/>
              </a:tabLst>
            </a:pP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druh 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ionizujícího záření </a:t>
            </a:r>
            <a:r>
              <a:rPr sz="1400" spc="-5" dirty="0">
                <a:latin typeface="Verdana"/>
                <a:cs typeface="Verdana"/>
              </a:rPr>
              <a:t>(rozdílná lineární</a:t>
            </a:r>
            <a:r>
              <a:rPr sz="1400" spc="73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ionizace)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  <a:buFont typeface="Symbol"/>
              <a:buChar char=""/>
            </a:pPr>
            <a:endParaRPr sz="1400" dirty="0">
              <a:latin typeface="Verdana"/>
              <a:cs typeface="Verdana"/>
            </a:endParaRPr>
          </a:p>
          <a:p>
            <a:pPr marL="448562" indent="-207294">
              <a:buFont typeface="Symbol"/>
              <a:buChar char=""/>
              <a:tabLst>
                <a:tab pos="448562" algn="l"/>
                <a:tab pos="449138" algn="l"/>
              </a:tabLst>
            </a:pPr>
            <a:r>
              <a:rPr sz="1400" spc="-5" dirty="0">
                <a:latin typeface="Verdana"/>
                <a:cs typeface="Verdana"/>
              </a:rPr>
              <a:t>poškození </a:t>
            </a:r>
            <a:r>
              <a:rPr sz="1400" spc="-9" dirty="0">
                <a:latin typeface="Verdana"/>
                <a:cs typeface="Verdana"/>
              </a:rPr>
              <a:t>je </a:t>
            </a:r>
            <a:r>
              <a:rPr sz="1400" dirty="0">
                <a:latin typeface="Verdana"/>
                <a:cs typeface="Verdana"/>
              </a:rPr>
              <a:t>tím </a:t>
            </a:r>
            <a:r>
              <a:rPr sz="1400" spc="-5" dirty="0">
                <a:latin typeface="Verdana"/>
                <a:cs typeface="Verdana"/>
              </a:rPr>
              <a:t>závažnější, </a:t>
            </a:r>
            <a:r>
              <a:rPr sz="1400" dirty="0">
                <a:latin typeface="Verdana"/>
                <a:cs typeface="Verdana"/>
              </a:rPr>
              <a:t>čím </a:t>
            </a:r>
            <a:r>
              <a:rPr sz="1400" spc="5" dirty="0">
                <a:latin typeface="Verdana"/>
                <a:cs typeface="Verdana"/>
              </a:rPr>
              <a:t>je </a:t>
            </a:r>
            <a:r>
              <a:rPr sz="1400" spc="-5" dirty="0">
                <a:latin typeface="Verdana"/>
                <a:cs typeface="Verdana"/>
              </a:rPr>
              <a:t>větší lineární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ionizace.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542" dirty="0">
              <a:latin typeface="Verdana"/>
              <a:cs typeface="Verdana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014C9E9-0AB4-4B0A-B769-2A433B66A973}"/>
              </a:ext>
            </a:extLst>
          </p:cNvPr>
          <p:cNvGrpSpPr/>
          <p:nvPr/>
        </p:nvGrpSpPr>
        <p:grpSpPr>
          <a:xfrm>
            <a:off x="353287" y="4826775"/>
            <a:ext cx="7855535" cy="1428533"/>
            <a:chOff x="353287" y="4158035"/>
            <a:chExt cx="7855535" cy="1428533"/>
          </a:xfrm>
        </p:grpSpPr>
        <p:sp>
          <p:nvSpPr>
            <p:cNvPr id="4" name="object 4"/>
            <p:cNvSpPr txBox="1"/>
            <p:nvPr/>
          </p:nvSpPr>
          <p:spPr>
            <a:xfrm>
              <a:off x="3042001" y="5244297"/>
              <a:ext cx="5166821" cy="262787"/>
            </a:xfrm>
            <a:prstGeom prst="rect">
              <a:avLst/>
            </a:prstGeom>
            <a:pattFill prst="pct5">
              <a:fgClr>
                <a:schemeClr val="bg2"/>
              </a:fgClr>
              <a:bgClr>
                <a:schemeClr val="bg1"/>
              </a:bgClr>
            </a:pattFill>
          </p:spPr>
          <p:txBody>
            <a:bodyPr vert="horz" wrap="square" lIns="0" tIns="11516" rIns="0" bIns="0" rtlCol="0">
              <a:spAutoFit/>
            </a:bodyPr>
            <a:lstStyle/>
            <a:p>
              <a:pPr marL="11516">
                <a:spcBef>
                  <a:spcPts val="91"/>
                </a:spcBef>
              </a:pPr>
              <a:r>
                <a:rPr sz="1632" b="1" dirty="0">
                  <a:latin typeface="Verdana"/>
                  <a:cs typeface="Verdana"/>
                </a:rPr>
                <a:t>Q </a:t>
              </a:r>
              <a:r>
                <a:rPr sz="1270" b="1" spc="-9" dirty="0">
                  <a:latin typeface="Verdana"/>
                  <a:cs typeface="Verdana"/>
                </a:rPr>
                <a:t>je </a:t>
              </a:r>
              <a:r>
                <a:rPr sz="1270" b="1" spc="-5" dirty="0">
                  <a:latin typeface="Verdana"/>
                  <a:cs typeface="Verdana"/>
                </a:rPr>
                <a:t>bez</a:t>
              </a:r>
              <a:r>
                <a:rPr lang="cs-CZ" sz="1270" b="1" spc="-5" dirty="0">
                  <a:latin typeface="Verdana"/>
                  <a:cs typeface="Verdana"/>
                </a:rPr>
                <a:t>r</a:t>
              </a:r>
              <a:r>
                <a:rPr sz="1270" b="1" spc="-5" dirty="0" err="1">
                  <a:latin typeface="Verdana"/>
                  <a:cs typeface="Verdana"/>
                </a:rPr>
                <a:t>ozměrný</a:t>
              </a:r>
              <a:r>
                <a:rPr sz="1270" b="1" spc="-5" dirty="0">
                  <a:latin typeface="Verdana"/>
                  <a:cs typeface="Verdana"/>
                </a:rPr>
                <a:t> koeficient, </a:t>
              </a:r>
              <a:r>
                <a:rPr sz="1632" b="1" dirty="0">
                  <a:latin typeface="Verdana"/>
                  <a:cs typeface="Verdana"/>
                </a:rPr>
                <a:t>D </a:t>
              </a:r>
              <a:r>
                <a:rPr sz="1270" b="1" spc="-9" dirty="0">
                  <a:latin typeface="Verdana"/>
                  <a:cs typeface="Verdana"/>
                </a:rPr>
                <a:t>je </a:t>
              </a:r>
              <a:r>
                <a:rPr sz="1270" b="1" spc="-5" dirty="0">
                  <a:latin typeface="Verdana"/>
                  <a:cs typeface="Verdana"/>
                </a:rPr>
                <a:t>fyzikální dávka </a:t>
              </a:r>
              <a:r>
                <a:rPr sz="1270" b="1" dirty="0">
                  <a:latin typeface="Verdana"/>
                  <a:cs typeface="Verdana"/>
                </a:rPr>
                <a:t>(v</a:t>
              </a:r>
              <a:r>
                <a:rPr sz="1270" b="1" spc="-190" dirty="0">
                  <a:latin typeface="Verdana"/>
                  <a:cs typeface="Verdana"/>
                </a:rPr>
                <a:t> </a:t>
              </a:r>
              <a:r>
                <a:rPr sz="1270" b="1" spc="-9" dirty="0">
                  <a:latin typeface="Verdana"/>
                  <a:cs typeface="Verdana"/>
                </a:rPr>
                <a:t>Gy)</a:t>
              </a:r>
              <a:endParaRPr sz="1270" dirty="0">
                <a:latin typeface="Verdana"/>
                <a:cs typeface="Verdana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808528" y="5173047"/>
              <a:ext cx="1970298" cy="413521"/>
            </a:xfrm>
            <a:prstGeom prst="rect">
              <a:avLst/>
            </a:prstGeom>
            <a:solidFill>
              <a:schemeClr val="bg2"/>
            </a:solidFill>
            <a:ln w="9144">
              <a:solidFill>
                <a:srgbClr val="000000"/>
              </a:solidFill>
            </a:ln>
          </p:spPr>
          <p:txBody>
            <a:bodyPr vert="horz" wrap="square" lIns="0" tIns="43762" rIns="0" bIns="0" rtlCol="0">
              <a:spAutoFit/>
            </a:bodyPr>
            <a:lstStyle/>
            <a:p>
              <a:pPr marL="371978">
                <a:spcBef>
                  <a:spcPts val="345"/>
                </a:spcBef>
              </a:pPr>
              <a:r>
                <a:rPr sz="2400" b="1" spc="-9" dirty="0">
                  <a:solidFill>
                    <a:srgbClr val="0070C0"/>
                  </a:solidFill>
                  <a:latin typeface="Verdana"/>
                  <a:cs typeface="Verdana"/>
                </a:rPr>
                <a:t>H =</a:t>
              </a:r>
              <a:r>
                <a:rPr sz="2400" b="1" spc="-32" dirty="0">
                  <a:solidFill>
                    <a:srgbClr val="0070C0"/>
                  </a:solidFill>
                  <a:latin typeface="Verdana"/>
                  <a:cs typeface="Verdana"/>
                </a:rPr>
                <a:t> </a:t>
              </a:r>
              <a:r>
                <a:rPr sz="2400" b="1" spc="-9" dirty="0">
                  <a:solidFill>
                    <a:srgbClr val="0070C0"/>
                  </a:solidFill>
                  <a:latin typeface="Verdana"/>
                  <a:cs typeface="Verdana"/>
                </a:rPr>
                <a:t>Q.D</a:t>
              </a:r>
              <a:r>
                <a:rPr lang="cs-CZ" sz="2400" b="1" spc="-9" dirty="0">
                  <a:solidFill>
                    <a:srgbClr val="0070C0"/>
                  </a:solidFill>
                  <a:latin typeface="Verdana"/>
                  <a:cs typeface="Verdana"/>
                </a:rPr>
                <a:t>   </a:t>
              </a:r>
              <a:endParaRPr sz="2400" dirty="0">
                <a:solidFill>
                  <a:srgbClr val="0070C0"/>
                </a:solidFill>
                <a:latin typeface="Verdana"/>
                <a:cs typeface="Verdana"/>
              </a:endParaRP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5B6949D-5E0A-441D-A99E-A123B22D05A3}"/>
                </a:ext>
              </a:extLst>
            </p:cNvPr>
            <p:cNvSpPr txBox="1"/>
            <p:nvPr/>
          </p:nvSpPr>
          <p:spPr>
            <a:xfrm>
              <a:off x="353287" y="4158035"/>
              <a:ext cx="7855535" cy="9541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241268">
                <a:spcBef>
                  <a:spcPts val="1220"/>
                </a:spcBef>
                <a:buClr>
                  <a:srgbClr val="000000"/>
                </a:buClr>
                <a:tabLst>
                  <a:tab pos="448562" algn="l"/>
                  <a:tab pos="449138" algn="l"/>
                </a:tabLst>
              </a:pPr>
              <a:r>
                <a:rPr lang="cs-CZ" sz="18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Dávkový ekvivalent </a:t>
              </a:r>
              <a:r>
                <a:rPr lang="cs-CZ" sz="18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H 		</a:t>
              </a:r>
              <a:r>
                <a:rPr lang="cs-CZ" sz="1400" spc="-5" dirty="0">
                  <a:latin typeface="Verdana"/>
                  <a:cs typeface="Verdana"/>
                </a:rPr>
                <a:t>jednotkou </a:t>
              </a:r>
              <a:r>
                <a:rPr lang="cs-CZ" sz="1400" spc="-9" dirty="0">
                  <a:latin typeface="Verdana"/>
                  <a:cs typeface="Verdana"/>
                </a:rPr>
                <a:t>je </a:t>
              </a:r>
              <a:r>
                <a:rPr lang="cs-CZ" sz="1400" b="1" spc="-9" dirty="0">
                  <a:solidFill>
                    <a:srgbClr val="FF0000"/>
                  </a:solidFill>
                  <a:latin typeface="Verdana"/>
                  <a:cs typeface="Verdana"/>
                </a:rPr>
                <a:t>Sv</a:t>
              </a:r>
              <a:r>
                <a:rPr lang="cs-CZ" sz="1400" b="1" spc="-36" dirty="0">
                  <a:solidFill>
                    <a:srgbClr val="FF0000"/>
                  </a:solidFill>
                  <a:latin typeface="Verdana"/>
                  <a:cs typeface="Verdana"/>
                </a:rPr>
                <a:t> </a:t>
              </a:r>
              <a:r>
                <a:rPr lang="cs-CZ" sz="1400" b="1" spc="-5" dirty="0">
                  <a:solidFill>
                    <a:srgbClr val="FF0000"/>
                  </a:solidFill>
                  <a:latin typeface="Verdana"/>
                  <a:cs typeface="Verdana"/>
                </a:rPr>
                <a:t>(</a:t>
              </a:r>
              <a:r>
                <a:rPr lang="cs-CZ" sz="1400" b="1" spc="-5" dirty="0" err="1">
                  <a:solidFill>
                    <a:srgbClr val="FF0000"/>
                  </a:solidFill>
                  <a:latin typeface="Verdana"/>
                  <a:cs typeface="Verdana"/>
                </a:rPr>
                <a:t>Sievert</a:t>
              </a:r>
              <a:r>
                <a:rPr lang="cs-CZ" sz="1400" b="1" spc="-5" dirty="0">
                  <a:solidFill>
                    <a:srgbClr val="FF0000"/>
                  </a:solidFill>
                  <a:latin typeface="Verdana"/>
                  <a:cs typeface="Verdana"/>
                </a:rPr>
                <a:t>)    </a:t>
              </a:r>
              <a:r>
                <a:rPr lang="cs-CZ" sz="1400" spc="-5" dirty="0">
                  <a:latin typeface="Verdana"/>
                  <a:cs typeface="Verdana"/>
                </a:rPr>
                <a:t>J.kg</a:t>
              </a:r>
              <a:r>
                <a:rPr lang="cs-CZ" sz="1400" spc="-6" baseline="30864" dirty="0">
                  <a:latin typeface="Verdana"/>
                  <a:cs typeface="Verdana"/>
                </a:rPr>
                <a:t>-1  </a:t>
              </a:r>
              <a:endParaRPr lang="cs-CZ" sz="1400" b="1" dirty="0">
                <a:solidFill>
                  <a:srgbClr val="FF0000"/>
                </a:solidFill>
                <a:latin typeface="Verdana"/>
                <a:cs typeface="Verdana"/>
              </a:endParaRPr>
            </a:p>
            <a:p>
              <a:pPr marL="241268">
                <a:spcBef>
                  <a:spcPts val="1220"/>
                </a:spcBef>
                <a:buClr>
                  <a:srgbClr val="000000"/>
                </a:buClr>
                <a:tabLst>
                  <a:tab pos="448562" algn="l"/>
                  <a:tab pos="449138" algn="l"/>
                </a:tabLst>
              </a:pPr>
              <a:r>
                <a:rPr lang="cs-CZ" sz="1400" spc="-9" dirty="0">
                  <a:latin typeface="Verdana"/>
                  <a:cs typeface="Verdana"/>
                </a:rPr>
                <a:t>je </a:t>
              </a:r>
              <a:r>
                <a:rPr lang="cs-CZ" sz="1400" spc="-5" dirty="0">
                  <a:latin typeface="Verdana"/>
                  <a:cs typeface="Verdana"/>
                </a:rPr>
                <a:t>definován jako </a:t>
              </a:r>
              <a:r>
                <a:rPr lang="cs-CZ" sz="1400" spc="-9" dirty="0">
                  <a:latin typeface="Verdana"/>
                  <a:cs typeface="Verdana"/>
                </a:rPr>
                <a:t>součin </a:t>
              </a:r>
              <a:r>
                <a:rPr lang="cs-CZ" sz="1400" spc="-5" dirty="0">
                  <a:latin typeface="Verdana"/>
                  <a:cs typeface="Verdana"/>
                </a:rPr>
                <a:t>jakostního faktoru </a:t>
              </a:r>
              <a:r>
                <a:rPr lang="cs-CZ" sz="1400" spc="-9" dirty="0">
                  <a:latin typeface="Verdana"/>
                  <a:cs typeface="Verdana"/>
                </a:rPr>
                <a:t>Q </a:t>
              </a:r>
              <a:r>
                <a:rPr lang="cs-CZ" sz="1400" spc="-5" dirty="0">
                  <a:latin typeface="Verdana"/>
                  <a:cs typeface="Verdana"/>
                </a:rPr>
                <a:t>(souvisí s lineárním </a:t>
              </a:r>
              <a:r>
                <a:rPr lang="cs-CZ" sz="1400" spc="-9" dirty="0">
                  <a:latin typeface="Verdana"/>
                  <a:cs typeface="Verdana"/>
                </a:rPr>
                <a:t>přenosem </a:t>
              </a:r>
              <a:r>
                <a:rPr lang="cs-CZ" sz="1400" spc="-5" dirty="0">
                  <a:latin typeface="Verdana"/>
                  <a:cs typeface="Verdana"/>
                </a:rPr>
                <a:t>energie a </a:t>
              </a:r>
              <a:r>
                <a:rPr lang="cs-CZ" sz="1400" spc="-9" dirty="0">
                  <a:latin typeface="Verdana"/>
                  <a:cs typeface="Verdana"/>
                </a:rPr>
                <a:t>zpravidla </a:t>
              </a:r>
              <a:r>
                <a:rPr lang="cs-CZ" sz="1400" dirty="0">
                  <a:latin typeface="Verdana"/>
                  <a:cs typeface="Verdana"/>
                </a:rPr>
                <a:t>tato </a:t>
              </a:r>
              <a:r>
                <a:rPr lang="cs-CZ" sz="1400" spc="-9" dirty="0">
                  <a:latin typeface="Verdana"/>
                  <a:cs typeface="Verdana"/>
                </a:rPr>
                <a:t>hodnota </a:t>
              </a:r>
              <a:r>
                <a:rPr lang="cs-CZ" sz="1400" spc="-5" dirty="0">
                  <a:latin typeface="Verdana"/>
                  <a:cs typeface="Verdana"/>
                </a:rPr>
                <a:t>není </a:t>
              </a:r>
              <a:r>
                <a:rPr lang="cs-CZ" sz="1400" dirty="0">
                  <a:latin typeface="Verdana"/>
                  <a:cs typeface="Verdana"/>
                </a:rPr>
                <a:t>známa) </a:t>
              </a:r>
              <a:r>
                <a:rPr lang="cs-CZ" sz="1400" spc="-5" dirty="0">
                  <a:latin typeface="Verdana"/>
                  <a:cs typeface="Verdana"/>
                </a:rPr>
                <a:t>a </a:t>
              </a:r>
              <a:r>
                <a:rPr lang="cs-CZ" sz="1400" spc="-9" dirty="0">
                  <a:latin typeface="Verdana"/>
                  <a:cs typeface="Verdana"/>
                </a:rPr>
                <a:t>dávky </a:t>
              </a:r>
              <a:r>
                <a:rPr lang="cs-CZ" sz="1400" spc="-5" dirty="0">
                  <a:latin typeface="Verdana"/>
                  <a:cs typeface="Verdana"/>
                </a:rPr>
                <a:t>v uvažovaném bodě</a:t>
              </a:r>
              <a:r>
                <a:rPr lang="cs-CZ" sz="1400" spc="50" dirty="0">
                  <a:latin typeface="Verdana"/>
                  <a:cs typeface="Verdana"/>
                </a:rPr>
                <a:t> </a:t>
              </a:r>
              <a:r>
                <a:rPr lang="cs-CZ" sz="1400" dirty="0">
                  <a:latin typeface="Verdana"/>
                  <a:cs typeface="Verdana"/>
                </a:rPr>
                <a:t>tkáně</a:t>
              </a:r>
            </a:p>
          </p:txBody>
        </p:sp>
      </p:grpSp>
      <p:pic>
        <p:nvPicPr>
          <p:cNvPr id="6" name="Biol3-1">
            <a:hlinkClick r:id="" action="ppaction://media"/>
            <a:extLst>
              <a:ext uri="{FF2B5EF4-FFF2-40B4-BE49-F238E27FC236}">
                <a16:creationId xmlns:a16="http://schemas.microsoft.com/office/drawing/2014/main" id="{4A293D28-4FFA-42B8-8D23-1C86CC321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5176" y="804081"/>
            <a:ext cx="609600" cy="609600"/>
          </a:xfrm>
          <a:prstGeom prst="rect">
            <a:avLst/>
          </a:prstGeom>
        </p:spPr>
      </p:pic>
      <p:pic>
        <p:nvPicPr>
          <p:cNvPr id="8" name="Biol3-2">
            <a:hlinkClick r:id="" action="ppaction://media"/>
            <a:extLst>
              <a:ext uri="{FF2B5EF4-FFF2-40B4-BE49-F238E27FC236}">
                <a16:creationId xmlns:a16="http://schemas.microsoft.com/office/drawing/2014/main" id="{1CFDCB00-437F-4228-88AD-9613B05883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5176" y="4826775"/>
            <a:ext cx="609600" cy="609600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F809A07-A4F4-4C57-9DEC-F4E4184A10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2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2381" y="152464"/>
            <a:ext cx="3098969" cy="318243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lang="cs-CZ" sz="2800" b="1" spc="-6" baseline="3968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b="1" spc="-5" dirty="0" err="1">
                <a:solidFill>
                  <a:srgbClr val="0000FF"/>
                </a:solidFill>
                <a:latin typeface="Verdana"/>
              </a:rPr>
              <a:t>kvivalentní</a:t>
            </a:r>
            <a:r>
              <a:rPr b="1" spc="-5" dirty="0">
                <a:solidFill>
                  <a:srgbClr val="0000FF"/>
                </a:solidFill>
                <a:latin typeface="Verdana"/>
              </a:rPr>
              <a:t> dávka </a:t>
            </a:r>
            <a:r>
              <a:rPr sz="2000" b="1" spc="-5" dirty="0">
                <a:solidFill>
                  <a:srgbClr val="0000FF"/>
                </a:solidFill>
                <a:latin typeface="Verdana"/>
              </a:rPr>
              <a:t>H</a:t>
            </a:r>
            <a:r>
              <a:rPr sz="2000" b="1" spc="-5" baseline="-25000" dirty="0">
                <a:solidFill>
                  <a:srgbClr val="0000FF"/>
                </a:solidFill>
                <a:latin typeface="Verdana"/>
              </a:rPr>
              <a:t>T</a:t>
            </a:r>
            <a:endParaRPr b="1" spc="-5" baseline="-25000" dirty="0">
              <a:solidFill>
                <a:srgbClr val="0000FF"/>
              </a:solidFill>
              <a:latin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381" y="556152"/>
            <a:ext cx="5081440" cy="205904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270" b="1" spc="-9" dirty="0">
                <a:latin typeface="Verdana"/>
                <a:cs typeface="Verdana"/>
              </a:rPr>
              <a:t>se používá </a:t>
            </a:r>
            <a:r>
              <a:rPr sz="1270" b="1" dirty="0">
                <a:latin typeface="Verdana"/>
                <a:cs typeface="Verdana"/>
              </a:rPr>
              <a:t>pro </a:t>
            </a:r>
            <a:r>
              <a:rPr sz="1270" b="1" spc="-9" dirty="0">
                <a:latin typeface="Verdana"/>
                <a:cs typeface="Verdana"/>
              </a:rPr>
              <a:t>praktické </a:t>
            </a:r>
            <a:r>
              <a:rPr sz="1270" b="1" spc="-5" dirty="0">
                <a:latin typeface="Verdana"/>
                <a:cs typeface="Verdana"/>
              </a:rPr>
              <a:t>hodnocení vlivu </a:t>
            </a:r>
            <a:r>
              <a:rPr sz="1270" b="1" dirty="0">
                <a:latin typeface="Verdana"/>
                <a:cs typeface="Verdana"/>
              </a:rPr>
              <a:t>druhu </a:t>
            </a:r>
            <a:r>
              <a:rPr sz="1270" b="1" spc="-5" dirty="0">
                <a:latin typeface="Verdana"/>
                <a:cs typeface="Verdana"/>
              </a:rPr>
              <a:t>záření</a:t>
            </a:r>
            <a:endParaRPr sz="1270" b="1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9515" y="1863238"/>
            <a:ext cx="1833406" cy="38472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4"/>
              </a:lnSpc>
            </a:pPr>
            <a:r>
              <a:rPr lang="cs-CZ" sz="1270" b="1" spc="-5" dirty="0">
                <a:latin typeface="Verdana"/>
                <a:cs typeface="Verdana"/>
              </a:rPr>
              <a:t>Jednotkou je </a:t>
            </a:r>
            <a:r>
              <a:rPr sz="1270" b="1" spc="-5" dirty="0">
                <a:latin typeface="Verdana"/>
                <a:cs typeface="Verdana"/>
              </a:rPr>
              <a:t>J.kg</a:t>
            </a:r>
            <a:r>
              <a:rPr sz="1224" b="1" spc="-6" baseline="30864" dirty="0">
                <a:latin typeface="Verdana"/>
                <a:cs typeface="Verdana"/>
              </a:rPr>
              <a:t>-1 </a:t>
            </a:r>
            <a:r>
              <a:rPr sz="1270" b="1" spc="-9" dirty="0">
                <a:latin typeface="Verdana"/>
                <a:cs typeface="Verdana"/>
              </a:rPr>
              <a:t>= Sv</a:t>
            </a:r>
            <a:r>
              <a:rPr sz="1270" b="1" spc="-172" dirty="0">
                <a:latin typeface="Verdana"/>
                <a:cs typeface="Verdana"/>
              </a:rPr>
              <a:t> </a:t>
            </a:r>
            <a:r>
              <a:rPr sz="1270" b="1" spc="-5" dirty="0">
                <a:latin typeface="Verdana"/>
                <a:cs typeface="Verdana"/>
              </a:rPr>
              <a:t>(Sievert)</a:t>
            </a:r>
            <a:endParaRPr sz="127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9515" y="930917"/>
            <a:ext cx="3471521" cy="679880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2800" b="1" baseline="3968" dirty="0">
                <a:latin typeface="Verdana"/>
                <a:cs typeface="Verdana"/>
              </a:rPr>
              <a:t>D</a:t>
            </a:r>
            <a:r>
              <a:rPr sz="1050" b="1" dirty="0">
                <a:latin typeface="Verdana"/>
                <a:cs typeface="Verdana"/>
              </a:rPr>
              <a:t>T</a:t>
            </a:r>
            <a:r>
              <a:rPr sz="816" dirty="0">
                <a:latin typeface="Verdana"/>
                <a:cs typeface="Verdana"/>
              </a:rPr>
              <a:t> </a:t>
            </a:r>
            <a:r>
              <a:rPr sz="1904" spc="-14" baseline="3968" dirty="0">
                <a:latin typeface="Verdana"/>
                <a:cs typeface="Verdana"/>
              </a:rPr>
              <a:t>je dávka </a:t>
            </a:r>
            <a:r>
              <a:rPr sz="1904" spc="-6" baseline="3968" dirty="0">
                <a:latin typeface="Verdana"/>
                <a:cs typeface="Verdana"/>
              </a:rPr>
              <a:t>záření v </a:t>
            </a:r>
            <a:r>
              <a:rPr sz="1904" spc="-14" baseline="3968" dirty="0">
                <a:latin typeface="Verdana"/>
                <a:cs typeface="Verdana"/>
              </a:rPr>
              <a:t>orgánu </a:t>
            </a:r>
            <a:r>
              <a:rPr sz="1904" spc="-6" baseline="3968" dirty="0">
                <a:latin typeface="Verdana"/>
                <a:cs typeface="Verdana"/>
              </a:rPr>
              <a:t>nebo </a:t>
            </a:r>
            <a:r>
              <a:rPr sz="1904" spc="-6" baseline="3968" dirty="0" err="1">
                <a:latin typeface="Verdana"/>
                <a:cs typeface="Verdana"/>
              </a:rPr>
              <a:t>tkáni</a:t>
            </a:r>
            <a:r>
              <a:rPr sz="1904" spc="-6" baseline="3968" dirty="0">
                <a:latin typeface="Verdana"/>
                <a:cs typeface="Verdana"/>
              </a:rPr>
              <a:t> </a:t>
            </a:r>
            <a:endParaRPr lang="cs-CZ" sz="1904" spc="-6" baseline="3968" dirty="0">
              <a:latin typeface="Verdana"/>
              <a:cs typeface="Verdana"/>
            </a:endParaRPr>
          </a:p>
          <a:p>
            <a:pPr marL="11516">
              <a:spcBef>
                <a:spcPts val="82"/>
              </a:spcBef>
            </a:pPr>
            <a:r>
              <a:rPr sz="2400" b="1" spc="-6" baseline="3968" dirty="0">
                <a:solidFill>
                  <a:srgbClr val="FF6600"/>
                </a:solidFill>
                <a:latin typeface="Verdana"/>
                <a:cs typeface="Verdana"/>
              </a:rPr>
              <a:t>W</a:t>
            </a:r>
            <a:r>
              <a:rPr sz="1000" b="1" spc="-5" dirty="0">
                <a:solidFill>
                  <a:srgbClr val="FF6600"/>
                </a:solidFill>
                <a:latin typeface="Verdana"/>
                <a:cs typeface="Verdana"/>
              </a:rPr>
              <a:t>R </a:t>
            </a:r>
            <a:r>
              <a:rPr sz="2400" b="1" spc="-14" baseline="3968" dirty="0">
                <a:solidFill>
                  <a:srgbClr val="FF6600"/>
                </a:solidFill>
                <a:latin typeface="Verdana"/>
                <a:cs typeface="Verdana"/>
              </a:rPr>
              <a:t>je radiační </a:t>
            </a:r>
            <a:r>
              <a:rPr sz="2400" b="1" spc="-6" baseline="3968" dirty="0" err="1">
                <a:solidFill>
                  <a:srgbClr val="FF6600"/>
                </a:solidFill>
                <a:latin typeface="Verdana"/>
                <a:cs typeface="Verdana"/>
              </a:rPr>
              <a:t>váhový</a:t>
            </a:r>
            <a:r>
              <a:rPr sz="2400" b="1" spc="-81" baseline="3968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400" b="1" spc="-6" baseline="3968" dirty="0" err="1">
                <a:solidFill>
                  <a:srgbClr val="FF6600"/>
                </a:solidFill>
                <a:latin typeface="Verdana"/>
                <a:cs typeface="Verdana"/>
              </a:rPr>
              <a:t>faktor</a:t>
            </a:r>
            <a:endParaRPr sz="2176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283" y="4878095"/>
            <a:ext cx="7724607" cy="162437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0365" rIns="0" bIns="0" rtlCol="0">
            <a:spAutoFit/>
          </a:bodyPr>
          <a:lstStyle/>
          <a:p>
            <a:pPr marL="45490">
              <a:spcBef>
                <a:spcPts val="82"/>
              </a:spcBef>
              <a:buClr>
                <a:srgbClr val="3366FF"/>
              </a:buClr>
              <a:tabLst>
                <a:tab pos="252784" algn="l"/>
                <a:tab pos="253360" algn="l"/>
                <a:tab pos="5185817" algn="l"/>
              </a:tabLst>
            </a:pPr>
            <a:r>
              <a:rPr lang="cs-CZ" sz="2800" b="1" spc="-6" baseline="3968" dirty="0">
                <a:solidFill>
                  <a:srgbClr val="0000FF"/>
                </a:solidFill>
                <a:latin typeface="Verdana"/>
              </a:rPr>
              <a:t>P</a:t>
            </a:r>
            <a:r>
              <a:rPr b="1" spc="-5" dirty="0" err="1">
                <a:solidFill>
                  <a:srgbClr val="0000FF"/>
                </a:solidFill>
                <a:latin typeface="Verdana"/>
              </a:rPr>
              <a:t>říkon</a:t>
            </a:r>
            <a:r>
              <a:rPr b="1" spc="-5" dirty="0">
                <a:solidFill>
                  <a:srgbClr val="0000FF"/>
                </a:solidFill>
                <a:latin typeface="Verdana"/>
              </a:rPr>
              <a:t> dávkového ekvivalentu</a:t>
            </a:r>
            <a:r>
              <a:rPr sz="2800" b="1" spc="-6" baseline="3968" dirty="0">
                <a:latin typeface="Verdana"/>
              </a:rPr>
              <a:t>,</a:t>
            </a:r>
            <a:r>
              <a:rPr sz="1270" b="1" spc="-5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resp.</a:t>
            </a:r>
            <a:r>
              <a:rPr sz="1400" spc="77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ekvivalentní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dávky	</a:t>
            </a:r>
            <a:r>
              <a:rPr sz="1400" spc="-5" dirty="0">
                <a:latin typeface="Verdana"/>
                <a:cs typeface="Verdana"/>
              </a:rPr>
              <a:t>(Sv.s</a:t>
            </a:r>
            <a:r>
              <a:rPr sz="1400" spc="-6" baseline="30864" dirty="0">
                <a:latin typeface="Verdana"/>
                <a:cs typeface="Verdana"/>
              </a:rPr>
              <a:t>-1</a:t>
            </a:r>
            <a:r>
              <a:rPr sz="1400" spc="-5" dirty="0">
                <a:latin typeface="Verdana"/>
                <a:cs typeface="Verdana"/>
              </a:rPr>
              <a:t>)</a:t>
            </a:r>
            <a:r>
              <a:rPr lang="cs-CZ" sz="1400" spc="-5" dirty="0">
                <a:latin typeface="Verdana"/>
                <a:cs typeface="Verdana"/>
              </a:rPr>
              <a:t> – přírůstek dávky za časovou jednotku</a:t>
            </a:r>
            <a:endParaRPr sz="127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3366FF"/>
              </a:buClr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45490" marR="16123">
              <a:lnSpc>
                <a:spcPct val="101600"/>
              </a:lnSpc>
              <a:buClr>
                <a:srgbClr val="3366FF"/>
              </a:buClr>
              <a:tabLst>
                <a:tab pos="252784" algn="l"/>
                <a:tab pos="253360" algn="l"/>
              </a:tabLst>
            </a:pPr>
            <a:r>
              <a:rPr lang="cs-CZ" sz="2800" b="1" spc="-6" baseline="3968" dirty="0">
                <a:solidFill>
                  <a:srgbClr val="0000FF"/>
                </a:solidFill>
                <a:latin typeface="Verdana"/>
              </a:rPr>
              <a:t>D</a:t>
            </a:r>
            <a:r>
              <a:rPr sz="2800" b="1" spc="-6" baseline="3968" dirty="0" err="1">
                <a:solidFill>
                  <a:srgbClr val="0000FF"/>
                </a:solidFill>
                <a:latin typeface="Verdana"/>
              </a:rPr>
              <a:t>ávkový</a:t>
            </a:r>
            <a:r>
              <a:rPr sz="2800" b="1" spc="-6" baseline="3968" dirty="0">
                <a:solidFill>
                  <a:srgbClr val="0000FF"/>
                </a:solidFill>
                <a:latin typeface="Verdana"/>
              </a:rPr>
              <a:t> úvazek </a:t>
            </a:r>
            <a:r>
              <a:rPr sz="1400" spc="-9" dirty="0">
                <a:latin typeface="Verdana"/>
                <a:cs typeface="Verdana"/>
              </a:rPr>
              <a:t>(resp. </a:t>
            </a:r>
            <a:r>
              <a:rPr sz="1400" spc="-5" dirty="0">
                <a:latin typeface="Verdana"/>
                <a:cs typeface="Verdana"/>
              </a:rPr>
              <a:t>úvazek ekvivalentní dávky) </a:t>
            </a:r>
            <a:r>
              <a:rPr sz="1400" spc="-9" dirty="0">
                <a:latin typeface="Verdana"/>
                <a:cs typeface="Verdana"/>
              </a:rPr>
              <a:t>se definuje </a:t>
            </a:r>
            <a:r>
              <a:rPr sz="1400" dirty="0">
                <a:latin typeface="Verdana"/>
                <a:cs typeface="Verdana"/>
              </a:rPr>
              <a:t>jako </a:t>
            </a:r>
            <a:r>
              <a:rPr sz="1400" spc="-9" dirty="0">
                <a:latin typeface="Verdana"/>
                <a:cs typeface="Verdana"/>
              </a:rPr>
              <a:t>celková </a:t>
            </a:r>
            <a:r>
              <a:rPr sz="1400" spc="-5" dirty="0">
                <a:latin typeface="Verdana"/>
                <a:cs typeface="Verdana"/>
              </a:rPr>
              <a:t>dávka, </a:t>
            </a:r>
            <a:r>
              <a:rPr sz="1400" spc="-9" dirty="0" err="1">
                <a:latin typeface="Verdana"/>
                <a:cs typeface="Verdana"/>
              </a:rPr>
              <a:t>kterou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člověk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obdrží </a:t>
            </a:r>
            <a:r>
              <a:rPr sz="1400" spc="-14" dirty="0">
                <a:latin typeface="Verdana"/>
                <a:cs typeface="Verdana"/>
              </a:rPr>
              <a:t>za </a:t>
            </a:r>
            <a:r>
              <a:rPr sz="1400" spc="-5" dirty="0">
                <a:latin typeface="Verdana"/>
                <a:cs typeface="Verdana"/>
              </a:rPr>
              <a:t>delší </a:t>
            </a:r>
            <a:r>
              <a:rPr sz="1400" spc="-9" dirty="0">
                <a:latin typeface="Verdana"/>
                <a:cs typeface="Verdana"/>
              </a:rPr>
              <a:t>časové </a:t>
            </a:r>
            <a:r>
              <a:rPr sz="1400" spc="-5" dirty="0">
                <a:latin typeface="Verdana"/>
                <a:cs typeface="Verdana"/>
              </a:rPr>
              <a:t>období (zpravidla </a:t>
            </a:r>
            <a:r>
              <a:rPr sz="1400" spc="-9" dirty="0">
                <a:latin typeface="Verdana"/>
                <a:cs typeface="Verdana"/>
              </a:rPr>
              <a:t>50 let u </a:t>
            </a:r>
            <a:r>
              <a:rPr sz="1400" spc="-5" dirty="0">
                <a:latin typeface="Verdana"/>
                <a:cs typeface="Verdana"/>
              </a:rPr>
              <a:t>dospělých, </a:t>
            </a:r>
            <a:r>
              <a:rPr sz="1400" dirty="0">
                <a:latin typeface="Verdana"/>
                <a:cs typeface="Verdana"/>
              </a:rPr>
              <a:t>za </a:t>
            </a:r>
            <a:r>
              <a:rPr sz="1400" spc="-9" dirty="0">
                <a:latin typeface="Verdana"/>
                <a:cs typeface="Verdana"/>
              </a:rPr>
              <a:t>70 let u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dětí</a:t>
            </a:r>
            <a:r>
              <a:rPr sz="1400" spc="-5" dirty="0">
                <a:latin typeface="Verdana"/>
                <a:cs typeface="Verdana"/>
              </a:rPr>
              <a:t>)</a:t>
            </a:r>
            <a:r>
              <a:rPr lang="cs-CZ" sz="1400" spc="-5" dirty="0">
                <a:latin typeface="Verdana"/>
                <a:cs typeface="Verdana"/>
              </a:rPr>
              <a:t>.</a:t>
            </a:r>
          </a:p>
          <a:p>
            <a:pPr marL="45490" marR="16123">
              <a:lnSpc>
                <a:spcPct val="101600"/>
              </a:lnSpc>
              <a:buClr>
                <a:srgbClr val="3366FF"/>
              </a:buClr>
              <a:tabLst>
                <a:tab pos="252784" algn="l"/>
                <a:tab pos="253360" algn="l"/>
              </a:tabLst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9082" y="966697"/>
            <a:ext cx="2374575" cy="479147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9144">
            <a:solidFill>
              <a:srgbClr val="000000"/>
            </a:solidFill>
          </a:ln>
        </p:spPr>
        <p:txBody>
          <a:bodyPr vert="horz" wrap="square" lIns="0" tIns="47793" rIns="0" bIns="0" rtlCol="0">
            <a:spAutoFit/>
          </a:bodyPr>
          <a:lstStyle/>
          <a:p>
            <a:pPr marL="183686">
              <a:spcBef>
                <a:spcPts val="376"/>
              </a:spcBef>
            </a:pPr>
            <a:r>
              <a:rPr sz="2800" b="1" dirty="0">
                <a:solidFill>
                  <a:srgbClr val="0070C0"/>
                </a:solidFill>
                <a:latin typeface="Verdana"/>
                <a:cs typeface="Verdana"/>
              </a:rPr>
              <a:t>H</a:t>
            </a:r>
            <a:r>
              <a:rPr sz="2400" b="1" baseline="-6410" dirty="0">
                <a:solidFill>
                  <a:srgbClr val="0070C0"/>
                </a:solidFill>
                <a:latin typeface="Verdana"/>
                <a:cs typeface="Verdana"/>
              </a:rPr>
              <a:t>T </a:t>
            </a:r>
            <a:r>
              <a:rPr sz="2800" b="1" spc="-9" dirty="0">
                <a:solidFill>
                  <a:srgbClr val="0070C0"/>
                </a:solidFill>
                <a:latin typeface="Verdana"/>
                <a:cs typeface="Verdana"/>
              </a:rPr>
              <a:t>=</a:t>
            </a:r>
            <a:r>
              <a:rPr sz="2800" b="1" spc="-227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b="1" spc="-9" dirty="0">
                <a:solidFill>
                  <a:srgbClr val="0070C0"/>
                </a:solidFill>
                <a:latin typeface="Verdana"/>
                <a:cs typeface="Verdana"/>
              </a:rPr>
              <a:t>w</a:t>
            </a:r>
            <a:r>
              <a:rPr sz="2400" b="1" spc="-14" baseline="-6410" dirty="0">
                <a:solidFill>
                  <a:srgbClr val="0070C0"/>
                </a:solidFill>
                <a:latin typeface="Verdana"/>
                <a:cs typeface="Verdana"/>
              </a:rPr>
              <a:t>R</a:t>
            </a:r>
            <a:r>
              <a:rPr sz="2800" b="1" spc="-9" dirty="0">
                <a:solidFill>
                  <a:srgbClr val="0070C0"/>
                </a:solidFill>
                <a:latin typeface="Verdana"/>
                <a:cs typeface="Verdana"/>
              </a:rPr>
              <a:t>D</a:t>
            </a:r>
            <a:r>
              <a:rPr sz="2400" b="1" spc="-14" baseline="-6410" dirty="0">
                <a:solidFill>
                  <a:srgbClr val="0070C0"/>
                </a:solidFill>
                <a:latin typeface="Verdana"/>
                <a:cs typeface="Verdana"/>
              </a:rPr>
              <a:t>T</a:t>
            </a:r>
            <a:endParaRPr sz="2400" baseline="-641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283" y="2129634"/>
            <a:ext cx="3945559" cy="235428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67B153-230D-40E1-AB10-3658FD717352}"/>
              </a:ext>
            </a:extLst>
          </p:cNvPr>
          <p:cNvSpPr txBox="1"/>
          <p:nvPr/>
        </p:nvSpPr>
        <p:spPr>
          <a:xfrm>
            <a:off x="4571999" y="2642134"/>
            <a:ext cx="3945559" cy="1500667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177800" marR="482535">
              <a:lnSpc>
                <a:spcPct val="122900"/>
              </a:lnSpc>
              <a:tabLst>
                <a:tab pos="2864119" algn="l"/>
                <a:tab pos="2864695" algn="l"/>
              </a:tabLst>
            </a:pPr>
            <a:r>
              <a:rPr lang="cs-CZ" sz="1200" b="1" spc="-5" dirty="0">
                <a:latin typeface="Verdana"/>
                <a:cs typeface="Verdana"/>
                <a:sym typeface="Symbol" panose="05050102010706020507" pitchFamily="18" charset="2"/>
              </a:rPr>
              <a:t>  </a:t>
            </a:r>
            <a:r>
              <a:rPr lang="cs-CZ" sz="1200" b="1" spc="-5" dirty="0">
                <a:latin typeface="Verdana"/>
                <a:cs typeface="Verdana"/>
              </a:rPr>
              <a:t>srovnávacím </a:t>
            </a:r>
            <a:r>
              <a:rPr lang="cs-CZ" sz="1200" b="1" spc="-9" dirty="0">
                <a:latin typeface="Verdana"/>
                <a:cs typeface="Verdana"/>
              </a:rPr>
              <a:t>zářením je </a:t>
            </a:r>
            <a:r>
              <a:rPr lang="cs-CZ" sz="1200" b="1" spc="-5" dirty="0">
                <a:latin typeface="Verdana"/>
                <a:cs typeface="Verdana"/>
              </a:rPr>
              <a:t>záření o  </a:t>
            </a:r>
            <a:r>
              <a:rPr lang="cs-CZ" b="1" spc="-14" baseline="3968" dirty="0" err="1">
                <a:latin typeface="Verdana"/>
                <a:cs typeface="Verdana"/>
              </a:rPr>
              <a:t>w</a:t>
            </a:r>
            <a:r>
              <a:rPr lang="cs-CZ" sz="800" b="1" spc="-9" dirty="0" err="1">
                <a:latin typeface="Verdana"/>
                <a:cs typeface="Verdana"/>
              </a:rPr>
              <a:t>R</a:t>
            </a:r>
            <a:r>
              <a:rPr lang="cs-CZ" sz="800" b="1" spc="-9" dirty="0">
                <a:latin typeface="Verdana"/>
                <a:cs typeface="Verdana"/>
              </a:rPr>
              <a:t> </a:t>
            </a:r>
            <a:r>
              <a:rPr lang="cs-CZ" b="1" spc="-14" baseline="3968" dirty="0">
                <a:latin typeface="Verdana"/>
                <a:cs typeface="Verdana"/>
              </a:rPr>
              <a:t>= </a:t>
            </a:r>
            <a:r>
              <a:rPr lang="cs-CZ" b="1" spc="6" baseline="3968" dirty="0">
                <a:latin typeface="Verdana"/>
                <a:cs typeface="Verdana"/>
              </a:rPr>
              <a:t>1, </a:t>
            </a:r>
            <a:r>
              <a:rPr lang="cs-CZ" b="1" spc="-6" baseline="3968" dirty="0">
                <a:latin typeface="Verdana"/>
                <a:cs typeface="Verdana"/>
              </a:rPr>
              <a:t>tj. fotony a</a:t>
            </a:r>
            <a:r>
              <a:rPr lang="cs-CZ" b="1" spc="-47" baseline="3968" dirty="0">
                <a:latin typeface="Verdana"/>
                <a:cs typeface="Verdana"/>
              </a:rPr>
              <a:t> </a:t>
            </a:r>
            <a:r>
              <a:rPr lang="cs-CZ" b="1" spc="-6" baseline="3968" dirty="0">
                <a:latin typeface="Verdana"/>
                <a:cs typeface="Verdana"/>
              </a:rPr>
              <a:t>elektrony</a:t>
            </a:r>
            <a:endParaRPr lang="cs-CZ" b="1" baseline="3968" dirty="0">
              <a:latin typeface="Verdana"/>
              <a:cs typeface="Verdana"/>
            </a:endParaRPr>
          </a:p>
          <a:p>
            <a:pPr>
              <a:spcBef>
                <a:spcPts val="9"/>
              </a:spcBef>
              <a:buFont typeface="Symbol"/>
              <a:buChar char=""/>
            </a:pPr>
            <a:endParaRPr lang="cs-CZ" sz="1400" dirty="0">
              <a:latin typeface="Verdana"/>
              <a:cs typeface="Verdana"/>
            </a:endParaRPr>
          </a:p>
          <a:p>
            <a:pPr marL="177800">
              <a:tabLst>
                <a:tab pos="2864119" algn="l"/>
                <a:tab pos="2864695" algn="l"/>
              </a:tabLst>
            </a:pPr>
            <a:r>
              <a:rPr lang="cs-CZ" sz="1200" spc="-5" dirty="0">
                <a:latin typeface="Verdana"/>
                <a:cs typeface="Verdana"/>
              </a:rPr>
              <a:t>např. </a:t>
            </a:r>
            <a:r>
              <a:rPr lang="cs-CZ" sz="1200" dirty="0">
                <a:latin typeface="Verdana"/>
                <a:cs typeface="Verdana"/>
              </a:rPr>
              <a:t>pro ozáření  </a:t>
            </a:r>
            <a:r>
              <a:rPr lang="cs-CZ" sz="1200" spc="-5" dirty="0">
                <a:latin typeface="Verdana"/>
                <a:cs typeface="Verdana"/>
              </a:rPr>
              <a:t>zářením</a:t>
            </a:r>
            <a:r>
              <a:rPr lang="cs-CZ" sz="1200" spc="-82" dirty="0">
                <a:latin typeface="Verdana"/>
                <a:cs typeface="Verdana"/>
              </a:rPr>
              <a:t> </a:t>
            </a:r>
            <a:r>
              <a:rPr lang="cs-CZ" sz="1200" spc="-5" dirty="0">
                <a:latin typeface="Symbol"/>
                <a:cs typeface="Symbol"/>
              </a:rPr>
              <a:t> </a:t>
            </a:r>
            <a:r>
              <a:rPr lang="cs-CZ" spc="-14" baseline="3968" dirty="0">
                <a:latin typeface="Verdana"/>
                <a:cs typeface="Verdana"/>
              </a:rPr>
              <a:t>(</a:t>
            </a:r>
            <a:r>
              <a:rPr lang="cs-CZ" spc="-14" baseline="3968" dirty="0" err="1">
                <a:latin typeface="Verdana"/>
                <a:cs typeface="Verdana"/>
              </a:rPr>
              <a:t>w</a:t>
            </a:r>
            <a:r>
              <a:rPr lang="cs-CZ" sz="800" spc="-9" dirty="0" err="1">
                <a:latin typeface="Verdana"/>
                <a:cs typeface="Verdana"/>
              </a:rPr>
              <a:t>R</a:t>
            </a:r>
            <a:r>
              <a:rPr lang="cs-CZ" sz="800" spc="-9" dirty="0">
                <a:latin typeface="Verdana"/>
                <a:cs typeface="Verdana"/>
              </a:rPr>
              <a:t> </a:t>
            </a:r>
            <a:r>
              <a:rPr lang="cs-CZ" spc="-14" baseline="3968" dirty="0">
                <a:latin typeface="Verdana"/>
                <a:cs typeface="Verdana"/>
              </a:rPr>
              <a:t>= </a:t>
            </a:r>
            <a:r>
              <a:rPr lang="cs-CZ" spc="-6" baseline="3968" dirty="0">
                <a:latin typeface="Verdana"/>
                <a:cs typeface="Verdana"/>
              </a:rPr>
              <a:t>20) plyne, </a:t>
            </a:r>
            <a:r>
              <a:rPr lang="cs-CZ" spc="-20" baseline="3968" dirty="0">
                <a:latin typeface="Verdana"/>
                <a:cs typeface="Verdana"/>
              </a:rPr>
              <a:t>že </a:t>
            </a:r>
            <a:r>
              <a:rPr lang="cs-CZ" baseline="3968" dirty="0">
                <a:latin typeface="Verdana"/>
                <a:cs typeface="Verdana"/>
              </a:rPr>
              <a:t>je-li</a:t>
            </a:r>
            <a:r>
              <a:rPr lang="cs-CZ" spc="40" baseline="3968" dirty="0">
                <a:latin typeface="Verdana"/>
                <a:cs typeface="Verdana"/>
              </a:rPr>
              <a:t> </a:t>
            </a:r>
            <a:r>
              <a:rPr lang="cs-CZ" spc="-14" baseline="3968" dirty="0">
                <a:latin typeface="Verdana"/>
                <a:cs typeface="Verdana"/>
              </a:rPr>
              <a:t>velikost </a:t>
            </a:r>
            <a:r>
              <a:rPr lang="cs-CZ" sz="1200" spc="-5" dirty="0">
                <a:latin typeface="Verdana"/>
                <a:cs typeface="Verdana"/>
              </a:rPr>
              <a:t>ozáření </a:t>
            </a:r>
            <a:r>
              <a:rPr lang="cs-CZ" sz="1200" spc="-9" dirty="0">
                <a:latin typeface="Verdana"/>
                <a:cs typeface="Verdana"/>
              </a:rPr>
              <a:t>fyzikálně 1 </a:t>
            </a:r>
            <a:r>
              <a:rPr lang="cs-CZ" sz="1200" spc="-5" dirty="0" err="1">
                <a:latin typeface="Verdana"/>
                <a:cs typeface="Verdana"/>
              </a:rPr>
              <a:t>Gy</a:t>
            </a:r>
            <a:r>
              <a:rPr lang="cs-CZ" sz="1200" spc="-5" dirty="0">
                <a:latin typeface="Verdana"/>
                <a:cs typeface="Verdana"/>
              </a:rPr>
              <a:t>, </a:t>
            </a:r>
            <a:r>
              <a:rPr lang="cs-CZ" sz="1200" spc="-9" dirty="0">
                <a:latin typeface="Verdana"/>
                <a:cs typeface="Verdana"/>
              </a:rPr>
              <a:t>pak </a:t>
            </a:r>
            <a:r>
              <a:rPr lang="cs-CZ" sz="1200" spc="-5" dirty="0">
                <a:latin typeface="Verdana"/>
                <a:cs typeface="Verdana"/>
              </a:rPr>
              <a:t>účinek tohoto ozáření </a:t>
            </a:r>
            <a:r>
              <a:rPr lang="cs-CZ" sz="1200" spc="-9" dirty="0">
                <a:latin typeface="Verdana"/>
                <a:cs typeface="Verdana"/>
              </a:rPr>
              <a:t>je </a:t>
            </a:r>
            <a:r>
              <a:rPr lang="cs-CZ" sz="1200" spc="-5" dirty="0">
                <a:latin typeface="Verdana"/>
                <a:cs typeface="Verdana"/>
              </a:rPr>
              <a:t>stejný </a:t>
            </a:r>
            <a:r>
              <a:rPr lang="cs-CZ" sz="1200" spc="-9" dirty="0">
                <a:latin typeface="Verdana"/>
                <a:cs typeface="Verdana"/>
              </a:rPr>
              <a:t>jakoby </a:t>
            </a:r>
            <a:r>
              <a:rPr lang="cs-CZ" sz="1200" dirty="0">
                <a:latin typeface="Verdana"/>
                <a:cs typeface="Verdana"/>
              </a:rPr>
              <a:t>byl </a:t>
            </a:r>
            <a:r>
              <a:rPr lang="cs-CZ" sz="1200" spc="-9" dirty="0">
                <a:latin typeface="Verdana"/>
                <a:cs typeface="Verdana"/>
              </a:rPr>
              <a:t>objekt</a:t>
            </a:r>
            <a:r>
              <a:rPr lang="cs-CZ" sz="1200" spc="-18" dirty="0">
                <a:latin typeface="Verdana"/>
                <a:cs typeface="Verdana"/>
              </a:rPr>
              <a:t> </a:t>
            </a:r>
            <a:r>
              <a:rPr lang="cs-CZ" sz="1200" spc="-5" dirty="0">
                <a:latin typeface="Verdana"/>
                <a:cs typeface="Verdana"/>
              </a:rPr>
              <a:t>ozářen </a:t>
            </a:r>
            <a:r>
              <a:rPr lang="cs-CZ" sz="1200" spc="-14" dirty="0">
                <a:latin typeface="Verdana"/>
                <a:cs typeface="Verdana"/>
              </a:rPr>
              <a:t>gama </a:t>
            </a:r>
            <a:r>
              <a:rPr lang="cs-CZ" sz="1200" spc="-5" dirty="0">
                <a:latin typeface="Verdana"/>
                <a:cs typeface="Verdana"/>
              </a:rPr>
              <a:t>zářením o </a:t>
            </a:r>
            <a:r>
              <a:rPr lang="cs-CZ" sz="1200" spc="-9" dirty="0">
                <a:latin typeface="Verdana"/>
                <a:cs typeface="Verdana"/>
              </a:rPr>
              <a:t>dávce 20</a:t>
            </a:r>
            <a:r>
              <a:rPr lang="cs-CZ" sz="1200" spc="32" dirty="0">
                <a:latin typeface="Verdana"/>
                <a:cs typeface="Verdana"/>
              </a:rPr>
              <a:t> </a:t>
            </a:r>
            <a:r>
              <a:rPr lang="cs-CZ" sz="1200" dirty="0" err="1">
                <a:latin typeface="Verdana"/>
                <a:cs typeface="Verdana"/>
              </a:rPr>
              <a:t>Gy</a:t>
            </a:r>
            <a:endParaRPr lang="cs-CZ" sz="1200" dirty="0">
              <a:latin typeface="Verdana"/>
              <a:cs typeface="Verdana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9D5D1C-77D3-4503-8420-0C7CDFBF52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</a:t>
            </a:fld>
            <a:endParaRPr lang="cs-CZ"/>
          </a:p>
        </p:txBody>
      </p:sp>
      <p:pic>
        <p:nvPicPr>
          <p:cNvPr id="10" name="Biol4-1">
            <a:hlinkClick r:id="" action="ppaction://media"/>
            <a:extLst>
              <a:ext uri="{FF2B5EF4-FFF2-40B4-BE49-F238E27FC236}">
                <a16:creationId xmlns:a16="http://schemas.microsoft.com/office/drawing/2014/main" id="{C96DAC49-4A12-47E2-A4ED-A48F1418AB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6819" y="1956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462" y="442123"/>
            <a:ext cx="7337252" cy="564464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0941">
              <a:spcBef>
                <a:spcPts val="82"/>
              </a:spcBef>
              <a:buClr>
                <a:srgbClr val="000000"/>
              </a:buClr>
              <a:tabLst>
                <a:tab pos="218235" algn="l"/>
                <a:tab pos="218811" algn="l"/>
              </a:tabLst>
            </a:pPr>
            <a:r>
              <a:rPr lang="cs-CZ" b="1" spc="-5" dirty="0">
                <a:solidFill>
                  <a:srgbClr val="0000FF"/>
                </a:solidFill>
                <a:latin typeface="Verdana"/>
                <a:cs typeface="Verdana"/>
              </a:rPr>
              <a:t>P</a:t>
            </a:r>
            <a:r>
              <a:rPr b="1" spc="-5" dirty="0" err="1">
                <a:solidFill>
                  <a:srgbClr val="0000FF"/>
                </a:solidFill>
                <a:latin typeface="Verdana"/>
                <a:cs typeface="Verdana"/>
              </a:rPr>
              <a:t>ravděpodobnost</a:t>
            </a:r>
            <a:r>
              <a:rPr b="1" spc="-5" dirty="0">
                <a:solidFill>
                  <a:srgbClr val="0000FF"/>
                </a:solidFill>
                <a:latin typeface="Verdana"/>
                <a:cs typeface="Verdana"/>
              </a:rPr>
              <a:t> poškození orgánů </a:t>
            </a:r>
            <a:r>
              <a:rPr sz="1270" dirty="0">
                <a:latin typeface="Verdana"/>
                <a:cs typeface="Verdana"/>
              </a:rPr>
              <a:t>při </a:t>
            </a:r>
            <a:r>
              <a:rPr sz="1270" spc="-5" dirty="0">
                <a:latin typeface="Verdana"/>
                <a:cs typeface="Verdana"/>
              </a:rPr>
              <a:t>stejné </a:t>
            </a:r>
            <a:r>
              <a:rPr sz="1270" spc="-9" dirty="0">
                <a:latin typeface="Verdana"/>
                <a:cs typeface="Verdana"/>
              </a:rPr>
              <a:t>dávce je </a:t>
            </a:r>
            <a:r>
              <a:rPr sz="1270" spc="-5" dirty="0">
                <a:latin typeface="Verdana"/>
                <a:cs typeface="Verdana"/>
              </a:rPr>
              <a:t>různá </a:t>
            </a:r>
            <a:r>
              <a:rPr sz="1270" spc="-9" dirty="0">
                <a:latin typeface="Symbol"/>
                <a:cs typeface="Symbol"/>
              </a:rPr>
              <a:t></a:t>
            </a:r>
            <a:r>
              <a:rPr sz="1270" spc="-9" dirty="0">
                <a:latin typeface="Times New Roman"/>
                <a:cs typeface="Times New Roman"/>
              </a:rPr>
              <a:t> </a:t>
            </a:r>
            <a:r>
              <a:rPr sz="1270" spc="-5" dirty="0">
                <a:latin typeface="Verdana"/>
                <a:cs typeface="Verdana"/>
              </a:rPr>
              <a:t>zavádí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proto</a:t>
            </a:r>
            <a:r>
              <a:rPr sz="1270" spc="-41" dirty="0">
                <a:latin typeface="Verdana"/>
                <a:cs typeface="Verdana"/>
              </a:rPr>
              <a:t> </a:t>
            </a:r>
            <a:r>
              <a:rPr sz="1600" b="1" spc="-5" dirty="0" err="1">
                <a:solidFill>
                  <a:srgbClr val="C00000"/>
                </a:solidFill>
                <a:latin typeface="Verdana"/>
                <a:cs typeface="Verdana"/>
              </a:rPr>
              <a:t>tkáňový</a:t>
            </a:r>
            <a:r>
              <a:rPr lang="cs-CZ" sz="16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sz="1600" b="1" spc="-5" dirty="0">
                <a:solidFill>
                  <a:srgbClr val="C00000"/>
                </a:solidFill>
                <a:latin typeface="Verdana"/>
              </a:rPr>
              <a:t>váhový faktor </a:t>
            </a:r>
            <a:r>
              <a:rPr lang="cs-CZ" b="1" spc="-5" dirty="0" err="1">
                <a:solidFill>
                  <a:srgbClr val="C00000"/>
                </a:solidFill>
                <a:latin typeface="Verdana"/>
              </a:rPr>
              <a:t>w</a:t>
            </a:r>
            <a:r>
              <a:rPr lang="cs-CZ" b="1" spc="-5" baseline="-25000" dirty="0" err="1">
                <a:solidFill>
                  <a:srgbClr val="C00000"/>
                </a:solidFill>
                <a:latin typeface="Verdana"/>
              </a:rPr>
              <a:t>T</a:t>
            </a:r>
            <a:endParaRPr sz="1270" b="1" spc="-5" baseline="-25000" dirty="0">
              <a:solidFill>
                <a:srgbClr val="C00000"/>
              </a:solidFill>
              <a:latin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462" y="4006438"/>
            <a:ext cx="7337252" cy="1241295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</p:spPr>
        <p:txBody>
          <a:bodyPr vert="horz" wrap="square" lIns="0" tIns="7486" rIns="0" bIns="0" rtlCol="0">
            <a:spAutoFit/>
          </a:bodyPr>
          <a:lstStyle/>
          <a:p>
            <a:pPr marL="10941" marR="4607">
              <a:lnSpc>
                <a:spcPct val="101400"/>
              </a:lnSpc>
              <a:spcBef>
                <a:spcPts val="59"/>
              </a:spcBef>
              <a:buClr>
                <a:srgbClr val="0000FF"/>
              </a:buClr>
              <a:tabLst>
                <a:tab pos="218235" algn="l"/>
                <a:tab pos="218811" algn="l"/>
              </a:tabLst>
            </a:pPr>
            <a:r>
              <a:rPr lang="cs-CZ" b="1" spc="-5" dirty="0">
                <a:solidFill>
                  <a:srgbClr val="0000FF"/>
                </a:solidFill>
                <a:latin typeface="Verdana"/>
                <a:cs typeface="Verdana"/>
              </a:rPr>
              <a:t>Efektivní</a:t>
            </a:r>
            <a:r>
              <a:rPr lang="cs-CZ" b="1" spc="63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cs-CZ" b="1" spc="-5" dirty="0">
                <a:solidFill>
                  <a:srgbClr val="0000FF"/>
                </a:solidFill>
                <a:latin typeface="Verdana"/>
                <a:cs typeface="Verdana"/>
              </a:rPr>
              <a:t>dávka </a:t>
            </a:r>
          </a:p>
          <a:p>
            <a:pPr marL="10941" marR="4607">
              <a:lnSpc>
                <a:spcPct val="101400"/>
              </a:lnSpc>
              <a:spcBef>
                <a:spcPts val="59"/>
              </a:spcBef>
              <a:buClr>
                <a:srgbClr val="0000FF"/>
              </a:buClr>
              <a:tabLst>
                <a:tab pos="218235" algn="l"/>
                <a:tab pos="218811" algn="l"/>
              </a:tabLst>
            </a:pPr>
            <a:endParaRPr lang="cs-CZ" b="1" spc="-5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10941" marR="4607">
              <a:lnSpc>
                <a:spcPct val="101400"/>
              </a:lnSpc>
              <a:spcBef>
                <a:spcPts val="59"/>
              </a:spcBef>
              <a:buClr>
                <a:srgbClr val="0000FF"/>
              </a:buClr>
              <a:tabLst>
                <a:tab pos="218235" algn="l"/>
                <a:tab pos="218811" algn="l"/>
              </a:tabLst>
            </a:pPr>
            <a:r>
              <a:rPr lang="cs-CZ" sz="1400" spc="-9" dirty="0">
                <a:latin typeface="Verdana"/>
                <a:cs typeface="Verdana"/>
              </a:rPr>
              <a:t> = s</a:t>
            </a:r>
            <a:r>
              <a:rPr sz="1400" spc="-9" dirty="0" err="1">
                <a:latin typeface="Verdana"/>
                <a:cs typeface="Verdana"/>
              </a:rPr>
              <a:t>oučet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ekvivalentních dávek </a:t>
            </a:r>
            <a:r>
              <a:rPr sz="1400" spc="-9" dirty="0">
                <a:latin typeface="Verdana"/>
                <a:cs typeface="Verdana"/>
              </a:rPr>
              <a:t>vážených </a:t>
            </a:r>
            <a:r>
              <a:rPr sz="1400" spc="-5" dirty="0">
                <a:latin typeface="Verdana"/>
                <a:cs typeface="Verdana"/>
              </a:rPr>
              <a:t>s </a:t>
            </a:r>
            <a:r>
              <a:rPr sz="1400" spc="-9" dirty="0">
                <a:latin typeface="Verdana"/>
                <a:cs typeface="Verdana"/>
              </a:rPr>
              <a:t>ohledem </a:t>
            </a:r>
            <a:r>
              <a:rPr sz="1400" spc="-5" dirty="0">
                <a:latin typeface="Verdana"/>
                <a:cs typeface="Verdana"/>
              </a:rPr>
              <a:t>na </a:t>
            </a:r>
            <a:r>
              <a:rPr sz="1400" dirty="0">
                <a:latin typeface="Verdana"/>
                <a:cs typeface="Verdana"/>
              </a:rPr>
              <a:t>radiační </a:t>
            </a:r>
            <a:r>
              <a:rPr sz="1400" spc="-9" dirty="0">
                <a:latin typeface="Verdana"/>
                <a:cs typeface="Verdana"/>
              </a:rPr>
              <a:t>citlivost orgánů pro </a:t>
            </a:r>
            <a:r>
              <a:rPr sz="1400" spc="-5" dirty="0" err="1">
                <a:latin typeface="Verdana"/>
                <a:cs typeface="Verdana"/>
              </a:rPr>
              <a:t>všechny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ozářené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orgány a </a:t>
            </a:r>
            <a:r>
              <a:rPr sz="1400" spc="-5" dirty="0" err="1">
                <a:latin typeface="Verdana"/>
                <a:cs typeface="Verdana"/>
              </a:rPr>
              <a:t>tkáně</a:t>
            </a:r>
            <a:r>
              <a:rPr lang="cs-CZ" sz="1400" spc="-5" dirty="0">
                <a:latin typeface="Verdana"/>
                <a:cs typeface="Verdana"/>
              </a:rPr>
              <a:t>.</a:t>
            </a:r>
          </a:p>
          <a:p>
            <a:pPr marL="10941" marR="4607">
              <a:lnSpc>
                <a:spcPct val="101400"/>
              </a:lnSpc>
              <a:spcBef>
                <a:spcPts val="59"/>
              </a:spcBef>
              <a:buClr>
                <a:srgbClr val="0000FF"/>
              </a:buClr>
              <a:tabLst>
                <a:tab pos="218235" algn="l"/>
                <a:tab pos="218811" algn="l"/>
              </a:tabLst>
            </a:pPr>
            <a:endParaRPr sz="1400" dirty="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50557"/>
              </p:ext>
            </p:extLst>
          </p:nvPr>
        </p:nvGraphicFramePr>
        <p:xfrm>
          <a:off x="1921319" y="1401101"/>
          <a:ext cx="3876411" cy="1727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3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101"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Orgán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b="1" baseline="3968" dirty="0">
                          <a:latin typeface="Verdana"/>
                          <a:cs typeface="Verdana"/>
                        </a:rPr>
                        <a:t>w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T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1266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31"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gonády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0,20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41">
                <a:tc>
                  <a:txBody>
                    <a:bodyPr/>
                    <a:lstStyle/>
                    <a:p>
                      <a:pPr marL="502284" marR="302895">
                        <a:lnSpc>
                          <a:spcPts val="1700"/>
                        </a:lnSpc>
                        <a:spcBef>
                          <a:spcPts val="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žaludek, červená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kostní  dřeň,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tlusté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střevo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0,12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47"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štítná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žláza,</a:t>
                      </a:r>
                      <a:r>
                        <a:rPr sz="16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játra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6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0,05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46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100"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kůže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0,01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3F9DDD-F561-4CC2-AA4D-93EF0C6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D42-87DA-4AF5-B723-1E4674C88904}" type="slidenum">
              <a:rPr lang="cs-CZ" smtClean="0"/>
              <a:t>5</a:t>
            </a:fld>
            <a:endParaRPr lang="cs-CZ"/>
          </a:p>
        </p:txBody>
      </p:sp>
      <p:pic>
        <p:nvPicPr>
          <p:cNvPr id="6" name="Biol5-1">
            <a:hlinkClick r:id="" action="ppaction://media"/>
            <a:extLst>
              <a:ext uri="{FF2B5EF4-FFF2-40B4-BE49-F238E27FC236}">
                <a16:creationId xmlns:a16="http://schemas.microsoft.com/office/drawing/2014/main" id="{7F4C39B5-0280-42F3-B3F6-5462E3478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6938" y="12817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681</Words>
  <Application>Microsoft Office PowerPoint</Application>
  <PresentationFormat>Předvádění na obrazovce (4:3)</PresentationFormat>
  <Paragraphs>80</Paragraphs>
  <Slides>5</Slides>
  <Notes>0</Notes>
  <HiddenSlides>0</HiddenSlides>
  <MMClips>7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Verdana</vt:lpstr>
      <vt:lpstr>Motiv Office</vt:lpstr>
      <vt:lpstr>17. Biologické účinky ionizujícího záření</vt:lpstr>
      <vt:lpstr>Účinek záření na molekulární úrovni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 Biologické účinky ionizujícího záření</dc:title>
  <dc:creator>Jiří Příhoda</dc:creator>
  <cp:lastModifiedBy>Jiří Příhoda</cp:lastModifiedBy>
  <cp:revision>14</cp:revision>
  <dcterms:created xsi:type="dcterms:W3CDTF">2020-10-28T13:04:45Z</dcterms:created>
  <dcterms:modified xsi:type="dcterms:W3CDTF">2020-11-26T08:28:41Z</dcterms:modified>
</cp:coreProperties>
</file>