
<file path=[Content_Types].xml><?xml version="1.0" encoding="utf-8"?>
<Types xmlns="http://schemas.openxmlformats.org/package/2006/content-types"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296" r:id="rId2"/>
    <p:sldId id="298" r:id="rId3"/>
    <p:sldId id="301" r:id="rId4"/>
    <p:sldId id="299" r:id="rId5"/>
    <p:sldId id="30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0BB7B-B3A1-476D-A0A6-9B70FC216207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F8771-818A-455E-AD32-9783B55801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3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D8C3-EEBF-4C6B-9AC1-8AB60BA190BE}" type="datetime1">
              <a:rPr lang="en-US" smtClean="0"/>
              <a:t>11/27/2020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2D2C-5CB5-4658-9F30-047A112C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88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4520-9DCD-4DDF-B05F-8813A7100EFE}" type="datetime1">
              <a:rPr lang="en-US" smtClean="0"/>
              <a:t>11/27/2020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2D2C-5CB5-4658-9F30-047A112C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04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9A7D-48C6-46C7-8748-200F9BC15FE9}" type="datetime1">
              <a:rPr lang="en-US" smtClean="0"/>
              <a:t>11/27/2020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2D2C-5CB5-4658-9F30-047A112C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59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3C050-3B39-4D8F-A389-E771B86C086B}" type="datetime1">
              <a:rPr lang="en-US" smtClean="0"/>
              <a:t>11/27/2020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3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2EF5-604E-4270-8F26-9864D65BF5C3}" type="datetime1">
              <a:rPr lang="en-US" smtClean="0"/>
              <a:t>11/27/2020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2D2C-5CB5-4658-9F30-047A112C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3CAA-F949-4BD0-9B6F-DE3754013F30}" type="datetime1">
              <a:rPr lang="en-US" smtClean="0"/>
              <a:t>11/27/2020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2D2C-5CB5-4658-9F30-047A112C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41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C2E-3BC0-4776-8A60-39A0D3005DDF}" type="datetime1">
              <a:rPr lang="en-US" smtClean="0"/>
              <a:t>11/27/2020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2D2C-5CB5-4658-9F30-047A112C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0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0E1-2454-4220-A9D7-966F159CE24A}" type="datetime1">
              <a:rPr lang="en-US" smtClean="0"/>
              <a:t>11/27/2020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2D2C-5CB5-4658-9F30-047A112C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02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CAA1-E4E8-4D99-B7AC-BC06597BB841}" type="datetime1">
              <a:rPr lang="en-US" smtClean="0"/>
              <a:t>11/27/2020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2D2C-5CB5-4658-9F30-047A112C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01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8534-8710-4881-94DC-088B9AC5B629}" type="datetime1">
              <a:rPr lang="en-US" smtClean="0"/>
              <a:t>11/27/2020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2D2C-5CB5-4658-9F30-047A112C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40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A7E2-BD6B-4486-8A47-764C62184F40}" type="datetime1">
              <a:rPr lang="en-US" smtClean="0"/>
              <a:t>11/27/2020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2D2C-5CB5-4658-9F30-047A112C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6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65B9-1384-45AA-AAE1-9DB1BA2980DC}" type="datetime1">
              <a:rPr lang="en-US" smtClean="0"/>
              <a:t>11/27/2020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2D2C-5CB5-4658-9F30-047A112C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98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2CC4-116B-4FA3-9FB0-F38EBD219C57}" type="datetime1">
              <a:rPr lang="en-US" smtClean="0"/>
              <a:t>11/27/2020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F2D2C-5CB5-4658-9F30-047A112C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14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7.m4a"/><Relationship Id="rId7" Type="http://schemas.openxmlformats.org/officeDocument/2006/relationships/image" Target="../media/image3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7.m4a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A4BDF6D7-4566-4A4B-B08B-B0D803C12A3C}"/>
              </a:ext>
            </a:extLst>
          </p:cNvPr>
          <p:cNvSpPr txBox="1"/>
          <p:nvPr/>
        </p:nvSpPr>
        <p:spPr>
          <a:xfrm>
            <a:off x="484552" y="607536"/>
            <a:ext cx="7765423" cy="62504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4607" rIns="0" bIns="0" rtlCol="0">
            <a:spAutoFit/>
          </a:bodyPr>
          <a:lstStyle/>
          <a:p>
            <a:pPr marL="92131" marR="62188">
              <a:lnSpc>
                <a:spcPct val="102899"/>
              </a:lnSpc>
              <a:spcBef>
                <a:spcPts val="36"/>
              </a:spcBef>
            </a:pPr>
            <a:r>
              <a:rPr lang="cs-CZ" sz="1400" b="1" spc="-9" dirty="0">
                <a:solidFill>
                  <a:srgbClr val="C00000"/>
                </a:solidFill>
                <a:latin typeface="Verdana"/>
                <a:cs typeface="Verdana"/>
              </a:rPr>
              <a:t>Ionizační </a:t>
            </a:r>
            <a:r>
              <a:rPr lang="cs-CZ" sz="1400" b="1" spc="-5" dirty="0">
                <a:solidFill>
                  <a:srgbClr val="C00000"/>
                </a:solidFill>
                <a:latin typeface="Verdana"/>
                <a:cs typeface="Verdana"/>
              </a:rPr>
              <a:t>hlásiče</a:t>
            </a:r>
            <a:r>
              <a:rPr lang="cs-CZ" sz="1400" b="1" spc="-23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sz="1400" b="1" spc="-5" dirty="0">
                <a:solidFill>
                  <a:srgbClr val="C00000"/>
                </a:solidFill>
                <a:latin typeface="Verdana"/>
                <a:cs typeface="Verdana"/>
              </a:rPr>
              <a:t>kouře</a:t>
            </a:r>
          </a:p>
          <a:p>
            <a:pPr marL="92131" marR="62188">
              <a:lnSpc>
                <a:spcPct val="102899"/>
              </a:lnSpc>
              <a:spcBef>
                <a:spcPts val="36"/>
              </a:spcBef>
            </a:pPr>
            <a:endParaRPr lang="cs-CZ" sz="1270" dirty="0">
              <a:latin typeface="Verdana"/>
              <a:cs typeface="Verdana"/>
            </a:endParaRPr>
          </a:p>
          <a:p>
            <a:pPr marL="92131" marR="62188">
              <a:lnSpc>
                <a:spcPct val="102899"/>
              </a:lnSpc>
              <a:spcBef>
                <a:spcPts val="36"/>
              </a:spcBef>
            </a:pPr>
            <a:r>
              <a:rPr sz="1270" spc="-9" dirty="0" err="1">
                <a:latin typeface="Verdana"/>
                <a:cs typeface="Verdana"/>
              </a:rPr>
              <a:t>Kouř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ovlivňuje </a:t>
            </a:r>
            <a:r>
              <a:rPr sz="1270" spc="-9" dirty="0">
                <a:latin typeface="Verdana"/>
                <a:cs typeface="Verdana"/>
              </a:rPr>
              <a:t>chemické </a:t>
            </a:r>
            <a:r>
              <a:rPr sz="1270" spc="-5" dirty="0">
                <a:latin typeface="Verdana"/>
                <a:cs typeface="Verdana"/>
              </a:rPr>
              <a:t>složení </a:t>
            </a:r>
            <a:r>
              <a:rPr sz="1270" spc="-9" dirty="0">
                <a:latin typeface="Verdana"/>
                <a:cs typeface="Verdana"/>
              </a:rPr>
              <a:t>vzduchu, který je ionizován </a:t>
            </a:r>
            <a:r>
              <a:rPr sz="1270" spc="-5" dirty="0">
                <a:latin typeface="Verdana"/>
                <a:cs typeface="Verdana"/>
              </a:rPr>
              <a:t>malým </a:t>
            </a:r>
            <a:r>
              <a:rPr sz="1270" spc="-9" dirty="0">
                <a:latin typeface="Verdana"/>
                <a:cs typeface="Verdana"/>
              </a:rPr>
              <a:t>zdrojem </a:t>
            </a:r>
            <a:r>
              <a:rPr sz="1270" spc="-5" dirty="0">
                <a:latin typeface="Symbol"/>
                <a:cs typeface="Symbol"/>
              </a:rPr>
              <a:t></a:t>
            </a:r>
            <a:r>
              <a:rPr sz="1270" spc="-5" dirty="0">
                <a:latin typeface="Verdana"/>
                <a:cs typeface="Verdana"/>
              </a:rPr>
              <a:t>-záření </a:t>
            </a:r>
            <a:r>
              <a:rPr sz="1270" spc="-9" dirty="0">
                <a:latin typeface="Verdana"/>
                <a:cs typeface="Verdana"/>
              </a:rPr>
              <a:t>– </a:t>
            </a:r>
            <a:r>
              <a:rPr sz="1270" spc="-5" dirty="0">
                <a:latin typeface="Verdana"/>
                <a:cs typeface="Verdana"/>
              </a:rPr>
              <a:t>pozorují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 err="1">
                <a:latin typeface="Verdana"/>
                <a:cs typeface="Verdana"/>
              </a:rPr>
              <a:t>změny</a:t>
            </a:r>
            <a:r>
              <a:rPr sz="1270" spc="-5" dirty="0">
                <a:latin typeface="Verdana"/>
                <a:cs typeface="Verdana"/>
              </a:rPr>
              <a:t> ionizačního proudu v</a:t>
            </a:r>
            <a:r>
              <a:rPr sz="1270" spc="18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detektoru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1270" dirty="0">
              <a:latin typeface="Verdana"/>
              <a:cs typeface="Verdana"/>
            </a:endParaRPr>
          </a:p>
          <a:p>
            <a:pPr marL="92131"/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Radionuklidové</a:t>
            </a:r>
            <a:r>
              <a:rPr sz="1400" b="1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baterie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1270" dirty="0">
              <a:latin typeface="Verdana"/>
              <a:cs typeface="Verdana"/>
            </a:endParaRPr>
          </a:p>
          <a:p>
            <a:pPr marL="92131" marR="294243">
              <a:lnSpc>
                <a:spcPct val="101400"/>
              </a:lnSpc>
            </a:pPr>
            <a:r>
              <a:rPr sz="1270" spc="-9" dirty="0">
                <a:latin typeface="Verdana"/>
                <a:cs typeface="Verdana"/>
              </a:rPr>
              <a:t>Tepelná </a:t>
            </a:r>
            <a:r>
              <a:rPr sz="1270" spc="-5" dirty="0">
                <a:latin typeface="Verdana"/>
                <a:cs typeface="Verdana"/>
              </a:rPr>
              <a:t>energie uvolněná </a:t>
            </a:r>
            <a:r>
              <a:rPr sz="1270" dirty="0">
                <a:latin typeface="Verdana"/>
                <a:cs typeface="Verdana"/>
              </a:rPr>
              <a:t>při </a:t>
            </a:r>
            <a:r>
              <a:rPr sz="1270" spc="-5" dirty="0">
                <a:latin typeface="Verdana"/>
                <a:cs typeface="Verdana"/>
              </a:rPr>
              <a:t>absorpci záření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přeměňuje na energii elektrickou (např. </a:t>
            </a:r>
            <a:r>
              <a:rPr sz="1270" spc="-5" dirty="0" err="1">
                <a:latin typeface="Verdana"/>
                <a:cs typeface="Verdana"/>
              </a:rPr>
              <a:t>pomocí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termočlánků</a:t>
            </a:r>
            <a:r>
              <a:rPr sz="1270" spc="-5" dirty="0">
                <a:latin typeface="Verdana"/>
                <a:cs typeface="Verdana"/>
              </a:rPr>
              <a:t>)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</a:pPr>
            <a:endParaRPr sz="1270" dirty="0">
              <a:latin typeface="Verdana"/>
              <a:cs typeface="Verdana"/>
            </a:endParaRPr>
          </a:p>
          <a:p>
            <a:pPr marL="92131"/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Radionuklidové </a:t>
            </a:r>
            <a:r>
              <a:rPr sz="1400" b="1" spc="-9" dirty="0">
                <a:solidFill>
                  <a:srgbClr val="C00000"/>
                </a:solidFill>
                <a:latin typeface="Verdana"/>
                <a:cs typeface="Verdana"/>
              </a:rPr>
              <a:t>světelné</a:t>
            </a:r>
            <a:r>
              <a:rPr sz="1400" b="1" spc="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zdroje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1270" dirty="0">
              <a:latin typeface="Verdana"/>
              <a:cs typeface="Verdana"/>
            </a:endParaRPr>
          </a:p>
          <a:p>
            <a:pPr marL="299425" marR="848180" indent="-207294">
              <a:lnSpc>
                <a:spcPct val="101400"/>
              </a:lnSpc>
              <a:buFont typeface="Symbol"/>
              <a:buChar char=""/>
              <a:tabLst>
                <a:tab pos="298850" algn="l"/>
                <a:tab pos="299425" algn="l"/>
              </a:tabLst>
            </a:pPr>
            <a:r>
              <a:rPr sz="1270" spc="-14" dirty="0">
                <a:latin typeface="Verdana"/>
                <a:cs typeface="Verdana"/>
              </a:rPr>
              <a:t>Jsou </a:t>
            </a:r>
            <a:r>
              <a:rPr sz="1270" spc="-5" dirty="0">
                <a:latin typeface="Verdana"/>
                <a:cs typeface="Verdana"/>
              </a:rPr>
              <a:t>založeny na emisi viditelného </a:t>
            </a:r>
            <a:r>
              <a:rPr sz="1270" spc="-9" dirty="0">
                <a:latin typeface="Verdana"/>
                <a:cs typeface="Verdana"/>
              </a:rPr>
              <a:t>světla </a:t>
            </a:r>
            <a:r>
              <a:rPr sz="1270" dirty="0">
                <a:latin typeface="Verdana"/>
                <a:cs typeface="Verdana"/>
              </a:rPr>
              <a:t>při </a:t>
            </a:r>
            <a:r>
              <a:rPr sz="1270" spc="-5" dirty="0">
                <a:latin typeface="Verdana"/>
                <a:cs typeface="Verdana"/>
              </a:rPr>
              <a:t>absorpci </a:t>
            </a:r>
            <a:r>
              <a:rPr sz="1270" spc="-9" dirty="0">
                <a:latin typeface="Verdana"/>
                <a:cs typeface="Verdana"/>
              </a:rPr>
              <a:t>ionizujícího </a:t>
            </a:r>
            <a:r>
              <a:rPr sz="1270" dirty="0">
                <a:latin typeface="Verdana"/>
                <a:cs typeface="Verdana"/>
              </a:rPr>
              <a:t>záření </a:t>
            </a:r>
            <a:r>
              <a:rPr sz="1270" spc="-5" dirty="0">
                <a:latin typeface="Verdana"/>
                <a:cs typeface="Verdana"/>
              </a:rPr>
              <a:t>(viz scintilační  </a:t>
            </a:r>
            <a:r>
              <a:rPr sz="1270" spc="-9" dirty="0">
                <a:latin typeface="Verdana"/>
                <a:cs typeface="Verdana"/>
              </a:rPr>
              <a:t>detektory).</a:t>
            </a:r>
            <a:endParaRPr sz="1270" dirty="0">
              <a:latin typeface="Verdana"/>
              <a:cs typeface="Verdana"/>
            </a:endParaRPr>
          </a:p>
          <a:p>
            <a:pPr marL="299425" marR="772747" indent="-207294">
              <a:spcBef>
                <a:spcPts val="23"/>
              </a:spcBef>
              <a:buFont typeface="Symbol"/>
              <a:buChar char=""/>
              <a:tabLst>
                <a:tab pos="298850" algn="l"/>
                <a:tab pos="299425" algn="l"/>
              </a:tabLst>
            </a:pPr>
            <a:r>
              <a:rPr sz="1270" spc="-5" dirty="0">
                <a:latin typeface="Verdana"/>
                <a:cs typeface="Verdana"/>
              </a:rPr>
              <a:t>Obsahují </a:t>
            </a:r>
            <a:r>
              <a:rPr sz="1270" spc="-9" dirty="0">
                <a:latin typeface="Verdana"/>
                <a:cs typeface="Verdana"/>
              </a:rPr>
              <a:t>luminofor </a:t>
            </a:r>
            <a:r>
              <a:rPr sz="1270" spc="-5" dirty="0">
                <a:latin typeface="Verdana"/>
                <a:cs typeface="Verdana"/>
              </a:rPr>
              <a:t>a příměs radioaktivního </a:t>
            </a:r>
            <a:r>
              <a:rPr sz="1270" spc="-9" dirty="0">
                <a:latin typeface="Verdana"/>
                <a:cs typeface="Verdana"/>
              </a:rPr>
              <a:t>nuklidu </a:t>
            </a:r>
            <a:r>
              <a:rPr sz="1270" spc="-5" dirty="0">
                <a:latin typeface="Verdana"/>
                <a:cs typeface="Verdana"/>
              </a:rPr>
              <a:t>(dříve např. svítící ciferníky hodinek  obsahovaly </a:t>
            </a:r>
            <a:r>
              <a:rPr sz="1224" spc="-6" baseline="30864" dirty="0">
                <a:latin typeface="Verdana"/>
                <a:cs typeface="Verdana"/>
              </a:rPr>
              <a:t>226</a:t>
            </a:r>
            <a:r>
              <a:rPr sz="1270" spc="-5" dirty="0">
                <a:latin typeface="Verdana"/>
                <a:cs typeface="Verdana"/>
              </a:rPr>
              <a:t>Ra, dnes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dirty="0">
                <a:latin typeface="Verdana"/>
                <a:cs typeface="Verdana"/>
              </a:rPr>
              <a:t>užívají </a:t>
            </a:r>
            <a:r>
              <a:rPr sz="1270" spc="-9" dirty="0">
                <a:latin typeface="Symbol"/>
                <a:cs typeface="Symbol"/>
              </a:rPr>
              <a:t></a:t>
            </a:r>
            <a:r>
              <a:rPr sz="1270" spc="-9" dirty="0">
                <a:latin typeface="Verdana"/>
                <a:cs typeface="Verdana"/>
              </a:rPr>
              <a:t>-zářiče – </a:t>
            </a:r>
            <a:r>
              <a:rPr sz="1400" b="1" spc="-6" baseline="30864" dirty="0">
                <a:solidFill>
                  <a:srgbClr val="0070C0"/>
                </a:solidFill>
                <a:latin typeface="Verdana"/>
                <a:cs typeface="Verdana"/>
              </a:rPr>
              <a:t>3</a:t>
            </a:r>
            <a:r>
              <a:rPr sz="1400" b="1" spc="-5" dirty="0">
                <a:solidFill>
                  <a:srgbClr val="0070C0"/>
                </a:solidFill>
                <a:latin typeface="Verdana"/>
                <a:cs typeface="Verdana"/>
              </a:rPr>
              <a:t>H,</a:t>
            </a:r>
            <a:r>
              <a:rPr sz="1400" b="1" spc="5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b="1" spc="-6" baseline="30864" dirty="0">
                <a:solidFill>
                  <a:srgbClr val="0070C0"/>
                </a:solidFill>
                <a:latin typeface="Verdana"/>
                <a:cs typeface="Verdana"/>
              </a:rPr>
              <a:t>147</a:t>
            </a:r>
            <a:r>
              <a:rPr sz="1400" b="1" spc="-5" dirty="0">
                <a:solidFill>
                  <a:srgbClr val="0070C0"/>
                </a:solidFill>
                <a:latin typeface="Verdana"/>
                <a:cs typeface="Verdana"/>
              </a:rPr>
              <a:t>Pm</a:t>
            </a:r>
            <a:r>
              <a:rPr sz="1270" spc="-5" dirty="0">
                <a:latin typeface="Verdana"/>
                <a:cs typeface="Verdana"/>
              </a:rPr>
              <a:t>)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45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1128603" lvl="1" indent="-207870">
              <a:buChar char="-"/>
              <a:tabLst>
                <a:tab pos="1128603" algn="l"/>
                <a:tab pos="1129179" algn="l"/>
              </a:tabLst>
            </a:pPr>
            <a:r>
              <a:rPr sz="1270" spc="-5" dirty="0">
                <a:latin typeface="Verdana"/>
                <a:cs typeface="Verdana"/>
              </a:rPr>
              <a:t>signalizační</a:t>
            </a:r>
            <a:r>
              <a:rPr sz="1270" spc="-18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lampy,</a:t>
            </a:r>
            <a:endParaRPr sz="1270" dirty="0">
              <a:latin typeface="Verdana"/>
              <a:cs typeface="Verdana"/>
            </a:endParaRPr>
          </a:p>
          <a:p>
            <a:pPr marL="1128603" lvl="1" indent="-207870">
              <a:spcBef>
                <a:spcPts val="23"/>
              </a:spcBef>
              <a:buChar char="-"/>
              <a:tabLst>
                <a:tab pos="1128603" algn="l"/>
                <a:tab pos="1129179" algn="l"/>
              </a:tabLst>
            </a:pPr>
            <a:r>
              <a:rPr sz="1270" spc="-9" dirty="0">
                <a:latin typeface="Verdana"/>
                <a:cs typeface="Verdana"/>
              </a:rPr>
              <a:t>stupnice </a:t>
            </a:r>
            <a:r>
              <a:rPr sz="1270" spc="-5" dirty="0">
                <a:latin typeface="Verdana"/>
                <a:cs typeface="Verdana"/>
              </a:rPr>
              <a:t>hodinek a </a:t>
            </a:r>
            <a:r>
              <a:rPr sz="1270" spc="-9" dirty="0">
                <a:latin typeface="Verdana"/>
                <a:cs typeface="Verdana"/>
              </a:rPr>
              <a:t>měřicích</a:t>
            </a:r>
            <a:r>
              <a:rPr sz="1270" spc="50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přístrojů</a:t>
            </a:r>
            <a:endParaRPr sz="1270" dirty="0">
              <a:latin typeface="Verdana"/>
              <a:cs typeface="Verdana"/>
            </a:endParaRPr>
          </a:p>
          <a:p>
            <a:pPr marL="1128603" lvl="1" indent="-207870">
              <a:spcBef>
                <a:spcPts val="23"/>
              </a:spcBef>
              <a:buChar char="-"/>
              <a:tabLst>
                <a:tab pos="1128603" algn="l"/>
                <a:tab pos="1129179" algn="l"/>
              </a:tabLst>
            </a:pPr>
            <a:r>
              <a:rPr sz="1270" spc="-5" dirty="0">
                <a:latin typeface="Verdana"/>
                <a:cs typeface="Verdana"/>
              </a:rPr>
              <a:t>zhotovování </a:t>
            </a:r>
            <a:r>
              <a:rPr sz="1270" spc="-9" dirty="0">
                <a:latin typeface="Verdana"/>
                <a:cs typeface="Verdana"/>
              </a:rPr>
              <a:t>orientačních </a:t>
            </a:r>
            <a:r>
              <a:rPr sz="1270" spc="-5" dirty="0">
                <a:latin typeface="Verdana"/>
                <a:cs typeface="Verdana"/>
              </a:rPr>
              <a:t>světelných</a:t>
            </a:r>
            <a:r>
              <a:rPr sz="1270" spc="5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ukazatelů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</a:pPr>
            <a:endParaRPr sz="1451" dirty="0">
              <a:latin typeface="Verdana"/>
              <a:cs typeface="Verdana"/>
            </a:endParaRPr>
          </a:p>
          <a:p>
            <a:pPr marL="92131" lvl="1" indent="-836613">
              <a:spcBef>
                <a:spcPts val="23"/>
              </a:spcBef>
              <a:tabLst>
                <a:tab pos="1128603" algn="l"/>
                <a:tab pos="1129179" algn="l"/>
              </a:tabLst>
            </a:pPr>
            <a:r>
              <a:rPr lang="cs-CZ" sz="1600" b="1" spc="-5" dirty="0">
                <a:solidFill>
                  <a:srgbClr val="C00000"/>
                </a:solidFill>
                <a:latin typeface="Verdana"/>
              </a:rPr>
              <a:t> </a:t>
            </a:r>
            <a:r>
              <a:rPr lang="cs-CZ" sz="1400" b="1" spc="-5" dirty="0">
                <a:solidFill>
                  <a:srgbClr val="C00000"/>
                </a:solidFill>
                <a:latin typeface="Verdana"/>
              </a:rPr>
              <a:t>Odstraňování statické elektřiny </a:t>
            </a:r>
          </a:p>
          <a:p>
            <a:pPr marL="92131" lvl="1" indent="-836613">
              <a:spcBef>
                <a:spcPts val="23"/>
              </a:spcBef>
              <a:tabLst>
                <a:tab pos="1128603" algn="l"/>
                <a:tab pos="1129179" algn="l"/>
              </a:tabLst>
            </a:pPr>
            <a:endParaRPr lang="cs-CZ" sz="1600" b="1" spc="-5" dirty="0">
              <a:solidFill>
                <a:srgbClr val="C00000"/>
              </a:solidFill>
              <a:latin typeface="Verdana"/>
            </a:endParaRPr>
          </a:p>
          <a:p>
            <a:pPr marL="92075" lvl="1" indent="-836613">
              <a:spcBef>
                <a:spcPts val="23"/>
              </a:spcBef>
              <a:tabLst>
                <a:tab pos="1128603" algn="l"/>
                <a:tab pos="1129179" algn="l"/>
              </a:tabLst>
            </a:pPr>
            <a:r>
              <a:rPr lang="cs-CZ" sz="1270" spc="-5" dirty="0">
                <a:latin typeface="Verdana"/>
              </a:rPr>
              <a:t> Při pásové výrobě plošných materiálů (papír, plastové fólie, textil apod.). Vzduch se</a:t>
            </a:r>
            <a:br>
              <a:rPr lang="cs-CZ" sz="1270" spc="-5" dirty="0">
                <a:latin typeface="Verdana"/>
              </a:rPr>
            </a:br>
            <a:r>
              <a:rPr lang="cs-CZ" sz="1270" spc="-5" dirty="0">
                <a:latin typeface="Verdana"/>
              </a:rPr>
              <a:t>v části výrobního prostoru ionizuje zářením </a:t>
            </a:r>
            <a:r>
              <a:rPr lang="cs-CZ" sz="1600" spc="-5" dirty="0">
                <a:latin typeface="Verdana"/>
                <a:sym typeface="Symbol" panose="05050102010706020507" pitchFamily="18" charset="2"/>
              </a:rPr>
              <a:t></a:t>
            </a:r>
            <a:r>
              <a:rPr lang="cs-CZ" sz="1270" spc="-5" dirty="0">
                <a:latin typeface="Verdana"/>
              </a:rPr>
              <a:t>. </a:t>
            </a:r>
          </a:p>
          <a:p>
            <a:pPr marL="92131">
              <a:spcBef>
                <a:spcPts val="1777"/>
              </a:spcBef>
            </a:pPr>
            <a:r>
              <a:rPr sz="1400" b="1" spc="-5" dirty="0" err="1">
                <a:solidFill>
                  <a:srgbClr val="C00000"/>
                </a:solidFill>
                <a:latin typeface="Verdana"/>
                <a:cs typeface="Verdana"/>
              </a:rPr>
              <a:t>Indikátorová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Verdana"/>
                <a:cs typeface="Verdana"/>
              </a:rPr>
              <a:t>metoda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sz="1270" b="1" spc="-5" dirty="0">
                <a:latin typeface="Verdana"/>
                <a:cs typeface="Verdana"/>
              </a:rPr>
              <a:t>(viz další kapitoly)</a:t>
            </a:r>
          </a:p>
          <a:p>
            <a:pPr marL="92131">
              <a:spcBef>
                <a:spcPts val="1777"/>
              </a:spcBef>
            </a:pPr>
            <a:r>
              <a:rPr sz="1270" spc="-5" dirty="0" err="1">
                <a:latin typeface="Verdana"/>
                <a:cs typeface="Verdana"/>
              </a:rPr>
              <a:t>spočívá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spočívá </a:t>
            </a:r>
            <a:r>
              <a:rPr sz="1270" spc="-5" dirty="0">
                <a:latin typeface="Verdana"/>
                <a:cs typeface="Verdana"/>
              </a:rPr>
              <a:t>v umělých změnách izotopového složení prvku</a:t>
            </a:r>
            <a:r>
              <a:rPr sz="1270" spc="136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–</a:t>
            </a:r>
            <a:endParaRPr sz="1270" dirty="0">
              <a:latin typeface="Verdana"/>
              <a:cs typeface="Verdana"/>
            </a:endParaRPr>
          </a:p>
          <a:p>
            <a:pPr marL="92131">
              <a:spcBef>
                <a:spcPts val="23"/>
              </a:spcBef>
            </a:pPr>
            <a:r>
              <a:rPr sz="1270" spc="-9" dirty="0">
                <a:latin typeface="Symbol"/>
                <a:cs typeface="Symbol"/>
              </a:rPr>
              <a:t></a:t>
            </a:r>
            <a:r>
              <a:rPr lang="cs-CZ" sz="1270" spc="-9" dirty="0">
                <a:latin typeface="Symbol"/>
                <a:cs typeface="Symbol"/>
              </a:rPr>
              <a:t> </a:t>
            </a:r>
            <a:r>
              <a:rPr sz="1270" spc="-9" dirty="0">
                <a:latin typeface="Times New Roman"/>
                <a:cs typeface="Times New Roman"/>
              </a:rPr>
              <a:t> </a:t>
            </a:r>
            <a:r>
              <a:rPr sz="1270" spc="-5" dirty="0">
                <a:latin typeface="Verdana"/>
                <a:cs typeface="Verdana"/>
              </a:rPr>
              <a:t>říkáme, </a:t>
            </a:r>
            <a:r>
              <a:rPr sz="1270" spc="-14" dirty="0">
                <a:latin typeface="Verdana"/>
                <a:cs typeface="Verdana"/>
              </a:rPr>
              <a:t>že </a:t>
            </a:r>
            <a:r>
              <a:rPr sz="1270" b="1" spc="-5" dirty="0">
                <a:solidFill>
                  <a:srgbClr val="0070C0"/>
                </a:solidFill>
                <a:latin typeface="Verdana"/>
                <a:cs typeface="Verdana"/>
              </a:rPr>
              <a:t>prvek </a:t>
            </a:r>
            <a:r>
              <a:rPr sz="1270" b="1" spc="-9" dirty="0">
                <a:solidFill>
                  <a:srgbClr val="0070C0"/>
                </a:solidFill>
                <a:latin typeface="Verdana"/>
                <a:cs typeface="Verdana"/>
              </a:rPr>
              <a:t>je označen </a:t>
            </a:r>
            <a:r>
              <a:rPr sz="1270" b="1" spc="-5" dirty="0" err="1">
                <a:solidFill>
                  <a:srgbClr val="0070C0"/>
                </a:solidFill>
                <a:latin typeface="Verdana"/>
                <a:cs typeface="Verdana"/>
              </a:rPr>
              <a:t>radioaktivním</a:t>
            </a:r>
            <a:r>
              <a:rPr sz="1270" b="1" spc="-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270" b="1" spc="-9" dirty="0" err="1">
                <a:solidFill>
                  <a:srgbClr val="0070C0"/>
                </a:solidFill>
                <a:latin typeface="Verdana"/>
                <a:cs typeface="Verdana"/>
              </a:rPr>
              <a:t>izotopem</a:t>
            </a:r>
            <a:r>
              <a:rPr lang="cs-CZ" sz="1270" b="1" spc="-9" dirty="0">
                <a:solidFill>
                  <a:srgbClr val="0070C0"/>
                </a:solidFill>
                <a:latin typeface="Verdana"/>
                <a:cs typeface="Verdana"/>
              </a:rPr>
              <a:t>, tzv. indikátorem</a:t>
            </a:r>
            <a:endParaRPr sz="1270" b="1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A99F94-E91E-44A6-8E19-EB75410CA066}"/>
              </a:ext>
            </a:extLst>
          </p:cNvPr>
          <p:cNvSpPr txBox="1"/>
          <p:nvPr/>
        </p:nvSpPr>
        <p:spPr>
          <a:xfrm>
            <a:off x="484552" y="135949"/>
            <a:ext cx="7877199" cy="580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176" b="1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19. Ostatní účinky a použití ionizujícího záření</a:t>
            </a:r>
            <a:endParaRPr lang="cs-CZ" sz="99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997" b="1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cs-CZ" sz="90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Ostatní1-1">
            <a:hlinkClick r:id="" action="ppaction://media"/>
            <a:extLst>
              <a:ext uri="{FF2B5EF4-FFF2-40B4-BE49-F238E27FC236}">
                <a16:creationId xmlns:a16="http://schemas.microsoft.com/office/drawing/2014/main" id="{A824AB54-CF93-41FD-A653-4580774BF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7315" y="986642"/>
            <a:ext cx="609600" cy="6096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D76A58-7324-4851-90E8-51E8A90A5D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>
            <a:extLst>
              <a:ext uri="{FF2B5EF4-FFF2-40B4-BE49-F238E27FC236}">
                <a16:creationId xmlns:a16="http://schemas.microsoft.com/office/drawing/2014/main" id="{F2D4417F-D5BE-4D81-A784-6AF711F4621D}"/>
              </a:ext>
            </a:extLst>
          </p:cNvPr>
          <p:cNvGrpSpPr/>
          <p:nvPr/>
        </p:nvGrpSpPr>
        <p:grpSpPr>
          <a:xfrm>
            <a:off x="295254" y="1479957"/>
            <a:ext cx="7447459" cy="3898086"/>
            <a:chOff x="348016" y="1379818"/>
            <a:chExt cx="7376821" cy="3898086"/>
          </a:xfrm>
        </p:grpSpPr>
        <p:sp>
          <p:nvSpPr>
            <p:cNvPr id="2" name="object 2"/>
            <p:cNvSpPr txBox="1"/>
            <p:nvPr/>
          </p:nvSpPr>
          <p:spPr>
            <a:xfrm>
              <a:off x="348016" y="1379818"/>
              <a:ext cx="7270956" cy="83477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vert="horz" wrap="square" lIns="0" tIns="7486" rIns="0" bIns="0" rtlCol="0">
              <a:spAutoFit/>
            </a:bodyPr>
            <a:lstStyle/>
            <a:p>
              <a:pPr marL="11516" marR="85797">
                <a:lnSpc>
                  <a:spcPct val="101400"/>
                </a:lnSpc>
                <a:spcBef>
                  <a:spcPts val="59"/>
                </a:spcBef>
              </a:pPr>
              <a:endParaRPr lang="cs-CZ" sz="1270" dirty="0">
                <a:latin typeface="Verdana"/>
                <a:cs typeface="Verdana"/>
              </a:endParaRPr>
            </a:p>
            <a:p>
              <a:pPr marL="177800" marR="85797" indent="-166688">
                <a:lnSpc>
                  <a:spcPct val="101400"/>
                </a:lnSpc>
                <a:spcBef>
                  <a:spcPts val="59"/>
                </a:spcBef>
              </a:pPr>
              <a:r>
                <a:rPr lang="cs-CZ" sz="1400" b="1" spc="-5" dirty="0">
                  <a:solidFill>
                    <a:srgbClr val="C00000"/>
                  </a:solidFill>
                  <a:latin typeface="Verdana"/>
                  <a:cs typeface="Verdana"/>
                </a:rPr>
                <a:t>   </a:t>
              </a:r>
              <a:r>
                <a:rPr sz="1400" b="1" spc="-5" dirty="0" err="1">
                  <a:solidFill>
                    <a:srgbClr val="C00000"/>
                  </a:solidFill>
                  <a:latin typeface="Verdana"/>
                  <a:cs typeface="Verdana"/>
                </a:rPr>
                <a:t>Sledování</a:t>
              </a:r>
              <a:r>
                <a:rPr sz="1400" b="1" spc="-5" dirty="0">
                  <a:solidFill>
                    <a:srgbClr val="C00000"/>
                  </a:solidFill>
                  <a:latin typeface="Verdana"/>
                  <a:cs typeface="Verdana"/>
                </a:rPr>
                <a:t> chování </a:t>
              </a:r>
              <a:r>
                <a:rPr sz="1400" b="1" spc="-9" dirty="0" err="1">
                  <a:solidFill>
                    <a:srgbClr val="C00000"/>
                  </a:solidFill>
                  <a:latin typeface="Verdana"/>
                  <a:cs typeface="Verdana"/>
                </a:rPr>
                <a:t>určité</a:t>
              </a:r>
              <a:r>
                <a:rPr sz="1400" b="1" spc="-9" dirty="0">
                  <a:solidFill>
                    <a:srgbClr val="C00000"/>
                  </a:solidFill>
                  <a:latin typeface="Verdana"/>
                  <a:cs typeface="Verdana"/>
                </a:rPr>
                <a:t> </a:t>
              </a:r>
              <a:r>
                <a:rPr sz="1400" b="1" spc="-5" dirty="0" err="1">
                  <a:solidFill>
                    <a:srgbClr val="C00000"/>
                  </a:solidFill>
                  <a:latin typeface="Verdana"/>
                  <a:cs typeface="Verdana"/>
                </a:rPr>
                <a:t>chemick</a:t>
              </a:r>
              <a:r>
                <a:rPr lang="cs-CZ" sz="1400" b="1" spc="-5" dirty="0">
                  <a:solidFill>
                    <a:srgbClr val="C00000"/>
                  </a:solidFill>
                  <a:latin typeface="Verdana"/>
                  <a:cs typeface="Verdana"/>
                </a:rPr>
                <a:t>é </a:t>
              </a:r>
              <a:r>
                <a:rPr lang="cs-CZ" sz="1400" b="1" spc="-9" dirty="0">
                  <a:solidFill>
                    <a:srgbClr val="C00000"/>
                  </a:solidFill>
                  <a:latin typeface="Verdana"/>
                  <a:cs typeface="Verdana"/>
                </a:rPr>
                <a:t>látky </a:t>
              </a:r>
              <a:r>
                <a:rPr lang="cs-CZ" sz="1400" spc="-9" dirty="0">
                  <a:latin typeface="Verdana"/>
                  <a:cs typeface="Verdana"/>
                </a:rPr>
                <a:t>– </a:t>
              </a:r>
              <a:r>
                <a:rPr lang="cs-CZ" sz="1400" spc="-5" dirty="0">
                  <a:latin typeface="Verdana"/>
                  <a:cs typeface="Verdana"/>
                </a:rPr>
                <a:t>pak </a:t>
              </a:r>
              <a:r>
                <a:rPr lang="cs-CZ" sz="1400" spc="-9" dirty="0">
                  <a:latin typeface="Verdana"/>
                  <a:cs typeface="Verdana"/>
                </a:rPr>
                <a:t>musí </a:t>
              </a:r>
              <a:r>
                <a:rPr lang="cs-CZ" sz="1400" spc="5" dirty="0">
                  <a:latin typeface="Verdana"/>
                  <a:cs typeface="Verdana"/>
                </a:rPr>
                <a:t>být </a:t>
              </a:r>
              <a:r>
                <a:rPr lang="cs-CZ" sz="1400" spc="-5" dirty="0">
                  <a:latin typeface="Verdana"/>
                  <a:cs typeface="Verdana"/>
                </a:rPr>
                <a:t>chemická forma této </a:t>
              </a:r>
              <a:r>
                <a:rPr lang="cs-CZ" sz="1400" spc="-9" dirty="0">
                  <a:latin typeface="Verdana"/>
                  <a:cs typeface="Verdana"/>
                </a:rPr>
                <a:t>látky a indikátoru</a:t>
              </a:r>
              <a:r>
                <a:rPr lang="cs-CZ" sz="1400" spc="9" dirty="0">
                  <a:latin typeface="Verdana"/>
                  <a:cs typeface="Verdana"/>
                </a:rPr>
                <a:t> </a:t>
              </a:r>
              <a:r>
                <a:rPr lang="cs-CZ" sz="1400" spc="-9" dirty="0">
                  <a:latin typeface="Verdana"/>
                  <a:cs typeface="Verdana"/>
                </a:rPr>
                <a:t>stejné nebo velmi podobné</a:t>
              </a:r>
              <a:endParaRPr lang="cs-CZ" sz="1270" spc="-5" dirty="0">
                <a:latin typeface="Verdana"/>
                <a:cs typeface="Verdana"/>
              </a:endParaRPr>
            </a:p>
            <a:p>
              <a:pPr marL="425530" marR="312093" indent="-207294">
                <a:lnSpc>
                  <a:spcPct val="101400"/>
                </a:lnSpc>
                <a:buFont typeface="Symbol"/>
                <a:buChar char=""/>
                <a:tabLst>
                  <a:tab pos="425530" algn="l"/>
                  <a:tab pos="426105" algn="l"/>
                </a:tabLst>
              </a:pPr>
              <a:endParaRPr sz="1270" dirty="0">
                <a:latin typeface="Verdana"/>
                <a:cs typeface="Verdana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364718" y="5072000"/>
              <a:ext cx="1563348" cy="205904"/>
            </a:xfrm>
            <a:prstGeom prst="rect">
              <a:avLst/>
            </a:prstGeom>
          </p:spPr>
          <p:txBody>
            <a:bodyPr vert="horz" wrap="square" lIns="0" tIns="10365" rIns="0" bIns="0" rtlCol="0">
              <a:spAutoFit/>
            </a:bodyPr>
            <a:lstStyle/>
            <a:p>
              <a:pPr marL="11516">
                <a:spcBef>
                  <a:spcPts val="82"/>
                </a:spcBef>
              </a:pPr>
              <a:r>
                <a:rPr sz="1270" b="1" spc="-5" dirty="0">
                  <a:latin typeface="Verdana"/>
                  <a:cs typeface="Verdana"/>
                </a:rPr>
                <a:t>Podmínka</a:t>
              </a:r>
              <a:r>
                <a:rPr sz="1270" b="1" spc="-68" dirty="0">
                  <a:latin typeface="Verdana"/>
                  <a:cs typeface="Verdana"/>
                </a:rPr>
                <a:t> </a:t>
              </a:r>
              <a:r>
                <a:rPr sz="1270" b="1" spc="-5" dirty="0">
                  <a:latin typeface="Verdana"/>
                  <a:cs typeface="Verdana"/>
                </a:rPr>
                <a:t>nutná:</a:t>
              </a:r>
              <a:endParaRPr sz="1270" dirty="0">
                <a:latin typeface="Verdana"/>
                <a:cs typeface="Verdana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034945" y="5085544"/>
              <a:ext cx="5689892" cy="19236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19"/>
                </a:lnSpc>
              </a:pPr>
              <a:r>
                <a:rPr sz="1270" spc="-5" dirty="0">
                  <a:latin typeface="Verdana"/>
                  <a:cs typeface="Verdana"/>
                </a:rPr>
                <a:t>dostatečná počáteční specifická </a:t>
              </a:r>
              <a:r>
                <a:rPr sz="1270" spc="-5" dirty="0" err="1">
                  <a:latin typeface="Verdana"/>
                  <a:cs typeface="Verdana"/>
                </a:rPr>
                <a:t>aktivita</a:t>
              </a:r>
              <a:r>
                <a:rPr sz="1270" spc="-5" dirty="0">
                  <a:latin typeface="Verdana"/>
                  <a:cs typeface="Verdana"/>
                </a:rPr>
                <a:t> </a:t>
              </a:r>
              <a:r>
                <a:rPr sz="1270" spc="-5" dirty="0" err="1">
                  <a:latin typeface="Verdana"/>
                  <a:cs typeface="Verdana"/>
                </a:rPr>
                <a:t>znač</a:t>
              </a:r>
              <a:r>
                <a:rPr lang="cs-CZ" sz="1270" spc="-5" dirty="0">
                  <a:latin typeface="Verdana"/>
                  <a:cs typeface="Verdana"/>
                </a:rPr>
                <a:t>í</a:t>
              </a:r>
              <a:r>
                <a:rPr sz="1270" spc="-5" dirty="0" err="1">
                  <a:latin typeface="Verdana"/>
                  <a:cs typeface="Verdana"/>
                </a:rPr>
                <a:t>cí</a:t>
              </a:r>
              <a:r>
                <a:rPr sz="1270" spc="32" dirty="0">
                  <a:latin typeface="Verdana"/>
                  <a:cs typeface="Verdana"/>
                </a:rPr>
                <a:t> </a:t>
              </a:r>
              <a:r>
                <a:rPr sz="1270" spc="-9" dirty="0">
                  <a:latin typeface="Verdana"/>
                  <a:cs typeface="Verdana"/>
                </a:rPr>
                <a:t>látky</a:t>
              </a:r>
              <a:endParaRPr sz="1270" dirty="0">
                <a:latin typeface="Verdana"/>
                <a:cs typeface="Verdana"/>
              </a:endParaRPr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81E6666F-C35B-47A7-B829-1B1AA930AB83}"/>
              </a:ext>
            </a:extLst>
          </p:cNvPr>
          <p:cNvSpPr txBox="1"/>
          <p:nvPr/>
        </p:nvSpPr>
        <p:spPr>
          <a:xfrm>
            <a:off x="312116" y="665692"/>
            <a:ext cx="7323718" cy="523220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11516">
              <a:spcBef>
                <a:spcPts val="82"/>
              </a:spcBef>
            </a:pPr>
            <a:r>
              <a:rPr lang="cs-CZ" sz="1400" b="1" spc="-9" dirty="0">
                <a:solidFill>
                  <a:srgbClr val="C00000"/>
                </a:solidFill>
                <a:latin typeface="Verdana"/>
                <a:cs typeface="Verdana"/>
              </a:rPr>
              <a:t>Radioaktivní nuklidový indikátor </a:t>
            </a:r>
            <a:r>
              <a:rPr lang="cs-CZ" sz="1400" spc="-9" dirty="0">
                <a:latin typeface="Verdana"/>
                <a:cs typeface="Verdana"/>
              </a:rPr>
              <a:t>slouží k </a:t>
            </a:r>
            <a:r>
              <a:rPr lang="cs-CZ" sz="1400" spc="-5" dirty="0">
                <a:latin typeface="Verdana"/>
                <a:cs typeface="Verdana"/>
              </a:rPr>
              <a:t>označení </a:t>
            </a:r>
            <a:r>
              <a:rPr lang="cs-CZ" sz="1400" spc="-14" dirty="0">
                <a:latin typeface="Verdana"/>
                <a:cs typeface="Verdana"/>
              </a:rPr>
              <a:t>určité </a:t>
            </a:r>
            <a:r>
              <a:rPr lang="cs-CZ" sz="1400" spc="-5" dirty="0">
                <a:latin typeface="Verdana"/>
                <a:cs typeface="Verdana"/>
              </a:rPr>
              <a:t>látky </a:t>
            </a:r>
            <a:r>
              <a:rPr lang="cs-CZ" sz="1400" spc="-9" dirty="0">
                <a:latin typeface="Verdana"/>
                <a:cs typeface="Verdana"/>
              </a:rPr>
              <a:t>v obecném</a:t>
            </a:r>
            <a:r>
              <a:rPr lang="cs-CZ" sz="1400" spc="299" dirty="0">
                <a:latin typeface="Verdana"/>
                <a:cs typeface="Verdana"/>
              </a:rPr>
              <a:t> </a:t>
            </a:r>
            <a:r>
              <a:rPr lang="cs-CZ" sz="1400" spc="-9" dirty="0">
                <a:latin typeface="Verdana"/>
                <a:cs typeface="Verdana"/>
              </a:rPr>
              <a:t>smyslu</a:t>
            </a:r>
            <a:r>
              <a:rPr lang="cs-CZ" sz="1400" dirty="0">
                <a:latin typeface="Verdana"/>
                <a:cs typeface="Verdana"/>
              </a:rPr>
              <a:t>, např.</a:t>
            </a:r>
            <a:r>
              <a:rPr lang="cs-CZ" sz="1400" b="1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sledování proudění</a:t>
            </a:r>
            <a:r>
              <a:rPr lang="cs-CZ" sz="1400" spc="-27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kapaliny</a:t>
            </a:r>
            <a:endParaRPr lang="cs-CZ" sz="1600" spc="-5" dirty="0">
              <a:latin typeface="Verdana"/>
              <a:cs typeface="Verdana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F6A05DF-6065-4FA1-B90E-E5AA277768DE}"/>
              </a:ext>
            </a:extLst>
          </p:cNvPr>
          <p:cNvSpPr txBox="1"/>
          <p:nvPr/>
        </p:nvSpPr>
        <p:spPr>
          <a:xfrm>
            <a:off x="312116" y="219269"/>
            <a:ext cx="7237232" cy="350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16" marR="85797">
              <a:lnSpc>
                <a:spcPct val="101400"/>
              </a:lnSpc>
              <a:spcBef>
                <a:spcPts val="59"/>
              </a:spcBef>
            </a:pPr>
            <a:r>
              <a:rPr lang="cs-CZ" b="1" spc="-9" dirty="0">
                <a:solidFill>
                  <a:srgbClr val="006FC0"/>
                </a:solidFill>
                <a:latin typeface="Verdana"/>
                <a:cs typeface="Verdana"/>
              </a:rPr>
              <a:t>Vztah </a:t>
            </a:r>
            <a:r>
              <a:rPr lang="cs-CZ" b="1" spc="-5" dirty="0">
                <a:solidFill>
                  <a:srgbClr val="006FC0"/>
                </a:solidFill>
                <a:latin typeface="Verdana"/>
                <a:cs typeface="Verdana"/>
              </a:rPr>
              <a:t>izotopového indikátoru </a:t>
            </a:r>
            <a:r>
              <a:rPr lang="cs-CZ" b="1" spc="-9" dirty="0">
                <a:solidFill>
                  <a:srgbClr val="006FC0"/>
                </a:solidFill>
                <a:latin typeface="Verdana"/>
                <a:cs typeface="Verdana"/>
              </a:rPr>
              <a:t>a zkoumaného</a:t>
            </a:r>
            <a:r>
              <a:rPr lang="cs-CZ" b="1" spc="36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cs-CZ" b="1" spc="-5" dirty="0">
                <a:solidFill>
                  <a:srgbClr val="006FC0"/>
                </a:solidFill>
                <a:latin typeface="Verdana"/>
                <a:cs typeface="Verdana"/>
              </a:rPr>
              <a:t>procesu: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3DD436D-8FC8-4BCC-9C80-7A9848A1DD61}"/>
              </a:ext>
            </a:extLst>
          </p:cNvPr>
          <p:cNvSpPr txBox="1"/>
          <p:nvPr/>
        </p:nvSpPr>
        <p:spPr>
          <a:xfrm>
            <a:off x="418994" y="3803458"/>
            <a:ext cx="7323718" cy="98488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218236">
              <a:tabLst>
                <a:tab pos="425530" algn="l"/>
                <a:tab pos="426105" algn="l"/>
              </a:tabLst>
            </a:pPr>
            <a:r>
              <a:rPr lang="cs-CZ" sz="1400" b="1" spc="-5" dirty="0">
                <a:solidFill>
                  <a:srgbClr val="C00000"/>
                </a:solidFill>
                <a:latin typeface="Verdana"/>
                <a:cs typeface="Verdana"/>
              </a:rPr>
              <a:t>Sledování biochemických </a:t>
            </a:r>
            <a:r>
              <a:rPr lang="cs-CZ" sz="1400" b="1" spc="-9" dirty="0">
                <a:solidFill>
                  <a:srgbClr val="C00000"/>
                </a:solidFill>
                <a:latin typeface="Verdana"/>
                <a:cs typeface="Verdana"/>
              </a:rPr>
              <a:t>dějů</a:t>
            </a:r>
            <a:r>
              <a:rPr lang="cs-CZ" sz="1600" b="1" spc="-9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vyžaduje značení sloučeniny na určitých </a:t>
            </a:r>
            <a:r>
              <a:rPr lang="cs-CZ" sz="1400" spc="-9" dirty="0">
                <a:latin typeface="Verdana"/>
                <a:cs typeface="Verdana"/>
              </a:rPr>
              <a:t>místech </a:t>
            </a:r>
            <a:r>
              <a:rPr lang="cs-CZ" sz="1400" spc="-5" dirty="0">
                <a:latin typeface="Verdana"/>
                <a:cs typeface="Verdana"/>
              </a:rPr>
              <a:t>v</a:t>
            </a:r>
            <a:r>
              <a:rPr lang="cs-CZ" sz="1400" spc="177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molekule radioaktivními </a:t>
            </a:r>
            <a:r>
              <a:rPr lang="cs-CZ" sz="1400" spc="-9" dirty="0">
                <a:latin typeface="Verdana"/>
                <a:cs typeface="Verdana"/>
              </a:rPr>
              <a:t>izotopy na přesně určeném místě v molekule </a:t>
            </a:r>
            <a:r>
              <a:rPr lang="cs-CZ" sz="1400" spc="-5" dirty="0">
                <a:latin typeface="Verdana"/>
                <a:cs typeface="Verdana"/>
              </a:rPr>
              <a:t>(</a:t>
            </a:r>
            <a:r>
              <a:rPr lang="cs-CZ" sz="1400" b="1" spc="-5" dirty="0">
                <a:solidFill>
                  <a:srgbClr val="0000FF"/>
                </a:solidFill>
                <a:latin typeface="Verdana"/>
                <a:cs typeface="Verdana"/>
              </a:rPr>
              <a:t>specifické značení</a:t>
            </a:r>
            <a:r>
              <a:rPr lang="cs-CZ" sz="1400" spc="-5" dirty="0">
                <a:latin typeface="Verdana"/>
                <a:cs typeface="Verdana"/>
              </a:rPr>
              <a:t>) nebo </a:t>
            </a:r>
            <a:r>
              <a:rPr lang="cs-CZ" sz="1400" spc="-9" dirty="0">
                <a:latin typeface="Verdana"/>
                <a:cs typeface="Verdana"/>
              </a:rPr>
              <a:t>jde </a:t>
            </a:r>
            <a:r>
              <a:rPr lang="cs-CZ" sz="1400" spc="-5" dirty="0">
                <a:latin typeface="Verdana"/>
                <a:cs typeface="Verdana"/>
              </a:rPr>
              <a:t>o </a:t>
            </a:r>
            <a:r>
              <a:rPr lang="cs-CZ" sz="1400" spc="-9" dirty="0">
                <a:latin typeface="Verdana"/>
                <a:cs typeface="Verdana"/>
              </a:rPr>
              <a:t>obecné </a:t>
            </a:r>
            <a:r>
              <a:rPr lang="cs-CZ" sz="1400" spc="-5" dirty="0">
                <a:latin typeface="Verdana"/>
                <a:cs typeface="Verdana"/>
              </a:rPr>
              <a:t>radioaktivní </a:t>
            </a:r>
            <a:r>
              <a:rPr lang="cs-CZ" sz="1400" dirty="0">
                <a:latin typeface="Verdana"/>
                <a:cs typeface="Verdana"/>
              </a:rPr>
              <a:t>označení  </a:t>
            </a:r>
            <a:r>
              <a:rPr lang="cs-CZ" sz="1400" spc="-9" dirty="0">
                <a:latin typeface="Verdana"/>
                <a:cs typeface="Verdana"/>
              </a:rPr>
              <a:t>sloučeniny </a:t>
            </a:r>
            <a:r>
              <a:rPr lang="cs-CZ" sz="1400" spc="-5" dirty="0">
                <a:latin typeface="Verdana"/>
                <a:cs typeface="Verdana"/>
              </a:rPr>
              <a:t>aspoň jedním radioaktivním atomem (</a:t>
            </a:r>
            <a:r>
              <a:rPr lang="cs-CZ" sz="1400" b="1" spc="-5" dirty="0">
                <a:solidFill>
                  <a:srgbClr val="0000FF"/>
                </a:solidFill>
                <a:latin typeface="Verdana"/>
                <a:cs typeface="Verdana"/>
              </a:rPr>
              <a:t>nespecifické</a:t>
            </a:r>
            <a:r>
              <a:rPr lang="cs-CZ" sz="1400" b="1" spc="5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cs-CZ" sz="1400" b="1" spc="-5" dirty="0">
                <a:solidFill>
                  <a:srgbClr val="0000FF"/>
                </a:solidFill>
                <a:latin typeface="Verdana"/>
                <a:cs typeface="Verdana"/>
              </a:rPr>
              <a:t>značení</a:t>
            </a:r>
            <a:r>
              <a:rPr lang="cs-CZ" sz="1400" spc="-5" dirty="0">
                <a:latin typeface="Verdana"/>
                <a:cs typeface="Verdana"/>
              </a:rPr>
              <a:t>)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DBF96401-DF95-4246-BE96-F18D1EB138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2</a:t>
            </a:fld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C6A1FD3-D3FC-4F27-B893-6F84A84F5DC8}"/>
              </a:ext>
            </a:extLst>
          </p:cNvPr>
          <p:cNvSpPr txBox="1"/>
          <p:nvPr/>
        </p:nvSpPr>
        <p:spPr>
          <a:xfrm>
            <a:off x="418994" y="3205124"/>
            <a:ext cx="275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Značené sloučeniny</a:t>
            </a:r>
          </a:p>
        </p:txBody>
      </p:sp>
      <p:pic>
        <p:nvPicPr>
          <p:cNvPr id="15" name="Ostatní2-1">
            <a:hlinkClick r:id="" action="ppaction://media"/>
            <a:extLst>
              <a:ext uri="{FF2B5EF4-FFF2-40B4-BE49-F238E27FC236}">
                <a16:creationId xmlns:a16="http://schemas.microsoft.com/office/drawing/2014/main" id="{1BD28F3C-EDAA-4C9B-AA97-2226761EE3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26681" y="569301"/>
            <a:ext cx="609600" cy="609600"/>
          </a:xfrm>
          <a:prstGeom prst="rect">
            <a:avLst/>
          </a:prstGeom>
        </p:spPr>
      </p:pic>
      <p:pic>
        <p:nvPicPr>
          <p:cNvPr id="16" name="Ostatní2-2">
            <a:hlinkClick r:id="" action="ppaction://media"/>
            <a:extLst>
              <a:ext uri="{FF2B5EF4-FFF2-40B4-BE49-F238E27FC236}">
                <a16:creationId xmlns:a16="http://schemas.microsoft.com/office/drawing/2014/main" id="{5D983E84-9899-48AD-8CEB-B5B3101D55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26681" y="3686300"/>
            <a:ext cx="609600" cy="609600"/>
          </a:xfrm>
          <a:prstGeom prst="rect">
            <a:avLst/>
          </a:prstGeom>
        </p:spPr>
      </p:pic>
      <p:pic>
        <p:nvPicPr>
          <p:cNvPr id="17" name="Ostatní2-3">
            <a:hlinkClick r:id="" action="ppaction://media"/>
            <a:extLst>
              <a:ext uri="{FF2B5EF4-FFF2-40B4-BE49-F238E27FC236}">
                <a16:creationId xmlns:a16="http://schemas.microsoft.com/office/drawing/2014/main" id="{4A259E09-62C6-4F2E-9207-D37802B0D6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26681" y="51407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58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27E3715-39AA-47CE-A3CE-8E99782FD115}"/>
              </a:ext>
            </a:extLst>
          </p:cNvPr>
          <p:cNvSpPr txBox="1"/>
          <p:nvPr/>
        </p:nvSpPr>
        <p:spPr>
          <a:xfrm>
            <a:off x="493177" y="2903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spc="-9" dirty="0">
                <a:solidFill>
                  <a:srgbClr val="006FC0"/>
                </a:solidFill>
                <a:latin typeface="Verdana"/>
                <a:cs typeface="Verdana"/>
              </a:rPr>
              <a:t>Značené sloučeniny</a:t>
            </a:r>
            <a:endParaRPr lang="cs-CZ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3F181335-F873-469F-A98B-E0098A9AEDFD}"/>
              </a:ext>
            </a:extLst>
          </p:cNvPr>
          <p:cNvSpPr txBox="1"/>
          <p:nvPr/>
        </p:nvSpPr>
        <p:spPr>
          <a:xfrm>
            <a:off x="685512" y="959982"/>
            <a:ext cx="7674717" cy="247868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7486" rIns="0" bIns="0" rtlCol="0">
            <a:spAutoFit/>
          </a:bodyPr>
          <a:lstStyle/>
          <a:p>
            <a:pPr marL="46065" marR="39156">
              <a:lnSpc>
                <a:spcPct val="101400"/>
              </a:lnSpc>
              <a:spcBef>
                <a:spcPts val="59"/>
              </a:spcBef>
            </a:pPr>
            <a:endParaRPr lang="cs-CZ" sz="1270" b="1" spc="-5" dirty="0">
              <a:solidFill>
                <a:srgbClr val="00AFEF"/>
              </a:solidFill>
              <a:latin typeface="Verdana"/>
              <a:cs typeface="Verdana"/>
            </a:endParaRPr>
          </a:p>
          <a:p>
            <a:pPr marL="46065" marR="39156">
              <a:lnSpc>
                <a:spcPct val="101400"/>
              </a:lnSpc>
              <a:spcBef>
                <a:spcPts val="59"/>
              </a:spcBef>
            </a:pPr>
            <a:r>
              <a:rPr sz="1400" b="1" spc="-5" dirty="0" err="1">
                <a:solidFill>
                  <a:srgbClr val="C00000"/>
                </a:solidFill>
                <a:latin typeface="Verdana"/>
                <a:cs typeface="Verdana"/>
              </a:rPr>
              <a:t>Izotopicky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Verdana"/>
                <a:cs typeface="Verdana"/>
              </a:rPr>
              <a:t>substituované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Verdana"/>
                <a:cs typeface="Verdana"/>
              </a:rPr>
              <a:t>sloučeniny</a:t>
            </a:r>
            <a:r>
              <a:rPr lang="cs-CZ" sz="14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270" spc="-5" dirty="0">
                <a:solidFill>
                  <a:srgbClr val="00AFEF"/>
                </a:solidFill>
                <a:latin typeface="Verdana"/>
                <a:cs typeface="Verdana"/>
              </a:rPr>
              <a:t>- </a:t>
            </a:r>
            <a:r>
              <a:rPr sz="1270" spc="-9" dirty="0">
                <a:latin typeface="Verdana"/>
                <a:cs typeface="Verdana"/>
              </a:rPr>
              <a:t>(všechny molekuly </a:t>
            </a:r>
            <a:r>
              <a:rPr sz="1270" spc="-5" dirty="0">
                <a:latin typeface="Verdana"/>
                <a:cs typeface="Verdana"/>
              </a:rPr>
              <a:t>jsou </a:t>
            </a:r>
            <a:r>
              <a:rPr sz="1270" spc="5" dirty="0">
                <a:latin typeface="Verdana"/>
                <a:cs typeface="Verdana"/>
              </a:rPr>
              <a:t>na </a:t>
            </a:r>
            <a:r>
              <a:rPr sz="1270" spc="-5" dirty="0">
                <a:latin typeface="Verdana"/>
                <a:cs typeface="Verdana"/>
              </a:rPr>
              <a:t>určitém </a:t>
            </a:r>
            <a:r>
              <a:rPr sz="1270" spc="-9" dirty="0">
                <a:latin typeface="Verdana"/>
                <a:cs typeface="Verdana"/>
              </a:rPr>
              <a:t>místě </a:t>
            </a:r>
            <a:r>
              <a:rPr sz="1270" b="1" spc="-5" dirty="0" err="1">
                <a:latin typeface="Verdana"/>
                <a:cs typeface="Verdana"/>
              </a:rPr>
              <a:t>specificky</a:t>
            </a:r>
            <a:r>
              <a:rPr sz="1270" b="1" spc="-5" dirty="0">
                <a:latin typeface="Verdana"/>
                <a:cs typeface="Verdana"/>
              </a:rPr>
              <a:t> </a:t>
            </a:r>
            <a:r>
              <a:rPr sz="1270" b="1" spc="-5" dirty="0" err="1">
                <a:latin typeface="Verdana"/>
                <a:cs typeface="Verdana"/>
              </a:rPr>
              <a:t>značené</a:t>
            </a:r>
            <a:r>
              <a:rPr sz="1270" spc="-5" dirty="0">
                <a:latin typeface="Verdana"/>
                <a:cs typeface="Verdana"/>
              </a:rPr>
              <a:t>)</a:t>
            </a:r>
            <a:endParaRPr sz="1270" dirty="0">
              <a:latin typeface="Verdana"/>
              <a:cs typeface="Verdana"/>
            </a:endParaRPr>
          </a:p>
          <a:p>
            <a:pPr marL="46038" marR="3582740" indent="1212850">
              <a:lnSpc>
                <a:spcPct val="202900"/>
              </a:lnSpc>
              <a:spcBef>
                <a:spcPts val="5"/>
              </a:spcBef>
              <a:tabLst>
                <a:tab pos="1698625" algn="l"/>
              </a:tabLst>
            </a:pPr>
            <a:r>
              <a:rPr lang="cs-CZ" sz="1270" spc="-5" dirty="0">
                <a:latin typeface="Verdana"/>
                <a:cs typeface="Verdana"/>
              </a:rPr>
              <a:t>	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2-(</a:t>
            </a:r>
            <a:r>
              <a:rPr sz="1400" b="1" spc="-6" baseline="30864" dirty="0">
                <a:solidFill>
                  <a:srgbClr val="0000FF"/>
                </a:solidFill>
                <a:latin typeface="Verdana"/>
                <a:cs typeface="Verdana"/>
              </a:rPr>
              <a:t>14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C)-</a:t>
            </a:r>
            <a:r>
              <a:rPr sz="1400" b="1" spc="-5" dirty="0" err="1">
                <a:solidFill>
                  <a:srgbClr val="0000FF"/>
                </a:solidFill>
                <a:latin typeface="Verdana"/>
                <a:cs typeface="Verdana"/>
              </a:rPr>
              <a:t>octov</a:t>
            </a:r>
            <a:r>
              <a:rPr lang="cs-CZ" sz="1400" b="1" spc="-5" dirty="0">
                <a:solidFill>
                  <a:srgbClr val="0000FF"/>
                </a:solidFill>
                <a:latin typeface="Verdana"/>
                <a:cs typeface="Verdana"/>
              </a:rPr>
              <a:t>á </a:t>
            </a:r>
            <a:r>
              <a:rPr lang="cs-CZ" sz="1400" b="1" spc="-5" dirty="0" err="1">
                <a:solidFill>
                  <a:srgbClr val="0000FF"/>
                </a:solidFill>
                <a:latin typeface="Verdana"/>
                <a:cs typeface="Verdana"/>
              </a:rPr>
              <a:t>kyse</a:t>
            </a:r>
            <a:r>
              <a:rPr sz="1400" b="1" spc="-5" dirty="0" err="1">
                <a:solidFill>
                  <a:srgbClr val="0000FF"/>
                </a:solidFill>
                <a:latin typeface="Verdana"/>
                <a:cs typeface="Verdana"/>
              </a:rPr>
              <a:t>lina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  </a:t>
            </a:r>
            <a:r>
              <a:rPr lang="cs-CZ" sz="1400" b="1" spc="-5" dirty="0">
                <a:solidFill>
                  <a:srgbClr val="C00000"/>
                </a:solidFill>
                <a:latin typeface="Verdana"/>
                <a:cs typeface="Verdana"/>
              </a:rPr>
              <a:t>Izotopicky </a:t>
            </a:r>
            <a:r>
              <a:rPr lang="cs-CZ" sz="1400" b="1" spc="-9" dirty="0">
                <a:solidFill>
                  <a:srgbClr val="C00000"/>
                </a:solidFill>
                <a:latin typeface="Verdana"/>
                <a:cs typeface="Verdana"/>
              </a:rPr>
              <a:t>značené sloučeniny</a:t>
            </a:r>
            <a:r>
              <a:rPr lang="cs-CZ" sz="1400" b="1" spc="82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sz="1270" spc="-9" dirty="0">
                <a:solidFill>
                  <a:srgbClr val="FF0000"/>
                </a:solidFill>
                <a:latin typeface="Verdana"/>
                <a:cs typeface="Verdana"/>
              </a:rPr>
              <a:t>–</a:t>
            </a:r>
            <a:endParaRPr lang="cs-CZ" sz="1270" dirty="0">
              <a:latin typeface="Verdana"/>
              <a:cs typeface="Verdana"/>
            </a:endParaRPr>
          </a:p>
          <a:p>
            <a:pPr marL="46065" marR="47216">
              <a:lnSpc>
                <a:spcPct val="101400"/>
              </a:lnSpc>
            </a:pPr>
            <a:r>
              <a:rPr lang="cs-CZ" sz="1270" spc="-9" dirty="0">
                <a:latin typeface="Verdana"/>
                <a:cs typeface="Verdana"/>
              </a:rPr>
              <a:t>směs </a:t>
            </a:r>
            <a:r>
              <a:rPr lang="cs-CZ" sz="1270" spc="-5" dirty="0">
                <a:latin typeface="Verdana"/>
                <a:cs typeface="Verdana"/>
              </a:rPr>
              <a:t>normálních molekul s přirozeným </a:t>
            </a:r>
            <a:r>
              <a:rPr lang="cs-CZ" sz="1270" spc="-9" dirty="0">
                <a:latin typeface="Verdana"/>
                <a:cs typeface="Verdana"/>
              </a:rPr>
              <a:t>izotopickým </a:t>
            </a:r>
            <a:r>
              <a:rPr lang="cs-CZ" sz="1270" spc="-5" dirty="0">
                <a:latin typeface="Verdana"/>
                <a:cs typeface="Verdana"/>
              </a:rPr>
              <a:t>zastoupením a izotopicky substituovaných molekul (specificky</a:t>
            </a:r>
            <a:r>
              <a:rPr lang="cs-CZ" sz="1270" spc="-14" dirty="0">
                <a:latin typeface="Verdana"/>
                <a:cs typeface="Verdana"/>
              </a:rPr>
              <a:t> </a:t>
            </a:r>
            <a:r>
              <a:rPr lang="cs-CZ" sz="1270" spc="-5" dirty="0">
                <a:latin typeface="Verdana"/>
                <a:cs typeface="Verdana"/>
              </a:rPr>
              <a:t>značených)</a:t>
            </a:r>
          </a:p>
          <a:p>
            <a:pPr marL="46065" marR="47216">
              <a:lnSpc>
                <a:spcPct val="101400"/>
              </a:lnSpc>
            </a:pPr>
            <a:endParaRPr lang="cs-CZ" sz="1270" spc="-5" dirty="0">
              <a:latin typeface="Verdana"/>
              <a:cs typeface="Verdana"/>
            </a:endParaRPr>
          </a:p>
          <a:p>
            <a:pPr marL="46065" marR="47216">
              <a:lnSpc>
                <a:spcPct val="101400"/>
              </a:lnSpc>
            </a:pPr>
            <a:endParaRPr lang="cs-CZ" sz="1270" spc="-5" dirty="0">
              <a:latin typeface="Verdana"/>
              <a:cs typeface="Verdana"/>
            </a:endParaRPr>
          </a:p>
          <a:p>
            <a:pPr marL="46065" marR="47216">
              <a:lnSpc>
                <a:spcPct val="101400"/>
              </a:lnSpc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157CB4A-F605-4FE7-8394-FD45B3E93684}"/>
              </a:ext>
            </a:extLst>
          </p:cNvPr>
          <p:cNvSpPr txBox="1"/>
          <p:nvPr/>
        </p:nvSpPr>
        <p:spPr>
          <a:xfrm>
            <a:off x="1767434" y="2971961"/>
            <a:ext cx="5820897" cy="225910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34549">
              <a:spcBef>
                <a:spcPts val="82"/>
              </a:spcBef>
            </a:pPr>
            <a:r>
              <a:rPr sz="1270" spc="-9" dirty="0">
                <a:latin typeface="Verdana"/>
                <a:cs typeface="Verdana"/>
              </a:rPr>
              <a:t>směs 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2-[</a:t>
            </a:r>
            <a:r>
              <a:rPr sz="1400" b="1" spc="-6" baseline="30864" dirty="0">
                <a:solidFill>
                  <a:srgbClr val="0000FF"/>
                </a:solidFill>
                <a:latin typeface="Verdana"/>
                <a:cs typeface="Verdana"/>
              </a:rPr>
              <a:t>14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C]-octová kyselina </a:t>
            </a: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+ 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2-[</a:t>
            </a:r>
            <a:r>
              <a:rPr sz="1400" b="1" spc="-6" baseline="30864" dirty="0">
                <a:solidFill>
                  <a:srgbClr val="0000FF"/>
                </a:solidFill>
                <a:latin typeface="Verdana"/>
                <a:cs typeface="Verdana"/>
              </a:rPr>
              <a:t>12,13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C]-octová</a:t>
            </a:r>
            <a:r>
              <a:rPr sz="1400" b="1" spc="86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kyselina</a:t>
            </a:r>
            <a:endParaRPr sz="1270" dirty="0">
              <a:latin typeface="Verdana"/>
              <a:cs typeface="Verdana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C0EEAF-C593-4E5E-9A5E-A4BA2BC8F1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3</a:t>
            </a:fld>
            <a:endParaRPr lang="cs-CZ"/>
          </a:p>
        </p:txBody>
      </p:sp>
      <p:pic>
        <p:nvPicPr>
          <p:cNvPr id="6" name="Ostatní3-1">
            <a:hlinkClick r:id="" action="ppaction://media"/>
            <a:extLst>
              <a:ext uri="{FF2B5EF4-FFF2-40B4-BE49-F238E27FC236}">
                <a16:creationId xmlns:a16="http://schemas.microsoft.com/office/drawing/2014/main" id="{8292F83B-D338-46FB-B7C7-FD93B6AB78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5350" y="290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1660" y="330185"/>
            <a:ext cx="4327845" cy="1923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9"/>
              </a:lnSpc>
            </a:pP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Příklady preparativních</a:t>
            </a:r>
            <a:r>
              <a:rPr sz="1600" b="1" spc="-41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postupů</a:t>
            </a:r>
            <a:endParaRPr sz="16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575" y="2066595"/>
            <a:ext cx="5345324" cy="423849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57582">
              <a:spcBef>
                <a:spcPts val="82"/>
              </a:spcBef>
            </a:pPr>
            <a:r>
              <a:rPr sz="2000" b="1" spc="-14" baseline="3968" dirty="0">
                <a:latin typeface="Verdana"/>
                <a:cs typeface="Verdana"/>
              </a:rPr>
              <a:t>RMgBr + </a:t>
            </a:r>
            <a:r>
              <a:rPr sz="1400" b="1" spc="-6" baseline="37037" dirty="0">
                <a:latin typeface="Verdana"/>
                <a:cs typeface="Verdana"/>
              </a:rPr>
              <a:t>14</a:t>
            </a:r>
            <a:r>
              <a:rPr sz="2000" b="1" spc="-6" baseline="3968" dirty="0">
                <a:latin typeface="Verdana"/>
                <a:cs typeface="Verdana"/>
              </a:rPr>
              <a:t>CO</a:t>
            </a:r>
            <a:r>
              <a:rPr sz="900" b="1" spc="-5" dirty="0">
                <a:latin typeface="Verdana"/>
                <a:cs typeface="Verdana"/>
              </a:rPr>
              <a:t>2 </a:t>
            </a:r>
            <a:r>
              <a:rPr sz="2000" b="1" spc="-14" baseline="3968" dirty="0">
                <a:latin typeface="Symbol"/>
                <a:cs typeface="Symbol"/>
              </a:rPr>
              <a:t></a:t>
            </a:r>
            <a:r>
              <a:rPr sz="2000" b="1" spc="-14" baseline="3968" dirty="0">
                <a:latin typeface="Times New Roman"/>
                <a:cs typeface="Times New Roman"/>
              </a:rPr>
              <a:t> </a:t>
            </a:r>
            <a:r>
              <a:rPr sz="2000" b="1" spc="-6" baseline="3968" dirty="0">
                <a:latin typeface="Verdana"/>
                <a:cs typeface="Verdana"/>
              </a:rPr>
              <a:t>R-</a:t>
            </a:r>
            <a:r>
              <a:rPr sz="1400" b="1" spc="-6" baseline="37037" dirty="0">
                <a:latin typeface="Verdana"/>
                <a:cs typeface="Verdana"/>
              </a:rPr>
              <a:t>14</a:t>
            </a:r>
            <a:r>
              <a:rPr sz="2000" b="1" spc="-6" baseline="3968" dirty="0">
                <a:latin typeface="Verdana"/>
                <a:cs typeface="Verdana"/>
              </a:rPr>
              <a:t>COOMgBr </a:t>
            </a:r>
            <a:r>
              <a:rPr sz="2000" b="1" spc="-14" baseline="3968" dirty="0">
                <a:latin typeface="Symbol"/>
                <a:cs typeface="Symbol"/>
              </a:rPr>
              <a:t></a:t>
            </a:r>
            <a:r>
              <a:rPr sz="2000" b="1" spc="-14" baseline="3968" dirty="0">
                <a:latin typeface="Times New Roman"/>
                <a:cs typeface="Times New Roman"/>
              </a:rPr>
              <a:t> </a:t>
            </a:r>
            <a:r>
              <a:rPr sz="2000" b="1" spc="-14" baseline="3968" dirty="0">
                <a:latin typeface="Verdana"/>
                <a:cs typeface="Verdana"/>
              </a:rPr>
              <a:t>(</a:t>
            </a:r>
            <a:r>
              <a:rPr sz="2000" spc="-14" baseline="3968" dirty="0">
                <a:latin typeface="Verdana"/>
                <a:cs typeface="Verdana"/>
              </a:rPr>
              <a:t>hydrolýza)</a:t>
            </a:r>
            <a:r>
              <a:rPr sz="2000" spc="-109" baseline="3968" dirty="0">
                <a:latin typeface="Verdana"/>
                <a:cs typeface="Verdana"/>
              </a:rPr>
              <a:t> </a:t>
            </a:r>
            <a:r>
              <a:rPr sz="2000" b="1" spc="-14" baseline="3968" dirty="0">
                <a:latin typeface="Verdana"/>
                <a:cs typeface="Verdana"/>
              </a:rPr>
              <a:t>R-</a:t>
            </a:r>
            <a:r>
              <a:rPr sz="1400" b="1" spc="-14" baseline="37037" dirty="0">
                <a:latin typeface="Verdana"/>
                <a:cs typeface="Verdana"/>
              </a:rPr>
              <a:t>14</a:t>
            </a:r>
            <a:r>
              <a:rPr sz="2000" b="1" spc="-14" baseline="3968" dirty="0">
                <a:latin typeface="Verdana"/>
                <a:cs typeface="Verdana"/>
              </a:rPr>
              <a:t>COOH</a:t>
            </a:r>
            <a:endParaRPr lang="cs-CZ" sz="2000" baseline="3968" dirty="0">
              <a:latin typeface="Verdana"/>
              <a:cs typeface="Verdana"/>
            </a:endParaRPr>
          </a:p>
          <a:p>
            <a:pPr marL="57582">
              <a:spcBef>
                <a:spcPts val="82"/>
              </a:spcBef>
            </a:pPr>
            <a:endParaRPr lang="cs-CZ" sz="1904" b="1" spc="-9" baseline="3968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660" y="732241"/>
            <a:ext cx="5345324" cy="110971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0575" y="3899900"/>
            <a:ext cx="7085969" cy="233732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34549">
              <a:spcBef>
                <a:spcPts val="82"/>
              </a:spcBef>
              <a:tabLst>
                <a:tab pos="241268" algn="l"/>
                <a:tab pos="241844" algn="l"/>
              </a:tabLst>
            </a:pPr>
            <a:r>
              <a:rPr sz="1451" b="1" spc="-5" dirty="0">
                <a:solidFill>
                  <a:srgbClr val="0070C0"/>
                </a:solidFill>
                <a:latin typeface="Verdana"/>
                <a:cs typeface="Verdana"/>
              </a:rPr>
              <a:t>Příprava </a:t>
            </a:r>
            <a:r>
              <a:rPr sz="1451" b="1" spc="-9" dirty="0">
                <a:solidFill>
                  <a:srgbClr val="0070C0"/>
                </a:solidFill>
                <a:latin typeface="Verdana"/>
                <a:cs typeface="Verdana"/>
              </a:rPr>
              <a:t>chromanu </a:t>
            </a:r>
            <a:r>
              <a:rPr sz="1400" spc="-5" dirty="0">
                <a:latin typeface="Verdana"/>
                <a:cs typeface="Verdana"/>
              </a:rPr>
              <a:t>značeného </a:t>
            </a:r>
            <a:r>
              <a:rPr sz="1400" baseline="30864" dirty="0">
                <a:latin typeface="Verdana"/>
                <a:cs typeface="Verdana"/>
              </a:rPr>
              <a:t>51</a:t>
            </a:r>
            <a:r>
              <a:rPr sz="1400" dirty="0">
                <a:latin typeface="Verdana"/>
                <a:cs typeface="Verdana"/>
              </a:rPr>
              <a:t>Cr </a:t>
            </a:r>
            <a:r>
              <a:rPr sz="1400" spc="-5" dirty="0">
                <a:latin typeface="Verdana"/>
                <a:cs typeface="Verdana"/>
              </a:rPr>
              <a:t>ozařováním </a:t>
            </a:r>
            <a:r>
              <a:rPr sz="1400" spc="-9" dirty="0">
                <a:latin typeface="Verdana"/>
                <a:cs typeface="Verdana"/>
              </a:rPr>
              <a:t>oxidu </a:t>
            </a:r>
            <a:r>
              <a:rPr sz="1400" spc="-5" dirty="0">
                <a:latin typeface="Verdana"/>
                <a:cs typeface="Verdana"/>
              </a:rPr>
              <a:t>chromitého</a:t>
            </a:r>
            <a:r>
              <a:rPr sz="1400" spc="109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neutrony</a:t>
            </a:r>
            <a:endParaRPr sz="1270" dirty="0">
              <a:latin typeface="Verdana"/>
              <a:cs typeface="Verdana"/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E008E90-53FA-4B65-B03B-F651E133C22D}"/>
              </a:ext>
            </a:extLst>
          </p:cNvPr>
          <p:cNvGrpSpPr/>
          <p:nvPr/>
        </p:nvGrpSpPr>
        <p:grpSpPr>
          <a:xfrm>
            <a:off x="910943" y="4226370"/>
            <a:ext cx="6546761" cy="579746"/>
            <a:chOff x="910944" y="3870120"/>
            <a:chExt cx="4814738" cy="579746"/>
          </a:xfrm>
          <a:pattFill prst="pct10">
            <a:fgClr>
              <a:srgbClr val="000000"/>
            </a:fgClr>
            <a:bgClr>
              <a:schemeClr val="bg1"/>
            </a:bgClr>
          </a:pattFill>
        </p:grpSpPr>
        <p:sp>
          <p:nvSpPr>
            <p:cNvPr id="9" name="object 9"/>
            <p:cNvSpPr txBox="1"/>
            <p:nvPr/>
          </p:nvSpPr>
          <p:spPr>
            <a:xfrm>
              <a:off x="2910419" y="3870120"/>
              <a:ext cx="365644" cy="225910"/>
            </a:xfrm>
            <a:prstGeom prst="rect">
              <a:avLst/>
            </a:prstGeom>
            <a:grpFill/>
          </p:spPr>
          <p:txBody>
            <a:bodyPr vert="horz" wrap="square" lIns="0" tIns="10365" rIns="0" bIns="0" rtlCol="0">
              <a:spAutoFit/>
            </a:bodyPr>
            <a:lstStyle/>
            <a:p>
              <a:pPr marL="11516">
                <a:spcBef>
                  <a:spcPts val="82"/>
                </a:spcBef>
              </a:pPr>
              <a:r>
                <a:rPr sz="1400" spc="-5" dirty="0">
                  <a:latin typeface="Verdana"/>
                  <a:cs typeface="Verdana"/>
                </a:rPr>
                <a:t>H</a:t>
              </a:r>
              <a:r>
                <a:rPr sz="1400" dirty="0">
                  <a:latin typeface="Verdana"/>
                  <a:cs typeface="Verdana"/>
                </a:rPr>
                <a:t>C</a:t>
              </a:r>
              <a:r>
                <a:rPr sz="1400" spc="-5" dirty="0">
                  <a:latin typeface="Verdana"/>
                  <a:cs typeface="Verdana"/>
                </a:rPr>
                <a:t>l</a:t>
              </a:r>
              <a:endParaRPr sz="1400" dirty="0">
                <a:latin typeface="Verdana"/>
                <a:cs typeface="Verdana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285935" y="3893610"/>
              <a:ext cx="365645" cy="225910"/>
            </a:xfrm>
            <a:prstGeom prst="rect">
              <a:avLst/>
            </a:prstGeom>
            <a:grpFill/>
          </p:spPr>
          <p:txBody>
            <a:bodyPr vert="horz" wrap="square" lIns="0" tIns="10365" rIns="0" bIns="0" rtlCol="0">
              <a:spAutoFit/>
            </a:bodyPr>
            <a:lstStyle/>
            <a:p>
              <a:pPr marL="34549">
                <a:spcBef>
                  <a:spcPts val="82"/>
                </a:spcBef>
              </a:pPr>
              <a:r>
                <a:rPr sz="1400" dirty="0">
                  <a:latin typeface="Verdana"/>
                  <a:cs typeface="Verdana"/>
                </a:rPr>
                <a:t>OH</a:t>
              </a:r>
              <a:r>
                <a:rPr sz="1400" baseline="30864" dirty="0">
                  <a:latin typeface="Verdana"/>
                  <a:cs typeface="Verdana"/>
                </a:rPr>
                <a:t>-</a:t>
              </a:r>
              <a:endParaRPr sz="1400" baseline="30864">
                <a:latin typeface="Verdana"/>
                <a:cs typeface="Verdana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910944" y="4077762"/>
              <a:ext cx="1778128" cy="372104"/>
            </a:xfrm>
            <a:prstGeom prst="rect">
              <a:avLst/>
            </a:prstGeom>
            <a:grpFill/>
          </p:spPr>
          <p:txBody>
            <a:bodyPr vert="horz" wrap="square" lIns="0" tIns="10365" rIns="0" bIns="0" rtlCol="0">
              <a:spAutoFit/>
            </a:bodyPr>
            <a:lstStyle/>
            <a:p>
              <a:pPr marL="34549">
                <a:spcBef>
                  <a:spcPts val="82"/>
                </a:spcBef>
              </a:pPr>
              <a:endParaRPr lang="cs-CZ" sz="1400" b="1" spc="-6" baseline="37037" dirty="0">
                <a:latin typeface="Verdana"/>
                <a:cs typeface="Verdana"/>
              </a:endParaRPr>
            </a:p>
            <a:p>
              <a:pPr marL="34549">
                <a:spcBef>
                  <a:spcPts val="82"/>
                </a:spcBef>
              </a:pPr>
              <a:r>
                <a:rPr sz="1400" b="1" spc="-6" baseline="37037" dirty="0">
                  <a:latin typeface="Verdana"/>
                  <a:cs typeface="Verdana"/>
                </a:rPr>
                <a:t>50</a:t>
              </a:r>
              <a:r>
                <a:rPr sz="2000" b="1" spc="-6" baseline="3968" dirty="0">
                  <a:latin typeface="Verdana"/>
                  <a:cs typeface="Verdana"/>
                </a:rPr>
                <a:t>Cr</a:t>
              </a:r>
              <a:r>
                <a:rPr sz="900" b="1" spc="-5" dirty="0">
                  <a:latin typeface="Verdana"/>
                  <a:cs typeface="Verdana"/>
                </a:rPr>
                <a:t>2</a:t>
              </a:r>
              <a:r>
                <a:rPr sz="2000" b="1" spc="-6" baseline="3968" dirty="0">
                  <a:latin typeface="Verdana"/>
                  <a:cs typeface="Verdana"/>
                </a:rPr>
                <a:t>O</a:t>
              </a:r>
              <a:r>
                <a:rPr sz="900" b="1" spc="-5" dirty="0">
                  <a:latin typeface="Verdana"/>
                  <a:cs typeface="Verdana"/>
                </a:rPr>
                <a:t>3</a:t>
              </a:r>
              <a:r>
                <a:rPr sz="2000" b="1" spc="-6" baseline="3968" dirty="0">
                  <a:latin typeface="Verdana"/>
                  <a:cs typeface="Verdana"/>
                </a:rPr>
                <a:t>(n,</a:t>
              </a:r>
              <a:r>
                <a:rPr sz="2000" b="1" spc="-6" baseline="3968" dirty="0">
                  <a:latin typeface="Symbol"/>
                  <a:cs typeface="Symbol"/>
                </a:rPr>
                <a:t></a:t>
              </a:r>
              <a:r>
                <a:rPr sz="2000" b="1" spc="-6" baseline="3968" dirty="0">
                  <a:latin typeface="Verdana"/>
                  <a:cs typeface="Verdana"/>
                </a:rPr>
                <a:t>)</a:t>
              </a:r>
              <a:r>
                <a:rPr sz="2000" b="1" spc="-251" baseline="3968" dirty="0">
                  <a:latin typeface="Verdana"/>
                  <a:cs typeface="Verdana"/>
                </a:rPr>
                <a:t> </a:t>
              </a:r>
              <a:r>
                <a:rPr sz="1400" b="1" spc="-6" baseline="37037" dirty="0">
                  <a:latin typeface="Verdana"/>
                  <a:cs typeface="Verdana"/>
                </a:rPr>
                <a:t>51</a:t>
              </a:r>
              <a:r>
                <a:rPr sz="2000" b="1" spc="-6" baseline="3968" dirty="0">
                  <a:latin typeface="Verdana"/>
                  <a:cs typeface="Verdana"/>
                </a:rPr>
                <a:t>Cr</a:t>
              </a:r>
              <a:r>
                <a:rPr sz="900" b="1" spc="-5" dirty="0">
                  <a:latin typeface="Verdana"/>
                  <a:cs typeface="Verdana"/>
                </a:rPr>
                <a:t>2</a:t>
              </a:r>
              <a:r>
                <a:rPr sz="2000" b="1" spc="-6" baseline="3968" dirty="0">
                  <a:latin typeface="Verdana"/>
                  <a:cs typeface="Verdana"/>
                </a:rPr>
                <a:t>O</a:t>
              </a:r>
              <a:r>
                <a:rPr sz="900" b="1" spc="-5" dirty="0">
                  <a:latin typeface="Verdana"/>
                  <a:cs typeface="Verdana"/>
                </a:rPr>
                <a:t>3</a:t>
              </a:r>
              <a:endParaRPr sz="900" dirty="0">
                <a:latin typeface="Verdana"/>
                <a:cs typeface="Verdana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459196" y="4077762"/>
              <a:ext cx="658161" cy="372104"/>
            </a:xfrm>
            <a:prstGeom prst="rect">
              <a:avLst/>
            </a:prstGeom>
            <a:grpFill/>
          </p:spPr>
          <p:txBody>
            <a:bodyPr vert="horz" wrap="square" lIns="0" tIns="10365" rIns="0" bIns="0" rtlCol="0">
              <a:spAutoFit/>
            </a:bodyPr>
            <a:lstStyle/>
            <a:p>
              <a:pPr marL="34549">
                <a:spcBef>
                  <a:spcPts val="82"/>
                </a:spcBef>
              </a:pPr>
              <a:endParaRPr lang="cs-CZ" sz="1400" b="1" spc="-6" baseline="37037" dirty="0">
                <a:latin typeface="Verdana"/>
                <a:cs typeface="Verdana"/>
              </a:endParaRPr>
            </a:p>
            <a:p>
              <a:pPr marL="34549">
                <a:spcBef>
                  <a:spcPts val="82"/>
                </a:spcBef>
              </a:pPr>
              <a:r>
                <a:rPr sz="1400" b="1" spc="-6" baseline="37037" dirty="0">
                  <a:latin typeface="Verdana"/>
                  <a:cs typeface="Verdana"/>
                </a:rPr>
                <a:t>51</a:t>
              </a:r>
              <a:r>
                <a:rPr sz="2000" b="1" spc="-6" baseline="3968" dirty="0">
                  <a:latin typeface="Verdana"/>
                  <a:cs typeface="Verdana"/>
                </a:rPr>
                <a:t>CrCl</a:t>
              </a:r>
              <a:r>
                <a:rPr sz="900" b="1" spc="-5" dirty="0">
                  <a:latin typeface="Verdana"/>
                  <a:cs typeface="Verdana"/>
                </a:rPr>
                <a:t>3</a:t>
              </a:r>
              <a:endParaRPr sz="900" dirty="0">
                <a:latin typeface="Verdana"/>
                <a:cs typeface="Verdana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4872925" y="4036861"/>
              <a:ext cx="852757" cy="302230"/>
            </a:xfrm>
            <a:prstGeom prst="rect">
              <a:avLst/>
            </a:prstGeom>
            <a:grpFill/>
          </p:spPr>
          <p:txBody>
            <a:bodyPr vert="horz" wrap="square" lIns="0" tIns="12668" rIns="0" bIns="0" rtlCol="0">
              <a:spAutoFit/>
            </a:bodyPr>
            <a:lstStyle/>
            <a:p>
              <a:pPr marR="27639" algn="r">
                <a:lnSpc>
                  <a:spcPts val="535"/>
                </a:lnSpc>
                <a:spcBef>
                  <a:spcPts val="100"/>
                </a:spcBef>
              </a:pPr>
              <a:endParaRPr lang="cs-CZ" sz="900" dirty="0">
                <a:latin typeface="Verdana"/>
                <a:cs typeface="Verdana"/>
              </a:endParaRPr>
            </a:p>
            <a:p>
              <a:pPr marR="27639" algn="r">
                <a:lnSpc>
                  <a:spcPts val="535"/>
                </a:lnSpc>
                <a:spcBef>
                  <a:spcPts val="100"/>
                </a:spcBef>
              </a:pPr>
              <a:endParaRPr sz="900" dirty="0">
                <a:latin typeface="Verdana"/>
                <a:cs typeface="Verdana"/>
              </a:endParaRPr>
            </a:p>
            <a:p>
              <a:pPr marL="34549">
                <a:lnSpc>
                  <a:spcPts val="1079"/>
                </a:lnSpc>
              </a:pPr>
              <a:r>
                <a:rPr sz="1400" b="1" spc="-6" baseline="37037" dirty="0">
                  <a:latin typeface="Verdana"/>
                  <a:cs typeface="Verdana"/>
                </a:rPr>
                <a:t>51</a:t>
              </a:r>
              <a:r>
                <a:rPr sz="2000" b="1" spc="-6" baseline="3968" dirty="0">
                  <a:latin typeface="Verdana"/>
                  <a:cs typeface="Verdana"/>
                </a:rPr>
                <a:t>CrO</a:t>
              </a:r>
              <a:r>
                <a:rPr sz="900" b="1" spc="-5" dirty="0">
                  <a:latin typeface="Verdana"/>
                  <a:cs typeface="Verdana"/>
                </a:rPr>
                <a:t>4</a:t>
              </a:r>
              <a:r>
                <a:rPr lang="cs-CZ" sz="900" b="1" spc="-5" dirty="0">
                  <a:latin typeface="Verdana"/>
                  <a:cs typeface="Verdana"/>
                </a:rPr>
                <a:t> </a:t>
              </a:r>
              <a:r>
                <a:rPr lang="cs-CZ" sz="900" b="1" spc="-5" baseline="30000" dirty="0">
                  <a:latin typeface="Verdana"/>
                  <a:cs typeface="Verdana"/>
                </a:rPr>
                <a:t> </a:t>
              </a:r>
              <a:r>
                <a:rPr lang="cs-CZ" sz="1600" b="1" spc="-5" baseline="30000" dirty="0">
                  <a:latin typeface="Verdana"/>
                  <a:cs typeface="Verdana"/>
                </a:rPr>
                <a:t>2-</a:t>
              </a:r>
              <a:endParaRPr sz="900" dirty="0">
                <a:latin typeface="Verdana"/>
                <a:cs typeface="Verdana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820591" y="4175189"/>
              <a:ext cx="518237" cy="69098"/>
            </a:xfrm>
            <a:custGeom>
              <a:avLst/>
              <a:gdLst/>
              <a:ahLst/>
              <a:cxnLst/>
              <a:rect l="l" t="t" r="r" b="b"/>
              <a:pathLst>
                <a:path w="571500" h="76200">
                  <a:moveTo>
                    <a:pt x="495300" y="0"/>
                  </a:moveTo>
                  <a:lnTo>
                    <a:pt x="495300" y="76200"/>
                  </a:lnTo>
                  <a:lnTo>
                    <a:pt x="558800" y="44450"/>
                  </a:lnTo>
                  <a:lnTo>
                    <a:pt x="508000" y="44450"/>
                  </a:lnTo>
                  <a:lnTo>
                    <a:pt x="508000" y="31750"/>
                  </a:lnTo>
                  <a:lnTo>
                    <a:pt x="558800" y="31750"/>
                  </a:lnTo>
                  <a:lnTo>
                    <a:pt x="495300" y="0"/>
                  </a:lnTo>
                  <a:close/>
                </a:path>
                <a:path w="571500" h="76200">
                  <a:moveTo>
                    <a:pt x="4953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495300" y="44450"/>
                  </a:lnTo>
                  <a:lnTo>
                    <a:pt x="495300" y="31750"/>
                  </a:lnTo>
                  <a:close/>
                </a:path>
                <a:path w="571500" h="76200">
                  <a:moveTo>
                    <a:pt x="558800" y="31750"/>
                  </a:moveTo>
                  <a:lnTo>
                    <a:pt x="508000" y="31750"/>
                  </a:lnTo>
                  <a:lnTo>
                    <a:pt x="508000" y="44450"/>
                  </a:lnTo>
                  <a:lnTo>
                    <a:pt x="558800" y="44450"/>
                  </a:lnTo>
                  <a:lnTo>
                    <a:pt x="571500" y="38100"/>
                  </a:lnTo>
                  <a:lnTo>
                    <a:pt x="5588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71654" y="4187064"/>
              <a:ext cx="414589" cy="69098"/>
            </a:xfrm>
            <a:custGeom>
              <a:avLst/>
              <a:gdLst/>
              <a:ahLst/>
              <a:cxnLst/>
              <a:rect l="l" t="t" r="r" b="b"/>
              <a:pathLst>
                <a:path w="457200" h="76200">
                  <a:moveTo>
                    <a:pt x="381000" y="0"/>
                  </a:moveTo>
                  <a:lnTo>
                    <a:pt x="381000" y="76200"/>
                  </a:lnTo>
                  <a:lnTo>
                    <a:pt x="444500" y="44450"/>
                  </a:lnTo>
                  <a:lnTo>
                    <a:pt x="393700" y="44450"/>
                  </a:lnTo>
                  <a:lnTo>
                    <a:pt x="393700" y="31750"/>
                  </a:lnTo>
                  <a:lnTo>
                    <a:pt x="444500" y="31750"/>
                  </a:lnTo>
                  <a:lnTo>
                    <a:pt x="381000" y="0"/>
                  </a:lnTo>
                  <a:close/>
                </a:path>
                <a:path w="457200" h="76200">
                  <a:moveTo>
                    <a:pt x="3810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81000" y="44450"/>
                  </a:lnTo>
                  <a:lnTo>
                    <a:pt x="381000" y="31750"/>
                  </a:lnTo>
                  <a:close/>
                </a:path>
                <a:path w="457200" h="76200">
                  <a:moveTo>
                    <a:pt x="444500" y="31750"/>
                  </a:moveTo>
                  <a:lnTo>
                    <a:pt x="393700" y="31750"/>
                  </a:lnTo>
                  <a:lnTo>
                    <a:pt x="393700" y="44450"/>
                  </a:lnTo>
                  <a:lnTo>
                    <a:pt x="444500" y="44450"/>
                  </a:lnTo>
                  <a:lnTo>
                    <a:pt x="457200" y="38100"/>
                  </a:lnTo>
                  <a:lnTo>
                    <a:pt x="4445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88353" y="788863"/>
            <a:ext cx="1569351" cy="233732"/>
          </a:xfrm>
          <a:prstGeom prst="rect">
            <a:avLst/>
          </a:prstGeom>
          <a:pattFill prst="pct5">
            <a:fgClr>
              <a:srgbClr val="000000"/>
            </a:fgClr>
            <a:bgClr>
              <a:schemeClr val="bg1"/>
            </a:bgClr>
          </a:pattFill>
          <a:ln w="9144">
            <a:solidFill>
              <a:srgbClr val="000000"/>
            </a:solidFill>
          </a:ln>
        </p:spPr>
        <p:txBody>
          <a:bodyPr vert="horz" wrap="square" lIns="0" tIns="37428" rIns="0" bIns="0" rtlCol="0">
            <a:spAutoFit/>
          </a:bodyPr>
          <a:lstStyle/>
          <a:p>
            <a:pPr marL="88100">
              <a:spcBef>
                <a:spcPts val="295"/>
              </a:spcBef>
            </a:pPr>
            <a:r>
              <a:rPr sz="1270" spc="-9" dirty="0">
                <a:latin typeface="Times New Roman"/>
                <a:cs typeface="Times New Roman"/>
              </a:rPr>
              <a:t>výroba </a:t>
            </a:r>
            <a:r>
              <a:rPr sz="1224" baseline="30864" dirty="0">
                <a:latin typeface="Times New Roman"/>
                <a:cs typeface="Times New Roman"/>
              </a:rPr>
              <a:t>14</a:t>
            </a:r>
            <a:r>
              <a:rPr sz="1270" dirty="0">
                <a:latin typeface="Times New Roman"/>
                <a:cs typeface="Times New Roman"/>
              </a:rPr>
              <a:t>C</a:t>
            </a:r>
            <a:r>
              <a:rPr sz="1270" spc="27" dirty="0">
                <a:latin typeface="Times New Roman"/>
                <a:cs typeface="Times New Roman"/>
              </a:rPr>
              <a:t> </a:t>
            </a:r>
            <a:r>
              <a:rPr sz="1270" spc="-5" dirty="0">
                <a:latin typeface="Times New Roman"/>
                <a:cs typeface="Times New Roman"/>
              </a:rPr>
              <a:t>benzenu</a:t>
            </a:r>
            <a:endParaRPr sz="127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12978" y="2074238"/>
            <a:ext cx="2595790" cy="425421"/>
          </a:xfrm>
          <a:prstGeom prst="rect">
            <a:avLst/>
          </a:prstGeom>
          <a:pattFill prst="pct5">
            <a:fgClr>
              <a:srgbClr val="000000"/>
            </a:fgClr>
            <a:bgClr>
              <a:schemeClr val="bg1"/>
            </a:bgClr>
          </a:pattFill>
          <a:ln w="9144">
            <a:solidFill>
              <a:srgbClr val="000000"/>
            </a:solidFill>
          </a:ln>
        </p:spPr>
        <p:txBody>
          <a:bodyPr vert="horz" wrap="square" lIns="0" tIns="40307" rIns="0" bIns="0" rtlCol="0">
            <a:spAutoFit/>
          </a:bodyPr>
          <a:lstStyle/>
          <a:p>
            <a:pPr marL="88676" marR="369098">
              <a:lnSpc>
                <a:spcPts val="1505"/>
              </a:lnSpc>
              <a:spcBef>
                <a:spcPts val="317"/>
              </a:spcBef>
            </a:pPr>
            <a:r>
              <a:rPr sz="1270" spc="-9" dirty="0">
                <a:latin typeface="Times New Roman"/>
                <a:cs typeface="Times New Roman"/>
              </a:rPr>
              <a:t>výroba </a:t>
            </a:r>
            <a:r>
              <a:rPr sz="1224" baseline="30864" dirty="0">
                <a:latin typeface="Times New Roman"/>
                <a:cs typeface="Times New Roman"/>
              </a:rPr>
              <a:t>14</a:t>
            </a:r>
            <a:r>
              <a:rPr sz="1270" dirty="0">
                <a:latin typeface="Times New Roman"/>
                <a:cs typeface="Times New Roman"/>
              </a:rPr>
              <a:t>C </a:t>
            </a:r>
            <a:r>
              <a:rPr sz="1270" spc="-9" dirty="0">
                <a:latin typeface="Times New Roman"/>
                <a:cs typeface="Times New Roman"/>
              </a:rPr>
              <a:t>karboxylové </a:t>
            </a:r>
            <a:r>
              <a:rPr sz="1270" spc="-5" dirty="0">
                <a:latin typeface="Times New Roman"/>
                <a:cs typeface="Times New Roman"/>
              </a:rPr>
              <a:t>kyseliny  pomocí Grignardova</a:t>
            </a:r>
            <a:r>
              <a:rPr sz="1270" spc="-18" dirty="0">
                <a:latin typeface="Times New Roman"/>
                <a:cs typeface="Times New Roman"/>
              </a:rPr>
              <a:t> </a:t>
            </a:r>
            <a:r>
              <a:rPr sz="1270" spc="-5" dirty="0">
                <a:latin typeface="Times New Roman"/>
                <a:cs typeface="Times New Roman"/>
              </a:rPr>
              <a:t>činidla</a:t>
            </a:r>
            <a:endParaRPr sz="1270" dirty="0">
              <a:latin typeface="Times New Roman"/>
              <a:cs typeface="Times New Roman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17DA1FB-4723-44BB-90EF-93B63713ADFF}"/>
              </a:ext>
            </a:extLst>
          </p:cNvPr>
          <p:cNvSpPr txBox="1"/>
          <p:nvPr/>
        </p:nvSpPr>
        <p:spPr>
          <a:xfrm>
            <a:off x="480575" y="2816901"/>
            <a:ext cx="5345324" cy="792525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57582">
              <a:spcBef>
                <a:spcPts val="82"/>
              </a:spcBef>
            </a:pPr>
            <a:r>
              <a:rPr lang="cs-CZ" sz="1600" b="1" spc="-9" dirty="0">
                <a:solidFill>
                  <a:srgbClr val="0070C0"/>
                </a:solidFill>
                <a:latin typeface="Verdana"/>
                <a:cs typeface="Verdana"/>
              </a:rPr>
              <a:t>Zavádění tritia</a:t>
            </a:r>
            <a:r>
              <a:rPr lang="cs-CZ" b="1" spc="-9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cs-CZ" sz="1400" spc="-9" dirty="0">
                <a:latin typeface="Verdana"/>
                <a:cs typeface="Verdana"/>
              </a:rPr>
              <a:t>je </a:t>
            </a:r>
            <a:r>
              <a:rPr lang="cs-CZ" sz="1400" spc="-5" dirty="0">
                <a:latin typeface="Verdana"/>
                <a:cs typeface="Verdana"/>
              </a:rPr>
              <a:t>založeno</a:t>
            </a:r>
            <a:r>
              <a:rPr lang="cs-CZ" sz="1400" spc="82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především:</a:t>
            </a:r>
          </a:p>
          <a:p>
            <a:pPr marL="377449" indent="-342900">
              <a:spcBef>
                <a:spcPts val="82"/>
              </a:spcBef>
              <a:buFont typeface="Wingdings" panose="05000000000000000000" pitchFamily="2" charset="2"/>
              <a:buChar char="§"/>
            </a:pPr>
            <a:r>
              <a:rPr lang="pt-BR" sz="2000" spc="-6" baseline="3968" dirty="0">
                <a:latin typeface="Verdana"/>
                <a:cs typeface="Verdana"/>
              </a:rPr>
              <a:t>na adici </a:t>
            </a:r>
            <a:r>
              <a:rPr lang="pt-BR" sz="1400" baseline="37037" dirty="0">
                <a:latin typeface="Verdana"/>
                <a:cs typeface="Verdana"/>
              </a:rPr>
              <a:t>3</a:t>
            </a:r>
            <a:r>
              <a:rPr lang="pt-BR" sz="2000" baseline="3968" dirty="0">
                <a:latin typeface="Verdana"/>
                <a:cs typeface="Verdana"/>
              </a:rPr>
              <a:t>H</a:t>
            </a:r>
            <a:r>
              <a:rPr lang="pt-BR" sz="1000" dirty="0">
                <a:latin typeface="Verdana"/>
                <a:cs typeface="Verdana"/>
              </a:rPr>
              <a:t>2 </a:t>
            </a:r>
            <a:r>
              <a:rPr lang="pt-BR" sz="2000" spc="-6" baseline="3968" dirty="0">
                <a:latin typeface="Verdana"/>
                <a:cs typeface="Verdana"/>
              </a:rPr>
              <a:t>na dvojnou</a:t>
            </a:r>
            <a:r>
              <a:rPr lang="pt-BR" sz="2000" spc="-218" baseline="3968" dirty="0">
                <a:latin typeface="Verdana"/>
                <a:cs typeface="Verdana"/>
              </a:rPr>
              <a:t> </a:t>
            </a:r>
            <a:r>
              <a:rPr lang="pt-BR" sz="2000" spc="-14" baseline="3968" dirty="0">
                <a:latin typeface="Verdana"/>
                <a:cs typeface="Verdana"/>
              </a:rPr>
              <a:t>vazbu</a:t>
            </a:r>
            <a:endParaRPr lang="cs-CZ" sz="2000" spc="-14" baseline="3968" dirty="0">
              <a:latin typeface="Verdana"/>
              <a:cs typeface="Verdana"/>
            </a:endParaRPr>
          </a:p>
          <a:p>
            <a:pPr marL="377449" indent="-342900">
              <a:spcBef>
                <a:spcPts val="23"/>
              </a:spcBef>
              <a:buFont typeface="Wingdings" panose="05000000000000000000" pitchFamily="2" charset="2"/>
              <a:buChar char="§"/>
            </a:pPr>
            <a:r>
              <a:rPr lang="pt-BR" sz="2000" spc="-6" baseline="3968" dirty="0">
                <a:latin typeface="Verdana"/>
                <a:cs typeface="Verdana"/>
              </a:rPr>
              <a:t>pomocí </a:t>
            </a:r>
            <a:r>
              <a:rPr lang="pt-BR" sz="2000" spc="-6" baseline="3968" dirty="0">
                <a:solidFill>
                  <a:srgbClr val="0000FF"/>
                </a:solidFill>
                <a:latin typeface="Verdana"/>
                <a:cs typeface="Verdana"/>
              </a:rPr>
              <a:t>redukujících tritidů </a:t>
            </a:r>
            <a:r>
              <a:rPr lang="pt-BR" sz="2000" b="1" baseline="3968" dirty="0">
                <a:latin typeface="Verdana"/>
                <a:cs typeface="Verdana"/>
              </a:rPr>
              <a:t>LiAl</a:t>
            </a:r>
            <a:r>
              <a:rPr lang="pt-BR" sz="1400" b="1" baseline="37037" dirty="0">
                <a:latin typeface="Verdana"/>
                <a:cs typeface="Verdana"/>
              </a:rPr>
              <a:t>3</a:t>
            </a:r>
            <a:r>
              <a:rPr lang="pt-BR" sz="2000" b="1" baseline="3968" dirty="0">
                <a:latin typeface="Verdana"/>
                <a:cs typeface="Verdana"/>
              </a:rPr>
              <a:t>H</a:t>
            </a:r>
            <a:r>
              <a:rPr lang="pt-BR" sz="1000" b="1" dirty="0">
                <a:latin typeface="Verdana"/>
                <a:cs typeface="Verdana"/>
              </a:rPr>
              <a:t>4</a:t>
            </a:r>
            <a:r>
              <a:rPr lang="pt-BR" sz="2000" b="1" baseline="3968" dirty="0">
                <a:latin typeface="Verdana"/>
                <a:cs typeface="Verdana"/>
              </a:rPr>
              <a:t>,</a:t>
            </a:r>
            <a:r>
              <a:rPr lang="pt-BR" sz="2000" b="1" spc="-27" baseline="3968" dirty="0">
                <a:latin typeface="Verdana"/>
                <a:cs typeface="Verdana"/>
              </a:rPr>
              <a:t> </a:t>
            </a:r>
            <a:r>
              <a:rPr lang="pt-BR" sz="2000" b="1" spc="-6" baseline="3968" dirty="0">
                <a:latin typeface="Verdana"/>
                <a:cs typeface="Verdana"/>
              </a:rPr>
              <a:t>NaB</a:t>
            </a:r>
            <a:r>
              <a:rPr lang="pt-BR" sz="1400" b="1" spc="-6" baseline="37037" dirty="0">
                <a:latin typeface="Verdana"/>
                <a:cs typeface="Verdana"/>
              </a:rPr>
              <a:t>3</a:t>
            </a:r>
            <a:r>
              <a:rPr lang="pt-BR" sz="2000" b="1" spc="-6" baseline="3968" dirty="0">
                <a:latin typeface="Verdana"/>
                <a:cs typeface="Verdana"/>
              </a:rPr>
              <a:t>H</a:t>
            </a:r>
            <a:r>
              <a:rPr lang="pt-BR" sz="1000" b="1" spc="-5" dirty="0">
                <a:latin typeface="Verdana"/>
                <a:cs typeface="Verdana"/>
              </a:rPr>
              <a:t>4</a:t>
            </a:r>
            <a:endParaRPr lang="cs-CZ" sz="1600" dirty="0">
              <a:latin typeface="Verdana"/>
              <a:cs typeface="Verdana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AC6DC82-DB91-4B10-A495-35605BEB2C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</a:t>
            </a:fld>
            <a:endParaRPr lang="cs-CZ"/>
          </a:p>
        </p:txBody>
      </p:sp>
      <p:grpSp>
        <p:nvGrpSpPr>
          <p:cNvPr id="21" name="object 8">
            <a:extLst>
              <a:ext uri="{FF2B5EF4-FFF2-40B4-BE49-F238E27FC236}">
                <a16:creationId xmlns:a16="http://schemas.microsoft.com/office/drawing/2014/main" id="{89D87951-643F-4FF2-B2BA-D4165399ECBA}"/>
              </a:ext>
            </a:extLst>
          </p:cNvPr>
          <p:cNvGrpSpPr/>
          <p:nvPr/>
        </p:nvGrpSpPr>
        <p:grpSpPr>
          <a:xfrm>
            <a:off x="880793" y="5484686"/>
            <a:ext cx="5958186" cy="1349691"/>
            <a:chOff x="902208" y="1755648"/>
            <a:chExt cx="6062980" cy="1618615"/>
          </a:xfrm>
        </p:grpSpPr>
        <p:pic>
          <p:nvPicPr>
            <p:cNvPr id="22" name="object 9">
              <a:extLst>
                <a:ext uri="{FF2B5EF4-FFF2-40B4-BE49-F238E27FC236}">
                  <a16:creationId xmlns:a16="http://schemas.microsoft.com/office/drawing/2014/main" id="{3FA4D9D1-B4DC-45B0-9A01-6589012A8F9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4748" y="1841951"/>
              <a:ext cx="3203346" cy="1300839"/>
            </a:xfrm>
            <a:prstGeom prst="rect">
              <a:avLst/>
            </a:prstGeom>
          </p:spPr>
        </p:pic>
        <p:pic>
          <p:nvPicPr>
            <p:cNvPr id="23" name="object 10">
              <a:extLst>
                <a:ext uri="{FF2B5EF4-FFF2-40B4-BE49-F238E27FC236}">
                  <a16:creationId xmlns:a16="http://schemas.microsoft.com/office/drawing/2014/main" id="{C51761E2-1319-4238-AE72-C0AE7E5B46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2208" y="1755648"/>
              <a:ext cx="6062471" cy="1618488"/>
            </a:xfrm>
            <a:prstGeom prst="rect">
              <a:avLst/>
            </a:prstGeom>
          </p:spPr>
        </p:pic>
      </p:grpSp>
      <p:sp>
        <p:nvSpPr>
          <p:cNvPr id="24" name="object 2">
            <a:extLst>
              <a:ext uri="{FF2B5EF4-FFF2-40B4-BE49-F238E27FC236}">
                <a16:creationId xmlns:a16="http://schemas.microsoft.com/office/drawing/2014/main" id="{131D4AA0-2D89-4BF6-ACA4-BD183B84FE31}"/>
              </a:ext>
            </a:extLst>
          </p:cNvPr>
          <p:cNvSpPr txBox="1"/>
          <p:nvPr/>
        </p:nvSpPr>
        <p:spPr>
          <a:xfrm>
            <a:off x="481660" y="5162419"/>
            <a:ext cx="6531812" cy="233732"/>
          </a:xfrm>
          <a:prstGeom prst="rect">
            <a:avLst/>
          </a:prstGeom>
          <a:pattFill prst="pct5">
            <a:fgClr>
              <a:srgbClr val="000000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400" b="1" spc="-9" dirty="0" err="1">
                <a:solidFill>
                  <a:srgbClr val="0070C0"/>
                </a:solidFill>
                <a:latin typeface="Verdana"/>
                <a:cs typeface="Verdana"/>
              </a:rPr>
              <a:t>Další</a:t>
            </a:r>
            <a:r>
              <a:rPr sz="1400" b="1" spc="-9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b="1" spc="-5" dirty="0" err="1">
                <a:solidFill>
                  <a:srgbClr val="0070C0"/>
                </a:solidFill>
                <a:latin typeface="Verdana"/>
                <a:cs typeface="Verdana"/>
              </a:rPr>
              <a:t>příklad</a:t>
            </a:r>
            <a:r>
              <a:rPr sz="1400" b="1" spc="-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cs-CZ" sz="1400" b="1" spc="-5" dirty="0">
                <a:solidFill>
                  <a:srgbClr val="0070C0"/>
                </a:solidFill>
                <a:latin typeface="Verdana"/>
                <a:cs typeface="Verdana"/>
              </a:rPr>
              <a:t>využití </a:t>
            </a:r>
            <a:r>
              <a:rPr sz="1400" b="1" spc="-5" dirty="0" err="1">
                <a:solidFill>
                  <a:srgbClr val="0070C0"/>
                </a:solidFill>
                <a:latin typeface="Verdana"/>
                <a:cs typeface="Verdana"/>
              </a:rPr>
              <a:t>značených</a:t>
            </a:r>
            <a:r>
              <a:rPr sz="1400" b="1" spc="-5" dirty="0">
                <a:solidFill>
                  <a:srgbClr val="0070C0"/>
                </a:solidFill>
                <a:latin typeface="Verdana"/>
                <a:cs typeface="Verdana"/>
              </a:rPr>
              <a:t> sloučenin </a:t>
            </a:r>
            <a:r>
              <a:rPr sz="1400" b="1" spc="-9" dirty="0">
                <a:solidFill>
                  <a:srgbClr val="0070C0"/>
                </a:solidFill>
                <a:latin typeface="Verdana"/>
                <a:cs typeface="Verdana"/>
              </a:rPr>
              <a:t>a </a:t>
            </a:r>
            <a:r>
              <a:rPr sz="1400" b="1" spc="-5" dirty="0">
                <a:solidFill>
                  <a:srgbClr val="0070C0"/>
                </a:solidFill>
                <a:latin typeface="Verdana"/>
                <a:cs typeface="Verdana"/>
              </a:rPr>
              <a:t>procesu</a:t>
            </a:r>
            <a:r>
              <a:rPr sz="1400" b="1" spc="9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b="1" spc="-9" dirty="0">
                <a:solidFill>
                  <a:srgbClr val="0070C0"/>
                </a:solidFill>
                <a:latin typeface="Verdana"/>
                <a:cs typeface="Verdana"/>
              </a:rPr>
              <a:t>značení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18" name="Ostatní4-1">
            <a:hlinkClick r:id="" action="ppaction://media"/>
            <a:extLst>
              <a:ext uri="{FF2B5EF4-FFF2-40B4-BE49-F238E27FC236}">
                <a16:creationId xmlns:a16="http://schemas.microsoft.com/office/drawing/2014/main" id="{EB06A970-B4BE-4085-B08A-B6B288E51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10550" y="788863"/>
            <a:ext cx="609600" cy="609600"/>
          </a:xfrm>
          <a:prstGeom prst="rect">
            <a:avLst/>
          </a:prstGeom>
        </p:spPr>
      </p:pic>
      <p:pic>
        <p:nvPicPr>
          <p:cNvPr id="25" name="Ostatní4-3">
            <a:hlinkClick r:id="" action="ppaction://media"/>
            <a:extLst>
              <a:ext uri="{FF2B5EF4-FFF2-40B4-BE49-F238E27FC236}">
                <a16:creationId xmlns:a16="http://schemas.microsoft.com/office/drawing/2014/main" id="{044DB33C-959B-43CF-AC37-026EAEFEF3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04442" y="40167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9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42979" y="517731"/>
            <a:ext cx="7905414" cy="230479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7486" rIns="0" bIns="0" rtlCol="0">
            <a:spAutoFit/>
          </a:bodyPr>
          <a:lstStyle/>
          <a:p>
            <a:pPr marL="5653094" marR="444531" indent="-5488986">
              <a:lnSpc>
                <a:spcPct val="101499"/>
              </a:lnSpc>
              <a:spcBef>
                <a:spcPts val="59"/>
              </a:spcBef>
            </a:pPr>
            <a:r>
              <a:rPr sz="1600" b="1" spc="-9" dirty="0" err="1">
                <a:solidFill>
                  <a:srgbClr val="C00000"/>
                </a:solidFill>
                <a:latin typeface="Verdana"/>
                <a:cs typeface="Verdana"/>
              </a:rPr>
              <a:t>Značení</a:t>
            </a:r>
            <a:r>
              <a:rPr sz="1600" b="1" spc="-9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b="1" spc="-5" dirty="0" err="1">
                <a:solidFill>
                  <a:srgbClr val="C00000"/>
                </a:solidFill>
                <a:latin typeface="Verdana"/>
                <a:cs typeface="Verdana"/>
              </a:rPr>
              <a:t>izotopickou</a:t>
            </a:r>
            <a:r>
              <a:rPr sz="16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b="1" spc="-9" dirty="0" err="1">
                <a:solidFill>
                  <a:srgbClr val="C00000"/>
                </a:solidFill>
                <a:latin typeface="Verdana"/>
                <a:cs typeface="Verdana"/>
              </a:rPr>
              <a:t>výměnou</a:t>
            </a:r>
            <a:endParaRPr sz="1600" dirty="0">
              <a:solidFill>
                <a:srgbClr val="C00000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51" dirty="0">
              <a:latin typeface="Verdana"/>
              <a:cs typeface="Verdana"/>
            </a:endParaRPr>
          </a:p>
          <a:p>
            <a:pPr marL="69098" marR="114587">
              <a:lnSpc>
                <a:spcPct val="101400"/>
              </a:lnSpc>
            </a:pPr>
            <a:r>
              <a:rPr sz="1270" spc="-9" dirty="0">
                <a:latin typeface="Verdana"/>
                <a:cs typeface="Verdana"/>
              </a:rPr>
              <a:t>Jde </a:t>
            </a:r>
            <a:r>
              <a:rPr sz="1270" spc="-5" dirty="0">
                <a:latin typeface="Verdana"/>
                <a:cs typeface="Verdana"/>
              </a:rPr>
              <a:t>o přípravu značených sloučenin, kdy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mezi </a:t>
            </a:r>
            <a:r>
              <a:rPr sz="1270" spc="-9" dirty="0">
                <a:latin typeface="Verdana"/>
                <a:cs typeface="Verdana"/>
              </a:rPr>
              <a:t>dvěma </a:t>
            </a:r>
            <a:r>
              <a:rPr sz="1270" spc="-5" dirty="0">
                <a:latin typeface="Verdana"/>
                <a:cs typeface="Verdana"/>
              </a:rPr>
              <a:t>molekulami, z nichž </a:t>
            </a:r>
            <a:r>
              <a:rPr sz="1270" spc="-9" dirty="0">
                <a:latin typeface="Verdana"/>
                <a:cs typeface="Verdana"/>
              </a:rPr>
              <a:t>je jedna </a:t>
            </a:r>
            <a:r>
              <a:rPr sz="1270" spc="-5" dirty="0">
                <a:latin typeface="Verdana"/>
                <a:cs typeface="Verdana"/>
              </a:rPr>
              <a:t>značená,  vyměňují dva izotopy </a:t>
            </a:r>
            <a:r>
              <a:rPr sz="1270" dirty="0">
                <a:latin typeface="Verdana"/>
                <a:cs typeface="Verdana"/>
              </a:rPr>
              <a:t>téhož </a:t>
            </a:r>
            <a:r>
              <a:rPr sz="1270" spc="-9" dirty="0">
                <a:latin typeface="Verdana"/>
                <a:cs typeface="Verdana"/>
              </a:rPr>
              <a:t>prvku </a:t>
            </a:r>
            <a:r>
              <a:rPr sz="1270" spc="-5" dirty="0">
                <a:latin typeface="Verdana"/>
                <a:cs typeface="Verdana"/>
              </a:rPr>
              <a:t>(nejčastěji</a:t>
            </a:r>
            <a:r>
              <a:rPr sz="1270" spc="-18" dirty="0">
                <a:latin typeface="Verdana"/>
                <a:cs typeface="Verdana"/>
              </a:rPr>
              <a:t> </a:t>
            </a:r>
            <a:r>
              <a:rPr sz="1270" dirty="0">
                <a:latin typeface="Verdana"/>
                <a:cs typeface="Verdana"/>
              </a:rPr>
              <a:t>tritia)</a:t>
            </a:r>
          </a:p>
          <a:p>
            <a:pPr marL="69098" marR="62188">
              <a:lnSpc>
                <a:spcPct val="101400"/>
              </a:lnSpc>
              <a:spcBef>
                <a:spcPts val="1328"/>
              </a:spcBef>
            </a:pPr>
            <a:r>
              <a:rPr sz="1270" b="1" spc="-5" dirty="0">
                <a:solidFill>
                  <a:srgbClr val="0000FF"/>
                </a:solidFill>
                <a:latin typeface="Verdana"/>
                <a:cs typeface="Verdana"/>
              </a:rPr>
              <a:t>Provedení</a:t>
            </a:r>
            <a:r>
              <a:rPr sz="1270" b="1" spc="-5" dirty="0">
                <a:latin typeface="Verdana"/>
                <a:cs typeface="Verdana"/>
              </a:rPr>
              <a:t>: </a:t>
            </a:r>
            <a:r>
              <a:rPr sz="1270" spc="-5" dirty="0">
                <a:latin typeface="Verdana"/>
                <a:cs typeface="Verdana"/>
              </a:rPr>
              <a:t>Do </a:t>
            </a:r>
            <a:r>
              <a:rPr sz="1270" spc="-9" dirty="0">
                <a:latin typeface="Verdana"/>
                <a:cs typeface="Verdana"/>
              </a:rPr>
              <a:t>kontaktu se </a:t>
            </a:r>
            <a:r>
              <a:rPr sz="1270" dirty="0">
                <a:latin typeface="Verdana"/>
                <a:cs typeface="Verdana"/>
              </a:rPr>
              <a:t>uvedou </a:t>
            </a:r>
            <a:r>
              <a:rPr sz="1270" spc="-9" dirty="0">
                <a:latin typeface="Verdana"/>
                <a:cs typeface="Verdana"/>
              </a:rPr>
              <a:t>kontakt sloučenin </a:t>
            </a:r>
            <a:r>
              <a:rPr sz="1270" spc="-5" dirty="0">
                <a:latin typeface="Verdana"/>
                <a:cs typeface="Verdana"/>
              </a:rPr>
              <a:t>s tritiovanou vodou. </a:t>
            </a:r>
            <a:r>
              <a:rPr sz="1270" spc="-9" dirty="0">
                <a:latin typeface="Verdana"/>
                <a:cs typeface="Verdana"/>
              </a:rPr>
              <a:t>Je </a:t>
            </a:r>
            <a:r>
              <a:rPr sz="1270" spc="-5" dirty="0">
                <a:latin typeface="Verdana"/>
                <a:cs typeface="Verdana"/>
              </a:rPr>
              <a:t>nutné, </a:t>
            </a:r>
            <a:r>
              <a:rPr sz="1270" dirty="0">
                <a:latin typeface="Verdana"/>
                <a:cs typeface="Verdana"/>
              </a:rPr>
              <a:t>aby </a:t>
            </a:r>
            <a:r>
              <a:rPr sz="1270" spc="-9" dirty="0">
                <a:latin typeface="Verdana"/>
                <a:cs typeface="Verdana"/>
              </a:rPr>
              <a:t>vazba  </a:t>
            </a:r>
            <a:r>
              <a:rPr sz="1270" spc="-5" dirty="0">
                <a:latin typeface="Verdana"/>
                <a:cs typeface="Verdana"/>
              </a:rPr>
              <a:t>v obou sloučeninách s vodíkem </a:t>
            </a:r>
            <a:r>
              <a:rPr sz="1270" spc="-9" dirty="0">
                <a:latin typeface="Verdana"/>
                <a:cs typeface="Verdana"/>
              </a:rPr>
              <a:t>podléhala alespoň </a:t>
            </a:r>
            <a:r>
              <a:rPr sz="1270" b="1" spc="-5" dirty="0">
                <a:latin typeface="Verdana"/>
                <a:cs typeface="Verdana"/>
              </a:rPr>
              <a:t>minimální</a:t>
            </a:r>
            <a:r>
              <a:rPr sz="1270" b="1" spc="118" dirty="0">
                <a:latin typeface="Verdana"/>
                <a:cs typeface="Verdana"/>
              </a:rPr>
              <a:t> </a:t>
            </a:r>
            <a:r>
              <a:rPr sz="1270" b="1" spc="-5" dirty="0">
                <a:latin typeface="Verdana"/>
                <a:cs typeface="Verdana"/>
              </a:rPr>
              <a:t>disociaci</a:t>
            </a:r>
            <a:r>
              <a:rPr sz="1270" spc="-5" dirty="0">
                <a:latin typeface="Verdana"/>
                <a:cs typeface="Verdana"/>
              </a:rPr>
              <a:t>.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36"/>
              </a:spcBef>
            </a:pPr>
            <a:endParaRPr sz="1315" dirty="0">
              <a:latin typeface="Verdana"/>
              <a:cs typeface="Verdana"/>
            </a:endParaRPr>
          </a:p>
          <a:p>
            <a:pPr marL="475050">
              <a:tabLst>
                <a:tab pos="1298470" algn="l"/>
                <a:tab pos="1603076" algn="l"/>
                <a:tab pos="2626306" algn="l"/>
                <a:tab pos="3505579" algn="l"/>
              </a:tabLst>
            </a:pPr>
            <a:r>
              <a:rPr sz="2400" b="1" spc="-20" baseline="3968" dirty="0">
                <a:latin typeface="Verdana"/>
                <a:cs typeface="Verdana"/>
              </a:rPr>
              <a:t>RO</a:t>
            </a:r>
            <a:r>
              <a:rPr sz="2400" b="1" baseline="3968" dirty="0">
                <a:latin typeface="Verdana"/>
                <a:cs typeface="Verdana"/>
              </a:rPr>
              <a:t> </a:t>
            </a:r>
            <a:r>
              <a:rPr sz="2400" b="1" spc="-6" baseline="3968" dirty="0">
                <a:latin typeface="Verdana"/>
                <a:cs typeface="Verdana"/>
              </a:rPr>
              <a:t>-</a:t>
            </a:r>
            <a:r>
              <a:rPr sz="1600" b="1" spc="-6" baseline="37037" dirty="0">
                <a:latin typeface="Verdana"/>
                <a:cs typeface="Verdana"/>
              </a:rPr>
              <a:t>1</a:t>
            </a:r>
            <a:r>
              <a:rPr sz="2400" b="1" spc="-6" baseline="3968" dirty="0">
                <a:latin typeface="Verdana"/>
                <a:cs typeface="Verdana"/>
              </a:rPr>
              <a:t>H	</a:t>
            </a:r>
            <a:r>
              <a:rPr sz="2400" b="1" spc="-14" baseline="3968" dirty="0">
                <a:latin typeface="Verdana"/>
                <a:cs typeface="Verdana"/>
              </a:rPr>
              <a:t>+	</a:t>
            </a:r>
            <a:r>
              <a:rPr sz="1600" b="1" baseline="37037" dirty="0">
                <a:solidFill>
                  <a:srgbClr val="0000FF"/>
                </a:solidFill>
                <a:latin typeface="Verdana"/>
                <a:cs typeface="Verdana"/>
              </a:rPr>
              <a:t>3</a:t>
            </a:r>
            <a:r>
              <a:rPr sz="2400" b="1" baseline="3968" dirty="0">
                <a:solidFill>
                  <a:srgbClr val="0000FF"/>
                </a:solidFill>
                <a:latin typeface="Verdana"/>
                <a:cs typeface="Verdana"/>
              </a:rPr>
              <a:t>H</a:t>
            </a:r>
            <a:r>
              <a:rPr sz="1600" b="1" baseline="37037" dirty="0">
                <a:latin typeface="Verdana"/>
                <a:cs typeface="Verdana"/>
              </a:rPr>
              <a:t>1</a:t>
            </a:r>
            <a:r>
              <a:rPr sz="2400" b="1" baseline="3968" dirty="0">
                <a:latin typeface="Verdana"/>
                <a:cs typeface="Verdana"/>
              </a:rPr>
              <a:t>HO	</a:t>
            </a:r>
            <a:r>
              <a:rPr lang="cs-CZ" sz="2400" b="1" baseline="3968" dirty="0">
                <a:latin typeface="Verdana"/>
                <a:cs typeface="Verdana"/>
              </a:rPr>
              <a:t>    </a:t>
            </a:r>
            <a:r>
              <a:rPr sz="2400" b="1" spc="-20" baseline="3968" dirty="0">
                <a:latin typeface="Verdana"/>
                <a:cs typeface="Verdana"/>
              </a:rPr>
              <a:t>RO</a:t>
            </a:r>
            <a:r>
              <a:rPr sz="2400" b="1" spc="-6" baseline="3968" dirty="0">
                <a:latin typeface="Verdana"/>
                <a:cs typeface="Verdana"/>
              </a:rPr>
              <a:t> -</a:t>
            </a:r>
            <a:r>
              <a:rPr sz="1600" b="1" spc="-6" baseline="37037" dirty="0">
                <a:solidFill>
                  <a:srgbClr val="0000FF"/>
                </a:solidFill>
                <a:latin typeface="Verdana"/>
                <a:cs typeface="Verdana"/>
              </a:rPr>
              <a:t>3</a:t>
            </a:r>
            <a:r>
              <a:rPr sz="2400" b="1" spc="-6" baseline="3968" dirty="0">
                <a:solidFill>
                  <a:srgbClr val="0000FF"/>
                </a:solidFill>
                <a:latin typeface="Verdana"/>
                <a:cs typeface="Verdana"/>
              </a:rPr>
              <a:t>H	</a:t>
            </a:r>
            <a:r>
              <a:rPr sz="2400" b="1" spc="-14" baseline="3968" dirty="0">
                <a:latin typeface="Verdana"/>
                <a:cs typeface="Verdana"/>
              </a:rPr>
              <a:t>+</a:t>
            </a:r>
            <a:r>
              <a:rPr sz="2400" b="1" baseline="3968" dirty="0">
                <a:latin typeface="Verdana"/>
                <a:cs typeface="Verdana"/>
              </a:rPr>
              <a:t> </a:t>
            </a:r>
            <a:r>
              <a:rPr sz="1600" b="1" baseline="37037" dirty="0">
                <a:latin typeface="Verdana"/>
                <a:cs typeface="Verdana"/>
              </a:rPr>
              <a:t>1</a:t>
            </a:r>
            <a:r>
              <a:rPr sz="2400" b="1" baseline="3968" dirty="0">
                <a:latin typeface="Verdana"/>
                <a:cs typeface="Verdana"/>
              </a:rPr>
              <a:t>H</a:t>
            </a:r>
            <a:r>
              <a:rPr sz="1000" b="1" dirty="0">
                <a:latin typeface="Verdana"/>
                <a:cs typeface="Verdana"/>
              </a:rPr>
              <a:t>2</a:t>
            </a:r>
            <a:r>
              <a:rPr sz="2400" b="1" baseline="3968" dirty="0">
                <a:latin typeface="Verdana"/>
                <a:cs typeface="Verdana"/>
              </a:rPr>
              <a:t>O</a:t>
            </a:r>
            <a:endParaRPr sz="2400" baseline="3968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42" dirty="0">
              <a:latin typeface="Verdana"/>
              <a:cs typeface="Verdana"/>
            </a:endParaRPr>
          </a:p>
          <a:p>
            <a:pPr marL="69098" marR="268907">
              <a:lnSpc>
                <a:spcPct val="101600"/>
              </a:lnSpc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25831" y="2209324"/>
            <a:ext cx="310942" cy="69098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FC5D8B-7B97-4305-BF0A-3BD45175F5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cs-CZ" smtClean="0"/>
              <a:t>5</a:t>
            </a:fld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25AE216-504F-434A-AF8C-D189CDBECC1F}"/>
              </a:ext>
            </a:extLst>
          </p:cNvPr>
          <p:cNvSpPr txBox="1"/>
          <p:nvPr/>
        </p:nvSpPr>
        <p:spPr>
          <a:xfrm>
            <a:off x="342979" y="3527114"/>
            <a:ext cx="7905414" cy="19740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69098">
              <a:spcBef>
                <a:spcPts val="1156"/>
              </a:spcBef>
            </a:pPr>
            <a:r>
              <a:rPr lang="cs-CZ" sz="1600" b="1" spc="-9" dirty="0">
                <a:solidFill>
                  <a:srgbClr val="C00000"/>
                </a:solidFill>
                <a:latin typeface="Verdana"/>
                <a:cs typeface="Verdana"/>
              </a:rPr>
              <a:t>Biosyntetické</a:t>
            </a:r>
            <a:r>
              <a:rPr lang="cs-CZ" sz="1600" b="1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sz="1600" b="1" spc="-9" dirty="0">
                <a:solidFill>
                  <a:srgbClr val="C00000"/>
                </a:solidFill>
                <a:latin typeface="Verdana"/>
                <a:cs typeface="Verdana"/>
              </a:rPr>
              <a:t>metody</a:t>
            </a:r>
            <a:endParaRPr lang="cs-CZ" sz="1600" dirty="0">
              <a:solidFill>
                <a:srgbClr val="C00000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lang="cs-CZ" sz="1800" dirty="0">
              <a:latin typeface="Verdana"/>
              <a:cs typeface="Verdana"/>
            </a:endParaRPr>
          </a:p>
          <a:p>
            <a:pPr marL="69098" marR="268907">
              <a:lnSpc>
                <a:spcPct val="101600"/>
              </a:lnSpc>
            </a:pPr>
            <a:r>
              <a:rPr lang="cs-CZ" sz="1400" spc="-9" dirty="0">
                <a:latin typeface="Verdana"/>
                <a:cs typeface="Verdana"/>
              </a:rPr>
              <a:t>Jednoduché </a:t>
            </a:r>
            <a:r>
              <a:rPr lang="cs-CZ" sz="1400" spc="-5" dirty="0">
                <a:latin typeface="Verdana"/>
                <a:cs typeface="Verdana"/>
              </a:rPr>
              <a:t>značené </a:t>
            </a:r>
            <a:r>
              <a:rPr lang="cs-CZ" sz="1400" spc="-9" dirty="0">
                <a:latin typeface="Verdana"/>
                <a:cs typeface="Verdana"/>
              </a:rPr>
              <a:t>látky se </a:t>
            </a:r>
            <a:r>
              <a:rPr lang="cs-CZ" sz="1400" spc="-5" dirty="0">
                <a:latin typeface="Verdana"/>
                <a:cs typeface="Verdana"/>
              </a:rPr>
              <a:t>použijí k výživě rostlin </a:t>
            </a:r>
            <a:r>
              <a:rPr lang="cs-CZ" sz="1400" dirty="0">
                <a:latin typeface="Verdana"/>
                <a:cs typeface="Verdana"/>
              </a:rPr>
              <a:t>nebo </a:t>
            </a:r>
            <a:r>
              <a:rPr lang="cs-CZ" sz="1400" spc="-9" dirty="0">
                <a:latin typeface="Verdana"/>
                <a:cs typeface="Verdana"/>
              </a:rPr>
              <a:t>mikroorganismů </a:t>
            </a:r>
            <a:r>
              <a:rPr lang="cs-CZ" sz="1400" spc="-5" dirty="0">
                <a:latin typeface="Verdana"/>
                <a:cs typeface="Verdana"/>
              </a:rPr>
              <a:t>a využije </a:t>
            </a:r>
            <a:r>
              <a:rPr lang="cs-CZ" sz="1400" spc="-9" dirty="0">
                <a:latin typeface="Verdana"/>
                <a:cs typeface="Verdana"/>
              </a:rPr>
              <a:t>se jejich syntetických</a:t>
            </a:r>
            <a:r>
              <a:rPr lang="cs-CZ" sz="1400" spc="9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schopností</a:t>
            </a:r>
          </a:p>
          <a:p>
            <a:pPr marL="69098" marR="268907">
              <a:lnSpc>
                <a:spcPct val="101600"/>
              </a:lnSpc>
            </a:pPr>
            <a:endParaRPr lang="cs-CZ" sz="1400" spc="-5" dirty="0">
              <a:latin typeface="Verdana"/>
              <a:cs typeface="Verdana"/>
            </a:endParaRPr>
          </a:p>
          <a:p>
            <a:pPr marL="69098" marR="268907">
              <a:lnSpc>
                <a:spcPct val="101600"/>
              </a:lnSpc>
            </a:pPr>
            <a:endParaRPr lang="cs-CZ" sz="1400" spc="-5" dirty="0">
              <a:latin typeface="Verdana"/>
              <a:cs typeface="Verdana"/>
            </a:endParaRPr>
          </a:p>
          <a:p>
            <a:pPr marL="69098" marR="268907">
              <a:lnSpc>
                <a:spcPct val="101600"/>
              </a:lnSpc>
            </a:pPr>
            <a:endParaRPr lang="cs-CZ" sz="1400" spc="-5" dirty="0">
              <a:latin typeface="Verdana"/>
              <a:cs typeface="Verdana"/>
            </a:endParaRPr>
          </a:p>
          <a:p>
            <a:pPr marL="69098" marR="268907">
              <a:lnSpc>
                <a:spcPct val="101600"/>
              </a:lnSpc>
            </a:pPr>
            <a:endParaRPr lang="cs-CZ" sz="1800" spc="-5" dirty="0">
              <a:latin typeface="Verdana"/>
              <a:cs typeface="Verdana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81D53749-A1AD-4877-8F82-98E9A9C27A7A}"/>
              </a:ext>
            </a:extLst>
          </p:cNvPr>
          <p:cNvGrpSpPr/>
          <p:nvPr/>
        </p:nvGrpSpPr>
        <p:grpSpPr>
          <a:xfrm>
            <a:off x="2620045" y="4785328"/>
            <a:ext cx="3173153" cy="291755"/>
            <a:chOff x="2881302" y="5765913"/>
            <a:chExt cx="3173153" cy="291755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3D6BCD2E-6E85-4835-B77A-D98DB7FB987E}"/>
                </a:ext>
              </a:extLst>
            </p:cNvPr>
            <p:cNvSpPr txBox="1"/>
            <p:nvPr/>
          </p:nvSpPr>
          <p:spPr>
            <a:xfrm>
              <a:off x="2881302" y="5822255"/>
              <a:ext cx="2890106" cy="235413"/>
            </a:xfrm>
            <a:prstGeom prst="rect">
              <a:avLst/>
            </a:prstGeom>
            <a:noFill/>
          </p:spPr>
          <p:txBody>
            <a:bodyPr vert="horz" wrap="square" lIns="0" tIns="12092" rIns="0" bIns="0" rtlCol="0">
              <a:spAutoFit/>
            </a:bodyPr>
            <a:lstStyle/>
            <a:p>
              <a:pPr marL="34549">
                <a:spcBef>
                  <a:spcPts val="95"/>
                </a:spcBef>
              </a:pPr>
              <a:r>
                <a:rPr sz="1428" b="1" spc="-6" baseline="34391" dirty="0">
                  <a:solidFill>
                    <a:srgbClr val="0000FF"/>
                  </a:solidFill>
                  <a:latin typeface="Verdana"/>
                  <a:cs typeface="Verdana"/>
                </a:rPr>
                <a:t>14</a:t>
              </a:r>
              <a:r>
                <a:rPr sz="2176" b="1" spc="-6" baseline="3472" dirty="0">
                  <a:solidFill>
                    <a:srgbClr val="0000FF"/>
                  </a:solidFill>
                  <a:latin typeface="Verdana"/>
                  <a:cs typeface="Verdana"/>
                </a:rPr>
                <a:t>CO</a:t>
              </a:r>
              <a:r>
                <a:rPr sz="952" b="1" spc="-5" dirty="0">
                  <a:solidFill>
                    <a:srgbClr val="0000FF"/>
                  </a:solidFill>
                  <a:latin typeface="Verdana"/>
                  <a:cs typeface="Verdana"/>
                </a:rPr>
                <a:t>2</a:t>
              </a:r>
              <a:r>
                <a:rPr lang="cs-CZ" sz="952" b="1" spc="-5" dirty="0">
                  <a:solidFill>
                    <a:srgbClr val="0000FF"/>
                  </a:solidFill>
                  <a:latin typeface="Verdana"/>
                  <a:cs typeface="Verdana"/>
                </a:rPr>
                <a:t>   </a:t>
              </a:r>
              <a:r>
                <a:rPr sz="2176" b="1" spc="-6" baseline="3472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428" b="1" spc="-6" baseline="34391" dirty="0">
                  <a:solidFill>
                    <a:srgbClr val="0000FF"/>
                  </a:solidFill>
                  <a:latin typeface="Verdana"/>
                  <a:cs typeface="Verdana"/>
                </a:rPr>
                <a:t>3</a:t>
              </a:r>
              <a:r>
                <a:rPr sz="2176" b="1" spc="-6" baseline="3472" dirty="0">
                  <a:solidFill>
                    <a:srgbClr val="0000FF"/>
                  </a:solidFill>
                  <a:latin typeface="Verdana"/>
                  <a:cs typeface="Verdana"/>
                </a:rPr>
                <a:t>H</a:t>
              </a:r>
              <a:r>
                <a:rPr sz="952" b="1" spc="-5" dirty="0">
                  <a:solidFill>
                    <a:srgbClr val="0000FF"/>
                  </a:solidFill>
                  <a:latin typeface="Verdana"/>
                  <a:cs typeface="Verdana"/>
                </a:rPr>
                <a:t>2</a:t>
              </a:r>
              <a:r>
                <a:rPr sz="2176" b="1" spc="-6" baseline="3472" dirty="0">
                  <a:solidFill>
                    <a:srgbClr val="0000FF"/>
                  </a:solidFill>
                  <a:latin typeface="Verdana"/>
                  <a:cs typeface="Verdana"/>
                </a:rPr>
                <a:t>O</a:t>
              </a:r>
              <a:r>
                <a:rPr lang="cs-CZ" sz="2176" b="1" spc="-6" baseline="3472" dirty="0">
                  <a:solidFill>
                    <a:srgbClr val="0000FF"/>
                  </a:solidFill>
                  <a:latin typeface="Verdana"/>
                  <a:cs typeface="Verdana"/>
                </a:rPr>
                <a:t>  </a:t>
              </a:r>
              <a:r>
                <a:rPr sz="2176" b="1" spc="-68" baseline="3472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428" b="1" baseline="34391" dirty="0">
                  <a:solidFill>
                    <a:srgbClr val="0000FF"/>
                  </a:solidFill>
                  <a:latin typeface="Verdana"/>
                  <a:cs typeface="Verdana"/>
                </a:rPr>
                <a:t>32</a:t>
              </a:r>
              <a:r>
                <a:rPr sz="2176" b="1" baseline="3472" dirty="0">
                  <a:solidFill>
                    <a:srgbClr val="0000FF"/>
                  </a:solidFill>
                  <a:latin typeface="Verdana"/>
                  <a:cs typeface="Verdana"/>
                </a:rPr>
                <a:t>PO</a:t>
              </a:r>
              <a:r>
                <a:rPr sz="952" b="1" dirty="0">
                  <a:solidFill>
                    <a:srgbClr val="0000FF"/>
                  </a:solidFill>
                  <a:latin typeface="Verdana"/>
                  <a:cs typeface="Verdana"/>
                </a:rPr>
                <a:t>4</a:t>
              </a:r>
              <a:r>
                <a:rPr lang="cs-CZ" sz="1110" b="1" baseline="30000" dirty="0">
                  <a:solidFill>
                    <a:srgbClr val="0000FF"/>
                  </a:solidFill>
                  <a:latin typeface="Verdana"/>
                  <a:cs typeface="Verdana"/>
                </a:rPr>
                <a:t>3-</a:t>
              </a:r>
              <a:endParaRPr sz="1110" baseline="30000" dirty="0">
                <a:latin typeface="Verdana"/>
                <a:cs typeface="Verdana"/>
              </a:endParaRPr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001BC3E7-3922-435E-A458-456A1B2CE0C3}"/>
                </a:ext>
              </a:extLst>
            </p:cNvPr>
            <p:cNvSpPr txBox="1"/>
            <p:nvPr/>
          </p:nvSpPr>
          <p:spPr>
            <a:xfrm>
              <a:off x="5066926" y="5765913"/>
              <a:ext cx="987529" cy="235413"/>
            </a:xfrm>
            <a:prstGeom prst="rect">
              <a:avLst/>
            </a:prstGeom>
            <a:noFill/>
          </p:spPr>
          <p:txBody>
            <a:bodyPr vert="horz" wrap="square" lIns="0" tIns="12092" rIns="0" bIns="0" rtlCol="0">
              <a:spAutoFit/>
            </a:bodyPr>
            <a:lstStyle/>
            <a:p>
              <a:pPr marL="34549">
                <a:spcBef>
                  <a:spcPts val="95"/>
                </a:spcBef>
              </a:pPr>
              <a:r>
                <a:rPr sz="952" b="1" spc="-5" dirty="0">
                  <a:solidFill>
                    <a:srgbClr val="0000FF"/>
                  </a:solidFill>
                  <a:latin typeface="Verdana"/>
                  <a:cs typeface="Verdana"/>
                </a:rPr>
                <a:t>35</a:t>
              </a:r>
              <a:r>
                <a:rPr sz="2176" b="1" spc="-6" baseline="-19097" dirty="0">
                  <a:solidFill>
                    <a:srgbClr val="0000FF"/>
                  </a:solidFill>
                  <a:latin typeface="Verdana"/>
                  <a:cs typeface="Verdana"/>
                </a:rPr>
                <a:t>SO</a:t>
              </a:r>
              <a:r>
                <a:rPr lang="cs-CZ" sz="1814" b="1" spc="-6" baseline="-25000" dirty="0">
                  <a:solidFill>
                    <a:srgbClr val="0000FF"/>
                  </a:solidFill>
                  <a:latin typeface="Verdana"/>
                  <a:cs typeface="Verdana"/>
                </a:rPr>
                <a:t>4</a:t>
              </a:r>
              <a:r>
                <a:rPr lang="cs-CZ" sz="952" b="1" dirty="0">
                  <a:solidFill>
                    <a:srgbClr val="0000FF"/>
                  </a:solidFill>
                  <a:latin typeface="Verdana"/>
                  <a:cs typeface="Verdana"/>
                </a:rPr>
                <a:t>2</a:t>
              </a:r>
              <a:r>
                <a:rPr sz="952" b="1" dirty="0">
                  <a:solidFill>
                    <a:srgbClr val="0000FF"/>
                  </a:solidFill>
                  <a:latin typeface="Verdana"/>
                  <a:cs typeface="Verdana"/>
                </a:rPr>
                <a:t>-</a:t>
              </a:r>
              <a:endParaRPr sz="952" dirty="0">
                <a:latin typeface="Verdana"/>
                <a:cs typeface="Verdana"/>
              </a:endParaRPr>
            </a:p>
          </p:txBody>
        </p:sp>
      </p:grpSp>
      <p:pic>
        <p:nvPicPr>
          <p:cNvPr id="17" name="Ostatní5-1">
            <a:hlinkClick r:id="" action="ppaction://media"/>
            <a:extLst>
              <a:ext uri="{FF2B5EF4-FFF2-40B4-BE49-F238E27FC236}">
                <a16:creationId xmlns:a16="http://schemas.microsoft.com/office/drawing/2014/main" id="{834CBCFC-B182-4A4B-A062-602CB6C5C2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9813" y="820387"/>
            <a:ext cx="609600" cy="609600"/>
          </a:xfrm>
          <a:prstGeom prst="rect">
            <a:avLst/>
          </a:prstGeom>
        </p:spPr>
      </p:pic>
      <p:pic>
        <p:nvPicPr>
          <p:cNvPr id="18" name="Ostatní5-2">
            <a:hlinkClick r:id="" action="ppaction://media"/>
            <a:extLst>
              <a:ext uri="{FF2B5EF4-FFF2-40B4-BE49-F238E27FC236}">
                <a16:creationId xmlns:a16="http://schemas.microsoft.com/office/drawing/2014/main" id="{32FDA5CF-09B8-40A9-9308-E882A410CB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9813" y="352711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494</Words>
  <Application>Microsoft Office PowerPoint</Application>
  <PresentationFormat>Předvádění na obrazovce (4:3)</PresentationFormat>
  <Paragraphs>76</Paragraphs>
  <Slides>5</Slides>
  <Notes>0</Notes>
  <HiddenSlides>0</HiddenSlides>
  <MMClips>9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Příhoda</dc:creator>
  <cp:lastModifiedBy>Jiří Příhoda</cp:lastModifiedBy>
  <cp:revision>12</cp:revision>
  <dcterms:created xsi:type="dcterms:W3CDTF">2020-10-28T13:56:56Z</dcterms:created>
  <dcterms:modified xsi:type="dcterms:W3CDTF">2020-11-27T10:06:26Z</dcterms:modified>
</cp:coreProperties>
</file>