
<file path=[Content_Types].xml><?xml version="1.0" encoding="utf-8"?>
<Types xmlns="http://schemas.openxmlformats.org/package/2006/content-types">
  <Default Extension="jpeg" ContentType="image/jpeg"/>
  <Default Extension="jpg" ContentType="image/jp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5" r:id="rId1"/>
  </p:sldMasterIdLst>
  <p:notesMasterIdLst>
    <p:notesMasterId r:id="rId15"/>
  </p:notesMasterIdLst>
  <p:sldIdLst>
    <p:sldId id="258" r:id="rId2"/>
    <p:sldId id="256" r:id="rId3"/>
    <p:sldId id="259" r:id="rId4"/>
    <p:sldId id="260" r:id="rId5"/>
    <p:sldId id="270" r:id="rId6"/>
    <p:sldId id="262" r:id="rId7"/>
    <p:sldId id="263" r:id="rId8"/>
    <p:sldId id="264" r:id="rId9"/>
    <p:sldId id="265" r:id="rId10"/>
    <p:sldId id="266" r:id="rId11"/>
    <p:sldId id="271" r:id="rId12"/>
    <p:sldId id="267" r:id="rId13"/>
    <p:sldId id="268" r:id="rId14"/>
  </p:sldIdLst>
  <p:sldSz cx="5054600" cy="360045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154" d="100"/>
          <a:sy n="154" d="100"/>
        </p:scale>
        <p:origin x="7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87DD06-F54C-4F96-A67A-A4E447CEA6C7}" type="datetimeFigureOut">
              <a:rPr lang="cs-CZ" smtClean="0"/>
              <a:t>27.11.2020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262063" y="1143000"/>
            <a:ext cx="43338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F78F12-8763-481B-BFFF-F9B043B7B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3559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095" y="589241"/>
            <a:ext cx="4296410" cy="1253490"/>
          </a:xfrm>
        </p:spPr>
        <p:txBody>
          <a:bodyPr anchor="b"/>
          <a:lstStyle>
            <a:lvl1pPr algn="ctr">
              <a:defRPr sz="315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1825" y="1891070"/>
            <a:ext cx="3790950" cy="869275"/>
          </a:xfrm>
        </p:spPr>
        <p:txBody>
          <a:bodyPr/>
          <a:lstStyle>
            <a:lvl1pPr marL="0" indent="0" algn="ctr">
              <a:buNone/>
              <a:defRPr sz="1260"/>
            </a:lvl1pPr>
            <a:lvl2pPr marL="240030" indent="0" algn="ctr">
              <a:buNone/>
              <a:defRPr sz="1050"/>
            </a:lvl2pPr>
            <a:lvl3pPr marL="480060" indent="0" algn="ctr">
              <a:buNone/>
              <a:defRPr sz="945"/>
            </a:lvl3pPr>
            <a:lvl4pPr marL="720090" indent="0" algn="ctr">
              <a:buNone/>
              <a:defRPr sz="840"/>
            </a:lvl4pPr>
            <a:lvl5pPr marL="960120" indent="0" algn="ctr">
              <a:buNone/>
              <a:defRPr sz="840"/>
            </a:lvl5pPr>
            <a:lvl6pPr marL="1200150" indent="0" algn="ctr">
              <a:buNone/>
              <a:defRPr sz="840"/>
            </a:lvl6pPr>
            <a:lvl7pPr marL="1440180" indent="0" algn="ctr">
              <a:buNone/>
              <a:defRPr sz="840"/>
            </a:lvl7pPr>
            <a:lvl8pPr marL="1680210" indent="0" algn="ctr">
              <a:buNone/>
              <a:defRPr sz="840"/>
            </a:lvl8pPr>
            <a:lvl9pPr marL="1920240" indent="0" algn="ctr">
              <a:buNone/>
              <a:defRPr sz="84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DE910-1D90-45BD-8B79-0578AF0A03C0}" type="datetime1">
              <a:rPr lang="cs-CZ" smtClean="0"/>
              <a:t>27.11.2020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C934-C76E-47E4-83AC-24E21DA288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3718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4AF77-91C8-4171-8B14-6926992BBA1D}" type="datetime1">
              <a:rPr lang="cs-CZ" smtClean="0"/>
              <a:t>27.11.2020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C934-C76E-47E4-83AC-24E21DA288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7188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617198" y="191691"/>
            <a:ext cx="1089898" cy="305121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7504" y="191691"/>
            <a:ext cx="3206512" cy="305121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295EF-86D8-4522-93E2-FBA526085DFF}" type="datetime1">
              <a:rPr lang="cs-CZ" smtClean="0"/>
              <a:t>27.11.2020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C934-C76E-47E4-83AC-24E21DA288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6956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8D9CB-2C83-4E1C-94EC-1B0C7BC0AEA9}" type="datetime1">
              <a:rPr lang="cs-CZ" smtClean="0"/>
              <a:t>27.11.2020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3609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C4670-C426-40FA-83B2-04E784E1821D}" type="datetime1">
              <a:rPr lang="cs-CZ" smtClean="0"/>
              <a:t>27.11.2020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C934-C76E-47E4-83AC-24E21DA288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8594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871" y="897613"/>
            <a:ext cx="4359593" cy="1497687"/>
          </a:xfrm>
        </p:spPr>
        <p:txBody>
          <a:bodyPr anchor="b"/>
          <a:lstStyle>
            <a:lvl1pPr>
              <a:defRPr sz="315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4871" y="2409469"/>
            <a:ext cx="4359593" cy="787598"/>
          </a:xfrm>
        </p:spPr>
        <p:txBody>
          <a:bodyPr/>
          <a:lstStyle>
            <a:lvl1pPr marL="0" indent="0">
              <a:buNone/>
              <a:defRPr sz="1260">
                <a:solidFill>
                  <a:schemeClr val="tx1"/>
                </a:solidFill>
              </a:defRPr>
            </a:lvl1pPr>
            <a:lvl2pPr marL="24003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2pPr>
            <a:lvl3pPr marL="480060" indent="0">
              <a:buNone/>
              <a:defRPr sz="945">
                <a:solidFill>
                  <a:schemeClr val="tx1">
                    <a:tint val="75000"/>
                  </a:schemeClr>
                </a:solidFill>
              </a:defRPr>
            </a:lvl3pPr>
            <a:lvl4pPr marL="72009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4pPr>
            <a:lvl5pPr marL="96012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5pPr>
            <a:lvl6pPr marL="120015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6pPr>
            <a:lvl7pPr marL="144018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7pPr>
            <a:lvl8pPr marL="168021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8pPr>
            <a:lvl9pPr marL="192024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231F9-683E-4149-A41C-BE9C24C617D3}" type="datetime1">
              <a:rPr lang="cs-CZ" smtClean="0"/>
              <a:t>27.11.2020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C934-C76E-47E4-83AC-24E21DA288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9328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7504" y="958453"/>
            <a:ext cx="2148205" cy="228445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58891" y="958453"/>
            <a:ext cx="2148205" cy="228445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A49E-C8E1-4411-BB23-520BA1C7CA6A}" type="datetime1">
              <a:rPr lang="cs-CZ" smtClean="0"/>
              <a:t>27.11.2020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C934-C76E-47E4-83AC-24E21DA288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3299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162" y="191691"/>
            <a:ext cx="4359593" cy="695921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8163" y="882610"/>
            <a:ext cx="2138332" cy="432554"/>
          </a:xfrm>
        </p:spPr>
        <p:txBody>
          <a:bodyPr anchor="b"/>
          <a:lstStyle>
            <a:lvl1pPr marL="0" indent="0">
              <a:buNone/>
              <a:defRPr sz="1260" b="1"/>
            </a:lvl1pPr>
            <a:lvl2pPr marL="240030" indent="0">
              <a:buNone/>
              <a:defRPr sz="1050" b="1"/>
            </a:lvl2pPr>
            <a:lvl3pPr marL="480060" indent="0">
              <a:buNone/>
              <a:defRPr sz="945" b="1"/>
            </a:lvl3pPr>
            <a:lvl4pPr marL="720090" indent="0">
              <a:buNone/>
              <a:defRPr sz="840" b="1"/>
            </a:lvl4pPr>
            <a:lvl5pPr marL="960120" indent="0">
              <a:buNone/>
              <a:defRPr sz="840" b="1"/>
            </a:lvl5pPr>
            <a:lvl6pPr marL="1200150" indent="0">
              <a:buNone/>
              <a:defRPr sz="840" b="1"/>
            </a:lvl6pPr>
            <a:lvl7pPr marL="1440180" indent="0">
              <a:buNone/>
              <a:defRPr sz="840" b="1"/>
            </a:lvl7pPr>
            <a:lvl8pPr marL="1680210" indent="0">
              <a:buNone/>
              <a:defRPr sz="840" b="1"/>
            </a:lvl8pPr>
            <a:lvl9pPr marL="1920240" indent="0">
              <a:buNone/>
              <a:defRPr sz="84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163" y="1315164"/>
            <a:ext cx="2138332" cy="193440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558892" y="882610"/>
            <a:ext cx="2148863" cy="432554"/>
          </a:xfrm>
        </p:spPr>
        <p:txBody>
          <a:bodyPr anchor="b"/>
          <a:lstStyle>
            <a:lvl1pPr marL="0" indent="0">
              <a:buNone/>
              <a:defRPr sz="1260" b="1"/>
            </a:lvl1pPr>
            <a:lvl2pPr marL="240030" indent="0">
              <a:buNone/>
              <a:defRPr sz="1050" b="1"/>
            </a:lvl2pPr>
            <a:lvl3pPr marL="480060" indent="0">
              <a:buNone/>
              <a:defRPr sz="945" b="1"/>
            </a:lvl3pPr>
            <a:lvl4pPr marL="720090" indent="0">
              <a:buNone/>
              <a:defRPr sz="840" b="1"/>
            </a:lvl4pPr>
            <a:lvl5pPr marL="960120" indent="0">
              <a:buNone/>
              <a:defRPr sz="840" b="1"/>
            </a:lvl5pPr>
            <a:lvl6pPr marL="1200150" indent="0">
              <a:buNone/>
              <a:defRPr sz="840" b="1"/>
            </a:lvl6pPr>
            <a:lvl7pPr marL="1440180" indent="0">
              <a:buNone/>
              <a:defRPr sz="840" b="1"/>
            </a:lvl7pPr>
            <a:lvl8pPr marL="1680210" indent="0">
              <a:buNone/>
              <a:defRPr sz="840" b="1"/>
            </a:lvl8pPr>
            <a:lvl9pPr marL="1920240" indent="0">
              <a:buNone/>
              <a:defRPr sz="84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558892" y="1315164"/>
            <a:ext cx="2148863" cy="193440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A5026-A78C-4745-8A07-60D145F86C35}" type="datetime1">
              <a:rPr lang="cs-CZ" smtClean="0"/>
              <a:t>27.11.2020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C934-C76E-47E4-83AC-24E21DA288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3573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02329-A3A0-4EDB-A105-B3F89DDA7ED2}" type="datetime1">
              <a:rPr lang="cs-CZ" smtClean="0"/>
              <a:t>27.11.2020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C934-C76E-47E4-83AC-24E21DA288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118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3A5F6-2D82-4FB4-B512-28576AC8DC19}" type="datetime1">
              <a:rPr lang="cs-CZ" smtClean="0"/>
              <a:t>27.11.2020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C934-C76E-47E4-83AC-24E21DA288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5553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162" y="240030"/>
            <a:ext cx="1630240" cy="840105"/>
          </a:xfrm>
        </p:spPr>
        <p:txBody>
          <a:bodyPr anchor="b"/>
          <a:lstStyle>
            <a:lvl1pPr>
              <a:defRPr sz="168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8863" y="518399"/>
            <a:ext cx="2558891" cy="2558653"/>
          </a:xfrm>
        </p:spPr>
        <p:txBody>
          <a:bodyPr/>
          <a:lstStyle>
            <a:lvl1pPr>
              <a:defRPr sz="1680"/>
            </a:lvl1pPr>
            <a:lvl2pPr>
              <a:defRPr sz="1470"/>
            </a:lvl2pPr>
            <a:lvl3pPr>
              <a:defRPr sz="126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8162" y="1080135"/>
            <a:ext cx="1630240" cy="2001084"/>
          </a:xfrm>
        </p:spPr>
        <p:txBody>
          <a:bodyPr/>
          <a:lstStyle>
            <a:lvl1pPr marL="0" indent="0">
              <a:buNone/>
              <a:defRPr sz="840"/>
            </a:lvl1pPr>
            <a:lvl2pPr marL="240030" indent="0">
              <a:buNone/>
              <a:defRPr sz="735"/>
            </a:lvl2pPr>
            <a:lvl3pPr marL="480060" indent="0">
              <a:buNone/>
              <a:defRPr sz="630"/>
            </a:lvl3pPr>
            <a:lvl4pPr marL="720090" indent="0">
              <a:buNone/>
              <a:defRPr sz="525"/>
            </a:lvl4pPr>
            <a:lvl5pPr marL="960120" indent="0">
              <a:buNone/>
              <a:defRPr sz="525"/>
            </a:lvl5pPr>
            <a:lvl6pPr marL="1200150" indent="0">
              <a:buNone/>
              <a:defRPr sz="525"/>
            </a:lvl6pPr>
            <a:lvl7pPr marL="1440180" indent="0">
              <a:buNone/>
              <a:defRPr sz="525"/>
            </a:lvl7pPr>
            <a:lvl8pPr marL="1680210" indent="0">
              <a:buNone/>
              <a:defRPr sz="525"/>
            </a:lvl8pPr>
            <a:lvl9pPr marL="1920240" indent="0">
              <a:buNone/>
              <a:defRPr sz="525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DE048-2669-4AAA-B664-859D1D6E5EEB}" type="datetime1">
              <a:rPr lang="cs-CZ" smtClean="0"/>
              <a:t>27.11.2020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C934-C76E-47E4-83AC-24E21DA288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1638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162" y="240030"/>
            <a:ext cx="1630240" cy="840105"/>
          </a:xfrm>
        </p:spPr>
        <p:txBody>
          <a:bodyPr anchor="b"/>
          <a:lstStyle>
            <a:lvl1pPr>
              <a:defRPr sz="168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48863" y="518399"/>
            <a:ext cx="2558891" cy="2558653"/>
          </a:xfrm>
        </p:spPr>
        <p:txBody>
          <a:bodyPr anchor="t"/>
          <a:lstStyle>
            <a:lvl1pPr marL="0" indent="0">
              <a:buNone/>
              <a:defRPr sz="1680"/>
            </a:lvl1pPr>
            <a:lvl2pPr marL="240030" indent="0">
              <a:buNone/>
              <a:defRPr sz="1470"/>
            </a:lvl2pPr>
            <a:lvl3pPr marL="480060" indent="0">
              <a:buNone/>
              <a:defRPr sz="1260"/>
            </a:lvl3pPr>
            <a:lvl4pPr marL="720090" indent="0">
              <a:buNone/>
              <a:defRPr sz="1050"/>
            </a:lvl4pPr>
            <a:lvl5pPr marL="960120" indent="0">
              <a:buNone/>
              <a:defRPr sz="1050"/>
            </a:lvl5pPr>
            <a:lvl6pPr marL="1200150" indent="0">
              <a:buNone/>
              <a:defRPr sz="1050"/>
            </a:lvl6pPr>
            <a:lvl7pPr marL="1440180" indent="0">
              <a:buNone/>
              <a:defRPr sz="1050"/>
            </a:lvl7pPr>
            <a:lvl8pPr marL="1680210" indent="0">
              <a:buNone/>
              <a:defRPr sz="1050"/>
            </a:lvl8pPr>
            <a:lvl9pPr marL="1920240" indent="0">
              <a:buNone/>
              <a:defRPr sz="105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8162" y="1080135"/>
            <a:ext cx="1630240" cy="2001084"/>
          </a:xfrm>
        </p:spPr>
        <p:txBody>
          <a:bodyPr/>
          <a:lstStyle>
            <a:lvl1pPr marL="0" indent="0">
              <a:buNone/>
              <a:defRPr sz="840"/>
            </a:lvl1pPr>
            <a:lvl2pPr marL="240030" indent="0">
              <a:buNone/>
              <a:defRPr sz="735"/>
            </a:lvl2pPr>
            <a:lvl3pPr marL="480060" indent="0">
              <a:buNone/>
              <a:defRPr sz="630"/>
            </a:lvl3pPr>
            <a:lvl4pPr marL="720090" indent="0">
              <a:buNone/>
              <a:defRPr sz="525"/>
            </a:lvl4pPr>
            <a:lvl5pPr marL="960120" indent="0">
              <a:buNone/>
              <a:defRPr sz="525"/>
            </a:lvl5pPr>
            <a:lvl6pPr marL="1200150" indent="0">
              <a:buNone/>
              <a:defRPr sz="525"/>
            </a:lvl6pPr>
            <a:lvl7pPr marL="1440180" indent="0">
              <a:buNone/>
              <a:defRPr sz="525"/>
            </a:lvl7pPr>
            <a:lvl8pPr marL="1680210" indent="0">
              <a:buNone/>
              <a:defRPr sz="525"/>
            </a:lvl8pPr>
            <a:lvl9pPr marL="1920240" indent="0">
              <a:buNone/>
              <a:defRPr sz="525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E726C-2CEF-4138-BDD4-416E9FE8337F}" type="datetime1">
              <a:rPr lang="cs-CZ" smtClean="0"/>
              <a:t>27.11.2020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C934-C76E-47E4-83AC-24E21DA288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8023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7504" y="191691"/>
            <a:ext cx="4359593" cy="6959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504" y="958453"/>
            <a:ext cx="4359593" cy="2284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7504" y="3337084"/>
            <a:ext cx="1137285" cy="1916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8D82A6-000D-4440-BB5F-FB275BEB6BB9}" type="datetime1">
              <a:rPr lang="cs-CZ" smtClean="0"/>
              <a:t>27.11.2020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74336" y="3337084"/>
            <a:ext cx="1705928" cy="1916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69811" y="3337084"/>
            <a:ext cx="1137285" cy="1916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DC934-C76E-47E4-83AC-24E21DA288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8082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hf hdr="0" ftr="0" dt="0"/>
  <p:txStyles>
    <p:titleStyle>
      <a:lvl1pPr algn="l" defTabSz="480060" rtl="0" eaLnBrk="1" latinLnBrk="0" hangingPunct="1">
        <a:lnSpc>
          <a:spcPct val="90000"/>
        </a:lnSpc>
        <a:spcBef>
          <a:spcPct val="0"/>
        </a:spcBef>
        <a:buNone/>
        <a:defRPr sz="231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0015" indent="-120015" algn="l" defTabSz="48006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470" kern="1200">
          <a:solidFill>
            <a:schemeClr val="tx1"/>
          </a:solidFill>
          <a:latin typeface="+mn-lt"/>
          <a:ea typeface="+mn-ea"/>
          <a:cs typeface="+mn-cs"/>
        </a:defRPr>
      </a:lvl1pPr>
      <a:lvl2pPr marL="360045" indent="-120015" algn="l" defTabSz="480060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2pPr>
      <a:lvl3pPr marL="600075" indent="-120015" algn="l" defTabSz="480060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840105" indent="-120015" algn="l" defTabSz="480060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4pPr>
      <a:lvl5pPr marL="1080135" indent="-120015" algn="l" defTabSz="480060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5pPr>
      <a:lvl6pPr marL="1320165" indent="-120015" algn="l" defTabSz="480060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6pPr>
      <a:lvl7pPr marL="1560195" indent="-120015" algn="l" defTabSz="480060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indent="-120015" algn="l" defTabSz="480060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8pPr>
      <a:lvl9pPr marL="2040255" indent="-120015" algn="l" defTabSz="480060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80060" rtl="0" eaLnBrk="1" latinLnBrk="0" hangingPunct="1">
        <a:defRPr sz="945" kern="1200">
          <a:solidFill>
            <a:schemeClr val="tx1"/>
          </a:solidFill>
          <a:latin typeface="+mn-lt"/>
          <a:ea typeface="+mn-ea"/>
          <a:cs typeface="+mn-cs"/>
        </a:defRPr>
      </a:lvl1pPr>
      <a:lvl2pPr marL="240030" algn="l" defTabSz="480060" rtl="0" eaLnBrk="1" latinLnBrk="0" hangingPunct="1">
        <a:defRPr sz="945" kern="1200">
          <a:solidFill>
            <a:schemeClr val="tx1"/>
          </a:solidFill>
          <a:latin typeface="+mn-lt"/>
          <a:ea typeface="+mn-ea"/>
          <a:cs typeface="+mn-cs"/>
        </a:defRPr>
      </a:lvl2pPr>
      <a:lvl3pPr marL="480060" algn="l" defTabSz="480060" rtl="0" eaLnBrk="1" latinLnBrk="0" hangingPunct="1">
        <a:defRPr sz="945" kern="1200">
          <a:solidFill>
            <a:schemeClr val="tx1"/>
          </a:solidFill>
          <a:latin typeface="+mn-lt"/>
          <a:ea typeface="+mn-ea"/>
          <a:cs typeface="+mn-cs"/>
        </a:defRPr>
      </a:lvl3pPr>
      <a:lvl4pPr marL="720090" algn="l" defTabSz="480060" rtl="0" eaLnBrk="1" latinLnBrk="0" hangingPunct="1">
        <a:defRPr sz="945" kern="1200">
          <a:solidFill>
            <a:schemeClr val="tx1"/>
          </a:solidFill>
          <a:latin typeface="+mn-lt"/>
          <a:ea typeface="+mn-ea"/>
          <a:cs typeface="+mn-cs"/>
        </a:defRPr>
      </a:lvl4pPr>
      <a:lvl5pPr marL="960120" algn="l" defTabSz="480060" rtl="0" eaLnBrk="1" latinLnBrk="0" hangingPunct="1">
        <a:defRPr sz="945" kern="1200">
          <a:solidFill>
            <a:schemeClr val="tx1"/>
          </a:solidFill>
          <a:latin typeface="+mn-lt"/>
          <a:ea typeface="+mn-ea"/>
          <a:cs typeface="+mn-cs"/>
        </a:defRPr>
      </a:lvl5pPr>
      <a:lvl6pPr marL="1200150" algn="l" defTabSz="480060" rtl="0" eaLnBrk="1" latinLnBrk="0" hangingPunct="1">
        <a:defRPr sz="945" kern="1200">
          <a:solidFill>
            <a:schemeClr val="tx1"/>
          </a:solidFill>
          <a:latin typeface="+mn-lt"/>
          <a:ea typeface="+mn-ea"/>
          <a:cs typeface="+mn-cs"/>
        </a:defRPr>
      </a:lvl6pPr>
      <a:lvl7pPr marL="1440180" algn="l" defTabSz="480060" rtl="0" eaLnBrk="1" latinLnBrk="0" hangingPunct="1">
        <a:defRPr sz="945" kern="1200">
          <a:solidFill>
            <a:schemeClr val="tx1"/>
          </a:solidFill>
          <a:latin typeface="+mn-lt"/>
          <a:ea typeface="+mn-ea"/>
          <a:cs typeface="+mn-cs"/>
        </a:defRPr>
      </a:lvl7pPr>
      <a:lvl8pPr marL="1680210" algn="l" defTabSz="480060" rtl="0" eaLnBrk="1" latinLnBrk="0" hangingPunct="1">
        <a:defRPr sz="945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algn="l" defTabSz="480060" rtl="0" eaLnBrk="1" latinLnBrk="0" hangingPunct="1">
        <a:defRPr sz="94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14.m4a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7" Type="http://schemas.openxmlformats.org/officeDocument/2006/relationships/image" Target="../media/image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16.m4a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18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1121" y="161842"/>
            <a:ext cx="4598930" cy="161899"/>
          </a:xfrm>
          <a:prstGeom prst="rect">
            <a:avLst/>
          </a:prstGeom>
        </p:spPr>
        <p:txBody>
          <a:bodyPr vert="horz" wrap="square" lIns="0" tIns="4377" rIns="0" bIns="0" rtlCol="0" anchor="ctr">
            <a:spAutoFit/>
          </a:bodyPr>
          <a:lstStyle/>
          <a:p>
            <a:pPr marL="6733" marR="2693" indent="625567">
              <a:lnSpc>
                <a:spcPct val="101000"/>
              </a:lnSpc>
              <a:spcBef>
                <a:spcPts val="34"/>
              </a:spcBef>
            </a:pPr>
            <a:r>
              <a:rPr sz="1100" b="1" spc="-5" dirty="0">
                <a:solidFill>
                  <a:srgbClr val="C00000"/>
                </a:solidFill>
                <a:latin typeface="Verdana"/>
                <a:cs typeface="Verdana"/>
              </a:rPr>
              <a:t>Jaderná </a:t>
            </a:r>
            <a:r>
              <a:rPr sz="1100" b="1" spc="-3" dirty="0">
                <a:solidFill>
                  <a:srgbClr val="C00000"/>
                </a:solidFill>
                <a:latin typeface="Verdana"/>
                <a:cs typeface="Verdana"/>
              </a:rPr>
              <a:t>chemie  </a:t>
            </a:r>
            <a:r>
              <a:rPr sz="1100" b="1" spc="-5" dirty="0">
                <a:solidFill>
                  <a:srgbClr val="C00000"/>
                </a:solidFill>
                <a:latin typeface="Verdana"/>
                <a:cs typeface="Verdana"/>
              </a:rPr>
              <a:t>podzimní </a:t>
            </a:r>
            <a:r>
              <a:rPr sz="1100" b="1" spc="-3" dirty="0">
                <a:solidFill>
                  <a:srgbClr val="C00000"/>
                </a:solidFill>
                <a:latin typeface="Verdana"/>
                <a:cs typeface="Verdana"/>
              </a:rPr>
              <a:t>semestr, </a:t>
            </a:r>
            <a:r>
              <a:rPr sz="1100" b="1" dirty="0">
                <a:solidFill>
                  <a:srgbClr val="C00000"/>
                </a:solidFill>
                <a:latin typeface="Verdana"/>
                <a:cs typeface="Verdana"/>
              </a:rPr>
              <a:t>2/0,</a:t>
            </a:r>
            <a:r>
              <a:rPr sz="1100" b="1" spc="-11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100" b="1" spc="-3" dirty="0">
                <a:solidFill>
                  <a:srgbClr val="C00000"/>
                </a:solidFill>
                <a:latin typeface="Verdana"/>
                <a:cs typeface="Verdana"/>
              </a:rPr>
              <a:t>zkouška</a:t>
            </a:r>
            <a:endParaRPr sz="1100" dirty="0">
              <a:solidFill>
                <a:srgbClr val="C00000"/>
              </a:solidFill>
              <a:latin typeface="Verdana"/>
              <a:cs typeface="Verdana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6DC607F-EDD8-40F7-8E60-79DC42DB4583}"/>
              </a:ext>
            </a:extLst>
          </p:cNvPr>
          <p:cNvSpPr txBox="1"/>
          <p:nvPr/>
        </p:nvSpPr>
        <p:spPr>
          <a:xfrm>
            <a:off x="2475704" y="2051236"/>
            <a:ext cx="2451932" cy="130009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marL="6733">
              <a:spcBef>
                <a:spcPts val="666"/>
              </a:spcBef>
            </a:pPr>
            <a:r>
              <a:rPr lang="cs-CZ" sz="1100" b="1" spc="-3" dirty="0">
                <a:solidFill>
                  <a:srgbClr val="C00000"/>
                </a:solidFill>
                <a:latin typeface="Verdana"/>
                <a:cs typeface="Verdana"/>
              </a:rPr>
              <a:t>Literatura:</a:t>
            </a:r>
            <a:endParaRPr lang="cs-CZ" sz="1100" dirty="0">
              <a:solidFill>
                <a:srgbClr val="C00000"/>
              </a:solidFill>
              <a:latin typeface="Verdana"/>
              <a:cs typeface="Verdana"/>
            </a:endParaRPr>
          </a:p>
          <a:p>
            <a:pPr marL="6733" marR="2693">
              <a:lnSpc>
                <a:spcPct val="201700"/>
              </a:lnSpc>
            </a:pPr>
            <a:r>
              <a:rPr lang="cs-CZ" sz="600" spc="-5" dirty="0">
                <a:latin typeface="Verdana"/>
                <a:cs typeface="Verdana"/>
              </a:rPr>
              <a:t>Jiří </a:t>
            </a:r>
            <a:r>
              <a:rPr lang="cs-CZ" sz="600" spc="-3" dirty="0">
                <a:latin typeface="Verdana"/>
                <a:cs typeface="Verdana"/>
              </a:rPr>
              <a:t>Hála: </a:t>
            </a:r>
            <a:r>
              <a:rPr lang="cs-CZ" sz="600" b="1" spc="-3" dirty="0">
                <a:latin typeface="Verdana"/>
                <a:cs typeface="Verdana"/>
              </a:rPr>
              <a:t>Radioaktivita, ionizující záření, jaderná energie, </a:t>
            </a:r>
            <a:r>
              <a:rPr lang="cs-CZ" sz="600" spc="-3" dirty="0">
                <a:latin typeface="Verdana"/>
                <a:cs typeface="Verdana"/>
              </a:rPr>
              <a:t>Konvoj </a:t>
            </a:r>
            <a:r>
              <a:rPr lang="cs-CZ" sz="600" dirty="0">
                <a:latin typeface="Verdana"/>
                <a:cs typeface="Verdana"/>
              </a:rPr>
              <a:t>1998, </a:t>
            </a:r>
            <a:r>
              <a:rPr lang="cs-CZ" sz="600" spc="-3" dirty="0">
                <a:latin typeface="Verdana"/>
                <a:cs typeface="Verdana"/>
              </a:rPr>
              <a:t>Brno  </a:t>
            </a:r>
          </a:p>
          <a:p>
            <a:pPr marL="6733" marR="2693">
              <a:lnSpc>
                <a:spcPct val="201700"/>
              </a:lnSpc>
            </a:pPr>
            <a:r>
              <a:rPr lang="cs-CZ" sz="600" dirty="0">
                <a:latin typeface="Verdana"/>
                <a:cs typeface="Verdana"/>
              </a:rPr>
              <a:t>Vladimír </a:t>
            </a:r>
            <a:r>
              <a:rPr lang="cs-CZ" sz="600" spc="-3" dirty="0">
                <a:latin typeface="Verdana"/>
                <a:cs typeface="Verdana"/>
              </a:rPr>
              <a:t>Majer </a:t>
            </a:r>
            <a:r>
              <a:rPr lang="cs-CZ" sz="600" dirty="0">
                <a:latin typeface="Verdana"/>
                <a:cs typeface="Verdana"/>
              </a:rPr>
              <a:t>a </a:t>
            </a:r>
            <a:r>
              <a:rPr lang="cs-CZ" sz="600" spc="-3" dirty="0">
                <a:latin typeface="Verdana"/>
                <a:cs typeface="Verdana"/>
              </a:rPr>
              <a:t>kol.: </a:t>
            </a:r>
            <a:r>
              <a:rPr lang="cs-CZ" sz="600" b="1" spc="-3" dirty="0">
                <a:latin typeface="Verdana"/>
                <a:cs typeface="Verdana"/>
              </a:rPr>
              <a:t>Základy jaderné chemie, </a:t>
            </a:r>
            <a:r>
              <a:rPr lang="cs-CZ" sz="600" spc="-3" dirty="0">
                <a:latin typeface="Verdana"/>
                <a:cs typeface="Verdana"/>
              </a:rPr>
              <a:t>SNTL/ALFA,</a:t>
            </a:r>
            <a:r>
              <a:rPr lang="cs-CZ" sz="600" dirty="0">
                <a:latin typeface="Verdana"/>
                <a:cs typeface="Verdana"/>
              </a:rPr>
              <a:t> </a:t>
            </a:r>
            <a:r>
              <a:rPr lang="cs-CZ" sz="600" spc="-3" dirty="0">
                <a:latin typeface="Verdana"/>
                <a:cs typeface="Verdana"/>
              </a:rPr>
              <a:t>Praha, </a:t>
            </a:r>
            <a:r>
              <a:rPr lang="cs-CZ" sz="600" spc="3" dirty="0">
                <a:latin typeface="Verdana"/>
                <a:cs typeface="Verdana"/>
              </a:rPr>
              <a:t>1981</a:t>
            </a:r>
            <a:endParaRPr lang="cs-CZ" sz="600" dirty="0">
              <a:latin typeface="Verdana"/>
              <a:cs typeface="Verdana"/>
            </a:endParaRPr>
          </a:p>
          <a:p>
            <a:pPr>
              <a:spcBef>
                <a:spcPts val="16"/>
              </a:spcBef>
            </a:pPr>
            <a:endParaRPr lang="cs-CZ" sz="600" dirty="0">
              <a:latin typeface="Verdana"/>
              <a:cs typeface="Verdana"/>
            </a:endParaRPr>
          </a:p>
          <a:p>
            <a:pPr marL="6733">
              <a:spcBef>
                <a:spcPts val="3"/>
              </a:spcBef>
            </a:pPr>
            <a:r>
              <a:rPr lang="cs-CZ" sz="600" spc="-3" dirty="0">
                <a:latin typeface="Verdana"/>
                <a:cs typeface="Verdana"/>
              </a:rPr>
              <a:t>Kolektiv autorů: </a:t>
            </a:r>
            <a:r>
              <a:rPr lang="cs-CZ" sz="600" b="1" spc="-3" dirty="0">
                <a:latin typeface="Verdana"/>
                <a:cs typeface="Verdana"/>
              </a:rPr>
              <a:t>Jaderně chemické </a:t>
            </a:r>
            <a:r>
              <a:rPr lang="cs-CZ" sz="600" b="1" dirty="0">
                <a:latin typeface="Verdana"/>
                <a:cs typeface="Verdana"/>
              </a:rPr>
              <a:t>tabulky</a:t>
            </a:r>
            <a:r>
              <a:rPr lang="cs-CZ" sz="600" dirty="0">
                <a:latin typeface="Verdana"/>
                <a:cs typeface="Verdana"/>
              </a:rPr>
              <a:t>, </a:t>
            </a:r>
            <a:r>
              <a:rPr lang="cs-CZ" sz="600" spc="-3" dirty="0">
                <a:latin typeface="Verdana"/>
                <a:cs typeface="Verdana"/>
              </a:rPr>
              <a:t>SNTL, Praha</a:t>
            </a:r>
            <a:r>
              <a:rPr lang="cs-CZ" sz="600" spc="11" dirty="0">
                <a:latin typeface="Verdana"/>
                <a:cs typeface="Verdana"/>
              </a:rPr>
              <a:t> </a:t>
            </a:r>
            <a:r>
              <a:rPr lang="cs-CZ" sz="600" spc="-3" dirty="0">
                <a:latin typeface="Verdana"/>
                <a:cs typeface="Verdana"/>
              </a:rPr>
              <a:t>1964</a:t>
            </a:r>
            <a:endParaRPr lang="cs-CZ" sz="600" dirty="0">
              <a:latin typeface="Verdana"/>
              <a:cs typeface="Verdana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76DD8F8-2FDB-4F09-A4A7-022E6249AF7C}"/>
              </a:ext>
            </a:extLst>
          </p:cNvPr>
          <p:cNvSpPr txBox="1"/>
          <p:nvPr/>
        </p:nvSpPr>
        <p:spPr>
          <a:xfrm>
            <a:off x="410030" y="381548"/>
            <a:ext cx="1768180" cy="312393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r>
              <a:rPr lang="cs-CZ" sz="800" b="1" dirty="0">
                <a:solidFill>
                  <a:srgbClr val="C00000"/>
                </a:solidFill>
              </a:rPr>
              <a:t>Standardní náplň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700" b="1" dirty="0">
                <a:solidFill>
                  <a:srgbClr val="002060"/>
                </a:solidFill>
              </a:rPr>
              <a:t>Úvod a struktura hmoty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700" b="1" dirty="0">
                <a:solidFill>
                  <a:srgbClr val="002060"/>
                </a:solidFill>
              </a:rPr>
              <a:t>Atomové jádro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700" b="1" dirty="0">
                <a:solidFill>
                  <a:srgbClr val="002060"/>
                </a:solidFill>
              </a:rPr>
              <a:t>Radioaktivita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700" b="1" dirty="0">
                <a:solidFill>
                  <a:srgbClr val="002060"/>
                </a:solidFill>
              </a:rPr>
              <a:t>Kinetika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700" b="1" dirty="0">
                <a:solidFill>
                  <a:srgbClr val="002060"/>
                </a:solidFill>
              </a:rPr>
              <a:t>Datování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700" b="1" dirty="0">
                <a:solidFill>
                  <a:srgbClr val="002060"/>
                </a:solidFill>
              </a:rPr>
              <a:t>Jaderné reakce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700" b="1" dirty="0">
                <a:solidFill>
                  <a:srgbClr val="002060"/>
                </a:solidFill>
              </a:rPr>
              <a:t>Reakce neutronů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700" b="1" dirty="0">
                <a:solidFill>
                  <a:srgbClr val="002060"/>
                </a:solidFill>
              </a:rPr>
              <a:t>Supertěžké prvky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700" b="1" dirty="0">
                <a:solidFill>
                  <a:srgbClr val="002060"/>
                </a:solidFill>
              </a:rPr>
              <a:t>Využití jaderných reakcí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700" b="1" dirty="0">
                <a:solidFill>
                  <a:srgbClr val="002060"/>
                </a:solidFill>
              </a:rPr>
              <a:t>Reakce ve vesmíru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700" b="1" dirty="0">
                <a:solidFill>
                  <a:srgbClr val="002060"/>
                </a:solidFill>
              </a:rPr>
              <a:t>Jak se ztrácí energie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700" b="1" dirty="0">
                <a:solidFill>
                  <a:srgbClr val="002060"/>
                </a:solidFill>
              </a:rPr>
              <a:t>Ochrana před zářením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700" b="1" dirty="0">
                <a:solidFill>
                  <a:srgbClr val="002060"/>
                </a:solidFill>
              </a:rPr>
              <a:t>Měření záření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700" b="1" dirty="0">
                <a:solidFill>
                  <a:srgbClr val="002060"/>
                </a:solidFill>
              </a:rPr>
              <a:t>Detektory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700" b="1" dirty="0">
                <a:solidFill>
                  <a:srgbClr val="002060"/>
                </a:solidFill>
              </a:rPr>
              <a:t>Fyzikální vlastnosti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700" b="1" dirty="0">
                <a:solidFill>
                  <a:srgbClr val="002060"/>
                </a:solidFill>
              </a:rPr>
              <a:t>Chemické účinky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700" b="1" dirty="0">
                <a:solidFill>
                  <a:srgbClr val="002060"/>
                </a:solidFill>
              </a:rPr>
              <a:t>Biologické účinky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700" b="1" dirty="0">
                <a:solidFill>
                  <a:srgbClr val="002060"/>
                </a:solidFill>
              </a:rPr>
              <a:t>Účinky na lidský organismus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700" b="1" dirty="0">
                <a:solidFill>
                  <a:srgbClr val="002060"/>
                </a:solidFill>
              </a:rPr>
              <a:t>Ostatní účinky a použití JZ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700" b="1" dirty="0">
                <a:solidFill>
                  <a:srgbClr val="002060"/>
                </a:solidFill>
              </a:rPr>
              <a:t>Indikátory v praxi 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700" b="1" dirty="0">
                <a:solidFill>
                  <a:srgbClr val="002060"/>
                </a:solidFill>
              </a:rPr>
              <a:t>Studium komplexů pomocí indikátorů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700" b="1" dirty="0">
                <a:solidFill>
                  <a:srgbClr val="002060"/>
                </a:solidFill>
              </a:rPr>
              <a:t>Jaderná energetika</a:t>
            </a:r>
          </a:p>
          <a:p>
            <a:endParaRPr lang="cs-CZ" sz="700" b="1" dirty="0">
              <a:solidFill>
                <a:srgbClr val="002060"/>
              </a:solidFill>
            </a:endParaRPr>
          </a:p>
          <a:p>
            <a:r>
              <a:rPr lang="cs-CZ" sz="700" b="1" dirty="0">
                <a:solidFill>
                  <a:srgbClr val="C00000"/>
                </a:solidFill>
              </a:rPr>
              <a:t>Pro zájemce</a:t>
            </a:r>
          </a:p>
          <a:p>
            <a:r>
              <a:rPr lang="cs-CZ" sz="700" b="1" dirty="0">
                <a:solidFill>
                  <a:srgbClr val="002060"/>
                </a:solidFill>
              </a:rPr>
              <a:t>Radiodiagnostické metody</a:t>
            </a:r>
          </a:p>
          <a:p>
            <a:r>
              <a:rPr lang="cs-CZ" sz="700" b="1" dirty="0">
                <a:solidFill>
                  <a:srgbClr val="002060"/>
                </a:solidFill>
              </a:rPr>
              <a:t>Když se řekne reaktor</a:t>
            </a:r>
            <a:endParaRPr lang="cs-CZ" sz="700" dirty="0"/>
          </a:p>
        </p:txBody>
      </p:sp>
      <p:pic>
        <p:nvPicPr>
          <p:cNvPr id="10" name="úvod1-1">
            <a:hlinkClick r:id="" action="ppaction://media"/>
            <a:extLst>
              <a:ext uri="{FF2B5EF4-FFF2-40B4-BE49-F238E27FC236}">
                <a16:creationId xmlns:a16="http://schemas.microsoft.com/office/drawing/2014/main" id="{67EA8B68-7339-48B2-8B83-1F3C211BEC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04660" y="609700"/>
            <a:ext cx="257408" cy="257408"/>
          </a:xfrm>
          <a:prstGeom prst="rect">
            <a:avLst/>
          </a:prstGeom>
        </p:spPr>
      </p:pic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99D2AE93-AD13-4653-B094-C522751E7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C934-C76E-47E4-83AC-24E21DA288C1}" type="slidenum">
              <a:rPr lang="cs-CZ" smtClean="0"/>
              <a:t>1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727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78803" y="455594"/>
            <a:ext cx="2096994" cy="160008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6061" rIns="0" bIns="0" rtlCol="0">
            <a:spAutoFit/>
          </a:bodyPr>
          <a:lstStyle/>
          <a:p>
            <a:pPr marL="6733">
              <a:spcBef>
                <a:spcPts val="48"/>
              </a:spcBef>
            </a:pPr>
            <a:r>
              <a:rPr sz="1000" b="1" spc="-5" dirty="0">
                <a:solidFill>
                  <a:srgbClr val="C00000"/>
                </a:solidFill>
                <a:latin typeface="Verdana"/>
                <a:cs typeface="Verdana"/>
              </a:rPr>
              <a:t>Vlastnosti </a:t>
            </a:r>
            <a:r>
              <a:rPr sz="1000" b="1" spc="-3" dirty="0">
                <a:solidFill>
                  <a:srgbClr val="C00000"/>
                </a:solidFill>
                <a:latin typeface="Verdana"/>
                <a:cs typeface="Verdana"/>
              </a:rPr>
              <a:t>některých</a:t>
            </a:r>
            <a:r>
              <a:rPr sz="1000" b="1" spc="-11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000" b="1" spc="-3" dirty="0">
                <a:solidFill>
                  <a:srgbClr val="C00000"/>
                </a:solidFill>
                <a:latin typeface="Verdana"/>
                <a:cs typeface="Verdana"/>
              </a:rPr>
              <a:t>mezonů</a:t>
            </a:r>
            <a:endParaRPr sz="1000" dirty="0">
              <a:solidFill>
                <a:srgbClr val="C00000"/>
              </a:solidFill>
              <a:latin typeface="Verdana"/>
              <a:cs typeface="Verdana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8512493"/>
              </p:ext>
            </p:extLst>
          </p:nvPr>
        </p:nvGraphicFramePr>
        <p:xfrm>
          <a:off x="949946" y="824442"/>
          <a:ext cx="3371042" cy="156018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6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16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04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28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900" b="1" spc="-5" dirty="0">
                          <a:solidFill>
                            <a:srgbClr val="0070C0"/>
                          </a:solidFill>
                          <a:latin typeface="Verdana"/>
                          <a:cs typeface="Verdana"/>
                        </a:rPr>
                        <a:t>hmotnost</a:t>
                      </a:r>
                      <a:r>
                        <a:rPr sz="900" b="1" spc="-45" dirty="0">
                          <a:solidFill>
                            <a:srgbClr val="0070C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900" b="1" spc="-5" dirty="0">
                          <a:solidFill>
                            <a:srgbClr val="0070C0"/>
                          </a:solidFill>
                          <a:latin typeface="Verdana"/>
                          <a:cs typeface="Verdana"/>
                        </a:rPr>
                        <a:t>(u)</a:t>
                      </a:r>
                      <a:endParaRPr sz="900" dirty="0">
                        <a:solidFill>
                          <a:srgbClr val="0070C0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10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900" b="1" dirty="0">
                          <a:solidFill>
                            <a:srgbClr val="0070C0"/>
                          </a:solidFill>
                          <a:latin typeface="Verdana"/>
                          <a:cs typeface="Verdana"/>
                        </a:rPr>
                        <a:t>Z</a:t>
                      </a:r>
                      <a:endParaRPr sz="900" dirty="0">
                        <a:solidFill>
                          <a:srgbClr val="0070C0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10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900" b="1" spc="-5" dirty="0">
                          <a:solidFill>
                            <a:srgbClr val="0070C0"/>
                          </a:solidFill>
                          <a:latin typeface="Verdana"/>
                          <a:cs typeface="Verdana"/>
                        </a:rPr>
                        <a:t>kvarkové </a:t>
                      </a:r>
                      <a:r>
                        <a:rPr sz="900" b="1" spc="-10" dirty="0">
                          <a:solidFill>
                            <a:srgbClr val="0070C0"/>
                          </a:solidFill>
                          <a:latin typeface="Verdana"/>
                          <a:cs typeface="Verdana"/>
                        </a:rPr>
                        <a:t>složení</a:t>
                      </a:r>
                      <a:endParaRPr sz="900" dirty="0">
                        <a:solidFill>
                          <a:srgbClr val="0070C0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10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6773">
                <a:tc>
                  <a:txBody>
                    <a:bodyPr/>
                    <a:lstStyle/>
                    <a:p>
                      <a:pPr marL="1270" algn="ctr">
                        <a:lnSpc>
                          <a:spcPts val="1055"/>
                        </a:lnSpc>
                      </a:pPr>
                      <a:r>
                        <a:rPr sz="1400" b="1" baseline="-18518" dirty="0">
                          <a:latin typeface="Symbol"/>
                          <a:cs typeface="Symbol"/>
                        </a:rPr>
                        <a:t></a:t>
                      </a:r>
                      <a:r>
                        <a:rPr sz="800" b="1" dirty="0">
                          <a:latin typeface="Verdana"/>
                          <a:cs typeface="Verdana"/>
                        </a:rPr>
                        <a:t>+</a:t>
                      </a:r>
                      <a:endParaRPr sz="800" dirty="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800" b="1" spc="-5" dirty="0">
                          <a:latin typeface="Verdana"/>
                          <a:cs typeface="Verdana"/>
                        </a:rPr>
                        <a:t>0,150</a:t>
                      </a:r>
                      <a:endParaRPr sz="800" dirty="0">
                        <a:latin typeface="Verdana"/>
                        <a:cs typeface="Verdana"/>
                      </a:endParaRPr>
                    </a:p>
                  </a:txBody>
                  <a:tcPr marL="0" marR="0" marT="168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800" b="1" spc="-10" dirty="0">
                          <a:latin typeface="Verdana"/>
                          <a:cs typeface="Verdana"/>
                        </a:rPr>
                        <a:t>+1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168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800" b="1" i="1" spc="5" dirty="0">
                          <a:latin typeface="Verdana"/>
                          <a:cs typeface="Verdana"/>
                        </a:rPr>
                        <a:t>uđ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168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0563">
                <a:tc>
                  <a:txBody>
                    <a:bodyPr/>
                    <a:lstStyle/>
                    <a:p>
                      <a:pPr marL="5080" algn="ctr">
                        <a:lnSpc>
                          <a:spcPts val="1055"/>
                        </a:lnSpc>
                      </a:pPr>
                      <a:r>
                        <a:rPr sz="1400" b="1" baseline="-18518" dirty="0">
                          <a:latin typeface="Symbol"/>
                          <a:cs typeface="Symbol"/>
                        </a:rPr>
                        <a:t></a:t>
                      </a:r>
                      <a:r>
                        <a:rPr sz="800" b="1" dirty="0">
                          <a:latin typeface="Verdana"/>
                          <a:cs typeface="Verdana"/>
                        </a:rPr>
                        <a:t>-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800" b="1" spc="-5" dirty="0">
                          <a:latin typeface="Verdana"/>
                          <a:cs typeface="Verdana"/>
                        </a:rPr>
                        <a:t>0,150</a:t>
                      </a:r>
                      <a:endParaRPr sz="800" dirty="0">
                        <a:latin typeface="Verdana"/>
                        <a:cs typeface="Verdana"/>
                      </a:endParaRPr>
                    </a:p>
                  </a:txBody>
                  <a:tcPr marL="0" marR="0" marT="168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800" b="1" dirty="0">
                          <a:latin typeface="Verdana"/>
                          <a:cs typeface="Verdana"/>
                        </a:rPr>
                        <a:t>-1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168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800" b="1" i="1" dirty="0">
                          <a:latin typeface="Verdana"/>
                          <a:cs typeface="Verdana"/>
                        </a:rPr>
                        <a:t>dū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168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5157">
                <a:tc>
                  <a:txBody>
                    <a:bodyPr/>
                    <a:lstStyle/>
                    <a:p>
                      <a:pPr marL="1270" algn="ctr">
                        <a:lnSpc>
                          <a:spcPts val="1055"/>
                        </a:lnSpc>
                      </a:pPr>
                      <a:r>
                        <a:rPr sz="1400" b="1" baseline="-18518" dirty="0">
                          <a:latin typeface="Symbol"/>
                          <a:cs typeface="Symbol"/>
                        </a:rPr>
                        <a:t></a:t>
                      </a:r>
                      <a:r>
                        <a:rPr sz="800" b="1" dirty="0">
                          <a:latin typeface="Verdana"/>
                          <a:cs typeface="Verdana"/>
                        </a:rPr>
                        <a:t>o</a:t>
                      </a:r>
                      <a:endParaRPr sz="800" dirty="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800" b="1" spc="-5" dirty="0">
                          <a:latin typeface="Verdana"/>
                          <a:cs typeface="Verdana"/>
                        </a:rPr>
                        <a:t>0,145</a:t>
                      </a:r>
                      <a:endParaRPr sz="800" dirty="0">
                        <a:latin typeface="Verdana"/>
                        <a:cs typeface="Verdana"/>
                      </a:endParaRPr>
                    </a:p>
                  </a:txBody>
                  <a:tcPr marL="0" marR="0" marT="168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800" b="1" dirty="0">
                          <a:latin typeface="Verdana"/>
                          <a:cs typeface="Verdana"/>
                        </a:rPr>
                        <a:t>0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168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800" b="1" i="1" dirty="0">
                          <a:latin typeface="Verdana"/>
                          <a:cs typeface="Verdana"/>
                        </a:rPr>
                        <a:t>uū </a:t>
                      </a:r>
                      <a:r>
                        <a:rPr sz="800" b="1" spc="-5" dirty="0">
                          <a:latin typeface="Verdana"/>
                          <a:cs typeface="Verdana"/>
                        </a:rPr>
                        <a:t>nebo</a:t>
                      </a:r>
                      <a:r>
                        <a:rPr sz="800" b="1" spc="-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00" b="1" i="1" dirty="0">
                          <a:latin typeface="Verdana"/>
                          <a:cs typeface="Verdana"/>
                        </a:rPr>
                        <a:t>dđ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168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6773">
                <a:tc>
                  <a:txBody>
                    <a:bodyPr/>
                    <a:lstStyle/>
                    <a:p>
                      <a:pPr marL="4445" algn="ctr">
                        <a:lnSpc>
                          <a:spcPts val="1055"/>
                        </a:lnSpc>
                      </a:pPr>
                      <a:r>
                        <a:rPr sz="1400" b="1" baseline="-18518" dirty="0">
                          <a:latin typeface="Verdana"/>
                          <a:cs typeface="Verdana"/>
                        </a:rPr>
                        <a:t>K</a:t>
                      </a:r>
                      <a:r>
                        <a:rPr sz="800" b="1" dirty="0">
                          <a:latin typeface="Verdana"/>
                          <a:cs typeface="Verdana"/>
                        </a:rPr>
                        <a:t>+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800" b="1" spc="-5" dirty="0">
                          <a:latin typeface="Verdana"/>
                          <a:cs typeface="Verdana"/>
                        </a:rPr>
                        <a:t>0,530</a:t>
                      </a:r>
                      <a:endParaRPr sz="800" dirty="0">
                        <a:latin typeface="Verdana"/>
                        <a:cs typeface="Verdana"/>
                      </a:endParaRPr>
                    </a:p>
                  </a:txBody>
                  <a:tcPr marL="0" marR="0" marT="168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800" b="1" spc="-10" dirty="0">
                          <a:latin typeface="Verdana"/>
                          <a:cs typeface="Verdana"/>
                        </a:rPr>
                        <a:t>+1</a:t>
                      </a:r>
                      <a:endParaRPr sz="800" dirty="0">
                        <a:latin typeface="Verdana"/>
                        <a:cs typeface="Verdana"/>
                      </a:endParaRPr>
                    </a:p>
                  </a:txBody>
                  <a:tcPr marL="0" marR="0" marT="168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6907">
                <a:tc>
                  <a:txBody>
                    <a:bodyPr/>
                    <a:lstStyle/>
                    <a:p>
                      <a:pPr marL="1905" algn="ctr">
                        <a:lnSpc>
                          <a:spcPts val="1060"/>
                        </a:lnSpc>
                      </a:pPr>
                      <a:r>
                        <a:rPr sz="1400" b="1" baseline="-18518" dirty="0">
                          <a:latin typeface="Verdana"/>
                          <a:cs typeface="Verdana"/>
                        </a:rPr>
                        <a:t>K</a:t>
                      </a:r>
                      <a:r>
                        <a:rPr sz="800" b="1" dirty="0">
                          <a:latin typeface="Verdana"/>
                          <a:cs typeface="Verdana"/>
                        </a:rPr>
                        <a:t>-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800" b="1" spc="-5" dirty="0">
                          <a:latin typeface="Verdana"/>
                          <a:cs typeface="Verdana"/>
                        </a:rPr>
                        <a:t>0,530</a:t>
                      </a:r>
                      <a:endParaRPr sz="800" dirty="0">
                        <a:latin typeface="Verdana"/>
                        <a:cs typeface="Verdana"/>
                      </a:endParaRPr>
                    </a:p>
                  </a:txBody>
                  <a:tcPr marL="0" marR="0" marT="168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800" b="1" dirty="0">
                          <a:latin typeface="Verdana"/>
                          <a:cs typeface="Verdana"/>
                        </a:rPr>
                        <a:t>-1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168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515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000" b="1" dirty="0">
                          <a:latin typeface="Symbol"/>
                          <a:cs typeface="Symbol"/>
                        </a:rPr>
                        <a:t></a:t>
                      </a:r>
                      <a:endParaRPr sz="1000">
                        <a:latin typeface="Symbol"/>
                        <a:cs typeface="Symbol"/>
                      </a:endParaRPr>
                    </a:p>
                  </a:txBody>
                  <a:tcPr marL="0" marR="0" marT="168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800" b="1" spc="-5" dirty="0">
                          <a:latin typeface="Verdana"/>
                          <a:cs typeface="Verdana"/>
                        </a:rPr>
                        <a:t>1,095</a:t>
                      </a:r>
                      <a:endParaRPr sz="800" dirty="0">
                        <a:latin typeface="Verdana"/>
                        <a:cs typeface="Verdana"/>
                      </a:endParaRPr>
                    </a:p>
                  </a:txBody>
                  <a:tcPr marL="0" marR="0" marT="168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800" b="1" dirty="0">
                          <a:latin typeface="Verdana"/>
                          <a:cs typeface="Verdana"/>
                        </a:rPr>
                        <a:t>0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168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800" b="1" spc="-5" dirty="0">
                          <a:latin typeface="Verdana"/>
                          <a:cs typeface="Verdana"/>
                        </a:rPr>
                        <a:t>atd….</a:t>
                      </a:r>
                      <a:endParaRPr sz="800" dirty="0">
                        <a:latin typeface="Verdana"/>
                        <a:cs typeface="Verdana"/>
                      </a:endParaRPr>
                    </a:p>
                  </a:txBody>
                  <a:tcPr marL="0" marR="0" marT="168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690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000" b="1" spc="-15" dirty="0">
                          <a:latin typeface="Verdana"/>
                          <a:cs typeface="Verdana"/>
                        </a:rPr>
                        <a:t>J/</a:t>
                      </a:r>
                      <a:r>
                        <a:rPr sz="1000" b="1" spc="-15" dirty="0">
                          <a:latin typeface="Symbol"/>
                          <a:cs typeface="Symbol"/>
                        </a:rPr>
                        <a:t></a:t>
                      </a:r>
                      <a:endParaRPr sz="1000">
                        <a:latin typeface="Symbol"/>
                        <a:cs typeface="Symbol"/>
                      </a:endParaRPr>
                    </a:p>
                  </a:txBody>
                  <a:tcPr marL="0" marR="0" marT="134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800" b="1" dirty="0">
                          <a:latin typeface="Verdana"/>
                          <a:cs typeface="Verdana"/>
                        </a:rPr>
                        <a:t>3,32</a:t>
                      </a:r>
                      <a:endParaRPr sz="800" dirty="0">
                        <a:latin typeface="Verdana"/>
                        <a:cs typeface="Verdana"/>
                      </a:endParaRPr>
                    </a:p>
                  </a:txBody>
                  <a:tcPr marL="0" marR="0" marT="134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800" b="1" dirty="0">
                          <a:latin typeface="Verdana"/>
                          <a:cs typeface="Verdana"/>
                        </a:rPr>
                        <a:t>0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134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6773">
                <a:tc>
                  <a:txBody>
                    <a:bodyPr/>
                    <a:lstStyle/>
                    <a:p>
                      <a:pPr marL="1270" algn="ctr">
                        <a:lnSpc>
                          <a:spcPts val="1055"/>
                        </a:lnSpc>
                      </a:pPr>
                      <a:r>
                        <a:rPr sz="1400" b="1" baseline="-18518" dirty="0">
                          <a:latin typeface="Verdana"/>
                          <a:cs typeface="Verdana"/>
                        </a:rPr>
                        <a:t>D</a:t>
                      </a:r>
                      <a:r>
                        <a:rPr sz="800" b="1" dirty="0">
                          <a:latin typeface="Verdana"/>
                          <a:cs typeface="Verdana"/>
                        </a:rPr>
                        <a:t>o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800" b="1" dirty="0">
                          <a:latin typeface="Verdana"/>
                          <a:cs typeface="Verdana"/>
                        </a:rPr>
                        <a:t>2,00</a:t>
                      </a:r>
                      <a:endParaRPr sz="800" dirty="0">
                        <a:latin typeface="Verdana"/>
                        <a:cs typeface="Verdana"/>
                      </a:endParaRPr>
                    </a:p>
                  </a:txBody>
                  <a:tcPr marL="0" marR="0" marT="134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800" b="1" dirty="0">
                          <a:latin typeface="Verdana"/>
                          <a:cs typeface="Verdana"/>
                        </a:rPr>
                        <a:t>0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134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5156">
                <a:tc>
                  <a:txBody>
                    <a:bodyPr/>
                    <a:lstStyle/>
                    <a:p>
                      <a:pPr marL="1270" algn="ctr">
                        <a:lnSpc>
                          <a:spcPts val="1055"/>
                        </a:lnSpc>
                      </a:pPr>
                      <a:r>
                        <a:rPr sz="1400" b="1" baseline="-18518" dirty="0">
                          <a:latin typeface="Verdana"/>
                          <a:cs typeface="Verdana"/>
                        </a:rPr>
                        <a:t>D</a:t>
                      </a:r>
                      <a:r>
                        <a:rPr sz="800" b="1" dirty="0">
                          <a:latin typeface="Verdana"/>
                          <a:cs typeface="Verdana"/>
                        </a:rPr>
                        <a:t>+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800" b="1" spc="-5" dirty="0">
                          <a:latin typeface="Verdana"/>
                          <a:cs typeface="Verdana"/>
                        </a:rPr>
                        <a:t>2,005</a:t>
                      </a:r>
                      <a:endParaRPr sz="800" dirty="0">
                        <a:latin typeface="Verdana"/>
                        <a:cs typeface="Verdana"/>
                      </a:endParaRPr>
                    </a:p>
                  </a:txBody>
                  <a:tcPr marL="0" marR="0" marT="134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800" b="1" spc="-10" dirty="0">
                          <a:latin typeface="Verdana"/>
                          <a:cs typeface="Verdana"/>
                        </a:rPr>
                        <a:t>+1</a:t>
                      </a:r>
                      <a:endParaRPr sz="800" dirty="0">
                        <a:latin typeface="Verdana"/>
                        <a:cs typeface="Verdana"/>
                      </a:endParaRPr>
                    </a:p>
                  </a:txBody>
                  <a:tcPr marL="0" marR="0" marT="134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162403" y="2553247"/>
            <a:ext cx="4249635" cy="87892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2693" rIns="0" bIns="0" rtlCol="0">
            <a:spAutoFit/>
          </a:bodyPr>
          <a:lstStyle/>
          <a:p>
            <a:pPr marL="127606" marR="75418">
              <a:lnSpc>
                <a:spcPct val="103000"/>
              </a:lnSpc>
              <a:spcBef>
                <a:spcPts val="22"/>
              </a:spcBef>
              <a:tabLst>
                <a:tab pos="244100" algn="l"/>
                <a:tab pos="244435" algn="l"/>
              </a:tabLst>
            </a:pPr>
            <a:endParaRPr lang="cs-CZ" sz="743" b="1" spc="-3" dirty="0">
              <a:latin typeface="Verdana"/>
              <a:cs typeface="Verdana"/>
            </a:endParaRPr>
          </a:p>
          <a:p>
            <a:pPr marL="127606" marR="75418">
              <a:lnSpc>
                <a:spcPct val="103000"/>
              </a:lnSpc>
              <a:spcBef>
                <a:spcPts val="22"/>
              </a:spcBef>
              <a:tabLst>
                <a:tab pos="244100" algn="l"/>
                <a:tab pos="244435" algn="l"/>
              </a:tabLst>
            </a:pPr>
            <a:r>
              <a:rPr lang="cs-CZ" sz="743" b="1" spc="-3" dirty="0">
                <a:latin typeface="Verdana"/>
                <a:cs typeface="Verdana"/>
              </a:rPr>
              <a:t>B</a:t>
            </a:r>
            <a:r>
              <a:rPr sz="743" b="1" spc="-3" dirty="0" err="1">
                <a:latin typeface="Verdana"/>
                <a:cs typeface="Verdana"/>
              </a:rPr>
              <a:t>aryonová</a:t>
            </a:r>
            <a:r>
              <a:rPr sz="743" b="1" spc="-3" dirty="0">
                <a:latin typeface="Verdana"/>
                <a:cs typeface="Verdana"/>
              </a:rPr>
              <a:t>, </a:t>
            </a:r>
            <a:r>
              <a:rPr sz="743" b="1" spc="-5" dirty="0">
                <a:latin typeface="Verdana"/>
                <a:cs typeface="Verdana"/>
              </a:rPr>
              <a:t>nábojová a </a:t>
            </a:r>
            <a:r>
              <a:rPr sz="743" b="1" spc="-3" dirty="0">
                <a:latin typeface="Verdana"/>
                <a:cs typeface="Verdana"/>
              </a:rPr>
              <a:t>další kvantová čísla </a:t>
            </a:r>
            <a:r>
              <a:rPr sz="743" b="1" spc="-5" dirty="0">
                <a:latin typeface="Verdana"/>
                <a:cs typeface="Verdana"/>
              </a:rPr>
              <a:t>kvarků </a:t>
            </a:r>
            <a:r>
              <a:rPr sz="743" b="1" spc="-9" dirty="0">
                <a:latin typeface="Verdana"/>
                <a:cs typeface="Verdana"/>
              </a:rPr>
              <a:t>se </a:t>
            </a:r>
            <a:r>
              <a:rPr sz="743" b="1" spc="-5" dirty="0" err="1">
                <a:latin typeface="Verdana"/>
                <a:cs typeface="Verdana"/>
              </a:rPr>
              <a:t>sčítají</a:t>
            </a:r>
            <a:r>
              <a:rPr sz="743" b="1" spc="-5" dirty="0">
                <a:latin typeface="Verdana"/>
                <a:cs typeface="Verdana"/>
              </a:rPr>
              <a:t> </a:t>
            </a:r>
            <a:r>
              <a:rPr lang="cs-CZ" sz="743" b="1" spc="-5" dirty="0">
                <a:latin typeface="Verdana"/>
                <a:cs typeface="Verdana"/>
              </a:rPr>
              <a:t>a </a:t>
            </a:r>
            <a:r>
              <a:rPr sz="743" b="1" spc="-3" dirty="0" err="1">
                <a:latin typeface="Verdana"/>
                <a:cs typeface="Verdana"/>
              </a:rPr>
              <a:t>dávají</a:t>
            </a:r>
            <a:r>
              <a:rPr sz="743" b="1" spc="-3" dirty="0">
                <a:latin typeface="Verdana"/>
                <a:cs typeface="Verdana"/>
              </a:rPr>
              <a:t> </a:t>
            </a:r>
            <a:r>
              <a:rPr sz="743" b="1" spc="-5" dirty="0">
                <a:latin typeface="Verdana"/>
                <a:cs typeface="Verdana"/>
              </a:rPr>
              <a:t>kvarku  </a:t>
            </a:r>
            <a:r>
              <a:rPr sz="743" b="1" spc="-3" dirty="0" err="1">
                <a:latin typeface="Verdana"/>
                <a:cs typeface="Verdana"/>
              </a:rPr>
              <a:t>pozorované</a:t>
            </a:r>
            <a:r>
              <a:rPr sz="743" b="1" dirty="0">
                <a:latin typeface="Verdana"/>
                <a:cs typeface="Verdana"/>
              </a:rPr>
              <a:t> </a:t>
            </a:r>
            <a:r>
              <a:rPr sz="743" b="1" spc="-5" dirty="0" err="1">
                <a:latin typeface="Verdana"/>
                <a:cs typeface="Verdana"/>
              </a:rPr>
              <a:t>vlastnosti</a:t>
            </a:r>
            <a:r>
              <a:rPr lang="cs-CZ" sz="743" b="1" spc="-5" dirty="0">
                <a:latin typeface="Verdana"/>
                <a:cs typeface="Verdana"/>
              </a:rPr>
              <a:t>.</a:t>
            </a:r>
            <a:endParaRPr sz="743" dirty="0">
              <a:latin typeface="Verdana"/>
              <a:cs typeface="Verdana"/>
            </a:endParaRPr>
          </a:p>
          <a:p>
            <a:pPr marL="6733" marR="2693">
              <a:lnSpc>
                <a:spcPct val="103000"/>
              </a:lnSpc>
              <a:spcBef>
                <a:spcPts val="710"/>
              </a:spcBef>
            </a:pPr>
            <a:r>
              <a:rPr lang="cs-CZ" sz="743" spc="-5" dirty="0">
                <a:latin typeface="Verdana"/>
                <a:cs typeface="Verdana"/>
              </a:rPr>
              <a:t>    </a:t>
            </a:r>
            <a:r>
              <a:rPr sz="743" spc="-5" dirty="0" err="1">
                <a:latin typeface="Verdana"/>
                <a:cs typeface="Verdana"/>
              </a:rPr>
              <a:t>Příčinou</a:t>
            </a:r>
            <a:r>
              <a:rPr sz="743" spc="-5" dirty="0">
                <a:latin typeface="Verdana"/>
                <a:cs typeface="Verdana"/>
              </a:rPr>
              <a:t> </a:t>
            </a:r>
            <a:r>
              <a:rPr sz="743" spc="-3" dirty="0">
                <a:latin typeface="Verdana"/>
                <a:cs typeface="Verdana"/>
              </a:rPr>
              <a:t>soudržnosti </a:t>
            </a:r>
            <a:r>
              <a:rPr sz="743" spc="-5" dirty="0">
                <a:latin typeface="Verdana"/>
                <a:cs typeface="Verdana"/>
              </a:rPr>
              <a:t>kvarků </a:t>
            </a:r>
            <a:r>
              <a:rPr sz="743" spc="-3" dirty="0">
                <a:latin typeface="Verdana"/>
                <a:cs typeface="Verdana"/>
              </a:rPr>
              <a:t>jsou tzv. </a:t>
            </a:r>
            <a:r>
              <a:rPr sz="743" b="1" spc="-5" dirty="0">
                <a:solidFill>
                  <a:srgbClr val="FF0000"/>
                </a:solidFill>
                <a:latin typeface="Verdana"/>
                <a:cs typeface="Verdana"/>
              </a:rPr>
              <a:t>silné </a:t>
            </a:r>
            <a:r>
              <a:rPr sz="743" b="1" spc="-3" dirty="0">
                <a:solidFill>
                  <a:srgbClr val="FF0000"/>
                </a:solidFill>
                <a:latin typeface="Verdana"/>
                <a:cs typeface="Verdana"/>
              </a:rPr>
              <a:t>interakce </a:t>
            </a:r>
            <a:r>
              <a:rPr sz="743" spc="-5" dirty="0">
                <a:latin typeface="Verdana"/>
                <a:cs typeface="Verdana"/>
              </a:rPr>
              <a:t>(je </a:t>
            </a:r>
            <a:r>
              <a:rPr sz="743" spc="-9" dirty="0">
                <a:latin typeface="Verdana"/>
                <a:cs typeface="Verdana"/>
              </a:rPr>
              <a:t>cca </a:t>
            </a:r>
            <a:r>
              <a:rPr sz="743" spc="-5" dirty="0">
                <a:latin typeface="Verdana"/>
                <a:cs typeface="Verdana"/>
              </a:rPr>
              <a:t>100 </a:t>
            </a:r>
            <a:r>
              <a:rPr sz="743" spc="-3" dirty="0">
                <a:latin typeface="Verdana"/>
                <a:cs typeface="Verdana"/>
              </a:rPr>
              <a:t>x silnější </a:t>
            </a:r>
            <a:r>
              <a:rPr sz="743" spc="-3" dirty="0" err="1">
                <a:latin typeface="Verdana"/>
                <a:cs typeface="Verdana"/>
              </a:rPr>
              <a:t>než</a:t>
            </a:r>
            <a:r>
              <a:rPr sz="743" spc="-3" dirty="0">
                <a:latin typeface="Verdana"/>
                <a:cs typeface="Verdana"/>
              </a:rPr>
              <a:t> </a:t>
            </a:r>
            <a:r>
              <a:rPr lang="cs-CZ" sz="743" spc="-3" dirty="0">
                <a:latin typeface="Verdana"/>
                <a:cs typeface="Verdana"/>
              </a:rPr>
              <a:t>      </a:t>
            </a:r>
            <a:r>
              <a:rPr sz="743" spc="-5" dirty="0" err="1">
                <a:latin typeface="Verdana"/>
                <a:cs typeface="Verdana"/>
              </a:rPr>
              <a:t>interakce</a:t>
            </a:r>
            <a:r>
              <a:rPr sz="743" spc="-5" dirty="0">
                <a:latin typeface="Verdana"/>
                <a:cs typeface="Verdana"/>
              </a:rPr>
              <a:t> </a:t>
            </a:r>
            <a:r>
              <a:rPr sz="743" spc="-3" dirty="0" err="1">
                <a:latin typeface="Verdana"/>
                <a:cs typeface="Verdana"/>
              </a:rPr>
              <a:t>elektromagnetické</a:t>
            </a:r>
            <a:r>
              <a:rPr sz="743" spc="-3" dirty="0">
                <a:latin typeface="Verdana"/>
                <a:cs typeface="Verdana"/>
              </a:rPr>
              <a:t>).</a:t>
            </a:r>
            <a:endParaRPr lang="cs-CZ" sz="743" spc="-3" dirty="0">
              <a:latin typeface="Verdana"/>
              <a:cs typeface="Verdana"/>
            </a:endParaRPr>
          </a:p>
          <a:p>
            <a:pPr marL="6733" marR="2693">
              <a:lnSpc>
                <a:spcPct val="103000"/>
              </a:lnSpc>
              <a:spcBef>
                <a:spcPts val="710"/>
              </a:spcBef>
            </a:pPr>
            <a:endParaRPr sz="743" dirty="0">
              <a:latin typeface="Verdana"/>
              <a:cs typeface="Verdana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CCFFA44-570A-40D4-BD8F-2E4C1373334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10</a:t>
            </a:fld>
            <a:endParaRPr lang="cs-CZ"/>
          </a:p>
        </p:txBody>
      </p:sp>
      <p:pic>
        <p:nvPicPr>
          <p:cNvPr id="6" name="úvod10-1">
            <a:hlinkClick r:id="" action="ppaction://media"/>
            <a:extLst>
              <a:ext uri="{FF2B5EF4-FFF2-40B4-BE49-F238E27FC236}">
                <a16:creationId xmlns:a16="http://schemas.microsoft.com/office/drawing/2014/main" id="{50F4D833-A58D-4E3E-A30C-4C9A066AE4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56226" y="81232"/>
            <a:ext cx="374362" cy="374362"/>
          </a:xfrm>
          <a:prstGeom prst="rect">
            <a:avLst/>
          </a:prstGeom>
        </p:spPr>
      </p:pic>
      <p:pic>
        <p:nvPicPr>
          <p:cNvPr id="7" name="úvod10-2">
            <a:hlinkClick r:id="" action="ppaction://media"/>
            <a:extLst>
              <a:ext uri="{FF2B5EF4-FFF2-40B4-BE49-F238E27FC236}">
                <a16:creationId xmlns:a16="http://schemas.microsoft.com/office/drawing/2014/main" id="{6A7253F8-7552-468D-9C35-241E61B47A0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56226" y="2323114"/>
            <a:ext cx="374362" cy="374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1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DFA4988-5349-430A-9B3C-A787E13CF19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10ADC934-C76E-47E4-83AC-24E21DA288C1}" type="slidenum">
              <a:rPr lang="cs-CZ" smtClean="0"/>
              <a:t>11</a:t>
            </a:fld>
            <a:endParaRPr lang="cs-CZ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694C6E5-2C9C-472C-93B2-B06A912AF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953" y="590421"/>
            <a:ext cx="2460858" cy="2898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1211C11E-1998-4AE1-A325-B08D71B7F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030" y="71675"/>
            <a:ext cx="2699945" cy="33468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cs-CZ" altLang="cs-CZ" sz="1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Výměna gluonu mezi dvěma nukleony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úvod11-2">
            <a:hlinkClick r:id="" action="ppaction://media"/>
            <a:extLst>
              <a:ext uri="{FF2B5EF4-FFF2-40B4-BE49-F238E27FC236}">
                <a16:creationId xmlns:a16="http://schemas.microsoft.com/office/drawing/2014/main" id="{28AD2A51-F3CF-4F14-B1D2-7C974E2FA4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44817" y="2636594"/>
            <a:ext cx="348493" cy="348493"/>
          </a:xfrm>
          <a:prstGeom prst="rect">
            <a:avLst/>
          </a:prstGeom>
        </p:spPr>
      </p:pic>
      <p:pic>
        <p:nvPicPr>
          <p:cNvPr id="9" name="úvod11-1">
            <a:hlinkClick r:id="" action="ppaction://media"/>
            <a:extLst>
              <a:ext uri="{FF2B5EF4-FFF2-40B4-BE49-F238E27FC236}">
                <a16:creationId xmlns:a16="http://schemas.microsoft.com/office/drawing/2014/main" id="{819BD46E-0296-41AB-B22D-F4DA5C7C26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51723" y="399777"/>
            <a:ext cx="334683" cy="33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74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5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5624" y="71699"/>
            <a:ext cx="4373739" cy="336569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6061" rIns="0" bIns="0" rtlCol="0">
            <a:spAutoFit/>
          </a:bodyPr>
          <a:lstStyle/>
          <a:p>
            <a:pPr marL="6733" algn="just">
              <a:spcBef>
                <a:spcPts val="48"/>
              </a:spcBef>
            </a:pPr>
            <a:r>
              <a:rPr sz="1000" b="1" spc="-5" dirty="0">
                <a:solidFill>
                  <a:srgbClr val="C00000"/>
                </a:solidFill>
                <a:latin typeface="Verdana"/>
                <a:cs typeface="Verdana"/>
              </a:rPr>
              <a:t>Silná</a:t>
            </a:r>
            <a:r>
              <a:rPr sz="1000" b="1" spc="-3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000" b="1" spc="-3" dirty="0" err="1">
                <a:solidFill>
                  <a:srgbClr val="C00000"/>
                </a:solidFill>
                <a:latin typeface="Verdana"/>
                <a:cs typeface="Verdana"/>
              </a:rPr>
              <a:t>interakce</a:t>
            </a:r>
            <a:r>
              <a:rPr sz="1000" b="1" spc="-3" dirty="0">
                <a:solidFill>
                  <a:srgbClr val="C00000"/>
                </a:solidFill>
                <a:latin typeface="Verdana"/>
                <a:cs typeface="Verdana"/>
              </a:rPr>
              <a:t>:</a:t>
            </a:r>
            <a:endParaRPr lang="cs-CZ" sz="1000" b="1" spc="-3" dirty="0">
              <a:solidFill>
                <a:srgbClr val="C00000"/>
              </a:solidFill>
              <a:latin typeface="Verdana"/>
              <a:cs typeface="Verdana"/>
            </a:endParaRPr>
          </a:p>
          <a:p>
            <a:pPr marL="6733" algn="just">
              <a:spcBef>
                <a:spcPts val="48"/>
              </a:spcBef>
            </a:pPr>
            <a:endParaRPr sz="743" dirty="0">
              <a:latin typeface="Verdana"/>
              <a:cs typeface="Verdana"/>
            </a:endParaRPr>
          </a:p>
          <a:p>
            <a:pPr marL="248814" marR="4377" indent="-121208" algn="just">
              <a:lnSpc>
                <a:spcPct val="152200"/>
              </a:lnSpc>
              <a:spcBef>
                <a:spcPts val="287"/>
              </a:spcBef>
              <a:buFont typeface="Symbol"/>
              <a:buChar char=""/>
              <a:tabLst>
                <a:tab pos="244435" algn="l"/>
              </a:tabLst>
            </a:pPr>
            <a:r>
              <a:rPr sz="743" spc="-5" dirty="0">
                <a:latin typeface="Verdana"/>
                <a:cs typeface="Verdana"/>
              </a:rPr>
              <a:t>je zprostředkována výměnnou </a:t>
            </a:r>
            <a:r>
              <a:rPr sz="743" dirty="0">
                <a:latin typeface="Verdana"/>
                <a:cs typeface="Verdana"/>
              </a:rPr>
              <a:t>jiné </a:t>
            </a:r>
            <a:r>
              <a:rPr sz="743" spc="-5" dirty="0">
                <a:latin typeface="Verdana"/>
                <a:cs typeface="Verdana"/>
              </a:rPr>
              <a:t>částice, která </a:t>
            </a:r>
            <a:r>
              <a:rPr sz="743" spc="-9" dirty="0">
                <a:latin typeface="Verdana"/>
                <a:cs typeface="Verdana"/>
              </a:rPr>
              <a:t>má </a:t>
            </a:r>
            <a:r>
              <a:rPr sz="743" dirty="0">
                <a:latin typeface="Verdana"/>
                <a:cs typeface="Verdana"/>
              </a:rPr>
              <a:t>velmi </a:t>
            </a:r>
            <a:r>
              <a:rPr sz="743" spc="-5" dirty="0">
                <a:latin typeface="Verdana"/>
                <a:cs typeface="Verdana"/>
              </a:rPr>
              <a:t>krátkou dobu života (tato </a:t>
            </a:r>
            <a:r>
              <a:rPr sz="743" spc="-3" dirty="0">
                <a:latin typeface="Verdana"/>
                <a:cs typeface="Verdana"/>
              </a:rPr>
              <a:t>částice  </a:t>
            </a:r>
            <a:r>
              <a:rPr sz="743" spc="-5" dirty="0">
                <a:latin typeface="Verdana"/>
                <a:cs typeface="Verdana"/>
              </a:rPr>
              <a:t>je po </a:t>
            </a:r>
            <a:r>
              <a:rPr sz="743" dirty="0">
                <a:latin typeface="Verdana"/>
                <a:cs typeface="Verdana"/>
              </a:rPr>
              <a:t>emisi </a:t>
            </a:r>
            <a:r>
              <a:rPr sz="743" spc="-3" dirty="0">
                <a:latin typeface="Verdana"/>
                <a:cs typeface="Verdana"/>
              </a:rPr>
              <a:t>jednou částicí okamžitě </a:t>
            </a:r>
            <a:r>
              <a:rPr sz="743" spc="-5" dirty="0">
                <a:latin typeface="Verdana"/>
                <a:cs typeface="Verdana"/>
              </a:rPr>
              <a:t>absorbována druhou </a:t>
            </a:r>
            <a:r>
              <a:rPr sz="743" spc="-3" dirty="0">
                <a:latin typeface="Verdana"/>
                <a:cs typeface="Verdana"/>
              </a:rPr>
              <a:t>interagující </a:t>
            </a:r>
            <a:r>
              <a:rPr sz="743" dirty="0">
                <a:latin typeface="Verdana"/>
                <a:cs typeface="Verdana"/>
              </a:rPr>
              <a:t>částicí </a:t>
            </a:r>
            <a:r>
              <a:rPr sz="743" spc="-5" dirty="0">
                <a:latin typeface="Verdana"/>
                <a:cs typeface="Verdana"/>
              </a:rPr>
              <a:t>– nelze </a:t>
            </a:r>
            <a:r>
              <a:rPr sz="743" spc="3" dirty="0">
                <a:latin typeface="Verdana"/>
                <a:cs typeface="Verdana"/>
              </a:rPr>
              <a:t>ji </a:t>
            </a:r>
            <a:r>
              <a:rPr sz="743" spc="-5" dirty="0">
                <a:latin typeface="Verdana"/>
                <a:cs typeface="Verdana"/>
              </a:rPr>
              <a:t>proto </a:t>
            </a:r>
            <a:r>
              <a:rPr sz="743" spc="-5" dirty="0" err="1">
                <a:latin typeface="Verdana"/>
                <a:cs typeface="Verdana"/>
              </a:rPr>
              <a:t>jako</a:t>
            </a:r>
            <a:r>
              <a:rPr sz="743" spc="-5" dirty="0">
                <a:latin typeface="Verdana"/>
                <a:cs typeface="Verdana"/>
              </a:rPr>
              <a:t> </a:t>
            </a:r>
            <a:r>
              <a:rPr sz="743" dirty="0">
                <a:latin typeface="Verdana"/>
                <a:cs typeface="Verdana"/>
              </a:rPr>
              <a:t>částici </a:t>
            </a:r>
            <a:r>
              <a:rPr sz="743" spc="-3" dirty="0" err="1">
                <a:latin typeface="Verdana"/>
                <a:cs typeface="Verdana"/>
              </a:rPr>
              <a:t>zaznamenat</a:t>
            </a:r>
            <a:r>
              <a:rPr sz="743" spc="-3" dirty="0">
                <a:latin typeface="Verdana"/>
                <a:cs typeface="Verdana"/>
              </a:rPr>
              <a:t> -</a:t>
            </a:r>
            <a:r>
              <a:rPr lang="cs-CZ" sz="743" spc="-3" dirty="0">
                <a:latin typeface="Verdana"/>
                <a:cs typeface="Verdana"/>
              </a:rPr>
              <a:t> </a:t>
            </a:r>
            <a:r>
              <a:rPr sz="743" b="1" spc="-3" dirty="0" err="1">
                <a:solidFill>
                  <a:srgbClr val="0000FF"/>
                </a:solidFill>
                <a:latin typeface="Verdana"/>
                <a:cs typeface="Verdana"/>
              </a:rPr>
              <a:t>virtuální</a:t>
            </a:r>
            <a:r>
              <a:rPr sz="743" b="1" spc="22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743" b="1" spc="-3" dirty="0">
                <a:solidFill>
                  <a:srgbClr val="0000FF"/>
                </a:solidFill>
                <a:latin typeface="Verdana"/>
                <a:cs typeface="Verdana"/>
              </a:rPr>
              <a:t>částice</a:t>
            </a:r>
            <a:r>
              <a:rPr sz="743" spc="-3" dirty="0">
                <a:latin typeface="Verdana"/>
                <a:cs typeface="Verdana"/>
              </a:rPr>
              <a:t>)</a:t>
            </a:r>
            <a:endParaRPr sz="743" dirty="0">
              <a:latin typeface="Verdana"/>
              <a:cs typeface="Verdana"/>
            </a:endParaRPr>
          </a:p>
          <a:p>
            <a:pPr marL="248814" marR="2693" indent="-121208" algn="just">
              <a:lnSpc>
                <a:spcPts val="1363"/>
              </a:lnSpc>
              <a:spcBef>
                <a:spcPts val="111"/>
              </a:spcBef>
              <a:buClr>
                <a:srgbClr val="000000"/>
              </a:buClr>
              <a:buFont typeface="Symbol"/>
              <a:buChar char=""/>
              <a:tabLst>
                <a:tab pos="244435" algn="l"/>
              </a:tabLst>
            </a:pPr>
            <a:r>
              <a:rPr sz="743" b="1" spc="-5" dirty="0">
                <a:solidFill>
                  <a:srgbClr val="006FC0"/>
                </a:solidFill>
                <a:latin typeface="Verdana"/>
                <a:cs typeface="Verdana"/>
              </a:rPr>
              <a:t>kvanta silového </a:t>
            </a:r>
            <a:r>
              <a:rPr sz="743" b="1" spc="-3" dirty="0">
                <a:solidFill>
                  <a:srgbClr val="006FC0"/>
                </a:solidFill>
                <a:latin typeface="Verdana"/>
                <a:cs typeface="Verdana"/>
              </a:rPr>
              <a:t>pole </a:t>
            </a:r>
            <a:r>
              <a:rPr sz="743" b="1" spc="-5" dirty="0">
                <a:solidFill>
                  <a:srgbClr val="006FC0"/>
                </a:solidFill>
                <a:latin typeface="Verdana"/>
                <a:cs typeface="Verdana"/>
              </a:rPr>
              <a:t>mezi </a:t>
            </a:r>
            <a:r>
              <a:rPr sz="743" b="1" spc="-3" dirty="0">
                <a:solidFill>
                  <a:srgbClr val="006FC0"/>
                </a:solidFill>
                <a:latin typeface="Verdana"/>
                <a:cs typeface="Verdana"/>
              </a:rPr>
              <a:t>kvarky </a:t>
            </a:r>
            <a:r>
              <a:rPr sz="743" spc="-5" dirty="0">
                <a:latin typeface="Verdana"/>
                <a:cs typeface="Verdana"/>
              </a:rPr>
              <a:t>se </a:t>
            </a:r>
            <a:r>
              <a:rPr sz="743" spc="-3" dirty="0">
                <a:latin typeface="Verdana"/>
                <a:cs typeface="Verdana"/>
              </a:rPr>
              <a:t>nazývají </a:t>
            </a:r>
            <a:r>
              <a:rPr sz="743" b="1" spc="-3" dirty="0">
                <a:solidFill>
                  <a:srgbClr val="0000FF"/>
                </a:solidFill>
                <a:latin typeface="Verdana"/>
                <a:cs typeface="Verdana"/>
              </a:rPr>
              <a:t>gluony</a:t>
            </a:r>
            <a:r>
              <a:rPr sz="743" spc="-3" dirty="0">
                <a:latin typeface="Verdana"/>
                <a:cs typeface="Verdana"/>
              </a:rPr>
              <a:t>, </a:t>
            </a:r>
            <a:r>
              <a:rPr sz="743" spc="-5" dirty="0">
                <a:latin typeface="Verdana"/>
                <a:cs typeface="Verdana"/>
              </a:rPr>
              <a:t>které jsou nehmotné </a:t>
            </a:r>
            <a:r>
              <a:rPr sz="743" spc="-3" dirty="0">
                <a:latin typeface="Verdana"/>
                <a:cs typeface="Verdana"/>
              </a:rPr>
              <a:t>a nemají  </a:t>
            </a:r>
            <a:r>
              <a:rPr sz="743" spc="-5" dirty="0">
                <a:latin typeface="Verdana"/>
                <a:cs typeface="Verdana"/>
              </a:rPr>
              <a:t>elektrický</a:t>
            </a:r>
            <a:r>
              <a:rPr sz="743" spc="-3" dirty="0">
                <a:latin typeface="Verdana"/>
                <a:cs typeface="Verdana"/>
              </a:rPr>
              <a:t> náboj</a:t>
            </a:r>
            <a:endParaRPr sz="743" dirty="0">
              <a:latin typeface="Verdana"/>
              <a:cs typeface="Verdana"/>
            </a:endParaRPr>
          </a:p>
          <a:p>
            <a:pPr marL="244100" indent="-116494" algn="just">
              <a:spcBef>
                <a:spcPts val="334"/>
              </a:spcBef>
              <a:buFont typeface="Symbol"/>
              <a:buChar char=""/>
              <a:tabLst>
                <a:tab pos="244435" algn="l"/>
              </a:tabLst>
            </a:pPr>
            <a:r>
              <a:rPr sz="743" spc="-3" dirty="0">
                <a:latin typeface="Verdana"/>
                <a:cs typeface="Verdana"/>
              </a:rPr>
              <a:t>působení interakcí </a:t>
            </a:r>
            <a:r>
              <a:rPr sz="743" dirty="0">
                <a:latin typeface="Verdana"/>
                <a:cs typeface="Verdana"/>
              </a:rPr>
              <a:t>mezi </a:t>
            </a:r>
            <a:r>
              <a:rPr sz="743" spc="-3" dirty="0">
                <a:latin typeface="Verdana"/>
                <a:cs typeface="Verdana"/>
              </a:rPr>
              <a:t>kvarky </a:t>
            </a:r>
            <a:r>
              <a:rPr sz="743" spc="-5" dirty="0">
                <a:latin typeface="Verdana"/>
                <a:cs typeface="Verdana"/>
              </a:rPr>
              <a:t>je </a:t>
            </a:r>
            <a:r>
              <a:rPr sz="743" spc="-3" dirty="0">
                <a:latin typeface="Verdana"/>
                <a:cs typeface="Verdana"/>
              </a:rPr>
              <a:t>omezeno na malý</a:t>
            </a:r>
            <a:r>
              <a:rPr sz="743" spc="11" dirty="0">
                <a:latin typeface="Verdana"/>
                <a:cs typeface="Verdana"/>
              </a:rPr>
              <a:t> </a:t>
            </a:r>
            <a:r>
              <a:rPr sz="743" spc="-5" dirty="0">
                <a:latin typeface="Verdana"/>
                <a:cs typeface="Verdana"/>
              </a:rPr>
              <a:t>prostor</a:t>
            </a:r>
            <a:endParaRPr sz="743" dirty="0">
              <a:latin typeface="Verdana"/>
              <a:cs typeface="Verdana"/>
            </a:endParaRPr>
          </a:p>
          <a:p>
            <a:pPr marL="248814" marR="91580" indent="-121208" algn="just">
              <a:lnSpc>
                <a:spcPts val="1363"/>
              </a:lnSpc>
              <a:spcBef>
                <a:spcPts val="111"/>
              </a:spcBef>
              <a:buClr>
                <a:srgbClr val="FF0000"/>
              </a:buClr>
              <a:buFont typeface="Symbol"/>
              <a:buChar char=""/>
              <a:tabLst>
                <a:tab pos="244435" algn="l"/>
              </a:tabLst>
            </a:pPr>
            <a:r>
              <a:rPr sz="743" spc="-5" dirty="0">
                <a:latin typeface="Verdana"/>
                <a:cs typeface="Verdana"/>
              </a:rPr>
              <a:t>kvarky </a:t>
            </a:r>
            <a:r>
              <a:rPr sz="743" spc="-3" dirty="0">
                <a:latin typeface="Verdana"/>
                <a:cs typeface="Verdana"/>
              </a:rPr>
              <a:t>nemohou existovat samostatně </a:t>
            </a:r>
            <a:r>
              <a:rPr sz="743" spc="-5" dirty="0">
                <a:latin typeface="Verdana"/>
                <a:cs typeface="Verdana"/>
              </a:rPr>
              <a:t>(k jejich </a:t>
            </a:r>
            <a:r>
              <a:rPr sz="743" dirty="0">
                <a:latin typeface="Verdana"/>
                <a:cs typeface="Verdana"/>
              </a:rPr>
              <a:t>uvolnění </a:t>
            </a:r>
            <a:r>
              <a:rPr sz="743" spc="-5" dirty="0">
                <a:latin typeface="Verdana"/>
                <a:cs typeface="Verdana"/>
              </a:rPr>
              <a:t>by </a:t>
            </a:r>
            <a:r>
              <a:rPr sz="743" spc="-3" dirty="0">
                <a:latin typeface="Verdana"/>
                <a:cs typeface="Verdana"/>
              </a:rPr>
              <a:t>bylo </a:t>
            </a:r>
            <a:r>
              <a:rPr sz="743" spc="-3" dirty="0" err="1">
                <a:latin typeface="Verdana"/>
                <a:cs typeface="Verdana"/>
              </a:rPr>
              <a:t>zapotřebí</a:t>
            </a:r>
            <a:r>
              <a:rPr sz="743" spc="-3" dirty="0">
                <a:latin typeface="Verdana"/>
                <a:cs typeface="Verdana"/>
              </a:rPr>
              <a:t> </a:t>
            </a:r>
            <a:endParaRPr lang="cs-CZ" sz="743" spc="-3" dirty="0">
              <a:latin typeface="Verdana"/>
              <a:cs typeface="Verdana"/>
            </a:endParaRPr>
          </a:p>
          <a:p>
            <a:pPr marL="127606" marR="91580" algn="just">
              <a:lnSpc>
                <a:spcPts val="1363"/>
              </a:lnSpc>
              <a:spcBef>
                <a:spcPts val="111"/>
              </a:spcBef>
              <a:buClr>
                <a:srgbClr val="FF0000"/>
              </a:buClr>
              <a:tabLst>
                <a:tab pos="244435" algn="l"/>
              </a:tabLst>
            </a:pPr>
            <a:r>
              <a:rPr lang="cs-CZ" sz="743" spc="-3" dirty="0">
                <a:latin typeface="Verdana"/>
                <a:cs typeface="Verdana"/>
              </a:rPr>
              <a:t>	</a:t>
            </a:r>
            <a:r>
              <a:rPr sz="743" spc="-5" dirty="0" err="1">
                <a:latin typeface="Verdana"/>
                <a:cs typeface="Verdana"/>
              </a:rPr>
              <a:t>extrémně</a:t>
            </a:r>
            <a:r>
              <a:rPr sz="743" spc="-5" dirty="0">
                <a:latin typeface="Verdana"/>
                <a:cs typeface="Verdana"/>
              </a:rPr>
              <a:t> vysoké  energie) – </a:t>
            </a:r>
            <a:r>
              <a:rPr sz="743" spc="-3" dirty="0">
                <a:latin typeface="Verdana"/>
                <a:cs typeface="Verdana"/>
              </a:rPr>
              <a:t>proto pozorujeme pouze </a:t>
            </a:r>
            <a:r>
              <a:rPr sz="743" spc="-5" dirty="0">
                <a:latin typeface="Verdana"/>
                <a:cs typeface="Verdana"/>
              </a:rPr>
              <a:t>jejich </a:t>
            </a:r>
            <a:r>
              <a:rPr sz="743" spc="-3" dirty="0">
                <a:latin typeface="Verdana"/>
                <a:cs typeface="Verdana"/>
              </a:rPr>
              <a:t>přeskupování </a:t>
            </a:r>
            <a:r>
              <a:rPr sz="743" spc="-9" dirty="0">
                <a:latin typeface="Verdana"/>
                <a:cs typeface="Verdana"/>
              </a:rPr>
              <a:t>za </a:t>
            </a:r>
            <a:r>
              <a:rPr sz="743" spc="-5" dirty="0" err="1">
                <a:latin typeface="Verdana"/>
                <a:cs typeface="Verdana"/>
              </a:rPr>
              <a:t>vzniku</a:t>
            </a:r>
            <a:r>
              <a:rPr sz="743" spc="-5" dirty="0">
                <a:latin typeface="Verdana"/>
                <a:cs typeface="Verdana"/>
              </a:rPr>
              <a:t> </a:t>
            </a:r>
            <a:r>
              <a:rPr lang="cs-CZ" sz="743" spc="-5" dirty="0">
                <a:latin typeface="Verdana"/>
                <a:cs typeface="Verdana"/>
              </a:rPr>
              <a:t> 	</a:t>
            </a:r>
            <a:r>
              <a:rPr sz="743" spc="-3" dirty="0" err="1">
                <a:latin typeface="Verdana"/>
                <a:cs typeface="Verdana"/>
              </a:rPr>
              <a:t>jiných</a:t>
            </a:r>
            <a:r>
              <a:rPr sz="743" spc="-3" dirty="0">
                <a:latin typeface="Verdana"/>
                <a:cs typeface="Verdana"/>
              </a:rPr>
              <a:t> </a:t>
            </a:r>
            <a:r>
              <a:rPr sz="743" spc="-5" dirty="0" err="1">
                <a:latin typeface="Verdana"/>
                <a:cs typeface="Verdana"/>
              </a:rPr>
              <a:t>mezonů</a:t>
            </a:r>
            <a:r>
              <a:rPr sz="743" spc="-5" dirty="0">
                <a:latin typeface="Verdana"/>
                <a:cs typeface="Verdana"/>
              </a:rPr>
              <a:t> </a:t>
            </a:r>
            <a:r>
              <a:rPr sz="743" spc="-3" dirty="0">
                <a:latin typeface="Verdana"/>
                <a:cs typeface="Verdana"/>
              </a:rPr>
              <a:t>a</a:t>
            </a:r>
            <a:r>
              <a:rPr sz="743" spc="144" dirty="0">
                <a:latin typeface="Verdana"/>
                <a:cs typeface="Verdana"/>
              </a:rPr>
              <a:t> </a:t>
            </a:r>
            <a:r>
              <a:rPr sz="743" spc="-3" dirty="0">
                <a:latin typeface="Verdana"/>
                <a:cs typeface="Verdana"/>
              </a:rPr>
              <a:t>hadronů.</a:t>
            </a:r>
            <a:endParaRPr sz="743" dirty="0">
              <a:latin typeface="Verdana"/>
              <a:cs typeface="Verdana"/>
            </a:endParaRPr>
          </a:p>
          <a:p>
            <a:pPr marL="244100" indent="-116494" algn="just">
              <a:spcBef>
                <a:spcPts val="334"/>
              </a:spcBef>
              <a:buClr>
                <a:srgbClr val="FF0000"/>
              </a:buClr>
              <a:buFont typeface="Symbol"/>
              <a:buChar char=""/>
              <a:tabLst>
                <a:tab pos="244435" algn="l"/>
              </a:tabLst>
            </a:pPr>
            <a:r>
              <a:rPr sz="743" spc="-5" dirty="0">
                <a:latin typeface="Verdana"/>
                <a:cs typeface="Verdana"/>
              </a:rPr>
              <a:t>proces </a:t>
            </a:r>
            <a:r>
              <a:rPr sz="743" spc="-3" dirty="0">
                <a:latin typeface="Verdana"/>
                <a:cs typeface="Verdana"/>
              </a:rPr>
              <a:t>výměny </a:t>
            </a:r>
            <a:r>
              <a:rPr sz="743" spc="-5" dirty="0">
                <a:latin typeface="Verdana"/>
                <a:cs typeface="Verdana"/>
              </a:rPr>
              <a:t>je </a:t>
            </a:r>
            <a:r>
              <a:rPr sz="743" spc="-3" dirty="0" err="1">
                <a:latin typeface="Verdana"/>
                <a:cs typeface="Verdana"/>
              </a:rPr>
              <a:t>komplikovaný</a:t>
            </a:r>
            <a:r>
              <a:rPr sz="743" spc="-3" dirty="0">
                <a:latin typeface="Verdana"/>
                <a:cs typeface="Verdana"/>
              </a:rPr>
              <a:t>,</a:t>
            </a:r>
            <a:r>
              <a:rPr lang="cs-CZ" sz="743" spc="-3" dirty="0">
                <a:latin typeface="Verdana"/>
                <a:cs typeface="Verdana"/>
              </a:rPr>
              <a:t> </a:t>
            </a:r>
            <a:r>
              <a:rPr sz="743" spc="-5" dirty="0" err="1">
                <a:latin typeface="Verdana"/>
                <a:cs typeface="Verdana"/>
              </a:rPr>
              <a:t>neboť</a:t>
            </a:r>
            <a:r>
              <a:rPr sz="743" spc="-5" dirty="0">
                <a:latin typeface="Verdana"/>
                <a:cs typeface="Verdana"/>
              </a:rPr>
              <a:t> </a:t>
            </a:r>
            <a:r>
              <a:rPr sz="743" spc="-3" dirty="0">
                <a:latin typeface="Verdana"/>
                <a:cs typeface="Verdana"/>
              </a:rPr>
              <a:t>každý kvark </a:t>
            </a:r>
            <a:r>
              <a:rPr sz="743" spc="-5" dirty="0">
                <a:latin typeface="Verdana"/>
                <a:cs typeface="Verdana"/>
              </a:rPr>
              <a:t>může </a:t>
            </a:r>
            <a:r>
              <a:rPr sz="743" spc="-3" dirty="0">
                <a:latin typeface="Verdana"/>
                <a:cs typeface="Verdana"/>
              </a:rPr>
              <a:t>existovat </a:t>
            </a:r>
            <a:r>
              <a:rPr sz="743" spc="-5" dirty="0">
                <a:latin typeface="Verdana"/>
                <a:cs typeface="Verdana"/>
              </a:rPr>
              <a:t>ve </a:t>
            </a:r>
            <a:r>
              <a:rPr sz="743" spc="-5" dirty="0" err="1">
                <a:latin typeface="Verdana"/>
                <a:cs typeface="Verdana"/>
              </a:rPr>
              <a:t>třech</a:t>
            </a:r>
            <a:r>
              <a:rPr sz="743" spc="66" dirty="0">
                <a:latin typeface="Verdana"/>
                <a:cs typeface="Verdana"/>
              </a:rPr>
              <a:t> </a:t>
            </a:r>
            <a:r>
              <a:rPr sz="743" spc="-5" dirty="0" err="1">
                <a:latin typeface="Verdana"/>
                <a:cs typeface="Verdana"/>
              </a:rPr>
              <a:t>kvantových</a:t>
            </a:r>
            <a:r>
              <a:rPr lang="cs-CZ" sz="743" spc="-5" dirty="0">
                <a:latin typeface="Verdana"/>
                <a:cs typeface="Verdana"/>
              </a:rPr>
              <a:t> </a:t>
            </a:r>
            <a:r>
              <a:rPr sz="743" spc="-5" dirty="0" err="1">
                <a:latin typeface="Verdana"/>
                <a:cs typeface="Verdana"/>
              </a:rPr>
              <a:t>stavech</a:t>
            </a:r>
            <a:r>
              <a:rPr sz="743" spc="-5" dirty="0">
                <a:latin typeface="Verdana"/>
                <a:cs typeface="Verdana"/>
              </a:rPr>
              <a:t> </a:t>
            </a:r>
            <a:r>
              <a:rPr sz="743" spc="-3" dirty="0">
                <a:latin typeface="Verdana"/>
                <a:cs typeface="Verdana"/>
              </a:rPr>
              <a:t>označovaných jako </a:t>
            </a:r>
            <a:r>
              <a:rPr sz="743" b="1" spc="-3" dirty="0">
                <a:latin typeface="Verdana"/>
                <a:cs typeface="Verdana"/>
              </a:rPr>
              <a:t>barva </a:t>
            </a:r>
            <a:r>
              <a:rPr sz="743" spc="-5" dirty="0">
                <a:latin typeface="Verdana"/>
                <a:cs typeface="Verdana"/>
              </a:rPr>
              <a:t>(</a:t>
            </a:r>
            <a:r>
              <a:rPr sz="743" b="1" spc="-5" dirty="0">
                <a:solidFill>
                  <a:srgbClr val="FF0000"/>
                </a:solidFill>
                <a:latin typeface="Verdana"/>
                <a:cs typeface="Verdana"/>
              </a:rPr>
              <a:t>červená</a:t>
            </a:r>
            <a:r>
              <a:rPr sz="743" b="1" spc="-5" dirty="0">
                <a:latin typeface="Verdana"/>
                <a:cs typeface="Verdana"/>
              </a:rPr>
              <a:t>, </a:t>
            </a:r>
            <a:r>
              <a:rPr sz="743" b="1" spc="-3" dirty="0">
                <a:solidFill>
                  <a:srgbClr val="0000FF"/>
                </a:solidFill>
                <a:latin typeface="Verdana"/>
                <a:cs typeface="Verdana"/>
              </a:rPr>
              <a:t>modrá</a:t>
            </a:r>
            <a:r>
              <a:rPr sz="743" b="1" spc="-3" dirty="0">
                <a:latin typeface="Verdana"/>
                <a:cs typeface="Verdana"/>
              </a:rPr>
              <a:t>,</a:t>
            </a:r>
            <a:r>
              <a:rPr sz="743" b="1" spc="42" dirty="0">
                <a:latin typeface="Verdana"/>
                <a:cs typeface="Verdana"/>
              </a:rPr>
              <a:t> </a:t>
            </a:r>
            <a:r>
              <a:rPr sz="743" b="1" spc="-3" dirty="0" err="1">
                <a:solidFill>
                  <a:srgbClr val="00FF00"/>
                </a:solidFill>
                <a:latin typeface="Verdana"/>
                <a:cs typeface="Verdana"/>
              </a:rPr>
              <a:t>zelená</a:t>
            </a:r>
            <a:r>
              <a:rPr sz="743" spc="-3" dirty="0">
                <a:latin typeface="Verdana"/>
                <a:cs typeface="Verdana"/>
              </a:rPr>
              <a:t>)</a:t>
            </a:r>
            <a:endParaRPr lang="cs-CZ" sz="743" spc="-3" dirty="0">
              <a:latin typeface="Verdana"/>
              <a:cs typeface="Verdana"/>
            </a:endParaRPr>
          </a:p>
          <a:p>
            <a:pPr marL="244100" indent="-116494" algn="just">
              <a:spcBef>
                <a:spcPts val="334"/>
              </a:spcBef>
              <a:buClr>
                <a:srgbClr val="FF0000"/>
              </a:buClr>
              <a:buFont typeface="Symbol"/>
              <a:buChar char=""/>
              <a:tabLst>
                <a:tab pos="244435" algn="l"/>
              </a:tabLst>
            </a:pPr>
            <a:endParaRPr sz="743" dirty="0">
              <a:latin typeface="Verdana"/>
              <a:cs typeface="Verdana"/>
            </a:endParaRPr>
          </a:p>
          <a:p>
            <a:pPr marL="248814" marR="360930" indent="-121208">
              <a:lnSpc>
                <a:spcPct val="151400"/>
              </a:lnSpc>
              <a:spcBef>
                <a:spcPts val="3"/>
              </a:spcBef>
              <a:buClr>
                <a:srgbClr val="FF0000"/>
              </a:buClr>
              <a:buFont typeface="Symbol"/>
              <a:buChar char=""/>
              <a:tabLst>
                <a:tab pos="244100" algn="l"/>
                <a:tab pos="244435" algn="l"/>
              </a:tabLst>
            </a:pPr>
            <a:r>
              <a:rPr sz="743" spc="-5" dirty="0">
                <a:latin typeface="Verdana"/>
                <a:cs typeface="Verdana"/>
              </a:rPr>
              <a:t>Pojem barva lze </a:t>
            </a:r>
            <a:r>
              <a:rPr sz="743" dirty="0">
                <a:latin typeface="Verdana"/>
                <a:cs typeface="Verdana"/>
              </a:rPr>
              <a:t>si </a:t>
            </a:r>
            <a:r>
              <a:rPr sz="743" spc="-11" dirty="0">
                <a:latin typeface="Verdana"/>
                <a:cs typeface="Verdana"/>
              </a:rPr>
              <a:t>lze </a:t>
            </a:r>
            <a:r>
              <a:rPr sz="743" spc="-3" dirty="0">
                <a:latin typeface="Verdana"/>
                <a:cs typeface="Verdana"/>
              </a:rPr>
              <a:t>představit jako </a:t>
            </a:r>
            <a:r>
              <a:rPr sz="743" dirty="0">
                <a:latin typeface="Verdana"/>
                <a:cs typeface="Verdana"/>
              </a:rPr>
              <a:t>„velmi </a:t>
            </a:r>
            <a:r>
              <a:rPr sz="743" spc="-3" dirty="0">
                <a:latin typeface="Verdana"/>
                <a:cs typeface="Verdana"/>
              </a:rPr>
              <a:t>silný” elektrický (barevný) náboj, který </a:t>
            </a:r>
            <a:r>
              <a:rPr sz="743" spc="-5" dirty="0">
                <a:latin typeface="Verdana"/>
                <a:cs typeface="Verdana"/>
              </a:rPr>
              <a:t>je  podstatou </a:t>
            </a:r>
            <a:r>
              <a:rPr sz="743" spc="-3" dirty="0">
                <a:latin typeface="Verdana"/>
                <a:cs typeface="Verdana"/>
              </a:rPr>
              <a:t>silné</a:t>
            </a:r>
            <a:r>
              <a:rPr sz="743" spc="30" dirty="0">
                <a:latin typeface="Verdana"/>
                <a:cs typeface="Verdana"/>
              </a:rPr>
              <a:t> </a:t>
            </a:r>
            <a:r>
              <a:rPr sz="743" spc="-5" dirty="0">
                <a:latin typeface="Verdana"/>
                <a:cs typeface="Verdana"/>
              </a:rPr>
              <a:t>interakce</a:t>
            </a:r>
            <a:endParaRPr sz="743" dirty="0">
              <a:latin typeface="Verdana"/>
              <a:cs typeface="Verdana"/>
            </a:endParaRPr>
          </a:p>
          <a:p>
            <a:pPr marL="248814" marR="108413" indent="-121208">
              <a:lnSpc>
                <a:spcPts val="1527"/>
              </a:lnSpc>
              <a:spcBef>
                <a:spcPts val="197"/>
              </a:spcBef>
              <a:buClr>
                <a:srgbClr val="FF0000"/>
              </a:buClr>
              <a:buFont typeface="Symbol"/>
              <a:buChar char=""/>
              <a:tabLst>
                <a:tab pos="244100" algn="l"/>
                <a:tab pos="244435" algn="l"/>
              </a:tabLst>
            </a:pPr>
            <a:r>
              <a:rPr sz="743" spc="-5" dirty="0">
                <a:latin typeface="Verdana"/>
                <a:cs typeface="Verdana"/>
              </a:rPr>
              <a:t>podle </a:t>
            </a:r>
            <a:r>
              <a:rPr sz="743" spc="-3" dirty="0">
                <a:latin typeface="Verdana"/>
                <a:cs typeface="Verdana"/>
              </a:rPr>
              <a:t>teorie </a:t>
            </a:r>
            <a:r>
              <a:rPr sz="743" dirty="0">
                <a:latin typeface="Verdana"/>
                <a:cs typeface="Verdana"/>
              </a:rPr>
              <a:t>musí </a:t>
            </a:r>
            <a:r>
              <a:rPr sz="743" spc="-3" dirty="0">
                <a:latin typeface="Verdana"/>
                <a:cs typeface="Verdana"/>
              </a:rPr>
              <a:t>být vznikající hadron </a:t>
            </a:r>
            <a:r>
              <a:rPr sz="954" b="1" spc="-3" dirty="0">
                <a:solidFill>
                  <a:srgbClr val="C00000"/>
                </a:solidFill>
                <a:latin typeface="Verdana"/>
                <a:cs typeface="Verdana"/>
              </a:rPr>
              <a:t>bezbarvý </a:t>
            </a:r>
            <a:r>
              <a:rPr sz="743" spc="-5" dirty="0">
                <a:latin typeface="Symbol"/>
                <a:cs typeface="Symbol"/>
              </a:rPr>
              <a:t></a:t>
            </a:r>
            <a:r>
              <a:rPr sz="743" spc="-5" dirty="0">
                <a:latin typeface="Times New Roman"/>
                <a:cs typeface="Times New Roman"/>
              </a:rPr>
              <a:t> </a:t>
            </a:r>
            <a:r>
              <a:rPr sz="743" spc="-3" dirty="0">
                <a:latin typeface="Verdana"/>
                <a:cs typeface="Verdana"/>
              </a:rPr>
              <a:t>kvarky </a:t>
            </a:r>
            <a:r>
              <a:rPr sz="743" spc="-5" dirty="0">
                <a:latin typeface="Verdana"/>
                <a:cs typeface="Verdana"/>
              </a:rPr>
              <a:t>se </a:t>
            </a:r>
            <a:r>
              <a:rPr sz="743" spc="-3" dirty="0">
                <a:latin typeface="Verdana"/>
                <a:cs typeface="Verdana"/>
              </a:rPr>
              <a:t>musí </a:t>
            </a:r>
            <a:r>
              <a:rPr sz="743" spc="-5" dirty="0">
                <a:latin typeface="Verdana"/>
                <a:cs typeface="Verdana"/>
              </a:rPr>
              <a:t>vhodně kombinovat  (</a:t>
            </a:r>
            <a:r>
              <a:rPr sz="743" spc="-5" dirty="0">
                <a:solidFill>
                  <a:srgbClr val="006FC0"/>
                </a:solidFill>
                <a:latin typeface="Verdana"/>
                <a:cs typeface="Verdana"/>
              </a:rPr>
              <a:t>analogie se </a:t>
            </a:r>
            <a:r>
              <a:rPr sz="743" spc="-3" dirty="0">
                <a:solidFill>
                  <a:srgbClr val="006FC0"/>
                </a:solidFill>
                <a:latin typeface="Verdana"/>
                <a:cs typeface="Verdana"/>
              </a:rPr>
              <a:t>skládáním </a:t>
            </a:r>
            <a:r>
              <a:rPr sz="743" spc="-5" dirty="0">
                <a:solidFill>
                  <a:srgbClr val="006FC0"/>
                </a:solidFill>
                <a:latin typeface="Verdana"/>
                <a:cs typeface="Verdana"/>
              </a:rPr>
              <a:t>barev </a:t>
            </a:r>
            <a:r>
              <a:rPr sz="743" spc="-3" dirty="0">
                <a:solidFill>
                  <a:srgbClr val="006FC0"/>
                </a:solidFill>
                <a:latin typeface="Verdana"/>
                <a:cs typeface="Verdana"/>
              </a:rPr>
              <a:t>v barevné</a:t>
            </a:r>
            <a:r>
              <a:rPr sz="743" spc="39" dirty="0">
                <a:solidFill>
                  <a:srgbClr val="006FC0"/>
                </a:solidFill>
                <a:latin typeface="Verdana"/>
                <a:cs typeface="Verdana"/>
              </a:rPr>
              <a:t> </a:t>
            </a:r>
            <a:r>
              <a:rPr sz="743" spc="-3" dirty="0">
                <a:solidFill>
                  <a:srgbClr val="006FC0"/>
                </a:solidFill>
                <a:latin typeface="Verdana"/>
                <a:cs typeface="Verdana"/>
              </a:rPr>
              <a:t>fotografii</a:t>
            </a:r>
            <a:r>
              <a:rPr sz="743" spc="-3" dirty="0">
                <a:latin typeface="Verdana"/>
                <a:cs typeface="Verdana"/>
              </a:rPr>
              <a:t>)</a:t>
            </a:r>
            <a:endParaRPr sz="743" dirty="0">
              <a:latin typeface="Verdana"/>
              <a:cs typeface="Verdana"/>
            </a:endParaRPr>
          </a:p>
          <a:p>
            <a:pPr marL="248814" marR="153530" indent="-121208">
              <a:spcBef>
                <a:spcPts val="303"/>
              </a:spcBef>
              <a:buClr>
                <a:srgbClr val="FF0000"/>
              </a:buClr>
              <a:buFont typeface="Symbol"/>
              <a:buChar char=""/>
              <a:tabLst>
                <a:tab pos="244100" algn="l"/>
                <a:tab pos="244435" algn="l"/>
              </a:tabLst>
            </a:pPr>
            <a:r>
              <a:rPr sz="743" spc="-5" dirty="0">
                <a:latin typeface="Verdana"/>
                <a:cs typeface="Verdana"/>
              </a:rPr>
              <a:t>při </a:t>
            </a:r>
            <a:r>
              <a:rPr sz="743" spc="-3" dirty="0">
                <a:latin typeface="Verdana"/>
                <a:cs typeface="Verdana"/>
              </a:rPr>
              <a:t>výměně </a:t>
            </a:r>
            <a:r>
              <a:rPr sz="743" b="1" spc="-5" dirty="0">
                <a:latin typeface="Verdana"/>
                <a:cs typeface="Verdana"/>
              </a:rPr>
              <a:t>gluonu</a:t>
            </a:r>
            <a:r>
              <a:rPr sz="743" spc="-5" dirty="0">
                <a:latin typeface="Verdana"/>
                <a:cs typeface="Verdana"/>
              </a:rPr>
              <a:t> </a:t>
            </a:r>
            <a:r>
              <a:rPr sz="743" spc="-3" dirty="0">
                <a:latin typeface="Verdana"/>
                <a:cs typeface="Verdana"/>
              </a:rPr>
              <a:t>mezi </a:t>
            </a:r>
            <a:r>
              <a:rPr sz="743" spc="-5" dirty="0">
                <a:latin typeface="Verdana"/>
                <a:cs typeface="Verdana"/>
              </a:rPr>
              <a:t>dvěma </a:t>
            </a:r>
            <a:r>
              <a:rPr sz="743" spc="-3" dirty="0">
                <a:latin typeface="Verdana"/>
                <a:cs typeface="Verdana"/>
              </a:rPr>
              <a:t>kvarky </a:t>
            </a:r>
            <a:r>
              <a:rPr sz="743" dirty="0">
                <a:latin typeface="Verdana"/>
                <a:cs typeface="Verdana"/>
              </a:rPr>
              <a:t>mění </a:t>
            </a:r>
            <a:r>
              <a:rPr sz="743" spc="-5" dirty="0">
                <a:latin typeface="Verdana"/>
                <a:cs typeface="Verdana"/>
              </a:rPr>
              <a:t>oba </a:t>
            </a:r>
            <a:r>
              <a:rPr sz="743" spc="-3" dirty="0">
                <a:latin typeface="Verdana"/>
                <a:cs typeface="Verdana"/>
              </a:rPr>
              <a:t>kvarky </a:t>
            </a:r>
            <a:r>
              <a:rPr sz="743" spc="-5" dirty="0">
                <a:latin typeface="Verdana"/>
                <a:cs typeface="Verdana"/>
              </a:rPr>
              <a:t>svou </a:t>
            </a:r>
            <a:r>
              <a:rPr sz="743" spc="-3" dirty="0">
                <a:latin typeface="Verdana"/>
                <a:cs typeface="Verdana"/>
              </a:rPr>
              <a:t>barvu </a:t>
            </a:r>
            <a:r>
              <a:rPr sz="743" spc="-5" dirty="0">
                <a:latin typeface="Verdana"/>
                <a:cs typeface="Verdana"/>
              </a:rPr>
              <a:t>tak, </a:t>
            </a:r>
            <a:r>
              <a:rPr sz="743" dirty="0">
                <a:latin typeface="Verdana"/>
                <a:cs typeface="Verdana"/>
              </a:rPr>
              <a:t>aby </a:t>
            </a:r>
            <a:r>
              <a:rPr sz="743" spc="-5" dirty="0">
                <a:latin typeface="Verdana"/>
                <a:cs typeface="Verdana"/>
              </a:rPr>
              <a:t>hadron</a:t>
            </a:r>
            <a:r>
              <a:rPr lang="cs-CZ" sz="743" spc="-5" dirty="0">
                <a:latin typeface="Verdana"/>
                <a:cs typeface="Verdana"/>
              </a:rPr>
              <a:t> </a:t>
            </a:r>
            <a:r>
              <a:rPr sz="743" spc="-3" dirty="0" err="1">
                <a:latin typeface="Verdana"/>
                <a:cs typeface="Verdana"/>
              </a:rPr>
              <a:t>zůstal</a:t>
            </a:r>
            <a:r>
              <a:rPr sz="743" spc="-3" dirty="0">
                <a:latin typeface="Verdana"/>
                <a:cs typeface="Verdana"/>
              </a:rPr>
              <a:t> </a:t>
            </a:r>
            <a:r>
              <a:rPr sz="743" spc="-5" dirty="0" err="1">
                <a:latin typeface="Verdana"/>
                <a:cs typeface="Verdana"/>
              </a:rPr>
              <a:t>bezbarvý</a:t>
            </a:r>
            <a:endParaRPr sz="743" dirty="0">
              <a:latin typeface="Verdana"/>
              <a:cs typeface="Verdana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8423CC8-2ECB-4E8D-B963-A5EE05A13B3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12</a:t>
            </a:fld>
            <a:endParaRPr lang="cs-CZ"/>
          </a:p>
        </p:txBody>
      </p:sp>
      <p:pic>
        <p:nvPicPr>
          <p:cNvPr id="4" name="úvod12-1">
            <a:hlinkClick r:id="" action="ppaction://media"/>
            <a:extLst>
              <a:ext uri="{FF2B5EF4-FFF2-40B4-BE49-F238E27FC236}">
                <a16:creationId xmlns:a16="http://schemas.microsoft.com/office/drawing/2014/main" id="{B364F29E-3458-488B-ADDA-89D9429ADD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10322" y="280775"/>
            <a:ext cx="355374" cy="355374"/>
          </a:xfrm>
          <a:prstGeom prst="rect">
            <a:avLst/>
          </a:prstGeom>
        </p:spPr>
      </p:pic>
      <p:pic>
        <p:nvPicPr>
          <p:cNvPr id="5" name="úvod12-2">
            <a:hlinkClick r:id="" action="ppaction://media"/>
            <a:extLst>
              <a:ext uri="{FF2B5EF4-FFF2-40B4-BE49-F238E27FC236}">
                <a16:creationId xmlns:a16="http://schemas.microsoft.com/office/drawing/2014/main" id="{0627B960-55EE-4A85-BA26-8B6FFC3E71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3602" y="1475963"/>
            <a:ext cx="355374" cy="3553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4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4808" y="317556"/>
            <a:ext cx="4146264" cy="30047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6734" rIns="0" bIns="0" rtlCol="0" anchor="ctr">
            <a:spAutoFit/>
          </a:bodyPr>
          <a:lstStyle/>
          <a:p>
            <a:pPr marL="6733" algn="ctr">
              <a:lnSpc>
                <a:spcPct val="100000"/>
              </a:lnSpc>
              <a:spcBef>
                <a:spcPts val="53"/>
              </a:spcBef>
            </a:pPr>
            <a:r>
              <a:rPr sz="954" b="1" spc="-5" dirty="0">
                <a:solidFill>
                  <a:srgbClr val="C00000"/>
                </a:solidFill>
                <a:latin typeface="Verdana"/>
                <a:cs typeface="Verdana"/>
              </a:rPr>
              <a:t>Elementární </a:t>
            </a:r>
            <a:r>
              <a:rPr sz="954" b="1" dirty="0">
                <a:solidFill>
                  <a:srgbClr val="C00000"/>
                </a:solidFill>
                <a:latin typeface="Verdana"/>
                <a:cs typeface="Verdana"/>
              </a:rPr>
              <a:t>a </a:t>
            </a:r>
            <a:r>
              <a:rPr sz="954" b="1" spc="-3" dirty="0">
                <a:solidFill>
                  <a:srgbClr val="C00000"/>
                </a:solidFill>
                <a:latin typeface="Verdana"/>
                <a:cs typeface="Verdana"/>
              </a:rPr>
              <a:t>fundamentální částice </a:t>
            </a:r>
            <a:r>
              <a:rPr sz="954" b="1" spc="-5" dirty="0">
                <a:solidFill>
                  <a:srgbClr val="C00000"/>
                </a:solidFill>
                <a:latin typeface="Verdana"/>
                <a:cs typeface="Verdana"/>
              </a:rPr>
              <a:t>pro </a:t>
            </a:r>
            <a:r>
              <a:rPr sz="954" b="1" spc="-3" dirty="0">
                <a:solidFill>
                  <a:srgbClr val="C00000"/>
                </a:solidFill>
                <a:latin typeface="Verdana"/>
                <a:cs typeface="Verdana"/>
              </a:rPr>
              <a:t>oblast </a:t>
            </a:r>
            <a:r>
              <a:rPr sz="954" b="1" spc="-5" dirty="0">
                <a:solidFill>
                  <a:srgbClr val="C00000"/>
                </a:solidFill>
                <a:latin typeface="Verdana"/>
                <a:cs typeface="Verdana"/>
              </a:rPr>
              <a:t>atomů,</a:t>
            </a:r>
            <a:r>
              <a:rPr sz="954" b="1" spc="5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br>
              <a:rPr lang="cs-CZ" sz="954" b="1" spc="50" dirty="0">
                <a:solidFill>
                  <a:srgbClr val="C00000"/>
                </a:solidFill>
                <a:latin typeface="Verdana"/>
                <a:cs typeface="Verdana"/>
              </a:rPr>
            </a:br>
            <a:r>
              <a:rPr sz="954" b="1" spc="-3" dirty="0" err="1">
                <a:solidFill>
                  <a:srgbClr val="C00000"/>
                </a:solidFill>
                <a:latin typeface="Verdana"/>
                <a:cs typeface="Verdana"/>
              </a:rPr>
              <a:t>jader</a:t>
            </a:r>
            <a:r>
              <a:rPr lang="cs-CZ" sz="954" b="1" spc="-3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954" b="1" dirty="0">
                <a:solidFill>
                  <a:srgbClr val="C00000"/>
                </a:solidFill>
                <a:latin typeface="Verdana"/>
                <a:cs typeface="Verdana"/>
              </a:rPr>
              <a:t>a </a:t>
            </a:r>
            <a:r>
              <a:rPr sz="954" b="1" spc="-3" dirty="0">
                <a:solidFill>
                  <a:srgbClr val="C00000"/>
                </a:solidFill>
                <a:latin typeface="Verdana"/>
                <a:cs typeface="Verdana"/>
              </a:rPr>
              <a:t>jejich radioaktivní</a:t>
            </a:r>
            <a:r>
              <a:rPr sz="954" b="1" spc="3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954" b="1" dirty="0">
                <a:solidFill>
                  <a:srgbClr val="C00000"/>
                </a:solidFill>
                <a:latin typeface="Verdana"/>
                <a:cs typeface="Verdana"/>
              </a:rPr>
              <a:t>přeměny</a:t>
            </a:r>
            <a:endParaRPr sz="954" dirty="0">
              <a:solidFill>
                <a:srgbClr val="C00000"/>
              </a:solidFill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2403" y="840042"/>
            <a:ext cx="3453362" cy="12044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6061" rIns="0" bIns="0" rtlCol="0">
            <a:spAutoFit/>
          </a:bodyPr>
          <a:lstStyle/>
          <a:p>
            <a:pPr marL="6733">
              <a:spcBef>
                <a:spcPts val="48"/>
              </a:spcBef>
            </a:pPr>
            <a:r>
              <a:rPr sz="743" b="1" spc="-5" dirty="0">
                <a:latin typeface="Verdana"/>
                <a:cs typeface="Verdana"/>
              </a:rPr>
              <a:t>je dána pouze </a:t>
            </a:r>
            <a:r>
              <a:rPr sz="743" b="1" spc="-3" dirty="0">
                <a:latin typeface="Verdana"/>
                <a:cs typeface="Verdana"/>
              </a:rPr>
              <a:t>čtyřmi fundamentálními částicemi první</a:t>
            </a:r>
            <a:r>
              <a:rPr sz="743" b="1" spc="27" dirty="0">
                <a:latin typeface="Verdana"/>
                <a:cs typeface="Verdana"/>
              </a:rPr>
              <a:t> </a:t>
            </a:r>
            <a:r>
              <a:rPr sz="743" b="1" spc="-3" dirty="0">
                <a:latin typeface="Verdana"/>
                <a:cs typeface="Verdana"/>
              </a:rPr>
              <a:t>generace</a:t>
            </a:r>
            <a:endParaRPr sz="743" b="1" dirty="0">
              <a:latin typeface="Verdana"/>
              <a:cs typeface="Verdana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4561086"/>
              </p:ext>
            </p:extLst>
          </p:nvPr>
        </p:nvGraphicFramePr>
        <p:xfrm>
          <a:off x="1114935" y="1174416"/>
          <a:ext cx="2145189" cy="7031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19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32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3611">
                <a:tc>
                  <a:txBody>
                    <a:bodyPr/>
                    <a:lstStyle/>
                    <a:p>
                      <a:pPr marL="45720">
                        <a:lnSpc>
                          <a:spcPts val="1635"/>
                        </a:lnSpc>
                        <a:spcBef>
                          <a:spcPts val="15"/>
                        </a:spcBef>
                      </a:pPr>
                      <a:r>
                        <a:rPr sz="800" b="1" spc="-5" dirty="0">
                          <a:latin typeface="Verdana"/>
                          <a:cs typeface="Verdana"/>
                        </a:rPr>
                        <a:t>elektron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10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190"/>
                        </a:lnSpc>
                      </a:pPr>
                      <a:r>
                        <a:rPr sz="1200" b="1" spc="7" baseline="-19841" dirty="0">
                          <a:solidFill>
                            <a:srgbClr val="006FC0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500" b="1" spc="5" dirty="0">
                          <a:solidFill>
                            <a:srgbClr val="006FC0"/>
                          </a:solidFill>
                          <a:latin typeface="Verdana"/>
                          <a:cs typeface="Verdana"/>
                        </a:rPr>
                        <a:t>-</a:t>
                      </a:r>
                      <a:endParaRPr sz="500" dirty="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611">
                <a:tc>
                  <a:txBody>
                    <a:bodyPr/>
                    <a:lstStyle/>
                    <a:p>
                      <a:pPr marL="45720">
                        <a:lnSpc>
                          <a:spcPts val="1635"/>
                        </a:lnSpc>
                        <a:spcBef>
                          <a:spcPts val="15"/>
                        </a:spcBef>
                      </a:pPr>
                      <a:r>
                        <a:rPr sz="800" b="1" spc="-5" dirty="0">
                          <a:latin typeface="Verdana"/>
                          <a:cs typeface="Verdana"/>
                        </a:rPr>
                        <a:t>elektronové</a:t>
                      </a:r>
                      <a:r>
                        <a:rPr sz="800" b="1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00" b="1" spc="-10" dirty="0">
                          <a:latin typeface="Verdana"/>
                          <a:cs typeface="Verdana"/>
                        </a:rPr>
                        <a:t>neutrino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10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ts val="1540"/>
                        </a:lnSpc>
                        <a:spcBef>
                          <a:spcPts val="110"/>
                        </a:spcBef>
                      </a:pPr>
                      <a:r>
                        <a:rPr sz="1200" b="1" spc="7" baseline="3968" dirty="0">
                          <a:solidFill>
                            <a:srgbClr val="006FC0"/>
                          </a:solidFill>
                          <a:latin typeface="Symbol"/>
                          <a:cs typeface="Symbol"/>
                        </a:rPr>
                        <a:t></a:t>
                      </a:r>
                      <a:r>
                        <a:rPr sz="500" b="1" spc="5" dirty="0">
                          <a:solidFill>
                            <a:srgbClr val="006FC0"/>
                          </a:solidFill>
                          <a:latin typeface="Verdana"/>
                          <a:cs typeface="Verdana"/>
                        </a:rPr>
                        <a:t>e</a:t>
                      </a:r>
                      <a:endParaRPr sz="500" dirty="0">
                        <a:latin typeface="Verdana"/>
                        <a:cs typeface="Verdana"/>
                      </a:endParaRPr>
                    </a:p>
                  </a:txBody>
                  <a:tcPr marL="0" marR="0" marT="740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3611">
                <a:tc>
                  <a:txBody>
                    <a:bodyPr/>
                    <a:lstStyle/>
                    <a:p>
                      <a:pPr marL="45720">
                        <a:lnSpc>
                          <a:spcPts val="1639"/>
                        </a:lnSpc>
                        <a:spcBef>
                          <a:spcPts val="15"/>
                        </a:spcBef>
                      </a:pPr>
                      <a:r>
                        <a:rPr sz="800" b="1" spc="-5" dirty="0">
                          <a:latin typeface="Verdana"/>
                          <a:cs typeface="Verdana"/>
                        </a:rPr>
                        <a:t>kvark</a:t>
                      </a:r>
                      <a:r>
                        <a:rPr sz="800" b="1" spc="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00" b="1" i="1" spc="-10" dirty="0">
                          <a:latin typeface="Verdana"/>
                          <a:cs typeface="Verdana"/>
                        </a:rPr>
                        <a:t>u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10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639"/>
                        </a:lnSpc>
                        <a:spcBef>
                          <a:spcPts val="15"/>
                        </a:spcBef>
                      </a:pPr>
                      <a:r>
                        <a:rPr sz="900" b="1" i="1" dirty="0">
                          <a:solidFill>
                            <a:srgbClr val="006FC0"/>
                          </a:solidFill>
                          <a:latin typeface="Verdana"/>
                          <a:cs typeface="Verdana"/>
                        </a:rPr>
                        <a:t>u</a:t>
                      </a:r>
                      <a:endParaRPr sz="900" dirty="0">
                        <a:latin typeface="Verdana"/>
                        <a:cs typeface="Verdana"/>
                      </a:endParaRPr>
                    </a:p>
                  </a:txBody>
                  <a:tcPr marL="0" marR="0" marT="10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3611">
                <a:tc>
                  <a:txBody>
                    <a:bodyPr/>
                    <a:lstStyle/>
                    <a:p>
                      <a:pPr marL="45720">
                        <a:lnSpc>
                          <a:spcPts val="1635"/>
                        </a:lnSpc>
                        <a:spcBef>
                          <a:spcPts val="15"/>
                        </a:spcBef>
                      </a:pPr>
                      <a:r>
                        <a:rPr sz="800" b="1" spc="-5" dirty="0">
                          <a:latin typeface="Verdana"/>
                          <a:cs typeface="Verdana"/>
                        </a:rPr>
                        <a:t>kvark</a:t>
                      </a:r>
                      <a:r>
                        <a:rPr sz="800" b="1" spc="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00" b="1" i="1" spc="-10" dirty="0">
                          <a:latin typeface="Verdana"/>
                          <a:cs typeface="Verdana"/>
                        </a:rPr>
                        <a:t>d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10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5"/>
                        </a:lnSpc>
                        <a:spcBef>
                          <a:spcPts val="15"/>
                        </a:spcBef>
                      </a:pPr>
                      <a:r>
                        <a:rPr sz="900" b="1" i="1" dirty="0">
                          <a:solidFill>
                            <a:srgbClr val="006FC0"/>
                          </a:solidFill>
                          <a:latin typeface="Verdana"/>
                          <a:cs typeface="Verdana"/>
                        </a:rPr>
                        <a:t>d</a:t>
                      </a:r>
                      <a:endParaRPr sz="900" dirty="0">
                        <a:latin typeface="Verdana"/>
                        <a:cs typeface="Verdana"/>
                      </a:endParaRPr>
                    </a:p>
                  </a:txBody>
                  <a:tcPr marL="0" marR="0" marT="10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165565" y="2080283"/>
            <a:ext cx="4624750" cy="22627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4377" rIns="0" bIns="0" rtlCol="0">
            <a:spAutoFit/>
          </a:bodyPr>
          <a:lstStyle/>
          <a:p>
            <a:pPr marL="6733" marR="2693">
              <a:lnSpc>
                <a:spcPct val="101499"/>
              </a:lnSpc>
              <a:spcBef>
                <a:spcPts val="34"/>
              </a:spcBef>
            </a:pPr>
            <a:r>
              <a:rPr lang="cs-CZ" sz="743" spc="-3" dirty="0">
                <a:latin typeface="Verdana"/>
                <a:cs typeface="Verdana"/>
              </a:rPr>
              <a:t>   </a:t>
            </a:r>
            <a:r>
              <a:rPr sz="743" spc="-3" dirty="0" err="1">
                <a:latin typeface="Verdana"/>
                <a:cs typeface="Verdana"/>
              </a:rPr>
              <a:t>Další</a:t>
            </a:r>
            <a:r>
              <a:rPr sz="743" spc="-3" dirty="0">
                <a:latin typeface="Verdana"/>
                <a:cs typeface="Verdana"/>
              </a:rPr>
              <a:t> generace </a:t>
            </a:r>
            <a:r>
              <a:rPr sz="743" spc="-5" dirty="0">
                <a:latin typeface="Verdana"/>
                <a:cs typeface="Verdana"/>
              </a:rPr>
              <a:t>fundamentálních </a:t>
            </a:r>
            <a:r>
              <a:rPr sz="743" spc="-3" dirty="0">
                <a:latin typeface="Verdana"/>
                <a:cs typeface="Verdana"/>
              </a:rPr>
              <a:t>částic vytvářejí neobvyklé a nestálé hadrony </a:t>
            </a:r>
            <a:r>
              <a:rPr sz="743" dirty="0">
                <a:latin typeface="Verdana"/>
                <a:cs typeface="Verdana"/>
              </a:rPr>
              <a:t>při </a:t>
            </a:r>
            <a:r>
              <a:rPr sz="743" spc="-3" dirty="0">
                <a:latin typeface="Verdana"/>
                <a:cs typeface="Verdana"/>
              </a:rPr>
              <a:t>interakci částic  s vysokou</a:t>
            </a:r>
            <a:r>
              <a:rPr sz="743" spc="-16" dirty="0">
                <a:latin typeface="Verdana"/>
                <a:cs typeface="Verdana"/>
              </a:rPr>
              <a:t> </a:t>
            </a:r>
            <a:r>
              <a:rPr sz="743" spc="-3" dirty="0">
                <a:latin typeface="Verdana"/>
                <a:cs typeface="Verdana"/>
              </a:rPr>
              <a:t>energií.</a:t>
            </a:r>
            <a:endParaRPr sz="743" dirty="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2407" y="2535884"/>
            <a:ext cx="4729785" cy="65465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5387" rIns="0" bIns="0" rtlCol="0">
            <a:spAutoFit/>
          </a:bodyPr>
          <a:lstStyle/>
          <a:p>
            <a:pPr marL="6733" marR="2693">
              <a:lnSpc>
                <a:spcPct val="101299"/>
              </a:lnSpc>
              <a:spcBef>
                <a:spcPts val="42"/>
              </a:spcBef>
            </a:pPr>
            <a:r>
              <a:rPr lang="cs-CZ" sz="743" spc="-3" dirty="0">
                <a:latin typeface="Verdana"/>
                <a:cs typeface="Verdana"/>
              </a:rPr>
              <a:t>   </a:t>
            </a:r>
            <a:r>
              <a:rPr sz="743" spc="-3" dirty="0" err="1">
                <a:latin typeface="Verdana"/>
                <a:cs typeface="Verdana"/>
              </a:rPr>
              <a:t>Existují</a:t>
            </a:r>
            <a:r>
              <a:rPr sz="743" spc="-3" dirty="0">
                <a:latin typeface="Verdana"/>
                <a:cs typeface="Verdana"/>
              </a:rPr>
              <a:t> i neobvyklé kombinace </a:t>
            </a:r>
            <a:r>
              <a:rPr sz="743" spc="-5" dirty="0">
                <a:latin typeface="Verdana"/>
                <a:cs typeface="Verdana"/>
              </a:rPr>
              <a:t>dalších leptonů </a:t>
            </a:r>
            <a:r>
              <a:rPr sz="743" spc="-3" dirty="0">
                <a:latin typeface="Verdana"/>
                <a:cs typeface="Verdana"/>
              </a:rPr>
              <a:t>a hadronů </a:t>
            </a:r>
            <a:r>
              <a:rPr sz="743" spc="-5" dirty="0">
                <a:latin typeface="Verdana"/>
                <a:cs typeface="Verdana"/>
              </a:rPr>
              <a:t>– </a:t>
            </a:r>
            <a:r>
              <a:rPr sz="743" spc="-3" dirty="0">
                <a:latin typeface="Verdana"/>
                <a:cs typeface="Verdana"/>
              </a:rPr>
              <a:t>vznikající </a:t>
            </a:r>
            <a:r>
              <a:rPr sz="848" b="1" spc="3" dirty="0">
                <a:latin typeface="Verdana"/>
                <a:cs typeface="Verdana"/>
              </a:rPr>
              <a:t>atomy </a:t>
            </a:r>
            <a:r>
              <a:rPr sz="848" b="1" spc="-3" dirty="0">
                <a:latin typeface="Verdana"/>
                <a:cs typeface="Verdana"/>
              </a:rPr>
              <a:t>se nazývají  </a:t>
            </a:r>
            <a:r>
              <a:rPr sz="848" b="1" dirty="0" err="1">
                <a:solidFill>
                  <a:srgbClr val="0000FF"/>
                </a:solidFill>
                <a:latin typeface="Verdana"/>
                <a:cs typeface="Verdana"/>
              </a:rPr>
              <a:t>exotické</a:t>
            </a:r>
            <a:r>
              <a:rPr sz="848" b="1" dirty="0">
                <a:solidFill>
                  <a:srgbClr val="0000FF"/>
                </a:solidFill>
                <a:latin typeface="Verdana"/>
                <a:cs typeface="Verdana"/>
              </a:rPr>
              <a:t>.</a:t>
            </a:r>
            <a:r>
              <a:rPr lang="cs-CZ" sz="848" b="1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</a:p>
          <a:p>
            <a:pPr marL="6733" marR="2693">
              <a:lnSpc>
                <a:spcPct val="101299"/>
              </a:lnSpc>
              <a:spcBef>
                <a:spcPts val="42"/>
              </a:spcBef>
            </a:pPr>
            <a:r>
              <a:rPr lang="cs-CZ" sz="800" spc="-5" dirty="0">
                <a:latin typeface="Verdana"/>
                <a:cs typeface="Verdana"/>
              </a:rPr>
              <a:t>   </a:t>
            </a:r>
          </a:p>
          <a:p>
            <a:pPr marL="6733" marR="2693">
              <a:lnSpc>
                <a:spcPct val="101299"/>
              </a:lnSpc>
              <a:spcBef>
                <a:spcPts val="42"/>
              </a:spcBef>
            </a:pPr>
            <a:r>
              <a:rPr lang="cs-CZ" sz="800" spc="-5" dirty="0">
                <a:latin typeface="Verdana"/>
                <a:cs typeface="Verdana"/>
              </a:rPr>
              <a:t>   Možné </a:t>
            </a:r>
            <a:r>
              <a:rPr lang="cs-CZ" sz="800" spc="-3" dirty="0">
                <a:latin typeface="Verdana"/>
                <a:cs typeface="Verdana"/>
              </a:rPr>
              <a:t>jsou i </a:t>
            </a:r>
            <a:r>
              <a:rPr lang="cs-CZ" sz="900" b="1" spc="-3" dirty="0" err="1">
                <a:solidFill>
                  <a:srgbClr val="0000FF"/>
                </a:solidFill>
                <a:latin typeface="Verdana"/>
                <a:cs typeface="Verdana"/>
              </a:rPr>
              <a:t>antiatomy</a:t>
            </a:r>
            <a:r>
              <a:rPr lang="cs-CZ" sz="800" spc="-3" dirty="0">
                <a:latin typeface="Verdana"/>
                <a:cs typeface="Verdana"/>
              </a:rPr>
              <a:t>, </a:t>
            </a:r>
            <a:r>
              <a:rPr lang="cs-CZ" sz="800" spc="-5" dirty="0">
                <a:latin typeface="Verdana"/>
                <a:cs typeface="Verdana"/>
              </a:rPr>
              <a:t>které </a:t>
            </a:r>
            <a:r>
              <a:rPr lang="cs-CZ" sz="800" spc="-3" dirty="0">
                <a:latin typeface="Verdana"/>
                <a:cs typeface="Verdana"/>
              </a:rPr>
              <a:t>jsou </a:t>
            </a:r>
            <a:r>
              <a:rPr lang="cs-CZ" sz="800" spc="-5" dirty="0">
                <a:latin typeface="Verdana"/>
                <a:cs typeface="Verdana"/>
              </a:rPr>
              <a:t>tvořeny pouze </a:t>
            </a:r>
            <a:r>
              <a:rPr lang="cs-CZ" sz="800" spc="-3" dirty="0">
                <a:latin typeface="Verdana"/>
                <a:cs typeface="Verdana"/>
              </a:rPr>
              <a:t>antičásticemi (poprvé v r.</a:t>
            </a:r>
            <a:r>
              <a:rPr lang="cs-CZ" sz="800" spc="108" dirty="0">
                <a:latin typeface="Verdana"/>
                <a:cs typeface="Verdana"/>
              </a:rPr>
              <a:t> </a:t>
            </a:r>
            <a:r>
              <a:rPr lang="cs-CZ" sz="800" dirty="0">
                <a:latin typeface="Verdana"/>
                <a:cs typeface="Verdana"/>
              </a:rPr>
              <a:t>1996)</a:t>
            </a:r>
          </a:p>
          <a:p>
            <a:pPr marL="6733" marR="2693">
              <a:lnSpc>
                <a:spcPct val="101299"/>
              </a:lnSpc>
              <a:spcBef>
                <a:spcPts val="42"/>
              </a:spcBef>
            </a:pPr>
            <a:endParaRPr sz="848" dirty="0">
              <a:latin typeface="Verdana"/>
              <a:cs typeface="Verdana"/>
            </a:endParaRP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463DAB57-90FA-47EE-B9FB-817917645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C934-C76E-47E4-83AC-24E21DA288C1}" type="slidenum">
              <a:rPr lang="cs-CZ" smtClean="0"/>
              <a:t>13</a:t>
            </a:fld>
            <a:endParaRPr lang="cs-CZ"/>
          </a:p>
        </p:txBody>
      </p:sp>
      <p:pic>
        <p:nvPicPr>
          <p:cNvPr id="9" name="úvod13-1">
            <a:hlinkClick r:id="" action="ppaction://media"/>
            <a:extLst>
              <a:ext uri="{FF2B5EF4-FFF2-40B4-BE49-F238E27FC236}">
                <a16:creationId xmlns:a16="http://schemas.microsoft.com/office/drawing/2014/main" id="{F364E957-FEC4-43D8-93D4-7AC8A1DB26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04023" y="259675"/>
            <a:ext cx="300470" cy="300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7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1FD48381-4046-4854-9966-63AF967064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7651922"/>
              </p:ext>
            </p:extLst>
          </p:nvPr>
        </p:nvGraphicFramePr>
        <p:xfrm>
          <a:off x="1315400" y="1503284"/>
          <a:ext cx="1941342" cy="17272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10082">
                  <a:extLst>
                    <a:ext uri="{9D8B030D-6E8A-4147-A177-3AD203B41FA5}">
                      <a16:colId xmlns:a16="http://schemas.microsoft.com/office/drawing/2014/main" val="2346729260"/>
                    </a:ext>
                  </a:extLst>
                </a:gridCol>
                <a:gridCol w="931260">
                  <a:extLst>
                    <a:ext uri="{9D8B030D-6E8A-4147-A177-3AD203B41FA5}">
                      <a16:colId xmlns:a16="http://schemas.microsoft.com/office/drawing/2014/main" val="416879712"/>
                    </a:ext>
                  </a:extLst>
                </a:gridCol>
              </a:tblGrid>
              <a:tr h="2444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>
                          <a:effectLst/>
                        </a:rPr>
                        <a:t>Počet bodů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5" marR="3600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Hodnocení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5" marR="36005" marT="0" marB="0"/>
                </a:tc>
                <a:extLst>
                  <a:ext uri="{0D108BD9-81ED-4DB2-BD59-A6C34878D82A}">
                    <a16:rowId xmlns:a16="http://schemas.microsoft.com/office/drawing/2014/main" val="983268207"/>
                  </a:ext>
                </a:extLst>
              </a:tr>
              <a:tr h="2603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>
                          <a:effectLst/>
                        </a:rPr>
                        <a:t>&lt; 10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5" marR="360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F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5" marR="36005" marT="0" marB="0"/>
                </a:tc>
                <a:extLst>
                  <a:ext uri="{0D108BD9-81ED-4DB2-BD59-A6C34878D82A}">
                    <a16:rowId xmlns:a16="http://schemas.microsoft.com/office/drawing/2014/main" val="3972106828"/>
                  </a:ext>
                </a:extLst>
              </a:tr>
              <a:tr h="2444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11-12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5" marR="360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E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5" marR="36005" marT="0" marB="0"/>
                </a:tc>
                <a:extLst>
                  <a:ext uri="{0D108BD9-81ED-4DB2-BD59-A6C34878D82A}">
                    <a16:rowId xmlns:a16="http://schemas.microsoft.com/office/drawing/2014/main" val="2971931409"/>
                  </a:ext>
                </a:extLst>
              </a:tr>
              <a:tr h="2444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13-14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5" marR="360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>
                          <a:effectLst/>
                        </a:rPr>
                        <a:t>D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5" marR="36005" marT="0" marB="0"/>
                </a:tc>
                <a:extLst>
                  <a:ext uri="{0D108BD9-81ED-4DB2-BD59-A6C34878D82A}">
                    <a16:rowId xmlns:a16="http://schemas.microsoft.com/office/drawing/2014/main" val="1786674887"/>
                  </a:ext>
                </a:extLst>
              </a:tr>
              <a:tr h="2444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15-16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5" marR="360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>
                          <a:effectLst/>
                        </a:rPr>
                        <a:t>C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5" marR="36005" marT="0" marB="0"/>
                </a:tc>
                <a:extLst>
                  <a:ext uri="{0D108BD9-81ED-4DB2-BD59-A6C34878D82A}">
                    <a16:rowId xmlns:a16="http://schemas.microsoft.com/office/drawing/2014/main" val="1979609364"/>
                  </a:ext>
                </a:extLst>
              </a:tr>
              <a:tr h="2444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17-18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5" marR="360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B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5" marR="36005" marT="0" marB="0"/>
                </a:tc>
                <a:extLst>
                  <a:ext uri="{0D108BD9-81ED-4DB2-BD59-A6C34878D82A}">
                    <a16:rowId xmlns:a16="http://schemas.microsoft.com/office/drawing/2014/main" val="1374987873"/>
                  </a:ext>
                </a:extLst>
              </a:tr>
              <a:tr h="2444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effectLst/>
                        </a:rPr>
                        <a:t>19-20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5" marR="360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>
                          <a:effectLst/>
                        </a:rPr>
                        <a:t>A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5" marR="36005" marT="0" marB="0"/>
                </a:tc>
                <a:extLst>
                  <a:ext uri="{0D108BD9-81ED-4DB2-BD59-A6C34878D82A}">
                    <a16:rowId xmlns:a16="http://schemas.microsoft.com/office/drawing/2014/main" val="1912748563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3D3C6B3F-A84B-4287-96A6-89326867A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233" y="276323"/>
            <a:ext cx="3860584" cy="103412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</p:spPr>
        <p:txBody>
          <a:bodyPr vert="horz" wrap="square" lIns="48006" tIns="24003" rIns="48006" bIns="24003" numCol="1" anchor="ctr" anchorCtr="0" compatLnSpc="1">
            <a:prstTxWarp prst="textNoShape">
              <a:avLst/>
            </a:prstTxWarp>
            <a:spAutoFit/>
          </a:bodyPr>
          <a:lstStyle/>
          <a:p>
            <a:pPr defTabSz="48006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26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Zkouška z jaderné chemie</a:t>
            </a:r>
            <a:endParaRPr lang="cs-CZ" altLang="cs-CZ" sz="630" dirty="0">
              <a:solidFill>
                <a:srgbClr val="C00000"/>
              </a:solidFill>
            </a:endParaRPr>
          </a:p>
          <a:p>
            <a:pPr defTabSz="48006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84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Zkouška bude vykonána testem na počítači v počítačové učebně UKB, A9/316. Test bude obsahovat 20 otázek, možných odpovědí na každou otázku bude max. 4, z toho správných odpovědí může být od 0 do 4. Za správně zodpovězenou otázku bude považována ta, kdy budou odpovězeny správně všechny dílčí odpovědi u dané otázky, pak se započítává do hodnocení jako 1 bod.</a:t>
            </a:r>
            <a:endParaRPr lang="cs-CZ" altLang="cs-CZ" sz="525" dirty="0"/>
          </a:p>
          <a:p>
            <a:pPr defTabSz="480060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945" dirty="0">
              <a:latin typeface="Arial" panose="020B0604020202020204" pitchFamily="34" charset="0"/>
            </a:endParaRP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B870471F-BB02-4C50-8FE6-A7710544C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C934-C76E-47E4-83AC-24E21DA288C1}" type="slidenum">
              <a:rPr lang="cs-CZ" smtClean="0"/>
              <a:t>2</a:t>
            </a:fld>
            <a:endParaRPr lang="cs-CZ"/>
          </a:p>
        </p:txBody>
      </p:sp>
      <p:pic>
        <p:nvPicPr>
          <p:cNvPr id="3" name="úvod2-1">
            <a:hlinkClick r:id="" action="ppaction://media"/>
            <a:extLst>
              <a:ext uri="{FF2B5EF4-FFF2-40B4-BE49-F238E27FC236}">
                <a16:creationId xmlns:a16="http://schemas.microsoft.com/office/drawing/2014/main" id="{4D38411D-8094-452E-9DAB-B0F4674A0F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0" y="221688"/>
            <a:ext cx="335681" cy="33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57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2400" y="224397"/>
            <a:ext cx="2455973" cy="16937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6061" rIns="0" bIns="0" rtlCol="0" anchor="ctr">
            <a:spAutoFit/>
          </a:bodyPr>
          <a:lstStyle/>
          <a:p>
            <a:pPr marL="6733">
              <a:lnSpc>
                <a:spcPct val="100000"/>
              </a:lnSpc>
              <a:spcBef>
                <a:spcPts val="48"/>
              </a:spcBef>
            </a:pPr>
            <a:r>
              <a:rPr sz="1061" b="1" spc="-3" dirty="0" err="1">
                <a:solidFill>
                  <a:srgbClr val="C00000"/>
                </a:solidFill>
                <a:latin typeface="Verdana"/>
                <a:cs typeface="Verdana"/>
              </a:rPr>
              <a:t>Vznik</a:t>
            </a:r>
            <a:r>
              <a:rPr sz="1061" b="1" spc="-3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061" b="1" spc="-5" dirty="0">
                <a:solidFill>
                  <a:srgbClr val="C00000"/>
                </a:solidFill>
                <a:latin typeface="Verdana"/>
                <a:cs typeface="Verdana"/>
              </a:rPr>
              <a:t>a </a:t>
            </a:r>
            <a:r>
              <a:rPr sz="1061" b="1" spc="-3" dirty="0">
                <a:solidFill>
                  <a:srgbClr val="C00000"/>
                </a:solidFill>
                <a:latin typeface="Verdana"/>
                <a:cs typeface="Verdana"/>
              </a:rPr>
              <a:t>vývoj jaderné</a:t>
            </a:r>
            <a:r>
              <a:rPr sz="1061" b="1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061" b="1" spc="-5" dirty="0">
                <a:solidFill>
                  <a:srgbClr val="C00000"/>
                </a:solidFill>
                <a:latin typeface="Verdana"/>
                <a:cs typeface="Verdana"/>
              </a:rPr>
              <a:t>chemie</a:t>
            </a:r>
            <a:endParaRPr sz="1061" dirty="0">
              <a:solidFill>
                <a:srgbClr val="C00000"/>
              </a:solidFill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2400" y="527323"/>
            <a:ext cx="4690054" cy="68191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4377" rIns="0" bIns="0" rtlCol="0">
            <a:spAutoFit/>
          </a:bodyPr>
          <a:lstStyle/>
          <a:p>
            <a:pPr marL="6733" marR="158244">
              <a:lnSpc>
                <a:spcPct val="101499"/>
              </a:lnSpc>
              <a:spcBef>
                <a:spcPts val="34"/>
              </a:spcBef>
            </a:pPr>
            <a:r>
              <a:rPr sz="743" b="1" spc="-5" dirty="0">
                <a:latin typeface="Verdana"/>
                <a:cs typeface="Verdana"/>
              </a:rPr>
              <a:t>Vznik </a:t>
            </a:r>
            <a:r>
              <a:rPr sz="743" spc="-3" dirty="0">
                <a:latin typeface="Verdana"/>
                <a:cs typeface="Verdana"/>
              </a:rPr>
              <a:t>jaderné </a:t>
            </a:r>
            <a:r>
              <a:rPr sz="743" spc="-5" dirty="0">
                <a:latin typeface="Verdana"/>
                <a:cs typeface="Verdana"/>
              </a:rPr>
              <a:t>chemie lze datovat do </a:t>
            </a:r>
            <a:r>
              <a:rPr lang="cs-CZ" sz="743" spc="-3" dirty="0">
                <a:latin typeface="Verdana"/>
                <a:cs typeface="Verdana"/>
              </a:rPr>
              <a:t>počátku 20</a:t>
            </a:r>
            <a:r>
              <a:rPr sz="743" spc="-3" dirty="0">
                <a:latin typeface="Verdana"/>
                <a:cs typeface="Verdana"/>
              </a:rPr>
              <a:t>. století a souvisí s objevem radioaktivity  </a:t>
            </a:r>
            <a:r>
              <a:rPr sz="743" spc="-5" dirty="0">
                <a:latin typeface="Verdana"/>
                <a:cs typeface="Verdana"/>
              </a:rPr>
              <a:t>(Becquerel,</a:t>
            </a:r>
            <a:r>
              <a:rPr sz="743" dirty="0">
                <a:latin typeface="Verdana"/>
                <a:cs typeface="Verdana"/>
              </a:rPr>
              <a:t> 1896)</a:t>
            </a:r>
          </a:p>
          <a:p>
            <a:pPr>
              <a:spcBef>
                <a:spcPts val="30"/>
              </a:spcBef>
            </a:pPr>
            <a:endParaRPr sz="715" dirty="0">
              <a:latin typeface="Verdana"/>
              <a:cs typeface="Verdana"/>
            </a:endParaRPr>
          </a:p>
          <a:p>
            <a:pPr marL="6733" marR="2693">
              <a:lnSpc>
                <a:spcPct val="101899"/>
              </a:lnSpc>
            </a:pPr>
            <a:r>
              <a:rPr sz="800" b="1" spc="-3" dirty="0">
                <a:latin typeface="Verdana"/>
                <a:cs typeface="Verdana"/>
              </a:rPr>
              <a:t>Jaderná chemie </a:t>
            </a:r>
            <a:r>
              <a:rPr sz="700" spc="-3" dirty="0">
                <a:latin typeface="Verdana"/>
                <a:cs typeface="Verdana"/>
              </a:rPr>
              <a:t>je vědní </a:t>
            </a:r>
            <a:r>
              <a:rPr sz="700" spc="-5" dirty="0">
                <a:latin typeface="Verdana"/>
                <a:cs typeface="Verdana"/>
              </a:rPr>
              <a:t>obor, </a:t>
            </a:r>
            <a:r>
              <a:rPr sz="700" dirty="0">
                <a:latin typeface="Verdana"/>
                <a:cs typeface="Verdana"/>
              </a:rPr>
              <a:t>který </a:t>
            </a:r>
            <a:r>
              <a:rPr sz="700" spc="-9" dirty="0">
                <a:latin typeface="Verdana"/>
                <a:cs typeface="Verdana"/>
              </a:rPr>
              <a:t>se </a:t>
            </a:r>
            <a:r>
              <a:rPr sz="700" spc="-3" dirty="0">
                <a:latin typeface="Verdana"/>
                <a:cs typeface="Verdana"/>
              </a:rPr>
              <a:t>zabývá vlastnostmi hmoty </a:t>
            </a:r>
            <a:r>
              <a:rPr sz="700" dirty="0">
                <a:latin typeface="Verdana"/>
                <a:cs typeface="Verdana"/>
              </a:rPr>
              <a:t>a </a:t>
            </a:r>
            <a:r>
              <a:rPr sz="700" spc="-3" dirty="0">
                <a:latin typeface="Verdana"/>
                <a:cs typeface="Verdana"/>
              </a:rPr>
              <a:t>jevy chemické </a:t>
            </a:r>
            <a:r>
              <a:rPr sz="700" dirty="0">
                <a:latin typeface="Verdana"/>
                <a:cs typeface="Verdana"/>
              </a:rPr>
              <a:t>a </a:t>
            </a:r>
            <a:r>
              <a:rPr sz="700" spc="-5" dirty="0">
                <a:latin typeface="Verdana"/>
                <a:cs typeface="Verdana"/>
              </a:rPr>
              <a:t>fyzikální </a:t>
            </a:r>
            <a:r>
              <a:rPr sz="700" dirty="0">
                <a:latin typeface="Verdana"/>
                <a:cs typeface="Verdana"/>
              </a:rPr>
              <a:t>povahy, </a:t>
            </a:r>
            <a:r>
              <a:rPr sz="700" spc="-3" dirty="0">
                <a:latin typeface="Verdana"/>
                <a:cs typeface="Verdana"/>
              </a:rPr>
              <a:t>jejichž  původcem je </a:t>
            </a:r>
            <a:r>
              <a:rPr sz="700" dirty="0">
                <a:latin typeface="Verdana"/>
                <a:cs typeface="Verdana"/>
              </a:rPr>
              <a:t>nebo se na nich </a:t>
            </a:r>
            <a:r>
              <a:rPr sz="700" spc="-3" dirty="0">
                <a:latin typeface="Verdana"/>
                <a:cs typeface="Verdana"/>
              </a:rPr>
              <a:t>podílí </a:t>
            </a:r>
            <a:r>
              <a:rPr sz="700" spc="-5" dirty="0">
                <a:latin typeface="Verdana"/>
                <a:cs typeface="Verdana"/>
              </a:rPr>
              <a:t>jádro </a:t>
            </a:r>
            <a:r>
              <a:rPr sz="700" dirty="0">
                <a:latin typeface="Verdana"/>
                <a:cs typeface="Verdana"/>
              </a:rPr>
              <a:t>atomu a </a:t>
            </a:r>
            <a:r>
              <a:rPr sz="700" spc="-3" dirty="0">
                <a:latin typeface="Verdana"/>
                <a:cs typeface="Verdana"/>
              </a:rPr>
              <a:t>jeho přeměny </a:t>
            </a:r>
            <a:r>
              <a:rPr sz="700" dirty="0">
                <a:latin typeface="Verdana"/>
                <a:cs typeface="Verdana"/>
              </a:rPr>
              <a:t>a </a:t>
            </a:r>
            <a:r>
              <a:rPr sz="700" spc="-3" dirty="0">
                <a:latin typeface="Verdana"/>
                <a:cs typeface="Verdana"/>
              </a:rPr>
              <a:t>který využívá vlastností jádra </a:t>
            </a:r>
            <a:r>
              <a:rPr sz="700" dirty="0">
                <a:latin typeface="Verdana"/>
                <a:cs typeface="Verdana"/>
              </a:rPr>
              <a:t>a </a:t>
            </a:r>
            <a:r>
              <a:rPr sz="700" spc="-5" dirty="0">
                <a:latin typeface="Verdana"/>
                <a:cs typeface="Verdana"/>
              </a:rPr>
              <a:t>jeho </a:t>
            </a:r>
            <a:r>
              <a:rPr sz="700" spc="-3" dirty="0">
                <a:latin typeface="Verdana"/>
                <a:cs typeface="Verdana"/>
              </a:rPr>
              <a:t>projevů </a:t>
            </a:r>
            <a:r>
              <a:rPr sz="700" dirty="0">
                <a:latin typeface="Verdana"/>
                <a:cs typeface="Verdana"/>
              </a:rPr>
              <a:t>ke  studiu a </a:t>
            </a:r>
            <a:r>
              <a:rPr sz="700" spc="-3" dirty="0">
                <a:latin typeface="Verdana"/>
                <a:cs typeface="Verdana"/>
              </a:rPr>
              <a:t>řešení chemických problémů.</a:t>
            </a:r>
            <a:endParaRPr sz="700" dirty="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2403" y="1381156"/>
            <a:ext cx="2173473" cy="16937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6061" rIns="0" bIns="0" rtlCol="0">
            <a:spAutoFit/>
          </a:bodyPr>
          <a:lstStyle/>
          <a:p>
            <a:pPr marL="6733">
              <a:spcBef>
                <a:spcPts val="48"/>
              </a:spcBef>
            </a:pPr>
            <a:r>
              <a:rPr sz="1061" b="1" spc="-3" dirty="0" err="1">
                <a:solidFill>
                  <a:srgbClr val="C00000"/>
                </a:solidFill>
                <a:latin typeface="Verdana"/>
                <a:cs typeface="Verdana"/>
              </a:rPr>
              <a:t>Začlenění</a:t>
            </a:r>
            <a:r>
              <a:rPr sz="1061" b="1" spc="-3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061" b="1" spc="-5" dirty="0">
                <a:solidFill>
                  <a:srgbClr val="C00000"/>
                </a:solidFill>
                <a:latin typeface="Verdana"/>
                <a:cs typeface="Verdana"/>
              </a:rPr>
              <a:t>jaderné</a:t>
            </a:r>
            <a:r>
              <a:rPr sz="1061" b="1" spc="9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061" b="1" spc="-5" dirty="0">
                <a:solidFill>
                  <a:srgbClr val="C00000"/>
                </a:solidFill>
                <a:latin typeface="Verdana"/>
                <a:cs typeface="Verdana"/>
              </a:rPr>
              <a:t>chemie</a:t>
            </a:r>
            <a:endParaRPr sz="1061" dirty="0">
              <a:solidFill>
                <a:srgbClr val="C00000"/>
              </a:solidFill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2403" y="1706017"/>
            <a:ext cx="2772145" cy="10484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6734" rIns="0" bIns="0" rtlCol="0">
            <a:spAutoFit/>
          </a:bodyPr>
          <a:lstStyle/>
          <a:p>
            <a:pPr marL="6733">
              <a:spcBef>
                <a:spcPts val="53"/>
              </a:spcBef>
            </a:pPr>
            <a:r>
              <a:rPr sz="637" b="1" spc="-3" dirty="0">
                <a:latin typeface="Verdana"/>
                <a:cs typeface="Verdana"/>
              </a:rPr>
              <a:t>Jaderná chemie </a:t>
            </a:r>
            <a:r>
              <a:rPr sz="637" b="1" dirty="0">
                <a:latin typeface="Verdana"/>
                <a:cs typeface="Verdana"/>
              </a:rPr>
              <a:t>souvisí s </a:t>
            </a:r>
            <a:r>
              <a:rPr sz="637" b="1" spc="-5" dirty="0">
                <a:latin typeface="Verdana"/>
                <a:cs typeface="Verdana"/>
              </a:rPr>
              <a:t>celou </a:t>
            </a:r>
            <a:r>
              <a:rPr sz="637" b="1" spc="-3" dirty="0">
                <a:latin typeface="Verdana"/>
                <a:cs typeface="Verdana"/>
              </a:rPr>
              <a:t>řadou přírodovědných</a:t>
            </a:r>
            <a:r>
              <a:rPr sz="637" b="1" spc="16" dirty="0">
                <a:latin typeface="Verdana"/>
                <a:cs typeface="Verdana"/>
              </a:rPr>
              <a:t> </a:t>
            </a:r>
            <a:r>
              <a:rPr sz="637" b="1" spc="-3" dirty="0">
                <a:latin typeface="Verdana"/>
                <a:cs typeface="Verdana"/>
              </a:rPr>
              <a:t>oborů:</a:t>
            </a:r>
            <a:endParaRPr sz="637" dirty="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2406" y="1903326"/>
            <a:ext cx="372739" cy="29710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5051" rIns="0" bIns="0" rtlCol="0">
            <a:spAutoFit/>
          </a:bodyPr>
          <a:lstStyle/>
          <a:p>
            <a:pPr marL="6733" marR="2693">
              <a:lnSpc>
                <a:spcPct val="101699"/>
              </a:lnSpc>
              <a:spcBef>
                <a:spcPts val="39"/>
              </a:spcBef>
            </a:pPr>
            <a:r>
              <a:rPr sz="637" b="1" dirty="0">
                <a:latin typeface="Verdana"/>
                <a:cs typeface="Verdana"/>
              </a:rPr>
              <a:t>fyzika  </a:t>
            </a:r>
            <a:r>
              <a:rPr sz="637" b="1" spc="-3" dirty="0">
                <a:latin typeface="Verdana"/>
                <a:cs typeface="Verdana"/>
              </a:rPr>
              <a:t>chemie  bi</a:t>
            </a:r>
            <a:r>
              <a:rPr sz="637" b="1" spc="-5" dirty="0">
                <a:latin typeface="Verdana"/>
                <a:cs typeface="Verdana"/>
              </a:rPr>
              <a:t>o</a:t>
            </a:r>
            <a:r>
              <a:rPr sz="637" b="1" dirty="0">
                <a:latin typeface="Verdana"/>
                <a:cs typeface="Verdana"/>
              </a:rPr>
              <a:t>l</a:t>
            </a:r>
            <a:r>
              <a:rPr sz="637" b="1" spc="-9" dirty="0">
                <a:latin typeface="Verdana"/>
                <a:cs typeface="Verdana"/>
              </a:rPr>
              <a:t>o</a:t>
            </a:r>
            <a:r>
              <a:rPr sz="637" b="1" spc="-3" dirty="0">
                <a:latin typeface="Verdana"/>
                <a:cs typeface="Verdana"/>
              </a:rPr>
              <a:t>gie</a:t>
            </a:r>
            <a:endParaRPr sz="637" dirty="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9364" y="1903328"/>
            <a:ext cx="2284923" cy="29681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6734" rIns="0" bIns="0" rtlCol="0">
            <a:spAutoFit/>
          </a:bodyPr>
          <a:lstStyle/>
          <a:p>
            <a:pPr marL="6733">
              <a:spcBef>
                <a:spcPts val="53"/>
              </a:spcBef>
            </a:pPr>
            <a:r>
              <a:rPr sz="637" b="1" spc="-3" dirty="0">
                <a:latin typeface="Verdana"/>
                <a:cs typeface="Verdana"/>
              </a:rPr>
              <a:t>(podstata jaderných </a:t>
            </a:r>
            <a:r>
              <a:rPr sz="637" b="1" dirty="0">
                <a:latin typeface="Verdana"/>
                <a:cs typeface="Verdana"/>
              </a:rPr>
              <a:t>jevů)</a:t>
            </a:r>
            <a:endParaRPr sz="637" dirty="0">
              <a:latin typeface="Verdana"/>
              <a:cs typeface="Verdana"/>
            </a:endParaRPr>
          </a:p>
          <a:p>
            <a:pPr marL="6733" marR="2693">
              <a:lnSpc>
                <a:spcPct val="101699"/>
              </a:lnSpc>
            </a:pPr>
            <a:r>
              <a:rPr sz="637" b="1" spc="-3" dirty="0">
                <a:latin typeface="Verdana"/>
                <a:cs typeface="Verdana"/>
              </a:rPr>
              <a:t>(vliv jaderných jevů </a:t>
            </a:r>
            <a:r>
              <a:rPr sz="637" b="1" dirty="0">
                <a:latin typeface="Verdana"/>
                <a:cs typeface="Verdana"/>
              </a:rPr>
              <a:t>na </a:t>
            </a:r>
            <a:r>
              <a:rPr sz="637" b="1" spc="-3" dirty="0">
                <a:latin typeface="Verdana"/>
                <a:cs typeface="Verdana"/>
              </a:rPr>
              <a:t>chemické vlastnosti látek)  (působení jaderného záření </a:t>
            </a:r>
            <a:r>
              <a:rPr sz="637" b="1" dirty="0">
                <a:latin typeface="Verdana"/>
                <a:cs typeface="Verdana"/>
              </a:rPr>
              <a:t>na</a:t>
            </a:r>
            <a:r>
              <a:rPr sz="637" b="1" spc="-13" dirty="0">
                <a:latin typeface="Verdana"/>
                <a:cs typeface="Verdana"/>
              </a:rPr>
              <a:t> </a:t>
            </a:r>
            <a:r>
              <a:rPr sz="637" b="1" dirty="0">
                <a:latin typeface="Verdana"/>
                <a:cs typeface="Verdana"/>
              </a:rPr>
              <a:t>organismy)</a:t>
            </a:r>
            <a:endParaRPr sz="637" dirty="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2400" y="2391215"/>
            <a:ext cx="1971446" cy="16937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6061" rIns="0" bIns="0" rtlCol="0">
            <a:spAutoFit/>
          </a:bodyPr>
          <a:lstStyle/>
          <a:p>
            <a:pPr marL="6733">
              <a:spcBef>
                <a:spcPts val="48"/>
              </a:spcBef>
            </a:pPr>
            <a:r>
              <a:rPr sz="1061" b="1" spc="-3" dirty="0" err="1">
                <a:solidFill>
                  <a:srgbClr val="C00000"/>
                </a:solidFill>
                <a:latin typeface="Verdana"/>
                <a:cs typeface="Verdana"/>
              </a:rPr>
              <a:t>Třídění</a:t>
            </a:r>
            <a:r>
              <a:rPr sz="1061" b="1" spc="-3" dirty="0">
                <a:solidFill>
                  <a:srgbClr val="C00000"/>
                </a:solidFill>
                <a:latin typeface="Verdana"/>
                <a:cs typeface="Verdana"/>
              </a:rPr>
              <a:t> jaderné</a:t>
            </a:r>
            <a:r>
              <a:rPr sz="1061" b="1" spc="-3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061" b="1" spc="-5" dirty="0">
                <a:solidFill>
                  <a:srgbClr val="C00000"/>
                </a:solidFill>
                <a:latin typeface="Verdana"/>
                <a:cs typeface="Verdana"/>
              </a:rPr>
              <a:t>chemie</a:t>
            </a:r>
            <a:endParaRPr sz="1061" dirty="0">
              <a:solidFill>
                <a:srgbClr val="C00000"/>
              </a:solidFill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2404" y="2656822"/>
            <a:ext cx="1319572" cy="398958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6734" rIns="0" bIns="0" rtlCol="0">
            <a:spAutoFit/>
          </a:bodyPr>
          <a:lstStyle/>
          <a:p>
            <a:pPr marL="6733">
              <a:spcBef>
                <a:spcPts val="53"/>
              </a:spcBef>
            </a:pPr>
            <a:r>
              <a:rPr sz="637" b="1" spc="-3" dirty="0">
                <a:latin typeface="Verdana"/>
                <a:cs typeface="Verdana"/>
              </a:rPr>
              <a:t>Obecná jaderná</a:t>
            </a:r>
            <a:r>
              <a:rPr sz="637" b="1" spc="-16" dirty="0">
                <a:latin typeface="Verdana"/>
                <a:cs typeface="Verdana"/>
              </a:rPr>
              <a:t> </a:t>
            </a:r>
            <a:r>
              <a:rPr sz="637" b="1" spc="-3" dirty="0">
                <a:latin typeface="Verdana"/>
                <a:cs typeface="Verdana"/>
              </a:rPr>
              <a:t>chemie</a:t>
            </a:r>
            <a:endParaRPr sz="637" dirty="0">
              <a:latin typeface="Verdana"/>
              <a:cs typeface="Verdana"/>
            </a:endParaRPr>
          </a:p>
          <a:p>
            <a:pPr marL="6733" marR="568330">
              <a:spcBef>
                <a:spcPts val="11"/>
              </a:spcBef>
            </a:pPr>
            <a:r>
              <a:rPr sz="637" b="1" spc="-3" dirty="0">
                <a:latin typeface="Verdana"/>
                <a:cs typeface="Verdana"/>
              </a:rPr>
              <a:t>„Radiochemie“  </a:t>
            </a:r>
            <a:r>
              <a:rPr sz="637" b="1" spc="-5" dirty="0">
                <a:latin typeface="Verdana"/>
                <a:cs typeface="Verdana"/>
              </a:rPr>
              <a:t>Radiační</a:t>
            </a:r>
            <a:r>
              <a:rPr sz="637" b="1" spc="-27" dirty="0">
                <a:latin typeface="Verdana"/>
                <a:cs typeface="Verdana"/>
              </a:rPr>
              <a:t> </a:t>
            </a:r>
            <a:r>
              <a:rPr sz="637" b="1" spc="-3" dirty="0">
                <a:latin typeface="Verdana"/>
                <a:cs typeface="Verdana"/>
              </a:rPr>
              <a:t>chemie</a:t>
            </a:r>
            <a:endParaRPr sz="637" dirty="0">
              <a:latin typeface="Verdana"/>
              <a:cs typeface="Verdana"/>
            </a:endParaRPr>
          </a:p>
          <a:p>
            <a:pPr marL="6733">
              <a:spcBef>
                <a:spcPts val="13"/>
              </a:spcBef>
            </a:pPr>
            <a:r>
              <a:rPr sz="637" b="1" dirty="0">
                <a:latin typeface="Verdana"/>
                <a:cs typeface="Verdana"/>
              </a:rPr>
              <a:t>Ostatní </a:t>
            </a:r>
            <a:r>
              <a:rPr sz="637" b="1" spc="-3" dirty="0">
                <a:latin typeface="Verdana"/>
                <a:cs typeface="Verdana"/>
              </a:rPr>
              <a:t>přidružené</a:t>
            </a:r>
            <a:r>
              <a:rPr sz="637" b="1" spc="-22" dirty="0">
                <a:latin typeface="Verdana"/>
                <a:cs typeface="Verdana"/>
              </a:rPr>
              <a:t> </a:t>
            </a:r>
            <a:r>
              <a:rPr sz="637" b="1" spc="-3" dirty="0">
                <a:latin typeface="Verdana"/>
                <a:cs typeface="Verdana"/>
              </a:rPr>
              <a:t>discipliny</a:t>
            </a:r>
            <a:endParaRPr sz="637" dirty="0">
              <a:latin typeface="Verdana"/>
              <a:cs typeface="Verdana"/>
            </a:endParaRPr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FCD24265-B937-43F2-AF48-F7BA64FB4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C934-C76E-47E4-83AC-24E21DA288C1}" type="slidenum">
              <a:rPr lang="cs-CZ" smtClean="0"/>
              <a:t>3</a:t>
            </a:fld>
            <a:endParaRPr lang="cs-CZ"/>
          </a:p>
        </p:txBody>
      </p:sp>
      <p:pic>
        <p:nvPicPr>
          <p:cNvPr id="12" name="úvod3-1">
            <a:hlinkClick r:id="" action="ppaction://media"/>
            <a:extLst>
              <a:ext uri="{FF2B5EF4-FFF2-40B4-BE49-F238E27FC236}">
                <a16:creationId xmlns:a16="http://schemas.microsoft.com/office/drawing/2014/main" id="{92D025B1-A157-47AE-B6C4-CDBC92545D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90768" y="144744"/>
            <a:ext cx="382579" cy="3825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7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30425" y="221829"/>
            <a:ext cx="1885248" cy="218358"/>
          </a:xfrm>
          <a:prstGeom prst="rect">
            <a:avLst/>
          </a:prstGeom>
        </p:spPr>
        <p:txBody>
          <a:bodyPr vert="horz" wrap="square" lIns="0" tIns="6061" rIns="0" bIns="0" rtlCol="0" anchor="ctr">
            <a:spAutoFit/>
          </a:bodyPr>
          <a:lstStyle/>
          <a:p>
            <a:pPr marL="6733">
              <a:lnSpc>
                <a:spcPct val="100000"/>
              </a:lnSpc>
              <a:spcBef>
                <a:spcPts val="48"/>
              </a:spcBef>
            </a:pPr>
            <a:r>
              <a:rPr sz="1379" b="1" spc="-3" dirty="0">
                <a:solidFill>
                  <a:srgbClr val="0000FF"/>
                </a:solidFill>
                <a:latin typeface="Verdana"/>
                <a:cs typeface="Verdana"/>
              </a:rPr>
              <a:t>1. Struktura</a:t>
            </a:r>
            <a:r>
              <a:rPr sz="1379" b="1" spc="-36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1379" b="1" spc="-3" dirty="0">
                <a:solidFill>
                  <a:srgbClr val="0000FF"/>
                </a:solidFill>
                <a:latin typeface="Verdana"/>
                <a:cs typeface="Verdana"/>
              </a:rPr>
              <a:t>hmoty</a:t>
            </a:r>
            <a:endParaRPr sz="1379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1098" y="701935"/>
            <a:ext cx="4798070" cy="54156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6734" rIns="0" bIns="0" rtlCol="0">
            <a:spAutoFit/>
          </a:bodyPr>
          <a:lstStyle/>
          <a:p>
            <a:pPr marL="6733">
              <a:spcBef>
                <a:spcPts val="53"/>
              </a:spcBef>
            </a:pPr>
            <a:r>
              <a:rPr sz="954" b="1" spc="-5" dirty="0">
                <a:solidFill>
                  <a:srgbClr val="FF0000"/>
                </a:solidFill>
                <a:latin typeface="Verdana"/>
                <a:cs typeface="Verdana"/>
              </a:rPr>
              <a:t>Hmota </a:t>
            </a:r>
            <a:r>
              <a:rPr sz="954" b="1" dirty="0">
                <a:solidFill>
                  <a:srgbClr val="FF0000"/>
                </a:solidFill>
                <a:latin typeface="Verdana"/>
                <a:cs typeface="Verdana"/>
              </a:rPr>
              <a:t>je </a:t>
            </a:r>
            <a:r>
              <a:rPr sz="954" b="1" spc="-3" dirty="0">
                <a:solidFill>
                  <a:srgbClr val="FF0000"/>
                </a:solidFill>
                <a:latin typeface="Verdana"/>
                <a:cs typeface="Verdana"/>
              </a:rPr>
              <a:t>tvořena </a:t>
            </a:r>
            <a:r>
              <a:rPr sz="954" b="1" dirty="0">
                <a:solidFill>
                  <a:srgbClr val="FF0000"/>
                </a:solidFill>
                <a:latin typeface="Verdana"/>
                <a:cs typeface="Verdana"/>
              </a:rPr>
              <a:t>z </a:t>
            </a:r>
            <a:r>
              <a:rPr sz="954" b="1" spc="-3" dirty="0">
                <a:solidFill>
                  <a:srgbClr val="FF0000"/>
                </a:solidFill>
                <a:latin typeface="Verdana"/>
                <a:cs typeface="Verdana"/>
              </a:rPr>
              <a:t>hlediska vnějšího pohledu různými</a:t>
            </a:r>
            <a:r>
              <a:rPr sz="954" b="1" spc="11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954" b="1" spc="-3" dirty="0">
                <a:solidFill>
                  <a:srgbClr val="FF0000"/>
                </a:solidFill>
                <a:latin typeface="Verdana"/>
                <a:cs typeface="Verdana"/>
              </a:rPr>
              <a:t>látkami.</a:t>
            </a:r>
            <a:endParaRPr sz="954" dirty="0">
              <a:latin typeface="Verdana"/>
              <a:cs typeface="Verdana"/>
            </a:endParaRPr>
          </a:p>
          <a:p>
            <a:pPr marL="6733" marR="1061578">
              <a:lnSpc>
                <a:spcPct val="184300"/>
              </a:lnSpc>
              <a:spcBef>
                <a:spcPts val="9"/>
              </a:spcBef>
            </a:pPr>
            <a:r>
              <a:rPr sz="743" b="1" spc="-3" dirty="0" err="1">
                <a:latin typeface="Verdana"/>
                <a:cs typeface="Verdana"/>
              </a:rPr>
              <a:t>Následující</a:t>
            </a:r>
            <a:r>
              <a:rPr sz="743" b="1" spc="-3" dirty="0">
                <a:latin typeface="Verdana"/>
                <a:cs typeface="Verdana"/>
              </a:rPr>
              <a:t> </a:t>
            </a:r>
            <a:r>
              <a:rPr sz="743" b="1" spc="-5" dirty="0">
                <a:latin typeface="Verdana"/>
                <a:cs typeface="Verdana"/>
              </a:rPr>
              <a:t>schéma </a:t>
            </a:r>
            <a:r>
              <a:rPr sz="743" b="1" spc="-3" dirty="0">
                <a:latin typeface="Verdana"/>
                <a:cs typeface="Verdana"/>
              </a:rPr>
              <a:t>uvádí tento pojem do souvislosti s </a:t>
            </a:r>
            <a:r>
              <a:rPr sz="743" b="1" spc="-3" dirty="0" err="1">
                <a:latin typeface="Verdana"/>
                <a:cs typeface="Verdana"/>
              </a:rPr>
              <a:t>dalším</a:t>
            </a:r>
            <a:r>
              <a:rPr sz="743" b="1" spc="-3" dirty="0">
                <a:latin typeface="Verdana"/>
                <a:cs typeface="Verdana"/>
              </a:rPr>
              <a:t> </a:t>
            </a:r>
            <a:r>
              <a:rPr lang="cs-CZ" sz="743" b="1" spc="-3" dirty="0">
                <a:latin typeface="Verdana"/>
                <a:cs typeface="Verdana"/>
              </a:rPr>
              <a:t>členěním</a:t>
            </a:r>
          </a:p>
          <a:p>
            <a:pPr marL="6733" marR="1061578">
              <a:lnSpc>
                <a:spcPct val="184300"/>
              </a:lnSpc>
              <a:spcBef>
                <a:spcPts val="9"/>
              </a:spcBef>
            </a:pPr>
            <a:endParaRPr sz="743" dirty="0"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32114" y="1310379"/>
            <a:ext cx="2501725" cy="2218396"/>
          </a:xfrm>
          <a:prstGeom prst="rect">
            <a:avLst/>
          </a:prstGeom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3F45276-3A6B-4DEB-A12B-A024E55EE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C934-C76E-47E4-83AC-24E21DA288C1}" type="slidenum">
              <a:rPr lang="cs-CZ" smtClean="0"/>
              <a:t>4</a:t>
            </a:fld>
            <a:endParaRPr lang="cs-CZ"/>
          </a:p>
        </p:txBody>
      </p:sp>
      <p:pic>
        <p:nvPicPr>
          <p:cNvPr id="6" name="úvod4-1">
            <a:hlinkClick r:id="" action="ppaction://media"/>
            <a:extLst>
              <a:ext uri="{FF2B5EF4-FFF2-40B4-BE49-F238E27FC236}">
                <a16:creationId xmlns:a16="http://schemas.microsoft.com/office/drawing/2014/main" id="{20AE6062-C3A8-4DEE-8F37-48210EC61F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53338" y="221829"/>
            <a:ext cx="341549" cy="3415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2402" y="466075"/>
            <a:ext cx="4726082" cy="29382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3704" rIns="0" bIns="0" rtlCol="0" anchor="ctr">
            <a:spAutoFit/>
          </a:bodyPr>
          <a:lstStyle/>
          <a:p>
            <a:pPr marL="6733" marR="2693">
              <a:lnSpc>
                <a:spcPct val="101899"/>
              </a:lnSpc>
              <a:spcBef>
                <a:spcPts val="30"/>
              </a:spcBef>
            </a:pPr>
            <a:r>
              <a:rPr sz="954" b="1" spc="-5" dirty="0">
                <a:solidFill>
                  <a:srgbClr val="FF0000"/>
                </a:solidFill>
                <a:latin typeface="Verdana"/>
                <a:cs typeface="Verdana"/>
              </a:rPr>
              <a:t>Atomy </a:t>
            </a:r>
            <a:r>
              <a:rPr sz="935" spc="-3" dirty="0"/>
              <a:t>jsou tvořeny </a:t>
            </a:r>
            <a:r>
              <a:rPr sz="935" b="1" i="1" spc="-3" dirty="0">
                <a:latin typeface="Verdana"/>
                <a:cs typeface="Verdana"/>
              </a:rPr>
              <a:t>elementárními částicemi </a:t>
            </a:r>
            <a:r>
              <a:rPr sz="935" spc="-3" dirty="0"/>
              <a:t>(pojem původně </a:t>
            </a:r>
            <a:r>
              <a:rPr sz="935" spc="-5" dirty="0"/>
              <a:t>vyhrazený pro </a:t>
            </a:r>
            <a:r>
              <a:rPr sz="935" spc="-3" dirty="0"/>
              <a:t>nedělitelný  </a:t>
            </a:r>
            <a:r>
              <a:rPr sz="935" spc="-5" dirty="0"/>
              <a:t>útvar </a:t>
            </a:r>
            <a:r>
              <a:rPr sz="935" dirty="0"/>
              <a:t>bez </a:t>
            </a:r>
            <a:r>
              <a:rPr sz="935" spc="-3" dirty="0"/>
              <a:t>vnitřní</a:t>
            </a:r>
            <a:r>
              <a:rPr sz="935" spc="-11" dirty="0"/>
              <a:t> </a:t>
            </a:r>
            <a:r>
              <a:rPr sz="935" spc="-3" dirty="0"/>
              <a:t>struktury)</a:t>
            </a:r>
            <a:endParaRPr sz="935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2402" y="832925"/>
            <a:ext cx="1714210" cy="12044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6061" rIns="0" bIns="0" rtlCol="0">
            <a:spAutoFit/>
          </a:bodyPr>
          <a:lstStyle/>
          <a:p>
            <a:pPr marL="6733">
              <a:spcBef>
                <a:spcPts val="48"/>
              </a:spcBef>
            </a:pPr>
            <a:r>
              <a:rPr sz="743" b="1" spc="-3" dirty="0">
                <a:solidFill>
                  <a:srgbClr val="FF0000"/>
                </a:solidFill>
                <a:latin typeface="Verdana"/>
                <a:cs typeface="Verdana"/>
              </a:rPr>
              <a:t>Elementární </a:t>
            </a:r>
            <a:r>
              <a:rPr sz="743" b="1" spc="-5" dirty="0">
                <a:solidFill>
                  <a:srgbClr val="FF0000"/>
                </a:solidFill>
                <a:latin typeface="Verdana"/>
                <a:cs typeface="Verdana"/>
              </a:rPr>
              <a:t>částice </a:t>
            </a:r>
            <a:r>
              <a:rPr sz="743" b="1" dirty="0">
                <a:solidFill>
                  <a:srgbClr val="FF0000"/>
                </a:solidFill>
                <a:latin typeface="Verdana"/>
                <a:cs typeface="Verdana"/>
              </a:rPr>
              <a:t>dnes </a:t>
            </a:r>
            <a:r>
              <a:rPr sz="743" spc="-5" dirty="0">
                <a:latin typeface="Verdana"/>
                <a:cs typeface="Verdana"/>
              </a:rPr>
              <a:t>–</a:t>
            </a:r>
            <a:r>
              <a:rPr sz="743" spc="11" dirty="0">
                <a:latin typeface="Verdana"/>
                <a:cs typeface="Verdana"/>
              </a:rPr>
              <a:t> </a:t>
            </a:r>
            <a:r>
              <a:rPr lang="cs-CZ" sz="743" spc="11" dirty="0">
                <a:latin typeface="Verdana"/>
                <a:cs typeface="Verdana"/>
              </a:rPr>
              <a:t> </a:t>
            </a:r>
            <a:r>
              <a:rPr sz="743" spc="-9" dirty="0" err="1">
                <a:latin typeface="Verdana"/>
                <a:cs typeface="Verdana"/>
              </a:rPr>
              <a:t>cca</a:t>
            </a:r>
            <a:endParaRPr sz="743" dirty="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70048" y="832922"/>
            <a:ext cx="870061" cy="33736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6061" rIns="0" bIns="0" rtlCol="0">
            <a:spAutoFit/>
          </a:bodyPr>
          <a:lstStyle/>
          <a:p>
            <a:pPr marL="6733">
              <a:spcBef>
                <a:spcPts val="48"/>
              </a:spcBef>
            </a:pPr>
            <a:r>
              <a:rPr sz="743" b="1" spc="-9" dirty="0">
                <a:latin typeface="Verdana"/>
                <a:cs typeface="Verdana"/>
              </a:rPr>
              <a:t>100</a:t>
            </a:r>
            <a:r>
              <a:rPr sz="743" b="1" spc="3" dirty="0">
                <a:latin typeface="Verdana"/>
                <a:cs typeface="Verdana"/>
              </a:rPr>
              <a:t> </a:t>
            </a:r>
            <a:r>
              <a:rPr sz="743" b="1" spc="-5" dirty="0">
                <a:latin typeface="Verdana"/>
                <a:cs typeface="Verdana"/>
              </a:rPr>
              <a:t>částic</a:t>
            </a:r>
            <a:endParaRPr sz="743" dirty="0">
              <a:latin typeface="Verdana"/>
              <a:cs typeface="Verdana"/>
            </a:endParaRPr>
          </a:p>
          <a:p>
            <a:pPr marL="6733">
              <a:spcBef>
                <a:spcPts val="753"/>
              </a:spcBef>
            </a:pPr>
            <a:r>
              <a:rPr sz="743" b="1" spc="-5" dirty="0">
                <a:latin typeface="Verdana"/>
                <a:cs typeface="Verdana"/>
              </a:rPr>
              <a:t>+ </a:t>
            </a:r>
            <a:r>
              <a:rPr sz="743" b="1" spc="-3" dirty="0">
                <a:latin typeface="Verdana"/>
                <a:cs typeface="Verdana"/>
              </a:rPr>
              <a:t>100</a:t>
            </a:r>
            <a:r>
              <a:rPr sz="743" b="1" spc="-32" dirty="0">
                <a:latin typeface="Verdana"/>
                <a:cs typeface="Verdana"/>
              </a:rPr>
              <a:t> </a:t>
            </a:r>
            <a:r>
              <a:rPr sz="743" b="1" spc="-3" dirty="0">
                <a:latin typeface="Verdana"/>
                <a:cs typeface="Verdana"/>
              </a:rPr>
              <a:t>antičástic</a:t>
            </a:r>
            <a:endParaRPr sz="743" dirty="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2400" y="1250110"/>
            <a:ext cx="4658415" cy="14462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6061" rIns="0" bIns="0" rtlCol="0">
            <a:spAutoFit/>
          </a:bodyPr>
          <a:lstStyle/>
          <a:p>
            <a:pPr marL="6733">
              <a:spcBef>
                <a:spcPts val="48"/>
              </a:spcBef>
            </a:pPr>
            <a:r>
              <a:rPr sz="900" spc="-3" dirty="0">
                <a:solidFill>
                  <a:srgbClr val="0070C0"/>
                </a:solidFill>
                <a:latin typeface="Verdana"/>
                <a:cs typeface="Verdana"/>
              </a:rPr>
              <a:t>Následující schéma naznačuje zjednodušeně </a:t>
            </a:r>
            <a:r>
              <a:rPr sz="900" dirty="0">
                <a:solidFill>
                  <a:srgbClr val="0070C0"/>
                </a:solidFill>
                <a:latin typeface="Verdana"/>
                <a:cs typeface="Verdana"/>
              </a:rPr>
              <a:t>členění </a:t>
            </a:r>
            <a:r>
              <a:rPr sz="900" spc="-3" dirty="0">
                <a:solidFill>
                  <a:srgbClr val="0070C0"/>
                </a:solidFill>
                <a:latin typeface="Verdana"/>
                <a:cs typeface="Verdana"/>
              </a:rPr>
              <a:t>elementárních</a:t>
            </a:r>
            <a:r>
              <a:rPr sz="900" spc="-16" dirty="0">
                <a:solidFill>
                  <a:srgbClr val="0070C0"/>
                </a:solidFill>
                <a:latin typeface="Verdana"/>
                <a:cs typeface="Verdana"/>
              </a:rPr>
              <a:t> </a:t>
            </a:r>
            <a:r>
              <a:rPr sz="900" spc="-3" dirty="0">
                <a:solidFill>
                  <a:srgbClr val="0070C0"/>
                </a:solidFill>
                <a:latin typeface="Verdana"/>
                <a:cs typeface="Verdana"/>
              </a:rPr>
              <a:t>částic.</a:t>
            </a:r>
            <a:endParaRPr sz="900" dirty="0">
              <a:solidFill>
                <a:srgbClr val="0070C0"/>
              </a:solidFill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96954" y="1739212"/>
            <a:ext cx="2640486" cy="1318491"/>
          </a:xfrm>
          <a:prstGeom prst="rect">
            <a:avLst/>
          </a:prstGeom>
        </p:spPr>
      </p:pic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AD55BFA-45B2-4AAB-B1FD-7683C19AE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C934-C76E-47E4-83AC-24E21DA288C1}" type="slidenum">
              <a:rPr lang="cs-CZ" smtClean="0"/>
              <a:t>5</a:t>
            </a:fld>
            <a:endParaRPr lang="cs-CZ"/>
          </a:p>
        </p:txBody>
      </p:sp>
      <p:pic>
        <p:nvPicPr>
          <p:cNvPr id="10" name="úvod5-1">
            <a:hlinkClick r:id="" action="ppaction://media"/>
            <a:extLst>
              <a:ext uri="{FF2B5EF4-FFF2-40B4-BE49-F238E27FC236}">
                <a16:creationId xmlns:a16="http://schemas.microsoft.com/office/drawing/2014/main" id="{47BBD045-2F62-44E4-A807-9DAEDF5507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0" y="53696"/>
            <a:ext cx="372467" cy="372467"/>
          </a:xfrm>
          <a:prstGeom prst="rect">
            <a:avLst/>
          </a:prstGeom>
        </p:spPr>
      </p:pic>
      <p:pic>
        <p:nvPicPr>
          <p:cNvPr id="11" name="úvod5-2">
            <a:hlinkClick r:id="" action="ppaction://media"/>
            <a:extLst>
              <a:ext uri="{FF2B5EF4-FFF2-40B4-BE49-F238E27FC236}">
                <a16:creationId xmlns:a16="http://schemas.microsoft.com/office/drawing/2014/main" id="{F2FDDF85-A9F2-4AF6-AAA4-6509AD28F2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59559" y="2397694"/>
            <a:ext cx="384908" cy="384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64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3619" y="246637"/>
            <a:ext cx="1562341" cy="17539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6061" rIns="0" bIns="0" rtlCol="0" anchor="ctr">
            <a:spAutoFit/>
          </a:bodyPr>
          <a:lstStyle/>
          <a:p>
            <a:pPr marL="6733">
              <a:lnSpc>
                <a:spcPct val="100000"/>
              </a:lnSpc>
              <a:spcBef>
                <a:spcPts val="48"/>
              </a:spcBef>
            </a:pPr>
            <a:r>
              <a:rPr sz="1100" b="1" spc="-5" dirty="0">
                <a:solidFill>
                  <a:srgbClr val="C00000"/>
                </a:solidFill>
                <a:latin typeface="Verdana"/>
                <a:cs typeface="Verdana"/>
              </a:rPr>
              <a:t>Leptony</a:t>
            </a:r>
            <a:r>
              <a:rPr sz="1061" b="1" spc="-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848" dirty="0"/>
              <a:t>(„lehké</a:t>
            </a:r>
            <a:r>
              <a:rPr sz="848" spc="-19" dirty="0"/>
              <a:t> </a:t>
            </a:r>
            <a:r>
              <a:rPr sz="848" dirty="0"/>
              <a:t>částice“)</a:t>
            </a:r>
            <a:endParaRPr sz="848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3619" y="524094"/>
            <a:ext cx="2107140" cy="34909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6061" rIns="0" bIns="0" rtlCol="0">
            <a:spAutoFit/>
          </a:bodyPr>
          <a:lstStyle/>
          <a:p>
            <a:pPr marL="122892" indent="-116494">
              <a:spcBef>
                <a:spcPts val="48"/>
              </a:spcBef>
              <a:buFont typeface="Symbol"/>
              <a:buChar char=""/>
              <a:tabLst>
                <a:tab pos="122892" algn="l"/>
                <a:tab pos="123228" algn="l"/>
              </a:tabLst>
            </a:pPr>
            <a:r>
              <a:rPr sz="743" spc="-3" dirty="0">
                <a:latin typeface="Verdana"/>
                <a:cs typeface="Verdana"/>
              </a:rPr>
              <a:t>vyznačují </a:t>
            </a:r>
            <a:r>
              <a:rPr sz="743" spc="-5" dirty="0">
                <a:latin typeface="Verdana"/>
                <a:cs typeface="Verdana"/>
              </a:rPr>
              <a:t>se </a:t>
            </a:r>
            <a:r>
              <a:rPr sz="743" spc="-3" dirty="0">
                <a:latin typeface="Verdana"/>
                <a:cs typeface="Verdana"/>
              </a:rPr>
              <a:t>slabými</a:t>
            </a:r>
            <a:r>
              <a:rPr sz="743" spc="9" dirty="0">
                <a:latin typeface="Verdana"/>
                <a:cs typeface="Verdana"/>
              </a:rPr>
              <a:t> </a:t>
            </a:r>
            <a:r>
              <a:rPr sz="743" spc="-3" dirty="0">
                <a:latin typeface="Verdana"/>
                <a:cs typeface="Verdana"/>
              </a:rPr>
              <a:t>interakcemi</a:t>
            </a:r>
            <a:endParaRPr sz="743" dirty="0">
              <a:latin typeface="Verdana"/>
              <a:cs typeface="Verdana"/>
            </a:endParaRPr>
          </a:p>
          <a:p>
            <a:pPr marL="122892" indent="-116494">
              <a:spcBef>
                <a:spcPts val="13"/>
              </a:spcBef>
              <a:buFont typeface="Symbol"/>
              <a:buChar char=""/>
              <a:tabLst>
                <a:tab pos="122892" algn="l"/>
                <a:tab pos="123228" algn="l"/>
              </a:tabLst>
            </a:pPr>
            <a:r>
              <a:rPr sz="743" spc="-3" dirty="0">
                <a:latin typeface="Verdana"/>
                <a:cs typeface="Verdana"/>
              </a:rPr>
              <a:t>nemají vnitřní </a:t>
            </a:r>
            <a:r>
              <a:rPr sz="743" spc="-5" dirty="0">
                <a:latin typeface="Verdana"/>
                <a:cs typeface="Verdana"/>
              </a:rPr>
              <a:t>strukturu</a:t>
            </a:r>
            <a:endParaRPr sz="743" dirty="0">
              <a:latin typeface="Verdana"/>
              <a:cs typeface="Verdana"/>
            </a:endParaRPr>
          </a:p>
          <a:p>
            <a:pPr marL="122892" indent="-116494">
              <a:spcBef>
                <a:spcPts val="27"/>
              </a:spcBef>
              <a:buFont typeface="Symbol"/>
              <a:buChar char=""/>
              <a:tabLst>
                <a:tab pos="122892" algn="l"/>
                <a:tab pos="123228" algn="l"/>
              </a:tabLst>
            </a:pPr>
            <a:r>
              <a:rPr sz="743" spc="-5" dirty="0">
                <a:latin typeface="Verdana"/>
                <a:cs typeface="Verdana"/>
              </a:rPr>
              <a:t>lze je považovat </a:t>
            </a:r>
            <a:r>
              <a:rPr sz="743" spc="-9" dirty="0">
                <a:latin typeface="Verdana"/>
                <a:cs typeface="Verdana"/>
              </a:rPr>
              <a:t>za </a:t>
            </a:r>
            <a:r>
              <a:rPr sz="743" spc="-3" dirty="0">
                <a:latin typeface="Verdana"/>
                <a:cs typeface="Verdana"/>
              </a:rPr>
              <a:t>fundamentální</a:t>
            </a:r>
            <a:r>
              <a:rPr sz="743" spc="39" dirty="0">
                <a:latin typeface="Verdana"/>
                <a:cs typeface="Verdana"/>
              </a:rPr>
              <a:t> </a:t>
            </a:r>
            <a:r>
              <a:rPr sz="743" spc="-3" dirty="0">
                <a:latin typeface="Verdana"/>
                <a:cs typeface="Verdana"/>
              </a:rPr>
              <a:t>částice</a:t>
            </a:r>
            <a:endParaRPr sz="743" dirty="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39247" y="2335506"/>
            <a:ext cx="1693537" cy="18357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4377" rIns="0" bIns="0" rtlCol="0">
            <a:spAutoFit/>
          </a:bodyPr>
          <a:lstStyle/>
          <a:p>
            <a:pPr marL="20201" marR="16160" indent="134001">
              <a:lnSpc>
                <a:spcPct val="101499"/>
              </a:lnSpc>
              <a:spcBef>
                <a:spcPts val="34"/>
              </a:spcBef>
            </a:pPr>
            <a:r>
              <a:rPr sz="600" spc="-5" dirty="0">
                <a:latin typeface="Verdana"/>
                <a:cs typeface="Verdana"/>
              </a:rPr>
              <a:t>Doba života mionu </a:t>
            </a:r>
            <a:r>
              <a:rPr sz="600" spc="-3" dirty="0">
                <a:latin typeface="Verdana"/>
                <a:cs typeface="Verdana"/>
              </a:rPr>
              <a:t>a tauonu </a:t>
            </a:r>
            <a:r>
              <a:rPr sz="600" spc="-5" dirty="0">
                <a:latin typeface="Verdana"/>
                <a:cs typeface="Verdana"/>
              </a:rPr>
              <a:t>je </a:t>
            </a:r>
            <a:r>
              <a:rPr sz="600" spc="-5" dirty="0" err="1">
                <a:latin typeface="Verdana"/>
                <a:cs typeface="Verdana"/>
              </a:rPr>
              <a:t>krátká</a:t>
            </a:r>
            <a:endParaRPr lang="cs-CZ" sz="600" spc="-5" dirty="0">
              <a:latin typeface="Verdana"/>
              <a:cs typeface="Verdana"/>
            </a:endParaRPr>
          </a:p>
          <a:p>
            <a:pPr marL="20201" marR="16160" indent="134001">
              <a:lnSpc>
                <a:spcPct val="101499"/>
              </a:lnSpc>
              <a:spcBef>
                <a:spcPts val="34"/>
              </a:spcBef>
            </a:pPr>
            <a:r>
              <a:rPr sz="600" spc="-5" dirty="0">
                <a:latin typeface="Verdana"/>
                <a:cs typeface="Verdana"/>
              </a:rPr>
              <a:t>  (</a:t>
            </a:r>
            <a:r>
              <a:rPr sz="600" b="1" spc="-5" dirty="0">
                <a:latin typeface="Verdana"/>
                <a:cs typeface="Verdana"/>
              </a:rPr>
              <a:t>10</a:t>
            </a:r>
            <a:r>
              <a:rPr sz="600" b="1" spc="-9" baseline="30864" dirty="0">
                <a:latin typeface="Verdana"/>
                <a:cs typeface="Verdana"/>
              </a:rPr>
              <a:t>-6</a:t>
            </a:r>
            <a:r>
              <a:rPr sz="600" spc="-5" dirty="0">
                <a:latin typeface="Verdana"/>
                <a:cs typeface="Verdana"/>
              </a:rPr>
              <a:t>, resp. </a:t>
            </a:r>
            <a:r>
              <a:rPr sz="600" b="1" dirty="0">
                <a:latin typeface="Verdana"/>
                <a:cs typeface="Verdana"/>
              </a:rPr>
              <a:t>10</a:t>
            </a:r>
            <a:r>
              <a:rPr sz="600" b="1" baseline="30864" dirty="0">
                <a:latin typeface="Verdana"/>
                <a:cs typeface="Verdana"/>
              </a:rPr>
              <a:t>-13</a:t>
            </a:r>
            <a:r>
              <a:rPr sz="600" b="1" spc="23" baseline="30864" dirty="0">
                <a:latin typeface="Verdana"/>
                <a:cs typeface="Verdana"/>
              </a:rPr>
              <a:t> </a:t>
            </a:r>
            <a:r>
              <a:rPr sz="600" spc="-9" dirty="0">
                <a:latin typeface="Verdana"/>
                <a:cs typeface="Verdana"/>
              </a:rPr>
              <a:t>s).</a:t>
            </a:r>
            <a:endParaRPr sz="600" dirty="0">
              <a:latin typeface="Verdana"/>
              <a:cs typeface="Verdana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0743380"/>
              </p:ext>
            </p:extLst>
          </p:nvPr>
        </p:nvGraphicFramePr>
        <p:xfrm>
          <a:off x="222413" y="1006344"/>
          <a:ext cx="2904754" cy="190867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791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7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19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69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3236"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800" b="1" spc="-5" dirty="0">
                          <a:solidFill>
                            <a:srgbClr val="0000FF"/>
                          </a:solidFill>
                          <a:latin typeface="Verdana"/>
                          <a:cs typeface="Verdana"/>
                        </a:rPr>
                        <a:t>Nábojová </a:t>
                      </a:r>
                      <a:r>
                        <a:rPr sz="800" b="1" spc="-10" dirty="0">
                          <a:solidFill>
                            <a:srgbClr val="0000FF"/>
                          </a:solidFill>
                          <a:latin typeface="Verdana"/>
                          <a:cs typeface="Verdana"/>
                        </a:rPr>
                        <a:t>čísla a hmotnosti</a:t>
                      </a:r>
                      <a:r>
                        <a:rPr sz="800" b="1" spc="60" dirty="0">
                          <a:solidFill>
                            <a:srgbClr val="0000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800" b="1" spc="-5" dirty="0">
                          <a:solidFill>
                            <a:srgbClr val="0000FF"/>
                          </a:solidFill>
                          <a:latin typeface="Verdana"/>
                          <a:cs typeface="Verdana"/>
                        </a:rPr>
                        <a:t>leptonů</a:t>
                      </a:r>
                      <a:endParaRPr sz="800" dirty="0">
                        <a:latin typeface="Verdana"/>
                        <a:cs typeface="Verdana"/>
                      </a:endParaRPr>
                    </a:p>
                  </a:txBody>
                  <a:tcPr marL="0" marR="0" marT="13132" marB="0">
                    <a:lnL w="9525">
                      <a:solidFill>
                        <a:srgbClr val="EFEFE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46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EFEFE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800" b="1" dirty="0">
                          <a:latin typeface="Verdana"/>
                          <a:cs typeface="Verdana"/>
                        </a:rPr>
                        <a:t>Z</a:t>
                      </a:r>
                      <a:endParaRPr sz="800" dirty="0">
                        <a:latin typeface="Verdana"/>
                        <a:cs typeface="Verdana"/>
                      </a:endParaRPr>
                    </a:p>
                  </a:txBody>
                  <a:tcPr marL="0" marR="0" marT="15488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800" b="1" spc="-10" dirty="0">
                          <a:latin typeface="Verdana"/>
                          <a:cs typeface="Verdana"/>
                        </a:rPr>
                        <a:t>m(u)</a:t>
                      </a:r>
                      <a:endParaRPr sz="800" dirty="0">
                        <a:latin typeface="Verdana"/>
                        <a:cs typeface="Verdana"/>
                      </a:endParaRPr>
                    </a:p>
                  </a:txBody>
                  <a:tcPr marL="0" marR="0" marT="15488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62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cs-CZ" sz="800" b="1" dirty="0">
                          <a:solidFill>
                            <a:schemeClr val="tx1"/>
                          </a:solidFill>
                          <a:latin typeface="Verdana"/>
                          <a:cs typeface="Verdana"/>
                        </a:rPr>
                        <a:t>  </a:t>
                      </a:r>
                      <a:r>
                        <a:rPr sz="800" b="1" dirty="0" err="1">
                          <a:solidFill>
                            <a:schemeClr val="tx1"/>
                          </a:solidFill>
                          <a:latin typeface="Verdana"/>
                          <a:cs typeface="Verdana"/>
                        </a:rPr>
                        <a:t>elektron</a:t>
                      </a:r>
                      <a:endParaRPr sz="800" dirty="0">
                        <a:solidFill>
                          <a:schemeClr val="tx1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16499" marB="0">
                    <a:lnL w="9525">
                      <a:solidFill>
                        <a:srgbClr val="EFEFE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000" b="1" i="1" spc="-7" baseline="-18518" dirty="0">
                          <a:latin typeface="Verdana"/>
                          <a:cs typeface="Verdana"/>
                        </a:rPr>
                        <a:t>e</a:t>
                      </a:r>
                      <a:r>
                        <a:rPr sz="400" b="1" i="1" spc="-5" dirty="0">
                          <a:latin typeface="Verdana"/>
                          <a:cs typeface="Verdana"/>
                        </a:rPr>
                        <a:t>-</a:t>
                      </a:r>
                      <a:endParaRPr sz="400" dirty="0">
                        <a:latin typeface="Verdana"/>
                        <a:cs typeface="Verdana"/>
                      </a:endParaRPr>
                    </a:p>
                  </a:txBody>
                  <a:tcPr marL="0" marR="0" marT="4714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600" b="1" dirty="0">
                          <a:latin typeface="Verdana"/>
                          <a:cs typeface="Verdana"/>
                        </a:rPr>
                        <a:t>-1</a:t>
                      </a:r>
                      <a:endParaRPr sz="600">
                        <a:latin typeface="Verdana"/>
                        <a:cs typeface="Verdana"/>
                      </a:endParaRPr>
                    </a:p>
                  </a:txBody>
                  <a:tcPr marL="0" marR="0" marT="32324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000" b="1" baseline="4629" dirty="0">
                          <a:latin typeface="Verdana"/>
                          <a:cs typeface="Verdana"/>
                        </a:rPr>
                        <a:t>5,5 . 10</a:t>
                      </a:r>
                      <a:r>
                        <a:rPr sz="600" b="1" baseline="34722" dirty="0">
                          <a:latin typeface="Verdana"/>
                          <a:cs typeface="Verdana"/>
                        </a:rPr>
                        <a:t>-4</a:t>
                      </a:r>
                      <a:r>
                        <a:rPr sz="600" b="1" spc="157" baseline="34722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b="1" spc="-15" baseline="4629" dirty="0">
                          <a:latin typeface="Verdana"/>
                          <a:cs typeface="Verdana"/>
                        </a:rPr>
                        <a:t>(m</a:t>
                      </a:r>
                      <a:r>
                        <a:rPr sz="400" b="1" spc="-10" dirty="0">
                          <a:latin typeface="Verdana"/>
                          <a:cs typeface="Verdana"/>
                        </a:rPr>
                        <a:t>0</a:t>
                      </a:r>
                      <a:r>
                        <a:rPr sz="1000" b="1" spc="-15" baseline="4629" dirty="0">
                          <a:latin typeface="Verdana"/>
                          <a:cs typeface="Verdana"/>
                        </a:rPr>
                        <a:t>)</a:t>
                      </a:r>
                      <a:endParaRPr sz="1000" baseline="4629" dirty="0">
                        <a:latin typeface="Verdana"/>
                        <a:cs typeface="Verdana"/>
                      </a:endParaRPr>
                    </a:p>
                  </a:txBody>
                  <a:tcPr marL="0" marR="0" marT="38721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2669">
                <a:tc>
                  <a:txBody>
                    <a:bodyPr/>
                    <a:lstStyle/>
                    <a:p>
                      <a:pPr marL="200660" marR="18415" indent="-173990" algn="l">
                        <a:lnSpc>
                          <a:spcPct val="101299"/>
                        </a:lnSpc>
                        <a:spcBef>
                          <a:spcPts val="225"/>
                        </a:spcBef>
                      </a:pPr>
                      <a:r>
                        <a:rPr lang="cs-CZ" sz="800" b="1" dirty="0">
                          <a:solidFill>
                            <a:schemeClr val="tx1"/>
                          </a:solidFill>
                          <a:latin typeface="Verdana"/>
                          <a:cs typeface="Verdana"/>
                        </a:rPr>
                        <a:t> e</a:t>
                      </a:r>
                      <a:r>
                        <a:rPr sz="800" b="1" dirty="0" err="1">
                          <a:solidFill>
                            <a:schemeClr val="tx1"/>
                          </a:solidFill>
                          <a:latin typeface="Verdana"/>
                          <a:cs typeface="Verdana"/>
                        </a:rPr>
                        <a:t>le</a:t>
                      </a:r>
                      <a:r>
                        <a:rPr sz="800" b="1" spc="5" dirty="0" err="1">
                          <a:solidFill>
                            <a:schemeClr val="tx1"/>
                          </a:solidFill>
                          <a:latin typeface="Verdana"/>
                          <a:cs typeface="Verdana"/>
                        </a:rPr>
                        <a:t>k</a:t>
                      </a:r>
                      <a:r>
                        <a:rPr sz="800" b="1" spc="-10" dirty="0" err="1">
                          <a:solidFill>
                            <a:schemeClr val="tx1"/>
                          </a:solidFill>
                          <a:latin typeface="Verdana"/>
                          <a:cs typeface="Verdana"/>
                        </a:rPr>
                        <a:t>t</a:t>
                      </a:r>
                      <a:r>
                        <a:rPr sz="800" b="1" spc="-15" dirty="0" err="1">
                          <a:solidFill>
                            <a:schemeClr val="tx1"/>
                          </a:solidFill>
                          <a:latin typeface="Verdana"/>
                          <a:cs typeface="Verdana"/>
                        </a:rPr>
                        <a:t>r</a:t>
                      </a:r>
                      <a:r>
                        <a:rPr sz="800" b="1" spc="5" dirty="0" err="1">
                          <a:solidFill>
                            <a:schemeClr val="tx1"/>
                          </a:solidFill>
                          <a:latin typeface="Verdana"/>
                          <a:cs typeface="Verdana"/>
                        </a:rPr>
                        <a:t>o</a:t>
                      </a:r>
                      <a:r>
                        <a:rPr sz="800" b="1" spc="-10" dirty="0" err="1">
                          <a:solidFill>
                            <a:schemeClr val="tx1"/>
                          </a:solidFill>
                          <a:latin typeface="Verdana"/>
                          <a:cs typeface="Verdana"/>
                        </a:rPr>
                        <a:t>n</a:t>
                      </a:r>
                      <a:r>
                        <a:rPr sz="800" b="1" spc="-20" dirty="0" err="1">
                          <a:solidFill>
                            <a:schemeClr val="tx1"/>
                          </a:solidFill>
                          <a:latin typeface="Verdana"/>
                          <a:cs typeface="Verdana"/>
                        </a:rPr>
                        <a:t>o</a:t>
                      </a:r>
                      <a:r>
                        <a:rPr sz="800" b="1" spc="5" dirty="0" err="1">
                          <a:solidFill>
                            <a:schemeClr val="tx1"/>
                          </a:solidFill>
                          <a:latin typeface="Verdana"/>
                          <a:cs typeface="Verdana"/>
                        </a:rPr>
                        <a:t>v</a:t>
                      </a:r>
                      <a:r>
                        <a:rPr sz="800" b="1" dirty="0" err="1">
                          <a:solidFill>
                            <a:schemeClr val="tx1"/>
                          </a:solidFill>
                          <a:latin typeface="Verdana"/>
                          <a:cs typeface="Verdana"/>
                        </a:rPr>
                        <a:t>é</a:t>
                      </a:r>
                      <a:endParaRPr lang="cs-CZ" sz="800" b="1" dirty="0">
                        <a:solidFill>
                          <a:schemeClr val="tx1"/>
                        </a:solidFill>
                        <a:latin typeface="Verdana"/>
                        <a:cs typeface="Verdana"/>
                      </a:endParaRPr>
                    </a:p>
                    <a:p>
                      <a:pPr marL="200660" marR="18415" indent="-173990" algn="l">
                        <a:lnSpc>
                          <a:spcPct val="101299"/>
                        </a:lnSpc>
                        <a:spcBef>
                          <a:spcPts val="225"/>
                        </a:spcBef>
                      </a:pPr>
                      <a:r>
                        <a:rPr lang="cs-CZ" sz="800" b="1" spc="-5" dirty="0">
                          <a:solidFill>
                            <a:schemeClr val="tx1"/>
                          </a:solidFill>
                          <a:latin typeface="Verdana"/>
                          <a:cs typeface="Verdana"/>
                        </a:rPr>
                        <a:t> n</a:t>
                      </a:r>
                      <a:r>
                        <a:rPr sz="800" b="1" spc="-5" dirty="0" err="1">
                          <a:solidFill>
                            <a:schemeClr val="tx1"/>
                          </a:solidFill>
                          <a:latin typeface="Verdana"/>
                          <a:cs typeface="Verdana"/>
                        </a:rPr>
                        <a:t>eutrino</a:t>
                      </a:r>
                      <a:endParaRPr sz="800" b="1" dirty="0">
                        <a:solidFill>
                          <a:schemeClr val="tx1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15151" marB="0">
                    <a:lnL w="9525">
                      <a:solidFill>
                        <a:srgbClr val="EFEFE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b="1" i="1" spc="-22" baseline="4629" dirty="0">
                          <a:latin typeface="Verdana"/>
                          <a:cs typeface="Verdana"/>
                        </a:rPr>
                        <a:t>ν</a:t>
                      </a:r>
                      <a:r>
                        <a:rPr sz="400" b="1" i="1" spc="-15" dirty="0">
                          <a:latin typeface="Verdana"/>
                          <a:cs typeface="Verdana"/>
                        </a:rPr>
                        <a:t>e</a:t>
                      </a:r>
                      <a:endParaRPr sz="400">
                        <a:latin typeface="Verdana"/>
                        <a:cs typeface="Verdana"/>
                      </a:endParaRPr>
                    </a:p>
                  </a:txBody>
                  <a:tcPr marL="0" marR="0" marT="2693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b="1" dirty="0">
                          <a:latin typeface="Verdana"/>
                          <a:cs typeface="Verdana"/>
                        </a:rPr>
                        <a:t>0</a:t>
                      </a:r>
                      <a:endParaRPr sz="600" dirty="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 dirty="0">
                        <a:latin typeface="Times New Roman"/>
                        <a:cs typeface="Times New Roman"/>
                      </a:endParaRPr>
                    </a:p>
                    <a:p>
                      <a:pPr marL="1860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b="1" dirty="0">
                          <a:latin typeface="Verdana"/>
                          <a:cs typeface="Verdana"/>
                        </a:rPr>
                        <a:t>≤ 5 .</a:t>
                      </a:r>
                      <a:r>
                        <a:rPr sz="600" b="1" spc="-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600" b="1" dirty="0">
                          <a:latin typeface="Verdana"/>
                          <a:cs typeface="Verdana"/>
                        </a:rPr>
                        <a:t>10</a:t>
                      </a:r>
                      <a:r>
                        <a:rPr sz="600" b="1" baseline="27777" dirty="0">
                          <a:latin typeface="Verdana"/>
                          <a:cs typeface="Verdana"/>
                        </a:rPr>
                        <a:t>-9</a:t>
                      </a:r>
                      <a:endParaRPr sz="600" baseline="27777" dirty="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526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lang="cs-CZ" sz="800" b="1" spc="-5" dirty="0">
                          <a:latin typeface="Verdana"/>
                          <a:cs typeface="Verdana"/>
                        </a:rPr>
                        <a:t>  </a:t>
                      </a:r>
                      <a:r>
                        <a:rPr sz="800" b="1" spc="-5" dirty="0" err="1">
                          <a:latin typeface="Verdana"/>
                          <a:cs typeface="Verdana"/>
                        </a:rPr>
                        <a:t>mion</a:t>
                      </a:r>
                      <a:endParaRPr sz="800" dirty="0">
                        <a:latin typeface="Verdana"/>
                        <a:cs typeface="Verdana"/>
                      </a:endParaRPr>
                    </a:p>
                  </a:txBody>
                  <a:tcPr marL="0" marR="0" marT="14478" marB="0">
                    <a:lnL w="9525">
                      <a:solidFill>
                        <a:srgbClr val="EFEFE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0"/>
                        </a:lnSpc>
                      </a:pPr>
                      <a:r>
                        <a:rPr sz="1000" b="1" i="1" spc="-7" baseline="-18518" dirty="0">
                          <a:latin typeface="Verdana"/>
                          <a:cs typeface="Verdana"/>
                        </a:rPr>
                        <a:t>μ</a:t>
                      </a:r>
                      <a:r>
                        <a:rPr sz="400" b="1" i="1" spc="-5" dirty="0">
                          <a:latin typeface="Verdana"/>
                          <a:cs typeface="Verdana"/>
                        </a:rPr>
                        <a:t>-</a:t>
                      </a:r>
                      <a:endParaRPr sz="4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600" b="1" dirty="0">
                          <a:latin typeface="Verdana"/>
                          <a:cs typeface="Verdana"/>
                        </a:rPr>
                        <a:t>-1</a:t>
                      </a:r>
                      <a:endParaRPr sz="600">
                        <a:latin typeface="Verdana"/>
                        <a:cs typeface="Verdana"/>
                      </a:endParaRPr>
                    </a:p>
                  </a:txBody>
                  <a:tcPr marL="0" marR="0" marT="14478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600" b="1" spc="-5" dirty="0">
                          <a:latin typeface="Verdana"/>
                          <a:cs typeface="Verdana"/>
                        </a:rPr>
                        <a:t>0,1135</a:t>
                      </a:r>
                      <a:endParaRPr sz="600" dirty="0">
                        <a:latin typeface="Verdana"/>
                        <a:cs typeface="Verdana"/>
                      </a:endParaRPr>
                    </a:p>
                  </a:txBody>
                  <a:tcPr marL="0" marR="0" marT="14478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392">
                <a:tc>
                  <a:txBody>
                    <a:bodyPr/>
                    <a:lstStyle/>
                    <a:p>
                      <a:pPr marL="88900" marR="237490" indent="0" algn="l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800" b="1" spc="-5" dirty="0">
                          <a:latin typeface="Verdana"/>
                          <a:cs typeface="Verdana"/>
                        </a:rPr>
                        <a:t>mi</a:t>
                      </a:r>
                      <a:r>
                        <a:rPr sz="800" b="1" spc="-10" dirty="0">
                          <a:latin typeface="Verdana"/>
                          <a:cs typeface="Verdana"/>
                        </a:rPr>
                        <a:t>o</a:t>
                      </a:r>
                      <a:r>
                        <a:rPr sz="800" b="1" spc="5" dirty="0">
                          <a:latin typeface="Verdana"/>
                          <a:cs typeface="Verdana"/>
                        </a:rPr>
                        <a:t>n</a:t>
                      </a:r>
                      <a:r>
                        <a:rPr sz="800" b="1" dirty="0">
                          <a:latin typeface="Verdana"/>
                          <a:cs typeface="Verdana"/>
                        </a:rPr>
                        <a:t>i</a:t>
                      </a:r>
                      <a:r>
                        <a:rPr sz="800" b="1" spc="-15" dirty="0">
                          <a:latin typeface="Verdana"/>
                          <a:cs typeface="Verdana"/>
                        </a:rPr>
                        <a:t>c</a:t>
                      </a:r>
                      <a:r>
                        <a:rPr sz="800" b="1" spc="5" dirty="0">
                          <a:latin typeface="Verdana"/>
                          <a:cs typeface="Verdana"/>
                        </a:rPr>
                        <a:t>k</a:t>
                      </a:r>
                      <a:r>
                        <a:rPr sz="800" b="1" dirty="0">
                          <a:latin typeface="Verdana"/>
                          <a:cs typeface="Verdana"/>
                        </a:rPr>
                        <a:t>é  neutrino</a:t>
                      </a:r>
                      <a:endParaRPr sz="800" dirty="0">
                        <a:latin typeface="Verdana"/>
                        <a:cs typeface="Verdana"/>
                      </a:endParaRPr>
                    </a:p>
                  </a:txBody>
                  <a:tcPr marL="0" marR="0" marT="16162" marB="0">
                    <a:lnL w="9525">
                      <a:solidFill>
                        <a:srgbClr val="EFEFE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1000" b="1" i="1" spc="-22" baseline="4629" dirty="0">
                          <a:latin typeface="Verdana"/>
                          <a:cs typeface="Verdana"/>
                        </a:rPr>
                        <a:t>ν</a:t>
                      </a:r>
                      <a:r>
                        <a:rPr sz="400" b="1" i="1" spc="-15" dirty="0">
                          <a:latin typeface="Verdana"/>
                          <a:cs typeface="Verdana"/>
                        </a:rPr>
                        <a:t>μ</a:t>
                      </a:r>
                      <a:endParaRPr sz="400">
                        <a:latin typeface="Verdana"/>
                        <a:cs typeface="Verdana"/>
                      </a:endParaRPr>
                    </a:p>
                  </a:txBody>
                  <a:tcPr marL="0" marR="0" marT="71046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600" b="1" dirty="0">
                          <a:latin typeface="Verdana"/>
                          <a:cs typeface="Verdana"/>
                        </a:rPr>
                        <a:t>0</a:t>
                      </a:r>
                      <a:endParaRPr sz="600">
                        <a:latin typeface="Verdana"/>
                        <a:cs typeface="Verdana"/>
                      </a:endParaRPr>
                    </a:p>
                  </a:txBody>
                  <a:tcPr marL="0" marR="0" marT="64649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600" b="1" dirty="0">
                          <a:latin typeface="Verdana"/>
                          <a:cs typeface="Verdana"/>
                        </a:rPr>
                        <a:t>&lt;</a:t>
                      </a:r>
                      <a:r>
                        <a:rPr sz="600" b="1" spc="-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600" b="1" spc="-5" dirty="0">
                          <a:latin typeface="Verdana"/>
                          <a:cs typeface="Verdana"/>
                        </a:rPr>
                        <a:t>505.10</a:t>
                      </a:r>
                      <a:r>
                        <a:rPr sz="600" b="1" spc="-7" baseline="27777" dirty="0">
                          <a:latin typeface="Verdana"/>
                          <a:cs typeface="Verdana"/>
                        </a:rPr>
                        <a:t>-4</a:t>
                      </a:r>
                      <a:endParaRPr sz="600" baseline="27777" dirty="0">
                        <a:latin typeface="Verdana"/>
                        <a:cs typeface="Verdana"/>
                      </a:endParaRPr>
                    </a:p>
                  </a:txBody>
                  <a:tcPr marL="0" marR="0" marT="64649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91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lang="cs-CZ" sz="800" b="1" spc="-5" dirty="0">
                          <a:latin typeface="Verdana"/>
                          <a:cs typeface="Verdana"/>
                        </a:rPr>
                        <a:t>  </a:t>
                      </a:r>
                      <a:r>
                        <a:rPr sz="800" b="1" spc="-5" dirty="0">
                          <a:latin typeface="Verdana"/>
                          <a:cs typeface="Verdana"/>
                        </a:rPr>
                        <a:t>tauon</a:t>
                      </a:r>
                      <a:endParaRPr sz="800" dirty="0">
                        <a:latin typeface="Verdana"/>
                        <a:cs typeface="Verdana"/>
                      </a:endParaRPr>
                    </a:p>
                  </a:txBody>
                  <a:tcPr marL="0" marR="0" marT="16162" marB="0">
                    <a:lnL w="9525">
                      <a:solidFill>
                        <a:srgbClr val="EFEFE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</a:pPr>
                      <a:r>
                        <a:rPr sz="1000" b="1" i="1" baseline="-18518" dirty="0">
                          <a:latin typeface="Verdana"/>
                          <a:cs typeface="Verdana"/>
                        </a:rPr>
                        <a:t>τ</a:t>
                      </a:r>
                      <a:r>
                        <a:rPr sz="400" b="1" i="1" dirty="0">
                          <a:latin typeface="Verdana"/>
                          <a:cs typeface="Verdana"/>
                        </a:rPr>
                        <a:t>-</a:t>
                      </a:r>
                      <a:endParaRPr sz="4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600" b="1" dirty="0">
                          <a:latin typeface="Verdana"/>
                          <a:cs typeface="Verdana"/>
                        </a:rPr>
                        <a:t>-1</a:t>
                      </a:r>
                      <a:endParaRPr sz="600">
                        <a:latin typeface="Verdana"/>
                        <a:cs typeface="Verdana"/>
                      </a:endParaRPr>
                    </a:p>
                  </a:txBody>
                  <a:tcPr marL="0" marR="0" marT="16162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600" b="1" spc="-5" dirty="0">
                          <a:latin typeface="Verdana"/>
                          <a:cs typeface="Verdana"/>
                        </a:rPr>
                        <a:t>1,908</a:t>
                      </a:r>
                      <a:endParaRPr sz="600" dirty="0">
                        <a:latin typeface="Verdana"/>
                        <a:cs typeface="Verdana"/>
                      </a:endParaRPr>
                    </a:p>
                  </a:txBody>
                  <a:tcPr marL="0" marR="0" marT="16162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3115">
                <a:tc>
                  <a:txBody>
                    <a:bodyPr/>
                    <a:lstStyle/>
                    <a:p>
                      <a:pPr marL="88900" marR="203835" indent="0" algn="l">
                        <a:lnSpc>
                          <a:spcPct val="101699"/>
                        </a:lnSpc>
                        <a:spcBef>
                          <a:spcPts val="195"/>
                        </a:spcBef>
                      </a:pPr>
                      <a:r>
                        <a:rPr sz="800" b="1" dirty="0">
                          <a:latin typeface="Verdana"/>
                          <a:cs typeface="Verdana"/>
                        </a:rPr>
                        <a:t>t</a:t>
                      </a:r>
                      <a:r>
                        <a:rPr sz="800" b="1" spc="-10" dirty="0">
                          <a:latin typeface="Verdana"/>
                          <a:cs typeface="Verdana"/>
                        </a:rPr>
                        <a:t>a</a:t>
                      </a:r>
                      <a:r>
                        <a:rPr sz="800" b="1" spc="5" dirty="0">
                          <a:latin typeface="Verdana"/>
                          <a:cs typeface="Verdana"/>
                        </a:rPr>
                        <a:t>u</a:t>
                      </a:r>
                      <a:r>
                        <a:rPr sz="800" b="1" spc="-10" dirty="0">
                          <a:latin typeface="Verdana"/>
                          <a:cs typeface="Verdana"/>
                        </a:rPr>
                        <a:t>o</a:t>
                      </a:r>
                      <a:r>
                        <a:rPr sz="800" b="1" spc="5" dirty="0">
                          <a:latin typeface="Verdana"/>
                          <a:cs typeface="Verdana"/>
                        </a:rPr>
                        <a:t>n</a:t>
                      </a:r>
                      <a:r>
                        <a:rPr sz="800" b="1" dirty="0">
                          <a:latin typeface="Verdana"/>
                          <a:cs typeface="Verdana"/>
                        </a:rPr>
                        <a:t>i</a:t>
                      </a:r>
                      <a:r>
                        <a:rPr sz="800" b="1" spc="-15" dirty="0">
                          <a:latin typeface="Verdana"/>
                          <a:cs typeface="Verdana"/>
                        </a:rPr>
                        <a:t>c</a:t>
                      </a:r>
                      <a:r>
                        <a:rPr sz="800" b="1" spc="5" dirty="0">
                          <a:latin typeface="Verdana"/>
                          <a:cs typeface="Verdana"/>
                        </a:rPr>
                        <a:t>k</a:t>
                      </a:r>
                      <a:r>
                        <a:rPr sz="800" b="1" dirty="0">
                          <a:latin typeface="Verdana"/>
                          <a:cs typeface="Verdana"/>
                        </a:rPr>
                        <a:t>é  neutrino</a:t>
                      </a:r>
                      <a:endParaRPr sz="800" dirty="0">
                        <a:latin typeface="Verdana"/>
                        <a:cs typeface="Verdana"/>
                      </a:endParaRPr>
                    </a:p>
                  </a:txBody>
                  <a:tcPr marL="0" marR="0" marT="13132" marB="0">
                    <a:lnL w="9525">
                      <a:solidFill>
                        <a:srgbClr val="EFEFE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1000" b="1" i="1" spc="-15" baseline="4629" dirty="0">
                          <a:latin typeface="Verdana"/>
                          <a:cs typeface="Verdana"/>
                        </a:rPr>
                        <a:t>ν</a:t>
                      </a:r>
                      <a:r>
                        <a:rPr sz="400" b="1" i="1" spc="-10" dirty="0">
                          <a:latin typeface="Verdana"/>
                          <a:cs typeface="Verdana"/>
                        </a:rPr>
                        <a:t>τ</a:t>
                      </a:r>
                      <a:endParaRPr sz="400" dirty="0">
                        <a:latin typeface="Verdana"/>
                        <a:cs typeface="Verdana"/>
                      </a:endParaRPr>
                    </a:p>
                  </a:txBody>
                  <a:tcPr marL="0" marR="0" marT="71046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600" b="1" dirty="0">
                          <a:latin typeface="Verdana"/>
                          <a:cs typeface="Verdana"/>
                        </a:rPr>
                        <a:t>0</a:t>
                      </a:r>
                      <a:endParaRPr sz="600">
                        <a:latin typeface="Verdana"/>
                        <a:cs typeface="Verdana"/>
                      </a:endParaRPr>
                    </a:p>
                  </a:txBody>
                  <a:tcPr marL="0" marR="0" marT="64649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600" b="1" dirty="0">
                          <a:latin typeface="Verdana"/>
                          <a:cs typeface="Verdana"/>
                        </a:rPr>
                        <a:t>&lt;</a:t>
                      </a:r>
                      <a:r>
                        <a:rPr sz="600" b="1" spc="-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600" b="1" dirty="0">
                          <a:latin typeface="Verdana"/>
                          <a:cs typeface="Verdana"/>
                        </a:rPr>
                        <a:t>0,26</a:t>
                      </a:r>
                      <a:endParaRPr sz="600" dirty="0">
                        <a:latin typeface="Verdana"/>
                        <a:cs typeface="Verdana"/>
                      </a:endParaRPr>
                    </a:p>
                  </a:txBody>
                  <a:tcPr marL="0" marR="0" marT="64649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6807573"/>
              </p:ext>
            </p:extLst>
          </p:nvPr>
        </p:nvGraphicFramePr>
        <p:xfrm>
          <a:off x="3281296" y="1364437"/>
          <a:ext cx="1550891" cy="8724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540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68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3033">
                <a:tc>
                  <a:txBody>
                    <a:bodyPr/>
                    <a:lstStyle/>
                    <a:p>
                      <a:pPr marL="45720" marR="190500">
                        <a:lnSpc>
                          <a:spcPct val="101699"/>
                        </a:lnSpc>
                      </a:pPr>
                      <a:r>
                        <a:rPr sz="600" b="1" spc="-5" dirty="0">
                          <a:latin typeface="Verdana"/>
                          <a:cs typeface="Verdana"/>
                        </a:rPr>
                        <a:t>Leptonové</a:t>
                      </a:r>
                      <a:r>
                        <a:rPr sz="600" b="1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600" b="1" spc="-5" dirty="0">
                          <a:latin typeface="Verdana"/>
                          <a:cs typeface="Verdana"/>
                        </a:rPr>
                        <a:t>číslo  pro</a:t>
                      </a:r>
                      <a:r>
                        <a:rPr sz="600" b="1" spc="-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600" b="1" spc="-5" dirty="0">
                          <a:latin typeface="Verdana"/>
                          <a:cs typeface="Verdana"/>
                        </a:rPr>
                        <a:t>leptony:</a:t>
                      </a:r>
                      <a:endParaRPr sz="600" dirty="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50" b="1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½</a:t>
                      </a:r>
                      <a:endParaRPr sz="1050" dirty="0">
                        <a:solidFill>
                          <a:srgbClr val="C00000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269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506">
                <a:tc>
                  <a:txBody>
                    <a:bodyPr/>
                    <a:lstStyle/>
                    <a:p>
                      <a:pPr marL="45720" marR="14732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600" b="1" kern="1200" spc="-5" dirty="0">
                          <a:solidFill>
                            <a:schemeClr val="tx1"/>
                          </a:solidFill>
                          <a:latin typeface="Verdana"/>
                          <a:ea typeface="+mn-ea"/>
                          <a:cs typeface="Verdana"/>
                        </a:rPr>
                        <a:t>Leptonové číslo  pro antileptony</a:t>
                      </a:r>
                      <a:r>
                        <a:rPr sz="600" b="1" spc="-5" dirty="0">
                          <a:latin typeface="Verdana"/>
                          <a:cs typeface="Verdana"/>
                        </a:rPr>
                        <a:t>:</a:t>
                      </a:r>
                      <a:endParaRPr sz="600" dirty="0">
                        <a:latin typeface="Verdana"/>
                        <a:cs typeface="Verdana"/>
                      </a:endParaRPr>
                    </a:p>
                  </a:txBody>
                  <a:tcPr marL="0" marR="0" marT="3031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50" b="1" spc="-5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-½</a:t>
                      </a:r>
                      <a:endParaRPr sz="1050" dirty="0">
                        <a:solidFill>
                          <a:srgbClr val="C00000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269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037">
                <a:tc>
                  <a:txBody>
                    <a:bodyPr/>
                    <a:lstStyle/>
                    <a:p>
                      <a:pPr marL="4572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lang="cs-CZ" sz="600" b="1" spc="-10" dirty="0">
                        <a:latin typeface="Verdana"/>
                        <a:cs typeface="Verdana"/>
                      </a:endParaRPr>
                    </a:p>
                    <a:p>
                      <a:pPr marL="4572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600" b="1" spc="-10" dirty="0" err="1">
                          <a:latin typeface="Verdana"/>
                          <a:cs typeface="Verdana"/>
                        </a:rPr>
                        <a:t>Náboj</a:t>
                      </a:r>
                      <a:r>
                        <a:rPr sz="600" b="1" spc="-10" dirty="0">
                          <a:latin typeface="Verdana"/>
                          <a:cs typeface="Verdana"/>
                        </a:rPr>
                        <a:t>:</a:t>
                      </a:r>
                      <a:endParaRPr sz="600" dirty="0">
                        <a:latin typeface="Verdana"/>
                        <a:cs typeface="Verdana"/>
                      </a:endParaRPr>
                    </a:p>
                  </a:txBody>
                  <a:tcPr marL="0" marR="0" marT="3031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635"/>
                        </a:lnSpc>
                        <a:spcBef>
                          <a:spcPts val="40"/>
                        </a:spcBef>
                        <a:tabLst>
                          <a:tab pos="393700" algn="l"/>
                          <a:tab pos="1067435" algn="l"/>
                        </a:tabLst>
                      </a:pPr>
                      <a:r>
                        <a:rPr sz="700" b="1" spc="-1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O</a:t>
                      </a:r>
                      <a:r>
                        <a:rPr lang="cs-CZ" sz="700" b="1" spc="-1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spc="-10" dirty="0" err="1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nebo</a:t>
                      </a:r>
                      <a:r>
                        <a:rPr sz="700" b="1" spc="-1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	</a:t>
                      </a:r>
                      <a:r>
                        <a:rPr sz="700" b="1" spc="-5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-1</a:t>
                      </a:r>
                      <a:endParaRPr sz="700" dirty="0">
                        <a:solidFill>
                          <a:srgbClr val="C00000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269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B821049-59FC-4F1E-ABCC-E16E42DE8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C934-C76E-47E4-83AC-24E21DA288C1}" type="slidenum">
              <a:rPr lang="cs-CZ" smtClean="0"/>
              <a:t>6</a:t>
            </a:fld>
            <a:endParaRPr lang="cs-CZ"/>
          </a:p>
        </p:txBody>
      </p:sp>
      <p:pic>
        <p:nvPicPr>
          <p:cNvPr id="12" name="úvod6-1">
            <a:hlinkClick r:id="" action="ppaction://media"/>
            <a:extLst>
              <a:ext uri="{FF2B5EF4-FFF2-40B4-BE49-F238E27FC236}">
                <a16:creationId xmlns:a16="http://schemas.microsoft.com/office/drawing/2014/main" id="{42DEDEBB-BD09-43BD-9AB5-9D46331F83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07245" y="470626"/>
            <a:ext cx="402567" cy="402567"/>
          </a:xfrm>
          <a:prstGeom prst="rect">
            <a:avLst/>
          </a:prstGeom>
        </p:spPr>
      </p:pic>
      <p:pic>
        <p:nvPicPr>
          <p:cNvPr id="13" name="úvod6-2">
            <a:hlinkClick r:id="" action="ppaction://media"/>
            <a:extLst>
              <a:ext uri="{FF2B5EF4-FFF2-40B4-BE49-F238E27FC236}">
                <a16:creationId xmlns:a16="http://schemas.microsoft.com/office/drawing/2014/main" id="{C8BF321B-EDF0-4A6F-8E15-7B668665A87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9619" y="887067"/>
            <a:ext cx="402568" cy="402568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2C837705-3560-42C3-B710-AE00CAF263D8}"/>
              </a:ext>
            </a:extLst>
          </p:cNvPr>
          <p:cNvSpPr txBox="1"/>
          <p:nvPr/>
        </p:nvSpPr>
        <p:spPr>
          <a:xfrm>
            <a:off x="220491" y="3048172"/>
            <a:ext cx="3965843" cy="46166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marL="6733">
              <a:spcBef>
                <a:spcPts val="48"/>
              </a:spcBef>
            </a:pPr>
            <a:r>
              <a:rPr lang="cs-CZ" sz="800" b="1" spc="-5" dirty="0">
                <a:latin typeface="Verdana"/>
                <a:cs typeface="Verdana"/>
              </a:rPr>
              <a:t>Platí zákon </a:t>
            </a:r>
            <a:r>
              <a:rPr lang="cs-CZ" sz="800" b="1" spc="-3" dirty="0">
                <a:latin typeface="Verdana"/>
                <a:cs typeface="Verdana"/>
              </a:rPr>
              <a:t>zachování leptonového</a:t>
            </a:r>
            <a:r>
              <a:rPr lang="cs-CZ" sz="800" b="1" spc="9" dirty="0">
                <a:latin typeface="Verdana"/>
                <a:cs typeface="Verdana"/>
              </a:rPr>
              <a:t> </a:t>
            </a:r>
            <a:r>
              <a:rPr lang="cs-CZ" sz="800" b="1" spc="-5" dirty="0">
                <a:latin typeface="Verdana"/>
                <a:cs typeface="Verdana"/>
              </a:rPr>
              <a:t>čísla:</a:t>
            </a:r>
          </a:p>
          <a:p>
            <a:pPr marL="6733">
              <a:spcBef>
                <a:spcPts val="48"/>
              </a:spcBef>
            </a:pPr>
            <a:endParaRPr lang="cs-CZ" sz="800" b="1" spc="-5" dirty="0">
              <a:latin typeface="Verdana"/>
              <a:cs typeface="Verdana"/>
            </a:endParaRPr>
          </a:p>
          <a:p>
            <a:pPr marL="6733">
              <a:spcBef>
                <a:spcPts val="48"/>
              </a:spcBef>
            </a:pPr>
            <a:r>
              <a:rPr lang="cs-CZ" sz="800" b="1" spc="-5" dirty="0">
                <a:solidFill>
                  <a:srgbClr val="C00000"/>
                </a:solidFill>
                <a:latin typeface="Verdana"/>
                <a:cs typeface="Verdana"/>
              </a:rPr>
              <a:t>Celkové leptonové </a:t>
            </a:r>
            <a:r>
              <a:rPr lang="cs-CZ" sz="800" b="1" spc="-3" dirty="0">
                <a:solidFill>
                  <a:srgbClr val="C00000"/>
                </a:solidFill>
                <a:latin typeface="Verdana"/>
                <a:cs typeface="Verdana"/>
              </a:rPr>
              <a:t>číslo </a:t>
            </a:r>
            <a:r>
              <a:rPr lang="cs-CZ" sz="800" b="1" spc="-5" dirty="0">
                <a:solidFill>
                  <a:srgbClr val="C00000"/>
                </a:solidFill>
                <a:latin typeface="Verdana"/>
                <a:cs typeface="Verdana"/>
              </a:rPr>
              <a:t>je </a:t>
            </a:r>
            <a:r>
              <a:rPr lang="cs-CZ" sz="800" b="1" spc="-3" dirty="0">
                <a:solidFill>
                  <a:srgbClr val="C00000"/>
                </a:solidFill>
                <a:latin typeface="Verdana"/>
                <a:cs typeface="Verdana"/>
              </a:rPr>
              <a:t>před interakcí a </a:t>
            </a:r>
            <a:r>
              <a:rPr lang="cs-CZ" sz="800" b="1" spc="-5" dirty="0">
                <a:solidFill>
                  <a:srgbClr val="C00000"/>
                </a:solidFill>
                <a:latin typeface="Verdana"/>
                <a:cs typeface="Verdana"/>
              </a:rPr>
              <a:t>po </a:t>
            </a:r>
            <a:r>
              <a:rPr lang="cs-CZ" sz="800" b="1" spc="3" dirty="0">
                <a:solidFill>
                  <a:srgbClr val="C00000"/>
                </a:solidFill>
                <a:latin typeface="Verdana"/>
                <a:cs typeface="Verdana"/>
              </a:rPr>
              <a:t>ní</a:t>
            </a:r>
            <a:r>
              <a:rPr lang="cs-CZ" sz="800" b="1" spc="36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lang="cs-CZ" sz="800" b="1" spc="-3" dirty="0">
                <a:solidFill>
                  <a:srgbClr val="C00000"/>
                </a:solidFill>
                <a:latin typeface="Verdana"/>
                <a:cs typeface="Verdana"/>
              </a:rPr>
              <a:t>stejné</a:t>
            </a:r>
            <a:endParaRPr lang="cs-CZ" sz="800" b="1" dirty="0">
              <a:solidFill>
                <a:srgbClr val="C00000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8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15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4245" y="159864"/>
            <a:ext cx="844097" cy="17539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6061" rIns="0" bIns="0" rtlCol="0" anchor="ctr">
            <a:spAutoFit/>
          </a:bodyPr>
          <a:lstStyle/>
          <a:p>
            <a:pPr marL="6733">
              <a:lnSpc>
                <a:spcPct val="100000"/>
              </a:lnSpc>
              <a:spcBef>
                <a:spcPts val="48"/>
              </a:spcBef>
            </a:pPr>
            <a:r>
              <a:rPr sz="1100" b="1" spc="-5" dirty="0">
                <a:solidFill>
                  <a:srgbClr val="C00000"/>
                </a:solidFill>
                <a:latin typeface="Verdana"/>
                <a:cs typeface="Verdana"/>
              </a:rPr>
              <a:t>Hadrony</a:t>
            </a:r>
            <a:endParaRPr sz="1100" dirty="0">
              <a:solidFill>
                <a:srgbClr val="C00000"/>
              </a:solidFill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08643" y="176357"/>
            <a:ext cx="951210" cy="137625"/>
          </a:xfrm>
          <a:prstGeom prst="rect">
            <a:avLst/>
          </a:prstGeom>
        </p:spPr>
        <p:txBody>
          <a:bodyPr vert="horz" wrap="square" lIns="0" tIns="7071" rIns="0" bIns="0" rtlCol="0">
            <a:spAutoFit/>
          </a:bodyPr>
          <a:lstStyle/>
          <a:p>
            <a:pPr marL="6733">
              <a:spcBef>
                <a:spcPts val="55"/>
              </a:spcBef>
            </a:pPr>
            <a:r>
              <a:rPr sz="743" b="1" spc="-5" dirty="0">
                <a:latin typeface="Verdana"/>
                <a:cs typeface="Verdana"/>
              </a:rPr>
              <a:t>– </a:t>
            </a:r>
            <a:r>
              <a:rPr sz="848" dirty="0">
                <a:latin typeface="Verdana"/>
                <a:cs typeface="Verdana"/>
              </a:rPr>
              <a:t>„těžké</a:t>
            </a:r>
            <a:r>
              <a:rPr sz="848" spc="-13" dirty="0">
                <a:latin typeface="Verdana"/>
                <a:cs typeface="Verdana"/>
              </a:rPr>
              <a:t> </a:t>
            </a:r>
            <a:r>
              <a:rPr sz="848" spc="-3" dirty="0">
                <a:latin typeface="Verdana"/>
                <a:cs typeface="Verdana"/>
              </a:rPr>
              <a:t>částice“,</a:t>
            </a:r>
            <a:endParaRPr sz="848" dirty="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71977" y="176357"/>
            <a:ext cx="899692" cy="137625"/>
          </a:xfrm>
          <a:prstGeom prst="rect">
            <a:avLst/>
          </a:prstGeom>
        </p:spPr>
        <p:txBody>
          <a:bodyPr vert="horz" wrap="square" lIns="0" tIns="7071" rIns="0" bIns="0" rtlCol="0">
            <a:spAutoFit/>
          </a:bodyPr>
          <a:lstStyle/>
          <a:p>
            <a:pPr marL="6733">
              <a:spcBef>
                <a:spcPts val="55"/>
              </a:spcBef>
            </a:pPr>
            <a:r>
              <a:rPr sz="848" spc="-3" dirty="0">
                <a:latin typeface="Verdana"/>
                <a:cs typeface="Verdana"/>
              </a:rPr>
              <a:t>(je jich </a:t>
            </a:r>
            <a:r>
              <a:rPr sz="848" dirty="0">
                <a:latin typeface="Verdana"/>
                <a:cs typeface="Verdana"/>
              </a:rPr>
              <a:t>cca</a:t>
            </a:r>
            <a:r>
              <a:rPr sz="848" spc="-45" dirty="0">
                <a:latin typeface="Verdana"/>
                <a:cs typeface="Verdana"/>
              </a:rPr>
              <a:t> </a:t>
            </a:r>
            <a:r>
              <a:rPr sz="848" dirty="0">
                <a:latin typeface="Verdana"/>
                <a:cs typeface="Verdana"/>
              </a:rPr>
              <a:t>200)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30720" y="2849862"/>
            <a:ext cx="4476376" cy="45682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6061" rIns="0" bIns="0" rtlCol="0">
            <a:spAutoFit/>
          </a:bodyPr>
          <a:lstStyle/>
          <a:p>
            <a:pPr marL="6733">
              <a:spcBef>
                <a:spcPts val="48"/>
              </a:spcBef>
            </a:pPr>
            <a:r>
              <a:rPr sz="743" b="1" spc="-5" dirty="0">
                <a:latin typeface="Verdana"/>
                <a:cs typeface="Verdana"/>
              </a:rPr>
              <a:t>Platí </a:t>
            </a:r>
            <a:r>
              <a:rPr sz="743" b="1" spc="-3" dirty="0">
                <a:latin typeface="Verdana"/>
                <a:cs typeface="Verdana"/>
              </a:rPr>
              <a:t>zákon zachování </a:t>
            </a:r>
            <a:r>
              <a:rPr sz="743" b="1" spc="-3" dirty="0" err="1">
                <a:latin typeface="Verdana"/>
                <a:cs typeface="Verdana"/>
              </a:rPr>
              <a:t>baryonového</a:t>
            </a:r>
            <a:r>
              <a:rPr sz="743" b="1" spc="9" dirty="0">
                <a:latin typeface="Verdana"/>
                <a:cs typeface="Verdana"/>
              </a:rPr>
              <a:t> </a:t>
            </a:r>
            <a:r>
              <a:rPr sz="743" b="1" spc="-5" dirty="0" err="1">
                <a:latin typeface="Verdana"/>
                <a:cs typeface="Verdana"/>
              </a:rPr>
              <a:t>čísla</a:t>
            </a:r>
            <a:r>
              <a:rPr lang="cs-CZ" sz="743" b="1" spc="-5" dirty="0">
                <a:latin typeface="Verdana"/>
                <a:cs typeface="Verdana"/>
              </a:rPr>
              <a:t>:</a:t>
            </a:r>
          </a:p>
          <a:p>
            <a:pPr marL="6733">
              <a:spcBef>
                <a:spcPts val="48"/>
              </a:spcBef>
            </a:pPr>
            <a:r>
              <a:rPr lang="cs-CZ" sz="743" b="1" spc="-5" dirty="0">
                <a:latin typeface="Verdana"/>
                <a:cs typeface="Verdana"/>
              </a:rPr>
              <a:t> </a:t>
            </a:r>
          </a:p>
          <a:p>
            <a:pPr marL="6733">
              <a:spcBef>
                <a:spcPts val="48"/>
              </a:spcBef>
            </a:pPr>
            <a:r>
              <a:rPr lang="cs-CZ" sz="700" b="1" spc="-5" dirty="0">
                <a:solidFill>
                  <a:srgbClr val="C00000"/>
                </a:solidFill>
                <a:latin typeface="Verdana"/>
                <a:cs typeface="Verdana"/>
              </a:rPr>
              <a:t>Celkové baryonové </a:t>
            </a:r>
            <a:r>
              <a:rPr lang="cs-CZ" sz="700" b="1" spc="-3" dirty="0">
                <a:solidFill>
                  <a:srgbClr val="C00000"/>
                </a:solidFill>
                <a:latin typeface="Verdana"/>
                <a:cs typeface="Verdana"/>
              </a:rPr>
              <a:t>číslo </a:t>
            </a:r>
            <a:r>
              <a:rPr lang="cs-CZ" sz="700" b="1" spc="-5" dirty="0">
                <a:solidFill>
                  <a:srgbClr val="C00000"/>
                </a:solidFill>
                <a:latin typeface="Verdana"/>
                <a:cs typeface="Verdana"/>
              </a:rPr>
              <a:t>je </a:t>
            </a:r>
            <a:r>
              <a:rPr lang="cs-CZ" sz="700" b="1" spc="-3" dirty="0">
                <a:solidFill>
                  <a:srgbClr val="C00000"/>
                </a:solidFill>
                <a:latin typeface="Verdana"/>
                <a:cs typeface="Verdana"/>
              </a:rPr>
              <a:t>před interakcí a </a:t>
            </a:r>
            <a:r>
              <a:rPr lang="cs-CZ" sz="700" b="1" spc="-5" dirty="0">
                <a:solidFill>
                  <a:srgbClr val="C00000"/>
                </a:solidFill>
                <a:latin typeface="Verdana"/>
                <a:cs typeface="Verdana"/>
              </a:rPr>
              <a:t>po </a:t>
            </a:r>
            <a:r>
              <a:rPr lang="cs-CZ" sz="700" b="1" spc="3" dirty="0">
                <a:solidFill>
                  <a:srgbClr val="C00000"/>
                </a:solidFill>
                <a:latin typeface="Verdana"/>
                <a:cs typeface="Verdana"/>
              </a:rPr>
              <a:t>ní</a:t>
            </a:r>
            <a:r>
              <a:rPr lang="cs-CZ" sz="700" b="1" spc="36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lang="cs-CZ" sz="700" b="1" spc="-3" dirty="0">
                <a:solidFill>
                  <a:srgbClr val="C00000"/>
                </a:solidFill>
                <a:latin typeface="Verdana"/>
                <a:cs typeface="Verdana"/>
              </a:rPr>
              <a:t>stejné.</a:t>
            </a:r>
            <a:endParaRPr lang="cs-CZ" sz="700" b="1" dirty="0">
              <a:solidFill>
                <a:srgbClr val="C00000"/>
              </a:solidFill>
              <a:latin typeface="Verdana"/>
              <a:cs typeface="Verdana"/>
            </a:endParaRPr>
          </a:p>
          <a:p>
            <a:pPr marL="6733">
              <a:spcBef>
                <a:spcPts val="48"/>
              </a:spcBef>
            </a:pPr>
            <a:endParaRPr sz="743" dirty="0">
              <a:latin typeface="Verdana"/>
              <a:cs typeface="Verdana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4318929"/>
              </p:ext>
            </p:extLst>
          </p:nvPr>
        </p:nvGraphicFramePr>
        <p:xfrm>
          <a:off x="230720" y="588758"/>
          <a:ext cx="4476376" cy="10237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5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26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6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0313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lang="cs-CZ" sz="800" b="1" spc="-10" dirty="0">
                        <a:latin typeface="Verdana"/>
                        <a:cs typeface="Verdana"/>
                      </a:endParaRPr>
                    </a:p>
                    <a:p>
                      <a:pPr marR="12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b="1" spc="-10" dirty="0">
                          <a:latin typeface="Verdana"/>
                          <a:cs typeface="Verdana"/>
                        </a:rPr>
                        <a:t>spin</a:t>
                      </a:r>
                      <a:endParaRPr sz="800" dirty="0">
                        <a:latin typeface="Verdana"/>
                        <a:cs typeface="Verdana"/>
                      </a:endParaRPr>
                    </a:p>
                  </a:txBody>
                  <a:tcPr marL="0" marR="0" marT="269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597">
                <a:tc gridSpan="2"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lang="cs-CZ" sz="800" b="1" spc="-5" dirty="0">
                        <a:latin typeface="Verdana"/>
                        <a:cs typeface="Verdana"/>
                      </a:endParaRPr>
                    </a:p>
                    <a:p>
                      <a:pPr marL="4508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800" b="1" spc="-5" dirty="0" err="1">
                          <a:latin typeface="Verdana"/>
                          <a:cs typeface="Verdana"/>
                        </a:rPr>
                        <a:t>Mezony</a:t>
                      </a:r>
                      <a:r>
                        <a:rPr sz="800" b="1" spc="-5" dirty="0">
                          <a:latin typeface="Verdana"/>
                          <a:cs typeface="Verdana"/>
                        </a:rPr>
                        <a:t>:</a:t>
                      </a:r>
                      <a:endParaRPr sz="800" dirty="0">
                        <a:latin typeface="Verdana"/>
                        <a:cs typeface="Verdana"/>
                      </a:endParaRPr>
                    </a:p>
                  </a:txBody>
                  <a:tcPr marL="0" marR="0" marT="3368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13690" marR="314325" indent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lang="cs-CZ" sz="800" b="1" dirty="0">
                        <a:latin typeface="Verdana"/>
                        <a:cs typeface="Verdana"/>
                      </a:endParaRPr>
                    </a:p>
                    <a:p>
                      <a:pPr marL="313690" marR="314325" indent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800" b="1" dirty="0">
                          <a:latin typeface="Verdana"/>
                          <a:cs typeface="Verdana"/>
                        </a:rPr>
                        <a:t>0 </a:t>
                      </a:r>
                      <a:r>
                        <a:rPr sz="800" b="1" spc="-5" dirty="0">
                          <a:latin typeface="Verdana"/>
                          <a:cs typeface="Verdana"/>
                        </a:rPr>
                        <a:t>nebo  </a:t>
                      </a:r>
                      <a:r>
                        <a:rPr sz="800" b="1" spc="-15" dirty="0">
                          <a:latin typeface="Verdana"/>
                          <a:cs typeface="Verdana"/>
                        </a:rPr>
                        <a:t>c</a:t>
                      </a:r>
                      <a:r>
                        <a:rPr sz="800" b="1" spc="-5" dirty="0">
                          <a:latin typeface="Verdana"/>
                          <a:cs typeface="Verdana"/>
                        </a:rPr>
                        <a:t>e</a:t>
                      </a:r>
                      <a:r>
                        <a:rPr sz="800" b="1" dirty="0">
                          <a:latin typeface="Verdana"/>
                          <a:cs typeface="Verdana"/>
                        </a:rPr>
                        <a:t>l</a:t>
                      </a:r>
                      <a:r>
                        <a:rPr sz="800" b="1" spc="-15" dirty="0">
                          <a:latin typeface="Verdana"/>
                          <a:cs typeface="Verdana"/>
                        </a:rPr>
                        <a:t>o</a:t>
                      </a:r>
                      <a:r>
                        <a:rPr sz="800" b="1" spc="10" dirty="0">
                          <a:latin typeface="Verdana"/>
                          <a:cs typeface="Verdana"/>
                        </a:rPr>
                        <a:t>č</a:t>
                      </a:r>
                      <a:r>
                        <a:rPr sz="800" b="1" dirty="0">
                          <a:latin typeface="Verdana"/>
                          <a:cs typeface="Verdana"/>
                        </a:rPr>
                        <a:t>í</a:t>
                      </a:r>
                      <a:r>
                        <a:rPr sz="800" b="1" spc="5" dirty="0">
                          <a:latin typeface="Verdana"/>
                          <a:cs typeface="Verdana"/>
                        </a:rPr>
                        <a:t>s</a:t>
                      </a:r>
                      <a:r>
                        <a:rPr sz="800" b="1" spc="-5" dirty="0">
                          <a:latin typeface="Verdana"/>
                          <a:cs typeface="Verdana"/>
                        </a:rPr>
                        <a:t>e</a:t>
                      </a:r>
                      <a:r>
                        <a:rPr sz="800" b="1" dirty="0">
                          <a:latin typeface="Verdana"/>
                          <a:cs typeface="Verdana"/>
                        </a:rPr>
                        <a:t>l</a:t>
                      </a:r>
                      <a:r>
                        <a:rPr sz="800" b="1" spc="5" dirty="0">
                          <a:latin typeface="Verdana"/>
                          <a:cs typeface="Verdana"/>
                        </a:rPr>
                        <a:t>n</a:t>
                      </a:r>
                      <a:r>
                        <a:rPr sz="800" b="1" dirty="0">
                          <a:latin typeface="Verdana"/>
                          <a:cs typeface="Verdana"/>
                        </a:rPr>
                        <a:t>ý</a:t>
                      </a:r>
                      <a:endParaRPr sz="800" dirty="0">
                        <a:latin typeface="Verdana"/>
                        <a:cs typeface="Verdana"/>
                      </a:endParaRPr>
                    </a:p>
                  </a:txBody>
                  <a:tcPr marL="0" marR="0" marT="3368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854">
                <a:tc rowSpan="2"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800" b="1" spc="-5" dirty="0">
                          <a:latin typeface="Verdana"/>
                          <a:cs typeface="Verdana"/>
                        </a:rPr>
                        <a:t>Baryony:</a:t>
                      </a:r>
                      <a:endParaRPr sz="800" dirty="0">
                        <a:latin typeface="Verdana"/>
                        <a:cs typeface="Verdana"/>
                      </a:endParaRPr>
                    </a:p>
                  </a:txBody>
                  <a:tcPr marL="0" marR="0" marT="168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800" b="1" dirty="0">
                          <a:latin typeface="Verdana"/>
                          <a:cs typeface="Verdana"/>
                        </a:rPr>
                        <a:t>nukleony </a:t>
                      </a:r>
                      <a:r>
                        <a:rPr sz="800" b="1" spc="-5" dirty="0">
                          <a:latin typeface="Verdana"/>
                          <a:cs typeface="Verdana"/>
                        </a:rPr>
                        <a:t>(</a:t>
                      </a:r>
                      <a:r>
                        <a:rPr sz="800" b="1" spc="-5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proton,</a:t>
                      </a:r>
                      <a:r>
                        <a:rPr sz="800" b="1" spc="-3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800" b="1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neutron</a:t>
                      </a:r>
                      <a:r>
                        <a:rPr sz="800" b="1" dirty="0">
                          <a:latin typeface="Verdana"/>
                          <a:cs typeface="Verdana"/>
                        </a:rPr>
                        <a:t>)</a:t>
                      </a:r>
                      <a:endParaRPr sz="800" dirty="0">
                        <a:latin typeface="Verdana"/>
                        <a:cs typeface="Verdana"/>
                      </a:endParaRPr>
                    </a:p>
                  </a:txBody>
                  <a:tcPr marL="0" marR="0" marT="370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marL="383540">
                        <a:lnSpc>
                          <a:spcPct val="100000"/>
                        </a:lnSpc>
                      </a:pPr>
                      <a:r>
                        <a:rPr sz="800" b="1" dirty="0">
                          <a:latin typeface="Verdana"/>
                          <a:cs typeface="Verdana"/>
                        </a:rPr>
                        <a:t>1/2,</a:t>
                      </a:r>
                      <a:r>
                        <a:rPr sz="800" b="1" spc="38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00" b="1" spc="-5" dirty="0">
                          <a:latin typeface="Verdana"/>
                          <a:cs typeface="Verdana"/>
                        </a:rPr>
                        <a:t>3/2</a:t>
                      </a:r>
                      <a:endParaRPr sz="800" dirty="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498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800" b="1" spc="-5" dirty="0">
                          <a:latin typeface="Verdana"/>
                          <a:cs typeface="Verdana"/>
                        </a:rPr>
                        <a:t>hyperony </a:t>
                      </a:r>
                      <a:r>
                        <a:rPr sz="800" b="1" spc="-10" dirty="0">
                          <a:latin typeface="Verdana"/>
                          <a:cs typeface="Verdana"/>
                        </a:rPr>
                        <a:t>(částice </a:t>
                      </a:r>
                      <a:r>
                        <a:rPr sz="800" b="1" dirty="0">
                          <a:latin typeface="Verdana"/>
                          <a:cs typeface="Verdana"/>
                        </a:rPr>
                        <a:t>těžší než </a:t>
                      </a:r>
                      <a:r>
                        <a:rPr sz="800" b="1" spc="-5" dirty="0">
                          <a:latin typeface="Verdana"/>
                          <a:cs typeface="Verdana"/>
                        </a:rPr>
                        <a:t>nukleony)</a:t>
                      </a:r>
                      <a:endParaRPr sz="800" dirty="0">
                        <a:latin typeface="Verdana"/>
                        <a:cs typeface="Verdana"/>
                      </a:endParaRPr>
                    </a:p>
                  </a:txBody>
                  <a:tcPr marL="0" marR="0" marT="168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2266981"/>
              </p:ext>
            </p:extLst>
          </p:nvPr>
        </p:nvGraphicFramePr>
        <p:xfrm>
          <a:off x="230721" y="1756635"/>
          <a:ext cx="3092198" cy="8829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217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04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285"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800" b="1" spc="-5" dirty="0">
                          <a:latin typeface="Verdana"/>
                          <a:cs typeface="Verdana"/>
                        </a:rPr>
                        <a:t>Baryonové číslo pro</a:t>
                      </a:r>
                      <a:r>
                        <a:rPr sz="800" b="1" spc="-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00" b="1" spc="-5" dirty="0">
                          <a:latin typeface="Verdana"/>
                          <a:cs typeface="Verdana"/>
                        </a:rPr>
                        <a:t>baryony:</a:t>
                      </a:r>
                      <a:endParaRPr sz="800" dirty="0">
                        <a:latin typeface="Verdana"/>
                        <a:cs typeface="Verdana"/>
                      </a:endParaRPr>
                    </a:p>
                  </a:txBody>
                  <a:tcPr marL="0" marR="0" marT="471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lang="cs-CZ" sz="800" b="1" kern="1200" spc="-15" dirty="0">
                        <a:solidFill>
                          <a:schemeClr val="tx1"/>
                        </a:solidFill>
                        <a:latin typeface="Verdana"/>
                        <a:ea typeface="+mn-ea"/>
                        <a:cs typeface="Verdan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b="1" kern="1200" spc="-15" dirty="0">
                          <a:solidFill>
                            <a:schemeClr val="tx1"/>
                          </a:solidFill>
                          <a:latin typeface="Verdana"/>
                          <a:ea typeface="+mn-ea"/>
                          <a:cs typeface="Verdana"/>
                        </a:rPr>
                        <a:t>1</a:t>
                      </a:r>
                    </a:p>
                  </a:txBody>
                  <a:tcPr marL="0" marR="0" marT="269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354"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800" b="1" spc="-5" dirty="0">
                          <a:latin typeface="Verdana"/>
                          <a:cs typeface="Verdana"/>
                        </a:rPr>
                        <a:t>Baryonové číslo pro</a:t>
                      </a:r>
                      <a:r>
                        <a:rPr sz="800" b="1" spc="-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00" b="1" spc="-5" dirty="0">
                          <a:latin typeface="Verdana"/>
                          <a:cs typeface="Verdana"/>
                        </a:rPr>
                        <a:t>antibaryony:</a:t>
                      </a:r>
                      <a:endParaRPr sz="800" dirty="0">
                        <a:latin typeface="Verdana"/>
                        <a:cs typeface="Verdana"/>
                      </a:endParaRPr>
                    </a:p>
                  </a:txBody>
                  <a:tcPr marL="0" marR="0" marT="3031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lang="cs-CZ" sz="800" b="1" kern="1200" spc="-15" dirty="0">
                        <a:solidFill>
                          <a:schemeClr val="tx1"/>
                        </a:solidFill>
                        <a:latin typeface="Verdana"/>
                        <a:ea typeface="+mn-ea"/>
                        <a:cs typeface="Verdan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800" b="1" kern="1200" spc="-15" dirty="0">
                          <a:solidFill>
                            <a:schemeClr val="tx1"/>
                          </a:solidFill>
                          <a:latin typeface="Verdana"/>
                          <a:ea typeface="+mn-ea"/>
                          <a:cs typeface="Verdana"/>
                        </a:rPr>
                        <a:t>-1</a:t>
                      </a:r>
                    </a:p>
                  </a:txBody>
                  <a:tcPr marL="0" marR="0" marT="10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285"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800" b="1" spc="-5" dirty="0">
                          <a:latin typeface="Verdana"/>
                          <a:cs typeface="Verdana"/>
                        </a:rPr>
                        <a:t>Baryonové číslo pro mezony </a:t>
                      </a:r>
                      <a:r>
                        <a:rPr sz="800" b="1" dirty="0">
                          <a:latin typeface="Verdana"/>
                          <a:cs typeface="Verdana"/>
                        </a:rPr>
                        <a:t>a</a:t>
                      </a:r>
                      <a:r>
                        <a:rPr sz="800" b="1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00" b="1" dirty="0">
                          <a:latin typeface="Verdana"/>
                          <a:cs typeface="Verdana"/>
                        </a:rPr>
                        <a:t>leptony:</a:t>
                      </a:r>
                      <a:endParaRPr sz="800" dirty="0">
                        <a:latin typeface="Verdana"/>
                        <a:cs typeface="Verdana"/>
                      </a:endParaRPr>
                    </a:p>
                  </a:txBody>
                  <a:tcPr marL="0" marR="0" marT="3031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lang="cs-CZ" sz="800" b="1" kern="1200" spc="-15" dirty="0">
                        <a:solidFill>
                          <a:schemeClr val="tx1"/>
                        </a:solidFill>
                        <a:latin typeface="Verdana"/>
                        <a:ea typeface="+mn-ea"/>
                        <a:cs typeface="Verdan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800" b="1" kern="1200" spc="-15" dirty="0">
                          <a:solidFill>
                            <a:schemeClr val="tx1"/>
                          </a:solidFill>
                          <a:latin typeface="Verdana"/>
                          <a:ea typeface="+mn-ea"/>
                          <a:cs typeface="Verdana"/>
                        </a:rPr>
                        <a:t>0</a:t>
                      </a:r>
                    </a:p>
                  </a:txBody>
                  <a:tcPr marL="0" marR="0" marT="10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3EB5454-6904-4B31-92DC-49A064489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C934-C76E-47E4-83AC-24E21DA288C1}" type="slidenum">
              <a:rPr lang="cs-CZ" smtClean="0"/>
              <a:t>7</a:t>
            </a:fld>
            <a:endParaRPr lang="cs-CZ"/>
          </a:p>
        </p:txBody>
      </p:sp>
      <p:pic>
        <p:nvPicPr>
          <p:cNvPr id="10" name="úvod7-1">
            <a:hlinkClick r:id="" action="ppaction://media"/>
            <a:extLst>
              <a:ext uri="{FF2B5EF4-FFF2-40B4-BE49-F238E27FC236}">
                <a16:creationId xmlns:a16="http://schemas.microsoft.com/office/drawing/2014/main" id="{C9DC00F1-74C7-43BD-AE6E-0FC05F8A89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7156" y="103769"/>
            <a:ext cx="340864" cy="340864"/>
          </a:xfrm>
          <a:prstGeom prst="rect">
            <a:avLst/>
          </a:prstGeom>
        </p:spPr>
      </p:pic>
      <p:pic>
        <p:nvPicPr>
          <p:cNvPr id="11" name="úvod7-2">
            <a:hlinkClick r:id="" action="ppaction://media"/>
            <a:extLst>
              <a:ext uri="{FF2B5EF4-FFF2-40B4-BE49-F238E27FC236}">
                <a16:creationId xmlns:a16="http://schemas.microsoft.com/office/drawing/2014/main" id="{41411795-EEAC-462F-A7E3-D05B81FE86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7156" y="1919581"/>
            <a:ext cx="376723" cy="3767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80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70201" y="151902"/>
            <a:ext cx="1714198" cy="16937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6061" rIns="0" bIns="0" rtlCol="0" anchor="ctr">
            <a:spAutoFit/>
          </a:bodyPr>
          <a:lstStyle/>
          <a:p>
            <a:pPr marL="6733">
              <a:lnSpc>
                <a:spcPct val="100000"/>
              </a:lnSpc>
              <a:spcBef>
                <a:spcPts val="48"/>
              </a:spcBef>
              <a:tabLst>
                <a:tab pos="538163" algn="l"/>
              </a:tabLst>
            </a:pPr>
            <a:r>
              <a:rPr sz="1061" b="1" spc="-3" dirty="0">
                <a:solidFill>
                  <a:srgbClr val="FF0000"/>
                </a:solidFill>
                <a:latin typeface="Verdana"/>
                <a:cs typeface="Verdana"/>
              </a:rPr>
              <a:t>Fundamentální</a:t>
            </a:r>
            <a:r>
              <a:rPr sz="1061" b="1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061" b="1" dirty="0">
                <a:solidFill>
                  <a:srgbClr val="FF0000"/>
                </a:solidFill>
                <a:latin typeface="Verdana"/>
                <a:cs typeface="Verdana"/>
              </a:rPr>
              <a:t>částice</a:t>
            </a:r>
            <a:endParaRPr sz="1061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2404" y="524092"/>
            <a:ext cx="4691400" cy="48919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2693" rIns="0" bIns="0" rtlCol="0">
            <a:spAutoFit/>
          </a:bodyPr>
          <a:lstStyle/>
          <a:p>
            <a:pPr marL="6733" marR="2693">
              <a:lnSpc>
                <a:spcPct val="103000"/>
              </a:lnSpc>
              <a:spcBef>
                <a:spcPts val="22"/>
              </a:spcBef>
            </a:pPr>
            <a:r>
              <a:rPr sz="743" spc="-5" dirty="0">
                <a:latin typeface="Verdana"/>
                <a:cs typeface="Verdana"/>
              </a:rPr>
              <a:t>Velký </a:t>
            </a:r>
            <a:r>
              <a:rPr sz="743" spc="-3" dirty="0">
                <a:latin typeface="Verdana"/>
                <a:cs typeface="Verdana"/>
              </a:rPr>
              <a:t>počet hadronů a antihadronů </a:t>
            </a:r>
            <a:r>
              <a:rPr sz="743" spc="-5" dirty="0">
                <a:latin typeface="Verdana"/>
                <a:cs typeface="Verdana"/>
              </a:rPr>
              <a:t>je dán představou </a:t>
            </a:r>
            <a:r>
              <a:rPr sz="743" spc="-3" dirty="0">
                <a:latin typeface="Verdana"/>
                <a:cs typeface="Verdana"/>
              </a:rPr>
              <a:t>o </a:t>
            </a:r>
            <a:r>
              <a:rPr sz="743" spc="-5" dirty="0">
                <a:latin typeface="Verdana"/>
                <a:cs typeface="Verdana"/>
              </a:rPr>
              <a:t>jejich </a:t>
            </a:r>
            <a:r>
              <a:rPr sz="743" spc="-3" dirty="0">
                <a:latin typeface="Verdana"/>
                <a:cs typeface="Verdana"/>
              </a:rPr>
              <a:t>vnitřní struktuře, </a:t>
            </a:r>
            <a:r>
              <a:rPr sz="743" spc="-5" dirty="0">
                <a:latin typeface="Verdana"/>
                <a:cs typeface="Verdana"/>
              </a:rPr>
              <a:t>které </a:t>
            </a:r>
            <a:r>
              <a:rPr sz="743" spc="-3" dirty="0">
                <a:latin typeface="Verdana"/>
                <a:cs typeface="Verdana"/>
              </a:rPr>
              <a:t>jsou tvořeny  </a:t>
            </a:r>
            <a:r>
              <a:rPr sz="743" spc="-5" dirty="0">
                <a:latin typeface="Verdana"/>
                <a:cs typeface="Verdana"/>
              </a:rPr>
              <a:t>malým </a:t>
            </a:r>
            <a:r>
              <a:rPr sz="743" spc="-3" dirty="0">
                <a:latin typeface="Verdana"/>
                <a:cs typeface="Verdana"/>
              </a:rPr>
              <a:t>počtem </a:t>
            </a:r>
            <a:r>
              <a:rPr sz="743" b="1" i="1" spc="-3" dirty="0">
                <a:latin typeface="Verdana"/>
                <a:cs typeface="Verdana"/>
              </a:rPr>
              <a:t>fundamentálních </a:t>
            </a:r>
            <a:r>
              <a:rPr sz="743" b="1" i="1" spc="-5" dirty="0">
                <a:latin typeface="Verdana"/>
                <a:cs typeface="Verdana"/>
              </a:rPr>
              <a:t>částic </a:t>
            </a:r>
            <a:r>
              <a:rPr sz="743" b="1" i="1" spc="-3" dirty="0">
                <a:latin typeface="Verdana"/>
                <a:cs typeface="Verdana"/>
              </a:rPr>
              <a:t>druhého </a:t>
            </a:r>
            <a:r>
              <a:rPr sz="743" b="1" i="1" dirty="0">
                <a:latin typeface="Verdana"/>
                <a:cs typeface="Verdana"/>
              </a:rPr>
              <a:t>typu</a:t>
            </a:r>
            <a:r>
              <a:rPr sz="743" dirty="0">
                <a:latin typeface="Verdana"/>
                <a:cs typeface="Verdana"/>
              </a:rPr>
              <a:t>, tzv.</a:t>
            </a:r>
            <a:r>
              <a:rPr sz="743" spc="13" dirty="0">
                <a:latin typeface="Verdana"/>
                <a:cs typeface="Verdana"/>
              </a:rPr>
              <a:t> </a:t>
            </a:r>
            <a:r>
              <a:rPr sz="1061" b="1" spc="-3" dirty="0">
                <a:solidFill>
                  <a:srgbClr val="00AFEF"/>
                </a:solidFill>
                <a:latin typeface="Verdana"/>
                <a:cs typeface="Verdana"/>
              </a:rPr>
              <a:t>kvarků</a:t>
            </a:r>
            <a:endParaRPr sz="1061" dirty="0">
              <a:latin typeface="Verdana"/>
              <a:cs typeface="Verdana"/>
            </a:endParaRPr>
          </a:p>
          <a:p>
            <a:pPr marL="6733">
              <a:spcBef>
                <a:spcPts val="756"/>
              </a:spcBef>
            </a:pPr>
            <a:r>
              <a:rPr sz="637" b="1" spc="-3" dirty="0">
                <a:latin typeface="Verdana"/>
                <a:cs typeface="Verdana"/>
              </a:rPr>
              <a:t>(je </a:t>
            </a:r>
            <a:r>
              <a:rPr sz="637" b="1" spc="-5" dirty="0">
                <a:latin typeface="Verdana"/>
                <a:cs typeface="Verdana"/>
              </a:rPr>
              <a:t>jich </a:t>
            </a:r>
            <a:r>
              <a:rPr sz="637" b="1" dirty="0">
                <a:latin typeface="Verdana"/>
                <a:cs typeface="Verdana"/>
              </a:rPr>
              <a:t>6 druhů, </a:t>
            </a:r>
            <a:r>
              <a:rPr sz="637" b="1" spc="-3" dirty="0">
                <a:latin typeface="Verdana"/>
                <a:cs typeface="Verdana"/>
              </a:rPr>
              <a:t>mají baryonové číslo B= 1/3 </a:t>
            </a:r>
            <a:r>
              <a:rPr sz="637" b="1" dirty="0">
                <a:latin typeface="Verdana"/>
                <a:cs typeface="Verdana"/>
              </a:rPr>
              <a:t>a zlomkový </a:t>
            </a:r>
            <a:r>
              <a:rPr sz="637" b="1" spc="-3" dirty="0">
                <a:latin typeface="Verdana"/>
                <a:cs typeface="Verdana"/>
              </a:rPr>
              <a:t>elektrický </a:t>
            </a:r>
            <a:r>
              <a:rPr sz="637" b="1" spc="-5" dirty="0">
                <a:latin typeface="Verdana"/>
                <a:cs typeface="Verdana"/>
              </a:rPr>
              <a:t>náboj </a:t>
            </a:r>
            <a:r>
              <a:rPr sz="637" b="1" dirty="0">
                <a:latin typeface="Verdana"/>
                <a:cs typeface="Verdana"/>
              </a:rPr>
              <a:t>Z= </a:t>
            </a:r>
            <a:r>
              <a:rPr sz="637" b="1" spc="-3" dirty="0">
                <a:latin typeface="Verdana"/>
                <a:cs typeface="Verdana"/>
              </a:rPr>
              <a:t>2/3 </a:t>
            </a:r>
            <a:r>
              <a:rPr sz="637" b="1" spc="-3" dirty="0" err="1">
                <a:latin typeface="Verdana"/>
                <a:cs typeface="Verdana"/>
              </a:rPr>
              <a:t>nebo</a:t>
            </a:r>
            <a:r>
              <a:rPr sz="637" b="1" spc="-3" dirty="0">
                <a:latin typeface="Verdana"/>
                <a:cs typeface="Verdana"/>
              </a:rPr>
              <a:t> </a:t>
            </a:r>
            <a:r>
              <a:rPr sz="637" b="1" dirty="0">
                <a:latin typeface="Verdana"/>
                <a:cs typeface="Verdana"/>
              </a:rPr>
              <a:t>-</a:t>
            </a:r>
            <a:r>
              <a:rPr sz="637" b="1" spc="-3" dirty="0">
                <a:latin typeface="Verdana"/>
                <a:cs typeface="Verdana"/>
              </a:rPr>
              <a:t>1/3)</a:t>
            </a:r>
            <a:endParaRPr sz="637" dirty="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62884" y="1260903"/>
            <a:ext cx="2588022" cy="14462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6061" rIns="0" bIns="0" rtlCol="0">
            <a:spAutoFit/>
          </a:bodyPr>
          <a:lstStyle/>
          <a:p>
            <a:pPr marL="6733">
              <a:spcBef>
                <a:spcPts val="48"/>
              </a:spcBef>
            </a:pPr>
            <a:r>
              <a:rPr sz="900" b="1" spc="-5" dirty="0">
                <a:solidFill>
                  <a:srgbClr val="0000FF"/>
                </a:solidFill>
                <a:latin typeface="Verdana"/>
                <a:cs typeface="Verdana"/>
              </a:rPr>
              <a:t>Označení </a:t>
            </a:r>
            <a:r>
              <a:rPr sz="900" b="1" spc="-3" dirty="0" err="1">
                <a:solidFill>
                  <a:srgbClr val="0000FF"/>
                </a:solidFill>
                <a:latin typeface="Verdana"/>
                <a:cs typeface="Verdana"/>
              </a:rPr>
              <a:t>kvarků</a:t>
            </a:r>
            <a:r>
              <a:rPr sz="900" b="1" spc="-3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lang="cs-CZ" sz="900" b="1" spc="-3" dirty="0">
                <a:solidFill>
                  <a:srgbClr val="0000FF"/>
                </a:solidFill>
                <a:latin typeface="Verdana"/>
                <a:cs typeface="Verdana"/>
              </a:rPr>
              <a:t>a jejich vlastnosti</a:t>
            </a:r>
            <a:endParaRPr sz="800" dirty="0">
              <a:latin typeface="Verdana"/>
              <a:cs typeface="Verdana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3132706"/>
              </p:ext>
            </p:extLst>
          </p:nvPr>
        </p:nvGraphicFramePr>
        <p:xfrm>
          <a:off x="162403" y="1800225"/>
          <a:ext cx="1726161" cy="100274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53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2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1292">
                <a:tc>
                  <a:txBody>
                    <a:bodyPr/>
                    <a:lstStyle/>
                    <a:p>
                      <a:pPr marL="4572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700" b="1" spc="-5" dirty="0">
                          <a:latin typeface="Verdana"/>
                          <a:cs typeface="Verdana"/>
                        </a:rPr>
                        <a:t>nábojové</a:t>
                      </a:r>
                      <a:r>
                        <a:rPr sz="700" b="1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spc="-5" dirty="0">
                          <a:latin typeface="Verdana"/>
                          <a:cs typeface="Verdana"/>
                        </a:rPr>
                        <a:t>číslo</a:t>
                      </a:r>
                      <a:endParaRPr sz="700" dirty="0">
                        <a:latin typeface="Verdana"/>
                        <a:cs typeface="Verdana"/>
                      </a:endParaRPr>
                    </a:p>
                  </a:txBody>
                  <a:tcPr marL="0" marR="0" marT="134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700" b="1" dirty="0">
                          <a:latin typeface="Verdana"/>
                          <a:cs typeface="Verdana"/>
                        </a:rPr>
                        <a:t>Z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134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9389">
                <a:tc>
                  <a:txBody>
                    <a:bodyPr/>
                    <a:lstStyle/>
                    <a:p>
                      <a:pPr marL="4572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700" b="1" spc="-5" dirty="0">
                          <a:latin typeface="Verdana"/>
                          <a:cs typeface="Verdana"/>
                        </a:rPr>
                        <a:t>podivnost</a:t>
                      </a:r>
                      <a:r>
                        <a:rPr sz="700" b="1" spc="-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spc="-5" dirty="0">
                          <a:latin typeface="Verdana"/>
                          <a:cs typeface="Verdana"/>
                        </a:rPr>
                        <a:t>(strangeness)</a:t>
                      </a:r>
                      <a:endParaRPr sz="700" dirty="0">
                        <a:latin typeface="Verdana"/>
                        <a:cs typeface="Verdana"/>
                      </a:endParaRPr>
                    </a:p>
                  </a:txBody>
                  <a:tcPr marL="0" marR="0" marT="168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700" b="1" dirty="0">
                          <a:latin typeface="Verdana"/>
                          <a:cs typeface="Verdana"/>
                        </a:rPr>
                        <a:t>S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168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1292">
                <a:tc>
                  <a:txBody>
                    <a:bodyPr/>
                    <a:lstStyle/>
                    <a:p>
                      <a:pPr marL="4572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700" b="1" dirty="0">
                          <a:latin typeface="Verdana"/>
                          <a:cs typeface="Verdana"/>
                        </a:rPr>
                        <a:t>půvab</a:t>
                      </a:r>
                      <a:r>
                        <a:rPr sz="700" b="1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spc="-5" dirty="0">
                          <a:latin typeface="Verdana"/>
                          <a:cs typeface="Verdana"/>
                        </a:rPr>
                        <a:t>(charm)</a:t>
                      </a:r>
                      <a:endParaRPr sz="700" dirty="0">
                        <a:latin typeface="Verdana"/>
                        <a:cs typeface="Verdana"/>
                      </a:endParaRPr>
                    </a:p>
                  </a:txBody>
                  <a:tcPr marL="0" marR="0" marT="168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700" b="1" dirty="0">
                          <a:latin typeface="Verdana"/>
                          <a:cs typeface="Verdana"/>
                        </a:rPr>
                        <a:t>C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168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1551">
                <a:tc>
                  <a:txBody>
                    <a:bodyPr/>
                    <a:lstStyle/>
                    <a:p>
                      <a:pPr marL="4572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700" b="1" spc="-5" dirty="0">
                          <a:latin typeface="Verdana"/>
                          <a:cs typeface="Verdana"/>
                        </a:rPr>
                        <a:t>krása</a:t>
                      </a:r>
                      <a:r>
                        <a:rPr sz="700" b="1" spc="-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spc="-5" dirty="0">
                          <a:latin typeface="Verdana"/>
                          <a:cs typeface="Verdana"/>
                        </a:rPr>
                        <a:t>(beauty)</a:t>
                      </a:r>
                      <a:endParaRPr sz="700" dirty="0">
                        <a:latin typeface="Verdana"/>
                        <a:cs typeface="Verdana"/>
                      </a:endParaRPr>
                    </a:p>
                  </a:txBody>
                  <a:tcPr marL="0" marR="0" marT="134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700" b="1" dirty="0">
                          <a:latin typeface="Verdana"/>
                          <a:cs typeface="Verdana"/>
                        </a:rPr>
                        <a:t>B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134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9217">
                <a:tc>
                  <a:txBody>
                    <a:bodyPr/>
                    <a:lstStyle/>
                    <a:p>
                      <a:pPr marL="4572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700" b="1" spc="-5" dirty="0">
                          <a:latin typeface="Verdana"/>
                          <a:cs typeface="Verdana"/>
                        </a:rPr>
                        <a:t>pravda</a:t>
                      </a:r>
                      <a:r>
                        <a:rPr sz="700" b="1" spc="-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700" b="1" dirty="0">
                          <a:latin typeface="Verdana"/>
                          <a:cs typeface="Verdana"/>
                        </a:rPr>
                        <a:t>(truth)</a:t>
                      </a:r>
                      <a:endParaRPr sz="700" dirty="0">
                        <a:latin typeface="Verdana"/>
                        <a:cs typeface="Verdana"/>
                      </a:endParaRPr>
                    </a:p>
                  </a:txBody>
                  <a:tcPr marL="0" marR="0" marT="168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700" b="1" dirty="0">
                          <a:latin typeface="Verdana"/>
                          <a:cs typeface="Verdana"/>
                        </a:rPr>
                        <a:t>T</a:t>
                      </a:r>
                      <a:endParaRPr sz="700" dirty="0">
                        <a:latin typeface="Verdana"/>
                        <a:cs typeface="Verdana"/>
                      </a:endParaRPr>
                    </a:p>
                  </a:txBody>
                  <a:tcPr marL="0" marR="0" marT="168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341206"/>
              </p:ext>
            </p:extLst>
          </p:nvPr>
        </p:nvGraphicFramePr>
        <p:xfrm>
          <a:off x="2501981" y="1588302"/>
          <a:ext cx="2237360" cy="15708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0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74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99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272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800" b="1" spc="-5" dirty="0">
                          <a:latin typeface="Verdana"/>
                          <a:cs typeface="Verdana"/>
                        </a:rPr>
                        <a:t>kvark</a:t>
                      </a:r>
                      <a:endParaRPr sz="800" dirty="0">
                        <a:latin typeface="Verdana"/>
                        <a:cs typeface="Verdana"/>
                      </a:endParaRPr>
                    </a:p>
                  </a:txBody>
                  <a:tcPr marL="0" marR="0" marT="471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335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cs-CZ" sz="800" b="1" spc="5" dirty="0">
                          <a:latin typeface="Verdana"/>
                          <a:cs typeface="Verdana"/>
                        </a:rPr>
                        <a:t>v</a:t>
                      </a:r>
                      <a:r>
                        <a:rPr sz="800" b="1" spc="5" dirty="0" err="1">
                          <a:latin typeface="Verdana"/>
                          <a:cs typeface="Verdana"/>
                        </a:rPr>
                        <a:t>ůně</a:t>
                      </a:r>
                      <a:endParaRPr lang="cs-CZ" sz="800" b="1" spc="5" dirty="0">
                        <a:latin typeface="Verdana"/>
                        <a:cs typeface="Verdana"/>
                      </a:endParaRPr>
                    </a:p>
                    <a:p>
                      <a:pPr marL="17335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cs-CZ" sz="800" b="1" spc="5" dirty="0">
                          <a:latin typeface="Verdana"/>
                          <a:cs typeface="Verdana"/>
                        </a:rPr>
                        <a:t>(</a:t>
                      </a:r>
                      <a:r>
                        <a:rPr lang="cs-CZ" sz="800" b="1" spc="5" dirty="0" err="1">
                          <a:latin typeface="Verdana"/>
                          <a:cs typeface="Verdana"/>
                        </a:rPr>
                        <a:t>flavour</a:t>
                      </a:r>
                      <a:r>
                        <a:rPr lang="cs-CZ" sz="800" b="1" spc="5" dirty="0">
                          <a:latin typeface="Verdana"/>
                          <a:cs typeface="Verdana"/>
                        </a:rPr>
                        <a:t>)</a:t>
                      </a:r>
                      <a:endParaRPr sz="800" dirty="0">
                        <a:latin typeface="Verdana"/>
                        <a:cs typeface="Verdana"/>
                      </a:endParaRPr>
                    </a:p>
                  </a:txBody>
                  <a:tcPr marL="0" marR="0" marT="471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00" marR="102870" indent="-271780">
                        <a:lnSpc>
                          <a:spcPct val="101699"/>
                        </a:lnSpc>
                        <a:spcBef>
                          <a:spcPts val="45"/>
                        </a:spcBef>
                      </a:pPr>
                      <a:r>
                        <a:rPr lang="cs-CZ" sz="800" b="1" spc="-5" dirty="0">
                          <a:latin typeface="Verdana"/>
                          <a:cs typeface="Verdana"/>
                        </a:rPr>
                        <a:t>h</a:t>
                      </a:r>
                      <a:r>
                        <a:rPr sz="800" b="1" spc="-5" dirty="0" err="1">
                          <a:latin typeface="Verdana"/>
                          <a:cs typeface="Verdana"/>
                        </a:rPr>
                        <a:t>m</a:t>
                      </a:r>
                      <a:r>
                        <a:rPr sz="800" b="1" spc="-10" dirty="0" err="1">
                          <a:latin typeface="Verdana"/>
                          <a:cs typeface="Verdana"/>
                        </a:rPr>
                        <a:t>o</a:t>
                      </a:r>
                      <a:r>
                        <a:rPr sz="800" b="1" dirty="0" err="1">
                          <a:latin typeface="Verdana"/>
                          <a:cs typeface="Verdana"/>
                        </a:rPr>
                        <a:t>t</a:t>
                      </a:r>
                      <a:r>
                        <a:rPr sz="800" b="1" spc="5" dirty="0" err="1">
                          <a:latin typeface="Verdana"/>
                          <a:cs typeface="Verdana"/>
                        </a:rPr>
                        <a:t>n</a:t>
                      </a:r>
                      <a:r>
                        <a:rPr sz="800" b="1" spc="-10" dirty="0" err="1">
                          <a:latin typeface="Verdana"/>
                          <a:cs typeface="Verdana"/>
                        </a:rPr>
                        <a:t>o</a:t>
                      </a:r>
                      <a:r>
                        <a:rPr sz="800" b="1" spc="5" dirty="0" err="1">
                          <a:latin typeface="Verdana"/>
                          <a:cs typeface="Verdana"/>
                        </a:rPr>
                        <a:t>s</a:t>
                      </a:r>
                      <a:r>
                        <a:rPr sz="800" b="1" dirty="0" err="1">
                          <a:latin typeface="Verdana"/>
                          <a:cs typeface="Verdana"/>
                        </a:rPr>
                        <a:t>t</a:t>
                      </a:r>
                      <a:endParaRPr lang="cs-CZ" sz="800" b="1" dirty="0">
                        <a:latin typeface="Verdana"/>
                        <a:cs typeface="Verdana"/>
                      </a:endParaRPr>
                    </a:p>
                    <a:p>
                      <a:pPr marL="381000" marR="102870" indent="-271780">
                        <a:lnSpc>
                          <a:spcPct val="101699"/>
                        </a:lnSpc>
                        <a:spcBef>
                          <a:spcPts val="45"/>
                        </a:spcBef>
                      </a:pPr>
                      <a:r>
                        <a:rPr sz="800" b="1" spc="-5" dirty="0">
                          <a:latin typeface="Verdana"/>
                          <a:cs typeface="Verdana"/>
                        </a:rPr>
                        <a:t>(u)</a:t>
                      </a:r>
                      <a:endParaRPr sz="800" dirty="0">
                        <a:latin typeface="Verdana"/>
                        <a:cs typeface="Verdana"/>
                      </a:endParaRPr>
                    </a:p>
                  </a:txBody>
                  <a:tcPr marL="0" marR="0" marT="3031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176">
                <a:tc>
                  <a:txBody>
                    <a:bodyPr/>
                    <a:lstStyle/>
                    <a:p>
                      <a:pPr algn="ctr">
                        <a:lnSpc>
                          <a:spcPts val="1835"/>
                        </a:lnSpc>
                        <a:spcBef>
                          <a:spcPts val="130"/>
                        </a:spcBef>
                      </a:pPr>
                      <a:r>
                        <a:rPr sz="900" b="1" i="1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d</a:t>
                      </a:r>
                      <a:endParaRPr sz="900" dirty="0">
                        <a:latin typeface="Verdana"/>
                        <a:cs typeface="Verdana"/>
                      </a:endParaRPr>
                    </a:p>
                  </a:txBody>
                  <a:tcPr marL="0" marR="0" marT="875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700" b="1" spc="-5" dirty="0">
                          <a:latin typeface="Verdana"/>
                          <a:cs typeface="Verdana"/>
                        </a:rPr>
                        <a:t>down</a:t>
                      </a:r>
                      <a:endParaRPr sz="700" dirty="0">
                        <a:latin typeface="Verdana"/>
                        <a:cs typeface="Verdana"/>
                      </a:endParaRPr>
                    </a:p>
                  </a:txBody>
                  <a:tcPr marL="0" marR="0" marT="639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700" b="1" spc="-5" dirty="0">
                          <a:latin typeface="Verdana"/>
                          <a:cs typeface="Verdana"/>
                        </a:rPr>
                        <a:t>0,0086</a:t>
                      </a:r>
                      <a:endParaRPr sz="700" dirty="0">
                        <a:latin typeface="Verdana"/>
                        <a:cs typeface="Verdana"/>
                      </a:endParaRPr>
                    </a:p>
                  </a:txBody>
                  <a:tcPr marL="0" marR="0" marT="639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126">
                <a:tc>
                  <a:txBody>
                    <a:bodyPr/>
                    <a:lstStyle/>
                    <a:p>
                      <a:pPr marL="1905" algn="ctr">
                        <a:lnSpc>
                          <a:spcPts val="1835"/>
                        </a:lnSpc>
                        <a:spcBef>
                          <a:spcPts val="55"/>
                        </a:spcBef>
                      </a:pPr>
                      <a:r>
                        <a:rPr sz="900" b="1" i="1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u</a:t>
                      </a:r>
                      <a:endParaRPr sz="900" dirty="0">
                        <a:latin typeface="Verdana"/>
                        <a:cs typeface="Verdana"/>
                      </a:endParaRPr>
                    </a:p>
                  </a:txBody>
                  <a:tcPr marL="0" marR="0" marT="370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700" b="1" spc="5" dirty="0">
                          <a:latin typeface="Verdana"/>
                          <a:cs typeface="Verdana"/>
                        </a:rPr>
                        <a:t>up</a:t>
                      </a:r>
                      <a:endParaRPr sz="700" dirty="0">
                        <a:latin typeface="Verdana"/>
                        <a:cs typeface="Verdana"/>
                      </a:endParaRPr>
                    </a:p>
                  </a:txBody>
                  <a:tcPr marL="0" marR="0" marT="168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700" b="1" spc="-5" dirty="0">
                          <a:latin typeface="Verdana"/>
                          <a:cs typeface="Verdana"/>
                        </a:rPr>
                        <a:t>0,0054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168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5126">
                <a:tc>
                  <a:txBody>
                    <a:bodyPr/>
                    <a:lstStyle/>
                    <a:p>
                      <a:pPr algn="ctr">
                        <a:lnSpc>
                          <a:spcPts val="1835"/>
                        </a:lnSpc>
                        <a:spcBef>
                          <a:spcPts val="55"/>
                        </a:spcBef>
                      </a:pPr>
                      <a:r>
                        <a:rPr sz="900" b="1" i="1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s</a:t>
                      </a:r>
                      <a:endParaRPr sz="900" dirty="0">
                        <a:latin typeface="Verdana"/>
                        <a:cs typeface="Verdana"/>
                      </a:endParaRPr>
                    </a:p>
                  </a:txBody>
                  <a:tcPr marL="0" marR="0" marT="370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700" b="1" spc="-5" dirty="0">
                          <a:latin typeface="Verdana"/>
                          <a:cs typeface="Verdana"/>
                        </a:rPr>
                        <a:t>strange</a:t>
                      </a:r>
                      <a:endParaRPr sz="700" dirty="0">
                        <a:latin typeface="Verdana"/>
                        <a:cs typeface="Verdana"/>
                      </a:endParaRPr>
                    </a:p>
                  </a:txBody>
                  <a:tcPr marL="0" marR="0" marT="168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700" b="1" dirty="0">
                          <a:latin typeface="Verdana"/>
                          <a:cs typeface="Verdana"/>
                        </a:rPr>
                        <a:t>0,17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168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5126">
                <a:tc>
                  <a:txBody>
                    <a:bodyPr/>
                    <a:lstStyle/>
                    <a:p>
                      <a:pPr marL="635" algn="ctr">
                        <a:lnSpc>
                          <a:spcPts val="1835"/>
                        </a:lnSpc>
                        <a:spcBef>
                          <a:spcPts val="55"/>
                        </a:spcBef>
                      </a:pPr>
                      <a:r>
                        <a:rPr sz="900" b="1" i="1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c</a:t>
                      </a:r>
                      <a:endParaRPr sz="900">
                        <a:latin typeface="Verdana"/>
                        <a:cs typeface="Verdana"/>
                      </a:endParaRPr>
                    </a:p>
                  </a:txBody>
                  <a:tcPr marL="0" marR="0" marT="370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700" b="1" spc="-10" dirty="0">
                          <a:latin typeface="Verdana"/>
                          <a:cs typeface="Verdana"/>
                        </a:rPr>
                        <a:t>charm</a:t>
                      </a:r>
                      <a:endParaRPr sz="700" dirty="0">
                        <a:latin typeface="Verdana"/>
                        <a:cs typeface="Verdana"/>
                      </a:endParaRPr>
                    </a:p>
                  </a:txBody>
                  <a:tcPr marL="0" marR="0" marT="168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700" b="1" dirty="0">
                          <a:latin typeface="Verdana"/>
                          <a:cs typeface="Verdana"/>
                        </a:rPr>
                        <a:t>1,61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168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5126">
                <a:tc>
                  <a:txBody>
                    <a:bodyPr/>
                    <a:lstStyle/>
                    <a:p>
                      <a:pPr algn="ctr">
                        <a:lnSpc>
                          <a:spcPts val="1835"/>
                        </a:lnSpc>
                        <a:spcBef>
                          <a:spcPts val="55"/>
                        </a:spcBef>
                      </a:pPr>
                      <a:r>
                        <a:rPr sz="900" b="1" i="1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b</a:t>
                      </a:r>
                      <a:endParaRPr sz="900">
                        <a:latin typeface="Verdana"/>
                        <a:cs typeface="Verdana"/>
                      </a:endParaRPr>
                    </a:p>
                  </a:txBody>
                  <a:tcPr marL="0" marR="0" marT="370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700" b="1" spc="-5" dirty="0">
                          <a:latin typeface="Verdana"/>
                          <a:cs typeface="Verdana"/>
                        </a:rPr>
                        <a:t>bottom</a:t>
                      </a:r>
                      <a:endParaRPr sz="700" dirty="0">
                        <a:latin typeface="Verdana"/>
                        <a:cs typeface="Verdana"/>
                      </a:endParaRPr>
                    </a:p>
                  </a:txBody>
                  <a:tcPr marL="0" marR="0" marT="134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700" b="1" dirty="0">
                          <a:latin typeface="Verdana"/>
                          <a:cs typeface="Verdana"/>
                        </a:rPr>
                        <a:t>4,56</a:t>
                      </a:r>
                      <a:endParaRPr sz="700" dirty="0">
                        <a:latin typeface="Verdana"/>
                        <a:cs typeface="Verdana"/>
                      </a:endParaRPr>
                    </a:p>
                  </a:txBody>
                  <a:tcPr marL="0" marR="0" marT="134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5126">
                <a:tc>
                  <a:txBody>
                    <a:bodyPr/>
                    <a:lstStyle/>
                    <a:p>
                      <a:pPr marL="1270" algn="ctr">
                        <a:lnSpc>
                          <a:spcPts val="1835"/>
                        </a:lnSpc>
                        <a:spcBef>
                          <a:spcPts val="55"/>
                        </a:spcBef>
                      </a:pPr>
                      <a:r>
                        <a:rPr sz="900" b="1" i="1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t</a:t>
                      </a:r>
                      <a:r>
                        <a:rPr sz="900" b="1" i="1" spc="-25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400" b="1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(1994)</a:t>
                      </a:r>
                      <a:endParaRPr sz="400">
                        <a:latin typeface="Verdana"/>
                        <a:cs typeface="Verdana"/>
                      </a:endParaRPr>
                    </a:p>
                  </a:txBody>
                  <a:tcPr marL="0" marR="0" marT="370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700" b="1" spc="-5" dirty="0">
                          <a:latin typeface="Verdana"/>
                          <a:cs typeface="Verdana"/>
                        </a:rPr>
                        <a:t>top</a:t>
                      </a:r>
                      <a:endParaRPr sz="700">
                        <a:latin typeface="Verdana"/>
                        <a:cs typeface="Verdana"/>
                      </a:endParaRPr>
                    </a:p>
                  </a:txBody>
                  <a:tcPr marL="0" marR="0" marT="168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700" b="1" spc="10" dirty="0">
                          <a:latin typeface="Verdana"/>
                          <a:cs typeface="Verdana"/>
                        </a:rPr>
                        <a:t>193</a:t>
                      </a:r>
                      <a:endParaRPr sz="700" dirty="0">
                        <a:latin typeface="Verdana"/>
                        <a:cs typeface="Verdana"/>
                      </a:endParaRPr>
                    </a:p>
                  </a:txBody>
                  <a:tcPr marL="0" marR="0" marT="168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C1976C9-61FF-4A9F-8644-ED6E1D482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C934-C76E-47E4-83AC-24E21DA288C1}" type="slidenum">
              <a:rPr lang="cs-CZ" smtClean="0"/>
              <a:t>8</a:t>
            </a:fld>
            <a:endParaRPr lang="cs-CZ"/>
          </a:p>
        </p:txBody>
      </p:sp>
      <p:pic>
        <p:nvPicPr>
          <p:cNvPr id="8" name="úvod8-1">
            <a:hlinkClick r:id="" action="ppaction://media"/>
            <a:extLst>
              <a:ext uri="{FF2B5EF4-FFF2-40B4-BE49-F238E27FC236}">
                <a16:creationId xmlns:a16="http://schemas.microsoft.com/office/drawing/2014/main" id="{E2C561D6-CD41-4600-B846-41F356D322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20940" y="108466"/>
            <a:ext cx="332863" cy="3328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5367" y="144997"/>
            <a:ext cx="2776859" cy="15363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6734" rIns="0" bIns="0" rtlCol="0" anchor="ctr">
            <a:spAutoFit/>
          </a:bodyPr>
          <a:lstStyle/>
          <a:p>
            <a:pPr marL="6733">
              <a:lnSpc>
                <a:spcPct val="100000"/>
              </a:lnSpc>
              <a:spcBef>
                <a:spcPts val="53"/>
              </a:spcBef>
            </a:pPr>
            <a:r>
              <a:rPr sz="954" b="1" spc="-3" dirty="0">
                <a:solidFill>
                  <a:srgbClr val="0000FF"/>
                </a:solidFill>
                <a:latin typeface="Verdana"/>
                <a:cs typeface="Verdana"/>
              </a:rPr>
              <a:t>Pravidla </a:t>
            </a:r>
            <a:r>
              <a:rPr sz="954" b="1" spc="-5" dirty="0">
                <a:solidFill>
                  <a:srgbClr val="0000FF"/>
                </a:solidFill>
                <a:latin typeface="Verdana"/>
                <a:cs typeface="Verdana"/>
              </a:rPr>
              <a:t>pro </a:t>
            </a:r>
            <a:r>
              <a:rPr sz="954" b="1" spc="-3" dirty="0">
                <a:solidFill>
                  <a:srgbClr val="0000FF"/>
                </a:solidFill>
                <a:latin typeface="Verdana"/>
                <a:cs typeface="Verdana"/>
              </a:rPr>
              <a:t>kvarkovou skladbu</a:t>
            </a:r>
            <a:r>
              <a:rPr sz="954" b="1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954" b="1" spc="-3" dirty="0">
                <a:solidFill>
                  <a:srgbClr val="0000FF"/>
                </a:solidFill>
                <a:latin typeface="Verdana"/>
                <a:cs typeface="Verdana"/>
              </a:rPr>
              <a:t>hadronů</a:t>
            </a:r>
            <a:endParaRPr sz="954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3618" y="507929"/>
            <a:ext cx="4604866" cy="23759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2693" rIns="0" bIns="0" rtlCol="0">
            <a:spAutoFit/>
          </a:bodyPr>
          <a:lstStyle/>
          <a:p>
            <a:pPr marL="127605" marR="2693" indent="-121208">
              <a:lnSpc>
                <a:spcPct val="102899"/>
              </a:lnSpc>
              <a:spcBef>
                <a:spcPts val="22"/>
              </a:spcBef>
              <a:buClr>
                <a:srgbClr val="000000"/>
              </a:buClr>
              <a:buFont typeface="Symbol"/>
              <a:buChar char=""/>
              <a:tabLst>
                <a:tab pos="122892" algn="l"/>
                <a:tab pos="123228" algn="l"/>
              </a:tabLst>
            </a:pPr>
            <a:r>
              <a:rPr sz="800" b="1" spc="-3" dirty="0">
                <a:solidFill>
                  <a:srgbClr val="C00000"/>
                </a:solidFill>
                <a:latin typeface="Verdana"/>
                <a:cs typeface="Verdana"/>
              </a:rPr>
              <a:t>baryon</a:t>
            </a:r>
            <a:r>
              <a:rPr sz="743" b="1" spc="-3" dirty="0">
                <a:solidFill>
                  <a:srgbClr val="00AFEF"/>
                </a:solidFill>
                <a:latin typeface="Verdana"/>
                <a:cs typeface="Verdana"/>
              </a:rPr>
              <a:t> </a:t>
            </a:r>
            <a:r>
              <a:rPr sz="743" spc="-5" dirty="0">
                <a:latin typeface="Verdana"/>
                <a:cs typeface="Verdana"/>
              </a:rPr>
              <a:t>obsahuje vždy </a:t>
            </a:r>
            <a:r>
              <a:rPr sz="743" b="1" spc="-9" dirty="0" err="1">
                <a:latin typeface="Verdana"/>
                <a:cs typeface="Verdana"/>
              </a:rPr>
              <a:t>tři</a:t>
            </a:r>
            <a:r>
              <a:rPr sz="743" b="1" spc="-9" dirty="0">
                <a:latin typeface="Verdana"/>
                <a:cs typeface="Verdana"/>
              </a:rPr>
              <a:t> </a:t>
            </a:r>
            <a:r>
              <a:rPr sz="743" b="1" spc="-3" dirty="0" err="1">
                <a:latin typeface="Verdana"/>
                <a:cs typeface="Verdana"/>
              </a:rPr>
              <a:t>kvarky</a:t>
            </a:r>
            <a:r>
              <a:rPr lang="cs-CZ" sz="743" b="1" spc="-3" dirty="0">
                <a:latin typeface="Verdana"/>
                <a:cs typeface="Verdana"/>
              </a:rPr>
              <a:t>,</a:t>
            </a:r>
            <a:r>
              <a:rPr sz="743" b="1" spc="-3" dirty="0">
                <a:latin typeface="Verdana"/>
                <a:cs typeface="Verdana"/>
              </a:rPr>
              <a:t> </a:t>
            </a:r>
            <a:r>
              <a:rPr sz="743" b="1" spc="-5" dirty="0">
                <a:solidFill>
                  <a:srgbClr val="C00000"/>
                </a:solidFill>
                <a:latin typeface="Verdana"/>
                <a:cs typeface="Verdana"/>
              </a:rPr>
              <a:t>antibaryon</a:t>
            </a:r>
            <a:r>
              <a:rPr sz="743" b="1" spc="-5" dirty="0">
                <a:latin typeface="Verdana"/>
                <a:cs typeface="Verdana"/>
              </a:rPr>
              <a:t> </a:t>
            </a:r>
            <a:r>
              <a:rPr sz="743" b="1" spc="-3" dirty="0">
                <a:latin typeface="Verdana"/>
                <a:cs typeface="Verdana"/>
              </a:rPr>
              <a:t>obsahuje </a:t>
            </a:r>
            <a:r>
              <a:rPr sz="743" b="1" spc="-9" dirty="0">
                <a:latin typeface="Verdana"/>
                <a:cs typeface="Verdana"/>
              </a:rPr>
              <a:t>tři </a:t>
            </a:r>
            <a:r>
              <a:rPr sz="743" b="1" spc="-3" dirty="0">
                <a:latin typeface="Verdana"/>
                <a:cs typeface="Verdana"/>
              </a:rPr>
              <a:t>antikvarky </a:t>
            </a:r>
            <a:r>
              <a:rPr sz="743" spc="-3" dirty="0">
                <a:latin typeface="Verdana"/>
                <a:cs typeface="Verdana"/>
              </a:rPr>
              <a:t>(značí </a:t>
            </a:r>
            <a:r>
              <a:rPr sz="743" spc="-5" dirty="0">
                <a:latin typeface="Verdana"/>
                <a:cs typeface="Verdana"/>
              </a:rPr>
              <a:t>se </a:t>
            </a:r>
            <a:r>
              <a:rPr sz="743" spc="-3" dirty="0">
                <a:latin typeface="Verdana"/>
                <a:cs typeface="Verdana"/>
              </a:rPr>
              <a:t>pruhem  nad symbolem</a:t>
            </a:r>
            <a:r>
              <a:rPr sz="743" spc="-9" dirty="0">
                <a:latin typeface="Verdana"/>
                <a:cs typeface="Verdana"/>
              </a:rPr>
              <a:t> </a:t>
            </a:r>
            <a:r>
              <a:rPr sz="743" spc="-3" dirty="0" err="1">
                <a:latin typeface="Verdana"/>
                <a:cs typeface="Verdana"/>
              </a:rPr>
              <a:t>kvarku</a:t>
            </a:r>
            <a:r>
              <a:rPr sz="743" spc="-3" dirty="0">
                <a:latin typeface="Verdana"/>
                <a:cs typeface="Verdana"/>
              </a:rPr>
              <a:t>)</a:t>
            </a:r>
            <a:endParaRPr sz="743" dirty="0">
              <a:latin typeface="Verdana"/>
              <a:cs typeface="Verdana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4396232"/>
              </p:ext>
            </p:extLst>
          </p:nvPr>
        </p:nvGraphicFramePr>
        <p:xfrm>
          <a:off x="523477" y="1237688"/>
          <a:ext cx="2985085" cy="14480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1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2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62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55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44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8300" marR="88265" indent="-271780" algn="ctr">
                        <a:lnSpc>
                          <a:spcPct val="101699"/>
                        </a:lnSpc>
                      </a:pPr>
                      <a:r>
                        <a:rPr sz="800" b="1" spc="5" dirty="0" err="1">
                          <a:latin typeface="Verdana"/>
                          <a:cs typeface="Verdana"/>
                        </a:rPr>
                        <a:t>h</a:t>
                      </a:r>
                      <a:r>
                        <a:rPr sz="800" b="1" spc="-5" dirty="0" err="1">
                          <a:latin typeface="Verdana"/>
                          <a:cs typeface="Verdana"/>
                        </a:rPr>
                        <a:t>m</a:t>
                      </a:r>
                      <a:r>
                        <a:rPr sz="800" b="1" spc="-10" dirty="0" err="1">
                          <a:latin typeface="Verdana"/>
                          <a:cs typeface="Verdana"/>
                        </a:rPr>
                        <a:t>o</a:t>
                      </a:r>
                      <a:r>
                        <a:rPr sz="800" b="1" dirty="0" err="1">
                          <a:latin typeface="Verdana"/>
                          <a:cs typeface="Verdana"/>
                        </a:rPr>
                        <a:t>t</a:t>
                      </a:r>
                      <a:r>
                        <a:rPr sz="800" b="1" spc="5" dirty="0" err="1">
                          <a:latin typeface="Verdana"/>
                          <a:cs typeface="Verdana"/>
                        </a:rPr>
                        <a:t>n</a:t>
                      </a:r>
                      <a:r>
                        <a:rPr sz="800" b="1" spc="-10" dirty="0" err="1">
                          <a:latin typeface="Verdana"/>
                          <a:cs typeface="Verdana"/>
                        </a:rPr>
                        <a:t>o</a:t>
                      </a:r>
                      <a:r>
                        <a:rPr sz="800" b="1" spc="5" dirty="0" err="1">
                          <a:latin typeface="Verdana"/>
                          <a:cs typeface="Verdana"/>
                        </a:rPr>
                        <a:t>s</a:t>
                      </a:r>
                      <a:r>
                        <a:rPr sz="800" b="1" dirty="0" err="1">
                          <a:latin typeface="Verdana"/>
                          <a:cs typeface="Verdana"/>
                        </a:rPr>
                        <a:t>t</a:t>
                      </a:r>
                      <a:r>
                        <a:rPr sz="800" b="1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00" b="1" spc="-5" dirty="0">
                          <a:latin typeface="Verdana"/>
                          <a:cs typeface="Verdana"/>
                        </a:rPr>
                        <a:t>(u)</a:t>
                      </a:r>
                      <a:endParaRPr sz="800" dirty="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800" b="1" dirty="0">
                          <a:latin typeface="Verdana"/>
                          <a:cs typeface="Verdana"/>
                        </a:rPr>
                        <a:t>Z</a:t>
                      </a:r>
                      <a:endParaRPr sz="800" dirty="0">
                        <a:latin typeface="Verdana"/>
                        <a:cs typeface="Verdana"/>
                      </a:endParaRPr>
                    </a:p>
                  </a:txBody>
                  <a:tcPr marL="0" marR="0" marT="168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6525" marR="31750" indent="-91440">
                        <a:lnSpc>
                          <a:spcPct val="101699"/>
                        </a:lnSpc>
                      </a:pPr>
                      <a:r>
                        <a:rPr sz="800" b="1" spc="5" dirty="0" err="1">
                          <a:latin typeface="Verdana"/>
                          <a:cs typeface="Verdana"/>
                        </a:rPr>
                        <a:t>k</a:t>
                      </a:r>
                      <a:r>
                        <a:rPr sz="800" b="1" spc="10" dirty="0" err="1">
                          <a:latin typeface="Verdana"/>
                          <a:cs typeface="Verdana"/>
                        </a:rPr>
                        <a:t>v</a:t>
                      </a:r>
                      <a:r>
                        <a:rPr sz="800" b="1" spc="-10" dirty="0" err="1">
                          <a:latin typeface="Verdana"/>
                          <a:cs typeface="Verdana"/>
                        </a:rPr>
                        <a:t>a</a:t>
                      </a:r>
                      <a:r>
                        <a:rPr sz="800" b="1" spc="-5" dirty="0" err="1">
                          <a:latin typeface="Verdana"/>
                          <a:cs typeface="Verdana"/>
                        </a:rPr>
                        <a:t>r</a:t>
                      </a:r>
                      <a:r>
                        <a:rPr sz="800" b="1" spc="10" dirty="0" err="1">
                          <a:latin typeface="Verdana"/>
                          <a:cs typeface="Verdana"/>
                        </a:rPr>
                        <a:t>k</a:t>
                      </a:r>
                      <a:r>
                        <a:rPr sz="800" b="1" spc="-10" dirty="0" err="1">
                          <a:latin typeface="Verdana"/>
                          <a:cs typeface="Verdana"/>
                        </a:rPr>
                        <a:t>o</a:t>
                      </a:r>
                      <a:r>
                        <a:rPr sz="800" b="1" spc="10" dirty="0" err="1">
                          <a:latin typeface="Verdana"/>
                          <a:cs typeface="Verdana"/>
                        </a:rPr>
                        <a:t>v</a:t>
                      </a:r>
                      <a:r>
                        <a:rPr sz="800" b="1" dirty="0" err="1">
                          <a:latin typeface="Verdana"/>
                          <a:cs typeface="Verdana"/>
                        </a:rPr>
                        <a:t>é</a:t>
                      </a:r>
                      <a:r>
                        <a:rPr sz="800" b="1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00" b="1" spc="-5" dirty="0" err="1">
                          <a:latin typeface="Verdana"/>
                          <a:cs typeface="Verdana"/>
                        </a:rPr>
                        <a:t>složení</a:t>
                      </a:r>
                      <a:endParaRPr sz="800" dirty="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599">
                <a:tc>
                  <a:txBody>
                    <a:bodyPr/>
                    <a:lstStyle/>
                    <a:p>
                      <a:pPr marR="288290" algn="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800" b="1" dirty="0">
                          <a:latin typeface="Verdana"/>
                          <a:cs typeface="Verdana"/>
                        </a:rPr>
                        <a:t>p</a:t>
                      </a:r>
                      <a:endParaRPr sz="800" dirty="0">
                        <a:latin typeface="Verdana"/>
                        <a:cs typeface="Verdana"/>
                      </a:endParaRPr>
                    </a:p>
                  </a:txBody>
                  <a:tcPr marL="0" marR="0" marT="134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800" b="1" spc="-5" dirty="0">
                          <a:latin typeface="Verdana"/>
                          <a:cs typeface="Verdana"/>
                        </a:rPr>
                        <a:t>1,0072765</a:t>
                      </a:r>
                      <a:endParaRPr sz="800" dirty="0">
                        <a:latin typeface="Verdana"/>
                        <a:cs typeface="Verdana"/>
                      </a:endParaRPr>
                    </a:p>
                  </a:txBody>
                  <a:tcPr marL="0" marR="0" marT="134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800" b="1" spc="-10" dirty="0">
                          <a:latin typeface="Verdana"/>
                          <a:cs typeface="Verdana"/>
                        </a:rPr>
                        <a:t>+1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134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000" b="1" i="1" spc="-2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uud</a:t>
                      </a:r>
                      <a:endParaRPr sz="1000" dirty="0">
                        <a:latin typeface="Verdana"/>
                        <a:cs typeface="Verdana"/>
                      </a:endParaRPr>
                    </a:p>
                  </a:txBody>
                  <a:tcPr marL="0" marR="0" marT="10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9603">
                <a:tc>
                  <a:txBody>
                    <a:bodyPr/>
                    <a:lstStyle/>
                    <a:p>
                      <a:pPr marR="288925"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800" b="1" dirty="0">
                          <a:latin typeface="Verdana"/>
                          <a:cs typeface="Verdana"/>
                        </a:rPr>
                        <a:t>n</a:t>
                      </a:r>
                      <a:endParaRPr sz="800" dirty="0">
                        <a:latin typeface="Verdana"/>
                        <a:cs typeface="Verdana"/>
                      </a:endParaRPr>
                    </a:p>
                  </a:txBody>
                  <a:tcPr marL="0" marR="0" marT="168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800" b="1" spc="-5" dirty="0">
                          <a:latin typeface="Verdana"/>
                          <a:cs typeface="Verdana"/>
                        </a:rPr>
                        <a:t>1,0086650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168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800" b="1" dirty="0">
                          <a:latin typeface="Verdana"/>
                          <a:cs typeface="Verdana"/>
                        </a:rPr>
                        <a:t>0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168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000" b="1" i="1" spc="-1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udd</a:t>
                      </a:r>
                      <a:endParaRPr sz="1000" dirty="0">
                        <a:latin typeface="Verdana"/>
                        <a:cs typeface="Verdana"/>
                      </a:endParaRPr>
                    </a:p>
                  </a:txBody>
                  <a:tcPr marL="0" marR="0" marT="10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9449">
                <a:tc>
                  <a:txBody>
                    <a:bodyPr/>
                    <a:lstStyle/>
                    <a:p>
                      <a:pPr marR="290195" algn="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800" b="1" dirty="0">
                          <a:latin typeface="Symbol"/>
                          <a:cs typeface="Symbol"/>
                        </a:rPr>
                        <a:t></a:t>
                      </a:r>
                      <a:endParaRPr sz="800" dirty="0">
                        <a:latin typeface="Symbol"/>
                        <a:cs typeface="Symbol"/>
                      </a:endParaRPr>
                    </a:p>
                  </a:txBody>
                  <a:tcPr marL="0" marR="0" marT="134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800" b="1" spc="-5" dirty="0">
                          <a:latin typeface="Verdana"/>
                          <a:cs typeface="Verdana"/>
                        </a:rPr>
                        <a:t>1,198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134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800" b="1" dirty="0">
                          <a:latin typeface="Verdana"/>
                          <a:cs typeface="Verdana"/>
                        </a:rPr>
                        <a:t>0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134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000" b="1" i="1" spc="-1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uds</a:t>
                      </a:r>
                      <a:endParaRPr sz="1000" dirty="0">
                        <a:latin typeface="Verdana"/>
                        <a:cs typeface="Verdana"/>
                      </a:endParaRPr>
                    </a:p>
                  </a:txBody>
                  <a:tcPr marL="0" marR="0" marT="10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599">
                <a:tc>
                  <a:txBody>
                    <a:bodyPr/>
                    <a:lstStyle/>
                    <a:p>
                      <a:pPr marR="249554" algn="r">
                        <a:lnSpc>
                          <a:spcPts val="1055"/>
                        </a:lnSpc>
                      </a:pPr>
                      <a:r>
                        <a:rPr sz="1100" b="1" spc="15" baseline="-18518" dirty="0">
                          <a:latin typeface="Symbol"/>
                          <a:cs typeface="Symbol"/>
                        </a:rPr>
                        <a:t></a:t>
                      </a:r>
                      <a:r>
                        <a:rPr sz="600" b="1" spc="10" dirty="0">
                          <a:latin typeface="Verdana"/>
                          <a:cs typeface="Verdana"/>
                        </a:rPr>
                        <a:t>+</a:t>
                      </a:r>
                      <a:endParaRPr sz="600" dirty="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800" b="1" spc="-5" dirty="0">
                          <a:latin typeface="Verdana"/>
                          <a:cs typeface="Verdana"/>
                        </a:rPr>
                        <a:t>1,227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134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800" b="1" spc="-10" dirty="0">
                          <a:latin typeface="Verdana"/>
                          <a:cs typeface="Verdana"/>
                        </a:rPr>
                        <a:t>+1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134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000" b="1" i="1" spc="-1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uus</a:t>
                      </a:r>
                      <a:endParaRPr sz="1000" dirty="0">
                        <a:latin typeface="Verdana"/>
                        <a:cs typeface="Verdana"/>
                      </a:endParaRPr>
                    </a:p>
                  </a:txBody>
                  <a:tcPr marL="0" marR="0" marT="10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9603">
                <a:tc>
                  <a:txBody>
                    <a:bodyPr/>
                    <a:lstStyle/>
                    <a:p>
                      <a:pPr marR="269875" algn="r">
                        <a:lnSpc>
                          <a:spcPts val="1060"/>
                        </a:lnSpc>
                      </a:pPr>
                      <a:r>
                        <a:rPr sz="1100" b="1" spc="15" baseline="-18518" dirty="0">
                          <a:latin typeface="Symbol"/>
                          <a:cs typeface="Symbol"/>
                        </a:rPr>
                        <a:t></a:t>
                      </a:r>
                      <a:r>
                        <a:rPr sz="600" b="1" spc="10" dirty="0">
                          <a:latin typeface="Verdana"/>
                          <a:cs typeface="Verdana"/>
                        </a:rPr>
                        <a:t>-</a:t>
                      </a:r>
                      <a:endParaRPr sz="600" dirty="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800" b="1" spc="-5" dirty="0">
                          <a:latin typeface="Verdana"/>
                          <a:cs typeface="Verdana"/>
                        </a:rPr>
                        <a:t>1,277</a:t>
                      </a:r>
                      <a:endParaRPr sz="800" dirty="0">
                        <a:latin typeface="Verdana"/>
                        <a:cs typeface="Verdana"/>
                      </a:endParaRPr>
                    </a:p>
                  </a:txBody>
                  <a:tcPr marL="0" marR="0" marT="168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800" b="1" dirty="0">
                          <a:latin typeface="Verdana"/>
                          <a:cs typeface="Verdana"/>
                        </a:rPr>
                        <a:t>-1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168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000" b="1" i="1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dds</a:t>
                      </a:r>
                      <a:endParaRPr sz="1000" dirty="0">
                        <a:latin typeface="Verdana"/>
                        <a:cs typeface="Verdana"/>
                      </a:endParaRPr>
                    </a:p>
                  </a:txBody>
                  <a:tcPr marL="0" marR="0" marT="10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1891">
                <a:tc>
                  <a:txBody>
                    <a:bodyPr/>
                    <a:lstStyle/>
                    <a:p>
                      <a:pPr marR="254635" algn="r">
                        <a:lnSpc>
                          <a:spcPts val="1055"/>
                        </a:lnSpc>
                      </a:pPr>
                      <a:r>
                        <a:rPr sz="1100" b="1" spc="22" baseline="-18518" dirty="0">
                          <a:latin typeface="Symbol"/>
                          <a:cs typeface="Symbol"/>
                        </a:rPr>
                        <a:t></a:t>
                      </a:r>
                      <a:r>
                        <a:rPr sz="600" b="1" spc="15" dirty="0">
                          <a:latin typeface="Verdana"/>
                          <a:cs typeface="Verdana"/>
                        </a:rPr>
                        <a:t>-</a:t>
                      </a:r>
                      <a:endParaRPr sz="600" dirty="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800" b="1" spc="-5" dirty="0">
                          <a:latin typeface="Verdana"/>
                          <a:cs typeface="Verdana"/>
                        </a:rPr>
                        <a:t>1,795</a:t>
                      </a:r>
                      <a:endParaRPr sz="800" dirty="0">
                        <a:latin typeface="Verdana"/>
                        <a:cs typeface="Verdana"/>
                      </a:endParaRPr>
                    </a:p>
                  </a:txBody>
                  <a:tcPr marL="0" marR="0" marT="134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800" b="1" dirty="0">
                          <a:latin typeface="Verdana"/>
                          <a:cs typeface="Verdana"/>
                        </a:rPr>
                        <a:t>-1</a:t>
                      </a:r>
                      <a:endParaRPr sz="800">
                        <a:latin typeface="Verdana"/>
                        <a:cs typeface="Verdana"/>
                      </a:endParaRPr>
                    </a:p>
                  </a:txBody>
                  <a:tcPr marL="0" marR="0" marT="134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000" b="1" i="1" spc="-1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sss</a:t>
                      </a:r>
                      <a:endParaRPr sz="1000" dirty="0">
                        <a:latin typeface="Verdana"/>
                        <a:cs typeface="Verdana"/>
                      </a:endParaRPr>
                    </a:p>
                  </a:txBody>
                  <a:tcPr marL="0" marR="0" marT="10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7831">
                <a:tc>
                  <a:txBody>
                    <a:bodyPr/>
                    <a:lstStyle/>
                    <a:p>
                      <a:pPr marL="228600">
                        <a:lnSpc>
                          <a:spcPts val="375"/>
                        </a:lnSpc>
                        <a:spcBef>
                          <a:spcPts val="120"/>
                        </a:spcBef>
                      </a:pPr>
                      <a:endParaRPr lang="cs-CZ" sz="1100" b="1" spc="22" baseline="4629" dirty="0">
                        <a:latin typeface="Symbol"/>
                        <a:cs typeface="Symbol"/>
                      </a:endParaRPr>
                    </a:p>
                    <a:p>
                      <a:pPr marL="228600" indent="-141288">
                        <a:lnSpc>
                          <a:spcPts val="375"/>
                        </a:lnSpc>
                        <a:spcBef>
                          <a:spcPts val="120"/>
                        </a:spcBef>
                      </a:pPr>
                      <a:r>
                        <a:rPr lang="cs-CZ" sz="700" b="1" dirty="0">
                          <a:latin typeface="Verdana"/>
                          <a:cs typeface="Verdana"/>
                          <a:sym typeface="Symbol" panose="05050102010706020507" pitchFamily="18" charset="2"/>
                        </a:rPr>
                        <a:t></a:t>
                      </a:r>
                      <a:r>
                        <a:rPr lang="cs-CZ" sz="700" b="1" baseline="-25000" dirty="0">
                          <a:latin typeface="Verdana"/>
                          <a:cs typeface="Verdana"/>
                          <a:sym typeface="Symbol" panose="05050102010706020507" pitchFamily="18" charset="2"/>
                        </a:rPr>
                        <a:t>C</a:t>
                      </a:r>
                      <a:r>
                        <a:rPr lang="cs-CZ" sz="600" b="1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lang="cs-CZ" sz="600" b="1" baseline="30000" dirty="0">
                          <a:latin typeface="Verdana"/>
                          <a:cs typeface="Verdana"/>
                        </a:rPr>
                        <a:t>+</a:t>
                      </a:r>
                      <a:endParaRPr sz="600" baseline="30000" dirty="0">
                        <a:latin typeface="Verdana"/>
                        <a:cs typeface="Verdana"/>
                      </a:endParaRPr>
                    </a:p>
                  </a:txBody>
                  <a:tcPr marL="0" marR="0" marT="8081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lang="cs-CZ" sz="800" b="1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00" b="1" dirty="0">
                          <a:latin typeface="Verdana"/>
                          <a:cs typeface="Verdana"/>
                        </a:rPr>
                        <a:t>2,42</a:t>
                      </a:r>
                      <a:endParaRPr sz="800" dirty="0">
                        <a:latin typeface="Verdana"/>
                        <a:cs typeface="Verdana"/>
                      </a:endParaRPr>
                    </a:p>
                  </a:txBody>
                  <a:tcPr marL="0" marR="0" marT="134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800" b="1" spc="-10" dirty="0">
                          <a:latin typeface="Verdana"/>
                          <a:cs typeface="Verdana"/>
                        </a:rPr>
                        <a:t>+1</a:t>
                      </a:r>
                      <a:endParaRPr sz="800" dirty="0">
                        <a:latin typeface="Verdana"/>
                        <a:cs typeface="Verdana"/>
                      </a:endParaRPr>
                    </a:p>
                  </a:txBody>
                  <a:tcPr marL="0" marR="0" marT="134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000" b="1" i="1" spc="-1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udc</a:t>
                      </a:r>
                      <a:endParaRPr sz="1000" dirty="0">
                        <a:latin typeface="Verdana"/>
                        <a:cs typeface="Verdana"/>
                      </a:endParaRPr>
                    </a:p>
                  </a:txBody>
                  <a:tcPr marL="0" marR="0" marT="10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283615" y="2834607"/>
            <a:ext cx="2985085" cy="12923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6061" rIns="0" bIns="0" rtlCol="0">
            <a:spAutoFit/>
          </a:bodyPr>
          <a:lstStyle/>
          <a:p>
            <a:pPr marL="6398">
              <a:spcBef>
                <a:spcPts val="48"/>
              </a:spcBef>
              <a:buClr>
                <a:srgbClr val="000000"/>
              </a:buClr>
              <a:tabLst>
                <a:tab pos="122892" algn="l"/>
                <a:tab pos="123228" algn="l"/>
              </a:tabLst>
            </a:pPr>
            <a:r>
              <a:rPr sz="800" b="1" spc="-5" dirty="0">
                <a:solidFill>
                  <a:srgbClr val="C00000"/>
                </a:solidFill>
                <a:latin typeface="Verdana"/>
                <a:cs typeface="Verdana"/>
              </a:rPr>
              <a:t>mezon</a:t>
            </a:r>
            <a:r>
              <a:rPr sz="743" b="1" spc="-5" dirty="0">
                <a:solidFill>
                  <a:srgbClr val="00AFEF"/>
                </a:solidFill>
                <a:latin typeface="Verdana"/>
                <a:cs typeface="Verdana"/>
              </a:rPr>
              <a:t> </a:t>
            </a:r>
            <a:r>
              <a:rPr sz="743" spc="-3" dirty="0">
                <a:latin typeface="Verdana"/>
                <a:cs typeface="Verdana"/>
              </a:rPr>
              <a:t>obsahuje </a:t>
            </a:r>
            <a:r>
              <a:rPr sz="743" b="1" spc="-3" dirty="0">
                <a:latin typeface="Verdana"/>
                <a:cs typeface="Verdana"/>
              </a:rPr>
              <a:t>jeden kvark </a:t>
            </a:r>
            <a:r>
              <a:rPr sz="743" spc="-3" dirty="0">
                <a:latin typeface="Verdana"/>
                <a:cs typeface="Verdana"/>
              </a:rPr>
              <a:t>a </a:t>
            </a:r>
            <a:r>
              <a:rPr sz="743" b="1" dirty="0">
                <a:latin typeface="Verdana"/>
                <a:cs typeface="Verdana"/>
              </a:rPr>
              <a:t>jeden</a:t>
            </a:r>
            <a:r>
              <a:rPr sz="743" b="1" spc="-11" dirty="0">
                <a:latin typeface="Verdana"/>
                <a:cs typeface="Verdana"/>
              </a:rPr>
              <a:t> </a:t>
            </a:r>
            <a:r>
              <a:rPr sz="743" b="1" spc="-5" dirty="0">
                <a:latin typeface="Verdana"/>
                <a:cs typeface="Verdana"/>
              </a:rPr>
              <a:t>antikvark</a:t>
            </a:r>
            <a:endParaRPr sz="743" dirty="0">
              <a:latin typeface="Verdana"/>
              <a:cs typeface="Verdana"/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F6BD75E-2E62-4A1A-9A5F-87010631C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C934-C76E-47E4-83AC-24E21DA288C1}" type="slidenum">
              <a:rPr lang="cs-CZ" smtClean="0"/>
              <a:t>9</a:t>
            </a:fld>
            <a:endParaRPr lang="cs-CZ"/>
          </a:p>
        </p:txBody>
      </p:sp>
      <p:pic>
        <p:nvPicPr>
          <p:cNvPr id="7" name="úvod9-1">
            <a:hlinkClick r:id="" action="ppaction://media"/>
            <a:extLst>
              <a:ext uri="{FF2B5EF4-FFF2-40B4-BE49-F238E27FC236}">
                <a16:creationId xmlns:a16="http://schemas.microsoft.com/office/drawing/2014/main" id="{59D46843-1A04-4182-9D73-328F3CC3E9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80752" y="71675"/>
            <a:ext cx="393699" cy="39369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6B8C640-D20C-41CA-944A-C23CBCEF69CA}"/>
              </a:ext>
            </a:extLst>
          </p:cNvPr>
          <p:cNvSpPr txBox="1"/>
          <p:nvPr/>
        </p:nvSpPr>
        <p:spPr>
          <a:xfrm>
            <a:off x="634999" y="954818"/>
            <a:ext cx="2501901" cy="21544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marL="599978">
              <a:spcBef>
                <a:spcPts val="753"/>
              </a:spcBef>
            </a:pPr>
            <a:r>
              <a:rPr lang="cs-CZ" sz="800" b="1" spc="-5" dirty="0">
                <a:solidFill>
                  <a:srgbClr val="0070C0"/>
                </a:solidFill>
                <a:latin typeface="Verdana"/>
                <a:cs typeface="Verdana"/>
              </a:rPr>
              <a:t>Vlastnosti </a:t>
            </a:r>
            <a:r>
              <a:rPr lang="cs-CZ" sz="800" b="1" spc="-3" dirty="0">
                <a:solidFill>
                  <a:srgbClr val="0070C0"/>
                </a:solidFill>
                <a:latin typeface="Verdana"/>
                <a:cs typeface="Verdana"/>
              </a:rPr>
              <a:t>některých</a:t>
            </a:r>
            <a:r>
              <a:rPr lang="cs-CZ" sz="800" b="1" spc="11" dirty="0">
                <a:solidFill>
                  <a:srgbClr val="0070C0"/>
                </a:solidFill>
                <a:latin typeface="Verdana"/>
                <a:cs typeface="Verdana"/>
              </a:rPr>
              <a:t> </a:t>
            </a:r>
            <a:r>
              <a:rPr lang="cs-CZ" sz="800" b="1" spc="-3" dirty="0">
                <a:solidFill>
                  <a:srgbClr val="0070C0"/>
                </a:solidFill>
                <a:latin typeface="Verdana"/>
                <a:cs typeface="Verdana"/>
              </a:rPr>
              <a:t>baryonů</a:t>
            </a:r>
            <a:endParaRPr lang="cs-CZ" sz="800" dirty="0">
              <a:solidFill>
                <a:srgbClr val="0070C0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295</TotalTime>
  <Words>1151</Words>
  <Application>Microsoft Office PowerPoint</Application>
  <PresentationFormat>Vlastní</PresentationFormat>
  <Paragraphs>294</Paragraphs>
  <Slides>13</Slides>
  <Notes>0</Notes>
  <HiddenSlides>0</HiddenSlides>
  <MMClips>19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Symbol</vt:lpstr>
      <vt:lpstr>Times New Roman</vt:lpstr>
      <vt:lpstr>Verdana</vt:lpstr>
      <vt:lpstr>Motiv Office</vt:lpstr>
      <vt:lpstr>Jaderná chemie  podzimní semestr, 2/0, zkouška</vt:lpstr>
      <vt:lpstr>Prezentace aplikace PowerPoint</vt:lpstr>
      <vt:lpstr>Vznik a vývoj jaderné chemie</vt:lpstr>
      <vt:lpstr>1. Struktura hmoty</vt:lpstr>
      <vt:lpstr>Atomy jsou tvořeny elementárními částicemi (pojem původně vyhrazený pro nedělitelný  útvar bez vnitřní struktury)</vt:lpstr>
      <vt:lpstr>Leptony („lehké částice“)</vt:lpstr>
      <vt:lpstr>Hadrony</vt:lpstr>
      <vt:lpstr>Fundamentální částice</vt:lpstr>
      <vt:lpstr>Pravidla pro kvarkovou skladbu hadronů</vt:lpstr>
      <vt:lpstr>Prezentace aplikace PowerPoint</vt:lpstr>
      <vt:lpstr>Prezentace aplikace PowerPoint</vt:lpstr>
      <vt:lpstr>Prezentace aplikace PowerPoint</vt:lpstr>
      <vt:lpstr>Elementární a fundamentální částice pro oblast atomů,  jader a jejich radioaktivní přeměny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Jaderná chemie  podzimní semestr, 2/0, zkouška</dc:title>
  <dc:creator>Jiří Příhoda</dc:creator>
  <cp:lastModifiedBy>Jiří Příhoda</cp:lastModifiedBy>
  <cp:revision>24</cp:revision>
  <dcterms:created xsi:type="dcterms:W3CDTF">2020-10-28T01:15:07Z</dcterms:created>
  <dcterms:modified xsi:type="dcterms:W3CDTF">2020-11-27T05:23:42Z</dcterms:modified>
</cp:coreProperties>
</file>